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39" r:id="rId2"/>
    <p:sldId id="256" r:id="rId3"/>
    <p:sldId id="361" r:id="rId4"/>
    <p:sldId id="362" r:id="rId5"/>
    <p:sldId id="368" r:id="rId6"/>
    <p:sldId id="371" r:id="rId7"/>
    <p:sldId id="364" r:id="rId8"/>
    <p:sldId id="365" r:id="rId9"/>
    <p:sldId id="366" r:id="rId10"/>
    <p:sldId id="372" r:id="rId11"/>
    <p:sldId id="373" r:id="rId12"/>
    <p:sldId id="369" r:id="rId13"/>
    <p:sldId id="370" r:id="rId14"/>
    <p:sldId id="374" r:id="rId15"/>
    <p:sldId id="375" r:id="rId16"/>
    <p:sldId id="376" r:id="rId17"/>
    <p:sldId id="377" r:id="rId18"/>
    <p:sldId id="378" r:id="rId19"/>
    <p:sldId id="379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-102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7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123EE-13CD-4BE8-83B3-FEF8A8B2E1FD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29D09-A5B0-4A3F-AE60-E96F5F4093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F2A455-0E96-4AED-A8A3-227273FF8623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0262-366C-490D-8C1F-D4462AEBCDDE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F8D9-60E6-4D34-BFA7-04FD6A22AB7D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D6665-7FB7-4AB0-A326-20652D1ED2F2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430B9-1034-43B1-BD9B-1128FA3704EE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B8C4-289A-4E2C-9B08-9B9C8837673E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EB3A-8FA3-4B4F-8177-F33D89358ABD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4ADB-D812-4344-9559-658E094C449E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45F4-8A8D-4CFB-AD31-908AE753A61A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12A5-288C-4EE9-9C21-2B84385A5332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5461-6448-43F6-A9AD-B6DD5E307AC0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CFEF-FE41-4BFE-B7CE-E4B82B60830C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D3679-D4F6-4F85-A90E-A4708AE7BE4C}" type="datetime1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1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1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bdessamad\Desktop\s&#233;rie%20thermochimie\s&#233;rie%202%20avec%20correction.docx!OLE_LINK1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Document_Microsoft_Office_Word1.docx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package" Target="../embeddings/Document_Microsoft_Office_Word3.docx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package" Target="../embeddings/Document_Microsoft_Office_Word4.docx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466" y="118847"/>
            <a:ext cx="8929718" cy="6224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endParaRPr lang="fr-F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Faculté des Sciences et Techniques d’</a:t>
            </a:r>
            <a:r>
              <a:rPr lang="fr-FR" sz="23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Errachidia</a:t>
            </a: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Maroc</a:t>
            </a: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Parcours Biologie-Chimie-Géologie-BCG- </a:t>
            </a: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Semestre 1/ Section 1/groupe a 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Année universitaire : 2020/2021</a:t>
            </a:r>
            <a:r>
              <a:rPr lang="fr-FR" sz="2300" b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sz="23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Travaux dirigés à distance du Module C211</a:t>
            </a:r>
            <a:endParaRPr lang="fr-FR" sz="23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STRUCTURE 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 ÉTATS </a:t>
            </a: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DE LA MATIÈRE: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Thermodynamique chimique 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tomistique</a:t>
            </a:r>
          </a:p>
          <a:p>
            <a:pPr algn="r">
              <a:buNone/>
            </a:pPr>
            <a:endParaRPr lang="fr-FR" sz="2300" b="1" cap="none" spc="0" dirty="0" smtClean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Pr. Abdessamad </a:t>
            </a:r>
            <a:r>
              <a:rPr lang="fr-FR" sz="2300" b="1" cap="none" spc="0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Mezdar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  e-mail: mezdar@gmail.com</a:t>
            </a:r>
            <a:endParaRPr lang="fr-FR" sz="2300" b="1" cap="none" spc="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5" name="Image 4" descr="LOGO_FST"/>
          <p:cNvPicPr/>
          <p:nvPr/>
        </p:nvPicPr>
        <p:blipFill>
          <a:blip r:embed="rId3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714612" y="142852"/>
            <a:ext cx="276225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441349" name="Rectangle 5"/>
          <p:cNvSpPr>
            <a:spLocks noChangeArrowheads="1"/>
          </p:cNvSpPr>
          <p:nvPr/>
        </p:nvSpPr>
        <p:spPr bwMode="auto">
          <a:xfrm>
            <a:off x="142877" y="237009"/>
            <a:ext cx="8072461" cy="5648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Exercice 3 :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On mélange dans une enceinte adiabatique 360 g d’eau à 25°C avec 36 g de glace à 0°C.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Calculer la température d’équilibre thermique.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Calculer la variation d’entropie accompagnant cette transformation.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On donne :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Capacité calorifique molaire à pression constante de l’eau liquide :          C</a:t>
            </a:r>
            <a:r>
              <a:rPr kumimoji="0" lang="fr-FR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(H</a:t>
            </a:r>
            <a:r>
              <a:rPr kumimoji="0" lang="fr-FR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O, l) = 75,25 </a:t>
            </a:r>
            <a:r>
              <a:rPr kumimoji="0" lang="fr-FR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J.mol</a:t>
            </a:r>
            <a:r>
              <a:rPr kumimoji="0" lang="fr-FR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.K</a:t>
            </a:r>
            <a:r>
              <a:rPr kumimoji="0" lang="fr-FR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Chaleur latente molaire de fusion de la glace :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</a:t>
            </a:r>
            <a:r>
              <a:rPr kumimoji="0" lang="en-US" sz="2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fusion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Δ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H°</a:t>
            </a:r>
            <a:r>
              <a:rPr kumimoji="0" lang="en-US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fusion,273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(H</a:t>
            </a:r>
            <a:r>
              <a:rPr kumimoji="0" lang="en-US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O, s) = 5,94 kJ.mol</a:t>
            </a:r>
            <a:r>
              <a:rPr kumimoji="0" lang="en-US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442373" name="Rectangle 5"/>
          <p:cNvSpPr>
            <a:spLocks noChangeArrowheads="1"/>
          </p:cNvSpPr>
          <p:nvPr/>
        </p:nvSpPr>
        <p:spPr bwMode="auto">
          <a:xfrm>
            <a:off x="0" y="11834"/>
            <a:ext cx="478631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Corrigé 3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: 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Calcul de la température d’équilibre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eq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nombre de mole est n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m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/M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On a n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36/18 = 2 moles de glace à 0°C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360/18 = 20 moles d’eau à 25°C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42372" name="Object 4"/>
          <p:cNvGraphicFramePr>
            <a:graphicFrameLocks noChangeAspect="1"/>
          </p:cNvGraphicFramePr>
          <p:nvPr/>
        </p:nvGraphicFramePr>
        <p:xfrm>
          <a:off x="2571736" y="1714488"/>
          <a:ext cx="3929090" cy="3500462"/>
        </p:xfrm>
        <a:graphic>
          <a:graphicData uri="http://schemas.openxmlformats.org/presentationml/2006/ole">
            <p:oleObj spid="_x0000_s442372" r:id="rId3" imgW="2971201" imgH="3323152" progId="">
              <p:embed/>
            </p:oleObj>
          </a:graphicData>
        </a:graphic>
      </p:graphicFrame>
      <p:sp>
        <p:nvSpPr>
          <p:cNvPr id="442374" name="Rectangle 6"/>
          <p:cNvSpPr>
            <a:spLocks noChangeArrowheads="1"/>
          </p:cNvSpPr>
          <p:nvPr/>
        </p:nvSpPr>
        <p:spPr bwMode="auto">
          <a:xfrm>
            <a:off x="1" y="5342295"/>
            <a:ext cx="871540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transformation se fait dans un milieu adiabatique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pression constante.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 pression constante la quantité de chaleur dégagée est égale à la variation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 l’enthalpie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Symbol" pitchFamily="18" charset="2"/>
              </a:rPr>
              <a:t>=&gt;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(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0" lang="fr-FR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NewRoman" charset="-128"/>
              </a:rPr>
              <a:t>Δ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H°</a:t>
            </a:r>
            <a:r>
              <a:rPr kumimoji="0" lang="fr-FR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12</a:t>
            </a:fld>
            <a:endParaRPr lang="fr-FR"/>
          </a:p>
        </p:txBody>
      </p:sp>
      <p:graphicFrame>
        <p:nvGraphicFramePr>
          <p:cNvPr id="443393" name="Object 1"/>
          <p:cNvGraphicFramePr>
            <a:graphicFrameLocks noChangeAspect="1"/>
          </p:cNvGraphicFramePr>
          <p:nvPr/>
        </p:nvGraphicFramePr>
        <p:xfrm>
          <a:off x="500034" y="357166"/>
          <a:ext cx="7786742" cy="5786478"/>
        </p:xfrm>
        <a:graphic>
          <a:graphicData uri="http://schemas.openxmlformats.org/presentationml/2006/ole">
            <p:oleObj spid="_x0000_s443393" name="Document" r:id="rId3" imgW="5759285" imgH="7119876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13</a:t>
            </a:fld>
            <a:endParaRPr lang="fr-FR"/>
          </a:p>
        </p:txBody>
      </p:sp>
      <p:graphicFrame>
        <p:nvGraphicFramePr>
          <p:cNvPr id="440354" name="Object 34"/>
          <p:cNvGraphicFramePr>
            <a:graphicFrameLocks noChangeAspect="1"/>
          </p:cNvGraphicFramePr>
          <p:nvPr/>
        </p:nvGraphicFramePr>
        <p:xfrm>
          <a:off x="285720" y="357166"/>
          <a:ext cx="8501122" cy="5929354"/>
        </p:xfrm>
        <a:graphic>
          <a:graphicData uri="http://schemas.openxmlformats.org/presentationml/2006/ole">
            <p:oleObj spid="_x0000_s440354" name="Document" r:id="rId3" imgW="5759285" imgH="8326116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455681" name="Rectangle 1"/>
          <p:cNvSpPr>
            <a:spLocks noChangeArrowheads="1"/>
          </p:cNvSpPr>
          <p:nvPr/>
        </p:nvSpPr>
        <p:spPr bwMode="auto">
          <a:xfrm>
            <a:off x="142844" y="259388"/>
            <a:ext cx="8715436" cy="5741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Exercice 4 :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Quelle est l’entropie absolue molaire standard de l’eau à 25°C, sachant que :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273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O, s) = 10,28 cal.mol</a:t>
            </a:r>
            <a:r>
              <a:rPr kumimoji="0" lang="en-US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.K</a:t>
            </a:r>
            <a:r>
              <a:rPr kumimoji="0" lang="en-US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</a:t>
            </a:r>
            <a:r>
              <a:rPr kumimoji="0" lang="en-US" sz="19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fusion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fusion,273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O, s → 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O, l) =1440 cal.mol</a:t>
            </a:r>
            <a:r>
              <a:rPr kumimoji="0" lang="en-US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(H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O, l) = 11,2 +7,17.10</a:t>
            </a:r>
            <a:r>
              <a:rPr kumimoji="0" lang="fr-FR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 </a:t>
            </a:r>
            <a:r>
              <a:rPr kumimoji="0" lang="fr-FR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cal.mol</a:t>
            </a:r>
            <a:r>
              <a:rPr kumimoji="0" lang="fr-FR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.K</a:t>
            </a:r>
            <a:r>
              <a:rPr kumimoji="0" lang="fr-FR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Quelle est l’entropie molaire standard de formation de l’eau à 25°C, sachant que :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,g) = 31,21 </a:t>
            </a:r>
            <a:r>
              <a:rPr kumimoji="0" lang="en-US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u.e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(O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,g ) = 49,00 </a:t>
            </a:r>
            <a:r>
              <a:rPr kumimoji="0" lang="en-US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u.e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(Unité d’entropie : </a:t>
            </a:r>
            <a:r>
              <a:rPr kumimoji="0" lang="fr-FR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u.e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fr-FR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cal.mol</a:t>
            </a:r>
            <a:r>
              <a:rPr kumimoji="0" lang="fr-FR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.K</a:t>
            </a:r>
            <a:r>
              <a:rPr kumimoji="0" lang="fr-FR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Calculer la variation d’entropie standard accompagnant la réaction suivante à 25°C :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2H</a:t>
            </a:r>
            <a:r>
              <a:rPr kumimoji="0" lang="fr-FR" sz="19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(g) + O</a:t>
            </a:r>
            <a:r>
              <a:rPr kumimoji="0" lang="fr-FR" sz="19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(g)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→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2H</a:t>
            </a:r>
            <a:r>
              <a:rPr kumimoji="0" lang="fr-FR" sz="19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 (l)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a)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En utilisant les entropies molaires standards de formation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ΔS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°</a:t>
            </a:r>
            <a:r>
              <a:rPr kumimoji="0" lang="fr-FR" sz="19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,298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b)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En utilisant les entropies molaires standards absolues S°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298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15</a:t>
            </a:fld>
            <a:endParaRPr lang="fr-FR"/>
          </a:p>
        </p:txBody>
      </p:sp>
      <p:graphicFrame>
        <p:nvGraphicFramePr>
          <p:cNvPr id="454672" name="Object 16"/>
          <p:cNvGraphicFramePr>
            <a:graphicFrameLocks noChangeAspect="1"/>
          </p:cNvGraphicFramePr>
          <p:nvPr/>
        </p:nvGraphicFramePr>
        <p:xfrm>
          <a:off x="428596" y="428604"/>
          <a:ext cx="7786742" cy="5715040"/>
        </p:xfrm>
        <a:graphic>
          <a:graphicData uri="http://schemas.openxmlformats.org/presentationml/2006/ole">
            <p:oleObj spid="_x0000_s454672" name="Document" r:id="rId3" imgW="5759285" imgH="4630454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16</a:t>
            </a:fld>
            <a:endParaRPr lang="fr-FR"/>
          </a:p>
        </p:txBody>
      </p:sp>
      <p:graphicFrame>
        <p:nvGraphicFramePr>
          <p:cNvPr id="453633" name="Object 1"/>
          <p:cNvGraphicFramePr>
            <a:graphicFrameLocks noChangeAspect="1"/>
          </p:cNvGraphicFramePr>
          <p:nvPr/>
        </p:nvGraphicFramePr>
        <p:xfrm>
          <a:off x="428596" y="500042"/>
          <a:ext cx="8286808" cy="5357850"/>
        </p:xfrm>
        <a:graphic>
          <a:graphicData uri="http://schemas.openxmlformats.org/presentationml/2006/ole">
            <p:oleObj spid="_x0000_s453633" name="Document" r:id="rId3" imgW="5759285" imgH="348749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17</a:t>
            </a:fld>
            <a:endParaRPr lang="fr-FR"/>
          </a:p>
        </p:txBody>
      </p:sp>
      <p:graphicFrame>
        <p:nvGraphicFramePr>
          <p:cNvPr id="456709" name="Object 5"/>
          <p:cNvGraphicFramePr>
            <a:graphicFrameLocks noChangeAspect="1"/>
          </p:cNvGraphicFramePr>
          <p:nvPr/>
        </p:nvGraphicFramePr>
        <p:xfrm>
          <a:off x="500034" y="500042"/>
          <a:ext cx="8215370" cy="5429288"/>
        </p:xfrm>
        <a:graphic>
          <a:graphicData uri="http://schemas.openxmlformats.org/presentationml/2006/ole">
            <p:oleObj spid="_x0000_s456709" name="Document" r:id="rId3" imgW="5759285" imgH="4178159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18</a:t>
            </a:fld>
            <a:endParaRPr lang="fr-FR"/>
          </a:p>
        </p:txBody>
      </p:sp>
      <p:graphicFrame>
        <p:nvGraphicFramePr>
          <p:cNvPr id="457731" name="Object 3"/>
          <p:cNvGraphicFramePr>
            <a:graphicFrameLocks noChangeAspect="1"/>
          </p:cNvGraphicFramePr>
          <p:nvPr/>
        </p:nvGraphicFramePr>
        <p:xfrm>
          <a:off x="428596" y="285728"/>
          <a:ext cx="7715304" cy="3941779"/>
        </p:xfrm>
        <a:graphic>
          <a:graphicData uri="http://schemas.openxmlformats.org/presentationml/2006/ole">
            <p:oleObj spid="_x0000_s457731" name="Document" r:id="rId3" imgW="5759285" imgH="3313477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19</a:t>
            </a:fld>
            <a:endParaRPr lang="fr-FR"/>
          </a:p>
        </p:txBody>
      </p:sp>
      <p:graphicFrame>
        <p:nvGraphicFramePr>
          <p:cNvPr id="458754" name="Object 2"/>
          <p:cNvGraphicFramePr>
            <a:graphicFrameLocks noChangeAspect="1"/>
          </p:cNvGraphicFramePr>
          <p:nvPr/>
        </p:nvGraphicFramePr>
        <p:xfrm>
          <a:off x="428596" y="571480"/>
          <a:ext cx="8072494" cy="5113358"/>
        </p:xfrm>
        <a:graphic>
          <a:graphicData uri="http://schemas.openxmlformats.org/presentationml/2006/ole">
            <p:oleObj spid="_x0000_s458754" name="Document" r:id="rId3" imgW="5759285" imgH="4510729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112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Série 2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Thermochimie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142844" y="642918"/>
            <a:ext cx="878687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Exercice 1 : 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On donne dans les conditions standards les réactions de combustion suivantes :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 + 3 O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 → 2 CO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 + 2 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O (g)          ΔH°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r,298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(1) = -332 kcal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 + 1/2 O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 → 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O (l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)                                   ΔH°</a:t>
            </a:r>
            <a:r>
              <a:rPr lang="fr-FR" sz="2000" baseline="-25000" smtClean="0">
                <a:latin typeface="Times New Roman" pitchFamily="18" charset="0"/>
                <a:cs typeface="Times New Roman" pitchFamily="18" charset="0"/>
              </a:rPr>
              <a:t>r,298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(2) = -68.3 kcal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(g) + 7/2 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(g) → 2 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(g) + 3 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 (g)      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r,298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(3) = -372,8 kcal 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Déterminer la chaleur standard ΔH°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r,298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(4) de la réaction suivante 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 + 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 →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Calculer la chaleur de la formation de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On donne : ΔH°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f,298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, g) = 8,04 kcal mol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En utilisant le cycle de Hess, déterminer la chaleur de formation de la liaison C-C.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On donne 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ΔH°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sublimation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C,s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) = 171,2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kcal.mol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, ΔH°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(H-H) = -104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kcal.mol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,              ΔH°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(C-H) = -99,5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kcal.mol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42844" y="214290"/>
            <a:ext cx="8858312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Corrigé 1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: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La chaleur standard ΔH°</a:t>
            </a:r>
            <a:r>
              <a:rPr kumimoji="0" lang="fr-FR" sz="19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r,298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(4) de la réaction suivante :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(g) + H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(g) → C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(g)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Pour calculer l’enthalpie ΔH°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r,298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(4) de la réaction (4)  on applique : La méthode algébrique : Il faut combiner les réactions (1, 2, 3) et leurs équations respectives de façon à obtenir la réaction (4)  . P = 1 </a:t>
            </a:r>
            <a:r>
              <a:rPr kumimoji="0" lang="fr-FR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atm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T = 298K.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(g) + 3 O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(g) → 2 CO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(g) + 2 H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 (g)         ΔH°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r,298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(1) = -332 kcal 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(g) + 1/2 O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(g) → H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 (l)                                  ΔH°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r,298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(2) = -68.3 kcal 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(g) + 7/2 O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(g) → 2 CO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(g) + 3 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 (g)     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r,298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(3) = -372,8 kcal 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(g) + 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(g) → C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(g)                                 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r,298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(4)=???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4=1+2-3</a:t>
            </a:r>
            <a:endParaRPr kumimoji="0" lang="fr-FR" sz="1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r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,298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 (4) = 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r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,298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 (1) + 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r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,298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 (2) - 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r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,298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 (3)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r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,298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 (4) = - 332,0- 68,3 + 372,8 = -27,5 kcal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fr-FR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H</a:t>
            </a:r>
            <a:r>
              <a:rPr kumimoji="0" lang="fr-FR" sz="19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r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°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,298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/>
                <a:cs typeface="Times New Roman" pitchFamily="18" charset="0"/>
              </a:rPr>
              <a:t> (4) = -27,5 kcal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413699" name="Rectangle 3"/>
          <p:cNvSpPr>
            <a:spLocks noChangeArrowheads="1"/>
          </p:cNvSpPr>
          <p:nvPr/>
        </p:nvSpPr>
        <p:spPr bwMode="auto">
          <a:xfrm>
            <a:off x="214282" y="613832"/>
            <a:ext cx="857256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2) La chaleur de formation de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(g) est :</a:t>
            </a:r>
          </a:p>
          <a:p>
            <a:pPr algn="ctr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(g) + 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(g) → C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(g) </a:t>
            </a:r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(4)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f,298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(g)) -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f,298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 -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f,298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f,298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 = 0 car l’enthalpie molaire standard de formation d’un corps simple est nulle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f,298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 )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(4) +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f,298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f,298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(g)) = -19,46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kcal.mol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49537" name="Object 1"/>
          <p:cNvGraphicFramePr>
            <a:graphicFrameLocks noChangeAspect="1"/>
          </p:cNvGraphicFramePr>
          <p:nvPr/>
        </p:nvGraphicFramePr>
        <p:xfrm>
          <a:off x="357158" y="1857364"/>
          <a:ext cx="5786478" cy="642942"/>
        </p:xfrm>
        <a:graphic>
          <a:graphicData uri="http://schemas.openxmlformats.org/presentationml/2006/ole">
            <p:oleObj spid="_x0000_s449537" name="Document" r:id="rId3" imgW="5759285" imgH="326458" progId="Word.Document.12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448513" name="Rectangle 1"/>
          <p:cNvSpPr>
            <a:spLocks noChangeArrowheads="1"/>
          </p:cNvSpPr>
          <p:nvPr/>
        </p:nvSpPr>
        <p:spPr bwMode="auto">
          <a:xfrm>
            <a:off x="0" y="285728"/>
            <a:ext cx="5516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3) La chaleur de formation de la liaison C-C est 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851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448514" name="Object 2"/>
          <p:cNvGraphicFramePr>
            <a:graphicFrameLocks noChangeAspect="1"/>
          </p:cNvGraphicFramePr>
          <p:nvPr/>
        </p:nvGraphicFramePr>
        <p:xfrm>
          <a:off x="2857488" y="642918"/>
          <a:ext cx="2357454" cy="1071570"/>
        </p:xfrm>
        <a:graphic>
          <a:graphicData uri="http://schemas.openxmlformats.org/presentationml/2006/ole">
            <p:oleObj spid="_x0000_s448514" r:id="rId3" imgW="2026912" imgH="881603" progId="">
              <p:embed/>
            </p:oleObj>
          </a:graphicData>
        </a:graphic>
      </p:graphicFrame>
      <p:sp>
        <p:nvSpPr>
          <p:cNvPr id="4485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448516" name="Object 4"/>
          <p:cNvGraphicFramePr>
            <a:graphicFrameLocks noChangeAspect="1"/>
          </p:cNvGraphicFramePr>
          <p:nvPr/>
        </p:nvGraphicFramePr>
        <p:xfrm>
          <a:off x="1428728" y="2000240"/>
          <a:ext cx="5857916" cy="2143140"/>
        </p:xfrm>
        <a:graphic>
          <a:graphicData uri="http://schemas.openxmlformats.org/presentationml/2006/ole">
            <p:oleObj spid="_x0000_s448516" r:id="rId4" imgW="5413383" imgH="1907891" progId="">
              <p:embed/>
            </p:oleObj>
          </a:graphicData>
        </a:graphic>
      </p:graphicFrame>
      <p:sp>
        <p:nvSpPr>
          <p:cNvPr id="448518" name="Rectangle 6"/>
          <p:cNvSpPr>
            <a:spLocks noChangeArrowheads="1"/>
          </p:cNvSpPr>
          <p:nvPr/>
        </p:nvSpPr>
        <p:spPr bwMode="auto">
          <a:xfrm>
            <a:off x="71406" y="4368423"/>
            <a:ext cx="885828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fr-FR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H</a:t>
            </a:r>
            <a:r>
              <a:rPr kumimoji="0" lang="fr-FR" sz="19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r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°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,298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 = 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H°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f,298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 (C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H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6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 ,g)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H°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f,298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 (C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H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6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 ,g) + 2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H°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sub,298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 (C,s) - 3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H°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(H-H) +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H° 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298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(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C-C)+ 6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H°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(C-H)= 0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19,46 + 2. 171,2 – 3.(-104) +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H° 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298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(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C-C) + 6. (-99,5)= 0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H°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298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(C-C) = -76,86 kcal.mol</a:t>
            </a:r>
            <a:r>
              <a:rPr kumimoji="0" lang="en-US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" charset="-128"/>
                <a:cs typeface="Times New Roman" pitchFamily="18" charset="0"/>
              </a:rPr>
              <a:t>-1</a:t>
            </a:r>
            <a:endParaRPr kumimoji="0" 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48524" name="Object 12"/>
          <p:cNvGraphicFramePr>
            <a:graphicFrameLocks noChangeAspect="1"/>
          </p:cNvGraphicFramePr>
          <p:nvPr/>
        </p:nvGraphicFramePr>
        <p:xfrm>
          <a:off x="214282" y="4857760"/>
          <a:ext cx="6143636" cy="428628"/>
        </p:xfrm>
        <a:graphic>
          <a:graphicData uri="http://schemas.openxmlformats.org/presentationml/2006/ole">
            <p:oleObj spid="_x0000_s448524" name="Document" r:id="rId5" imgW="5759285" imgH="326458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42844" y="285728"/>
            <a:ext cx="8786842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Exercice 2 :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Soit la réaction suivante à 298K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(g) + Cl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(g) → CH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Cl (g) +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(g)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Calculer l’enthalpie standard de cette réaction ∆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fr-FR" sz="2200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200" baseline="-25000" dirty="0" smtClean="0">
                <a:latin typeface="Times New Roman" pitchFamily="18" charset="0"/>
                <a:cs typeface="Times New Roman" pitchFamily="18" charset="0"/>
              </a:rPr>
              <a:t> ,298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Calculer l’énergie de la liaison C-H à 298 K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Calculer l’enthalpie molaire standard de sublimation du carbone à 298 K.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donne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: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∆H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,298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(CH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g) = -17,9 kcal mol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∆H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,298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(CH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Cl, g) = -20 kcal mol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∆H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,298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g) = -22 kcal mol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∆H°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298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Cl-Cl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 = -58 kcal mol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∆H°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298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(C-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 = -78 kcal mol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∆H°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298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(H-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 = -103 kcal mol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∆H°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298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(H-H) = -104 kcal mol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fr-F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7</a:t>
            </a:fld>
            <a:endParaRPr lang="fr-FR"/>
          </a:p>
        </p:txBody>
      </p:sp>
      <p:graphicFrame>
        <p:nvGraphicFramePr>
          <p:cNvPr id="446466" name="Object 2"/>
          <p:cNvGraphicFramePr>
            <a:graphicFrameLocks noChangeAspect="1"/>
          </p:cNvGraphicFramePr>
          <p:nvPr/>
        </p:nvGraphicFramePr>
        <p:xfrm>
          <a:off x="500034" y="428604"/>
          <a:ext cx="8286808" cy="5500726"/>
        </p:xfrm>
        <a:graphic>
          <a:graphicData uri="http://schemas.openxmlformats.org/presentationml/2006/ole">
            <p:oleObj spid="_x0000_s446466" name="Document" r:id="rId3" imgW="5759285" imgH="354681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445441" name="Rectangle 1"/>
          <p:cNvSpPr>
            <a:spLocks noChangeArrowheads="1"/>
          </p:cNvSpPr>
          <p:nvPr/>
        </p:nvSpPr>
        <p:spPr bwMode="auto">
          <a:xfrm>
            <a:off x="0" y="242808"/>
            <a:ext cx="33656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nergie de la liaison C-H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544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445442" name="Object 2"/>
          <p:cNvGraphicFramePr>
            <a:graphicFrameLocks noChangeAspect="1"/>
          </p:cNvGraphicFramePr>
          <p:nvPr/>
        </p:nvGraphicFramePr>
        <p:xfrm>
          <a:off x="1643042" y="714356"/>
          <a:ext cx="6429420" cy="2286016"/>
        </p:xfrm>
        <a:graphic>
          <a:graphicData uri="http://schemas.openxmlformats.org/presentationml/2006/ole">
            <p:oleObj spid="_x0000_s445442" r:id="rId3" imgW="6375504" imgH="2022612" progId="">
              <p:embed/>
            </p:oleObj>
          </a:graphicData>
        </a:graphic>
      </p:graphicFrame>
      <p:sp>
        <p:nvSpPr>
          <p:cNvPr id="4454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445444" name="Object 4"/>
          <p:cNvGraphicFramePr>
            <a:graphicFrameLocks noChangeAspect="1"/>
          </p:cNvGraphicFramePr>
          <p:nvPr/>
        </p:nvGraphicFramePr>
        <p:xfrm>
          <a:off x="3071802" y="3071810"/>
          <a:ext cx="2214578" cy="1500198"/>
        </p:xfrm>
        <a:graphic>
          <a:graphicData uri="http://schemas.openxmlformats.org/presentationml/2006/ole">
            <p:oleObj spid="_x0000_s445444" r:id="rId4" imgW="1758620" imgH="2052035" progId="">
              <p:embed/>
            </p:oleObj>
          </a:graphicData>
        </a:graphic>
      </p:graphicFrame>
      <p:graphicFrame>
        <p:nvGraphicFramePr>
          <p:cNvPr id="445447" name="Object 7"/>
          <p:cNvGraphicFramePr>
            <a:graphicFrameLocks noChangeAspect="1"/>
          </p:cNvGraphicFramePr>
          <p:nvPr/>
        </p:nvGraphicFramePr>
        <p:xfrm>
          <a:off x="642910" y="4500570"/>
          <a:ext cx="7715304" cy="1785950"/>
        </p:xfrm>
        <a:graphic>
          <a:graphicData uri="http://schemas.openxmlformats.org/presentationml/2006/ole">
            <p:oleObj spid="_x0000_s445447" name="Document" r:id="rId5" imgW="5759285" imgH="131338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168" y="6356326"/>
            <a:ext cx="2133600" cy="365125"/>
          </a:xfrm>
        </p:spPr>
        <p:txBody>
          <a:bodyPr/>
          <a:lstStyle/>
          <a:p>
            <a:fld id="{1872C567-695F-4040-AE51-5862F10DD9ED}" type="slidenum">
              <a:rPr lang="fr-FR" smtClean="0"/>
              <a:pPr/>
              <a:t>9</a:t>
            </a:fld>
            <a:endParaRPr lang="fr-FR"/>
          </a:p>
        </p:txBody>
      </p:sp>
      <p:graphicFrame>
        <p:nvGraphicFramePr>
          <p:cNvPr id="444418" name="Object 2"/>
          <p:cNvGraphicFramePr>
            <a:graphicFrameLocks noChangeAspect="1"/>
          </p:cNvGraphicFramePr>
          <p:nvPr/>
        </p:nvGraphicFramePr>
        <p:xfrm>
          <a:off x="1714480" y="836901"/>
          <a:ext cx="5572164" cy="2071689"/>
        </p:xfrm>
        <a:graphic>
          <a:graphicData uri="http://schemas.openxmlformats.org/presentationml/2006/ole">
            <p:oleObj spid="_x0000_s444418" r:id="rId3" imgW="4898955" imgH="1860382" progId="">
              <p:embed/>
            </p:oleObj>
          </a:graphicData>
        </a:graphic>
      </p:graphicFrame>
      <p:graphicFrame>
        <p:nvGraphicFramePr>
          <p:cNvPr id="444417" name="Object 1"/>
          <p:cNvGraphicFramePr>
            <a:graphicFrameLocks noChangeAspect="1"/>
          </p:cNvGraphicFramePr>
          <p:nvPr/>
        </p:nvGraphicFramePr>
        <p:xfrm>
          <a:off x="3281365" y="3022897"/>
          <a:ext cx="1647825" cy="885825"/>
        </p:xfrm>
        <a:graphic>
          <a:graphicData uri="http://schemas.openxmlformats.org/presentationml/2006/ole">
            <p:oleObj spid="_x0000_s444417" r:id="rId4" imgW="1652438" imgH="881333" progId="">
              <p:embed/>
            </p:oleObj>
          </a:graphicData>
        </a:graphic>
      </p:graphicFrame>
      <p:sp>
        <p:nvSpPr>
          <p:cNvPr id="444419" name="Rectangle 3"/>
          <p:cNvSpPr>
            <a:spLocks noChangeArrowheads="1"/>
          </p:cNvSpPr>
          <p:nvPr/>
        </p:nvSpPr>
        <p:spPr bwMode="auto">
          <a:xfrm>
            <a:off x="-32" y="328594"/>
            <a:ext cx="71194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enthalpie molaire standard de sublimation du carbone est 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4420" name="Rectangle 4"/>
          <p:cNvSpPr>
            <a:spLocks noChangeArrowheads="1"/>
          </p:cNvSpPr>
          <p:nvPr/>
        </p:nvSpPr>
        <p:spPr bwMode="auto">
          <a:xfrm>
            <a:off x="-32" y="231455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4422" name="Object 6"/>
          <p:cNvGraphicFramePr>
            <a:graphicFrameLocks noChangeAspect="1"/>
          </p:cNvGraphicFramePr>
          <p:nvPr/>
        </p:nvGraphicFramePr>
        <p:xfrm>
          <a:off x="642910" y="4000504"/>
          <a:ext cx="7143800" cy="1857388"/>
        </p:xfrm>
        <a:graphic>
          <a:graphicData uri="http://schemas.openxmlformats.org/presentationml/2006/ole">
            <p:oleObj spid="_x0000_s444422" name="Document" r:id="rId5" imgW="5759285" imgH="170815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8640</TotalTime>
  <Words>809</Words>
  <Application>Microsoft Office PowerPoint</Application>
  <PresentationFormat>Affichage à l'écran (4:3)</PresentationFormat>
  <Paragraphs>117</Paragraphs>
  <Slides>19</Slides>
  <Notes>1</Notes>
  <HiddenSlides>0</HiddenSlides>
  <MMClips>0</MMClips>
  <ScaleCrop>false</ScaleCrop>
  <HeadingPairs>
    <vt:vector size="8" baseType="variant">
      <vt:variant>
        <vt:lpstr>Thème</vt:lpstr>
      </vt:variant>
      <vt:variant>
        <vt:i4>1</vt:i4>
      </vt:variant>
      <vt:variant>
        <vt:lpstr>Liaisons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3" baseType="lpstr">
      <vt:lpstr>Thème Office</vt:lpstr>
      <vt:lpstr>C:\Users\abdessamad\Desktop\série thermochimie\série 2 avec correction.docx!OLE_LINK1</vt:lpstr>
      <vt:lpstr>Document</vt:lpstr>
      <vt:lpstr>Document Microsoft Office Word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Abdessamad Mezdar</dc:creator>
  <cp:lastModifiedBy>abdessamad</cp:lastModifiedBy>
  <cp:revision>1194</cp:revision>
  <dcterms:created xsi:type="dcterms:W3CDTF">2014-10-29T11:27:07Z</dcterms:created>
  <dcterms:modified xsi:type="dcterms:W3CDTF">2020-12-31T17:56:11Z</dcterms:modified>
</cp:coreProperties>
</file>