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66" r:id="rId5"/>
    <p:sldId id="280" r:id="rId6"/>
    <p:sldId id="267" r:id="rId7"/>
    <p:sldId id="259" r:id="rId8"/>
    <p:sldId id="260" r:id="rId9"/>
    <p:sldId id="268" r:id="rId10"/>
    <p:sldId id="270" r:id="rId11"/>
    <p:sldId id="261" r:id="rId12"/>
    <p:sldId id="269" r:id="rId13"/>
    <p:sldId id="262" r:id="rId14"/>
    <p:sldId id="272" r:id="rId15"/>
    <p:sldId id="271" r:id="rId16"/>
    <p:sldId id="273" r:id="rId17"/>
    <p:sldId id="274" r:id="rId18"/>
    <p:sldId id="263" r:id="rId19"/>
    <p:sldId id="275" r:id="rId20"/>
    <p:sldId id="264" r:id="rId21"/>
    <p:sldId id="276" r:id="rId22"/>
    <p:sldId id="265" r:id="rId23"/>
    <p:sldId id="277" r:id="rId24"/>
    <p:sldId id="278" r:id="rId25"/>
    <p:sldId id="27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70" d="100"/>
          <a:sy n="70" d="100"/>
        </p:scale>
        <p:origin x="7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FR" smtClean="0"/>
              <a:t>Modifiez le style du titre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white"/>
        <p:txBody>
          <a:bodyPr/>
          <a:lstStyle/>
          <a:p>
            <a:fld id="{6B489014-B19D-483B-A024-420568ACE3BF}" type="datetimeFigureOut">
              <a:rPr lang="fr-FR" smtClean="0"/>
              <a:pPr/>
              <a:t>29/10/2019</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1E22FFE2-B3E1-4E42-B512-D976C83E5C3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E22FFE2-B3E1-4E42-B512-D976C83E5C3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E22FFE2-B3E1-4E42-B512-D976C83E5C3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E22FFE2-B3E1-4E42-B512-D976C83E5C37}" type="slidenum">
              <a:rPr lang="fr-FR" smtClean="0"/>
              <a:pPr/>
              <a:t>‹N°›</a:t>
            </a:fld>
            <a:endParaRPr lang="fr-F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E22FFE2-B3E1-4E42-B512-D976C83E5C37}" type="slidenum">
              <a:rPr lang="fr-FR" smtClean="0"/>
              <a:pPr/>
              <a:t>‹N°›</a:t>
            </a:fld>
            <a:endParaRPr lang="fr-F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E22FFE2-B3E1-4E42-B512-D976C83E5C37}" type="slidenum">
              <a:rPr lang="fr-FR" smtClean="0"/>
              <a:pPr/>
              <a:t>‹N°›</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E22FFE2-B3E1-4E42-B512-D976C83E5C3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E22FFE2-B3E1-4E42-B512-D976C83E5C37}" type="slidenum">
              <a:rPr lang="fr-FR" smtClean="0"/>
              <a:pPr/>
              <a:t>‹N°›</a:t>
            </a:fld>
            <a:endParaRPr lang="fr-F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E22FFE2-B3E1-4E42-B512-D976C83E5C3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FR" smtClean="0"/>
              <a:t>Modifiez le style du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E22FFE2-B3E1-4E42-B512-D976C83E5C37}" type="slidenum">
              <a:rPr lang="fr-FR" smtClean="0"/>
              <a:pPr/>
              <a:t>‹N°›</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FR" smtClean="0"/>
              <a:t>Modifiez le style du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B489014-B19D-483B-A024-420568ACE3BF}" type="datetimeFigureOut">
              <a:rPr lang="fr-FR" smtClean="0"/>
              <a:pPr/>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E22FFE2-B3E1-4E42-B512-D976C83E5C3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B489014-B19D-483B-A024-420568ACE3BF}" type="datetimeFigureOut">
              <a:rPr lang="fr-FR" smtClean="0"/>
              <a:pPr/>
              <a:t>29/10/2019</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E22FFE2-B3E1-4E42-B512-D976C83E5C3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smtClean="0">
                <a:solidFill>
                  <a:srgbClr val="C00000"/>
                </a:solidFill>
              </a:rPr>
              <a:t>Building Self-Confidence</a:t>
            </a:r>
            <a:endParaRPr lang="fr-FR" sz="6000" dirty="0">
              <a:solidFill>
                <a:srgbClr val="C00000"/>
              </a:solidFill>
            </a:endParaRPr>
          </a:p>
        </p:txBody>
      </p:sp>
      <p:sp>
        <p:nvSpPr>
          <p:cNvPr id="3" name="Sous-titre 2"/>
          <p:cNvSpPr>
            <a:spLocks noGrp="1"/>
          </p:cNvSpPr>
          <p:nvPr>
            <p:ph type="subTitle" idx="1"/>
          </p:nvPr>
        </p:nvSpPr>
        <p:spPr>
          <a:xfrm>
            <a:off x="1371600" y="3429000"/>
            <a:ext cx="6400800" cy="2016224"/>
          </a:xfrm>
        </p:spPr>
        <p:txBody>
          <a:bodyPr>
            <a:normAutofit/>
          </a:bodyPr>
          <a:lstStyle/>
          <a:p>
            <a:r>
              <a:rPr lang="fr-FR" dirty="0" smtClean="0"/>
              <a:t>Pr. </a:t>
            </a:r>
            <a:r>
              <a:rPr lang="fr-FR" dirty="0" err="1" smtClean="0"/>
              <a:t>Lamiae</a:t>
            </a:r>
            <a:r>
              <a:rPr lang="fr-FR" dirty="0" smtClean="0"/>
              <a:t> AZZOUZI</a:t>
            </a:r>
            <a:endParaRPr lang="fr-FR" dirty="0"/>
          </a:p>
        </p:txBody>
      </p:sp>
    </p:spTree>
    <p:extLst>
      <p:ext uri="{BB962C8B-B14F-4D97-AF65-F5344CB8AC3E}">
        <p14:creationId xmlns:p14="http://schemas.microsoft.com/office/powerpoint/2010/main" val="193773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br>
              <a:rPr lang="fr-FR" dirty="0" smtClean="0"/>
            </a:br>
            <a:endParaRPr lang="fr-F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447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276872"/>
            <a:ext cx="6400800" cy="3206080"/>
          </a:xfrm>
        </p:spPr>
        <p:txBody>
          <a:bodyPr>
            <a:normAutofit/>
          </a:bodyPr>
          <a:lstStyle/>
          <a:p>
            <a:r>
              <a:rPr lang="en-US" sz="6600" dirty="0" smtClean="0">
                <a:solidFill>
                  <a:srgbClr val="C00000"/>
                </a:solidFill>
              </a:rPr>
              <a:t> Source of self confidence</a:t>
            </a:r>
            <a:endParaRPr lang="fr-FR" sz="6600" dirty="0">
              <a:solidFill>
                <a:srgbClr val="C00000"/>
              </a:solidFill>
            </a:endParaRPr>
          </a:p>
        </p:txBody>
      </p:sp>
      <p:sp>
        <p:nvSpPr>
          <p:cNvPr id="3" name="Espace réservé du contenu 2"/>
          <p:cNvSpPr>
            <a:spLocks noGrp="1"/>
          </p:cNvSpPr>
          <p:nvPr>
            <p:ph idx="1"/>
          </p:nvPr>
        </p:nvSpPr>
        <p:spPr>
          <a:xfrm>
            <a:off x="1371600" y="5440682"/>
            <a:ext cx="6400800" cy="45719"/>
          </a:xfrm>
        </p:spPr>
        <p:txBody>
          <a:bodyPr>
            <a:normAutofit fontScale="25000" lnSpcReduction="20000"/>
          </a:bodyPr>
          <a:lstStyle/>
          <a:p>
            <a:pPr indent="0">
              <a:buNone/>
            </a:pPr>
            <a:r>
              <a:rPr lang="fr-FR" dirty="0" smtClean="0"/>
              <a:t> </a:t>
            </a:r>
            <a:endParaRPr lang="fr-FR" dirty="0"/>
          </a:p>
        </p:txBody>
      </p:sp>
    </p:spTree>
    <p:extLst>
      <p:ext uri="{BB962C8B-B14F-4D97-AF65-F5344CB8AC3E}">
        <p14:creationId xmlns:p14="http://schemas.microsoft.com/office/powerpoint/2010/main" val="3979811084"/>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371600" y="1412776"/>
            <a:ext cx="6400800" cy="4073625"/>
          </a:xfrm>
        </p:spPr>
        <p:txBody>
          <a:bodyPr>
            <a:noAutofit/>
          </a:bodyPr>
          <a:lstStyle/>
          <a:p>
            <a:pPr indent="0">
              <a:buNone/>
            </a:pPr>
            <a:r>
              <a:rPr lang="en-US" sz="2800" dirty="0"/>
              <a:t>Promise yourself, no matter how difficult the problem life throws at you, that you will try </a:t>
            </a:r>
            <a:r>
              <a:rPr lang="en-US" sz="2800" dirty="0" smtClean="0"/>
              <a:t>as hard </a:t>
            </a:r>
            <a:r>
              <a:rPr lang="en-US" sz="2800" dirty="0"/>
              <a:t>as you can to help yourself. You acknowledge that sometimes your efforts to help </a:t>
            </a:r>
            <a:r>
              <a:rPr lang="en-US" sz="2800" dirty="0" smtClean="0"/>
              <a:t>yourself </a:t>
            </a:r>
            <a:r>
              <a:rPr lang="en-US" sz="2800" dirty="0"/>
              <a:t>may not result in success, as often being properly rewarded is not in your control </a:t>
            </a:r>
            <a:endParaRPr lang="fr-FR" sz="2800" dirty="0"/>
          </a:p>
          <a:p>
            <a:endParaRPr lang="fr-FR" sz="2800" dirty="0"/>
          </a:p>
        </p:txBody>
      </p:sp>
    </p:spTree>
    <p:extLst>
      <p:ext uri="{BB962C8B-B14F-4D97-AF65-F5344CB8AC3E}">
        <p14:creationId xmlns:p14="http://schemas.microsoft.com/office/powerpoint/2010/main" val="28981870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348880"/>
            <a:ext cx="6400800" cy="3134072"/>
          </a:xfrm>
        </p:spPr>
        <p:txBody>
          <a:bodyPr>
            <a:normAutofit/>
          </a:bodyPr>
          <a:lstStyle/>
          <a:p>
            <a:r>
              <a:rPr lang="fr-FR" sz="6600" dirty="0" smtClean="0">
                <a:solidFill>
                  <a:srgbClr val="C00000"/>
                </a:solidFill>
              </a:rPr>
              <a:t>Building self confidence</a:t>
            </a:r>
            <a:endParaRPr lang="fr-FR" sz="6600" dirty="0">
              <a:solidFill>
                <a:srgbClr val="C00000"/>
              </a:solidFill>
            </a:endParaRPr>
          </a:p>
        </p:txBody>
      </p:sp>
    </p:spTree>
    <p:extLst>
      <p:ext uri="{BB962C8B-B14F-4D97-AF65-F5344CB8AC3E}">
        <p14:creationId xmlns:p14="http://schemas.microsoft.com/office/powerpoint/2010/main" val="8001039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24744"/>
            <a:ext cx="6400800" cy="973832"/>
          </a:xfrm>
        </p:spPr>
        <p:txBody>
          <a:bodyPr>
            <a:noAutofit/>
          </a:bodyPr>
          <a:lstStyle/>
          <a:p>
            <a:r>
              <a:rPr lang="en-US" sz="6600" dirty="0">
                <a:solidFill>
                  <a:srgbClr val="C00000"/>
                </a:solidFill>
              </a:rPr>
              <a:t>Step 1:</a:t>
            </a:r>
            <a:endParaRPr lang="fr-FR" sz="6600" dirty="0">
              <a:solidFill>
                <a:srgbClr val="C00000"/>
              </a:solidFill>
            </a:endParaRPr>
          </a:p>
        </p:txBody>
      </p:sp>
      <p:sp>
        <p:nvSpPr>
          <p:cNvPr id="3" name="Espace réservé du contenu 2"/>
          <p:cNvSpPr>
            <a:spLocks noGrp="1"/>
          </p:cNvSpPr>
          <p:nvPr>
            <p:ph idx="1"/>
          </p:nvPr>
        </p:nvSpPr>
        <p:spPr/>
        <p:txBody>
          <a:bodyPr>
            <a:noAutofit/>
          </a:bodyPr>
          <a:lstStyle/>
          <a:p>
            <a:pPr indent="0" algn="ctr">
              <a:buNone/>
            </a:pPr>
            <a:r>
              <a:rPr lang="en-US" sz="6600" dirty="0" smtClean="0">
                <a:solidFill>
                  <a:schemeClr val="tx1">
                    <a:lumMod val="85000"/>
                    <a:lumOff val="15000"/>
                  </a:schemeClr>
                </a:solidFill>
              </a:rPr>
              <a:t>Preparing </a:t>
            </a:r>
            <a:r>
              <a:rPr lang="en-US" sz="6600" dirty="0">
                <a:solidFill>
                  <a:schemeClr val="tx1">
                    <a:lumMod val="85000"/>
                    <a:lumOff val="15000"/>
                  </a:schemeClr>
                </a:solidFill>
              </a:rPr>
              <a:t>for Your Journey</a:t>
            </a:r>
          </a:p>
          <a:p>
            <a:pPr indent="0" algn="ctr">
              <a:buNone/>
            </a:pPr>
            <a:endParaRPr lang="fr-FR" sz="6600" dirty="0">
              <a:solidFill>
                <a:schemeClr val="tx1">
                  <a:lumMod val="85000"/>
                  <a:lumOff val="15000"/>
                </a:schemeClr>
              </a:solidFill>
            </a:endParaRPr>
          </a:p>
        </p:txBody>
      </p:sp>
    </p:spTree>
    <p:extLst>
      <p:ext uri="{BB962C8B-B14F-4D97-AF65-F5344CB8AC3E}">
        <p14:creationId xmlns:p14="http://schemas.microsoft.com/office/powerpoint/2010/main" val="42095502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043608" y="1268760"/>
            <a:ext cx="6984776" cy="4248472"/>
          </a:xfrm>
        </p:spPr>
        <p:txBody>
          <a:bodyPr>
            <a:noAutofit/>
          </a:bodyPr>
          <a:lstStyle/>
          <a:p>
            <a:pPr indent="0">
              <a:buNone/>
            </a:pPr>
            <a:r>
              <a:rPr lang="en-US" sz="2800" dirty="0" smtClean="0"/>
              <a:t>The </a:t>
            </a:r>
            <a:r>
              <a:rPr lang="en-US" sz="2800" dirty="0"/>
              <a:t>first step involves getting yourself ready for your journey to self-confidence. You need to </a:t>
            </a:r>
            <a:r>
              <a:rPr lang="en-US" sz="2800" dirty="0" smtClean="0"/>
              <a:t>take </a:t>
            </a:r>
            <a:r>
              <a:rPr lang="en-US" sz="2800" dirty="0"/>
              <a:t>stock of where you are, think about where you want to go, get yourself in the right </a:t>
            </a:r>
            <a:r>
              <a:rPr lang="en-US" sz="2800" dirty="0" smtClean="0"/>
              <a:t>mindset </a:t>
            </a:r>
            <a:r>
              <a:rPr lang="en-US" sz="2800" dirty="0"/>
              <a:t>for your journey, and commit yourself to starting it and staying with it.</a:t>
            </a:r>
          </a:p>
          <a:p>
            <a:pPr indent="0">
              <a:buNone/>
            </a:pPr>
            <a:endParaRPr lang="fr-FR" sz="2800" dirty="0"/>
          </a:p>
        </p:txBody>
      </p:sp>
    </p:spTree>
    <p:extLst>
      <p:ext uri="{BB962C8B-B14F-4D97-AF65-F5344CB8AC3E}">
        <p14:creationId xmlns:p14="http://schemas.microsoft.com/office/powerpoint/2010/main" val="1170361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115616" y="1196752"/>
            <a:ext cx="6840760" cy="4289649"/>
          </a:xfrm>
        </p:spPr>
        <p:txBody>
          <a:bodyPr>
            <a:normAutofit fontScale="92500"/>
          </a:bodyPr>
          <a:lstStyle/>
          <a:p>
            <a:pPr indent="0">
              <a:buNone/>
            </a:pPr>
            <a:r>
              <a:rPr lang="en-US" sz="2800" dirty="0" smtClean="0"/>
              <a:t>In </a:t>
            </a:r>
            <a:r>
              <a:rPr lang="en-US" sz="2800" dirty="0"/>
              <a:t>preparing for your journey, do these five things</a:t>
            </a:r>
            <a:r>
              <a:rPr lang="en-US" sz="2800" dirty="0" smtClean="0"/>
              <a:t>:</a:t>
            </a:r>
          </a:p>
          <a:p>
            <a:pPr indent="0">
              <a:buNone/>
            </a:pPr>
            <a:endParaRPr lang="en-US" dirty="0" smtClean="0"/>
          </a:p>
          <a:p>
            <a:pPr indent="0">
              <a:buNone/>
            </a:pPr>
            <a:endParaRPr lang="en-US" dirty="0"/>
          </a:p>
          <a:p>
            <a:pPr indent="0">
              <a:buNone/>
            </a:pPr>
            <a:r>
              <a:rPr lang="en-US" sz="1900" dirty="0"/>
              <a:t>a)  Look at What You've Already Achieved</a:t>
            </a:r>
          </a:p>
          <a:p>
            <a:pPr indent="0">
              <a:buNone/>
            </a:pPr>
            <a:r>
              <a:rPr lang="en-US" sz="1900" dirty="0"/>
              <a:t>b)  Think About Your Strengths</a:t>
            </a:r>
          </a:p>
          <a:p>
            <a:pPr indent="0">
              <a:buNone/>
            </a:pPr>
            <a:r>
              <a:rPr lang="en-US" sz="1900" dirty="0"/>
              <a:t>c)  Think About What's Important to You, and Where you Want to Go</a:t>
            </a:r>
          </a:p>
          <a:p>
            <a:pPr indent="0">
              <a:buNone/>
            </a:pPr>
            <a:r>
              <a:rPr lang="en-US" sz="1900" dirty="0"/>
              <a:t>d)  Start Managing Your </a:t>
            </a:r>
            <a:r>
              <a:rPr lang="en-US" sz="1900" dirty="0" smtClean="0"/>
              <a:t>Mind</a:t>
            </a:r>
          </a:p>
          <a:p>
            <a:pPr indent="0">
              <a:buNone/>
            </a:pPr>
            <a:r>
              <a:rPr lang="en-US" sz="1900" dirty="0" smtClean="0"/>
              <a:t>e</a:t>
            </a:r>
            <a:r>
              <a:rPr lang="en-US" sz="1900" dirty="0"/>
              <a:t>)  And Then Commit Yourself to Success!</a:t>
            </a:r>
            <a:endParaRPr lang="fr-FR" sz="1900" dirty="0"/>
          </a:p>
          <a:p>
            <a:endParaRPr lang="fr-FR" dirty="0"/>
          </a:p>
        </p:txBody>
      </p:sp>
    </p:spTree>
    <p:extLst>
      <p:ext uri="{BB962C8B-B14F-4D97-AF65-F5344CB8AC3E}">
        <p14:creationId xmlns:p14="http://schemas.microsoft.com/office/powerpoint/2010/main" val="3634405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96752"/>
            <a:ext cx="6400800" cy="901824"/>
          </a:xfrm>
        </p:spPr>
        <p:txBody>
          <a:bodyPr>
            <a:noAutofit/>
          </a:bodyPr>
          <a:lstStyle/>
          <a:p>
            <a:r>
              <a:rPr lang="en-US" sz="6600" dirty="0">
                <a:solidFill>
                  <a:srgbClr val="C00000"/>
                </a:solidFill>
              </a:rPr>
              <a:t>Step </a:t>
            </a:r>
            <a:r>
              <a:rPr lang="en-US" sz="6600" dirty="0" smtClean="0">
                <a:solidFill>
                  <a:srgbClr val="C00000"/>
                </a:solidFill>
              </a:rPr>
              <a:t>2:</a:t>
            </a:r>
            <a:endParaRPr lang="fr-FR" sz="6600" dirty="0"/>
          </a:p>
        </p:txBody>
      </p:sp>
      <p:sp>
        <p:nvSpPr>
          <p:cNvPr id="3" name="Espace réservé du contenu 2"/>
          <p:cNvSpPr>
            <a:spLocks noGrp="1"/>
          </p:cNvSpPr>
          <p:nvPr>
            <p:ph idx="1"/>
          </p:nvPr>
        </p:nvSpPr>
        <p:spPr>
          <a:xfrm>
            <a:off x="1371600" y="2780928"/>
            <a:ext cx="6400800" cy="2705473"/>
          </a:xfrm>
        </p:spPr>
        <p:txBody>
          <a:bodyPr>
            <a:normAutofit/>
          </a:bodyPr>
          <a:lstStyle/>
          <a:p>
            <a:pPr indent="0" algn="ctr">
              <a:buNone/>
            </a:pPr>
            <a:r>
              <a:rPr lang="en-US" sz="9600" dirty="0" smtClean="0">
                <a:solidFill>
                  <a:schemeClr val="tx1">
                    <a:lumMod val="85000"/>
                    <a:lumOff val="15000"/>
                  </a:schemeClr>
                </a:solidFill>
              </a:rPr>
              <a:t>Setting </a:t>
            </a:r>
            <a:r>
              <a:rPr lang="en-US" sz="9600" dirty="0">
                <a:solidFill>
                  <a:schemeClr val="tx1">
                    <a:lumMod val="85000"/>
                    <a:lumOff val="15000"/>
                  </a:schemeClr>
                </a:solidFill>
              </a:rPr>
              <a:t>Out</a:t>
            </a:r>
            <a:endParaRPr lang="fr-FR" sz="9600" dirty="0">
              <a:solidFill>
                <a:schemeClr val="tx1">
                  <a:lumMod val="85000"/>
                  <a:lumOff val="15000"/>
                </a:schemeClr>
              </a:solidFill>
            </a:endParaRPr>
          </a:p>
        </p:txBody>
      </p:sp>
    </p:spTree>
    <p:extLst>
      <p:ext uri="{BB962C8B-B14F-4D97-AF65-F5344CB8AC3E}">
        <p14:creationId xmlns:p14="http://schemas.microsoft.com/office/powerpoint/2010/main" val="289937001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solidFill>
                  <a:srgbClr val="0070C0"/>
                </a:solidFill>
              </a:rPr>
              <a:t>  </a:t>
            </a:r>
            <a:r>
              <a:rPr lang="en-US" dirty="0" smtClean="0"/>
              <a:t/>
            </a:r>
            <a:br>
              <a:rPr lang="en-US" dirty="0" smtClean="0"/>
            </a:br>
            <a:endParaRPr lang="fr-FR" dirty="0"/>
          </a:p>
        </p:txBody>
      </p:sp>
      <p:sp>
        <p:nvSpPr>
          <p:cNvPr id="3" name="Espace réservé du contenu 2"/>
          <p:cNvSpPr>
            <a:spLocks noGrp="1"/>
          </p:cNvSpPr>
          <p:nvPr>
            <p:ph idx="1"/>
          </p:nvPr>
        </p:nvSpPr>
        <p:spPr>
          <a:xfrm>
            <a:off x="1115616" y="1196752"/>
            <a:ext cx="6912768" cy="4289649"/>
          </a:xfrm>
        </p:spPr>
        <p:txBody>
          <a:bodyPr>
            <a:normAutofit/>
          </a:bodyPr>
          <a:lstStyle/>
          <a:p>
            <a:pPr indent="0">
              <a:buNone/>
            </a:pPr>
            <a:r>
              <a:rPr lang="en-US" sz="2000" dirty="0" smtClean="0"/>
              <a:t>This is where you start, ever so slowly, moving towards your goal. By doing the right things, and starting with small, easy wins, you’ll put yourself on the path to success – and start building the self-confidence that comes with this.</a:t>
            </a:r>
          </a:p>
          <a:p>
            <a:pPr indent="0">
              <a:buNone/>
            </a:pPr>
            <a:endParaRPr lang="en-US" dirty="0" smtClean="0"/>
          </a:p>
          <a:p>
            <a:pPr marL="342900" indent="-342900">
              <a:buAutoNum type="alphaLcParenR"/>
            </a:pPr>
            <a:r>
              <a:rPr lang="en-US" dirty="0" smtClean="0"/>
              <a:t>Build the Knowledge you Need to Succeed</a:t>
            </a:r>
          </a:p>
          <a:p>
            <a:pPr indent="0">
              <a:buNone/>
            </a:pPr>
            <a:r>
              <a:rPr lang="en-US" dirty="0" smtClean="0"/>
              <a:t>b)  Focus on the Basics</a:t>
            </a:r>
          </a:p>
          <a:p>
            <a:pPr indent="0">
              <a:buNone/>
            </a:pPr>
            <a:r>
              <a:rPr lang="en-US" dirty="0" smtClean="0"/>
              <a:t>c)  Keep Managing Your Mind</a:t>
            </a:r>
            <a:endParaRPr lang="fr-FR" dirty="0"/>
          </a:p>
        </p:txBody>
      </p:sp>
    </p:spTree>
    <p:extLst>
      <p:ext uri="{BB962C8B-B14F-4D97-AF65-F5344CB8AC3E}">
        <p14:creationId xmlns:p14="http://schemas.microsoft.com/office/powerpoint/2010/main" val="11034839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340768"/>
            <a:ext cx="6400800" cy="757808"/>
          </a:xfrm>
        </p:spPr>
        <p:txBody>
          <a:bodyPr>
            <a:noAutofit/>
          </a:bodyPr>
          <a:lstStyle/>
          <a:p>
            <a:r>
              <a:rPr lang="en-US" sz="6600" dirty="0">
                <a:solidFill>
                  <a:srgbClr val="C00000"/>
                </a:solidFill>
              </a:rPr>
              <a:t>Step </a:t>
            </a:r>
            <a:r>
              <a:rPr lang="en-US" sz="6600" dirty="0" smtClean="0">
                <a:solidFill>
                  <a:srgbClr val="C00000"/>
                </a:solidFill>
              </a:rPr>
              <a:t>3:</a:t>
            </a:r>
            <a:endParaRPr lang="fr-FR" sz="6600" dirty="0"/>
          </a:p>
        </p:txBody>
      </p:sp>
      <p:sp>
        <p:nvSpPr>
          <p:cNvPr id="3" name="Espace réservé du contenu 2"/>
          <p:cNvSpPr>
            <a:spLocks noGrp="1"/>
          </p:cNvSpPr>
          <p:nvPr>
            <p:ph idx="1"/>
          </p:nvPr>
        </p:nvSpPr>
        <p:spPr>
          <a:xfrm>
            <a:off x="1371600" y="2276872"/>
            <a:ext cx="6400800" cy="3209529"/>
          </a:xfrm>
        </p:spPr>
        <p:txBody>
          <a:bodyPr>
            <a:noAutofit/>
          </a:bodyPr>
          <a:lstStyle/>
          <a:p>
            <a:pPr indent="0" algn="ctr">
              <a:buNone/>
            </a:pPr>
            <a:r>
              <a:rPr lang="en-US" sz="7200" dirty="0">
                <a:solidFill>
                  <a:schemeClr val="tx1">
                    <a:lumMod val="85000"/>
                    <a:lumOff val="15000"/>
                  </a:schemeClr>
                </a:solidFill>
              </a:rPr>
              <a:t>Accelerating Towards Success</a:t>
            </a:r>
            <a:endParaRPr lang="fr-FR" sz="7200" dirty="0">
              <a:solidFill>
                <a:schemeClr val="tx1">
                  <a:lumMod val="85000"/>
                  <a:lumOff val="15000"/>
                </a:schemeClr>
              </a:solidFill>
            </a:endParaRPr>
          </a:p>
        </p:txBody>
      </p:sp>
    </p:spTree>
    <p:extLst>
      <p:ext uri="{BB962C8B-B14F-4D97-AF65-F5344CB8AC3E}">
        <p14:creationId xmlns:p14="http://schemas.microsoft.com/office/powerpoint/2010/main" val="247740117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80728"/>
            <a:ext cx="6400800" cy="1000472"/>
          </a:xfrm>
        </p:spPr>
        <p:txBody>
          <a:bodyPr>
            <a:noAutofit/>
          </a:bodyPr>
          <a:lstStyle/>
          <a:p>
            <a:r>
              <a:rPr lang="fr-FR" sz="6000" dirty="0" smtClean="0">
                <a:solidFill>
                  <a:srgbClr val="C00000"/>
                </a:solidFill>
              </a:rPr>
              <a:t>plan</a:t>
            </a:r>
            <a:endParaRPr lang="fr-FR" sz="6000" dirty="0">
              <a:solidFill>
                <a:srgbClr val="C00000"/>
              </a:solidFill>
            </a:endParaRPr>
          </a:p>
        </p:txBody>
      </p:sp>
      <p:sp>
        <p:nvSpPr>
          <p:cNvPr id="3" name="Espace réservé du contenu 2"/>
          <p:cNvSpPr>
            <a:spLocks noGrp="1"/>
          </p:cNvSpPr>
          <p:nvPr>
            <p:ph idx="1"/>
          </p:nvPr>
        </p:nvSpPr>
        <p:spPr>
          <a:xfrm>
            <a:off x="1371600" y="2204864"/>
            <a:ext cx="6400800" cy="3281537"/>
          </a:xfrm>
        </p:spPr>
        <p:txBody>
          <a:bodyPr>
            <a:normAutofit/>
          </a:bodyPr>
          <a:lstStyle/>
          <a:p>
            <a:pPr indent="0">
              <a:buNone/>
            </a:pPr>
            <a:r>
              <a:rPr lang="fr-FR" sz="2400" dirty="0" smtClean="0"/>
              <a:t>1.  </a:t>
            </a:r>
            <a:r>
              <a:rPr lang="fr-FR" sz="2400" dirty="0" err="1" smtClean="0"/>
              <a:t>What</a:t>
            </a:r>
            <a:r>
              <a:rPr lang="fr-FR" sz="2400" dirty="0" smtClean="0"/>
              <a:t> </a:t>
            </a:r>
            <a:r>
              <a:rPr lang="fr-FR" sz="2400" dirty="0" err="1" smtClean="0"/>
              <a:t>is</a:t>
            </a:r>
            <a:r>
              <a:rPr lang="fr-FR" sz="2400" dirty="0" smtClean="0"/>
              <a:t> Self-Confidence?</a:t>
            </a:r>
          </a:p>
          <a:p>
            <a:pPr indent="0">
              <a:buNone/>
            </a:pPr>
            <a:r>
              <a:rPr lang="en-US" sz="2400" dirty="0" smtClean="0"/>
              <a:t>2.  How Confident </a:t>
            </a:r>
            <a:r>
              <a:rPr lang="en-US" sz="2400" smtClean="0"/>
              <a:t>do you </a:t>
            </a:r>
            <a:r>
              <a:rPr lang="en-US" sz="2400" dirty="0" smtClean="0"/>
              <a:t>Seem to Others?</a:t>
            </a:r>
          </a:p>
          <a:p>
            <a:pPr indent="0">
              <a:buNone/>
            </a:pPr>
            <a:r>
              <a:rPr lang="en-US" sz="2400" dirty="0" smtClean="0"/>
              <a:t>3.  Source of self confidence</a:t>
            </a:r>
          </a:p>
          <a:p>
            <a:pPr indent="0">
              <a:buNone/>
            </a:pPr>
            <a:r>
              <a:rPr lang="fr-FR" sz="2400" dirty="0" smtClean="0"/>
              <a:t>4.  Building self confidence</a:t>
            </a:r>
          </a:p>
          <a:p>
            <a:pPr indent="0">
              <a:buNone/>
            </a:pPr>
            <a:r>
              <a:rPr lang="fr-FR" sz="2400" dirty="0" smtClean="0"/>
              <a:t>5.  Conclusion</a:t>
            </a:r>
            <a:endParaRPr lang="fr-FR" sz="2400" dirty="0"/>
          </a:p>
        </p:txBody>
      </p:sp>
    </p:spTree>
    <p:extLst>
      <p:ext uri="{BB962C8B-B14F-4D97-AF65-F5344CB8AC3E}">
        <p14:creationId xmlns:p14="http://schemas.microsoft.com/office/powerpoint/2010/main" val="2460009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70C0"/>
                </a:solidFill>
              </a:rPr>
              <a:t> </a:t>
            </a:r>
            <a:endParaRPr lang="fr-FR" dirty="0">
              <a:solidFill>
                <a:srgbClr val="0070C0"/>
              </a:solidFill>
            </a:endParaRPr>
          </a:p>
        </p:txBody>
      </p:sp>
      <p:sp>
        <p:nvSpPr>
          <p:cNvPr id="3" name="Espace réservé du contenu 2"/>
          <p:cNvSpPr>
            <a:spLocks noGrp="1"/>
          </p:cNvSpPr>
          <p:nvPr>
            <p:ph idx="1"/>
          </p:nvPr>
        </p:nvSpPr>
        <p:spPr>
          <a:xfrm>
            <a:off x="1043608" y="1196752"/>
            <a:ext cx="7056784" cy="4392488"/>
          </a:xfrm>
        </p:spPr>
        <p:txBody>
          <a:bodyPr>
            <a:normAutofit/>
          </a:bodyPr>
          <a:lstStyle/>
          <a:p>
            <a:pPr indent="0">
              <a:buNone/>
            </a:pPr>
            <a:r>
              <a:rPr lang="en-US" sz="2000" dirty="0" smtClean="0"/>
              <a:t>By this stage, you’ll feel your self-confidence building. You’ll have completed some of the courses you started in step 2, and you’ll have plenty of success to celebrate!</a:t>
            </a:r>
          </a:p>
          <a:p>
            <a:r>
              <a:rPr lang="en-US" sz="2000" dirty="0" smtClean="0"/>
              <a:t>This is the time to start stretching yourself. Make the goals a bit bigger, and the challenges a bit tougher. Increase the size of your commitment. And extend the skills you’ve proven into new, but closely related arenas.</a:t>
            </a:r>
          </a:p>
          <a:p>
            <a:r>
              <a:rPr lang="en-US" sz="2000" dirty="0" smtClean="0"/>
              <a:t>Goal setting is arguably the most important skill you can learn to improve your self confidence.</a:t>
            </a:r>
            <a:endParaRPr lang="fr-FR" sz="2000" dirty="0"/>
          </a:p>
        </p:txBody>
      </p:sp>
    </p:spTree>
    <p:extLst>
      <p:ext uri="{BB962C8B-B14F-4D97-AF65-F5344CB8AC3E}">
        <p14:creationId xmlns:p14="http://schemas.microsoft.com/office/powerpoint/2010/main" val="1098453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492896"/>
            <a:ext cx="7128792" cy="1872208"/>
          </a:xfrm>
        </p:spPr>
        <p:txBody>
          <a:bodyPr>
            <a:noAutofit/>
          </a:bodyPr>
          <a:lstStyle/>
          <a:p>
            <a:r>
              <a:rPr lang="fr-FR" sz="7200" dirty="0" smtClean="0">
                <a:solidFill>
                  <a:srgbClr val="C00000"/>
                </a:solidFill>
              </a:rPr>
              <a:t> </a:t>
            </a:r>
            <a:r>
              <a:rPr lang="fr-FR" sz="7200" dirty="0">
                <a:solidFill>
                  <a:srgbClr val="C00000"/>
                </a:solidFill>
              </a:rPr>
              <a:t>Conclusion</a:t>
            </a:r>
            <a:endParaRPr lang="fr-FR" sz="7200" dirty="0"/>
          </a:p>
        </p:txBody>
      </p:sp>
      <p:sp>
        <p:nvSpPr>
          <p:cNvPr id="3" name="Espace réservé du contenu 2"/>
          <p:cNvSpPr>
            <a:spLocks noGrp="1"/>
          </p:cNvSpPr>
          <p:nvPr>
            <p:ph idx="1"/>
          </p:nvPr>
        </p:nvSpPr>
        <p:spPr>
          <a:xfrm>
            <a:off x="1259632" y="2708920"/>
            <a:ext cx="6400800" cy="1769369"/>
          </a:xfrm>
        </p:spPr>
        <p:txBody>
          <a:bodyPr/>
          <a:lstStyle/>
          <a:p>
            <a:pPr indent="0">
              <a:buNone/>
            </a:pPr>
            <a:r>
              <a:rPr lang="fr-FR" dirty="0" smtClean="0"/>
              <a:t> </a:t>
            </a:r>
            <a:endParaRPr lang="fr-FR" dirty="0"/>
          </a:p>
        </p:txBody>
      </p:sp>
    </p:spTree>
    <p:extLst>
      <p:ext uri="{BB962C8B-B14F-4D97-AF65-F5344CB8AC3E}">
        <p14:creationId xmlns:p14="http://schemas.microsoft.com/office/powerpoint/2010/main" val="40087587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  </a:t>
            </a:r>
            <a:endParaRPr lang="fr-FR" dirty="0">
              <a:solidFill>
                <a:srgbClr val="C00000"/>
              </a:solidFill>
            </a:endParaRPr>
          </a:p>
        </p:txBody>
      </p:sp>
      <p:sp>
        <p:nvSpPr>
          <p:cNvPr id="3" name="Espace réservé du contenu 2"/>
          <p:cNvSpPr>
            <a:spLocks noGrp="1"/>
          </p:cNvSpPr>
          <p:nvPr>
            <p:ph idx="1"/>
          </p:nvPr>
        </p:nvSpPr>
        <p:spPr>
          <a:xfrm>
            <a:off x="1371600" y="1124744"/>
            <a:ext cx="6400800" cy="4361657"/>
          </a:xfrm>
        </p:spPr>
        <p:txBody>
          <a:bodyPr>
            <a:normAutofit/>
          </a:bodyPr>
          <a:lstStyle/>
          <a:p>
            <a:pPr indent="0">
              <a:buNone/>
            </a:pPr>
            <a:r>
              <a:rPr lang="en-US" dirty="0" smtClean="0"/>
              <a:t>Self-confidence is extremely important in almost every aspect of our lives, and people who lack it can find it difficult to become successful.</a:t>
            </a:r>
          </a:p>
          <a:p>
            <a:pPr indent="0">
              <a:buNone/>
            </a:pPr>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348880"/>
            <a:ext cx="295232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0449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371600" y="1484784"/>
            <a:ext cx="6656784" cy="4001617"/>
          </a:xfrm>
        </p:spPr>
        <p:txBody>
          <a:bodyPr>
            <a:normAutofit lnSpcReduction="10000"/>
          </a:bodyPr>
          <a:lstStyle/>
          <a:p>
            <a:pPr indent="0">
              <a:buNone/>
            </a:pPr>
            <a:r>
              <a:rPr lang="en-US" sz="2800" dirty="0"/>
              <a:t>Two main things contribute to self-confidence: self-efficacy and self-esteem. You can develop self-confidence with these three steps:</a:t>
            </a:r>
          </a:p>
          <a:p>
            <a:pPr indent="0" algn="ctr">
              <a:buNone/>
            </a:pPr>
            <a:r>
              <a:rPr lang="en-US" sz="2800" dirty="0" smtClean="0"/>
              <a:t>  1</a:t>
            </a:r>
            <a:r>
              <a:rPr lang="en-US" sz="2800" dirty="0"/>
              <a:t>.  Prepare for your journey.</a:t>
            </a:r>
          </a:p>
          <a:p>
            <a:pPr indent="0" algn="ctr">
              <a:buNone/>
            </a:pPr>
            <a:r>
              <a:rPr lang="en-US" sz="2800" dirty="0"/>
              <a:t>2.  Set out on your journey.</a:t>
            </a:r>
          </a:p>
          <a:p>
            <a:pPr indent="0" algn="ctr">
              <a:buNone/>
            </a:pPr>
            <a:r>
              <a:rPr lang="en-US" sz="2800" dirty="0" smtClean="0"/>
              <a:t>     3</a:t>
            </a:r>
            <a:r>
              <a:rPr lang="en-US" sz="2800" dirty="0"/>
              <a:t>.  Accelerate towards success</a:t>
            </a:r>
            <a:r>
              <a:rPr lang="en-US" sz="2800" dirty="0" smtClean="0"/>
              <a:t>.</a:t>
            </a:r>
            <a:endParaRPr lang="fr-FR" sz="2800" dirty="0"/>
          </a:p>
        </p:txBody>
      </p:sp>
    </p:spTree>
    <p:extLst>
      <p:ext uri="{BB962C8B-B14F-4D97-AF65-F5344CB8AC3E}">
        <p14:creationId xmlns:p14="http://schemas.microsoft.com/office/powerpoint/2010/main" val="1290716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371600" y="2276872"/>
            <a:ext cx="6400800" cy="3209529"/>
          </a:xfrm>
        </p:spPr>
        <p:txBody>
          <a:bodyPr>
            <a:noAutofit/>
          </a:bodyPr>
          <a:lstStyle/>
          <a:p>
            <a:pPr indent="0">
              <a:buNone/>
            </a:pPr>
            <a:r>
              <a:rPr lang="en-US" sz="3600" dirty="0" smtClean="0"/>
              <a:t>Goal </a:t>
            </a:r>
            <a:r>
              <a:rPr lang="en-US" sz="3600" dirty="0"/>
              <a:t>setting is probably the most important activity that you can learn in order to improve your self-confidence. </a:t>
            </a:r>
            <a:endParaRPr lang="fr-FR" sz="3600" dirty="0"/>
          </a:p>
          <a:p>
            <a:pPr indent="0">
              <a:buNone/>
            </a:pPr>
            <a:endParaRPr lang="fr-FR" sz="3600" dirty="0"/>
          </a:p>
        </p:txBody>
      </p:sp>
    </p:spTree>
    <p:extLst>
      <p:ext uri="{BB962C8B-B14F-4D97-AF65-F5344CB8AC3E}">
        <p14:creationId xmlns:p14="http://schemas.microsoft.com/office/powerpoint/2010/main" val="1873850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420888"/>
            <a:ext cx="6400800" cy="2016224"/>
          </a:xfrm>
        </p:spPr>
        <p:txBody>
          <a:bodyPr>
            <a:normAutofit fontScale="90000"/>
          </a:bodyPr>
          <a:lstStyle/>
          <a:p>
            <a:r>
              <a:rPr lang="fr-FR" sz="9600" dirty="0" err="1" smtClean="0"/>
              <a:t>Thank</a:t>
            </a:r>
            <a:r>
              <a:rPr lang="fr-FR" sz="9600" dirty="0" smtClean="0"/>
              <a:t> </a:t>
            </a:r>
            <a:r>
              <a:rPr lang="fr-FR" sz="9600" smtClean="0"/>
              <a:t>you</a:t>
            </a:r>
            <a:endParaRPr lang="fr-FR" sz="9600" dirty="0"/>
          </a:p>
        </p:txBody>
      </p:sp>
      <p:sp>
        <p:nvSpPr>
          <p:cNvPr id="3" name="Espace réservé du contenu 2"/>
          <p:cNvSpPr>
            <a:spLocks noGrp="1"/>
          </p:cNvSpPr>
          <p:nvPr>
            <p:ph idx="1"/>
          </p:nvPr>
        </p:nvSpPr>
        <p:spPr>
          <a:xfrm>
            <a:off x="1331640" y="2348880"/>
            <a:ext cx="6400800" cy="1265313"/>
          </a:xfrm>
        </p:spPr>
        <p:txBody>
          <a:bodyPr/>
          <a:lstStyle/>
          <a:p>
            <a:endParaRPr lang="en-US" dirty="0"/>
          </a:p>
          <a:p>
            <a:pPr indent="0">
              <a:buNone/>
            </a:pPr>
            <a:endParaRPr lang="fr-FR" dirty="0"/>
          </a:p>
        </p:txBody>
      </p:sp>
    </p:spTree>
    <p:extLst>
      <p:ext uri="{BB962C8B-B14F-4D97-AF65-F5344CB8AC3E}">
        <p14:creationId xmlns:p14="http://schemas.microsoft.com/office/powerpoint/2010/main" val="62140181"/>
      </p:ext>
    </p:extLst>
  </p:cSld>
  <p:clrMapOvr>
    <a:masterClrMapping/>
  </p:clrMapOvr>
  <mc:AlternateContent xmlns:mc="http://schemas.openxmlformats.org/markup-compatibility/2006" xmlns:p14="http://schemas.microsoft.com/office/powerpoint/2010/main">
    <mc:Choice Requires="p14">
      <p:transition spd="slow" p14:dur="4500">
        <p14:conveyor dir="r"/>
        <p:sndAc>
          <p:stSnd>
            <p:snd r:embed="rId2" name="laser.wav"/>
          </p:stSnd>
        </p:sndAc>
      </p:transition>
    </mc:Choice>
    <mc:Fallback xmlns="">
      <p:transition spd="slow">
        <p:fade/>
        <p:sndAc>
          <p:stSnd>
            <p:snd r:embed="rId3" name="laser.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124744"/>
            <a:ext cx="7128792" cy="4286200"/>
          </a:xfrm>
        </p:spPr>
        <p:txBody>
          <a:bodyPr>
            <a:noAutofit/>
          </a:bodyPr>
          <a:lstStyle/>
          <a:p>
            <a:r>
              <a:rPr lang="fr-FR" sz="6600" dirty="0" smtClean="0">
                <a:solidFill>
                  <a:srgbClr val="C00000"/>
                </a:solidFill>
              </a:rPr>
              <a:t>What Is </a:t>
            </a:r>
            <a:br>
              <a:rPr lang="fr-FR" sz="6600" dirty="0" smtClean="0">
                <a:solidFill>
                  <a:srgbClr val="C00000"/>
                </a:solidFill>
              </a:rPr>
            </a:br>
            <a:r>
              <a:rPr lang="fr-FR" sz="6600" dirty="0" smtClean="0">
                <a:solidFill>
                  <a:srgbClr val="C00000"/>
                </a:solidFill>
              </a:rPr>
              <a:t>Self-Confidence?</a:t>
            </a:r>
            <a:endParaRPr lang="fr-FR" sz="6600" dirty="0">
              <a:solidFill>
                <a:srgbClr val="C00000"/>
              </a:solidFill>
            </a:endParaRPr>
          </a:p>
        </p:txBody>
      </p:sp>
    </p:spTree>
    <p:extLst>
      <p:ext uri="{BB962C8B-B14F-4D97-AF65-F5344CB8AC3E}">
        <p14:creationId xmlns:p14="http://schemas.microsoft.com/office/powerpoint/2010/main" val="30579125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1196752"/>
            <a:ext cx="6984776" cy="4176464"/>
          </a:xfrm>
        </p:spPr>
        <p:txBody>
          <a:bodyPr>
            <a:normAutofit/>
          </a:bodyPr>
          <a:lstStyle/>
          <a:p>
            <a:pPr indent="0">
              <a:buNone/>
            </a:pPr>
            <a:r>
              <a:rPr lang="en-US" sz="2800" dirty="0"/>
              <a:t>Two main things contribute to self-confidence: self-efficacy and </a:t>
            </a:r>
            <a:r>
              <a:rPr lang="en-US" sz="2800" dirty="0" smtClean="0"/>
              <a:t>self-esteem. We </a:t>
            </a:r>
            <a:r>
              <a:rPr lang="en-US" sz="2800" dirty="0"/>
              <a:t>gain a sense of self-efficacy when we see ourselves (and others similar to ourselves) </a:t>
            </a:r>
            <a:r>
              <a:rPr lang="en-US" sz="2800" dirty="0" smtClean="0"/>
              <a:t>mastering </a:t>
            </a:r>
            <a:r>
              <a:rPr lang="en-US" sz="2800" dirty="0"/>
              <a:t>skills and achieving goals that matter in those skill areas. </a:t>
            </a:r>
          </a:p>
        </p:txBody>
      </p:sp>
      <p:sp>
        <p:nvSpPr>
          <p:cNvPr id="4" name="Titre 3"/>
          <p:cNvSpPr>
            <a:spLocks noGrp="1"/>
          </p:cNvSpPr>
          <p:nvPr>
            <p:ph type="title"/>
          </p:nvPr>
        </p:nvSpPr>
        <p:spPr/>
        <p:txBody>
          <a:bodyPr/>
          <a:lstStyle/>
          <a:p>
            <a:r>
              <a:rPr lang="fr-FR" dirty="0" smtClean="0"/>
              <a:t>   </a:t>
            </a:r>
            <a:endParaRPr lang="fr-FR" dirty="0"/>
          </a:p>
        </p:txBody>
      </p:sp>
    </p:spTree>
    <p:extLst>
      <p:ext uri="{BB962C8B-B14F-4D97-AF65-F5344CB8AC3E}">
        <p14:creationId xmlns:p14="http://schemas.microsoft.com/office/powerpoint/2010/main" val="16655398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indent="0">
              <a:buNone/>
            </a:pPr>
            <a:r>
              <a:rPr lang="en-US" sz="4800" dirty="0">
                <a:solidFill>
                  <a:srgbClr val="FF0000"/>
                </a:solidFill>
              </a:rPr>
              <a:t>C</a:t>
            </a:r>
            <a:r>
              <a:rPr lang="en-US" sz="4800" dirty="0" smtClean="0">
                <a:solidFill>
                  <a:srgbClr val="FF0000"/>
                </a:solidFill>
              </a:rPr>
              <a:t>onfidence  </a:t>
            </a:r>
            <a:r>
              <a:rPr lang="en-US" sz="4800" dirty="0">
                <a:solidFill>
                  <a:srgbClr val="FF0000"/>
                </a:solidFill>
              </a:rPr>
              <a:t>leads people to accept difficult </a:t>
            </a:r>
            <a:r>
              <a:rPr lang="en-US" sz="4800" dirty="0" smtClean="0">
                <a:solidFill>
                  <a:srgbClr val="FF0000"/>
                </a:solidFill>
              </a:rPr>
              <a:t>challenges</a:t>
            </a:r>
            <a:endParaRPr lang="fr-FR" sz="4800" dirty="0">
              <a:solidFill>
                <a:srgbClr val="FF0000"/>
              </a:solidFill>
            </a:endParaRPr>
          </a:p>
        </p:txBody>
      </p:sp>
    </p:spTree>
    <p:extLst>
      <p:ext uri="{BB962C8B-B14F-4D97-AF65-F5344CB8AC3E}">
        <p14:creationId xmlns:p14="http://schemas.microsoft.com/office/powerpoint/2010/main" val="141311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259632" y="1124744"/>
            <a:ext cx="6768752" cy="4608512"/>
          </a:xfrm>
        </p:spPr>
        <p:txBody>
          <a:bodyPr>
            <a:normAutofit/>
          </a:bodyPr>
          <a:lstStyle/>
          <a:p>
            <a:pPr indent="0">
              <a:buNone/>
            </a:pPr>
            <a:r>
              <a:rPr lang="en-US" sz="2800" dirty="0" smtClean="0"/>
              <a:t> self-esteem copes </a:t>
            </a:r>
            <a:r>
              <a:rPr lang="en-US" sz="2800" dirty="0"/>
              <a:t>with what's going on in </a:t>
            </a:r>
            <a:r>
              <a:rPr lang="en-US" sz="2800"/>
              <a:t>our </a:t>
            </a:r>
            <a:r>
              <a:rPr lang="en-US" sz="2800" smtClean="0"/>
              <a:t>lives,</a:t>
            </a:r>
            <a:r>
              <a:rPr lang="en-US" sz="2800" smtClean="0"/>
              <a:t> </a:t>
            </a:r>
            <a:r>
              <a:rPr lang="en-US" sz="2800" dirty="0" smtClean="0"/>
              <a:t>simply put : </a:t>
            </a:r>
            <a:r>
              <a:rPr lang="en-US" sz="2800" dirty="0" smtClean="0"/>
              <a:t> </a:t>
            </a:r>
            <a:endParaRPr lang="en-US" sz="2800" dirty="0"/>
          </a:p>
          <a:p>
            <a:pPr indent="0">
              <a:buNone/>
            </a:pPr>
            <a:r>
              <a:rPr lang="en-US" sz="2800" dirty="0" smtClean="0"/>
              <a:t>              </a:t>
            </a:r>
          </a:p>
          <a:p>
            <a:pPr indent="0">
              <a:buNone/>
            </a:pPr>
            <a:r>
              <a:rPr lang="en-US" sz="4000" dirty="0">
                <a:solidFill>
                  <a:srgbClr val="FF0000"/>
                </a:solidFill>
              </a:rPr>
              <a:t> </a:t>
            </a:r>
            <a:r>
              <a:rPr lang="en-US" sz="4000" dirty="0" smtClean="0">
                <a:solidFill>
                  <a:srgbClr val="FF0000"/>
                </a:solidFill>
              </a:rPr>
              <a:t>           </a:t>
            </a:r>
            <a:r>
              <a:rPr lang="en-US" sz="4000" dirty="0">
                <a:solidFill>
                  <a:srgbClr val="FF0000"/>
                </a:solidFill>
              </a:rPr>
              <a:t>T</a:t>
            </a:r>
            <a:r>
              <a:rPr lang="en-US" sz="4000" dirty="0" smtClean="0">
                <a:solidFill>
                  <a:srgbClr val="FF0000"/>
                </a:solidFill>
              </a:rPr>
              <a:t>he </a:t>
            </a:r>
            <a:r>
              <a:rPr lang="en-US" sz="4000" dirty="0" smtClean="0">
                <a:solidFill>
                  <a:srgbClr val="FF0000"/>
                </a:solidFill>
              </a:rPr>
              <a:t>right </a:t>
            </a:r>
            <a:r>
              <a:rPr lang="en-US" sz="4000" dirty="0">
                <a:solidFill>
                  <a:srgbClr val="FF0000"/>
                </a:solidFill>
              </a:rPr>
              <a:t>to be happy. </a:t>
            </a:r>
          </a:p>
          <a:p>
            <a:pPr indent="0">
              <a:buNone/>
            </a:pPr>
            <a:endParaRPr lang="fr-FR" sz="2800" dirty="0"/>
          </a:p>
          <a:p>
            <a:pPr indent="0">
              <a:buNone/>
            </a:pPr>
            <a:endParaRPr lang="fr-FR" dirty="0"/>
          </a:p>
        </p:txBody>
      </p:sp>
    </p:spTree>
    <p:extLst>
      <p:ext uri="{BB962C8B-B14F-4D97-AF65-F5344CB8AC3E}">
        <p14:creationId xmlns:p14="http://schemas.microsoft.com/office/powerpoint/2010/main" val="1830188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924944"/>
            <a:ext cx="6400800" cy="2664296"/>
          </a:xfrm>
        </p:spPr>
        <p:txBody>
          <a:bodyPr>
            <a:noAutofit/>
          </a:bodyPr>
          <a:lstStyle/>
          <a:p>
            <a:r>
              <a:rPr lang="en-US" sz="5400" dirty="0" smtClean="0">
                <a:solidFill>
                  <a:srgbClr val="C00000"/>
                </a:solidFill>
              </a:rPr>
              <a:t>How </a:t>
            </a:r>
            <a:r>
              <a:rPr lang="en-US" sz="5400" dirty="0">
                <a:solidFill>
                  <a:srgbClr val="C00000"/>
                </a:solidFill>
              </a:rPr>
              <a:t>Confident do you Seem to Others?</a:t>
            </a:r>
            <a:endParaRPr lang="fr-FR" sz="5400" dirty="0"/>
          </a:p>
        </p:txBody>
      </p:sp>
    </p:spTree>
    <p:extLst>
      <p:ext uri="{BB962C8B-B14F-4D97-AF65-F5344CB8AC3E}">
        <p14:creationId xmlns:p14="http://schemas.microsoft.com/office/powerpoint/2010/main" val="317132165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C00000"/>
                </a:solidFill>
              </a:rPr>
              <a:t> </a:t>
            </a:r>
            <a:endParaRPr lang="fr-FR" dirty="0">
              <a:solidFill>
                <a:srgbClr val="C00000"/>
              </a:solidFill>
            </a:endParaRPr>
          </a:p>
        </p:txBody>
      </p:sp>
      <p:sp>
        <p:nvSpPr>
          <p:cNvPr id="3" name="Espace réservé du contenu 2"/>
          <p:cNvSpPr>
            <a:spLocks noGrp="1"/>
          </p:cNvSpPr>
          <p:nvPr>
            <p:ph idx="1"/>
          </p:nvPr>
        </p:nvSpPr>
        <p:spPr>
          <a:xfrm>
            <a:off x="1259632" y="1196752"/>
            <a:ext cx="6400800" cy="4176464"/>
          </a:xfrm>
        </p:spPr>
        <p:txBody>
          <a:bodyPr>
            <a:noAutofit/>
          </a:bodyPr>
          <a:lstStyle/>
          <a:p>
            <a:pPr indent="0">
              <a:buNone/>
            </a:pPr>
            <a:r>
              <a:rPr lang="en-US" sz="3600" dirty="0"/>
              <a:t>Your level of self-confidence can show in many ways: your behavior, your body language, </a:t>
            </a:r>
            <a:r>
              <a:rPr lang="en-US" sz="3600" dirty="0" smtClean="0"/>
              <a:t>how </a:t>
            </a:r>
            <a:r>
              <a:rPr lang="en-US" sz="3600" dirty="0"/>
              <a:t>you speak, what you say, and so on.</a:t>
            </a:r>
            <a:endParaRPr lang="fr-FR" sz="3600" dirty="0"/>
          </a:p>
        </p:txBody>
      </p:sp>
    </p:spTree>
    <p:extLst>
      <p:ext uri="{BB962C8B-B14F-4D97-AF65-F5344CB8AC3E}">
        <p14:creationId xmlns:p14="http://schemas.microsoft.com/office/powerpoint/2010/main" val="35052627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403648" y="1412776"/>
            <a:ext cx="6400800" cy="3960440"/>
          </a:xfrm>
        </p:spPr>
        <p:txBody>
          <a:bodyPr>
            <a:normAutofit/>
          </a:bodyPr>
          <a:lstStyle/>
          <a:p>
            <a:pPr indent="0">
              <a:buNone/>
            </a:pPr>
            <a:r>
              <a:rPr lang="en-US" sz="2800" dirty="0"/>
              <a:t>Look at the following comparisons of </a:t>
            </a:r>
            <a:endParaRPr lang="en-US" sz="2800" dirty="0" smtClean="0"/>
          </a:p>
          <a:p>
            <a:pPr indent="0">
              <a:buNone/>
            </a:pPr>
            <a:r>
              <a:rPr lang="en-US" sz="2800" dirty="0" smtClean="0"/>
              <a:t>common confident </a:t>
            </a:r>
            <a:r>
              <a:rPr lang="en-US" sz="2800" dirty="0"/>
              <a:t>behavior with behavior associated with low </a:t>
            </a:r>
            <a:r>
              <a:rPr lang="en-US" sz="2800" dirty="0" smtClean="0"/>
              <a:t>self-confidence</a:t>
            </a:r>
            <a:r>
              <a:rPr lang="en-US" sz="2800" dirty="0"/>
              <a:t>. Which thoughts or </a:t>
            </a:r>
            <a:r>
              <a:rPr lang="en-US" sz="2800" dirty="0" smtClean="0"/>
              <a:t>actions </a:t>
            </a:r>
            <a:r>
              <a:rPr lang="en-US" sz="2800" dirty="0"/>
              <a:t>do you recognize in yourself and people </a:t>
            </a:r>
            <a:r>
              <a:rPr lang="en-US" sz="2800"/>
              <a:t>around </a:t>
            </a:r>
            <a:r>
              <a:rPr lang="en-US" sz="2800" smtClean="0"/>
              <a:t>you ?</a:t>
            </a:r>
            <a:endParaRPr lang="fr-FR" sz="2800" dirty="0"/>
          </a:p>
        </p:txBody>
      </p:sp>
    </p:spTree>
    <p:extLst>
      <p:ext uri="{BB962C8B-B14F-4D97-AF65-F5344CB8AC3E}">
        <p14:creationId xmlns:p14="http://schemas.microsoft.com/office/powerpoint/2010/main" val="1111015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97</TotalTime>
  <Words>626</Words>
  <Application>Microsoft Office PowerPoint</Application>
  <PresentationFormat>Affichage à l'écran (4:3)</PresentationFormat>
  <Paragraphs>67</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Garamond</vt:lpstr>
      <vt:lpstr>Wingdings</vt:lpstr>
      <vt:lpstr>Couture</vt:lpstr>
      <vt:lpstr>Building Self-Confidence</vt:lpstr>
      <vt:lpstr>plan</vt:lpstr>
      <vt:lpstr>What Is  Self-Confidence?</vt:lpstr>
      <vt:lpstr>   </vt:lpstr>
      <vt:lpstr>Présentation PowerPoint</vt:lpstr>
      <vt:lpstr> </vt:lpstr>
      <vt:lpstr>How Confident do you Seem to Others?</vt:lpstr>
      <vt:lpstr> </vt:lpstr>
      <vt:lpstr> </vt:lpstr>
      <vt:lpstr>  </vt:lpstr>
      <vt:lpstr> Source of self confidence</vt:lpstr>
      <vt:lpstr> </vt:lpstr>
      <vt:lpstr>Building self confidence</vt:lpstr>
      <vt:lpstr>Step 1:</vt:lpstr>
      <vt:lpstr> </vt:lpstr>
      <vt:lpstr> </vt:lpstr>
      <vt:lpstr>Step 2:</vt:lpstr>
      <vt:lpstr>   </vt:lpstr>
      <vt:lpstr>Step 3:</vt:lpstr>
      <vt:lpstr> </vt:lpstr>
      <vt:lpstr> Conclusion</vt:lpstr>
      <vt:lpstr>  </vt:lpstr>
      <vt:lpstr> </vt:lpstr>
      <vt:lpstr>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Self-Confidence</dc:title>
  <dc:creator>Cherfaoui</dc:creator>
  <cp:lastModifiedBy>AZZOUZI</cp:lastModifiedBy>
  <cp:revision>21</cp:revision>
  <dcterms:created xsi:type="dcterms:W3CDTF">2014-01-09T20:59:00Z</dcterms:created>
  <dcterms:modified xsi:type="dcterms:W3CDTF">2019-10-29T09:54:25Z</dcterms:modified>
</cp:coreProperties>
</file>