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1" r:id="rId3"/>
    <p:sldId id="257" r:id="rId4"/>
    <p:sldId id="258" r:id="rId5"/>
    <p:sldId id="259" r:id="rId6"/>
    <p:sldId id="261" r:id="rId7"/>
    <p:sldId id="260" r:id="rId8"/>
    <p:sldId id="262" r:id="rId9"/>
    <p:sldId id="264" r:id="rId10"/>
    <p:sldId id="263" r:id="rId11"/>
    <p:sldId id="265" r:id="rId12"/>
    <p:sldId id="266" r:id="rId13"/>
    <p:sldId id="267" r:id="rId14"/>
    <p:sldId id="268" r:id="rId15"/>
    <p:sldId id="269" r:id="rId16"/>
    <p:sldId id="270" r:id="rId17"/>
    <p:sldId id="271" r:id="rId18"/>
    <p:sldId id="272" r:id="rId19"/>
    <p:sldId id="275" r:id="rId20"/>
    <p:sldId id="273" r:id="rId21"/>
    <p:sldId id="274" r:id="rId22"/>
    <p:sldId id="276" r:id="rId23"/>
    <p:sldId id="277" r:id="rId24"/>
    <p:sldId id="278" r:id="rId25"/>
    <p:sldId id="279" r:id="rId26"/>
    <p:sldId id="280"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C534B8-33DC-4517-AF60-FC5E853230B9}" type="datetimeFigureOut">
              <a:rPr lang="fr-FR" smtClean="0"/>
              <a:t>13/04/2021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936442-6F65-4054-9F8D-BCCD7A35F533}" type="slidenum">
              <a:rPr lang="fr-FR" smtClean="0"/>
              <a:t>‹N°›</a:t>
            </a:fld>
            <a:endParaRPr lang="fr-FR"/>
          </a:p>
        </p:txBody>
      </p:sp>
    </p:spTree>
    <p:extLst>
      <p:ext uri="{BB962C8B-B14F-4D97-AF65-F5344CB8AC3E}">
        <p14:creationId xmlns:p14="http://schemas.microsoft.com/office/powerpoint/2010/main" val="456387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4936442-6F65-4054-9F8D-BCCD7A35F533}" type="slidenum">
              <a:rPr lang="fr-FR" smtClean="0"/>
              <a:t>12</a:t>
            </a:fld>
            <a:endParaRPr lang="fr-FR"/>
          </a:p>
        </p:txBody>
      </p:sp>
    </p:spTree>
    <p:extLst>
      <p:ext uri="{BB962C8B-B14F-4D97-AF65-F5344CB8AC3E}">
        <p14:creationId xmlns:p14="http://schemas.microsoft.com/office/powerpoint/2010/main" val="1713384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ED23A98A-4114-4310-B6DE-4B908DEB3795}"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55713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D23A98A-4114-4310-B6DE-4B908DEB3795}"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3365740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D23A98A-4114-4310-B6DE-4B908DEB3795}"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2890081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D23A98A-4114-4310-B6DE-4B908DEB3795}"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3617759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ED23A98A-4114-4310-B6DE-4B908DEB3795}" type="datetimeFigureOut">
              <a:rPr lang="fr-FR" smtClean="0"/>
              <a:t>13/04/2021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3475398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D23A98A-4114-4310-B6DE-4B908DEB3795}" type="datetimeFigureOut">
              <a:rPr lang="fr-FR" smtClean="0"/>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1703271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D23A98A-4114-4310-B6DE-4B908DEB3795}" type="datetimeFigureOut">
              <a:rPr lang="fr-FR" smtClean="0"/>
              <a:t>13/04/2021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4284561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D23A98A-4114-4310-B6DE-4B908DEB3795}" type="datetimeFigureOut">
              <a:rPr lang="fr-FR" smtClean="0"/>
              <a:t>13/04/2021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3758852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23A98A-4114-4310-B6DE-4B908DEB3795}" type="datetimeFigureOut">
              <a:rPr lang="fr-FR" smtClean="0"/>
              <a:t>13/04/2021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428151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D23A98A-4114-4310-B6DE-4B908DEB3795}" type="datetimeFigureOut">
              <a:rPr lang="fr-FR" smtClean="0"/>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1417246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D23A98A-4114-4310-B6DE-4B908DEB3795}" type="datetimeFigureOut">
              <a:rPr lang="fr-FR" smtClean="0"/>
              <a:t>13/04/2021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A1A2CC-1906-4804-8CFB-B870CAEC4C57}" type="slidenum">
              <a:rPr lang="fr-FR" smtClean="0"/>
              <a:t>‹N°›</a:t>
            </a:fld>
            <a:endParaRPr lang="fr-FR"/>
          </a:p>
        </p:txBody>
      </p:sp>
    </p:spTree>
    <p:extLst>
      <p:ext uri="{BB962C8B-B14F-4D97-AF65-F5344CB8AC3E}">
        <p14:creationId xmlns:p14="http://schemas.microsoft.com/office/powerpoint/2010/main" val="1738906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3A98A-4114-4310-B6DE-4B908DEB3795}" type="datetimeFigureOut">
              <a:rPr lang="fr-FR" smtClean="0"/>
              <a:t>13/04/2021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A1A2CC-1906-4804-8CFB-B870CAEC4C57}" type="slidenum">
              <a:rPr lang="fr-FR" smtClean="0"/>
              <a:t>‹N°›</a:t>
            </a:fld>
            <a:endParaRPr lang="fr-FR"/>
          </a:p>
        </p:txBody>
      </p:sp>
    </p:spTree>
    <p:extLst>
      <p:ext uri="{BB962C8B-B14F-4D97-AF65-F5344CB8AC3E}">
        <p14:creationId xmlns:p14="http://schemas.microsoft.com/office/powerpoint/2010/main" val="2429760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MA" dirty="0">
                <a:solidFill>
                  <a:srgbClr val="FF0000"/>
                </a:solidFill>
              </a:rPr>
              <a:t>تطبيق على نص سردي</a:t>
            </a:r>
            <a:endParaRPr lang="fr-FR" dirty="0">
              <a:solidFill>
                <a:srgbClr val="FF0000"/>
              </a:solidFill>
            </a:endParaRPr>
          </a:p>
        </p:txBody>
      </p:sp>
      <p:sp>
        <p:nvSpPr>
          <p:cNvPr id="3" name="Sous-titre 2"/>
          <p:cNvSpPr>
            <a:spLocks noGrp="1"/>
          </p:cNvSpPr>
          <p:nvPr>
            <p:ph type="subTitle" idx="1"/>
          </p:nvPr>
        </p:nvSpPr>
        <p:spPr/>
        <p:txBody>
          <a:bodyPr>
            <a:normAutofit/>
          </a:bodyPr>
          <a:lstStyle/>
          <a:p>
            <a:r>
              <a:rPr lang="ar-MA" sz="4400" dirty="0">
                <a:solidFill>
                  <a:srgbClr val="00B050"/>
                </a:solidFill>
              </a:rPr>
              <a:t>الحكاية الأولى من حكايات السندباد </a:t>
            </a:r>
          </a:p>
          <a:p>
            <a:r>
              <a:rPr lang="ar-MA" sz="4400" dirty="0">
                <a:solidFill>
                  <a:srgbClr val="00B050"/>
                </a:solidFill>
              </a:rPr>
              <a:t>البحري (أول السفرات)</a:t>
            </a:r>
            <a:endParaRPr lang="fr-FR" sz="4400" dirty="0">
              <a:solidFill>
                <a:srgbClr val="00B050"/>
              </a:solidFill>
            </a:endParaRPr>
          </a:p>
        </p:txBody>
      </p:sp>
    </p:spTree>
    <p:extLst>
      <p:ext uri="{BB962C8B-B14F-4D97-AF65-F5344CB8AC3E}">
        <p14:creationId xmlns:p14="http://schemas.microsoft.com/office/powerpoint/2010/main" val="1982459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من أهداف </a:t>
            </a:r>
            <a:r>
              <a:rPr lang="ar-MA" dirty="0" err="1"/>
              <a:t>الساردة</a:t>
            </a:r>
            <a:r>
              <a:rPr lang="ar-MA" dirty="0"/>
              <a:t> الرئيسة : شد انتباه المسرود له (الملك شهريار) لا يكون إلا بسرد وقائع رحلة تحمل من الإثارة بقدر ما تحمل من المشاق).</a:t>
            </a:r>
          </a:p>
          <a:p>
            <a:r>
              <a:rPr lang="ar-MA" dirty="0"/>
              <a:t>احتمال سقوط الشخصية في الغرق ( الفضول والتشويق والتوتر حالات يجب أن ترافق السرد).</a:t>
            </a:r>
          </a:p>
          <a:p>
            <a:r>
              <a:rPr lang="ar-MA" dirty="0"/>
              <a:t>النجاة من الغرق دون الخروج الكامل من المأزق</a:t>
            </a:r>
          </a:p>
          <a:p>
            <a:r>
              <a:rPr lang="ar-MA" dirty="0"/>
              <a:t>العمل في أرض بعيدة ( الحل الجزئي)</a:t>
            </a:r>
          </a:p>
          <a:p>
            <a:r>
              <a:rPr lang="ar-MA" dirty="0"/>
              <a:t>ترقب العودة إلى ديار الأهل</a:t>
            </a:r>
            <a:endParaRPr lang="fr-FR" dirty="0"/>
          </a:p>
        </p:txBody>
      </p:sp>
    </p:spTree>
    <p:extLst>
      <p:ext uri="{BB962C8B-B14F-4D97-AF65-F5344CB8AC3E}">
        <p14:creationId xmlns:p14="http://schemas.microsoft.com/office/powerpoint/2010/main" val="1949984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ar-MA" dirty="0"/>
              <a:t>الحصول على المال بالعمل والكد</a:t>
            </a:r>
          </a:p>
          <a:p>
            <a:pPr algn="ctr"/>
            <a:r>
              <a:rPr lang="ar-MA" dirty="0">
                <a:solidFill>
                  <a:srgbClr val="00B050"/>
                </a:solidFill>
              </a:rPr>
              <a:t>الحل</a:t>
            </a:r>
          </a:p>
          <a:p>
            <a:pPr algn="ctr"/>
            <a:r>
              <a:rPr lang="ar-MA" dirty="0"/>
              <a:t> ركوب سفينة العودة ومعانقة ديار الأهل</a:t>
            </a:r>
          </a:p>
          <a:p>
            <a:pPr algn="ctr"/>
            <a:r>
              <a:rPr lang="ar-MA" dirty="0">
                <a:solidFill>
                  <a:srgbClr val="00B050"/>
                </a:solidFill>
              </a:rPr>
              <a:t>الحالة النهائية</a:t>
            </a:r>
          </a:p>
          <a:p>
            <a:pPr marL="0" indent="0" algn="ctr">
              <a:buNone/>
            </a:pPr>
            <a:r>
              <a:rPr lang="ar-MA" dirty="0">
                <a:solidFill>
                  <a:srgbClr val="0070C0"/>
                </a:solidFill>
              </a:rPr>
              <a:t>حالة انفصال </a:t>
            </a:r>
            <a:r>
              <a:rPr lang="ar-MA" dirty="0"/>
              <a:t>مع الفقر والفاقة وخمول الذكر.</a:t>
            </a:r>
          </a:p>
          <a:p>
            <a:pPr marL="0" indent="0" algn="ctr">
              <a:buNone/>
            </a:pPr>
            <a:r>
              <a:rPr lang="ar-MA" dirty="0">
                <a:solidFill>
                  <a:srgbClr val="0070C0"/>
                </a:solidFill>
              </a:rPr>
              <a:t>حالة اتصال </a:t>
            </a:r>
            <a:r>
              <a:rPr lang="ar-MA" dirty="0"/>
              <a:t>مع الغنى والرفاه والوجاهة </a:t>
            </a:r>
          </a:p>
          <a:p>
            <a:pPr marL="0" indent="0" algn="ctr">
              <a:buNone/>
            </a:pPr>
            <a:r>
              <a:rPr lang="ar-MA" dirty="0">
                <a:solidFill>
                  <a:srgbClr val="FF0000"/>
                </a:solidFill>
              </a:rPr>
              <a:t>ملحوظة:</a:t>
            </a:r>
            <a:r>
              <a:rPr lang="ar-MA" dirty="0"/>
              <a:t> تمثل الحالة النهائية حالة توازن جديد، ولكنه يبقى هشا لمعاودة الشخصية مرافقة أصدقاء السوء، وسيطرة الغفلة وعدم تقدير العواقب عليها. </a:t>
            </a:r>
          </a:p>
          <a:p>
            <a:pPr marL="0" indent="0" algn="ctr">
              <a:buNone/>
            </a:pPr>
            <a:r>
              <a:rPr lang="ar-MA" dirty="0">
                <a:solidFill>
                  <a:srgbClr val="FF0000"/>
                </a:solidFill>
              </a:rPr>
              <a:t>هذا هو ما سيسمح بانفتاح المسار أمام القصة الثانية.</a:t>
            </a:r>
          </a:p>
          <a:p>
            <a:pPr marL="0" indent="0" algn="ctr">
              <a:buNone/>
            </a:pPr>
            <a:endParaRPr lang="fr-FR" dirty="0">
              <a:solidFill>
                <a:srgbClr val="FF0000"/>
              </a:solidFill>
            </a:endParaRPr>
          </a:p>
        </p:txBody>
      </p:sp>
    </p:spTree>
    <p:extLst>
      <p:ext uri="{BB962C8B-B14F-4D97-AF65-F5344CB8AC3E}">
        <p14:creationId xmlns:p14="http://schemas.microsoft.com/office/powerpoint/2010/main" val="3497116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pPr marL="0" indent="0" algn="ctr">
              <a:buNone/>
            </a:pPr>
            <a:r>
              <a:rPr lang="ar-MA" dirty="0">
                <a:solidFill>
                  <a:srgbClr val="C00000"/>
                </a:solidFill>
              </a:rPr>
              <a:t>الخطاطة </a:t>
            </a:r>
            <a:r>
              <a:rPr lang="ar-MA" dirty="0" err="1">
                <a:solidFill>
                  <a:srgbClr val="C00000"/>
                </a:solidFill>
              </a:rPr>
              <a:t>العاملية</a:t>
            </a:r>
            <a:endParaRPr lang="ar-MA" dirty="0">
              <a:solidFill>
                <a:srgbClr val="C00000"/>
              </a:solidFill>
            </a:endParaRPr>
          </a:p>
          <a:p>
            <a:pPr marL="0" indent="0" algn="l">
              <a:buNone/>
            </a:pPr>
            <a:r>
              <a:rPr lang="ar-MA" dirty="0">
                <a:solidFill>
                  <a:srgbClr val="C00000"/>
                </a:solidFill>
              </a:rPr>
              <a:t>ي</a:t>
            </a:r>
            <a:r>
              <a:rPr lang="ar-MA" dirty="0"/>
              <a:t>لاحظ أن هذه الخطاطة تقوم على اختزال شخوص القصة في  محددة.</a:t>
            </a:r>
            <a:r>
              <a:rPr lang="fr-FR" dirty="0"/>
              <a:t>actants</a:t>
            </a:r>
            <a:r>
              <a:rPr lang="ar-MA" dirty="0"/>
              <a:t> عوامل</a:t>
            </a:r>
          </a:p>
          <a:p>
            <a:pPr marL="0" indent="0" algn="ctr">
              <a:buNone/>
            </a:pPr>
            <a:r>
              <a:rPr lang="ar-MA" dirty="0"/>
              <a:t>لا يكون العامل إنسانا بالضرورة، وهو ما توضحه لنا قصة السندباد البحري .</a:t>
            </a:r>
          </a:p>
          <a:p>
            <a:pPr marL="0" indent="0" algn="ctr">
              <a:buNone/>
            </a:pPr>
            <a:r>
              <a:rPr lang="ar-MA" dirty="0"/>
              <a:t>العامل المرسل كان هنا هو الفقر والفاقة وخمول الذكر، كل هذا كان أقوى محرك على القيام برحلة البحث عن المال.</a:t>
            </a:r>
          </a:p>
          <a:p>
            <a:pPr marL="0" indent="0" algn="ctr">
              <a:buNone/>
            </a:pPr>
            <a:r>
              <a:rPr lang="ar-MA" dirty="0"/>
              <a:t>العامل المرسل إليه هو السندباد البحري نفسه الذي سيكون المستفيد الأول من رحلة البحث عن المال</a:t>
            </a:r>
          </a:p>
        </p:txBody>
      </p:sp>
    </p:spTree>
    <p:extLst>
      <p:ext uri="{BB962C8B-B14F-4D97-AF65-F5344CB8AC3E}">
        <p14:creationId xmlns:p14="http://schemas.microsoft.com/office/powerpoint/2010/main" val="580900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ar-MA" dirty="0"/>
              <a:t>وقد يكون كل من يرغب في الاستفادة من قصة السندباد مرسلا إليه محتملا.</a:t>
            </a:r>
          </a:p>
          <a:p>
            <a:r>
              <a:rPr lang="ar-MA" dirty="0"/>
              <a:t>العامل الذات: السندباد البحري</a:t>
            </a:r>
          </a:p>
          <a:p>
            <a:r>
              <a:rPr lang="ar-MA" dirty="0"/>
              <a:t>العامل الموضوع: يمكن تقسيم الموضوع هنا إلى موضوعين اثنين:</a:t>
            </a:r>
          </a:p>
          <a:p>
            <a:r>
              <a:rPr lang="ar-MA" dirty="0">
                <a:solidFill>
                  <a:srgbClr val="7030A0"/>
                </a:solidFill>
              </a:rPr>
              <a:t>موضوع استعمال : </a:t>
            </a:r>
            <a:r>
              <a:rPr lang="ar-MA" dirty="0"/>
              <a:t>المال </a:t>
            </a:r>
          </a:p>
          <a:p>
            <a:r>
              <a:rPr lang="ar-MA" dirty="0">
                <a:solidFill>
                  <a:srgbClr val="7030A0"/>
                </a:solidFill>
              </a:rPr>
              <a:t>موضوع قيمة: </a:t>
            </a:r>
            <a:r>
              <a:rPr lang="ar-MA" dirty="0"/>
              <a:t>الغنى والرفاه والوجاهة</a:t>
            </a:r>
          </a:p>
          <a:p>
            <a:endParaRPr lang="fr-FR" dirty="0">
              <a:solidFill>
                <a:srgbClr val="7030A0"/>
              </a:solidFill>
            </a:endParaRPr>
          </a:p>
        </p:txBody>
      </p:sp>
    </p:spTree>
    <p:extLst>
      <p:ext uri="{BB962C8B-B14F-4D97-AF65-F5344CB8AC3E}">
        <p14:creationId xmlns:p14="http://schemas.microsoft.com/office/powerpoint/2010/main" val="4090511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ar-MA" dirty="0"/>
              <a:t>العامل المعارض: السمكة الكبيرة، عدم تصديق  ما وقع، اللصوص...</a:t>
            </a:r>
          </a:p>
          <a:p>
            <a:r>
              <a:rPr lang="ar-MA" dirty="0"/>
              <a:t>العامل المساعد: النجاة من الغرق، الرجل الغريب في الجزيرة، الملك المهرجان، ريس السفينة.</a:t>
            </a:r>
          </a:p>
          <a:p>
            <a:r>
              <a:rPr lang="ar-MA" dirty="0">
                <a:solidFill>
                  <a:srgbClr val="FF0000"/>
                </a:solidFill>
              </a:rPr>
              <a:t>ملحوظة: </a:t>
            </a:r>
            <a:r>
              <a:rPr lang="ar-MA" dirty="0"/>
              <a:t>يلاحظ أن هناك شخصية واحدة يمكنها أن تشغل أكثر من دور عاملي ، فالسندباد البحري مثلا يشغل دوري العاملين : الذات والمرسل إليه.</a:t>
            </a:r>
          </a:p>
          <a:p>
            <a:r>
              <a:rPr lang="ar-MA" dirty="0"/>
              <a:t>    ويمكن للعامل الواحد أن يقوم به أكثر من شخصية واحدة</a:t>
            </a:r>
            <a:endParaRPr lang="fr-FR" dirty="0"/>
          </a:p>
        </p:txBody>
      </p:sp>
    </p:spTree>
    <p:extLst>
      <p:ext uri="{BB962C8B-B14F-4D97-AF65-F5344CB8AC3E}">
        <p14:creationId xmlns:p14="http://schemas.microsoft.com/office/powerpoint/2010/main" val="4195763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67544" y="1628800"/>
            <a:ext cx="8229600" cy="4525963"/>
          </a:xfrm>
        </p:spPr>
        <p:txBody>
          <a:bodyPr/>
          <a:lstStyle/>
          <a:p>
            <a:r>
              <a:rPr lang="ar-MA" dirty="0"/>
              <a:t>كما  هو الحال للعامل المعارض أو العامل المساعد.</a:t>
            </a:r>
          </a:p>
          <a:p>
            <a:r>
              <a:rPr lang="ar-MA" dirty="0"/>
              <a:t>كل قصة تقوم بتوزيع خاص للعوامل فيها، ولما يمكن أن </a:t>
            </a:r>
          </a:p>
          <a:p>
            <a:r>
              <a:rPr lang="ar-MA" dirty="0"/>
              <a:t>يكون بين هذه العوامل من علاقات.</a:t>
            </a:r>
          </a:p>
          <a:p>
            <a:r>
              <a:rPr lang="ar-MA" dirty="0"/>
              <a:t>وهو ما يجعل هذه العلاقات تتنوع بتنوع تحولات القصة وحبكتها</a:t>
            </a:r>
            <a:endParaRPr lang="fr-FR" dirty="0"/>
          </a:p>
        </p:txBody>
      </p:sp>
    </p:spTree>
    <p:extLst>
      <p:ext uri="{BB962C8B-B14F-4D97-AF65-F5344CB8AC3E}">
        <p14:creationId xmlns:p14="http://schemas.microsoft.com/office/powerpoint/2010/main" val="389903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r>
              <a:rPr lang="ar-MA" dirty="0">
                <a:solidFill>
                  <a:srgbClr val="FF0000"/>
                </a:solidFill>
              </a:rPr>
              <a:t>الزمن والصيغة </a:t>
            </a:r>
            <a:r>
              <a:rPr lang="ar-MA" dirty="0" err="1">
                <a:solidFill>
                  <a:srgbClr val="FF0000"/>
                </a:solidFill>
              </a:rPr>
              <a:t>والتبئير</a:t>
            </a:r>
            <a:endParaRPr lang="ar-MA" dirty="0">
              <a:solidFill>
                <a:srgbClr val="FF0000"/>
              </a:solidFill>
            </a:endParaRPr>
          </a:p>
          <a:p>
            <a:pPr algn="ctr"/>
            <a:r>
              <a:rPr lang="ar-MA" dirty="0"/>
              <a:t>رغم أن سرد القصة في حكاية السندباد يستحضر ترتيب وقوع الأحداث في القصة المعيشة، فإن ذلك لا يحول دون حضور بعض الاختلالات الزمنية، وكذلك الاختلاف في السرعة السردية وفي التواتر.</a:t>
            </a:r>
          </a:p>
          <a:p>
            <a:pPr algn="ctr"/>
            <a:r>
              <a:rPr lang="ar-MA" dirty="0"/>
              <a:t>هكذا نجد </a:t>
            </a:r>
            <a:r>
              <a:rPr lang="ar-MA" dirty="0" err="1"/>
              <a:t>استرجاعات</a:t>
            </a:r>
            <a:r>
              <a:rPr lang="ar-MA" dirty="0"/>
              <a:t> زمنية يشير إليها السرد، خاصة في المقاطع التي يتحول فيها السندباد البحري إلى سارد لحكايته لشخوص آخرين، مثلا: </a:t>
            </a:r>
            <a:endParaRPr lang="fr-FR" dirty="0"/>
          </a:p>
        </p:txBody>
      </p:sp>
    </p:spTree>
    <p:extLst>
      <p:ext uri="{BB962C8B-B14F-4D97-AF65-F5344CB8AC3E}">
        <p14:creationId xmlns:p14="http://schemas.microsoft.com/office/powerpoint/2010/main" val="2395718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solidFill>
                  <a:srgbClr val="0070C0"/>
                </a:solidFill>
              </a:rPr>
              <a:t>فقلت له: يا سيدي، اعلم أني رجل غريب، وكنت في مركب وغرقت أنا وبعض من كان فيها، فرزقني الله بقطعة خشب فركبتها  وعامت بي إلى أن رمتني الأمواج في هذه الجزيرة. (ص،36)</a:t>
            </a:r>
          </a:p>
          <a:p>
            <a:r>
              <a:rPr lang="ar-MA" dirty="0">
                <a:solidFill>
                  <a:srgbClr val="0070C0"/>
                </a:solidFill>
              </a:rPr>
              <a:t>فأخبرته بما </a:t>
            </a:r>
            <a:r>
              <a:rPr lang="ar-MA" dirty="0" err="1">
                <a:solidFill>
                  <a:srgbClr val="0070C0"/>
                </a:solidFill>
              </a:rPr>
              <a:t>حكيته</a:t>
            </a:r>
            <a:r>
              <a:rPr lang="ar-MA" dirty="0">
                <a:solidFill>
                  <a:srgbClr val="0070C0"/>
                </a:solidFill>
              </a:rPr>
              <a:t> له. (ص،37)</a:t>
            </a:r>
          </a:p>
          <a:p>
            <a:r>
              <a:rPr lang="ar-MA" dirty="0">
                <a:solidFill>
                  <a:srgbClr val="0070C0"/>
                </a:solidFill>
              </a:rPr>
              <a:t>وأعلموه بقصتي. (ص،37) </a:t>
            </a:r>
          </a:p>
          <a:p>
            <a:r>
              <a:rPr lang="ar-MA" dirty="0">
                <a:solidFill>
                  <a:srgbClr val="0070C0"/>
                </a:solidFill>
              </a:rPr>
              <a:t>فأخبرته بجميع ما حصل لي وبكل ما رأيته من المبتدأ إلى المنتهى . (ص،37)</a:t>
            </a:r>
            <a:endParaRPr lang="fr-FR" dirty="0">
              <a:solidFill>
                <a:srgbClr val="0070C0"/>
              </a:solidFill>
            </a:endParaRPr>
          </a:p>
        </p:txBody>
      </p:sp>
    </p:spTree>
    <p:extLst>
      <p:ext uri="{BB962C8B-B14F-4D97-AF65-F5344CB8AC3E}">
        <p14:creationId xmlns:p14="http://schemas.microsoft.com/office/powerpoint/2010/main" val="3356942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ar-MA" dirty="0">
                <a:solidFill>
                  <a:srgbClr val="0070C0"/>
                </a:solidFill>
              </a:rPr>
              <a:t>فأخبرته بقصتي.( ص،39)</a:t>
            </a:r>
          </a:p>
          <a:p>
            <a:r>
              <a:rPr lang="ar-MA" dirty="0">
                <a:solidFill>
                  <a:srgbClr val="0070C0"/>
                </a:solidFill>
              </a:rPr>
              <a:t>ثم إني حكيت للريس جميع ما كان مني، من حين خرجت معه من مدينة بغداد إلى أن وصلنا تلك الجزيرة التي غرقنا فيها، وأخبرته ببعض أحوال جرت بيني وبينه. (ص،39)</a:t>
            </a:r>
          </a:p>
          <a:p>
            <a:r>
              <a:rPr lang="ar-MA" dirty="0"/>
              <a:t>كل هذه المقاطع تمثل </a:t>
            </a:r>
            <a:r>
              <a:rPr lang="ar-MA" dirty="0" err="1"/>
              <a:t>استرجاعات</a:t>
            </a:r>
            <a:r>
              <a:rPr lang="ar-MA" dirty="0"/>
              <a:t>  لابد منها لمنح القصة انسجاما. ويلاحظ أن السارد يتصرف كل مرة في الحديث عن الاسترجاع، بما يجعل السرعة السردية مختلفة. ذلك أن العودة إلى سرد القصة لمسرود له لم يكن حاضرا في مراحل سابقة منها، تتم بصيغ مختلفة. فرغم أنه يمكن إدخال هذا السرد ضمن الخلاصة، فإن هذه الخلاصة تختلف من حالة إلى حالة أخرى،  حيث تكون طويلة في حالة، وموجزة في حالة أخرى.</a:t>
            </a:r>
            <a:endParaRPr lang="fr-FR" dirty="0"/>
          </a:p>
        </p:txBody>
      </p:sp>
    </p:spTree>
    <p:extLst>
      <p:ext uri="{BB962C8B-B14F-4D97-AF65-F5344CB8AC3E}">
        <p14:creationId xmlns:p14="http://schemas.microsoft.com/office/powerpoint/2010/main" val="2882881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كما نجد هنا حذفا، نستنتج منه أن هناك مدة من القصة سكت عنها في السرد، فلم يسرد ما وقع فيها: </a:t>
            </a:r>
            <a:r>
              <a:rPr lang="ar-MA" dirty="0">
                <a:solidFill>
                  <a:srgbClr val="0070C0"/>
                </a:solidFill>
              </a:rPr>
              <a:t> ورأيت في تلك السفرة كثيرا من العجائب والغرائب مما لو </a:t>
            </a:r>
            <a:r>
              <a:rPr lang="ar-MA" dirty="0" err="1">
                <a:solidFill>
                  <a:srgbClr val="0070C0"/>
                </a:solidFill>
              </a:rPr>
              <a:t>حكيته</a:t>
            </a:r>
            <a:r>
              <a:rPr lang="ar-MA" dirty="0">
                <a:solidFill>
                  <a:srgbClr val="0070C0"/>
                </a:solidFill>
              </a:rPr>
              <a:t> لكم لطال شرحه. (ص،38) </a:t>
            </a:r>
          </a:p>
          <a:p>
            <a:pPr marL="0" indent="0">
              <a:buNone/>
            </a:pPr>
            <a:r>
              <a:rPr lang="ar-MA" dirty="0"/>
              <a:t>نجد المشاهد تحضر في المقاطع الحوارية حيث يتساوى زمن السرد مع زمن القصة. </a:t>
            </a:r>
            <a:r>
              <a:rPr lang="ar-MA" dirty="0">
                <a:solidFill>
                  <a:srgbClr val="0070C0"/>
                </a:solidFill>
              </a:rPr>
              <a:t>وقالوا جميعا:  والله ما كنا نصدق بأنك نجوت من الغرق، ولكن رزقك الله عمرا جديدا. (ص،39) </a:t>
            </a:r>
            <a:endParaRPr lang="fr-FR" dirty="0"/>
          </a:p>
        </p:txBody>
      </p:sp>
    </p:spTree>
    <p:extLst>
      <p:ext uri="{BB962C8B-B14F-4D97-AF65-F5344CB8AC3E}">
        <p14:creationId xmlns:p14="http://schemas.microsoft.com/office/powerpoint/2010/main" val="4268128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sz="4400" b="1" dirty="0"/>
              <a:t>السداسي الرابع (تدريسية اللغة العربية وآدابها</a:t>
            </a:r>
            <a:r>
              <a:rPr lang="ar-MA" b="1" dirty="0"/>
              <a:t>)</a:t>
            </a:r>
          </a:p>
          <a:p>
            <a:pPr algn="ctr"/>
            <a:r>
              <a:rPr lang="ar-MA" sz="4400" b="1" dirty="0"/>
              <a:t>ذ. محمد </a:t>
            </a:r>
            <a:r>
              <a:rPr lang="ar-MA" sz="4400" b="1" dirty="0" err="1"/>
              <a:t>عفط</a:t>
            </a:r>
            <a:endParaRPr lang="fr-FR" sz="4400" b="1" dirty="0"/>
          </a:p>
        </p:txBody>
      </p:sp>
    </p:spTree>
    <p:extLst>
      <p:ext uri="{BB962C8B-B14F-4D97-AF65-F5344CB8AC3E}">
        <p14:creationId xmlns:p14="http://schemas.microsoft.com/office/powerpoint/2010/main" val="57455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يمكننا أن نقول إن </a:t>
            </a:r>
            <a:r>
              <a:rPr lang="ar-MA" dirty="0" err="1"/>
              <a:t>الاسترجاعات</a:t>
            </a:r>
            <a:r>
              <a:rPr lang="ar-MA" dirty="0"/>
              <a:t> (العودة المتكررة لسرد القصة نفسها) ، المختلفة طولا وقصرا هي </a:t>
            </a:r>
            <a:r>
              <a:rPr lang="ar-MA" dirty="0" err="1"/>
              <a:t>استرجاعات</a:t>
            </a:r>
            <a:r>
              <a:rPr lang="ar-MA" dirty="0"/>
              <a:t> تفسيرية للحالة في الحاضر.</a:t>
            </a:r>
          </a:p>
          <a:p>
            <a:r>
              <a:rPr lang="ar-MA" dirty="0"/>
              <a:t>  أما من حيث التواتر، فإن النمط الحاضر منه هنا هو النمط التكراري، حيث تتم العودة لسرد ما حدث مرة واحدة (قصة السندباد البحري نفسها) مرات عديدة، خاصة مع تحول شخصية السندباد البحري من شخصية إلى سارد، وتحول الشخوص من شخوص إلى مسرود لهم.</a:t>
            </a:r>
            <a:endParaRPr lang="fr-FR" dirty="0"/>
          </a:p>
        </p:txBody>
      </p:sp>
    </p:spTree>
    <p:extLst>
      <p:ext uri="{BB962C8B-B14F-4D97-AF65-F5344CB8AC3E}">
        <p14:creationId xmlns:p14="http://schemas.microsoft.com/office/powerpoint/2010/main" val="3512381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وعلى مستوى صيغة الخطاب، يلاحظ هنا وجود تضافر بين </a:t>
            </a:r>
          </a:p>
          <a:p>
            <a:r>
              <a:rPr lang="ar-MA" dirty="0"/>
              <a:t>خطاب السارد وخطاب الشخوص.</a:t>
            </a:r>
          </a:p>
          <a:p>
            <a:r>
              <a:rPr lang="ar-MA" dirty="0"/>
              <a:t>خطاب السارد هو الغالب</a:t>
            </a:r>
          </a:p>
          <a:p>
            <a:r>
              <a:rPr lang="ar-MA" dirty="0"/>
              <a:t>في خطاب الشخوص، نجد السارد مرة ينقله بخطابه هو فيكون خطابا غير مباشر: </a:t>
            </a:r>
            <a:r>
              <a:rPr lang="ar-MA" dirty="0">
                <a:solidFill>
                  <a:srgbClr val="0070C0"/>
                </a:solidFill>
              </a:rPr>
              <a:t>وسألتهم عن بلادهم فذكروا لي </a:t>
            </a:r>
          </a:p>
          <a:p>
            <a:r>
              <a:rPr lang="ar-MA" dirty="0">
                <a:solidFill>
                  <a:srgbClr val="0070C0"/>
                </a:solidFill>
              </a:rPr>
              <a:t>أنهم أجناس مختلفة... (ص38</a:t>
            </a:r>
          </a:p>
          <a:p>
            <a:r>
              <a:rPr lang="ar-MA" dirty="0">
                <a:solidFill>
                  <a:srgbClr val="0070C0"/>
                </a:solidFill>
              </a:rPr>
              <a:t>فتعجب الملك من ذلك الأمر أشد العجب، وظهر له صدقي في جميع ما قلته. (ص،40)</a:t>
            </a:r>
            <a:endParaRPr lang="fr-FR" dirty="0"/>
          </a:p>
        </p:txBody>
      </p:sp>
    </p:spTree>
    <p:extLst>
      <p:ext uri="{BB962C8B-B14F-4D97-AF65-F5344CB8AC3E}">
        <p14:creationId xmlns:p14="http://schemas.microsoft.com/office/powerpoint/2010/main" val="556474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ومرة أخرى نجد السارد ينقل خطاب الشخوص كما هو دون تغيير، فيكون في هذه الحالة خطابا مباشرا منقولا، </a:t>
            </a:r>
            <a:r>
              <a:rPr lang="ar-MA" dirty="0">
                <a:solidFill>
                  <a:srgbClr val="0070C0"/>
                </a:solidFill>
              </a:rPr>
              <a:t>فقال لي: اعلم أننا جماعة متفرقون في هذه الجزيرة على جوانبها، ونحن سياس الملك المهرجان(...) (ص،36)</a:t>
            </a:r>
          </a:p>
          <a:p>
            <a:r>
              <a:rPr lang="ar-MA" dirty="0">
                <a:solidFill>
                  <a:srgbClr val="0070C0"/>
                </a:solidFill>
              </a:rPr>
              <a:t>فقال الريس: لأنك سمعتني أقول إن معي بضائع صاحبها غرق، فتريد أن تأخذها بلا حق، وهذا حرام عليك. (ص،39) </a:t>
            </a:r>
            <a:endParaRPr lang="fr-FR" dirty="0"/>
          </a:p>
        </p:txBody>
      </p:sp>
    </p:spTree>
    <p:extLst>
      <p:ext uri="{BB962C8B-B14F-4D97-AF65-F5344CB8AC3E}">
        <p14:creationId xmlns:p14="http://schemas.microsoft.com/office/powerpoint/2010/main" val="1517450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ومن حيث </a:t>
            </a:r>
            <a:r>
              <a:rPr lang="ar-MA" dirty="0" err="1"/>
              <a:t>التبئير</a:t>
            </a:r>
            <a:r>
              <a:rPr lang="ar-MA" dirty="0"/>
              <a:t> نجد أن القصة تقوم على نوعين من </a:t>
            </a:r>
            <a:r>
              <a:rPr lang="ar-MA" dirty="0" err="1"/>
              <a:t>التبئير</a:t>
            </a:r>
            <a:r>
              <a:rPr lang="ar-MA" dirty="0"/>
              <a:t>:</a:t>
            </a:r>
          </a:p>
          <a:p>
            <a:r>
              <a:rPr lang="ar-MA" dirty="0" err="1"/>
              <a:t>التبئير</a:t>
            </a:r>
            <a:r>
              <a:rPr lang="ar-MA" dirty="0"/>
              <a:t> الداخلي ، ويتعلق هنا </a:t>
            </a:r>
            <a:r>
              <a:rPr lang="ar-MA" dirty="0" err="1"/>
              <a:t>بتبئير</a:t>
            </a:r>
            <a:r>
              <a:rPr lang="ar-MA" dirty="0"/>
              <a:t> السارد نفسه من حيث هو في الآن نفسه شخصية، فهو في هذه الحالة سارد داخل الحكاية</a:t>
            </a:r>
          </a:p>
          <a:p>
            <a:r>
              <a:rPr lang="ar-MA" dirty="0"/>
              <a:t> </a:t>
            </a:r>
            <a:r>
              <a:rPr lang="ar-MA" dirty="0">
                <a:solidFill>
                  <a:srgbClr val="0070C0"/>
                </a:solidFill>
              </a:rPr>
              <a:t>وأيقنت بالهلاك (ص،35)</a:t>
            </a:r>
          </a:p>
          <a:p>
            <a:r>
              <a:rPr lang="ar-MA" dirty="0">
                <a:solidFill>
                  <a:srgbClr val="0070C0"/>
                </a:solidFill>
              </a:rPr>
              <a:t>ولم أشعر بذلك من شدة ما كنت فيه من الكرب والتعب (ص،35) </a:t>
            </a:r>
          </a:p>
          <a:p>
            <a:r>
              <a:rPr lang="ar-MA" dirty="0" err="1">
                <a:solidFill>
                  <a:srgbClr val="0070C0"/>
                </a:solidFill>
              </a:rPr>
              <a:t>فتنعنشت</a:t>
            </a:r>
            <a:r>
              <a:rPr lang="ar-MA" dirty="0">
                <a:solidFill>
                  <a:srgbClr val="0070C0"/>
                </a:solidFill>
              </a:rPr>
              <a:t> نفسي ،وردت لي روحي. (ص،35)</a:t>
            </a:r>
            <a:endParaRPr lang="fr-FR" dirty="0"/>
          </a:p>
        </p:txBody>
      </p:sp>
    </p:spTree>
    <p:extLst>
      <p:ext uri="{BB962C8B-B14F-4D97-AF65-F5344CB8AC3E}">
        <p14:creationId xmlns:p14="http://schemas.microsoft.com/office/powerpoint/2010/main" val="3837517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solidFill>
                <a:srgbClr val="0070C0"/>
              </a:solidFill>
            </a:endParaRPr>
          </a:p>
        </p:txBody>
      </p:sp>
      <p:sp>
        <p:nvSpPr>
          <p:cNvPr id="3" name="Espace réservé du contenu 2"/>
          <p:cNvSpPr>
            <a:spLocks noGrp="1"/>
          </p:cNvSpPr>
          <p:nvPr>
            <p:ph idx="1"/>
          </p:nvPr>
        </p:nvSpPr>
        <p:spPr/>
        <p:txBody>
          <a:bodyPr>
            <a:normAutofit fontScale="92500"/>
          </a:bodyPr>
          <a:lstStyle/>
          <a:p>
            <a:pPr algn="r"/>
            <a:r>
              <a:rPr lang="ar-MA" dirty="0" err="1"/>
              <a:t>التبئير</a:t>
            </a:r>
            <a:r>
              <a:rPr lang="ar-MA" dirty="0"/>
              <a:t> الخارجي، حيث نجد السارد لا </a:t>
            </a:r>
            <a:r>
              <a:rPr lang="ar-MA" dirty="0" err="1"/>
              <a:t>يبئر</a:t>
            </a:r>
            <a:r>
              <a:rPr lang="ar-MA" dirty="0"/>
              <a:t> من الشخوص والفضاءات إلا جوانبها الخارجية: </a:t>
            </a:r>
            <a:r>
              <a:rPr lang="ar-MA" dirty="0">
                <a:solidFill>
                  <a:srgbClr val="0070C0"/>
                </a:solidFill>
              </a:rPr>
              <a:t>وقد انطلقنا في سير البحر إلى أن وصلنا إلى جزيرة كأنها روضة من رياض الجنة. (ص،34)</a:t>
            </a:r>
          </a:p>
          <a:p>
            <a:pPr algn="r"/>
            <a:r>
              <a:rPr lang="ar-MA" dirty="0">
                <a:solidFill>
                  <a:srgbClr val="0070C0"/>
                </a:solidFill>
              </a:rPr>
              <a:t>فلاح لي شبح من بعيد فظننت أنه وحش(...)وإذا هو فرس عظيم المنظر(...). (ص،36)</a:t>
            </a:r>
          </a:p>
          <a:p>
            <a:pPr algn="r"/>
            <a:r>
              <a:rPr lang="ar-MA" dirty="0">
                <a:solidFill>
                  <a:srgbClr val="0070C0"/>
                </a:solidFill>
              </a:rPr>
              <a:t>فقلت لصاحب المركب، هل بقي في مركبك شيء.(ص،38) </a:t>
            </a:r>
            <a:r>
              <a:rPr lang="ar-MA" dirty="0"/>
              <a:t>(هذا دليل أن السارد لم يكن قادرا على استغوار بواطن الشخصية، فقد نسي الصورة الخارجية لصاحب المركب، فلم يعرفه.) </a:t>
            </a:r>
            <a:endParaRPr lang="fr-FR" dirty="0"/>
          </a:p>
        </p:txBody>
      </p:sp>
    </p:spTree>
    <p:extLst>
      <p:ext uri="{BB962C8B-B14F-4D97-AF65-F5344CB8AC3E}">
        <p14:creationId xmlns:p14="http://schemas.microsoft.com/office/powerpoint/2010/main" val="2203386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ctr"/>
            <a:r>
              <a:rPr lang="ar-MA" dirty="0">
                <a:solidFill>
                  <a:srgbClr val="FF0000"/>
                </a:solidFill>
              </a:rPr>
              <a:t>خلاصة:</a:t>
            </a:r>
          </a:p>
          <a:p>
            <a:pPr algn="r" rtl="1"/>
            <a:r>
              <a:rPr lang="ar-MA" dirty="0"/>
              <a:t>رغم انتماء حكاية السندباد البحري إلى السرد القديم، فهي تحمل الكثير من مكونات النص السردي، وتسمح بتتبع  الفوارق بين القصة معيشة والقصة مسرودة.</a:t>
            </a:r>
          </a:p>
          <a:p>
            <a:pPr algn="r" rtl="1"/>
            <a:r>
              <a:rPr lang="ar-MA" dirty="0"/>
              <a:t>تبرز الحكاية أهمية السرد وتحبيكه في التأثير في من يتلقى الحكاية، وكذلك في أخذ العبرة.</a:t>
            </a:r>
          </a:p>
          <a:p>
            <a:pPr algn="r" rtl="1"/>
            <a:r>
              <a:rPr lang="ar-MA" dirty="0"/>
              <a:t>تتميز هذه الحكاية بخاصية طريفة تتمثل في اعتماد الحكاية دليلا على الواقع وصدق الكلام، </a:t>
            </a:r>
            <a:r>
              <a:rPr lang="ar-MA" dirty="0">
                <a:solidFill>
                  <a:srgbClr val="0070C0"/>
                </a:solidFill>
              </a:rPr>
              <a:t>ثم إني حكيت للريس جميع ما كان مني، من حين خرجت معه من مدينة بغداد إلى أن وصلنا تلك </a:t>
            </a:r>
            <a:endParaRPr lang="fr-FR" dirty="0"/>
          </a:p>
        </p:txBody>
      </p:sp>
    </p:spTree>
    <p:extLst>
      <p:ext uri="{BB962C8B-B14F-4D97-AF65-F5344CB8AC3E}">
        <p14:creationId xmlns:p14="http://schemas.microsoft.com/office/powerpoint/2010/main" val="776469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solidFill>
                  <a:srgbClr val="0070C0"/>
                </a:solidFill>
              </a:rPr>
              <a:t>الجزيرة (...)، فعند ذلك تحقق الريس والتجار من صدقي فعرفوني وهنأوني بالسلامة. (ص،39)</a:t>
            </a:r>
          </a:p>
          <a:p>
            <a:pPr algn="r"/>
            <a:r>
              <a:rPr lang="ar-MA" dirty="0"/>
              <a:t>وفي اعتماد الواقع لتصديق الحكاية: </a:t>
            </a:r>
            <a:r>
              <a:rPr lang="ar-MA" dirty="0">
                <a:solidFill>
                  <a:srgbClr val="0070C0"/>
                </a:solidFill>
              </a:rPr>
              <a:t>وأعلمت الملك بأن هذا المركب هو الذي كنت فيه، وأخبرته أن بضائعي وصلت إلي بالتمام والكمال، وأن هذه الهدية منها. فتعجب الملك من ذلك الأمر غاية العجب، وظهر له صدقي في جميع ما قلته. (ص،40)</a:t>
            </a:r>
            <a:r>
              <a:rPr lang="ar-MA" dirty="0"/>
              <a:t> </a:t>
            </a:r>
            <a:endParaRPr lang="fr-FR" dirty="0"/>
          </a:p>
        </p:txBody>
      </p:sp>
    </p:spTree>
    <p:extLst>
      <p:ext uri="{BB962C8B-B14F-4D97-AF65-F5344CB8AC3E}">
        <p14:creationId xmlns:p14="http://schemas.microsoft.com/office/powerpoint/2010/main" val="420735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ar-MA" dirty="0"/>
              <a:t>تنتمي  قصص السندباد البحري السبع إلى قصص ألف ليلة وليلة. </a:t>
            </a:r>
          </a:p>
          <a:p>
            <a:r>
              <a:rPr lang="ar-MA" dirty="0"/>
              <a:t>تتميز هذه القصص بغياب مؤلف معروف.</a:t>
            </a:r>
          </a:p>
          <a:p>
            <a:r>
              <a:rPr lang="ar-MA" dirty="0"/>
              <a:t>تتميز القصص بوجود </a:t>
            </a:r>
            <a:r>
              <a:rPr lang="ar-MA" dirty="0" err="1"/>
              <a:t>ساردة</a:t>
            </a:r>
            <a:r>
              <a:rPr lang="ar-MA" dirty="0"/>
              <a:t> رئيسة هي شهرزاد، ومسرود له رئيس هو شهريار.</a:t>
            </a:r>
          </a:p>
          <a:p>
            <a:r>
              <a:rPr lang="ar-MA" dirty="0"/>
              <a:t>تؤكد القصص أن </a:t>
            </a:r>
            <a:r>
              <a:rPr lang="ar-MA" dirty="0" err="1"/>
              <a:t>الساردة</a:t>
            </a:r>
            <a:r>
              <a:rPr lang="ar-MA" dirty="0"/>
              <a:t> هي التي تتحكم في مجرى السرد، تقطيعا، وتدخلا.</a:t>
            </a:r>
          </a:p>
          <a:p>
            <a:r>
              <a:rPr lang="ar-MA" dirty="0"/>
              <a:t>السرد في ألف ليلة وليلة يحمل دلالتين متكاملتين على الأقل:</a:t>
            </a:r>
          </a:p>
          <a:p>
            <a:r>
              <a:rPr lang="ar-MA" dirty="0"/>
              <a:t>أداة لتسلية الملك/ المسرود له ، وحيلة لنجاة </a:t>
            </a:r>
            <a:r>
              <a:rPr lang="ar-MA" dirty="0" err="1"/>
              <a:t>الساردة</a:t>
            </a:r>
            <a:r>
              <a:rPr lang="ar-MA" dirty="0"/>
              <a:t> من القتل.  </a:t>
            </a:r>
            <a:endParaRPr lang="fr-FR" dirty="0"/>
          </a:p>
        </p:txBody>
      </p:sp>
    </p:spTree>
    <p:extLst>
      <p:ext uri="{BB962C8B-B14F-4D97-AF65-F5344CB8AC3E}">
        <p14:creationId xmlns:p14="http://schemas.microsoft.com/office/powerpoint/2010/main" val="3550619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لكي يتم نجاح الحيلة واستمرار تسلية الملك لابد أن تكون القصة آسرة بغرابتها وتشويقها.</a:t>
            </a:r>
          </a:p>
          <a:p>
            <a:r>
              <a:rPr lang="ar-MA" dirty="0"/>
              <a:t>تؤكد القصص قدرة السرد على أن يكون فاعلية إنسانية شاملة يحقق وظائف عديدة معرفية، ونفسية، وثقافية...</a:t>
            </a:r>
            <a:endParaRPr lang="fr-FR" dirty="0"/>
          </a:p>
        </p:txBody>
      </p:sp>
    </p:spTree>
    <p:extLst>
      <p:ext uri="{BB962C8B-B14F-4D97-AF65-F5344CB8AC3E}">
        <p14:creationId xmlns:p14="http://schemas.microsoft.com/office/powerpoint/2010/main" val="1641453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تسرد شهرزاد على شهريار قصص السندباد البحري السبع،( هذه هي القصة الأولى منها)، لكنها تترك للسندباد وظيفة </a:t>
            </a:r>
          </a:p>
          <a:p>
            <a:r>
              <a:rPr lang="ar-MA" dirty="0"/>
              <a:t>سردها، فيكون في هذه الحالة ساردا/شخصية</a:t>
            </a:r>
          </a:p>
          <a:p>
            <a:r>
              <a:rPr lang="ar-MA"/>
              <a:t>ويكون السرد بضمير المتكلم.</a:t>
            </a:r>
            <a:endParaRPr lang="ar-MA" dirty="0"/>
          </a:p>
          <a:p>
            <a:r>
              <a:rPr lang="ar-MA" dirty="0"/>
              <a:t>مع ذلك نجد في ثنايا القصة العودة إلى </a:t>
            </a:r>
            <a:r>
              <a:rPr lang="ar-MA" dirty="0" err="1"/>
              <a:t>الساردة</a:t>
            </a:r>
            <a:r>
              <a:rPr lang="ar-MA" dirty="0"/>
              <a:t> الرئيسة( شهرزاد)من خلال الاستهلال « بلغني أيها الملك السعيد» واللازمة « وأدرك شهرزاد الصباح فسكتت عن الكلام المباح»، وهو ما يشير إلى أن  قصة السندباد البحري الأولى   تستغرق أكثر من ليلة (أربع ليال).</a:t>
            </a:r>
          </a:p>
        </p:txBody>
      </p:sp>
    </p:spTree>
    <p:extLst>
      <p:ext uri="{BB962C8B-B14F-4D97-AF65-F5344CB8AC3E}">
        <p14:creationId xmlns:p14="http://schemas.microsoft.com/office/powerpoint/2010/main" val="3842814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ar-MA" dirty="0"/>
          </a:p>
          <a:p>
            <a:r>
              <a:rPr lang="ar-MA" dirty="0"/>
              <a:t>ولأن الأمر كذلك، فإن السارد(السندباد البحري) يضطلع بكل الوظائف التي أشرنا إليها سابقا: السرد والتقديم والمراقبة والتعليق.</a:t>
            </a:r>
          </a:p>
          <a:p>
            <a:endParaRPr lang="ar-MA" dirty="0"/>
          </a:p>
          <a:p>
            <a:r>
              <a:rPr lang="ar-MA" dirty="0"/>
              <a:t>تشير القصة الأولى (موضوع التطبيق) إلى مسرود له محدد هو هنا الأصحاب المعبر عنهم ب « </a:t>
            </a:r>
            <a:r>
              <a:rPr lang="ar-MA" dirty="0" err="1"/>
              <a:t>ياسادة</a:t>
            </a:r>
            <a:r>
              <a:rPr lang="ar-MA" dirty="0"/>
              <a:t> يا كرام».</a:t>
            </a:r>
            <a:endParaRPr lang="fr-FR" dirty="0"/>
          </a:p>
          <a:p>
            <a:endParaRPr lang="fr-FR" dirty="0"/>
          </a:p>
        </p:txBody>
      </p:sp>
    </p:spTree>
    <p:extLst>
      <p:ext uri="{BB962C8B-B14F-4D97-AF65-F5344CB8AC3E}">
        <p14:creationId xmlns:p14="http://schemas.microsoft.com/office/powerpoint/2010/main" val="663302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ar-MA" dirty="0"/>
              <a:t>تدخل القصة ضمن نمط القصة السابقة والسرد اللاحق، وهو في العادة النمط الغالب.</a:t>
            </a:r>
          </a:p>
          <a:p>
            <a:r>
              <a:rPr lang="ar-MA" dirty="0"/>
              <a:t>تضم القصة عدة شخوص فاعلين في السرد على رأسهم السندباد البحري، وآخرين يذكرون في معرض السرد (والد السندباد، ركاب السفينة والسندباد البري).</a:t>
            </a:r>
          </a:p>
          <a:p>
            <a:r>
              <a:rPr lang="ar-MA" dirty="0"/>
              <a:t>وهناك شخوص ليسوا بالضرورة كائنات إنسانية ( الوعي الخاطئ والصحيح، الخشبة ...) </a:t>
            </a:r>
          </a:p>
          <a:p>
            <a:pPr algn="ctr"/>
            <a:r>
              <a:rPr lang="ar-MA" dirty="0">
                <a:solidFill>
                  <a:srgbClr val="C00000"/>
                </a:solidFill>
              </a:rPr>
              <a:t>الخطاطة السردية لقصة السندباد البحري</a:t>
            </a:r>
          </a:p>
          <a:p>
            <a:pPr algn="ctr"/>
            <a:r>
              <a:rPr lang="ar-MA" dirty="0"/>
              <a:t>تقدم القصة في مستهلها </a:t>
            </a:r>
            <a:r>
              <a:rPr lang="ar-MA" dirty="0">
                <a:solidFill>
                  <a:srgbClr val="00B050"/>
                </a:solidFill>
              </a:rPr>
              <a:t>حالة </a:t>
            </a:r>
            <a:r>
              <a:rPr lang="ar-MA" dirty="0" err="1">
                <a:solidFill>
                  <a:srgbClr val="00B050"/>
                </a:solidFill>
              </a:rPr>
              <a:t>بدئية</a:t>
            </a:r>
            <a:r>
              <a:rPr lang="ar-MA" dirty="0">
                <a:solidFill>
                  <a:srgbClr val="00B050"/>
                </a:solidFill>
              </a:rPr>
              <a:t> </a:t>
            </a:r>
            <a:r>
              <a:rPr lang="ar-MA" dirty="0"/>
              <a:t>هي حالة الغنى والرفاه والوجاهة  التي تعيشها الشخصية في بغداد في شبابها الأول </a:t>
            </a:r>
            <a:r>
              <a:rPr lang="ar-MA" dirty="0">
                <a:solidFill>
                  <a:srgbClr val="C00000"/>
                </a:solidFill>
              </a:rPr>
              <a:t> </a:t>
            </a:r>
            <a:endParaRPr lang="ar-MA" dirty="0"/>
          </a:p>
        </p:txBody>
      </p:sp>
    </p:spTree>
    <p:extLst>
      <p:ext uri="{BB962C8B-B14F-4D97-AF65-F5344CB8AC3E}">
        <p14:creationId xmlns:p14="http://schemas.microsoft.com/office/powerpoint/2010/main" val="836713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lnSpcReduction="20000"/>
          </a:bodyPr>
          <a:lstStyle/>
          <a:p>
            <a:r>
              <a:rPr lang="ar-MA" dirty="0"/>
              <a:t>  هذه الحالة </a:t>
            </a:r>
            <a:r>
              <a:rPr lang="ar-MA" dirty="0" err="1"/>
              <a:t>البدئية</a:t>
            </a:r>
            <a:r>
              <a:rPr lang="ar-MA" dirty="0"/>
              <a:t> تشير إلى توازن تعيشه الشخصية ولكنه توازن هش، لأن المال المحصل عليه لم يأت نتيجة جهد (الإرث)، ولأن الحالة </a:t>
            </a:r>
            <a:r>
              <a:rPr lang="ar-MA" dirty="0" err="1"/>
              <a:t>البدئية</a:t>
            </a:r>
            <a:r>
              <a:rPr lang="ar-MA" dirty="0"/>
              <a:t> تحمل نقطة ضعف خطيرة هي: مرافقة أصدقاء السوء، وسيطرة الغفلة وغياب تقدير العواقب على الشخصية.</a:t>
            </a:r>
          </a:p>
          <a:p>
            <a:r>
              <a:rPr lang="ar-MA" dirty="0"/>
              <a:t>انفتاح المجال أمام </a:t>
            </a:r>
            <a:r>
              <a:rPr lang="ar-MA" dirty="0">
                <a:solidFill>
                  <a:srgbClr val="00B050"/>
                </a:solidFill>
              </a:rPr>
              <a:t>العنصر المحرك والمخلخل </a:t>
            </a:r>
            <a:r>
              <a:rPr lang="ar-MA" dirty="0"/>
              <a:t>للتوازن ( السقوط في الإفلاس بما يعنيه من:</a:t>
            </a:r>
          </a:p>
          <a:p>
            <a:pPr algn="ctr"/>
            <a:r>
              <a:rPr lang="ar-MA" dirty="0">
                <a:solidFill>
                  <a:srgbClr val="0070C0"/>
                </a:solidFill>
              </a:rPr>
              <a:t>حالة انفصال </a:t>
            </a:r>
            <a:r>
              <a:rPr lang="ar-MA" dirty="0"/>
              <a:t>مع الغنى والرفاه والوجاهة</a:t>
            </a:r>
          </a:p>
          <a:p>
            <a:pPr algn="ctr"/>
            <a:r>
              <a:rPr lang="ar-MA" dirty="0">
                <a:solidFill>
                  <a:srgbClr val="0070C0"/>
                </a:solidFill>
              </a:rPr>
              <a:t>حالة اتصال </a:t>
            </a:r>
            <a:r>
              <a:rPr lang="ar-MA" dirty="0"/>
              <a:t>مع الفقر والفاقة وخمول الذكر</a:t>
            </a:r>
          </a:p>
          <a:p>
            <a:pPr algn="r"/>
            <a:r>
              <a:rPr lang="ar-MA" dirty="0"/>
              <a:t>العنصر المخلخل يدفع نحو البحث عن أفق جديد</a:t>
            </a:r>
            <a:endParaRPr lang="fr-FR" dirty="0"/>
          </a:p>
        </p:txBody>
      </p:sp>
    </p:spTree>
    <p:extLst>
      <p:ext uri="{BB962C8B-B14F-4D97-AF65-F5344CB8AC3E}">
        <p14:creationId xmlns:p14="http://schemas.microsoft.com/office/powerpoint/2010/main" val="2451940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r>
              <a:rPr lang="ar-MA" dirty="0">
                <a:solidFill>
                  <a:srgbClr val="00B050"/>
                </a:solidFill>
              </a:rPr>
              <a:t>سيرورة التحول</a:t>
            </a:r>
            <a:endParaRPr lang="ar-MA" dirty="0"/>
          </a:p>
          <a:p>
            <a:pPr algn="ctr"/>
            <a:r>
              <a:rPr lang="ar-MA" dirty="0"/>
              <a:t>تنطلق هذه السيرورة بحالة وعي بالأزمة القائمة ( استحضار قول أحد الشعراء) </a:t>
            </a:r>
          </a:p>
          <a:p>
            <a:pPr algn="ctr"/>
            <a:r>
              <a:rPr lang="ar-MA" dirty="0"/>
              <a:t>تحويل هذا الوعي إلى فعل ( القيام برحلة تجارة وبحث عن الرزق).</a:t>
            </a:r>
          </a:p>
          <a:p>
            <a:pPr algn="ctr"/>
            <a:r>
              <a:rPr lang="ar-MA" dirty="0"/>
              <a:t>ارتباط الرحلة (التي تشكل عمدة القصة) بمجموعة من المصاعب والمشاق.</a:t>
            </a:r>
          </a:p>
          <a:p>
            <a:pPr algn="ctr"/>
            <a:r>
              <a:rPr lang="ar-MA" dirty="0"/>
              <a:t>تأكيد الذات لا يتحقق بالسهولة التي </a:t>
            </a:r>
            <a:r>
              <a:rPr lang="ar-MA" dirty="0" err="1"/>
              <a:t>يتوهمها</a:t>
            </a:r>
            <a:r>
              <a:rPr lang="ar-MA" dirty="0"/>
              <a:t> البعض.( التوافق بين الأبيات الشعرية و صعوبة الرحلة)</a:t>
            </a:r>
          </a:p>
          <a:p>
            <a:pPr algn="ctr"/>
            <a:endParaRPr lang="fr-FR" dirty="0"/>
          </a:p>
        </p:txBody>
      </p:sp>
    </p:spTree>
    <p:extLst>
      <p:ext uri="{BB962C8B-B14F-4D97-AF65-F5344CB8AC3E}">
        <p14:creationId xmlns:p14="http://schemas.microsoft.com/office/powerpoint/2010/main" val="39737384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1678</Words>
  <Application>Microsoft Office PowerPoint</Application>
  <PresentationFormat>Affichage à l'écran (4:3)</PresentationFormat>
  <Paragraphs>104</Paragraphs>
  <Slides>26</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26</vt:i4>
      </vt:variant>
    </vt:vector>
  </HeadingPairs>
  <TitlesOfParts>
    <vt:vector size="29" baseType="lpstr">
      <vt:lpstr>Arial</vt:lpstr>
      <vt:lpstr>Calibri</vt:lpstr>
      <vt:lpstr>Thème Office</vt:lpstr>
      <vt:lpstr>تطبيق على نص سردي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تطبيق على نص سردي</dc:title>
  <dc:creator>Admin</dc:creator>
  <cp:lastModifiedBy>ADMIN</cp:lastModifiedBy>
  <cp:revision>39</cp:revision>
  <dcterms:created xsi:type="dcterms:W3CDTF">2020-03-31T12:12:05Z</dcterms:created>
  <dcterms:modified xsi:type="dcterms:W3CDTF">2021-04-13T13:12:46Z</dcterms:modified>
</cp:coreProperties>
</file>