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FAC3D850-437B-433D-95A3-4478FEE12414}" type="datetimeFigureOut">
              <a:rPr lang="fr-FR" smtClean="0"/>
              <a:t>13/04/2021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9305530-9DBC-4D85-B7ED-EB1AFF9C18FC}" type="slidenum">
              <a:rPr lang="fr-FR" smtClean="0"/>
              <a:t>‹N°›</a:t>
            </a:fld>
            <a:endParaRPr lang="fr-FR"/>
          </a:p>
        </p:txBody>
      </p:sp>
    </p:spTree>
    <p:extLst>
      <p:ext uri="{BB962C8B-B14F-4D97-AF65-F5344CB8AC3E}">
        <p14:creationId xmlns:p14="http://schemas.microsoft.com/office/powerpoint/2010/main" val="504369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AC3D850-437B-433D-95A3-4478FEE12414}" type="datetimeFigureOut">
              <a:rPr lang="fr-FR" smtClean="0"/>
              <a:t>13/04/2021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9305530-9DBC-4D85-B7ED-EB1AFF9C18FC}" type="slidenum">
              <a:rPr lang="fr-FR" smtClean="0"/>
              <a:t>‹N°›</a:t>
            </a:fld>
            <a:endParaRPr lang="fr-FR"/>
          </a:p>
        </p:txBody>
      </p:sp>
    </p:spTree>
    <p:extLst>
      <p:ext uri="{BB962C8B-B14F-4D97-AF65-F5344CB8AC3E}">
        <p14:creationId xmlns:p14="http://schemas.microsoft.com/office/powerpoint/2010/main" val="3256168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AC3D850-437B-433D-95A3-4478FEE12414}" type="datetimeFigureOut">
              <a:rPr lang="fr-FR" smtClean="0"/>
              <a:t>13/04/2021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9305530-9DBC-4D85-B7ED-EB1AFF9C18FC}" type="slidenum">
              <a:rPr lang="fr-FR" smtClean="0"/>
              <a:t>‹N°›</a:t>
            </a:fld>
            <a:endParaRPr lang="fr-FR"/>
          </a:p>
        </p:txBody>
      </p:sp>
    </p:spTree>
    <p:extLst>
      <p:ext uri="{BB962C8B-B14F-4D97-AF65-F5344CB8AC3E}">
        <p14:creationId xmlns:p14="http://schemas.microsoft.com/office/powerpoint/2010/main" val="4046657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AC3D850-437B-433D-95A3-4478FEE12414}" type="datetimeFigureOut">
              <a:rPr lang="fr-FR" smtClean="0"/>
              <a:t>13/04/2021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9305530-9DBC-4D85-B7ED-EB1AFF9C18FC}" type="slidenum">
              <a:rPr lang="fr-FR" smtClean="0"/>
              <a:t>‹N°›</a:t>
            </a:fld>
            <a:endParaRPr lang="fr-FR"/>
          </a:p>
        </p:txBody>
      </p:sp>
    </p:spTree>
    <p:extLst>
      <p:ext uri="{BB962C8B-B14F-4D97-AF65-F5344CB8AC3E}">
        <p14:creationId xmlns:p14="http://schemas.microsoft.com/office/powerpoint/2010/main" val="568732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FAC3D850-437B-433D-95A3-4478FEE12414}" type="datetimeFigureOut">
              <a:rPr lang="fr-FR" smtClean="0"/>
              <a:t>13/04/2021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9305530-9DBC-4D85-B7ED-EB1AFF9C18FC}" type="slidenum">
              <a:rPr lang="fr-FR" smtClean="0"/>
              <a:t>‹N°›</a:t>
            </a:fld>
            <a:endParaRPr lang="fr-FR"/>
          </a:p>
        </p:txBody>
      </p:sp>
    </p:spTree>
    <p:extLst>
      <p:ext uri="{BB962C8B-B14F-4D97-AF65-F5344CB8AC3E}">
        <p14:creationId xmlns:p14="http://schemas.microsoft.com/office/powerpoint/2010/main" val="1978610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FAC3D850-437B-433D-95A3-4478FEE12414}" type="datetimeFigureOut">
              <a:rPr lang="fr-FR" smtClean="0"/>
              <a:t>13/04/2021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9305530-9DBC-4D85-B7ED-EB1AFF9C18FC}" type="slidenum">
              <a:rPr lang="fr-FR" smtClean="0"/>
              <a:t>‹N°›</a:t>
            </a:fld>
            <a:endParaRPr lang="fr-FR"/>
          </a:p>
        </p:txBody>
      </p:sp>
    </p:spTree>
    <p:extLst>
      <p:ext uri="{BB962C8B-B14F-4D97-AF65-F5344CB8AC3E}">
        <p14:creationId xmlns:p14="http://schemas.microsoft.com/office/powerpoint/2010/main" val="1830319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FAC3D850-437B-433D-95A3-4478FEE12414}" type="datetimeFigureOut">
              <a:rPr lang="fr-FR" smtClean="0"/>
              <a:t>13/04/2021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9305530-9DBC-4D85-B7ED-EB1AFF9C18FC}" type="slidenum">
              <a:rPr lang="fr-FR" smtClean="0"/>
              <a:t>‹N°›</a:t>
            </a:fld>
            <a:endParaRPr lang="fr-FR"/>
          </a:p>
        </p:txBody>
      </p:sp>
    </p:spTree>
    <p:extLst>
      <p:ext uri="{BB962C8B-B14F-4D97-AF65-F5344CB8AC3E}">
        <p14:creationId xmlns:p14="http://schemas.microsoft.com/office/powerpoint/2010/main" val="3854650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FAC3D850-437B-433D-95A3-4478FEE12414}" type="datetimeFigureOut">
              <a:rPr lang="fr-FR" smtClean="0"/>
              <a:t>13/04/2021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9305530-9DBC-4D85-B7ED-EB1AFF9C18FC}" type="slidenum">
              <a:rPr lang="fr-FR" smtClean="0"/>
              <a:t>‹N°›</a:t>
            </a:fld>
            <a:endParaRPr lang="fr-FR"/>
          </a:p>
        </p:txBody>
      </p:sp>
    </p:spTree>
    <p:extLst>
      <p:ext uri="{BB962C8B-B14F-4D97-AF65-F5344CB8AC3E}">
        <p14:creationId xmlns:p14="http://schemas.microsoft.com/office/powerpoint/2010/main" val="3901522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AC3D850-437B-433D-95A3-4478FEE12414}" type="datetimeFigureOut">
              <a:rPr lang="fr-FR" smtClean="0"/>
              <a:t>13/04/2021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9305530-9DBC-4D85-B7ED-EB1AFF9C18FC}" type="slidenum">
              <a:rPr lang="fr-FR" smtClean="0"/>
              <a:t>‹N°›</a:t>
            </a:fld>
            <a:endParaRPr lang="fr-FR"/>
          </a:p>
        </p:txBody>
      </p:sp>
    </p:spTree>
    <p:extLst>
      <p:ext uri="{BB962C8B-B14F-4D97-AF65-F5344CB8AC3E}">
        <p14:creationId xmlns:p14="http://schemas.microsoft.com/office/powerpoint/2010/main" val="3980124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FAC3D850-437B-433D-95A3-4478FEE12414}" type="datetimeFigureOut">
              <a:rPr lang="fr-FR" smtClean="0"/>
              <a:t>13/04/2021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9305530-9DBC-4D85-B7ED-EB1AFF9C18FC}" type="slidenum">
              <a:rPr lang="fr-FR" smtClean="0"/>
              <a:t>‹N°›</a:t>
            </a:fld>
            <a:endParaRPr lang="fr-FR"/>
          </a:p>
        </p:txBody>
      </p:sp>
    </p:spTree>
    <p:extLst>
      <p:ext uri="{BB962C8B-B14F-4D97-AF65-F5344CB8AC3E}">
        <p14:creationId xmlns:p14="http://schemas.microsoft.com/office/powerpoint/2010/main" val="1965443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FAC3D850-437B-433D-95A3-4478FEE12414}" type="datetimeFigureOut">
              <a:rPr lang="fr-FR" smtClean="0"/>
              <a:t>13/04/2021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9305530-9DBC-4D85-B7ED-EB1AFF9C18FC}" type="slidenum">
              <a:rPr lang="fr-FR" smtClean="0"/>
              <a:t>‹N°›</a:t>
            </a:fld>
            <a:endParaRPr lang="fr-FR"/>
          </a:p>
        </p:txBody>
      </p:sp>
    </p:spTree>
    <p:extLst>
      <p:ext uri="{BB962C8B-B14F-4D97-AF65-F5344CB8AC3E}">
        <p14:creationId xmlns:p14="http://schemas.microsoft.com/office/powerpoint/2010/main" val="731174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C3D850-437B-433D-95A3-4478FEE12414}" type="datetimeFigureOut">
              <a:rPr lang="fr-FR" smtClean="0"/>
              <a:t>13/04/2021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305530-9DBC-4D85-B7ED-EB1AFF9C18FC}" type="slidenum">
              <a:rPr lang="fr-FR" smtClean="0"/>
              <a:t>‹N°›</a:t>
            </a:fld>
            <a:endParaRPr lang="fr-FR"/>
          </a:p>
        </p:txBody>
      </p:sp>
    </p:spTree>
    <p:extLst>
      <p:ext uri="{BB962C8B-B14F-4D97-AF65-F5344CB8AC3E}">
        <p14:creationId xmlns:p14="http://schemas.microsoft.com/office/powerpoint/2010/main" val="29975590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ar-MA" dirty="0">
                <a:solidFill>
                  <a:srgbClr val="FF0000"/>
                </a:solidFill>
              </a:rPr>
              <a:t>النص السردي</a:t>
            </a:r>
            <a:br>
              <a:rPr lang="ar-MA" dirty="0">
                <a:solidFill>
                  <a:srgbClr val="FF0000"/>
                </a:solidFill>
              </a:rPr>
            </a:br>
            <a:r>
              <a:rPr lang="ar-MA" dirty="0">
                <a:solidFill>
                  <a:srgbClr val="FF0000"/>
                </a:solidFill>
              </a:rPr>
              <a:t>الزمن، صيغة الخطاب، </a:t>
            </a:r>
            <a:r>
              <a:rPr lang="ar-MA" dirty="0" err="1">
                <a:solidFill>
                  <a:srgbClr val="FF0000"/>
                </a:solidFill>
              </a:rPr>
              <a:t>التبئير</a:t>
            </a:r>
            <a:br>
              <a:rPr lang="ar-MA" dirty="0">
                <a:solidFill>
                  <a:srgbClr val="FF0000"/>
                </a:solidFill>
              </a:rPr>
            </a:br>
            <a:endParaRPr lang="fr-FR" dirty="0">
              <a:solidFill>
                <a:srgbClr val="FF0000"/>
              </a:solidFill>
            </a:endParaRPr>
          </a:p>
        </p:txBody>
      </p:sp>
      <p:sp>
        <p:nvSpPr>
          <p:cNvPr id="3" name="Sous-titre 2"/>
          <p:cNvSpPr>
            <a:spLocks noGrp="1"/>
          </p:cNvSpPr>
          <p:nvPr>
            <p:ph type="subTitle" idx="1"/>
          </p:nvPr>
        </p:nvSpPr>
        <p:spPr/>
        <p:txBody>
          <a:bodyPr/>
          <a:lstStyle/>
          <a:p>
            <a:endParaRPr lang="fr-FR" i="1" dirty="0"/>
          </a:p>
        </p:txBody>
      </p:sp>
    </p:spTree>
    <p:extLst>
      <p:ext uri="{BB962C8B-B14F-4D97-AF65-F5344CB8AC3E}">
        <p14:creationId xmlns:p14="http://schemas.microsoft.com/office/powerpoint/2010/main" val="337876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ctr"/>
            <a:r>
              <a:rPr lang="ar-MA" dirty="0">
                <a:solidFill>
                  <a:srgbClr val="00B050"/>
                </a:solidFill>
              </a:rPr>
              <a:t>السرعة السردية</a:t>
            </a:r>
          </a:p>
          <a:p>
            <a:pPr algn="ctr"/>
            <a:r>
              <a:rPr lang="ar-MA" dirty="0"/>
              <a:t>يمكن أن نلخص حياة إنسان في بضعة جمل، وبالعكس يمكن أن نسرد عن أربع وعشرين ساعة من حياة إنسان في ألف صفحة. إن المدة نفسها من القصة يمكن أن تقدم كما هي، أو توجز أو تمطط في السرد.</a:t>
            </a:r>
          </a:p>
          <a:p>
            <a:pPr algn="ctr"/>
            <a:r>
              <a:rPr lang="ar-MA" dirty="0"/>
              <a:t>هناك أربعة أنواع من السرعة السردية:</a:t>
            </a:r>
          </a:p>
          <a:p>
            <a:pPr algn="ctr"/>
            <a:r>
              <a:rPr lang="ar-MA" dirty="0"/>
              <a:t>أ/ </a:t>
            </a:r>
            <a:r>
              <a:rPr lang="ar-MA" dirty="0">
                <a:solidFill>
                  <a:srgbClr val="FF0000"/>
                </a:solidFill>
              </a:rPr>
              <a:t>المشهد:</a:t>
            </a:r>
            <a:r>
              <a:rPr lang="ar-MA" dirty="0"/>
              <a:t> حيث يطابق زمن السرد زمن القصة (</a:t>
            </a:r>
            <a:r>
              <a:rPr lang="ar-MA" dirty="0" err="1"/>
              <a:t>ز.س</a:t>
            </a:r>
            <a:r>
              <a:rPr lang="ar-MA" dirty="0"/>
              <a:t> = </a:t>
            </a:r>
            <a:r>
              <a:rPr lang="ar-MA" dirty="0" err="1"/>
              <a:t>ز.ق</a:t>
            </a:r>
            <a:r>
              <a:rPr lang="ar-MA" dirty="0"/>
              <a:t>) ويحضر المشهد في محكي الكلام، أي في الحوار، وكذلك في الحوار الداخلي</a:t>
            </a:r>
            <a:endParaRPr lang="fr-FR" dirty="0"/>
          </a:p>
        </p:txBody>
      </p:sp>
    </p:spTree>
    <p:extLst>
      <p:ext uri="{BB962C8B-B14F-4D97-AF65-F5344CB8AC3E}">
        <p14:creationId xmlns:p14="http://schemas.microsoft.com/office/powerpoint/2010/main" val="1551492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MA" dirty="0"/>
              <a:t>ب/ </a:t>
            </a:r>
            <a:r>
              <a:rPr lang="ar-MA" dirty="0">
                <a:solidFill>
                  <a:srgbClr val="FF0000"/>
                </a:solidFill>
              </a:rPr>
              <a:t>الخلاصة: </a:t>
            </a:r>
            <a:r>
              <a:rPr lang="ar-MA" dirty="0"/>
              <a:t>وصيغتها هي أن زمن السرد أصغر من زمن القصة، حيث تقدم مدة غير محددة من القصة ملخصة بشكل توحي معه بالسرعة.</a:t>
            </a:r>
          </a:p>
          <a:p>
            <a:r>
              <a:rPr lang="ar-MA" dirty="0"/>
              <a:t>ويمكن لصيغة يوليوس قيصر: «جئت، رأيت، انتصرت» أن تمثل نموذجا حيا للخلاصة.</a:t>
            </a:r>
          </a:p>
          <a:p>
            <a:r>
              <a:rPr lang="ar-MA" dirty="0"/>
              <a:t>ج/ </a:t>
            </a:r>
            <a:r>
              <a:rPr lang="ar-MA" dirty="0">
                <a:solidFill>
                  <a:srgbClr val="FF0000"/>
                </a:solidFill>
              </a:rPr>
              <a:t>الحذف: </a:t>
            </a:r>
            <a:r>
              <a:rPr lang="ar-MA" dirty="0"/>
              <a:t>وصيغته هي زمن السرد = 0 وزمن القصة =ن </a:t>
            </a:r>
          </a:p>
          <a:p>
            <a:r>
              <a:rPr lang="ar-MA" dirty="0"/>
              <a:t>(عدد غير محدد من الأحداث في مدة ما)</a:t>
            </a:r>
          </a:p>
          <a:p>
            <a:r>
              <a:rPr lang="ar-MA" dirty="0"/>
              <a:t>ويتعلق الأمر بمدة من القصة يسكت عنها تماما في السرد</a:t>
            </a:r>
          </a:p>
        </p:txBody>
      </p:sp>
    </p:spTree>
    <p:extLst>
      <p:ext uri="{BB962C8B-B14F-4D97-AF65-F5344CB8AC3E}">
        <p14:creationId xmlns:p14="http://schemas.microsoft.com/office/powerpoint/2010/main" val="14847898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MA" dirty="0"/>
              <a:t> </a:t>
            </a:r>
            <a:endParaRPr lang="fr-FR" dirty="0"/>
          </a:p>
        </p:txBody>
      </p:sp>
      <p:sp>
        <p:nvSpPr>
          <p:cNvPr id="3" name="Espace réservé du contenu 2"/>
          <p:cNvSpPr>
            <a:spLocks noGrp="1"/>
          </p:cNvSpPr>
          <p:nvPr>
            <p:ph idx="1"/>
          </p:nvPr>
        </p:nvSpPr>
        <p:spPr/>
        <p:txBody>
          <a:bodyPr>
            <a:normAutofit fontScale="85000" lnSpcReduction="10000"/>
          </a:bodyPr>
          <a:lstStyle/>
          <a:p>
            <a:pPr algn="l" rtl="1"/>
            <a:r>
              <a:rPr lang="ar-MA" dirty="0"/>
              <a:t>ويمكن أن يعلن عن مدة الحذف كقول السارد مثلا : « وبعد خمس سنوات»، أو أن لا يعلن عنها حيث يكتشف المتلقي أن هناك مدة تفصل بين آخر ما عرفه من القصة وما يسرد له الآن. ومثال ذلك قول السارد مثلا وهو يتحدث عن شخصية: « وبعدما أصبح شابا»، وتشير عادة النقط المتعددة في القصة المسرودة كتابة إلى هذا الحذف، ولذلك تسمى نقط الحذف.</a:t>
            </a:r>
          </a:p>
          <a:p>
            <a:pPr algn="l" rtl="1"/>
            <a:r>
              <a:rPr lang="ar-MA" dirty="0"/>
              <a:t>د/ </a:t>
            </a:r>
            <a:r>
              <a:rPr lang="ar-MA" dirty="0">
                <a:solidFill>
                  <a:srgbClr val="FF0000"/>
                </a:solidFill>
              </a:rPr>
              <a:t>الوقفة: </a:t>
            </a:r>
            <a:r>
              <a:rPr lang="ar-MA" dirty="0"/>
              <a:t>وصيغتها هي مقلوب صيغة الحذف: زمن السرد=ن، وزمن القصة=0. وتتعلق الوقفة بالمقاطع التي تتوقف فيها القصة، ويستمر الخطاب السارد فقط. وهي لذلك اختلال زمني غير سردي لا يتعلق بالقصة كما يقع غالبا في الوقفات الوصفية حيث يتوقف الزمان لصالح المكان، أو في التعليقات التي تتخلل السرد.</a:t>
            </a:r>
            <a:endParaRPr lang="fr-FR" dirty="0"/>
          </a:p>
        </p:txBody>
      </p:sp>
    </p:spTree>
    <p:extLst>
      <p:ext uri="{BB962C8B-B14F-4D97-AF65-F5344CB8AC3E}">
        <p14:creationId xmlns:p14="http://schemas.microsoft.com/office/powerpoint/2010/main" val="2884850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solidFill>
                <a:srgbClr val="FFC000"/>
              </a:solidFill>
            </a:endParaRPr>
          </a:p>
        </p:txBody>
      </p:sp>
      <p:sp>
        <p:nvSpPr>
          <p:cNvPr id="3" name="Espace réservé du contenu 2"/>
          <p:cNvSpPr>
            <a:spLocks noGrp="1"/>
          </p:cNvSpPr>
          <p:nvPr>
            <p:ph idx="1"/>
          </p:nvPr>
        </p:nvSpPr>
        <p:spPr/>
        <p:txBody>
          <a:bodyPr>
            <a:normAutofit fontScale="92500" lnSpcReduction="10000"/>
          </a:bodyPr>
          <a:lstStyle/>
          <a:p>
            <a:pPr algn="ctr"/>
            <a:r>
              <a:rPr lang="ar-MA" dirty="0">
                <a:solidFill>
                  <a:srgbClr val="00B050"/>
                </a:solidFill>
              </a:rPr>
              <a:t>التواتر</a:t>
            </a:r>
          </a:p>
          <a:p>
            <a:pPr algn="ctr"/>
            <a:r>
              <a:rPr lang="ar-MA" dirty="0"/>
              <a:t> يهم التواتر العلاقة بين عدد مناسبات الحدث في القصة، وعدد المرات التي يشار إليها في السرد. فتنتج لدينا الحالات الثلاث التالية: </a:t>
            </a:r>
          </a:p>
          <a:p>
            <a:pPr algn="ctr"/>
            <a:r>
              <a:rPr lang="ar-MA" dirty="0"/>
              <a:t>أ/ </a:t>
            </a:r>
            <a:r>
              <a:rPr lang="ar-MA" dirty="0" err="1">
                <a:solidFill>
                  <a:srgbClr val="FFC000"/>
                </a:solidFill>
              </a:rPr>
              <a:t>المفردي</a:t>
            </a:r>
            <a:r>
              <a:rPr lang="ar-MA" dirty="0">
                <a:solidFill>
                  <a:srgbClr val="FFC000"/>
                </a:solidFill>
              </a:rPr>
              <a:t>: </a:t>
            </a:r>
            <a:r>
              <a:rPr lang="ar-MA" dirty="0"/>
              <a:t>حيث يسرد السارد مرة واحدة ما وقع مرة واحدة ( أو يسرد ما وقع عدة مرات عدة مرات).</a:t>
            </a:r>
          </a:p>
          <a:p>
            <a:pPr algn="ctr"/>
            <a:r>
              <a:rPr lang="ar-MA" dirty="0"/>
              <a:t>ب/ </a:t>
            </a:r>
            <a:r>
              <a:rPr lang="ar-MA" dirty="0">
                <a:solidFill>
                  <a:srgbClr val="FFC000"/>
                </a:solidFill>
              </a:rPr>
              <a:t>التكراري: </a:t>
            </a:r>
            <a:r>
              <a:rPr lang="ar-MA" dirty="0"/>
              <a:t>حيث يسرد السارد أكثر من مرة ما حدث في القصة مرة واحدة، وهذا ما يحدث مثلا حين يسرد القصة الواحدة عدة ساردين في نص واحد ويسردون الحدث نفسه كل من وجهة نظره.</a:t>
            </a:r>
            <a:endParaRPr lang="fr-FR" dirty="0"/>
          </a:p>
        </p:txBody>
      </p:sp>
    </p:spTree>
    <p:extLst>
      <p:ext uri="{BB962C8B-B14F-4D97-AF65-F5344CB8AC3E}">
        <p14:creationId xmlns:p14="http://schemas.microsoft.com/office/powerpoint/2010/main" val="1108585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MA" dirty="0"/>
              <a:t>ج/ </a:t>
            </a:r>
            <a:r>
              <a:rPr lang="ar-MA" dirty="0">
                <a:solidFill>
                  <a:srgbClr val="FFC000"/>
                </a:solidFill>
              </a:rPr>
              <a:t>التعددي: </a:t>
            </a:r>
            <a:r>
              <a:rPr lang="ar-MA" dirty="0"/>
              <a:t>حيث يسرد السارد مرة واحدة ما حدث عدة مرات، كما هو الشأن في سرد العادات، حيث يكتفي السارد بسرد الحدث المتكرر في القصة مرة واحدة.</a:t>
            </a:r>
            <a:endParaRPr lang="fr-FR" dirty="0"/>
          </a:p>
        </p:txBody>
      </p:sp>
    </p:spTree>
    <p:extLst>
      <p:ext uri="{BB962C8B-B14F-4D97-AF65-F5344CB8AC3E}">
        <p14:creationId xmlns:p14="http://schemas.microsoft.com/office/powerpoint/2010/main" val="816290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ctr"/>
            <a:r>
              <a:rPr lang="ar-MA" dirty="0">
                <a:solidFill>
                  <a:srgbClr val="0070C0"/>
                </a:solidFill>
              </a:rPr>
              <a:t>صيغة الخطاب.</a:t>
            </a:r>
          </a:p>
          <a:p>
            <a:pPr algn="ctr"/>
            <a:r>
              <a:rPr lang="ar-MA" dirty="0"/>
              <a:t> إن كل سرد يتكون من خطابين: خطاب السارد وخطاب الشخوص: غير أن خطاب الشخوص يتحدد أساسا بخطاب السارد الذي يتحكم كما سبقت الإشارة في كل مفاصل السرد.</a:t>
            </a:r>
          </a:p>
          <a:p>
            <a:pPr algn="ctr"/>
            <a:r>
              <a:rPr lang="ar-MA" dirty="0"/>
              <a:t>هكذا يمكن للسارد أن ينقل خطاب الشخوص بخطابه هو، كما يمكنه أن يبقي خطابهم كما هو . وهذا ما يعطينا على الأقل الصيغ التالية: </a:t>
            </a:r>
          </a:p>
          <a:p>
            <a:pPr algn="ctr"/>
            <a:r>
              <a:rPr lang="ar-MA" dirty="0"/>
              <a:t>أ/ الخطاب المسرد: حيث يدمج خطاب الشخوص في خطاب السارد، كما في المثال التالي:</a:t>
            </a:r>
            <a:endParaRPr lang="fr-FR" dirty="0"/>
          </a:p>
        </p:txBody>
      </p:sp>
    </p:spTree>
    <p:extLst>
      <p:ext uri="{BB962C8B-B14F-4D97-AF65-F5344CB8AC3E}">
        <p14:creationId xmlns:p14="http://schemas.microsoft.com/office/powerpoint/2010/main" val="16383516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ar-MA" dirty="0"/>
              <a:t>« صادفت عليا، تحدثنا طويلا وأخبرني ب</a:t>
            </a:r>
            <a:r>
              <a:rPr lang="ar-MA" dirty="0">
                <a:solidFill>
                  <a:srgbClr val="92D050"/>
                </a:solidFill>
              </a:rPr>
              <a:t>سفره إلى مراكش</a:t>
            </a:r>
            <a:r>
              <a:rPr lang="ar-MA" dirty="0"/>
              <a:t>».</a:t>
            </a:r>
          </a:p>
          <a:p>
            <a:r>
              <a:rPr lang="ar-MA" dirty="0"/>
              <a:t>ب/ الخطاب المحول: حيث يحول خطاب الشخوص إلى الخطاب غير المباشر:</a:t>
            </a:r>
          </a:p>
          <a:p>
            <a:r>
              <a:rPr lang="ar-MA" dirty="0"/>
              <a:t>« صادفت عليا، تحدثنا طويلا، وقال لي إنه </a:t>
            </a:r>
            <a:r>
              <a:rPr lang="ar-MA" dirty="0">
                <a:solidFill>
                  <a:srgbClr val="92D050"/>
                </a:solidFill>
              </a:rPr>
              <a:t>سيسافر إلى مراكش</a:t>
            </a:r>
            <a:r>
              <a:rPr lang="ar-MA" dirty="0"/>
              <a:t>»</a:t>
            </a:r>
          </a:p>
          <a:p>
            <a:r>
              <a:rPr lang="ar-MA" dirty="0">
                <a:solidFill>
                  <a:srgbClr val="92D050"/>
                </a:solidFill>
              </a:rPr>
              <a:t> </a:t>
            </a:r>
            <a:r>
              <a:rPr lang="ar-MA" dirty="0"/>
              <a:t>ويعد الخطاب غير المباشر الحر أحد تنويعات الخطاب المحول، حيث يتم الاحتفاظ بالصيغ الضميرية والزمنية للخطاب غير المباشر، في حين تختفي الصيغة الإسنادية </a:t>
            </a:r>
            <a:r>
              <a:rPr lang="ar-MA" dirty="0">
                <a:solidFill>
                  <a:srgbClr val="92D050"/>
                </a:solidFill>
              </a:rPr>
              <a:t> </a:t>
            </a:r>
            <a:r>
              <a:rPr lang="ar-MA" dirty="0"/>
              <a:t> </a:t>
            </a:r>
            <a:endParaRPr lang="fr-FR" dirty="0"/>
          </a:p>
        </p:txBody>
      </p:sp>
    </p:spTree>
    <p:extLst>
      <p:ext uri="{BB962C8B-B14F-4D97-AF65-F5344CB8AC3E}">
        <p14:creationId xmlns:p14="http://schemas.microsoft.com/office/powerpoint/2010/main" val="14473344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r>
              <a:rPr lang="ar-MA" dirty="0"/>
              <a:t> « صادفت عليا، تحدثنا طويلا، </a:t>
            </a:r>
            <a:r>
              <a:rPr lang="ar-MA" dirty="0">
                <a:solidFill>
                  <a:srgbClr val="00B050"/>
                </a:solidFill>
              </a:rPr>
              <a:t>إنه سيسافر إلى مراكش</a:t>
            </a:r>
            <a:r>
              <a:rPr lang="ar-MA" dirty="0"/>
              <a:t>»</a:t>
            </a:r>
          </a:p>
          <a:p>
            <a:r>
              <a:rPr lang="ar-MA" dirty="0"/>
              <a:t>ج/ الخطاب المنقول: إنه الذكر الحرفي لخطاب الشخصية بشكل مباشر بصيغتين:</a:t>
            </a:r>
          </a:p>
          <a:p>
            <a:r>
              <a:rPr lang="ar-MA" dirty="0"/>
              <a:t>الخطاب المباشر : «صادفت عليا، تحدثنا طويلا، </a:t>
            </a:r>
            <a:r>
              <a:rPr lang="ar-MA" dirty="0">
                <a:solidFill>
                  <a:srgbClr val="00B050"/>
                </a:solidFill>
              </a:rPr>
              <a:t>سأسافر إلى مراكش</a:t>
            </a:r>
            <a:r>
              <a:rPr lang="ar-MA" dirty="0"/>
              <a:t>».</a:t>
            </a:r>
          </a:p>
          <a:p>
            <a:r>
              <a:rPr lang="ar-MA" dirty="0"/>
              <a:t>الخطاب المباشر المنقول: « صادفت عليا، تحدثنا طويلا، وقال لي: « </a:t>
            </a:r>
            <a:r>
              <a:rPr lang="ar-MA" dirty="0">
                <a:solidFill>
                  <a:srgbClr val="00B050"/>
                </a:solidFill>
              </a:rPr>
              <a:t>سأسافر إلى مراكش.</a:t>
            </a:r>
            <a:r>
              <a:rPr lang="ar-MA" dirty="0"/>
              <a:t>»  </a:t>
            </a:r>
            <a:endParaRPr lang="fr-FR" dirty="0"/>
          </a:p>
        </p:txBody>
      </p:sp>
    </p:spTree>
    <p:extLst>
      <p:ext uri="{BB962C8B-B14F-4D97-AF65-F5344CB8AC3E}">
        <p14:creationId xmlns:p14="http://schemas.microsoft.com/office/powerpoint/2010/main" val="12637913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lgn="ctr"/>
            <a:r>
              <a:rPr lang="ar-MA" dirty="0" err="1">
                <a:solidFill>
                  <a:srgbClr val="0070C0"/>
                </a:solidFill>
              </a:rPr>
              <a:t>التبئير</a:t>
            </a:r>
            <a:endParaRPr lang="ar-MA" dirty="0">
              <a:solidFill>
                <a:srgbClr val="0070C0"/>
              </a:solidFill>
            </a:endParaRPr>
          </a:p>
          <a:p>
            <a:pPr algn="ctr"/>
            <a:r>
              <a:rPr lang="ar-MA" dirty="0"/>
              <a:t>إن للسارد ، وله وحده الحق في أن يسرد القصة، سواء حسب وجهة نظره الخاصة، أو انطلاقا من وجهة نظر الشخوص، أو يوهم بغياب وجهة نظر محددة. إن سرد قصة انطلاقا من وجهة نظر غير وجهة نظر السارد الذي يعد مصدر كل خبر سردي، يعني أن هناك تضييقا في حقل الرؤية بالمقارنة مع «المعرفة الكلية» للسارد، وهذا التضييق هو ما يسمى </a:t>
            </a:r>
            <a:r>
              <a:rPr lang="ar-MA" dirty="0" err="1"/>
              <a:t>التبئير</a:t>
            </a:r>
            <a:r>
              <a:rPr lang="ar-MA" dirty="0"/>
              <a:t> الذي يفيد نوعا من القناة للأخبار لا تسرب إلا ما تسمح به الوضعية. هكذا نجد أنه حين تغيب وجهة نظر أخرى ، فإننا نكون أمام </a:t>
            </a:r>
            <a:r>
              <a:rPr lang="ar-MA" dirty="0" err="1"/>
              <a:t>تبئير</a:t>
            </a:r>
            <a:r>
              <a:rPr lang="ar-MA" dirty="0"/>
              <a:t> في الدرجة الصفر، أي لا وجود </a:t>
            </a:r>
            <a:r>
              <a:rPr lang="ar-MA" dirty="0" err="1"/>
              <a:t>للتبئير</a:t>
            </a:r>
            <a:r>
              <a:rPr lang="ar-MA" dirty="0"/>
              <a:t>.</a:t>
            </a:r>
            <a:r>
              <a:rPr lang="ar-MA" dirty="0">
                <a:solidFill>
                  <a:srgbClr val="0070C0"/>
                </a:solidFill>
              </a:rPr>
              <a:t> </a:t>
            </a:r>
            <a:endParaRPr lang="fr-FR" dirty="0"/>
          </a:p>
        </p:txBody>
      </p:sp>
    </p:spTree>
    <p:extLst>
      <p:ext uri="{BB962C8B-B14F-4D97-AF65-F5344CB8AC3E}">
        <p14:creationId xmlns:p14="http://schemas.microsoft.com/office/powerpoint/2010/main" val="22686111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0"/>
            <a:ext cx="8229600" cy="1143000"/>
          </a:xfrm>
        </p:spPr>
        <p:txBody>
          <a:bodyPr>
            <a:normAutofit/>
          </a:bodyPr>
          <a:lstStyle/>
          <a:p>
            <a:endParaRPr lang="fr-FR" dirty="0"/>
          </a:p>
        </p:txBody>
      </p:sp>
      <p:sp>
        <p:nvSpPr>
          <p:cNvPr id="3" name="Espace réservé du contenu 2"/>
          <p:cNvSpPr>
            <a:spLocks noGrp="1"/>
          </p:cNvSpPr>
          <p:nvPr>
            <p:ph idx="1"/>
          </p:nvPr>
        </p:nvSpPr>
        <p:spPr/>
        <p:txBody>
          <a:bodyPr>
            <a:normAutofit fontScale="92500" lnSpcReduction="20000"/>
          </a:bodyPr>
          <a:lstStyle/>
          <a:p>
            <a:r>
              <a:rPr lang="ar-MA" dirty="0"/>
              <a:t>وحينما تصلنا القصة وفق وجهات نظر ، وليس فقط من خلال « المعرفة الكلية» للسارد نكون أمام </a:t>
            </a:r>
            <a:r>
              <a:rPr lang="ar-MA" dirty="0" err="1"/>
              <a:t>تبئير</a:t>
            </a:r>
            <a:r>
              <a:rPr lang="ar-MA" dirty="0"/>
              <a:t> داخلي أو خارجي </a:t>
            </a:r>
          </a:p>
          <a:p>
            <a:pPr marL="0" indent="0">
              <a:buNone/>
            </a:pPr>
            <a:r>
              <a:rPr lang="ar-MA" dirty="0"/>
              <a:t>هكذا ، نجد الحالات الثلاث:</a:t>
            </a:r>
          </a:p>
          <a:p>
            <a:pPr marL="0" indent="0" algn="r">
              <a:buNone/>
            </a:pPr>
            <a:r>
              <a:rPr lang="ar-MA" dirty="0" err="1"/>
              <a:t>التبئير</a:t>
            </a:r>
            <a:r>
              <a:rPr lang="ar-MA" dirty="0"/>
              <a:t> في الدرجة الصفر،  الرؤية من الخلف، السارد يعرف أكثر مما تعرفه الشخصية (السرد </a:t>
            </a:r>
            <a:r>
              <a:rPr lang="ar-MA" dirty="0" err="1"/>
              <a:t>الكلاسي</a:t>
            </a:r>
            <a:r>
              <a:rPr lang="ar-MA" dirty="0"/>
              <a:t>).</a:t>
            </a:r>
          </a:p>
          <a:p>
            <a:pPr marL="0" indent="0" algn="r">
              <a:buNone/>
            </a:pPr>
            <a:r>
              <a:rPr lang="ar-MA" dirty="0" err="1"/>
              <a:t>التبئير</a:t>
            </a:r>
            <a:r>
              <a:rPr lang="ar-MA" dirty="0"/>
              <a:t> الداخلي ، الرؤية المصاحبة(أو مع)، السارد يعرف مثل ما تعرفه الشخصية(السرد الذاتي).</a:t>
            </a:r>
          </a:p>
          <a:p>
            <a:pPr marL="0" indent="0" algn="r">
              <a:buNone/>
            </a:pPr>
            <a:r>
              <a:rPr lang="ar-MA" dirty="0" err="1"/>
              <a:t>التبئير</a:t>
            </a:r>
            <a:r>
              <a:rPr lang="ar-MA" dirty="0"/>
              <a:t> الخارجي، الرؤية من الخارج، السارد يعرف أقل مما تعرفه الشخصية( السرد بضمير الغائب، والرؤية رؤية الشخصية).                                                  </a:t>
            </a:r>
            <a:endParaRPr lang="fr-FR" dirty="0"/>
          </a:p>
        </p:txBody>
      </p:sp>
    </p:spTree>
    <p:extLst>
      <p:ext uri="{BB962C8B-B14F-4D97-AF65-F5344CB8AC3E}">
        <p14:creationId xmlns:p14="http://schemas.microsoft.com/office/powerpoint/2010/main" val="382491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ar-MA" dirty="0"/>
              <a:t> لقد تعرفنا على وظائف السارد وعلى الشخصية وعلى الخطاطة السردية وعلى الخطاطة </a:t>
            </a:r>
            <a:r>
              <a:rPr lang="ar-MA" dirty="0" err="1"/>
              <a:t>العاملية</a:t>
            </a:r>
            <a:r>
              <a:rPr lang="ar-MA" dirty="0"/>
              <a:t>. والآن سنتعرف على جوانب أخرى هامة.</a:t>
            </a:r>
          </a:p>
          <a:p>
            <a:pPr marL="0" indent="0">
              <a:buNone/>
            </a:pPr>
            <a:r>
              <a:rPr lang="ar-MA" dirty="0"/>
              <a:t>لقد أشرنا إلى أنه لا يمكننا التعرف على قصة حدثت أو ستحدث( ولو أن هذه الحالة الثانية قليلة) إلا من خلال سارد، إذ لا سرد من دون سارد.</a:t>
            </a:r>
          </a:p>
          <a:p>
            <a:pPr marL="0" indent="0">
              <a:buNone/>
            </a:pPr>
            <a:r>
              <a:rPr lang="ar-MA" dirty="0"/>
              <a:t>فالسارد هو الذي يقوم بسرد القصة وفق وجهة نظره ويقوم من ثم بتقسيم العالم السردي وفق وجهة النظر هذه، ولذلك سنجد تقسيمات مختلفة باختلاف ساردي القصة الواحدة.</a:t>
            </a:r>
            <a:endParaRPr lang="fr-FR" dirty="0"/>
          </a:p>
        </p:txBody>
      </p:sp>
    </p:spTree>
    <p:extLst>
      <p:ext uri="{BB962C8B-B14F-4D97-AF65-F5344CB8AC3E}">
        <p14:creationId xmlns:p14="http://schemas.microsoft.com/office/powerpoint/2010/main" val="7801984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MA" dirty="0">
                <a:solidFill>
                  <a:srgbClr val="C00000"/>
                </a:solidFill>
              </a:rPr>
              <a:t>ملحوظة: </a:t>
            </a:r>
            <a:r>
              <a:rPr lang="ar-MA" dirty="0"/>
              <a:t>كل هذه المعطيات التي أشرنا إليها تبين الفروق الحاصلة بين القصة معيشة والقصة مسرودة، وتبين كذلك الفروق التي </a:t>
            </a:r>
            <a:r>
              <a:rPr lang="ar-MA" dirty="0" err="1"/>
              <a:t>نلحظها</a:t>
            </a:r>
            <a:r>
              <a:rPr lang="ar-MA" dirty="0"/>
              <a:t> بين سرد وسرد آخر للقصة المعيشة نفسها.</a:t>
            </a:r>
            <a:endParaRPr lang="fr-FR" dirty="0">
              <a:solidFill>
                <a:srgbClr val="C00000"/>
              </a:solidFill>
            </a:endParaRPr>
          </a:p>
        </p:txBody>
      </p:sp>
    </p:spTree>
    <p:extLst>
      <p:ext uri="{BB962C8B-B14F-4D97-AF65-F5344CB8AC3E}">
        <p14:creationId xmlns:p14="http://schemas.microsoft.com/office/powerpoint/2010/main" val="797275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lgn="ctr"/>
            <a:r>
              <a:rPr lang="ar-MA" dirty="0">
                <a:solidFill>
                  <a:srgbClr val="00B050"/>
                </a:solidFill>
              </a:rPr>
              <a:t>وضعية السارد تجاه القصة</a:t>
            </a:r>
          </a:p>
          <a:p>
            <a:pPr algn="ctr"/>
            <a:r>
              <a:rPr lang="ar-MA" dirty="0"/>
              <a:t>1/ يمكن أن يكون السارد شخصية في القصة التي يسردها، وفي هذه الحالة يسمى سارد داخل حكائي</a:t>
            </a:r>
          </a:p>
          <a:p>
            <a:pPr algn="ctr"/>
            <a:r>
              <a:rPr lang="ar-MA" dirty="0"/>
              <a:t>2/ يمكن أن لا يكون السارد شخصية في القصة التي </a:t>
            </a:r>
          </a:p>
          <a:p>
            <a:pPr marL="0" indent="0" algn="ctr">
              <a:buNone/>
            </a:pPr>
            <a:r>
              <a:rPr lang="ar-MA" dirty="0"/>
              <a:t>يسردها، وفي هذه الحالة يسمى سارد خارج حكائي</a:t>
            </a:r>
          </a:p>
          <a:p>
            <a:pPr algn="ctr"/>
            <a:r>
              <a:rPr lang="ar-MA" dirty="0">
                <a:solidFill>
                  <a:srgbClr val="00B050"/>
                </a:solidFill>
              </a:rPr>
              <a:t>وضعية السارد تجاه السرد</a:t>
            </a:r>
          </a:p>
          <a:p>
            <a:pPr algn="ctr"/>
            <a:r>
              <a:rPr lang="ar-MA" dirty="0"/>
              <a:t>إذا كان السرد بضمير الغائب من قبل سارد خارج الحكاية، فنحن في هذه الحالة في النوع المتباين </a:t>
            </a:r>
            <a:r>
              <a:rPr lang="ar-MA" dirty="0" err="1"/>
              <a:t>حكائيا</a:t>
            </a:r>
            <a:r>
              <a:rPr lang="ar-MA" dirty="0"/>
              <a:t>.</a:t>
            </a:r>
          </a:p>
          <a:p>
            <a:pPr algn="ctr"/>
            <a:r>
              <a:rPr lang="ar-MA" dirty="0"/>
              <a:t>إذا كان السرد بضمير المتكلم من قبل سارد داخل الحكاية، فنحن في هذه الحالة أمام وضعيتين:</a:t>
            </a:r>
            <a:endParaRPr lang="fr-FR" dirty="0"/>
          </a:p>
        </p:txBody>
      </p:sp>
    </p:spTree>
    <p:extLst>
      <p:ext uri="{BB962C8B-B14F-4D97-AF65-F5344CB8AC3E}">
        <p14:creationId xmlns:p14="http://schemas.microsoft.com/office/powerpoint/2010/main" val="35586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MA" dirty="0"/>
              <a:t>أ/أن يكون السارد داخل القصة  شاهدا فقط يسرد ما يتعلق </a:t>
            </a:r>
          </a:p>
          <a:p>
            <a:pPr marL="0" indent="0">
              <a:buNone/>
            </a:pPr>
            <a:r>
              <a:rPr lang="ar-MA" dirty="0"/>
              <a:t>بشخوص آخرين داخل القصة نفسها. فنحن في هذه الحالة أمام النمط المتماثل </a:t>
            </a:r>
            <a:r>
              <a:rPr lang="ar-MA" dirty="0" err="1"/>
              <a:t>حكائيا</a:t>
            </a:r>
            <a:r>
              <a:rPr lang="ar-MA" dirty="0"/>
              <a:t>.</a:t>
            </a:r>
          </a:p>
          <a:p>
            <a:pPr marL="0" indent="0">
              <a:buNone/>
            </a:pPr>
            <a:r>
              <a:rPr lang="ar-MA" dirty="0"/>
              <a:t>ب/ أن يكون السارد داخل القصة مشاركا في أحداثها وأقوالها بما في ذلك ما يتعلق به هو شخصيا. في هذه الحالة نحن أمام النمط الذاتي </a:t>
            </a:r>
            <a:r>
              <a:rPr lang="ar-MA" dirty="0" err="1"/>
              <a:t>حكائيا</a:t>
            </a:r>
            <a:r>
              <a:rPr lang="ar-MA" dirty="0"/>
              <a:t>.</a:t>
            </a:r>
            <a:endParaRPr lang="fr-FR" dirty="0"/>
          </a:p>
        </p:txBody>
      </p:sp>
    </p:spTree>
    <p:extLst>
      <p:ext uri="{BB962C8B-B14F-4D97-AF65-F5344CB8AC3E}">
        <p14:creationId xmlns:p14="http://schemas.microsoft.com/office/powerpoint/2010/main" val="2709126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MA" dirty="0"/>
              <a:t>سنلاحظ أن وضعية السارد تنعكس على مكونات </a:t>
            </a:r>
            <a:r>
              <a:rPr lang="ar-MA" b="1" dirty="0"/>
              <a:t>الزمن</a:t>
            </a:r>
            <a:r>
              <a:rPr lang="ar-MA" dirty="0"/>
              <a:t> و</a:t>
            </a:r>
            <a:r>
              <a:rPr lang="ar-MA" b="1" dirty="0"/>
              <a:t>صيغة الخطاب </a:t>
            </a:r>
            <a:r>
              <a:rPr lang="ar-MA" dirty="0" err="1"/>
              <a:t>و</a:t>
            </a:r>
            <a:r>
              <a:rPr lang="ar-MA" b="1" dirty="0" err="1"/>
              <a:t>التبئير</a:t>
            </a:r>
            <a:r>
              <a:rPr lang="ar-MA" dirty="0"/>
              <a:t>.</a:t>
            </a:r>
          </a:p>
          <a:p>
            <a:pPr algn="ctr"/>
            <a:r>
              <a:rPr lang="ar-MA" dirty="0">
                <a:solidFill>
                  <a:srgbClr val="0070C0"/>
                </a:solidFill>
              </a:rPr>
              <a:t>الزمن</a:t>
            </a:r>
          </a:p>
          <a:p>
            <a:pPr algn="ctr"/>
            <a:r>
              <a:rPr lang="ar-MA" dirty="0"/>
              <a:t>يتعلق الأمر هنا بسؤال: ما هي الأشكال الزمنية التي نقلت إلينا عبرها القصة ؟ </a:t>
            </a:r>
          </a:p>
          <a:p>
            <a:pPr algn="ctr"/>
            <a:r>
              <a:rPr lang="ar-MA" dirty="0"/>
              <a:t>هناك ثلاثة أشكال زمنية</a:t>
            </a:r>
          </a:p>
          <a:p>
            <a:pPr algn="ctr"/>
            <a:r>
              <a:rPr lang="ar-MA" dirty="0"/>
              <a:t>يمكن أن نسرد حياة رجل انطلاقا من استحضار لحظة وفاته: هذا الاختيار يتعلق بترتيب الأحداث.</a:t>
            </a:r>
          </a:p>
          <a:p>
            <a:pPr marL="0" indent="0" algn="ctr">
              <a:buNone/>
            </a:pPr>
            <a:endParaRPr lang="fr-FR" dirty="0"/>
          </a:p>
        </p:txBody>
      </p:sp>
    </p:spTree>
    <p:extLst>
      <p:ext uri="{BB962C8B-B14F-4D97-AF65-F5344CB8AC3E}">
        <p14:creationId xmlns:p14="http://schemas.microsoft.com/office/powerpoint/2010/main" val="1523348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fontScale="92500"/>
          </a:bodyPr>
          <a:lstStyle/>
          <a:p>
            <a:r>
              <a:rPr lang="ar-MA" dirty="0"/>
              <a:t>  وإذا وقعت له حادثة لم تستغرق سوى مدة وجيزة، يمكن أن يسردها السارد في مدة أطول، وهنا نكون أمام السرعة السردية.</a:t>
            </a:r>
          </a:p>
          <a:p>
            <a:r>
              <a:rPr lang="ar-MA" dirty="0"/>
              <a:t>وقد تكون هذه الحادثة وقعت له مرة في حياته، فيمكن أن يسردها السارد عدة مرات، وهذا هو التواتر.</a:t>
            </a:r>
          </a:p>
          <a:p>
            <a:pPr algn="r"/>
            <a:r>
              <a:rPr lang="ar-MA" dirty="0">
                <a:solidFill>
                  <a:srgbClr val="00B050"/>
                </a:solidFill>
              </a:rPr>
              <a:t>   الترتيب:</a:t>
            </a:r>
          </a:p>
          <a:p>
            <a:pPr algn="r"/>
            <a:r>
              <a:rPr lang="ar-MA" dirty="0">
                <a:solidFill>
                  <a:srgbClr val="00B050"/>
                </a:solidFill>
              </a:rPr>
              <a:t>    </a:t>
            </a:r>
            <a:r>
              <a:rPr lang="ar-MA" dirty="0"/>
              <a:t>لكي نبرز النظام الزمني للسرد، يجب أن نقارن نظام تتابع الأحداث في القصة بنظام ظهورها في السرد؟ سنشير إلى الأحداث في القصة ب 4،3،2،1... وإلى الأحداث في السرد ب </a:t>
            </a:r>
            <a:r>
              <a:rPr lang="ar-MA" dirty="0" err="1"/>
              <a:t>أ،ب،ج،د</a:t>
            </a:r>
            <a:r>
              <a:rPr lang="ar-MA" dirty="0"/>
              <a:t> ...</a:t>
            </a:r>
            <a:endParaRPr lang="fr-FR" dirty="0"/>
          </a:p>
        </p:txBody>
      </p:sp>
    </p:spTree>
    <p:extLst>
      <p:ext uri="{BB962C8B-B14F-4D97-AF65-F5344CB8AC3E}">
        <p14:creationId xmlns:p14="http://schemas.microsoft.com/office/powerpoint/2010/main" val="4188580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r>
              <a:rPr lang="ar-MA" dirty="0"/>
              <a:t>لنأخذ المثال التالي:</a:t>
            </a:r>
          </a:p>
          <a:p>
            <a:r>
              <a:rPr lang="ar-MA" dirty="0"/>
              <a:t>« كان السيد فريدريك مورو، الحائز أخيرا على الباكالوريا(أ.1). عائدا إلى بوجان سور سين(ب.4)، حيث كان عليه أن يقضي شهرين من الكآبة (ج.5)،قبل أن يذهب لمواصلة دراسته القانونية (د.6). كانت أمه قد أرسلته، بالقدر الكافي من النقود، إلى لوهافر لرؤية عمه(ه.2)، الذي كانت تأمل أن يورثه، ولم يكن قد عاد سوى البارحة (و.3).</a:t>
            </a:r>
          </a:p>
          <a:p>
            <a:r>
              <a:rPr lang="ar-MA" dirty="0"/>
              <a:t>  إذا أخذنا كمقياس لحظة بداية القصة المشار إليها ب (4)- يمكننا أن نسجل مزيجا من </a:t>
            </a:r>
            <a:r>
              <a:rPr lang="ar-MA" dirty="0" err="1"/>
              <a:t>الاستباقات</a:t>
            </a:r>
            <a:r>
              <a:rPr lang="ar-MA" dirty="0"/>
              <a:t> و </a:t>
            </a:r>
            <a:r>
              <a:rPr lang="ar-MA" dirty="0" err="1"/>
              <a:t>الاسترجاعات</a:t>
            </a:r>
            <a:r>
              <a:rPr lang="ar-MA" dirty="0"/>
              <a:t>، بما يشير إلى أن السرد ليس خطيا، إذ ترتيب الأحداث في السرد ليس</a:t>
            </a:r>
            <a:endParaRPr lang="fr-FR" dirty="0"/>
          </a:p>
        </p:txBody>
      </p:sp>
    </p:spTree>
    <p:extLst>
      <p:ext uri="{BB962C8B-B14F-4D97-AF65-F5344CB8AC3E}">
        <p14:creationId xmlns:p14="http://schemas.microsoft.com/office/powerpoint/2010/main" val="3922751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ar-MA" dirty="0"/>
              <a:t>هو ترتيبها في القصة. وهذا </a:t>
            </a:r>
            <a:r>
              <a:rPr lang="ar-MA" dirty="0" err="1"/>
              <a:t>اللاتلاؤم</a:t>
            </a:r>
            <a:r>
              <a:rPr lang="ar-MA" dirty="0"/>
              <a:t> الممكن في السرد يسمى اختلالات زمنية</a:t>
            </a:r>
            <a:endParaRPr lang="fr-FR" dirty="0"/>
          </a:p>
          <a:p>
            <a:r>
              <a:rPr lang="ar-MA" dirty="0"/>
              <a:t>    ، تضم </a:t>
            </a:r>
            <a:r>
              <a:rPr lang="ar-MA" dirty="0" err="1"/>
              <a:t>استرجاعات</a:t>
            </a:r>
            <a:r>
              <a:rPr lang="ar-MA" dirty="0"/>
              <a:t> (</a:t>
            </a:r>
            <a:r>
              <a:rPr lang="ar-MA" dirty="0" err="1"/>
              <a:t>عودات</a:t>
            </a:r>
            <a:r>
              <a:rPr lang="ar-MA" dirty="0"/>
              <a:t> إلى الوراء)</a:t>
            </a:r>
            <a:r>
              <a:rPr lang="fr-FR" dirty="0" err="1"/>
              <a:t>anachronies</a:t>
            </a:r>
            <a:endParaRPr lang="ar-MA" dirty="0"/>
          </a:p>
          <a:p>
            <a:r>
              <a:rPr lang="fr-FR" dirty="0" err="1"/>
              <a:t>Analepses</a:t>
            </a:r>
            <a:r>
              <a:rPr lang="fr-FR" dirty="0"/>
              <a:t> ou rétrospections</a:t>
            </a:r>
          </a:p>
          <a:p>
            <a:r>
              <a:rPr lang="ar-MA" dirty="0" err="1"/>
              <a:t>واستباقات</a:t>
            </a:r>
            <a:r>
              <a:rPr lang="ar-MA" dirty="0"/>
              <a:t>(قفزات إلى الأمام) </a:t>
            </a:r>
            <a:endParaRPr lang="fr-FR" dirty="0"/>
          </a:p>
          <a:p>
            <a:r>
              <a:rPr lang="fr-FR" dirty="0"/>
              <a:t>Prolepses ou prospections</a:t>
            </a:r>
          </a:p>
          <a:p>
            <a:pPr algn="r" rtl="1"/>
            <a:r>
              <a:rPr lang="ar-MA" dirty="0"/>
              <a:t>وتتميز الاختلالات الزمنية بالمدى</a:t>
            </a:r>
            <a:r>
              <a:rPr lang="fr-FR" dirty="0"/>
              <a:t>portée </a:t>
            </a:r>
            <a:r>
              <a:rPr lang="ar-MA" dirty="0"/>
              <a:t> والاتساع</a:t>
            </a:r>
          </a:p>
          <a:p>
            <a:pPr algn="r" rtl="1"/>
            <a:r>
              <a:rPr lang="fr-FR" dirty="0"/>
              <a:t>Amplitude</a:t>
            </a:r>
            <a:endParaRPr lang="ar-MA" dirty="0"/>
          </a:p>
          <a:p>
            <a:pPr algn="r"/>
            <a:endParaRPr lang="fr-FR" dirty="0"/>
          </a:p>
        </p:txBody>
      </p:sp>
    </p:spTree>
    <p:extLst>
      <p:ext uri="{BB962C8B-B14F-4D97-AF65-F5344CB8AC3E}">
        <p14:creationId xmlns:p14="http://schemas.microsoft.com/office/powerpoint/2010/main" val="2733204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ar-MA" dirty="0"/>
              <a:t>المدى هو المسافة الزمنية الفاصلة بين اللحظة التي يتوقف فيها السرد، واللحظة التي يبدأ منها الاختلال الزمني. مثال: « قبل عشر سنوات(= المدى) كنت قد بدأت سفرا استغرق عدة أشهر(=اتساع)</a:t>
            </a:r>
          </a:p>
          <a:p>
            <a:r>
              <a:rPr lang="ar-MA" dirty="0"/>
              <a:t>تجدر الإشارة إلى أن </a:t>
            </a:r>
            <a:r>
              <a:rPr lang="ar-MA" dirty="0" err="1"/>
              <a:t>الاسترجاعات</a:t>
            </a:r>
            <a:r>
              <a:rPr lang="ar-MA" dirty="0"/>
              <a:t> هي التي تكون أكثر حضورا من </a:t>
            </a:r>
            <a:r>
              <a:rPr lang="ar-MA" dirty="0" err="1"/>
              <a:t>الاستباقات</a:t>
            </a:r>
            <a:r>
              <a:rPr lang="ar-MA" dirty="0"/>
              <a:t> على اعتبار أن الغالب هو القصة السابقة والسرد اللاحق. </a:t>
            </a:r>
          </a:p>
          <a:p>
            <a:r>
              <a:rPr lang="ar-MA" dirty="0"/>
              <a:t>يمكن </a:t>
            </a:r>
            <a:r>
              <a:rPr lang="ar-MA" dirty="0" err="1"/>
              <a:t>للاسترجاعات</a:t>
            </a:r>
            <a:r>
              <a:rPr lang="ar-MA" dirty="0"/>
              <a:t> </a:t>
            </a:r>
            <a:r>
              <a:rPr lang="ar-MA" dirty="0" err="1"/>
              <a:t>والاستباقات</a:t>
            </a:r>
            <a:r>
              <a:rPr lang="ar-MA" dirty="0"/>
              <a:t> أن تكون داخلية أو خارجية، تكميلية أو تكرارية.</a:t>
            </a:r>
            <a:endParaRPr lang="fr-FR" dirty="0"/>
          </a:p>
        </p:txBody>
      </p:sp>
    </p:spTree>
    <p:extLst>
      <p:ext uri="{BB962C8B-B14F-4D97-AF65-F5344CB8AC3E}">
        <p14:creationId xmlns:p14="http://schemas.microsoft.com/office/powerpoint/2010/main" val="277522884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328</TotalTime>
  <Words>1455</Words>
  <Application>Microsoft Office PowerPoint</Application>
  <PresentationFormat>Affichage à l'écran (4:3)</PresentationFormat>
  <Paragraphs>73</Paragraphs>
  <Slides>20</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20</vt:i4>
      </vt:variant>
    </vt:vector>
  </HeadingPairs>
  <TitlesOfParts>
    <vt:vector size="23" baseType="lpstr">
      <vt:lpstr>Arial</vt:lpstr>
      <vt:lpstr>Calibri</vt:lpstr>
      <vt:lpstr>Thème Office</vt:lpstr>
      <vt:lpstr>النص السردي الزمن، صيغة الخطاب، التبئير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النص السردي الزمن، صيغة الخطاب، التبئير</dc:title>
  <dc:creator>Admin</dc:creator>
  <cp:lastModifiedBy>ADMIN</cp:lastModifiedBy>
  <cp:revision>29</cp:revision>
  <dcterms:created xsi:type="dcterms:W3CDTF">2020-03-21T10:28:06Z</dcterms:created>
  <dcterms:modified xsi:type="dcterms:W3CDTF">2021-04-13T13:06:34Z</dcterms:modified>
</cp:coreProperties>
</file>