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64" r:id="rId3"/>
    <p:sldId id="259" r:id="rId4"/>
    <p:sldId id="265" r:id="rId5"/>
    <p:sldId id="266" r:id="rId6"/>
    <p:sldId id="263" r:id="rId7"/>
    <p:sldId id="268" r:id="rId8"/>
    <p:sldId id="267" r:id="rId9"/>
    <p:sldId id="256" r:id="rId10"/>
    <p:sldId id="269" r:id="rId11"/>
    <p:sldId id="270" r:id="rId12"/>
    <p:sldId id="262" r:id="rId13"/>
    <p:sldId id="271" r:id="rId14"/>
    <p:sldId id="272" r:id="rId15"/>
    <p:sldId id="261" r:id="rId16"/>
    <p:sldId id="273" r:id="rId17"/>
    <p:sldId id="276" r:id="rId18"/>
    <p:sldId id="275" r:id="rId19"/>
    <p:sldId id="274" r:id="rId20"/>
    <p:sldId id="258" r:id="rId21"/>
    <p:sldId id="257"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p\Desktop\cours\Classeur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plotArea>
      <c:layout/>
      <c:pieChart>
        <c:varyColors val="1"/>
        <c:ser>
          <c:idx val="0"/>
          <c:order val="0"/>
          <c:cat>
            <c:strRef>
              <c:f>Feuil1!$A$1:$A$5</c:f>
              <c:strCache>
                <c:ptCount val="5"/>
                <c:pt idx="0">
                  <c:v>manœuvre</c:v>
                </c:pt>
                <c:pt idx="1">
                  <c:v>ouvrier</c:v>
                </c:pt>
                <c:pt idx="2">
                  <c:v>ouv.sp.</c:v>
                </c:pt>
                <c:pt idx="3">
                  <c:v>chef equipe</c:v>
                </c:pt>
                <c:pt idx="4">
                  <c:v>administratif</c:v>
                </c:pt>
              </c:strCache>
            </c:strRef>
          </c:cat>
          <c:val>
            <c:numRef>
              <c:f>Feuil1!$B$1:$B$5</c:f>
              <c:numCache>
                <c:formatCode>General</c:formatCode>
                <c:ptCount val="5"/>
                <c:pt idx="0">
                  <c:v>25</c:v>
                </c:pt>
                <c:pt idx="1">
                  <c:v>35</c:v>
                </c:pt>
                <c:pt idx="2">
                  <c:v>15</c:v>
                </c:pt>
                <c:pt idx="3">
                  <c:v>10</c:v>
                </c:pt>
                <c:pt idx="4">
                  <c:v>15</c:v>
                </c:pt>
              </c:numCache>
            </c:numRef>
          </c:val>
        </c:ser>
        <c:firstSliceAng val="0"/>
      </c:pieChart>
    </c:plotArea>
    <c:legend>
      <c:legendPos val="r"/>
      <c:layout/>
    </c:legend>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1FD94E2-F16A-47E5-8B23-FF0300AE06FF}" type="datetimeFigureOut">
              <a:rPr lang="fr-FR" smtClean="0"/>
              <a:pPr/>
              <a:t>25/03/2021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C1A9CA-F20A-4382-9BF9-B50685641AA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FD94E2-F16A-47E5-8B23-FF0300AE06FF}" type="datetimeFigureOut">
              <a:rPr lang="fr-FR" smtClean="0"/>
              <a:pPr/>
              <a:t>25/03/2021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C1A9CA-F20A-4382-9BF9-B50685641AA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Concepts de base</a:t>
            </a:r>
            <a:endParaRPr lang="fr-FR" dirty="0"/>
          </a:p>
        </p:txBody>
      </p:sp>
      <p:sp>
        <p:nvSpPr>
          <p:cNvPr id="3" name="Espace réservé du texte 2"/>
          <p:cNvSpPr>
            <a:spLocks noGrp="1"/>
          </p:cNvSpPr>
          <p:nvPr>
            <p:ph type="body" idx="1"/>
          </p:nvPr>
        </p:nvSpPr>
        <p:spPr/>
        <p:txBody>
          <a:bodyPr>
            <a:normAutofit/>
          </a:bodyPr>
          <a:lstStyle/>
          <a:p>
            <a:r>
              <a:rPr lang="fr-FR" sz="8000" dirty="0" smtClean="0">
                <a:solidFill>
                  <a:srgbClr val="FF0000"/>
                </a:solidFill>
              </a:rPr>
              <a:t>Echantillon:</a:t>
            </a:r>
            <a:endParaRPr lang="fr-FR" sz="80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Systématique</a:t>
            </a:r>
            <a:endParaRPr lang="fr-FR" dirty="0"/>
          </a:p>
        </p:txBody>
      </p:sp>
      <p:sp>
        <p:nvSpPr>
          <p:cNvPr id="3" name="Espace réservé du contenu 2"/>
          <p:cNvSpPr>
            <a:spLocks noGrp="1"/>
          </p:cNvSpPr>
          <p:nvPr>
            <p:ph idx="1"/>
          </p:nvPr>
        </p:nvSpPr>
        <p:spPr/>
        <p:txBody>
          <a:bodyPr>
            <a:normAutofit fontScale="92500" lnSpcReduction="10000"/>
          </a:bodyPr>
          <a:lstStyle/>
          <a:p>
            <a:pPr>
              <a:buNone/>
            </a:pPr>
            <a:r>
              <a:rPr lang="fr-FR" dirty="0" smtClean="0"/>
              <a:t>   -Avantages:</a:t>
            </a:r>
          </a:p>
          <a:p>
            <a:pPr>
              <a:buNone/>
            </a:pPr>
            <a:r>
              <a:rPr lang="fr-FR" dirty="0" smtClean="0"/>
              <a:t>    *On peut facilement prédéterminer la taille et les éléments de l’échantillon.</a:t>
            </a:r>
          </a:p>
          <a:p>
            <a:pPr>
              <a:buNone/>
            </a:pPr>
            <a:r>
              <a:rPr lang="fr-FR" dirty="0" smtClean="0"/>
              <a:t>    *L’échantillon est distribué dans des proportions égales.</a:t>
            </a:r>
          </a:p>
          <a:p>
            <a:pPr>
              <a:buNone/>
            </a:pPr>
            <a:endParaRPr lang="fr-FR" dirty="0" smtClean="0"/>
          </a:p>
          <a:p>
            <a:pPr>
              <a:buNone/>
            </a:pPr>
            <a:r>
              <a:rPr lang="fr-FR" dirty="0" smtClean="0"/>
              <a:t>   -Inconvénients:</a:t>
            </a:r>
          </a:p>
          <a:p>
            <a:pPr>
              <a:buNone/>
            </a:pPr>
            <a:r>
              <a:rPr lang="fr-FR" dirty="0" smtClean="0"/>
              <a:t>    *De part son intervalle régulier, on ne garantit pas un échantillon représentatif</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Méthode par grappes:</a:t>
            </a:r>
            <a:endParaRPr lang="fr-FR" dirty="0"/>
          </a:p>
        </p:txBody>
      </p:sp>
      <p:sp>
        <p:nvSpPr>
          <p:cNvPr id="3" name="Espace réservé du contenu 2"/>
          <p:cNvSpPr>
            <a:spLocks noGrp="1"/>
          </p:cNvSpPr>
          <p:nvPr>
            <p:ph idx="1"/>
          </p:nvPr>
        </p:nvSpPr>
        <p:spPr/>
        <p:txBody>
          <a:bodyPr/>
          <a:lstStyle/>
          <a:p>
            <a:endParaRPr lang="fr-FR" dirty="0" smtClean="0"/>
          </a:p>
          <a:p>
            <a:pPr>
              <a:buNone/>
            </a:pPr>
            <a:r>
              <a:rPr lang="fr-FR" dirty="0" smtClean="0"/>
              <a:t>   En se basant sur la position géographique de la population ciblée, on la distribue d’abord en grappes(sous-groupes de la population)pour en sélectionner ensuite un certain nombre de façon aléatoire.</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Par grappes</a:t>
            </a:r>
            <a:endParaRPr lang="fr-FR" dirty="0"/>
          </a:p>
        </p:txBody>
      </p:sp>
      <p:sp>
        <p:nvSpPr>
          <p:cNvPr id="3" name="Espace réservé du contenu 2"/>
          <p:cNvSpPr>
            <a:spLocks noGrp="1"/>
          </p:cNvSpPr>
          <p:nvPr>
            <p:ph idx="1"/>
          </p:nvPr>
        </p:nvSpPr>
        <p:spPr/>
        <p:txBody>
          <a:bodyPr>
            <a:normAutofit fontScale="92500" lnSpcReduction="10000"/>
          </a:bodyPr>
          <a:lstStyle/>
          <a:p>
            <a:pPr>
              <a:buNone/>
            </a:pPr>
            <a:r>
              <a:rPr lang="fr-FR" dirty="0" smtClean="0"/>
              <a:t>  Exemple:</a:t>
            </a:r>
          </a:p>
          <a:p>
            <a:pPr>
              <a:buNone/>
            </a:pPr>
            <a:r>
              <a:rPr lang="fr-FR" dirty="0" smtClean="0"/>
              <a:t>   Une </a:t>
            </a:r>
            <a:r>
              <a:rPr lang="fr-FR" dirty="0"/>
              <a:t>étudiante au doctorat effectue une recherche sur la satisfaction des </a:t>
            </a:r>
            <a:r>
              <a:rPr lang="fr-FR" dirty="0" smtClean="0"/>
              <a:t>élèves de secondaire </a:t>
            </a:r>
            <a:r>
              <a:rPr lang="fr-FR" dirty="0"/>
              <a:t>(population) par rapport à la </a:t>
            </a:r>
            <a:r>
              <a:rPr lang="fr-FR" dirty="0" smtClean="0"/>
              <a:t>qualité de leur manuel scolaire. </a:t>
            </a:r>
            <a:r>
              <a:rPr lang="fr-FR" dirty="0"/>
              <a:t>Puisqu'il est irréaliste d'envoyer un questionnaire à chaque adolescent fréquentant une école </a:t>
            </a:r>
            <a:r>
              <a:rPr lang="fr-FR" dirty="0" smtClean="0"/>
              <a:t>secondaire, </a:t>
            </a:r>
            <a:r>
              <a:rPr lang="fr-FR" dirty="0"/>
              <a:t>elle choisit aléatoirement un certain nombre d’écoles (grappes) auxquelles elle envoie un questionnaire à chaque élève (échantillon).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Par grappes:</a:t>
            </a:r>
            <a:endParaRPr lang="fr-FR" dirty="0"/>
          </a:p>
        </p:txBody>
      </p:sp>
      <p:sp>
        <p:nvSpPr>
          <p:cNvPr id="3" name="Espace réservé du contenu 2"/>
          <p:cNvSpPr>
            <a:spLocks noGrp="1"/>
          </p:cNvSpPr>
          <p:nvPr>
            <p:ph idx="1"/>
          </p:nvPr>
        </p:nvSpPr>
        <p:spPr/>
        <p:txBody>
          <a:bodyPr>
            <a:normAutofit fontScale="77500" lnSpcReduction="20000"/>
          </a:bodyPr>
          <a:lstStyle/>
          <a:p>
            <a:pPr>
              <a:buNone/>
            </a:pPr>
            <a:r>
              <a:rPr lang="fr-FR" dirty="0" smtClean="0"/>
              <a:t>    -Avantage:</a:t>
            </a:r>
          </a:p>
          <a:p>
            <a:pPr>
              <a:buNone/>
            </a:pPr>
            <a:r>
              <a:rPr lang="fr-FR" dirty="0" smtClean="0"/>
              <a:t>          *Idéal pour sonder une population qui est géographiquement étendue.</a:t>
            </a:r>
          </a:p>
          <a:p>
            <a:pPr>
              <a:buNone/>
            </a:pPr>
            <a:r>
              <a:rPr lang="fr-FR" dirty="0" smtClean="0"/>
              <a:t>          *Il n’est pas nécessaire d’avoir la liste de tous les membres de la population ciblée.</a:t>
            </a:r>
          </a:p>
          <a:p>
            <a:pPr>
              <a:buNone/>
            </a:pPr>
            <a:endParaRPr lang="fr-FR" dirty="0" smtClean="0"/>
          </a:p>
          <a:p>
            <a:pPr>
              <a:buNone/>
            </a:pPr>
            <a:r>
              <a:rPr lang="fr-FR" dirty="0" smtClean="0"/>
              <a:t>    -Inconvénients:</a:t>
            </a:r>
          </a:p>
          <a:p>
            <a:pPr>
              <a:buNone/>
            </a:pPr>
            <a:r>
              <a:rPr lang="fr-FR" dirty="0" smtClean="0"/>
              <a:t>          *Les individus de la grappes ont les mêmes caractéristiques qui ne sont pas forcément ceux de l’ensemble de la population.</a:t>
            </a:r>
          </a:p>
          <a:p>
            <a:pPr>
              <a:buNone/>
            </a:pPr>
            <a:r>
              <a:rPr lang="fr-FR" dirty="0" smtClean="0"/>
              <a:t>          *Il est difficile de prédire la taille de l’échantillon car les grappes n’ont pas le même nombre d’individus.</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Méthode stratifiée ou par quottas:</a:t>
            </a:r>
            <a:endParaRPr lang="fr-FR" dirty="0"/>
          </a:p>
        </p:txBody>
      </p:sp>
      <p:sp>
        <p:nvSpPr>
          <p:cNvPr id="3" name="Espace réservé du contenu 2"/>
          <p:cNvSpPr>
            <a:spLocks noGrp="1"/>
          </p:cNvSpPr>
          <p:nvPr>
            <p:ph idx="1"/>
          </p:nvPr>
        </p:nvSpPr>
        <p:spPr/>
        <p:txBody>
          <a:bodyPr/>
          <a:lstStyle/>
          <a:p>
            <a:pPr>
              <a:buNone/>
            </a:pPr>
            <a:r>
              <a:rPr lang="fr-FR" dirty="0" smtClean="0"/>
              <a:t>   A partir de la population ou de l’échantillon initial on détermine des échantillons plus petits en respectant la proportionnalité de chaque composante de l'échantillon initial(les mêmes proportions);ensuite les représentants de chaque composante est tirée au hasard.</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Stratifié(par quottas)</a:t>
            </a:r>
            <a:endParaRPr lang="fr-FR" dirty="0"/>
          </a:p>
        </p:txBody>
      </p:sp>
      <p:sp>
        <p:nvSpPr>
          <p:cNvPr id="3" name="Espace réservé du contenu 2"/>
          <p:cNvSpPr>
            <a:spLocks noGrp="1"/>
          </p:cNvSpPr>
          <p:nvPr>
            <p:ph idx="1"/>
          </p:nvPr>
        </p:nvSpPr>
        <p:spPr/>
        <p:txBody>
          <a:bodyPr/>
          <a:lstStyle/>
          <a:p>
            <a:pPr>
              <a:buNone/>
            </a:pPr>
            <a:r>
              <a:rPr lang="fr-FR" dirty="0" smtClean="0"/>
              <a:t>  Exemple:</a:t>
            </a:r>
          </a:p>
          <a:p>
            <a:pPr>
              <a:buNone/>
            </a:pPr>
            <a:r>
              <a:rPr lang="fr-FR" dirty="0" smtClean="0"/>
              <a:t>On considère la qualification professionnelle d’un échantillon de 1000 employés, on voudrait prendre un échantillon plus petit de </a:t>
            </a:r>
            <a:r>
              <a:rPr lang="fr-FR" smtClean="0"/>
              <a:t>100 employés.</a:t>
            </a: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Exemple(suite)</a:t>
            </a:r>
            <a:endParaRPr lang="fr-FR" dirty="0"/>
          </a:p>
        </p:txBody>
      </p:sp>
      <p:graphicFrame>
        <p:nvGraphicFramePr>
          <p:cNvPr id="4" name="Espace réservé du contenu 3"/>
          <p:cNvGraphicFramePr>
            <a:graphicFrameLocks noGrp="1"/>
          </p:cNvGraphicFramePr>
          <p:nvPr>
            <p:ph idx="1"/>
          </p:nvPr>
        </p:nvGraphicFramePr>
        <p:xfrm>
          <a:off x="457200" y="1600200"/>
          <a:ext cx="8229600" cy="340868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r>
                        <a:rPr lang="fr-FR" dirty="0" smtClean="0"/>
                        <a:t>Qualification professionnelle</a:t>
                      </a:r>
                      <a:endParaRPr lang="fr-FR" dirty="0"/>
                    </a:p>
                  </a:txBody>
                  <a:tcPr/>
                </a:tc>
                <a:tc>
                  <a:txBody>
                    <a:bodyPr/>
                    <a:lstStyle/>
                    <a:p>
                      <a:r>
                        <a:rPr lang="fr-FR" dirty="0" smtClean="0"/>
                        <a:t>Effectifs de l’échantillon initial</a:t>
                      </a:r>
                      <a:endParaRPr lang="fr-FR" dirty="0"/>
                    </a:p>
                  </a:txBody>
                  <a:tcPr/>
                </a:tc>
                <a:tc>
                  <a:txBody>
                    <a:bodyPr/>
                    <a:lstStyle/>
                    <a:p>
                      <a:r>
                        <a:rPr lang="fr-FR" dirty="0" smtClean="0"/>
                        <a:t>%de l’échantillon initial</a:t>
                      </a:r>
                      <a:endParaRPr lang="fr-FR" dirty="0"/>
                    </a:p>
                  </a:txBody>
                  <a:tcPr/>
                </a:tc>
                <a:tc>
                  <a:txBody>
                    <a:bodyPr/>
                    <a:lstStyle/>
                    <a:p>
                      <a:r>
                        <a:rPr lang="fr-FR" dirty="0" smtClean="0"/>
                        <a:t>Effectifs</a:t>
                      </a:r>
                      <a:r>
                        <a:rPr lang="fr-FR" baseline="0" dirty="0" smtClean="0"/>
                        <a:t> de l’échantillon final</a:t>
                      </a:r>
                      <a:endParaRPr lang="fr-FR" dirty="0"/>
                    </a:p>
                  </a:txBody>
                  <a:tcPr/>
                </a:tc>
                <a:tc>
                  <a:txBody>
                    <a:bodyPr/>
                    <a:lstStyle/>
                    <a:p>
                      <a:r>
                        <a:rPr lang="fr-FR" dirty="0" smtClean="0"/>
                        <a:t>%de l’échantillon final</a:t>
                      </a:r>
                      <a:endParaRPr lang="fr-FR" dirty="0"/>
                    </a:p>
                  </a:txBody>
                  <a:tcPr/>
                </a:tc>
              </a:tr>
              <a:tr h="370840">
                <a:tc>
                  <a:txBody>
                    <a:bodyPr/>
                    <a:lstStyle/>
                    <a:p>
                      <a:r>
                        <a:rPr lang="fr-FR" dirty="0" smtClean="0"/>
                        <a:t>Manœuvre</a:t>
                      </a:r>
                      <a:endParaRPr lang="fr-FR" dirty="0"/>
                    </a:p>
                  </a:txBody>
                  <a:tcPr/>
                </a:tc>
                <a:tc>
                  <a:txBody>
                    <a:bodyPr/>
                    <a:lstStyle/>
                    <a:p>
                      <a:pPr algn="ctr"/>
                      <a:r>
                        <a:rPr lang="fr-FR" dirty="0" smtClean="0"/>
                        <a:t>250</a:t>
                      </a:r>
                      <a:endParaRPr lang="fr-FR" dirty="0"/>
                    </a:p>
                  </a:txBody>
                  <a:tcPr/>
                </a:tc>
                <a:tc>
                  <a:txBody>
                    <a:bodyPr/>
                    <a:lstStyle/>
                    <a:p>
                      <a:pPr algn="ctr"/>
                      <a:r>
                        <a:rPr lang="fr-FR" dirty="0" smtClean="0"/>
                        <a:t>25</a:t>
                      </a:r>
                      <a:endParaRPr lang="fr-FR" dirty="0"/>
                    </a:p>
                  </a:txBody>
                  <a:tcPr/>
                </a:tc>
                <a:tc>
                  <a:txBody>
                    <a:bodyPr/>
                    <a:lstStyle/>
                    <a:p>
                      <a:pPr algn="ctr"/>
                      <a:r>
                        <a:rPr lang="fr-FR" dirty="0" smtClean="0"/>
                        <a:t>25</a:t>
                      </a:r>
                      <a:endParaRPr lang="fr-FR" dirty="0"/>
                    </a:p>
                  </a:txBody>
                  <a:tcPr/>
                </a:tc>
                <a:tc>
                  <a:txBody>
                    <a:bodyPr/>
                    <a:lstStyle/>
                    <a:p>
                      <a:pPr algn="ctr"/>
                      <a:r>
                        <a:rPr lang="fr-FR" dirty="0" smtClean="0"/>
                        <a:t>25</a:t>
                      </a:r>
                      <a:endParaRPr lang="fr-FR" dirty="0"/>
                    </a:p>
                  </a:txBody>
                  <a:tcPr/>
                </a:tc>
              </a:tr>
              <a:tr h="370840">
                <a:tc>
                  <a:txBody>
                    <a:bodyPr/>
                    <a:lstStyle/>
                    <a:p>
                      <a:r>
                        <a:rPr lang="fr-FR" dirty="0" smtClean="0"/>
                        <a:t>Ouvrier</a:t>
                      </a:r>
                      <a:endParaRPr lang="fr-FR" dirty="0"/>
                    </a:p>
                  </a:txBody>
                  <a:tcPr/>
                </a:tc>
                <a:tc>
                  <a:txBody>
                    <a:bodyPr/>
                    <a:lstStyle/>
                    <a:p>
                      <a:pPr algn="ctr"/>
                      <a:r>
                        <a:rPr lang="fr-FR" dirty="0" smtClean="0"/>
                        <a:t>350</a:t>
                      </a:r>
                      <a:endParaRPr lang="fr-FR" dirty="0"/>
                    </a:p>
                  </a:txBody>
                  <a:tcPr/>
                </a:tc>
                <a:tc>
                  <a:txBody>
                    <a:bodyPr/>
                    <a:lstStyle/>
                    <a:p>
                      <a:pPr algn="ctr"/>
                      <a:r>
                        <a:rPr lang="fr-FR" dirty="0" smtClean="0"/>
                        <a:t>35</a:t>
                      </a:r>
                      <a:endParaRPr lang="fr-FR" dirty="0"/>
                    </a:p>
                  </a:txBody>
                  <a:tcPr/>
                </a:tc>
                <a:tc>
                  <a:txBody>
                    <a:bodyPr/>
                    <a:lstStyle/>
                    <a:p>
                      <a:pPr algn="ctr"/>
                      <a:r>
                        <a:rPr lang="fr-FR" dirty="0" smtClean="0"/>
                        <a:t>35</a:t>
                      </a:r>
                      <a:endParaRPr lang="fr-FR" dirty="0"/>
                    </a:p>
                  </a:txBody>
                  <a:tcPr/>
                </a:tc>
                <a:tc>
                  <a:txBody>
                    <a:bodyPr/>
                    <a:lstStyle/>
                    <a:p>
                      <a:pPr algn="ctr"/>
                      <a:r>
                        <a:rPr lang="fr-FR" dirty="0" smtClean="0"/>
                        <a:t>35</a:t>
                      </a:r>
                      <a:endParaRPr lang="fr-FR" dirty="0"/>
                    </a:p>
                  </a:txBody>
                  <a:tcPr/>
                </a:tc>
              </a:tr>
              <a:tr h="370840">
                <a:tc>
                  <a:txBody>
                    <a:bodyPr/>
                    <a:lstStyle/>
                    <a:p>
                      <a:r>
                        <a:rPr lang="fr-FR" dirty="0" smtClean="0"/>
                        <a:t>Ouvrier spécialisé</a:t>
                      </a:r>
                      <a:endParaRPr lang="fr-FR" dirty="0"/>
                    </a:p>
                  </a:txBody>
                  <a:tcPr/>
                </a:tc>
                <a:tc>
                  <a:txBody>
                    <a:bodyPr/>
                    <a:lstStyle/>
                    <a:p>
                      <a:pPr algn="ctr"/>
                      <a:r>
                        <a:rPr lang="fr-FR" dirty="0" smtClean="0"/>
                        <a:t>150</a:t>
                      </a:r>
                      <a:endParaRPr lang="fr-FR" dirty="0"/>
                    </a:p>
                  </a:txBody>
                  <a:tcPr/>
                </a:tc>
                <a:tc>
                  <a:txBody>
                    <a:bodyPr/>
                    <a:lstStyle/>
                    <a:p>
                      <a:pPr algn="ctr"/>
                      <a:r>
                        <a:rPr lang="fr-FR" dirty="0" smtClean="0"/>
                        <a:t>15</a:t>
                      </a:r>
                      <a:endParaRPr lang="fr-FR" dirty="0"/>
                    </a:p>
                  </a:txBody>
                  <a:tcPr/>
                </a:tc>
                <a:tc>
                  <a:txBody>
                    <a:bodyPr/>
                    <a:lstStyle/>
                    <a:p>
                      <a:pPr algn="ctr"/>
                      <a:r>
                        <a:rPr lang="fr-FR" dirty="0" smtClean="0"/>
                        <a:t>15</a:t>
                      </a:r>
                      <a:endParaRPr lang="fr-FR" dirty="0"/>
                    </a:p>
                  </a:txBody>
                  <a:tcPr/>
                </a:tc>
                <a:tc>
                  <a:txBody>
                    <a:bodyPr/>
                    <a:lstStyle/>
                    <a:p>
                      <a:pPr algn="ctr"/>
                      <a:r>
                        <a:rPr lang="fr-FR" dirty="0" smtClean="0"/>
                        <a:t>15</a:t>
                      </a:r>
                      <a:endParaRPr lang="fr-FR" dirty="0"/>
                    </a:p>
                  </a:txBody>
                  <a:tcPr/>
                </a:tc>
              </a:tr>
              <a:tr h="370840">
                <a:tc>
                  <a:txBody>
                    <a:bodyPr/>
                    <a:lstStyle/>
                    <a:p>
                      <a:r>
                        <a:rPr lang="fr-FR" dirty="0" smtClean="0"/>
                        <a:t>Chefs d’équipe</a:t>
                      </a:r>
                      <a:endParaRPr lang="fr-FR" dirty="0"/>
                    </a:p>
                  </a:txBody>
                  <a:tcPr/>
                </a:tc>
                <a:tc>
                  <a:txBody>
                    <a:bodyPr/>
                    <a:lstStyle/>
                    <a:p>
                      <a:pPr algn="ctr"/>
                      <a:r>
                        <a:rPr lang="fr-FR" dirty="0" smtClean="0"/>
                        <a:t>100</a:t>
                      </a:r>
                      <a:endParaRPr lang="fr-FR" dirty="0"/>
                    </a:p>
                  </a:txBody>
                  <a:tcPr/>
                </a:tc>
                <a:tc>
                  <a:txBody>
                    <a:bodyPr/>
                    <a:lstStyle/>
                    <a:p>
                      <a:pPr algn="ctr"/>
                      <a:r>
                        <a:rPr lang="fr-FR" dirty="0" smtClean="0"/>
                        <a:t>10</a:t>
                      </a:r>
                      <a:endParaRPr lang="fr-FR" dirty="0"/>
                    </a:p>
                  </a:txBody>
                  <a:tcPr/>
                </a:tc>
                <a:tc>
                  <a:txBody>
                    <a:bodyPr/>
                    <a:lstStyle/>
                    <a:p>
                      <a:pPr algn="ctr"/>
                      <a:r>
                        <a:rPr lang="fr-FR" dirty="0" smtClean="0"/>
                        <a:t>10</a:t>
                      </a:r>
                      <a:endParaRPr lang="fr-FR" dirty="0"/>
                    </a:p>
                  </a:txBody>
                  <a:tcPr/>
                </a:tc>
                <a:tc>
                  <a:txBody>
                    <a:bodyPr/>
                    <a:lstStyle/>
                    <a:p>
                      <a:pPr algn="ctr"/>
                      <a:r>
                        <a:rPr lang="fr-FR" dirty="0" smtClean="0"/>
                        <a:t>10</a:t>
                      </a:r>
                      <a:endParaRPr lang="fr-FR" dirty="0"/>
                    </a:p>
                  </a:txBody>
                  <a:tcPr/>
                </a:tc>
              </a:tr>
              <a:tr h="370840">
                <a:tc>
                  <a:txBody>
                    <a:bodyPr/>
                    <a:lstStyle/>
                    <a:p>
                      <a:r>
                        <a:rPr lang="fr-FR" dirty="0" smtClean="0"/>
                        <a:t>Administratifs</a:t>
                      </a:r>
                      <a:endParaRPr lang="fr-FR" dirty="0"/>
                    </a:p>
                  </a:txBody>
                  <a:tcPr/>
                </a:tc>
                <a:tc>
                  <a:txBody>
                    <a:bodyPr/>
                    <a:lstStyle/>
                    <a:p>
                      <a:pPr algn="ctr"/>
                      <a:r>
                        <a:rPr lang="fr-FR" dirty="0" smtClean="0"/>
                        <a:t>150</a:t>
                      </a:r>
                      <a:endParaRPr lang="fr-FR" dirty="0"/>
                    </a:p>
                  </a:txBody>
                  <a:tcPr/>
                </a:tc>
                <a:tc>
                  <a:txBody>
                    <a:bodyPr/>
                    <a:lstStyle/>
                    <a:p>
                      <a:pPr algn="ctr"/>
                      <a:r>
                        <a:rPr lang="fr-FR" dirty="0" smtClean="0"/>
                        <a:t>15</a:t>
                      </a:r>
                      <a:endParaRPr lang="fr-FR" dirty="0"/>
                    </a:p>
                  </a:txBody>
                  <a:tcPr/>
                </a:tc>
                <a:tc>
                  <a:txBody>
                    <a:bodyPr/>
                    <a:lstStyle/>
                    <a:p>
                      <a:pPr algn="ctr"/>
                      <a:r>
                        <a:rPr lang="fr-FR" dirty="0" smtClean="0"/>
                        <a:t>15</a:t>
                      </a:r>
                      <a:endParaRPr lang="fr-FR" dirty="0"/>
                    </a:p>
                  </a:txBody>
                  <a:tcPr/>
                </a:tc>
                <a:tc>
                  <a:txBody>
                    <a:bodyPr/>
                    <a:lstStyle/>
                    <a:p>
                      <a:pPr algn="ctr"/>
                      <a:r>
                        <a:rPr lang="fr-FR" dirty="0" smtClean="0"/>
                        <a:t>15</a:t>
                      </a:r>
                      <a:endParaRPr lang="fr-FR" dirty="0"/>
                    </a:p>
                  </a:txBody>
                  <a:tcPr/>
                </a:tc>
              </a:tr>
              <a:tr h="370840">
                <a:tc>
                  <a:txBody>
                    <a:bodyPr/>
                    <a:lstStyle/>
                    <a:p>
                      <a:r>
                        <a:rPr lang="fr-FR" dirty="0" smtClean="0"/>
                        <a:t>Total</a:t>
                      </a:r>
                      <a:endParaRPr lang="fr-FR" dirty="0"/>
                    </a:p>
                  </a:txBody>
                  <a:tcPr/>
                </a:tc>
                <a:tc>
                  <a:txBody>
                    <a:bodyPr/>
                    <a:lstStyle/>
                    <a:p>
                      <a:pPr algn="ctr"/>
                      <a:r>
                        <a:rPr lang="fr-FR" dirty="0" smtClean="0"/>
                        <a:t>1000</a:t>
                      </a:r>
                      <a:endParaRPr lang="fr-FR" dirty="0"/>
                    </a:p>
                  </a:txBody>
                  <a:tcPr/>
                </a:tc>
                <a:tc>
                  <a:txBody>
                    <a:bodyPr/>
                    <a:lstStyle/>
                    <a:p>
                      <a:pPr algn="ctr"/>
                      <a:r>
                        <a:rPr lang="fr-FR" dirty="0" smtClean="0"/>
                        <a:t>100</a:t>
                      </a:r>
                      <a:endParaRPr lang="fr-FR" dirty="0"/>
                    </a:p>
                  </a:txBody>
                  <a:tcPr/>
                </a:tc>
                <a:tc>
                  <a:txBody>
                    <a:bodyPr/>
                    <a:lstStyle/>
                    <a:p>
                      <a:pPr algn="ctr"/>
                      <a:r>
                        <a:rPr lang="fr-FR" dirty="0" smtClean="0"/>
                        <a:t>100</a:t>
                      </a:r>
                      <a:endParaRPr lang="fr-FR" dirty="0"/>
                    </a:p>
                  </a:txBody>
                  <a:tcPr/>
                </a:tc>
                <a:tc>
                  <a:txBody>
                    <a:bodyPr/>
                    <a:lstStyle/>
                    <a:p>
                      <a:pPr algn="ctr"/>
                      <a:r>
                        <a:rPr lang="fr-FR" dirty="0" smtClean="0"/>
                        <a:t>100</a:t>
                      </a:r>
                      <a:endParaRPr lang="fr-FR"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Stratifiée:</a:t>
            </a:r>
            <a:endParaRPr lang="fr-FR" dirty="0"/>
          </a:p>
        </p:txBody>
      </p:sp>
      <p:graphicFrame>
        <p:nvGraphicFramePr>
          <p:cNvPr id="7" name="Espace réservé du contenu 6"/>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Stratifiée:</a:t>
            </a:r>
            <a:br>
              <a:rPr lang="fr-FR" dirty="0" smtClean="0"/>
            </a:br>
            <a:endParaRPr lang="fr-FR" dirty="0"/>
          </a:p>
        </p:txBody>
      </p:sp>
      <p:sp>
        <p:nvSpPr>
          <p:cNvPr id="3" name="Espace réservé du contenu 2"/>
          <p:cNvSpPr>
            <a:spLocks noGrp="1"/>
          </p:cNvSpPr>
          <p:nvPr>
            <p:ph idx="1"/>
          </p:nvPr>
        </p:nvSpPr>
        <p:spPr/>
        <p:txBody>
          <a:bodyPr/>
          <a:lstStyle/>
          <a:p>
            <a:pPr>
              <a:buNone/>
            </a:pPr>
            <a:r>
              <a:rPr lang="fr-FR" dirty="0" smtClean="0"/>
              <a:t>    - Avantages:</a:t>
            </a:r>
          </a:p>
          <a:p>
            <a:pPr>
              <a:buNone/>
            </a:pPr>
            <a:r>
              <a:rPr lang="fr-FR" dirty="0" smtClean="0"/>
              <a:t>        *Cette méthode assure une bonne représentativité de la population.</a:t>
            </a:r>
          </a:p>
          <a:p>
            <a:pPr>
              <a:buNone/>
            </a:pPr>
            <a:endParaRPr lang="fr-FR" dirty="0" smtClean="0"/>
          </a:p>
          <a:p>
            <a:pPr>
              <a:buNone/>
            </a:pPr>
            <a:r>
              <a:rPr lang="fr-FR" dirty="0" smtClean="0"/>
              <a:t>    -Inconvénients:</a:t>
            </a:r>
          </a:p>
          <a:p>
            <a:pPr>
              <a:buNone/>
            </a:pPr>
            <a:r>
              <a:rPr lang="fr-FR" dirty="0" smtClean="0"/>
              <a:t>      *Il faut avoir une bonne connaissance de la population pour déterminer les strates.</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Remarque:</a:t>
            </a:r>
            <a:endParaRPr lang="fr-FR" dirty="0"/>
          </a:p>
        </p:txBody>
      </p:sp>
      <p:sp>
        <p:nvSpPr>
          <p:cNvPr id="3" name="Espace réservé du contenu 2"/>
          <p:cNvSpPr>
            <a:spLocks noGrp="1"/>
          </p:cNvSpPr>
          <p:nvPr>
            <p:ph idx="1"/>
          </p:nvPr>
        </p:nvSpPr>
        <p:spPr/>
        <p:txBody>
          <a:bodyPr/>
          <a:lstStyle/>
          <a:p>
            <a:pPr>
              <a:buNone/>
            </a:pPr>
            <a:r>
              <a:rPr lang="fr-FR" dirty="0" smtClean="0"/>
              <a:t>   Pour qu’un échantillon soit représentatif, il faut qu’il possède les caractéristiques suivantes:</a:t>
            </a:r>
          </a:p>
          <a:p>
            <a:pPr>
              <a:buNone/>
            </a:pPr>
            <a:r>
              <a:rPr lang="fr-FR" dirty="0" smtClean="0"/>
              <a:t>           *Taille: être suffisamment grand par rapport à la population.</a:t>
            </a:r>
          </a:p>
          <a:p>
            <a:pPr>
              <a:buNone/>
            </a:pPr>
            <a:r>
              <a:rPr lang="fr-FR" dirty="0" smtClean="0"/>
              <a:t>           *Caractéristiques: il doit posséder les mêmes caractéristiques que la population.</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Echantillon: concepts de base</a:t>
            </a:r>
            <a:endParaRPr lang="fr-FR" dirty="0"/>
          </a:p>
        </p:txBody>
      </p:sp>
      <p:sp>
        <p:nvSpPr>
          <p:cNvPr id="3" name="Espace réservé du contenu 2"/>
          <p:cNvSpPr>
            <a:spLocks noGrp="1"/>
          </p:cNvSpPr>
          <p:nvPr>
            <p:ph idx="1"/>
          </p:nvPr>
        </p:nvSpPr>
        <p:spPr/>
        <p:txBody>
          <a:bodyPr/>
          <a:lstStyle/>
          <a:p>
            <a:pPr>
              <a:buNone/>
            </a:pPr>
            <a:endParaRPr lang="fr-FR" dirty="0" smtClean="0"/>
          </a:p>
          <a:p>
            <a:pPr>
              <a:buNone/>
            </a:pPr>
            <a:r>
              <a:rPr lang="fr-FR" dirty="0" smtClean="0"/>
              <a:t>    L’échantillon statistique doit être significatif,     </a:t>
            </a:r>
            <a:r>
              <a:rPr lang="fr-FR" dirty="0" err="1" smtClean="0"/>
              <a:t>c-a-d</a:t>
            </a:r>
            <a:r>
              <a:rPr lang="fr-FR" dirty="0" smtClean="0"/>
              <a:t> doit représenter fidèlement la population ou l’échantillon initial par sa quantité et ses caractéristiques.</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Echantillon représentatif</a:t>
            </a:r>
            <a:endParaRPr lang="fr-FR" dirty="0"/>
          </a:p>
        </p:txBody>
      </p:sp>
      <p:sp>
        <p:nvSpPr>
          <p:cNvPr id="3" name="Espace réservé du contenu 2"/>
          <p:cNvSpPr>
            <a:spLocks noGrp="1"/>
          </p:cNvSpPr>
          <p:nvPr>
            <p:ph idx="1"/>
          </p:nvPr>
        </p:nvSpPr>
        <p:spPr/>
        <p:txBody>
          <a:bodyPr>
            <a:normAutofit fontScale="62500" lnSpcReduction="20000"/>
          </a:bodyPr>
          <a:lstStyle/>
          <a:p>
            <a:pPr>
              <a:buNone/>
            </a:pPr>
            <a:r>
              <a:rPr lang="fr-FR" dirty="0" smtClean="0"/>
              <a:t>  Exemple:</a:t>
            </a:r>
          </a:p>
          <a:p>
            <a:pPr>
              <a:buNone/>
            </a:pPr>
            <a:r>
              <a:rPr lang="fr-FR" dirty="0" smtClean="0"/>
              <a:t>      Un étudiant </a:t>
            </a:r>
            <a:r>
              <a:rPr lang="fr-FR" dirty="0"/>
              <a:t>chercheur souhaite évaluer le nombre d’heures que les élèves des </a:t>
            </a:r>
            <a:r>
              <a:rPr lang="fr-FR" dirty="0" smtClean="0"/>
              <a:t>établissements </a:t>
            </a:r>
            <a:r>
              <a:rPr lang="fr-FR" dirty="0"/>
              <a:t>secondaire </a:t>
            </a:r>
            <a:r>
              <a:rPr lang="fr-FR" dirty="0" smtClean="0"/>
              <a:t>marocains </a:t>
            </a:r>
            <a:r>
              <a:rPr lang="fr-FR" dirty="0"/>
              <a:t>passent devant leur ordinateur. Donc, il décide d’interroger une classe d'élèves de </a:t>
            </a:r>
            <a:r>
              <a:rPr lang="fr-FR" dirty="0" smtClean="0"/>
              <a:t>deuxième année baccalauréat  </a:t>
            </a:r>
            <a:r>
              <a:rPr lang="fr-FR" dirty="0"/>
              <a:t>à ce sujet.</a:t>
            </a:r>
            <a:r>
              <a:rPr lang="fr-FR" dirty="0" smtClean="0"/>
              <a:t/>
            </a:r>
            <a:br>
              <a:rPr lang="fr-FR" dirty="0" smtClean="0"/>
            </a:br>
            <a:r>
              <a:rPr lang="fr-FR" dirty="0" smtClean="0"/>
              <a:t/>
            </a:r>
            <a:br>
              <a:rPr lang="fr-FR" dirty="0" smtClean="0"/>
            </a:br>
            <a:r>
              <a:rPr lang="fr-FR" dirty="0"/>
              <a:t> </a:t>
            </a:r>
            <a:r>
              <a:rPr lang="fr-FR" dirty="0" smtClean="0"/>
              <a:t>    -</a:t>
            </a:r>
            <a:r>
              <a:rPr lang="fr-FR" dirty="0"/>
              <a:t> </a:t>
            </a:r>
            <a:r>
              <a:rPr lang="fr-FR" b="1" dirty="0"/>
              <a:t>Taille de l'échantillon</a:t>
            </a:r>
            <a:r>
              <a:rPr lang="fr-FR" dirty="0" smtClean="0"/>
              <a:t/>
            </a:r>
            <a:br>
              <a:rPr lang="fr-FR" dirty="0" smtClean="0"/>
            </a:br>
            <a:r>
              <a:rPr lang="fr-FR" dirty="0"/>
              <a:t>Cet échantillon n’est pas représentatif puisque la population ciblée est tous les ​​​élèves </a:t>
            </a:r>
            <a:r>
              <a:rPr lang="fr-FR" dirty="0" smtClean="0"/>
              <a:t>marocains de </a:t>
            </a:r>
            <a:r>
              <a:rPr lang="fr-FR" dirty="0"/>
              <a:t>niveau secondaire, soit </a:t>
            </a:r>
            <a:r>
              <a:rPr lang="fr-FR" dirty="0" smtClean="0"/>
              <a:t>plusieurs centaines de milliers d’ </a:t>
            </a:r>
            <a:r>
              <a:rPr lang="fr-FR" dirty="0"/>
              <a:t>adolescents. Par contre, l'échantillon contient seulement des élèves d'une classe, soit environ 30 adolescents.</a:t>
            </a:r>
            <a:r>
              <a:rPr lang="fr-FR" dirty="0" smtClean="0"/>
              <a:t/>
            </a:r>
            <a:br>
              <a:rPr lang="fr-FR" dirty="0" smtClean="0"/>
            </a:br>
            <a:r>
              <a:rPr lang="fr-FR" dirty="0" smtClean="0"/>
              <a:t/>
            </a:r>
            <a:br>
              <a:rPr lang="fr-FR" dirty="0" smtClean="0"/>
            </a:br>
            <a:r>
              <a:rPr lang="fr-FR" dirty="0" smtClean="0"/>
              <a:t>    -</a:t>
            </a:r>
            <a:r>
              <a:rPr lang="fr-FR" dirty="0"/>
              <a:t> </a:t>
            </a:r>
            <a:r>
              <a:rPr lang="fr-FR" b="1" dirty="0"/>
              <a:t>Caractéristiques de l'échantillon </a:t>
            </a:r>
            <a:r>
              <a:rPr lang="fr-FR" dirty="0" smtClean="0"/>
              <a:t/>
            </a:r>
            <a:br>
              <a:rPr lang="fr-FR" dirty="0" smtClean="0"/>
            </a:br>
            <a:r>
              <a:rPr lang="fr-FR" dirty="0" smtClean="0"/>
              <a:t>Il </a:t>
            </a:r>
            <a:r>
              <a:rPr lang="fr-FR" dirty="0"/>
              <a:t>faudrait que l'échantillon contienne des écoles de différentes régions et des élèves des différentes années du parcours secondaire.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smtClean="0"/>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Concepts de base</a:t>
            </a:r>
            <a:endParaRPr lang="fr-FR" dirty="0"/>
          </a:p>
        </p:txBody>
      </p:sp>
      <p:sp>
        <p:nvSpPr>
          <p:cNvPr id="3" name="Espace réservé du contenu 2"/>
          <p:cNvSpPr>
            <a:spLocks noGrp="1"/>
          </p:cNvSpPr>
          <p:nvPr>
            <p:ph idx="1"/>
          </p:nvPr>
        </p:nvSpPr>
        <p:spPr/>
        <p:txBody>
          <a:bodyPr/>
          <a:lstStyle/>
          <a:p>
            <a:endParaRPr lang="fr-FR" dirty="0"/>
          </a:p>
        </p:txBody>
      </p:sp>
      <p:pic>
        <p:nvPicPr>
          <p:cNvPr id="1026" name="Picture 2" descr="http://www.alloprof.qc.ca/BV/PublishingImages/pages/m1362/m1362-10.PNG"/>
          <p:cNvPicPr>
            <a:picLocks noChangeAspect="1" noChangeArrowheads="1"/>
          </p:cNvPicPr>
          <p:nvPr/>
        </p:nvPicPr>
        <p:blipFill>
          <a:blip r:embed="rId2"/>
          <a:srcRect/>
          <a:stretch>
            <a:fillRect/>
          </a:stretch>
        </p:blipFill>
        <p:spPr bwMode="auto">
          <a:xfrm>
            <a:off x="111088" y="1571612"/>
            <a:ext cx="8318564" cy="5192521"/>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Méthodes d’échantillonnage</a:t>
            </a:r>
            <a:endParaRPr lang="fr-FR" dirty="0"/>
          </a:p>
        </p:txBody>
      </p:sp>
      <p:sp>
        <p:nvSpPr>
          <p:cNvPr id="3" name="Espace réservé du contenu 2"/>
          <p:cNvSpPr>
            <a:spLocks noGrp="1"/>
          </p:cNvSpPr>
          <p:nvPr>
            <p:ph idx="1"/>
          </p:nvPr>
        </p:nvSpPr>
        <p:spPr/>
        <p:txBody>
          <a:bodyPr/>
          <a:lstStyle/>
          <a:p>
            <a:pPr>
              <a:buNone/>
            </a:pPr>
            <a:r>
              <a:rPr lang="fr-FR" dirty="0" smtClean="0"/>
              <a:t>    4 méthodes:</a:t>
            </a:r>
          </a:p>
          <a:p>
            <a:pPr>
              <a:buNone/>
            </a:pPr>
            <a:r>
              <a:rPr lang="fr-FR" dirty="0" smtClean="0"/>
              <a:t>          -Aléatoires</a:t>
            </a:r>
          </a:p>
          <a:p>
            <a:pPr>
              <a:buNone/>
            </a:pPr>
            <a:r>
              <a:rPr lang="fr-FR" dirty="0" smtClean="0"/>
              <a:t>          -Systématique</a:t>
            </a:r>
          </a:p>
          <a:p>
            <a:pPr>
              <a:buNone/>
            </a:pPr>
            <a:r>
              <a:rPr lang="fr-FR" dirty="0" smtClean="0"/>
              <a:t>          -Par grappes</a:t>
            </a:r>
          </a:p>
          <a:p>
            <a:pPr>
              <a:buNone/>
            </a:pPr>
            <a:r>
              <a:rPr lang="fr-FR" dirty="0" smtClean="0"/>
              <a:t>          -Stratifiée(ou par quottas)</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Méthode aléatoire:</a:t>
            </a:r>
            <a:endParaRPr lang="fr-FR" dirty="0"/>
          </a:p>
        </p:txBody>
      </p:sp>
      <p:sp>
        <p:nvSpPr>
          <p:cNvPr id="3" name="Espace réservé du contenu 2"/>
          <p:cNvSpPr>
            <a:spLocks noGrp="1"/>
          </p:cNvSpPr>
          <p:nvPr>
            <p:ph idx="1"/>
          </p:nvPr>
        </p:nvSpPr>
        <p:spPr/>
        <p:txBody>
          <a:bodyPr/>
          <a:lstStyle/>
          <a:p>
            <a:pPr>
              <a:buNone/>
            </a:pPr>
            <a:r>
              <a:rPr lang="fr-FR" dirty="0" smtClean="0"/>
              <a:t>   </a:t>
            </a:r>
          </a:p>
          <a:p>
            <a:pPr>
              <a:buNone/>
            </a:pPr>
            <a:r>
              <a:rPr lang="fr-FR" dirty="0" smtClean="0"/>
              <a:t>   Chaque personne ou chaque objet a la même probabilité(chance )de faire partie de l’échantillon car ils sont tous tirés au </a:t>
            </a:r>
            <a:r>
              <a:rPr lang="fr-FR" dirty="0" err="1" smtClean="0"/>
              <a:t>hazard</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Aléatoire</a:t>
            </a:r>
            <a:endParaRPr lang="fr-FR" dirty="0"/>
          </a:p>
        </p:txBody>
      </p:sp>
      <p:sp>
        <p:nvSpPr>
          <p:cNvPr id="3" name="Espace réservé du contenu 2"/>
          <p:cNvSpPr>
            <a:spLocks noGrp="1"/>
          </p:cNvSpPr>
          <p:nvPr>
            <p:ph idx="1"/>
          </p:nvPr>
        </p:nvSpPr>
        <p:spPr/>
        <p:txBody>
          <a:bodyPr>
            <a:normAutofit lnSpcReduction="10000"/>
          </a:bodyPr>
          <a:lstStyle/>
          <a:p>
            <a:pPr>
              <a:buNone/>
            </a:pPr>
            <a:r>
              <a:rPr lang="fr-FR" dirty="0" smtClean="0"/>
              <a:t>Exemple:</a:t>
            </a:r>
          </a:p>
          <a:p>
            <a:pPr>
              <a:buNone/>
            </a:pPr>
            <a:r>
              <a:rPr lang="fr-FR" dirty="0" smtClean="0"/>
              <a:t>    On </a:t>
            </a:r>
            <a:r>
              <a:rPr lang="fr-FR" dirty="0"/>
              <a:t>souhaite évaluer la satisfaction des étudiants d’une université qui en </a:t>
            </a:r>
            <a:r>
              <a:rPr lang="fr-FR" dirty="0" smtClean="0"/>
              <a:t>compte      </a:t>
            </a:r>
            <a:r>
              <a:rPr lang="fr-FR" dirty="0"/>
              <a:t>30 000 (population) à propos de la propreté générale du campus. Pour ce faire, on décide de construire un échantillon de 2000 étudiants par la méthode d’échantillonnage aléatoire. Ainsi, un ordinateur choisit au hasard le nom de 20​00 d'entre eux.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Aléatoire</a:t>
            </a:r>
            <a:endParaRPr lang="fr-FR" dirty="0"/>
          </a:p>
        </p:txBody>
      </p:sp>
      <p:sp>
        <p:nvSpPr>
          <p:cNvPr id="3" name="Espace réservé du contenu 2"/>
          <p:cNvSpPr>
            <a:spLocks noGrp="1"/>
          </p:cNvSpPr>
          <p:nvPr>
            <p:ph idx="1"/>
          </p:nvPr>
        </p:nvSpPr>
        <p:spPr/>
        <p:txBody>
          <a:bodyPr>
            <a:normAutofit lnSpcReduction="10000"/>
          </a:bodyPr>
          <a:lstStyle/>
          <a:p>
            <a:pPr>
              <a:buNone/>
            </a:pPr>
            <a:r>
              <a:rPr lang="fr-FR" dirty="0" smtClean="0"/>
              <a:t>    -Avantage:</a:t>
            </a:r>
          </a:p>
          <a:p>
            <a:r>
              <a:rPr lang="fr-FR" dirty="0" smtClean="0"/>
              <a:t>De par les lois de la probabilité, chacun a la même chance d’</a:t>
            </a:r>
            <a:r>
              <a:rPr lang="fr-FR" dirty="0" err="1" smtClean="0"/>
              <a:t>etre</a:t>
            </a:r>
            <a:r>
              <a:rPr lang="fr-FR" dirty="0" smtClean="0"/>
              <a:t> tiré. Cette méthode permet d’avoir un échantillon représentatif de la population.</a:t>
            </a:r>
          </a:p>
          <a:p>
            <a:endParaRPr lang="fr-FR" dirty="0" smtClean="0"/>
          </a:p>
          <a:p>
            <a:pPr>
              <a:buNone/>
            </a:pPr>
            <a:r>
              <a:rPr lang="fr-FR" dirty="0" smtClean="0"/>
              <a:t>  -Inconvénient:</a:t>
            </a:r>
          </a:p>
          <a:p>
            <a:r>
              <a:rPr lang="fr-FR" dirty="0" smtClean="0"/>
              <a:t>Il faut avoir la liste complète pour faire le tirage au sort</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Méthode systématique:</a:t>
            </a:r>
            <a:endParaRPr lang="fr-FR" dirty="0"/>
          </a:p>
        </p:txBody>
      </p:sp>
      <p:sp>
        <p:nvSpPr>
          <p:cNvPr id="3" name="Espace réservé du contenu 2"/>
          <p:cNvSpPr>
            <a:spLocks noGrp="1"/>
          </p:cNvSpPr>
          <p:nvPr>
            <p:ph idx="1"/>
          </p:nvPr>
        </p:nvSpPr>
        <p:spPr/>
        <p:txBody>
          <a:bodyPr/>
          <a:lstStyle/>
          <a:p>
            <a:pPr>
              <a:buNone/>
            </a:pPr>
            <a:r>
              <a:rPr lang="fr-FR" dirty="0" smtClean="0"/>
              <a:t> </a:t>
            </a:r>
          </a:p>
          <a:p>
            <a:pPr>
              <a:buNone/>
            </a:pPr>
            <a:r>
              <a:rPr lang="fr-FR" dirty="0" smtClean="0"/>
              <a:t> Chaque élément qui compose l’échantillon est choisi de façon régulière, selon un intervalle régulier à l’intérieur de la population</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smtClean="0"/>
              <a:t>Systématique</a:t>
            </a:r>
            <a:endParaRPr lang="fr-FR" dirty="0"/>
          </a:p>
        </p:txBody>
      </p:sp>
      <p:sp>
        <p:nvSpPr>
          <p:cNvPr id="3" name="Sous-titre 2"/>
          <p:cNvSpPr>
            <a:spLocks noGrp="1"/>
          </p:cNvSpPr>
          <p:nvPr>
            <p:ph idx="1"/>
          </p:nvPr>
        </p:nvSpPr>
        <p:spPr/>
        <p:txBody>
          <a:bodyPr/>
          <a:lstStyle/>
          <a:p>
            <a:r>
              <a:rPr lang="fr-FR" dirty="0" smtClean="0"/>
              <a:t>Exemple:</a:t>
            </a:r>
          </a:p>
          <a:p>
            <a:pPr>
              <a:buNone/>
            </a:pPr>
            <a:r>
              <a:rPr lang="fr-FR" dirty="0"/>
              <a:t> Pour vérifier la qualité du produit (inventaire ciblé) créé par une chaîne de montage dans une usine, on en analyse un à chaque 100 (échantillon) qui sortent de la ligne de production.</a:t>
            </a:r>
            <a:r>
              <a:rPr lang="fr-FR" dirty="0" smtClean="0"/>
              <a:t> </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754</Words>
  <Application>Microsoft Office PowerPoint</Application>
  <PresentationFormat>Affichage à l'écran (4:3)</PresentationFormat>
  <Paragraphs>106</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Concepts de base</vt:lpstr>
      <vt:lpstr>Echantillon: concepts de base</vt:lpstr>
      <vt:lpstr>Concepts de base</vt:lpstr>
      <vt:lpstr>Méthodes d’échantillonnage</vt:lpstr>
      <vt:lpstr>Méthode aléatoire:</vt:lpstr>
      <vt:lpstr>Aléatoire</vt:lpstr>
      <vt:lpstr>Aléatoire</vt:lpstr>
      <vt:lpstr>Méthode systématique:</vt:lpstr>
      <vt:lpstr>Systématique</vt:lpstr>
      <vt:lpstr>Systématique</vt:lpstr>
      <vt:lpstr>Méthode par grappes:</vt:lpstr>
      <vt:lpstr>Par grappes</vt:lpstr>
      <vt:lpstr>Par grappes:</vt:lpstr>
      <vt:lpstr>Méthode stratifiée ou par quottas:</vt:lpstr>
      <vt:lpstr>Stratifié(par quottas)</vt:lpstr>
      <vt:lpstr>Exemple(suite)</vt:lpstr>
      <vt:lpstr>Stratifiée:</vt:lpstr>
      <vt:lpstr>Stratifiée: </vt:lpstr>
      <vt:lpstr>Remarque:</vt:lpstr>
      <vt:lpstr>Echantillon représentatif</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hp</cp:lastModifiedBy>
  <cp:revision>50</cp:revision>
  <dcterms:created xsi:type="dcterms:W3CDTF">2016-10-24T10:08:57Z</dcterms:created>
  <dcterms:modified xsi:type="dcterms:W3CDTF">2021-03-25T09:58:55Z</dcterms:modified>
</cp:coreProperties>
</file>