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D5E1DC-889C-45AE-B974-02F87035203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4B613-683A-4027-BD9C-717E78CE55B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76FA2-312D-48CD-AD96-60997ED23DD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8E726-17DD-4C2E-9F32-29C20DB388A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597C1-548A-4998-AB9F-C076681E755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30717-A191-4F02-9BC6-4CD5ECC4E9D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F4E7E-A82C-4577-A891-D0A19F941BB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58E3D-1A47-4A2A-8A5E-B1521CA1BCA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78EC8-33D4-4099-8638-0C47078FCA4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29C10-DD2E-4AF3-B3CF-979E84DF490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4F19B-31D2-40C6-B253-7427CCC26A3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F6A76-9F7D-423B-A89E-BF70F4CDBFE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B8EECF7-0017-47E1-BD1D-193D4E2514B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 flipH="1" flipV="1">
            <a:off x="7772400" y="5638800"/>
            <a:ext cx="71438" cy="952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fr-FR" sz="800" smtClean="0"/>
          </a:p>
        </p:txBody>
      </p:sp>
      <p:sp>
        <p:nvSpPr>
          <p:cNvPr id="2051" name="Text Box 4"/>
          <p:cNvSpPr>
            <a:spLocks noChangeArrowheads="1"/>
          </p:cNvSpPr>
          <p:nvPr>
            <p:ph type="ctrTitle"/>
          </p:nvPr>
        </p:nvSpPr>
        <p:spPr>
          <a:xfrm>
            <a:off x="684213" y="2636838"/>
            <a:ext cx="7772400" cy="1470025"/>
          </a:xfrm>
          <a:noFill/>
        </p:spPr>
        <p:txBody>
          <a:bodyPr/>
          <a:lstStyle/>
          <a:p>
            <a:r>
              <a:rPr lang="fr-FR" sz="4000" b="1" smtClean="0">
                <a:solidFill>
                  <a:srgbClr val="0070C0"/>
                </a:solidFill>
              </a:rPr>
              <a:t> LE LANGAGE SQL DML </a:t>
            </a:r>
            <a:r>
              <a:rPr lang="fr-FR" sz="4000" b="1" smtClean="0"/>
              <a:t/>
            </a:r>
            <a:br>
              <a:rPr lang="fr-FR" sz="4000" b="1" smtClean="0"/>
            </a:br>
            <a:r>
              <a:rPr lang="fr-FR" sz="4000" b="1" smtClean="0"/>
              <a:t/>
            </a:r>
            <a:br>
              <a:rPr lang="fr-FR" sz="4000" b="1" smtClean="0"/>
            </a:br>
            <a:r>
              <a:rPr lang="fr-FR" sz="4000" b="1" smtClean="0"/>
              <a:t/>
            </a:r>
            <a:br>
              <a:rPr lang="fr-FR" sz="4000" b="1" smtClean="0"/>
            </a:br>
            <a:r>
              <a:rPr lang="fr-FR" sz="4000" b="1" smtClean="0"/>
              <a:t>					</a:t>
            </a:r>
            <a:r>
              <a:rPr lang="fr-FR" sz="2400" b="1" smtClean="0"/>
              <a:t>EL BERMI Lahcen</a:t>
            </a:r>
            <a:br>
              <a:rPr lang="fr-FR" sz="2400" b="1" smtClean="0"/>
            </a:br>
            <a:r>
              <a:rPr lang="fr-FR" sz="2400" b="1" smtClean="0"/>
              <a:t>				</a:t>
            </a:r>
            <a:r>
              <a:rPr lang="fr-FR" sz="4000" smtClean="0"/>
              <a:t>	   </a:t>
            </a:r>
            <a:r>
              <a:rPr lang="fr-FR" sz="2000" smtClean="0"/>
              <a:t>FST-Errachidia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0" y="704850"/>
            <a:ext cx="9144000" cy="428625"/>
          </a:xfrm>
          <a:prstGeom prst="rect">
            <a:avLst/>
          </a:prstGeom>
          <a:solidFill>
            <a:srgbClr val="DADAD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fr-FR" b="1">
                <a:solidFill>
                  <a:schemeClr val="accent2"/>
                </a:solidFill>
              </a:rPr>
              <a:t>2.3 Conditions plus complexes - </a:t>
            </a:r>
            <a:r>
              <a:rPr lang="fr-FR" b="1" i="1">
                <a:solidFill>
                  <a:schemeClr val="accent2"/>
                </a:solidFill>
              </a:rPr>
              <a:t>in</a:t>
            </a:r>
            <a:r>
              <a:rPr lang="fr-FR" b="1">
                <a:solidFill>
                  <a:schemeClr val="accent2"/>
                </a:solidFill>
              </a:rPr>
              <a:t> et </a:t>
            </a:r>
            <a:r>
              <a:rPr lang="fr-FR" b="1" i="1">
                <a:solidFill>
                  <a:schemeClr val="accent2"/>
                </a:solidFill>
              </a:rPr>
              <a:t>between</a:t>
            </a:r>
          </a:p>
        </p:txBody>
      </p:sp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1495425" y="1485900"/>
            <a:ext cx="5905500" cy="9159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b="1">
                <a:latin typeface="Courier New" pitchFamily="49" charset="0"/>
              </a:rPr>
              <a:t>select NCLI 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from   CLIENT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where  </a:t>
            </a:r>
            <a:r>
              <a:rPr lang="fr-FR" b="1">
                <a:solidFill>
                  <a:schemeClr val="accent2"/>
                </a:solidFill>
                <a:latin typeface="Courier New" pitchFamily="49" charset="0"/>
              </a:rPr>
              <a:t>CAT in ('C1','C2','C3')</a:t>
            </a:r>
            <a:r>
              <a:rPr lang="fr-FR" b="1">
                <a:latin typeface="Courier New" pitchFamily="49" charset="0"/>
              </a:rPr>
              <a:t>; </a:t>
            </a:r>
          </a:p>
        </p:txBody>
      </p:sp>
      <p:sp>
        <p:nvSpPr>
          <p:cNvPr id="11268" name="Rectangle 7"/>
          <p:cNvSpPr>
            <a:spLocks noChangeArrowheads="1"/>
          </p:cNvSpPr>
          <p:nvPr/>
        </p:nvSpPr>
        <p:spPr bwMode="auto">
          <a:xfrm>
            <a:off x="1495425" y="2524125"/>
            <a:ext cx="6892925" cy="9159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b="1">
                <a:latin typeface="Courier New" pitchFamily="49" charset="0"/>
              </a:rPr>
              <a:t>select NCLI 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from   CLIENT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where  </a:t>
            </a:r>
            <a:r>
              <a:rPr lang="fr-FR" b="1">
                <a:solidFill>
                  <a:schemeClr val="accent2"/>
                </a:solidFill>
                <a:latin typeface="Courier New" pitchFamily="49" charset="0"/>
              </a:rPr>
              <a:t>LOCALITE not in ('Toulouse','Breda')</a:t>
            </a:r>
            <a:r>
              <a:rPr lang="fr-FR" b="1">
                <a:latin typeface="Courier New" pitchFamily="49" charset="0"/>
              </a:rPr>
              <a:t>; </a:t>
            </a:r>
          </a:p>
        </p:txBody>
      </p:sp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1495425" y="3609975"/>
            <a:ext cx="5905500" cy="9159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b="1">
                <a:latin typeface="Courier New" pitchFamily="49" charset="0"/>
              </a:rPr>
              <a:t>select NCLI 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from   CLIENT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where  </a:t>
            </a:r>
            <a:r>
              <a:rPr lang="fr-FR" b="1">
                <a:solidFill>
                  <a:schemeClr val="accent2"/>
                </a:solidFill>
                <a:latin typeface="Courier New" pitchFamily="49" charset="0"/>
              </a:rPr>
              <a:t>COMPTE between 1000 and 4000</a:t>
            </a:r>
            <a:r>
              <a:rPr lang="fr-FR" b="1">
                <a:latin typeface="Courier New" pitchFamily="49" charset="0"/>
              </a:rPr>
              <a:t>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2.3 Conditions plus complexes - Les masques</a:t>
            </a: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395288" y="1412875"/>
            <a:ext cx="5905500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NCLI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CAT like 'B_'</a:t>
            </a:r>
            <a:r>
              <a:rPr lang="fr-FR" sz="1400" b="1">
                <a:latin typeface="Courier New" pitchFamily="49" charset="0"/>
              </a:rPr>
              <a:t>; </a:t>
            </a: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250825" y="2852738"/>
            <a:ext cx="5905500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NPRO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PRODUIT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LIBELLE like '%SAPIN%'</a:t>
            </a:r>
            <a:r>
              <a:rPr lang="fr-FR" sz="1400" b="1">
                <a:latin typeface="Courier New" pitchFamily="49" charset="0"/>
              </a:rPr>
              <a:t>; </a:t>
            </a:r>
          </a:p>
        </p:txBody>
      </p:sp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5076825" y="2133600"/>
            <a:ext cx="1081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>
            <a:spAutoFit/>
          </a:bodyPr>
          <a:lstStyle/>
          <a:p>
            <a:pPr eaLnBrk="0" hangingPunct="0"/>
            <a:r>
              <a:rPr lang="fr-FR" sz="1600" b="1">
                <a:solidFill>
                  <a:srgbClr val="FF3300"/>
                </a:solidFill>
                <a:latin typeface="Courier New" pitchFamily="49" charset="0"/>
              </a:rPr>
              <a:t>masques</a:t>
            </a:r>
            <a:r>
              <a:rPr lang="fr-FR" sz="1600" b="1">
                <a:latin typeface="Courier New" pitchFamily="49" charset="0"/>
              </a:rPr>
              <a:t>  </a:t>
            </a:r>
          </a:p>
        </p:txBody>
      </p:sp>
      <p:sp>
        <p:nvSpPr>
          <p:cNvPr id="12294" name="Oval 8"/>
          <p:cNvSpPr>
            <a:spLocks noChangeArrowheads="1"/>
          </p:cNvSpPr>
          <p:nvPr/>
        </p:nvSpPr>
        <p:spPr bwMode="auto">
          <a:xfrm>
            <a:off x="2627313" y="1700213"/>
            <a:ext cx="809625" cy="514350"/>
          </a:xfrm>
          <a:prstGeom prst="ellips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295" name="Oval 9"/>
          <p:cNvSpPr>
            <a:spLocks noChangeArrowheads="1"/>
          </p:cNvSpPr>
          <p:nvPr/>
        </p:nvSpPr>
        <p:spPr bwMode="auto">
          <a:xfrm>
            <a:off x="2987675" y="3141663"/>
            <a:ext cx="809625" cy="514350"/>
          </a:xfrm>
          <a:prstGeom prst="ellips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cxnSp>
        <p:nvCxnSpPr>
          <p:cNvPr id="12296" name="AutoShape 10"/>
          <p:cNvCxnSpPr>
            <a:cxnSpLocks noChangeShapeType="1"/>
          </p:cNvCxnSpPr>
          <p:nvPr/>
        </p:nvCxnSpPr>
        <p:spPr bwMode="auto">
          <a:xfrm flipH="1" flipV="1">
            <a:off x="3419475" y="1989138"/>
            <a:ext cx="1562100" cy="2825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297" name="AutoShape 11"/>
          <p:cNvCxnSpPr>
            <a:cxnSpLocks noChangeShapeType="1"/>
            <a:stCxn id="12293" idx="1"/>
            <a:endCxn id="12295" idx="7"/>
          </p:cNvCxnSpPr>
          <p:nvPr/>
        </p:nvCxnSpPr>
        <p:spPr bwMode="auto">
          <a:xfrm flipH="1">
            <a:off x="3678238" y="2301875"/>
            <a:ext cx="1398587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298" name="Rectangle 12"/>
          <p:cNvSpPr>
            <a:spLocks noChangeArrowheads="1"/>
          </p:cNvSpPr>
          <p:nvPr/>
        </p:nvSpPr>
        <p:spPr bwMode="auto">
          <a:xfrm>
            <a:off x="5940425" y="1484313"/>
            <a:ext cx="1419225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'_' = un caractère</a:t>
            </a:r>
          </a:p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quelconque</a:t>
            </a:r>
          </a:p>
        </p:txBody>
      </p:sp>
      <p:sp>
        <p:nvSpPr>
          <p:cNvPr id="12299" name="Rectangle 13"/>
          <p:cNvSpPr>
            <a:spLocks noChangeArrowheads="1"/>
          </p:cNvSpPr>
          <p:nvPr/>
        </p:nvSpPr>
        <p:spPr bwMode="auto">
          <a:xfrm>
            <a:off x="5940425" y="2997200"/>
            <a:ext cx="1462088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'%' = une chaîne</a:t>
            </a:r>
          </a:p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quelconque</a:t>
            </a:r>
          </a:p>
        </p:txBody>
      </p:sp>
      <p:sp>
        <p:nvSpPr>
          <p:cNvPr id="12300" name="Rectangle 14"/>
          <p:cNvSpPr>
            <a:spLocks noChangeArrowheads="1"/>
          </p:cNvSpPr>
          <p:nvPr/>
        </p:nvSpPr>
        <p:spPr bwMode="auto">
          <a:xfrm>
            <a:off x="539750" y="3860800"/>
            <a:ext cx="5665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Un </a:t>
            </a:r>
            <a:r>
              <a:rPr lang="fr-FR" sz="1600" b="1">
                <a:solidFill>
                  <a:srgbClr val="FF3300"/>
                </a:solidFill>
              </a:rPr>
              <a:t>masque</a:t>
            </a:r>
            <a:r>
              <a:rPr lang="fr-FR" sz="1600" b="1"/>
              <a:t> définit une famille de chaînes de caractères :</a:t>
            </a:r>
          </a:p>
        </p:txBody>
      </p:sp>
      <p:sp>
        <p:nvSpPr>
          <p:cNvPr id="12301" name="Rectangle 15"/>
          <p:cNvSpPr>
            <a:spLocks noChangeArrowheads="1"/>
          </p:cNvSpPr>
          <p:nvPr/>
        </p:nvSpPr>
        <p:spPr bwMode="auto">
          <a:xfrm>
            <a:off x="539750" y="4365625"/>
            <a:ext cx="1976438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tabLst>
                <a:tab pos="1238250" algn="l"/>
              </a:tabLst>
            </a:pP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'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</a:rPr>
              <a:t>B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_'</a:t>
            </a:r>
            <a:r>
              <a:rPr lang="fr-FR" sz="1400" b="1">
                <a:latin typeface="Courier New" pitchFamily="49" charset="0"/>
              </a:rPr>
              <a:t>  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	'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  <a:sym typeface="Symbol" pitchFamily="18" charset="2"/>
              </a:rPr>
              <a:t>B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1'</a:t>
            </a:r>
          </a:p>
          <a:p>
            <a:pPr eaLnBrk="0" hangingPunct="0">
              <a:tabLst>
                <a:tab pos="1238250" algn="l"/>
              </a:tabLst>
            </a:pPr>
            <a:r>
              <a:rPr lang="fr-FR" sz="1400" b="1">
                <a:latin typeface="Courier New" pitchFamily="49" charset="0"/>
                <a:sym typeface="Symbol" pitchFamily="18" charset="2"/>
              </a:rPr>
              <a:t>	'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  <a:sym typeface="Symbol" pitchFamily="18" charset="2"/>
              </a:rPr>
              <a:t>B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d'</a:t>
            </a:r>
          </a:p>
          <a:p>
            <a:pPr eaLnBrk="0" hangingPunct="0">
              <a:tabLst>
                <a:tab pos="1238250" algn="l"/>
              </a:tabLst>
            </a:pPr>
            <a:r>
              <a:rPr lang="fr-FR" sz="1400" b="1">
                <a:latin typeface="Courier New" pitchFamily="49" charset="0"/>
                <a:sym typeface="Symbol" pitchFamily="18" charset="2"/>
              </a:rPr>
              <a:t>	'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  <a:sym typeface="Symbol" pitchFamily="18" charset="2"/>
              </a:rPr>
              <a:t>B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 '</a:t>
            </a:r>
          </a:p>
        </p:txBody>
      </p:sp>
      <p:sp>
        <p:nvSpPr>
          <p:cNvPr id="12302" name="Rectangle 16"/>
          <p:cNvSpPr>
            <a:spLocks noChangeArrowheads="1"/>
          </p:cNvSpPr>
          <p:nvPr/>
        </p:nvSpPr>
        <p:spPr bwMode="auto">
          <a:xfrm>
            <a:off x="3348038" y="4292600"/>
            <a:ext cx="4510087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tabLst>
                <a:tab pos="1809750" algn="l"/>
              </a:tabLst>
            </a:pP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'%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</a:rPr>
              <a:t>SAPIN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%'</a:t>
            </a:r>
            <a:r>
              <a:rPr lang="fr-FR" sz="1400" b="1">
                <a:latin typeface="Courier New" pitchFamily="49" charset="0"/>
              </a:rPr>
              <a:t>  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	'PL. 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  <a:sym typeface="Symbol" pitchFamily="18" charset="2"/>
              </a:rPr>
              <a:t>SAPIN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 200x20x2'</a:t>
            </a:r>
          </a:p>
          <a:p>
            <a:pPr eaLnBrk="0" hangingPunct="0">
              <a:tabLst>
                <a:tab pos="1809750" algn="l"/>
              </a:tabLst>
            </a:pPr>
            <a:r>
              <a:rPr lang="fr-FR" sz="1400" b="1">
                <a:latin typeface="Courier New" pitchFamily="49" charset="0"/>
                <a:sym typeface="Symbol" pitchFamily="18" charset="2"/>
              </a:rPr>
              <a:t>	'Boite en 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  <a:sym typeface="Symbol" pitchFamily="18" charset="2"/>
              </a:rPr>
              <a:t>SAPIN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'</a:t>
            </a:r>
          </a:p>
          <a:p>
            <a:pPr eaLnBrk="0" hangingPunct="0">
              <a:tabLst>
                <a:tab pos="1809750" algn="l"/>
              </a:tabLst>
            </a:pPr>
            <a:r>
              <a:rPr lang="fr-FR" sz="1400" b="1">
                <a:latin typeface="Courier New" pitchFamily="49" charset="0"/>
                <a:sym typeface="Symbol" pitchFamily="18" charset="2"/>
              </a:rPr>
              <a:t>	'</a:t>
            </a:r>
            <a:r>
              <a:rPr lang="fr-FR" sz="1400" b="1">
                <a:solidFill>
                  <a:srgbClr val="FF3300"/>
                </a:solidFill>
                <a:latin typeface="Courier New" pitchFamily="49" charset="0"/>
                <a:sym typeface="Symbol" pitchFamily="18" charset="2"/>
              </a:rPr>
              <a:t>SAPIN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 VERNI'</a:t>
            </a:r>
          </a:p>
        </p:txBody>
      </p:sp>
      <p:sp>
        <p:nvSpPr>
          <p:cNvPr id="12303" name="Rectangle 17"/>
          <p:cNvSpPr>
            <a:spLocks noChangeArrowheads="1"/>
          </p:cNvSpPr>
          <p:nvPr/>
        </p:nvSpPr>
        <p:spPr bwMode="auto">
          <a:xfrm>
            <a:off x="539750" y="5229225"/>
            <a:ext cx="1976438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tabLst>
                <a:tab pos="1238250" algn="l"/>
              </a:tabLst>
            </a:pP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'B_'</a:t>
            </a:r>
            <a:r>
              <a:rPr lang="fr-FR" sz="1400" b="1">
                <a:latin typeface="Courier New" pitchFamily="49" charset="0"/>
              </a:rPr>
              <a:t>  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	'xB'</a:t>
            </a:r>
          </a:p>
          <a:p>
            <a:pPr eaLnBrk="0" hangingPunct="0">
              <a:tabLst>
                <a:tab pos="1238250" algn="l"/>
              </a:tabLst>
            </a:pPr>
            <a:r>
              <a:rPr lang="fr-FR" sz="1400" b="1">
                <a:latin typeface="Courier New" pitchFamily="49" charset="0"/>
                <a:sym typeface="Symbol" pitchFamily="18" charset="2"/>
              </a:rPr>
              <a:t>	'B'</a:t>
            </a:r>
          </a:p>
          <a:p>
            <a:pPr eaLnBrk="0" hangingPunct="0">
              <a:tabLst>
                <a:tab pos="1238250" algn="l"/>
              </a:tabLst>
            </a:pPr>
            <a:r>
              <a:rPr lang="fr-FR" sz="1400" b="1">
                <a:latin typeface="Courier New" pitchFamily="49" charset="0"/>
                <a:sym typeface="Symbol" pitchFamily="18" charset="2"/>
              </a:rPr>
              <a:t>	'B12'</a:t>
            </a:r>
          </a:p>
        </p:txBody>
      </p:sp>
      <p:sp>
        <p:nvSpPr>
          <p:cNvPr id="12304" name="Line 18"/>
          <p:cNvSpPr>
            <a:spLocks noChangeShapeType="1"/>
          </p:cNvSpPr>
          <p:nvPr/>
        </p:nvSpPr>
        <p:spPr bwMode="auto">
          <a:xfrm flipV="1">
            <a:off x="1258888" y="5300663"/>
            <a:ext cx="2174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2305" name="Rectangle 19"/>
          <p:cNvSpPr>
            <a:spLocks noChangeArrowheads="1"/>
          </p:cNvSpPr>
          <p:nvPr/>
        </p:nvSpPr>
        <p:spPr bwMode="auto">
          <a:xfrm>
            <a:off x="3819525" y="5180013"/>
            <a:ext cx="4510088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tabLst>
                <a:tab pos="1809750" algn="l"/>
              </a:tabLst>
            </a:pP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'%SAPIN%'</a:t>
            </a:r>
            <a:r>
              <a:rPr lang="fr-FR" sz="1400" b="1">
                <a:latin typeface="Courier New" pitchFamily="49" charset="0"/>
              </a:rPr>
              <a:t>  </a:t>
            </a:r>
            <a:r>
              <a:rPr lang="fr-FR" sz="1400" b="1">
                <a:latin typeface="Courier New" pitchFamily="49" charset="0"/>
                <a:sym typeface="Symbol" pitchFamily="18" charset="2"/>
              </a:rPr>
              <a:t>	'Boite en Sapin'</a:t>
            </a:r>
          </a:p>
          <a:p>
            <a:pPr eaLnBrk="0" hangingPunct="0">
              <a:tabLst>
                <a:tab pos="1809750" algn="l"/>
              </a:tabLst>
            </a:pPr>
            <a:r>
              <a:rPr lang="fr-FR" sz="1400" b="1">
                <a:latin typeface="Courier New" pitchFamily="49" charset="0"/>
                <a:sym typeface="Symbol" pitchFamily="18" charset="2"/>
              </a:rPr>
              <a:t>	'Achetez S A P I N !'</a:t>
            </a:r>
          </a:p>
          <a:p>
            <a:pPr eaLnBrk="0" hangingPunct="0">
              <a:tabLst>
                <a:tab pos="1809750" algn="l"/>
              </a:tabLst>
            </a:pPr>
            <a:endParaRPr lang="fr-FR" sz="1400" b="1">
              <a:latin typeface="Courier New" pitchFamily="49" charset="0"/>
              <a:sym typeface="Symbol" pitchFamily="18" charset="2"/>
            </a:endParaRPr>
          </a:p>
        </p:txBody>
      </p:sp>
      <p:sp>
        <p:nvSpPr>
          <p:cNvPr id="12306" name="Line 20"/>
          <p:cNvSpPr>
            <a:spLocks noChangeShapeType="1"/>
          </p:cNvSpPr>
          <p:nvPr/>
        </p:nvSpPr>
        <p:spPr bwMode="auto">
          <a:xfrm flipV="1">
            <a:off x="5076825" y="5229225"/>
            <a:ext cx="2159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2.3 Conditions plus complexes - Combinaisons logiques</a:t>
            </a: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495425" y="1485900"/>
            <a:ext cx="5905500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NOM, ADRESSE, COMPTE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LOCALITE = 'Toulouse' and COMPTE &lt; 0; </a:t>
            </a: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1495425" y="2533650"/>
            <a:ext cx="5905500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NOM, ADRESSE, COMPTE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COMPTE &gt; 0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(CAT = 'C1' or LOCALITE = 'Paris')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1258888" y="2420938"/>
            <a:ext cx="6334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2.4 Données extraites et données dérivées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0" y="704850"/>
            <a:ext cx="9144000" cy="428625"/>
          </a:xfrm>
          <a:prstGeom prst="rect">
            <a:avLst/>
          </a:prstGeom>
          <a:solidFill>
            <a:srgbClr val="DADAD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2.4 Données extraites et données dérivées - expressions de calcul</a:t>
            </a:r>
          </a:p>
          <a:p>
            <a:endParaRPr lang="fr-FR"/>
          </a:p>
        </p:txBody>
      </p:sp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827088" y="1484313"/>
            <a:ext cx="6238875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select 'TVA de ', NPRO, ' = ',0.21*PRIX*QSTOCK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from   PRODUIT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where  QSTOCK &gt; 500;</a:t>
            </a:r>
          </a:p>
        </p:txBody>
      </p:sp>
      <p:grpSp>
        <p:nvGrpSpPr>
          <p:cNvPr id="15364" name="Group 9"/>
          <p:cNvGrpSpPr>
            <a:grpSpLocks/>
          </p:cNvGrpSpPr>
          <p:nvPr/>
        </p:nvGrpSpPr>
        <p:grpSpPr bwMode="auto">
          <a:xfrm>
            <a:off x="2851150" y="2406650"/>
            <a:ext cx="3143250" cy="989013"/>
            <a:chOff x="2276" y="1498"/>
            <a:chExt cx="1980" cy="623"/>
          </a:xfrm>
        </p:grpSpPr>
        <p:sp>
          <p:nvSpPr>
            <p:cNvPr id="15371" name="Rectangle 10"/>
            <p:cNvSpPr>
              <a:spLocks noChangeArrowheads="1"/>
            </p:cNvSpPr>
            <p:nvPr/>
          </p:nvSpPr>
          <p:spPr bwMode="auto">
            <a:xfrm>
              <a:off x="2276" y="1498"/>
              <a:ext cx="1980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TVA de        NPRO      =        0,21*PRIX*QSTOCK</a:t>
              </a:r>
            </a:p>
          </p:txBody>
        </p:sp>
        <p:sp>
          <p:nvSpPr>
            <p:cNvPr id="15372" name="Text Box 11"/>
            <p:cNvSpPr txBox="1">
              <a:spLocks noChangeArrowheads="1"/>
            </p:cNvSpPr>
            <p:nvPr/>
          </p:nvSpPr>
          <p:spPr bwMode="auto">
            <a:xfrm>
              <a:off x="3293" y="1679"/>
              <a:ext cx="960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67788</a:t>
              </a:r>
            </a:p>
            <a:p>
              <a:pPr algn="r" eaLnBrk="0" hangingPunct="0"/>
              <a:r>
                <a:rPr lang="fr-FR" sz="1000"/>
                <a:t>12789</a:t>
              </a:r>
            </a:p>
            <a:p>
              <a:pPr algn="r" eaLnBrk="0" hangingPunct="0"/>
              <a:r>
                <a:rPr lang="fr-FR" sz="1000"/>
                <a:t>37770.6</a:t>
              </a:r>
            </a:p>
            <a:p>
              <a:pPr algn="r" eaLnBrk="0" hangingPunct="0"/>
              <a:r>
                <a:rPr lang="fr-FR" sz="1000"/>
                <a:t>47397</a:t>
              </a:r>
            </a:p>
          </p:txBody>
        </p:sp>
        <p:sp>
          <p:nvSpPr>
            <p:cNvPr id="15373" name="Text Box 12"/>
            <p:cNvSpPr txBox="1">
              <a:spLocks noChangeArrowheads="1"/>
            </p:cNvSpPr>
            <p:nvPr/>
          </p:nvSpPr>
          <p:spPr bwMode="auto">
            <a:xfrm>
              <a:off x="2278" y="1679"/>
              <a:ext cx="381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TVA de</a:t>
              </a:r>
            </a:p>
            <a:p>
              <a:pPr eaLnBrk="0" hangingPunct="0"/>
              <a:r>
                <a:rPr lang="fr-FR" sz="1000"/>
                <a:t>TVA de</a:t>
              </a:r>
            </a:p>
            <a:p>
              <a:pPr eaLnBrk="0" hangingPunct="0"/>
              <a:r>
                <a:rPr lang="fr-FR" sz="1000"/>
                <a:t>TVA de</a:t>
              </a:r>
            </a:p>
            <a:p>
              <a:pPr eaLnBrk="0" hangingPunct="0"/>
              <a:r>
                <a:rPr lang="fr-FR" sz="1000"/>
                <a:t>TVA de</a:t>
              </a:r>
            </a:p>
          </p:txBody>
        </p:sp>
        <p:sp>
          <p:nvSpPr>
            <p:cNvPr id="15374" name="Text Box 13"/>
            <p:cNvSpPr txBox="1">
              <a:spLocks noChangeArrowheads="1"/>
            </p:cNvSpPr>
            <p:nvPr/>
          </p:nvSpPr>
          <p:spPr bwMode="auto">
            <a:xfrm>
              <a:off x="2696" y="1679"/>
              <a:ext cx="359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CS264</a:t>
              </a:r>
            </a:p>
            <a:p>
              <a:pPr eaLnBrk="0" hangingPunct="0"/>
              <a:r>
                <a:rPr lang="fr-FR" sz="1000"/>
                <a:t>PA45</a:t>
              </a:r>
            </a:p>
            <a:p>
              <a:pPr eaLnBrk="0" hangingPunct="0"/>
              <a:r>
                <a:rPr lang="fr-FR" sz="1000"/>
                <a:t>PH222</a:t>
              </a:r>
            </a:p>
            <a:p>
              <a:pPr eaLnBrk="0" hangingPunct="0"/>
              <a:r>
                <a:rPr lang="fr-FR" sz="1000"/>
                <a:t>PS222</a:t>
              </a:r>
            </a:p>
          </p:txBody>
        </p:sp>
        <p:sp>
          <p:nvSpPr>
            <p:cNvPr id="15375" name="Text Box 14"/>
            <p:cNvSpPr txBox="1">
              <a:spLocks noChangeArrowheads="1"/>
            </p:cNvSpPr>
            <p:nvPr/>
          </p:nvSpPr>
          <p:spPr bwMode="auto">
            <a:xfrm>
              <a:off x="3092" y="1679"/>
              <a:ext cx="163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=</a:t>
              </a:r>
            </a:p>
            <a:p>
              <a:pPr eaLnBrk="0" hangingPunct="0"/>
              <a:r>
                <a:rPr lang="fr-FR" sz="1000"/>
                <a:t>=</a:t>
              </a:r>
            </a:p>
            <a:p>
              <a:pPr eaLnBrk="0" hangingPunct="0"/>
              <a:r>
                <a:rPr lang="fr-FR" sz="1000"/>
                <a:t>=</a:t>
              </a:r>
            </a:p>
            <a:p>
              <a:pPr eaLnBrk="0" hangingPunct="0"/>
              <a:r>
                <a:rPr lang="fr-FR" sz="1000"/>
                <a:t>=</a:t>
              </a:r>
            </a:p>
          </p:txBody>
        </p:sp>
      </p:grp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684213" y="3644900"/>
            <a:ext cx="6238875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select NPRO as Produit, 0.21*PRIX*QSTOCK as Valeur_TVA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from   PRODUIT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where  QSTOCK &gt; 500;</a:t>
            </a: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 rot="-1620000">
            <a:off x="6659563" y="3573463"/>
            <a:ext cx="1601787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"Produit" est </a:t>
            </a:r>
          </a:p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un alias de colonne</a:t>
            </a:r>
          </a:p>
        </p:txBody>
      </p:sp>
      <p:grpSp>
        <p:nvGrpSpPr>
          <p:cNvPr id="15367" name="Group 17"/>
          <p:cNvGrpSpPr>
            <a:grpSpLocks/>
          </p:cNvGrpSpPr>
          <p:nvPr/>
        </p:nvGrpSpPr>
        <p:grpSpPr bwMode="auto">
          <a:xfrm>
            <a:off x="3203575" y="4581525"/>
            <a:ext cx="1547813" cy="989013"/>
            <a:chOff x="1796" y="3034"/>
            <a:chExt cx="975" cy="623"/>
          </a:xfrm>
        </p:grpSpPr>
        <p:sp>
          <p:nvSpPr>
            <p:cNvPr id="15368" name="Rectangle 18"/>
            <p:cNvSpPr>
              <a:spLocks noChangeArrowheads="1"/>
            </p:cNvSpPr>
            <p:nvPr/>
          </p:nvSpPr>
          <p:spPr bwMode="auto">
            <a:xfrm>
              <a:off x="1796" y="3034"/>
              <a:ext cx="972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Produit     Valeur_TVA</a:t>
              </a:r>
            </a:p>
          </p:txBody>
        </p:sp>
        <p:sp>
          <p:nvSpPr>
            <p:cNvPr id="15369" name="Text Box 19"/>
            <p:cNvSpPr txBox="1">
              <a:spLocks noChangeArrowheads="1"/>
            </p:cNvSpPr>
            <p:nvPr/>
          </p:nvSpPr>
          <p:spPr bwMode="auto">
            <a:xfrm>
              <a:off x="2189" y="3215"/>
              <a:ext cx="582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67788</a:t>
              </a:r>
            </a:p>
            <a:p>
              <a:pPr algn="r" eaLnBrk="0" hangingPunct="0"/>
              <a:r>
                <a:rPr lang="fr-FR" sz="1000"/>
                <a:t>12789</a:t>
              </a:r>
            </a:p>
            <a:p>
              <a:pPr algn="r" eaLnBrk="0" hangingPunct="0"/>
              <a:r>
                <a:rPr lang="fr-FR" sz="1000"/>
                <a:t>37770.6</a:t>
              </a:r>
            </a:p>
            <a:p>
              <a:pPr algn="r" eaLnBrk="0" hangingPunct="0"/>
              <a:r>
                <a:rPr lang="fr-FR" sz="1000"/>
                <a:t>47397</a:t>
              </a:r>
            </a:p>
          </p:txBody>
        </p:sp>
        <p:sp>
          <p:nvSpPr>
            <p:cNvPr id="15370" name="Text Box 20"/>
            <p:cNvSpPr txBox="1">
              <a:spLocks noChangeArrowheads="1"/>
            </p:cNvSpPr>
            <p:nvPr/>
          </p:nvSpPr>
          <p:spPr bwMode="auto">
            <a:xfrm>
              <a:off x="1796" y="3215"/>
              <a:ext cx="359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CS264</a:t>
              </a:r>
            </a:p>
            <a:p>
              <a:pPr eaLnBrk="0" hangingPunct="0"/>
              <a:r>
                <a:rPr lang="fr-FR" sz="1000"/>
                <a:t>PA45</a:t>
              </a:r>
            </a:p>
            <a:p>
              <a:pPr eaLnBrk="0" hangingPunct="0"/>
              <a:r>
                <a:rPr lang="fr-FR" sz="1000"/>
                <a:t>PH222</a:t>
              </a:r>
            </a:p>
            <a:p>
              <a:pPr eaLnBrk="0" hangingPunct="0"/>
              <a:r>
                <a:rPr lang="fr-FR" sz="1000"/>
                <a:t>PS222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2.4 Données extraites et données dérivées - Fonctions SQL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2051050" y="1268413"/>
            <a:ext cx="2203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/>
              <a:t>Les fonctions SQL</a:t>
            </a:r>
          </a:p>
        </p:txBody>
      </p:sp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323850" y="1700213"/>
            <a:ext cx="77581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Outre les 4 opérations arithmétiques, SQL offre une large gamme de fonctions</a:t>
            </a: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323850" y="2205038"/>
            <a:ext cx="7886700" cy="11271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600" b="1"/>
              <a:t>Chaînes de caractères</a:t>
            </a:r>
            <a:endParaRPr lang="fr-FR" sz="1600"/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trim(both ' ' from ADRESSE)||' '||upper(LOCALITE)</a:t>
            </a:r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position('NEUVE' in upper(ADRESSE)) &gt; 0</a:t>
            </a:r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upper(ADRESSE) like '%'||upper(LOCALITE)||'%'</a:t>
            </a:r>
          </a:p>
        </p:txBody>
      </p:sp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323850" y="3644900"/>
            <a:ext cx="7886700" cy="8636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600" b="1"/>
              <a:t>Conversion de type</a:t>
            </a:r>
            <a:endParaRPr lang="fr-FR" sz="1600"/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cast(DATECOM as char(12))</a:t>
            </a:r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CLI.COMPTE - cast(QCOM*PRIX as decimal(9,2))</a:t>
            </a:r>
          </a:p>
        </p:txBody>
      </p:sp>
      <p:sp>
        <p:nvSpPr>
          <p:cNvPr id="16391" name="Rectangle 9"/>
          <p:cNvSpPr>
            <a:spLocks noChangeArrowheads="1"/>
          </p:cNvSpPr>
          <p:nvPr/>
        </p:nvSpPr>
        <p:spPr bwMode="auto">
          <a:xfrm>
            <a:off x="395288" y="4652963"/>
            <a:ext cx="7886700" cy="8636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600" b="1"/>
              <a:t>Fonctions temporelles</a:t>
            </a:r>
            <a:endParaRPr lang="fr-FR" sz="1600"/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extract(year from DATECOM) + 1</a:t>
            </a:r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extract(hour from current_time) &gt; 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2.4 Données extraires et données dérivées - Fonctions SQL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561975" y="1609725"/>
            <a:ext cx="7886700" cy="23177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600" b="1"/>
              <a:t>Fonction de sélection</a:t>
            </a:r>
            <a:endParaRPr lang="fr-FR" sz="1600"/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select NCLI,</a:t>
            </a:r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       case substring(CAT from 1 for 1)</a:t>
            </a:r>
          </a:p>
          <a:p>
            <a:pPr eaLnBrk="0" hangingPunct="0">
              <a:spcBef>
                <a:spcPts val="200"/>
              </a:spcBef>
            </a:pPr>
            <a:r>
              <a:rPr lang="fr-FR" sz="1400" b="1">
                <a:latin typeface="Courier New" pitchFamily="49" charset="0"/>
              </a:rPr>
              <a:t>              when 'A' then 'bon'</a:t>
            </a:r>
          </a:p>
          <a:p>
            <a:pPr eaLnBrk="0" hangingPunct="0">
              <a:spcBef>
                <a:spcPts val="200"/>
              </a:spcBef>
            </a:pPr>
            <a:r>
              <a:rPr lang="fr-FR" sz="1400" b="1">
                <a:latin typeface="Courier New" pitchFamily="49" charset="0"/>
              </a:rPr>
              <a:t>              when 'B' then 'moyen'</a:t>
            </a:r>
          </a:p>
          <a:p>
            <a:pPr eaLnBrk="0" hangingPunct="0">
              <a:spcBef>
                <a:spcPts val="200"/>
              </a:spcBef>
            </a:pPr>
            <a:r>
              <a:rPr lang="fr-FR" sz="1400" b="1">
                <a:latin typeface="Courier New" pitchFamily="49" charset="0"/>
              </a:rPr>
              <a:t>              when 'C' then 'occasionnel'</a:t>
            </a:r>
          </a:p>
          <a:p>
            <a:pPr eaLnBrk="0" hangingPunct="0">
              <a:spcBef>
                <a:spcPts val="200"/>
              </a:spcBef>
            </a:pPr>
            <a:r>
              <a:rPr lang="fr-FR" sz="1400" b="1">
                <a:latin typeface="Courier New" pitchFamily="49" charset="0"/>
              </a:rPr>
              <a:t>              else     'inconnu'</a:t>
            </a:r>
          </a:p>
          <a:p>
            <a:pPr eaLnBrk="0" hangingPunct="0">
              <a:spcBef>
                <a:spcPts val="200"/>
              </a:spcBef>
            </a:pPr>
            <a:r>
              <a:rPr lang="fr-FR" sz="1400" b="1">
                <a:latin typeface="Courier New" pitchFamily="49" charset="0"/>
              </a:rPr>
              <a:t>           end, LOCALITE</a:t>
            </a:r>
          </a:p>
          <a:p>
            <a:pPr eaLnBrk="0" hangingPunct="0">
              <a:spcBef>
                <a:spcPts val="400"/>
              </a:spcBef>
            </a:pPr>
            <a:r>
              <a:rPr lang="fr-FR" sz="1400" b="1">
                <a:latin typeface="Courier New" pitchFamily="49" charset="0"/>
              </a:rPr>
              <a:t>    from CLIENT;</a:t>
            </a: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561975" y="4105275"/>
            <a:ext cx="7886700" cy="13398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600" b="1"/>
              <a:t>Registres du système</a:t>
            </a:r>
            <a:endParaRPr lang="fr-FR" sz="1600"/>
          </a:p>
          <a:p>
            <a:pPr lvl="1" algn="just" eaLnBrk="0" hangingPunct="0">
              <a:spcBef>
                <a:spcPts val="600"/>
              </a:spcBef>
            </a:pPr>
            <a:r>
              <a:rPr lang="fr-FR" sz="1400" b="1">
                <a:latin typeface="Courier New" pitchFamily="49" charset="0"/>
              </a:rPr>
              <a:t>current_user</a:t>
            </a:r>
            <a:r>
              <a:rPr lang="fr-FR" sz="1400" b="1">
                <a:latin typeface="Times New Roman" pitchFamily="18" charset="0"/>
              </a:rPr>
              <a:t> </a:t>
            </a:r>
            <a:r>
              <a:rPr lang="fr-FR" sz="1400"/>
              <a:t>: 	identification de l’utilisateur courant ;</a:t>
            </a:r>
            <a:endParaRPr lang="fr-FR" sz="1400" b="1">
              <a:latin typeface="Times New Roman" pitchFamily="18" charset="0"/>
            </a:endParaRPr>
          </a:p>
          <a:p>
            <a:pPr lvl="1" algn="just" eaLnBrk="0" hangingPunct="0"/>
            <a:r>
              <a:rPr lang="fr-FR" sz="1400" b="1">
                <a:latin typeface="Courier New" pitchFamily="49" charset="0"/>
              </a:rPr>
              <a:t>current_date</a:t>
            </a:r>
            <a:r>
              <a:rPr lang="fr-FR" sz="1400"/>
              <a:t> : 	date courante ;</a:t>
            </a:r>
          </a:p>
          <a:p>
            <a:pPr lvl="1" algn="just" eaLnBrk="0" hangingPunct="0"/>
            <a:r>
              <a:rPr lang="fr-FR" sz="1400" b="1">
                <a:latin typeface="Courier New" pitchFamily="49" charset="0"/>
              </a:rPr>
              <a:t>current_time</a:t>
            </a:r>
            <a:r>
              <a:rPr lang="fr-FR" sz="1400"/>
              <a:t> : 	instant courant ;</a:t>
            </a:r>
          </a:p>
          <a:p>
            <a:pPr lvl="1" algn="just" eaLnBrk="0" hangingPunct="0">
              <a:spcAft>
                <a:spcPts val="600"/>
              </a:spcAft>
            </a:pPr>
            <a:r>
              <a:rPr lang="fr-FR" sz="1400" b="1">
                <a:latin typeface="Courier New" pitchFamily="49" charset="0"/>
              </a:rPr>
              <a:t>current_timestamp</a:t>
            </a:r>
            <a:r>
              <a:rPr lang="fr-FR" sz="1400"/>
              <a:t> : 	date + instant courant.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1331913" y="2852738"/>
            <a:ext cx="643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2.5 Les fonctions agrégatives (statistiques)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0" y="188913"/>
            <a:ext cx="853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2.5 Les fonctions agrégatives (statistiques)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684213" y="908050"/>
            <a:ext cx="7920037" cy="14652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b="1">
                <a:latin typeface="Courier New" pitchFamily="49" charset="0"/>
              </a:rPr>
              <a:t>     select 'Namur',avg(COMPTE) as Moyenne,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       max(COMPTE)-min(COMPTE) as Ecart_max,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       count(*) as Nombre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from   CLIENT 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where  LOCALITE = 'Namur'; </a:t>
            </a:r>
          </a:p>
        </p:txBody>
      </p:sp>
      <p:grpSp>
        <p:nvGrpSpPr>
          <p:cNvPr id="19460" name="Group 6"/>
          <p:cNvGrpSpPr>
            <a:grpSpLocks/>
          </p:cNvGrpSpPr>
          <p:nvPr/>
        </p:nvGrpSpPr>
        <p:grpSpPr bwMode="auto">
          <a:xfrm>
            <a:off x="1979613" y="2565400"/>
            <a:ext cx="2625725" cy="531813"/>
            <a:chOff x="1794" y="1912"/>
            <a:chExt cx="1654" cy="335"/>
          </a:xfrm>
        </p:grpSpPr>
        <p:sp>
          <p:nvSpPr>
            <p:cNvPr id="19463" name="Rectangle 7"/>
            <p:cNvSpPr>
              <a:spLocks noChangeArrowheads="1"/>
            </p:cNvSpPr>
            <p:nvPr/>
          </p:nvSpPr>
          <p:spPr bwMode="auto">
            <a:xfrm>
              <a:off x="1796" y="1912"/>
              <a:ext cx="1652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Namur    Moyenne   Ecart_max   Nombre</a:t>
              </a:r>
            </a:p>
          </p:txBody>
        </p:sp>
        <p:sp>
          <p:nvSpPr>
            <p:cNvPr id="19464" name="Text Box 8"/>
            <p:cNvSpPr txBox="1">
              <a:spLocks noChangeArrowheads="1"/>
            </p:cNvSpPr>
            <p:nvPr/>
          </p:nvSpPr>
          <p:spPr bwMode="auto">
            <a:xfrm>
              <a:off x="3035" y="2093"/>
              <a:ext cx="412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4</a:t>
              </a:r>
            </a:p>
          </p:txBody>
        </p:sp>
        <p:sp>
          <p:nvSpPr>
            <p:cNvPr id="19465" name="Text Box 9"/>
            <p:cNvSpPr txBox="1">
              <a:spLocks noChangeArrowheads="1"/>
            </p:cNvSpPr>
            <p:nvPr/>
          </p:nvSpPr>
          <p:spPr bwMode="auto">
            <a:xfrm>
              <a:off x="1794" y="2093"/>
              <a:ext cx="364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000"/>
                <a:t>Namur</a:t>
              </a:r>
            </a:p>
          </p:txBody>
        </p:sp>
        <p:sp>
          <p:nvSpPr>
            <p:cNvPr id="19466" name="Text Box 10"/>
            <p:cNvSpPr txBox="1">
              <a:spLocks noChangeArrowheads="1"/>
            </p:cNvSpPr>
            <p:nvPr/>
          </p:nvSpPr>
          <p:spPr bwMode="auto">
            <a:xfrm>
              <a:off x="2179" y="2093"/>
              <a:ext cx="367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-2520</a:t>
              </a:r>
            </a:p>
          </p:txBody>
        </p:sp>
        <p:sp>
          <p:nvSpPr>
            <p:cNvPr id="19467" name="Text Box 11"/>
            <p:cNvSpPr txBox="1">
              <a:spLocks noChangeArrowheads="1"/>
            </p:cNvSpPr>
            <p:nvPr/>
          </p:nvSpPr>
          <p:spPr bwMode="auto">
            <a:xfrm>
              <a:off x="2568" y="2093"/>
              <a:ext cx="445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4580</a:t>
              </a:r>
            </a:p>
          </p:txBody>
        </p:sp>
      </p:grpSp>
      <p:sp>
        <p:nvSpPr>
          <p:cNvPr id="19461" name="Rectangle 12"/>
          <p:cNvSpPr>
            <a:spLocks noChangeArrowheads="1"/>
          </p:cNvSpPr>
          <p:nvPr/>
        </p:nvSpPr>
        <p:spPr bwMode="auto">
          <a:xfrm>
            <a:off x="5795963" y="2565400"/>
            <a:ext cx="1903412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le résultat ne comprend</a:t>
            </a:r>
          </a:p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qu'une seule ligne</a:t>
            </a:r>
          </a:p>
        </p:txBody>
      </p:sp>
      <p:sp>
        <p:nvSpPr>
          <p:cNvPr id="19462" name="Rectangle 13"/>
          <p:cNvSpPr>
            <a:spLocks noChangeArrowheads="1"/>
          </p:cNvSpPr>
          <p:nvPr/>
        </p:nvSpPr>
        <p:spPr bwMode="auto">
          <a:xfrm>
            <a:off x="755650" y="3573463"/>
            <a:ext cx="6238875" cy="91598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b="1">
                <a:latin typeface="Courier New" pitchFamily="49" charset="0"/>
              </a:rPr>
              <a:t>select sum(QSTOCK*PRIX)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from   PRODUIT 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where  LIBELLE like '%SAPIN%';</a:t>
            </a:r>
            <a:r>
              <a:rPr lang="fr-FR" sz="1400" b="1">
                <a:latin typeface="Courier New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ChangeArrowheads="1"/>
          </p:cNvSpPr>
          <p:nvPr/>
        </p:nvSpPr>
        <p:spPr bwMode="auto">
          <a:xfrm>
            <a:off x="2339975" y="188913"/>
            <a:ext cx="3778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ts val="1200"/>
              </a:spcBef>
              <a:spcAft>
                <a:spcPts val="400"/>
              </a:spcAft>
            </a:pPr>
            <a:r>
              <a:rPr lang="fr-FR" b="1" i="1"/>
              <a:t>Attention aux valeurs dupliquées</a:t>
            </a:r>
          </a:p>
        </p:txBody>
      </p:sp>
      <p:sp>
        <p:nvSpPr>
          <p:cNvPr id="20483" name="Rectangle 7"/>
          <p:cNvSpPr>
            <a:spLocks noChangeArrowheads="1"/>
          </p:cNvSpPr>
          <p:nvPr/>
        </p:nvSpPr>
        <p:spPr bwMode="auto">
          <a:xfrm>
            <a:off x="755650" y="692150"/>
            <a:ext cx="6238875" cy="6413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b="1">
                <a:latin typeface="Courier New" pitchFamily="49" charset="0"/>
              </a:rPr>
              <a:t>     select count(NCLI)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from   COMMANDE; </a:t>
            </a:r>
          </a:p>
        </p:txBody>
      </p:sp>
      <p:grpSp>
        <p:nvGrpSpPr>
          <p:cNvPr id="20484" name="Group 8"/>
          <p:cNvGrpSpPr>
            <a:grpSpLocks/>
          </p:cNvGrpSpPr>
          <p:nvPr/>
        </p:nvGrpSpPr>
        <p:grpSpPr bwMode="auto">
          <a:xfrm>
            <a:off x="2700338" y="1628775"/>
            <a:ext cx="925512" cy="531813"/>
            <a:chOff x="2275" y="1498"/>
            <a:chExt cx="517" cy="335"/>
          </a:xfrm>
        </p:grpSpPr>
        <p:sp>
          <p:nvSpPr>
            <p:cNvPr id="20495" name="Rectangle 9"/>
            <p:cNvSpPr>
              <a:spLocks noChangeArrowheads="1"/>
            </p:cNvSpPr>
            <p:nvPr/>
          </p:nvSpPr>
          <p:spPr bwMode="auto">
            <a:xfrm>
              <a:off x="2276" y="1498"/>
              <a:ext cx="516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count(NCLI)</a:t>
              </a:r>
            </a:p>
          </p:txBody>
        </p:sp>
        <p:sp>
          <p:nvSpPr>
            <p:cNvPr id="20496" name="Text Box 10"/>
            <p:cNvSpPr txBox="1">
              <a:spLocks noChangeArrowheads="1"/>
            </p:cNvSpPr>
            <p:nvPr/>
          </p:nvSpPr>
          <p:spPr bwMode="auto">
            <a:xfrm>
              <a:off x="2275" y="1679"/>
              <a:ext cx="514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7</a:t>
              </a:r>
            </a:p>
          </p:txBody>
        </p:sp>
      </p:grp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755650" y="2708275"/>
            <a:ext cx="6238875" cy="1176338"/>
            <a:chOff x="936" y="2094"/>
            <a:chExt cx="3930" cy="741"/>
          </a:xfrm>
        </p:grpSpPr>
        <p:sp>
          <p:nvSpPr>
            <p:cNvPr id="20491" name="Rectangle 12"/>
            <p:cNvSpPr>
              <a:spLocks noChangeArrowheads="1"/>
            </p:cNvSpPr>
            <p:nvPr/>
          </p:nvSpPr>
          <p:spPr bwMode="auto">
            <a:xfrm>
              <a:off x="936" y="2094"/>
              <a:ext cx="3930" cy="40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b="1">
                  <a:latin typeface="Courier New" pitchFamily="49" charset="0"/>
                </a:rPr>
                <a:t>     select </a:t>
              </a:r>
              <a:r>
                <a:rPr lang="fr-FR" b="1">
                  <a:solidFill>
                    <a:schemeClr val="accent2"/>
                  </a:solidFill>
                  <a:latin typeface="Courier New" pitchFamily="49" charset="0"/>
                </a:rPr>
                <a:t>distinct</a:t>
              </a:r>
              <a:r>
                <a:rPr lang="fr-FR" b="1">
                  <a:latin typeface="Courier New" pitchFamily="49" charset="0"/>
                </a:rPr>
                <a:t> count(NCLI)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from   COMMANDE; </a:t>
              </a:r>
            </a:p>
          </p:txBody>
        </p:sp>
        <p:grpSp>
          <p:nvGrpSpPr>
            <p:cNvPr id="20492" name="Group 13"/>
            <p:cNvGrpSpPr>
              <a:grpSpLocks/>
            </p:cNvGrpSpPr>
            <p:nvPr/>
          </p:nvGrpSpPr>
          <p:grpSpPr bwMode="auto">
            <a:xfrm>
              <a:off x="2539" y="2500"/>
              <a:ext cx="583" cy="335"/>
              <a:chOff x="2275" y="1498"/>
              <a:chExt cx="517" cy="335"/>
            </a:xfrm>
          </p:grpSpPr>
          <p:sp>
            <p:nvSpPr>
              <p:cNvPr id="20493" name="Rectangle 14"/>
              <p:cNvSpPr>
                <a:spLocks noChangeArrowheads="1"/>
              </p:cNvSpPr>
              <p:nvPr/>
            </p:nvSpPr>
            <p:spPr bwMode="auto">
              <a:xfrm>
                <a:off x="2276" y="1498"/>
                <a:ext cx="516" cy="154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476250" algn="l"/>
                    <a:tab pos="15240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count(NCLI)</a:t>
                </a:r>
              </a:p>
            </p:txBody>
          </p:sp>
          <p:sp>
            <p:nvSpPr>
              <p:cNvPr id="20494" name="Text Box 15"/>
              <p:cNvSpPr txBox="1">
                <a:spLocks noChangeArrowheads="1"/>
              </p:cNvSpPr>
              <p:nvPr/>
            </p:nvSpPr>
            <p:spPr bwMode="auto">
              <a:xfrm>
                <a:off x="2275" y="1679"/>
                <a:ext cx="514" cy="154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fr-FR" sz="1000"/>
                  <a:t>7</a:t>
                </a:r>
              </a:p>
            </p:txBody>
          </p:sp>
        </p:grpSp>
      </p:grpSp>
      <p:grpSp>
        <p:nvGrpSpPr>
          <p:cNvPr id="21520" name="Group 16"/>
          <p:cNvGrpSpPr>
            <a:grpSpLocks/>
          </p:cNvGrpSpPr>
          <p:nvPr/>
        </p:nvGrpSpPr>
        <p:grpSpPr bwMode="auto">
          <a:xfrm>
            <a:off x="755650" y="4076700"/>
            <a:ext cx="6238875" cy="1176338"/>
            <a:chOff x="936" y="2970"/>
            <a:chExt cx="3930" cy="741"/>
          </a:xfrm>
        </p:grpSpPr>
        <p:sp>
          <p:nvSpPr>
            <p:cNvPr id="20487" name="Rectangle 17"/>
            <p:cNvSpPr>
              <a:spLocks noChangeArrowheads="1"/>
            </p:cNvSpPr>
            <p:nvPr/>
          </p:nvSpPr>
          <p:spPr bwMode="auto">
            <a:xfrm>
              <a:off x="936" y="2970"/>
              <a:ext cx="3930" cy="40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b="1">
                  <a:latin typeface="Courier New" pitchFamily="49" charset="0"/>
                </a:rPr>
                <a:t>     select count(</a:t>
              </a:r>
              <a:r>
                <a:rPr lang="fr-FR" b="1">
                  <a:solidFill>
                    <a:schemeClr val="accent2"/>
                  </a:solidFill>
                  <a:latin typeface="Courier New" pitchFamily="49" charset="0"/>
                </a:rPr>
                <a:t>distinct</a:t>
              </a:r>
              <a:r>
                <a:rPr lang="fr-FR" b="1">
                  <a:latin typeface="Courier New" pitchFamily="49" charset="0"/>
                </a:rPr>
                <a:t> NCLI)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from   COMMANDE;</a:t>
              </a:r>
              <a:r>
                <a:rPr lang="fr-FR" sz="1400" b="1">
                  <a:latin typeface="Courier New" pitchFamily="49" charset="0"/>
                </a:rPr>
                <a:t> </a:t>
              </a:r>
            </a:p>
          </p:txBody>
        </p:sp>
        <p:grpSp>
          <p:nvGrpSpPr>
            <p:cNvPr id="20488" name="Group 18"/>
            <p:cNvGrpSpPr>
              <a:grpSpLocks/>
            </p:cNvGrpSpPr>
            <p:nvPr/>
          </p:nvGrpSpPr>
          <p:grpSpPr bwMode="auto">
            <a:xfrm>
              <a:off x="2539" y="3376"/>
              <a:ext cx="583" cy="335"/>
              <a:chOff x="2275" y="1498"/>
              <a:chExt cx="517" cy="335"/>
            </a:xfrm>
          </p:grpSpPr>
          <p:sp>
            <p:nvSpPr>
              <p:cNvPr id="20489" name="Rectangle 19"/>
              <p:cNvSpPr>
                <a:spLocks noChangeArrowheads="1"/>
              </p:cNvSpPr>
              <p:nvPr/>
            </p:nvSpPr>
            <p:spPr bwMode="auto">
              <a:xfrm>
                <a:off x="2276" y="1498"/>
                <a:ext cx="516" cy="154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476250" algn="l"/>
                    <a:tab pos="15240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count(NCLI)</a:t>
                </a:r>
              </a:p>
            </p:txBody>
          </p:sp>
          <p:sp>
            <p:nvSpPr>
              <p:cNvPr id="20490" name="Text Box 20"/>
              <p:cNvSpPr txBox="1">
                <a:spLocks noChangeArrowheads="1"/>
              </p:cNvSpPr>
              <p:nvPr/>
            </p:nvSpPr>
            <p:spPr bwMode="auto">
              <a:xfrm>
                <a:off x="2275" y="1679"/>
                <a:ext cx="514" cy="154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fr-FR" sz="1000"/>
                  <a:t>5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smtClean="0"/>
              <a:t>2. LE LANGAGE SQL DML</a:t>
            </a:r>
          </a:p>
        </p:txBody>
      </p:sp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760413" y="2338388"/>
            <a:ext cx="7916862" cy="3392487"/>
            <a:chOff x="479" y="1473"/>
            <a:chExt cx="4987" cy="2137"/>
          </a:xfrm>
        </p:grpSpPr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479" y="1473"/>
              <a:ext cx="4987" cy="2137"/>
            </a:xfrm>
            <a:prstGeom prst="roundRect">
              <a:avLst>
                <a:gd name="adj" fmla="val 1296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18039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6666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" name="Rectangle 6"/>
            <p:cNvSpPr>
              <a:spLocks noChangeArrowheads="1"/>
            </p:cNvSpPr>
            <p:nvPr/>
          </p:nvSpPr>
          <p:spPr bwMode="auto">
            <a:xfrm>
              <a:off x="479" y="1602"/>
              <a:ext cx="4987" cy="1975"/>
            </a:xfrm>
            <a:prstGeom prst="rect">
              <a:avLst/>
            </a:prstGeom>
            <a:solidFill>
              <a:srgbClr val="D7D7D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marL="190500" indent="-190500" eaLnBrk="0" hangingPunct="0">
                <a:lnSpc>
                  <a:spcPct val="120000"/>
                </a:lnSpc>
                <a:spcBef>
                  <a:spcPct val="45000"/>
                </a:spcBef>
              </a:pPr>
              <a:r>
                <a:rPr lang="fr-FR" b="1"/>
                <a:t>2.1  Introduction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2.2  Extraction simple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2.3  Conditions plus complexes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2.4  Données extraites et données dérivées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2.5  Les fonctions agrégatives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2.6  Les sous-requêtes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2.7  Les quantificateurs ensemblistes</a:t>
              </a:r>
            </a:p>
          </p:txBody>
        </p:sp>
        <p:sp>
          <p:nvSpPr>
            <p:cNvPr id="3078" name="Text Box 7"/>
            <p:cNvSpPr txBox="1">
              <a:spLocks noChangeArrowheads="1"/>
            </p:cNvSpPr>
            <p:nvPr/>
          </p:nvSpPr>
          <p:spPr bwMode="auto">
            <a:xfrm>
              <a:off x="608" y="1491"/>
              <a:ext cx="391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fr-FR" sz="800" b="1">
                  <a:solidFill>
                    <a:schemeClr val="bg1"/>
                  </a:solidFill>
                </a:rPr>
                <a:t>Contenu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0" y="188913"/>
            <a:ext cx="853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2.5 Les fonctions agrégatives (statistiques)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539750" y="692150"/>
            <a:ext cx="7488238" cy="14652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b="1">
                <a:latin typeface="Courier New" pitchFamily="49" charset="0"/>
              </a:rPr>
              <a:t>     select count(NCLI) as Numeros,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       count(NOM) as Noms,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       count(LOCALITE) as Localites,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       count(CAT) as Categories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from   CLIENT;</a:t>
            </a:r>
          </a:p>
        </p:txBody>
      </p:sp>
      <p:grpSp>
        <p:nvGrpSpPr>
          <p:cNvPr id="21508" name="Group 6"/>
          <p:cNvGrpSpPr>
            <a:grpSpLocks/>
          </p:cNvGrpSpPr>
          <p:nvPr/>
        </p:nvGrpSpPr>
        <p:grpSpPr bwMode="auto">
          <a:xfrm>
            <a:off x="1763713" y="2565400"/>
            <a:ext cx="3073400" cy="531813"/>
            <a:chOff x="1794" y="1912"/>
            <a:chExt cx="1654" cy="335"/>
          </a:xfrm>
        </p:grpSpPr>
        <p:sp>
          <p:nvSpPr>
            <p:cNvPr id="21517" name="Rectangle 7"/>
            <p:cNvSpPr>
              <a:spLocks noChangeArrowheads="1"/>
            </p:cNvSpPr>
            <p:nvPr/>
          </p:nvSpPr>
          <p:spPr bwMode="auto">
            <a:xfrm>
              <a:off x="1796" y="1912"/>
              <a:ext cx="1652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Numeros      Noms          Localites      Categories</a:t>
              </a:r>
            </a:p>
          </p:txBody>
        </p:sp>
        <p:sp>
          <p:nvSpPr>
            <p:cNvPr id="21518" name="Text Box 8"/>
            <p:cNvSpPr txBox="1">
              <a:spLocks noChangeArrowheads="1"/>
            </p:cNvSpPr>
            <p:nvPr/>
          </p:nvSpPr>
          <p:spPr bwMode="auto">
            <a:xfrm>
              <a:off x="3035" y="2093"/>
              <a:ext cx="412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14</a:t>
              </a:r>
            </a:p>
          </p:txBody>
        </p:sp>
        <p:sp>
          <p:nvSpPr>
            <p:cNvPr id="21519" name="Text Box 9"/>
            <p:cNvSpPr txBox="1">
              <a:spLocks noChangeArrowheads="1"/>
            </p:cNvSpPr>
            <p:nvPr/>
          </p:nvSpPr>
          <p:spPr bwMode="auto">
            <a:xfrm>
              <a:off x="1794" y="2093"/>
              <a:ext cx="364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16</a:t>
              </a:r>
            </a:p>
          </p:txBody>
        </p:sp>
        <p:sp>
          <p:nvSpPr>
            <p:cNvPr id="21520" name="Text Box 10"/>
            <p:cNvSpPr txBox="1">
              <a:spLocks noChangeArrowheads="1"/>
            </p:cNvSpPr>
            <p:nvPr/>
          </p:nvSpPr>
          <p:spPr bwMode="auto">
            <a:xfrm>
              <a:off x="2179" y="2093"/>
              <a:ext cx="367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16</a:t>
              </a:r>
            </a:p>
          </p:txBody>
        </p:sp>
        <p:sp>
          <p:nvSpPr>
            <p:cNvPr id="21521" name="Text Box 11"/>
            <p:cNvSpPr txBox="1">
              <a:spLocks noChangeArrowheads="1"/>
            </p:cNvSpPr>
            <p:nvPr/>
          </p:nvSpPr>
          <p:spPr bwMode="auto">
            <a:xfrm>
              <a:off x="2568" y="2093"/>
              <a:ext cx="445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16</a:t>
              </a:r>
            </a:p>
          </p:txBody>
        </p:sp>
      </p:grpSp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755650" y="3573463"/>
            <a:ext cx="7704138" cy="1881187"/>
            <a:chOff x="936" y="2424"/>
            <a:chExt cx="3930" cy="1185"/>
          </a:xfrm>
        </p:grpSpPr>
        <p:sp>
          <p:nvSpPr>
            <p:cNvPr id="21510" name="Rectangle 13"/>
            <p:cNvSpPr>
              <a:spLocks noChangeArrowheads="1"/>
            </p:cNvSpPr>
            <p:nvPr/>
          </p:nvSpPr>
          <p:spPr bwMode="auto">
            <a:xfrm>
              <a:off x="936" y="2424"/>
              <a:ext cx="3930" cy="92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b="1">
                  <a:latin typeface="Courier New" pitchFamily="49" charset="0"/>
                </a:rPr>
                <a:t>     select count(distinct NCLI) as Numeros,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       count(distinct NOM) as Noms,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       count(distinct LOCALITE) as Localites,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       count(distinct CAT) as Categories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from   CLIENT;</a:t>
              </a:r>
            </a:p>
          </p:txBody>
        </p:sp>
        <p:grpSp>
          <p:nvGrpSpPr>
            <p:cNvPr id="21511" name="Group 14"/>
            <p:cNvGrpSpPr>
              <a:grpSpLocks/>
            </p:cNvGrpSpPr>
            <p:nvPr/>
          </p:nvGrpSpPr>
          <p:grpSpPr bwMode="auto">
            <a:xfrm>
              <a:off x="1794" y="3274"/>
              <a:ext cx="1936" cy="335"/>
              <a:chOff x="1794" y="1912"/>
              <a:chExt cx="1654" cy="335"/>
            </a:xfrm>
          </p:grpSpPr>
          <p:sp>
            <p:nvSpPr>
              <p:cNvPr id="21512" name="Rectangle 15"/>
              <p:cNvSpPr>
                <a:spLocks noChangeArrowheads="1"/>
              </p:cNvSpPr>
              <p:nvPr/>
            </p:nvSpPr>
            <p:spPr bwMode="auto">
              <a:xfrm>
                <a:off x="1796" y="1912"/>
                <a:ext cx="1652" cy="154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476250" algn="l"/>
                    <a:tab pos="15240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Numeros      Noms          Localites      Categories</a:t>
                </a:r>
              </a:p>
            </p:txBody>
          </p:sp>
          <p:sp>
            <p:nvSpPr>
              <p:cNvPr id="21513" name="Text Box 16"/>
              <p:cNvSpPr txBox="1">
                <a:spLocks noChangeArrowheads="1"/>
              </p:cNvSpPr>
              <p:nvPr/>
            </p:nvSpPr>
            <p:spPr bwMode="auto">
              <a:xfrm>
                <a:off x="3035" y="2093"/>
                <a:ext cx="412" cy="154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eaLnBrk="0" hangingPunct="0"/>
                <a:r>
                  <a:rPr lang="fr-FR" sz="1000"/>
                  <a:t>4</a:t>
                </a:r>
              </a:p>
            </p:txBody>
          </p:sp>
          <p:sp>
            <p:nvSpPr>
              <p:cNvPr id="21514" name="Text Box 17"/>
              <p:cNvSpPr txBox="1">
                <a:spLocks noChangeArrowheads="1"/>
              </p:cNvSpPr>
              <p:nvPr/>
            </p:nvSpPr>
            <p:spPr bwMode="auto">
              <a:xfrm>
                <a:off x="1794" y="2093"/>
                <a:ext cx="364" cy="154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eaLnBrk="0" hangingPunct="0"/>
                <a:r>
                  <a:rPr lang="fr-FR" sz="1000"/>
                  <a:t>16</a:t>
                </a:r>
              </a:p>
            </p:txBody>
          </p:sp>
          <p:sp>
            <p:nvSpPr>
              <p:cNvPr id="21515" name="Text Box 18"/>
              <p:cNvSpPr txBox="1">
                <a:spLocks noChangeArrowheads="1"/>
              </p:cNvSpPr>
              <p:nvPr/>
            </p:nvSpPr>
            <p:spPr bwMode="auto">
              <a:xfrm>
                <a:off x="2179" y="2093"/>
                <a:ext cx="367" cy="154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eaLnBrk="0" hangingPunct="0"/>
                <a:r>
                  <a:rPr lang="fr-FR" sz="1000"/>
                  <a:t>15</a:t>
                </a:r>
              </a:p>
            </p:txBody>
          </p:sp>
          <p:sp>
            <p:nvSpPr>
              <p:cNvPr id="21516" name="Text Box 19"/>
              <p:cNvSpPr txBox="1">
                <a:spLocks noChangeArrowheads="1"/>
              </p:cNvSpPr>
              <p:nvPr/>
            </p:nvSpPr>
            <p:spPr bwMode="auto">
              <a:xfrm>
                <a:off x="2568" y="2093"/>
                <a:ext cx="445" cy="154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eaLnBrk="0" hangingPunct="0"/>
                <a:r>
                  <a:rPr lang="fr-FR" sz="1000"/>
                  <a:t>7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1116013" y="1125538"/>
            <a:ext cx="7777162" cy="11906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b="1">
                <a:latin typeface="Courier New" pitchFamily="49" charset="0"/>
              </a:rPr>
              <a:t>     select count(*) as Nombre, sum(COMPTE) as Somme,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       max(CAT) as Max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   where  LOCALITE = 'Alger';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2124075" y="0"/>
            <a:ext cx="3536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ts val="1200"/>
              </a:spcBef>
              <a:spcAft>
                <a:spcPts val="400"/>
              </a:spcAft>
            </a:pPr>
            <a:r>
              <a:rPr lang="fr-FR" b="1" i="1"/>
              <a:t>Attention aux ensembles vides</a:t>
            </a:r>
          </a:p>
        </p:txBody>
      </p:sp>
      <p:grpSp>
        <p:nvGrpSpPr>
          <p:cNvPr id="22532" name="Group 6"/>
          <p:cNvGrpSpPr>
            <a:grpSpLocks/>
          </p:cNvGrpSpPr>
          <p:nvPr/>
        </p:nvGrpSpPr>
        <p:grpSpPr bwMode="auto">
          <a:xfrm>
            <a:off x="2843213" y="2997200"/>
            <a:ext cx="2265362" cy="531813"/>
            <a:chOff x="1794" y="2080"/>
            <a:chExt cx="1427" cy="335"/>
          </a:xfrm>
        </p:grpSpPr>
        <p:sp>
          <p:nvSpPr>
            <p:cNvPr id="22533" name="Rectangle 7"/>
            <p:cNvSpPr>
              <a:spLocks noChangeArrowheads="1"/>
            </p:cNvSpPr>
            <p:nvPr/>
          </p:nvSpPr>
          <p:spPr bwMode="auto">
            <a:xfrm>
              <a:off x="1796" y="2080"/>
              <a:ext cx="1424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Nombre        Nombre           Max</a:t>
              </a:r>
            </a:p>
          </p:txBody>
        </p:sp>
        <p:sp>
          <p:nvSpPr>
            <p:cNvPr id="22534" name="Text Box 8"/>
            <p:cNvSpPr txBox="1">
              <a:spLocks noChangeArrowheads="1"/>
            </p:cNvSpPr>
            <p:nvPr/>
          </p:nvSpPr>
          <p:spPr bwMode="auto">
            <a:xfrm>
              <a:off x="1794" y="2261"/>
              <a:ext cx="426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0</a:t>
              </a:r>
            </a:p>
          </p:txBody>
        </p:sp>
        <p:sp>
          <p:nvSpPr>
            <p:cNvPr id="22535" name="Text Box 9"/>
            <p:cNvSpPr txBox="1">
              <a:spLocks noChangeArrowheads="1"/>
            </p:cNvSpPr>
            <p:nvPr/>
          </p:nvSpPr>
          <p:spPr bwMode="auto">
            <a:xfrm>
              <a:off x="2245" y="2261"/>
              <a:ext cx="429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&lt;null&gt;</a:t>
              </a:r>
            </a:p>
          </p:txBody>
        </p:sp>
        <p:sp>
          <p:nvSpPr>
            <p:cNvPr id="22536" name="Text Box 10"/>
            <p:cNvSpPr txBox="1">
              <a:spLocks noChangeArrowheads="1"/>
            </p:cNvSpPr>
            <p:nvPr/>
          </p:nvSpPr>
          <p:spPr bwMode="auto">
            <a:xfrm>
              <a:off x="2700" y="2261"/>
              <a:ext cx="521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&lt;null&gt;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2627313" y="2420938"/>
            <a:ext cx="3386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2.6 Les sous-requêtes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2.6 Les sous-requêtes - Principe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1400175" y="1354138"/>
            <a:ext cx="367506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ts val="1200"/>
              </a:spcBef>
              <a:spcAft>
                <a:spcPts val="400"/>
              </a:spcAft>
            </a:pPr>
            <a:r>
              <a:rPr lang="fr-FR" sz="1600" b="1" i="1"/>
              <a:t>Les numéros des clients de Namur :</a:t>
            </a:r>
            <a:endParaRPr lang="fr-FR" sz="1600" b="1"/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1485900" y="1762125"/>
            <a:ext cx="6238875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LOCALITE = 'Namur';</a:t>
            </a:r>
          </a:p>
        </p:txBody>
      </p:sp>
      <p:grpSp>
        <p:nvGrpSpPr>
          <p:cNvPr id="24581" name="Group 7"/>
          <p:cNvGrpSpPr>
            <a:grpSpLocks/>
          </p:cNvGrpSpPr>
          <p:nvPr/>
        </p:nvGrpSpPr>
        <p:grpSpPr bwMode="auto">
          <a:xfrm>
            <a:off x="4135438" y="2644775"/>
            <a:ext cx="820737" cy="989013"/>
            <a:chOff x="2275" y="1498"/>
            <a:chExt cx="517" cy="623"/>
          </a:xfrm>
        </p:grpSpPr>
        <p:sp>
          <p:nvSpPr>
            <p:cNvPr id="24582" name="Rectangle 8"/>
            <p:cNvSpPr>
              <a:spLocks noChangeArrowheads="1"/>
            </p:cNvSpPr>
            <p:nvPr/>
          </p:nvSpPr>
          <p:spPr bwMode="auto">
            <a:xfrm>
              <a:off x="2276" y="1498"/>
              <a:ext cx="516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NCLI</a:t>
              </a:r>
            </a:p>
          </p:txBody>
        </p:sp>
        <p:sp>
          <p:nvSpPr>
            <p:cNvPr id="24583" name="Text Box 9"/>
            <p:cNvSpPr txBox="1">
              <a:spLocks noChangeArrowheads="1"/>
            </p:cNvSpPr>
            <p:nvPr/>
          </p:nvSpPr>
          <p:spPr bwMode="auto">
            <a:xfrm>
              <a:off x="2275" y="1679"/>
              <a:ext cx="514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B062</a:t>
              </a:r>
            </a:p>
            <a:p>
              <a:pPr algn="ctr" eaLnBrk="0" hangingPunct="0"/>
              <a:r>
                <a:rPr lang="fr-FR" sz="1000"/>
                <a:t>C123</a:t>
              </a:r>
            </a:p>
            <a:p>
              <a:pPr algn="ctr" eaLnBrk="0" hangingPunct="0"/>
              <a:r>
                <a:rPr lang="fr-FR" sz="1000"/>
                <a:t>L422</a:t>
              </a:r>
            </a:p>
            <a:p>
              <a:pPr algn="ctr" eaLnBrk="0" hangingPunct="0"/>
              <a:r>
                <a:rPr lang="fr-FR" sz="1000"/>
                <a:t>S127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1476375" y="260350"/>
            <a:ext cx="3675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ts val="1200"/>
              </a:spcBef>
              <a:spcAft>
                <a:spcPts val="400"/>
              </a:spcAft>
            </a:pPr>
            <a:r>
              <a:rPr lang="fr-FR" sz="1600" b="1" i="1"/>
              <a:t>Les numéros des clients de Namur :</a:t>
            </a:r>
            <a:endParaRPr lang="fr-FR" sz="1600" b="1"/>
          </a:p>
        </p:txBody>
      </p:sp>
      <p:grpSp>
        <p:nvGrpSpPr>
          <p:cNvPr id="25603" name="Group 5"/>
          <p:cNvGrpSpPr>
            <a:grpSpLocks/>
          </p:cNvGrpSpPr>
          <p:nvPr/>
        </p:nvGrpSpPr>
        <p:grpSpPr bwMode="auto">
          <a:xfrm>
            <a:off x="3492500" y="692150"/>
            <a:ext cx="820738" cy="989013"/>
            <a:chOff x="2275" y="1498"/>
            <a:chExt cx="517" cy="623"/>
          </a:xfrm>
        </p:grpSpPr>
        <p:sp>
          <p:nvSpPr>
            <p:cNvPr id="25610" name="Rectangle 6"/>
            <p:cNvSpPr>
              <a:spLocks noChangeArrowheads="1"/>
            </p:cNvSpPr>
            <p:nvPr/>
          </p:nvSpPr>
          <p:spPr bwMode="auto">
            <a:xfrm>
              <a:off x="2276" y="1498"/>
              <a:ext cx="516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NCLI</a:t>
              </a:r>
            </a:p>
          </p:txBody>
        </p:sp>
        <p:sp>
          <p:nvSpPr>
            <p:cNvPr id="25611" name="Text Box 7"/>
            <p:cNvSpPr txBox="1">
              <a:spLocks noChangeArrowheads="1"/>
            </p:cNvSpPr>
            <p:nvPr/>
          </p:nvSpPr>
          <p:spPr bwMode="auto">
            <a:xfrm>
              <a:off x="2275" y="1679"/>
              <a:ext cx="514" cy="442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B062</a:t>
              </a:r>
            </a:p>
            <a:p>
              <a:pPr algn="ctr" eaLnBrk="0" hangingPunct="0"/>
              <a:r>
                <a:rPr lang="fr-FR" sz="1000"/>
                <a:t>C123</a:t>
              </a:r>
            </a:p>
            <a:p>
              <a:pPr algn="ctr" eaLnBrk="0" hangingPunct="0"/>
              <a:r>
                <a:rPr lang="fr-FR" sz="1000"/>
                <a:t>L422</a:t>
              </a:r>
            </a:p>
            <a:p>
              <a:pPr algn="ctr" eaLnBrk="0" hangingPunct="0"/>
              <a:r>
                <a:rPr lang="fr-FR" sz="1000"/>
                <a:t>S127</a:t>
              </a:r>
            </a:p>
          </p:txBody>
        </p:sp>
      </p:grpSp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900113" y="1844675"/>
            <a:ext cx="5322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ts val="1200"/>
              </a:spcBef>
              <a:spcAft>
                <a:spcPts val="400"/>
              </a:spcAft>
            </a:pPr>
            <a:r>
              <a:rPr lang="fr-FR" sz="1600" b="1" i="1"/>
              <a:t>Les numéros des commandes des clients de Namur :</a:t>
            </a:r>
          </a:p>
        </p:txBody>
      </p:sp>
      <p:sp>
        <p:nvSpPr>
          <p:cNvPr id="25605" name="Rectangle 9"/>
          <p:cNvSpPr>
            <a:spLocks noChangeArrowheads="1"/>
          </p:cNvSpPr>
          <p:nvPr/>
        </p:nvSpPr>
        <p:spPr bwMode="auto">
          <a:xfrm>
            <a:off x="1476375" y="2349500"/>
            <a:ext cx="6238875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 DATECOM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NCLI in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('C123','S127','B062','L422')</a:t>
            </a:r>
            <a:r>
              <a:rPr lang="fr-FR" sz="1400" b="1">
                <a:latin typeface="Courier New" pitchFamily="49" charset="0"/>
              </a:rPr>
              <a:t>;</a:t>
            </a:r>
          </a:p>
        </p:txBody>
      </p:sp>
      <p:sp>
        <p:nvSpPr>
          <p:cNvPr id="25606" name="Rectangle 10"/>
          <p:cNvSpPr>
            <a:spLocks noChangeArrowheads="1"/>
          </p:cNvSpPr>
          <p:nvPr/>
        </p:nvSpPr>
        <p:spPr bwMode="auto">
          <a:xfrm rot="-1641324">
            <a:off x="7308850" y="2349500"/>
            <a:ext cx="993775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ne marche</a:t>
            </a:r>
          </a:p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qu'une fois</a:t>
            </a:r>
          </a:p>
        </p:txBody>
      </p:sp>
      <p:sp>
        <p:nvSpPr>
          <p:cNvPr id="25607" name="Rectangle 11"/>
          <p:cNvSpPr>
            <a:spLocks noChangeArrowheads="1"/>
          </p:cNvSpPr>
          <p:nvPr/>
        </p:nvSpPr>
        <p:spPr bwMode="auto">
          <a:xfrm>
            <a:off x="1116013" y="3284538"/>
            <a:ext cx="8969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ts val="1200"/>
              </a:spcBef>
              <a:spcAft>
                <a:spcPts val="400"/>
              </a:spcAft>
            </a:pPr>
            <a:r>
              <a:rPr lang="fr-FR" sz="1600" b="1" i="1">
                <a:solidFill>
                  <a:schemeClr val="accent2"/>
                </a:solidFill>
              </a:rPr>
              <a:t>mieux :</a:t>
            </a:r>
          </a:p>
        </p:txBody>
      </p:sp>
      <p:sp>
        <p:nvSpPr>
          <p:cNvPr id="25608" name="Rectangle 12"/>
          <p:cNvSpPr>
            <a:spLocks noChangeArrowheads="1"/>
          </p:cNvSpPr>
          <p:nvPr/>
        </p:nvSpPr>
        <p:spPr bwMode="auto">
          <a:xfrm>
            <a:off x="1476375" y="3644900"/>
            <a:ext cx="6238875" cy="11557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 DATECOM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NCLI in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(select NCLI</a:t>
            </a:r>
          </a:p>
          <a:p>
            <a:pPr eaLnBrk="0" hangingPunct="0"/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                     from   CLIENT</a:t>
            </a:r>
          </a:p>
          <a:p>
            <a:pPr eaLnBrk="0" hangingPunct="0"/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                     where  LOCALITE = 'Namur')</a:t>
            </a:r>
            <a:r>
              <a:rPr lang="fr-FR" sz="1400" b="1">
                <a:latin typeface="Courier New" pitchFamily="49" charset="0"/>
              </a:rPr>
              <a:t>;</a:t>
            </a:r>
          </a:p>
        </p:txBody>
      </p:sp>
      <p:sp>
        <p:nvSpPr>
          <p:cNvPr id="25609" name="Rectangle 13"/>
          <p:cNvSpPr>
            <a:spLocks noChangeArrowheads="1"/>
          </p:cNvSpPr>
          <p:nvPr/>
        </p:nvSpPr>
        <p:spPr bwMode="auto">
          <a:xfrm rot="-1641324">
            <a:off x="7524750" y="3860800"/>
            <a:ext cx="866775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marchera</a:t>
            </a:r>
          </a:p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toujours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1476375" y="1609725"/>
            <a:ext cx="6238875" cy="26447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*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PRODUIT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NPRO in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(select NPRO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from   DETAIL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where  NCOM in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(select NCOM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from   COMMANDE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where  NCLI in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       (select 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        from   CLIENT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        where  LOCALITE='Namur')));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1476375" y="1609725"/>
            <a:ext cx="6238875" cy="28575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*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PRODUIT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NPRO in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(select NPRO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from   DETAIL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where  NCOM in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(select NCOM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from   COMMANDE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where  NCLI in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       (select NCLI</a:t>
            </a:r>
          </a:p>
          <a:p>
            <a:pPr eaLnBrk="0" hangingPunct="0"/>
            <a:endParaRPr lang="fr-FR" sz="1400" b="1">
              <a:latin typeface="Courier New" pitchFamily="49" charset="0"/>
            </a:endParaRP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        from   CLIENT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        where  LOCALITE='Namur')));</a:t>
            </a:r>
          </a:p>
        </p:txBody>
      </p:sp>
      <p:grpSp>
        <p:nvGrpSpPr>
          <p:cNvPr id="28677" name="Group 5"/>
          <p:cNvGrpSpPr>
            <a:grpSpLocks/>
          </p:cNvGrpSpPr>
          <p:nvPr/>
        </p:nvGrpSpPr>
        <p:grpSpPr bwMode="auto">
          <a:xfrm>
            <a:off x="1979613" y="1557338"/>
            <a:ext cx="6926262" cy="4548187"/>
            <a:chOff x="1284" y="1170"/>
            <a:chExt cx="4318" cy="2729"/>
          </a:xfrm>
        </p:grpSpPr>
        <p:sp>
          <p:nvSpPr>
            <p:cNvPr id="27664" name="Rectangle 6"/>
            <p:cNvSpPr>
              <a:spLocks noChangeArrowheads="1"/>
            </p:cNvSpPr>
            <p:nvPr/>
          </p:nvSpPr>
          <p:spPr bwMode="auto">
            <a:xfrm>
              <a:off x="2098" y="3776"/>
              <a:ext cx="350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/>
                <a:t>les produits référencés par les détails des commandes des clients de Namur </a:t>
              </a:r>
            </a:p>
          </p:txBody>
        </p:sp>
        <p:cxnSp>
          <p:nvCxnSpPr>
            <p:cNvPr id="27665" name="AutoShape 7"/>
            <p:cNvCxnSpPr>
              <a:cxnSpLocks noChangeShapeType="1"/>
              <a:stCxn id="27666" idx="2"/>
              <a:endCxn id="27664" idx="1"/>
            </p:cNvCxnSpPr>
            <p:nvPr/>
          </p:nvCxnSpPr>
          <p:spPr bwMode="auto">
            <a:xfrm rot="5400000">
              <a:off x="2078" y="2947"/>
              <a:ext cx="877" cy="912"/>
            </a:xfrm>
            <a:prstGeom prst="bentConnector4">
              <a:avLst>
                <a:gd name="adj1" fmla="val 46296"/>
                <a:gd name="adj2" fmla="val 11579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66" name="Rectangle 8"/>
            <p:cNvSpPr>
              <a:spLocks noChangeArrowheads="1"/>
            </p:cNvSpPr>
            <p:nvPr/>
          </p:nvSpPr>
          <p:spPr bwMode="auto">
            <a:xfrm>
              <a:off x="1284" y="1170"/>
              <a:ext cx="3378" cy="1794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28681" name="Group 9"/>
          <p:cNvGrpSpPr>
            <a:grpSpLocks/>
          </p:cNvGrpSpPr>
          <p:nvPr/>
        </p:nvGrpSpPr>
        <p:grpSpPr bwMode="auto">
          <a:xfrm>
            <a:off x="2627313" y="2276475"/>
            <a:ext cx="6337300" cy="3348038"/>
            <a:chOff x="1842" y="1566"/>
            <a:chExt cx="3760" cy="2109"/>
          </a:xfrm>
        </p:grpSpPr>
        <p:sp>
          <p:nvSpPr>
            <p:cNvPr id="27661" name="Rectangle 10"/>
            <p:cNvSpPr>
              <a:spLocks noChangeArrowheads="1"/>
            </p:cNvSpPr>
            <p:nvPr/>
          </p:nvSpPr>
          <p:spPr bwMode="auto">
            <a:xfrm>
              <a:off x="3452" y="3546"/>
              <a:ext cx="2150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/>
                <a:t>les détails des commandes des clients de Namur </a:t>
              </a:r>
            </a:p>
          </p:txBody>
        </p:sp>
        <p:cxnSp>
          <p:nvCxnSpPr>
            <p:cNvPr id="27662" name="AutoShape 11"/>
            <p:cNvCxnSpPr>
              <a:cxnSpLocks noChangeShapeType="1"/>
              <a:stCxn id="27663" idx="2"/>
              <a:endCxn id="27661" idx="1"/>
            </p:cNvCxnSpPr>
            <p:nvPr/>
          </p:nvCxnSpPr>
          <p:spPr bwMode="auto">
            <a:xfrm rot="16200000" flipH="1">
              <a:off x="2896" y="3188"/>
              <a:ext cx="743" cy="103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63" name="Rectangle 12"/>
            <p:cNvSpPr>
              <a:spLocks noChangeArrowheads="1"/>
            </p:cNvSpPr>
            <p:nvPr/>
          </p:nvSpPr>
          <p:spPr bwMode="auto">
            <a:xfrm>
              <a:off x="1842" y="1566"/>
              <a:ext cx="2748" cy="1302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28685" name="Group 13"/>
          <p:cNvGrpSpPr>
            <a:grpSpLocks/>
          </p:cNvGrpSpPr>
          <p:nvPr/>
        </p:nvGrpSpPr>
        <p:grpSpPr bwMode="auto">
          <a:xfrm>
            <a:off x="3563938" y="3644900"/>
            <a:ext cx="5102225" cy="2325688"/>
            <a:chOff x="2388" y="1980"/>
            <a:chExt cx="3214" cy="1465"/>
          </a:xfrm>
        </p:grpSpPr>
        <p:sp>
          <p:nvSpPr>
            <p:cNvPr id="27658" name="Rectangle 14"/>
            <p:cNvSpPr>
              <a:spLocks noChangeArrowheads="1"/>
            </p:cNvSpPr>
            <p:nvPr/>
          </p:nvSpPr>
          <p:spPr bwMode="auto">
            <a:xfrm>
              <a:off x="3842" y="3316"/>
              <a:ext cx="1760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/>
                <a:t>les commandes des clients de Namur </a:t>
              </a:r>
            </a:p>
          </p:txBody>
        </p:sp>
        <p:cxnSp>
          <p:nvCxnSpPr>
            <p:cNvPr id="27659" name="AutoShape 15"/>
            <p:cNvCxnSpPr>
              <a:cxnSpLocks noChangeShapeType="1"/>
              <a:stCxn id="27660" idx="2"/>
              <a:endCxn id="27658" idx="1"/>
            </p:cNvCxnSpPr>
            <p:nvPr/>
          </p:nvCxnSpPr>
          <p:spPr bwMode="auto">
            <a:xfrm rot="16200000" flipH="1">
              <a:off x="3338" y="2878"/>
              <a:ext cx="621" cy="386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60" name="Rectangle 16"/>
            <p:cNvSpPr>
              <a:spLocks noChangeArrowheads="1"/>
            </p:cNvSpPr>
            <p:nvPr/>
          </p:nvSpPr>
          <p:spPr bwMode="auto">
            <a:xfrm>
              <a:off x="2388" y="1980"/>
              <a:ext cx="2136" cy="780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28689" name="Group 17"/>
          <p:cNvGrpSpPr>
            <a:grpSpLocks/>
          </p:cNvGrpSpPr>
          <p:nvPr/>
        </p:nvGrpSpPr>
        <p:grpSpPr bwMode="auto">
          <a:xfrm>
            <a:off x="4572000" y="3933825"/>
            <a:ext cx="4254500" cy="1322388"/>
            <a:chOff x="2922" y="2382"/>
            <a:chExt cx="2680" cy="833"/>
          </a:xfrm>
        </p:grpSpPr>
        <p:sp>
          <p:nvSpPr>
            <p:cNvPr id="27655" name="Rectangle 18"/>
            <p:cNvSpPr>
              <a:spLocks noChangeArrowheads="1"/>
            </p:cNvSpPr>
            <p:nvPr/>
          </p:nvSpPr>
          <p:spPr bwMode="auto">
            <a:xfrm>
              <a:off x="2922" y="2382"/>
              <a:ext cx="1542" cy="282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656" name="Rectangle 19"/>
            <p:cNvSpPr>
              <a:spLocks noChangeArrowheads="1"/>
            </p:cNvSpPr>
            <p:nvPr/>
          </p:nvSpPr>
          <p:spPr bwMode="auto">
            <a:xfrm>
              <a:off x="4620" y="3086"/>
              <a:ext cx="982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/>
                <a:t>les clients de Namur </a:t>
              </a:r>
            </a:p>
          </p:txBody>
        </p:sp>
        <p:cxnSp>
          <p:nvCxnSpPr>
            <p:cNvPr id="27657" name="AutoShape 20"/>
            <p:cNvCxnSpPr>
              <a:cxnSpLocks noChangeShapeType="1"/>
              <a:stCxn id="27655" idx="2"/>
              <a:endCxn id="27656" idx="1"/>
            </p:cNvCxnSpPr>
            <p:nvPr/>
          </p:nvCxnSpPr>
          <p:spPr bwMode="auto">
            <a:xfrm rot="16200000" flipH="1">
              <a:off x="3913" y="2444"/>
              <a:ext cx="487" cy="927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3200" b="1" smtClean="0">
                <a:solidFill>
                  <a:srgbClr val="FF0000"/>
                </a:solidFill>
              </a:rPr>
              <a:t>2.1 Introduction</a:t>
            </a:r>
          </a:p>
        </p:txBody>
      </p:sp>
      <p:sp>
        <p:nvSpPr>
          <p:cNvPr id="4099" name="Text Box 4"/>
          <p:cNvSpPr>
            <a:spLocks noChangeArrowheads="1"/>
          </p:cNvSpPr>
          <p:nvPr>
            <p:ph type="body" idx="1"/>
          </p:nvPr>
        </p:nvSpPr>
        <p:spPr>
          <a:solidFill>
            <a:srgbClr val="EAEAEA"/>
          </a:solidFill>
        </p:spPr>
        <p:txBody>
          <a:bodyPr/>
          <a:lstStyle/>
          <a:p>
            <a:pPr marL="190500" indent="-190500" eaLnBrk="1" hangingPunct="1">
              <a:lnSpc>
                <a:spcPct val="80000"/>
              </a:lnSpc>
              <a:tabLst>
                <a:tab pos="190500" algn="l"/>
              </a:tabLst>
            </a:pPr>
            <a:r>
              <a:rPr lang="fr-FR" sz="2400" b="1" smtClean="0"/>
              <a:t>Le sous-langage DML de SQL permet de consulter le contenu des tables et de les modifier. Il comporte 4 verbes.</a:t>
            </a:r>
          </a:p>
          <a:p>
            <a:pPr marL="190500" indent="-190500" eaLnBrk="1" hangingPunct="1">
              <a:lnSpc>
                <a:spcPct val="80000"/>
              </a:lnSpc>
              <a:tabLst>
                <a:tab pos="190500" algn="l"/>
              </a:tabLst>
            </a:pPr>
            <a:r>
              <a:rPr lang="fr-FR" sz="2400" b="1" smtClean="0"/>
              <a:t>La requête </a:t>
            </a:r>
            <a:r>
              <a:rPr lang="fr-FR" sz="2400" b="1" smtClean="0">
                <a:solidFill>
                  <a:schemeClr val="accent2"/>
                </a:solidFill>
              </a:rPr>
              <a:t>select</a:t>
            </a:r>
            <a:r>
              <a:rPr lang="fr-FR" sz="2400" b="1" smtClean="0"/>
              <a:t> extrait des données des tables</a:t>
            </a:r>
          </a:p>
          <a:p>
            <a:pPr marL="190500" indent="-190500" eaLnBrk="1" hangingPunct="1">
              <a:lnSpc>
                <a:spcPct val="80000"/>
              </a:lnSpc>
              <a:tabLst>
                <a:tab pos="190500" algn="l"/>
              </a:tabLst>
            </a:pPr>
            <a:r>
              <a:rPr lang="fr-FR" sz="2400" b="1" smtClean="0"/>
              <a:t>La requête </a:t>
            </a:r>
            <a:r>
              <a:rPr lang="fr-FR" sz="2400" b="1" smtClean="0">
                <a:solidFill>
                  <a:schemeClr val="accent2"/>
                </a:solidFill>
              </a:rPr>
              <a:t>insert</a:t>
            </a:r>
            <a:r>
              <a:rPr lang="fr-FR" sz="2400" b="1" smtClean="0"/>
              <a:t> insère de nouvelles lignes dans une table</a:t>
            </a:r>
          </a:p>
          <a:p>
            <a:pPr marL="190500" indent="-190500" eaLnBrk="1" hangingPunct="1">
              <a:lnSpc>
                <a:spcPct val="80000"/>
              </a:lnSpc>
              <a:tabLst>
                <a:tab pos="190500" algn="l"/>
              </a:tabLst>
            </a:pPr>
            <a:r>
              <a:rPr lang="fr-FR" sz="2400" b="1" smtClean="0"/>
              <a:t>La requête </a:t>
            </a:r>
            <a:r>
              <a:rPr lang="fr-FR" sz="2400" b="1" smtClean="0">
                <a:solidFill>
                  <a:schemeClr val="accent2"/>
                </a:solidFill>
              </a:rPr>
              <a:t>delete</a:t>
            </a:r>
            <a:r>
              <a:rPr lang="fr-FR" sz="2400" b="1" smtClean="0"/>
              <a:t> supprime des lignes d'une table</a:t>
            </a:r>
          </a:p>
          <a:p>
            <a:pPr marL="190500" indent="-190500" eaLnBrk="1" hangingPunct="1">
              <a:lnSpc>
                <a:spcPct val="80000"/>
              </a:lnSpc>
              <a:tabLst>
                <a:tab pos="190500" algn="l"/>
              </a:tabLst>
            </a:pPr>
            <a:r>
              <a:rPr lang="fr-FR" sz="2400" b="1" smtClean="0"/>
              <a:t>La requête </a:t>
            </a:r>
            <a:r>
              <a:rPr lang="fr-FR" sz="2400" b="1" smtClean="0">
                <a:solidFill>
                  <a:schemeClr val="accent2"/>
                </a:solidFill>
              </a:rPr>
              <a:t>update</a:t>
            </a:r>
            <a:r>
              <a:rPr lang="fr-FR" sz="2400" b="1" smtClean="0"/>
              <a:t> modifie les valeurs de colonnes de lignes existantes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387350" y="-315913"/>
            <a:ext cx="69850" cy="73025"/>
          </a:xfrm>
        </p:spPr>
        <p:txBody>
          <a:bodyPr/>
          <a:lstStyle/>
          <a:p>
            <a:pPr eaLnBrk="1" hangingPunct="1"/>
            <a:endParaRPr lang="fr-FR" sz="4000" smtClean="0"/>
          </a:p>
        </p:txBody>
      </p:sp>
      <p:sp>
        <p:nvSpPr>
          <p:cNvPr id="5123" name="Text Box 4"/>
          <p:cNvSpPr>
            <a:spLocks noChangeArrowheads="1"/>
          </p:cNvSpPr>
          <p:nvPr>
            <p:ph type="body" idx="1"/>
          </p:nvPr>
        </p:nvSpPr>
        <p:spPr>
          <a:xfrm>
            <a:off x="250825" y="692150"/>
            <a:ext cx="8229600" cy="5184775"/>
          </a:xfrm>
          <a:solidFill>
            <a:srgbClr val="EAEAEA"/>
          </a:solidFill>
        </p:spPr>
        <p:txBody>
          <a:bodyPr/>
          <a:lstStyle/>
          <a:p>
            <a:pPr marL="190500" indent="-190500" eaLnBrk="1" hangingPunct="1">
              <a:tabLst>
                <a:tab pos="190500" algn="l"/>
              </a:tabLst>
            </a:pPr>
            <a:r>
              <a:rPr lang="fr-FR" sz="2400" b="1" smtClean="0"/>
              <a:t>Ce chapitre étudie la requête </a:t>
            </a:r>
            <a:r>
              <a:rPr lang="fr-FR" sz="2400" b="1" smtClean="0">
                <a:solidFill>
                  <a:schemeClr val="accent2"/>
                </a:solidFill>
              </a:rPr>
              <a:t>select</a:t>
            </a:r>
            <a:r>
              <a:rPr lang="fr-FR" sz="2400" b="1" smtClean="0"/>
              <a:t> opérant sur </a:t>
            </a:r>
            <a:r>
              <a:rPr lang="fr-FR" sz="2400" b="1" smtClean="0">
                <a:solidFill>
                  <a:schemeClr val="accent2"/>
                </a:solidFill>
              </a:rPr>
              <a:t>une seule table</a:t>
            </a:r>
          </a:p>
          <a:p>
            <a:pPr marL="190500" indent="-190500" eaLnBrk="1" hangingPunct="1">
              <a:buFontTx/>
              <a:buNone/>
              <a:tabLst>
                <a:tab pos="190500" algn="l"/>
              </a:tabLst>
            </a:pPr>
            <a:endParaRPr lang="fr-FR" sz="2400" b="1" smtClean="0">
              <a:solidFill>
                <a:schemeClr val="accent2"/>
              </a:solidFill>
            </a:endParaRPr>
          </a:p>
          <a:p>
            <a:pPr marL="190500" indent="-190500" eaLnBrk="1" hangingPunct="1">
              <a:tabLst>
                <a:tab pos="190500" algn="l"/>
              </a:tabLst>
            </a:pPr>
            <a:r>
              <a:rPr lang="fr-FR" sz="2400" b="1" smtClean="0"/>
              <a:t>Toute requête </a:t>
            </a:r>
            <a:r>
              <a:rPr lang="fr-FR" sz="2400" b="1" smtClean="0">
                <a:solidFill>
                  <a:schemeClr val="accent2"/>
                </a:solidFill>
              </a:rPr>
              <a:t>select</a:t>
            </a:r>
            <a:r>
              <a:rPr lang="fr-FR" sz="2400" b="1" smtClean="0"/>
              <a:t> renvoie un résultat sous la forme d'une table</a:t>
            </a:r>
          </a:p>
          <a:p>
            <a:pPr marL="190500" indent="-190500" eaLnBrk="1" hangingPunct="1">
              <a:tabLst>
                <a:tab pos="190500" algn="l"/>
              </a:tabLst>
            </a:pPr>
            <a:endParaRPr lang="fr-FR" sz="2400" b="1" smtClean="0"/>
          </a:p>
          <a:p>
            <a:pPr marL="190500" indent="-190500" eaLnBrk="1" hangingPunct="1">
              <a:tabLst>
                <a:tab pos="190500" algn="l"/>
              </a:tabLst>
            </a:pPr>
            <a:r>
              <a:rPr lang="fr-FR" sz="2400" b="1" smtClean="0"/>
              <a:t>En principe, une requête </a:t>
            </a:r>
            <a:r>
              <a:rPr lang="fr-FR" sz="2400" b="1" smtClean="0">
                <a:solidFill>
                  <a:schemeClr val="accent2"/>
                </a:solidFill>
              </a:rPr>
              <a:t>select</a:t>
            </a:r>
            <a:r>
              <a:rPr lang="fr-FR" sz="2400" b="1" smtClean="0"/>
              <a:t> peut opérer sur le résultat d'une autre requête </a:t>
            </a:r>
            <a:r>
              <a:rPr lang="fr-FR" sz="2400" b="1" smtClean="0">
                <a:solidFill>
                  <a:schemeClr val="accent2"/>
                </a:solidFill>
              </a:rPr>
              <a:t>select</a:t>
            </a:r>
            <a:r>
              <a:rPr lang="fr-FR" sz="2400" b="1" smtClean="0"/>
              <a:t>; </a:t>
            </a:r>
          </a:p>
          <a:p>
            <a:pPr marL="190500" indent="-190500" eaLnBrk="1" hangingPunct="1">
              <a:tabLst>
                <a:tab pos="190500" algn="l"/>
              </a:tabLst>
            </a:pPr>
            <a:endParaRPr lang="fr-FR" sz="2400" b="1" smtClean="0"/>
          </a:p>
          <a:p>
            <a:pPr marL="190500" indent="-190500" eaLnBrk="1" hangingPunct="1">
              <a:tabLst>
                <a:tab pos="190500" algn="l"/>
              </a:tabLst>
            </a:pPr>
            <a:r>
              <a:rPr lang="fr-FR" sz="2400" b="1" smtClean="0"/>
              <a:t>SQL est un langage imparfait, mais c'est tout ce dont on dispose : </a:t>
            </a:r>
            <a:r>
              <a:rPr lang="fr-FR" sz="2400" b="1" i="1" smtClean="0"/>
              <a:t>quand on n'a pas ce que l'on aime, il faut aimer ce que l'on a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4000" b="1" smtClean="0">
                <a:solidFill>
                  <a:srgbClr val="FF0000"/>
                </a:solidFill>
              </a:rPr>
              <a:t>2.2 Extraction simple</a:t>
            </a:r>
            <a:r>
              <a:rPr lang="fr-FR" sz="4000" b="1" smtClean="0">
                <a:solidFill>
                  <a:schemeClr val="tx1"/>
                </a:solidFill>
              </a:rPr>
              <a:t/>
            </a:r>
            <a:br>
              <a:rPr lang="fr-FR" sz="4000" b="1" smtClean="0">
                <a:solidFill>
                  <a:schemeClr val="tx1"/>
                </a:solidFill>
              </a:rPr>
            </a:br>
            <a:endParaRPr lang="fr-FR" sz="4000" b="1" smtClean="0">
              <a:solidFill>
                <a:schemeClr val="tx1"/>
              </a:solidFill>
            </a:endParaRPr>
          </a:p>
        </p:txBody>
      </p:sp>
      <p:sp>
        <p:nvSpPr>
          <p:cNvPr id="6147" name="Rectangle 4"/>
          <p:cNvSpPr>
            <a:spLocks noChangeArrowheads="1"/>
          </p:cNvSpPr>
          <p:nvPr>
            <p:ph type="body" idx="1"/>
          </p:nvPr>
        </p:nvSpPr>
        <p:spPr>
          <a:xfrm>
            <a:off x="395288" y="2332038"/>
            <a:ext cx="8229600" cy="4525962"/>
          </a:xfrm>
          <a:solidFill>
            <a:srgbClr val="EAEAEA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fr-FR" sz="2400" b="1" smtClean="0"/>
              <a:t>select NCLI, NOM, LOCALITE </a:t>
            </a:r>
          </a:p>
          <a:p>
            <a:pPr eaLnBrk="1" hangingPunct="1">
              <a:buFontTx/>
              <a:buNone/>
            </a:pPr>
            <a:r>
              <a:rPr lang="fr-FR" sz="2400" b="1" smtClean="0"/>
              <a:t>from   CLIENT;</a:t>
            </a:r>
          </a:p>
        </p:txBody>
      </p:sp>
      <p:grpSp>
        <p:nvGrpSpPr>
          <p:cNvPr id="6148" name="Group 5"/>
          <p:cNvGrpSpPr>
            <a:grpSpLocks/>
          </p:cNvGrpSpPr>
          <p:nvPr/>
        </p:nvGrpSpPr>
        <p:grpSpPr bwMode="auto">
          <a:xfrm>
            <a:off x="5508625" y="2205038"/>
            <a:ext cx="2390775" cy="2817812"/>
            <a:chOff x="2088" y="1434"/>
            <a:chExt cx="1506" cy="1775"/>
          </a:xfrm>
        </p:grpSpPr>
        <p:sp>
          <p:nvSpPr>
            <p:cNvPr id="6151" name="Rectangle 6"/>
            <p:cNvSpPr>
              <a:spLocks noChangeArrowheads="1"/>
            </p:cNvSpPr>
            <p:nvPr/>
          </p:nvSpPr>
          <p:spPr bwMode="auto">
            <a:xfrm>
              <a:off x="2088" y="1434"/>
              <a:ext cx="1506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NCLI	       NOM	 LOCALITE</a:t>
              </a:r>
            </a:p>
          </p:txBody>
        </p:sp>
        <p:sp>
          <p:nvSpPr>
            <p:cNvPr id="6152" name="Text Box 7"/>
            <p:cNvSpPr txBox="1">
              <a:spLocks noChangeArrowheads="1"/>
            </p:cNvSpPr>
            <p:nvPr/>
          </p:nvSpPr>
          <p:spPr bwMode="auto">
            <a:xfrm>
              <a:off x="2088" y="1615"/>
              <a:ext cx="306" cy="159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B062</a:t>
              </a:r>
            </a:p>
            <a:p>
              <a:pPr eaLnBrk="0" hangingPunct="0"/>
              <a:r>
                <a:rPr lang="fr-FR" sz="1000"/>
                <a:t>B112</a:t>
              </a:r>
            </a:p>
            <a:p>
              <a:pPr eaLnBrk="0" hangingPunct="0"/>
              <a:r>
                <a:rPr lang="fr-FR" sz="1000"/>
                <a:t>B332</a:t>
              </a:r>
            </a:p>
            <a:p>
              <a:pPr eaLnBrk="0" hangingPunct="0"/>
              <a:r>
                <a:rPr lang="fr-FR" sz="1000"/>
                <a:t>B512</a:t>
              </a:r>
            </a:p>
            <a:p>
              <a:pPr eaLnBrk="0" hangingPunct="0"/>
              <a:r>
                <a:rPr lang="fr-FR" sz="1000"/>
                <a:t>C003</a:t>
              </a:r>
            </a:p>
            <a:p>
              <a:pPr eaLnBrk="0" hangingPunct="0"/>
              <a:r>
                <a:rPr lang="fr-FR" sz="1000"/>
                <a:t>C123</a:t>
              </a:r>
            </a:p>
            <a:p>
              <a:pPr eaLnBrk="0" hangingPunct="0"/>
              <a:r>
                <a:rPr lang="fr-FR" sz="1000"/>
                <a:t>C400</a:t>
              </a:r>
            </a:p>
            <a:p>
              <a:pPr eaLnBrk="0" hangingPunct="0"/>
              <a:r>
                <a:rPr lang="fr-FR" sz="1000"/>
                <a:t>D063</a:t>
              </a:r>
            </a:p>
            <a:p>
              <a:pPr eaLnBrk="0" hangingPunct="0"/>
              <a:r>
                <a:rPr lang="fr-FR" sz="1000"/>
                <a:t>F010</a:t>
              </a:r>
            </a:p>
            <a:p>
              <a:pPr eaLnBrk="0" hangingPunct="0"/>
              <a:r>
                <a:rPr lang="fr-FR" sz="1000"/>
                <a:t>F011</a:t>
              </a:r>
            </a:p>
            <a:p>
              <a:pPr eaLnBrk="0" hangingPunct="0"/>
              <a:r>
                <a:rPr lang="fr-FR" sz="1000"/>
                <a:t>F400</a:t>
              </a:r>
            </a:p>
            <a:p>
              <a:pPr eaLnBrk="0" hangingPunct="0"/>
              <a:r>
                <a:rPr lang="fr-FR" sz="1000"/>
                <a:t>K111</a:t>
              </a:r>
            </a:p>
            <a:p>
              <a:pPr eaLnBrk="0" hangingPunct="0"/>
              <a:r>
                <a:rPr lang="fr-FR" sz="1000"/>
                <a:t>K729</a:t>
              </a:r>
            </a:p>
            <a:p>
              <a:pPr eaLnBrk="0" hangingPunct="0"/>
              <a:r>
                <a:rPr lang="fr-FR" sz="1000"/>
                <a:t>L422</a:t>
              </a:r>
            </a:p>
            <a:p>
              <a:pPr eaLnBrk="0" hangingPunct="0"/>
              <a:r>
                <a:rPr lang="fr-FR" sz="1000"/>
                <a:t>S127</a:t>
              </a:r>
            </a:p>
            <a:p>
              <a:pPr eaLnBrk="0" hangingPunct="0"/>
              <a:r>
                <a:rPr lang="fr-FR" sz="1000"/>
                <a:t>S712</a:t>
              </a:r>
            </a:p>
          </p:txBody>
        </p:sp>
        <p:sp>
          <p:nvSpPr>
            <p:cNvPr id="6153" name="Text Box 8"/>
            <p:cNvSpPr txBox="1">
              <a:spLocks noChangeArrowheads="1"/>
            </p:cNvSpPr>
            <p:nvPr/>
          </p:nvSpPr>
          <p:spPr bwMode="auto">
            <a:xfrm>
              <a:off x="2441" y="1615"/>
              <a:ext cx="577" cy="159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GOFFIN</a:t>
              </a:r>
            </a:p>
            <a:p>
              <a:pPr eaLnBrk="0" hangingPunct="0"/>
              <a:r>
                <a:rPr lang="fr-FR" sz="1000"/>
                <a:t>HANSENNE</a:t>
              </a:r>
            </a:p>
            <a:p>
              <a:pPr eaLnBrk="0" hangingPunct="0"/>
              <a:r>
                <a:rPr lang="fr-FR" sz="1000"/>
                <a:t>MONTI</a:t>
              </a:r>
            </a:p>
            <a:p>
              <a:pPr eaLnBrk="0" hangingPunct="0"/>
              <a:r>
                <a:rPr lang="fr-FR" sz="1000"/>
                <a:t>GILLET</a:t>
              </a:r>
            </a:p>
            <a:p>
              <a:pPr eaLnBrk="0" hangingPunct="0"/>
              <a:r>
                <a:rPr lang="fr-FR" sz="1000"/>
                <a:t>AVRON</a:t>
              </a:r>
            </a:p>
            <a:p>
              <a:pPr eaLnBrk="0" hangingPunct="0"/>
              <a:r>
                <a:rPr lang="fr-FR" sz="1000"/>
                <a:t>MERCIER</a:t>
              </a:r>
            </a:p>
            <a:p>
              <a:pPr eaLnBrk="0" hangingPunct="0"/>
              <a:r>
                <a:rPr lang="fr-FR" sz="1000"/>
                <a:t>FERARD</a:t>
              </a:r>
            </a:p>
            <a:p>
              <a:pPr eaLnBrk="0" hangingPunct="0"/>
              <a:r>
                <a:rPr lang="fr-FR" sz="1000"/>
                <a:t>MERCIER</a:t>
              </a:r>
            </a:p>
            <a:p>
              <a:pPr eaLnBrk="0" hangingPunct="0"/>
              <a:r>
                <a:rPr lang="fr-FR" sz="1000"/>
                <a:t>TOUSSAINT</a:t>
              </a:r>
            </a:p>
            <a:p>
              <a:pPr eaLnBrk="0" hangingPunct="0"/>
              <a:r>
                <a:rPr lang="fr-FR" sz="1000"/>
                <a:t>PONCELET</a:t>
              </a:r>
            </a:p>
            <a:p>
              <a:pPr eaLnBrk="0" hangingPunct="0"/>
              <a:r>
                <a:rPr lang="fr-FR" sz="1000"/>
                <a:t>JACOB</a:t>
              </a:r>
            </a:p>
            <a:p>
              <a:pPr eaLnBrk="0" hangingPunct="0"/>
              <a:r>
                <a:rPr lang="fr-FR" sz="1000"/>
                <a:t>VANBIST</a:t>
              </a:r>
            </a:p>
            <a:p>
              <a:pPr eaLnBrk="0" hangingPunct="0"/>
              <a:r>
                <a:rPr lang="fr-FR" sz="1000"/>
                <a:t>NEUMAN</a:t>
              </a:r>
            </a:p>
            <a:p>
              <a:pPr eaLnBrk="0" hangingPunct="0"/>
              <a:r>
                <a:rPr lang="fr-FR" sz="1000"/>
                <a:t>FRANCK</a:t>
              </a:r>
            </a:p>
            <a:p>
              <a:pPr eaLnBrk="0" hangingPunct="0"/>
              <a:r>
                <a:rPr lang="fr-FR" sz="1000"/>
                <a:t>VANDERKA</a:t>
              </a:r>
            </a:p>
            <a:p>
              <a:pPr eaLnBrk="0" hangingPunct="0"/>
              <a:r>
                <a:rPr lang="fr-FR" sz="1000"/>
                <a:t>GUILLAUME</a:t>
              </a:r>
            </a:p>
          </p:txBody>
        </p:sp>
        <p:sp>
          <p:nvSpPr>
            <p:cNvPr id="6154" name="Rectangle 9"/>
            <p:cNvSpPr>
              <a:spLocks noChangeArrowheads="1"/>
            </p:cNvSpPr>
            <p:nvPr/>
          </p:nvSpPr>
          <p:spPr bwMode="auto">
            <a:xfrm>
              <a:off x="3066" y="1615"/>
              <a:ext cx="528" cy="159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000"/>
                <a:t>Namur</a:t>
              </a:r>
            </a:p>
            <a:p>
              <a:pPr eaLnBrk="0" hangingPunct="0"/>
              <a:r>
                <a:rPr lang="fr-FR" sz="1000"/>
                <a:t>Poitiers</a:t>
              </a:r>
            </a:p>
            <a:p>
              <a:pPr eaLnBrk="0" hangingPunct="0"/>
              <a:r>
                <a:rPr lang="fr-FR" sz="1000"/>
                <a:t>Genève</a:t>
              </a:r>
            </a:p>
            <a:p>
              <a:pPr eaLnBrk="0" hangingPunct="0"/>
              <a:r>
                <a:rPr lang="fr-FR" sz="1000"/>
                <a:t>Toulouse</a:t>
              </a:r>
            </a:p>
            <a:p>
              <a:pPr eaLnBrk="0" hangingPunct="0"/>
              <a:r>
                <a:rPr lang="fr-FR" sz="1000"/>
                <a:t>Toulouse</a:t>
              </a:r>
            </a:p>
            <a:p>
              <a:pPr eaLnBrk="0" hangingPunct="0"/>
              <a:r>
                <a:rPr lang="fr-FR" sz="1000"/>
                <a:t>Namur</a:t>
              </a:r>
            </a:p>
            <a:p>
              <a:pPr eaLnBrk="0" hangingPunct="0"/>
              <a:r>
                <a:rPr lang="fr-FR" sz="1000"/>
                <a:t>Poitiers</a:t>
              </a:r>
            </a:p>
            <a:p>
              <a:pPr eaLnBrk="0" hangingPunct="0"/>
              <a:r>
                <a:rPr lang="fr-FR" sz="1000"/>
                <a:t>Toulouse</a:t>
              </a:r>
            </a:p>
            <a:p>
              <a:pPr eaLnBrk="0" hangingPunct="0"/>
              <a:r>
                <a:rPr lang="fr-FR" sz="1000"/>
                <a:t>Poitiers</a:t>
              </a:r>
            </a:p>
            <a:p>
              <a:pPr eaLnBrk="0" hangingPunct="0"/>
              <a:r>
                <a:rPr lang="fr-FR" sz="1000"/>
                <a:t>Toulouse</a:t>
              </a:r>
            </a:p>
            <a:p>
              <a:pPr eaLnBrk="0" hangingPunct="0"/>
              <a:r>
                <a:rPr lang="fr-FR" sz="1000"/>
                <a:t>Bruxelles</a:t>
              </a:r>
            </a:p>
            <a:p>
              <a:pPr eaLnBrk="0" hangingPunct="0"/>
              <a:r>
                <a:rPr lang="fr-FR" sz="1000"/>
                <a:t>Lille</a:t>
              </a:r>
            </a:p>
            <a:p>
              <a:pPr eaLnBrk="0" hangingPunct="0"/>
              <a:r>
                <a:rPr lang="fr-FR" sz="1000"/>
                <a:t>Toulouse</a:t>
              </a:r>
            </a:p>
            <a:p>
              <a:pPr eaLnBrk="0" hangingPunct="0"/>
              <a:r>
                <a:rPr lang="fr-FR" sz="1000"/>
                <a:t>Namur</a:t>
              </a:r>
            </a:p>
            <a:p>
              <a:pPr eaLnBrk="0" hangingPunct="0"/>
              <a:r>
                <a:rPr lang="fr-FR" sz="1000"/>
                <a:t>Namur</a:t>
              </a:r>
            </a:p>
            <a:p>
              <a:pPr eaLnBrk="0" hangingPunct="0"/>
              <a:r>
                <a:rPr lang="fr-FR" sz="1000"/>
                <a:t>Paris</a:t>
              </a:r>
            </a:p>
          </p:txBody>
        </p:sp>
      </p:grpSp>
      <p:sp>
        <p:nvSpPr>
          <p:cNvPr id="6149" name="Rectangle 10"/>
          <p:cNvSpPr>
            <a:spLocks noChangeArrowheads="1"/>
          </p:cNvSpPr>
          <p:nvPr/>
        </p:nvSpPr>
        <p:spPr bwMode="auto">
          <a:xfrm>
            <a:off x="684213" y="5157788"/>
            <a:ext cx="5113337" cy="8223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400" b="1">
                <a:latin typeface="Courier New" pitchFamily="49" charset="0"/>
              </a:rPr>
              <a:t>select * </a:t>
            </a:r>
          </a:p>
          <a:p>
            <a:pPr eaLnBrk="0" hangingPunct="0"/>
            <a:r>
              <a:rPr lang="fr-FR" sz="2400" b="1">
                <a:latin typeface="Courier New" pitchFamily="49" charset="0"/>
              </a:rPr>
              <a:t>from   CLIENT;</a:t>
            </a:r>
          </a:p>
        </p:txBody>
      </p:sp>
      <p:sp>
        <p:nvSpPr>
          <p:cNvPr id="6150" name="Rectangle 11"/>
          <p:cNvSpPr>
            <a:spLocks noChangeArrowheads="1"/>
          </p:cNvSpPr>
          <p:nvPr/>
        </p:nvSpPr>
        <p:spPr bwMode="auto">
          <a:xfrm>
            <a:off x="4500563" y="5516563"/>
            <a:ext cx="1739900" cy="27463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* = liste des colonnes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>
            <p:ph type="body" idx="1"/>
          </p:nvPr>
        </p:nvSpPr>
        <p:spPr>
          <a:xfrm>
            <a:off x="323850" y="981075"/>
            <a:ext cx="8229600" cy="4525963"/>
          </a:xfrm>
          <a:solidFill>
            <a:srgbClr val="EAEAEA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fr-FR" smtClean="0"/>
              <a:t>   </a:t>
            </a:r>
            <a:r>
              <a:rPr lang="fr-FR" sz="2400" b="1" smtClean="0"/>
              <a:t>select NCLI, NOM </a:t>
            </a:r>
          </a:p>
          <a:p>
            <a:pPr eaLnBrk="1" hangingPunct="1">
              <a:buFontTx/>
              <a:buNone/>
            </a:pPr>
            <a:r>
              <a:rPr lang="fr-FR" sz="2400" b="1" smtClean="0"/>
              <a:t>    from   CLIENT </a:t>
            </a:r>
          </a:p>
          <a:p>
            <a:pPr eaLnBrk="1" hangingPunct="1">
              <a:buFontTx/>
              <a:buNone/>
            </a:pPr>
            <a:r>
              <a:rPr lang="fr-FR" sz="2400" b="1" smtClean="0"/>
              <a:t>    where  LOCALITE = 'Toulouse';</a:t>
            </a: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3276600" y="3141663"/>
            <a:ext cx="2219325" cy="1141412"/>
            <a:chOff x="1940" y="1498"/>
            <a:chExt cx="894" cy="719"/>
          </a:xfrm>
        </p:grpSpPr>
        <p:sp>
          <p:nvSpPr>
            <p:cNvPr id="7172" name="Rectangle 6"/>
            <p:cNvSpPr>
              <a:spLocks noChangeArrowheads="1"/>
            </p:cNvSpPr>
            <p:nvPr/>
          </p:nvSpPr>
          <p:spPr bwMode="auto">
            <a:xfrm>
              <a:off x="1940" y="1498"/>
              <a:ext cx="894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NCLI	       NOM</a:t>
              </a:r>
            </a:p>
          </p:txBody>
        </p:sp>
        <p:sp>
          <p:nvSpPr>
            <p:cNvPr id="7173" name="Text Box 7"/>
            <p:cNvSpPr txBox="1">
              <a:spLocks noChangeArrowheads="1"/>
            </p:cNvSpPr>
            <p:nvPr/>
          </p:nvSpPr>
          <p:spPr bwMode="auto">
            <a:xfrm>
              <a:off x="1940" y="1679"/>
              <a:ext cx="306" cy="538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000"/>
                <a:t>B512</a:t>
              </a:r>
            </a:p>
            <a:p>
              <a:pPr eaLnBrk="0" hangingPunct="0"/>
              <a:r>
                <a:rPr lang="fr-FR" sz="1000"/>
                <a:t>C003</a:t>
              </a:r>
            </a:p>
            <a:p>
              <a:pPr eaLnBrk="0" hangingPunct="0"/>
              <a:r>
                <a:rPr lang="fr-FR" sz="1000"/>
                <a:t>D063</a:t>
              </a:r>
            </a:p>
            <a:p>
              <a:pPr eaLnBrk="0" hangingPunct="0"/>
              <a:r>
                <a:rPr lang="fr-FR" sz="1000"/>
                <a:t>F011</a:t>
              </a:r>
            </a:p>
            <a:p>
              <a:pPr eaLnBrk="0" hangingPunct="0"/>
              <a:r>
                <a:rPr lang="fr-FR" sz="1000"/>
                <a:t>K729</a:t>
              </a:r>
            </a:p>
          </p:txBody>
        </p:sp>
        <p:sp>
          <p:nvSpPr>
            <p:cNvPr id="7174" name="Text Box 8"/>
            <p:cNvSpPr txBox="1">
              <a:spLocks noChangeArrowheads="1"/>
            </p:cNvSpPr>
            <p:nvPr/>
          </p:nvSpPr>
          <p:spPr bwMode="auto">
            <a:xfrm>
              <a:off x="2293" y="1679"/>
              <a:ext cx="349" cy="538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GILLET</a:t>
              </a:r>
            </a:p>
            <a:p>
              <a:pPr eaLnBrk="0" hangingPunct="0"/>
              <a:r>
                <a:rPr lang="fr-FR" sz="1000"/>
                <a:t>AVRON</a:t>
              </a:r>
            </a:p>
            <a:p>
              <a:pPr eaLnBrk="0" hangingPunct="0"/>
              <a:r>
                <a:rPr lang="fr-FR" sz="1000"/>
                <a:t>MERCIER</a:t>
              </a:r>
            </a:p>
            <a:p>
              <a:pPr eaLnBrk="0" hangingPunct="0"/>
              <a:r>
                <a:rPr lang="fr-FR" sz="1000"/>
                <a:t>PONCELET</a:t>
              </a:r>
            </a:p>
            <a:p>
              <a:pPr eaLnBrk="0" hangingPunct="0"/>
              <a:r>
                <a:rPr lang="fr-FR" sz="1000"/>
                <a:t>NEUMAN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fr-FR" b="1" smtClean="0"/>
          </a:p>
          <a:p>
            <a:pPr eaLnBrk="1" hangingPunct="1">
              <a:buFontTx/>
              <a:buNone/>
            </a:pPr>
            <a:endParaRPr lang="fr-FR" smtClean="0"/>
          </a:p>
        </p:txBody>
      </p:sp>
      <p:grpSp>
        <p:nvGrpSpPr>
          <p:cNvPr id="8195" name="Group 4"/>
          <p:cNvGrpSpPr>
            <a:grpSpLocks/>
          </p:cNvGrpSpPr>
          <p:nvPr/>
        </p:nvGrpSpPr>
        <p:grpSpPr bwMode="auto">
          <a:xfrm>
            <a:off x="3611563" y="2454275"/>
            <a:ext cx="1608137" cy="1141413"/>
            <a:chOff x="2275" y="1498"/>
            <a:chExt cx="517" cy="719"/>
          </a:xfrm>
        </p:grpSpPr>
        <p:sp>
          <p:nvSpPr>
            <p:cNvPr id="8203" name="Rectangle 5"/>
            <p:cNvSpPr>
              <a:spLocks noChangeArrowheads="1"/>
            </p:cNvSpPr>
            <p:nvPr/>
          </p:nvSpPr>
          <p:spPr bwMode="auto">
            <a:xfrm>
              <a:off x="2276" y="1498"/>
              <a:ext cx="516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LOCALITE</a:t>
              </a:r>
            </a:p>
          </p:txBody>
        </p:sp>
        <p:sp>
          <p:nvSpPr>
            <p:cNvPr id="8204" name="Text Box 6"/>
            <p:cNvSpPr txBox="1">
              <a:spLocks noChangeArrowheads="1"/>
            </p:cNvSpPr>
            <p:nvPr/>
          </p:nvSpPr>
          <p:spPr bwMode="auto">
            <a:xfrm>
              <a:off x="2275" y="1679"/>
              <a:ext cx="514" cy="538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000"/>
                <a:t>Poitiers</a:t>
              </a:r>
            </a:p>
            <a:p>
              <a:pPr eaLnBrk="0" hangingPunct="0"/>
              <a:r>
                <a:rPr lang="fr-FR" sz="1000"/>
                <a:t>Namur</a:t>
              </a:r>
            </a:p>
            <a:p>
              <a:pPr eaLnBrk="0" hangingPunct="0"/>
              <a:r>
                <a:rPr lang="fr-FR" sz="1000"/>
                <a:t>Poitiers</a:t>
              </a:r>
            </a:p>
            <a:p>
              <a:pPr eaLnBrk="0" hangingPunct="0"/>
              <a:r>
                <a:rPr lang="fr-FR" sz="1000"/>
                <a:t>Namur</a:t>
              </a:r>
            </a:p>
            <a:p>
              <a:pPr eaLnBrk="0" hangingPunct="0"/>
              <a:r>
                <a:rPr lang="fr-FR" sz="1000"/>
                <a:t>Namur</a:t>
              </a:r>
            </a:p>
          </p:txBody>
        </p:sp>
      </p:grpSp>
      <p:sp>
        <p:nvSpPr>
          <p:cNvPr id="8196" name="Rectangle 7"/>
          <p:cNvSpPr>
            <a:spLocks noChangeArrowheads="1"/>
          </p:cNvSpPr>
          <p:nvPr/>
        </p:nvSpPr>
        <p:spPr bwMode="auto">
          <a:xfrm rot="-1641324">
            <a:off x="5795963" y="2565400"/>
            <a:ext cx="1390650" cy="2746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lignes en double</a:t>
            </a:r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684213" y="3933825"/>
            <a:ext cx="5905500" cy="2006600"/>
            <a:chOff x="942" y="2478"/>
            <a:chExt cx="3720" cy="926"/>
          </a:xfrm>
        </p:grpSpPr>
        <p:grpSp>
          <p:nvGrpSpPr>
            <p:cNvPr id="8199" name="Group 9"/>
            <p:cNvGrpSpPr>
              <a:grpSpLocks/>
            </p:cNvGrpSpPr>
            <p:nvPr/>
          </p:nvGrpSpPr>
          <p:grpSpPr bwMode="auto">
            <a:xfrm>
              <a:off x="2275" y="3040"/>
              <a:ext cx="517" cy="364"/>
              <a:chOff x="2275" y="1498"/>
              <a:chExt cx="517" cy="364"/>
            </a:xfrm>
          </p:grpSpPr>
          <p:sp>
            <p:nvSpPr>
              <p:cNvPr id="8201" name="Rectangle 10"/>
              <p:cNvSpPr>
                <a:spLocks noChangeArrowheads="1"/>
              </p:cNvSpPr>
              <p:nvPr/>
            </p:nvSpPr>
            <p:spPr bwMode="auto">
              <a:xfrm>
                <a:off x="2276" y="1498"/>
                <a:ext cx="516" cy="113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476250" algn="l"/>
                    <a:tab pos="15240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LOCALITE</a:t>
                </a:r>
              </a:p>
            </p:txBody>
          </p:sp>
          <p:sp>
            <p:nvSpPr>
              <p:cNvPr id="8202" name="Text Box 11"/>
              <p:cNvSpPr txBox="1">
                <a:spLocks noChangeArrowheads="1"/>
              </p:cNvSpPr>
              <p:nvPr/>
            </p:nvSpPr>
            <p:spPr bwMode="auto">
              <a:xfrm>
                <a:off x="2275" y="1679"/>
                <a:ext cx="514" cy="183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fr-FR" sz="1000"/>
                  <a:t>Namur</a:t>
                </a:r>
              </a:p>
              <a:p>
                <a:pPr eaLnBrk="0" hangingPunct="0"/>
                <a:r>
                  <a:rPr lang="fr-FR" sz="1000"/>
                  <a:t>Poitiers</a:t>
                </a:r>
              </a:p>
            </p:txBody>
          </p:sp>
        </p:grpSp>
        <p:sp>
          <p:nvSpPr>
            <p:cNvPr id="2" name="Rectangle 12"/>
            <p:cNvSpPr>
              <a:spLocks noChangeArrowheads="1"/>
            </p:cNvSpPr>
            <p:nvPr/>
          </p:nvSpPr>
          <p:spPr bwMode="auto">
            <a:xfrm>
              <a:off x="942" y="2478"/>
              <a:ext cx="3720" cy="548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2400" b="1">
                  <a:latin typeface="Courier New" pitchFamily="49" charset="0"/>
                </a:rPr>
                <a:t>select </a:t>
              </a:r>
              <a:r>
                <a:rPr lang="fr-FR" sz="2400" b="1">
                  <a:solidFill>
                    <a:schemeClr val="accent2"/>
                  </a:solidFill>
                  <a:latin typeface="Courier New" pitchFamily="49" charset="0"/>
                </a:rPr>
                <a:t>distinct</a:t>
              </a:r>
              <a:r>
                <a:rPr lang="fr-FR" sz="2400" b="1">
                  <a:latin typeface="Courier New" pitchFamily="49" charset="0"/>
                </a:rPr>
                <a:t> LOCALITE </a:t>
              </a:r>
            </a:p>
            <a:p>
              <a:pPr eaLnBrk="0" hangingPunct="0"/>
              <a:r>
                <a:rPr lang="fr-FR" sz="2400" b="1">
                  <a:latin typeface="Courier New" pitchFamily="49" charset="0"/>
                </a:rPr>
                <a:t>from   CLIENT</a:t>
              </a:r>
            </a:p>
            <a:p>
              <a:pPr eaLnBrk="0" hangingPunct="0"/>
              <a:r>
                <a:rPr lang="fr-FR" sz="2400" b="1">
                  <a:latin typeface="Courier New" pitchFamily="49" charset="0"/>
                </a:rPr>
                <a:t>where  CAT = 'C1';</a:t>
              </a:r>
              <a:r>
                <a:rPr lang="fr-FR" sz="2000" b="1">
                  <a:latin typeface="Courier New" pitchFamily="49" charset="0"/>
                </a:rPr>
                <a:t> </a:t>
              </a:r>
            </a:p>
          </p:txBody>
        </p:sp>
      </p:grp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395288" y="1341438"/>
            <a:ext cx="5905500" cy="11874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400" b="1">
                <a:latin typeface="Courier New" pitchFamily="49" charset="0"/>
              </a:rPr>
              <a:t>select LOCALITE </a:t>
            </a:r>
          </a:p>
          <a:p>
            <a:pPr eaLnBrk="0" hangingPunct="0"/>
            <a:r>
              <a:rPr lang="fr-FR" sz="2400" b="1">
                <a:latin typeface="Courier New" pitchFamily="49" charset="0"/>
              </a:rPr>
              <a:t>from   CLIENT</a:t>
            </a:r>
          </a:p>
          <a:p>
            <a:pPr eaLnBrk="0" hangingPunct="0"/>
            <a:r>
              <a:rPr lang="fr-FR" sz="2400" b="1">
                <a:latin typeface="Courier New" pitchFamily="49" charset="0"/>
              </a:rPr>
              <a:t>where  CAT = 'C1';</a:t>
            </a:r>
            <a:r>
              <a:rPr lang="fr-FR" sz="2000" b="1">
                <a:latin typeface="Courier New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708275"/>
            <a:ext cx="7499350" cy="7921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fr-FR" b="1" smtClean="0">
                <a:solidFill>
                  <a:srgbClr val="FF0000"/>
                </a:solidFill>
              </a:rPr>
              <a:t>2.3 Conditions plus complexes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>
            <a:spLocks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  <a:noFill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fr-FR" sz="2400" b="1" smtClean="0">
                <a:solidFill>
                  <a:schemeClr val="accent2"/>
                </a:solidFill>
              </a:rPr>
              <a:t>2.3 Conditions plus complexes - les valeurs </a:t>
            </a:r>
            <a:r>
              <a:rPr lang="fr-FR" sz="2400" b="1" i="1" smtClean="0">
                <a:solidFill>
                  <a:schemeClr val="accent2"/>
                </a:solidFill>
              </a:rPr>
              <a:t>null</a:t>
            </a:r>
          </a:p>
        </p:txBody>
      </p:sp>
      <p:grpSp>
        <p:nvGrpSpPr>
          <p:cNvPr id="10243" name="Group 5"/>
          <p:cNvGrpSpPr>
            <a:grpSpLocks/>
          </p:cNvGrpSpPr>
          <p:nvPr/>
        </p:nvGrpSpPr>
        <p:grpSpPr bwMode="auto">
          <a:xfrm>
            <a:off x="0" y="1125538"/>
            <a:ext cx="5905500" cy="1423987"/>
            <a:chOff x="942" y="936"/>
            <a:chExt cx="3720" cy="897"/>
          </a:xfrm>
        </p:grpSpPr>
        <p:grpSp>
          <p:nvGrpSpPr>
            <p:cNvPr id="2" name="Group 6"/>
            <p:cNvGrpSpPr>
              <a:grpSpLocks/>
            </p:cNvGrpSpPr>
            <p:nvPr/>
          </p:nvGrpSpPr>
          <p:grpSpPr bwMode="auto">
            <a:xfrm>
              <a:off x="2275" y="1498"/>
              <a:ext cx="427" cy="335"/>
              <a:chOff x="2275" y="1498"/>
              <a:chExt cx="517" cy="335"/>
            </a:xfrm>
          </p:grpSpPr>
          <p:sp>
            <p:nvSpPr>
              <p:cNvPr id="10253" name="Rectangle 7"/>
              <p:cNvSpPr>
                <a:spLocks noChangeArrowheads="1"/>
              </p:cNvSpPr>
              <p:nvPr/>
            </p:nvSpPr>
            <p:spPr bwMode="auto">
              <a:xfrm>
                <a:off x="2276" y="1498"/>
                <a:ext cx="516" cy="154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476250" algn="l"/>
                    <a:tab pos="15240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NCLI</a:t>
                </a:r>
              </a:p>
            </p:txBody>
          </p:sp>
          <p:sp>
            <p:nvSpPr>
              <p:cNvPr id="10254" name="Text Box 8"/>
              <p:cNvSpPr txBox="1">
                <a:spLocks noChangeArrowheads="1"/>
              </p:cNvSpPr>
              <p:nvPr/>
            </p:nvSpPr>
            <p:spPr bwMode="auto">
              <a:xfrm>
                <a:off x="2275" y="1679"/>
                <a:ext cx="514" cy="154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endParaRPr lang="en-US" sz="1000"/>
              </a:p>
            </p:txBody>
          </p:sp>
        </p:grpSp>
        <p:sp>
          <p:nvSpPr>
            <p:cNvPr id="10252" name="Rectangle 9"/>
            <p:cNvSpPr>
              <a:spLocks noChangeArrowheads="1"/>
            </p:cNvSpPr>
            <p:nvPr/>
          </p:nvSpPr>
          <p:spPr bwMode="auto">
            <a:xfrm>
              <a:off x="942" y="936"/>
              <a:ext cx="3720" cy="577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400" b="1">
                  <a:latin typeface="Courier New" pitchFamily="49" charset="0"/>
                </a:rPr>
                <a:t>     </a:t>
              </a:r>
              <a:r>
                <a:rPr lang="fr-FR" b="1">
                  <a:latin typeface="Courier New" pitchFamily="49" charset="0"/>
                </a:rPr>
                <a:t>select NCLI 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from   CLIENT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where  </a:t>
              </a:r>
              <a:r>
                <a:rPr lang="fr-FR" b="1">
                  <a:solidFill>
                    <a:srgbClr val="FF3300"/>
                  </a:solidFill>
                  <a:latin typeface="Courier New" pitchFamily="49" charset="0"/>
                </a:rPr>
                <a:t>CAT = null</a:t>
              </a:r>
              <a:r>
                <a:rPr lang="fr-FR" b="1">
                  <a:latin typeface="Courier New" pitchFamily="49" charset="0"/>
                </a:rPr>
                <a:t>; </a:t>
              </a:r>
            </a:p>
          </p:txBody>
        </p:sp>
      </p:grpSp>
      <p:sp>
        <p:nvSpPr>
          <p:cNvPr id="10244" name="Rectangle 10"/>
          <p:cNvSpPr>
            <a:spLocks noChangeArrowheads="1"/>
          </p:cNvSpPr>
          <p:nvPr/>
        </p:nvSpPr>
        <p:spPr bwMode="auto">
          <a:xfrm>
            <a:off x="5508625" y="1268413"/>
            <a:ext cx="3068638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 b="1" i="1">
                <a:solidFill>
                  <a:srgbClr val="FFFF00"/>
                </a:solidFill>
              </a:rPr>
              <a:t>null</a:t>
            </a:r>
            <a:r>
              <a:rPr lang="fr-FR" sz="1200" b="1">
                <a:solidFill>
                  <a:srgbClr val="FFFF00"/>
                </a:solidFill>
              </a:rPr>
              <a:t> ne peut être comparé à rien,</a:t>
            </a:r>
          </a:p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même pas à lui-même !</a:t>
            </a:r>
          </a:p>
        </p:txBody>
      </p:sp>
      <p:grpSp>
        <p:nvGrpSpPr>
          <p:cNvPr id="10251" name="Group 11"/>
          <p:cNvGrpSpPr>
            <a:grpSpLocks/>
          </p:cNvGrpSpPr>
          <p:nvPr/>
        </p:nvGrpSpPr>
        <p:grpSpPr bwMode="auto">
          <a:xfrm>
            <a:off x="0" y="2636838"/>
            <a:ext cx="5905500" cy="1576387"/>
            <a:chOff x="942" y="2118"/>
            <a:chExt cx="3720" cy="993"/>
          </a:xfrm>
        </p:grpSpPr>
        <p:grpSp>
          <p:nvGrpSpPr>
            <p:cNvPr id="10247" name="Group 12"/>
            <p:cNvGrpSpPr>
              <a:grpSpLocks/>
            </p:cNvGrpSpPr>
            <p:nvPr/>
          </p:nvGrpSpPr>
          <p:grpSpPr bwMode="auto">
            <a:xfrm>
              <a:off x="2275" y="2680"/>
              <a:ext cx="427" cy="431"/>
              <a:chOff x="2275" y="2680"/>
              <a:chExt cx="517" cy="431"/>
            </a:xfrm>
          </p:grpSpPr>
          <p:sp>
            <p:nvSpPr>
              <p:cNvPr id="10249" name="Rectangle 13"/>
              <p:cNvSpPr>
                <a:spLocks noChangeArrowheads="1"/>
              </p:cNvSpPr>
              <p:nvPr/>
            </p:nvSpPr>
            <p:spPr bwMode="auto">
              <a:xfrm>
                <a:off x="2276" y="2680"/>
                <a:ext cx="516" cy="154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476250" algn="l"/>
                    <a:tab pos="15240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NCLI</a:t>
                </a:r>
              </a:p>
            </p:txBody>
          </p:sp>
          <p:sp>
            <p:nvSpPr>
              <p:cNvPr id="10250" name="Text Box 14"/>
              <p:cNvSpPr txBox="1">
                <a:spLocks noChangeArrowheads="1"/>
              </p:cNvSpPr>
              <p:nvPr/>
            </p:nvSpPr>
            <p:spPr bwMode="auto">
              <a:xfrm>
                <a:off x="2275" y="2861"/>
                <a:ext cx="514" cy="250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fr-FR" sz="1000"/>
                  <a:t>D063</a:t>
                </a:r>
              </a:p>
              <a:p>
                <a:pPr eaLnBrk="0" hangingPunct="0"/>
                <a:r>
                  <a:rPr lang="fr-FR" sz="1000"/>
                  <a:t>K729</a:t>
                </a:r>
              </a:p>
            </p:txBody>
          </p:sp>
        </p:grpSp>
        <p:sp>
          <p:nvSpPr>
            <p:cNvPr id="10248" name="Rectangle 15"/>
            <p:cNvSpPr>
              <a:spLocks noChangeArrowheads="1"/>
            </p:cNvSpPr>
            <p:nvPr/>
          </p:nvSpPr>
          <p:spPr bwMode="auto">
            <a:xfrm>
              <a:off x="942" y="2118"/>
              <a:ext cx="3720" cy="577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400" b="1">
                  <a:latin typeface="Courier New" pitchFamily="49" charset="0"/>
                </a:rPr>
                <a:t>     </a:t>
              </a:r>
              <a:r>
                <a:rPr lang="fr-FR" b="1">
                  <a:latin typeface="Courier New" pitchFamily="49" charset="0"/>
                </a:rPr>
                <a:t>select NCLI 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from   CLIENT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where  </a:t>
              </a:r>
              <a:r>
                <a:rPr lang="fr-FR" b="1">
                  <a:solidFill>
                    <a:schemeClr val="accent2"/>
                  </a:solidFill>
                  <a:latin typeface="Courier New" pitchFamily="49" charset="0"/>
                </a:rPr>
                <a:t>CAT is null</a:t>
              </a:r>
              <a:r>
                <a:rPr lang="fr-FR" b="1">
                  <a:latin typeface="Courier New" pitchFamily="49" charset="0"/>
                </a:rPr>
                <a:t>; </a:t>
              </a:r>
            </a:p>
          </p:txBody>
        </p:sp>
      </p:grp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395288" y="4365625"/>
            <a:ext cx="5905500" cy="9159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</a:t>
            </a:r>
            <a:r>
              <a:rPr lang="fr-FR" b="1">
                <a:latin typeface="Courier New" pitchFamily="49" charset="0"/>
              </a:rPr>
              <a:t>select NCLI 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from   CLIENT</a:t>
            </a:r>
          </a:p>
          <a:p>
            <a:pPr eaLnBrk="0" hangingPunct="0"/>
            <a:r>
              <a:rPr lang="fr-FR" b="1">
                <a:latin typeface="Courier New" pitchFamily="49" charset="0"/>
              </a:rPr>
              <a:t>  where  </a:t>
            </a:r>
            <a:r>
              <a:rPr lang="fr-FR" b="1">
                <a:solidFill>
                  <a:schemeClr val="accent2"/>
                </a:solidFill>
                <a:latin typeface="Courier New" pitchFamily="49" charset="0"/>
              </a:rPr>
              <a:t>CAT is not null</a:t>
            </a:r>
            <a:r>
              <a:rPr lang="fr-FR" b="1">
                <a:latin typeface="Courier New" pitchFamily="49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 animBg="1" autoUpdateAnimBg="0"/>
    </p:bld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1240</Words>
  <Application>Microsoft Office PowerPoint</Application>
  <PresentationFormat>Affichage à l'écran (4:3)</PresentationFormat>
  <Paragraphs>351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Courier New</vt:lpstr>
      <vt:lpstr>Symbol</vt:lpstr>
      <vt:lpstr>Times New Roman</vt:lpstr>
      <vt:lpstr>Modèle par défaut</vt:lpstr>
      <vt:lpstr> LE LANGAGE SQL DML         EL BERMI Lahcen         FST-Errachidia </vt:lpstr>
      <vt:lpstr>2. LE LANGAGE SQL DML</vt:lpstr>
      <vt:lpstr>2.1 Introduction</vt:lpstr>
      <vt:lpstr>Diapositive 4</vt:lpstr>
      <vt:lpstr>2.2 Extraction simple </vt:lpstr>
      <vt:lpstr>Diapositive 6</vt:lpstr>
      <vt:lpstr>Diapositive 7</vt:lpstr>
      <vt:lpstr>Diapositive 8</vt:lpstr>
      <vt:lpstr>2.3 Conditions plus complexes - les valeurs null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</vt:vector>
  </TitlesOfParts>
  <Company>Unicornis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LE LANGAGE SQL DML</dc:title>
  <dc:creator>Unicornis</dc:creator>
  <cp:lastModifiedBy>hp</cp:lastModifiedBy>
  <cp:revision>9</cp:revision>
  <dcterms:created xsi:type="dcterms:W3CDTF">2013-04-24T08:49:30Z</dcterms:created>
  <dcterms:modified xsi:type="dcterms:W3CDTF">2019-05-14T14:56:10Z</dcterms:modified>
</cp:coreProperties>
</file>