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394" r:id="rId2"/>
    <p:sldId id="256" r:id="rId3"/>
    <p:sldId id="375" r:id="rId4"/>
    <p:sldId id="260" r:id="rId5"/>
    <p:sldId id="263" r:id="rId6"/>
    <p:sldId id="377" r:id="rId7"/>
    <p:sldId id="335" r:id="rId8"/>
    <p:sldId id="331" r:id="rId9"/>
    <p:sldId id="374" r:id="rId10"/>
    <p:sldId id="357" r:id="rId11"/>
    <p:sldId id="358" r:id="rId12"/>
    <p:sldId id="381" r:id="rId13"/>
    <p:sldId id="373" r:id="rId14"/>
    <p:sldId id="370" r:id="rId15"/>
    <p:sldId id="371" r:id="rId16"/>
    <p:sldId id="383" r:id="rId17"/>
    <p:sldId id="344" r:id="rId18"/>
    <p:sldId id="322" r:id="rId19"/>
    <p:sldId id="288" r:id="rId20"/>
    <p:sldId id="290" r:id="rId21"/>
    <p:sldId id="321" r:id="rId22"/>
    <p:sldId id="382" r:id="rId23"/>
    <p:sldId id="294" r:id="rId24"/>
    <p:sldId id="395" r:id="rId25"/>
    <p:sldId id="384" r:id="rId26"/>
    <p:sldId id="387" r:id="rId27"/>
    <p:sldId id="388" r:id="rId28"/>
    <p:sldId id="390" r:id="rId29"/>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872D"/>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p:scale>
          <a:sx n="66" d="100"/>
          <a:sy n="66" d="100"/>
        </p:scale>
        <p:origin x="-1116" y="-258"/>
      </p:cViewPr>
      <p:guideLst>
        <p:guide orient="horz" pos="2160"/>
        <p:guide pos="2880"/>
      </p:guideLst>
    </p:cSldViewPr>
  </p:slideViewPr>
  <p:notesTextViewPr>
    <p:cViewPr>
      <p:scale>
        <a:sx n="100" d="100"/>
        <a:sy n="100" d="100"/>
      </p:scale>
      <p:origin x="0" y="0"/>
    </p:cViewPr>
  </p:notesTextViewPr>
  <p:sorterViewPr>
    <p:cViewPr>
      <p:scale>
        <a:sx n="50" d="100"/>
        <a:sy n="5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E74833F-E3D2-413F-8182-92C1E052D0FD}" type="datetimeFigureOut">
              <a:rPr lang="fr-FR"/>
              <a:pPr>
                <a:defRPr/>
              </a:pPr>
              <a:t>22/01/2021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94B73C6-0FFA-431A-B4C8-361CBCF78055}"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7DF2A455-0E96-4AED-A8A3-227273FF8623}" type="slidenum">
              <a:rPr lang="fr-FR" smtClean="0"/>
              <a:pPr>
                <a:defRPr/>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5939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5F85F003-2386-45CD-9101-47FCA4585ED3}" type="slidenum">
              <a:rPr lang="fr-FR" smtClean="0"/>
              <a:pPr>
                <a:defRPr/>
              </a:pPr>
              <a:t>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A11F0B91-B064-45DE-B4AC-00CF7CA50709}" type="datetime1">
              <a:rPr lang="fr-FR" smtClean="0"/>
              <a:pPr>
                <a:defRPr/>
              </a:pPr>
              <a:t>22/01/2021</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AF42FB7F-0922-480C-A8A8-32E707824098}"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4A132749-119D-41A6-92F6-FF099531F8CA}" type="datetime1">
              <a:rPr lang="fr-FR" smtClean="0"/>
              <a:pPr>
                <a:defRPr/>
              </a:pPr>
              <a:t>22/01/2021</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7059FA8-BB7C-45A4-B7CC-E1FEB338A278}"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6CE67E16-6B24-499C-B08D-6A48A3654209}" type="datetime1">
              <a:rPr lang="fr-FR" smtClean="0"/>
              <a:pPr>
                <a:defRPr/>
              </a:pPr>
              <a:t>22/01/2021</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A177F348-7534-4BE1-82DF-C2383AFF9558}"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07FC8DC0-ABB0-4F6E-BA2F-A2075C7ED713}" type="datetime1">
              <a:rPr lang="fr-FR" smtClean="0"/>
              <a:pPr>
                <a:defRPr/>
              </a:pPr>
              <a:t>22/01/2021</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E1E45C9-EF45-43D4-8839-5480408BA871}"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7A9E58F1-9EB1-43D8-9715-B1377A6C9C7C}" type="datetime1">
              <a:rPr lang="fr-FR" smtClean="0"/>
              <a:pPr>
                <a:defRPr/>
              </a:pPr>
              <a:t>22/01/2021</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652B3197-A4A7-4F9F-AD33-5E7BD575FEAE}"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14DED9E4-BC14-4DA3-81C6-EF76FCE12FF5}" type="datetime1">
              <a:rPr lang="fr-FR" smtClean="0"/>
              <a:pPr>
                <a:defRPr/>
              </a:pPr>
              <a:t>22/01/2021</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C7EC4B60-34E8-4CE8-892D-8EE67522B4C9}"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4A099907-7264-4CCB-8D90-90BE4F010147}" type="datetime1">
              <a:rPr lang="fr-FR" smtClean="0"/>
              <a:pPr>
                <a:defRPr/>
              </a:pPr>
              <a:t>22/01/2021</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11737DEB-43D0-4CD5-9493-C90831F633CF}"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F6251CB7-73D4-4AE2-9AC1-0447C6207234}" type="datetime1">
              <a:rPr lang="fr-FR" smtClean="0"/>
              <a:pPr>
                <a:defRPr/>
              </a:pPr>
              <a:t>22/01/2021</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134CA650-AF07-41DC-9FB3-8E382BD68085}"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38C5BA70-E7F7-4489-8622-A5C82D47EA65}" type="datetime1">
              <a:rPr lang="fr-FR" smtClean="0"/>
              <a:pPr>
                <a:defRPr/>
              </a:pPr>
              <a:t>22/01/2021</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18B84324-2DB3-4C94-B67C-4D36CC1082E1}"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26020434-3F30-4627-9583-698884A4DFB5}" type="datetime1">
              <a:rPr lang="fr-FR" smtClean="0"/>
              <a:pPr>
                <a:defRPr/>
              </a:pPr>
              <a:t>22/01/2021</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1069BF50-6C90-46D3-BB6D-B98A17AFB437}"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6E1E834E-9F2B-4BC9-961A-B5428923A0ED}" type="datetime1">
              <a:rPr lang="fr-FR" smtClean="0"/>
              <a:pPr>
                <a:defRPr/>
              </a:pPr>
              <a:t>22/01/2021</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69E969A-2EEA-49C2-8780-F247CDD13991}"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2051"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517FEBA-4E9D-41D6-96B5-72CBB7E6DF60}" type="datetime1">
              <a:rPr lang="fr-FR" smtClean="0"/>
              <a:pPr>
                <a:defRPr/>
              </a:pPr>
              <a:t>22/01/2021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2689EE5-9271-4135-A95D-AC8C8B0B13D0}"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5.v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7.v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oleObject" Target="../embeddings/oleObject8.bin"/><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466" y="118847"/>
            <a:ext cx="8929718" cy="6276077"/>
          </a:xfrm>
          <a:prstGeom prst="rect">
            <a:avLst/>
          </a:prstGeom>
          <a:noFill/>
        </p:spPr>
        <p:txBody>
          <a:bodyPr wrap="square" lIns="91440" tIns="45720" rIns="91440" bIns="45720">
            <a:spAutoFit/>
          </a:bodyPr>
          <a:lstStyle/>
          <a:p>
            <a:pPr algn="ctr">
              <a:lnSpc>
                <a:spcPct val="150000"/>
              </a:lnSpc>
            </a:pPr>
            <a:endParaRPr lang="fr-FR" sz="2800" b="1" dirty="0" smtClean="0">
              <a:ln w="1905"/>
              <a:effectLst>
                <a:innerShdw blurRad="69850" dist="43180" dir="5400000">
                  <a:srgbClr val="000000">
                    <a:alpha val="65000"/>
                  </a:srgbClr>
                </a:innerShdw>
              </a:effectLst>
              <a:latin typeface="Times New Roman" pitchFamily="18" charset="0"/>
              <a:cs typeface="Times New Roman" pitchFamily="18" charset="0"/>
            </a:endParaRPr>
          </a:p>
          <a:p>
            <a:pPr algn="ctr">
              <a:spcBef>
                <a:spcPts val="500"/>
              </a:spcBef>
              <a:spcAft>
                <a:spcPts val="500"/>
              </a:spcAft>
            </a:pPr>
            <a:r>
              <a:rPr lang="fr-FR" sz="2200" b="1" dirty="0" smtClean="0">
                <a:ln w="1905"/>
                <a:effectLst>
                  <a:innerShdw blurRad="69850" dist="43180" dir="5400000">
                    <a:srgbClr val="000000">
                      <a:alpha val="65000"/>
                    </a:srgbClr>
                  </a:innerShdw>
                </a:effectLst>
                <a:latin typeface="Times New Roman" pitchFamily="18" charset="0"/>
                <a:cs typeface="Times New Roman" pitchFamily="18" charset="0"/>
              </a:rPr>
              <a:t>Faculté des Sciences et Techniques d’</a:t>
            </a:r>
            <a:r>
              <a:rPr lang="fr-FR" sz="2200" b="1" dirty="0" err="1" smtClean="0">
                <a:ln w="1905"/>
                <a:effectLst>
                  <a:innerShdw blurRad="69850" dist="43180" dir="5400000">
                    <a:srgbClr val="000000">
                      <a:alpha val="65000"/>
                    </a:srgbClr>
                  </a:innerShdw>
                </a:effectLst>
                <a:latin typeface="Times New Roman" pitchFamily="18" charset="0"/>
                <a:cs typeface="Times New Roman" pitchFamily="18" charset="0"/>
              </a:rPr>
              <a:t>Errachidia</a:t>
            </a:r>
            <a:r>
              <a:rPr lang="fr-FR" sz="2200" b="1" dirty="0" smtClean="0">
                <a:ln w="1905"/>
                <a:effectLst>
                  <a:innerShdw blurRad="69850" dist="43180" dir="5400000">
                    <a:srgbClr val="000000">
                      <a:alpha val="65000"/>
                    </a:srgbClr>
                  </a:innerShdw>
                </a:effectLst>
                <a:latin typeface="Times New Roman" pitchFamily="18" charset="0"/>
                <a:cs typeface="Times New Roman" pitchFamily="18" charset="0"/>
              </a:rPr>
              <a:t>- Maroc</a:t>
            </a:r>
          </a:p>
          <a:p>
            <a:pPr algn="ctr">
              <a:spcBef>
                <a:spcPts val="500"/>
              </a:spcBef>
              <a:spcAft>
                <a:spcPts val="500"/>
              </a:spcAft>
            </a:pPr>
            <a:r>
              <a:rPr lang="fr-FR" sz="2200" b="1" dirty="0" smtClean="0">
                <a:ln w="1905"/>
                <a:effectLst>
                  <a:innerShdw blurRad="69850" dist="43180" dir="5400000">
                    <a:srgbClr val="000000">
                      <a:alpha val="65000"/>
                    </a:srgbClr>
                  </a:innerShdw>
                </a:effectLst>
                <a:latin typeface="Times New Roman" pitchFamily="18" charset="0"/>
                <a:cs typeface="Times New Roman" pitchFamily="18" charset="0"/>
              </a:rPr>
              <a:t>Parcours Biologie-Chimie-Géologie-BCG- </a:t>
            </a:r>
          </a:p>
          <a:p>
            <a:pPr algn="ctr">
              <a:spcBef>
                <a:spcPts val="500"/>
              </a:spcBef>
              <a:spcAft>
                <a:spcPts val="500"/>
              </a:spcAft>
            </a:pPr>
            <a:r>
              <a:rPr lang="fr-FR" sz="2200" b="1" dirty="0" smtClean="0">
                <a:ln w="1905"/>
                <a:effectLst>
                  <a:innerShdw blurRad="69850" dist="43180" dir="5400000">
                    <a:srgbClr val="000000">
                      <a:alpha val="65000"/>
                    </a:srgbClr>
                  </a:innerShdw>
                </a:effectLst>
                <a:latin typeface="Times New Roman" pitchFamily="18" charset="0"/>
                <a:cs typeface="Times New Roman" pitchFamily="18" charset="0"/>
              </a:rPr>
              <a:t>Semestre 1/ Section 1</a:t>
            </a:r>
          </a:p>
          <a:p>
            <a:pPr algn="ctr">
              <a:spcBef>
                <a:spcPts val="500"/>
              </a:spcBef>
              <a:spcAft>
                <a:spcPts val="500"/>
              </a:spcAft>
              <a:buNone/>
            </a:pPr>
            <a:r>
              <a:rPr lang="fr-FR" sz="2200" b="1" dirty="0" smtClean="0">
                <a:ln w="1905"/>
                <a:effectLst>
                  <a:innerShdw blurRad="69850" dist="43180" dir="5400000">
                    <a:srgbClr val="000000">
                      <a:alpha val="65000"/>
                    </a:srgbClr>
                  </a:innerShdw>
                </a:effectLst>
                <a:latin typeface="Times New Roman" pitchFamily="18" charset="0"/>
                <a:cs typeface="Times New Roman" pitchFamily="18" charset="0"/>
              </a:rPr>
              <a:t>Année universitaire : 2020/2021</a:t>
            </a:r>
            <a:r>
              <a:rPr lang="fr-FR" sz="2200" b="1" dirty="0" smtClean="0">
                <a:ln w="1905"/>
                <a:solidFill>
                  <a:schemeClr val="tx2">
                    <a:lumMod val="60000"/>
                    <a:lumOff val="40000"/>
                  </a:schemeClr>
                </a:solidFill>
                <a:effectLst>
                  <a:innerShdw blurRad="69850" dist="43180" dir="5400000">
                    <a:srgbClr val="000000">
                      <a:alpha val="65000"/>
                    </a:srgbClr>
                  </a:innerShdw>
                </a:effectLst>
                <a:latin typeface="Times New Roman" pitchFamily="18" charset="0"/>
                <a:cs typeface="Times New Roman" pitchFamily="18" charset="0"/>
              </a:rPr>
              <a:t> </a:t>
            </a:r>
            <a:endParaRPr lang="fr-FR" sz="2200" b="1" dirty="0" smtClean="0">
              <a:ln w="1905"/>
              <a:effectLst>
                <a:innerShdw blurRad="69850" dist="43180" dir="5400000">
                  <a:srgbClr val="000000">
                    <a:alpha val="65000"/>
                  </a:srgbClr>
                </a:innerShdw>
              </a:effectLst>
              <a:latin typeface="Times New Roman" pitchFamily="18" charset="0"/>
              <a:cs typeface="Times New Roman" pitchFamily="18" charset="0"/>
            </a:endParaRPr>
          </a:p>
          <a:p>
            <a:pPr algn="ctr">
              <a:spcBef>
                <a:spcPts val="500"/>
              </a:spcBef>
              <a:spcAft>
                <a:spcPts val="500"/>
              </a:spcAft>
            </a:pPr>
            <a:r>
              <a:rPr lang="fr-FR" sz="2200" b="1" dirty="0" smtClean="0">
                <a:ln w="1905"/>
                <a:effectLst>
                  <a:innerShdw blurRad="69850" dist="43180" dir="5400000">
                    <a:srgbClr val="000000">
                      <a:alpha val="65000"/>
                    </a:srgbClr>
                  </a:innerShdw>
                </a:effectLst>
                <a:latin typeface="Times New Roman" pitchFamily="18" charset="0"/>
                <a:cs typeface="Times New Roman" pitchFamily="18" charset="0"/>
              </a:rPr>
              <a:t>Cours à distance du Module C211</a:t>
            </a:r>
            <a:endParaRPr lang="fr-FR" sz="2200" b="1" cap="none" spc="0" dirty="0" smtClean="0">
              <a:ln w="1905"/>
              <a:effectLst>
                <a:innerShdw blurRad="69850" dist="43180" dir="5400000">
                  <a:srgbClr val="000000">
                    <a:alpha val="65000"/>
                  </a:srgbClr>
                </a:innerShdw>
              </a:effectLst>
              <a:latin typeface="Times New Roman" pitchFamily="18" charset="0"/>
              <a:cs typeface="Times New Roman" pitchFamily="18" charset="0"/>
            </a:endParaRPr>
          </a:p>
          <a:p>
            <a:pPr algn="ctr">
              <a:spcBef>
                <a:spcPts val="500"/>
              </a:spcBef>
              <a:spcAft>
                <a:spcPts val="500"/>
              </a:spcAft>
              <a:buNone/>
            </a:pPr>
            <a:r>
              <a:rPr lang="fr-FR" sz="22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STRUCTURE </a:t>
            </a:r>
            <a:r>
              <a:rPr lang="fr-FR" sz="2200" b="1"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ET ÉTATS </a:t>
            </a:r>
            <a:r>
              <a:rPr lang="fr-FR" sz="22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DE LA MATIÈRE:</a:t>
            </a:r>
          </a:p>
          <a:p>
            <a:pPr algn="ctr">
              <a:spcBef>
                <a:spcPts val="500"/>
              </a:spcBef>
              <a:spcAft>
                <a:spcPts val="500"/>
              </a:spcAft>
              <a:buNone/>
            </a:pPr>
            <a:r>
              <a:rPr lang="fr-FR" sz="22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Thermodynamique chimique </a:t>
            </a:r>
          </a:p>
          <a:p>
            <a:pPr algn="ctr">
              <a:spcBef>
                <a:spcPts val="500"/>
              </a:spcBef>
              <a:spcAft>
                <a:spcPts val="500"/>
              </a:spcAft>
              <a:buNone/>
            </a:pPr>
            <a:r>
              <a:rPr lang="fr-FR" sz="22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Et</a:t>
            </a:r>
          </a:p>
          <a:p>
            <a:pPr algn="ctr">
              <a:spcBef>
                <a:spcPts val="500"/>
              </a:spcBef>
              <a:spcAft>
                <a:spcPts val="500"/>
              </a:spcAft>
              <a:buNone/>
            </a:pPr>
            <a:r>
              <a:rPr lang="fr-FR" sz="2200" b="1"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A</a:t>
            </a:r>
            <a:r>
              <a:rPr lang="fr-FR" sz="22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tomistique</a:t>
            </a:r>
          </a:p>
          <a:p>
            <a:pPr algn="ctr">
              <a:spcBef>
                <a:spcPts val="500"/>
              </a:spcBef>
              <a:spcAft>
                <a:spcPts val="500"/>
              </a:spcAft>
              <a:buNone/>
            </a:pPr>
            <a:r>
              <a:rPr lang="fr-FR" sz="2200" b="1" dirty="0"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https://fad.umi.ac.ma/course/view.php?id=1951#section-1</a:t>
            </a:r>
            <a:endParaRPr lang="fr-FR" sz="2200" b="1" cap="none" spc="0" dirty="0" smtClean="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endParaRPr>
          </a:p>
          <a:p>
            <a:pPr algn="r">
              <a:spcBef>
                <a:spcPts val="500"/>
              </a:spcBef>
              <a:spcAft>
                <a:spcPts val="500"/>
              </a:spcAft>
              <a:buNone/>
            </a:pPr>
            <a:endParaRPr lang="fr-FR" sz="2200" b="1" cap="none" spc="0" dirty="0" smtClean="0">
              <a:ln w="1905"/>
              <a:solidFill>
                <a:schemeClr val="tx2">
                  <a:lumMod val="60000"/>
                  <a:lumOff val="40000"/>
                </a:schemeClr>
              </a:solidFill>
              <a:effectLst>
                <a:innerShdw blurRad="69850" dist="43180" dir="5400000">
                  <a:srgbClr val="000000">
                    <a:alpha val="65000"/>
                  </a:srgbClr>
                </a:innerShdw>
              </a:effectLst>
              <a:latin typeface="Times New Roman" pitchFamily="18" charset="0"/>
              <a:cs typeface="Times New Roman" pitchFamily="18" charset="0"/>
            </a:endParaRPr>
          </a:p>
          <a:p>
            <a:pPr>
              <a:spcBef>
                <a:spcPts val="500"/>
              </a:spcBef>
              <a:spcAft>
                <a:spcPts val="500"/>
              </a:spcAft>
              <a:buNone/>
            </a:pPr>
            <a:r>
              <a:rPr lang="fr-FR" sz="22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Pr. Abdessamad </a:t>
            </a:r>
            <a:r>
              <a:rPr lang="fr-FR" sz="2200" b="1" cap="none" spc="0" dirty="0" err="1"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Mezdar</a:t>
            </a:r>
            <a:r>
              <a:rPr lang="fr-FR" sz="2200" b="1"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rPr>
              <a:t>                              e-mail: mezdar@gmail.com</a:t>
            </a:r>
            <a:endParaRPr lang="fr-FR" sz="2200" b="1" cap="none" spc="0" dirty="0" smtClean="0">
              <a:ln w="1905"/>
              <a:solidFill>
                <a:srgbClr val="0070C0"/>
              </a:soli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1872C567-695F-4040-AE51-5862F10DD9ED}" type="slidenum">
              <a:rPr lang="fr-FR" smtClean="0"/>
              <a:pPr/>
              <a:t>1</a:t>
            </a:fld>
            <a:endParaRPr lang="fr-FR" dirty="0"/>
          </a:p>
        </p:txBody>
      </p:sp>
      <p:pic>
        <p:nvPicPr>
          <p:cNvPr id="5" name="Image 4" descr="LOGO_FST"/>
          <p:cNvPicPr/>
          <p:nvPr/>
        </p:nvPicPr>
        <p:blipFill>
          <a:blip r:embed="rId3">
            <a:extLst>
              <a:ext uri="{28A0092B-C50C-407E-A947-70E740481C1C}">
                <a14:useLocalDpi xmlns:lc="http://schemas.openxmlformats.org/drawingml/2006/lockedCanvas" xmlns:pic="http://schemas.openxmlformats.org/drawingml/2006/picture"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2714612" y="142852"/>
            <a:ext cx="2762250" cy="71437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9" name="Group 53"/>
          <p:cNvGrpSpPr>
            <a:grpSpLocks/>
          </p:cNvGrpSpPr>
          <p:nvPr/>
        </p:nvGrpSpPr>
        <p:grpSpPr bwMode="auto">
          <a:xfrm>
            <a:off x="7358082" y="3190402"/>
            <a:ext cx="1647825" cy="1809750"/>
            <a:chOff x="480" y="1536"/>
            <a:chExt cx="1038" cy="1140"/>
          </a:xfrm>
        </p:grpSpPr>
        <p:sp>
          <p:nvSpPr>
            <p:cNvPr id="26654" name="Oval 15"/>
            <p:cNvSpPr>
              <a:spLocks noChangeArrowheads="1"/>
            </p:cNvSpPr>
            <p:nvPr/>
          </p:nvSpPr>
          <p:spPr bwMode="auto">
            <a:xfrm>
              <a:off x="492" y="1914"/>
              <a:ext cx="1014" cy="384"/>
            </a:xfrm>
            <a:prstGeom prst="ellipse">
              <a:avLst/>
            </a:prstGeom>
            <a:noFill/>
            <a:ln w="9525">
              <a:solidFill>
                <a:srgbClr val="000000"/>
              </a:solidFill>
              <a:round/>
              <a:headEnd/>
              <a:tailEnd/>
            </a:ln>
          </p:spPr>
          <p:txBody>
            <a:bodyPr/>
            <a:lstStyle/>
            <a:p>
              <a:endParaRPr lang="fr-FR"/>
            </a:p>
          </p:txBody>
        </p:sp>
        <p:sp>
          <p:nvSpPr>
            <p:cNvPr id="26655" name="Oval 16"/>
            <p:cNvSpPr>
              <a:spLocks noChangeArrowheads="1"/>
            </p:cNvSpPr>
            <p:nvPr/>
          </p:nvSpPr>
          <p:spPr bwMode="auto">
            <a:xfrm>
              <a:off x="480" y="1614"/>
              <a:ext cx="1038" cy="1032"/>
            </a:xfrm>
            <a:prstGeom prst="ellipse">
              <a:avLst/>
            </a:prstGeom>
            <a:noFill/>
            <a:ln w="9525">
              <a:solidFill>
                <a:srgbClr val="000000"/>
              </a:solidFill>
              <a:round/>
              <a:headEnd/>
              <a:tailEnd/>
            </a:ln>
          </p:spPr>
          <p:txBody>
            <a:bodyPr/>
            <a:lstStyle/>
            <a:p>
              <a:endParaRPr lang="fr-FR"/>
            </a:p>
          </p:txBody>
        </p:sp>
        <p:sp>
          <p:nvSpPr>
            <p:cNvPr id="26656" name="Oval 17"/>
            <p:cNvSpPr>
              <a:spLocks noChangeArrowheads="1"/>
            </p:cNvSpPr>
            <p:nvPr/>
          </p:nvSpPr>
          <p:spPr bwMode="auto">
            <a:xfrm>
              <a:off x="926" y="2550"/>
              <a:ext cx="150" cy="126"/>
            </a:xfrm>
            <a:prstGeom prst="ellipse">
              <a:avLst/>
            </a:prstGeom>
            <a:solidFill>
              <a:srgbClr val="FF0000"/>
            </a:solidFill>
            <a:ln w="9525">
              <a:solidFill>
                <a:srgbClr val="000000"/>
              </a:solidFill>
              <a:round/>
              <a:headEnd/>
              <a:tailEnd/>
            </a:ln>
          </p:spPr>
          <p:txBody>
            <a:bodyPr/>
            <a:lstStyle/>
            <a:p>
              <a:endParaRPr lang="fr-FR"/>
            </a:p>
          </p:txBody>
        </p:sp>
        <p:sp>
          <p:nvSpPr>
            <p:cNvPr id="26657" name="Oval 18"/>
            <p:cNvSpPr>
              <a:spLocks noChangeArrowheads="1"/>
            </p:cNvSpPr>
            <p:nvPr/>
          </p:nvSpPr>
          <p:spPr bwMode="auto">
            <a:xfrm>
              <a:off x="954" y="1536"/>
              <a:ext cx="150" cy="126"/>
            </a:xfrm>
            <a:prstGeom prst="ellipse">
              <a:avLst/>
            </a:prstGeom>
            <a:solidFill>
              <a:srgbClr val="FF0000"/>
            </a:solidFill>
            <a:ln w="9525">
              <a:solidFill>
                <a:srgbClr val="000000"/>
              </a:solidFill>
              <a:round/>
              <a:headEnd/>
              <a:tailEnd/>
            </a:ln>
          </p:spPr>
          <p:txBody>
            <a:bodyPr/>
            <a:lstStyle/>
            <a:p>
              <a:endParaRPr lang="fr-FR"/>
            </a:p>
          </p:txBody>
        </p:sp>
        <p:sp>
          <p:nvSpPr>
            <p:cNvPr id="26658" name="Oval 19"/>
            <p:cNvSpPr>
              <a:spLocks noChangeArrowheads="1"/>
            </p:cNvSpPr>
            <p:nvPr/>
          </p:nvSpPr>
          <p:spPr bwMode="auto">
            <a:xfrm>
              <a:off x="1233" y="1905"/>
              <a:ext cx="150" cy="126"/>
            </a:xfrm>
            <a:prstGeom prst="ellipse">
              <a:avLst/>
            </a:prstGeom>
            <a:solidFill>
              <a:srgbClr val="FF0000"/>
            </a:solidFill>
            <a:ln w="9525">
              <a:solidFill>
                <a:srgbClr val="000000"/>
              </a:solidFill>
              <a:round/>
              <a:headEnd/>
              <a:tailEnd/>
            </a:ln>
          </p:spPr>
          <p:txBody>
            <a:bodyPr/>
            <a:lstStyle/>
            <a:p>
              <a:endParaRPr lang="fr-FR"/>
            </a:p>
          </p:txBody>
        </p:sp>
        <p:sp>
          <p:nvSpPr>
            <p:cNvPr id="26659" name="Oval 20"/>
            <p:cNvSpPr>
              <a:spLocks noChangeArrowheads="1"/>
            </p:cNvSpPr>
            <p:nvPr/>
          </p:nvSpPr>
          <p:spPr bwMode="auto">
            <a:xfrm rot="5400000">
              <a:off x="510" y="1938"/>
              <a:ext cx="1014" cy="384"/>
            </a:xfrm>
            <a:prstGeom prst="ellipse">
              <a:avLst/>
            </a:prstGeom>
            <a:noFill/>
            <a:ln w="9525">
              <a:solidFill>
                <a:srgbClr val="000000"/>
              </a:solidFill>
              <a:round/>
              <a:headEnd/>
              <a:tailEnd/>
            </a:ln>
          </p:spPr>
          <p:txBody>
            <a:bodyPr/>
            <a:lstStyle/>
            <a:p>
              <a:endParaRPr lang="fr-FR"/>
            </a:p>
          </p:txBody>
        </p:sp>
        <p:sp>
          <p:nvSpPr>
            <p:cNvPr id="26660" name="Oval 21"/>
            <p:cNvSpPr>
              <a:spLocks noChangeArrowheads="1"/>
            </p:cNvSpPr>
            <p:nvPr/>
          </p:nvSpPr>
          <p:spPr bwMode="auto">
            <a:xfrm>
              <a:off x="692" y="1870"/>
              <a:ext cx="150" cy="126"/>
            </a:xfrm>
            <a:prstGeom prst="ellipse">
              <a:avLst/>
            </a:prstGeom>
            <a:solidFill>
              <a:srgbClr val="FF0000"/>
            </a:solidFill>
            <a:ln w="9525">
              <a:solidFill>
                <a:srgbClr val="000000"/>
              </a:solidFill>
              <a:round/>
              <a:headEnd/>
              <a:tailEnd/>
            </a:ln>
          </p:spPr>
          <p:txBody>
            <a:bodyPr/>
            <a:lstStyle/>
            <a:p>
              <a:endParaRPr lang="fr-FR"/>
            </a:p>
          </p:txBody>
        </p:sp>
        <p:sp>
          <p:nvSpPr>
            <p:cNvPr id="26661" name="Oval 22"/>
            <p:cNvSpPr>
              <a:spLocks noChangeArrowheads="1"/>
            </p:cNvSpPr>
            <p:nvPr/>
          </p:nvSpPr>
          <p:spPr bwMode="auto">
            <a:xfrm>
              <a:off x="918" y="2054"/>
              <a:ext cx="150" cy="126"/>
            </a:xfrm>
            <a:prstGeom prst="ellipse">
              <a:avLst/>
            </a:prstGeom>
            <a:solidFill>
              <a:srgbClr val="0000FF"/>
            </a:solidFill>
            <a:ln w="9525">
              <a:solidFill>
                <a:srgbClr val="000000"/>
              </a:solidFill>
              <a:round/>
              <a:headEnd/>
              <a:tailEnd/>
            </a:ln>
          </p:spPr>
          <p:txBody>
            <a:bodyPr/>
            <a:lstStyle/>
            <a:p>
              <a:endParaRPr lang="fr-FR"/>
            </a:p>
          </p:txBody>
        </p:sp>
        <p:sp>
          <p:nvSpPr>
            <p:cNvPr id="26662" name="Oval 23"/>
            <p:cNvSpPr>
              <a:spLocks noChangeArrowheads="1"/>
            </p:cNvSpPr>
            <p:nvPr/>
          </p:nvSpPr>
          <p:spPr bwMode="auto">
            <a:xfrm>
              <a:off x="1176" y="2154"/>
              <a:ext cx="150" cy="126"/>
            </a:xfrm>
            <a:prstGeom prst="ellipse">
              <a:avLst/>
            </a:prstGeom>
            <a:solidFill>
              <a:srgbClr val="FF0000"/>
            </a:solidFill>
            <a:ln w="9525">
              <a:solidFill>
                <a:srgbClr val="000000"/>
              </a:solidFill>
              <a:round/>
              <a:headEnd/>
              <a:tailEnd/>
            </a:ln>
          </p:spPr>
          <p:txBody>
            <a:bodyPr/>
            <a:lstStyle/>
            <a:p>
              <a:endParaRPr lang="fr-FR"/>
            </a:p>
          </p:txBody>
        </p:sp>
        <p:sp>
          <p:nvSpPr>
            <p:cNvPr id="26663" name="Oval 24"/>
            <p:cNvSpPr>
              <a:spLocks noChangeArrowheads="1"/>
            </p:cNvSpPr>
            <p:nvPr/>
          </p:nvSpPr>
          <p:spPr bwMode="auto">
            <a:xfrm>
              <a:off x="576" y="2158"/>
              <a:ext cx="150" cy="126"/>
            </a:xfrm>
            <a:prstGeom prst="ellipse">
              <a:avLst/>
            </a:prstGeom>
            <a:solidFill>
              <a:srgbClr val="FF0000"/>
            </a:solidFill>
            <a:ln w="9525">
              <a:solidFill>
                <a:srgbClr val="000000"/>
              </a:solidFill>
              <a:round/>
              <a:headEnd/>
              <a:tailEnd/>
            </a:ln>
          </p:spPr>
          <p:txBody>
            <a:bodyPr/>
            <a:lstStyle/>
            <a:p>
              <a:endParaRPr lang="fr-FR"/>
            </a:p>
          </p:txBody>
        </p:sp>
        <p:sp>
          <p:nvSpPr>
            <p:cNvPr id="26664" name="Line 25"/>
            <p:cNvSpPr>
              <a:spLocks noChangeShapeType="1"/>
            </p:cNvSpPr>
            <p:nvPr/>
          </p:nvSpPr>
          <p:spPr bwMode="auto">
            <a:xfrm flipV="1">
              <a:off x="690" y="2086"/>
              <a:ext cx="312" cy="114"/>
            </a:xfrm>
            <a:prstGeom prst="line">
              <a:avLst/>
            </a:prstGeom>
            <a:noFill/>
            <a:ln w="19050">
              <a:solidFill>
                <a:srgbClr val="000000"/>
              </a:solidFill>
              <a:round/>
              <a:headEnd/>
              <a:tailEnd/>
            </a:ln>
          </p:spPr>
          <p:txBody>
            <a:bodyPr/>
            <a:lstStyle/>
            <a:p>
              <a:endParaRPr lang="fr-FR"/>
            </a:p>
          </p:txBody>
        </p:sp>
        <p:sp>
          <p:nvSpPr>
            <p:cNvPr id="26665" name="Line 26"/>
            <p:cNvSpPr>
              <a:spLocks noChangeShapeType="1"/>
            </p:cNvSpPr>
            <p:nvPr/>
          </p:nvSpPr>
          <p:spPr bwMode="auto">
            <a:xfrm>
              <a:off x="984" y="2098"/>
              <a:ext cx="240" cy="126"/>
            </a:xfrm>
            <a:prstGeom prst="line">
              <a:avLst/>
            </a:prstGeom>
            <a:noFill/>
            <a:ln w="19050">
              <a:solidFill>
                <a:srgbClr val="000000"/>
              </a:solidFill>
              <a:round/>
              <a:headEnd/>
              <a:tailEnd/>
            </a:ln>
          </p:spPr>
          <p:txBody>
            <a:bodyPr/>
            <a:lstStyle/>
            <a:p>
              <a:endParaRPr lang="fr-FR"/>
            </a:p>
          </p:txBody>
        </p:sp>
        <p:sp>
          <p:nvSpPr>
            <p:cNvPr id="26666" name="Line 27"/>
            <p:cNvSpPr>
              <a:spLocks noChangeShapeType="1"/>
            </p:cNvSpPr>
            <p:nvPr/>
          </p:nvSpPr>
          <p:spPr bwMode="auto">
            <a:xfrm flipH="1" flipV="1">
              <a:off x="802" y="1924"/>
              <a:ext cx="182" cy="178"/>
            </a:xfrm>
            <a:prstGeom prst="line">
              <a:avLst/>
            </a:prstGeom>
            <a:noFill/>
            <a:ln w="19050">
              <a:solidFill>
                <a:srgbClr val="000000"/>
              </a:solidFill>
              <a:round/>
              <a:headEnd/>
              <a:tailEnd/>
            </a:ln>
          </p:spPr>
          <p:txBody>
            <a:bodyPr/>
            <a:lstStyle/>
            <a:p>
              <a:endParaRPr lang="fr-FR"/>
            </a:p>
          </p:txBody>
        </p:sp>
        <p:sp>
          <p:nvSpPr>
            <p:cNvPr id="26667" name="Line 28"/>
            <p:cNvSpPr>
              <a:spLocks noChangeShapeType="1"/>
            </p:cNvSpPr>
            <p:nvPr/>
          </p:nvSpPr>
          <p:spPr bwMode="auto">
            <a:xfrm flipV="1">
              <a:off x="1008" y="1964"/>
              <a:ext cx="312" cy="156"/>
            </a:xfrm>
            <a:prstGeom prst="line">
              <a:avLst/>
            </a:prstGeom>
            <a:noFill/>
            <a:ln w="19050">
              <a:solidFill>
                <a:srgbClr val="000000"/>
              </a:solidFill>
              <a:round/>
              <a:headEnd/>
              <a:tailEnd/>
            </a:ln>
          </p:spPr>
          <p:txBody>
            <a:bodyPr/>
            <a:lstStyle/>
            <a:p>
              <a:endParaRPr lang="fr-FR"/>
            </a:p>
          </p:txBody>
        </p:sp>
        <p:sp>
          <p:nvSpPr>
            <p:cNvPr id="26668" name="Line 29"/>
            <p:cNvSpPr>
              <a:spLocks noChangeShapeType="1"/>
            </p:cNvSpPr>
            <p:nvPr/>
          </p:nvSpPr>
          <p:spPr bwMode="auto">
            <a:xfrm>
              <a:off x="1014" y="1632"/>
              <a:ext cx="0" cy="510"/>
            </a:xfrm>
            <a:prstGeom prst="line">
              <a:avLst/>
            </a:prstGeom>
            <a:noFill/>
            <a:ln w="19050">
              <a:solidFill>
                <a:srgbClr val="000000"/>
              </a:solidFill>
              <a:round/>
              <a:headEnd/>
              <a:tailEnd/>
            </a:ln>
          </p:spPr>
          <p:txBody>
            <a:bodyPr/>
            <a:lstStyle/>
            <a:p>
              <a:endParaRPr lang="fr-FR"/>
            </a:p>
          </p:txBody>
        </p:sp>
        <p:sp>
          <p:nvSpPr>
            <p:cNvPr id="26669" name="Line 30"/>
            <p:cNvSpPr>
              <a:spLocks noChangeShapeType="1"/>
            </p:cNvSpPr>
            <p:nvPr/>
          </p:nvSpPr>
          <p:spPr bwMode="auto">
            <a:xfrm>
              <a:off x="1008" y="2110"/>
              <a:ext cx="0" cy="480"/>
            </a:xfrm>
            <a:prstGeom prst="line">
              <a:avLst/>
            </a:prstGeom>
            <a:noFill/>
            <a:ln w="19050">
              <a:solidFill>
                <a:srgbClr val="000000"/>
              </a:solidFill>
              <a:round/>
              <a:headEnd/>
              <a:tailEnd/>
            </a:ln>
          </p:spPr>
          <p:txBody>
            <a:bodyPr/>
            <a:lstStyle/>
            <a:p>
              <a:endParaRPr lang="fr-FR"/>
            </a:p>
          </p:txBody>
        </p:sp>
      </p:grpSp>
      <p:grpSp>
        <p:nvGrpSpPr>
          <p:cNvPr id="26630" name="Group 52"/>
          <p:cNvGrpSpPr>
            <a:grpSpLocks/>
          </p:cNvGrpSpPr>
          <p:nvPr/>
        </p:nvGrpSpPr>
        <p:grpSpPr bwMode="auto">
          <a:xfrm>
            <a:off x="2322495" y="3261840"/>
            <a:ext cx="1397000" cy="1295400"/>
            <a:chOff x="2288" y="1680"/>
            <a:chExt cx="880" cy="816"/>
          </a:xfrm>
        </p:grpSpPr>
        <p:sp>
          <p:nvSpPr>
            <p:cNvPr id="26646" name="AutoShape 32"/>
            <p:cNvSpPr>
              <a:spLocks noChangeArrowheads="1"/>
            </p:cNvSpPr>
            <p:nvPr/>
          </p:nvSpPr>
          <p:spPr bwMode="auto">
            <a:xfrm>
              <a:off x="2304" y="1680"/>
              <a:ext cx="864" cy="816"/>
            </a:xfrm>
            <a:prstGeom prst="cube">
              <a:avLst>
                <a:gd name="adj" fmla="val 25000"/>
              </a:avLst>
            </a:prstGeom>
            <a:noFill/>
            <a:ln w="9525">
              <a:solidFill>
                <a:srgbClr val="000000"/>
              </a:solidFill>
              <a:prstDash val="dash"/>
              <a:miter lim="800000"/>
              <a:headEnd/>
              <a:tailEnd/>
            </a:ln>
          </p:spPr>
          <p:txBody>
            <a:bodyPr/>
            <a:lstStyle/>
            <a:p>
              <a:endParaRPr lang="fr-FR"/>
            </a:p>
          </p:txBody>
        </p:sp>
        <p:sp>
          <p:nvSpPr>
            <p:cNvPr id="26647" name="Line 33"/>
            <p:cNvSpPr>
              <a:spLocks noChangeShapeType="1"/>
            </p:cNvSpPr>
            <p:nvPr/>
          </p:nvSpPr>
          <p:spPr bwMode="auto">
            <a:xfrm>
              <a:off x="2512" y="1688"/>
              <a:ext cx="0" cy="608"/>
            </a:xfrm>
            <a:prstGeom prst="line">
              <a:avLst/>
            </a:prstGeom>
            <a:noFill/>
            <a:ln w="9525">
              <a:solidFill>
                <a:srgbClr val="000000"/>
              </a:solidFill>
              <a:prstDash val="dash"/>
              <a:round/>
              <a:headEnd/>
              <a:tailEnd/>
            </a:ln>
          </p:spPr>
          <p:txBody>
            <a:bodyPr/>
            <a:lstStyle/>
            <a:p>
              <a:endParaRPr lang="fr-FR"/>
            </a:p>
          </p:txBody>
        </p:sp>
        <p:sp>
          <p:nvSpPr>
            <p:cNvPr id="26648" name="Line 34"/>
            <p:cNvSpPr>
              <a:spLocks noChangeShapeType="1"/>
            </p:cNvSpPr>
            <p:nvPr/>
          </p:nvSpPr>
          <p:spPr bwMode="auto">
            <a:xfrm flipH="1">
              <a:off x="2504" y="2280"/>
              <a:ext cx="664" cy="0"/>
            </a:xfrm>
            <a:prstGeom prst="line">
              <a:avLst/>
            </a:prstGeom>
            <a:noFill/>
            <a:ln w="9525">
              <a:solidFill>
                <a:srgbClr val="000000"/>
              </a:solidFill>
              <a:prstDash val="dash"/>
              <a:round/>
              <a:headEnd/>
              <a:tailEnd/>
            </a:ln>
          </p:spPr>
          <p:txBody>
            <a:bodyPr/>
            <a:lstStyle/>
            <a:p>
              <a:endParaRPr lang="fr-FR"/>
            </a:p>
          </p:txBody>
        </p:sp>
        <p:sp>
          <p:nvSpPr>
            <p:cNvPr id="26649" name="Line 35"/>
            <p:cNvSpPr>
              <a:spLocks noChangeShapeType="1"/>
            </p:cNvSpPr>
            <p:nvPr/>
          </p:nvSpPr>
          <p:spPr bwMode="auto">
            <a:xfrm flipH="1">
              <a:off x="2288" y="2280"/>
              <a:ext cx="216" cy="216"/>
            </a:xfrm>
            <a:prstGeom prst="line">
              <a:avLst/>
            </a:prstGeom>
            <a:noFill/>
            <a:ln w="9525">
              <a:solidFill>
                <a:srgbClr val="000000"/>
              </a:solidFill>
              <a:prstDash val="dash"/>
              <a:round/>
              <a:headEnd/>
              <a:tailEnd/>
            </a:ln>
          </p:spPr>
          <p:txBody>
            <a:bodyPr/>
            <a:lstStyle/>
            <a:p>
              <a:endParaRPr lang="fr-FR"/>
            </a:p>
          </p:txBody>
        </p:sp>
        <p:sp>
          <p:nvSpPr>
            <p:cNvPr id="26650" name="Line 36"/>
            <p:cNvSpPr>
              <a:spLocks noChangeShapeType="1"/>
            </p:cNvSpPr>
            <p:nvPr/>
          </p:nvSpPr>
          <p:spPr bwMode="auto">
            <a:xfrm rot="10800000">
              <a:off x="2512" y="1703"/>
              <a:ext cx="208" cy="392"/>
            </a:xfrm>
            <a:prstGeom prst="line">
              <a:avLst/>
            </a:prstGeom>
            <a:noFill/>
            <a:ln w="28575">
              <a:solidFill>
                <a:srgbClr val="0000FF"/>
              </a:solidFill>
              <a:round/>
              <a:headEnd type="oval" w="lg" len="lg"/>
              <a:tailEnd type="oval" w="lg" len="lg"/>
            </a:ln>
          </p:spPr>
          <p:txBody>
            <a:bodyPr/>
            <a:lstStyle/>
            <a:p>
              <a:endParaRPr lang="fr-FR"/>
            </a:p>
          </p:txBody>
        </p:sp>
        <p:sp>
          <p:nvSpPr>
            <p:cNvPr id="26651" name="Line 37"/>
            <p:cNvSpPr>
              <a:spLocks noChangeShapeType="1"/>
            </p:cNvSpPr>
            <p:nvPr/>
          </p:nvSpPr>
          <p:spPr bwMode="auto">
            <a:xfrm rot="10800000" flipV="1">
              <a:off x="2312" y="2120"/>
              <a:ext cx="376" cy="368"/>
            </a:xfrm>
            <a:prstGeom prst="line">
              <a:avLst/>
            </a:prstGeom>
            <a:noFill/>
            <a:ln w="28575">
              <a:solidFill>
                <a:srgbClr val="0000FF"/>
              </a:solidFill>
              <a:round/>
              <a:headEnd/>
              <a:tailEnd type="oval" w="lg" len="lg"/>
            </a:ln>
          </p:spPr>
          <p:txBody>
            <a:bodyPr/>
            <a:lstStyle/>
            <a:p>
              <a:endParaRPr lang="fr-FR"/>
            </a:p>
          </p:txBody>
        </p:sp>
        <p:sp>
          <p:nvSpPr>
            <p:cNvPr id="26652" name="Line 38"/>
            <p:cNvSpPr>
              <a:spLocks noChangeShapeType="1"/>
            </p:cNvSpPr>
            <p:nvPr/>
          </p:nvSpPr>
          <p:spPr bwMode="auto">
            <a:xfrm>
              <a:off x="2720" y="2096"/>
              <a:ext cx="432" cy="168"/>
            </a:xfrm>
            <a:prstGeom prst="line">
              <a:avLst/>
            </a:prstGeom>
            <a:noFill/>
            <a:ln w="28575">
              <a:solidFill>
                <a:srgbClr val="0000FF"/>
              </a:solidFill>
              <a:round/>
              <a:headEnd/>
              <a:tailEnd type="oval" w="lg" len="lg"/>
            </a:ln>
          </p:spPr>
          <p:txBody>
            <a:bodyPr/>
            <a:lstStyle/>
            <a:p>
              <a:endParaRPr lang="fr-FR"/>
            </a:p>
          </p:txBody>
        </p:sp>
        <p:sp>
          <p:nvSpPr>
            <p:cNvPr id="26653" name="Line 39"/>
            <p:cNvSpPr>
              <a:spLocks noChangeShapeType="1"/>
            </p:cNvSpPr>
            <p:nvPr/>
          </p:nvSpPr>
          <p:spPr bwMode="auto">
            <a:xfrm flipV="1">
              <a:off x="2745" y="1888"/>
              <a:ext cx="216" cy="192"/>
            </a:xfrm>
            <a:prstGeom prst="line">
              <a:avLst/>
            </a:prstGeom>
            <a:noFill/>
            <a:ln w="28575">
              <a:solidFill>
                <a:srgbClr val="0000FF"/>
              </a:solidFill>
              <a:round/>
              <a:headEnd/>
              <a:tailEnd type="oval" w="lg" len="lg"/>
            </a:ln>
          </p:spPr>
          <p:txBody>
            <a:bodyPr/>
            <a:lstStyle/>
            <a:p>
              <a:endParaRPr lang="fr-FR"/>
            </a:p>
          </p:txBody>
        </p:sp>
      </p:grpSp>
      <p:grpSp>
        <p:nvGrpSpPr>
          <p:cNvPr id="26631" name="Group 51"/>
          <p:cNvGrpSpPr>
            <a:grpSpLocks/>
          </p:cNvGrpSpPr>
          <p:nvPr/>
        </p:nvGrpSpPr>
        <p:grpSpPr bwMode="auto">
          <a:xfrm>
            <a:off x="142844" y="3118964"/>
            <a:ext cx="1647825" cy="1638300"/>
            <a:chOff x="3984" y="1584"/>
            <a:chExt cx="1038" cy="1032"/>
          </a:xfrm>
        </p:grpSpPr>
        <p:sp>
          <p:nvSpPr>
            <p:cNvPr id="26636" name="Oval 40"/>
            <p:cNvSpPr>
              <a:spLocks noChangeArrowheads="1"/>
            </p:cNvSpPr>
            <p:nvPr/>
          </p:nvSpPr>
          <p:spPr bwMode="auto">
            <a:xfrm>
              <a:off x="3996" y="1932"/>
              <a:ext cx="1014" cy="384"/>
            </a:xfrm>
            <a:prstGeom prst="ellipse">
              <a:avLst/>
            </a:prstGeom>
            <a:noFill/>
            <a:ln w="9525">
              <a:solidFill>
                <a:srgbClr val="000000"/>
              </a:solidFill>
              <a:round/>
              <a:headEnd/>
              <a:tailEnd/>
            </a:ln>
          </p:spPr>
          <p:txBody>
            <a:bodyPr/>
            <a:lstStyle/>
            <a:p>
              <a:endParaRPr lang="fr-FR"/>
            </a:p>
          </p:txBody>
        </p:sp>
        <p:sp>
          <p:nvSpPr>
            <p:cNvPr id="26637" name="Oval 41"/>
            <p:cNvSpPr>
              <a:spLocks noChangeArrowheads="1"/>
            </p:cNvSpPr>
            <p:nvPr/>
          </p:nvSpPr>
          <p:spPr bwMode="auto">
            <a:xfrm>
              <a:off x="3984" y="1584"/>
              <a:ext cx="1038" cy="1032"/>
            </a:xfrm>
            <a:prstGeom prst="ellipse">
              <a:avLst/>
            </a:prstGeom>
            <a:noFill/>
            <a:ln w="9525">
              <a:solidFill>
                <a:srgbClr val="000000"/>
              </a:solidFill>
              <a:round/>
              <a:headEnd/>
              <a:tailEnd/>
            </a:ln>
          </p:spPr>
          <p:txBody>
            <a:bodyPr/>
            <a:lstStyle/>
            <a:p>
              <a:endParaRPr lang="fr-FR"/>
            </a:p>
          </p:txBody>
        </p:sp>
        <p:sp>
          <p:nvSpPr>
            <p:cNvPr id="26638" name="Oval 42"/>
            <p:cNvSpPr>
              <a:spLocks noChangeArrowheads="1"/>
            </p:cNvSpPr>
            <p:nvPr/>
          </p:nvSpPr>
          <p:spPr bwMode="auto">
            <a:xfrm rot="5400000">
              <a:off x="4014" y="1908"/>
              <a:ext cx="1014" cy="384"/>
            </a:xfrm>
            <a:prstGeom prst="ellipse">
              <a:avLst/>
            </a:prstGeom>
            <a:noFill/>
            <a:ln w="9525">
              <a:solidFill>
                <a:srgbClr val="000000"/>
              </a:solidFill>
              <a:round/>
              <a:headEnd/>
              <a:tailEnd/>
            </a:ln>
          </p:spPr>
          <p:txBody>
            <a:bodyPr/>
            <a:lstStyle/>
            <a:p>
              <a:endParaRPr lang="fr-FR"/>
            </a:p>
          </p:txBody>
        </p:sp>
        <p:sp>
          <p:nvSpPr>
            <p:cNvPr id="26639" name="Oval 43"/>
            <p:cNvSpPr>
              <a:spLocks noChangeArrowheads="1"/>
            </p:cNvSpPr>
            <p:nvPr/>
          </p:nvSpPr>
          <p:spPr bwMode="auto">
            <a:xfrm>
              <a:off x="4428" y="1866"/>
              <a:ext cx="150" cy="126"/>
            </a:xfrm>
            <a:prstGeom prst="ellipse">
              <a:avLst/>
            </a:prstGeom>
            <a:solidFill>
              <a:srgbClr val="FF0000"/>
            </a:solidFill>
            <a:ln w="9525">
              <a:solidFill>
                <a:srgbClr val="000000"/>
              </a:solidFill>
              <a:round/>
              <a:headEnd/>
              <a:tailEnd/>
            </a:ln>
          </p:spPr>
          <p:txBody>
            <a:bodyPr/>
            <a:lstStyle/>
            <a:p>
              <a:endParaRPr lang="fr-FR"/>
            </a:p>
          </p:txBody>
        </p:sp>
        <p:sp>
          <p:nvSpPr>
            <p:cNvPr id="26640" name="Oval 44"/>
            <p:cNvSpPr>
              <a:spLocks noChangeArrowheads="1"/>
            </p:cNvSpPr>
            <p:nvPr/>
          </p:nvSpPr>
          <p:spPr bwMode="auto">
            <a:xfrm>
              <a:off x="4422" y="2088"/>
              <a:ext cx="150" cy="126"/>
            </a:xfrm>
            <a:prstGeom prst="ellipse">
              <a:avLst/>
            </a:prstGeom>
            <a:solidFill>
              <a:srgbClr val="0000FF"/>
            </a:solidFill>
            <a:ln w="9525">
              <a:solidFill>
                <a:srgbClr val="000000"/>
              </a:solidFill>
              <a:round/>
              <a:headEnd/>
              <a:tailEnd/>
            </a:ln>
          </p:spPr>
          <p:txBody>
            <a:bodyPr/>
            <a:lstStyle/>
            <a:p>
              <a:endParaRPr lang="fr-FR"/>
            </a:p>
          </p:txBody>
        </p:sp>
        <p:sp>
          <p:nvSpPr>
            <p:cNvPr id="26641" name="Oval 45"/>
            <p:cNvSpPr>
              <a:spLocks noChangeArrowheads="1"/>
            </p:cNvSpPr>
            <p:nvPr/>
          </p:nvSpPr>
          <p:spPr bwMode="auto">
            <a:xfrm>
              <a:off x="4740" y="2208"/>
              <a:ext cx="150" cy="126"/>
            </a:xfrm>
            <a:prstGeom prst="ellipse">
              <a:avLst/>
            </a:prstGeom>
            <a:solidFill>
              <a:srgbClr val="FF0000"/>
            </a:solidFill>
            <a:ln w="9525">
              <a:solidFill>
                <a:srgbClr val="000000"/>
              </a:solidFill>
              <a:round/>
              <a:headEnd/>
              <a:tailEnd/>
            </a:ln>
          </p:spPr>
          <p:txBody>
            <a:bodyPr/>
            <a:lstStyle/>
            <a:p>
              <a:endParaRPr lang="fr-FR"/>
            </a:p>
          </p:txBody>
        </p:sp>
        <p:sp>
          <p:nvSpPr>
            <p:cNvPr id="26642" name="Oval 46"/>
            <p:cNvSpPr>
              <a:spLocks noChangeArrowheads="1"/>
            </p:cNvSpPr>
            <p:nvPr/>
          </p:nvSpPr>
          <p:spPr bwMode="auto">
            <a:xfrm>
              <a:off x="4080" y="2208"/>
              <a:ext cx="150" cy="126"/>
            </a:xfrm>
            <a:prstGeom prst="ellipse">
              <a:avLst/>
            </a:prstGeom>
            <a:solidFill>
              <a:srgbClr val="FF0000"/>
            </a:solidFill>
            <a:ln w="9525">
              <a:solidFill>
                <a:srgbClr val="000000"/>
              </a:solidFill>
              <a:round/>
              <a:headEnd/>
              <a:tailEnd/>
            </a:ln>
          </p:spPr>
          <p:txBody>
            <a:bodyPr/>
            <a:lstStyle/>
            <a:p>
              <a:endParaRPr lang="fr-FR"/>
            </a:p>
          </p:txBody>
        </p:sp>
        <p:sp>
          <p:nvSpPr>
            <p:cNvPr id="26643" name="Line 47"/>
            <p:cNvSpPr>
              <a:spLocks noChangeShapeType="1"/>
            </p:cNvSpPr>
            <p:nvPr/>
          </p:nvSpPr>
          <p:spPr bwMode="auto">
            <a:xfrm flipV="1">
              <a:off x="4194" y="2136"/>
              <a:ext cx="312" cy="114"/>
            </a:xfrm>
            <a:prstGeom prst="line">
              <a:avLst/>
            </a:prstGeom>
            <a:noFill/>
            <a:ln w="19050">
              <a:solidFill>
                <a:srgbClr val="000000"/>
              </a:solidFill>
              <a:round/>
              <a:headEnd/>
              <a:tailEnd/>
            </a:ln>
          </p:spPr>
          <p:txBody>
            <a:bodyPr/>
            <a:lstStyle/>
            <a:p>
              <a:endParaRPr lang="fr-FR"/>
            </a:p>
          </p:txBody>
        </p:sp>
        <p:sp>
          <p:nvSpPr>
            <p:cNvPr id="26644" name="Line 48"/>
            <p:cNvSpPr>
              <a:spLocks noChangeShapeType="1"/>
            </p:cNvSpPr>
            <p:nvPr/>
          </p:nvSpPr>
          <p:spPr bwMode="auto">
            <a:xfrm>
              <a:off x="4488" y="2148"/>
              <a:ext cx="294" cy="108"/>
            </a:xfrm>
            <a:prstGeom prst="line">
              <a:avLst/>
            </a:prstGeom>
            <a:noFill/>
            <a:ln w="19050">
              <a:solidFill>
                <a:srgbClr val="000000"/>
              </a:solidFill>
              <a:round/>
              <a:headEnd/>
              <a:tailEnd/>
            </a:ln>
          </p:spPr>
          <p:txBody>
            <a:bodyPr/>
            <a:lstStyle/>
            <a:p>
              <a:endParaRPr lang="fr-FR"/>
            </a:p>
          </p:txBody>
        </p:sp>
        <p:sp>
          <p:nvSpPr>
            <p:cNvPr id="26645" name="Line 49"/>
            <p:cNvSpPr>
              <a:spLocks noChangeShapeType="1"/>
            </p:cNvSpPr>
            <p:nvPr/>
          </p:nvSpPr>
          <p:spPr bwMode="auto">
            <a:xfrm flipV="1">
              <a:off x="4488" y="1926"/>
              <a:ext cx="0" cy="210"/>
            </a:xfrm>
            <a:prstGeom prst="line">
              <a:avLst/>
            </a:prstGeom>
            <a:noFill/>
            <a:ln w="19050">
              <a:solidFill>
                <a:srgbClr val="000000"/>
              </a:solidFill>
              <a:round/>
              <a:headEnd/>
              <a:tailEnd/>
            </a:ln>
          </p:spPr>
          <p:txBody>
            <a:bodyPr/>
            <a:lstStyle/>
            <a:p>
              <a:endParaRPr lang="fr-FR"/>
            </a:p>
          </p:txBody>
        </p:sp>
      </p:grpSp>
      <p:sp>
        <p:nvSpPr>
          <p:cNvPr id="5170" name="Text Box 50"/>
          <p:cNvSpPr txBox="1">
            <a:spLocks noChangeArrowheads="1"/>
          </p:cNvSpPr>
          <p:nvPr/>
        </p:nvSpPr>
        <p:spPr bwMode="auto">
          <a:xfrm>
            <a:off x="142876" y="2000240"/>
            <a:ext cx="8715404" cy="646331"/>
          </a:xfrm>
          <a:prstGeom prst="rect">
            <a:avLst/>
          </a:prstGeom>
          <a:noFill/>
          <a:ln w="9525">
            <a:noFill/>
            <a:miter lim="800000"/>
            <a:headEnd/>
            <a:tailEnd/>
          </a:ln>
        </p:spPr>
        <p:txBody>
          <a:bodyPr wrap="square">
            <a:spAutoFit/>
          </a:bodyPr>
          <a:lstStyle/>
          <a:p>
            <a:pPr algn="just">
              <a:spcBef>
                <a:spcPts val="600"/>
              </a:spcBef>
              <a:spcAft>
                <a:spcPts val="600"/>
              </a:spcAft>
              <a:defRPr/>
            </a:pPr>
            <a:r>
              <a:rPr lang="fr-FR" dirty="0" smtClean="0">
                <a:latin typeface="Times New Roman" pitchFamily="18" charset="0"/>
                <a:cs typeface="Times New Roman" pitchFamily="18" charset="0"/>
              </a:rPr>
              <a:t>Méthode R.P.E.C.V (Répulsion des Paires Electroniques de la Couche de Valence) ou Méthode de GILLESPIE.</a:t>
            </a:r>
          </a:p>
        </p:txBody>
      </p:sp>
      <p:sp>
        <p:nvSpPr>
          <p:cNvPr id="26634" name="Rectangle 47"/>
          <p:cNvSpPr>
            <a:spLocks noChangeArrowheads="1"/>
          </p:cNvSpPr>
          <p:nvPr/>
        </p:nvSpPr>
        <p:spPr bwMode="auto">
          <a:xfrm>
            <a:off x="2786050" y="345024"/>
            <a:ext cx="2646878" cy="369332"/>
          </a:xfrm>
          <a:prstGeom prst="rect">
            <a:avLst/>
          </a:prstGeom>
          <a:noFill/>
          <a:ln w="9525">
            <a:noFill/>
            <a:miter lim="800000"/>
            <a:headEnd/>
            <a:tailEnd/>
          </a:ln>
        </p:spPr>
        <p:txBody>
          <a:bodyPr wrap="none">
            <a:spAutoFit/>
          </a:bodyPr>
          <a:lstStyle/>
          <a:p>
            <a:pPr algn="ctr"/>
            <a:r>
              <a:rPr lang="fr-FR" b="1" dirty="0" smtClean="0">
                <a:solidFill>
                  <a:srgbClr val="FF0000"/>
                </a:solidFill>
                <a:latin typeface="Times New Roman" pitchFamily="18" charset="0"/>
              </a:rPr>
              <a:t>Géométrie </a:t>
            </a:r>
            <a:r>
              <a:rPr lang="fr-FR" b="1" dirty="0">
                <a:solidFill>
                  <a:srgbClr val="FF0000"/>
                </a:solidFill>
                <a:latin typeface="Times New Roman" pitchFamily="18" charset="0"/>
              </a:rPr>
              <a:t>des Molécules</a:t>
            </a:r>
          </a:p>
        </p:txBody>
      </p:sp>
      <p:sp>
        <p:nvSpPr>
          <p:cNvPr id="46" name="Espace réservé du numéro de diapositive 45"/>
          <p:cNvSpPr>
            <a:spLocks noGrp="1"/>
          </p:cNvSpPr>
          <p:nvPr>
            <p:ph type="sldNum" sz="quarter" idx="12"/>
          </p:nvPr>
        </p:nvSpPr>
        <p:spPr>
          <a:xfrm>
            <a:off x="6553200" y="5921395"/>
            <a:ext cx="2133600" cy="365125"/>
          </a:xfrm>
        </p:spPr>
        <p:txBody>
          <a:bodyPr/>
          <a:lstStyle/>
          <a:p>
            <a:pPr>
              <a:defRPr/>
            </a:pPr>
            <a:fld id="{18B84324-2DB3-4C94-B67C-4D36CC1082E1}" type="slidenum">
              <a:rPr lang="fr-FR" smtClean="0"/>
              <a:pPr>
                <a:defRPr/>
              </a:pPr>
              <a:t>10</a:t>
            </a:fld>
            <a:endParaRPr lang="fr-FR"/>
          </a:p>
        </p:txBody>
      </p:sp>
      <p:sp>
        <p:nvSpPr>
          <p:cNvPr id="47" name="Rectangle 46"/>
          <p:cNvSpPr/>
          <p:nvPr/>
        </p:nvSpPr>
        <p:spPr>
          <a:xfrm>
            <a:off x="433347" y="5321400"/>
            <a:ext cx="1013932" cy="369332"/>
          </a:xfrm>
          <a:prstGeom prst="rect">
            <a:avLst/>
          </a:prstGeom>
        </p:spPr>
        <p:txBody>
          <a:bodyPr wrap="none">
            <a:spAutoFit/>
          </a:bodyPr>
          <a:lstStyle/>
          <a:p>
            <a:r>
              <a:rPr lang="fr-FR" b="1" dirty="0" smtClean="0">
                <a:latin typeface="Times New Roman" pitchFamily="18" charset="0"/>
                <a:cs typeface="Times New Roman" pitchFamily="18" charset="0"/>
              </a:rPr>
              <a:t>Triangle</a:t>
            </a:r>
            <a:endParaRPr lang="fr-FR" dirty="0">
              <a:latin typeface="Times New Roman" pitchFamily="18" charset="0"/>
              <a:cs typeface="Times New Roman" pitchFamily="18" charset="0"/>
            </a:endParaRPr>
          </a:p>
        </p:txBody>
      </p:sp>
      <p:sp>
        <p:nvSpPr>
          <p:cNvPr id="48" name="Text Box 73"/>
          <p:cNvSpPr txBox="1">
            <a:spLocks noChangeArrowheads="1"/>
          </p:cNvSpPr>
          <p:nvPr/>
        </p:nvSpPr>
        <p:spPr bwMode="auto">
          <a:xfrm>
            <a:off x="2228845" y="5345684"/>
            <a:ext cx="3276600" cy="369332"/>
          </a:xfrm>
          <a:prstGeom prst="rect">
            <a:avLst/>
          </a:prstGeom>
          <a:noFill/>
          <a:ln w="9525">
            <a:noFill/>
            <a:miter lim="800000"/>
            <a:headEnd/>
            <a:tailEnd/>
          </a:ln>
        </p:spPr>
        <p:txBody>
          <a:bodyPr>
            <a:spAutoFit/>
          </a:bodyPr>
          <a:lstStyle/>
          <a:p>
            <a:pPr>
              <a:spcBef>
                <a:spcPct val="50000"/>
              </a:spcBef>
            </a:pPr>
            <a:r>
              <a:rPr lang="fr-FR" b="1" dirty="0">
                <a:latin typeface="Times New Roman" pitchFamily="18" charset="0"/>
                <a:cs typeface="Times New Roman" pitchFamily="18" charset="0"/>
              </a:rPr>
              <a:t>Tétraèdre</a:t>
            </a:r>
          </a:p>
        </p:txBody>
      </p:sp>
      <p:grpSp>
        <p:nvGrpSpPr>
          <p:cNvPr id="49" name="Group 26"/>
          <p:cNvGrpSpPr>
            <a:grpSpLocks/>
          </p:cNvGrpSpPr>
          <p:nvPr/>
        </p:nvGrpSpPr>
        <p:grpSpPr bwMode="auto">
          <a:xfrm>
            <a:off x="4575176" y="2631040"/>
            <a:ext cx="1716087" cy="2439987"/>
            <a:chOff x="4249" y="855"/>
            <a:chExt cx="1081" cy="1537"/>
          </a:xfrm>
        </p:grpSpPr>
        <p:sp>
          <p:nvSpPr>
            <p:cNvPr id="50" name="AutoShape 8"/>
            <p:cNvSpPr>
              <a:spLocks noChangeArrowheads="1"/>
            </p:cNvSpPr>
            <p:nvPr/>
          </p:nvSpPr>
          <p:spPr bwMode="auto">
            <a:xfrm rot="10800000">
              <a:off x="4249" y="1520"/>
              <a:ext cx="1080" cy="848"/>
            </a:xfrm>
            <a:prstGeom prst="triangle">
              <a:avLst>
                <a:gd name="adj" fmla="val 50000"/>
              </a:avLst>
            </a:prstGeom>
            <a:solidFill>
              <a:srgbClr val="FFFFFF"/>
            </a:solidFill>
            <a:ln w="9525" cap="rnd">
              <a:solidFill>
                <a:srgbClr val="000000"/>
              </a:solidFill>
              <a:prstDash val="sysDot"/>
              <a:miter lim="800000"/>
              <a:headEnd/>
              <a:tailEnd/>
            </a:ln>
          </p:spPr>
          <p:txBody>
            <a:bodyPr/>
            <a:lstStyle/>
            <a:p>
              <a:endParaRPr lang="fr-FR"/>
            </a:p>
          </p:txBody>
        </p:sp>
        <p:sp>
          <p:nvSpPr>
            <p:cNvPr id="51" name="Line 9"/>
            <p:cNvSpPr>
              <a:spLocks noChangeShapeType="1"/>
            </p:cNvSpPr>
            <p:nvPr/>
          </p:nvSpPr>
          <p:spPr bwMode="auto">
            <a:xfrm flipH="1" flipV="1">
              <a:off x="4267" y="1520"/>
              <a:ext cx="536" cy="336"/>
            </a:xfrm>
            <a:prstGeom prst="line">
              <a:avLst/>
            </a:prstGeom>
            <a:noFill/>
            <a:ln w="3175">
              <a:solidFill>
                <a:srgbClr val="000000"/>
              </a:solidFill>
              <a:prstDash val="dash"/>
              <a:round/>
              <a:headEnd type="none" w="lg" len="lg"/>
              <a:tailEnd type="none" w="lg" len="lg"/>
            </a:ln>
          </p:spPr>
          <p:txBody>
            <a:bodyPr/>
            <a:lstStyle/>
            <a:p>
              <a:endParaRPr lang="fr-FR"/>
            </a:p>
          </p:txBody>
        </p:sp>
        <p:sp>
          <p:nvSpPr>
            <p:cNvPr id="52" name="Line 10"/>
            <p:cNvSpPr>
              <a:spLocks noChangeShapeType="1"/>
            </p:cNvSpPr>
            <p:nvPr/>
          </p:nvSpPr>
          <p:spPr bwMode="auto">
            <a:xfrm rot="10800000" flipV="1">
              <a:off x="4802" y="1520"/>
              <a:ext cx="528" cy="328"/>
            </a:xfrm>
            <a:prstGeom prst="line">
              <a:avLst/>
            </a:prstGeom>
            <a:noFill/>
            <a:ln w="9525">
              <a:solidFill>
                <a:srgbClr val="000000"/>
              </a:solidFill>
              <a:prstDash val="dash"/>
              <a:round/>
              <a:headEnd type="none" w="lg" len="lg"/>
              <a:tailEnd/>
            </a:ln>
          </p:spPr>
          <p:txBody>
            <a:bodyPr/>
            <a:lstStyle/>
            <a:p>
              <a:endParaRPr lang="fr-FR"/>
            </a:p>
          </p:txBody>
        </p:sp>
        <p:sp>
          <p:nvSpPr>
            <p:cNvPr id="53" name="Line 11"/>
            <p:cNvSpPr>
              <a:spLocks noChangeShapeType="1"/>
            </p:cNvSpPr>
            <p:nvPr/>
          </p:nvSpPr>
          <p:spPr bwMode="auto">
            <a:xfrm flipH="1">
              <a:off x="4794" y="1680"/>
              <a:ext cx="0" cy="712"/>
            </a:xfrm>
            <a:prstGeom prst="line">
              <a:avLst/>
            </a:prstGeom>
            <a:noFill/>
            <a:ln w="28575">
              <a:solidFill>
                <a:srgbClr val="00FF00"/>
              </a:solidFill>
              <a:round/>
              <a:headEnd/>
              <a:tailEnd type="oval" w="lg" len="lg"/>
            </a:ln>
          </p:spPr>
          <p:txBody>
            <a:bodyPr/>
            <a:lstStyle/>
            <a:p>
              <a:endParaRPr lang="fr-FR"/>
            </a:p>
          </p:txBody>
        </p:sp>
        <p:sp>
          <p:nvSpPr>
            <p:cNvPr id="54" name="AutoShape 12"/>
            <p:cNvSpPr>
              <a:spLocks noChangeArrowheads="1"/>
            </p:cNvSpPr>
            <p:nvPr/>
          </p:nvSpPr>
          <p:spPr bwMode="auto">
            <a:xfrm>
              <a:off x="4249" y="862"/>
              <a:ext cx="1080" cy="656"/>
            </a:xfrm>
            <a:prstGeom prst="triangle">
              <a:avLst>
                <a:gd name="adj" fmla="val 50000"/>
              </a:avLst>
            </a:prstGeom>
            <a:solidFill>
              <a:srgbClr val="FFFFFF"/>
            </a:solidFill>
            <a:ln w="9525" cap="rnd">
              <a:solidFill>
                <a:srgbClr val="000000"/>
              </a:solidFill>
              <a:prstDash val="sysDot"/>
              <a:miter lim="800000"/>
              <a:headEnd/>
              <a:tailEnd/>
            </a:ln>
          </p:spPr>
          <p:txBody>
            <a:bodyPr/>
            <a:lstStyle/>
            <a:p>
              <a:endParaRPr lang="fr-FR"/>
            </a:p>
          </p:txBody>
        </p:sp>
        <p:sp>
          <p:nvSpPr>
            <p:cNvPr id="55" name="Line 13"/>
            <p:cNvSpPr>
              <a:spLocks noChangeShapeType="1"/>
            </p:cNvSpPr>
            <p:nvPr/>
          </p:nvSpPr>
          <p:spPr bwMode="auto">
            <a:xfrm>
              <a:off x="4794" y="864"/>
              <a:ext cx="0" cy="1000"/>
            </a:xfrm>
            <a:prstGeom prst="line">
              <a:avLst/>
            </a:prstGeom>
            <a:noFill/>
            <a:ln w="9525">
              <a:solidFill>
                <a:srgbClr val="000000"/>
              </a:solidFill>
              <a:prstDash val="dash"/>
              <a:round/>
              <a:headEnd/>
              <a:tailEnd/>
            </a:ln>
          </p:spPr>
          <p:txBody>
            <a:bodyPr/>
            <a:lstStyle/>
            <a:p>
              <a:endParaRPr lang="fr-FR"/>
            </a:p>
          </p:txBody>
        </p:sp>
        <p:sp>
          <p:nvSpPr>
            <p:cNvPr id="56" name="Line 14"/>
            <p:cNvSpPr>
              <a:spLocks noChangeShapeType="1"/>
            </p:cNvSpPr>
            <p:nvPr/>
          </p:nvSpPr>
          <p:spPr bwMode="auto">
            <a:xfrm>
              <a:off x="4274" y="1520"/>
              <a:ext cx="536" cy="128"/>
            </a:xfrm>
            <a:prstGeom prst="line">
              <a:avLst/>
            </a:prstGeom>
            <a:noFill/>
            <a:ln w="28575">
              <a:solidFill>
                <a:srgbClr val="FF0000"/>
              </a:solidFill>
              <a:round/>
              <a:headEnd type="oval" w="lg" len="lg"/>
              <a:tailEnd type="oval" w="lg" len="lg"/>
            </a:ln>
          </p:spPr>
          <p:txBody>
            <a:bodyPr/>
            <a:lstStyle/>
            <a:p>
              <a:endParaRPr lang="fr-FR"/>
            </a:p>
          </p:txBody>
        </p:sp>
        <p:sp>
          <p:nvSpPr>
            <p:cNvPr id="57" name="Line 15"/>
            <p:cNvSpPr>
              <a:spLocks noChangeShapeType="1"/>
            </p:cNvSpPr>
            <p:nvPr/>
          </p:nvSpPr>
          <p:spPr bwMode="auto">
            <a:xfrm flipV="1">
              <a:off x="4834" y="1528"/>
              <a:ext cx="488" cy="104"/>
            </a:xfrm>
            <a:prstGeom prst="line">
              <a:avLst/>
            </a:prstGeom>
            <a:noFill/>
            <a:ln w="28575">
              <a:solidFill>
                <a:srgbClr val="FF0000"/>
              </a:solidFill>
              <a:round/>
              <a:headEnd/>
              <a:tailEnd type="oval" w="lg" len="lg"/>
            </a:ln>
          </p:spPr>
          <p:txBody>
            <a:bodyPr/>
            <a:lstStyle/>
            <a:p>
              <a:endParaRPr lang="fr-FR"/>
            </a:p>
          </p:txBody>
        </p:sp>
        <p:sp>
          <p:nvSpPr>
            <p:cNvPr id="58" name="Line 16"/>
            <p:cNvSpPr>
              <a:spLocks noChangeShapeType="1"/>
            </p:cNvSpPr>
            <p:nvPr/>
          </p:nvSpPr>
          <p:spPr bwMode="auto">
            <a:xfrm>
              <a:off x="4802" y="1680"/>
              <a:ext cx="0" cy="160"/>
            </a:xfrm>
            <a:prstGeom prst="line">
              <a:avLst/>
            </a:prstGeom>
            <a:noFill/>
            <a:ln w="28575">
              <a:solidFill>
                <a:srgbClr val="FF0000"/>
              </a:solidFill>
              <a:round/>
              <a:headEnd/>
              <a:tailEnd type="oval" w="lg" len="lg"/>
            </a:ln>
          </p:spPr>
          <p:txBody>
            <a:bodyPr/>
            <a:lstStyle/>
            <a:p>
              <a:endParaRPr lang="fr-FR"/>
            </a:p>
          </p:txBody>
        </p:sp>
        <p:sp>
          <p:nvSpPr>
            <p:cNvPr id="59" name="Line 17"/>
            <p:cNvSpPr>
              <a:spLocks noChangeShapeType="1"/>
            </p:cNvSpPr>
            <p:nvPr/>
          </p:nvSpPr>
          <p:spPr bwMode="auto">
            <a:xfrm rot="10800000" flipH="1">
              <a:off x="4802" y="855"/>
              <a:ext cx="0" cy="760"/>
            </a:xfrm>
            <a:prstGeom prst="line">
              <a:avLst/>
            </a:prstGeom>
            <a:noFill/>
            <a:ln w="28575">
              <a:solidFill>
                <a:srgbClr val="00FF00"/>
              </a:solidFill>
              <a:round/>
              <a:headEnd/>
              <a:tailEnd type="oval" w="lg" len="lg"/>
            </a:ln>
          </p:spPr>
          <p:txBody>
            <a:bodyPr/>
            <a:lstStyle/>
            <a:p>
              <a:endParaRPr lang="fr-FR"/>
            </a:p>
          </p:txBody>
        </p:sp>
        <p:sp>
          <p:nvSpPr>
            <p:cNvPr id="60" name="Oval 18"/>
            <p:cNvSpPr>
              <a:spLocks noChangeArrowheads="1"/>
            </p:cNvSpPr>
            <p:nvPr/>
          </p:nvSpPr>
          <p:spPr bwMode="auto">
            <a:xfrm>
              <a:off x="4738" y="1560"/>
              <a:ext cx="148" cy="150"/>
            </a:xfrm>
            <a:prstGeom prst="ellipse">
              <a:avLst/>
            </a:prstGeom>
            <a:solidFill>
              <a:srgbClr val="00CCFF"/>
            </a:solidFill>
            <a:ln w="9525">
              <a:solidFill>
                <a:srgbClr val="000000"/>
              </a:solidFill>
              <a:round/>
              <a:headEnd/>
              <a:tailEnd/>
            </a:ln>
          </p:spPr>
          <p:txBody>
            <a:bodyPr/>
            <a:lstStyle/>
            <a:p>
              <a:endParaRPr lang="fr-FR"/>
            </a:p>
          </p:txBody>
        </p:sp>
        <p:sp>
          <p:nvSpPr>
            <p:cNvPr id="61" name="Text Box 24"/>
            <p:cNvSpPr txBox="1">
              <a:spLocks noChangeArrowheads="1"/>
            </p:cNvSpPr>
            <p:nvPr/>
          </p:nvSpPr>
          <p:spPr bwMode="auto">
            <a:xfrm>
              <a:off x="4728" y="1548"/>
              <a:ext cx="192" cy="144"/>
            </a:xfrm>
            <a:prstGeom prst="rect">
              <a:avLst/>
            </a:prstGeom>
            <a:noFill/>
            <a:ln w="9525">
              <a:noFill/>
              <a:miter lim="800000"/>
              <a:headEnd/>
              <a:tailEnd/>
            </a:ln>
          </p:spPr>
          <p:txBody>
            <a:bodyPr/>
            <a:lstStyle/>
            <a:p>
              <a:r>
                <a:rPr lang="fr-FR" sz="1200" b="1"/>
                <a:t>A</a:t>
              </a:r>
            </a:p>
          </p:txBody>
        </p:sp>
      </p:grpSp>
      <p:sp>
        <p:nvSpPr>
          <p:cNvPr id="62" name="Rectangle 61"/>
          <p:cNvSpPr/>
          <p:nvPr/>
        </p:nvSpPr>
        <p:spPr>
          <a:xfrm>
            <a:off x="4076717" y="5333542"/>
            <a:ext cx="4572000" cy="369332"/>
          </a:xfrm>
          <a:prstGeom prst="rect">
            <a:avLst/>
          </a:prstGeom>
        </p:spPr>
        <p:txBody>
          <a:bodyPr>
            <a:spAutoFit/>
          </a:bodyPr>
          <a:lstStyle/>
          <a:p>
            <a:pPr algn="just">
              <a:defRPr/>
            </a:pPr>
            <a:r>
              <a:rPr lang="fr-FR" b="1" dirty="0" err="1" smtClean="0">
                <a:latin typeface="Times New Roman" pitchFamily="18" charset="0"/>
                <a:cs typeface="Times New Roman" pitchFamily="18" charset="0"/>
              </a:rPr>
              <a:t>Bi-pyramide</a:t>
            </a:r>
            <a:r>
              <a:rPr lang="fr-FR" b="1" dirty="0" smtClean="0">
                <a:latin typeface="Times New Roman" pitchFamily="18" charset="0"/>
                <a:cs typeface="Times New Roman" pitchFamily="18" charset="0"/>
              </a:rPr>
              <a:t> à base triangulaire</a:t>
            </a:r>
          </a:p>
        </p:txBody>
      </p:sp>
      <p:sp>
        <p:nvSpPr>
          <p:cNvPr id="63" name="Rectangle 62"/>
          <p:cNvSpPr/>
          <p:nvPr/>
        </p:nvSpPr>
        <p:spPr>
          <a:xfrm>
            <a:off x="7643834" y="5345684"/>
            <a:ext cx="1091004" cy="369332"/>
          </a:xfrm>
          <a:prstGeom prst="rect">
            <a:avLst/>
          </a:prstGeom>
        </p:spPr>
        <p:txBody>
          <a:bodyPr wrap="none">
            <a:spAutoFit/>
          </a:bodyPr>
          <a:lstStyle/>
          <a:p>
            <a:pPr algn="just">
              <a:defRPr/>
            </a:pPr>
            <a:r>
              <a:rPr lang="fr-FR" b="1" dirty="0" smtClean="0">
                <a:latin typeface="Times New Roman" pitchFamily="18" charset="0"/>
                <a:cs typeface="Times New Roman" pitchFamily="18" charset="0"/>
              </a:rPr>
              <a:t>Octaèdre</a:t>
            </a:r>
            <a:endParaRPr lang="fr-FR" b="1" dirty="0">
              <a:latin typeface="Times New Roman" pitchFamily="18" charset="0"/>
              <a:cs typeface="Times New Roman" pitchFamily="18" charset="0"/>
            </a:endParaRPr>
          </a:p>
        </p:txBody>
      </p:sp>
      <p:sp>
        <p:nvSpPr>
          <p:cNvPr id="117761" name="Rectangle 1"/>
          <p:cNvSpPr>
            <a:spLocks noChangeArrowheads="1"/>
          </p:cNvSpPr>
          <p:nvPr/>
        </p:nvSpPr>
        <p:spPr bwMode="auto">
          <a:xfrm>
            <a:off x="142844" y="799911"/>
            <a:ext cx="871543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ts val="600"/>
              </a:spcBef>
              <a:spcAft>
                <a:spcPts val="600"/>
              </a:spcAft>
              <a:buClrTx/>
              <a:buSzTx/>
              <a:buFontTx/>
              <a:buNone/>
              <a:tabLst/>
            </a:pP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Le modèle de </a:t>
            </a:r>
            <a:r>
              <a:rPr kumimoji="0" lang="fr-FR"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Cram</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permet de modéliser la géométrie spatiale de la molécule. Cette représentation de </a:t>
            </a:r>
            <a:r>
              <a:rPr kumimoji="0" lang="fr-FR"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Cram</a:t>
            </a: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s'obtient en tenant compte du fait que les doublets liants ou non liants, formés de deux électrons négatifs, se repoussent électriquement et se placent de façon à être le plus éloignés possibles les uns des autres.</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52408" y="500042"/>
            <a:ext cx="5562600" cy="369332"/>
          </a:xfrm>
          <a:prstGeom prst="rect">
            <a:avLst/>
          </a:prstGeom>
          <a:noFill/>
          <a:ln w="9525">
            <a:noFill/>
            <a:miter lim="800000"/>
            <a:headEnd/>
            <a:tailEnd/>
          </a:ln>
        </p:spPr>
        <p:txBody>
          <a:bodyPr>
            <a:spAutoFit/>
          </a:bodyPr>
          <a:lstStyle/>
          <a:p>
            <a:pPr>
              <a:spcBef>
                <a:spcPct val="50000"/>
              </a:spcBef>
            </a:pPr>
            <a:r>
              <a:rPr lang="fr-FR" b="1" dirty="0">
                <a:solidFill>
                  <a:srgbClr val="FF0000"/>
                </a:solidFill>
                <a:latin typeface="Times New Roman" pitchFamily="18" charset="0"/>
                <a:cs typeface="Times New Roman" pitchFamily="18" charset="0"/>
              </a:rPr>
              <a:t>Principe de la méthode</a:t>
            </a:r>
          </a:p>
        </p:txBody>
      </p:sp>
      <p:sp>
        <p:nvSpPr>
          <p:cNvPr id="27651" name="Text Box 4"/>
          <p:cNvSpPr txBox="1">
            <a:spLocks noChangeArrowheads="1"/>
          </p:cNvSpPr>
          <p:nvPr/>
        </p:nvSpPr>
        <p:spPr bwMode="auto">
          <a:xfrm>
            <a:off x="95279" y="857232"/>
            <a:ext cx="8620125" cy="369332"/>
          </a:xfrm>
          <a:prstGeom prst="rect">
            <a:avLst/>
          </a:prstGeom>
          <a:noFill/>
          <a:ln w="9525">
            <a:noFill/>
            <a:miter lim="800000"/>
            <a:headEnd/>
            <a:tailEnd/>
          </a:ln>
        </p:spPr>
        <p:txBody>
          <a:bodyPr>
            <a:spAutoFit/>
          </a:bodyPr>
          <a:lstStyle/>
          <a:p>
            <a:pPr algn="just">
              <a:spcBef>
                <a:spcPct val="50000"/>
              </a:spcBef>
            </a:pPr>
            <a:r>
              <a:rPr lang="fr-FR" dirty="0">
                <a:latin typeface="Times New Roman" pitchFamily="18" charset="0"/>
                <a:cs typeface="Times New Roman" pitchFamily="18" charset="0"/>
              </a:rPr>
              <a:t>Dans une molécule, l’</a:t>
            </a:r>
            <a:r>
              <a:rPr lang="fr-FR" dirty="0">
                <a:solidFill>
                  <a:srgbClr val="FF0000"/>
                </a:solidFill>
                <a:latin typeface="Times New Roman" pitchFamily="18" charset="0"/>
                <a:cs typeface="Times New Roman" pitchFamily="18" charset="0"/>
              </a:rPr>
              <a:t>atome central </a:t>
            </a:r>
            <a:r>
              <a:rPr lang="fr-FR" dirty="0">
                <a:latin typeface="Times New Roman" pitchFamily="18" charset="0"/>
                <a:cs typeface="Times New Roman" pitchFamily="18" charset="0"/>
              </a:rPr>
              <a:t>est entouré par </a:t>
            </a:r>
            <a:r>
              <a:rPr lang="fr-FR" dirty="0" smtClean="0">
                <a:latin typeface="Times New Roman" pitchFamily="18" charset="0"/>
                <a:cs typeface="Times New Roman" pitchFamily="18" charset="0"/>
              </a:rPr>
              <a:t>des </a:t>
            </a:r>
            <a:r>
              <a:rPr lang="fr-FR" dirty="0">
                <a:latin typeface="Times New Roman" pitchFamily="18" charset="0"/>
                <a:cs typeface="Times New Roman" pitchFamily="18" charset="0"/>
              </a:rPr>
              <a:t>doublets </a:t>
            </a:r>
            <a:r>
              <a:rPr lang="fr-FR" dirty="0" smtClean="0">
                <a:latin typeface="Times New Roman" pitchFamily="18" charset="0"/>
                <a:cs typeface="Times New Roman" pitchFamily="18" charset="0"/>
              </a:rPr>
              <a:t>d’électrons</a:t>
            </a:r>
            <a:endParaRPr lang="fr-FR" dirty="0">
              <a:latin typeface="Times New Roman" pitchFamily="18" charset="0"/>
              <a:cs typeface="Times New Roman" pitchFamily="18" charset="0"/>
            </a:endParaRPr>
          </a:p>
        </p:txBody>
      </p:sp>
      <p:sp>
        <p:nvSpPr>
          <p:cNvPr id="27652" name="Text Box 5"/>
          <p:cNvSpPr txBox="1">
            <a:spLocks noChangeArrowheads="1"/>
          </p:cNvSpPr>
          <p:nvPr/>
        </p:nvSpPr>
        <p:spPr bwMode="auto">
          <a:xfrm>
            <a:off x="357158" y="1273718"/>
            <a:ext cx="4724400" cy="369332"/>
          </a:xfrm>
          <a:prstGeom prst="rect">
            <a:avLst/>
          </a:prstGeom>
          <a:noFill/>
          <a:ln w="9525">
            <a:noFill/>
            <a:miter lim="800000"/>
            <a:headEnd/>
            <a:tailEnd/>
          </a:ln>
        </p:spPr>
        <p:txBody>
          <a:bodyPr>
            <a:spAutoFit/>
          </a:bodyPr>
          <a:lstStyle/>
          <a:p>
            <a:pPr>
              <a:spcBef>
                <a:spcPct val="50000"/>
              </a:spcBef>
            </a:pPr>
            <a:r>
              <a:rPr lang="fr-FR" dirty="0">
                <a:latin typeface="Times New Roman" pitchFamily="18" charset="0"/>
                <a:cs typeface="Times New Roman" pitchFamily="18" charset="0"/>
              </a:rPr>
              <a:t>Doublets de </a:t>
            </a:r>
            <a:r>
              <a:rPr lang="fr-FR" dirty="0" smtClean="0">
                <a:latin typeface="Times New Roman" pitchFamily="18" charset="0"/>
                <a:cs typeface="Times New Roman" pitchFamily="18" charset="0"/>
              </a:rPr>
              <a:t>liaisons (liants) : </a:t>
            </a:r>
            <a:r>
              <a:rPr lang="fr-FR" dirty="0">
                <a:latin typeface="Times New Roman" pitchFamily="18" charset="0"/>
                <a:cs typeface="Times New Roman" pitchFamily="18" charset="0"/>
              </a:rPr>
              <a:t>X</a:t>
            </a:r>
          </a:p>
        </p:txBody>
      </p:sp>
      <p:sp>
        <p:nvSpPr>
          <p:cNvPr id="27653" name="Text Box 6"/>
          <p:cNvSpPr txBox="1">
            <a:spLocks noChangeArrowheads="1"/>
          </p:cNvSpPr>
          <p:nvPr/>
        </p:nvSpPr>
        <p:spPr bwMode="auto">
          <a:xfrm>
            <a:off x="357158" y="1702346"/>
            <a:ext cx="5867400" cy="369332"/>
          </a:xfrm>
          <a:prstGeom prst="rect">
            <a:avLst/>
          </a:prstGeom>
          <a:noFill/>
          <a:ln w="9525">
            <a:noFill/>
            <a:miter lim="800000"/>
            <a:headEnd/>
            <a:tailEnd/>
          </a:ln>
        </p:spPr>
        <p:txBody>
          <a:bodyPr>
            <a:spAutoFit/>
          </a:bodyPr>
          <a:lstStyle/>
          <a:p>
            <a:pPr>
              <a:spcBef>
                <a:spcPct val="50000"/>
              </a:spcBef>
            </a:pPr>
            <a:r>
              <a:rPr lang="fr-FR" dirty="0">
                <a:latin typeface="Times New Roman" pitchFamily="18" charset="0"/>
                <a:cs typeface="Times New Roman" pitchFamily="18" charset="0"/>
              </a:rPr>
              <a:t>Doublets </a:t>
            </a:r>
            <a:r>
              <a:rPr lang="fr-FR" dirty="0" smtClean="0">
                <a:latin typeface="Times New Roman" pitchFamily="18" charset="0"/>
                <a:cs typeface="Times New Roman" pitchFamily="18" charset="0"/>
              </a:rPr>
              <a:t>libres (non liants) : E (-)</a:t>
            </a:r>
            <a:endParaRPr lang="fr-FR" dirty="0">
              <a:latin typeface="Times New Roman" pitchFamily="18" charset="0"/>
              <a:cs typeface="Times New Roman" pitchFamily="18" charset="0"/>
            </a:endParaRPr>
          </a:p>
        </p:txBody>
      </p:sp>
      <p:graphicFrame>
        <p:nvGraphicFramePr>
          <p:cNvPr id="116745" name="Object 9"/>
          <p:cNvGraphicFramePr>
            <a:graphicFrameLocks noChangeAspect="1"/>
          </p:cNvGraphicFramePr>
          <p:nvPr/>
        </p:nvGraphicFramePr>
        <p:xfrm>
          <a:off x="4244983" y="1425566"/>
          <a:ext cx="1541463" cy="717550"/>
        </p:xfrm>
        <a:graphic>
          <a:graphicData uri="http://schemas.openxmlformats.org/presentationml/2006/ole">
            <p:oleObj spid="_x0000_s116745" r:id="rId3" imgW="1542240" imgH="716760" progId="">
              <p:embed/>
            </p:oleObj>
          </a:graphicData>
        </a:graphic>
      </p:graphicFrame>
      <p:sp>
        <p:nvSpPr>
          <p:cNvPr id="22" name="Text Box 2"/>
          <p:cNvSpPr txBox="1">
            <a:spLocks noChangeArrowheads="1"/>
          </p:cNvSpPr>
          <p:nvPr/>
        </p:nvSpPr>
        <p:spPr bwMode="auto">
          <a:xfrm>
            <a:off x="142844" y="2202412"/>
            <a:ext cx="7700930" cy="369332"/>
          </a:xfrm>
          <a:prstGeom prst="rect">
            <a:avLst/>
          </a:prstGeom>
          <a:noFill/>
          <a:ln w="9525">
            <a:noFill/>
            <a:miter lim="800000"/>
            <a:headEnd/>
            <a:tailEnd/>
          </a:ln>
        </p:spPr>
        <p:txBody>
          <a:bodyPr wrap="square">
            <a:spAutoFit/>
          </a:bodyPr>
          <a:lstStyle/>
          <a:p>
            <a:pPr algn="just">
              <a:spcBef>
                <a:spcPts val="0"/>
              </a:spcBef>
            </a:pPr>
            <a:r>
              <a:rPr lang="fr-FR" dirty="0">
                <a:latin typeface="Times New Roman" pitchFamily="18" charset="0"/>
                <a:cs typeface="Times New Roman" pitchFamily="18" charset="0"/>
              </a:rPr>
              <a:t>Ces doublets électriquement chargés se </a:t>
            </a:r>
            <a:r>
              <a:rPr lang="fr-FR" dirty="0" smtClean="0">
                <a:latin typeface="Times New Roman" pitchFamily="18" charset="0"/>
                <a:cs typeface="Times New Roman" pitchFamily="18" charset="0"/>
              </a:rPr>
              <a:t>repoussent.</a:t>
            </a:r>
            <a:endParaRPr lang="fr-FR" dirty="0">
              <a:latin typeface="Times New Roman" pitchFamily="18" charset="0"/>
              <a:cs typeface="Times New Roman" pitchFamily="18" charset="0"/>
            </a:endParaRPr>
          </a:p>
        </p:txBody>
      </p:sp>
      <p:sp>
        <p:nvSpPr>
          <p:cNvPr id="24" name="Text Box 4"/>
          <p:cNvSpPr txBox="1">
            <a:spLocks noChangeArrowheads="1"/>
          </p:cNvSpPr>
          <p:nvPr/>
        </p:nvSpPr>
        <p:spPr bwMode="auto">
          <a:xfrm>
            <a:off x="142844" y="2643182"/>
            <a:ext cx="8396287" cy="369888"/>
          </a:xfrm>
          <a:prstGeom prst="rect">
            <a:avLst/>
          </a:prstGeom>
          <a:noFill/>
          <a:ln w="9525">
            <a:noFill/>
            <a:miter lim="800000"/>
            <a:headEnd/>
            <a:tailEnd/>
          </a:ln>
        </p:spPr>
        <p:txBody>
          <a:bodyPr>
            <a:spAutoFit/>
          </a:bodyPr>
          <a:lstStyle/>
          <a:p>
            <a:pPr>
              <a:spcBef>
                <a:spcPct val="50000"/>
              </a:spcBef>
            </a:pPr>
            <a:r>
              <a:rPr lang="fr-FR" dirty="0">
                <a:latin typeface="Times New Roman" pitchFamily="18" charset="0"/>
                <a:cs typeface="Times New Roman" pitchFamily="18" charset="0"/>
              </a:rPr>
              <a:t>On obtient une figure de répulsion différente selon le nombre de </a:t>
            </a:r>
            <a:r>
              <a:rPr lang="fr-FR" dirty="0" smtClean="0">
                <a:latin typeface="Times New Roman" pitchFamily="18" charset="0"/>
                <a:cs typeface="Times New Roman" pitchFamily="18" charset="0"/>
              </a:rPr>
              <a:t>doublets </a:t>
            </a:r>
            <a:r>
              <a:rPr lang="fr-FR" b="1" dirty="0" smtClean="0">
                <a:latin typeface="Times New Roman" pitchFamily="18" charset="0"/>
                <a:cs typeface="Times New Roman" pitchFamily="18" charset="0"/>
              </a:rPr>
              <a:t>P</a:t>
            </a:r>
            <a:r>
              <a:rPr lang="fr-FR"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
        <p:nvSpPr>
          <p:cNvPr id="45" name="Espace réservé du numéro de diapositive 44"/>
          <p:cNvSpPr>
            <a:spLocks noGrp="1"/>
          </p:cNvSpPr>
          <p:nvPr>
            <p:ph type="sldNum" sz="quarter" idx="12"/>
          </p:nvPr>
        </p:nvSpPr>
        <p:spPr>
          <a:xfrm>
            <a:off x="6553200" y="6215082"/>
            <a:ext cx="2133600" cy="365125"/>
          </a:xfrm>
        </p:spPr>
        <p:txBody>
          <a:bodyPr/>
          <a:lstStyle/>
          <a:p>
            <a:pPr>
              <a:defRPr/>
            </a:pPr>
            <a:fld id="{18B84324-2DB3-4C94-B67C-4D36CC1082E1}" type="slidenum">
              <a:rPr lang="fr-FR" smtClean="0"/>
              <a:pPr>
                <a:defRPr/>
              </a:pPr>
              <a:t>11</a:t>
            </a:fld>
            <a:endParaRPr lang="fr-F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pPr>
              <a:defRPr/>
            </a:pPr>
            <a:fld id="{1E1E45C9-EF45-43D4-8839-5480408BA871}" type="slidenum">
              <a:rPr lang="fr-FR" smtClean="0"/>
              <a:pPr>
                <a:defRPr/>
              </a:pPr>
              <a:t>12</a:t>
            </a:fld>
            <a:endParaRPr lang="fr-FR"/>
          </a:p>
        </p:txBody>
      </p:sp>
      <p:graphicFrame>
        <p:nvGraphicFramePr>
          <p:cNvPr id="7" name="Tableau 6"/>
          <p:cNvGraphicFramePr>
            <a:graphicFrameLocks noGrp="1"/>
          </p:cNvGraphicFramePr>
          <p:nvPr/>
        </p:nvGraphicFramePr>
        <p:xfrm>
          <a:off x="1000100" y="3286124"/>
          <a:ext cx="6572296" cy="2194560"/>
        </p:xfrm>
        <a:graphic>
          <a:graphicData uri="http://schemas.openxmlformats.org/drawingml/2006/table">
            <a:tbl>
              <a:tblPr firstRow="1" bandRow="1">
                <a:tableStyleId>{5C22544A-7EE6-4342-B048-85BDC9FD1C3A}</a:tableStyleId>
              </a:tblPr>
              <a:tblGrid>
                <a:gridCol w="582935"/>
                <a:gridCol w="3079836"/>
                <a:gridCol w="2909525"/>
              </a:tblGrid>
              <a:tr h="357190">
                <a:tc>
                  <a:txBody>
                    <a:bodyPr/>
                    <a:lstStyle/>
                    <a:p>
                      <a:pPr algn="ctr"/>
                      <a:r>
                        <a:rPr lang="fr-FR" b="1" dirty="0" smtClean="0">
                          <a:solidFill>
                            <a:srgbClr val="FF0000"/>
                          </a:solidFill>
                          <a:latin typeface="Times New Roman" pitchFamily="18" charset="0"/>
                          <a:cs typeface="Times New Roman" pitchFamily="18" charset="0"/>
                        </a:rPr>
                        <a:t>P</a:t>
                      </a:r>
                      <a:endParaRPr lang="fr-FR" b="1" dirty="0">
                        <a:solidFill>
                          <a:srgbClr val="FF0000"/>
                        </a:solidFill>
                        <a:latin typeface="Times New Roman" pitchFamily="18" charset="0"/>
                        <a:cs typeface="Times New Roman" pitchFamily="18" charset="0"/>
                      </a:endParaRPr>
                    </a:p>
                  </a:txBody>
                  <a:tcPr>
                    <a:solidFill>
                      <a:schemeClr val="accent1">
                        <a:lumMod val="40000"/>
                        <a:lumOff val="60000"/>
                        <a:alpha val="23000"/>
                      </a:schemeClr>
                    </a:solidFill>
                  </a:tcPr>
                </a:tc>
                <a:tc>
                  <a:txBody>
                    <a:bodyPr/>
                    <a:lstStyle/>
                    <a:p>
                      <a:pPr algn="ctr"/>
                      <a:r>
                        <a:rPr lang="fr-FR" b="1" dirty="0" smtClean="0">
                          <a:solidFill>
                            <a:srgbClr val="FF0000"/>
                          </a:solidFill>
                          <a:latin typeface="Times New Roman" pitchFamily="18" charset="0"/>
                          <a:cs typeface="Times New Roman" pitchFamily="18" charset="0"/>
                        </a:rPr>
                        <a:t>Géométrie de la molécule</a:t>
                      </a:r>
                      <a:endParaRPr lang="fr-FR" b="1" dirty="0">
                        <a:solidFill>
                          <a:srgbClr val="FF0000"/>
                        </a:solidFill>
                        <a:latin typeface="Times New Roman" pitchFamily="18" charset="0"/>
                        <a:cs typeface="Times New Roman" pitchFamily="18" charset="0"/>
                      </a:endParaRPr>
                    </a:p>
                  </a:txBody>
                  <a:tcPr>
                    <a:solidFill>
                      <a:schemeClr val="accent1">
                        <a:lumMod val="40000"/>
                        <a:lumOff val="60000"/>
                        <a:alpha val="23000"/>
                      </a:schemeClr>
                    </a:solidFill>
                  </a:tcPr>
                </a:tc>
                <a:tc>
                  <a:txBody>
                    <a:bodyPr/>
                    <a:lstStyle/>
                    <a:p>
                      <a:pPr algn="ctr"/>
                      <a:r>
                        <a:rPr lang="fr-FR" b="1" dirty="0" smtClean="0">
                          <a:solidFill>
                            <a:srgbClr val="FF0000"/>
                          </a:solidFill>
                          <a:latin typeface="Times New Roman" pitchFamily="18" charset="0"/>
                          <a:cs typeface="Times New Roman" pitchFamily="18" charset="0"/>
                        </a:rPr>
                        <a:t>Angle de liaison</a:t>
                      </a:r>
                      <a:endParaRPr lang="fr-FR" b="1" dirty="0">
                        <a:solidFill>
                          <a:srgbClr val="FF0000"/>
                        </a:solidFill>
                        <a:latin typeface="Times New Roman" pitchFamily="18" charset="0"/>
                        <a:cs typeface="Times New Roman" pitchFamily="18" charset="0"/>
                      </a:endParaRPr>
                    </a:p>
                  </a:txBody>
                  <a:tcPr>
                    <a:solidFill>
                      <a:schemeClr val="accent1">
                        <a:lumMod val="40000"/>
                        <a:lumOff val="60000"/>
                        <a:alpha val="23000"/>
                      </a:schemeClr>
                    </a:solidFill>
                  </a:tcPr>
                </a:tc>
              </a:tr>
              <a:tr h="357190">
                <a:tc>
                  <a:txBody>
                    <a:bodyPr/>
                    <a:lstStyle/>
                    <a:p>
                      <a:pPr algn="ctr"/>
                      <a:r>
                        <a:rPr lang="fr-FR" b="0" dirty="0" smtClean="0">
                          <a:solidFill>
                            <a:schemeClr val="tx1"/>
                          </a:solidFill>
                          <a:latin typeface="Times New Roman" pitchFamily="18" charset="0"/>
                          <a:cs typeface="Times New Roman" pitchFamily="18" charset="0"/>
                        </a:rPr>
                        <a:t>2</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c>
                  <a:txBody>
                    <a:bodyPr/>
                    <a:lstStyle/>
                    <a:p>
                      <a:pPr algn="ctr"/>
                      <a:r>
                        <a:rPr lang="fr-FR" b="0" dirty="0" smtClean="0">
                          <a:solidFill>
                            <a:schemeClr val="tx1"/>
                          </a:solidFill>
                          <a:latin typeface="Times New Roman" pitchFamily="18" charset="0"/>
                          <a:cs typeface="Times New Roman" pitchFamily="18" charset="0"/>
                        </a:rPr>
                        <a:t>Droite</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c>
                  <a:txBody>
                    <a:bodyPr/>
                    <a:lstStyle/>
                    <a:p>
                      <a:pPr algn="ctr"/>
                      <a:r>
                        <a:rPr lang="fr-FR" b="0" dirty="0" smtClean="0">
                          <a:solidFill>
                            <a:schemeClr val="tx1"/>
                          </a:solidFill>
                          <a:latin typeface="Times New Roman" pitchFamily="18" charset="0"/>
                          <a:cs typeface="Times New Roman" pitchFamily="18" charset="0"/>
                        </a:rPr>
                        <a:t>180</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r>
              <a:tr h="357190">
                <a:tc>
                  <a:txBody>
                    <a:bodyPr/>
                    <a:lstStyle/>
                    <a:p>
                      <a:pPr algn="ctr"/>
                      <a:r>
                        <a:rPr lang="fr-FR" b="0" dirty="0" smtClean="0">
                          <a:solidFill>
                            <a:schemeClr val="tx1"/>
                          </a:solidFill>
                          <a:latin typeface="Times New Roman" pitchFamily="18" charset="0"/>
                          <a:cs typeface="Times New Roman" pitchFamily="18" charset="0"/>
                        </a:rPr>
                        <a:t>3</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c>
                  <a:txBody>
                    <a:bodyPr/>
                    <a:lstStyle/>
                    <a:p>
                      <a:pPr algn="ctr"/>
                      <a:r>
                        <a:rPr lang="fr-FR" b="0" dirty="0" smtClean="0">
                          <a:solidFill>
                            <a:schemeClr val="tx1"/>
                          </a:solidFill>
                          <a:latin typeface="Times New Roman" pitchFamily="18" charset="0"/>
                          <a:cs typeface="Times New Roman" pitchFamily="18" charset="0"/>
                        </a:rPr>
                        <a:t>Triangle équilatéral</a:t>
                      </a:r>
                    </a:p>
                  </a:txBody>
                  <a:tcPr>
                    <a:solidFill>
                      <a:schemeClr val="accent1">
                        <a:lumMod val="40000"/>
                        <a:lumOff val="60000"/>
                        <a:alpha val="23000"/>
                      </a:schemeClr>
                    </a:solidFill>
                  </a:tcPr>
                </a:tc>
                <a:tc>
                  <a:txBody>
                    <a:bodyPr/>
                    <a:lstStyle/>
                    <a:p>
                      <a:pPr algn="ctr"/>
                      <a:r>
                        <a:rPr lang="fr-FR" b="0" dirty="0" smtClean="0">
                          <a:solidFill>
                            <a:schemeClr val="tx1"/>
                          </a:solidFill>
                          <a:latin typeface="Times New Roman" pitchFamily="18" charset="0"/>
                          <a:cs typeface="Times New Roman" pitchFamily="18" charset="0"/>
                        </a:rPr>
                        <a:t>120</a:t>
                      </a:r>
                    </a:p>
                  </a:txBody>
                  <a:tcPr>
                    <a:solidFill>
                      <a:schemeClr val="accent1">
                        <a:lumMod val="40000"/>
                        <a:lumOff val="60000"/>
                        <a:alpha val="23000"/>
                      </a:schemeClr>
                    </a:solidFill>
                  </a:tcPr>
                </a:tc>
              </a:tr>
              <a:tr h="357190">
                <a:tc>
                  <a:txBody>
                    <a:bodyPr/>
                    <a:lstStyle/>
                    <a:p>
                      <a:pPr algn="ctr"/>
                      <a:r>
                        <a:rPr lang="fr-FR" b="0" dirty="0" smtClean="0">
                          <a:solidFill>
                            <a:schemeClr val="tx1"/>
                          </a:solidFill>
                          <a:latin typeface="Times New Roman" pitchFamily="18" charset="0"/>
                          <a:cs typeface="Times New Roman" pitchFamily="18" charset="0"/>
                        </a:rPr>
                        <a:t>4</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c>
                  <a:txBody>
                    <a:bodyPr/>
                    <a:lstStyle/>
                    <a:p>
                      <a:pPr algn="ctr"/>
                      <a:r>
                        <a:rPr lang="fr-FR" b="0" dirty="0" smtClean="0">
                          <a:solidFill>
                            <a:schemeClr val="tx1"/>
                          </a:solidFill>
                          <a:latin typeface="Times New Roman" pitchFamily="18" charset="0"/>
                          <a:cs typeface="Times New Roman" pitchFamily="18" charset="0"/>
                        </a:rPr>
                        <a:t>Tétraèdre</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c>
                  <a:txBody>
                    <a:bodyPr/>
                    <a:lstStyle/>
                    <a:p>
                      <a:pPr algn="ctr"/>
                      <a:r>
                        <a:rPr lang="fr-FR" b="0" dirty="0" smtClean="0">
                          <a:solidFill>
                            <a:schemeClr val="tx1"/>
                          </a:solidFill>
                          <a:latin typeface="Times New Roman" pitchFamily="18" charset="0"/>
                          <a:cs typeface="Times New Roman" pitchFamily="18" charset="0"/>
                        </a:rPr>
                        <a:t>109° 27 '</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r>
              <a:tr h="357190">
                <a:tc>
                  <a:txBody>
                    <a:bodyPr/>
                    <a:lstStyle/>
                    <a:p>
                      <a:pPr algn="ctr"/>
                      <a:r>
                        <a:rPr lang="fr-FR" b="0" dirty="0" smtClean="0">
                          <a:solidFill>
                            <a:schemeClr val="tx1"/>
                          </a:solidFill>
                          <a:latin typeface="Times New Roman" pitchFamily="18" charset="0"/>
                          <a:cs typeface="Times New Roman" pitchFamily="18" charset="0"/>
                        </a:rPr>
                        <a:t>5</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c>
                  <a:txBody>
                    <a:bodyPr/>
                    <a:lstStyle/>
                    <a:p>
                      <a:pPr algn="ctr"/>
                      <a:r>
                        <a:rPr lang="fr-FR" b="0" dirty="0" err="1" smtClean="0">
                          <a:solidFill>
                            <a:schemeClr val="tx1"/>
                          </a:solidFill>
                          <a:latin typeface="Times New Roman" pitchFamily="18" charset="0"/>
                          <a:cs typeface="Times New Roman" pitchFamily="18" charset="0"/>
                        </a:rPr>
                        <a:t>Bi-pyramide</a:t>
                      </a:r>
                      <a:r>
                        <a:rPr lang="fr-FR" b="0" dirty="0" smtClean="0">
                          <a:solidFill>
                            <a:schemeClr val="tx1"/>
                          </a:solidFill>
                          <a:latin typeface="Times New Roman" pitchFamily="18" charset="0"/>
                          <a:cs typeface="Times New Roman" pitchFamily="18" charset="0"/>
                        </a:rPr>
                        <a:t> à base triangulaire</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c>
                  <a:txBody>
                    <a:bodyPr/>
                    <a:lstStyle/>
                    <a:p>
                      <a:pPr algn="ctr"/>
                      <a:r>
                        <a:rPr lang="fr-FR" b="0" dirty="0" smtClean="0">
                          <a:solidFill>
                            <a:schemeClr val="tx1"/>
                          </a:solidFill>
                          <a:latin typeface="Times New Roman" pitchFamily="18" charset="0"/>
                          <a:cs typeface="Times New Roman" pitchFamily="18" charset="0"/>
                        </a:rPr>
                        <a:t>120 et 90</a:t>
                      </a:r>
                      <a:r>
                        <a:rPr lang="fr-FR" b="0" baseline="0" dirty="0" smtClean="0">
                          <a:solidFill>
                            <a:schemeClr val="tx1"/>
                          </a:solidFill>
                          <a:latin typeface="Times New Roman" pitchFamily="18" charset="0"/>
                          <a:cs typeface="Times New Roman" pitchFamily="18" charset="0"/>
                        </a:rPr>
                        <a:t> </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r>
              <a:tr h="357190">
                <a:tc>
                  <a:txBody>
                    <a:bodyPr/>
                    <a:lstStyle/>
                    <a:p>
                      <a:pPr algn="ctr"/>
                      <a:r>
                        <a:rPr lang="fr-FR" b="0" dirty="0" smtClean="0">
                          <a:solidFill>
                            <a:schemeClr val="tx1"/>
                          </a:solidFill>
                          <a:latin typeface="Times New Roman" pitchFamily="18" charset="0"/>
                          <a:cs typeface="Times New Roman" pitchFamily="18" charset="0"/>
                        </a:rPr>
                        <a:t>6</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c>
                  <a:txBody>
                    <a:bodyPr/>
                    <a:lstStyle/>
                    <a:p>
                      <a:pPr algn="ctr"/>
                      <a:r>
                        <a:rPr lang="fr-FR" b="0" dirty="0" smtClean="0">
                          <a:solidFill>
                            <a:schemeClr val="tx1"/>
                          </a:solidFill>
                          <a:latin typeface="Times New Roman" pitchFamily="18" charset="0"/>
                          <a:cs typeface="Times New Roman" pitchFamily="18" charset="0"/>
                        </a:rPr>
                        <a:t>Octaèdre</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c>
                  <a:txBody>
                    <a:bodyPr/>
                    <a:lstStyle/>
                    <a:p>
                      <a:pPr algn="ctr"/>
                      <a:r>
                        <a:rPr lang="fr-FR" b="0" dirty="0" smtClean="0">
                          <a:solidFill>
                            <a:schemeClr val="tx1"/>
                          </a:solidFill>
                          <a:latin typeface="Times New Roman" pitchFamily="18" charset="0"/>
                          <a:cs typeface="Times New Roman" pitchFamily="18" charset="0"/>
                        </a:rPr>
                        <a:t>90</a:t>
                      </a:r>
                      <a:endParaRPr lang="fr-FR" b="0" dirty="0">
                        <a:solidFill>
                          <a:schemeClr val="tx1"/>
                        </a:solidFill>
                        <a:latin typeface="Times New Roman" pitchFamily="18" charset="0"/>
                        <a:cs typeface="Times New Roman" pitchFamily="18" charset="0"/>
                      </a:endParaRPr>
                    </a:p>
                  </a:txBody>
                  <a:tcPr>
                    <a:solidFill>
                      <a:schemeClr val="accent1">
                        <a:lumMod val="40000"/>
                        <a:lumOff val="60000"/>
                        <a:alpha val="23000"/>
                      </a:schemeClr>
                    </a:solidFill>
                  </a:tcPr>
                </a:tc>
              </a:tr>
            </a:tbl>
          </a:graphicData>
        </a:graphic>
      </p:graphicFrame>
      <p:sp>
        <p:nvSpPr>
          <p:cNvPr id="10" name="Rectangle 4"/>
          <p:cNvSpPr>
            <a:spLocks noChangeArrowheads="1"/>
          </p:cNvSpPr>
          <p:nvPr/>
        </p:nvSpPr>
        <p:spPr bwMode="auto">
          <a:xfrm>
            <a:off x="1789126" y="415907"/>
            <a:ext cx="4640262" cy="369887"/>
          </a:xfrm>
          <a:prstGeom prst="rect">
            <a:avLst/>
          </a:prstGeom>
          <a:noFill/>
          <a:ln w="9525">
            <a:noFill/>
            <a:miter lim="800000"/>
            <a:headEnd/>
            <a:tailEnd/>
          </a:ln>
        </p:spPr>
        <p:txBody>
          <a:bodyPr wrap="none" anchor="ctr">
            <a:spAutoFit/>
          </a:bodyPr>
          <a:lstStyle/>
          <a:p>
            <a:pPr eaLnBrk="0" hangingPunct="0"/>
            <a:r>
              <a:rPr lang="fr-FR" b="1" dirty="0">
                <a:solidFill>
                  <a:srgbClr val="0070C0"/>
                </a:solidFill>
                <a:latin typeface="Times New Roman" pitchFamily="18" charset="0"/>
                <a:cs typeface="Times New Roman" pitchFamily="18" charset="0"/>
              </a:rPr>
              <a:t>Représentation "tridimensionnelle" de </a:t>
            </a:r>
            <a:r>
              <a:rPr lang="fr-FR" b="1" dirty="0" err="1">
                <a:solidFill>
                  <a:srgbClr val="0070C0"/>
                </a:solidFill>
                <a:latin typeface="Times New Roman" pitchFamily="18" charset="0"/>
                <a:cs typeface="Times New Roman" pitchFamily="18" charset="0"/>
              </a:rPr>
              <a:t>Cram</a:t>
            </a:r>
            <a:endParaRPr lang="fr-FR" b="1" dirty="0">
              <a:solidFill>
                <a:srgbClr val="0070C0"/>
              </a:solidFill>
              <a:latin typeface="Times New Roman" pitchFamily="18" charset="0"/>
              <a:cs typeface="Times New Roman" pitchFamily="18" charset="0"/>
            </a:endParaRPr>
          </a:p>
        </p:txBody>
      </p:sp>
      <p:sp>
        <p:nvSpPr>
          <p:cNvPr id="8" name="Text Box 2"/>
          <p:cNvSpPr txBox="1">
            <a:spLocks noChangeArrowheads="1"/>
          </p:cNvSpPr>
          <p:nvPr/>
        </p:nvSpPr>
        <p:spPr bwMode="auto">
          <a:xfrm>
            <a:off x="71406" y="826171"/>
            <a:ext cx="5572091" cy="2031325"/>
          </a:xfrm>
          <a:prstGeom prst="rect">
            <a:avLst/>
          </a:prstGeom>
          <a:noFill/>
          <a:ln w="9525">
            <a:noFill/>
            <a:miter lim="800000"/>
            <a:headEnd/>
            <a:tailEnd/>
          </a:ln>
        </p:spPr>
        <p:txBody>
          <a:bodyPr wrap="square">
            <a:spAutoFit/>
          </a:bodyPr>
          <a:lstStyle/>
          <a:p>
            <a:pPr>
              <a:spcBef>
                <a:spcPct val="50000"/>
              </a:spcBef>
            </a:pPr>
            <a:r>
              <a:rPr lang="fr-FR" b="1" dirty="0">
                <a:latin typeface="Times New Roman" pitchFamily="18" charset="0"/>
                <a:cs typeface="Times New Roman" pitchFamily="18" charset="0"/>
              </a:rPr>
              <a:t>Détermination du type </a:t>
            </a:r>
            <a:r>
              <a:rPr lang="fr-FR" b="1" dirty="0" smtClean="0">
                <a:latin typeface="Times New Roman" pitchFamily="18" charset="0"/>
                <a:cs typeface="Times New Roman" pitchFamily="18" charset="0"/>
              </a:rPr>
              <a:t>moléculaire   </a:t>
            </a:r>
          </a:p>
          <a:p>
            <a:pPr>
              <a:spcBef>
                <a:spcPct val="50000"/>
              </a:spcBef>
            </a:pPr>
            <a:endParaRPr lang="fr-FR" b="1" dirty="0" smtClean="0">
              <a:latin typeface="Times New Roman" pitchFamily="18" charset="0"/>
              <a:cs typeface="Times New Roman" pitchFamily="18" charset="0"/>
            </a:endParaRPr>
          </a:p>
          <a:p>
            <a:pPr>
              <a:spcBef>
                <a:spcPct val="50000"/>
              </a:spcBef>
            </a:pPr>
            <a:endParaRPr lang="fr-FR" b="1" dirty="0" smtClean="0">
              <a:latin typeface="Times New Roman" pitchFamily="18" charset="0"/>
              <a:cs typeface="Times New Roman" pitchFamily="18" charset="0"/>
            </a:endParaRPr>
          </a:p>
          <a:p>
            <a:pPr>
              <a:spcBef>
                <a:spcPct val="50000"/>
              </a:spcBef>
            </a:pPr>
            <a:endParaRPr lang="fr-FR" b="1" dirty="0" smtClean="0">
              <a:latin typeface="Times New Roman" pitchFamily="18" charset="0"/>
              <a:cs typeface="Times New Roman" pitchFamily="18" charset="0"/>
            </a:endParaRPr>
          </a:p>
          <a:p>
            <a:pPr algn="ctr">
              <a:spcBef>
                <a:spcPct val="50000"/>
              </a:spcBef>
            </a:pPr>
            <a:r>
              <a:rPr lang="fr-FR" b="1" dirty="0" smtClean="0">
                <a:latin typeface="Times New Roman" pitchFamily="18" charset="0"/>
                <a:cs typeface="Times New Roman" pitchFamily="18" charset="0"/>
              </a:rPr>
              <a:t>Nombre de doublets P:        P = m + n</a:t>
            </a:r>
          </a:p>
        </p:txBody>
      </p:sp>
      <p:graphicFrame>
        <p:nvGraphicFramePr>
          <p:cNvPr id="130049" name="Object 1"/>
          <p:cNvGraphicFramePr>
            <a:graphicFrameLocks noChangeAspect="1"/>
          </p:cNvGraphicFramePr>
          <p:nvPr/>
        </p:nvGraphicFramePr>
        <p:xfrm>
          <a:off x="1357290" y="1228719"/>
          <a:ext cx="5748338" cy="1271587"/>
        </p:xfrm>
        <a:graphic>
          <a:graphicData uri="http://schemas.openxmlformats.org/presentationml/2006/ole">
            <p:oleObj spid="_x0000_s130049" r:id="rId3" imgW="5748120" imgH="1271160" progId="">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3"/>
          <p:cNvPicPr>
            <a:picLocks noChangeAspect="1" noChangeArrowheads="1"/>
          </p:cNvPicPr>
          <p:nvPr/>
        </p:nvPicPr>
        <p:blipFill>
          <a:blip r:embed="rId2"/>
          <a:srcRect/>
          <a:stretch>
            <a:fillRect/>
          </a:stretch>
        </p:blipFill>
        <p:spPr bwMode="auto">
          <a:xfrm>
            <a:off x="1643063" y="2214563"/>
            <a:ext cx="6213475" cy="2071687"/>
          </a:xfrm>
          <a:prstGeom prst="rect">
            <a:avLst/>
          </a:prstGeom>
          <a:noFill/>
          <a:ln w="9525">
            <a:noFill/>
            <a:miter lim="800000"/>
            <a:headEnd/>
            <a:tailEnd/>
          </a:ln>
        </p:spPr>
      </p:pic>
      <p:sp>
        <p:nvSpPr>
          <p:cNvPr id="37891" name="Rectangle 1"/>
          <p:cNvSpPr>
            <a:spLocks noChangeArrowheads="1"/>
          </p:cNvSpPr>
          <p:nvPr/>
        </p:nvSpPr>
        <p:spPr bwMode="auto">
          <a:xfrm>
            <a:off x="1709738" y="2782888"/>
            <a:ext cx="5648325" cy="646112"/>
          </a:xfrm>
          <a:prstGeom prst="rect">
            <a:avLst/>
          </a:prstGeom>
          <a:noFill/>
          <a:ln w="9525">
            <a:noFill/>
            <a:miter lim="800000"/>
            <a:headEnd/>
            <a:tailEnd/>
          </a:ln>
        </p:spPr>
        <p:txBody>
          <a:bodyPr wrap="none">
            <a:spAutoFit/>
          </a:bodyPr>
          <a:lstStyle/>
          <a:p>
            <a:r>
              <a:rPr lang="fr-CA" sz="3600" b="1" i="1">
                <a:solidFill>
                  <a:srgbClr val="000099"/>
                </a:solidFill>
                <a:latin typeface="Times New Roman" pitchFamily="18" charset="0"/>
                <a:cs typeface="Times New Roman" pitchFamily="18" charset="0"/>
              </a:rPr>
              <a:t>Orbitales moléculaires (OM)</a:t>
            </a:r>
            <a:endParaRPr lang="fr-FR" sz="3600" b="1" i="1">
              <a:solidFill>
                <a:srgbClr val="000099"/>
              </a:solidFill>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pPr>
              <a:defRPr/>
            </a:pPr>
            <a:fld id="{18B84324-2DB3-4C94-B67C-4D36CC1082E1}" type="slidenum">
              <a:rPr lang="fr-FR" smtClean="0"/>
              <a:pPr>
                <a:defRPr/>
              </a:pPr>
              <a:t>13</a:t>
            </a:fld>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2286000" y="466707"/>
            <a:ext cx="5037138" cy="461963"/>
          </a:xfrm>
          <a:prstGeom prst="rect">
            <a:avLst/>
          </a:prstGeom>
          <a:noFill/>
          <a:ln w="9525">
            <a:noFill/>
            <a:miter lim="800000"/>
            <a:headEnd/>
            <a:tailEnd/>
          </a:ln>
        </p:spPr>
        <p:txBody>
          <a:bodyPr wrap="none">
            <a:spAutoFit/>
          </a:bodyPr>
          <a:lstStyle/>
          <a:p>
            <a:r>
              <a:rPr lang="fr-FR" sz="2400" b="1" i="1" dirty="0">
                <a:solidFill>
                  <a:srgbClr val="0070C0"/>
                </a:solidFill>
                <a:latin typeface="Times New Roman" pitchFamily="18" charset="0"/>
                <a:cs typeface="Times New Roman" pitchFamily="18" charset="0"/>
              </a:rPr>
              <a:t>La liaison dans le modèle ondulatoire </a:t>
            </a:r>
          </a:p>
        </p:txBody>
      </p:sp>
      <p:sp>
        <p:nvSpPr>
          <p:cNvPr id="38915" name="Text Box 3"/>
          <p:cNvSpPr txBox="1">
            <a:spLocks noChangeArrowheads="1"/>
          </p:cNvSpPr>
          <p:nvPr/>
        </p:nvSpPr>
        <p:spPr bwMode="auto">
          <a:xfrm>
            <a:off x="422275" y="1071546"/>
            <a:ext cx="2935288" cy="369887"/>
          </a:xfrm>
          <a:prstGeom prst="rect">
            <a:avLst/>
          </a:prstGeom>
          <a:noFill/>
          <a:ln w="9525">
            <a:noFill/>
            <a:miter lim="800000"/>
            <a:headEnd/>
            <a:tailEnd/>
          </a:ln>
        </p:spPr>
        <p:txBody>
          <a:bodyPr wrap="none">
            <a:spAutoFit/>
          </a:bodyPr>
          <a:lstStyle/>
          <a:p>
            <a:r>
              <a:rPr lang="fr-FR" b="1" dirty="0">
                <a:solidFill>
                  <a:srgbClr val="FF0000"/>
                </a:solidFill>
                <a:latin typeface="Times New Roman" pitchFamily="18" charset="0"/>
                <a:cs typeface="Times New Roman" pitchFamily="18" charset="0"/>
              </a:rPr>
              <a:t>Rappel orbitales atomiques </a:t>
            </a:r>
          </a:p>
        </p:txBody>
      </p:sp>
      <p:sp>
        <p:nvSpPr>
          <p:cNvPr id="38916" name="Text Box 8"/>
          <p:cNvSpPr txBox="1">
            <a:spLocks noChangeArrowheads="1"/>
          </p:cNvSpPr>
          <p:nvPr/>
        </p:nvSpPr>
        <p:spPr bwMode="auto">
          <a:xfrm>
            <a:off x="285720" y="1500174"/>
            <a:ext cx="8572528" cy="923330"/>
          </a:xfrm>
          <a:prstGeom prst="rect">
            <a:avLst/>
          </a:prstGeom>
          <a:noFill/>
          <a:ln w="9525">
            <a:noFill/>
            <a:miter lim="800000"/>
            <a:headEnd/>
            <a:tailEnd/>
          </a:ln>
        </p:spPr>
        <p:txBody>
          <a:bodyPr wrap="square">
            <a:spAutoFit/>
          </a:bodyPr>
          <a:lstStyle/>
          <a:p>
            <a:pPr algn="just"/>
            <a:r>
              <a:rPr lang="fr-FR" dirty="0">
                <a:latin typeface="Times New Roman" pitchFamily="18" charset="0"/>
                <a:cs typeface="Times New Roman" pitchFamily="18" charset="0"/>
                <a:sym typeface="Wingdings 3" pitchFamily="18" charset="2"/>
              </a:rPr>
              <a:t></a:t>
            </a:r>
            <a:r>
              <a:rPr lang="fr-FR" dirty="0">
                <a:latin typeface="Times New Roman" pitchFamily="18" charset="0"/>
                <a:cs typeface="Times New Roman" pitchFamily="18" charset="0"/>
              </a:rPr>
              <a:t>L’orbitale atomique est </a:t>
            </a:r>
            <a:r>
              <a:rPr lang="fr-FR" dirty="0" smtClean="0">
                <a:latin typeface="Times New Roman" pitchFamily="18" charset="0"/>
                <a:cs typeface="Times New Roman" pitchFamily="18" charset="0"/>
              </a:rPr>
              <a:t>caractérisée par </a:t>
            </a:r>
            <a:r>
              <a:rPr lang="fr-FR" dirty="0">
                <a:latin typeface="Times New Roman" pitchFamily="18" charset="0"/>
                <a:cs typeface="Times New Roman" pitchFamily="18" charset="0"/>
              </a:rPr>
              <a:t>une combinaison </a:t>
            </a:r>
            <a:r>
              <a:rPr lang="fr-FR" dirty="0" smtClean="0">
                <a:latin typeface="Times New Roman" pitchFamily="18" charset="0"/>
                <a:cs typeface="Times New Roman" pitchFamily="18" charset="0"/>
              </a:rPr>
              <a:t>de </a:t>
            </a:r>
            <a:r>
              <a:rPr lang="fr-FR" dirty="0">
                <a:latin typeface="Times New Roman" pitchFamily="18" charset="0"/>
                <a:cs typeface="Times New Roman" pitchFamily="18" charset="0"/>
              </a:rPr>
              <a:t>trois nombres quantiques n, l et m. </a:t>
            </a:r>
          </a:p>
          <a:p>
            <a:pPr algn="just"/>
            <a:endParaRPr lang="fr-FR" dirty="0">
              <a:latin typeface="Times New Roman" pitchFamily="18" charset="0"/>
              <a:cs typeface="Times New Roman" pitchFamily="18" charset="0"/>
            </a:endParaRPr>
          </a:p>
        </p:txBody>
      </p:sp>
      <p:sp>
        <p:nvSpPr>
          <p:cNvPr id="38917" name="Text Box 17"/>
          <p:cNvSpPr txBox="1">
            <a:spLocks noChangeArrowheads="1"/>
          </p:cNvSpPr>
          <p:nvPr/>
        </p:nvSpPr>
        <p:spPr bwMode="auto">
          <a:xfrm>
            <a:off x="928688" y="2371748"/>
            <a:ext cx="1828800" cy="366713"/>
          </a:xfrm>
          <a:prstGeom prst="rect">
            <a:avLst/>
          </a:prstGeom>
          <a:noFill/>
          <a:ln w="9525">
            <a:noFill/>
            <a:miter lim="800000"/>
            <a:headEnd/>
            <a:tailEnd/>
          </a:ln>
        </p:spPr>
        <p:txBody>
          <a:bodyPr>
            <a:spAutoFit/>
          </a:bodyPr>
          <a:lstStyle/>
          <a:p>
            <a:r>
              <a:rPr lang="fr-FR" dirty="0">
                <a:latin typeface="Calibri" pitchFamily="34" charset="0"/>
              </a:rPr>
              <a:t>n =1 , l=0 , m = 0</a:t>
            </a:r>
          </a:p>
        </p:txBody>
      </p:sp>
      <p:sp>
        <p:nvSpPr>
          <p:cNvPr id="38918" name="Text Box 18"/>
          <p:cNvSpPr txBox="1">
            <a:spLocks noChangeArrowheads="1"/>
          </p:cNvSpPr>
          <p:nvPr/>
        </p:nvSpPr>
        <p:spPr bwMode="auto">
          <a:xfrm>
            <a:off x="928688" y="4657764"/>
            <a:ext cx="1828800" cy="366712"/>
          </a:xfrm>
          <a:prstGeom prst="rect">
            <a:avLst/>
          </a:prstGeom>
          <a:noFill/>
          <a:ln w="9525">
            <a:noFill/>
            <a:miter lim="800000"/>
            <a:headEnd/>
            <a:tailEnd/>
          </a:ln>
        </p:spPr>
        <p:txBody>
          <a:bodyPr>
            <a:spAutoFit/>
          </a:bodyPr>
          <a:lstStyle/>
          <a:p>
            <a:r>
              <a:rPr lang="fr-FR" dirty="0">
                <a:latin typeface="Calibri" pitchFamily="34" charset="0"/>
              </a:rPr>
              <a:t>n =2 , l=1 , m = 0</a:t>
            </a:r>
          </a:p>
        </p:txBody>
      </p:sp>
      <p:cxnSp>
        <p:nvCxnSpPr>
          <p:cNvPr id="38919" name="AutoShape 35"/>
          <p:cNvCxnSpPr>
            <a:cxnSpLocks noChangeShapeType="1"/>
          </p:cNvCxnSpPr>
          <p:nvPr/>
        </p:nvCxnSpPr>
        <p:spPr bwMode="auto">
          <a:xfrm>
            <a:off x="2757488" y="2536846"/>
            <a:ext cx="3429000" cy="0"/>
          </a:xfrm>
          <a:prstGeom prst="straightConnector1">
            <a:avLst/>
          </a:prstGeom>
          <a:noFill/>
          <a:ln w="38100">
            <a:solidFill>
              <a:schemeClr val="accent2"/>
            </a:solidFill>
            <a:round/>
            <a:headEnd/>
            <a:tailEnd type="triangle" w="med" len="med"/>
          </a:ln>
        </p:spPr>
      </p:cxnSp>
      <p:cxnSp>
        <p:nvCxnSpPr>
          <p:cNvPr id="38920" name="AutoShape 36"/>
          <p:cNvCxnSpPr>
            <a:cxnSpLocks noChangeShapeType="1"/>
          </p:cNvCxnSpPr>
          <p:nvPr/>
        </p:nvCxnSpPr>
        <p:spPr bwMode="auto">
          <a:xfrm flipV="1">
            <a:off x="2757488" y="4786322"/>
            <a:ext cx="1885950" cy="82562"/>
          </a:xfrm>
          <a:prstGeom prst="curvedConnector3">
            <a:avLst>
              <a:gd name="adj1" fmla="val 50000"/>
            </a:avLst>
          </a:prstGeom>
          <a:noFill/>
          <a:ln w="38100">
            <a:solidFill>
              <a:schemeClr val="accent2"/>
            </a:solidFill>
            <a:round/>
            <a:headEnd/>
            <a:tailEnd type="triangle" w="med" len="med"/>
          </a:ln>
        </p:spPr>
      </p:cxnSp>
      <p:grpSp>
        <p:nvGrpSpPr>
          <p:cNvPr id="38921" name="Group 38"/>
          <p:cNvGrpSpPr>
            <a:grpSpLocks/>
          </p:cNvGrpSpPr>
          <p:nvPr/>
        </p:nvGrpSpPr>
        <p:grpSpPr bwMode="auto">
          <a:xfrm>
            <a:off x="6186488" y="2085996"/>
            <a:ext cx="1524000" cy="900113"/>
            <a:chOff x="3936" y="1392"/>
            <a:chExt cx="960" cy="567"/>
          </a:xfrm>
        </p:grpSpPr>
        <p:grpSp>
          <p:nvGrpSpPr>
            <p:cNvPr id="38936" name="Group 21"/>
            <p:cNvGrpSpPr>
              <a:grpSpLocks/>
            </p:cNvGrpSpPr>
            <p:nvPr/>
          </p:nvGrpSpPr>
          <p:grpSpPr bwMode="auto">
            <a:xfrm>
              <a:off x="3936" y="1392"/>
              <a:ext cx="567" cy="567"/>
              <a:chOff x="3168" y="1632"/>
              <a:chExt cx="567" cy="567"/>
            </a:xfrm>
          </p:grpSpPr>
          <p:sp>
            <p:nvSpPr>
              <p:cNvPr id="38938" name="Oval 19"/>
              <p:cNvSpPr>
                <a:spLocks noChangeArrowheads="1"/>
              </p:cNvSpPr>
              <p:nvPr/>
            </p:nvSpPr>
            <p:spPr bwMode="auto">
              <a:xfrm>
                <a:off x="3168" y="1632"/>
                <a:ext cx="567" cy="567"/>
              </a:xfrm>
              <a:prstGeom prst="ellipse">
                <a:avLst/>
              </a:prstGeom>
              <a:gradFill rotWithShape="0">
                <a:gsLst>
                  <a:gs pos="0">
                    <a:schemeClr val="bg1"/>
                  </a:gs>
                  <a:gs pos="100000">
                    <a:srgbClr val="99CCFF"/>
                  </a:gs>
                </a:gsLst>
                <a:path path="shape">
                  <a:fillToRect l="50000" t="50000" r="50000" b="50000"/>
                </a:path>
              </a:gradFill>
              <a:ln w="9525">
                <a:noFill/>
                <a:round/>
                <a:headEnd/>
                <a:tailEnd/>
              </a:ln>
            </p:spPr>
            <p:txBody>
              <a:bodyPr wrap="none" anchor="ctr"/>
              <a:lstStyle/>
              <a:p>
                <a:endParaRPr lang="fr-FR">
                  <a:latin typeface="Calibri" pitchFamily="34" charset="0"/>
                </a:endParaRPr>
              </a:p>
            </p:txBody>
          </p:sp>
          <p:sp>
            <p:nvSpPr>
              <p:cNvPr id="38939" name="Oval 20"/>
              <p:cNvSpPr>
                <a:spLocks noChangeArrowheads="1"/>
              </p:cNvSpPr>
              <p:nvPr/>
            </p:nvSpPr>
            <p:spPr bwMode="auto">
              <a:xfrm>
                <a:off x="3428" y="1891"/>
                <a:ext cx="48" cy="48"/>
              </a:xfrm>
              <a:prstGeom prst="ellipse">
                <a:avLst/>
              </a:prstGeom>
              <a:solidFill>
                <a:schemeClr val="tx1"/>
              </a:solidFill>
              <a:ln w="9525">
                <a:solidFill>
                  <a:schemeClr val="tx1"/>
                </a:solidFill>
                <a:round/>
                <a:headEnd/>
                <a:tailEnd/>
              </a:ln>
            </p:spPr>
            <p:txBody>
              <a:bodyPr wrap="none" anchor="ctr"/>
              <a:lstStyle/>
              <a:p>
                <a:endParaRPr lang="fr-FR">
                  <a:latin typeface="Calibri" pitchFamily="34" charset="0"/>
                </a:endParaRPr>
              </a:p>
            </p:txBody>
          </p:sp>
        </p:grpSp>
        <p:sp>
          <p:nvSpPr>
            <p:cNvPr id="38937" name="Text Box 37"/>
            <p:cNvSpPr txBox="1">
              <a:spLocks noChangeArrowheads="1"/>
            </p:cNvSpPr>
            <p:nvPr/>
          </p:nvSpPr>
          <p:spPr bwMode="auto">
            <a:xfrm>
              <a:off x="4608" y="1560"/>
              <a:ext cx="288" cy="231"/>
            </a:xfrm>
            <a:prstGeom prst="rect">
              <a:avLst/>
            </a:prstGeom>
            <a:noFill/>
            <a:ln w="9525">
              <a:noFill/>
              <a:miter lim="800000"/>
              <a:headEnd/>
              <a:tailEnd/>
            </a:ln>
          </p:spPr>
          <p:txBody>
            <a:bodyPr>
              <a:spAutoFit/>
            </a:bodyPr>
            <a:lstStyle/>
            <a:p>
              <a:pPr algn="ctr"/>
              <a:r>
                <a:rPr lang="fr-FR" b="1">
                  <a:latin typeface="Calibri" pitchFamily="34" charset="0"/>
                </a:rPr>
                <a:t>1s</a:t>
              </a:r>
            </a:p>
          </p:txBody>
        </p:sp>
      </p:grpSp>
      <p:grpSp>
        <p:nvGrpSpPr>
          <p:cNvPr id="38922" name="Group 41"/>
          <p:cNvGrpSpPr>
            <a:grpSpLocks/>
          </p:cNvGrpSpPr>
          <p:nvPr/>
        </p:nvGrpSpPr>
        <p:grpSpPr bwMode="auto">
          <a:xfrm>
            <a:off x="4714876" y="3286124"/>
            <a:ext cx="3281362" cy="2786082"/>
            <a:chOff x="3216" y="2160"/>
            <a:chExt cx="2112" cy="1968"/>
          </a:xfrm>
        </p:grpSpPr>
        <p:grpSp>
          <p:nvGrpSpPr>
            <p:cNvPr id="38923" name="Group 34"/>
            <p:cNvGrpSpPr>
              <a:grpSpLocks/>
            </p:cNvGrpSpPr>
            <p:nvPr/>
          </p:nvGrpSpPr>
          <p:grpSpPr bwMode="auto">
            <a:xfrm>
              <a:off x="3216" y="2160"/>
              <a:ext cx="2112" cy="1968"/>
              <a:chOff x="2832" y="2064"/>
              <a:chExt cx="2112" cy="1968"/>
            </a:xfrm>
          </p:grpSpPr>
          <p:grpSp>
            <p:nvGrpSpPr>
              <p:cNvPr id="38925" name="Group 28"/>
              <p:cNvGrpSpPr>
                <a:grpSpLocks/>
              </p:cNvGrpSpPr>
              <p:nvPr/>
            </p:nvGrpSpPr>
            <p:grpSpPr bwMode="auto">
              <a:xfrm>
                <a:off x="2832" y="2112"/>
                <a:ext cx="2016" cy="1920"/>
                <a:chOff x="2832" y="2112"/>
                <a:chExt cx="2016" cy="1920"/>
              </a:xfrm>
            </p:grpSpPr>
            <p:sp>
              <p:nvSpPr>
                <p:cNvPr id="38931" name="Line 22"/>
                <p:cNvSpPr>
                  <a:spLocks noChangeShapeType="1"/>
                </p:cNvSpPr>
                <p:nvPr/>
              </p:nvSpPr>
              <p:spPr bwMode="auto">
                <a:xfrm flipV="1">
                  <a:off x="3816" y="2112"/>
                  <a:ext cx="0" cy="1920"/>
                </a:xfrm>
                <a:prstGeom prst="line">
                  <a:avLst/>
                </a:prstGeom>
                <a:noFill/>
                <a:ln w="9525">
                  <a:solidFill>
                    <a:schemeClr val="tx1"/>
                  </a:solidFill>
                  <a:round/>
                  <a:headEnd/>
                  <a:tailEnd type="triangle" w="med" len="med"/>
                </a:ln>
              </p:spPr>
              <p:txBody>
                <a:bodyPr wrap="none" anchor="ctr"/>
                <a:lstStyle/>
                <a:p>
                  <a:endParaRPr lang="fr-FR"/>
                </a:p>
              </p:txBody>
            </p:sp>
            <p:sp>
              <p:nvSpPr>
                <p:cNvPr id="38932" name="Line 23"/>
                <p:cNvSpPr>
                  <a:spLocks noChangeShapeType="1"/>
                </p:cNvSpPr>
                <p:nvPr/>
              </p:nvSpPr>
              <p:spPr bwMode="auto">
                <a:xfrm>
                  <a:off x="2832" y="3120"/>
                  <a:ext cx="2016" cy="0"/>
                </a:xfrm>
                <a:prstGeom prst="line">
                  <a:avLst/>
                </a:prstGeom>
                <a:noFill/>
                <a:ln w="9525">
                  <a:solidFill>
                    <a:schemeClr val="tx1"/>
                  </a:solidFill>
                  <a:round/>
                  <a:headEnd/>
                  <a:tailEnd type="triangle" w="med" len="med"/>
                </a:ln>
              </p:spPr>
              <p:txBody>
                <a:bodyPr wrap="none" anchor="ctr"/>
                <a:lstStyle/>
                <a:p>
                  <a:endParaRPr lang="fr-FR"/>
                </a:p>
              </p:txBody>
            </p:sp>
            <p:sp>
              <p:nvSpPr>
                <p:cNvPr id="38933" name="Line 24"/>
                <p:cNvSpPr>
                  <a:spLocks noChangeShapeType="1"/>
                </p:cNvSpPr>
                <p:nvPr/>
              </p:nvSpPr>
              <p:spPr bwMode="auto">
                <a:xfrm flipH="1">
                  <a:off x="3168" y="2832"/>
                  <a:ext cx="1152" cy="665"/>
                </a:xfrm>
                <a:prstGeom prst="line">
                  <a:avLst/>
                </a:prstGeom>
                <a:noFill/>
                <a:ln w="9525">
                  <a:solidFill>
                    <a:schemeClr val="tx1"/>
                  </a:solidFill>
                  <a:round/>
                  <a:headEnd/>
                  <a:tailEnd type="triangle" w="med" len="med"/>
                </a:ln>
              </p:spPr>
              <p:txBody>
                <a:bodyPr wrap="none" anchor="ctr"/>
                <a:lstStyle/>
                <a:p>
                  <a:endParaRPr lang="fr-FR"/>
                </a:p>
              </p:txBody>
            </p:sp>
            <p:sp>
              <p:nvSpPr>
                <p:cNvPr id="38934" name="Oval 26"/>
                <p:cNvSpPr>
                  <a:spLocks noChangeArrowheads="1"/>
                </p:cNvSpPr>
                <p:nvPr/>
              </p:nvSpPr>
              <p:spPr bwMode="auto">
                <a:xfrm>
                  <a:off x="3648" y="2400"/>
                  <a:ext cx="336" cy="720"/>
                </a:xfrm>
                <a:prstGeom prst="ellipse">
                  <a:avLst/>
                </a:prstGeom>
                <a:gradFill rotWithShape="0">
                  <a:gsLst>
                    <a:gs pos="0">
                      <a:schemeClr val="bg1"/>
                    </a:gs>
                    <a:gs pos="100000">
                      <a:srgbClr val="33CCFF"/>
                    </a:gs>
                  </a:gsLst>
                  <a:path path="shape">
                    <a:fillToRect l="50000" t="50000" r="50000" b="50000"/>
                  </a:path>
                </a:gradFill>
                <a:ln w="9525">
                  <a:noFill/>
                  <a:round/>
                  <a:headEnd/>
                  <a:tailEnd/>
                </a:ln>
              </p:spPr>
              <p:txBody>
                <a:bodyPr wrap="none" anchor="ctr"/>
                <a:lstStyle/>
                <a:p>
                  <a:endParaRPr lang="fr-FR">
                    <a:latin typeface="Calibri" pitchFamily="34" charset="0"/>
                  </a:endParaRPr>
                </a:p>
              </p:txBody>
            </p:sp>
            <p:sp>
              <p:nvSpPr>
                <p:cNvPr id="38935" name="Oval 27"/>
                <p:cNvSpPr>
                  <a:spLocks noChangeArrowheads="1"/>
                </p:cNvSpPr>
                <p:nvPr/>
              </p:nvSpPr>
              <p:spPr bwMode="auto">
                <a:xfrm>
                  <a:off x="3648" y="3120"/>
                  <a:ext cx="336" cy="720"/>
                </a:xfrm>
                <a:prstGeom prst="ellipse">
                  <a:avLst/>
                </a:prstGeom>
                <a:gradFill rotWithShape="0">
                  <a:gsLst>
                    <a:gs pos="0">
                      <a:schemeClr val="bg1"/>
                    </a:gs>
                    <a:gs pos="100000">
                      <a:srgbClr val="FFCC99"/>
                    </a:gs>
                  </a:gsLst>
                  <a:path path="shape">
                    <a:fillToRect l="50000" t="50000" r="50000" b="50000"/>
                  </a:path>
                </a:gradFill>
                <a:ln w="9525">
                  <a:noFill/>
                  <a:round/>
                  <a:headEnd/>
                  <a:tailEnd/>
                </a:ln>
              </p:spPr>
              <p:txBody>
                <a:bodyPr wrap="none" anchor="ctr"/>
                <a:lstStyle/>
                <a:p>
                  <a:endParaRPr lang="fr-FR">
                    <a:latin typeface="Calibri" pitchFamily="34" charset="0"/>
                  </a:endParaRPr>
                </a:p>
              </p:txBody>
            </p:sp>
          </p:grpSp>
          <p:sp>
            <p:nvSpPr>
              <p:cNvPr id="38926" name="Text Box 29"/>
              <p:cNvSpPr txBox="1">
                <a:spLocks noChangeArrowheads="1"/>
              </p:cNvSpPr>
              <p:nvPr/>
            </p:nvSpPr>
            <p:spPr bwMode="auto">
              <a:xfrm>
                <a:off x="2928" y="3408"/>
                <a:ext cx="240" cy="192"/>
              </a:xfrm>
              <a:prstGeom prst="rect">
                <a:avLst/>
              </a:prstGeom>
              <a:noFill/>
              <a:ln w="9525">
                <a:noFill/>
                <a:miter lim="800000"/>
                <a:headEnd/>
                <a:tailEnd/>
              </a:ln>
            </p:spPr>
            <p:txBody>
              <a:bodyPr>
                <a:spAutoFit/>
              </a:bodyPr>
              <a:lstStyle/>
              <a:p>
                <a:r>
                  <a:rPr lang="fr-FR" sz="1400" b="1">
                    <a:latin typeface="Calibri" pitchFamily="34" charset="0"/>
                  </a:rPr>
                  <a:t>x</a:t>
                </a:r>
              </a:p>
            </p:txBody>
          </p:sp>
          <p:sp>
            <p:nvSpPr>
              <p:cNvPr id="38927" name="Text Box 30"/>
              <p:cNvSpPr txBox="1">
                <a:spLocks noChangeArrowheads="1"/>
              </p:cNvSpPr>
              <p:nvPr/>
            </p:nvSpPr>
            <p:spPr bwMode="auto">
              <a:xfrm>
                <a:off x="4704" y="2880"/>
                <a:ext cx="240" cy="192"/>
              </a:xfrm>
              <a:prstGeom prst="rect">
                <a:avLst/>
              </a:prstGeom>
              <a:noFill/>
              <a:ln w="9525">
                <a:noFill/>
                <a:miter lim="800000"/>
                <a:headEnd/>
                <a:tailEnd/>
              </a:ln>
            </p:spPr>
            <p:txBody>
              <a:bodyPr>
                <a:spAutoFit/>
              </a:bodyPr>
              <a:lstStyle/>
              <a:p>
                <a:r>
                  <a:rPr lang="fr-FR" sz="1400" b="1">
                    <a:latin typeface="Calibri" pitchFamily="34" charset="0"/>
                  </a:rPr>
                  <a:t>y</a:t>
                </a:r>
              </a:p>
            </p:txBody>
          </p:sp>
          <p:sp>
            <p:nvSpPr>
              <p:cNvPr id="38928" name="Text Box 31"/>
              <p:cNvSpPr txBox="1">
                <a:spLocks noChangeArrowheads="1"/>
              </p:cNvSpPr>
              <p:nvPr/>
            </p:nvSpPr>
            <p:spPr bwMode="auto">
              <a:xfrm>
                <a:off x="3648" y="2064"/>
                <a:ext cx="240" cy="192"/>
              </a:xfrm>
              <a:prstGeom prst="rect">
                <a:avLst/>
              </a:prstGeom>
              <a:noFill/>
              <a:ln w="9525">
                <a:noFill/>
                <a:miter lim="800000"/>
                <a:headEnd/>
                <a:tailEnd/>
              </a:ln>
            </p:spPr>
            <p:txBody>
              <a:bodyPr>
                <a:spAutoFit/>
              </a:bodyPr>
              <a:lstStyle/>
              <a:p>
                <a:r>
                  <a:rPr lang="fr-FR" sz="1400" b="1">
                    <a:latin typeface="Calibri" pitchFamily="34" charset="0"/>
                  </a:rPr>
                  <a:t>z</a:t>
                </a:r>
              </a:p>
            </p:txBody>
          </p:sp>
          <p:sp>
            <p:nvSpPr>
              <p:cNvPr id="38929" name="Text Box 32"/>
              <p:cNvSpPr txBox="1">
                <a:spLocks noChangeArrowheads="1"/>
              </p:cNvSpPr>
              <p:nvPr/>
            </p:nvSpPr>
            <p:spPr bwMode="auto">
              <a:xfrm>
                <a:off x="3696" y="2640"/>
                <a:ext cx="240" cy="192"/>
              </a:xfrm>
              <a:prstGeom prst="rect">
                <a:avLst/>
              </a:prstGeom>
              <a:noFill/>
              <a:ln w="9525">
                <a:noFill/>
                <a:miter lim="800000"/>
                <a:headEnd/>
                <a:tailEnd/>
              </a:ln>
            </p:spPr>
            <p:txBody>
              <a:bodyPr>
                <a:spAutoFit/>
              </a:bodyPr>
              <a:lstStyle/>
              <a:p>
                <a:pPr algn="ctr"/>
                <a:r>
                  <a:rPr lang="fr-FR" sz="1400" b="1">
                    <a:latin typeface="Calibri" pitchFamily="34" charset="0"/>
                  </a:rPr>
                  <a:t>+</a:t>
                </a:r>
              </a:p>
            </p:txBody>
          </p:sp>
          <p:sp>
            <p:nvSpPr>
              <p:cNvPr id="38930" name="Text Box 33"/>
              <p:cNvSpPr txBox="1">
                <a:spLocks noChangeArrowheads="1"/>
              </p:cNvSpPr>
              <p:nvPr/>
            </p:nvSpPr>
            <p:spPr bwMode="auto">
              <a:xfrm>
                <a:off x="3696" y="3408"/>
                <a:ext cx="240" cy="192"/>
              </a:xfrm>
              <a:prstGeom prst="rect">
                <a:avLst/>
              </a:prstGeom>
              <a:noFill/>
              <a:ln w="9525">
                <a:noFill/>
                <a:miter lim="800000"/>
                <a:headEnd/>
                <a:tailEnd/>
              </a:ln>
            </p:spPr>
            <p:txBody>
              <a:bodyPr>
                <a:spAutoFit/>
              </a:bodyPr>
              <a:lstStyle/>
              <a:p>
                <a:pPr algn="ctr"/>
                <a:r>
                  <a:rPr lang="fr-FR" sz="1400" b="1">
                    <a:latin typeface="Calibri" pitchFamily="34" charset="0"/>
                  </a:rPr>
                  <a:t>-</a:t>
                </a:r>
              </a:p>
            </p:txBody>
          </p:sp>
        </p:grpSp>
        <p:sp>
          <p:nvSpPr>
            <p:cNvPr id="38924" name="Text Box 40"/>
            <p:cNvSpPr txBox="1">
              <a:spLocks noChangeArrowheads="1"/>
            </p:cNvSpPr>
            <p:nvPr/>
          </p:nvSpPr>
          <p:spPr bwMode="auto">
            <a:xfrm>
              <a:off x="4464" y="3504"/>
              <a:ext cx="336" cy="231"/>
            </a:xfrm>
            <a:prstGeom prst="rect">
              <a:avLst/>
            </a:prstGeom>
            <a:noFill/>
            <a:ln w="9525">
              <a:noFill/>
              <a:miter lim="800000"/>
              <a:headEnd/>
              <a:tailEnd/>
            </a:ln>
          </p:spPr>
          <p:txBody>
            <a:bodyPr>
              <a:spAutoFit/>
            </a:bodyPr>
            <a:lstStyle/>
            <a:p>
              <a:r>
                <a:rPr lang="fr-FR" b="1">
                  <a:latin typeface="Calibri" pitchFamily="34" charset="0"/>
                </a:rPr>
                <a:t>2p</a:t>
              </a:r>
              <a:r>
                <a:rPr lang="fr-FR" b="1" baseline="-25000">
                  <a:latin typeface="Calibri" pitchFamily="34" charset="0"/>
                </a:rPr>
                <a:t>z</a:t>
              </a:r>
              <a:endParaRPr lang="fr-FR" sz="2400">
                <a:latin typeface="Calibri" pitchFamily="34" charset="0"/>
              </a:endParaRPr>
            </a:p>
          </p:txBody>
        </p:sp>
      </p:grpSp>
      <p:sp>
        <p:nvSpPr>
          <p:cNvPr id="28" name="Espace réservé du numéro de diapositive 27"/>
          <p:cNvSpPr>
            <a:spLocks noGrp="1"/>
          </p:cNvSpPr>
          <p:nvPr>
            <p:ph type="sldNum" sz="quarter" idx="12"/>
          </p:nvPr>
        </p:nvSpPr>
        <p:spPr>
          <a:xfrm>
            <a:off x="6553200" y="6357958"/>
            <a:ext cx="2133600" cy="365125"/>
          </a:xfrm>
        </p:spPr>
        <p:txBody>
          <a:bodyPr/>
          <a:lstStyle/>
          <a:p>
            <a:pPr>
              <a:defRPr/>
            </a:pPr>
            <a:fld id="{18B84324-2DB3-4C94-B67C-4D36CC1082E1}" type="slidenum">
              <a:rPr lang="fr-FR" smtClean="0"/>
              <a:pPr>
                <a:defRPr/>
              </a:pPr>
              <a:t>14</a:t>
            </a:fld>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3"/>
          <p:cNvSpPr txBox="1">
            <a:spLocks noChangeArrowheads="1"/>
          </p:cNvSpPr>
          <p:nvPr/>
        </p:nvSpPr>
        <p:spPr bwMode="auto">
          <a:xfrm>
            <a:off x="279390" y="844535"/>
            <a:ext cx="2935288" cy="369887"/>
          </a:xfrm>
          <a:prstGeom prst="rect">
            <a:avLst/>
          </a:prstGeom>
          <a:noFill/>
          <a:ln w="9525">
            <a:noFill/>
            <a:miter lim="800000"/>
            <a:headEnd/>
            <a:tailEnd/>
          </a:ln>
        </p:spPr>
        <p:txBody>
          <a:bodyPr wrap="none">
            <a:spAutoFit/>
          </a:bodyPr>
          <a:lstStyle/>
          <a:p>
            <a:r>
              <a:rPr lang="fr-FR" b="1" dirty="0">
                <a:solidFill>
                  <a:srgbClr val="1B872D"/>
                </a:solidFill>
                <a:latin typeface="Times New Roman" pitchFamily="18" charset="0"/>
                <a:cs typeface="Times New Roman" pitchFamily="18" charset="0"/>
              </a:rPr>
              <a:t>Rappel orbitales atomiques </a:t>
            </a:r>
          </a:p>
        </p:txBody>
      </p:sp>
      <p:sp>
        <p:nvSpPr>
          <p:cNvPr id="39939" name="Text Box 8"/>
          <p:cNvSpPr txBox="1">
            <a:spLocks noChangeArrowheads="1"/>
          </p:cNvSpPr>
          <p:nvPr/>
        </p:nvSpPr>
        <p:spPr bwMode="auto">
          <a:xfrm>
            <a:off x="214314" y="1285860"/>
            <a:ext cx="8572528" cy="3416320"/>
          </a:xfrm>
          <a:prstGeom prst="rect">
            <a:avLst/>
          </a:prstGeom>
          <a:noFill/>
          <a:ln w="9525">
            <a:noFill/>
            <a:miter lim="800000"/>
            <a:headEnd/>
            <a:tailEnd/>
          </a:ln>
        </p:spPr>
        <p:txBody>
          <a:bodyPr wrap="square">
            <a:spAutoFit/>
          </a:bodyPr>
          <a:lstStyle/>
          <a:p>
            <a:pPr algn="just">
              <a:lnSpc>
                <a:spcPct val="150000"/>
              </a:lnSpc>
            </a:pPr>
            <a:r>
              <a:rPr lang="fr-FR" dirty="0" smtClean="0">
                <a:latin typeface="Times New Roman" pitchFamily="18" charset="0"/>
                <a:cs typeface="Times New Roman" pitchFamily="18" charset="0"/>
                <a:sym typeface="Wingdings 3" pitchFamily="18" charset="2"/>
              </a:rPr>
              <a:t> </a:t>
            </a:r>
            <a:r>
              <a:rPr lang="fr-FR" dirty="0" smtClean="0">
                <a:latin typeface="Times New Roman" pitchFamily="18" charset="0"/>
                <a:cs typeface="Times New Roman" pitchFamily="18" charset="0"/>
              </a:rPr>
              <a:t>L’orbitale </a:t>
            </a:r>
            <a:r>
              <a:rPr lang="fr-FR" dirty="0">
                <a:latin typeface="Times New Roman" pitchFamily="18" charset="0"/>
                <a:cs typeface="Times New Roman" pitchFamily="18" charset="0"/>
              </a:rPr>
              <a:t>atomique est </a:t>
            </a:r>
            <a:r>
              <a:rPr lang="fr-FR" dirty="0" smtClean="0">
                <a:latin typeface="Times New Roman" pitchFamily="18" charset="0"/>
                <a:cs typeface="Times New Roman" pitchFamily="18" charset="0"/>
              </a:rPr>
              <a:t>caractérisée </a:t>
            </a:r>
            <a:r>
              <a:rPr lang="fr-FR" dirty="0">
                <a:latin typeface="Times New Roman" pitchFamily="18" charset="0"/>
                <a:cs typeface="Times New Roman" pitchFamily="18" charset="0"/>
              </a:rPr>
              <a:t>par </a:t>
            </a:r>
            <a:r>
              <a:rPr lang="fr-FR" dirty="0" smtClean="0">
                <a:latin typeface="Times New Roman" pitchFamily="18" charset="0"/>
                <a:cs typeface="Times New Roman" pitchFamily="18" charset="0"/>
              </a:rPr>
              <a:t>une combinaison de </a:t>
            </a:r>
            <a:r>
              <a:rPr lang="fr-FR" dirty="0">
                <a:latin typeface="Times New Roman" pitchFamily="18" charset="0"/>
                <a:cs typeface="Times New Roman" pitchFamily="18" charset="0"/>
              </a:rPr>
              <a:t>trois nombres quantiques n, l et m. </a:t>
            </a:r>
          </a:p>
          <a:p>
            <a:pPr algn="just">
              <a:lnSpc>
                <a:spcPct val="150000"/>
              </a:lnSpc>
            </a:pPr>
            <a:r>
              <a:rPr lang="fr-FR" dirty="0">
                <a:latin typeface="Times New Roman" pitchFamily="18" charset="0"/>
                <a:cs typeface="Times New Roman" pitchFamily="18" charset="0"/>
                <a:sym typeface="Wingdings 3" pitchFamily="18" charset="2"/>
              </a:rPr>
              <a:t> </a:t>
            </a:r>
            <a:r>
              <a:rPr lang="fr-FR" dirty="0">
                <a:latin typeface="Times New Roman" pitchFamily="18" charset="0"/>
                <a:cs typeface="Times New Roman" pitchFamily="18" charset="0"/>
              </a:rPr>
              <a:t>Le comportement de l’électron est entièrement décrit par une </a:t>
            </a:r>
            <a:r>
              <a:rPr lang="fr-FR" dirty="0" smtClean="0">
                <a:latin typeface="Times New Roman" pitchFamily="18" charset="0"/>
                <a:cs typeface="Times New Roman" pitchFamily="18" charset="0"/>
              </a:rPr>
              <a:t>fonction, </a:t>
            </a:r>
            <a:r>
              <a:rPr lang="fr-FR" b="1" dirty="0">
                <a:solidFill>
                  <a:srgbClr val="0070C0"/>
                </a:solidFill>
                <a:latin typeface="Times New Roman" pitchFamily="18" charset="0"/>
                <a:cs typeface="Times New Roman" pitchFamily="18" charset="0"/>
              </a:rPr>
              <a:t>fonction d’onde</a:t>
            </a:r>
            <a:r>
              <a:rPr lang="fr-FR" dirty="0">
                <a:solidFill>
                  <a:srgbClr val="0070C0"/>
                </a:solidFill>
                <a:latin typeface="Times New Roman" pitchFamily="18" charset="0"/>
                <a:cs typeface="Times New Roman" pitchFamily="18" charset="0"/>
              </a:rPr>
              <a:t> </a:t>
            </a:r>
            <a:r>
              <a:rPr lang="fr-FR" dirty="0">
                <a:latin typeface="Times New Roman" pitchFamily="18" charset="0"/>
                <a:cs typeface="Times New Roman" pitchFamily="18" charset="0"/>
              </a:rPr>
              <a:t>ou </a:t>
            </a:r>
            <a:r>
              <a:rPr lang="fr-FR" b="1" dirty="0">
                <a:solidFill>
                  <a:srgbClr val="0070C0"/>
                </a:solidFill>
                <a:latin typeface="Times New Roman" pitchFamily="18" charset="0"/>
                <a:cs typeface="Times New Roman" pitchFamily="18" charset="0"/>
              </a:rPr>
              <a:t>orbitale </a:t>
            </a:r>
            <a:r>
              <a:rPr lang="fr-FR" b="1" dirty="0" smtClean="0">
                <a:solidFill>
                  <a:srgbClr val="0070C0"/>
                </a:solidFill>
                <a:latin typeface="Times New Roman" pitchFamily="18" charset="0"/>
                <a:cs typeface="Times New Roman" pitchFamily="18" charset="0"/>
              </a:rPr>
              <a:t>atomique</a:t>
            </a:r>
            <a:r>
              <a:rPr lang="fr-FR"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a:p>
            <a:pPr algn="just">
              <a:lnSpc>
                <a:spcPct val="150000"/>
              </a:lnSpc>
            </a:pPr>
            <a:r>
              <a:rPr lang="fr-FR" dirty="0">
                <a:latin typeface="Times New Roman" pitchFamily="18" charset="0"/>
                <a:cs typeface="Times New Roman" pitchFamily="18" charset="0"/>
                <a:sym typeface="Wingdings 3" pitchFamily="18" charset="2"/>
              </a:rPr>
              <a:t> </a:t>
            </a:r>
            <a:r>
              <a:rPr lang="fr-FR" dirty="0">
                <a:latin typeface="Times New Roman" pitchFamily="18" charset="0"/>
                <a:cs typeface="Times New Roman" pitchFamily="18" charset="0"/>
              </a:rPr>
              <a:t>L’orbitale </a:t>
            </a:r>
            <a:r>
              <a:rPr lang="fr-FR" dirty="0" smtClean="0">
                <a:latin typeface="Times New Roman" pitchFamily="18" charset="0"/>
                <a:cs typeface="Times New Roman" pitchFamily="18" charset="0"/>
              </a:rPr>
              <a:t>permet </a:t>
            </a:r>
            <a:r>
              <a:rPr lang="fr-FR" dirty="0">
                <a:latin typeface="Times New Roman" pitchFamily="18" charset="0"/>
                <a:cs typeface="Times New Roman" pitchFamily="18" charset="0"/>
              </a:rPr>
              <a:t>de déterminer la probabilité de présence de </a:t>
            </a:r>
            <a:r>
              <a:rPr lang="fr-FR" dirty="0" smtClean="0">
                <a:latin typeface="Times New Roman" pitchFamily="18" charset="0"/>
                <a:cs typeface="Times New Roman" pitchFamily="18" charset="0"/>
              </a:rPr>
              <a:t>l’électron.</a:t>
            </a:r>
            <a:endParaRPr lang="fr-FR" dirty="0">
              <a:latin typeface="Times New Roman" pitchFamily="18" charset="0"/>
              <a:cs typeface="Times New Roman" pitchFamily="18" charset="0"/>
            </a:endParaRPr>
          </a:p>
          <a:p>
            <a:pPr algn="just">
              <a:lnSpc>
                <a:spcPct val="150000"/>
              </a:lnSpc>
            </a:pPr>
            <a:r>
              <a:rPr lang="fr-FR" dirty="0">
                <a:latin typeface="Times New Roman" pitchFamily="18" charset="0"/>
                <a:cs typeface="Times New Roman" pitchFamily="18" charset="0"/>
                <a:sym typeface="Wingdings 3" pitchFamily="18" charset="2"/>
              </a:rPr>
              <a:t> </a:t>
            </a:r>
            <a:r>
              <a:rPr lang="fr-FR" dirty="0">
                <a:latin typeface="Times New Roman" pitchFamily="18" charset="0"/>
                <a:cs typeface="Times New Roman" pitchFamily="18" charset="0"/>
              </a:rPr>
              <a:t>Elle est usuellement représentée par une surface qui délimite le volume à l’intérieur duquel existe une très forte probabilité de présence de l’électron </a:t>
            </a:r>
            <a:r>
              <a:rPr lang="fr-FR"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a:p>
            <a:pPr algn="just">
              <a:lnSpc>
                <a:spcPct val="150000"/>
              </a:lnSpc>
            </a:pPr>
            <a:r>
              <a:rPr lang="fr-FR" dirty="0">
                <a:latin typeface="Times New Roman" pitchFamily="18" charset="0"/>
                <a:cs typeface="Times New Roman" pitchFamily="18" charset="0"/>
                <a:sym typeface="Wingdings 3" pitchFamily="18" charset="2"/>
              </a:rPr>
              <a:t> </a:t>
            </a:r>
            <a:r>
              <a:rPr lang="fr-FR" dirty="0">
                <a:latin typeface="Times New Roman" pitchFamily="18" charset="0"/>
                <a:cs typeface="Times New Roman" pitchFamily="18" charset="0"/>
              </a:rPr>
              <a:t>Une orbitale atomique est occupée par un maximum de deux électrons de spins opposés. </a:t>
            </a:r>
          </a:p>
        </p:txBody>
      </p:sp>
      <p:sp>
        <p:nvSpPr>
          <p:cNvPr id="39940" name="Text Box 2"/>
          <p:cNvSpPr txBox="1">
            <a:spLocks noChangeArrowheads="1"/>
          </p:cNvSpPr>
          <p:nvPr/>
        </p:nvSpPr>
        <p:spPr bwMode="auto">
          <a:xfrm>
            <a:off x="2374223" y="416462"/>
            <a:ext cx="3912289" cy="369332"/>
          </a:xfrm>
          <a:prstGeom prst="rect">
            <a:avLst/>
          </a:prstGeom>
          <a:noFill/>
          <a:ln w="9525">
            <a:noFill/>
            <a:miter lim="800000"/>
            <a:headEnd/>
            <a:tailEnd/>
          </a:ln>
        </p:spPr>
        <p:txBody>
          <a:bodyPr wrap="none">
            <a:spAutoFit/>
          </a:bodyPr>
          <a:lstStyle/>
          <a:p>
            <a:r>
              <a:rPr lang="fr-FR" b="1" dirty="0">
                <a:solidFill>
                  <a:srgbClr val="FF0000"/>
                </a:solidFill>
                <a:latin typeface="Times New Roman" pitchFamily="18" charset="0"/>
                <a:cs typeface="Times New Roman" pitchFamily="18" charset="0"/>
              </a:rPr>
              <a:t>La liaison dans le modèle ondulatoire </a:t>
            </a:r>
          </a:p>
        </p:txBody>
      </p:sp>
      <p:sp>
        <p:nvSpPr>
          <p:cNvPr id="5" name="Espace réservé du numéro de diapositive 4"/>
          <p:cNvSpPr>
            <a:spLocks noGrp="1"/>
          </p:cNvSpPr>
          <p:nvPr>
            <p:ph type="sldNum" sz="quarter" idx="12"/>
          </p:nvPr>
        </p:nvSpPr>
        <p:spPr/>
        <p:txBody>
          <a:bodyPr/>
          <a:lstStyle/>
          <a:p>
            <a:pPr>
              <a:defRPr/>
            </a:pPr>
            <a:fld id="{18B84324-2DB3-4C94-B67C-4D36CC1082E1}" type="slidenum">
              <a:rPr lang="fr-FR" smtClean="0"/>
              <a:pPr>
                <a:defRPr/>
              </a:pPr>
              <a:t>15</a:t>
            </a:fld>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18B84324-2DB3-4C94-B67C-4D36CC1082E1}" type="slidenum">
              <a:rPr lang="fr-FR" smtClean="0"/>
              <a:pPr>
                <a:defRPr/>
              </a:pPr>
              <a:t>16</a:t>
            </a:fld>
            <a:endParaRPr lang="fr-FR"/>
          </a:p>
        </p:txBody>
      </p:sp>
      <p:sp>
        <p:nvSpPr>
          <p:cNvPr id="138241" name="Rectangle 1"/>
          <p:cNvSpPr>
            <a:spLocks noChangeArrowheads="1"/>
          </p:cNvSpPr>
          <p:nvPr/>
        </p:nvSpPr>
        <p:spPr bwMode="auto">
          <a:xfrm>
            <a:off x="428596" y="422389"/>
            <a:ext cx="8358214"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lang="fr-FR" b="1" dirty="0" smtClean="0">
                <a:solidFill>
                  <a:srgbClr val="FF0000"/>
                </a:solidFill>
                <a:latin typeface="Times New Roman" pitchFamily="18" charset="0"/>
                <a:ea typeface="Calibri" pitchFamily="34" charset="0"/>
                <a:cs typeface="Times New Roman" pitchFamily="18" charset="0"/>
              </a:rPr>
              <a:t>T</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héories des Orbitales Moléculaires</a:t>
            </a:r>
            <a:endParaRPr lang="fr-FR"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 expliquer la formation d’une molécule diatomique, plusieurs méthodes, basées sur des approximations, ont été proposées. Le principe de base de la méthode des O.M. consiste à admettre que l’électron dans une molécule est décrit par une fonction d’onde représentant</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orbitale moléculaire, comme l’électron d’un atome qui est décrit par une fonction d’onde représentant l’orbitale atomique.   </a:t>
            </a:r>
          </a:p>
          <a:p>
            <a:pPr algn="just">
              <a:lnSpc>
                <a:spcPct val="150000"/>
              </a:lnSpc>
            </a:pPr>
            <a:r>
              <a:rPr lang="fr-FR" b="1" dirty="0" smtClean="0">
                <a:solidFill>
                  <a:srgbClr val="FF0000"/>
                </a:solidFill>
                <a:latin typeface="Times New Roman" pitchFamily="18" charset="0"/>
                <a:cs typeface="Times New Roman" pitchFamily="18" charset="0"/>
              </a:rPr>
              <a:t>C.L.O.A. ( combinaison linéaire des orbitales atomiques ) : L.C.A.O. ( </a:t>
            </a:r>
            <a:r>
              <a:rPr lang="fr-FR" b="1" dirty="0" err="1" smtClean="0">
                <a:solidFill>
                  <a:srgbClr val="FF0000"/>
                </a:solidFill>
                <a:latin typeface="Times New Roman" pitchFamily="18" charset="0"/>
                <a:cs typeface="Times New Roman" pitchFamily="18" charset="0"/>
              </a:rPr>
              <a:t>linear</a:t>
            </a:r>
            <a:r>
              <a:rPr lang="fr-FR" b="1" dirty="0" smtClean="0">
                <a:solidFill>
                  <a:srgbClr val="FF0000"/>
                </a:solidFill>
                <a:latin typeface="Times New Roman" pitchFamily="18" charset="0"/>
                <a:cs typeface="Times New Roman" pitchFamily="18" charset="0"/>
              </a:rPr>
              <a:t> </a:t>
            </a:r>
            <a:r>
              <a:rPr lang="fr-FR" b="1" dirty="0" err="1" smtClean="0">
                <a:solidFill>
                  <a:srgbClr val="FF0000"/>
                </a:solidFill>
                <a:latin typeface="Times New Roman" pitchFamily="18" charset="0"/>
                <a:cs typeface="Times New Roman" pitchFamily="18" charset="0"/>
              </a:rPr>
              <a:t>combination</a:t>
            </a:r>
            <a:r>
              <a:rPr lang="fr-FR" b="1" dirty="0" smtClean="0">
                <a:solidFill>
                  <a:srgbClr val="FF0000"/>
                </a:solidFill>
                <a:latin typeface="Times New Roman" pitchFamily="18" charset="0"/>
                <a:cs typeface="Times New Roman" pitchFamily="18" charset="0"/>
              </a:rPr>
              <a:t> of </a:t>
            </a:r>
            <a:r>
              <a:rPr lang="fr-FR" b="1" dirty="0" err="1" smtClean="0">
                <a:solidFill>
                  <a:srgbClr val="FF0000"/>
                </a:solidFill>
                <a:latin typeface="Times New Roman" pitchFamily="18" charset="0"/>
                <a:cs typeface="Times New Roman" pitchFamily="18" charset="0"/>
              </a:rPr>
              <a:t>atomic</a:t>
            </a:r>
            <a:r>
              <a:rPr lang="fr-FR" b="1" dirty="0" smtClean="0">
                <a:solidFill>
                  <a:srgbClr val="FF0000"/>
                </a:solidFill>
                <a:latin typeface="Times New Roman" pitchFamily="18" charset="0"/>
                <a:cs typeface="Times New Roman" pitchFamily="18" charset="0"/>
              </a:rPr>
              <a:t> </a:t>
            </a:r>
            <a:r>
              <a:rPr lang="fr-FR" b="1" dirty="0" err="1" smtClean="0">
                <a:solidFill>
                  <a:srgbClr val="FF0000"/>
                </a:solidFill>
                <a:latin typeface="Times New Roman" pitchFamily="18" charset="0"/>
                <a:cs typeface="Times New Roman" pitchFamily="18" charset="0"/>
              </a:rPr>
              <a:t>orbitals</a:t>
            </a:r>
            <a:r>
              <a:rPr lang="fr-FR" b="1" dirty="0" smtClean="0">
                <a:solidFill>
                  <a:srgbClr val="FF0000"/>
                </a:solidFill>
                <a:latin typeface="Times New Roman" pitchFamily="18" charset="0"/>
                <a:cs typeface="Times New Roman" pitchFamily="18" charset="0"/>
              </a:rPr>
              <a:t> )</a:t>
            </a:r>
          </a:p>
          <a:p>
            <a:pPr algn="just">
              <a:lnSpc>
                <a:spcPct val="150000"/>
              </a:lnSpc>
            </a:pPr>
            <a:r>
              <a:rPr lang="fr-FR" dirty="0" smtClean="0">
                <a:latin typeface="Times New Roman" pitchFamily="18" charset="0"/>
                <a:cs typeface="Times New Roman" pitchFamily="18" charset="0"/>
              </a:rPr>
              <a:t>Dans cette approximation, une Orbitale moléculaire est obtenue par combinaison linéaire de deux OA des électrons de valence de chaque atome. La méthode LCAO-MO s’applique aux molécules symétriques ou </a:t>
            </a:r>
            <a:r>
              <a:rPr lang="fr-FR" dirty="0" err="1" smtClean="0">
                <a:latin typeface="Times New Roman" pitchFamily="18" charset="0"/>
                <a:cs typeface="Times New Roman" pitchFamily="18" charset="0"/>
              </a:rPr>
              <a:t>homonucléaires</a:t>
            </a:r>
            <a:r>
              <a:rPr lang="fr-FR" dirty="0" smtClean="0">
                <a:latin typeface="Times New Roman" pitchFamily="18" charset="0"/>
                <a:cs typeface="Times New Roman" pitchFamily="18" charset="0"/>
              </a:rPr>
              <a:t> de type (A-A) et aux molécules dissymétriques ou </a:t>
            </a:r>
            <a:r>
              <a:rPr lang="fr-FR" dirty="0" err="1" smtClean="0">
                <a:latin typeface="Times New Roman" pitchFamily="18" charset="0"/>
                <a:cs typeface="Times New Roman" pitchFamily="18" charset="0"/>
              </a:rPr>
              <a:t>hétéronucléaires</a:t>
            </a:r>
            <a:r>
              <a:rPr lang="fr-FR" dirty="0" smtClean="0">
                <a:latin typeface="Times New Roman" pitchFamily="18" charset="0"/>
                <a:cs typeface="Times New Roman" pitchFamily="18" charset="0"/>
              </a:rPr>
              <a:t> de type (A-B).</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414366" y="642918"/>
            <a:ext cx="8229600" cy="708029"/>
          </a:xfrm>
        </p:spPr>
        <p:txBody>
          <a:bodyPr/>
          <a:lstStyle/>
          <a:p>
            <a:pPr algn="l" eaLnBrk="1" hangingPunct="1"/>
            <a:r>
              <a:rPr lang="fr-CA" sz="1800" b="1" dirty="0" smtClean="0">
                <a:solidFill>
                  <a:srgbClr val="FF0000"/>
                </a:solidFill>
                <a:latin typeface="Times New Roman" pitchFamily="18" charset="0"/>
                <a:cs typeface="Times New Roman" pitchFamily="18" charset="0"/>
              </a:rPr>
              <a:t>Caractéristiques des orbitales moléculaires (OM)</a:t>
            </a:r>
          </a:p>
        </p:txBody>
      </p:sp>
      <p:sp>
        <p:nvSpPr>
          <p:cNvPr id="8" name="Rectangle 3"/>
          <p:cNvSpPr txBox="1">
            <a:spLocks noChangeArrowheads="1"/>
          </p:cNvSpPr>
          <p:nvPr/>
        </p:nvSpPr>
        <p:spPr bwMode="auto">
          <a:xfrm>
            <a:off x="428596" y="1428736"/>
            <a:ext cx="8072462" cy="46434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1" fontAlgn="base" latinLnBrk="0" hangingPunct="1">
              <a:lnSpc>
                <a:spcPct val="150000"/>
              </a:lnSpc>
              <a:spcBef>
                <a:spcPct val="20000"/>
              </a:spcBef>
              <a:spcAft>
                <a:spcPct val="0"/>
              </a:spcAft>
              <a:buClrTx/>
              <a:buSzTx/>
              <a:buFont typeface="Wingdings 3" pitchFamily="18" charset="2"/>
              <a:buChar char=""/>
              <a:tabLst/>
              <a:defRPr/>
            </a:pPr>
            <a:r>
              <a:rPr kumimoji="0" lang="fr-CA"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Les OM sont des régions d’une molécule où la probabilité de trouver des électrons est élevée.</a:t>
            </a:r>
          </a:p>
          <a:p>
            <a:pPr marL="342900" marR="0" lvl="0" indent="-342900" algn="just" defTabSz="914400" rtl="0" eaLnBrk="1" fontAlgn="base" latinLnBrk="0" hangingPunct="1">
              <a:lnSpc>
                <a:spcPct val="150000"/>
              </a:lnSpc>
              <a:spcBef>
                <a:spcPct val="20000"/>
              </a:spcBef>
              <a:spcAft>
                <a:spcPct val="0"/>
              </a:spcAft>
              <a:buClrTx/>
              <a:buSzTx/>
              <a:buFont typeface="Wingdings 3" pitchFamily="18" charset="2"/>
              <a:buChar char=""/>
              <a:tabLst/>
              <a:defRPr/>
            </a:pPr>
            <a:r>
              <a:rPr kumimoji="0" lang="fr-CA"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On obtient les OM en combinant de façon appropriée les orbitales des atomes d’une molécule (combinaison linéaire des orbitales atomiques, méthode LCAO).</a:t>
            </a:r>
          </a:p>
          <a:p>
            <a:pPr marL="342900" marR="0" lvl="0" indent="-342900" algn="just" defTabSz="914400" rtl="0" eaLnBrk="1" fontAlgn="base" latinLnBrk="0" hangingPunct="1">
              <a:lnSpc>
                <a:spcPct val="150000"/>
              </a:lnSpc>
              <a:spcBef>
                <a:spcPct val="20000"/>
              </a:spcBef>
              <a:spcAft>
                <a:spcPct val="0"/>
              </a:spcAft>
              <a:buClrTx/>
              <a:buSzTx/>
              <a:buFont typeface="Wingdings 3" pitchFamily="18" charset="2"/>
              <a:buChar char=""/>
              <a:tabLst/>
              <a:defRPr/>
            </a:pPr>
            <a:r>
              <a:rPr kumimoji="0" lang="fr-CA"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Une combinaison de deux orbitales s donne une orbitale liante </a:t>
            </a:r>
            <a:r>
              <a:rPr kumimoji="0" lang="fr-CA"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sym typeface="Symbol" pitchFamily="18" charset="2"/>
              </a:rPr>
              <a:t></a:t>
            </a:r>
            <a:r>
              <a:rPr kumimoji="0" lang="fr-CA"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et une orbitale </a:t>
            </a:r>
            <a:r>
              <a:rPr kumimoji="0" lang="fr-CA" b="0"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antiliante</a:t>
            </a:r>
            <a:r>
              <a:rPr kumimoji="0" lang="fr-CA"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fr-CA"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sym typeface="Symbol" pitchFamily="18" charset="2"/>
              </a:rPr>
              <a:t></a:t>
            </a:r>
            <a:r>
              <a:rPr kumimoji="0" lang="fr-CA"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p>
          <a:p>
            <a:pPr marL="342900" marR="0" lvl="0" indent="-342900" algn="just" defTabSz="914400" rtl="0" eaLnBrk="1" fontAlgn="base" latinLnBrk="0" hangingPunct="1">
              <a:lnSpc>
                <a:spcPct val="150000"/>
              </a:lnSpc>
              <a:spcBef>
                <a:spcPct val="20000"/>
              </a:spcBef>
              <a:spcAft>
                <a:spcPct val="0"/>
              </a:spcAft>
              <a:buClrTx/>
              <a:buSzTx/>
              <a:buFont typeface="Wingdings 3" pitchFamily="18" charset="2"/>
              <a:buChar char=""/>
              <a:tabLst/>
              <a:defRPr/>
            </a:pPr>
            <a:r>
              <a:rPr kumimoji="0" lang="fr-CA"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L’orbitale liante correspond à un niveau d’énergie plus bas que les OA des atomes séparés.</a:t>
            </a:r>
          </a:p>
          <a:p>
            <a:pPr marL="342900" marR="0" lvl="0" indent="-342900" algn="just" defTabSz="914400" rtl="0" eaLnBrk="1" fontAlgn="base" latinLnBrk="0" hangingPunct="1">
              <a:lnSpc>
                <a:spcPct val="150000"/>
              </a:lnSpc>
              <a:spcBef>
                <a:spcPct val="20000"/>
              </a:spcBef>
              <a:spcAft>
                <a:spcPct val="0"/>
              </a:spcAft>
              <a:buClrTx/>
              <a:buSzTx/>
              <a:buFont typeface="Arial" charset="0"/>
              <a:buNone/>
              <a:tabLst/>
              <a:defRPr/>
            </a:pPr>
            <a:r>
              <a:rPr kumimoji="0" lang="fr-CA"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sym typeface="Wingdings 3" pitchFamily="18" charset="2"/>
              </a:rPr>
              <a:t> </a:t>
            </a:r>
            <a:r>
              <a:rPr kumimoji="0" lang="fr-CA"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L’orbitale </a:t>
            </a:r>
            <a:r>
              <a:rPr kumimoji="0" lang="fr-CA" b="0"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antiliante</a:t>
            </a:r>
            <a:r>
              <a:rPr kumimoji="0" lang="fr-CA"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correspond à un niveau d’énergie supérieur à celui des OA des atomes séparés.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058" name="Group 51"/>
          <p:cNvGrpSpPr>
            <a:grpSpLocks/>
          </p:cNvGrpSpPr>
          <p:nvPr/>
        </p:nvGrpSpPr>
        <p:grpSpPr bwMode="auto">
          <a:xfrm>
            <a:off x="838200" y="1357298"/>
            <a:ext cx="3200400" cy="1319213"/>
            <a:chOff x="816" y="672"/>
            <a:chExt cx="2016" cy="831"/>
          </a:xfrm>
        </p:grpSpPr>
        <p:grpSp>
          <p:nvGrpSpPr>
            <p:cNvPr id="45105" name="Group 44"/>
            <p:cNvGrpSpPr>
              <a:grpSpLocks/>
            </p:cNvGrpSpPr>
            <p:nvPr/>
          </p:nvGrpSpPr>
          <p:grpSpPr bwMode="auto">
            <a:xfrm>
              <a:off x="1248" y="672"/>
              <a:ext cx="1047" cy="567"/>
              <a:chOff x="1152" y="576"/>
              <a:chExt cx="1047" cy="567"/>
            </a:xfrm>
          </p:grpSpPr>
          <p:grpSp>
            <p:nvGrpSpPr>
              <p:cNvPr id="45112" name="Group 27"/>
              <p:cNvGrpSpPr>
                <a:grpSpLocks/>
              </p:cNvGrpSpPr>
              <p:nvPr/>
            </p:nvGrpSpPr>
            <p:grpSpPr bwMode="auto">
              <a:xfrm>
                <a:off x="1152" y="576"/>
                <a:ext cx="567" cy="567"/>
                <a:chOff x="3168" y="1632"/>
                <a:chExt cx="567" cy="567"/>
              </a:xfrm>
            </p:grpSpPr>
            <p:sp>
              <p:nvSpPr>
                <p:cNvPr id="45117" name="Oval 28"/>
                <p:cNvSpPr>
                  <a:spLocks noChangeArrowheads="1"/>
                </p:cNvSpPr>
                <p:nvPr/>
              </p:nvSpPr>
              <p:spPr bwMode="auto">
                <a:xfrm>
                  <a:off x="3168" y="1632"/>
                  <a:ext cx="567" cy="567"/>
                </a:xfrm>
                <a:prstGeom prst="ellipse">
                  <a:avLst/>
                </a:prstGeom>
                <a:gradFill rotWithShape="0">
                  <a:gsLst>
                    <a:gs pos="0">
                      <a:schemeClr val="bg1"/>
                    </a:gs>
                    <a:gs pos="100000">
                      <a:srgbClr val="99CCFF"/>
                    </a:gs>
                  </a:gsLst>
                  <a:path path="shape">
                    <a:fillToRect l="50000" t="50000" r="50000" b="50000"/>
                  </a:path>
                </a:grad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45118" name="Oval 29"/>
                <p:cNvSpPr>
                  <a:spLocks noChangeArrowheads="1"/>
                </p:cNvSpPr>
                <p:nvPr/>
              </p:nvSpPr>
              <p:spPr bwMode="auto">
                <a:xfrm>
                  <a:off x="3428" y="1891"/>
                  <a:ext cx="48" cy="48"/>
                </a:xfrm>
                <a:prstGeom prst="ellipse">
                  <a:avLst/>
                </a:prstGeom>
                <a:solidFill>
                  <a:schemeClr val="tx1"/>
                </a:solid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45113" name="Group 31"/>
              <p:cNvGrpSpPr>
                <a:grpSpLocks/>
              </p:cNvGrpSpPr>
              <p:nvPr/>
            </p:nvGrpSpPr>
            <p:grpSpPr bwMode="auto">
              <a:xfrm>
                <a:off x="1632" y="576"/>
                <a:ext cx="567" cy="567"/>
                <a:chOff x="3168" y="1632"/>
                <a:chExt cx="567" cy="567"/>
              </a:xfrm>
            </p:grpSpPr>
            <p:sp>
              <p:nvSpPr>
                <p:cNvPr id="45115" name="Oval 32"/>
                <p:cNvSpPr>
                  <a:spLocks noChangeArrowheads="1"/>
                </p:cNvSpPr>
                <p:nvPr/>
              </p:nvSpPr>
              <p:spPr bwMode="auto">
                <a:xfrm>
                  <a:off x="3168" y="1632"/>
                  <a:ext cx="567" cy="567"/>
                </a:xfrm>
                <a:prstGeom prst="ellipse">
                  <a:avLst/>
                </a:prstGeom>
                <a:gradFill rotWithShape="0">
                  <a:gsLst>
                    <a:gs pos="0">
                      <a:schemeClr val="bg1"/>
                    </a:gs>
                    <a:gs pos="100000">
                      <a:srgbClr val="99CCFF"/>
                    </a:gs>
                  </a:gsLst>
                  <a:path path="shape">
                    <a:fillToRect l="50000" t="50000" r="50000" b="50000"/>
                  </a:path>
                </a:grad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45116" name="Oval 33"/>
                <p:cNvSpPr>
                  <a:spLocks noChangeArrowheads="1"/>
                </p:cNvSpPr>
                <p:nvPr/>
              </p:nvSpPr>
              <p:spPr bwMode="auto">
                <a:xfrm>
                  <a:off x="3428" y="1891"/>
                  <a:ext cx="48" cy="48"/>
                </a:xfrm>
                <a:prstGeom prst="ellipse">
                  <a:avLst/>
                </a:prstGeom>
                <a:solidFill>
                  <a:schemeClr val="tx1"/>
                </a:solid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sp>
            <p:nvSpPr>
              <p:cNvPr id="45114" name="Oval 35"/>
              <p:cNvSpPr>
                <a:spLocks noChangeArrowheads="1"/>
              </p:cNvSpPr>
              <p:nvPr/>
            </p:nvSpPr>
            <p:spPr bwMode="auto">
              <a:xfrm>
                <a:off x="1152" y="576"/>
                <a:ext cx="567" cy="567"/>
              </a:xfrm>
              <a:prstGeom prst="ellipse">
                <a:avLst/>
              </a:prstGeom>
              <a:no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sp>
          <p:nvSpPr>
            <p:cNvPr id="45106" name="Line 45"/>
            <p:cNvSpPr>
              <a:spLocks noChangeShapeType="1"/>
            </p:cNvSpPr>
            <p:nvPr/>
          </p:nvSpPr>
          <p:spPr bwMode="auto">
            <a:xfrm>
              <a:off x="816" y="960"/>
              <a:ext cx="1920" cy="0"/>
            </a:xfrm>
            <a:prstGeom prst="line">
              <a:avLst/>
            </a:prstGeom>
            <a:noFill/>
            <a:ln w="9525">
              <a:solidFill>
                <a:schemeClr val="tx1"/>
              </a:solidFill>
              <a:round/>
              <a:headEnd/>
              <a:tailEnd type="triangle" w="med" len="med"/>
            </a:ln>
          </p:spPr>
          <p:txBody>
            <a:bodyPr wrap="none" anchor="ctr"/>
            <a:lstStyle/>
            <a:p>
              <a:endParaRPr lang="fr-FR"/>
            </a:p>
          </p:txBody>
        </p:sp>
        <p:sp>
          <p:nvSpPr>
            <p:cNvPr id="45107" name="Text Box 46"/>
            <p:cNvSpPr txBox="1">
              <a:spLocks noChangeArrowheads="1"/>
            </p:cNvSpPr>
            <p:nvPr/>
          </p:nvSpPr>
          <p:spPr bwMode="auto">
            <a:xfrm>
              <a:off x="1440" y="720"/>
              <a:ext cx="192" cy="231"/>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t>
              </a:r>
            </a:p>
          </p:txBody>
        </p:sp>
        <p:sp>
          <p:nvSpPr>
            <p:cNvPr id="45108" name="Text Box 47"/>
            <p:cNvSpPr txBox="1">
              <a:spLocks noChangeArrowheads="1"/>
            </p:cNvSpPr>
            <p:nvPr/>
          </p:nvSpPr>
          <p:spPr bwMode="auto">
            <a:xfrm>
              <a:off x="1920" y="720"/>
              <a:ext cx="192" cy="231"/>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t>
              </a:r>
            </a:p>
          </p:txBody>
        </p:sp>
        <p:sp>
          <p:nvSpPr>
            <p:cNvPr id="45109" name="Text Box 48"/>
            <p:cNvSpPr txBox="1">
              <a:spLocks noChangeArrowheads="1"/>
            </p:cNvSpPr>
            <p:nvPr/>
          </p:nvSpPr>
          <p:spPr bwMode="auto">
            <a:xfrm>
              <a:off x="1344" y="1272"/>
              <a:ext cx="336" cy="231"/>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1sa</a:t>
              </a:r>
            </a:p>
          </p:txBody>
        </p:sp>
        <p:sp>
          <p:nvSpPr>
            <p:cNvPr id="45110" name="Text Box 49"/>
            <p:cNvSpPr txBox="1">
              <a:spLocks noChangeArrowheads="1"/>
            </p:cNvSpPr>
            <p:nvPr/>
          </p:nvSpPr>
          <p:spPr bwMode="auto">
            <a:xfrm>
              <a:off x="1872" y="1272"/>
              <a:ext cx="336" cy="231"/>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1sb</a:t>
              </a:r>
            </a:p>
          </p:txBody>
        </p:sp>
        <p:sp>
          <p:nvSpPr>
            <p:cNvPr id="45111" name="Text Box 50"/>
            <p:cNvSpPr txBox="1">
              <a:spLocks noChangeArrowheads="1"/>
            </p:cNvSpPr>
            <p:nvPr/>
          </p:nvSpPr>
          <p:spPr bwMode="auto">
            <a:xfrm>
              <a:off x="2496" y="672"/>
              <a:ext cx="336" cy="231"/>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z</a:t>
              </a:r>
              <a:endParaRPr lang="fr-FR" b="1">
                <a:latin typeface="Times New Roman" pitchFamily="18" charset="0"/>
                <a:cs typeface="Times New Roman" pitchFamily="18" charset="0"/>
              </a:endParaRPr>
            </a:p>
          </p:txBody>
        </p:sp>
      </p:grpSp>
      <p:grpSp>
        <p:nvGrpSpPr>
          <p:cNvPr id="45059" name="Group 68"/>
          <p:cNvGrpSpPr>
            <a:grpSpLocks/>
          </p:cNvGrpSpPr>
          <p:nvPr/>
        </p:nvGrpSpPr>
        <p:grpSpPr bwMode="auto">
          <a:xfrm>
            <a:off x="990600" y="3614734"/>
            <a:ext cx="3200400" cy="1319213"/>
            <a:chOff x="528" y="2880"/>
            <a:chExt cx="2016" cy="831"/>
          </a:xfrm>
        </p:grpSpPr>
        <p:grpSp>
          <p:nvGrpSpPr>
            <p:cNvPr id="45093" name="Group 55"/>
            <p:cNvGrpSpPr>
              <a:grpSpLocks/>
            </p:cNvGrpSpPr>
            <p:nvPr/>
          </p:nvGrpSpPr>
          <p:grpSpPr bwMode="auto">
            <a:xfrm>
              <a:off x="960" y="2880"/>
              <a:ext cx="567" cy="567"/>
              <a:chOff x="3168" y="1632"/>
              <a:chExt cx="567" cy="567"/>
            </a:xfrm>
          </p:grpSpPr>
          <p:sp>
            <p:nvSpPr>
              <p:cNvPr id="45103" name="Oval 56"/>
              <p:cNvSpPr>
                <a:spLocks noChangeArrowheads="1"/>
              </p:cNvSpPr>
              <p:nvPr/>
            </p:nvSpPr>
            <p:spPr bwMode="auto">
              <a:xfrm>
                <a:off x="3168" y="1632"/>
                <a:ext cx="567" cy="567"/>
              </a:xfrm>
              <a:prstGeom prst="ellipse">
                <a:avLst/>
              </a:prstGeom>
              <a:gradFill rotWithShape="0">
                <a:gsLst>
                  <a:gs pos="0">
                    <a:schemeClr val="bg1"/>
                  </a:gs>
                  <a:gs pos="100000">
                    <a:srgbClr val="99CCFF"/>
                  </a:gs>
                </a:gsLst>
                <a:path path="shape">
                  <a:fillToRect l="50000" t="50000" r="50000" b="50000"/>
                </a:path>
              </a:grad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45104" name="Oval 57"/>
              <p:cNvSpPr>
                <a:spLocks noChangeArrowheads="1"/>
              </p:cNvSpPr>
              <p:nvPr/>
            </p:nvSpPr>
            <p:spPr bwMode="auto">
              <a:xfrm>
                <a:off x="3428" y="1891"/>
                <a:ext cx="48" cy="48"/>
              </a:xfrm>
              <a:prstGeom prst="ellipse">
                <a:avLst/>
              </a:prstGeom>
              <a:solidFill>
                <a:schemeClr val="tx1"/>
              </a:solid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sp>
          <p:nvSpPr>
            <p:cNvPr id="45094" name="Oval 59"/>
            <p:cNvSpPr>
              <a:spLocks noChangeArrowheads="1"/>
            </p:cNvSpPr>
            <p:nvPr/>
          </p:nvSpPr>
          <p:spPr bwMode="auto">
            <a:xfrm>
              <a:off x="1440" y="2880"/>
              <a:ext cx="567" cy="567"/>
            </a:xfrm>
            <a:prstGeom prst="ellipse">
              <a:avLst/>
            </a:prstGeom>
            <a:gradFill rotWithShape="0">
              <a:gsLst>
                <a:gs pos="0">
                  <a:schemeClr val="bg1"/>
                </a:gs>
                <a:gs pos="100000">
                  <a:srgbClr val="FFCC99"/>
                </a:gs>
              </a:gsLst>
              <a:path path="shape">
                <a:fillToRect l="50000" t="50000" r="50000" b="50000"/>
              </a:path>
            </a:grad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45095" name="Oval 60"/>
            <p:cNvSpPr>
              <a:spLocks noChangeArrowheads="1"/>
            </p:cNvSpPr>
            <p:nvPr/>
          </p:nvSpPr>
          <p:spPr bwMode="auto">
            <a:xfrm>
              <a:off x="1700" y="3139"/>
              <a:ext cx="48" cy="48"/>
            </a:xfrm>
            <a:prstGeom prst="ellipse">
              <a:avLst/>
            </a:prstGeom>
            <a:solidFill>
              <a:schemeClr val="tx1"/>
            </a:solid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45096" name="Oval 61"/>
            <p:cNvSpPr>
              <a:spLocks noChangeArrowheads="1"/>
            </p:cNvSpPr>
            <p:nvPr/>
          </p:nvSpPr>
          <p:spPr bwMode="auto">
            <a:xfrm>
              <a:off x="960" y="2880"/>
              <a:ext cx="567" cy="567"/>
            </a:xfrm>
            <a:prstGeom prst="ellipse">
              <a:avLst/>
            </a:prstGeom>
            <a:no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45097" name="Line 62"/>
            <p:cNvSpPr>
              <a:spLocks noChangeShapeType="1"/>
            </p:cNvSpPr>
            <p:nvPr/>
          </p:nvSpPr>
          <p:spPr bwMode="auto">
            <a:xfrm>
              <a:off x="528" y="3168"/>
              <a:ext cx="1920" cy="0"/>
            </a:xfrm>
            <a:prstGeom prst="line">
              <a:avLst/>
            </a:prstGeom>
            <a:noFill/>
            <a:ln w="9525">
              <a:solidFill>
                <a:schemeClr val="tx1"/>
              </a:solidFill>
              <a:round/>
              <a:headEnd/>
              <a:tailEnd type="triangle" w="med" len="med"/>
            </a:ln>
          </p:spPr>
          <p:txBody>
            <a:bodyPr wrap="none" anchor="ctr"/>
            <a:lstStyle/>
            <a:p>
              <a:endParaRPr lang="fr-FR"/>
            </a:p>
          </p:txBody>
        </p:sp>
        <p:sp>
          <p:nvSpPr>
            <p:cNvPr id="45098" name="Text Box 63"/>
            <p:cNvSpPr txBox="1">
              <a:spLocks noChangeArrowheads="1"/>
            </p:cNvSpPr>
            <p:nvPr/>
          </p:nvSpPr>
          <p:spPr bwMode="auto">
            <a:xfrm>
              <a:off x="1152" y="2928"/>
              <a:ext cx="192" cy="231"/>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t>
              </a:r>
            </a:p>
          </p:txBody>
        </p:sp>
        <p:sp>
          <p:nvSpPr>
            <p:cNvPr id="45099" name="Text Box 64"/>
            <p:cNvSpPr txBox="1">
              <a:spLocks noChangeArrowheads="1"/>
            </p:cNvSpPr>
            <p:nvPr/>
          </p:nvSpPr>
          <p:spPr bwMode="auto">
            <a:xfrm>
              <a:off x="1632" y="2928"/>
              <a:ext cx="192" cy="231"/>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t>
              </a:r>
            </a:p>
          </p:txBody>
        </p:sp>
        <p:sp>
          <p:nvSpPr>
            <p:cNvPr id="45100" name="Text Box 65"/>
            <p:cNvSpPr txBox="1">
              <a:spLocks noChangeArrowheads="1"/>
            </p:cNvSpPr>
            <p:nvPr/>
          </p:nvSpPr>
          <p:spPr bwMode="auto">
            <a:xfrm>
              <a:off x="1056" y="3480"/>
              <a:ext cx="336" cy="231"/>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1sa</a:t>
              </a:r>
            </a:p>
          </p:txBody>
        </p:sp>
        <p:sp>
          <p:nvSpPr>
            <p:cNvPr id="45101" name="Text Box 66"/>
            <p:cNvSpPr txBox="1">
              <a:spLocks noChangeArrowheads="1"/>
            </p:cNvSpPr>
            <p:nvPr/>
          </p:nvSpPr>
          <p:spPr bwMode="auto">
            <a:xfrm>
              <a:off x="1584" y="3480"/>
              <a:ext cx="336" cy="231"/>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1sb</a:t>
              </a:r>
            </a:p>
          </p:txBody>
        </p:sp>
        <p:sp>
          <p:nvSpPr>
            <p:cNvPr id="45102" name="Text Box 67"/>
            <p:cNvSpPr txBox="1">
              <a:spLocks noChangeArrowheads="1"/>
            </p:cNvSpPr>
            <p:nvPr/>
          </p:nvSpPr>
          <p:spPr bwMode="auto">
            <a:xfrm>
              <a:off x="2208" y="2880"/>
              <a:ext cx="336" cy="231"/>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z</a:t>
              </a:r>
              <a:endParaRPr lang="fr-FR" b="1">
                <a:latin typeface="Times New Roman" pitchFamily="18" charset="0"/>
                <a:cs typeface="Times New Roman" pitchFamily="18" charset="0"/>
              </a:endParaRPr>
            </a:p>
          </p:txBody>
        </p:sp>
      </p:grpSp>
      <p:grpSp>
        <p:nvGrpSpPr>
          <p:cNvPr id="45060" name="Group 107"/>
          <p:cNvGrpSpPr>
            <a:grpSpLocks/>
          </p:cNvGrpSpPr>
          <p:nvPr/>
        </p:nvGrpSpPr>
        <p:grpSpPr bwMode="auto">
          <a:xfrm>
            <a:off x="4800600" y="1357298"/>
            <a:ext cx="3200400" cy="1433513"/>
            <a:chOff x="2976" y="912"/>
            <a:chExt cx="2016" cy="903"/>
          </a:xfrm>
        </p:grpSpPr>
        <p:sp>
          <p:nvSpPr>
            <p:cNvPr id="45081" name="Text Box 84"/>
            <p:cNvSpPr txBox="1">
              <a:spLocks noChangeArrowheads="1"/>
            </p:cNvSpPr>
            <p:nvPr/>
          </p:nvSpPr>
          <p:spPr bwMode="auto">
            <a:xfrm>
              <a:off x="4656" y="912"/>
              <a:ext cx="336" cy="231"/>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z</a:t>
              </a:r>
              <a:endParaRPr lang="fr-FR" b="1">
                <a:latin typeface="Times New Roman" pitchFamily="18" charset="0"/>
                <a:cs typeface="Times New Roman" pitchFamily="18" charset="0"/>
              </a:endParaRPr>
            </a:p>
          </p:txBody>
        </p:sp>
        <p:grpSp>
          <p:nvGrpSpPr>
            <p:cNvPr id="45082" name="Group 94"/>
            <p:cNvGrpSpPr>
              <a:grpSpLocks/>
            </p:cNvGrpSpPr>
            <p:nvPr/>
          </p:nvGrpSpPr>
          <p:grpSpPr bwMode="auto">
            <a:xfrm>
              <a:off x="2976" y="912"/>
              <a:ext cx="1920" cy="903"/>
              <a:chOff x="2976" y="912"/>
              <a:chExt cx="1920" cy="903"/>
            </a:xfrm>
          </p:grpSpPr>
          <p:grpSp>
            <p:nvGrpSpPr>
              <p:cNvPr id="45083" name="Group 92"/>
              <p:cNvGrpSpPr>
                <a:grpSpLocks/>
              </p:cNvGrpSpPr>
              <p:nvPr/>
            </p:nvGrpSpPr>
            <p:grpSpPr bwMode="auto">
              <a:xfrm>
                <a:off x="2976" y="912"/>
                <a:ext cx="1920" cy="903"/>
                <a:chOff x="2976" y="912"/>
                <a:chExt cx="1920" cy="903"/>
              </a:xfrm>
            </p:grpSpPr>
            <p:sp>
              <p:nvSpPr>
                <p:cNvPr id="45085" name="Text Box 30"/>
                <p:cNvSpPr txBox="1">
                  <a:spLocks noChangeArrowheads="1"/>
                </p:cNvSpPr>
                <p:nvPr/>
              </p:nvSpPr>
              <p:spPr bwMode="auto">
                <a:xfrm>
                  <a:off x="3264" y="1584"/>
                  <a:ext cx="1248" cy="231"/>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OM 1</a:t>
                  </a:r>
                  <a:r>
                    <a:rPr lang="fr-FR" b="1">
                      <a:latin typeface="Times New Roman" pitchFamily="18" charset="0"/>
                      <a:cs typeface="Times New Roman" pitchFamily="18" charset="0"/>
                      <a:sym typeface="Symbol" pitchFamily="18" charset="2"/>
                    </a:rPr>
                    <a:t></a:t>
                  </a:r>
                  <a:r>
                    <a:rPr lang="fr-FR" b="1">
                      <a:latin typeface="Times New Roman" pitchFamily="18" charset="0"/>
                      <a:cs typeface="Times New Roman" pitchFamily="18" charset="0"/>
                    </a:rPr>
                    <a:t> :1sa + 1sb</a:t>
                  </a:r>
                </a:p>
              </p:txBody>
            </p:sp>
            <p:grpSp>
              <p:nvGrpSpPr>
                <p:cNvPr id="45086" name="Group 90"/>
                <p:cNvGrpSpPr>
                  <a:grpSpLocks/>
                </p:cNvGrpSpPr>
                <p:nvPr/>
              </p:nvGrpSpPr>
              <p:grpSpPr bwMode="auto">
                <a:xfrm>
                  <a:off x="2976" y="912"/>
                  <a:ext cx="1920" cy="576"/>
                  <a:chOff x="2976" y="912"/>
                  <a:chExt cx="1920" cy="576"/>
                </a:xfrm>
              </p:grpSpPr>
              <p:grpSp>
                <p:nvGrpSpPr>
                  <p:cNvPr id="45087" name="Group 89"/>
                  <p:cNvGrpSpPr>
                    <a:grpSpLocks/>
                  </p:cNvGrpSpPr>
                  <p:nvPr/>
                </p:nvGrpSpPr>
                <p:grpSpPr bwMode="auto">
                  <a:xfrm>
                    <a:off x="3360" y="912"/>
                    <a:ext cx="1104" cy="576"/>
                    <a:chOff x="3360" y="912"/>
                    <a:chExt cx="1104" cy="576"/>
                  </a:xfrm>
                </p:grpSpPr>
                <p:sp>
                  <p:nvSpPr>
                    <p:cNvPr id="45089" name="Oval 86"/>
                    <p:cNvSpPr>
                      <a:spLocks noChangeArrowheads="1"/>
                    </p:cNvSpPr>
                    <p:nvPr/>
                  </p:nvSpPr>
                  <p:spPr bwMode="auto">
                    <a:xfrm>
                      <a:off x="3360" y="912"/>
                      <a:ext cx="1104" cy="576"/>
                    </a:xfrm>
                    <a:prstGeom prst="ellipse">
                      <a:avLst/>
                    </a:prstGeom>
                    <a:gradFill rotWithShape="0">
                      <a:gsLst>
                        <a:gs pos="0">
                          <a:schemeClr val="bg1"/>
                        </a:gs>
                        <a:gs pos="100000">
                          <a:srgbClr val="99CCFF"/>
                        </a:gs>
                      </a:gsLst>
                      <a:path path="shape">
                        <a:fillToRect l="50000" t="50000" r="50000" b="50000"/>
                      </a:path>
                    </a:gra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nvGrpSpPr>
                    <p:cNvPr id="45090" name="Group 88"/>
                    <p:cNvGrpSpPr>
                      <a:grpSpLocks/>
                    </p:cNvGrpSpPr>
                    <p:nvPr/>
                  </p:nvGrpSpPr>
                  <p:grpSpPr bwMode="auto">
                    <a:xfrm>
                      <a:off x="3648" y="1176"/>
                      <a:ext cx="528" cy="48"/>
                      <a:chOff x="3668" y="1171"/>
                      <a:chExt cx="528" cy="48"/>
                    </a:xfrm>
                  </p:grpSpPr>
                  <p:sp>
                    <p:nvSpPr>
                      <p:cNvPr id="45091" name="Oval 74"/>
                      <p:cNvSpPr>
                        <a:spLocks noChangeArrowheads="1"/>
                      </p:cNvSpPr>
                      <p:nvPr/>
                    </p:nvSpPr>
                    <p:spPr bwMode="auto">
                      <a:xfrm>
                        <a:off x="3668" y="1171"/>
                        <a:ext cx="48" cy="48"/>
                      </a:xfrm>
                      <a:prstGeom prst="ellipse">
                        <a:avLst/>
                      </a:prstGeom>
                      <a:solidFill>
                        <a:schemeClr val="tx1"/>
                      </a:solid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45092" name="Oval 77"/>
                      <p:cNvSpPr>
                        <a:spLocks noChangeArrowheads="1"/>
                      </p:cNvSpPr>
                      <p:nvPr/>
                    </p:nvSpPr>
                    <p:spPr bwMode="auto">
                      <a:xfrm>
                        <a:off x="4148" y="1171"/>
                        <a:ext cx="48" cy="48"/>
                      </a:xfrm>
                      <a:prstGeom prst="ellipse">
                        <a:avLst/>
                      </a:prstGeom>
                      <a:solidFill>
                        <a:schemeClr val="tx1"/>
                      </a:solid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sp>
                <p:nvSpPr>
                  <p:cNvPr id="45088" name="Line 79"/>
                  <p:cNvSpPr>
                    <a:spLocks noChangeShapeType="1"/>
                  </p:cNvSpPr>
                  <p:nvPr/>
                </p:nvSpPr>
                <p:spPr bwMode="auto">
                  <a:xfrm>
                    <a:off x="2976" y="1200"/>
                    <a:ext cx="1920" cy="0"/>
                  </a:xfrm>
                  <a:prstGeom prst="line">
                    <a:avLst/>
                  </a:prstGeom>
                  <a:noFill/>
                  <a:ln w="9525">
                    <a:solidFill>
                      <a:schemeClr val="tx1"/>
                    </a:solidFill>
                    <a:round/>
                    <a:headEnd/>
                    <a:tailEnd type="triangle" w="med" len="med"/>
                  </a:ln>
                </p:spPr>
                <p:txBody>
                  <a:bodyPr wrap="none" anchor="ctr"/>
                  <a:lstStyle/>
                  <a:p>
                    <a:endParaRPr lang="fr-FR"/>
                  </a:p>
                </p:txBody>
              </p:sp>
            </p:grpSp>
          </p:grpSp>
          <p:sp>
            <p:nvSpPr>
              <p:cNvPr id="45084" name="Text Box 93"/>
              <p:cNvSpPr txBox="1">
                <a:spLocks noChangeArrowheads="1"/>
              </p:cNvSpPr>
              <p:nvPr/>
            </p:nvSpPr>
            <p:spPr bwMode="auto">
              <a:xfrm>
                <a:off x="3792" y="960"/>
                <a:ext cx="192" cy="231"/>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t>
                </a:r>
              </a:p>
            </p:txBody>
          </p:sp>
        </p:grpSp>
      </p:grpSp>
      <p:grpSp>
        <p:nvGrpSpPr>
          <p:cNvPr id="45061" name="Group 130"/>
          <p:cNvGrpSpPr>
            <a:grpSpLocks/>
          </p:cNvGrpSpPr>
          <p:nvPr/>
        </p:nvGrpSpPr>
        <p:grpSpPr bwMode="auto">
          <a:xfrm>
            <a:off x="4876800" y="2928934"/>
            <a:ext cx="3352800" cy="2119313"/>
            <a:chOff x="3072" y="2208"/>
            <a:chExt cx="2112" cy="1335"/>
          </a:xfrm>
        </p:grpSpPr>
        <p:grpSp>
          <p:nvGrpSpPr>
            <p:cNvPr id="45065" name="Group 126"/>
            <p:cNvGrpSpPr>
              <a:grpSpLocks/>
            </p:cNvGrpSpPr>
            <p:nvPr/>
          </p:nvGrpSpPr>
          <p:grpSpPr bwMode="auto">
            <a:xfrm>
              <a:off x="3072" y="2208"/>
              <a:ext cx="2112" cy="1335"/>
              <a:chOff x="3120" y="1920"/>
              <a:chExt cx="2112" cy="1335"/>
            </a:xfrm>
          </p:grpSpPr>
          <p:sp>
            <p:nvSpPr>
              <p:cNvPr id="45068" name="Text Box 97"/>
              <p:cNvSpPr txBox="1">
                <a:spLocks noChangeArrowheads="1"/>
              </p:cNvSpPr>
              <p:nvPr/>
            </p:nvSpPr>
            <p:spPr bwMode="auto">
              <a:xfrm>
                <a:off x="3408" y="3024"/>
                <a:ext cx="1248" cy="231"/>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OM 1</a:t>
                </a:r>
                <a:r>
                  <a:rPr lang="fr-FR" b="1">
                    <a:latin typeface="Times New Roman" pitchFamily="18" charset="0"/>
                    <a:cs typeface="Times New Roman" pitchFamily="18" charset="0"/>
                    <a:sym typeface="Symbol" pitchFamily="18" charset="2"/>
                  </a:rPr>
                  <a:t></a:t>
                </a:r>
                <a:r>
                  <a:rPr lang="fr-FR" b="1" baseline="30000">
                    <a:latin typeface="Times New Roman" pitchFamily="18" charset="0"/>
                    <a:cs typeface="Times New Roman" pitchFamily="18" charset="0"/>
                  </a:rPr>
                  <a:t>*</a:t>
                </a:r>
                <a:r>
                  <a:rPr lang="fr-FR" b="1">
                    <a:latin typeface="Times New Roman" pitchFamily="18" charset="0"/>
                    <a:cs typeface="Times New Roman" pitchFamily="18" charset="0"/>
                  </a:rPr>
                  <a:t> :1sa - 1sb</a:t>
                </a:r>
              </a:p>
            </p:txBody>
          </p:sp>
          <p:grpSp>
            <p:nvGrpSpPr>
              <p:cNvPr id="45069" name="Group 123"/>
              <p:cNvGrpSpPr>
                <a:grpSpLocks/>
              </p:cNvGrpSpPr>
              <p:nvPr/>
            </p:nvGrpSpPr>
            <p:grpSpPr bwMode="auto">
              <a:xfrm>
                <a:off x="3120" y="2309"/>
                <a:ext cx="2112" cy="592"/>
                <a:chOff x="3120" y="2309"/>
                <a:chExt cx="2112" cy="592"/>
              </a:xfrm>
            </p:grpSpPr>
            <p:sp>
              <p:nvSpPr>
                <p:cNvPr id="45072" name="Text Box 106"/>
                <p:cNvSpPr txBox="1">
                  <a:spLocks noChangeArrowheads="1"/>
                </p:cNvSpPr>
                <p:nvPr/>
              </p:nvSpPr>
              <p:spPr bwMode="auto">
                <a:xfrm>
                  <a:off x="4896" y="2309"/>
                  <a:ext cx="336" cy="231"/>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z</a:t>
                  </a:r>
                  <a:endParaRPr lang="fr-FR" b="1">
                    <a:latin typeface="Times New Roman" pitchFamily="18" charset="0"/>
                    <a:cs typeface="Times New Roman" pitchFamily="18" charset="0"/>
                  </a:endParaRPr>
                </a:p>
              </p:txBody>
            </p:sp>
            <p:grpSp>
              <p:nvGrpSpPr>
                <p:cNvPr id="45073" name="Group 122"/>
                <p:cNvGrpSpPr>
                  <a:grpSpLocks/>
                </p:cNvGrpSpPr>
                <p:nvPr/>
              </p:nvGrpSpPr>
              <p:grpSpPr bwMode="auto">
                <a:xfrm>
                  <a:off x="3120" y="2373"/>
                  <a:ext cx="1920" cy="528"/>
                  <a:chOff x="3120" y="2373"/>
                  <a:chExt cx="1920" cy="528"/>
                </a:xfrm>
              </p:grpSpPr>
              <p:grpSp>
                <p:nvGrpSpPr>
                  <p:cNvPr id="45074" name="Group 121"/>
                  <p:cNvGrpSpPr>
                    <a:grpSpLocks/>
                  </p:cNvGrpSpPr>
                  <p:nvPr/>
                </p:nvGrpSpPr>
                <p:grpSpPr bwMode="auto">
                  <a:xfrm>
                    <a:off x="3120" y="2379"/>
                    <a:ext cx="1920" cy="518"/>
                    <a:chOff x="3120" y="2405"/>
                    <a:chExt cx="1920" cy="518"/>
                  </a:xfrm>
                </p:grpSpPr>
                <p:sp>
                  <p:nvSpPr>
                    <p:cNvPr id="45076" name="Freeform 114"/>
                    <p:cNvSpPr>
                      <a:spLocks/>
                    </p:cNvSpPr>
                    <p:nvPr/>
                  </p:nvSpPr>
                  <p:spPr bwMode="auto">
                    <a:xfrm flipH="1" flipV="1">
                      <a:off x="3456" y="2405"/>
                      <a:ext cx="542" cy="518"/>
                    </a:xfrm>
                    <a:custGeom>
                      <a:avLst/>
                      <a:gdLst>
                        <a:gd name="T0" fmla="*/ 474 w 542"/>
                        <a:gd name="T1" fmla="*/ 484 h 518"/>
                        <a:gd name="T2" fmla="*/ 190 w 542"/>
                        <a:gd name="T3" fmla="*/ 484 h 518"/>
                        <a:gd name="T4" fmla="*/ 5 w 542"/>
                        <a:gd name="T5" fmla="*/ 282 h 518"/>
                        <a:gd name="T6" fmla="*/ 159 w 542"/>
                        <a:gd name="T7" fmla="*/ 63 h 518"/>
                        <a:gd name="T8" fmla="*/ 458 w 542"/>
                        <a:gd name="T9" fmla="*/ 38 h 518"/>
                        <a:gd name="T10" fmla="*/ 539 w 542"/>
                        <a:gd name="T11" fmla="*/ 290 h 518"/>
                        <a:gd name="T12" fmla="*/ 474 w 542"/>
                        <a:gd name="T13" fmla="*/ 484 h 518"/>
                        <a:gd name="T14" fmla="*/ 0 60000 65536"/>
                        <a:gd name="T15" fmla="*/ 0 60000 65536"/>
                        <a:gd name="T16" fmla="*/ 0 60000 65536"/>
                        <a:gd name="T17" fmla="*/ 0 60000 65536"/>
                        <a:gd name="T18" fmla="*/ 0 60000 65536"/>
                        <a:gd name="T19" fmla="*/ 0 60000 65536"/>
                        <a:gd name="T20" fmla="*/ 0 60000 65536"/>
                        <a:gd name="T21" fmla="*/ 0 w 542"/>
                        <a:gd name="T22" fmla="*/ 0 h 518"/>
                        <a:gd name="T23" fmla="*/ 542 w 542"/>
                        <a:gd name="T24" fmla="*/ 518 h 51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42" h="518">
                          <a:moveTo>
                            <a:pt x="474" y="484"/>
                          </a:moveTo>
                          <a:cubicBezTo>
                            <a:pt x="416" y="516"/>
                            <a:pt x="268" y="518"/>
                            <a:pt x="190" y="484"/>
                          </a:cubicBezTo>
                          <a:cubicBezTo>
                            <a:pt x="112" y="450"/>
                            <a:pt x="10" y="352"/>
                            <a:pt x="5" y="282"/>
                          </a:cubicBezTo>
                          <a:cubicBezTo>
                            <a:pt x="0" y="212"/>
                            <a:pt x="84" y="104"/>
                            <a:pt x="159" y="63"/>
                          </a:cubicBezTo>
                          <a:cubicBezTo>
                            <a:pt x="234" y="22"/>
                            <a:pt x="395" y="0"/>
                            <a:pt x="458" y="38"/>
                          </a:cubicBezTo>
                          <a:cubicBezTo>
                            <a:pt x="521" y="76"/>
                            <a:pt x="536" y="216"/>
                            <a:pt x="539" y="290"/>
                          </a:cubicBezTo>
                          <a:cubicBezTo>
                            <a:pt x="542" y="364"/>
                            <a:pt x="540" y="453"/>
                            <a:pt x="474" y="484"/>
                          </a:cubicBezTo>
                          <a:close/>
                        </a:path>
                      </a:pathLst>
                    </a:custGeom>
                    <a:gradFill rotWithShape="0">
                      <a:gsLst>
                        <a:gs pos="0">
                          <a:schemeClr val="bg1"/>
                        </a:gs>
                        <a:gs pos="100000">
                          <a:srgbClr val="99CCFF"/>
                        </a:gs>
                      </a:gsLst>
                      <a:path path="rect">
                        <a:fillToRect l="50000" t="50000" r="50000" b="50000"/>
                      </a:path>
                    </a:gra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45077" name="Freeform 115"/>
                    <p:cNvSpPr>
                      <a:spLocks/>
                    </p:cNvSpPr>
                    <p:nvPr/>
                  </p:nvSpPr>
                  <p:spPr bwMode="auto">
                    <a:xfrm>
                      <a:off x="4128" y="2405"/>
                      <a:ext cx="542" cy="518"/>
                    </a:xfrm>
                    <a:custGeom>
                      <a:avLst/>
                      <a:gdLst>
                        <a:gd name="T0" fmla="*/ 474 w 542"/>
                        <a:gd name="T1" fmla="*/ 484 h 518"/>
                        <a:gd name="T2" fmla="*/ 190 w 542"/>
                        <a:gd name="T3" fmla="*/ 484 h 518"/>
                        <a:gd name="T4" fmla="*/ 5 w 542"/>
                        <a:gd name="T5" fmla="*/ 282 h 518"/>
                        <a:gd name="T6" fmla="*/ 159 w 542"/>
                        <a:gd name="T7" fmla="*/ 63 h 518"/>
                        <a:gd name="T8" fmla="*/ 458 w 542"/>
                        <a:gd name="T9" fmla="*/ 38 h 518"/>
                        <a:gd name="T10" fmla="*/ 539 w 542"/>
                        <a:gd name="T11" fmla="*/ 290 h 518"/>
                        <a:gd name="T12" fmla="*/ 474 w 542"/>
                        <a:gd name="T13" fmla="*/ 484 h 518"/>
                        <a:gd name="T14" fmla="*/ 0 60000 65536"/>
                        <a:gd name="T15" fmla="*/ 0 60000 65536"/>
                        <a:gd name="T16" fmla="*/ 0 60000 65536"/>
                        <a:gd name="T17" fmla="*/ 0 60000 65536"/>
                        <a:gd name="T18" fmla="*/ 0 60000 65536"/>
                        <a:gd name="T19" fmla="*/ 0 60000 65536"/>
                        <a:gd name="T20" fmla="*/ 0 60000 65536"/>
                        <a:gd name="T21" fmla="*/ 0 w 542"/>
                        <a:gd name="T22" fmla="*/ 0 h 518"/>
                        <a:gd name="T23" fmla="*/ 542 w 542"/>
                        <a:gd name="T24" fmla="*/ 518 h 51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42" h="518">
                          <a:moveTo>
                            <a:pt x="474" y="484"/>
                          </a:moveTo>
                          <a:cubicBezTo>
                            <a:pt x="416" y="516"/>
                            <a:pt x="268" y="518"/>
                            <a:pt x="190" y="484"/>
                          </a:cubicBezTo>
                          <a:cubicBezTo>
                            <a:pt x="112" y="450"/>
                            <a:pt x="10" y="352"/>
                            <a:pt x="5" y="282"/>
                          </a:cubicBezTo>
                          <a:cubicBezTo>
                            <a:pt x="0" y="212"/>
                            <a:pt x="84" y="104"/>
                            <a:pt x="159" y="63"/>
                          </a:cubicBezTo>
                          <a:cubicBezTo>
                            <a:pt x="234" y="22"/>
                            <a:pt x="395" y="0"/>
                            <a:pt x="458" y="38"/>
                          </a:cubicBezTo>
                          <a:cubicBezTo>
                            <a:pt x="521" y="76"/>
                            <a:pt x="536" y="216"/>
                            <a:pt x="539" y="290"/>
                          </a:cubicBezTo>
                          <a:cubicBezTo>
                            <a:pt x="542" y="364"/>
                            <a:pt x="540" y="453"/>
                            <a:pt x="474" y="484"/>
                          </a:cubicBezTo>
                          <a:close/>
                        </a:path>
                      </a:pathLst>
                    </a:custGeom>
                    <a:gradFill rotWithShape="0">
                      <a:gsLst>
                        <a:gs pos="0">
                          <a:schemeClr val="bg1"/>
                        </a:gs>
                        <a:gs pos="100000">
                          <a:srgbClr val="FFCC99"/>
                        </a:gs>
                      </a:gsLst>
                      <a:path path="rect">
                        <a:fillToRect l="50000" t="50000" r="50000" b="50000"/>
                      </a:path>
                    </a:gra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45078" name="Oval 102"/>
                    <p:cNvSpPr>
                      <a:spLocks noChangeArrowheads="1"/>
                    </p:cNvSpPr>
                    <p:nvPr/>
                  </p:nvSpPr>
                  <p:spPr bwMode="auto">
                    <a:xfrm>
                      <a:off x="3792" y="2640"/>
                      <a:ext cx="48" cy="48"/>
                    </a:xfrm>
                    <a:prstGeom prst="ellipse">
                      <a:avLst/>
                    </a:prstGeom>
                    <a:solidFill>
                      <a:schemeClr val="tx1"/>
                    </a:solid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45079" name="Oval 103"/>
                    <p:cNvSpPr>
                      <a:spLocks noChangeArrowheads="1"/>
                    </p:cNvSpPr>
                    <p:nvPr/>
                  </p:nvSpPr>
                  <p:spPr bwMode="auto">
                    <a:xfrm>
                      <a:off x="4272" y="2640"/>
                      <a:ext cx="48" cy="48"/>
                    </a:xfrm>
                    <a:prstGeom prst="ellipse">
                      <a:avLst/>
                    </a:prstGeom>
                    <a:solidFill>
                      <a:schemeClr val="tx1"/>
                    </a:solidFill>
                    <a:ln w="0">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45080" name="Line 104"/>
                    <p:cNvSpPr>
                      <a:spLocks noChangeShapeType="1"/>
                    </p:cNvSpPr>
                    <p:nvPr/>
                  </p:nvSpPr>
                  <p:spPr bwMode="auto">
                    <a:xfrm>
                      <a:off x="3120" y="2664"/>
                      <a:ext cx="1920" cy="0"/>
                    </a:xfrm>
                    <a:prstGeom prst="line">
                      <a:avLst/>
                    </a:prstGeom>
                    <a:noFill/>
                    <a:ln w="9525">
                      <a:solidFill>
                        <a:schemeClr val="tx1"/>
                      </a:solidFill>
                      <a:round/>
                      <a:headEnd/>
                      <a:tailEnd type="triangle" w="med" len="med"/>
                    </a:ln>
                  </p:spPr>
                  <p:txBody>
                    <a:bodyPr wrap="none" anchor="ctr"/>
                    <a:lstStyle/>
                    <a:p>
                      <a:endParaRPr lang="fr-FR"/>
                    </a:p>
                  </p:txBody>
                </p:sp>
              </p:grpSp>
              <p:sp>
                <p:nvSpPr>
                  <p:cNvPr id="45075" name="Line 120"/>
                  <p:cNvSpPr>
                    <a:spLocks noChangeShapeType="1"/>
                  </p:cNvSpPr>
                  <p:nvPr/>
                </p:nvSpPr>
                <p:spPr bwMode="auto">
                  <a:xfrm>
                    <a:off x="4080" y="2373"/>
                    <a:ext cx="0" cy="528"/>
                  </a:xfrm>
                  <a:prstGeom prst="line">
                    <a:avLst/>
                  </a:prstGeom>
                  <a:noFill/>
                  <a:ln w="12700" cap="rnd">
                    <a:solidFill>
                      <a:schemeClr val="tx1"/>
                    </a:solidFill>
                    <a:prstDash val="sysDot"/>
                    <a:round/>
                    <a:headEnd/>
                    <a:tailEnd/>
                  </a:ln>
                </p:spPr>
                <p:txBody>
                  <a:bodyPr wrap="none" anchor="ctr"/>
                  <a:lstStyle/>
                  <a:p>
                    <a:endParaRPr lang="fr-FR"/>
                  </a:p>
                </p:txBody>
              </p:sp>
            </p:grpSp>
          </p:grpSp>
          <p:sp>
            <p:nvSpPr>
              <p:cNvPr id="45070" name="Text Box 124"/>
              <p:cNvSpPr txBox="1">
                <a:spLocks noChangeArrowheads="1"/>
              </p:cNvSpPr>
              <p:nvPr/>
            </p:nvSpPr>
            <p:spPr bwMode="auto">
              <a:xfrm>
                <a:off x="4224" y="1920"/>
                <a:ext cx="816" cy="231"/>
              </a:xfrm>
              <a:prstGeom prst="rect">
                <a:avLst/>
              </a:prstGeom>
              <a:noFill/>
              <a:ln w="9525">
                <a:noFill/>
                <a:miter lim="800000"/>
                <a:headEnd/>
                <a:tailEnd/>
              </a:ln>
            </p:spPr>
            <p:txBody>
              <a:bodyPr>
                <a:spAutoFit/>
              </a:bodyPr>
              <a:lstStyle/>
              <a:p>
                <a:r>
                  <a:rPr lang="fr-FR" dirty="0">
                    <a:latin typeface="Times New Roman" pitchFamily="18" charset="0"/>
                    <a:cs typeface="Times New Roman" pitchFamily="18" charset="0"/>
                  </a:rPr>
                  <a:t>plan nodal</a:t>
                </a:r>
              </a:p>
            </p:txBody>
          </p:sp>
          <p:sp>
            <p:nvSpPr>
              <p:cNvPr id="45071" name="Line 125"/>
              <p:cNvSpPr>
                <a:spLocks noChangeShapeType="1"/>
              </p:cNvSpPr>
              <p:nvPr/>
            </p:nvSpPr>
            <p:spPr bwMode="auto">
              <a:xfrm flipH="1">
                <a:off x="4128" y="2160"/>
                <a:ext cx="96" cy="192"/>
              </a:xfrm>
              <a:prstGeom prst="line">
                <a:avLst/>
              </a:prstGeom>
              <a:noFill/>
              <a:ln w="9525">
                <a:solidFill>
                  <a:schemeClr val="tx1"/>
                </a:solidFill>
                <a:round/>
                <a:headEnd/>
                <a:tailEnd type="triangle" w="med" len="med"/>
              </a:ln>
            </p:spPr>
            <p:txBody>
              <a:bodyPr wrap="none" anchor="ctr"/>
              <a:lstStyle/>
              <a:p>
                <a:endParaRPr lang="fr-FR"/>
              </a:p>
            </p:txBody>
          </p:sp>
        </p:grpSp>
        <p:sp>
          <p:nvSpPr>
            <p:cNvPr id="45066" name="Text Box 128"/>
            <p:cNvSpPr txBox="1">
              <a:spLocks noChangeArrowheads="1"/>
            </p:cNvSpPr>
            <p:nvPr/>
          </p:nvSpPr>
          <p:spPr bwMode="auto">
            <a:xfrm>
              <a:off x="3504" y="2688"/>
              <a:ext cx="240" cy="291"/>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a:t>
              </a:r>
              <a:endParaRPr lang="fr-FR" sz="2400">
                <a:latin typeface="Times New Roman" pitchFamily="18" charset="0"/>
                <a:cs typeface="Times New Roman" pitchFamily="18" charset="0"/>
              </a:endParaRPr>
            </a:p>
          </p:txBody>
        </p:sp>
        <p:sp>
          <p:nvSpPr>
            <p:cNvPr id="45067" name="Text Box 129"/>
            <p:cNvSpPr txBox="1">
              <a:spLocks noChangeArrowheads="1"/>
            </p:cNvSpPr>
            <p:nvPr/>
          </p:nvSpPr>
          <p:spPr bwMode="auto">
            <a:xfrm>
              <a:off x="4320" y="2688"/>
              <a:ext cx="240" cy="291"/>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a:t>
              </a:r>
              <a:endParaRPr lang="fr-FR" sz="2400">
                <a:latin typeface="Times New Roman" pitchFamily="18" charset="0"/>
                <a:cs typeface="Times New Roman" pitchFamily="18" charset="0"/>
              </a:endParaRPr>
            </a:p>
          </p:txBody>
        </p:sp>
      </p:grpSp>
      <p:sp>
        <p:nvSpPr>
          <p:cNvPr id="45062" name="Rectangle 6"/>
          <p:cNvSpPr>
            <a:spLocks noChangeArrowheads="1"/>
          </p:cNvSpPr>
          <p:nvPr/>
        </p:nvSpPr>
        <p:spPr bwMode="auto">
          <a:xfrm>
            <a:off x="428625" y="773652"/>
            <a:ext cx="5786449" cy="369332"/>
          </a:xfrm>
          <a:prstGeom prst="rect">
            <a:avLst/>
          </a:prstGeom>
          <a:noFill/>
          <a:ln w="9525">
            <a:noFill/>
            <a:miter lim="800000"/>
            <a:headEnd/>
            <a:tailEnd/>
          </a:ln>
        </p:spPr>
        <p:txBody>
          <a:bodyPr wrap="square" anchor="ctr">
            <a:spAutoFit/>
          </a:bodyPr>
          <a:lstStyle/>
          <a:p>
            <a:pPr algn="justLow" eaLnBrk="0" hangingPunct="0"/>
            <a:r>
              <a:rPr lang="fr-FR" dirty="0" smtClean="0">
                <a:latin typeface="Times New Roman" pitchFamily="18" charset="0"/>
                <a:ea typeface="Calibri" pitchFamily="34" charset="0"/>
                <a:cs typeface="Times New Roman" pitchFamily="18" charset="0"/>
              </a:rPr>
              <a:t>La </a:t>
            </a:r>
            <a:r>
              <a:rPr lang="fr-FR" dirty="0">
                <a:latin typeface="Times New Roman" pitchFamily="18" charset="0"/>
                <a:ea typeface="Calibri" pitchFamily="34" charset="0"/>
                <a:cs typeface="Times New Roman" pitchFamily="18" charset="0"/>
              </a:rPr>
              <a:t>représentation spatiale de ces 2 OM est la suivante </a:t>
            </a:r>
            <a:r>
              <a:rPr lang="fr-FR" sz="1600" dirty="0">
                <a:latin typeface="Times New Roman" pitchFamily="18" charset="0"/>
                <a:ea typeface="Calibri" pitchFamily="34" charset="0"/>
                <a:cs typeface="Times New Roman" pitchFamily="18" charset="0"/>
              </a:rPr>
              <a:t>:</a:t>
            </a:r>
            <a:endParaRPr lang="fr-FR" sz="1600" dirty="0"/>
          </a:p>
        </p:txBody>
      </p:sp>
      <p:sp>
        <p:nvSpPr>
          <p:cNvPr id="45063" name="Rectangle 1"/>
          <p:cNvSpPr>
            <a:spLocks noChangeArrowheads="1"/>
          </p:cNvSpPr>
          <p:nvPr/>
        </p:nvSpPr>
        <p:spPr bwMode="auto">
          <a:xfrm>
            <a:off x="214282" y="5214950"/>
            <a:ext cx="8715436" cy="923330"/>
          </a:xfrm>
          <a:prstGeom prst="rect">
            <a:avLst/>
          </a:prstGeom>
          <a:noFill/>
          <a:ln w="9525">
            <a:noFill/>
            <a:miter lim="800000"/>
            <a:headEnd/>
            <a:tailEnd/>
          </a:ln>
        </p:spPr>
        <p:txBody>
          <a:bodyPr wrap="square" anchor="ctr">
            <a:spAutoFit/>
          </a:bodyPr>
          <a:lstStyle/>
          <a:p>
            <a:pPr algn="just" eaLnBrk="0" hangingPunct="0"/>
            <a:r>
              <a:rPr lang="fr-FR" dirty="0">
                <a:latin typeface="Times New Roman" pitchFamily="18" charset="0"/>
                <a:ea typeface="Calibri" pitchFamily="34" charset="0"/>
                <a:cs typeface="Times New Roman" pitchFamily="18" charset="0"/>
              </a:rPr>
              <a:t>Le recouvrement des deux OA 1s</a:t>
            </a:r>
            <a:r>
              <a:rPr lang="fr-FR" baseline="-30000" dirty="0">
                <a:latin typeface="Times New Roman" pitchFamily="18" charset="0"/>
                <a:ea typeface="Calibri" pitchFamily="34" charset="0"/>
                <a:cs typeface="Times New Roman" pitchFamily="18" charset="0"/>
              </a:rPr>
              <a:t>A</a:t>
            </a:r>
            <a:r>
              <a:rPr lang="fr-FR" dirty="0">
                <a:latin typeface="Times New Roman" pitchFamily="18" charset="0"/>
                <a:ea typeface="Calibri" pitchFamily="34" charset="0"/>
                <a:cs typeface="Times New Roman" pitchFamily="18" charset="0"/>
              </a:rPr>
              <a:t> et 1s</a:t>
            </a:r>
            <a:r>
              <a:rPr lang="fr-FR" baseline="-30000" dirty="0">
                <a:latin typeface="Times New Roman" pitchFamily="18" charset="0"/>
                <a:ea typeface="Calibri" pitchFamily="34" charset="0"/>
                <a:cs typeface="Times New Roman" pitchFamily="18" charset="0"/>
              </a:rPr>
              <a:t>B </a:t>
            </a:r>
            <a:r>
              <a:rPr lang="fr-FR" dirty="0">
                <a:latin typeface="Times New Roman" pitchFamily="18" charset="0"/>
                <a:ea typeface="Calibri" pitchFamily="34" charset="0"/>
                <a:cs typeface="Times New Roman" pitchFamily="18" charset="0"/>
              </a:rPr>
              <a:t>se fait suivant l’axe </a:t>
            </a:r>
            <a:r>
              <a:rPr lang="fr-FR" dirty="0" smtClean="0">
                <a:latin typeface="Times New Roman" pitchFamily="18" charset="0"/>
                <a:ea typeface="Calibri" pitchFamily="34" charset="0"/>
                <a:cs typeface="Times New Roman" pitchFamily="18" charset="0"/>
              </a:rPr>
              <a:t>Oz. </a:t>
            </a:r>
          </a:p>
          <a:p>
            <a:pPr algn="just" eaLnBrk="0" hangingPunct="0"/>
            <a:r>
              <a:rPr lang="fr-FR" dirty="0" smtClean="0">
                <a:latin typeface="Times New Roman" pitchFamily="18" charset="0"/>
                <a:ea typeface="Calibri" pitchFamily="34" charset="0"/>
                <a:cs typeface="Times New Roman" pitchFamily="18" charset="0"/>
              </a:rPr>
              <a:t>Le </a:t>
            </a:r>
            <a:r>
              <a:rPr lang="fr-FR" dirty="0">
                <a:latin typeface="Times New Roman" pitchFamily="18" charset="0"/>
                <a:ea typeface="Calibri" pitchFamily="34" charset="0"/>
                <a:cs typeface="Times New Roman" pitchFamily="18" charset="0"/>
              </a:rPr>
              <a:t>recouvrement axial conduit à la formation de deux OM de type </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 </a:t>
            </a:r>
            <a:r>
              <a:rPr lang="fr-FR" dirty="0" smtClean="0">
                <a:latin typeface="Times New Roman" pitchFamily="18" charset="0"/>
                <a:ea typeface="Calibri" pitchFamily="34" charset="0"/>
                <a:cs typeface="Times New Roman" pitchFamily="18" charset="0"/>
              </a:rPr>
              <a:t>elles </a:t>
            </a:r>
            <a:r>
              <a:rPr lang="fr-FR" dirty="0">
                <a:latin typeface="Times New Roman" pitchFamily="18" charset="0"/>
                <a:ea typeface="Calibri" pitchFamily="34" charset="0"/>
                <a:cs typeface="Times New Roman" pitchFamily="18" charset="0"/>
              </a:rPr>
              <a:t>seront </a:t>
            </a:r>
            <a:r>
              <a:rPr lang="fr-FR" dirty="0" smtClean="0">
                <a:latin typeface="Times New Roman" pitchFamily="18" charset="0"/>
                <a:ea typeface="Calibri" pitchFamily="34" charset="0"/>
                <a:cs typeface="Times New Roman" pitchFamily="18" charset="0"/>
              </a:rPr>
              <a:t>notées </a:t>
            </a:r>
            <a:r>
              <a:rPr lang="fr-FR" dirty="0">
                <a:latin typeface="Times New Roman" pitchFamily="18" charset="0"/>
                <a:ea typeface="Calibri" pitchFamily="34" charset="0"/>
                <a:cs typeface="Times New Roman" pitchFamily="18" charset="0"/>
                <a:sym typeface="Symbol" pitchFamily="18" charset="2"/>
              </a:rPr>
              <a:t></a:t>
            </a:r>
            <a:r>
              <a:rPr lang="fr-FR" baseline="-30000" dirty="0">
                <a:latin typeface="Times New Roman" pitchFamily="18" charset="0"/>
                <a:ea typeface="Calibri" pitchFamily="34" charset="0"/>
                <a:cs typeface="Times New Roman" pitchFamily="18" charset="0"/>
              </a:rPr>
              <a:t>1s</a:t>
            </a:r>
            <a:r>
              <a:rPr lang="fr-FR" dirty="0">
                <a:latin typeface="Times New Roman" pitchFamily="18" charset="0"/>
                <a:ea typeface="Calibri" pitchFamily="34" charset="0"/>
                <a:cs typeface="Times New Roman" pitchFamily="18" charset="0"/>
                <a:sym typeface="Symbol" pitchFamily="18" charset="2"/>
              </a:rPr>
              <a:t> pour l’OM liante et </a:t>
            </a:r>
            <a:r>
              <a:rPr lang="fr-FR" dirty="0">
                <a:latin typeface="Times New Roman" pitchFamily="18" charset="0"/>
                <a:ea typeface="Calibri" pitchFamily="34" charset="0"/>
                <a:cs typeface="Times New Roman" pitchFamily="18" charset="0"/>
              </a:rPr>
              <a:t>*</a:t>
            </a:r>
            <a:r>
              <a:rPr lang="fr-FR" baseline="-30000" dirty="0">
                <a:latin typeface="Times New Roman" pitchFamily="18" charset="0"/>
                <a:ea typeface="Calibri" pitchFamily="34" charset="0"/>
                <a:cs typeface="Times New Roman" pitchFamily="18" charset="0"/>
                <a:sym typeface="Symbol" pitchFamily="18" charset="2"/>
              </a:rPr>
              <a:t>1s </a:t>
            </a:r>
            <a:r>
              <a:rPr lang="fr-FR" dirty="0">
                <a:latin typeface="Times New Roman" pitchFamily="18" charset="0"/>
                <a:ea typeface="Calibri" pitchFamily="34" charset="0"/>
                <a:cs typeface="Times New Roman" pitchFamily="18" charset="0"/>
                <a:sym typeface="Symbol" pitchFamily="18" charset="2"/>
              </a:rPr>
              <a:t>pour l’OM antiliante.</a:t>
            </a:r>
          </a:p>
        </p:txBody>
      </p:sp>
      <p:sp>
        <p:nvSpPr>
          <p:cNvPr id="45064" name="Rectangle 14"/>
          <p:cNvSpPr>
            <a:spLocks noChangeArrowheads="1"/>
          </p:cNvSpPr>
          <p:nvPr/>
        </p:nvSpPr>
        <p:spPr bwMode="auto">
          <a:xfrm>
            <a:off x="2643188" y="285728"/>
            <a:ext cx="3867150" cy="369887"/>
          </a:xfrm>
          <a:prstGeom prst="rect">
            <a:avLst/>
          </a:prstGeom>
          <a:noFill/>
          <a:ln w="9525">
            <a:noFill/>
            <a:miter lim="800000"/>
            <a:headEnd/>
            <a:tailEnd/>
          </a:ln>
        </p:spPr>
        <p:txBody>
          <a:bodyPr>
            <a:spAutoFit/>
          </a:bodyPr>
          <a:lstStyle/>
          <a:p>
            <a:r>
              <a:rPr lang="fr-FR" b="1" dirty="0">
                <a:solidFill>
                  <a:srgbClr val="0070C0"/>
                </a:solidFill>
                <a:latin typeface="Times New Roman" pitchFamily="18" charset="0"/>
                <a:ea typeface="Calibri" pitchFamily="34" charset="0"/>
                <a:cs typeface="Times New Roman" pitchFamily="18" charset="0"/>
              </a:rPr>
              <a:t>Etude des OM liante et antiliante</a:t>
            </a:r>
            <a:endParaRPr lang="fr-FR" dirty="0">
              <a:solidFill>
                <a:srgbClr val="0070C0"/>
              </a:solidFill>
              <a:ea typeface="Calibri" pitchFamily="34" charset="0"/>
              <a:cs typeface="Times New Roman" pitchFamily="18" charset="0"/>
            </a:endParaRPr>
          </a:p>
        </p:txBody>
      </p:sp>
      <p:sp>
        <p:nvSpPr>
          <p:cNvPr id="63" name="Espace réservé du numéro de diapositive 62"/>
          <p:cNvSpPr>
            <a:spLocks noGrp="1"/>
          </p:cNvSpPr>
          <p:nvPr>
            <p:ph type="sldNum" sz="quarter" idx="12"/>
          </p:nvPr>
        </p:nvSpPr>
        <p:spPr/>
        <p:txBody>
          <a:bodyPr/>
          <a:lstStyle/>
          <a:p>
            <a:pPr>
              <a:defRPr/>
            </a:pPr>
            <a:fld id="{18B84324-2DB3-4C94-B67C-4D36CC1082E1}" type="slidenum">
              <a:rPr lang="fr-FR" smtClean="0"/>
              <a:pPr>
                <a:defRPr/>
              </a:pPr>
              <a:t>18</a:t>
            </a:fld>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63"/>
          <p:cNvSpPr txBox="1">
            <a:spLocks noChangeArrowheads="1"/>
          </p:cNvSpPr>
          <p:nvPr/>
        </p:nvSpPr>
        <p:spPr bwMode="auto">
          <a:xfrm>
            <a:off x="1676400" y="799872"/>
            <a:ext cx="533400" cy="366713"/>
          </a:xfrm>
          <a:prstGeom prst="rect">
            <a:avLst/>
          </a:prstGeom>
          <a:noFill/>
          <a:ln w="9525">
            <a:noFill/>
            <a:miter lim="800000"/>
            <a:headEnd/>
            <a:tailEnd/>
          </a:ln>
        </p:spPr>
        <p:txBody>
          <a:bodyPr>
            <a:spAutoFit/>
          </a:bodyPr>
          <a:lstStyle/>
          <a:p>
            <a:pPr algn="ctr"/>
            <a:r>
              <a:rPr lang="fr-FR" dirty="0">
                <a:latin typeface="Calibri" pitchFamily="34" charset="0"/>
              </a:rPr>
              <a:t>H</a:t>
            </a:r>
            <a:r>
              <a:rPr lang="fr-FR" baseline="-25000" dirty="0">
                <a:latin typeface="Calibri" pitchFamily="34" charset="0"/>
              </a:rPr>
              <a:t>A</a:t>
            </a:r>
            <a:endParaRPr lang="fr-FR" dirty="0">
              <a:latin typeface="Calibri" pitchFamily="34" charset="0"/>
            </a:endParaRPr>
          </a:p>
        </p:txBody>
      </p:sp>
      <p:sp>
        <p:nvSpPr>
          <p:cNvPr id="46083" name="Text Box 64"/>
          <p:cNvSpPr txBox="1">
            <a:spLocks noChangeArrowheads="1"/>
          </p:cNvSpPr>
          <p:nvPr/>
        </p:nvSpPr>
        <p:spPr bwMode="auto">
          <a:xfrm>
            <a:off x="4229100" y="799872"/>
            <a:ext cx="533400" cy="366713"/>
          </a:xfrm>
          <a:prstGeom prst="rect">
            <a:avLst/>
          </a:prstGeom>
          <a:noFill/>
          <a:ln w="9525">
            <a:noFill/>
            <a:miter lim="800000"/>
            <a:headEnd/>
            <a:tailEnd/>
          </a:ln>
        </p:spPr>
        <p:txBody>
          <a:bodyPr>
            <a:spAutoFit/>
          </a:bodyPr>
          <a:lstStyle/>
          <a:p>
            <a:pPr algn="ctr"/>
            <a:r>
              <a:rPr lang="fr-FR" dirty="0">
                <a:latin typeface="Calibri" pitchFamily="34" charset="0"/>
              </a:rPr>
              <a:t>H</a:t>
            </a:r>
            <a:r>
              <a:rPr lang="fr-FR" baseline="-25000" dirty="0">
                <a:latin typeface="Calibri" pitchFamily="34" charset="0"/>
              </a:rPr>
              <a:t>2</a:t>
            </a:r>
            <a:endParaRPr lang="fr-FR" dirty="0">
              <a:latin typeface="Calibri" pitchFamily="34" charset="0"/>
            </a:endParaRPr>
          </a:p>
        </p:txBody>
      </p:sp>
      <p:sp>
        <p:nvSpPr>
          <p:cNvPr id="46084" name="Text Box 65"/>
          <p:cNvSpPr txBox="1">
            <a:spLocks noChangeArrowheads="1"/>
          </p:cNvSpPr>
          <p:nvPr/>
        </p:nvSpPr>
        <p:spPr bwMode="auto">
          <a:xfrm>
            <a:off x="6743700" y="799872"/>
            <a:ext cx="533400" cy="366713"/>
          </a:xfrm>
          <a:prstGeom prst="rect">
            <a:avLst/>
          </a:prstGeom>
          <a:noFill/>
          <a:ln w="9525">
            <a:noFill/>
            <a:miter lim="800000"/>
            <a:headEnd/>
            <a:tailEnd/>
          </a:ln>
        </p:spPr>
        <p:txBody>
          <a:bodyPr>
            <a:spAutoFit/>
          </a:bodyPr>
          <a:lstStyle/>
          <a:p>
            <a:pPr algn="ctr"/>
            <a:r>
              <a:rPr lang="fr-FR" dirty="0">
                <a:latin typeface="Calibri" pitchFamily="34" charset="0"/>
              </a:rPr>
              <a:t>H</a:t>
            </a:r>
            <a:r>
              <a:rPr lang="fr-FR" baseline="-25000" dirty="0">
                <a:latin typeface="Calibri" pitchFamily="34" charset="0"/>
              </a:rPr>
              <a:t>B</a:t>
            </a:r>
            <a:endParaRPr lang="fr-FR" dirty="0">
              <a:latin typeface="Calibri" pitchFamily="34" charset="0"/>
            </a:endParaRPr>
          </a:p>
        </p:txBody>
      </p:sp>
      <p:sp>
        <p:nvSpPr>
          <p:cNvPr id="46085" name="Line 67"/>
          <p:cNvSpPr>
            <a:spLocks noChangeShapeType="1"/>
          </p:cNvSpPr>
          <p:nvPr/>
        </p:nvSpPr>
        <p:spPr bwMode="auto">
          <a:xfrm>
            <a:off x="4267200" y="2019072"/>
            <a:ext cx="381000" cy="0"/>
          </a:xfrm>
          <a:prstGeom prst="line">
            <a:avLst/>
          </a:prstGeom>
          <a:noFill/>
          <a:ln w="38100">
            <a:solidFill>
              <a:schemeClr val="tx1"/>
            </a:solidFill>
            <a:round/>
            <a:headEnd/>
            <a:tailEnd/>
          </a:ln>
        </p:spPr>
        <p:txBody>
          <a:bodyPr wrap="none" anchor="ctr">
            <a:spAutoFit/>
          </a:bodyPr>
          <a:lstStyle/>
          <a:p>
            <a:endParaRPr lang="fr-FR"/>
          </a:p>
        </p:txBody>
      </p:sp>
      <p:sp>
        <p:nvSpPr>
          <p:cNvPr id="46086" name="Line 68"/>
          <p:cNvSpPr>
            <a:spLocks noChangeShapeType="1"/>
          </p:cNvSpPr>
          <p:nvPr/>
        </p:nvSpPr>
        <p:spPr bwMode="auto">
          <a:xfrm>
            <a:off x="4267200" y="4381272"/>
            <a:ext cx="381000" cy="0"/>
          </a:xfrm>
          <a:prstGeom prst="line">
            <a:avLst/>
          </a:prstGeom>
          <a:noFill/>
          <a:ln w="38100">
            <a:solidFill>
              <a:schemeClr val="tx1"/>
            </a:solidFill>
            <a:round/>
            <a:headEnd/>
            <a:tailEnd/>
          </a:ln>
        </p:spPr>
        <p:txBody>
          <a:bodyPr wrap="none" anchor="ctr">
            <a:spAutoFit/>
          </a:bodyPr>
          <a:lstStyle/>
          <a:p>
            <a:endParaRPr lang="fr-FR"/>
          </a:p>
        </p:txBody>
      </p:sp>
      <p:grpSp>
        <p:nvGrpSpPr>
          <p:cNvPr id="46087" name="Group 90"/>
          <p:cNvGrpSpPr>
            <a:grpSpLocks/>
          </p:cNvGrpSpPr>
          <p:nvPr/>
        </p:nvGrpSpPr>
        <p:grpSpPr bwMode="auto">
          <a:xfrm>
            <a:off x="2133601" y="3085893"/>
            <a:ext cx="4724401" cy="1295407"/>
            <a:chOff x="1344" y="2448"/>
            <a:chExt cx="2976" cy="816"/>
          </a:xfrm>
        </p:grpSpPr>
        <p:cxnSp>
          <p:nvCxnSpPr>
            <p:cNvPr id="46107" name="AutoShape 70"/>
            <p:cNvCxnSpPr>
              <a:cxnSpLocks noChangeShapeType="1"/>
              <a:stCxn id="46090" idx="1"/>
              <a:endCxn id="46086" idx="0"/>
            </p:cNvCxnSpPr>
            <p:nvPr/>
          </p:nvCxnSpPr>
          <p:spPr bwMode="auto">
            <a:xfrm rot="16200000" flipH="1">
              <a:off x="1608" y="2184"/>
              <a:ext cx="816" cy="1344"/>
            </a:xfrm>
            <a:prstGeom prst="straightConnector1">
              <a:avLst/>
            </a:prstGeom>
            <a:noFill/>
            <a:ln w="28575" cap="rnd">
              <a:solidFill>
                <a:schemeClr val="tx1"/>
              </a:solidFill>
              <a:prstDash val="sysDot"/>
              <a:round/>
              <a:headEnd/>
              <a:tailEnd/>
            </a:ln>
          </p:spPr>
        </p:cxnSp>
        <p:cxnSp>
          <p:nvCxnSpPr>
            <p:cNvPr id="46108" name="AutoShape 71"/>
            <p:cNvCxnSpPr>
              <a:cxnSpLocks noChangeShapeType="1"/>
              <a:stCxn id="46092" idx="0"/>
              <a:endCxn id="46086" idx="1"/>
            </p:cNvCxnSpPr>
            <p:nvPr/>
          </p:nvCxnSpPr>
          <p:spPr bwMode="auto">
            <a:xfrm rot="5400000">
              <a:off x="3222" y="2166"/>
              <a:ext cx="804" cy="1392"/>
            </a:xfrm>
            <a:prstGeom prst="straightConnector1">
              <a:avLst/>
            </a:prstGeom>
            <a:noFill/>
            <a:ln w="28575" cap="rnd">
              <a:solidFill>
                <a:schemeClr val="tx1"/>
              </a:solidFill>
              <a:prstDash val="sysDot"/>
              <a:round/>
              <a:headEnd/>
              <a:tailEnd/>
            </a:ln>
          </p:spPr>
        </p:cxnSp>
      </p:grpSp>
      <p:grpSp>
        <p:nvGrpSpPr>
          <p:cNvPr id="46088" name="Group 91"/>
          <p:cNvGrpSpPr>
            <a:grpSpLocks/>
          </p:cNvGrpSpPr>
          <p:nvPr/>
        </p:nvGrpSpPr>
        <p:grpSpPr bwMode="auto">
          <a:xfrm>
            <a:off x="2133601" y="2019076"/>
            <a:ext cx="4724401" cy="1100139"/>
            <a:chOff x="1344" y="1776"/>
            <a:chExt cx="2976" cy="693"/>
          </a:xfrm>
        </p:grpSpPr>
        <p:cxnSp>
          <p:nvCxnSpPr>
            <p:cNvPr id="46105" name="AutoShape 72"/>
            <p:cNvCxnSpPr>
              <a:cxnSpLocks noChangeShapeType="1"/>
              <a:stCxn id="46090" idx="1"/>
              <a:endCxn id="46085" idx="0"/>
            </p:cNvCxnSpPr>
            <p:nvPr/>
          </p:nvCxnSpPr>
          <p:spPr bwMode="auto">
            <a:xfrm rot="5400000" flipH="1" flipV="1">
              <a:off x="1680" y="1440"/>
              <a:ext cx="672" cy="1344"/>
            </a:xfrm>
            <a:prstGeom prst="straightConnector1">
              <a:avLst/>
            </a:prstGeom>
            <a:noFill/>
            <a:ln w="28575" cap="rnd">
              <a:solidFill>
                <a:schemeClr val="tx1"/>
              </a:solidFill>
              <a:prstDash val="sysDot"/>
              <a:round/>
              <a:headEnd/>
              <a:tailEnd/>
            </a:ln>
          </p:spPr>
        </p:cxnSp>
        <p:cxnSp>
          <p:nvCxnSpPr>
            <p:cNvPr id="46106" name="AutoShape 73"/>
            <p:cNvCxnSpPr>
              <a:cxnSpLocks noChangeShapeType="1"/>
              <a:stCxn id="46092" idx="0"/>
              <a:endCxn id="46085" idx="1"/>
            </p:cNvCxnSpPr>
            <p:nvPr/>
          </p:nvCxnSpPr>
          <p:spPr bwMode="auto">
            <a:xfrm rot="5400000" flipH="1">
              <a:off x="3282" y="1431"/>
              <a:ext cx="684" cy="1392"/>
            </a:xfrm>
            <a:prstGeom prst="straightConnector1">
              <a:avLst/>
            </a:prstGeom>
            <a:noFill/>
            <a:ln w="28575" cap="rnd">
              <a:solidFill>
                <a:schemeClr val="tx1"/>
              </a:solidFill>
              <a:prstDash val="sysDot"/>
              <a:round/>
              <a:headEnd/>
              <a:tailEnd/>
            </a:ln>
          </p:spPr>
        </p:cxnSp>
      </p:grpSp>
      <p:sp>
        <p:nvSpPr>
          <p:cNvPr id="46089" name="Text Box 74"/>
          <p:cNvSpPr txBox="1">
            <a:spLocks noChangeArrowheads="1"/>
          </p:cNvSpPr>
          <p:nvPr/>
        </p:nvSpPr>
        <p:spPr bwMode="auto">
          <a:xfrm>
            <a:off x="4191000" y="4488428"/>
            <a:ext cx="533400" cy="369332"/>
          </a:xfrm>
          <a:prstGeom prst="rect">
            <a:avLst/>
          </a:prstGeom>
          <a:noFill/>
          <a:ln w="9525">
            <a:noFill/>
            <a:miter lim="800000"/>
            <a:headEnd/>
            <a:tailEnd/>
          </a:ln>
        </p:spPr>
        <p:txBody>
          <a:bodyPr>
            <a:spAutoFit/>
          </a:bodyPr>
          <a:lstStyle/>
          <a:p>
            <a:pPr algn="ctr"/>
            <a:r>
              <a:rPr lang="fr-FR" b="1" dirty="0" smtClean="0">
                <a:latin typeface="Symbol" pitchFamily="18" charset="2"/>
              </a:rPr>
              <a:t>s</a:t>
            </a:r>
            <a:r>
              <a:rPr lang="fr-FR" b="1" baseline="-25000" dirty="0" smtClean="0">
                <a:latin typeface="Symbol" pitchFamily="18" charset="2"/>
              </a:rPr>
              <a:t>1</a:t>
            </a:r>
            <a:r>
              <a:rPr lang="fr-FR" b="1" baseline="-25000" dirty="0" smtClean="0">
                <a:latin typeface="Times New Roman" pitchFamily="18" charset="0"/>
                <a:cs typeface="Times New Roman" pitchFamily="18" charset="0"/>
              </a:rPr>
              <a:t>S</a:t>
            </a:r>
            <a:endParaRPr lang="fr-FR" b="1" dirty="0">
              <a:latin typeface="Calibri" pitchFamily="34" charset="0"/>
            </a:endParaRPr>
          </a:p>
        </p:txBody>
      </p:sp>
      <p:sp>
        <p:nvSpPr>
          <p:cNvPr id="46090" name="Line 66"/>
          <p:cNvSpPr>
            <a:spLocks noChangeShapeType="1"/>
          </p:cNvSpPr>
          <p:nvPr/>
        </p:nvSpPr>
        <p:spPr bwMode="auto">
          <a:xfrm>
            <a:off x="1752600" y="3085872"/>
            <a:ext cx="381000" cy="0"/>
          </a:xfrm>
          <a:prstGeom prst="line">
            <a:avLst/>
          </a:prstGeom>
          <a:noFill/>
          <a:ln w="38100">
            <a:solidFill>
              <a:schemeClr val="tx1"/>
            </a:solidFill>
            <a:round/>
            <a:headEnd/>
            <a:tailEnd/>
          </a:ln>
        </p:spPr>
        <p:txBody>
          <a:bodyPr wrap="none" anchor="ctr">
            <a:spAutoFit/>
          </a:bodyPr>
          <a:lstStyle/>
          <a:p>
            <a:endParaRPr lang="fr-FR"/>
          </a:p>
        </p:txBody>
      </p:sp>
      <p:sp>
        <p:nvSpPr>
          <p:cNvPr id="46091" name="Text Box 75"/>
          <p:cNvSpPr txBox="1">
            <a:spLocks noChangeArrowheads="1"/>
          </p:cNvSpPr>
          <p:nvPr/>
        </p:nvSpPr>
        <p:spPr bwMode="auto">
          <a:xfrm>
            <a:off x="1676400" y="3165702"/>
            <a:ext cx="533400" cy="366713"/>
          </a:xfrm>
          <a:prstGeom prst="rect">
            <a:avLst/>
          </a:prstGeom>
          <a:noFill/>
          <a:ln w="9525">
            <a:noFill/>
            <a:miter lim="800000"/>
            <a:headEnd/>
            <a:tailEnd/>
          </a:ln>
        </p:spPr>
        <p:txBody>
          <a:bodyPr>
            <a:spAutoFit/>
          </a:bodyPr>
          <a:lstStyle/>
          <a:p>
            <a:r>
              <a:rPr lang="fr-FR" b="1">
                <a:latin typeface="Calibri" pitchFamily="34" charset="0"/>
              </a:rPr>
              <a:t>1sa</a:t>
            </a:r>
          </a:p>
        </p:txBody>
      </p:sp>
      <p:sp>
        <p:nvSpPr>
          <p:cNvPr id="46092" name="Line 69"/>
          <p:cNvSpPr>
            <a:spLocks noChangeShapeType="1"/>
          </p:cNvSpPr>
          <p:nvPr/>
        </p:nvSpPr>
        <p:spPr bwMode="auto">
          <a:xfrm>
            <a:off x="6858000" y="3104922"/>
            <a:ext cx="381000" cy="0"/>
          </a:xfrm>
          <a:prstGeom prst="line">
            <a:avLst/>
          </a:prstGeom>
          <a:noFill/>
          <a:ln w="38100">
            <a:solidFill>
              <a:schemeClr val="tx1"/>
            </a:solidFill>
            <a:round/>
            <a:headEnd/>
            <a:tailEnd/>
          </a:ln>
        </p:spPr>
        <p:txBody>
          <a:bodyPr wrap="none" anchor="ctr">
            <a:spAutoFit/>
          </a:bodyPr>
          <a:lstStyle/>
          <a:p>
            <a:endParaRPr lang="fr-FR"/>
          </a:p>
        </p:txBody>
      </p:sp>
      <p:sp>
        <p:nvSpPr>
          <p:cNvPr id="46093" name="Text Box 77"/>
          <p:cNvSpPr txBox="1">
            <a:spLocks noChangeArrowheads="1"/>
          </p:cNvSpPr>
          <p:nvPr/>
        </p:nvSpPr>
        <p:spPr bwMode="auto">
          <a:xfrm>
            <a:off x="6781800" y="3165702"/>
            <a:ext cx="533400" cy="366713"/>
          </a:xfrm>
          <a:prstGeom prst="rect">
            <a:avLst/>
          </a:prstGeom>
          <a:noFill/>
          <a:ln w="9525">
            <a:noFill/>
            <a:miter lim="800000"/>
            <a:headEnd/>
            <a:tailEnd/>
          </a:ln>
        </p:spPr>
        <p:txBody>
          <a:bodyPr>
            <a:spAutoFit/>
          </a:bodyPr>
          <a:lstStyle/>
          <a:p>
            <a:r>
              <a:rPr lang="fr-FR" b="1">
                <a:latin typeface="Calibri" pitchFamily="34" charset="0"/>
              </a:rPr>
              <a:t>1sb</a:t>
            </a:r>
          </a:p>
        </p:txBody>
      </p:sp>
      <p:sp>
        <p:nvSpPr>
          <p:cNvPr id="46094" name="Text Box 80"/>
          <p:cNvSpPr txBox="1">
            <a:spLocks noChangeArrowheads="1"/>
          </p:cNvSpPr>
          <p:nvPr/>
        </p:nvSpPr>
        <p:spPr bwMode="auto">
          <a:xfrm>
            <a:off x="4191000" y="2130974"/>
            <a:ext cx="533400" cy="369332"/>
          </a:xfrm>
          <a:prstGeom prst="rect">
            <a:avLst/>
          </a:prstGeom>
          <a:noFill/>
          <a:ln w="9525">
            <a:noFill/>
            <a:miter lim="800000"/>
            <a:headEnd/>
            <a:tailEnd/>
          </a:ln>
        </p:spPr>
        <p:txBody>
          <a:bodyPr>
            <a:spAutoFit/>
          </a:bodyPr>
          <a:lstStyle/>
          <a:p>
            <a:pPr algn="ctr"/>
            <a:r>
              <a:rPr lang="fr-FR" b="1" dirty="0" smtClean="0">
                <a:latin typeface="Symbol" pitchFamily="18" charset="2"/>
              </a:rPr>
              <a:t>s</a:t>
            </a:r>
            <a:r>
              <a:rPr lang="fr-FR" b="1" baseline="-25000" dirty="0" smtClean="0">
                <a:latin typeface="Symbol" pitchFamily="18" charset="2"/>
              </a:rPr>
              <a:t>1</a:t>
            </a:r>
            <a:r>
              <a:rPr lang="fr-FR" b="1" baseline="-25000" dirty="0" smtClean="0">
                <a:latin typeface="Times New Roman" pitchFamily="18" charset="0"/>
                <a:cs typeface="Times New Roman" pitchFamily="18" charset="0"/>
              </a:rPr>
              <a:t>s</a:t>
            </a:r>
            <a:r>
              <a:rPr lang="fr-FR" b="1" baseline="30000" dirty="0" smtClean="0">
                <a:latin typeface="Calibri" pitchFamily="34" charset="0"/>
              </a:rPr>
              <a:t>*</a:t>
            </a:r>
            <a:endParaRPr lang="fr-FR" b="1" dirty="0">
              <a:latin typeface="Calibri" pitchFamily="34" charset="0"/>
            </a:endParaRPr>
          </a:p>
        </p:txBody>
      </p:sp>
      <p:sp>
        <p:nvSpPr>
          <p:cNvPr id="46095" name="Line 81"/>
          <p:cNvSpPr>
            <a:spLocks noChangeShapeType="1"/>
          </p:cNvSpPr>
          <p:nvPr/>
        </p:nvSpPr>
        <p:spPr bwMode="auto">
          <a:xfrm flipV="1">
            <a:off x="1905000" y="2895372"/>
            <a:ext cx="0" cy="304800"/>
          </a:xfrm>
          <a:prstGeom prst="line">
            <a:avLst/>
          </a:prstGeom>
          <a:noFill/>
          <a:ln w="28575">
            <a:solidFill>
              <a:srgbClr val="FF3300"/>
            </a:solidFill>
            <a:round/>
            <a:headEnd/>
            <a:tailEnd type="triangle" w="med" len="med"/>
          </a:ln>
        </p:spPr>
        <p:txBody>
          <a:bodyPr wrap="none" anchor="ctr">
            <a:spAutoFit/>
          </a:bodyPr>
          <a:lstStyle/>
          <a:p>
            <a:endParaRPr lang="fr-FR"/>
          </a:p>
        </p:txBody>
      </p:sp>
      <p:sp>
        <p:nvSpPr>
          <p:cNvPr id="46096" name="Line 82"/>
          <p:cNvSpPr>
            <a:spLocks noChangeShapeType="1"/>
          </p:cNvSpPr>
          <p:nvPr/>
        </p:nvSpPr>
        <p:spPr bwMode="auto">
          <a:xfrm flipV="1">
            <a:off x="7048500" y="2838448"/>
            <a:ext cx="0" cy="304800"/>
          </a:xfrm>
          <a:prstGeom prst="line">
            <a:avLst/>
          </a:prstGeom>
          <a:noFill/>
          <a:ln w="28575">
            <a:solidFill>
              <a:srgbClr val="FF3300"/>
            </a:solidFill>
            <a:round/>
            <a:headEnd/>
            <a:tailEnd type="triangle" w="med" len="med"/>
          </a:ln>
        </p:spPr>
        <p:txBody>
          <a:bodyPr wrap="none" anchor="ctr">
            <a:spAutoFit/>
          </a:bodyPr>
          <a:lstStyle/>
          <a:p>
            <a:endParaRPr lang="fr-FR"/>
          </a:p>
        </p:txBody>
      </p:sp>
      <p:sp>
        <p:nvSpPr>
          <p:cNvPr id="46097" name="Line 83"/>
          <p:cNvSpPr>
            <a:spLocks noChangeShapeType="1"/>
          </p:cNvSpPr>
          <p:nvPr/>
        </p:nvSpPr>
        <p:spPr bwMode="auto">
          <a:xfrm flipV="1">
            <a:off x="4381500" y="4228872"/>
            <a:ext cx="0" cy="304800"/>
          </a:xfrm>
          <a:prstGeom prst="line">
            <a:avLst/>
          </a:prstGeom>
          <a:noFill/>
          <a:ln w="28575">
            <a:solidFill>
              <a:srgbClr val="FF3300"/>
            </a:solidFill>
            <a:round/>
            <a:headEnd/>
            <a:tailEnd type="triangle" w="med" len="med"/>
          </a:ln>
        </p:spPr>
        <p:txBody>
          <a:bodyPr wrap="none" anchor="ctr">
            <a:spAutoFit/>
          </a:bodyPr>
          <a:lstStyle/>
          <a:p>
            <a:endParaRPr lang="fr-FR"/>
          </a:p>
        </p:txBody>
      </p:sp>
      <p:sp>
        <p:nvSpPr>
          <p:cNvPr id="46098" name="Line 84"/>
          <p:cNvSpPr>
            <a:spLocks noChangeShapeType="1"/>
          </p:cNvSpPr>
          <p:nvPr/>
        </p:nvSpPr>
        <p:spPr bwMode="auto">
          <a:xfrm>
            <a:off x="4533900" y="4267208"/>
            <a:ext cx="0" cy="304800"/>
          </a:xfrm>
          <a:prstGeom prst="line">
            <a:avLst/>
          </a:prstGeom>
          <a:noFill/>
          <a:ln w="28575">
            <a:solidFill>
              <a:srgbClr val="FF3300"/>
            </a:solidFill>
            <a:round/>
            <a:headEnd/>
            <a:tailEnd type="triangle" w="med" len="med"/>
          </a:ln>
        </p:spPr>
        <p:txBody>
          <a:bodyPr wrap="none" anchor="ctr">
            <a:spAutoFit/>
          </a:bodyPr>
          <a:lstStyle/>
          <a:p>
            <a:endParaRPr lang="fr-FR"/>
          </a:p>
        </p:txBody>
      </p:sp>
      <p:grpSp>
        <p:nvGrpSpPr>
          <p:cNvPr id="46099" name="Group 88"/>
          <p:cNvGrpSpPr>
            <a:grpSpLocks/>
          </p:cNvGrpSpPr>
          <p:nvPr/>
        </p:nvGrpSpPr>
        <p:grpSpPr bwMode="auto">
          <a:xfrm>
            <a:off x="1257280" y="357166"/>
            <a:ext cx="457200" cy="4604560"/>
            <a:chOff x="528" y="576"/>
            <a:chExt cx="288" cy="3264"/>
          </a:xfrm>
        </p:grpSpPr>
        <p:sp>
          <p:nvSpPr>
            <p:cNvPr id="46103" name="Line 86"/>
            <p:cNvSpPr>
              <a:spLocks noChangeShapeType="1"/>
            </p:cNvSpPr>
            <p:nvPr/>
          </p:nvSpPr>
          <p:spPr bwMode="auto">
            <a:xfrm flipV="1">
              <a:off x="672" y="864"/>
              <a:ext cx="0" cy="2976"/>
            </a:xfrm>
            <a:prstGeom prst="line">
              <a:avLst/>
            </a:prstGeom>
            <a:noFill/>
            <a:ln w="28575">
              <a:solidFill>
                <a:schemeClr val="tx1"/>
              </a:solidFill>
              <a:round/>
              <a:headEnd/>
              <a:tailEnd type="triangle" w="med" len="med"/>
            </a:ln>
          </p:spPr>
          <p:txBody>
            <a:bodyPr wrap="none" anchor="ctr">
              <a:spAutoFit/>
            </a:bodyPr>
            <a:lstStyle/>
            <a:p>
              <a:endParaRPr lang="fr-FR"/>
            </a:p>
          </p:txBody>
        </p:sp>
        <p:sp>
          <p:nvSpPr>
            <p:cNvPr id="46104" name="Text Box 87"/>
            <p:cNvSpPr txBox="1">
              <a:spLocks noChangeArrowheads="1"/>
            </p:cNvSpPr>
            <p:nvPr/>
          </p:nvSpPr>
          <p:spPr bwMode="auto">
            <a:xfrm>
              <a:off x="528" y="576"/>
              <a:ext cx="288" cy="231"/>
            </a:xfrm>
            <a:prstGeom prst="rect">
              <a:avLst/>
            </a:prstGeom>
            <a:noFill/>
            <a:ln w="9525">
              <a:noFill/>
              <a:miter lim="800000"/>
              <a:headEnd/>
              <a:tailEnd/>
            </a:ln>
          </p:spPr>
          <p:txBody>
            <a:bodyPr>
              <a:spAutoFit/>
            </a:bodyPr>
            <a:lstStyle/>
            <a:p>
              <a:r>
                <a:rPr lang="fr-FR" b="1">
                  <a:latin typeface="Calibri" pitchFamily="34" charset="0"/>
                </a:rPr>
                <a:t>E</a:t>
              </a:r>
            </a:p>
          </p:txBody>
        </p:sp>
      </p:grpSp>
      <p:sp>
        <p:nvSpPr>
          <p:cNvPr id="46100" name="Text Box 3"/>
          <p:cNvSpPr txBox="1">
            <a:spLocks noChangeArrowheads="1"/>
          </p:cNvSpPr>
          <p:nvPr/>
        </p:nvSpPr>
        <p:spPr bwMode="auto">
          <a:xfrm>
            <a:off x="142844" y="5357826"/>
            <a:ext cx="8715404" cy="923330"/>
          </a:xfrm>
          <a:prstGeom prst="rect">
            <a:avLst/>
          </a:prstGeom>
          <a:noFill/>
          <a:ln w="9525">
            <a:noFill/>
            <a:miter lim="800000"/>
            <a:headEnd/>
            <a:tailEnd/>
          </a:ln>
        </p:spPr>
        <p:txBody>
          <a:bodyPr wrap="square">
            <a:spAutoFit/>
          </a:bodyPr>
          <a:lstStyle/>
          <a:p>
            <a:r>
              <a:rPr lang="fr-FR" b="1" dirty="0">
                <a:latin typeface="Times New Roman" pitchFamily="18" charset="0"/>
                <a:cs typeface="Times New Roman" pitchFamily="18" charset="0"/>
              </a:rPr>
              <a:t>Remarque 2 :</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Le remplissage des OM obéit aux mêmes règles que celles des OA ( principe de stabilité, principe d’exclusion de Pauli, règle de </a:t>
            </a:r>
            <a:r>
              <a:rPr lang="fr-FR" dirty="0" err="1" smtClean="0">
                <a:latin typeface="Times New Roman" pitchFamily="18" charset="0"/>
                <a:cs typeface="Times New Roman" pitchFamily="18" charset="0"/>
              </a:rPr>
              <a:t>Hund</a:t>
            </a:r>
            <a:r>
              <a:rPr lang="fr-FR" dirty="0" smtClean="0">
                <a:latin typeface="Times New Roman" pitchFamily="18" charset="0"/>
                <a:cs typeface="Times New Roman" pitchFamily="18" charset="0"/>
              </a:rPr>
              <a:t>…).</a:t>
            </a:r>
          </a:p>
          <a:p>
            <a:r>
              <a:rPr lang="fr-FR" b="1" dirty="0" smtClean="0">
                <a:solidFill>
                  <a:srgbClr val="00B0F0"/>
                </a:solidFill>
                <a:latin typeface="Times New Roman" pitchFamily="18" charset="0"/>
                <a:cs typeface="Times New Roman" pitchFamily="18" charset="0"/>
              </a:rPr>
              <a:t>La configuration de la molécule H</a:t>
            </a:r>
            <a:r>
              <a:rPr lang="fr-FR" b="1" baseline="-25000" dirty="0" smtClean="0">
                <a:solidFill>
                  <a:srgbClr val="00B0F0"/>
                </a:solidFill>
                <a:latin typeface="Times New Roman" pitchFamily="18" charset="0"/>
                <a:cs typeface="Times New Roman" pitchFamily="18" charset="0"/>
              </a:rPr>
              <a:t>2</a:t>
            </a:r>
            <a:r>
              <a:rPr lang="fr-FR" b="1" dirty="0" smtClean="0">
                <a:solidFill>
                  <a:srgbClr val="00B0F0"/>
                </a:solidFill>
                <a:latin typeface="Times New Roman" pitchFamily="18" charset="0"/>
                <a:cs typeface="Times New Roman" pitchFamily="18" charset="0"/>
              </a:rPr>
              <a:t> est </a:t>
            </a:r>
            <a:r>
              <a:rPr lang="fr-FR" b="1" dirty="0" smtClean="0">
                <a:solidFill>
                  <a:srgbClr val="00B0F0"/>
                </a:solidFill>
                <a:latin typeface="Symbol" pitchFamily="18" charset="2"/>
              </a:rPr>
              <a:t>s</a:t>
            </a:r>
            <a:r>
              <a:rPr lang="fr-FR" b="1" baseline="-25000" dirty="0" smtClean="0">
                <a:solidFill>
                  <a:srgbClr val="00B0F0"/>
                </a:solidFill>
                <a:latin typeface="Symbol" pitchFamily="18" charset="2"/>
              </a:rPr>
              <a:t>1</a:t>
            </a:r>
            <a:r>
              <a:rPr lang="fr-FR" b="1" baseline="-25000" dirty="0" smtClean="0">
                <a:solidFill>
                  <a:srgbClr val="00B0F0"/>
                </a:solidFill>
                <a:latin typeface="Times New Roman" pitchFamily="18" charset="0"/>
                <a:cs typeface="Times New Roman" pitchFamily="18" charset="0"/>
              </a:rPr>
              <a:t>S</a:t>
            </a:r>
            <a:r>
              <a:rPr lang="fr-FR" b="1" baseline="30000" dirty="0" smtClean="0">
                <a:solidFill>
                  <a:srgbClr val="00B0F0"/>
                </a:solidFill>
                <a:latin typeface="Symbol" pitchFamily="18" charset="2"/>
              </a:rPr>
              <a:t>2</a:t>
            </a:r>
            <a:r>
              <a:rPr lang="fr-FR" b="1" dirty="0" smtClean="0">
                <a:solidFill>
                  <a:srgbClr val="00B0F0"/>
                </a:solidFill>
                <a:latin typeface="Symbol" pitchFamily="18" charset="2"/>
              </a:rPr>
              <a:t>.</a:t>
            </a:r>
            <a:endParaRPr lang="fr-FR" b="1" dirty="0" smtClean="0">
              <a:solidFill>
                <a:srgbClr val="00B0F0"/>
              </a:solidFill>
              <a:latin typeface="Calibri" pitchFamily="34" charset="0"/>
            </a:endParaRPr>
          </a:p>
        </p:txBody>
      </p:sp>
      <p:sp>
        <p:nvSpPr>
          <p:cNvPr id="46101" name="Text Box 2"/>
          <p:cNvSpPr txBox="1">
            <a:spLocks noChangeArrowheads="1"/>
          </p:cNvSpPr>
          <p:nvPr/>
        </p:nvSpPr>
        <p:spPr bwMode="auto">
          <a:xfrm>
            <a:off x="142908" y="5000636"/>
            <a:ext cx="9144000" cy="369332"/>
          </a:xfrm>
          <a:prstGeom prst="rect">
            <a:avLst/>
          </a:prstGeom>
          <a:noFill/>
          <a:ln w="9525">
            <a:noFill/>
            <a:miter lim="800000"/>
            <a:headEnd/>
            <a:tailEnd/>
          </a:ln>
        </p:spPr>
        <p:txBody>
          <a:bodyPr wrap="square">
            <a:spAutoFit/>
          </a:bodyPr>
          <a:lstStyle/>
          <a:p>
            <a:r>
              <a:rPr lang="fr-FR" b="1" dirty="0">
                <a:latin typeface="Times New Roman" pitchFamily="18" charset="0"/>
                <a:cs typeface="Times New Roman" pitchFamily="18" charset="0"/>
              </a:rPr>
              <a:t>Remarque 1: </a:t>
            </a:r>
            <a:r>
              <a:rPr lang="fr-FR" dirty="0">
                <a:latin typeface="Times New Roman" pitchFamily="18" charset="0"/>
                <a:cs typeface="Times New Roman" pitchFamily="18" charset="0"/>
              </a:rPr>
              <a:t>le nombre d ’O.M. </a:t>
            </a:r>
            <a:r>
              <a:rPr lang="fr-FR" dirty="0" smtClean="0">
                <a:latin typeface="Times New Roman" pitchFamily="18" charset="0"/>
                <a:cs typeface="Times New Roman" pitchFamily="18" charset="0"/>
              </a:rPr>
              <a:t>est égal </a:t>
            </a:r>
            <a:r>
              <a:rPr lang="fr-FR" dirty="0">
                <a:latin typeface="Times New Roman" pitchFamily="18" charset="0"/>
                <a:cs typeface="Times New Roman" pitchFamily="18" charset="0"/>
              </a:rPr>
              <a:t>au nombre d’O.A. </a:t>
            </a:r>
            <a:endParaRPr lang="fr-FR" b="1" dirty="0">
              <a:latin typeface="Times New Roman" pitchFamily="18" charset="0"/>
              <a:cs typeface="Times New Roman" pitchFamily="18" charset="0"/>
            </a:endParaRPr>
          </a:p>
        </p:txBody>
      </p:sp>
      <p:sp>
        <p:nvSpPr>
          <p:cNvPr id="28" name="Rectangle 27"/>
          <p:cNvSpPr/>
          <p:nvPr/>
        </p:nvSpPr>
        <p:spPr>
          <a:xfrm>
            <a:off x="1428728" y="273030"/>
            <a:ext cx="6215062" cy="369888"/>
          </a:xfrm>
          <a:prstGeom prst="rect">
            <a:avLst/>
          </a:prstGeom>
        </p:spPr>
        <p:txBody>
          <a:bodyPr>
            <a:spAutoFit/>
          </a:bodyPr>
          <a:lstStyle/>
          <a:p>
            <a:pPr algn="ctr">
              <a:defRPr/>
            </a:pPr>
            <a:r>
              <a:rPr lang="fr-FR" b="1" dirty="0">
                <a:solidFill>
                  <a:schemeClr val="accent3">
                    <a:lumMod val="50000"/>
                  </a:schemeClr>
                </a:solidFill>
                <a:latin typeface="Times New Roman" pitchFamily="18" charset="0"/>
                <a:ea typeface="Calibri" pitchFamily="34" charset="0"/>
                <a:cs typeface="Times New Roman" pitchFamily="18" charset="0"/>
              </a:rPr>
              <a:t>Etude des molécules diatomiques </a:t>
            </a:r>
            <a:r>
              <a:rPr lang="fr-FR" b="1" dirty="0" err="1">
                <a:solidFill>
                  <a:schemeClr val="accent3">
                    <a:lumMod val="50000"/>
                  </a:schemeClr>
                </a:solidFill>
                <a:latin typeface="Times New Roman" pitchFamily="18" charset="0"/>
                <a:ea typeface="Calibri" pitchFamily="34" charset="0"/>
                <a:cs typeface="Times New Roman" pitchFamily="18" charset="0"/>
              </a:rPr>
              <a:t>homonucléaires</a:t>
            </a:r>
            <a:r>
              <a:rPr lang="fr-FR" b="1" dirty="0">
                <a:solidFill>
                  <a:schemeClr val="accent3">
                    <a:lumMod val="50000"/>
                  </a:schemeClr>
                </a:solidFill>
                <a:latin typeface="Times New Roman" pitchFamily="18" charset="0"/>
                <a:ea typeface="Calibri" pitchFamily="34" charset="0"/>
                <a:cs typeface="Times New Roman" pitchFamily="18" charset="0"/>
              </a:rPr>
              <a:t>  </a:t>
            </a:r>
          </a:p>
        </p:txBody>
      </p:sp>
      <p:sp>
        <p:nvSpPr>
          <p:cNvPr id="29" name="Espace réservé du numéro de diapositive 28"/>
          <p:cNvSpPr>
            <a:spLocks noGrp="1"/>
          </p:cNvSpPr>
          <p:nvPr>
            <p:ph type="sldNum" sz="quarter" idx="12"/>
          </p:nvPr>
        </p:nvSpPr>
        <p:spPr>
          <a:xfrm>
            <a:off x="6553200" y="6281741"/>
            <a:ext cx="2133600" cy="365125"/>
          </a:xfrm>
        </p:spPr>
        <p:txBody>
          <a:bodyPr/>
          <a:lstStyle/>
          <a:p>
            <a:pPr>
              <a:defRPr/>
            </a:pPr>
            <a:fld id="{18B84324-2DB3-4C94-B67C-4D36CC1082E1}" type="slidenum">
              <a:rPr lang="fr-FR" smtClean="0"/>
              <a:pPr>
                <a:defRPr/>
              </a:pPr>
              <a:t>19</a:t>
            </a:fld>
            <a:endParaRPr lang="fr-FR"/>
          </a:p>
        </p:txBody>
      </p:sp>
      <p:grpSp>
        <p:nvGrpSpPr>
          <p:cNvPr id="30" name="Group 88"/>
          <p:cNvGrpSpPr>
            <a:grpSpLocks/>
          </p:cNvGrpSpPr>
          <p:nvPr/>
        </p:nvGrpSpPr>
        <p:grpSpPr bwMode="auto">
          <a:xfrm>
            <a:off x="7286644" y="500042"/>
            <a:ext cx="457200" cy="4461661"/>
            <a:chOff x="528" y="576"/>
            <a:chExt cx="288" cy="3264"/>
          </a:xfrm>
        </p:grpSpPr>
        <p:sp>
          <p:nvSpPr>
            <p:cNvPr id="31" name="Line 86"/>
            <p:cNvSpPr>
              <a:spLocks noChangeShapeType="1"/>
            </p:cNvSpPr>
            <p:nvPr/>
          </p:nvSpPr>
          <p:spPr bwMode="auto">
            <a:xfrm flipV="1">
              <a:off x="672" y="864"/>
              <a:ext cx="0" cy="2976"/>
            </a:xfrm>
            <a:prstGeom prst="line">
              <a:avLst/>
            </a:prstGeom>
            <a:noFill/>
            <a:ln w="28575">
              <a:solidFill>
                <a:schemeClr val="tx1"/>
              </a:solidFill>
              <a:round/>
              <a:headEnd/>
              <a:tailEnd type="triangle" w="med" len="med"/>
            </a:ln>
          </p:spPr>
          <p:txBody>
            <a:bodyPr wrap="none" anchor="ctr">
              <a:spAutoFit/>
            </a:bodyPr>
            <a:lstStyle/>
            <a:p>
              <a:endParaRPr lang="fr-FR"/>
            </a:p>
          </p:txBody>
        </p:sp>
        <p:sp>
          <p:nvSpPr>
            <p:cNvPr id="32" name="Text Box 87"/>
            <p:cNvSpPr txBox="1">
              <a:spLocks noChangeArrowheads="1"/>
            </p:cNvSpPr>
            <p:nvPr/>
          </p:nvSpPr>
          <p:spPr bwMode="auto">
            <a:xfrm>
              <a:off x="528" y="576"/>
              <a:ext cx="288" cy="231"/>
            </a:xfrm>
            <a:prstGeom prst="rect">
              <a:avLst/>
            </a:prstGeom>
            <a:noFill/>
            <a:ln w="9525">
              <a:noFill/>
              <a:miter lim="800000"/>
              <a:headEnd/>
              <a:tailEnd/>
            </a:ln>
          </p:spPr>
          <p:txBody>
            <a:bodyPr>
              <a:spAutoFit/>
            </a:bodyPr>
            <a:lstStyle/>
            <a:p>
              <a:r>
                <a:rPr lang="fr-FR" b="1">
                  <a:latin typeface="Calibri" pitchFamily="34" charset="0"/>
                </a:rPr>
                <a:t>E</a:t>
              </a: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noChangeArrowheads="1"/>
          </p:cNvPicPr>
          <p:nvPr/>
        </p:nvPicPr>
        <p:blipFill>
          <a:blip r:embed="rId2"/>
          <a:srcRect/>
          <a:stretch>
            <a:fillRect/>
          </a:stretch>
        </p:blipFill>
        <p:spPr bwMode="auto">
          <a:xfrm>
            <a:off x="1608138" y="2376488"/>
            <a:ext cx="6213475" cy="2071687"/>
          </a:xfrm>
          <a:prstGeom prst="rect">
            <a:avLst/>
          </a:prstGeom>
          <a:noFill/>
          <a:ln w="9525">
            <a:noFill/>
            <a:miter lim="800000"/>
            <a:headEnd/>
            <a:tailEnd/>
          </a:ln>
        </p:spPr>
      </p:pic>
      <p:sp>
        <p:nvSpPr>
          <p:cNvPr id="3075" name="Rectangle 1"/>
          <p:cNvSpPr>
            <a:spLocks noChangeArrowheads="1"/>
          </p:cNvSpPr>
          <p:nvPr/>
        </p:nvSpPr>
        <p:spPr bwMode="auto">
          <a:xfrm>
            <a:off x="928688" y="2571750"/>
            <a:ext cx="7561262" cy="369888"/>
          </a:xfrm>
          <a:prstGeom prst="rect">
            <a:avLst/>
          </a:prstGeom>
          <a:noFill/>
          <a:ln w="9525">
            <a:noFill/>
            <a:miter lim="800000"/>
            <a:headEnd/>
            <a:tailEnd/>
          </a:ln>
        </p:spPr>
        <p:txBody>
          <a:bodyPr anchor="ctr">
            <a:spAutoFit/>
          </a:bodyPr>
          <a:lstStyle/>
          <a:p>
            <a:pPr algn="ctr"/>
            <a:endParaRPr lang="fr-FR">
              <a:latin typeface="Calibri" pitchFamily="34" charset="0"/>
              <a:ea typeface="Calibri" pitchFamily="34" charset="0"/>
              <a:cs typeface="Times New Roman" pitchFamily="18" charset="0"/>
            </a:endParaRPr>
          </a:p>
        </p:txBody>
      </p:sp>
      <p:sp>
        <p:nvSpPr>
          <p:cNvPr id="3076" name="Text Box 11"/>
          <p:cNvSpPr txBox="1">
            <a:spLocks noChangeArrowheads="1"/>
          </p:cNvSpPr>
          <p:nvPr/>
        </p:nvSpPr>
        <p:spPr bwMode="auto">
          <a:xfrm>
            <a:off x="1322388" y="2447925"/>
            <a:ext cx="6407150" cy="1754188"/>
          </a:xfrm>
          <a:prstGeom prst="rect">
            <a:avLst/>
          </a:prstGeom>
          <a:noFill/>
          <a:ln w="9525">
            <a:noFill/>
            <a:miter lim="800000"/>
            <a:headEnd/>
            <a:tailEnd/>
          </a:ln>
        </p:spPr>
        <p:txBody>
          <a:bodyPr>
            <a:spAutoFit/>
          </a:bodyPr>
          <a:lstStyle/>
          <a:p>
            <a:pPr algn="ctr">
              <a:spcBef>
                <a:spcPct val="50000"/>
              </a:spcBef>
            </a:pPr>
            <a:r>
              <a:rPr lang="fr-FR" sz="3600" b="1" i="1">
                <a:solidFill>
                  <a:srgbClr val="000099"/>
                </a:solidFill>
                <a:latin typeface="Times New Roman" pitchFamily="18" charset="0"/>
                <a:cs typeface="Times New Roman" pitchFamily="18" charset="0"/>
              </a:rPr>
              <a:t>Chapitre 5: </a:t>
            </a:r>
          </a:p>
          <a:p>
            <a:pPr algn="ctr"/>
            <a:r>
              <a:rPr lang="fr-FR" sz="3600" b="1" i="1">
                <a:solidFill>
                  <a:srgbClr val="000099"/>
                </a:solidFill>
                <a:latin typeface="Times New Roman" pitchFamily="18" charset="0"/>
                <a:cs typeface="Times New Roman" pitchFamily="18" charset="0"/>
              </a:rPr>
              <a:t>Introduction à la liaison chimique </a:t>
            </a:r>
          </a:p>
        </p:txBody>
      </p:sp>
      <p:sp>
        <p:nvSpPr>
          <p:cNvPr id="5" name="Espace réservé du numéro de diapositive 4"/>
          <p:cNvSpPr>
            <a:spLocks noGrp="1"/>
          </p:cNvSpPr>
          <p:nvPr>
            <p:ph type="sldNum" sz="quarter" idx="12"/>
          </p:nvPr>
        </p:nvSpPr>
        <p:spPr/>
        <p:txBody>
          <a:bodyPr/>
          <a:lstStyle/>
          <a:p>
            <a:pPr>
              <a:defRPr/>
            </a:pPr>
            <a:fld id="{AF42FB7F-0922-480C-A8A8-32E707824098}" type="slidenum">
              <a:rPr lang="fr-FR" smtClean="0"/>
              <a:pPr>
                <a:defRPr/>
              </a:pPr>
              <a:t>2</a:t>
            </a:fld>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9"/>
          <p:cNvSpPr txBox="1">
            <a:spLocks noChangeArrowheads="1"/>
          </p:cNvSpPr>
          <p:nvPr/>
        </p:nvSpPr>
        <p:spPr bwMode="auto">
          <a:xfrm>
            <a:off x="1857375" y="347644"/>
            <a:ext cx="5181600" cy="366712"/>
          </a:xfrm>
          <a:prstGeom prst="rect">
            <a:avLst/>
          </a:prstGeom>
          <a:noFill/>
          <a:ln w="9525">
            <a:noFill/>
            <a:miter lim="800000"/>
            <a:headEnd/>
            <a:tailEnd/>
          </a:ln>
        </p:spPr>
        <p:txBody>
          <a:bodyPr>
            <a:spAutoFit/>
          </a:bodyPr>
          <a:lstStyle/>
          <a:p>
            <a:pPr algn="ctr">
              <a:defRPr/>
            </a:pPr>
            <a:r>
              <a:rPr lang="fr-FR" b="1" dirty="0">
                <a:solidFill>
                  <a:schemeClr val="accent3">
                    <a:lumMod val="50000"/>
                  </a:schemeClr>
                </a:solidFill>
                <a:latin typeface="Times New Roman" pitchFamily="18" charset="0"/>
                <a:cs typeface="Times New Roman" pitchFamily="18" charset="0"/>
              </a:rPr>
              <a:t>Recouvrement </a:t>
            </a:r>
            <a:r>
              <a:rPr lang="fr-FR" b="1" dirty="0" smtClean="0">
                <a:solidFill>
                  <a:schemeClr val="accent3">
                    <a:lumMod val="50000"/>
                  </a:schemeClr>
                </a:solidFill>
                <a:latin typeface="Times New Roman" pitchFamily="18" charset="0"/>
                <a:cs typeface="Times New Roman" pitchFamily="18" charset="0"/>
              </a:rPr>
              <a:t>axial</a:t>
            </a:r>
            <a:endParaRPr lang="fr-FR" b="1" dirty="0">
              <a:solidFill>
                <a:schemeClr val="accent3">
                  <a:lumMod val="50000"/>
                </a:schemeClr>
              </a:solidFill>
              <a:latin typeface="Times New Roman" pitchFamily="18" charset="0"/>
              <a:cs typeface="Times New Roman" pitchFamily="18" charset="0"/>
            </a:endParaRPr>
          </a:p>
        </p:txBody>
      </p:sp>
      <p:grpSp>
        <p:nvGrpSpPr>
          <p:cNvPr id="47107" name="Group 123"/>
          <p:cNvGrpSpPr>
            <a:grpSpLocks/>
          </p:cNvGrpSpPr>
          <p:nvPr/>
        </p:nvGrpSpPr>
        <p:grpSpPr bwMode="auto">
          <a:xfrm>
            <a:off x="457200" y="2686050"/>
            <a:ext cx="3657600" cy="1166813"/>
            <a:chOff x="288" y="1536"/>
            <a:chExt cx="2304" cy="735"/>
          </a:xfrm>
        </p:grpSpPr>
        <p:grpSp>
          <p:nvGrpSpPr>
            <p:cNvPr id="47175" name="Group 76"/>
            <p:cNvGrpSpPr>
              <a:grpSpLocks/>
            </p:cNvGrpSpPr>
            <p:nvPr/>
          </p:nvGrpSpPr>
          <p:grpSpPr bwMode="auto">
            <a:xfrm>
              <a:off x="288" y="1752"/>
              <a:ext cx="2304" cy="192"/>
              <a:chOff x="288" y="1728"/>
              <a:chExt cx="2304" cy="192"/>
            </a:xfrm>
          </p:grpSpPr>
          <p:sp>
            <p:nvSpPr>
              <p:cNvPr id="47178" name="Line 31"/>
              <p:cNvSpPr>
                <a:spLocks noChangeShapeType="1"/>
              </p:cNvSpPr>
              <p:nvPr/>
            </p:nvSpPr>
            <p:spPr bwMode="auto">
              <a:xfrm>
                <a:off x="288" y="1824"/>
                <a:ext cx="2304" cy="0"/>
              </a:xfrm>
              <a:prstGeom prst="line">
                <a:avLst/>
              </a:prstGeom>
              <a:noFill/>
              <a:ln w="9525">
                <a:solidFill>
                  <a:schemeClr val="tx1"/>
                </a:solidFill>
                <a:round/>
                <a:headEnd/>
                <a:tailEnd type="triangle" w="med" len="med"/>
              </a:ln>
            </p:spPr>
            <p:txBody>
              <a:bodyPr anchor="ctr">
                <a:spAutoFit/>
              </a:bodyPr>
              <a:lstStyle/>
              <a:p>
                <a:endParaRPr lang="fr-FR"/>
              </a:p>
            </p:txBody>
          </p:sp>
          <p:grpSp>
            <p:nvGrpSpPr>
              <p:cNvPr id="47179" name="Group 42"/>
              <p:cNvGrpSpPr>
                <a:grpSpLocks/>
              </p:cNvGrpSpPr>
              <p:nvPr/>
            </p:nvGrpSpPr>
            <p:grpSpPr bwMode="auto">
              <a:xfrm flipH="1">
                <a:off x="432" y="1728"/>
                <a:ext cx="1072" cy="192"/>
                <a:chOff x="1586" y="2208"/>
                <a:chExt cx="1072" cy="192"/>
              </a:xfrm>
            </p:grpSpPr>
            <p:sp>
              <p:nvSpPr>
                <p:cNvPr id="47187" name="Oval 43"/>
                <p:cNvSpPr>
                  <a:spLocks noChangeArrowheads="1"/>
                </p:cNvSpPr>
                <p:nvPr/>
              </p:nvSpPr>
              <p:spPr bwMode="auto">
                <a:xfrm>
                  <a:off x="1586" y="2208"/>
                  <a:ext cx="528" cy="192"/>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7188" name="Oval 44"/>
                <p:cNvSpPr>
                  <a:spLocks noChangeArrowheads="1"/>
                </p:cNvSpPr>
                <p:nvPr/>
              </p:nvSpPr>
              <p:spPr bwMode="auto">
                <a:xfrm>
                  <a:off x="2130" y="2208"/>
                  <a:ext cx="528" cy="192"/>
                </a:xfrm>
                <a:prstGeom prst="ellipse">
                  <a:avLst/>
                </a:prstGeom>
                <a:gradFill rotWithShape="0">
                  <a:gsLst>
                    <a:gs pos="0">
                      <a:schemeClr val="bg1"/>
                    </a:gs>
                    <a:gs pos="100000">
                      <a:srgbClr val="FF9966"/>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7189" name="Oval 45"/>
                <p:cNvSpPr>
                  <a:spLocks noChangeArrowheads="1"/>
                </p:cNvSpPr>
                <p:nvPr/>
              </p:nvSpPr>
              <p:spPr bwMode="auto">
                <a:xfrm>
                  <a:off x="2112" y="2280"/>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sp>
              <p:nvSpPr>
                <p:cNvPr id="47190" name="Text Box 46"/>
                <p:cNvSpPr txBox="1">
                  <a:spLocks noChangeArrowheads="1"/>
                </p:cNvSpPr>
                <p:nvPr/>
              </p:nvSpPr>
              <p:spPr bwMode="auto">
                <a:xfrm>
                  <a:off x="1776" y="2208"/>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sp>
              <p:nvSpPr>
                <p:cNvPr id="47191" name="Text Box 47"/>
                <p:cNvSpPr txBox="1">
                  <a:spLocks noChangeArrowheads="1"/>
                </p:cNvSpPr>
                <p:nvPr/>
              </p:nvSpPr>
              <p:spPr bwMode="auto">
                <a:xfrm>
                  <a:off x="2304" y="2208"/>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grpSp>
            <p:nvGrpSpPr>
              <p:cNvPr id="47180" name="Group 48"/>
              <p:cNvGrpSpPr>
                <a:grpSpLocks/>
              </p:cNvGrpSpPr>
              <p:nvPr/>
            </p:nvGrpSpPr>
            <p:grpSpPr bwMode="auto">
              <a:xfrm>
                <a:off x="1344" y="1728"/>
                <a:ext cx="1072" cy="192"/>
                <a:chOff x="1586" y="2208"/>
                <a:chExt cx="1072" cy="192"/>
              </a:xfrm>
            </p:grpSpPr>
            <p:sp>
              <p:nvSpPr>
                <p:cNvPr id="47182" name="Oval 49"/>
                <p:cNvSpPr>
                  <a:spLocks noChangeArrowheads="1"/>
                </p:cNvSpPr>
                <p:nvPr/>
              </p:nvSpPr>
              <p:spPr bwMode="auto">
                <a:xfrm>
                  <a:off x="1586" y="2208"/>
                  <a:ext cx="528" cy="192"/>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7183" name="Oval 50"/>
                <p:cNvSpPr>
                  <a:spLocks noChangeArrowheads="1"/>
                </p:cNvSpPr>
                <p:nvPr/>
              </p:nvSpPr>
              <p:spPr bwMode="auto">
                <a:xfrm>
                  <a:off x="2130" y="2208"/>
                  <a:ext cx="528" cy="192"/>
                </a:xfrm>
                <a:prstGeom prst="ellipse">
                  <a:avLst/>
                </a:prstGeom>
                <a:gradFill rotWithShape="0">
                  <a:gsLst>
                    <a:gs pos="0">
                      <a:schemeClr val="bg1"/>
                    </a:gs>
                    <a:gs pos="100000">
                      <a:srgbClr val="FF9966"/>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7184" name="Oval 51"/>
                <p:cNvSpPr>
                  <a:spLocks noChangeArrowheads="1"/>
                </p:cNvSpPr>
                <p:nvPr/>
              </p:nvSpPr>
              <p:spPr bwMode="auto">
                <a:xfrm>
                  <a:off x="2112" y="2280"/>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sp>
              <p:nvSpPr>
                <p:cNvPr id="47185" name="Text Box 52"/>
                <p:cNvSpPr txBox="1">
                  <a:spLocks noChangeArrowheads="1"/>
                </p:cNvSpPr>
                <p:nvPr/>
              </p:nvSpPr>
              <p:spPr bwMode="auto">
                <a:xfrm>
                  <a:off x="1776" y="2208"/>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sp>
              <p:nvSpPr>
                <p:cNvPr id="47186" name="Text Box 53"/>
                <p:cNvSpPr txBox="1">
                  <a:spLocks noChangeArrowheads="1"/>
                </p:cNvSpPr>
                <p:nvPr/>
              </p:nvSpPr>
              <p:spPr bwMode="auto">
                <a:xfrm>
                  <a:off x="2304" y="2208"/>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sp>
            <p:nvSpPr>
              <p:cNvPr id="47181" name="Oval 54"/>
              <p:cNvSpPr>
                <a:spLocks noChangeArrowheads="1"/>
              </p:cNvSpPr>
              <p:nvPr/>
            </p:nvSpPr>
            <p:spPr bwMode="auto">
              <a:xfrm>
                <a:off x="960" y="1728"/>
                <a:ext cx="528" cy="192"/>
              </a:xfrm>
              <a:prstGeom prst="ellipse">
                <a:avLst/>
              </a:prstGeom>
              <a:noFill/>
              <a:ln w="9525">
                <a:solidFill>
                  <a:schemeClr val="tx1"/>
                </a:solidFill>
                <a:round/>
                <a:headEnd/>
                <a:tailEnd/>
              </a:ln>
            </p:spPr>
            <p:txBody>
              <a:bodyPr wrap="none" anchor="ctr">
                <a:spAutoFit/>
              </a:bodyPr>
              <a:lstStyle/>
              <a:p>
                <a:endParaRPr lang="fr-FR">
                  <a:latin typeface="Calibri" pitchFamily="34" charset="0"/>
                </a:endParaRPr>
              </a:p>
            </p:txBody>
          </p:sp>
        </p:grpSp>
        <p:sp>
          <p:nvSpPr>
            <p:cNvPr id="47176" name="Text Box 56"/>
            <p:cNvSpPr txBox="1">
              <a:spLocks noChangeArrowheads="1"/>
            </p:cNvSpPr>
            <p:nvPr/>
          </p:nvSpPr>
          <p:spPr bwMode="auto">
            <a:xfrm>
              <a:off x="2448" y="1536"/>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z</a:t>
              </a:r>
              <a:endParaRPr lang="fr-FR">
                <a:latin typeface="Calibri" pitchFamily="34" charset="0"/>
              </a:endParaRPr>
            </a:p>
          </p:txBody>
        </p:sp>
        <p:sp>
          <p:nvSpPr>
            <p:cNvPr id="47177" name="Text Box 119"/>
            <p:cNvSpPr txBox="1">
              <a:spLocks noChangeArrowheads="1"/>
            </p:cNvSpPr>
            <p:nvPr/>
          </p:nvSpPr>
          <p:spPr bwMode="auto">
            <a:xfrm>
              <a:off x="912" y="2040"/>
              <a:ext cx="1056" cy="231"/>
            </a:xfrm>
            <a:prstGeom prst="rect">
              <a:avLst/>
            </a:prstGeom>
            <a:noFill/>
            <a:ln w="9525">
              <a:noFill/>
              <a:miter lim="800000"/>
              <a:headEnd/>
              <a:tailEnd/>
            </a:ln>
          </p:spPr>
          <p:txBody>
            <a:bodyPr>
              <a:spAutoFit/>
            </a:bodyPr>
            <a:lstStyle/>
            <a:p>
              <a:pPr algn="ctr"/>
              <a:r>
                <a:rPr lang="fr-FR" dirty="0">
                  <a:latin typeface="Calibri" pitchFamily="34" charset="0"/>
                </a:rPr>
                <a:t>2p</a:t>
              </a:r>
              <a:r>
                <a:rPr lang="fr-FR" baseline="-25000" dirty="0">
                  <a:latin typeface="Calibri" pitchFamily="34" charset="0"/>
                </a:rPr>
                <a:t>zA</a:t>
              </a:r>
              <a:r>
                <a:rPr lang="fr-FR" dirty="0">
                  <a:latin typeface="Calibri" pitchFamily="34" charset="0"/>
                </a:rPr>
                <a:t> </a:t>
              </a:r>
              <a:r>
                <a:rPr lang="fr-FR" dirty="0" smtClean="0">
                  <a:latin typeface="Calibri" pitchFamily="34" charset="0"/>
                </a:rPr>
                <a:t>- </a:t>
              </a:r>
              <a:r>
                <a:rPr lang="fr-FR" dirty="0">
                  <a:latin typeface="Calibri" pitchFamily="34" charset="0"/>
                </a:rPr>
                <a:t>2p</a:t>
              </a:r>
              <a:r>
                <a:rPr lang="fr-FR" baseline="-25000" dirty="0">
                  <a:latin typeface="Calibri" pitchFamily="34" charset="0"/>
                </a:rPr>
                <a:t>zB</a:t>
              </a:r>
              <a:endParaRPr lang="fr-FR" dirty="0">
                <a:latin typeface="Calibri" pitchFamily="34" charset="0"/>
              </a:endParaRPr>
            </a:p>
          </p:txBody>
        </p:sp>
      </p:grpSp>
      <p:grpSp>
        <p:nvGrpSpPr>
          <p:cNvPr id="47108" name="Group 124"/>
          <p:cNvGrpSpPr>
            <a:grpSpLocks/>
          </p:cNvGrpSpPr>
          <p:nvPr/>
        </p:nvGrpSpPr>
        <p:grpSpPr bwMode="auto">
          <a:xfrm>
            <a:off x="457200" y="4133850"/>
            <a:ext cx="3657600" cy="1204913"/>
            <a:chOff x="288" y="2448"/>
            <a:chExt cx="2304" cy="759"/>
          </a:xfrm>
        </p:grpSpPr>
        <p:sp>
          <p:nvSpPr>
            <p:cNvPr id="47159" name="Text Box 78"/>
            <p:cNvSpPr txBox="1">
              <a:spLocks noChangeArrowheads="1"/>
            </p:cNvSpPr>
            <p:nvPr/>
          </p:nvSpPr>
          <p:spPr bwMode="auto">
            <a:xfrm>
              <a:off x="2448" y="2448"/>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z</a:t>
              </a:r>
              <a:endParaRPr lang="fr-FR">
                <a:latin typeface="Calibri" pitchFamily="34" charset="0"/>
              </a:endParaRPr>
            </a:p>
          </p:txBody>
        </p:sp>
        <p:grpSp>
          <p:nvGrpSpPr>
            <p:cNvPr id="47160" name="Group 94"/>
            <p:cNvGrpSpPr>
              <a:grpSpLocks/>
            </p:cNvGrpSpPr>
            <p:nvPr/>
          </p:nvGrpSpPr>
          <p:grpSpPr bwMode="auto">
            <a:xfrm>
              <a:off x="288" y="2692"/>
              <a:ext cx="2304" cy="231"/>
              <a:chOff x="2688" y="3456"/>
              <a:chExt cx="2304" cy="231"/>
            </a:xfrm>
          </p:grpSpPr>
          <p:sp>
            <p:nvSpPr>
              <p:cNvPr id="47162" name="Line 80"/>
              <p:cNvSpPr>
                <a:spLocks noChangeShapeType="1"/>
              </p:cNvSpPr>
              <p:nvPr/>
            </p:nvSpPr>
            <p:spPr bwMode="auto">
              <a:xfrm>
                <a:off x="2688" y="3552"/>
                <a:ext cx="2304" cy="0"/>
              </a:xfrm>
              <a:prstGeom prst="line">
                <a:avLst/>
              </a:prstGeom>
              <a:noFill/>
              <a:ln w="9525">
                <a:solidFill>
                  <a:schemeClr val="tx1"/>
                </a:solidFill>
                <a:round/>
                <a:headEnd/>
                <a:tailEnd type="triangle" w="med" len="med"/>
              </a:ln>
            </p:spPr>
            <p:txBody>
              <a:bodyPr anchor="ctr">
                <a:spAutoFit/>
              </a:bodyPr>
              <a:lstStyle/>
              <a:p>
                <a:endParaRPr lang="fr-FR"/>
              </a:p>
            </p:txBody>
          </p:sp>
          <p:grpSp>
            <p:nvGrpSpPr>
              <p:cNvPr id="47163" name="Group 81"/>
              <p:cNvGrpSpPr>
                <a:grpSpLocks/>
              </p:cNvGrpSpPr>
              <p:nvPr/>
            </p:nvGrpSpPr>
            <p:grpSpPr bwMode="auto">
              <a:xfrm flipH="1">
                <a:off x="2832" y="3456"/>
                <a:ext cx="1072" cy="192"/>
                <a:chOff x="1586" y="2208"/>
                <a:chExt cx="1072" cy="192"/>
              </a:xfrm>
            </p:grpSpPr>
            <p:sp>
              <p:nvSpPr>
                <p:cNvPr id="47170" name="Oval 82"/>
                <p:cNvSpPr>
                  <a:spLocks noChangeArrowheads="1"/>
                </p:cNvSpPr>
                <p:nvPr/>
              </p:nvSpPr>
              <p:spPr bwMode="auto">
                <a:xfrm>
                  <a:off x="1586" y="2208"/>
                  <a:ext cx="528" cy="192"/>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7171" name="Oval 83"/>
                <p:cNvSpPr>
                  <a:spLocks noChangeArrowheads="1"/>
                </p:cNvSpPr>
                <p:nvPr/>
              </p:nvSpPr>
              <p:spPr bwMode="auto">
                <a:xfrm>
                  <a:off x="2130" y="2208"/>
                  <a:ext cx="528" cy="192"/>
                </a:xfrm>
                <a:prstGeom prst="ellipse">
                  <a:avLst/>
                </a:prstGeom>
                <a:gradFill rotWithShape="0">
                  <a:gsLst>
                    <a:gs pos="0">
                      <a:schemeClr val="bg1"/>
                    </a:gs>
                    <a:gs pos="100000">
                      <a:srgbClr val="FF9966"/>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7172" name="Oval 84"/>
                <p:cNvSpPr>
                  <a:spLocks noChangeArrowheads="1"/>
                </p:cNvSpPr>
                <p:nvPr/>
              </p:nvSpPr>
              <p:spPr bwMode="auto">
                <a:xfrm>
                  <a:off x="2112" y="2280"/>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sp>
              <p:nvSpPr>
                <p:cNvPr id="47173" name="Text Box 85"/>
                <p:cNvSpPr txBox="1">
                  <a:spLocks noChangeArrowheads="1"/>
                </p:cNvSpPr>
                <p:nvPr/>
              </p:nvSpPr>
              <p:spPr bwMode="auto">
                <a:xfrm>
                  <a:off x="1776" y="2208"/>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sp>
              <p:nvSpPr>
                <p:cNvPr id="47174" name="Text Box 86"/>
                <p:cNvSpPr txBox="1">
                  <a:spLocks noChangeArrowheads="1"/>
                </p:cNvSpPr>
                <p:nvPr/>
              </p:nvSpPr>
              <p:spPr bwMode="auto">
                <a:xfrm>
                  <a:off x="2304" y="2208"/>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sp>
            <p:nvSpPr>
              <p:cNvPr id="47164" name="Oval 88"/>
              <p:cNvSpPr>
                <a:spLocks noChangeArrowheads="1"/>
              </p:cNvSpPr>
              <p:nvPr/>
            </p:nvSpPr>
            <p:spPr bwMode="auto">
              <a:xfrm>
                <a:off x="3744" y="3456"/>
                <a:ext cx="528" cy="192"/>
              </a:xfrm>
              <a:prstGeom prst="ellipse">
                <a:avLst/>
              </a:prstGeom>
              <a:gradFill rotWithShape="0">
                <a:gsLst>
                  <a:gs pos="0">
                    <a:schemeClr val="bg1"/>
                  </a:gs>
                  <a:gs pos="100000">
                    <a:srgbClr val="FF9933"/>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7165" name="Oval 89"/>
              <p:cNvSpPr>
                <a:spLocks noChangeArrowheads="1"/>
              </p:cNvSpPr>
              <p:nvPr/>
            </p:nvSpPr>
            <p:spPr bwMode="auto">
              <a:xfrm>
                <a:off x="4288" y="3456"/>
                <a:ext cx="528" cy="192"/>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7166" name="Oval 90"/>
              <p:cNvSpPr>
                <a:spLocks noChangeArrowheads="1"/>
              </p:cNvSpPr>
              <p:nvPr/>
            </p:nvSpPr>
            <p:spPr bwMode="auto">
              <a:xfrm>
                <a:off x="4270" y="3528"/>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sp>
            <p:nvSpPr>
              <p:cNvPr id="47167" name="Text Box 91"/>
              <p:cNvSpPr txBox="1">
                <a:spLocks noChangeArrowheads="1"/>
              </p:cNvSpPr>
              <p:nvPr/>
            </p:nvSpPr>
            <p:spPr bwMode="auto">
              <a:xfrm>
                <a:off x="3934" y="3456"/>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sp>
            <p:nvSpPr>
              <p:cNvPr id="47168" name="Text Box 92"/>
              <p:cNvSpPr txBox="1">
                <a:spLocks noChangeArrowheads="1"/>
              </p:cNvSpPr>
              <p:nvPr/>
            </p:nvSpPr>
            <p:spPr bwMode="auto">
              <a:xfrm>
                <a:off x="4464" y="3456"/>
                <a:ext cx="144" cy="231"/>
              </a:xfrm>
              <a:prstGeom prst="rect">
                <a:avLst/>
              </a:prstGeom>
              <a:noFill/>
              <a:ln w="9525">
                <a:noFill/>
                <a:miter lim="800000"/>
                <a:headEnd/>
                <a:tailEnd/>
              </a:ln>
            </p:spPr>
            <p:txBody>
              <a:bodyPr lIns="0" rIns="0">
                <a:spAutoFit/>
              </a:bodyPr>
              <a:lstStyle/>
              <a:p>
                <a:pPr algn="ctr"/>
                <a:r>
                  <a:rPr lang="fr-FR">
                    <a:latin typeface="Calibri" pitchFamily="34" charset="0"/>
                  </a:rPr>
                  <a:t>+</a:t>
                </a:r>
              </a:p>
            </p:txBody>
          </p:sp>
          <p:sp>
            <p:nvSpPr>
              <p:cNvPr id="47169" name="Oval 93"/>
              <p:cNvSpPr>
                <a:spLocks noChangeArrowheads="1"/>
              </p:cNvSpPr>
              <p:nvPr/>
            </p:nvSpPr>
            <p:spPr bwMode="auto">
              <a:xfrm>
                <a:off x="3360" y="3456"/>
                <a:ext cx="528" cy="192"/>
              </a:xfrm>
              <a:prstGeom prst="ellipse">
                <a:avLst/>
              </a:prstGeom>
              <a:noFill/>
              <a:ln w="9525">
                <a:solidFill>
                  <a:schemeClr val="tx1"/>
                </a:solidFill>
                <a:round/>
                <a:headEnd/>
                <a:tailEnd/>
              </a:ln>
            </p:spPr>
            <p:txBody>
              <a:bodyPr wrap="none" anchor="ctr">
                <a:spAutoFit/>
              </a:bodyPr>
              <a:lstStyle/>
              <a:p>
                <a:endParaRPr lang="fr-FR">
                  <a:latin typeface="Calibri" pitchFamily="34" charset="0"/>
                </a:endParaRPr>
              </a:p>
            </p:txBody>
          </p:sp>
        </p:grpSp>
        <p:sp>
          <p:nvSpPr>
            <p:cNvPr id="47161" name="Text Box 120"/>
            <p:cNvSpPr txBox="1">
              <a:spLocks noChangeArrowheads="1"/>
            </p:cNvSpPr>
            <p:nvPr/>
          </p:nvSpPr>
          <p:spPr bwMode="auto">
            <a:xfrm>
              <a:off x="960" y="2976"/>
              <a:ext cx="1056" cy="231"/>
            </a:xfrm>
            <a:prstGeom prst="rect">
              <a:avLst/>
            </a:prstGeom>
            <a:noFill/>
            <a:ln w="9525">
              <a:noFill/>
              <a:miter lim="800000"/>
              <a:headEnd/>
              <a:tailEnd/>
            </a:ln>
          </p:spPr>
          <p:txBody>
            <a:bodyPr>
              <a:spAutoFit/>
            </a:bodyPr>
            <a:lstStyle/>
            <a:p>
              <a:pPr algn="ctr"/>
              <a:r>
                <a:rPr lang="fr-FR" dirty="0">
                  <a:latin typeface="Calibri" pitchFamily="34" charset="0"/>
                </a:rPr>
                <a:t>2p</a:t>
              </a:r>
              <a:r>
                <a:rPr lang="fr-FR" baseline="-25000" dirty="0">
                  <a:latin typeface="Calibri" pitchFamily="34" charset="0"/>
                </a:rPr>
                <a:t>zA</a:t>
              </a:r>
              <a:r>
                <a:rPr lang="fr-FR" dirty="0">
                  <a:latin typeface="Calibri" pitchFamily="34" charset="0"/>
                </a:rPr>
                <a:t> </a:t>
              </a:r>
              <a:r>
                <a:rPr lang="fr-FR" dirty="0" smtClean="0">
                  <a:latin typeface="Calibri" pitchFamily="34" charset="0"/>
                </a:rPr>
                <a:t>+ </a:t>
              </a:r>
              <a:r>
                <a:rPr lang="fr-FR" dirty="0">
                  <a:latin typeface="Calibri" pitchFamily="34" charset="0"/>
                </a:rPr>
                <a:t>2p</a:t>
              </a:r>
              <a:r>
                <a:rPr lang="fr-FR" baseline="-25000" dirty="0">
                  <a:latin typeface="Calibri" pitchFamily="34" charset="0"/>
                </a:rPr>
                <a:t>zB</a:t>
              </a:r>
              <a:endParaRPr lang="fr-FR" dirty="0">
                <a:latin typeface="Calibri" pitchFamily="34" charset="0"/>
              </a:endParaRPr>
            </a:p>
          </p:txBody>
        </p:sp>
      </p:grpSp>
      <p:grpSp>
        <p:nvGrpSpPr>
          <p:cNvPr id="47109" name="Group 127"/>
          <p:cNvGrpSpPr>
            <a:grpSpLocks/>
          </p:cNvGrpSpPr>
          <p:nvPr/>
        </p:nvGrpSpPr>
        <p:grpSpPr bwMode="auto">
          <a:xfrm>
            <a:off x="4648200" y="2686050"/>
            <a:ext cx="3657600" cy="1166813"/>
            <a:chOff x="2928" y="1536"/>
            <a:chExt cx="2304" cy="735"/>
          </a:xfrm>
        </p:grpSpPr>
        <p:grpSp>
          <p:nvGrpSpPr>
            <p:cNvPr id="47142" name="Group 75"/>
            <p:cNvGrpSpPr>
              <a:grpSpLocks/>
            </p:cNvGrpSpPr>
            <p:nvPr/>
          </p:nvGrpSpPr>
          <p:grpSpPr bwMode="auto">
            <a:xfrm>
              <a:off x="2928" y="1728"/>
              <a:ext cx="2304" cy="240"/>
              <a:chOff x="2208" y="3600"/>
              <a:chExt cx="2304" cy="240"/>
            </a:xfrm>
          </p:grpSpPr>
          <p:sp>
            <p:nvSpPr>
              <p:cNvPr id="47146" name="Line 55"/>
              <p:cNvSpPr>
                <a:spLocks noChangeShapeType="1"/>
              </p:cNvSpPr>
              <p:nvPr/>
            </p:nvSpPr>
            <p:spPr bwMode="auto">
              <a:xfrm>
                <a:off x="2208" y="3720"/>
                <a:ext cx="2304" cy="0"/>
              </a:xfrm>
              <a:prstGeom prst="line">
                <a:avLst/>
              </a:prstGeom>
              <a:noFill/>
              <a:ln w="9525">
                <a:solidFill>
                  <a:schemeClr val="tx1"/>
                </a:solidFill>
                <a:round/>
                <a:headEnd/>
                <a:tailEnd type="triangle" w="med" len="med"/>
              </a:ln>
            </p:spPr>
            <p:txBody>
              <a:bodyPr anchor="ctr">
                <a:spAutoFit/>
              </a:bodyPr>
              <a:lstStyle/>
              <a:p>
                <a:endParaRPr lang="fr-FR"/>
              </a:p>
            </p:txBody>
          </p:sp>
          <p:grpSp>
            <p:nvGrpSpPr>
              <p:cNvPr id="47147" name="Group 74"/>
              <p:cNvGrpSpPr>
                <a:grpSpLocks/>
              </p:cNvGrpSpPr>
              <p:nvPr/>
            </p:nvGrpSpPr>
            <p:grpSpPr bwMode="auto">
              <a:xfrm>
                <a:off x="2352" y="3600"/>
                <a:ext cx="1975" cy="240"/>
                <a:chOff x="2357" y="2880"/>
                <a:chExt cx="1975" cy="240"/>
              </a:xfrm>
            </p:grpSpPr>
            <p:grpSp>
              <p:nvGrpSpPr>
                <p:cNvPr id="47148" name="Group 66"/>
                <p:cNvGrpSpPr>
                  <a:grpSpLocks/>
                </p:cNvGrpSpPr>
                <p:nvPr/>
              </p:nvGrpSpPr>
              <p:grpSpPr bwMode="auto">
                <a:xfrm>
                  <a:off x="3804" y="2904"/>
                  <a:ext cx="528" cy="192"/>
                  <a:chOff x="3520" y="2304"/>
                  <a:chExt cx="528" cy="192"/>
                </a:xfrm>
              </p:grpSpPr>
              <p:sp>
                <p:nvSpPr>
                  <p:cNvPr id="47157" name="Oval 61"/>
                  <p:cNvSpPr>
                    <a:spLocks noChangeArrowheads="1"/>
                  </p:cNvSpPr>
                  <p:nvPr/>
                </p:nvSpPr>
                <p:spPr bwMode="auto">
                  <a:xfrm>
                    <a:off x="3520" y="2304"/>
                    <a:ext cx="528" cy="192"/>
                  </a:xfrm>
                  <a:prstGeom prst="ellipse">
                    <a:avLst/>
                  </a:prstGeom>
                  <a:gradFill rotWithShape="0">
                    <a:gsLst>
                      <a:gs pos="0">
                        <a:schemeClr val="bg1"/>
                      </a:gs>
                      <a:gs pos="100000">
                        <a:srgbClr val="FF9966"/>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7158" name="Text Box 64"/>
                  <p:cNvSpPr txBox="1">
                    <a:spLocks noChangeArrowheads="1"/>
                  </p:cNvSpPr>
                  <p:nvPr/>
                </p:nvSpPr>
                <p:spPr bwMode="auto">
                  <a:xfrm>
                    <a:off x="3694" y="2304"/>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grpSp>
              <p:nvGrpSpPr>
                <p:cNvPr id="47149" name="Group 67"/>
                <p:cNvGrpSpPr>
                  <a:grpSpLocks/>
                </p:cNvGrpSpPr>
                <p:nvPr/>
              </p:nvGrpSpPr>
              <p:grpSpPr bwMode="auto">
                <a:xfrm>
                  <a:off x="2357" y="2904"/>
                  <a:ext cx="528" cy="192"/>
                  <a:chOff x="3520" y="2304"/>
                  <a:chExt cx="528" cy="192"/>
                </a:xfrm>
              </p:grpSpPr>
              <p:sp>
                <p:nvSpPr>
                  <p:cNvPr id="47155" name="Oval 68"/>
                  <p:cNvSpPr>
                    <a:spLocks noChangeArrowheads="1"/>
                  </p:cNvSpPr>
                  <p:nvPr/>
                </p:nvSpPr>
                <p:spPr bwMode="auto">
                  <a:xfrm>
                    <a:off x="3520" y="2304"/>
                    <a:ext cx="528" cy="192"/>
                  </a:xfrm>
                  <a:prstGeom prst="ellipse">
                    <a:avLst/>
                  </a:prstGeom>
                  <a:gradFill rotWithShape="0">
                    <a:gsLst>
                      <a:gs pos="0">
                        <a:schemeClr val="bg1"/>
                      </a:gs>
                      <a:gs pos="100000">
                        <a:srgbClr val="FF9966"/>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7156" name="Text Box 69"/>
                  <p:cNvSpPr txBox="1">
                    <a:spLocks noChangeArrowheads="1"/>
                  </p:cNvSpPr>
                  <p:nvPr/>
                </p:nvSpPr>
                <p:spPr bwMode="auto">
                  <a:xfrm>
                    <a:off x="3694" y="2304"/>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grpSp>
              <p:nvGrpSpPr>
                <p:cNvPr id="47150" name="Group 71"/>
                <p:cNvGrpSpPr>
                  <a:grpSpLocks/>
                </p:cNvGrpSpPr>
                <p:nvPr/>
              </p:nvGrpSpPr>
              <p:grpSpPr bwMode="auto">
                <a:xfrm>
                  <a:off x="2867" y="2880"/>
                  <a:ext cx="912" cy="240"/>
                  <a:chOff x="2880" y="2880"/>
                  <a:chExt cx="912" cy="240"/>
                </a:xfrm>
              </p:grpSpPr>
              <p:sp>
                <p:nvSpPr>
                  <p:cNvPr id="47153" name="Oval 58"/>
                  <p:cNvSpPr>
                    <a:spLocks noChangeArrowheads="1"/>
                  </p:cNvSpPr>
                  <p:nvPr/>
                </p:nvSpPr>
                <p:spPr bwMode="auto">
                  <a:xfrm>
                    <a:off x="2880" y="2880"/>
                    <a:ext cx="912" cy="240"/>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anchor="ctr">
                    <a:spAutoFit/>
                  </a:bodyPr>
                  <a:lstStyle/>
                  <a:p>
                    <a:endParaRPr lang="fr-FR">
                      <a:latin typeface="Calibri" pitchFamily="34" charset="0"/>
                    </a:endParaRPr>
                  </a:p>
                </p:txBody>
              </p:sp>
              <p:sp>
                <p:nvSpPr>
                  <p:cNvPr id="47154" name="Text Box 70"/>
                  <p:cNvSpPr txBox="1">
                    <a:spLocks noChangeArrowheads="1"/>
                  </p:cNvSpPr>
                  <p:nvPr/>
                </p:nvSpPr>
                <p:spPr bwMode="auto">
                  <a:xfrm>
                    <a:off x="3264" y="2904"/>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sp>
              <p:nvSpPr>
                <p:cNvPr id="47151" name="Oval 73"/>
                <p:cNvSpPr>
                  <a:spLocks noChangeArrowheads="1"/>
                </p:cNvSpPr>
                <p:nvPr/>
              </p:nvSpPr>
              <p:spPr bwMode="auto">
                <a:xfrm>
                  <a:off x="3774" y="2976"/>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sp>
              <p:nvSpPr>
                <p:cNvPr id="47152" name="Oval 72"/>
                <p:cNvSpPr>
                  <a:spLocks noChangeArrowheads="1"/>
                </p:cNvSpPr>
                <p:nvPr/>
              </p:nvSpPr>
              <p:spPr bwMode="auto">
                <a:xfrm>
                  <a:off x="2856" y="2976"/>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grpSp>
        </p:grpSp>
        <p:grpSp>
          <p:nvGrpSpPr>
            <p:cNvPr id="47143" name="Group 125"/>
            <p:cNvGrpSpPr>
              <a:grpSpLocks/>
            </p:cNvGrpSpPr>
            <p:nvPr/>
          </p:nvGrpSpPr>
          <p:grpSpPr bwMode="auto">
            <a:xfrm>
              <a:off x="3552" y="1536"/>
              <a:ext cx="1680" cy="735"/>
              <a:chOff x="3552" y="1536"/>
              <a:chExt cx="1680" cy="735"/>
            </a:xfrm>
          </p:grpSpPr>
          <p:sp>
            <p:nvSpPr>
              <p:cNvPr id="47144" name="Text Box 77"/>
              <p:cNvSpPr txBox="1">
                <a:spLocks noChangeArrowheads="1"/>
              </p:cNvSpPr>
              <p:nvPr/>
            </p:nvSpPr>
            <p:spPr bwMode="auto">
              <a:xfrm>
                <a:off x="5088" y="1536"/>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z</a:t>
                </a:r>
                <a:endParaRPr lang="fr-FR">
                  <a:latin typeface="Calibri" pitchFamily="34" charset="0"/>
                </a:endParaRPr>
              </a:p>
            </p:txBody>
          </p:sp>
          <p:sp>
            <p:nvSpPr>
              <p:cNvPr id="47145" name="Text Box 121"/>
              <p:cNvSpPr txBox="1">
                <a:spLocks noChangeArrowheads="1"/>
              </p:cNvSpPr>
              <p:nvPr/>
            </p:nvSpPr>
            <p:spPr bwMode="auto">
              <a:xfrm>
                <a:off x="3552" y="2040"/>
                <a:ext cx="1056" cy="231"/>
              </a:xfrm>
              <a:prstGeom prst="rect">
                <a:avLst/>
              </a:prstGeom>
              <a:noFill/>
              <a:ln w="9525">
                <a:noFill/>
                <a:miter lim="800000"/>
                <a:headEnd/>
                <a:tailEnd/>
              </a:ln>
            </p:spPr>
            <p:txBody>
              <a:bodyPr>
                <a:spAutoFit/>
              </a:bodyPr>
              <a:lstStyle/>
              <a:p>
                <a:pPr algn="ctr"/>
                <a:r>
                  <a:rPr lang="fr-FR">
                    <a:latin typeface="Calibri" pitchFamily="34" charset="0"/>
                  </a:rPr>
                  <a:t>O.M. liante  </a:t>
                </a:r>
                <a:r>
                  <a:rPr lang="fr-FR">
                    <a:latin typeface="Symbol" pitchFamily="18" charset="2"/>
                  </a:rPr>
                  <a:t>s</a:t>
                </a:r>
                <a:r>
                  <a:rPr lang="fr-FR" baseline="-25000">
                    <a:latin typeface="Calibri" pitchFamily="34" charset="0"/>
                  </a:rPr>
                  <a:t>Z</a:t>
                </a:r>
                <a:endParaRPr lang="fr-FR">
                  <a:latin typeface="Calibri" pitchFamily="34" charset="0"/>
                </a:endParaRPr>
              </a:p>
            </p:txBody>
          </p:sp>
        </p:grpSp>
      </p:grpSp>
      <p:grpSp>
        <p:nvGrpSpPr>
          <p:cNvPr id="47110" name="Group 131"/>
          <p:cNvGrpSpPr>
            <a:grpSpLocks/>
          </p:cNvGrpSpPr>
          <p:nvPr/>
        </p:nvGrpSpPr>
        <p:grpSpPr bwMode="auto">
          <a:xfrm>
            <a:off x="4572000" y="4210050"/>
            <a:ext cx="3733800" cy="1433513"/>
            <a:chOff x="2880" y="2496"/>
            <a:chExt cx="2352" cy="903"/>
          </a:xfrm>
        </p:grpSpPr>
        <p:grpSp>
          <p:nvGrpSpPr>
            <p:cNvPr id="47122" name="Group 130"/>
            <p:cNvGrpSpPr>
              <a:grpSpLocks/>
            </p:cNvGrpSpPr>
            <p:nvPr/>
          </p:nvGrpSpPr>
          <p:grpSpPr bwMode="auto">
            <a:xfrm>
              <a:off x="2880" y="2496"/>
              <a:ext cx="2352" cy="600"/>
              <a:chOff x="2880" y="2496"/>
              <a:chExt cx="2352" cy="600"/>
            </a:xfrm>
          </p:grpSpPr>
          <p:sp>
            <p:nvSpPr>
              <p:cNvPr id="47124" name="Text Box 40"/>
              <p:cNvSpPr txBox="1">
                <a:spLocks noChangeArrowheads="1"/>
              </p:cNvSpPr>
              <p:nvPr/>
            </p:nvSpPr>
            <p:spPr bwMode="auto">
              <a:xfrm>
                <a:off x="5088" y="2496"/>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z</a:t>
                </a:r>
                <a:endParaRPr lang="fr-FR">
                  <a:latin typeface="Calibri" pitchFamily="34" charset="0"/>
                </a:endParaRPr>
              </a:p>
            </p:txBody>
          </p:sp>
          <p:grpSp>
            <p:nvGrpSpPr>
              <p:cNvPr id="47125" name="Group 118"/>
              <p:cNvGrpSpPr>
                <a:grpSpLocks/>
              </p:cNvGrpSpPr>
              <p:nvPr/>
            </p:nvGrpSpPr>
            <p:grpSpPr bwMode="auto">
              <a:xfrm>
                <a:off x="2880" y="2520"/>
                <a:ext cx="2304" cy="576"/>
                <a:chOff x="2880" y="2520"/>
                <a:chExt cx="2304" cy="576"/>
              </a:xfrm>
            </p:grpSpPr>
            <p:grpSp>
              <p:nvGrpSpPr>
                <p:cNvPr id="47126" name="Group 113"/>
                <p:cNvGrpSpPr>
                  <a:grpSpLocks/>
                </p:cNvGrpSpPr>
                <p:nvPr/>
              </p:nvGrpSpPr>
              <p:grpSpPr bwMode="auto">
                <a:xfrm>
                  <a:off x="2880" y="2692"/>
                  <a:ext cx="2304" cy="231"/>
                  <a:chOff x="2880" y="2664"/>
                  <a:chExt cx="2304" cy="231"/>
                </a:xfrm>
              </p:grpSpPr>
              <p:sp>
                <p:nvSpPr>
                  <p:cNvPr id="47130" name="Line 96"/>
                  <p:cNvSpPr>
                    <a:spLocks noChangeShapeType="1"/>
                  </p:cNvSpPr>
                  <p:nvPr/>
                </p:nvSpPr>
                <p:spPr bwMode="auto">
                  <a:xfrm>
                    <a:off x="2880" y="2779"/>
                    <a:ext cx="2304" cy="0"/>
                  </a:xfrm>
                  <a:prstGeom prst="line">
                    <a:avLst/>
                  </a:prstGeom>
                  <a:noFill/>
                  <a:ln w="9525">
                    <a:solidFill>
                      <a:schemeClr val="tx1"/>
                    </a:solidFill>
                    <a:round/>
                    <a:headEnd/>
                    <a:tailEnd type="triangle" w="med" len="med"/>
                  </a:ln>
                </p:spPr>
                <p:txBody>
                  <a:bodyPr anchor="ctr">
                    <a:spAutoFit/>
                  </a:bodyPr>
                  <a:lstStyle/>
                  <a:p>
                    <a:endParaRPr lang="fr-FR"/>
                  </a:p>
                </p:txBody>
              </p:sp>
              <p:sp>
                <p:nvSpPr>
                  <p:cNvPr id="47131" name="Oval 99"/>
                  <p:cNvSpPr>
                    <a:spLocks noChangeArrowheads="1"/>
                  </p:cNvSpPr>
                  <p:nvPr/>
                </p:nvSpPr>
                <p:spPr bwMode="auto">
                  <a:xfrm>
                    <a:off x="4471" y="2683"/>
                    <a:ext cx="528" cy="192"/>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7132" name="Text Box 100"/>
                  <p:cNvSpPr txBox="1">
                    <a:spLocks noChangeArrowheads="1"/>
                  </p:cNvSpPr>
                  <p:nvPr/>
                </p:nvSpPr>
                <p:spPr bwMode="auto">
                  <a:xfrm>
                    <a:off x="4645" y="2664"/>
                    <a:ext cx="144" cy="231"/>
                  </a:xfrm>
                  <a:prstGeom prst="rect">
                    <a:avLst/>
                  </a:prstGeom>
                  <a:noFill/>
                  <a:ln w="9525">
                    <a:noFill/>
                    <a:miter lim="800000"/>
                    <a:headEnd/>
                    <a:tailEnd/>
                  </a:ln>
                </p:spPr>
                <p:txBody>
                  <a:bodyPr lIns="0" rIns="0">
                    <a:spAutoFit/>
                  </a:bodyPr>
                  <a:lstStyle/>
                  <a:p>
                    <a:pPr algn="ctr"/>
                    <a:r>
                      <a:rPr lang="fr-FR">
                        <a:latin typeface="Calibri" pitchFamily="34" charset="0"/>
                      </a:rPr>
                      <a:t>+</a:t>
                    </a:r>
                  </a:p>
                </p:txBody>
              </p:sp>
              <p:grpSp>
                <p:nvGrpSpPr>
                  <p:cNvPr id="47133" name="Group 101"/>
                  <p:cNvGrpSpPr>
                    <a:grpSpLocks/>
                  </p:cNvGrpSpPr>
                  <p:nvPr/>
                </p:nvGrpSpPr>
                <p:grpSpPr bwMode="auto">
                  <a:xfrm>
                    <a:off x="3024" y="2683"/>
                    <a:ext cx="528" cy="192"/>
                    <a:chOff x="3520" y="2304"/>
                    <a:chExt cx="528" cy="192"/>
                  </a:xfrm>
                </p:grpSpPr>
                <p:sp>
                  <p:nvSpPr>
                    <p:cNvPr id="47140" name="Oval 102"/>
                    <p:cNvSpPr>
                      <a:spLocks noChangeArrowheads="1"/>
                    </p:cNvSpPr>
                    <p:nvPr/>
                  </p:nvSpPr>
                  <p:spPr bwMode="auto">
                    <a:xfrm>
                      <a:off x="3520" y="2304"/>
                      <a:ext cx="528" cy="192"/>
                    </a:xfrm>
                    <a:prstGeom prst="ellipse">
                      <a:avLst/>
                    </a:prstGeom>
                    <a:gradFill rotWithShape="0">
                      <a:gsLst>
                        <a:gs pos="0">
                          <a:schemeClr val="bg1"/>
                        </a:gs>
                        <a:gs pos="100000">
                          <a:srgbClr val="FF9966"/>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7141" name="Text Box 103"/>
                    <p:cNvSpPr txBox="1">
                      <a:spLocks noChangeArrowheads="1"/>
                    </p:cNvSpPr>
                    <p:nvPr/>
                  </p:nvSpPr>
                  <p:spPr bwMode="auto">
                    <a:xfrm>
                      <a:off x="3694" y="2304"/>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sp>
                <p:nvSpPr>
                  <p:cNvPr id="47134" name="Oval 105"/>
                  <p:cNvSpPr>
                    <a:spLocks noChangeArrowheads="1"/>
                  </p:cNvSpPr>
                  <p:nvPr/>
                </p:nvSpPr>
                <p:spPr bwMode="auto">
                  <a:xfrm>
                    <a:off x="3552" y="2706"/>
                    <a:ext cx="442" cy="147"/>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anchor="ctr">
                    <a:spAutoFit/>
                  </a:bodyPr>
                  <a:lstStyle/>
                  <a:p>
                    <a:endParaRPr lang="fr-FR">
                      <a:latin typeface="Calibri" pitchFamily="34" charset="0"/>
                    </a:endParaRPr>
                  </a:p>
                </p:txBody>
              </p:sp>
              <p:sp>
                <p:nvSpPr>
                  <p:cNvPr id="47135" name="Text Box 106"/>
                  <p:cNvSpPr txBox="1">
                    <a:spLocks noChangeArrowheads="1"/>
                  </p:cNvSpPr>
                  <p:nvPr/>
                </p:nvSpPr>
                <p:spPr bwMode="auto">
                  <a:xfrm>
                    <a:off x="3744" y="2684"/>
                    <a:ext cx="71"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sp>
                <p:nvSpPr>
                  <p:cNvPr id="47136" name="Oval 109"/>
                  <p:cNvSpPr>
                    <a:spLocks noChangeArrowheads="1"/>
                  </p:cNvSpPr>
                  <p:nvPr/>
                </p:nvSpPr>
                <p:spPr bwMode="auto">
                  <a:xfrm>
                    <a:off x="4014" y="2706"/>
                    <a:ext cx="442" cy="147"/>
                  </a:xfrm>
                  <a:prstGeom prst="ellipse">
                    <a:avLst/>
                  </a:prstGeom>
                  <a:gradFill rotWithShape="0">
                    <a:gsLst>
                      <a:gs pos="0">
                        <a:schemeClr val="bg1"/>
                      </a:gs>
                      <a:gs pos="100000">
                        <a:srgbClr val="FF9933"/>
                      </a:gs>
                    </a:gsLst>
                    <a:path path="shape">
                      <a:fillToRect l="50000" t="50000" r="50000" b="50000"/>
                    </a:path>
                  </a:gradFill>
                  <a:ln w="9525">
                    <a:solidFill>
                      <a:schemeClr val="tx1"/>
                    </a:solidFill>
                    <a:round/>
                    <a:headEnd/>
                    <a:tailEnd/>
                  </a:ln>
                </p:spPr>
                <p:txBody>
                  <a:bodyPr anchor="ctr">
                    <a:spAutoFit/>
                  </a:bodyPr>
                  <a:lstStyle/>
                  <a:p>
                    <a:endParaRPr lang="fr-FR">
                      <a:latin typeface="Calibri" pitchFamily="34" charset="0"/>
                    </a:endParaRPr>
                  </a:p>
                </p:txBody>
              </p:sp>
              <p:sp>
                <p:nvSpPr>
                  <p:cNvPr id="47137" name="Text Box 110"/>
                  <p:cNvSpPr txBox="1">
                    <a:spLocks noChangeArrowheads="1"/>
                  </p:cNvSpPr>
                  <p:nvPr/>
                </p:nvSpPr>
                <p:spPr bwMode="auto">
                  <a:xfrm>
                    <a:off x="4176" y="2684"/>
                    <a:ext cx="71"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sp>
                <p:nvSpPr>
                  <p:cNvPr id="47138" name="Oval 108"/>
                  <p:cNvSpPr>
                    <a:spLocks noChangeArrowheads="1"/>
                  </p:cNvSpPr>
                  <p:nvPr/>
                </p:nvSpPr>
                <p:spPr bwMode="auto">
                  <a:xfrm>
                    <a:off x="3523" y="2755"/>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sp>
                <p:nvSpPr>
                  <p:cNvPr id="47139" name="Oval 107"/>
                  <p:cNvSpPr>
                    <a:spLocks noChangeArrowheads="1"/>
                  </p:cNvSpPr>
                  <p:nvPr/>
                </p:nvSpPr>
                <p:spPr bwMode="auto">
                  <a:xfrm>
                    <a:off x="4441" y="2755"/>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grpSp>
            <p:sp>
              <p:nvSpPr>
                <p:cNvPr id="47127" name="Line 114"/>
                <p:cNvSpPr>
                  <a:spLocks noChangeShapeType="1"/>
                </p:cNvSpPr>
                <p:nvPr/>
              </p:nvSpPr>
              <p:spPr bwMode="auto">
                <a:xfrm>
                  <a:off x="3550" y="2520"/>
                  <a:ext cx="0" cy="576"/>
                </a:xfrm>
                <a:prstGeom prst="line">
                  <a:avLst/>
                </a:prstGeom>
                <a:noFill/>
                <a:ln w="9525">
                  <a:solidFill>
                    <a:schemeClr val="tx1"/>
                  </a:solidFill>
                  <a:prstDash val="sysDot"/>
                  <a:round/>
                  <a:headEnd/>
                  <a:tailEnd/>
                </a:ln>
              </p:spPr>
              <p:txBody>
                <a:bodyPr wrap="none" anchor="ctr">
                  <a:spAutoFit/>
                </a:bodyPr>
                <a:lstStyle/>
                <a:p>
                  <a:endParaRPr lang="fr-FR"/>
                </a:p>
              </p:txBody>
            </p:sp>
            <p:sp>
              <p:nvSpPr>
                <p:cNvPr id="47128" name="Line 115"/>
                <p:cNvSpPr>
                  <a:spLocks noChangeShapeType="1"/>
                </p:cNvSpPr>
                <p:nvPr/>
              </p:nvSpPr>
              <p:spPr bwMode="auto">
                <a:xfrm>
                  <a:off x="4012" y="2520"/>
                  <a:ext cx="0" cy="576"/>
                </a:xfrm>
                <a:prstGeom prst="line">
                  <a:avLst/>
                </a:prstGeom>
                <a:noFill/>
                <a:ln w="9525">
                  <a:solidFill>
                    <a:schemeClr val="tx1"/>
                  </a:solidFill>
                  <a:prstDash val="sysDot"/>
                  <a:round/>
                  <a:headEnd/>
                  <a:tailEnd/>
                </a:ln>
              </p:spPr>
              <p:txBody>
                <a:bodyPr wrap="none" anchor="ctr">
                  <a:spAutoFit/>
                </a:bodyPr>
                <a:lstStyle/>
                <a:p>
                  <a:endParaRPr lang="fr-FR"/>
                </a:p>
              </p:txBody>
            </p:sp>
            <p:sp>
              <p:nvSpPr>
                <p:cNvPr id="47129" name="Line 116"/>
                <p:cNvSpPr>
                  <a:spLocks noChangeShapeType="1"/>
                </p:cNvSpPr>
                <p:nvPr/>
              </p:nvSpPr>
              <p:spPr bwMode="auto">
                <a:xfrm>
                  <a:off x="4464" y="2520"/>
                  <a:ext cx="0" cy="576"/>
                </a:xfrm>
                <a:prstGeom prst="line">
                  <a:avLst/>
                </a:prstGeom>
                <a:noFill/>
                <a:ln w="9525">
                  <a:solidFill>
                    <a:schemeClr val="tx1"/>
                  </a:solidFill>
                  <a:prstDash val="sysDot"/>
                  <a:round/>
                  <a:headEnd/>
                  <a:tailEnd/>
                </a:ln>
              </p:spPr>
              <p:txBody>
                <a:bodyPr wrap="none" anchor="ctr">
                  <a:spAutoFit/>
                </a:bodyPr>
                <a:lstStyle/>
                <a:p>
                  <a:endParaRPr lang="fr-FR"/>
                </a:p>
              </p:txBody>
            </p:sp>
          </p:grpSp>
        </p:grpSp>
        <p:sp>
          <p:nvSpPr>
            <p:cNvPr id="47123" name="Text Box 122"/>
            <p:cNvSpPr txBox="1">
              <a:spLocks noChangeArrowheads="1"/>
            </p:cNvSpPr>
            <p:nvPr/>
          </p:nvSpPr>
          <p:spPr bwMode="auto">
            <a:xfrm>
              <a:off x="3456" y="3168"/>
              <a:ext cx="1440" cy="231"/>
            </a:xfrm>
            <a:prstGeom prst="rect">
              <a:avLst/>
            </a:prstGeom>
            <a:noFill/>
            <a:ln w="9525">
              <a:noFill/>
              <a:miter lim="800000"/>
              <a:headEnd/>
              <a:tailEnd/>
            </a:ln>
          </p:spPr>
          <p:txBody>
            <a:bodyPr>
              <a:spAutoFit/>
            </a:bodyPr>
            <a:lstStyle/>
            <a:p>
              <a:pPr algn="ctr"/>
              <a:r>
                <a:rPr lang="fr-FR" dirty="0">
                  <a:latin typeface="Calibri" pitchFamily="34" charset="0"/>
                </a:rPr>
                <a:t>O.M. antiliante  </a:t>
              </a:r>
              <a:r>
                <a:rPr lang="fr-FR" dirty="0" err="1">
                  <a:latin typeface="Symbol" pitchFamily="18" charset="2"/>
                </a:rPr>
                <a:t>s</a:t>
              </a:r>
              <a:r>
                <a:rPr lang="fr-FR" baseline="-25000" dirty="0" err="1">
                  <a:latin typeface="Calibri" pitchFamily="34" charset="0"/>
                </a:rPr>
                <a:t>Z</a:t>
              </a:r>
              <a:r>
                <a:rPr lang="fr-FR" baseline="30000" dirty="0">
                  <a:latin typeface="Calibri" pitchFamily="34" charset="0"/>
                </a:rPr>
                <a:t>*</a:t>
              </a:r>
              <a:endParaRPr lang="fr-FR" dirty="0">
                <a:latin typeface="Calibri" pitchFamily="34" charset="0"/>
              </a:endParaRPr>
            </a:p>
          </p:txBody>
        </p:sp>
      </p:grpSp>
      <p:sp>
        <p:nvSpPr>
          <p:cNvPr id="47111" name="Text Box 126"/>
          <p:cNvSpPr txBox="1">
            <a:spLocks noChangeArrowheads="1"/>
          </p:cNvSpPr>
          <p:nvPr/>
        </p:nvSpPr>
        <p:spPr bwMode="auto">
          <a:xfrm>
            <a:off x="428625" y="857250"/>
            <a:ext cx="3295650" cy="366713"/>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Recouvrement 2p</a:t>
            </a:r>
            <a:r>
              <a:rPr lang="fr-FR" baseline="-25000">
                <a:latin typeface="Times New Roman" pitchFamily="18" charset="0"/>
                <a:cs typeface="Times New Roman" pitchFamily="18" charset="0"/>
              </a:rPr>
              <a:t>z</a:t>
            </a:r>
            <a:r>
              <a:rPr lang="fr-FR">
                <a:latin typeface="Times New Roman" pitchFamily="18" charset="0"/>
                <a:cs typeface="Times New Roman" pitchFamily="18" charset="0"/>
              </a:rPr>
              <a:t>-2p</a:t>
            </a:r>
            <a:r>
              <a:rPr lang="fr-FR" baseline="-25000">
                <a:latin typeface="Times New Roman" pitchFamily="18" charset="0"/>
                <a:cs typeface="Times New Roman" pitchFamily="18" charset="0"/>
              </a:rPr>
              <a:t>z</a:t>
            </a:r>
            <a:endParaRPr lang="fr-FR">
              <a:latin typeface="Times New Roman" pitchFamily="18" charset="0"/>
              <a:cs typeface="Times New Roman" pitchFamily="18" charset="0"/>
            </a:endParaRPr>
          </a:p>
        </p:txBody>
      </p:sp>
      <p:sp>
        <p:nvSpPr>
          <p:cNvPr id="47112" name="Text Box 129"/>
          <p:cNvSpPr txBox="1">
            <a:spLocks noChangeArrowheads="1"/>
          </p:cNvSpPr>
          <p:nvPr/>
        </p:nvSpPr>
        <p:spPr bwMode="auto">
          <a:xfrm>
            <a:off x="1785938" y="5643578"/>
            <a:ext cx="5564187" cy="646112"/>
          </a:xfrm>
          <a:prstGeom prst="rect">
            <a:avLst/>
          </a:prstGeom>
          <a:noFill/>
          <a:ln w="9525">
            <a:noFill/>
            <a:miter lim="800000"/>
            <a:headEnd/>
            <a:tailEnd/>
          </a:ln>
        </p:spPr>
        <p:txBody>
          <a:bodyPr wrap="none">
            <a:spAutoFit/>
          </a:bodyPr>
          <a:lstStyle/>
          <a:p>
            <a:pPr algn="ctr"/>
            <a:r>
              <a:rPr lang="fr-FR" dirty="0">
                <a:latin typeface="Times New Roman" pitchFamily="18" charset="0"/>
                <a:cs typeface="Times New Roman" pitchFamily="18" charset="0"/>
              </a:rPr>
              <a:t>Recouvrement axial</a:t>
            </a:r>
          </a:p>
          <a:p>
            <a:pPr algn="ctr"/>
            <a:r>
              <a:rPr lang="fr-FR" dirty="0">
                <a:latin typeface="Times New Roman" pitchFamily="18" charset="0"/>
                <a:cs typeface="Times New Roman" pitchFamily="18" charset="0"/>
              </a:rPr>
              <a:t>Possibilité de libre rotation autour de l’axe internucléaire </a:t>
            </a:r>
          </a:p>
        </p:txBody>
      </p:sp>
      <p:sp>
        <p:nvSpPr>
          <p:cNvPr id="47113" name="ZoneTexte 79"/>
          <p:cNvSpPr txBox="1">
            <a:spLocks noChangeArrowheads="1"/>
          </p:cNvSpPr>
          <p:nvPr/>
        </p:nvSpPr>
        <p:spPr bwMode="auto">
          <a:xfrm>
            <a:off x="1357313" y="3319463"/>
            <a:ext cx="785812" cy="307975"/>
          </a:xfrm>
          <a:prstGeom prst="rect">
            <a:avLst/>
          </a:prstGeom>
          <a:noFill/>
          <a:ln w="9525">
            <a:noFill/>
            <a:miter lim="800000"/>
            <a:headEnd/>
            <a:tailEnd/>
          </a:ln>
        </p:spPr>
        <p:txBody>
          <a:bodyPr>
            <a:spAutoFit/>
          </a:bodyPr>
          <a:lstStyle/>
          <a:p>
            <a:r>
              <a:rPr lang="fr-FR" sz="1400">
                <a:latin typeface="Times New Roman" pitchFamily="18" charset="0"/>
                <a:cs typeface="Times New Roman" pitchFamily="18" charset="0"/>
              </a:rPr>
              <a:t>O</a:t>
            </a:r>
            <a:r>
              <a:rPr lang="fr-FR" sz="1400" baseline="-25000">
                <a:latin typeface="Times New Roman" pitchFamily="18" charset="0"/>
                <a:cs typeface="Times New Roman" pitchFamily="18" charset="0"/>
              </a:rPr>
              <a:t>a</a:t>
            </a:r>
          </a:p>
        </p:txBody>
      </p:sp>
      <p:sp>
        <p:nvSpPr>
          <p:cNvPr id="47114" name="Rectangle 80"/>
          <p:cNvSpPr>
            <a:spLocks noChangeArrowheads="1"/>
          </p:cNvSpPr>
          <p:nvPr/>
        </p:nvSpPr>
        <p:spPr bwMode="auto">
          <a:xfrm>
            <a:off x="2786063" y="3319463"/>
            <a:ext cx="373062" cy="307975"/>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O</a:t>
            </a:r>
            <a:r>
              <a:rPr lang="fr-FR" sz="1400" baseline="-25000">
                <a:latin typeface="Times New Roman" pitchFamily="18" charset="0"/>
                <a:cs typeface="Times New Roman" pitchFamily="18" charset="0"/>
              </a:rPr>
              <a:t>b</a:t>
            </a:r>
          </a:p>
        </p:txBody>
      </p:sp>
      <p:sp>
        <p:nvSpPr>
          <p:cNvPr id="47115" name="ZoneTexte 81"/>
          <p:cNvSpPr txBox="1">
            <a:spLocks noChangeArrowheads="1"/>
          </p:cNvSpPr>
          <p:nvPr/>
        </p:nvSpPr>
        <p:spPr bwMode="auto">
          <a:xfrm>
            <a:off x="5429250" y="4819650"/>
            <a:ext cx="785813" cy="307975"/>
          </a:xfrm>
          <a:prstGeom prst="rect">
            <a:avLst/>
          </a:prstGeom>
          <a:noFill/>
          <a:ln w="9525">
            <a:noFill/>
            <a:miter lim="800000"/>
            <a:headEnd/>
            <a:tailEnd/>
          </a:ln>
        </p:spPr>
        <p:txBody>
          <a:bodyPr>
            <a:spAutoFit/>
          </a:bodyPr>
          <a:lstStyle/>
          <a:p>
            <a:r>
              <a:rPr lang="fr-FR" sz="1400">
                <a:latin typeface="Times New Roman" pitchFamily="18" charset="0"/>
                <a:cs typeface="Times New Roman" pitchFamily="18" charset="0"/>
              </a:rPr>
              <a:t>O</a:t>
            </a:r>
            <a:r>
              <a:rPr lang="fr-FR" sz="1400" baseline="-25000">
                <a:latin typeface="Times New Roman" pitchFamily="18" charset="0"/>
                <a:cs typeface="Times New Roman" pitchFamily="18" charset="0"/>
              </a:rPr>
              <a:t>a</a:t>
            </a:r>
          </a:p>
        </p:txBody>
      </p:sp>
      <p:sp>
        <p:nvSpPr>
          <p:cNvPr id="47116" name="ZoneTexte 82"/>
          <p:cNvSpPr txBox="1">
            <a:spLocks noChangeArrowheads="1"/>
          </p:cNvSpPr>
          <p:nvPr/>
        </p:nvSpPr>
        <p:spPr bwMode="auto">
          <a:xfrm>
            <a:off x="5500688" y="2747963"/>
            <a:ext cx="785812" cy="307975"/>
          </a:xfrm>
          <a:prstGeom prst="rect">
            <a:avLst/>
          </a:prstGeom>
          <a:noFill/>
          <a:ln w="9525">
            <a:noFill/>
            <a:miter lim="800000"/>
            <a:headEnd/>
            <a:tailEnd/>
          </a:ln>
        </p:spPr>
        <p:txBody>
          <a:bodyPr>
            <a:spAutoFit/>
          </a:bodyPr>
          <a:lstStyle/>
          <a:p>
            <a:r>
              <a:rPr lang="fr-FR" sz="1400">
                <a:latin typeface="Times New Roman" pitchFamily="18" charset="0"/>
                <a:cs typeface="Times New Roman" pitchFamily="18" charset="0"/>
              </a:rPr>
              <a:t>O</a:t>
            </a:r>
            <a:r>
              <a:rPr lang="fr-FR" sz="1400" baseline="-25000">
                <a:latin typeface="Times New Roman" pitchFamily="18" charset="0"/>
                <a:cs typeface="Times New Roman" pitchFamily="18" charset="0"/>
              </a:rPr>
              <a:t>a</a:t>
            </a:r>
          </a:p>
        </p:txBody>
      </p:sp>
      <p:sp>
        <p:nvSpPr>
          <p:cNvPr id="47117" name="Rectangle 83"/>
          <p:cNvSpPr>
            <a:spLocks noChangeArrowheads="1"/>
          </p:cNvSpPr>
          <p:nvPr/>
        </p:nvSpPr>
        <p:spPr bwMode="auto">
          <a:xfrm>
            <a:off x="7000875" y="2747963"/>
            <a:ext cx="373063" cy="307975"/>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O</a:t>
            </a:r>
            <a:r>
              <a:rPr lang="fr-FR" sz="1400" baseline="-25000">
                <a:latin typeface="Times New Roman" pitchFamily="18" charset="0"/>
                <a:cs typeface="Times New Roman" pitchFamily="18" charset="0"/>
              </a:rPr>
              <a:t>b</a:t>
            </a:r>
          </a:p>
        </p:txBody>
      </p:sp>
      <p:sp>
        <p:nvSpPr>
          <p:cNvPr id="47118" name="Rectangle 84"/>
          <p:cNvSpPr>
            <a:spLocks noChangeArrowheads="1"/>
          </p:cNvSpPr>
          <p:nvPr/>
        </p:nvSpPr>
        <p:spPr bwMode="auto">
          <a:xfrm>
            <a:off x="6929438" y="4819650"/>
            <a:ext cx="373062" cy="307975"/>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O</a:t>
            </a:r>
            <a:r>
              <a:rPr lang="fr-FR" sz="1400" baseline="-25000">
                <a:latin typeface="Times New Roman" pitchFamily="18" charset="0"/>
                <a:cs typeface="Times New Roman" pitchFamily="18" charset="0"/>
              </a:rPr>
              <a:t>b</a:t>
            </a:r>
          </a:p>
        </p:txBody>
      </p:sp>
      <p:sp>
        <p:nvSpPr>
          <p:cNvPr id="47119" name="ZoneTexte 85"/>
          <p:cNvSpPr txBox="1">
            <a:spLocks noChangeArrowheads="1"/>
          </p:cNvSpPr>
          <p:nvPr/>
        </p:nvSpPr>
        <p:spPr bwMode="auto">
          <a:xfrm>
            <a:off x="1357313" y="4819650"/>
            <a:ext cx="785812" cy="307975"/>
          </a:xfrm>
          <a:prstGeom prst="rect">
            <a:avLst/>
          </a:prstGeom>
          <a:noFill/>
          <a:ln w="9525">
            <a:noFill/>
            <a:miter lim="800000"/>
            <a:headEnd/>
            <a:tailEnd/>
          </a:ln>
        </p:spPr>
        <p:txBody>
          <a:bodyPr>
            <a:spAutoFit/>
          </a:bodyPr>
          <a:lstStyle/>
          <a:p>
            <a:r>
              <a:rPr lang="fr-FR" sz="1400">
                <a:latin typeface="Times New Roman" pitchFamily="18" charset="0"/>
                <a:cs typeface="Times New Roman" pitchFamily="18" charset="0"/>
              </a:rPr>
              <a:t>O</a:t>
            </a:r>
            <a:r>
              <a:rPr lang="fr-FR" sz="1400" baseline="-25000">
                <a:latin typeface="Times New Roman" pitchFamily="18" charset="0"/>
                <a:cs typeface="Times New Roman" pitchFamily="18" charset="0"/>
              </a:rPr>
              <a:t>a</a:t>
            </a:r>
          </a:p>
        </p:txBody>
      </p:sp>
      <p:sp>
        <p:nvSpPr>
          <p:cNvPr id="47120" name="Rectangle 86"/>
          <p:cNvSpPr>
            <a:spLocks noChangeArrowheads="1"/>
          </p:cNvSpPr>
          <p:nvPr/>
        </p:nvSpPr>
        <p:spPr bwMode="auto">
          <a:xfrm>
            <a:off x="2857500" y="4819650"/>
            <a:ext cx="373063" cy="307975"/>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O</a:t>
            </a:r>
            <a:r>
              <a:rPr lang="fr-FR" sz="1400" baseline="-25000">
                <a:latin typeface="Times New Roman" pitchFamily="18" charset="0"/>
                <a:cs typeface="Times New Roman" pitchFamily="18" charset="0"/>
              </a:rPr>
              <a:t>b</a:t>
            </a:r>
          </a:p>
        </p:txBody>
      </p:sp>
      <p:sp>
        <p:nvSpPr>
          <p:cNvPr id="47121" name="Rectangle 88"/>
          <p:cNvSpPr>
            <a:spLocks noChangeArrowheads="1"/>
          </p:cNvSpPr>
          <p:nvPr/>
        </p:nvSpPr>
        <p:spPr bwMode="auto">
          <a:xfrm>
            <a:off x="428625" y="1357313"/>
            <a:ext cx="8429625" cy="1323975"/>
          </a:xfrm>
          <a:prstGeom prst="rect">
            <a:avLst/>
          </a:prstGeom>
          <a:noFill/>
          <a:ln w="9525">
            <a:noFill/>
            <a:miter lim="800000"/>
            <a:headEnd/>
            <a:tailEnd/>
          </a:ln>
        </p:spPr>
        <p:txBody>
          <a:bodyPr anchor="ctr">
            <a:spAutoFit/>
          </a:bodyPr>
          <a:lstStyle/>
          <a:p>
            <a:pPr algn="justLow" eaLnBrk="0" hangingPunct="0">
              <a:buFont typeface="Wingdings 3" pitchFamily="18" charset="2"/>
              <a:buChar char=""/>
            </a:pPr>
            <a:r>
              <a:rPr lang="fr-FR" sz="1600">
                <a:latin typeface="Times New Roman" pitchFamily="18" charset="0"/>
              </a:rPr>
              <a:t>Les 2 OA 2p</a:t>
            </a:r>
            <a:r>
              <a:rPr lang="fr-FR" sz="1600" baseline="-30000">
                <a:latin typeface="Times New Roman" pitchFamily="18" charset="0"/>
                <a:sym typeface="Wingdings 3" pitchFamily="18" charset="2"/>
              </a:rPr>
              <a:t>z</a:t>
            </a:r>
            <a:r>
              <a:rPr lang="fr-FR" sz="1600">
                <a:latin typeface="Times New Roman" pitchFamily="18" charset="0"/>
                <a:sym typeface="Wingdings 3" pitchFamily="18" charset="2"/>
              </a:rPr>
              <a:t> vont se recouvrir axialement pour donner 2 OM de type </a:t>
            </a:r>
            <a:r>
              <a:rPr lang="fr-FR" sz="1600">
                <a:latin typeface="Times New Roman" pitchFamily="18" charset="0"/>
                <a:sym typeface="Symbol" pitchFamily="18" charset="2"/>
              </a:rPr>
              <a:t></a:t>
            </a:r>
            <a:r>
              <a:rPr lang="fr-FR" sz="1600"/>
              <a:t> </a:t>
            </a:r>
            <a:r>
              <a:rPr lang="fr-FR" sz="1600">
                <a:latin typeface="Times New Roman" pitchFamily="18" charset="0"/>
              </a:rPr>
              <a:t>: </a:t>
            </a:r>
            <a:r>
              <a:rPr lang="fr-FR" sz="1600">
                <a:latin typeface="Times New Roman" pitchFamily="18" charset="0"/>
                <a:sym typeface="Symbol" pitchFamily="18" charset="2"/>
              </a:rPr>
              <a:t></a:t>
            </a:r>
            <a:r>
              <a:rPr lang="fr-FR" sz="1600">
                <a:latin typeface="Times New Roman" pitchFamily="18" charset="0"/>
              </a:rPr>
              <a:t>2p</a:t>
            </a:r>
            <a:r>
              <a:rPr lang="fr-FR" sz="1600" baseline="-30000">
                <a:latin typeface="Times New Roman" pitchFamily="18" charset="0"/>
                <a:sym typeface="Symbol" pitchFamily="18" charset="2"/>
              </a:rPr>
              <a:t>z</a:t>
            </a:r>
            <a:r>
              <a:rPr lang="fr-FR" sz="1600">
                <a:latin typeface="Times New Roman" pitchFamily="18" charset="0"/>
                <a:sym typeface="Symbol" pitchFamily="18" charset="2"/>
              </a:rPr>
              <a:t> et </a:t>
            </a:r>
            <a:r>
              <a:rPr lang="fr-FR" sz="1600">
                <a:latin typeface="Times New Roman" pitchFamily="18" charset="0"/>
              </a:rPr>
              <a:t>*2p</a:t>
            </a:r>
            <a:r>
              <a:rPr lang="fr-FR" sz="1600" baseline="-30000">
                <a:latin typeface="Times New Roman" pitchFamily="18" charset="0"/>
                <a:sym typeface="Symbol" pitchFamily="18" charset="2"/>
              </a:rPr>
              <a:t>z</a:t>
            </a:r>
            <a:r>
              <a:rPr lang="fr-FR" sz="1600">
                <a:latin typeface="Times New Roman" pitchFamily="18" charset="0"/>
                <a:sym typeface="Symbol" pitchFamily="18" charset="2"/>
              </a:rPr>
              <a:t> avec :</a:t>
            </a:r>
          </a:p>
          <a:p>
            <a:pPr algn="justLow" eaLnBrk="0" hangingPunct="0">
              <a:buFont typeface="Wingdings 3" pitchFamily="18" charset="2"/>
              <a:buChar char=""/>
            </a:pPr>
            <a:endParaRPr lang="fr-FR" sz="1600">
              <a:sym typeface="Symbol" pitchFamily="18" charset="2"/>
            </a:endParaRPr>
          </a:p>
          <a:p>
            <a:pPr algn="justLow" eaLnBrk="0" hangingPunct="0"/>
            <a:r>
              <a:rPr lang="fr-FR" sz="1600" b="1">
                <a:solidFill>
                  <a:srgbClr val="FF0000"/>
                </a:solidFill>
                <a:latin typeface="Times New Roman" pitchFamily="18" charset="0"/>
                <a:sym typeface="Symbol" pitchFamily="18" charset="2"/>
              </a:rPr>
              <a:t></a:t>
            </a:r>
            <a:r>
              <a:rPr lang="fr-FR" sz="1600" b="1" baseline="-30000">
                <a:solidFill>
                  <a:srgbClr val="FF0000"/>
                </a:solidFill>
                <a:latin typeface="Times New Roman" pitchFamily="18" charset="0"/>
              </a:rPr>
              <a:t>2</a:t>
            </a:r>
            <a:r>
              <a:rPr lang="fr-FR" sz="1600" b="1">
                <a:solidFill>
                  <a:srgbClr val="FF0000"/>
                </a:solidFill>
                <a:latin typeface="Times New Roman" pitchFamily="18" charset="0"/>
                <a:sym typeface="Symbol" pitchFamily="18" charset="2"/>
              </a:rPr>
              <a:t>p</a:t>
            </a:r>
            <a:r>
              <a:rPr lang="fr-FR" sz="1600" b="1" baseline="-30000">
                <a:solidFill>
                  <a:srgbClr val="FF0000"/>
                </a:solidFill>
                <a:latin typeface="Times New Roman" pitchFamily="18" charset="0"/>
                <a:sym typeface="Symbol" pitchFamily="18" charset="2"/>
              </a:rPr>
              <a:t>z </a:t>
            </a:r>
            <a:r>
              <a:rPr lang="fr-FR" sz="1600" b="1">
                <a:solidFill>
                  <a:srgbClr val="FF0000"/>
                </a:solidFill>
                <a:latin typeface="Times New Roman" pitchFamily="18" charset="0"/>
                <a:sym typeface="Symbol" pitchFamily="18" charset="2"/>
              </a:rPr>
              <a:t>=</a:t>
            </a:r>
            <a:r>
              <a:rPr lang="fr-FR" sz="1600" b="1" baseline="-30000">
                <a:solidFill>
                  <a:srgbClr val="FF0000"/>
                </a:solidFill>
                <a:latin typeface="Times New Roman" pitchFamily="18" charset="0"/>
                <a:sym typeface="Symbol" pitchFamily="18" charset="2"/>
              </a:rPr>
              <a:t> </a:t>
            </a:r>
            <a:r>
              <a:rPr lang="fr-FR" sz="1600" b="1">
                <a:solidFill>
                  <a:srgbClr val="FF0000"/>
                </a:solidFill>
                <a:latin typeface="Times New Roman" pitchFamily="18" charset="0"/>
                <a:sym typeface="Symbol" pitchFamily="18" charset="2"/>
              </a:rPr>
              <a:t> N (2p</a:t>
            </a:r>
            <a:r>
              <a:rPr lang="fr-FR" sz="1600" b="1" baseline="-30000">
                <a:solidFill>
                  <a:srgbClr val="FF0000"/>
                </a:solidFill>
                <a:latin typeface="Times New Roman" pitchFamily="18" charset="0"/>
                <a:sym typeface="Symbol" pitchFamily="18" charset="2"/>
              </a:rPr>
              <a:t>za</a:t>
            </a:r>
            <a:r>
              <a:rPr lang="fr-FR" sz="1600" b="1">
                <a:solidFill>
                  <a:srgbClr val="FF0000"/>
                </a:solidFill>
                <a:latin typeface="Times New Roman" pitchFamily="18" charset="0"/>
                <a:sym typeface="Symbol" pitchFamily="18" charset="2"/>
              </a:rPr>
              <a:t> - 2p</a:t>
            </a:r>
            <a:r>
              <a:rPr lang="fr-FR" sz="1600" b="1" baseline="-30000">
                <a:solidFill>
                  <a:srgbClr val="FF0000"/>
                </a:solidFill>
                <a:latin typeface="Times New Roman" pitchFamily="18" charset="0"/>
                <a:sym typeface="Symbol" pitchFamily="18" charset="2"/>
              </a:rPr>
              <a:t>zb</a:t>
            </a:r>
            <a:r>
              <a:rPr lang="fr-FR" sz="1600" b="1">
                <a:solidFill>
                  <a:srgbClr val="FF0000"/>
                </a:solidFill>
                <a:latin typeface="Times New Roman" pitchFamily="18" charset="0"/>
                <a:sym typeface="Symbol" pitchFamily="18" charset="2"/>
              </a:rPr>
              <a:t>)    et  </a:t>
            </a:r>
            <a:r>
              <a:rPr lang="fr-FR" sz="1600" b="1">
                <a:solidFill>
                  <a:srgbClr val="FF0000"/>
                </a:solidFill>
                <a:latin typeface="Times New Roman" pitchFamily="18" charset="0"/>
              </a:rPr>
              <a:t>*</a:t>
            </a:r>
            <a:r>
              <a:rPr lang="fr-FR" sz="1600" b="1" baseline="-30000">
                <a:solidFill>
                  <a:srgbClr val="FF0000"/>
                </a:solidFill>
                <a:latin typeface="Times New Roman" pitchFamily="18" charset="0"/>
                <a:sym typeface="Symbol" pitchFamily="18" charset="2"/>
              </a:rPr>
              <a:t>2</a:t>
            </a:r>
            <a:r>
              <a:rPr lang="fr-FR" sz="1600" b="1">
                <a:solidFill>
                  <a:srgbClr val="FF0000"/>
                </a:solidFill>
                <a:latin typeface="Times New Roman" pitchFamily="18" charset="0"/>
                <a:sym typeface="Symbol" pitchFamily="18" charset="2"/>
              </a:rPr>
              <a:t>p</a:t>
            </a:r>
            <a:r>
              <a:rPr lang="fr-FR" sz="1600" b="1" baseline="-30000">
                <a:solidFill>
                  <a:srgbClr val="FF0000"/>
                </a:solidFill>
                <a:latin typeface="Times New Roman" pitchFamily="18" charset="0"/>
                <a:sym typeface="Symbol" pitchFamily="18" charset="2"/>
              </a:rPr>
              <a:t>z </a:t>
            </a:r>
            <a:r>
              <a:rPr lang="fr-FR" sz="1600" b="1">
                <a:solidFill>
                  <a:srgbClr val="FF0000"/>
                </a:solidFill>
                <a:latin typeface="Times New Roman" pitchFamily="18" charset="0"/>
                <a:sym typeface="Symbol" pitchFamily="18" charset="2"/>
              </a:rPr>
              <a:t>= N* (2p</a:t>
            </a:r>
            <a:r>
              <a:rPr lang="fr-FR" sz="1600" b="1" baseline="-30000">
                <a:solidFill>
                  <a:srgbClr val="FF0000"/>
                </a:solidFill>
                <a:latin typeface="Times New Roman" pitchFamily="18" charset="0"/>
                <a:sym typeface="Symbol" pitchFamily="18" charset="2"/>
              </a:rPr>
              <a:t>za</a:t>
            </a:r>
            <a:r>
              <a:rPr lang="fr-FR" sz="1600" b="1">
                <a:solidFill>
                  <a:srgbClr val="FF0000"/>
                </a:solidFill>
                <a:latin typeface="Times New Roman" pitchFamily="18" charset="0"/>
                <a:sym typeface="Symbol" pitchFamily="18" charset="2"/>
              </a:rPr>
              <a:t> + 2p</a:t>
            </a:r>
            <a:r>
              <a:rPr lang="fr-FR" sz="1600" b="1" baseline="-30000">
                <a:solidFill>
                  <a:srgbClr val="FF0000"/>
                </a:solidFill>
                <a:latin typeface="Times New Roman" pitchFamily="18" charset="0"/>
                <a:sym typeface="Symbol" pitchFamily="18" charset="2"/>
              </a:rPr>
              <a:t>zb</a:t>
            </a:r>
            <a:r>
              <a:rPr lang="fr-FR" sz="1600" b="1">
                <a:solidFill>
                  <a:srgbClr val="FF0000"/>
                </a:solidFill>
                <a:latin typeface="Times New Roman" pitchFamily="18" charset="0"/>
                <a:sym typeface="Symbol" pitchFamily="18" charset="2"/>
              </a:rPr>
              <a:t>)</a:t>
            </a:r>
          </a:p>
          <a:p>
            <a:pPr algn="justLow" eaLnBrk="0" hangingPunct="0"/>
            <a:endParaRPr lang="fr-FR" sz="1600">
              <a:latin typeface="Times New Roman" pitchFamily="18" charset="0"/>
              <a:sym typeface="Symbol" pitchFamily="18" charset="2"/>
            </a:endParaRPr>
          </a:p>
          <a:p>
            <a:pPr algn="justLow" eaLnBrk="0" hangingPunct="0"/>
            <a:endParaRPr lang="fr-FR" sz="1600">
              <a:sym typeface="Symbol" pitchFamily="18" charset="2"/>
            </a:endParaRPr>
          </a:p>
        </p:txBody>
      </p:sp>
      <p:sp>
        <p:nvSpPr>
          <p:cNvPr id="88" name="Espace réservé du numéro de diapositive 87"/>
          <p:cNvSpPr>
            <a:spLocks noGrp="1"/>
          </p:cNvSpPr>
          <p:nvPr>
            <p:ph type="sldNum" sz="quarter" idx="12"/>
          </p:nvPr>
        </p:nvSpPr>
        <p:spPr/>
        <p:txBody>
          <a:bodyPr/>
          <a:lstStyle/>
          <a:p>
            <a:pPr>
              <a:defRPr/>
            </a:pPr>
            <a:fld id="{18B84324-2DB3-4C94-B67C-4D36CC1082E1}" type="slidenum">
              <a:rPr lang="fr-FR" smtClean="0"/>
              <a:pPr>
                <a:defRPr/>
              </a:pPr>
              <a:t>20</a:t>
            </a:fld>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685800" y="133330"/>
            <a:ext cx="7467600" cy="366712"/>
          </a:xfrm>
          <a:prstGeom prst="rect">
            <a:avLst/>
          </a:prstGeom>
          <a:noFill/>
          <a:ln w="9525">
            <a:noFill/>
            <a:miter lim="800000"/>
            <a:headEnd/>
            <a:tailEnd/>
          </a:ln>
        </p:spPr>
        <p:txBody>
          <a:bodyPr>
            <a:spAutoFit/>
          </a:bodyPr>
          <a:lstStyle/>
          <a:p>
            <a:pPr algn="ctr">
              <a:defRPr/>
            </a:pPr>
            <a:r>
              <a:rPr lang="fr-FR" b="1" dirty="0">
                <a:solidFill>
                  <a:srgbClr val="00B0F0"/>
                </a:solidFill>
                <a:latin typeface="Times New Roman" pitchFamily="18" charset="0"/>
                <a:cs typeface="Times New Roman" pitchFamily="18" charset="0"/>
              </a:rPr>
              <a:t>Recouvrement </a:t>
            </a:r>
            <a:r>
              <a:rPr lang="fr-FR" b="1" dirty="0" smtClean="0">
                <a:solidFill>
                  <a:srgbClr val="00B0F0"/>
                </a:solidFill>
                <a:latin typeface="Times New Roman" pitchFamily="18" charset="0"/>
                <a:cs typeface="Times New Roman" pitchFamily="18" charset="0"/>
              </a:rPr>
              <a:t>latéral</a:t>
            </a:r>
            <a:endParaRPr lang="fr-FR" b="1" dirty="0">
              <a:solidFill>
                <a:srgbClr val="00B0F0"/>
              </a:solidFill>
              <a:latin typeface="Times New Roman" pitchFamily="18" charset="0"/>
              <a:cs typeface="Times New Roman" pitchFamily="18" charset="0"/>
            </a:endParaRPr>
          </a:p>
        </p:txBody>
      </p:sp>
      <p:sp>
        <p:nvSpPr>
          <p:cNvPr id="48131" name="Rectangle 5"/>
          <p:cNvSpPr>
            <a:spLocks noChangeArrowheads="1"/>
          </p:cNvSpPr>
          <p:nvPr/>
        </p:nvSpPr>
        <p:spPr bwMode="auto">
          <a:xfrm>
            <a:off x="285720" y="464604"/>
            <a:ext cx="8358246" cy="2169825"/>
          </a:xfrm>
          <a:prstGeom prst="rect">
            <a:avLst/>
          </a:prstGeom>
          <a:noFill/>
          <a:ln w="9525">
            <a:noFill/>
            <a:miter lim="800000"/>
            <a:headEnd/>
            <a:tailEnd/>
          </a:ln>
        </p:spPr>
        <p:txBody>
          <a:bodyPr wrap="square" anchor="ctr">
            <a:spAutoFit/>
          </a:bodyPr>
          <a:lstStyle/>
          <a:p>
            <a:pPr algn="justLow" eaLnBrk="0" hangingPunct="0"/>
            <a:r>
              <a:rPr lang="fr-FR" dirty="0">
                <a:latin typeface="Times New Roman" pitchFamily="18" charset="0"/>
                <a:ea typeface="Calibri" pitchFamily="34" charset="0"/>
                <a:cs typeface="Times New Roman" pitchFamily="18" charset="0"/>
              </a:rPr>
              <a:t>L’axe Oz étant l’axe de la molécule, les 2 OA 2px</a:t>
            </a:r>
            <a:r>
              <a:rPr lang="fr-FR" baseline="-30000" dirty="0">
                <a:latin typeface="Times New Roman" pitchFamily="18" charset="0"/>
                <a:ea typeface="Calibri" pitchFamily="34" charset="0"/>
                <a:cs typeface="Times New Roman" pitchFamily="18" charset="0"/>
                <a:sym typeface="Wingdings 3" pitchFamily="18" charset="2"/>
              </a:rPr>
              <a:t>a</a:t>
            </a:r>
            <a:r>
              <a:rPr lang="fr-FR" dirty="0">
                <a:latin typeface="Times New Roman" pitchFamily="18" charset="0"/>
                <a:ea typeface="Calibri" pitchFamily="34" charset="0"/>
                <a:cs typeface="Times New Roman" pitchFamily="18" charset="0"/>
                <a:sym typeface="Wingdings 3" pitchFamily="18" charset="2"/>
              </a:rPr>
              <a:t> et 2px</a:t>
            </a:r>
            <a:r>
              <a:rPr lang="fr-FR" baseline="-30000" dirty="0">
                <a:latin typeface="Times New Roman" pitchFamily="18" charset="0"/>
                <a:ea typeface="Calibri" pitchFamily="34" charset="0"/>
                <a:cs typeface="Times New Roman" pitchFamily="18" charset="0"/>
                <a:sym typeface="Wingdings 3" pitchFamily="18" charset="2"/>
              </a:rPr>
              <a:t>b</a:t>
            </a:r>
            <a:r>
              <a:rPr lang="fr-FR" dirty="0">
                <a:latin typeface="Times New Roman" pitchFamily="18" charset="0"/>
                <a:ea typeface="Calibri" pitchFamily="34" charset="0"/>
                <a:cs typeface="Times New Roman" pitchFamily="18" charset="0"/>
                <a:sym typeface="Wingdings 3" pitchFamily="18" charset="2"/>
              </a:rPr>
              <a:t>, aussi bien que les orbitales 2py</a:t>
            </a:r>
            <a:r>
              <a:rPr lang="fr-FR" baseline="-30000" dirty="0">
                <a:latin typeface="Times New Roman" pitchFamily="18" charset="0"/>
                <a:ea typeface="Calibri" pitchFamily="34" charset="0"/>
                <a:cs typeface="Times New Roman" pitchFamily="18" charset="0"/>
                <a:sym typeface="Wingdings 3" pitchFamily="18" charset="2"/>
              </a:rPr>
              <a:t>a </a:t>
            </a:r>
            <a:r>
              <a:rPr lang="fr-FR" dirty="0">
                <a:latin typeface="Times New Roman" pitchFamily="18" charset="0"/>
                <a:ea typeface="Calibri" pitchFamily="34" charset="0"/>
                <a:cs typeface="Times New Roman" pitchFamily="18" charset="0"/>
                <a:sym typeface="Wingdings 3" pitchFamily="18" charset="2"/>
              </a:rPr>
              <a:t>et 2py</a:t>
            </a:r>
            <a:r>
              <a:rPr lang="fr-FR" baseline="-30000" dirty="0">
                <a:latin typeface="Times New Roman" pitchFamily="18" charset="0"/>
                <a:ea typeface="Calibri" pitchFamily="34" charset="0"/>
                <a:cs typeface="Times New Roman" pitchFamily="18" charset="0"/>
                <a:sym typeface="Wingdings 3" pitchFamily="18" charset="2"/>
              </a:rPr>
              <a:t>b</a:t>
            </a:r>
            <a:r>
              <a:rPr lang="fr-FR" dirty="0">
                <a:latin typeface="Times New Roman" pitchFamily="18" charset="0"/>
                <a:ea typeface="Calibri" pitchFamily="34" charset="0"/>
                <a:cs typeface="Times New Roman" pitchFamily="18" charset="0"/>
                <a:sym typeface="Wingdings 3" pitchFamily="18" charset="2"/>
              </a:rPr>
              <a:t>, ne peuvent pas se recouvrir axialement, il y aura donc un recouvrement latéral conduisant aux OM de type </a:t>
            </a:r>
            <a:r>
              <a:rPr lang="fr-FR" dirty="0">
                <a:latin typeface="Times New Roman" pitchFamily="18" charset="0"/>
                <a:ea typeface="Calibri" pitchFamily="34" charset="0"/>
                <a:cs typeface="Times New Roman" pitchFamily="18" charset="0"/>
                <a:sym typeface="Symbol" pitchFamily="18" charset="2"/>
              </a:rPr>
              <a:t></a:t>
            </a:r>
            <a:r>
              <a:rPr lang="fr-FR" dirty="0">
                <a:latin typeface="Times New Roman" pitchFamily="18" charset="0"/>
                <a:ea typeface="Calibri" pitchFamily="34" charset="0"/>
                <a:cs typeface="Times New Roman" pitchFamily="18" charset="0"/>
              </a:rPr>
              <a:t>. Les OA 2px</a:t>
            </a:r>
            <a:r>
              <a:rPr lang="fr-FR" baseline="-30000" dirty="0">
                <a:latin typeface="Times New Roman" pitchFamily="18" charset="0"/>
                <a:ea typeface="Calibri" pitchFamily="34" charset="0"/>
                <a:cs typeface="Times New Roman" pitchFamily="18" charset="0"/>
                <a:sym typeface="Symbol" pitchFamily="18" charset="2"/>
              </a:rPr>
              <a:t>a</a:t>
            </a:r>
            <a:r>
              <a:rPr lang="fr-FR" dirty="0">
                <a:latin typeface="Times New Roman" pitchFamily="18" charset="0"/>
                <a:ea typeface="Calibri" pitchFamily="34" charset="0"/>
                <a:cs typeface="Times New Roman" pitchFamily="18" charset="0"/>
                <a:sym typeface="Symbol" pitchFamily="18" charset="2"/>
              </a:rPr>
              <a:t> et 2px</a:t>
            </a:r>
            <a:r>
              <a:rPr lang="fr-FR" baseline="-30000" dirty="0">
                <a:latin typeface="Times New Roman" pitchFamily="18" charset="0"/>
                <a:ea typeface="Calibri" pitchFamily="34" charset="0"/>
                <a:cs typeface="Times New Roman" pitchFamily="18" charset="0"/>
                <a:sym typeface="Symbol" pitchFamily="18" charset="2"/>
              </a:rPr>
              <a:t>b</a:t>
            </a:r>
            <a:r>
              <a:rPr lang="fr-FR" dirty="0">
                <a:latin typeface="Times New Roman" pitchFamily="18" charset="0"/>
                <a:ea typeface="Calibri" pitchFamily="34" charset="0"/>
                <a:cs typeface="Times New Roman" pitchFamily="18" charset="0"/>
                <a:sym typeface="Symbol" pitchFamily="18" charset="2"/>
              </a:rPr>
              <a:t> donneront des OM </a:t>
            </a:r>
            <a:r>
              <a:rPr lang="fr-FR" baseline="-30000" dirty="0">
                <a:latin typeface="Times New Roman" pitchFamily="18" charset="0"/>
                <a:ea typeface="Calibri" pitchFamily="34" charset="0"/>
                <a:cs typeface="Times New Roman" pitchFamily="18" charset="0"/>
              </a:rPr>
              <a:t>2px </a:t>
            </a:r>
            <a:r>
              <a:rPr lang="fr-FR" dirty="0">
                <a:latin typeface="Times New Roman" pitchFamily="18" charset="0"/>
                <a:ea typeface="Calibri" pitchFamily="34" charset="0"/>
                <a:cs typeface="Times New Roman" pitchFamily="18" charset="0"/>
                <a:sym typeface="Symbol" pitchFamily="18" charset="2"/>
              </a:rPr>
              <a:t>(liante) et </a:t>
            </a:r>
            <a:r>
              <a:rPr lang="fr-FR" dirty="0">
                <a:latin typeface="Times New Roman" pitchFamily="18" charset="0"/>
                <a:ea typeface="Calibri" pitchFamily="34" charset="0"/>
                <a:cs typeface="Times New Roman" pitchFamily="18" charset="0"/>
              </a:rPr>
              <a:t>*</a:t>
            </a:r>
            <a:r>
              <a:rPr lang="fr-FR" baseline="-30000" dirty="0">
                <a:latin typeface="Times New Roman" pitchFamily="18" charset="0"/>
                <a:ea typeface="Calibri" pitchFamily="34" charset="0"/>
                <a:cs typeface="Times New Roman" pitchFamily="18" charset="0"/>
                <a:sym typeface="Symbol" pitchFamily="18" charset="2"/>
              </a:rPr>
              <a:t>2px </a:t>
            </a:r>
            <a:r>
              <a:rPr lang="fr-FR" dirty="0">
                <a:latin typeface="Times New Roman" pitchFamily="18" charset="0"/>
                <a:ea typeface="Calibri" pitchFamily="34" charset="0"/>
                <a:cs typeface="Times New Roman" pitchFamily="18" charset="0"/>
                <a:sym typeface="Symbol" pitchFamily="18" charset="2"/>
              </a:rPr>
              <a:t>(</a:t>
            </a:r>
            <a:r>
              <a:rPr lang="fr-FR" dirty="0" smtClean="0">
                <a:latin typeface="Times New Roman" pitchFamily="18" charset="0"/>
                <a:ea typeface="Calibri" pitchFamily="34" charset="0"/>
                <a:cs typeface="Times New Roman" pitchFamily="18" charset="0"/>
                <a:sym typeface="Symbol" pitchFamily="18" charset="2"/>
              </a:rPr>
              <a:t>antiliante). </a:t>
            </a:r>
            <a:r>
              <a:rPr lang="fr-FR" dirty="0">
                <a:latin typeface="Times New Roman" pitchFamily="18" charset="0"/>
                <a:ea typeface="Calibri" pitchFamily="34" charset="0"/>
                <a:cs typeface="Times New Roman" pitchFamily="18" charset="0"/>
                <a:sym typeface="Symbol" pitchFamily="18" charset="2"/>
              </a:rPr>
              <a:t>Pour les deux OA 2py</a:t>
            </a:r>
            <a:r>
              <a:rPr lang="fr-FR" baseline="-30000" dirty="0">
                <a:latin typeface="Times New Roman" pitchFamily="18" charset="0"/>
                <a:ea typeface="Calibri" pitchFamily="34" charset="0"/>
                <a:cs typeface="Times New Roman" pitchFamily="18" charset="0"/>
                <a:sym typeface="Symbol" pitchFamily="18" charset="2"/>
              </a:rPr>
              <a:t>a</a:t>
            </a:r>
            <a:r>
              <a:rPr lang="fr-FR" dirty="0">
                <a:latin typeface="Times New Roman" pitchFamily="18" charset="0"/>
                <a:ea typeface="Calibri" pitchFamily="34" charset="0"/>
                <a:cs typeface="Times New Roman" pitchFamily="18" charset="0"/>
                <a:sym typeface="Symbol" pitchFamily="18" charset="2"/>
              </a:rPr>
              <a:t> et 2py</a:t>
            </a:r>
            <a:r>
              <a:rPr lang="fr-FR" baseline="-30000" dirty="0">
                <a:latin typeface="Times New Roman" pitchFamily="18" charset="0"/>
                <a:ea typeface="Calibri" pitchFamily="34" charset="0"/>
                <a:cs typeface="Times New Roman" pitchFamily="18" charset="0"/>
                <a:sym typeface="Symbol" pitchFamily="18" charset="2"/>
              </a:rPr>
              <a:t>b</a:t>
            </a:r>
            <a:r>
              <a:rPr lang="fr-FR" dirty="0">
                <a:latin typeface="Times New Roman" pitchFamily="18" charset="0"/>
                <a:ea typeface="Calibri" pitchFamily="34" charset="0"/>
                <a:cs typeface="Times New Roman" pitchFamily="18" charset="0"/>
                <a:sym typeface="Symbol" pitchFamily="18" charset="2"/>
              </a:rPr>
              <a:t> donneront des OM </a:t>
            </a:r>
            <a:r>
              <a:rPr lang="fr-FR" baseline="-30000" dirty="0">
                <a:latin typeface="Times New Roman" pitchFamily="18" charset="0"/>
                <a:ea typeface="Calibri" pitchFamily="34" charset="0"/>
                <a:cs typeface="Times New Roman" pitchFamily="18" charset="0"/>
              </a:rPr>
              <a:t>2py </a:t>
            </a:r>
            <a:r>
              <a:rPr lang="fr-FR" dirty="0">
                <a:latin typeface="Times New Roman" pitchFamily="18" charset="0"/>
                <a:ea typeface="Calibri" pitchFamily="34" charset="0"/>
                <a:cs typeface="Times New Roman" pitchFamily="18" charset="0"/>
                <a:sym typeface="Symbol" pitchFamily="18" charset="2"/>
              </a:rPr>
              <a:t>(liante) et </a:t>
            </a:r>
            <a:r>
              <a:rPr lang="fr-FR" dirty="0">
                <a:latin typeface="Times New Roman" pitchFamily="18" charset="0"/>
                <a:ea typeface="Calibri" pitchFamily="34" charset="0"/>
                <a:cs typeface="Times New Roman" pitchFamily="18" charset="0"/>
              </a:rPr>
              <a:t>*</a:t>
            </a:r>
            <a:r>
              <a:rPr lang="fr-FR" baseline="-30000" dirty="0">
                <a:latin typeface="Times New Roman" pitchFamily="18" charset="0"/>
                <a:ea typeface="Calibri" pitchFamily="34" charset="0"/>
                <a:cs typeface="Times New Roman" pitchFamily="18" charset="0"/>
                <a:sym typeface="Symbol" pitchFamily="18" charset="2"/>
              </a:rPr>
              <a:t>2py </a:t>
            </a:r>
            <a:r>
              <a:rPr lang="fr-FR" dirty="0">
                <a:latin typeface="Times New Roman" pitchFamily="18" charset="0"/>
                <a:ea typeface="Calibri" pitchFamily="34" charset="0"/>
                <a:cs typeface="Times New Roman" pitchFamily="18" charset="0"/>
                <a:sym typeface="Symbol" pitchFamily="18" charset="2"/>
              </a:rPr>
              <a:t>(</a:t>
            </a:r>
            <a:r>
              <a:rPr lang="fr-FR" dirty="0" smtClean="0">
                <a:latin typeface="Times New Roman" pitchFamily="18" charset="0"/>
                <a:ea typeface="Calibri" pitchFamily="34" charset="0"/>
                <a:cs typeface="Times New Roman" pitchFamily="18" charset="0"/>
                <a:sym typeface="Symbol" pitchFamily="18" charset="2"/>
              </a:rPr>
              <a:t>antiliante).</a:t>
            </a:r>
            <a:endParaRPr lang="fr-FR" dirty="0">
              <a:latin typeface="Times New Roman" pitchFamily="18" charset="0"/>
              <a:ea typeface="Calibri" pitchFamily="34" charset="0"/>
              <a:cs typeface="Times New Roman" pitchFamily="18" charset="0"/>
              <a:sym typeface="Symbol" pitchFamily="18" charset="2"/>
            </a:endParaRPr>
          </a:p>
          <a:p>
            <a:pPr algn="justLow" eaLnBrk="0" hangingPunct="0">
              <a:lnSpc>
                <a:spcPct val="150000"/>
              </a:lnSpc>
            </a:pPr>
            <a:r>
              <a:rPr lang="fr-FR" sz="1500" dirty="0">
                <a:latin typeface="Times New Roman" pitchFamily="18" charset="0"/>
                <a:ea typeface="Calibri" pitchFamily="34" charset="0"/>
                <a:cs typeface="Times New Roman" pitchFamily="18" charset="0"/>
                <a:sym typeface="Symbol" pitchFamily="18" charset="2"/>
              </a:rPr>
              <a:t>            </a:t>
            </a:r>
            <a:r>
              <a:rPr lang="fr-FR" sz="1500" dirty="0" smtClean="0">
                <a:latin typeface="Times New Roman" pitchFamily="18" charset="0"/>
                <a:ea typeface="Calibri" pitchFamily="34" charset="0"/>
                <a:cs typeface="Times New Roman" pitchFamily="18" charset="0"/>
                <a:sym typeface="Symbol" pitchFamily="18" charset="2"/>
              </a:rPr>
              <a:t>                          </a:t>
            </a:r>
            <a:r>
              <a:rPr lang="fr-FR" sz="1500" b="1" dirty="0">
                <a:solidFill>
                  <a:srgbClr val="FF0000"/>
                </a:solidFill>
                <a:latin typeface="Times New Roman" pitchFamily="18" charset="0"/>
                <a:ea typeface="Calibri" pitchFamily="34" charset="0"/>
                <a:cs typeface="Times New Roman" pitchFamily="18" charset="0"/>
                <a:sym typeface="Symbol" pitchFamily="18" charset="2"/>
              </a:rPr>
              <a:t></a:t>
            </a:r>
            <a:r>
              <a:rPr lang="fr-FR" sz="1500" b="1" baseline="-30000" dirty="0">
                <a:solidFill>
                  <a:srgbClr val="FF0000"/>
                </a:solidFill>
                <a:latin typeface="Times New Roman" pitchFamily="18" charset="0"/>
                <a:ea typeface="Calibri" pitchFamily="34" charset="0"/>
                <a:cs typeface="Times New Roman" pitchFamily="18" charset="0"/>
              </a:rPr>
              <a:t>2px </a:t>
            </a:r>
            <a:r>
              <a:rPr lang="fr-FR" sz="1500" b="1" dirty="0">
                <a:solidFill>
                  <a:srgbClr val="FF0000"/>
                </a:solidFill>
                <a:latin typeface="Times New Roman" pitchFamily="18" charset="0"/>
                <a:ea typeface="Calibri" pitchFamily="34" charset="0"/>
                <a:cs typeface="Times New Roman" pitchFamily="18" charset="0"/>
                <a:sym typeface="Symbol" pitchFamily="18" charset="2"/>
              </a:rPr>
              <a:t>=</a:t>
            </a:r>
            <a:r>
              <a:rPr lang="fr-FR" sz="1500" b="1" baseline="-30000" dirty="0">
                <a:solidFill>
                  <a:srgbClr val="FF0000"/>
                </a:solidFill>
                <a:latin typeface="Times New Roman" pitchFamily="18" charset="0"/>
                <a:ea typeface="Calibri" pitchFamily="34" charset="0"/>
                <a:cs typeface="Times New Roman" pitchFamily="18" charset="0"/>
                <a:sym typeface="Symbol" pitchFamily="18" charset="2"/>
              </a:rPr>
              <a:t> </a:t>
            </a:r>
            <a:r>
              <a:rPr lang="fr-FR" sz="1500" b="1" dirty="0">
                <a:solidFill>
                  <a:srgbClr val="FF0000"/>
                </a:solidFill>
                <a:latin typeface="Times New Roman" pitchFamily="18" charset="0"/>
                <a:ea typeface="Calibri" pitchFamily="34" charset="0"/>
                <a:cs typeface="Times New Roman" pitchFamily="18" charset="0"/>
                <a:sym typeface="Symbol" pitchFamily="18" charset="2"/>
              </a:rPr>
              <a:t> N (2p</a:t>
            </a:r>
            <a:r>
              <a:rPr lang="fr-FR" sz="1500" b="1" baseline="-30000" dirty="0">
                <a:solidFill>
                  <a:srgbClr val="FF0000"/>
                </a:solidFill>
                <a:latin typeface="Times New Roman" pitchFamily="18" charset="0"/>
                <a:ea typeface="Calibri" pitchFamily="34" charset="0"/>
                <a:cs typeface="Times New Roman" pitchFamily="18" charset="0"/>
                <a:sym typeface="Symbol" pitchFamily="18" charset="2"/>
              </a:rPr>
              <a:t>xa</a:t>
            </a:r>
            <a:r>
              <a:rPr lang="fr-FR" sz="1500" b="1" dirty="0">
                <a:solidFill>
                  <a:srgbClr val="FF0000"/>
                </a:solidFill>
                <a:latin typeface="Times New Roman" pitchFamily="18" charset="0"/>
                <a:ea typeface="Calibri" pitchFamily="34" charset="0"/>
                <a:cs typeface="Times New Roman" pitchFamily="18" charset="0"/>
                <a:sym typeface="Symbol" pitchFamily="18" charset="2"/>
              </a:rPr>
              <a:t> + 2p</a:t>
            </a:r>
            <a:r>
              <a:rPr lang="fr-FR" sz="1500" b="1" baseline="-30000" dirty="0">
                <a:solidFill>
                  <a:srgbClr val="FF0000"/>
                </a:solidFill>
                <a:latin typeface="Times New Roman" pitchFamily="18" charset="0"/>
                <a:ea typeface="Calibri" pitchFamily="34" charset="0"/>
                <a:cs typeface="Times New Roman" pitchFamily="18" charset="0"/>
                <a:sym typeface="Symbol" pitchFamily="18" charset="2"/>
              </a:rPr>
              <a:t>xb</a:t>
            </a:r>
            <a:r>
              <a:rPr lang="fr-FR" sz="1500" b="1" dirty="0">
                <a:solidFill>
                  <a:srgbClr val="FF0000"/>
                </a:solidFill>
                <a:latin typeface="Times New Roman" pitchFamily="18" charset="0"/>
                <a:ea typeface="Calibri" pitchFamily="34" charset="0"/>
                <a:cs typeface="Times New Roman" pitchFamily="18" charset="0"/>
                <a:sym typeface="Symbol" pitchFamily="18" charset="2"/>
              </a:rPr>
              <a:t>)  ,              </a:t>
            </a:r>
            <a:r>
              <a:rPr lang="fr-FR" sz="1500" b="1" dirty="0">
                <a:solidFill>
                  <a:srgbClr val="FF0000"/>
                </a:solidFill>
                <a:latin typeface="Times New Roman" pitchFamily="18" charset="0"/>
                <a:ea typeface="Calibri" pitchFamily="34" charset="0"/>
                <a:cs typeface="Times New Roman" pitchFamily="18" charset="0"/>
              </a:rPr>
              <a:t>*</a:t>
            </a:r>
            <a:r>
              <a:rPr lang="fr-FR" sz="1500" b="1" baseline="-30000" dirty="0">
                <a:solidFill>
                  <a:srgbClr val="FF0000"/>
                </a:solidFill>
                <a:latin typeface="Times New Roman" pitchFamily="18" charset="0"/>
                <a:ea typeface="Calibri" pitchFamily="34" charset="0"/>
                <a:cs typeface="Times New Roman" pitchFamily="18" charset="0"/>
                <a:sym typeface="Symbol" pitchFamily="18" charset="2"/>
              </a:rPr>
              <a:t>2px </a:t>
            </a:r>
            <a:r>
              <a:rPr lang="fr-FR" sz="1500" b="1" dirty="0">
                <a:solidFill>
                  <a:srgbClr val="FF0000"/>
                </a:solidFill>
                <a:latin typeface="Times New Roman" pitchFamily="18" charset="0"/>
                <a:ea typeface="Calibri" pitchFamily="34" charset="0"/>
                <a:cs typeface="Times New Roman" pitchFamily="18" charset="0"/>
                <a:sym typeface="Symbol" pitchFamily="18" charset="2"/>
              </a:rPr>
              <a:t>=</a:t>
            </a:r>
            <a:r>
              <a:rPr lang="fr-FR" sz="1500" b="1" baseline="-30000" dirty="0">
                <a:solidFill>
                  <a:srgbClr val="FF0000"/>
                </a:solidFill>
                <a:latin typeface="Times New Roman" pitchFamily="18" charset="0"/>
                <a:ea typeface="Calibri" pitchFamily="34" charset="0"/>
                <a:cs typeface="Times New Roman" pitchFamily="18" charset="0"/>
                <a:sym typeface="Symbol" pitchFamily="18" charset="2"/>
              </a:rPr>
              <a:t> </a:t>
            </a:r>
            <a:r>
              <a:rPr lang="fr-FR" sz="1500" b="1" dirty="0">
                <a:solidFill>
                  <a:srgbClr val="FF0000"/>
                </a:solidFill>
                <a:latin typeface="Times New Roman" pitchFamily="18" charset="0"/>
                <a:ea typeface="Calibri" pitchFamily="34" charset="0"/>
                <a:cs typeface="Times New Roman" pitchFamily="18" charset="0"/>
                <a:sym typeface="Symbol" pitchFamily="18" charset="2"/>
              </a:rPr>
              <a:t> N* (2p</a:t>
            </a:r>
            <a:r>
              <a:rPr lang="fr-FR" sz="1500" b="1" baseline="-30000" dirty="0">
                <a:solidFill>
                  <a:srgbClr val="FF0000"/>
                </a:solidFill>
                <a:latin typeface="Times New Roman" pitchFamily="18" charset="0"/>
                <a:ea typeface="Calibri" pitchFamily="34" charset="0"/>
                <a:cs typeface="Times New Roman" pitchFamily="18" charset="0"/>
                <a:sym typeface="Symbol" pitchFamily="18" charset="2"/>
              </a:rPr>
              <a:t>xa</a:t>
            </a:r>
            <a:r>
              <a:rPr lang="fr-FR" sz="1500" b="1" dirty="0">
                <a:solidFill>
                  <a:srgbClr val="FF0000"/>
                </a:solidFill>
                <a:latin typeface="Times New Roman" pitchFamily="18" charset="0"/>
                <a:ea typeface="Calibri" pitchFamily="34" charset="0"/>
                <a:cs typeface="Times New Roman" pitchFamily="18" charset="0"/>
                <a:sym typeface="Symbol" pitchFamily="18" charset="2"/>
              </a:rPr>
              <a:t> - 2p</a:t>
            </a:r>
            <a:r>
              <a:rPr lang="fr-FR" sz="1500" b="1" baseline="-30000" dirty="0">
                <a:solidFill>
                  <a:srgbClr val="FF0000"/>
                </a:solidFill>
                <a:latin typeface="Times New Roman" pitchFamily="18" charset="0"/>
                <a:ea typeface="Calibri" pitchFamily="34" charset="0"/>
                <a:cs typeface="Times New Roman" pitchFamily="18" charset="0"/>
                <a:sym typeface="Symbol" pitchFamily="18" charset="2"/>
              </a:rPr>
              <a:t>xb</a:t>
            </a:r>
            <a:r>
              <a:rPr lang="fr-FR" sz="1500" b="1" dirty="0">
                <a:solidFill>
                  <a:srgbClr val="FF0000"/>
                </a:solidFill>
                <a:latin typeface="Times New Roman" pitchFamily="18" charset="0"/>
                <a:ea typeface="Calibri" pitchFamily="34" charset="0"/>
                <a:cs typeface="Times New Roman" pitchFamily="18" charset="0"/>
                <a:sym typeface="Symbol" pitchFamily="18" charset="2"/>
              </a:rPr>
              <a:t>), </a:t>
            </a:r>
          </a:p>
          <a:p>
            <a:pPr algn="justLow" eaLnBrk="0" hangingPunct="0">
              <a:lnSpc>
                <a:spcPct val="150000"/>
              </a:lnSpc>
            </a:pPr>
            <a:r>
              <a:rPr lang="fr-FR" sz="1500" b="1" dirty="0">
                <a:solidFill>
                  <a:srgbClr val="FF0000"/>
                </a:solidFill>
                <a:latin typeface="Times New Roman" pitchFamily="18" charset="0"/>
                <a:ea typeface="Calibri" pitchFamily="34" charset="0"/>
                <a:cs typeface="Times New Roman" pitchFamily="18" charset="0"/>
                <a:sym typeface="Symbol" pitchFamily="18" charset="2"/>
              </a:rPr>
              <a:t>           </a:t>
            </a:r>
            <a:r>
              <a:rPr lang="fr-FR" sz="1500" b="1" dirty="0" smtClean="0">
                <a:solidFill>
                  <a:srgbClr val="FF0000"/>
                </a:solidFill>
                <a:latin typeface="Times New Roman" pitchFamily="18" charset="0"/>
                <a:ea typeface="Calibri" pitchFamily="34" charset="0"/>
                <a:cs typeface="Times New Roman" pitchFamily="18" charset="0"/>
                <a:sym typeface="Symbol" pitchFamily="18" charset="2"/>
              </a:rPr>
              <a:t>                           </a:t>
            </a:r>
            <a:r>
              <a:rPr lang="en-US" sz="1500" b="1" baseline="-30000" dirty="0">
                <a:solidFill>
                  <a:srgbClr val="FF0000"/>
                </a:solidFill>
                <a:latin typeface="Times New Roman" pitchFamily="18" charset="0"/>
                <a:ea typeface="Calibri" pitchFamily="34" charset="0"/>
                <a:cs typeface="Times New Roman" pitchFamily="18" charset="0"/>
              </a:rPr>
              <a:t>2py </a:t>
            </a:r>
            <a:r>
              <a:rPr lang="en-US" sz="1500" b="1" dirty="0">
                <a:solidFill>
                  <a:srgbClr val="FF0000"/>
                </a:solidFill>
                <a:latin typeface="Times New Roman" pitchFamily="18" charset="0"/>
                <a:ea typeface="Calibri" pitchFamily="34" charset="0"/>
                <a:cs typeface="Times New Roman" pitchFamily="18" charset="0"/>
                <a:sym typeface="Symbol" pitchFamily="18" charset="2"/>
              </a:rPr>
              <a:t>=</a:t>
            </a:r>
            <a:r>
              <a:rPr lang="en-US" sz="1500" b="1" baseline="-30000" dirty="0">
                <a:solidFill>
                  <a:srgbClr val="FF0000"/>
                </a:solidFill>
                <a:latin typeface="Times New Roman" pitchFamily="18" charset="0"/>
                <a:ea typeface="Calibri" pitchFamily="34" charset="0"/>
                <a:cs typeface="Times New Roman" pitchFamily="18" charset="0"/>
                <a:sym typeface="Symbol" pitchFamily="18" charset="2"/>
              </a:rPr>
              <a:t> </a:t>
            </a:r>
            <a:r>
              <a:rPr lang="en-US" sz="1500" b="1" dirty="0">
                <a:solidFill>
                  <a:srgbClr val="FF0000"/>
                </a:solidFill>
                <a:latin typeface="Times New Roman" pitchFamily="18" charset="0"/>
                <a:ea typeface="Calibri" pitchFamily="34" charset="0"/>
                <a:cs typeface="Times New Roman" pitchFamily="18" charset="0"/>
                <a:sym typeface="Symbol" pitchFamily="18" charset="2"/>
              </a:rPr>
              <a:t> N (2p</a:t>
            </a:r>
            <a:r>
              <a:rPr lang="en-US" sz="1500" b="1" baseline="-30000" dirty="0">
                <a:solidFill>
                  <a:srgbClr val="FF0000"/>
                </a:solidFill>
                <a:latin typeface="Times New Roman" pitchFamily="18" charset="0"/>
                <a:ea typeface="Calibri" pitchFamily="34" charset="0"/>
                <a:cs typeface="Times New Roman" pitchFamily="18" charset="0"/>
                <a:sym typeface="Symbol" pitchFamily="18" charset="2"/>
              </a:rPr>
              <a:t>ya</a:t>
            </a:r>
            <a:r>
              <a:rPr lang="en-US" sz="1500" b="1" dirty="0">
                <a:solidFill>
                  <a:srgbClr val="FF0000"/>
                </a:solidFill>
                <a:latin typeface="Times New Roman" pitchFamily="18" charset="0"/>
                <a:ea typeface="Calibri" pitchFamily="34" charset="0"/>
                <a:cs typeface="Times New Roman" pitchFamily="18" charset="0"/>
                <a:sym typeface="Symbol" pitchFamily="18" charset="2"/>
              </a:rPr>
              <a:t> + 2p</a:t>
            </a:r>
            <a:r>
              <a:rPr lang="en-US" sz="1500" b="1" baseline="-30000" dirty="0">
                <a:solidFill>
                  <a:srgbClr val="FF0000"/>
                </a:solidFill>
                <a:latin typeface="Times New Roman" pitchFamily="18" charset="0"/>
                <a:ea typeface="Calibri" pitchFamily="34" charset="0"/>
                <a:cs typeface="Times New Roman" pitchFamily="18" charset="0"/>
                <a:sym typeface="Symbol" pitchFamily="18" charset="2"/>
              </a:rPr>
              <a:t>yb</a:t>
            </a:r>
            <a:r>
              <a:rPr lang="en-US" sz="1500" b="1" dirty="0">
                <a:solidFill>
                  <a:srgbClr val="FF0000"/>
                </a:solidFill>
                <a:latin typeface="Times New Roman" pitchFamily="18" charset="0"/>
                <a:ea typeface="Calibri" pitchFamily="34" charset="0"/>
                <a:cs typeface="Times New Roman" pitchFamily="18" charset="0"/>
                <a:sym typeface="Symbol" pitchFamily="18" charset="2"/>
              </a:rPr>
              <a:t>) ,               </a:t>
            </a:r>
            <a:r>
              <a:rPr lang="fr-FR" sz="1500" b="1" dirty="0">
                <a:solidFill>
                  <a:srgbClr val="FF0000"/>
                </a:solidFill>
                <a:latin typeface="Times New Roman" pitchFamily="18" charset="0"/>
                <a:ea typeface="Calibri" pitchFamily="34" charset="0"/>
                <a:cs typeface="Times New Roman" pitchFamily="18" charset="0"/>
                <a:sym typeface="Symbol" pitchFamily="18" charset="2"/>
              </a:rPr>
              <a:t></a:t>
            </a:r>
            <a:r>
              <a:rPr lang="en-US" sz="1500" b="1" dirty="0">
                <a:solidFill>
                  <a:srgbClr val="FF0000"/>
                </a:solidFill>
                <a:latin typeface="Times New Roman" pitchFamily="18" charset="0"/>
                <a:ea typeface="Calibri" pitchFamily="34" charset="0"/>
                <a:cs typeface="Times New Roman" pitchFamily="18" charset="0"/>
              </a:rPr>
              <a:t>*</a:t>
            </a:r>
            <a:r>
              <a:rPr lang="en-US" sz="1500" b="1" baseline="-30000" dirty="0">
                <a:solidFill>
                  <a:srgbClr val="FF0000"/>
                </a:solidFill>
                <a:latin typeface="Times New Roman" pitchFamily="18" charset="0"/>
                <a:ea typeface="Calibri" pitchFamily="34" charset="0"/>
                <a:cs typeface="Times New Roman" pitchFamily="18" charset="0"/>
                <a:sym typeface="Symbol" pitchFamily="18" charset="2"/>
              </a:rPr>
              <a:t>2py </a:t>
            </a:r>
            <a:r>
              <a:rPr lang="en-US" sz="1500" b="1" dirty="0">
                <a:solidFill>
                  <a:srgbClr val="FF0000"/>
                </a:solidFill>
                <a:latin typeface="Times New Roman" pitchFamily="18" charset="0"/>
                <a:ea typeface="Calibri" pitchFamily="34" charset="0"/>
                <a:cs typeface="Times New Roman" pitchFamily="18" charset="0"/>
                <a:sym typeface="Symbol" pitchFamily="18" charset="2"/>
              </a:rPr>
              <a:t>=</a:t>
            </a:r>
            <a:r>
              <a:rPr lang="en-US" sz="1500" b="1" baseline="-30000" dirty="0">
                <a:solidFill>
                  <a:srgbClr val="FF0000"/>
                </a:solidFill>
                <a:latin typeface="Times New Roman" pitchFamily="18" charset="0"/>
                <a:ea typeface="Calibri" pitchFamily="34" charset="0"/>
                <a:cs typeface="Times New Roman" pitchFamily="18" charset="0"/>
                <a:sym typeface="Symbol" pitchFamily="18" charset="2"/>
              </a:rPr>
              <a:t> </a:t>
            </a:r>
            <a:r>
              <a:rPr lang="en-US" sz="1500" b="1" dirty="0">
                <a:solidFill>
                  <a:srgbClr val="FF0000"/>
                </a:solidFill>
                <a:latin typeface="Times New Roman" pitchFamily="18" charset="0"/>
                <a:ea typeface="Calibri" pitchFamily="34" charset="0"/>
                <a:cs typeface="Times New Roman" pitchFamily="18" charset="0"/>
                <a:sym typeface="Symbol" pitchFamily="18" charset="2"/>
              </a:rPr>
              <a:t> N* (2p</a:t>
            </a:r>
            <a:r>
              <a:rPr lang="en-US" sz="1500" b="1" baseline="-30000" dirty="0">
                <a:solidFill>
                  <a:srgbClr val="FF0000"/>
                </a:solidFill>
                <a:latin typeface="Times New Roman" pitchFamily="18" charset="0"/>
                <a:ea typeface="Calibri" pitchFamily="34" charset="0"/>
                <a:cs typeface="Times New Roman" pitchFamily="18" charset="0"/>
                <a:sym typeface="Symbol" pitchFamily="18" charset="2"/>
              </a:rPr>
              <a:t>ya</a:t>
            </a:r>
            <a:r>
              <a:rPr lang="en-US" sz="1500" b="1" dirty="0">
                <a:solidFill>
                  <a:srgbClr val="FF0000"/>
                </a:solidFill>
                <a:latin typeface="Times New Roman" pitchFamily="18" charset="0"/>
                <a:ea typeface="Calibri" pitchFamily="34" charset="0"/>
                <a:cs typeface="Times New Roman" pitchFamily="18" charset="0"/>
                <a:sym typeface="Symbol" pitchFamily="18" charset="2"/>
              </a:rPr>
              <a:t> - 2p</a:t>
            </a:r>
            <a:r>
              <a:rPr lang="en-US" sz="1500" b="1" baseline="-30000" dirty="0">
                <a:solidFill>
                  <a:srgbClr val="FF0000"/>
                </a:solidFill>
                <a:latin typeface="Times New Roman" pitchFamily="18" charset="0"/>
                <a:ea typeface="Calibri" pitchFamily="34" charset="0"/>
                <a:cs typeface="Times New Roman" pitchFamily="18" charset="0"/>
                <a:sym typeface="Symbol" pitchFamily="18" charset="2"/>
              </a:rPr>
              <a:t>yb</a:t>
            </a:r>
            <a:r>
              <a:rPr lang="en-US" sz="1500" b="1" dirty="0">
                <a:solidFill>
                  <a:srgbClr val="FF0000"/>
                </a:solidFill>
                <a:latin typeface="Times New Roman" pitchFamily="18" charset="0"/>
                <a:ea typeface="Calibri" pitchFamily="34" charset="0"/>
                <a:cs typeface="Times New Roman" pitchFamily="18" charset="0"/>
                <a:sym typeface="Symbol" pitchFamily="18" charset="2"/>
              </a:rPr>
              <a:t>)</a:t>
            </a:r>
          </a:p>
        </p:txBody>
      </p:sp>
      <p:grpSp>
        <p:nvGrpSpPr>
          <p:cNvPr id="48132" name="Group 197"/>
          <p:cNvGrpSpPr>
            <a:grpSpLocks/>
          </p:cNvGrpSpPr>
          <p:nvPr/>
        </p:nvGrpSpPr>
        <p:grpSpPr bwMode="auto">
          <a:xfrm>
            <a:off x="285750" y="2336483"/>
            <a:ext cx="2438400" cy="2306963"/>
            <a:chOff x="624" y="576"/>
            <a:chExt cx="1536" cy="1719"/>
          </a:xfrm>
        </p:grpSpPr>
        <p:sp>
          <p:nvSpPr>
            <p:cNvPr id="48196" name="Text Box 81"/>
            <p:cNvSpPr txBox="1">
              <a:spLocks noChangeArrowheads="1"/>
            </p:cNvSpPr>
            <p:nvPr/>
          </p:nvSpPr>
          <p:spPr bwMode="auto">
            <a:xfrm>
              <a:off x="768" y="2064"/>
              <a:ext cx="1056" cy="231"/>
            </a:xfrm>
            <a:prstGeom prst="rect">
              <a:avLst/>
            </a:prstGeom>
            <a:noFill/>
            <a:ln w="9525">
              <a:noFill/>
              <a:miter lim="800000"/>
              <a:headEnd/>
              <a:tailEnd/>
            </a:ln>
          </p:spPr>
          <p:txBody>
            <a:bodyPr>
              <a:spAutoFit/>
            </a:bodyPr>
            <a:lstStyle/>
            <a:p>
              <a:pPr algn="ctr"/>
              <a:r>
                <a:rPr lang="fr-FR">
                  <a:latin typeface="Calibri" pitchFamily="34" charset="0"/>
                </a:rPr>
                <a:t>2p</a:t>
              </a:r>
              <a:r>
                <a:rPr lang="fr-FR" baseline="-25000">
                  <a:latin typeface="Calibri" pitchFamily="34" charset="0"/>
                </a:rPr>
                <a:t>xA</a:t>
              </a:r>
              <a:r>
                <a:rPr lang="fr-FR">
                  <a:latin typeface="Calibri" pitchFamily="34" charset="0"/>
                </a:rPr>
                <a:t> + 2p</a:t>
              </a:r>
              <a:r>
                <a:rPr lang="fr-FR" baseline="-25000">
                  <a:latin typeface="Calibri" pitchFamily="34" charset="0"/>
                </a:rPr>
                <a:t>xB</a:t>
              </a:r>
              <a:endParaRPr lang="fr-FR">
                <a:latin typeface="Calibri" pitchFamily="34" charset="0"/>
              </a:endParaRPr>
            </a:p>
          </p:txBody>
        </p:sp>
        <p:grpSp>
          <p:nvGrpSpPr>
            <p:cNvPr id="48197" name="Group 191"/>
            <p:cNvGrpSpPr>
              <a:grpSpLocks/>
            </p:cNvGrpSpPr>
            <p:nvPr/>
          </p:nvGrpSpPr>
          <p:grpSpPr bwMode="auto">
            <a:xfrm>
              <a:off x="624" y="624"/>
              <a:ext cx="1536" cy="1392"/>
              <a:chOff x="672" y="960"/>
              <a:chExt cx="1536" cy="1392"/>
            </a:xfrm>
          </p:grpSpPr>
          <p:sp>
            <p:nvSpPr>
              <p:cNvPr id="48200" name="Line 185"/>
              <p:cNvSpPr>
                <a:spLocks noChangeShapeType="1"/>
              </p:cNvSpPr>
              <p:nvPr/>
            </p:nvSpPr>
            <p:spPr bwMode="auto">
              <a:xfrm flipV="1">
                <a:off x="1440" y="960"/>
                <a:ext cx="0" cy="1392"/>
              </a:xfrm>
              <a:prstGeom prst="line">
                <a:avLst/>
              </a:prstGeom>
              <a:noFill/>
              <a:ln w="9525">
                <a:solidFill>
                  <a:schemeClr val="tx1"/>
                </a:solidFill>
                <a:round/>
                <a:headEnd/>
                <a:tailEnd type="triangle" w="med" len="med"/>
              </a:ln>
            </p:spPr>
            <p:txBody>
              <a:bodyPr wrap="none" anchor="ctr">
                <a:spAutoFit/>
              </a:bodyPr>
              <a:lstStyle/>
              <a:p>
                <a:endParaRPr lang="fr-FR"/>
              </a:p>
            </p:txBody>
          </p:sp>
          <p:sp>
            <p:nvSpPr>
              <p:cNvPr id="48201" name="Line 184"/>
              <p:cNvSpPr>
                <a:spLocks noChangeShapeType="1"/>
              </p:cNvSpPr>
              <p:nvPr/>
            </p:nvSpPr>
            <p:spPr bwMode="auto">
              <a:xfrm flipV="1">
                <a:off x="1008" y="960"/>
                <a:ext cx="0" cy="1392"/>
              </a:xfrm>
              <a:prstGeom prst="line">
                <a:avLst/>
              </a:prstGeom>
              <a:noFill/>
              <a:ln w="9525">
                <a:solidFill>
                  <a:schemeClr val="tx1"/>
                </a:solidFill>
                <a:round/>
                <a:headEnd/>
                <a:tailEnd type="triangle" w="med" len="med"/>
              </a:ln>
            </p:spPr>
            <p:txBody>
              <a:bodyPr wrap="none" anchor="ctr">
                <a:spAutoFit/>
              </a:bodyPr>
              <a:lstStyle/>
              <a:p>
                <a:endParaRPr lang="fr-FR"/>
              </a:p>
            </p:txBody>
          </p:sp>
          <p:grpSp>
            <p:nvGrpSpPr>
              <p:cNvPr id="48202" name="Group 160"/>
              <p:cNvGrpSpPr>
                <a:grpSpLocks/>
              </p:cNvGrpSpPr>
              <p:nvPr/>
            </p:nvGrpSpPr>
            <p:grpSpPr bwMode="auto">
              <a:xfrm>
                <a:off x="672" y="1175"/>
                <a:ext cx="1536" cy="1073"/>
                <a:chOff x="672" y="1175"/>
                <a:chExt cx="1536" cy="1073"/>
              </a:xfrm>
            </p:grpSpPr>
            <p:grpSp>
              <p:nvGrpSpPr>
                <p:cNvPr id="48203" name="Group 104"/>
                <p:cNvGrpSpPr>
                  <a:grpSpLocks/>
                </p:cNvGrpSpPr>
                <p:nvPr/>
              </p:nvGrpSpPr>
              <p:grpSpPr bwMode="auto">
                <a:xfrm>
                  <a:off x="912" y="1176"/>
                  <a:ext cx="192" cy="1072"/>
                  <a:chOff x="912" y="1199"/>
                  <a:chExt cx="192" cy="1072"/>
                </a:xfrm>
              </p:grpSpPr>
              <p:sp>
                <p:nvSpPr>
                  <p:cNvPr id="48213" name="Oval 8"/>
                  <p:cNvSpPr>
                    <a:spLocks noChangeArrowheads="1"/>
                  </p:cNvSpPr>
                  <p:nvPr/>
                </p:nvSpPr>
                <p:spPr bwMode="auto">
                  <a:xfrm rot="5400000">
                    <a:off x="744" y="1367"/>
                    <a:ext cx="528" cy="192"/>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grpSp>
                <p:nvGrpSpPr>
                  <p:cNvPr id="48214" name="Group 103"/>
                  <p:cNvGrpSpPr>
                    <a:grpSpLocks/>
                  </p:cNvGrpSpPr>
                  <p:nvPr/>
                </p:nvGrpSpPr>
                <p:grpSpPr bwMode="auto">
                  <a:xfrm>
                    <a:off x="912" y="1743"/>
                    <a:ext cx="192" cy="528"/>
                    <a:chOff x="912" y="1743"/>
                    <a:chExt cx="192" cy="528"/>
                  </a:xfrm>
                </p:grpSpPr>
                <p:sp>
                  <p:nvSpPr>
                    <p:cNvPr id="48217" name="Oval 9"/>
                    <p:cNvSpPr>
                      <a:spLocks noChangeArrowheads="1"/>
                    </p:cNvSpPr>
                    <p:nvPr/>
                  </p:nvSpPr>
                  <p:spPr bwMode="auto">
                    <a:xfrm rot="5400000">
                      <a:off x="744" y="1911"/>
                      <a:ext cx="528" cy="192"/>
                    </a:xfrm>
                    <a:prstGeom prst="ellipse">
                      <a:avLst/>
                    </a:prstGeom>
                    <a:gradFill rotWithShape="0">
                      <a:gsLst>
                        <a:gs pos="0">
                          <a:schemeClr val="bg1"/>
                        </a:gs>
                        <a:gs pos="100000">
                          <a:srgbClr val="FF9966"/>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8218" name="Text Box 12"/>
                    <p:cNvSpPr txBox="1">
                      <a:spLocks noChangeArrowheads="1"/>
                    </p:cNvSpPr>
                    <p:nvPr/>
                  </p:nvSpPr>
                  <p:spPr bwMode="auto">
                    <a:xfrm>
                      <a:off x="937" y="1895"/>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sp>
                <p:nvSpPr>
                  <p:cNvPr id="48215" name="Oval 10"/>
                  <p:cNvSpPr>
                    <a:spLocks noChangeArrowheads="1"/>
                  </p:cNvSpPr>
                  <p:nvPr/>
                </p:nvSpPr>
                <p:spPr bwMode="auto">
                  <a:xfrm rot="5400000">
                    <a:off x="984" y="1725"/>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sp>
                <p:nvSpPr>
                  <p:cNvPr id="48216" name="Text Box 11"/>
                  <p:cNvSpPr txBox="1">
                    <a:spLocks noChangeArrowheads="1"/>
                  </p:cNvSpPr>
                  <p:nvPr/>
                </p:nvSpPr>
                <p:spPr bwMode="auto">
                  <a:xfrm rot="5400000">
                    <a:off x="936" y="1365"/>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sp>
              <p:nvSpPr>
                <p:cNvPr id="48204" name="Line 15"/>
                <p:cNvSpPr>
                  <a:spLocks noChangeShapeType="1"/>
                </p:cNvSpPr>
                <p:nvPr/>
              </p:nvSpPr>
              <p:spPr bwMode="auto">
                <a:xfrm>
                  <a:off x="672" y="1712"/>
                  <a:ext cx="1440" cy="0"/>
                </a:xfrm>
                <a:prstGeom prst="line">
                  <a:avLst/>
                </a:prstGeom>
                <a:noFill/>
                <a:ln w="9525">
                  <a:solidFill>
                    <a:schemeClr val="tx1"/>
                  </a:solidFill>
                  <a:round/>
                  <a:headEnd/>
                  <a:tailEnd type="triangle" w="med" len="med"/>
                </a:ln>
              </p:spPr>
              <p:txBody>
                <a:bodyPr anchor="ctr">
                  <a:spAutoFit/>
                </a:bodyPr>
                <a:lstStyle/>
                <a:p>
                  <a:endParaRPr lang="fr-FR"/>
                </a:p>
              </p:txBody>
            </p:sp>
            <p:sp>
              <p:nvSpPr>
                <p:cNvPr id="48205" name="Text Box 29"/>
                <p:cNvSpPr txBox="1">
                  <a:spLocks noChangeArrowheads="1"/>
                </p:cNvSpPr>
                <p:nvPr/>
              </p:nvSpPr>
              <p:spPr bwMode="auto">
                <a:xfrm>
                  <a:off x="2064" y="1440"/>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z</a:t>
                  </a:r>
                  <a:endParaRPr lang="fr-FR">
                    <a:latin typeface="Calibri" pitchFamily="34" charset="0"/>
                  </a:endParaRPr>
                </a:p>
              </p:txBody>
            </p:sp>
            <p:grpSp>
              <p:nvGrpSpPr>
                <p:cNvPr id="48206" name="Group 105"/>
                <p:cNvGrpSpPr>
                  <a:grpSpLocks/>
                </p:cNvGrpSpPr>
                <p:nvPr/>
              </p:nvGrpSpPr>
              <p:grpSpPr bwMode="auto">
                <a:xfrm>
                  <a:off x="1344" y="1175"/>
                  <a:ext cx="192" cy="1072"/>
                  <a:chOff x="912" y="1199"/>
                  <a:chExt cx="192" cy="1072"/>
                </a:xfrm>
              </p:grpSpPr>
              <p:sp>
                <p:nvSpPr>
                  <p:cNvPr id="48207" name="Oval 106"/>
                  <p:cNvSpPr>
                    <a:spLocks noChangeArrowheads="1"/>
                  </p:cNvSpPr>
                  <p:nvPr/>
                </p:nvSpPr>
                <p:spPr bwMode="auto">
                  <a:xfrm rot="5400000">
                    <a:off x="744" y="1367"/>
                    <a:ext cx="528" cy="192"/>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grpSp>
                <p:nvGrpSpPr>
                  <p:cNvPr id="48208" name="Group 107"/>
                  <p:cNvGrpSpPr>
                    <a:grpSpLocks/>
                  </p:cNvGrpSpPr>
                  <p:nvPr/>
                </p:nvGrpSpPr>
                <p:grpSpPr bwMode="auto">
                  <a:xfrm>
                    <a:off x="912" y="1743"/>
                    <a:ext cx="192" cy="528"/>
                    <a:chOff x="912" y="1743"/>
                    <a:chExt cx="192" cy="528"/>
                  </a:xfrm>
                </p:grpSpPr>
                <p:sp>
                  <p:nvSpPr>
                    <p:cNvPr id="48211" name="Oval 108"/>
                    <p:cNvSpPr>
                      <a:spLocks noChangeArrowheads="1"/>
                    </p:cNvSpPr>
                    <p:nvPr/>
                  </p:nvSpPr>
                  <p:spPr bwMode="auto">
                    <a:xfrm rot="5400000">
                      <a:off x="744" y="1911"/>
                      <a:ext cx="528" cy="192"/>
                    </a:xfrm>
                    <a:prstGeom prst="ellipse">
                      <a:avLst/>
                    </a:prstGeom>
                    <a:gradFill rotWithShape="0">
                      <a:gsLst>
                        <a:gs pos="0">
                          <a:schemeClr val="bg1"/>
                        </a:gs>
                        <a:gs pos="100000">
                          <a:srgbClr val="FF9966"/>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8212" name="Text Box 109"/>
                    <p:cNvSpPr txBox="1">
                      <a:spLocks noChangeArrowheads="1"/>
                    </p:cNvSpPr>
                    <p:nvPr/>
                  </p:nvSpPr>
                  <p:spPr bwMode="auto">
                    <a:xfrm>
                      <a:off x="937" y="1895"/>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sp>
                <p:nvSpPr>
                  <p:cNvPr id="48209" name="Oval 110"/>
                  <p:cNvSpPr>
                    <a:spLocks noChangeArrowheads="1"/>
                  </p:cNvSpPr>
                  <p:nvPr/>
                </p:nvSpPr>
                <p:spPr bwMode="auto">
                  <a:xfrm rot="5400000">
                    <a:off x="984" y="1725"/>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sp>
                <p:nvSpPr>
                  <p:cNvPr id="48210" name="Text Box 111"/>
                  <p:cNvSpPr txBox="1">
                    <a:spLocks noChangeArrowheads="1"/>
                  </p:cNvSpPr>
                  <p:nvPr/>
                </p:nvSpPr>
                <p:spPr bwMode="auto">
                  <a:xfrm rot="5400000">
                    <a:off x="936" y="1365"/>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grpSp>
        </p:grpSp>
        <p:sp>
          <p:nvSpPr>
            <p:cNvPr id="48198" name="Text Box 193"/>
            <p:cNvSpPr txBox="1">
              <a:spLocks noChangeArrowheads="1"/>
            </p:cNvSpPr>
            <p:nvPr/>
          </p:nvSpPr>
          <p:spPr bwMode="auto">
            <a:xfrm>
              <a:off x="768" y="576"/>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x</a:t>
              </a:r>
              <a:endParaRPr lang="fr-FR">
                <a:latin typeface="Calibri" pitchFamily="34" charset="0"/>
              </a:endParaRPr>
            </a:p>
          </p:txBody>
        </p:sp>
        <p:sp>
          <p:nvSpPr>
            <p:cNvPr id="48199" name="Rectangle 195"/>
            <p:cNvSpPr>
              <a:spLocks noChangeArrowheads="1"/>
            </p:cNvSpPr>
            <p:nvPr/>
          </p:nvSpPr>
          <p:spPr bwMode="auto">
            <a:xfrm>
              <a:off x="1488" y="624"/>
              <a:ext cx="172" cy="192"/>
            </a:xfrm>
            <a:prstGeom prst="rect">
              <a:avLst/>
            </a:prstGeom>
            <a:noFill/>
            <a:ln w="9525">
              <a:noFill/>
              <a:miter lim="800000"/>
              <a:headEnd/>
              <a:tailEnd/>
            </a:ln>
          </p:spPr>
          <p:txBody>
            <a:bodyPr wrap="none">
              <a:spAutoFit/>
            </a:bodyPr>
            <a:lstStyle/>
            <a:p>
              <a:r>
                <a:rPr lang="fr-FR" sz="1400" b="1">
                  <a:latin typeface="Calibri" pitchFamily="34" charset="0"/>
                </a:rPr>
                <a:t>x</a:t>
              </a:r>
            </a:p>
          </p:txBody>
        </p:sp>
      </p:grpSp>
      <p:grpSp>
        <p:nvGrpSpPr>
          <p:cNvPr id="48133" name="Group 201"/>
          <p:cNvGrpSpPr>
            <a:grpSpLocks/>
          </p:cNvGrpSpPr>
          <p:nvPr/>
        </p:nvGrpSpPr>
        <p:grpSpPr bwMode="auto">
          <a:xfrm>
            <a:off x="6215063" y="2550795"/>
            <a:ext cx="2667000" cy="1662113"/>
            <a:chOff x="3312" y="1008"/>
            <a:chExt cx="1680" cy="1047"/>
          </a:xfrm>
        </p:grpSpPr>
        <p:grpSp>
          <p:nvGrpSpPr>
            <p:cNvPr id="48182" name="Group 159"/>
            <p:cNvGrpSpPr>
              <a:grpSpLocks/>
            </p:cNvGrpSpPr>
            <p:nvPr/>
          </p:nvGrpSpPr>
          <p:grpSpPr bwMode="auto">
            <a:xfrm>
              <a:off x="3312" y="1008"/>
              <a:ext cx="1680" cy="768"/>
              <a:chOff x="3360" y="1344"/>
              <a:chExt cx="1680" cy="768"/>
            </a:xfrm>
          </p:grpSpPr>
          <p:grpSp>
            <p:nvGrpSpPr>
              <p:cNvPr id="48184" name="Group 157"/>
              <p:cNvGrpSpPr>
                <a:grpSpLocks/>
              </p:cNvGrpSpPr>
              <p:nvPr/>
            </p:nvGrpSpPr>
            <p:grpSpPr bwMode="auto">
              <a:xfrm>
                <a:off x="3624" y="1344"/>
                <a:ext cx="912" cy="288"/>
                <a:chOff x="3624" y="1344"/>
                <a:chExt cx="912" cy="288"/>
              </a:xfrm>
            </p:grpSpPr>
            <p:sp>
              <p:nvSpPr>
                <p:cNvPr id="48194" name="Oval 148"/>
                <p:cNvSpPr>
                  <a:spLocks noChangeArrowheads="1"/>
                </p:cNvSpPr>
                <p:nvPr/>
              </p:nvSpPr>
              <p:spPr bwMode="auto">
                <a:xfrm>
                  <a:off x="3624" y="1344"/>
                  <a:ext cx="912" cy="288"/>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8195" name="Text Box 6"/>
                <p:cNvSpPr txBox="1">
                  <a:spLocks noChangeArrowheads="1"/>
                </p:cNvSpPr>
                <p:nvPr/>
              </p:nvSpPr>
              <p:spPr bwMode="auto">
                <a:xfrm>
                  <a:off x="4008" y="1392"/>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sp>
            <p:nvSpPr>
              <p:cNvPr id="48185" name="Text Box 48"/>
              <p:cNvSpPr txBox="1">
                <a:spLocks noChangeArrowheads="1"/>
              </p:cNvSpPr>
              <p:nvPr/>
            </p:nvSpPr>
            <p:spPr bwMode="auto">
              <a:xfrm>
                <a:off x="4896" y="1536"/>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z</a:t>
                </a:r>
                <a:endParaRPr lang="fr-FR">
                  <a:latin typeface="Calibri" pitchFamily="34" charset="0"/>
                </a:endParaRPr>
              </a:p>
            </p:txBody>
          </p:sp>
          <p:grpSp>
            <p:nvGrpSpPr>
              <p:cNvPr id="48186" name="Group 150"/>
              <p:cNvGrpSpPr>
                <a:grpSpLocks/>
              </p:cNvGrpSpPr>
              <p:nvPr/>
            </p:nvGrpSpPr>
            <p:grpSpPr bwMode="auto">
              <a:xfrm>
                <a:off x="3360" y="1704"/>
                <a:ext cx="1440" cy="48"/>
                <a:chOff x="3360" y="1704"/>
                <a:chExt cx="1440" cy="48"/>
              </a:xfrm>
            </p:grpSpPr>
            <p:sp>
              <p:nvSpPr>
                <p:cNvPr id="48191" name="Line 144"/>
                <p:cNvSpPr>
                  <a:spLocks noChangeShapeType="1"/>
                </p:cNvSpPr>
                <p:nvPr/>
              </p:nvSpPr>
              <p:spPr bwMode="auto">
                <a:xfrm>
                  <a:off x="3360" y="1728"/>
                  <a:ext cx="1440" cy="0"/>
                </a:xfrm>
                <a:prstGeom prst="line">
                  <a:avLst/>
                </a:prstGeom>
                <a:noFill/>
                <a:ln w="9525">
                  <a:solidFill>
                    <a:schemeClr val="tx1"/>
                  </a:solidFill>
                  <a:round/>
                  <a:headEnd/>
                  <a:tailEnd type="triangle" w="med" len="med"/>
                </a:ln>
              </p:spPr>
              <p:txBody>
                <a:bodyPr anchor="ctr">
                  <a:spAutoFit/>
                </a:bodyPr>
                <a:lstStyle/>
                <a:p>
                  <a:endParaRPr lang="fr-FR"/>
                </a:p>
              </p:txBody>
            </p:sp>
            <p:sp>
              <p:nvSpPr>
                <p:cNvPr id="48192" name="Oval 146"/>
                <p:cNvSpPr>
                  <a:spLocks noChangeArrowheads="1"/>
                </p:cNvSpPr>
                <p:nvPr/>
              </p:nvSpPr>
              <p:spPr bwMode="auto">
                <a:xfrm>
                  <a:off x="4224" y="1704"/>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sp>
              <p:nvSpPr>
                <p:cNvPr id="48193" name="Oval 147"/>
                <p:cNvSpPr>
                  <a:spLocks noChangeArrowheads="1"/>
                </p:cNvSpPr>
                <p:nvPr/>
              </p:nvSpPr>
              <p:spPr bwMode="auto">
                <a:xfrm>
                  <a:off x="3792" y="1704"/>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grpSp>
          <p:grpSp>
            <p:nvGrpSpPr>
              <p:cNvPr id="48187" name="Group 156"/>
              <p:cNvGrpSpPr>
                <a:grpSpLocks/>
              </p:cNvGrpSpPr>
              <p:nvPr/>
            </p:nvGrpSpPr>
            <p:grpSpPr bwMode="auto">
              <a:xfrm>
                <a:off x="3624" y="1824"/>
                <a:ext cx="912" cy="288"/>
                <a:chOff x="3624" y="1824"/>
                <a:chExt cx="912" cy="288"/>
              </a:xfrm>
            </p:grpSpPr>
            <p:sp>
              <p:nvSpPr>
                <p:cNvPr id="48189" name="Oval 149"/>
                <p:cNvSpPr>
                  <a:spLocks noChangeArrowheads="1"/>
                </p:cNvSpPr>
                <p:nvPr/>
              </p:nvSpPr>
              <p:spPr bwMode="auto">
                <a:xfrm>
                  <a:off x="3624" y="1824"/>
                  <a:ext cx="912" cy="288"/>
                </a:xfrm>
                <a:prstGeom prst="ellipse">
                  <a:avLst/>
                </a:prstGeom>
                <a:gradFill rotWithShape="0">
                  <a:gsLst>
                    <a:gs pos="0">
                      <a:schemeClr val="bg1"/>
                    </a:gs>
                    <a:gs pos="100000">
                      <a:srgbClr val="FF9933"/>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8190" name="Text Box 155"/>
                <p:cNvSpPr txBox="1">
                  <a:spLocks noChangeArrowheads="1"/>
                </p:cNvSpPr>
                <p:nvPr/>
              </p:nvSpPr>
              <p:spPr bwMode="auto">
                <a:xfrm>
                  <a:off x="4008" y="1872"/>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sp>
            <p:nvSpPr>
              <p:cNvPr id="48188" name="AutoShape 158"/>
              <p:cNvSpPr>
                <a:spLocks noChangeArrowheads="1"/>
              </p:cNvSpPr>
              <p:nvPr/>
            </p:nvSpPr>
            <p:spPr bwMode="auto">
              <a:xfrm>
                <a:off x="3408" y="1632"/>
                <a:ext cx="1296" cy="192"/>
              </a:xfrm>
              <a:prstGeom prst="parallelogram">
                <a:avLst>
                  <a:gd name="adj" fmla="val 168750"/>
                </a:avLst>
              </a:prstGeom>
              <a:noFill/>
              <a:ln w="9525">
                <a:solidFill>
                  <a:schemeClr val="tx1"/>
                </a:solidFill>
                <a:prstDash val="sysDot"/>
                <a:miter lim="800000"/>
                <a:headEnd/>
                <a:tailEnd/>
              </a:ln>
            </p:spPr>
            <p:txBody>
              <a:bodyPr wrap="none" anchor="ctr">
                <a:spAutoFit/>
              </a:bodyPr>
              <a:lstStyle/>
              <a:p>
                <a:endParaRPr lang="fr-FR">
                  <a:latin typeface="Calibri" pitchFamily="34" charset="0"/>
                </a:endParaRPr>
              </a:p>
            </p:txBody>
          </p:sp>
        </p:grpSp>
        <p:sp>
          <p:nvSpPr>
            <p:cNvPr id="48183" name="Rectangle 199"/>
            <p:cNvSpPr>
              <a:spLocks noChangeArrowheads="1"/>
            </p:cNvSpPr>
            <p:nvPr/>
          </p:nvSpPr>
          <p:spPr bwMode="auto">
            <a:xfrm>
              <a:off x="3504" y="1824"/>
              <a:ext cx="1152" cy="231"/>
            </a:xfrm>
            <a:prstGeom prst="rect">
              <a:avLst/>
            </a:prstGeom>
            <a:noFill/>
            <a:ln w="9525">
              <a:noFill/>
              <a:miter lim="800000"/>
              <a:headEnd/>
              <a:tailEnd/>
            </a:ln>
          </p:spPr>
          <p:txBody>
            <a:bodyPr>
              <a:spAutoFit/>
            </a:bodyPr>
            <a:lstStyle/>
            <a:p>
              <a:r>
                <a:rPr lang="fr-FR">
                  <a:latin typeface="Calibri" pitchFamily="34" charset="0"/>
                </a:rPr>
                <a:t>O.M. liante </a:t>
              </a:r>
              <a:r>
                <a:rPr lang="fr-FR">
                  <a:latin typeface="Symbol" pitchFamily="18" charset="2"/>
                </a:rPr>
                <a:t>p</a:t>
              </a:r>
              <a:r>
                <a:rPr lang="fr-FR" baseline="-25000">
                  <a:latin typeface="Calibri" pitchFamily="34" charset="0"/>
                </a:rPr>
                <a:t>x</a:t>
              </a:r>
              <a:endParaRPr lang="fr-FR" sz="1400">
                <a:latin typeface="Calibri" pitchFamily="34" charset="0"/>
              </a:endParaRPr>
            </a:p>
          </p:txBody>
        </p:sp>
      </p:grpSp>
      <p:grpSp>
        <p:nvGrpSpPr>
          <p:cNvPr id="48134" name="Group 198"/>
          <p:cNvGrpSpPr>
            <a:grpSpLocks/>
          </p:cNvGrpSpPr>
          <p:nvPr/>
        </p:nvGrpSpPr>
        <p:grpSpPr bwMode="auto">
          <a:xfrm>
            <a:off x="2286000" y="4122421"/>
            <a:ext cx="2286000" cy="2306975"/>
            <a:chOff x="672" y="2448"/>
            <a:chExt cx="1440" cy="1719"/>
          </a:xfrm>
        </p:grpSpPr>
        <p:grpSp>
          <p:nvGrpSpPr>
            <p:cNvPr id="48159" name="Group 190"/>
            <p:cNvGrpSpPr>
              <a:grpSpLocks/>
            </p:cNvGrpSpPr>
            <p:nvPr/>
          </p:nvGrpSpPr>
          <p:grpSpPr bwMode="auto">
            <a:xfrm>
              <a:off x="672" y="2544"/>
              <a:ext cx="1440" cy="1392"/>
              <a:chOff x="672" y="2352"/>
              <a:chExt cx="1440" cy="1392"/>
            </a:xfrm>
          </p:grpSpPr>
          <p:grpSp>
            <p:nvGrpSpPr>
              <p:cNvPr id="48163" name="Group 187"/>
              <p:cNvGrpSpPr>
                <a:grpSpLocks/>
              </p:cNvGrpSpPr>
              <p:nvPr/>
            </p:nvGrpSpPr>
            <p:grpSpPr bwMode="auto">
              <a:xfrm>
                <a:off x="1008" y="2352"/>
                <a:ext cx="432" cy="1392"/>
                <a:chOff x="1008" y="960"/>
                <a:chExt cx="432" cy="1392"/>
              </a:xfrm>
            </p:grpSpPr>
            <p:sp>
              <p:nvSpPr>
                <p:cNvPr id="48180" name="Line 188"/>
                <p:cNvSpPr>
                  <a:spLocks noChangeShapeType="1"/>
                </p:cNvSpPr>
                <p:nvPr/>
              </p:nvSpPr>
              <p:spPr bwMode="auto">
                <a:xfrm flipV="1">
                  <a:off x="1440" y="960"/>
                  <a:ext cx="0" cy="1392"/>
                </a:xfrm>
                <a:prstGeom prst="line">
                  <a:avLst/>
                </a:prstGeom>
                <a:noFill/>
                <a:ln w="9525">
                  <a:solidFill>
                    <a:schemeClr val="tx1"/>
                  </a:solidFill>
                  <a:round/>
                  <a:headEnd/>
                  <a:tailEnd type="triangle" w="med" len="med"/>
                </a:ln>
              </p:spPr>
              <p:txBody>
                <a:bodyPr wrap="none" anchor="ctr">
                  <a:spAutoFit/>
                </a:bodyPr>
                <a:lstStyle/>
                <a:p>
                  <a:endParaRPr lang="fr-FR"/>
                </a:p>
              </p:txBody>
            </p:sp>
            <p:sp>
              <p:nvSpPr>
                <p:cNvPr id="48181" name="Line 189"/>
                <p:cNvSpPr>
                  <a:spLocks noChangeShapeType="1"/>
                </p:cNvSpPr>
                <p:nvPr/>
              </p:nvSpPr>
              <p:spPr bwMode="auto">
                <a:xfrm flipV="1">
                  <a:off x="1008" y="960"/>
                  <a:ext cx="0" cy="1392"/>
                </a:xfrm>
                <a:prstGeom prst="line">
                  <a:avLst/>
                </a:prstGeom>
                <a:noFill/>
                <a:ln w="9525">
                  <a:solidFill>
                    <a:schemeClr val="tx1"/>
                  </a:solidFill>
                  <a:round/>
                  <a:headEnd/>
                  <a:tailEnd type="triangle" w="med" len="med"/>
                </a:ln>
              </p:spPr>
              <p:txBody>
                <a:bodyPr wrap="none" anchor="ctr">
                  <a:spAutoFit/>
                </a:bodyPr>
                <a:lstStyle/>
                <a:p>
                  <a:endParaRPr lang="fr-FR"/>
                </a:p>
              </p:txBody>
            </p:sp>
          </p:grpSp>
          <p:grpSp>
            <p:nvGrpSpPr>
              <p:cNvPr id="48164" name="Group 128"/>
              <p:cNvGrpSpPr>
                <a:grpSpLocks/>
              </p:cNvGrpSpPr>
              <p:nvPr/>
            </p:nvGrpSpPr>
            <p:grpSpPr bwMode="auto">
              <a:xfrm>
                <a:off x="912" y="2497"/>
                <a:ext cx="192" cy="1072"/>
                <a:chOff x="912" y="1199"/>
                <a:chExt cx="192" cy="1072"/>
              </a:xfrm>
            </p:grpSpPr>
            <p:sp>
              <p:nvSpPr>
                <p:cNvPr id="48174" name="Oval 129"/>
                <p:cNvSpPr>
                  <a:spLocks noChangeArrowheads="1"/>
                </p:cNvSpPr>
                <p:nvPr/>
              </p:nvSpPr>
              <p:spPr bwMode="auto">
                <a:xfrm rot="5400000">
                  <a:off x="744" y="1367"/>
                  <a:ext cx="528" cy="192"/>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grpSp>
              <p:nvGrpSpPr>
                <p:cNvPr id="48175" name="Group 130"/>
                <p:cNvGrpSpPr>
                  <a:grpSpLocks/>
                </p:cNvGrpSpPr>
                <p:nvPr/>
              </p:nvGrpSpPr>
              <p:grpSpPr bwMode="auto">
                <a:xfrm>
                  <a:off x="912" y="1743"/>
                  <a:ext cx="192" cy="528"/>
                  <a:chOff x="912" y="1743"/>
                  <a:chExt cx="192" cy="528"/>
                </a:xfrm>
              </p:grpSpPr>
              <p:sp>
                <p:nvSpPr>
                  <p:cNvPr id="48178" name="Oval 131"/>
                  <p:cNvSpPr>
                    <a:spLocks noChangeArrowheads="1"/>
                  </p:cNvSpPr>
                  <p:nvPr/>
                </p:nvSpPr>
                <p:spPr bwMode="auto">
                  <a:xfrm rot="5400000">
                    <a:off x="744" y="1911"/>
                    <a:ext cx="528" cy="192"/>
                  </a:xfrm>
                  <a:prstGeom prst="ellipse">
                    <a:avLst/>
                  </a:prstGeom>
                  <a:gradFill rotWithShape="0">
                    <a:gsLst>
                      <a:gs pos="0">
                        <a:schemeClr val="bg1"/>
                      </a:gs>
                      <a:gs pos="100000">
                        <a:srgbClr val="FF9966"/>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8179" name="Text Box 132"/>
                  <p:cNvSpPr txBox="1">
                    <a:spLocks noChangeArrowheads="1"/>
                  </p:cNvSpPr>
                  <p:nvPr/>
                </p:nvSpPr>
                <p:spPr bwMode="auto">
                  <a:xfrm>
                    <a:off x="937" y="1895"/>
                    <a:ext cx="144" cy="192"/>
                  </a:xfrm>
                  <a:prstGeom prst="rect">
                    <a:avLst/>
                  </a:prstGeom>
                  <a:noFill/>
                  <a:ln w="9525">
                    <a:noFill/>
                    <a:miter lim="800000"/>
                    <a:headEnd/>
                    <a:tailEnd/>
                  </a:ln>
                </p:spPr>
                <p:txBody>
                  <a:bodyPr lIns="0" rIns="0">
                    <a:spAutoFit/>
                  </a:bodyPr>
                  <a:lstStyle/>
                  <a:p>
                    <a:pPr algn="ctr"/>
                    <a:r>
                      <a:rPr lang="fr-FR" sz="1400" b="1" dirty="0">
                        <a:latin typeface="Calibri" pitchFamily="34" charset="0"/>
                      </a:rPr>
                      <a:t>-</a:t>
                    </a:r>
                    <a:endParaRPr lang="fr-FR" dirty="0">
                      <a:latin typeface="Calibri" pitchFamily="34" charset="0"/>
                    </a:endParaRPr>
                  </a:p>
                </p:txBody>
              </p:sp>
            </p:grpSp>
            <p:sp>
              <p:nvSpPr>
                <p:cNvPr id="48176" name="Oval 133"/>
                <p:cNvSpPr>
                  <a:spLocks noChangeArrowheads="1"/>
                </p:cNvSpPr>
                <p:nvPr/>
              </p:nvSpPr>
              <p:spPr bwMode="auto">
                <a:xfrm rot="5400000">
                  <a:off x="984" y="1725"/>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sp>
              <p:nvSpPr>
                <p:cNvPr id="48177" name="Text Box 134"/>
                <p:cNvSpPr txBox="1">
                  <a:spLocks noChangeArrowheads="1"/>
                </p:cNvSpPr>
                <p:nvPr/>
              </p:nvSpPr>
              <p:spPr bwMode="auto">
                <a:xfrm rot="5400000">
                  <a:off x="936" y="1365"/>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sp>
            <p:nvSpPr>
              <p:cNvPr id="48165" name="Line 135"/>
              <p:cNvSpPr>
                <a:spLocks noChangeShapeType="1"/>
              </p:cNvSpPr>
              <p:nvPr/>
            </p:nvSpPr>
            <p:spPr bwMode="auto">
              <a:xfrm>
                <a:off x="672" y="3033"/>
                <a:ext cx="1440" cy="0"/>
              </a:xfrm>
              <a:prstGeom prst="line">
                <a:avLst/>
              </a:prstGeom>
              <a:noFill/>
              <a:ln w="9525">
                <a:solidFill>
                  <a:schemeClr val="tx1"/>
                </a:solidFill>
                <a:round/>
                <a:headEnd/>
                <a:tailEnd type="triangle" w="med" len="med"/>
              </a:ln>
            </p:spPr>
            <p:txBody>
              <a:bodyPr anchor="ctr">
                <a:spAutoFit/>
              </a:bodyPr>
              <a:lstStyle/>
              <a:p>
                <a:endParaRPr lang="fr-FR"/>
              </a:p>
            </p:txBody>
          </p:sp>
          <p:sp>
            <p:nvSpPr>
              <p:cNvPr id="48166" name="Text Box 136"/>
              <p:cNvSpPr txBox="1">
                <a:spLocks noChangeArrowheads="1"/>
              </p:cNvSpPr>
              <p:nvPr/>
            </p:nvSpPr>
            <p:spPr bwMode="auto">
              <a:xfrm>
                <a:off x="1968" y="2736"/>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z</a:t>
                </a:r>
                <a:endParaRPr lang="fr-FR">
                  <a:latin typeface="Calibri" pitchFamily="34" charset="0"/>
                </a:endParaRPr>
              </a:p>
            </p:txBody>
          </p:sp>
          <p:grpSp>
            <p:nvGrpSpPr>
              <p:cNvPr id="48167" name="Group 137"/>
              <p:cNvGrpSpPr>
                <a:grpSpLocks/>
              </p:cNvGrpSpPr>
              <p:nvPr/>
            </p:nvGrpSpPr>
            <p:grpSpPr bwMode="auto">
              <a:xfrm flipV="1">
                <a:off x="1344" y="2496"/>
                <a:ext cx="192" cy="1072"/>
                <a:chOff x="912" y="1199"/>
                <a:chExt cx="192" cy="1072"/>
              </a:xfrm>
            </p:grpSpPr>
            <p:sp>
              <p:nvSpPr>
                <p:cNvPr id="48168" name="Oval 138"/>
                <p:cNvSpPr>
                  <a:spLocks noChangeArrowheads="1"/>
                </p:cNvSpPr>
                <p:nvPr/>
              </p:nvSpPr>
              <p:spPr bwMode="auto">
                <a:xfrm rot="5400000">
                  <a:off x="744" y="1367"/>
                  <a:ext cx="528" cy="192"/>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grpSp>
              <p:nvGrpSpPr>
                <p:cNvPr id="48169" name="Group 139"/>
                <p:cNvGrpSpPr>
                  <a:grpSpLocks/>
                </p:cNvGrpSpPr>
                <p:nvPr/>
              </p:nvGrpSpPr>
              <p:grpSpPr bwMode="auto">
                <a:xfrm>
                  <a:off x="912" y="1743"/>
                  <a:ext cx="192" cy="528"/>
                  <a:chOff x="912" y="1743"/>
                  <a:chExt cx="192" cy="528"/>
                </a:xfrm>
              </p:grpSpPr>
              <p:sp>
                <p:nvSpPr>
                  <p:cNvPr id="48172" name="Oval 140"/>
                  <p:cNvSpPr>
                    <a:spLocks noChangeArrowheads="1"/>
                  </p:cNvSpPr>
                  <p:nvPr/>
                </p:nvSpPr>
                <p:spPr bwMode="auto">
                  <a:xfrm rot="5400000">
                    <a:off x="744" y="1911"/>
                    <a:ext cx="528" cy="192"/>
                  </a:xfrm>
                  <a:prstGeom prst="ellipse">
                    <a:avLst/>
                  </a:prstGeom>
                  <a:gradFill rotWithShape="0">
                    <a:gsLst>
                      <a:gs pos="0">
                        <a:schemeClr val="bg1"/>
                      </a:gs>
                      <a:gs pos="100000">
                        <a:srgbClr val="FF9966"/>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8173" name="Text Box 141"/>
                  <p:cNvSpPr txBox="1">
                    <a:spLocks noChangeArrowheads="1"/>
                  </p:cNvSpPr>
                  <p:nvPr/>
                </p:nvSpPr>
                <p:spPr bwMode="auto">
                  <a:xfrm>
                    <a:off x="937" y="1895"/>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sp>
              <p:nvSpPr>
                <p:cNvPr id="48170" name="Oval 142"/>
                <p:cNvSpPr>
                  <a:spLocks noChangeArrowheads="1"/>
                </p:cNvSpPr>
                <p:nvPr/>
              </p:nvSpPr>
              <p:spPr bwMode="auto">
                <a:xfrm rot="5400000">
                  <a:off x="984" y="1725"/>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sp>
              <p:nvSpPr>
                <p:cNvPr id="48171" name="Text Box 143"/>
                <p:cNvSpPr txBox="1">
                  <a:spLocks noChangeArrowheads="1"/>
                </p:cNvSpPr>
                <p:nvPr/>
              </p:nvSpPr>
              <p:spPr bwMode="auto">
                <a:xfrm rot="5400000">
                  <a:off x="936" y="1365"/>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grpSp>
        <p:sp>
          <p:nvSpPr>
            <p:cNvPr id="48160" name="Text Box 192"/>
            <p:cNvSpPr txBox="1">
              <a:spLocks noChangeArrowheads="1"/>
            </p:cNvSpPr>
            <p:nvPr/>
          </p:nvSpPr>
          <p:spPr bwMode="auto">
            <a:xfrm>
              <a:off x="720" y="3936"/>
              <a:ext cx="1056" cy="231"/>
            </a:xfrm>
            <a:prstGeom prst="rect">
              <a:avLst/>
            </a:prstGeom>
            <a:noFill/>
            <a:ln w="9525">
              <a:noFill/>
              <a:miter lim="800000"/>
              <a:headEnd/>
              <a:tailEnd/>
            </a:ln>
          </p:spPr>
          <p:txBody>
            <a:bodyPr>
              <a:spAutoFit/>
            </a:bodyPr>
            <a:lstStyle/>
            <a:p>
              <a:pPr algn="ctr"/>
              <a:r>
                <a:rPr lang="fr-FR">
                  <a:latin typeface="Calibri" pitchFamily="34" charset="0"/>
                </a:rPr>
                <a:t>2p</a:t>
              </a:r>
              <a:r>
                <a:rPr lang="fr-FR" baseline="-25000">
                  <a:latin typeface="Calibri" pitchFamily="34" charset="0"/>
                </a:rPr>
                <a:t>xA</a:t>
              </a:r>
              <a:r>
                <a:rPr lang="fr-FR">
                  <a:latin typeface="Calibri" pitchFamily="34" charset="0"/>
                </a:rPr>
                <a:t> - 2p</a:t>
              </a:r>
              <a:r>
                <a:rPr lang="fr-FR" baseline="-25000">
                  <a:latin typeface="Calibri" pitchFamily="34" charset="0"/>
                </a:rPr>
                <a:t>xB</a:t>
              </a:r>
              <a:endParaRPr lang="fr-FR">
                <a:latin typeface="Calibri" pitchFamily="34" charset="0"/>
              </a:endParaRPr>
            </a:p>
          </p:txBody>
        </p:sp>
        <p:sp>
          <p:nvSpPr>
            <p:cNvPr id="48161" name="Rectangle 194"/>
            <p:cNvSpPr>
              <a:spLocks noChangeArrowheads="1"/>
            </p:cNvSpPr>
            <p:nvPr/>
          </p:nvSpPr>
          <p:spPr bwMode="auto">
            <a:xfrm>
              <a:off x="1536" y="2496"/>
              <a:ext cx="172" cy="192"/>
            </a:xfrm>
            <a:prstGeom prst="rect">
              <a:avLst/>
            </a:prstGeom>
            <a:noFill/>
            <a:ln w="9525">
              <a:noFill/>
              <a:miter lim="800000"/>
              <a:headEnd/>
              <a:tailEnd/>
            </a:ln>
          </p:spPr>
          <p:txBody>
            <a:bodyPr wrap="none">
              <a:spAutoFit/>
            </a:bodyPr>
            <a:lstStyle/>
            <a:p>
              <a:r>
                <a:rPr lang="fr-FR" sz="1400" b="1">
                  <a:latin typeface="Calibri" pitchFamily="34" charset="0"/>
                </a:rPr>
                <a:t>x</a:t>
              </a:r>
            </a:p>
          </p:txBody>
        </p:sp>
        <p:sp>
          <p:nvSpPr>
            <p:cNvPr id="48162" name="Rectangle 196"/>
            <p:cNvSpPr>
              <a:spLocks noChangeArrowheads="1"/>
            </p:cNvSpPr>
            <p:nvPr/>
          </p:nvSpPr>
          <p:spPr bwMode="auto">
            <a:xfrm>
              <a:off x="768" y="2448"/>
              <a:ext cx="172" cy="192"/>
            </a:xfrm>
            <a:prstGeom prst="rect">
              <a:avLst/>
            </a:prstGeom>
            <a:noFill/>
            <a:ln w="9525">
              <a:noFill/>
              <a:miter lim="800000"/>
              <a:headEnd/>
              <a:tailEnd/>
            </a:ln>
          </p:spPr>
          <p:txBody>
            <a:bodyPr wrap="none">
              <a:spAutoFit/>
            </a:bodyPr>
            <a:lstStyle/>
            <a:p>
              <a:r>
                <a:rPr lang="fr-FR" sz="1400" b="1">
                  <a:latin typeface="Calibri" pitchFamily="34" charset="0"/>
                </a:rPr>
                <a:t>x</a:t>
              </a:r>
            </a:p>
          </p:txBody>
        </p:sp>
      </p:grpSp>
      <p:grpSp>
        <p:nvGrpSpPr>
          <p:cNvPr id="48135" name="Group 202"/>
          <p:cNvGrpSpPr>
            <a:grpSpLocks/>
          </p:cNvGrpSpPr>
          <p:nvPr/>
        </p:nvGrpSpPr>
        <p:grpSpPr bwMode="auto">
          <a:xfrm>
            <a:off x="4714875" y="4265295"/>
            <a:ext cx="2514600" cy="2021225"/>
            <a:chOff x="3360" y="2544"/>
            <a:chExt cx="1584" cy="1575"/>
          </a:xfrm>
        </p:grpSpPr>
        <p:grpSp>
          <p:nvGrpSpPr>
            <p:cNvPr id="48137" name="Group 183"/>
            <p:cNvGrpSpPr>
              <a:grpSpLocks/>
            </p:cNvGrpSpPr>
            <p:nvPr/>
          </p:nvGrpSpPr>
          <p:grpSpPr bwMode="auto">
            <a:xfrm>
              <a:off x="3360" y="2544"/>
              <a:ext cx="1584" cy="1344"/>
              <a:chOff x="3504" y="2352"/>
              <a:chExt cx="1584" cy="1344"/>
            </a:xfrm>
          </p:grpSpPr>
          <p:sp>
            <p:nvSpPr>
              <p:cNvPr id="48139" name="Text Box 13"/>
              <p:cNvSpPr txBox="1">
                <a:spLocks noChangeArrowheads="1"/>
              </p:cNvSpPr>
              <p:nvPr/>
            </p:nvSpPr>
            <p:spPr bwMode="auto">
              <a:xfrm>
                <a:off x="4944" y="2736"/>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z</a:t>
                </a:r>
                <a:endParaRPr lang="fr-FR">
                  <a:latin typeface="Calibri" pitchFamily="34" charset="0"/>
                </a:endParaRPr>
              </a:p>
            </p:txBody>
          </p:sp>
          <p:grpSp>
            <p:nvGrpSpPr>
              <p:cNvPr id="48140" name="Group 179"/>
              <p:cNvGrpSpPr>
                <a:grpSpLocks/>
              </p:cNvGrpSpPr>
              <p:nvPr/>
            </p:nvGrpSpPr>
            <p:grpSpPr bwMode="auto">
              <a:xfrm>
                <a:off x="3504" y="3024"/>
                <a:ext cx="1440" cy="48"/>
                <a:chOff x="3504" y="3024"/>
                <a:chExt cx="1440" cy="48"/>
              </a:xfrm>
            </p:grpSpPr>
            <p:sp>
              <p:nvSpPr>
                <p:cNvPr id="48155" name="Line 152"/>
                <p:cNvSpPr>
                  <a:spLocks noChangeShapeType="1"/>
                </p:cNvSpPr>
                <p:nvPr/>
              </p:nvSpPr>
              <p:spPr bwMode="auto">
                <a:xfrm>
                  <a:off x="3504" y="3048"/>
                  <a:ext cx="1440" cy="0"/>
                </a:xfrm>
                <a:prstGeom prst="line">
                  <a:avLst/>
                </a:prstGeom>
                <a:noFill/>
                <a:ln w="9525">
                  <a:solidFill>
                    <a:schemeClr val="tx1"/>
                  </a:solidFill>
                  <a:round/>
                  <a:headEnd/>
                  <a:tailEnd type="triangle" w="med" len="med"/>
                </a:ln>
              </p:spPr>
              <p:txBody>
                <a:bodyPr anchor="ctr">
                  <a:spAutoFit/>
                </a:bodyPr>
                <a:lstStyle/>
                <a:p>
                  <a:endParaRPr lang="fr-FR"/>
                </a:p>
              </p:txBody>
            </p:sp>
            <p:grpSp>
              <p:nvGrpSpPr>
                <p:cNvPr id="48156" name="Group 171"/>
                <p:cNvGrpSpPr>
                  <a:grpSpLocks/>
                </p:cNvGrpSpPr>
                <p:nvPr/>
              </p:nvGrpSpPr>
              <p:grpSpPr bwMode="auto">
                <a:xfrm>
                  <a:off x="3984" y="3024"/>
                  <a:ext cx="480" cy="48"/>
                  <a:chOff x="3936" y="3024"/>
                  <a:chExt cx="480" cy="48"/>
                </a:xfrm>
              </p:grpSpPr>
              <p:sp>
                <p:nvSpPr>
                  <p:cNvPr id="48157" name="Oval 153"/>
                  <p:cNvSpPr>
                    <a:spLocks noChangeArrowheads="1"/>
                  </p:cNvSpPr>
                  <p:nvPr/>
                </p:nvSpPr>
                <p:spPr bwMode="auto">
                  <a:xfrm>
                    <a:off x="4368" y="3024"/>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sp>
                <p:nvSpPr>
                  <p:cNvPr id="48158" name="Oval 154"/>
                  <p:cNvSpPr>
                    <a:spLocks noChangeArrowheads="1"/>
                  </p:cNvSpPr>
                  <p:nvPr/>
                </p:nvSpPr>
                <p:spPr bwMode="auto">
                  <a:xfrm>
                    <a:off x="3936" y="3024"/>
                    <a:ext cx="48" cy="48"/>
                  </a:xfrm>
                  <a:prstGeom prst="ellipse">
                    <a:avLst/>
                  </a:prstGeom>
                  <a:solidFill>
                    <a:schemeClr val="tx1"/>
                  </a:solidFill>
                  <a:ln w="9525">
                    <a:noFill/>
                    <a:round/>
                    <a:headEnd/>
                    <a:tailEnd/>
                  </a:ln>
                </p:spPr>
                <p:txBody>
                  <a:bodyPr wrap="none" anchor="ctr">
                    <a:spAutoFit/>
                  </a:bodyPr>
                  <a:lstStyle/>
                  <a:p>
                    <a:endParaRPr lang="fr-FR">
                      <a:latin typeface="Calibri" pitchFamily="34" charset="0"/>
                    </a:endParaRPr>
                  </a:p>
                </p:txBody>
              </p:sp>
            </p:grpSp>
          </p:grpSp>
          <p:grpSp>
            <p:nvGrpSpPr>
              <p:cNvPr id="48141" name="Group 162"/>
              <p:cNvGrpSpPr>
                <a:grpSpLocks/>
              </p:cNvGrpSpPr>
              <p:nvPr/>
            </p:nvGrpSpPr>
            <p:grpSpPr bwMode="auto">
              <a:xfrm rot="1101461">
                <a:off x="3672" y="2736"/>
                <a:ext cx="528" cy="192"/>
                <a:chOff x="3072" y="3216"/>
                <a:chExt cx="528" cy="192"/>
              </a:xfrm>
            </p:grpSpPr>
            <p:sp>
              <p:nvSpPr>
                <p:cNvPr id="48153" name="Oval 32"/>
                <p:cNvSpPr>
                  <a:spLocks noChangeArrowheads="1"/>
                </p:cNvSpPr>
                <p:nvPr/>
              </p:nvSpPr>
              <p:spPr bwMode="auto">
                <a:xfrm>
                  <a:off x="3072" y="3216"/>
                  <a:ext cx="528" cy="192"/>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8154" name="Text Box 33"/>
                <p:cNvSpPr txBox="1">
                  <a:spLocks noChangeArrowheads="1"/>
                </p:cNvSpPr>
                <p:nvPr/>
              </p:nvSpPr>
              <p:spPr bwMode="auto">
                <a:xfrm>
                  <a:off x="3264" y="3216"/>
                  <a:ext cx="144" cy="192"/>
                </a:xfrm>
                <a:prstGeom prst="rect">
                  <a:avLst/>
                </a:prstGeom>
                <a:noFill/>
                <a:ln w="9525">
                  <a:noFill/>
                  <a:miter lim="800000"/>
                  <a:headEnd/>
                  <a:tailEnd/>
                </a:ln>
              </p:spPr>
              <p:txBody>
                <a:bodyPr lIns="0" rIns="0">
                  <a:spAutoFit/>
                </a:bodyPr>
                <a:lstStyle/>
                <a:p>
                  <a:pPr algn="ctr"/>
                  <a:r>
                    <a:rPr lang="fr-FR" sz="1400" b="1" dirty="0">
                      <a:latin typeface="Calibri" pitchFamily="34" charset="0"/>
                    </a:rPr>
                    <a:t>+</a:t>
                  </a:r>
                  <a:endParaRPr lang="fr-FR" dirty="0">
                    <a:latin typeface="Calibri" pitchFamily="34" charset="0"/>
                  </a:endParaRPr>
                </a:p>
              </p:txBody>
            </p:sp>
          </p:grpSp>
          <p:grpSp>
            <p:nvGrpSpPr>
              <p:cNvPr id="48142" name="Group 176"/>
              <p:cNvGrpSpPr>
                <a:grpSpLocks/>
              </p:cNvGrpSpPr>
              <p:nvPr/>
            </p:nvGrpSpPr>
            <p:grpSpPr bwMode="auto">
              <a:xfrm rot="20804731" flipH="1">
                <a:off x="3672" y="3120"/>
                <a:ext cx="528" cy="192"/>
                <a:chOff x="3696" y="3552"/>
                <a:chExt cx="528" cy="192"/>
              </a:xfrm>
            </p:grpSpPr>
            <p:sp>
              <p:nvSpPr>
                <p:cNvPr id="48151" name="Oval 177"/>
                <p:cNvSpPr>
                  <a:spLocks noChangeArrowheads="1"/>
                </p:cNvSpPr>
                <p:nvPr/>
              </p:nvSpPr>
              <p:spPr bwMode="auto">
                <a:xfrm>
                  <a:off x="3696" y="3552"/>
                  <a:ext cx="528" cy="192"/>
                </a:xfrm>
                <a:prstGeom prst="ellipse">
                  <a:avLst/>
                </a:prstGeom>
                <a:gradFill rotWithShape="0">
                  <a:gsLst>
                    <a:gs pos="0">
                      <a:schemeClr val="bg1"/>
                    </a:gs>
                    <a:gs pos="100000">
                      <a:srgbClr val="FF9966"/>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8152" name="Text Box 178"/>
                <p:cNvSpPr txBox="1">
                  <a:spLocks noChangeArrowheads="1"/>
                </p:cNvSpPr>
                <p:nvPr/>
              </p:nvSpPr>
              <p:spPr bwMode="auto">
                <a:xfrm>
                  <a:off x="3888" y="3552"/>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sp>
            <p:nvSpPr>
              <p:cNvPr id="48143" name="AutoShape 181"/>
              <p:cNvSpPr>
                <a:spLocks noChangeArrowheads="1"/>
              </p:cNvSpPr>
              <p:nvPr/>
            </p:nvSpPr>
            <p:spPr bwMode="auto">
              <a:xfrm>
                <a:off x="3552" y="2976"/>
                <a:ext cx="1296" cy="144"/>
              </a:xfrm>
              <a:prstGeom prst="parallelogram">
                <a:avLst>
                  <a:gd name="adj" fmla="val 225000"/>
                </a:avLst>
              </a:prstGeom>
              <a:noFill/>
              <a:ln w="9525">
                <a:solidFill>
                  <a:schemeClr val="tx1"/>
                </a:solidFill>
                <a:prstDash val="sysDot"/>
                <a:miter lim="800000"/>
                <a:headEnd/>
                <a:tailEnd/>
              </a:ln>
            </p:spPr>
            <p:txBody>
              <a:bodyPr wrap="none" anchor="ctr">
                <a:spAutoFit/>
              </a:bodyPr>
              <a:lstStyle/>
              <a:p>
                <a:endParaRPr lang="fr-FR">
                  <a:latin typeface="Calibri" pitchFamily="34" charset="0"/>
                </a:endParaRPr>
              </a:p>
            </p:txBody>
          </p:sp>
          <p:sp>
            <p:nvSpPr>
              <p:cNvPr id="48144" name="AutoShape 182"/>
              <p:cNvSpPr>
                <a:spLocks noChangeArrowheads="1"/>
              </p:cNvSpPr>
              <p:nvPr/>
            </p:nvSpPr>
            <p:spPr bwMode="auto">
              <a:xfrm rot="5400000" flipV="1">
                <a:off x="3480" y="2856"/>
                <a:ext cx="1344" cy="336"/>
              </a:xfrm>
              <a:prstGeom prst="parallelogram">
                <a:avLst>
                  <a:gd name="adj" fmla="val 124389"/>
                </a:avLst>
              </a:prstGeom>
              <a:noFill/>
              <a:ln w="9525">
                <a:solidFill>
                  <a:schemeClr val="tx1"/>
                </a:solidFill>
                <a:prstDash val="sysDot"/>
                <a:miter lim="800000"/>
                <a:headEnd/>
                <a:tailEnd/>
              </a:ln>
            </p:spPr>
            <p:txBody>
              <a:bodyPr anchor="ctr">
                <a:spAutoFit/>
              </a:bodyPr>
              <a:lstStyle/>
              <a:p>
                <a:endParaRPr lang="fr-FR">
                  <a:latin typeface="Calibri" pitchFamily="34" charset="0"/>
                </a:endParaRPr>
              </a:p>
            </p:txBody>
          </p:sp>
          <p:grpSp>
            <p:nvGrpSpPr>
              <p:cNvPr id="48145" name="Group 167"/>
              <p:cNvGrpSpPr>
                <a:grpSpLocks/>
              </p:cNvGrpSpPr>
              <p:nvPr/>
            </p:nvGrpSpPr>
            <p:grpSpPr bwMode="auto">
              <a:xfrm rot="-1241074">
                <a:off x="4248" y="2736"/>
                <a:ext cx="528" cy="192"/>
                <a:chOff x="3696" y="3552"/>
                <a:chExt cx="528" cy="192"/>
              </a:xfrm>
            </p:grpSpPr>
            <p:sp>
              <p:nvSpPr>
                <p:cNvPr id="48149" name="Oval 168"/>
                <p:cNvSpPr>
                  <a:spLocks noChangeArrowheads="1"/>
                </p:cNvSpPr>
                <p:nvPr/>
              </p:nvSpPr>
              <p:spPr bwMode="auto">
                <a:xfrm>
                  <a:off x="3696" y="3552"/>
                  <a:ext cx="528" cy="192"/>
                </a:xfrm>
                <a:prstGeom prst="ellipse">
                  <a:avLst/>
                </a:prstGeom>
                <a:gradFill rotWithShape="0">
                  <a:gsLst>
                    <a:gs pos="0">
                      <a:schemeClr val="bg1"/>
                    </a:gs>
                    <a:gs pos="100000">
                      <a:srgbClr val="FF9966"/>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8150" name="Text Box 169"/>
                <p:cNvSpPr txBox="1">
                  <a:spLocks noChangeArrowheads="1"/>
                </p:cNvSpPr>
                <p:nvPr/>
              </p:nvSpPr>
              <p:spPr bwMode="auto">
                <a:xfrm>
                  <a:off x="3888" y="3552"/>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grpSp>
            <p:nvGrpSpPr>
              <p:cNvPr id="48146" name="Group 173"/>
              <p:cNvGrpSpPr>
                <a:grpSpLocks/>
              </p:cNvGrpSpPr>
              <p:nvPr/>
            </p:nvGrpSpPr>
            <p:grpSpPr bwMode="auto">
              <a:xfrm rot="849512" flipH="1">
                <a:off x="4248" y="3120"/>
                <a:ext cx="528" cy="192"/>
                <a:chOff x="3072" y="3216"/>
                <a:chExt cx="528" cy="192"/>
              </a:xfrm>
            </p:grpSpPr>
            <p:sp>
              <p:nvSpPr>
                <p:cNvPr id="48147" name="Oval 174"/>
                <p:cNvSpPr>
                  <a:spLocks noChangeArrowheads="1"/>
                </p:cNvSpPr>
                <p:nvPr/>
              </p:nvSpPr>
              <p:spPr bwMode="auto">
                <a:xfrm>
                  <a:off x="3072" y="3216"/>
                  <a:ext cx="528" cy="192"/>
                </a:xfrm>
                <a:prstGeom prst="ellipse">
                  <a:avLst/>
                </a:prstGeom>
                <a:gradFill rotWithShape="0">
                  <a:gsLst>
                    <a:gs pos="0">
                      <a:schemeClr val="bg1"/>
                    </a:gs>
                    <a:gs pos="100000">
                      <a:srgbClr val="6699FF"/>
                    </a:gs>
                  </a:gsLst>
                  <a:path path="shape">
                    <a:fillToRect l="50000" t="50000" r="50000" b="50000"/>
                  </a:path>
                </a:gradFill>
                <a:ln w="9525">
                  <a:solidFill>
                    <a:schemeClr val="tx1"/>
                  </a:solidFill>
                  <a:round/>
                  <a:headEnd/>
                  <a:tailEnd/>
                </a:ln>
              </p:spPr>
              <p:txBody>
                <a:bodyPr wrap="none" anchor="ctr">
                  <a:spAutoFit/>
                </a:bodyPr>
                <a:lstStyle/>
                <a:p>
                  <a:endParaRPr lang="fr-FR">
                    <a:latin typeface="Calibri" pitchFamily="34" charset="0"/>
                  </a:endParaRPr>
                </a:p>
              </p:txBody>
            </p:sp>
            <p:sp>
              <p:nvSpPr>
                <p:cNvPr id="48148" name="Text Box 175"/>
                <p:cNvSpPr txBox="1">
                  <a:spLocks noChangeArrowheads="1"/>
                </p:cNvSpPr>
                <p:nvPr/>
              </p:nvSpPr>
              <p:spPr bwMode="auto">
                <a:xfrm>
                  <a:off x="3264" y="3216"/>
                  <a:ext cx="144" cy="192"/>
                </a:xfrm>
                <a:prstGeom prst="rect">
                  <a:avLst/>
                </a:prstGeom>
                <a:noFill/>
                <a:ln w="9525">
                  <a:noFill/>
                  <a:miter lim="800000"/>
                  <a:headEnd/>
                  <a:tailEnd/>
                </a:ln>
              </p:spPr>
              <p:txBody>
                <a:bodyPr lIns="0" rIns="0">
                  <a:spAutoFit/>
                </a:bodyPr>
                <a:lstStyle/>
                <a:p>
                  <a:pPr algn="ctr"/>
                  <a:r>
                    <a:rPr lang="fr-FR" sz="1400" b="1">
                      <a:latin typeface="Calibri" pitchFamily="34" charset="0"/>
                    </a:rPr>
                    <a:t>+</a:t>
                  </a:r>
                  <a:endParaRPr lang="fr-FR">
                    <a:latin typeface="Calibri" pitchFamily="34" charset="0"/>
                  </a:endParaRPr>
                </a:p>
              </p:txBody>
            </p:sp>
          </p:grpSp>
        </p:grpSp>
        <p:sp>
          <p:nvSpPr>
            <p:cNvPr id="48138" name="Rectangle 200"/>
            <p:cNvSpPr>
              <a:spLocks noChangeArrowheads="1"/>
            </p:cNvSpPr>
            <p:nvPr/>
          </p:nvSpPr>
          <p:spPr bwMode="auto">
            <a:xfrm>
              <a:off x="3504" y="3888"/>
              <a:ext cx="1296" cy="231"/>
            </a:xfrm>
            <a:prstGeom prst="rect">
              <a:avLst/>
            </a:prstGeom>
            <a:noFill/>
            <a:ln w="9525">
              <a:noFill/>
              <a:miter lim="800000"/>
              <a:headEnd/>
              <a:tailEnd/>
            </a:ln>
          </p:spPr>
          <p:txBody>
            <a:bodyPr>
              <a:spAutoFit/>
            </a:bodyPr>
            <a:lstStyle/>
            <a:p>
              <a:r>
                <a:rPr lang="fr-FR" dirty="0">
                  <a:latin typeface="Calibri" pitchFamily="34" charset="0"/>
                </a:rPr>
                <a:t>O.M. antiliante </a:t>
              </a:r>
              <a:r>
                <a:rPr lang="fr-FR" dirty="0">
                  <a:latin typeface="Symbol" pitchFamily="18" charset="2"/>
                </a:rPr>
                <a:t>p</a:t>
              </a:r>
              <a:r>
                <a:rPr lang="fr-FR" baseline="-25000" dirty="0">
                  <a:latin typeface="Calibri" pitchFamily="34" charset="0"/>
                </a:rPr>
                <a:t>x</a:t>
              </a:r>
              <a:r>
                <a:rPr lang="fr-FR" baseline="30000" dirty="0">
                  <a:latin typeface="Calibri" pitchFamily="34" charset="0"/>
                </a:rPr>
                <a:t>*</a:t>
              </a:r>
              <a:endParaRPr lang="fr-FR" sz="1400" dirty="0">
                <a:latin typeface="Calibri" pitchFamily="34" charset="0"/>
              </a:endParaRPr>
            </a:p>
          </p:txBody>
        </p:sp>
      </p:grpSp>
      <p:sp>
        <p:nvSpPr>
          <p:cNvPr id="48136" name="Rectangle 187"/>
          <p:cNvSpPr>
            <a:spLocks noChangeArrowheads="1"/>
          </p:cNvSpPr>
          <p:nvPr/>
        </p:nvSpPr>
        <p:spPr bwMode="auto">
          <a:xfrm>
            <a:off x="2714631" y="2933703"/>
            <a:ext cx="3500443" cy="923925"/>
          </a:xfrm>
          <a:prstGeom prst="rect">
            <a:avLst/>
          </a:prstGeom>
          <a:noFill/>
          <a:ln w="9525">
            <a:noFill/>
            <a:miter lim="800000"/>
            <a:headEnd/>
            <a:tailEnd/>
          </a:ln>
        </p:spPr>
        <p:txBody>
          <a:bodyPr wrap="square">
            <a:spAutoFit/>
          </a:bodyPr>
          <a:lstStyle/>
          <a:p>
            <a:pPr algn="ctr"/>
            <a:r>
              <a:rPr lang="fr-FR" dirty="0">
                <a:latin typeface="Times New Roman" pitchFamily="18" charset="0"/>
                <a:cs typeface="Times New Roman" pitchFamily="18" charset="0"/>
              </a:rPr>
              <a:t>Recouvrement latéral</a:t>
            </a:r>
            <a:br>
              <a:rPr lang="fr-FR" dirty="0">
                <a:latin typeface="Times New Roman" pitchFamily="18" charset="0"/>
                <a:cs typeface="Times New Roman" pitchFamily="18" charset="0"/>
              </a:rPr>
            </a:br>
            <a:r>
              <a:rPr lang="fr-FR" dirty="0">
                <a:latin typeface="Times New Roman" pitchFamily="18" charset="0"/>
                <a:cs typeface="Times New Roman" pitchFamily="18" charset="0"/>
              </a:rPr>
              <a:t>Pas de possibilité de libre rotation autour de l’axe internucléaire</a:t>
            </a:r>
          </a:p>
        </p:txBody>
      </p:sp>
      <p:sp>
        <p:nvSpPr>
          <p:cNvPr id="91" name="Espace réservé du numéro de diapositive 90"/>
          <p:cNvSpPr>
            <a:spLocks noGrp="1"/>
          </p:cNvSpPr>
          <p:nvPr>
            <p:ph type="sldNum" sz="quarter" idx="12"/>
          </p:nvPr>
        </p:nvSpPr>
        <p:spPr/>
        <p:txBody>
          <a:bodyPr/>
          <a:lstStyle/>
          <a:p>
            <a:pPr>
              <a:defRPr/>
            </a:pPr>
            <a:fld id="{18B84324-2DB3-4C94-B67C-4D36CC1082E1}" type="slidenum">
              <a:rPr lang="fr-FR" smtClean="0"/>
              <a:pPr>
                <a:defRPr/>
              </a:pPr>
              <a:t>21</a:t>
            </a:fld>
            <a:endParaRPr lang="fr-F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18B84324-2DB3-4C94-B67C-4D36CC1082E1}" type="slidenum">
              <a:rPr lang="fr-FR" smtClean="0"/>
              <a:pPr>
                <a:defRPr/>
              </a:pPr>
              <a:t>22</a:t>
            </a:fld>
            <a:endParaRPr lang="fr-FR"/>
          </a:p>
        </p:txBody>
      </p:sp>
      <p:sp>
        <p:nvSpPr>
          <p:cNvPr id="133126" name="Rectangle 6"/>
          <p:cNvSpPr>
            <a:spLocks noChangeArrowheads="1"/>
          </p:cNvSpPr>
          <p:nvPr/>
        </p:nvSpPr>
        <p:spPr bwMode="auto">
          <a:xfrm>
            <a:off x="187183" y="425215"/>
            <a:ext cx="638508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Nombre ou indice de liaison</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On définit le nombre ou indice de liaison i par la relation suivante :</a:t>
            </a:r>
          </a:p>
        </p:txBody>
      </p:sp>
      <p:pic>
        <p:nvPicPr>
          <p:cNvPr id="133127"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643174" y="1142984"/>
            <a:ext cx="2071702" cy="657227"/>
          </a:xfrm>
          <a:prstGeom prst="rect">
            <a:avLst/>
          </a:prstGeom>
          <a:noFill/>
        </p:spPr>
      </p:pic>
      <p:sp>
        <p:nvSpPr>
          <p:cNvPr id="133130" name="Rectangle 10"/>
          <p:cNvSpPr>
            <a:spLocks noChangeArrowheads="1"/>
          </p:cNvSpPr>
          <p:nvPr/>
        </p:nvSpPr>
        <p:spPr bwMode="auto">
          <a:xfrm>
            <a:off x="206419" y="1800043"/>
            <a:ext cx="6365845" cy="120032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Avec,  n est le nombre des électrons occupant les O.M liantes.</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 est le nombre des électrons occupant les O.M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antiliantes</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lvl="0" eaLnBrk="0" hangingPunct="0"/>
            <a:r>
              <a:rPr lang="fr-FR" dirty="0" smtClean="0">
                <a:latin typeface="Times New Roman" pitchFamily="18" charset="0"/>
                <a:ea typeface="Calibri" pitchFamily="34" charset="0"/>
                <a:cs typeface="Times New Roman" pitchFamily="18" charset="0"/>
              </a:rPr>
              <a:t>Plus l’indice de liaison est grande plus la molécule est stable. </a:t>
            </a:r>
            <a:endPar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 la molécule H</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l’indice de liaison est le suivant :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33131" name="Picture 1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643174" y="3000372"/>
            <a:ext cx="2857520" cy="785818"/>
          </a:xfrm>
          <a:prstGeom prst="rect">
            <a:avLst/>
          </a:prstGeom>
          <a:noFill/>
        </p:spPr>
      </p:pic>
      <p:sp>
        <p:nvSpPr>
          <p:cNvPr id="133134" name="Rectangle 14"/>
          <p:cNvSpPr>
            <a:spLocks noChangeArrowheads="1"/>
          </p:cNvSpPr>
          <p:nvPr/>
        </p:nvSpPr>
        <p:spPr bwMode="auto">
          <a:xfrm>
            <a:off x="214315" y="3643314"/>
            <a:ext cx="8643965"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r>
              <a:rPr lang="fr-FR" b="1" dirty="0" smtClean="0">
                <a:latin typeface="Times New Roman" pitchFamily="18" charset="0"/>
                <a:ea typeface="Calibri" pitchFamily="34" charset="0"/>
                <a:cs typeface="Times New Roman" pitchFamily="18" charset="0"/>
              </a:rPr>
              <a:t>Diagrammes d’énergie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diagrammes d’énergie des OM des molécules de type A</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la deuxième période du T.P sont de 2 types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Wingdings 3" pitchFamily="18" charset="2"/>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Diagrammes sans interaction s-p, il décrit les molécules formées à partir des éléments : O, F, Ne.</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sym typeface="Wingdings 3" pitchFamily="18" charset="2"/>
            </a:endParaRPr>
          </a:p>
          <a:p>
            <a:pPr marL="0" marR="0" lvl="0" indent="0" algn="just" defTabSz="914400" rtl="0" eaLnBrk="0" fontAlgn="base" latinLnBrk="0" hangingPunct="0">
              <a:spcBef>
                <a:spcPct val="0"/>
              </a:spcBef>
              <a:spcAft>
                <a:spcPct val="0"/>
              </a:spcAft>
              <a:buClrTx/>
              <a:buSzTx/>
              <a:buFont typeface="Wingdings 3" pitchFamily="18" charset="2"/>
              <a:buChar char=""/>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Diagrammes avec interaction s-p, il décrit les molécules et ions formées à partir des éléments : Li, Be, B, C, N, dans ce cas</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différence d’énergie entre les niveaux 2s et 2pz est faible et il se trouve que les niveaux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x</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 et </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y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sont plus stables que le niveau </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2pz.</a:t>
            </a:r>
            <a:endPar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7" name="Group 222"/>
          <p:cNvGrpSpPr>
            <a:grpSpLocks/>
          </p:cNvGrpSpPr>
          <p:nvPr/>
        </p:nvGrpSpPr>
        <p:grpSpPr bwMode="auto">
          <a:xfrm>
            <a:off x="2971800" y="1972707"/>
            <a:ext cx="3886200" cy="1600201"/>
            <a:chOff x="1872" y="1248"/>
            <a:chExt cx="2448" cy="1008"/>
          </a:xfrm>
        </p:grpSpPr>
        <p:cxnSp>
          <p:nvCxnSpPr>
            <p:cNvPr id="1126" name="AutoShape 178"/>
            <p:cNvCxnSpPr>
              <a:cxnSpLocks noChangeShapeType="1"/>
              <a:stCxn id="1100" idx="1"/>
              <a:endCxn id="1048" idx="0"/>
            </p:cNvCxnSpPr>
            <p:nvPr/>
          </p:nvCxnSpPr>
          <p:spPr bwMode="auto">
            <a:xfrm rot="16200000" flipH="1">
              <a:off x="2196" y="1452"/>
              <a:ext cx="480" cy="1128"/>
            </a:xfrm>
            <a:prstGeom prst="straightConnector1">
              <a:avLst/>
            </a:prstGeom>
            <a:noFill/>
            <a:ln w="38100">
              <a:solidFill>
                <a:schemeClr val="accent2"/>
              </a:solidFill>
              <a:round/>
              <a:headEnd/>
              <a:tailEnd/>
            </a:ln>
          </p:spPr>
        </p:cxnSp>
        <p:cxnSp>
          <p:nvCxnSpPr>
            <p:cNvPr id="1127" name="AutoShape 179"/>
            <p:cNvCxnSpPr>
              <a:cxnSpLocks noChangeShapeType="1"/>
              <a:stCxn id="1110" idx="0"/>
              <a:endCxn id="1048" idx="1"/>
            </p:cNvCxnSpPr>
            <p:nvPr/>
          </p:nvCxnSpPr>
          <p:spPr bwMode="auto">
            <a:xfrm rot="5400000">
              <a:off x="3516" y="1452"/>
              <a:ext cx="480" cy="1128"/>
            </a:xfrm>
            <a:prstGeom prst="straightConnector1">
              <a:avLst/>
            </a:prstGeom>
            <a:noFill/>
            <a:ln w="38100">
              <a:solidFill>
                <a:schemeClr val="accent2"/>
              </a:solidFill>
              <a:round/>
              <a:headEnd/>
              <a:tailEnd/>
            </a:ln>
          </p:spPr>
        </p:cxnSp>
        <p:cxnSp>
          <p:nvCxnSpPr>
            <p:cNvPr id="1128" name="AutoShape 180"/>
            <p:cNvCxnSpPr>
              <a:cxnSpLocks noChangeShapeType="1"/>
              <a:stCxn id="1100" idx="1"/>
              <a:endCxn id="1049" idx="0"/>
            </p:cNvCxnSpPr>
            <p:nvPr/>
          </p:nvCxnSpPr>
          <p:spPr bwMode="auto">
            <a:xfrm rot="5400000" flipH="1" flipV="1">
              <a:off x="2172" y="948"/>
              <a:ext cx="528" cy="1128"/>
            </a:xfrm>
            <a:prstGeom prst="straightConnector1">
              <a:avLst/>
            </a:prstGeom>
            <a:noFill/>
            <a:ln w="38100">
              <a:solidFill>
                <a:schemeClr val="accent2"/>
              </a:solidFill>
              <a:round/>
              <a:headEnd/>
              <a:tailEnd/>
            </a:ln>
          </p:spPr>
        </p:cxnSp>
        <p:cxnSp>
          <p:nvCxnSpPr>
            <p:cNvPr id="1129" name="AutoShape 181"/>
            <p:cNvCxnSpPr>
              <a:cxnSpLocks noChangeShapeType="1"/>
              <a:stCxn id="1110" idx="0"/>
              <a:endCxn id="1049" idx="1"/>
            </p:cNvCxnSpPr>
            <p:nvPr/>
          </p:nvCxnSpPr>
          <p:spPr bwMode="auto">
            <a:xfrm rot="5400000" flipH="1">
              <a:off x="3492" y="948"/>
              <a:ext cx="528" cy="1128"/>
            </a:xfrm>
            <a:prstGeom prst="straightConnector1">
              <a:avLst/>
            </a:prstGeom>
            <a:noFill/>
            <a:ln w="38100">
              <a:solidFill>
                <a:schemeClr val="accent2"/>
              </a:solidFill>
              <a:round/>
              <a:headEnd/>
              <a:tailEnd/>
            </a:ln>
          </p:spPr>
        </p:cxnSp>
      </p:grpSp>
      <p:sp>
        <p:nvSpPr>
          <p:cNvPr id="1028" name="Text Box 112"/>
          <p:cNvSpPr txBox="1">
            <a:spLocks noChangeArrowheads="1"/>
          </p:cNvSpPr>
          <p:nvPr/>
        </p:nvSpPr>
        <p:spPr bwMode="auto">
          <a:xfrm>
            <a:off x="1214414" y="434419"/>
            <a:ext cx="7162800" cy="641350"/>
          </a:xfrm>
          <a:prstGeom prst="rect">
            <a:avLst/>
          </a:prstGeom>
          <a:noFill/>
          <a:ln w="9525">
            <a:noFill/>
            <a:miter lim="800000"/>
            <a:headEnd/>
            <a:tailEnd/>
          </a:ln>
        </p:spPr>
        <p:txBody>
          <a:bodyPr>
            <a:spAutoFit/>
          </a:bodyPr>
          <a:lstStyle/>
          <a:p>
            <a:r>
              <a:rPr lang="fr-FR" dirty="0">
                <a:latin typeface="Times New Roman" pitchFamily="18" charset="0"/>
                <a:cs typeface="Times New Roman" pitchFamily="18" charset="0"/>
              </a:rPr>
              <a:t>Diagramme des énergies relatives des orbitales de molécules diatomiques </a:t>
            </a:r>
            <a:r>
              <a:rPr lang="fr-FR" dirty="0" err="1">
                <a:latin typeface="Times New Roman" pitchFamily="18" charset="0"/>
                <a:cs typeface="Times New Roman" pitchFamily="18" charset="0"/>
              </a:rPr>
              <a:t>homonucléaires</a:t>
            </a:r>
            <a:r>
              <a:rPr lang="fr-FR" dirty="0">
                <a:latin typeface="Times New Roman" pitchFamily="18" charset="0"/>
                <a:cs typeface="Times New Roman" pitchFamily="18" charset="0"/>
              </a:rPr>
              <a:t> ; cas de O</a:t>
            </a:r>
            <a:r>
              <a:rPr lang="fr-FR" baseline="-25000" dirty="0">
                <a:latin typeface="Times New Roman" pitchFamily="18" charset="0"/>
                <a:cs typeface="Times New Roman" pitchFamily="18" charset="0"/>
              </a:rPr>
              <a:t>2</a:t>
            </a: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 (</a:t>
            </a:r>
            <a:r>
              <a:rPr lang="fr-FR" b="1" dirty="0" smtClean="0">
                <a:solidFill>
                  <a:schemeClr val="accent1"/>
                </a:solidFill>
                <a:latin typeface="Times New Roman" pitchFamily="18" charset="0"/>
                <a:cs typeface="Times New Roman" pitchFamily="18" charset="0"/>
              </a:rPr>
              <a:t>Sans interaction s-p) </a:t>
            </a:r>
            <a:endParaRPr lang="fr-FR" dirty="0">
              <a:latin typeface="Times New Roman" pitchFamily="18" charset="0"/>
              <a:cs typeface="Times New Roman" pitchFamily="18" charset="0"/>
            </a:endParaRPr>
          </a:p>
        </p:txBody>
      </p:sp>
      <p:grpSp>
        <p:nvGrpSpPr>
          <p:cNvPr id="1029" name="Group 227"/>
          <p:cNvGrpSpPr>
            <a:grpSpLocks/>
          </p:cNvGrpSpPr>
          <p:nvPr/>
        </p:nvGrpSpPr>
        <p:grpSpPr bwMode="auto">
          <a:xfrm>
            <a:off x="2286000" y="1134505"/>
            <a:ext cx="5257800" cy="366713"/>
            <a:chOff x="1440" y="720"/>
            <a:chExt cx="3312" cy="231"/>
          </a:xfrm>
        </p:grpSpPr>
        <p:sp>
          <p:nvSpPr>
            <p:cNvPr id="1123" name="Text Box 113"/>
            <p:cNvSpPr txBox="1">
              <a:spLocks noChangeArrowheads="1"/>
            </p:cNvSpPr>
            <p:nvPr/>
          </p:nvSpPr>
          <p:spPr bwMode="auto">
            <a:xfrm>
              <a:off x="1440" y="720"/>
              <a:ext cx="192" cy="231"/>
            </a:xfrm>
            <a:prstGeom prst="rect">
              <a:avLst/>
            </a:prstGeom>
            <a:noFill/>
            <a:ln w="9525">
              <a:noFill/>
              <a:miter lim="800000"/>
              <a:headEnd/>
              <a:tailEnd/>
            </a:ln>
          </p:spPr>
          <p:txBody>
            <a:bodyPr lIns="0" rIns="0">
              <a:spAutoFit/>
            </a:bodyPr>
            <a:lstStyle/>
            <a:p>
              <a:r>
                <a:rPr lang="fr-FR">
                  <a:latin typeface="Calibri" pitchFamily="34" charset="0"/>
                </a:rPr>
                <a:t>O</a:t>
              </a:r>
              <a:r>
                <a:rPr lang="fr-FR" baseline="-25000">
                  <a:latin typeface="Calibri" pitchFamily="34" charset="0"/>
                </a:rPr>
                <a:t>A</a:t>
              </a:r>
              <a:endParaRPr lang="fr-FR">
                <a:latin typeface="Calibri" pitchFamily="34" charset="0"/>
              </a:endParaRPr>
            </a:p>
          </p:txBody>
        </p:sp>
        <p:sp>
          <p:nvSpPr>
            <p:cNvPr id="1124" name="Text Box 115"/>
            <p:cNvSpPr txBox="1">
              <a:spLocks noChangeArrowheads="1"/>
            </p:cNvSpPr>
            <p:nvPr/>
          </p:nvSpPr>
          <p:spPr bwMode="auto">
            <a:xfrm>
              <a:off x="4560" y="720"/>
              <a:ext cx="192" cy="231"/>
            </a:xfrm>
            <a:prstGeom prst="rect">
              <a:avLst/>
            </a:prstGeom>
            <a:noFill/>
            <a:ln w="9525">
              <a:noFill/>
              <a:miter lim="800000"/>
              <a:headEnd/>
              <a:tailEnd/>
            </a:ln>
          </p:spPr>
          <p:txBody>
            <a:bodyPr lIns="0" rIns="0">
              <a:spAutoFit/>
            </a:bodyPr>
            <a:lstStyle/>
            <a:p>
              <a:r>
                <a:rPr lang="fr-FR">
                  <a:latin typeface="Calibri" pitchFamily="34" charset="0"/>
                </a:rPr>
                <a:t>O</a:t>
              </a:r>
              <a:r>
                <a:rPr lang="fr-FR" baseline="-25000">
                  <a:latin typeface="Calibri" pitchFamily="34" charset="0"/>
                </a:rPr>
                <a:t>B</a:t>
              </a:r>
              <a:endParaRPr lang="fr-FR">
                <a:latin typeface="Calibri" pitchFamily="34" charset="0"/>
              </a:endParaRPr>
            </a:p>
          </p:txBody>
        </p:sp>
        <p:sp>
          <p:nvSpPr>
            <p:cNvPr id="1125" name="Text Box 114"/>
            <p:cNvSpPr txBox="1">
              <a:spLocks noChangeArrowheads="1"/>
            </p:cNvSpPr>
            <p:nvPr/>
          </p:nvSpPr>
          <p:spPr bwMode="auto">
            <a:xfrm>
              <a:off x="3000" y="720"/>
              <a:ext cx="192" cy="231"/>
            </a:xfrm>
            <a:prstGeom prst="rect">
              <a:avLst/>
            </a:prstGeom>
            <a:noFill/>
            <a:ln w="9525">
              <a:noFill/>
              <a:miter lim="800000"/>
              <a:headEnd/>
              <a:tailEnd/>
            </a:ln>
          </p:spPr>
          <p:txBody>
            <a:bodyPr lIns="0" rIns="0">
              <a:spAutoFit/>
            </a:bodyPr>
            <a:lstStyle/>
            <a:p>
              <a:r>
                <a:rPr lang="fr-FR">
                  <a:latin typeface="Calibri" pitchFamily="34" charset="0"/>
                </a:rPr>
                <a:t>O</a:t>
              </a:r>
              <a:r>
                <a:rPr lang="fr-FR" baseline="-25000">
                  <a:latin typeface="Calibri" pitchFamily="34" charset="0"/>
                </a:rPr>
                <a:t>2</a:t>
              </a:r>
              <a:endParaRPr lang="fr-FR">
                <a:latin typeface="Calibri" pitchFamily="34" charset="0"/>
              </a:endParaRPr>
            </a:p>
          </p:txBody>
        </p:sp>
      </p:grpSp>
      <p:grpSp>
        <p:nvGrpSpPr>
          <p:cNvPr id="1030" name="Group 225"/>
          <p:cNvGrpSpPr>
            <a:grpSpLocks/>
          </p:cNvGrpSpPr>
          <p:nvPr/>
        </p:nvGrpSpPr>
        <p:grpSpPr bwMode="auto">
          <a:xfrm>
            <a:off x="1905000" y="4334905"/>
            <a:ext cx="685800" cy="381000"/>
            <a:chOff x="1200" y="2640"/>
            <a:chExt cx="432" cy="240"/>
          </a:xfrm>
        </p:grpSpPr>
        <p:sp>
          <p:nvSpPr>
            <p:cNvPr id="1118" name="Line 116"/>
            <p:cNvSpPr>
              <a:spLocks noChangeShapeType="1"/>
            </p:cNvSpPr>
            <p:nvPr/>
          </p:nvSpPr>
          <p:spPr bwMode="auto">
            <a:xfrm>
              <a:off x="1440" y="2760"/>
              <a:ext cx="192" cy="0"/>
            </a:xfrm>
            <a:prstGeom prst="line">
              <a:avLst/>
            </a:prstGeom>
            <a:noFill/>
            <a:ln w="38100">
              <a:solidFill>
                <a:schemeClr val="tx1"/>
              </a:solidFill>
              <a:round/>
              <a:headEnd/>
              <a:tailEnd/>
            </a:ln>
          </p:spPr>
          <p:txBody>
            <a:bodyPr wrap="none" anchor="ctr">
              <a:spAutoFit/>
            </a:bodyPr>
            <a:lstStyle/>
            <a:p>
              <a:endParaRPr lang="fr-FR"/>
            </a:p>
          </p:txBody>
        </p:sp>
        <p:grpSp>
          <p:nvGrpSpPr>
            <p:cNvPr id="1119" name="Group 154"/>
            <p:cNvGrpSpPr>
              <a:grpSpLocks/>
            </p:cNvGrpSpPr>
            <p:nvPr/>
          </p:nvGrpSpPr>
          <p:grpSpPr bwMode="auto">
            <a:xfrm>
              <a:off x="1488" y="2640"/>
              <a:ext cx="96" cy="240"/>
              <a:chOff x="1536" y="3888"/>
              <a:chExt cx="96" cy="240"/>
            </a:xfrm>
          </p:grpSpPr>
          <p:sp>
            <p:nvSpPr>
              <p:cNvPr id="1121" name="Line 155"/>
              <p:cNvSpPr>
                <a:spLocks noChangeShapeType="1"/>
              </p:cNvSpPr>
              <p:nvPr/>
            </p:nvSpPr>
            <p:spPr bwMode="auto">
              <a:xfrm flipV="1">
                <a:off x="1536" y="3888"/>
                <a:ext cx="0" cy="240"/>
              </a:xfrm>
              <a:prstGeom prst="line">
                <a:avLst/>
              </a:prstGeom>
              <a:noFill/>
              <a:ln w="28575">
                <a:solidFill>
                  <a:srgbClr val="FF3300"/>
                </a:solidFill>
                <a:round/>
                <a:headEnd/>
                <a:tailEnd type="triangle" w="med" len="med"/>
              </a:ln>
            </p:spPr>
            <p:txBody>
              <a:bodyPr anchor="ctr">
                <a:spAutoFit/>
              </a:bodyPr>
              <a:lstStyle/>
              <a:p>
                <a:endParaRPr lang="fr-FR"/>
              </a:p>
            </p:txBody>
          </p:sp>
          <p:sp>
            <p:nvSpPr>
              <p:cNvPr id="1122" name="Line 156"/>
              <p:cNvSpPr>
                <a:spLocks noChangeShapeType="1"/>
              </p:cNvSpPr>
              <p:nvPr/>
            </p:nvSpPr>
            <p:spPr bwMode="auto">
              <a:xfrm>
                <a:off x="1632" y="3888"/>
                <a:ext cx="0" cy="240"/>
              </a:xfrm>
              <a:prstGeom prst="line">
                <a:avLst/>
              </a:prstGeom>
              <a:noFill/>
              <a:ln w="28575">
                <a:solidFill>
                  <a:srgbClr val="FF3300"/>
                </a:solidFill>
                <a:round/>
                <a:headEnd/>
                <a:tailEnd type="triangle" w="med" len="med"/>
              </a:ln>
            </p:spPr>
            <p:txBody>
              <a:bodyPr anchor="ctr">
                <a:spAutoFit/>
              </a:bodyPr>
              <a:lstStyle/>
              <a:p>
                <a:endParaRPr lang="fr-FR"/>
              </a:p>
            </p:txBody>
          </p:sp>
        </p:grpSp>
        <p:sp>
          <p:nvSpPr>
            <p:cNvPr id="1120" name="Text Box 162"/>
            <p:cNvSpPr txBox="1">
              <a:spLocks noChangeArrowheads="1"/>
            </p:cNvSpPr>
            <p:nvPr/>
          </p:nvSpPr>
          <p:spPr bwMode="auto">
            <a:xfrm>
              <a:off x="1200" y="2640"/>
              <a:ext cx="192" cy="192"/>
            </a:xfrm>
            <a:prstGeom prst="rect">
              <a:avLst/>
            </a:prstGeom>
            <a:noFill/>
            <a:ln w="9525">
              <a:noFill/>
              <a:miter lim="800000"/>
              <a:headEnd/>
              <a:tailEnd/>
            </a:ln>
          </p:spPr>
          <p:txBody>
            <a:bodyPr lIns="0" rIns="0">
              <a:spAutoFit/>
            </a:bodyPr>
            <a:lstStyle/>
            <a:p>
              <a:r>
                <a:rPr lang="fr-FR" sz="1400">
                  <a:latin typeface="Calibri" pitchFamily="34" charset="0"/>
                </a:rPr>
                <a:t>2s</a:t>
              </a:r>
              <a:r>
                <a:rPr lang="fr-FR" sz="1400" baseline="-25000">
                  <a:latin typeface="Calibri" pitchFamily="34" charset="0"/>
                </a:rPr>
                <a:t>A</a:t>
              </a:r>
              <a:endParaRPr lang="fr-FR">
                <a:latin typeface="Calibri" pitchFamily="34" charset="0"/>
              </a:endParaRPr>
            </a:p>
          </p:txBody>
        </p:sp>
      </p:grpSp>
      <p:grpSp>
        <p:nvGrpSpPr>
          <p:cNvPr id="1031" name="Group 228"/>
          <p:cNvGrpSpPr>
            <a:grpSpLocks/>
          </p:cNvGrpSpPr>
          <p:nvPr/>
        </p:nvGrpSpPr>
        <p:grpSpPr bwMode="auto">
          <a:xfrm>
            <a:off x="7239000" y="4334905"/>
            <a:ext cx="685800" cy="381000"/>
            <a:chOff x="4560" y="2640"/>
            <a:chExt cx="432" cy="240"/>
          </a:xfrm>
        </p:grpSpPr>
        <p:sp>
          <p:nvSpPr>
            <p:cNvPr id="1113" name="Line 120"/>
            <p:cNvSpPr>
              <a:spLocks noChangeShapeType="1"/>
            </p:cNvSpPr>
            <p:nvPr/>
          </p:nvSpPr>
          <p:spPr bwMode="auto">
            <a:xfrm>
              <a:off x="4560" y="2760"/>
              <a:ext cx="192" cy="0"/>
            </a:xfrm>
            <a:prstGeom prst="line">
              <a:avLst/>
            </a:prstGeom>
            <a:noFill/>
            <a:ln w="38100">
              <a:solidFill>
                <a:schemeClr val="tx1"/>
              </a:solidFill>
              <a:round/>
              <a:headEnd/>
              <a:tailEnd/>
            </a:ln>
          </p:spPr>
          <p:txBody>
            <a:bodyPr wrap="none" anchor="ctr">
              <a:spAutoFit/>
            </a:bodyPr>
            <a:lstStyle/>
            <a:p>
              <a:endParaRPr lang="fr-FR"/>
            </a:p>
          </p:txBody>
        </p:sp>
        <p:grpSp>
          <p:nvGrpSpPr>
            <p:cNvPr id="1114" name="Group 151"/>
            <p:cNvGrpSpPr>
              <a:grpSpLocks/>
            </p:cNvGrpSpPr>
            <p:nvPr/>
          </p:nvGrpSpPr>
          <p:grpSpPr bwMode="auto">
            <a:xfrm>
              <a:off x="4608" y="2640"/>
              <a:ext cx="96" cy="240"/>
              <a:chOff x="1536" y="3888"/>
              <a:chExt cx="96" cy="240"/>
            </a:xfrm>
          </p:grpSpPr>
          <p:sp>
            <p:nvSpPr>
              <p:cNvPr id="1116" name="Line 152"/>
              <p:cNvSpPr>
                <a:spLocks noChangeShapeType="1"/>
              </p:cNvSpPr>
              <p:nvPr/>
            </p:nvSpPr>
            <p:spPr bwMode="auto">
              <a:xfrm flipV="1">
                <a:off x="1536" y="3888"/>
                <a:ext cx="0" cy="240"/>
              </a:xfrm>
              <a:prstGeom prst="line">
                <a:avLst/>
              </a:prstGeom>
              <a:noFill/>
              <a:ln w="28575">
                <a:solidFill>
                  <a:srgbClr val="FF3300"/>
                </a:solidFill>
                <a:round/>
                <a:headEnd/>
                <a:tailEnd type="triangle" w="med" len="med"/>
              </a:ln>
            </p:spPr>
            <p:txBody>
              <a:bodyPr anchor="ctr">
                <a:spAutoFit/>
              </a:bodyPr>
              <a:lstStyle/>
              <a:p>
                <a:endParaRPr lang="fr-FR"/>
              </a:p>
            </p:txBody>
          </p:sp>
          <p:sp>
            <p:nvSpPr>
              <p:cNvPr id="1117" name="Line 153"/>
              <p:cNvSpPr>
                <a:spLocks noChangeShapeType="1"/>
              </p:cNvSpPr>
              <p:nvPr/>
            </p:nvSpPr>
            <p:spPr bwMode="auto">
              <a:xfrm>
                <a:off x="1632" y="3888"/>
                <a:ext cx="0" cy="240"/>
              </a:xfrm>
              <a:prstGeom prst="line">
                <a:avLst/>
              </a:prstGeom>
              <a:noFill/>
              <a:ln w="28575">
                <a:solidFill>
                  <a:srgbClr val="FF3300"/>
                </a:solidFill>
                <a:round/>
                <a:headEnd/>
                <a:tailEnd type="triangle" w="med" len="med"/>
              </a:ln>
            </p:spPr>
            <p:txBody>
              <a:bodyPr anchor="ctr">
                <a:spAutoFit/>
              </a:bodyPr>
              <a:lstStyle/>
              <a:p>
                <a:endParaRPr lang="fr-FR"/>
              </a:p>
            </p:txBody>
          </p:sp>
        </p:grpSp>
        <p:sp>
          <p:nvSpPr>
            <p:cNvPr id="1115" name="Text Box 163"/>
            <p:cNvSpPr txBox="1">
              <a:spLocks noChangeArrowheads="1"/>
            </p:cNvSpPr>
            <p:nvPr/>
          </p:nvSpPr>
          <p:spPr bwMode="auto">
            <a:xfrm>
              <a:off x="4800" y="2669"/>
              <a:ext cx="192" cy="134"/>
            </a:xfrm>
            <a:prstGeom prst="rect">
              <a:avLst/>
            </a:prstGeom>
            <a:noFill/>
            <a:ln w="9525">
              <a:noFill/>
              <a:miter lim="800000"/>
              <a:headEnd/>
              <a:tailEnd/>
            </a:ln>
          </p:spPr>
          <p:txBody>
            <a:bodyPr lIns="0" tIns="0" rIns="0" bIns="0">
              <a:spAutoFit/>
            </a:bodyPr>
            <a:lstStyle/>
            <a:p>
              <a:r>
                <a:rPr lang="fr-FR" sz="1400">
                  <a:latin typeface="Calibri" pitchFamily="34" charset="0"/>
                </a:rPr>
                <a:t>2s</a:t>
              </a:r>
              <a:r>
                <a:rPr lang="fr-FR" sz="1400" baseline="-25000">
                  <a:latin typeface="Calibri" pitchFamily="34" charset="0"/>
                </a:rPr>
                <a:t>B</a:t>
              </a:r>
              <a:endParaRPr lang="fr-FR">
                <a:latin typeface="Calibri" pitchFamily="34" charset="0"/>
              </a:endParaRPr>
            </a:p>
          </p:txBody>
        </p:sp>
      </p:grpSp>
      <p:grpSp>
        <p:nvGrpSpPr>
          <p:cNvPr id="1032" name="Group 226"/>
          <p:cNvGrpSpPr>
            <a:grpSpLocks/>
          </p:cNvGrpSpPr>
          <p:nvPr/>
        </p:nvGrpSpPr>
        <p:grpSpPr bwMode="auto">
          <a:xfrm>
            <a:off x="6858000" y="2582305"/>
            <a:ext cx="1143000" cy="593725"/>
            <a:chOff x="4320" y="1632"/>
            <a:chExt cx="720" cy="374"/>
          </a:xfrm>
        </p:grpSpPr>
        <p:grpSp>
          <p:nvGrpSpPr>
            <p:cNvPr id="1101" name="Group 133"/>
            <p:cNvGrpSpPr>
              <a:grpSpLocks/>
            </p:cNvGrpSpPr>
            <p:nvPr/>
          </p:nvGrpSpPr>
          <p:grpSpPr bwMode="auto">
            <a:xfrm>
              <a:off x="4320" y="1776"/>
              <a:ext cx="672" cy="0"/>
              <a:chOff x="1200" y="1776"/>
              <a:chExt cx="672" cy="0"/>
            </a:xfrm>
          </p:grpSpPr>
          <p:sp>
            <p:nvSpPr>
              <p:cNvPr id="1110" name="Line 134"/>
              <p:cNvSpPr>
                <a:spLocks noChangeShapeType="1"/>
              </p:cNvSpPr>
              <p:nvPr/>
            </p:nvSpPr>
            <p:spPr bwMode="auto">
              <a:xfrm>
                <a:off x="1200" y="1776"/>
                <a:ext cx="192" cy="0"/>
              </a:xfrm>
              <a:prstGeom prst="line">
                <a:avLst/>
              </a:prstGeom>
              <a:noFill/>
              <a:ln w="38100">
                <a:solidFill>
                  <a:schemeClr val="tx1"/>
                </a:solidFill>
                <a:round/>
                <a:headEnd/>
                <a:tailEnd/>
              </a:ln>
            </p:spPr>
            <p:txBody>
              <a:bodyPr wrap="none" anchor="ctr">
                <a:spAutoFit/>
              </a:bodyPr>
              <a:lstStyle/>
              <a:p>
                <a:endParaRPr lang="fr-FR"/>
              </a:p>
            </p:txBody>
          </p:sp>
          <p:sp>
            <p:nvSpPr>
              <p:cNvPr id="1111" name="Line 135"/>
              <p:cNvSpPr>
                <a:spLocks noChangeShapeType="1"/>
              </p:cNvSpPr>
              <p:nvPr/>
            </p:nvSpPr>
            <p:spPr bwMode="auto">
              <a:xfrm>
                <a:off x="1440" y="1776"/>
                <a:ext cx="192" cy="0"/>
              </a:xfrm>
              <a:prstGeom prst="line">
                <a:avLst/>
              </a:prstGeom>
              <a:noFill/>
              <a:ln w="38100">
                <a:solidFill>
                  <a:schemeClr val="tx1"/>
                </a:solidFill>
                <a:round/>
                <a:headEnd/>
                <a:tailEnd/>
              </a:ln>
            </p:spPr>
            <p:txBody>
              <a:bodyPr wrap="none" anchor="ctr">
                <a:spAutoFit/>
              </a:bodyPr>
              <a:lstStyle/>
              <a:p>
                <a:endParaRPr lang="fr-FR"/>
              </a:p>
            </p:txBody>
          </p:sp>
          <p:sp>
            <p:nvSpPr>
              <p:cNvPr id="1112" name="Line 136"/>
              <p:cNvSpPr>
                <a:spLocks noChangeShapeType="1"/>
              </p:cNvSpPr>
              <p:nvPr/>
            </p:nvSpPr>
            <p:spPr bwMode="auto">
              <a:xfrm>
                <a:off x="1680" y="1776"/>
                <a:ext cx="192" cy="0"/>
              </a:xfrm>
              <a:prstGeom prst="line">
                <a:avLst/>
              </a:prstGeom>
              <a:noFill/>
              <a:ln w="38100">
                <a:solidFill>
                  <a:schemeClr val="tx1"/>
                </a:solidFill>
                <a:round/>
                <a:headEnd/>
                <a:tailEnd/>
              </a:ln>
            </p:spPr>
            <p:txBody>
              <a:bodyPr wrap="none" anchor="ctr">
                <a:spAutoFit/>
              </a:bodyPr>
              <a:lstStyle/>
              <a:p>
                <a:endParaRPr lang="fr-FR"/>
              </a:p>
            </p:txBody>
          </p:sp>
        </p:grpSp>
        <p:sp>
          <p:nvSpPr>
            <p:cNvPr id="1102" name="Line 146"/>
            <p:cNvSpPr>
              <a:spLocks noChangeShapeType="1"/>
            </p:cNvSpPr>
            <p:nvPr/>
          </p:nvSpPr>
          <p:spPr bwMode="auto">
            <a:xfrm flipV="1">
              <a:off x="4416" y="1632"/>
              <a:ext cx="0" cy="240"/>
            </a:xfrm>
            <a:prstGeom prst="line">
              <a:avLst/>
            </a:prstGeom>
            <a:noFill/>
            <a:ln w="28575">
              <a:solidFill>
                <a:srgbClr val="FF3300"/>
              </a:solidFill>
              <a:round/>
              <a:headEnd/>
              <a:tailEnd type="triangle" w="med" len="med"/>
            </a:ln>
          </p:spPr>
          <p:txBody>
            <a:bodyPr anchor="ctr">
              <a:spAutoFit/>
            </a:bodyPr>
            <a:lstStyle/>
            <a:p>
              <a:endParaRPr lang="fr-FR"/>
            </a:p>
          </p:txBody>
        </p:sp>
        <p:sp>
          <p:nvSpPr>
            <p:cNvPr id="1103" name="Line 147"/>
            <p:cNvSpPr>
              <a:spLocks noChangeShapeType="1"/>
            </p:cNvSpPr>
            <p:nvPr/>
          </p:nvSpPr>
          <p:spPr bwMode="auto">
            <a:xfrm flipV="1">
              <a:off x="4656" y="1632"/>
              <a:ext cx="0" cy="240"/>
            </a:xfrm>
            <a:prstGeom prst="line">
              <a:avLst/>
            </a:prstGeom>
            <a:noFill/>
            <a:ln w="28575">
              <a:solidFill>
                <a:srgbClr val="FF3300"/>
              </a:solidFill>
              <a:round/>
              <a:headEnd/>
              <a:tailEnd type="triangle" w="med" len="med"/>
            </a:ln>
          </p:spPr>
          <p:txBody>
            <a:bodyPr anchor="ctr">
              <a:spAutoFit/>
            </a:bodyPr>
            <a:lstStyle/>
            <a:p>
              <a:endParaRPr lang="fr-FR"/>
            </a:p>
          </p:txBody>
        </p:sp>
        <p:grpSp>
          <p:nvGrpSpPr>
            <p:cNvPr id="1104" name="Group 159"/>
            <p:cNvGrpSpPr>
              <a:grpSpLocks/>
            </p:cNvGrpSpPr>
            <p:nvPr/>
          </p:nvGrpSpPr>
          <p:grpSpPr bwMode="auto">
            <a:xfrm>
              <a:off x="4848" y="1632"/>
              <a:ext cx="96" cy="240"/>
              <a:chOff x="1536" y="3888"/>
              <a:chExt cx="96" cy="240"/>
            </a:xfrm>
          </p:grpSpPr>
          <p:sp>
            <p:nvSpPr>
              <p:cNvPr id="1108" name="Line 160"/>
              <p:cNvSpPr>
                <a:spLocks noChangeShapeType="1"/>
              </p:cNvSpPr>
              <p:nvPr/>
            </p:nvSpPr>
            <p:spPr bwMode="auto">
              <a:xfrm flipV="1">
                <a:off x="1536" y="3888"/>
                <a:ext cx="0" cy="240"/>
              </a:xfrm>
              <a:prstGeom prst="line">
                <a:avLst/>
              </a:prstGeom>
              <a:noFill/>
              <a:ln w="28575">
                <a:solidFill>
                  <a:srgbClr val="FF3300"/>
                </a:solidFill>
                <a:round/>
                <a:headEnd/>
                <a:tailEnd type="triangle" w="med" len="med"/>
              </a:ln>
            </p:spPr>
            <p:txBody>
              <a:bodyPr anchor="ctr">
                <a:spAutoFit/>
              </a:bodyPr>
              <a:lstStyle/>
              <a:p>
                <a:endParaRPr lang="fr-FR"/>
              </a:p>
            </p:txBody>
          </p:sp>
          <p:sp>
            <p:nvSpPr>
              <p:cNvPr id="1109" name="Line 161"/>
              <p:cNvSpPr>
                <a:spLocks noChangeShapeType="1"/>
              </p:cNvSpPr>
              <p:nvPr/>
            </p:nvSpPr>
            <p:spPr bwMode="auto">
              <a:xfrm>
                <a:off x="1632" y="3888"/>
                <a:ext cx="0" cy="240"/>
              </a:xfrm>
              <a:prstGeom prst="line">
                <a:avLst/>
              </a:prstGeom>
              <a:noFill/>
              <a:ln w="28575">
                <a:solidFill>
                  <a:srgbClr val="FF3300"/>
                </a:solidFill>
                <a:round/>
                <a:headEnd/>
                <a:tailEnd type="triangle" w="med" len="med"/>
              </a:ln>
            </p:spPr>
            <p:txBody>
              <a:bodyPr anchor="ctr">
                <a:spAutoFit/>
              </a:bodyPr>
              <a:lstStyle/>
              <a:p>
                <a:endParaRPr lang="fr-FR"/>
              </a:p>
            </p:txBody>
          </p:sp>
        </p:grpSp>
        <p:sp>
          <p:nvSpPr>
            <p:cNvPr id="1105" name="Text Box 164"/>
            <p:cNvSpPr txBox="1">
              <a:spLocks noChangeArrowheads="1"/>
            </p:cNvSpPr>
            <p:nvPr/>
          </p:nvSpPr>
          <p:spPr bwMode="auto">
            <a:xfrm>
              <a:off x="4320" y="1872"/>
              <a:ext cx="288" cy="134"/>
            </a:xfrm>
            <a:prstGeom prst="rect">
              <a:avLst/>
            </a:prstGeom>
            <a:noFill/>
            <a:ln w="9525">
              <a:noFill/>
              <a:miter lim="800000"/>
              <a:headEnd/>
              <a:tailEnd/>
            </a:ln>
          </p:spPr>
          <p:txBody>
            <a:bodyPr lIns="0" tIns="0" rIns="0" bIns="0">
              <a:spAutoFit/>
            </a:bodyPr>
            <a:lstStyle/>
            <a:p>
              <a:r>
                <a:rPr lang="fr-FR" sz="1400">
                  <a:latin typeface="Calibri" pitchFamily="34" charset="0"/>
                </a:rPr>
                <a:t>2p</a:t>
              </a:r>
              <a:r>
                <a:rPr lang="fr-FR" sz="1400" baseline="-25000">
                  <a:latin typeface="Calibri" pitchFamily="34" charset="0"/>
                </a:rPr>
                <a:t>ZB</a:t>
              </a:r>
              <a:endParaRPr lang="fr-FR">
                <a:latin typeface="Calibri" pitchFamily="34" charset="0"/>
              </a:endParaRPr>
            </a:p>
          </p:txBody>
        </p:sp>
        <p:sp>
          <p:nvSpPr>
            <p:cNvPr id="1106" name="Text Box 165"/>
            <p:cNvSpPr txBox="1">
              <a:spLocks noChangeArrowheads="1"/>
            </p:cNvSpPr>
            <p:nvPr/>
          </p:nvSpPr>
          <p:spPr bwMode="auto">
            <a:xfrm>
              <a:off x="4560" y="1872"/>
              <a:ext cx="240" cy="134"/>
            </a:xfrm>
            <a:prstGeom prst="rect">
              <a:avLst/>
            </a:prstGeom>
            <a:noFill/>
            <a:ln w="9525">
              <a:noFill/>
              <a:miter lim="800000"/>
              <a:headEnd/>
              <a:tailEnd/>
            </a:ln>
          </p:spPr>
          <p:txBody>
            <a:bodyPr lIns="0" tIns="0" rIns="0" bIns="0">
              <a:spAutoFit/>
            </a:bodyPr>
            <a:lstStyle/>
            <a:p>
              <a:r>
                <a:rPr lang="fr-FR" sz="1400">
                  <a:latin typeface="Calibri" pitchFamily="34" charset="0"/>
                </a:rPr>
                <a:t>2p</a:t>
              </a:r>
              <a:r>
                <a:rPr lang="fr-FR" sz="1400" baseline="-25000">
                  <a:latin typeface="Calibri" pitchFamily="34" charset="0"/>
                </a:rPr>
                <a:t>yB</a:t>
              </a:r>
              <a:endParaRPr lang="fr-FR">
                <a:latin typeface="Calibri" pitchFamily="34" charset="0"/>
              </a:endParaRPr>
            </a:p>
          </p:txBody>
        </p:sp>
        <p:sp>
          <p:nvSpPr>
            <p:cNvPr id="1107" name="Text Box 167"/>
            <p:cNvSpPr txBox="1">
              <a:spLocks noChangeArrowheads="1"/>
            </p:cNvSpPr>
            <p:nvPr/>
          </p:nvSpPr>
          <p:spPr bwMode="auto">
            <a:xfrm>
              <a:off x="4800" y="1872"/>
              <a:ext cx="240" cy="134"/>
            </a:xfrm>
            <a:prstGeom prst="rect">
              <a:avLst/>
            </a:prstGeom>
            <a:noFill/>
            <a:ln w="9525">
              <a:noFill/>
              <a:miter lim="800000"/>
              <a:headEnd/>
              <a:tailEnd/>
            </a:ln>
          </p:spPr>
          <p:txBody>
            <a:bodyPr lIns="0" tIns="0" rIns="0" bIns="0">
              <a:spAutoFit/>
            </a:bodyPr>
            <a:lstStyle/>
            <a:p>
              <a:r>
                <a:rPr lang="fr-FR" sz="1400">
                  <a:latin typeface="Calibri" pitchFamily="34" charset="0"/>
                </a:rPr>
                <a:t>2p</a:t>
              </a:r>
              <a:r>
                <a:rPr lang="fr-FR" sz="1400" baseline="-25000">
                  <a:latin typeface="Calibri" pitchFamily="34" charset="0"/>
                </a:rPr>
                <a:t>xB</a:t>
              </a:r>
              <a:endParaRPr lang="fr-FR">
                <a:latin typeface="Calibri" pitchFamily="34" charset="0"/>
              </a:endParaRPr>
            </a:p>
          </p:txBody>
        </p:sp>
      </p:grpSp>
      <p:grpSp>
        <p:nvGrpSpPr>
          <p:cNvPr id="1033" name="Group 224"/>
          <p:cNvGrpSpPr>
            <a:grpSpLocks/>
          </p:cNvGrpSpPr>
          <p:nvPr/>
        </p:nvGrpSpPr>
        <p:grpSpPr bwMode="auto">
          <a:xfrm>
            <a:off x="1905000" y="2582305"/>
            <a:ext cx="1219200" cy="593725"/>
            <a:chOff x="1200" y="1632"/>
            <a:chExt cx="768" cy="374"/>
          </a:xfrm>
        </p:grpSpPr>
        <p:grpSp>
          <p:nvGrpSpPr>
            <p:cNvPr id="1089" name="Group 132"/>
            <p:cNvGrpSpPr>
              <a:grpSpLocks/>
            </p:cNvGrpSpPr>
            <p:nvPr/>
          </p:nvGrpSpPr>
          <p:grpSpPr bwMode="auto">
            <a:xfrm>
              <a:off x="1200" y="1776"/>
              <a:ext cx="672" cy="0"/>
              <a:chOff x="1200" y="1776"/>
              <a:chExt cx="672" cy="0"/>
            </a:xfrm>
          </p:grpSpPr>
          <p:sp>
            <p:nvSpPr>
              <p:cNvPr id="1098" name="Line 117"/>
              <p:cNvSpPr>
                <a:spLocks noChangeShapeType="1"/>
              </p:cNvSpPr>
              <p:nvPr/>
            </p:nvSpPr>
            <p:spPr bwMode="auto">
              <a:xfrm>
                <a:off x="1200" y="1776"/>
                <a:ext cx="192" cy="0"/>
              </a:xfrm>
              <a:prstGeom prst="line">
                <a:avLst/>
              </a:prstGeom>
              <a:noFill/>
              <a:ln w="38100">
                <a:solidFill>
                  <a:schemeClr val="tx1"/>
                </a:solidFill>
                <a:round/>
                <a:headEnd/>
                <a:tailEnd/>
              </a:ln>
            </p:spPr>
            <p:txBody>
              <a:bodyPr wrap="none" anchor="ctr">
                <a:spAutoFit/>
              </a:bodyPr>
              <a:lstStyle/>
              <a:p>
                <a:endParaRPr lang="fr-FR"/>
              </a:p>
            </p:txBody>
          </p:sp>
          <p:sp>
            <p:nvSpPr>
              <p:cNvPr id="1099" name="Line 118"/>
              <p:cNvSpPr>
                <a:spLocks noChangeShapeType="1"/>
              </p:cNvSpPr>
              <p:nvPr/>
            </p:nvSpPr>
            <p:spPr bwMode="auto">
              <a:xfrm>
                <a:off x="1440" y="1776"/>
                <a:ext cx="192" cy="0"/>
              </a:xfrm>
              <a:prstGeom prst="line">
                <a:avLst/>
              </a:prstGeom>
              <a:noFill/>
              <a:ln w="38100">
                <a:solidFill>
                  <a:schemeClr val="tx1"/>
                </a:solidFill>
                <a:round/>
                <a:headEnd/>
                <a:tailEnd/>
              </a:ln>
            </p:spPr>
            <p:txBody>
              <a:bodyPr wrap="none" anchor="ctr">
                <a:spAutoFit/>
              </a:bodyPr>
              <a:lstStyle/>
              <a:p>
                <a:endParaRPr lang="fr-FR"/>
              </a:p>
            </p:txBody>
          </p:sp>
          <p:sp>
            <p:nvSpPr>
              <p:cNvPr id="1100" name="Line 119"/>
              <p:cNvSpPr>
                <a:spLocks noChangeShapeType="1"/>
              </p:cNvSpPr>
              <p:nvPr/>
            </p:nvSpPr>
            <p:spPr bwMode="auto">
              <a:xfrm>
                <a:off x="1680" y="1776"/>
                <a:ext cx="192" cy="0"/>
              </a:xfrm>
              <a:prstGeom prst="line">
                <a:avLst/>
              </a:prstGeom>
              <a:noFill/>
              <a:ln w="38100">
                <a:solidFill>
                  <a:schemeClr val="tx1"/>
                </a:solidFill>
                <a:round/>
                <a:headEnd/>
                <a:tailEnd/>
              </a:ln>
            </p:spPr>
            <p:txBody>
              <a:bodyPr wrap="none" anchor="ctr">
                <a:spAutoFit/>
              </a:bodyPr>
              <a:lstStyle/>
              <a:p>
                <a:endParaRPr lang="fr-FR"/>
              </a:p>
            </p:txBody>
          </p:sp>
        </p:grpSp>
        <p:sp>
          <p:nvSpPr>
            <p:cNvPr id="1090" name="Line 144"/>
            <p:cNvSpPr>
              <a:spLocks noChangeShapeType="1"/>
            </p:cNvSpPr>
            <p:nvPr/>
          </p:nvSpPr>
          <p:spPr bwMode="auto">
            <a:xfrm flipV="1">
              <a:off x="1536" y="1632"/>
              <a:ext cx="0" cy="240"/>
            </a:xfrm>
            <a:prstGeom prst="line">
              <a:avLst/>
            </a:prstGeom>
            <a:noFill/>
            <a:ln w="28575">
              <a:solidFill>
                <a:srgbClr val="FF3300"/>
              </a:solidFill>
              <a:round/>
              <a:headEnd/>
              <a:tailEnd type="triangle" w="med" len="med"/>
            </a:ln>
          </p:spPr>
          <p:txBody>
            <a:bodyPr anchor="ctr">
              <a:spAutoFit/>
            </a:bodyPr>
            <a:lstStyle/>
            <a:p>
              <a:endParaRPr lang="fr-FR"/>
            </a:p>
          </p:txBody>
        </p:sp>
        <p:sp>
          <p:nvSpPr>
            <p:cNvPr id="1091" name="Line 145"/>
            <p:cNvSpPr>
              <a:spLocks noChangeShapeType="1"/>
            </p:cNvSpPr>
            <p:nvPr/>
          </p:nvSpPr>
          <p:spPr bwMode="auto">
            <a:xfrm flipV="1">
              <a:off x="1776" y="1632"/>
              <a:ext cx="0" cy="240"/>
            </a:xfrm>
            <a:prstGeom prst="line">
              <a:avLst/>
            </a:prstGeom>
            <a:noFill/>
            <a:ln w="28575">
              <a:solidFill>
                <a:srgbClr val="FF3300"/>
              </a:solidFill>
              <a:round/>
              <a:headEnd/>
              <a:tailEnd type="triangle" w="med" len="med"/>
            </a:ln>
          </p:spPr>
          <p:txBody>
            <a:bodyPr anchor="ctr">
              <a:spAutoFit/>
            </a:bodyPr>
            <a:lstStyle/>
            <a:p>
              <a:endParaRPr lang="fr-FR"/>
            </a:p>
          </p:txBody>
        </p:sp>
        <p:grpSp>
          <p:nvGrpSpPr>
            <p:cNvPr id="1092" name="Group 150"/>
            <p:cNvGrpSpPr>
              <a:grpSpLocks/>
            </p:cNvGrpSpPr>
            <p:nvPr/>
          </p:nvGrpSpPr>
          <p:grpSpPr bwMode="auto">
            <a:xfrm>
              <a:off x="1248" y="1632"/>
              <a:ext cx="96" cy="240"/>
              <a:chOff x="1536" y="3888"/>
              <a:chExt cx="96" cy="240"/>
            </a:xfrm>
          </p:grpSpPr>
          <p:sp>
            <p:nvSpPr>
              <p:cNvPr id="1096" name="Line 148"/>
              <p:cNvSpPr>
                <a:spLocks noChangeShapeType="1"/>
              </p:cNvSpPr>
              <p:nvPr/>
            </p:nvSpPr>
            <p:spPr bwMode="auto">
              <a:xfrm flipV="1">
                <a:off x="1536" y="3888"/>
                <a:ext cx="0" cy="240"/>
              </a:xfrm>
              <a:prstGeom prst="line">
                <a:avLst/>
              </a:prstGeom>
              <a:noFill/>
              <a:ln w="28575">
                <a:solidFill>
                  <a:srgbClr val="FF3300"/>
                </a:solidFill>
                <a:round/>
                <a:headEnd/>
                <a:tailEnd type="triangle" w="med" len="med"/>
              </a:ln>
            </p:spPr>
            <p:txBody>
              <a:bodyPr anchor="ctr">
                <a:spAutoFit/>
              </a:bodyPr>
              <a:lstStyle/>
              <a:p>
                <a:endParaRPr lang="fr-FR"/>
              </a:p>
            </p:txBody>
          </p:sp>
          <p:sp>
            <p:nvSpPr>
              <p:cNvPr id="1097" name="Line 149"/>
              <p:cNvSpPr>
                <a:spLocks noChangeShapeType="1"/>
              </p:cNvSpPr>
              <p:nvPr/>
            </p:nvSpPr>
            <p:spPr bwMode="auto">
              <a:xfrm>
                <a:off x="1632" y="3888"/>
                <a:ext cx="0" cy="240"/>
              </a:xfrm>
              <a:prstGeom prst="line">
                <a:avLst/>
              </a:prstGeom>
              <a:noFill/>
              <a:ln w="28575">
                <a:solidFill>
                  <a:srgbClr val="FF3300"/>
                </a:solidFill>
                <a:round/>
                <a:headEnd/>
                <a:tailEnd type="triangle" w="med" len="med"/>
              </a:ln>
            </p:spPr>
            <p:txBody>
              <a:bodyPr anchor="ctr">
                <a:spAutoFit/>
              </a:bodyPr>
              <a:lstStyle/>
              <a:p>
                <a:endParaRPr lang="fr-FR"/>
              </a:p>
            </p:txBody>
          </p:sp>
        </p:grpSp>
        <p:sp>
          <p:nvSpPr>
            <p:cNvPr id="1093" name="Text Box 166"/>
            <p:cNvSpPr txBox="1">
              <a:spLocks noChangeArrowheads="1"/>
            </p:cNvSpPr>
            <p:nvPr/>
          </p:nvSpPr>
          <p:spPr bwMode="auto">
            <a:xfrm>
              <a:off x="1680" y="1872"/>
              <a:ext cx="288" cy="134"/>
            </a:xfrm>
            <a:prstGeom prst="rect">
              <a:avLst/>
            </a:prstGeom>
            <a:noFill/>
            <a:ln w="9525">
              <a:noFill/>
              <a:miter lim="800000"/>
              <a:headEnd/>
              <a:tailEnd/>
            </a:ln>
          </p:spPr>
          <p:txBody>
            <a:bodyPr lIns="0" tIns="0" rIns="0" bIns="0">
              <a:spAutoFit/>
            </a:bodyPr>
            <a:lstStyle/>
            <a:p>
              <a:r>
                <a:rPr lang="fr-FR" sz="1400">
                  <a:latin typeface="Calibri" pitchFamily="34" charset="0"/>
                </a:rPr>
                <a:t>2p</a:t>
              </a:r>
              <a:r>
                <a:rPr lang="fr-FR" sz="1400" baseline="-25000">
                  <a:latin typeface="Calibri" pitchFamily="34" charset="0"/>
                </a:rPr>
                <a:t>ZA</a:t>
              </a:r>
              <a:endParaRPr lang="fr-FR">
                <a:latin typeface="Calibri" pitchFamily="34" charset="0"/>
              </a:endParaRPr>
            </a:p>
          </p:txBody>
        </p:sp>
        <p:sp>
          <p:nvSpPr>
            <p:cNvPr id="1094" name="Text Box 168"/>
            <p:cNvSpPr txBox="1">
              <a:spLocks noChangeArrowheads="1"/>
            </p:cNvSpPr>
            <p:nvPr/>
          </p:nvSpPr>
          <p:spPr bwMode="auto">
            <a:xfrm>
              <a:off x="1200" y="1872"/>
              <a:ext cx="240" cy="134"/>
            </a:xfrm>
            <a:prstGeom prst="rect">
              <a:avLst/>
            </a:prstGeom>
            <a:noFill/>
            <a:ln w="9525">
              <a:noFill/>
              <a:miter lim="800000"/>
              <a:headEnd/>
              <a:tailEnd/>
            </a:ln>
          </p:spPr>
          <p:txBody>
            <a:bodyPr lIns="0" tIns="0" rIns="0" bIns="0">
              <a:spAutoFit/>
            </a:bodyPr>
            <a:lstStyle/>
            <a:p>
              <a:r>
                <a:rPr lang="fr-FR" sz="1400">
                  <a:latin typeface="Calibri" pitchFamily="34" charset="0"/>
                </a:rPr>
                <a:t>2p</a:t>
              </a:r>
              <a:r>
                <a:rPr lang="fr-FR" sz="1400" baseline="-25000">
                  <a:latin typeface="Calibri" pitchFamily="34" charset="0"/>
                </a:rPr>
                <a:t>xA</a:t>
              </a:r>
              <a:endParaRPr lang="fr-FR">
                <a:latin typeface="Calibri" pitchFamily="34" charset="0"/>
              </a:endParaRPr>
            </a:p>
          </p:txBody>
        </p:sp>
        <p:sp>
          <p:nvSpPr>
            <p:cNvPr id="1095" name="Text Box 169"/>
            <p:cNvSpPr txBox="1">
              <a:spLocks noChangeArrowheads="1"/>
            </p:cNvSpPr>
            <p:nvPr/>
          </p:nvSpPr>
          <p:spPr bwMode="auto">
            <a:xfrm>
              <a:off x="1440" y="1872"/>
              <a:ext cx="240" cy="134"/>
            </a:xfrm>
            <a:prstGeom prst="rect">
              <a:avLst/>
            </a:prstGeom>
            <a:noFill/>
            <a:ln w="9525">
              <a:noFill/>
              <a:miter lim="800000"/>
              <a:headEnd/>
              <a:tailEnd/>
            </a:ln>
          </p:spPr>
          <p:txBody>
            <a:bodyPr lIns="0" tIns="0" rIns="0" bIns="0">
              <a:spAutoFit/>
            </a:bodyPr>
            <a:lstStyle/>
            <a:p>
              <a:r>
                <a:rPr lang="fr-FR" sz="1400">
                  <a:latin typeface="Calibri" pitchFamily="34" charset="0"/>
                </a:rPr>
                <a:t>2p</a:t>
              </a:r>
              <a:r>
                <a:rPr lang="fr-FR" sz="1400" baseline="-25000">
                  <a:latin typeface="Calibri" pitchFamily="34" charset="0"/>
                </a:rPr>
                <a:t>yA</a:t>
              </a:r>
              <a:endParaRPr lang="fr-FR">
                <a:latin typeface="Calibri" pitchFamily="34" charset="0"/>
              </a:endParaRPr>
            </a:p>
          </p:txBody>
        </p:sp>
      </p:grpSp>
      <p:grpSp>
        <p:nvGrpSpPr>
          <p:cNvPr id="1034" name="Group 221"/>
          <p:cNvGrpSpPr>
            <a:grpSpLocks/>
          </p:cNvGrpSpPr>
          <p:nvPr/>
        </p:nvGrpSpPr>
        <p:grpSpPr bwMode="auto">
          <a:xfrm>
            <a:off x="2590800" y="4030105"/>
            <a:ext cx="4648200" cy="990600"/>
            <a:chOff x="1632" y="2448"/>
            <a:chExt cx="2928" cy="624"/>
          </a:xfrm>
        </p:grpSpPr>
        <p:cxnSp>
          <p:nvCxnSpPr>
            <p:cNvPr id="1085" name="AutoShape 173"/>
            <p:cNvCxnSpPr>
              <a:cxnSpLocks noChangeShapeType="1"/>
              <a:stCxn id="1118" idx="1"/>
              <a:endCxn id="1080" idx="0"/>
            </p:cNvCxnSpPr>
            <p:nvPr/>
          </p:nvCxnSpPr>
          <p:spPr bwMode="auto">
            <a:xfrm rot="5400000" flipH="1" flipV="1">
              <a:off x="2166" y="1914"/>
              <a:ext cx="312" cy="1380"/>
            </a:xfrm>
            <a:prstGeom prst="straightConnector1">
              <a:avLst/>
            </a:prstGeom>
            <a:noFill/>
            <a:ln w="38100">
              <a:solidFill>
                <a:schemeClr val="accent2"/>
              </a:solidFill>
              <a:round/>
              <a:headEnd/>
              <a:tailEnd/>
            </a:ln>
          </p:spPr>
        </p:cxnSp>
        <p:cxnSp>
          <p:nvCxnSpPr>
            <p:cNvPr id="1086" name="AutoShape 174"/>
            <p:cNvCxnSpPr>
              <a:cxnSpLocks noChangeShapeType="1"/>
              <a:stCxn id="1118" idx="1"/>
              <a:endCxn id="1079" idx="0"/>
            </p:cNvCxnSpPr>
            <p:nvPr/>
          </p:nvCxnSpPr>
          <p:spPr bwMode="auto">
            <a:xfrm rot="16200000" flipH="1">
              <a:off x="2166" y="2226"/>
              <a:ext cx="312" cy="1380"/>
            </a:xfrm>
            <a:prstGeom prst="straightConnector1">
              <a:avLst/>
            </a:prstGeom>
            <a:noFill/>
            <a:ln w="38100">
              <a:solidFill>
                <a:schemeClr val="accent2"/>
              </a:solidFill>
              <a:round/>
              <a:headEnd/>
              <a:tailEnd/>
            </a:ln>
          </p:spPr>
        </p:cxnSp>
        <p:cxnSp>
          <p:nvCxnSpPr>
            <p:cNvPr id="1087" name="AutoShape 175"/>
            <p:cNvCxnSpPr>
              <a:cxnSpLocks noChangeShapeType="1"/>
              <a:stCxn id="1113" idx="0"/>
              <a:endCxn id="1080" idx="1"/>
            </p:cNvCxnSpPr>
            <p:nvPr/>
          </p:nvCxnSpPr>
          <p:spPr bwMode="auto">
            <a:xfrm rot="5400000" flipH="1">
              <a:off x="3726" y="1926"/>
              <a:ext cx="312" cy="1356"/>
            </a:xfrm>
            <a:prstGeom prst="straightConnector1">
              <a:avLst/>
            </a:prstGeom>
            <a:noFill/>
            <a:ln w="38100">
              <a:solidFill>
                <a:schemeClr val="accent2"/>
              </a:solidFill>
              <a:round/>
              <a:headEnd/>
              <a:tailEnd/>
            </a:ln>
          </p:spPr>
        </p:cxnSp>
        <p:cxnSp>
          <p:nvCxnSpPr>
            <p:cNvPr id="1088" name="AutoShape 177"/>
            <p:cNvCxnSpPr>
              <a:cxnSpLocks noChangeShapeType="1"/>
              <a:stCxn id="1113" idx="0"/>
              <a:endCxn id="1079" idx="1"/>
            </p:cNvCxnSpPr>
            <p:nvPr/>
          </p:nvCxnSpPr>
          <p:spPr bwMode="auto">
            <a:xfrm rot="5400000">
              <a:off x="3726" y="2238"/>
              <a:ext cx="312" cy="1356"/>
            </a:xfrm>
            <a:prstGeom prst="straightConnector1">
              <a:avLst/>
            </a:prstGeom>
            <a:noFill/>
            <a:ln w="38100">
              <a:solidFill>
                <a:schemeClr val="accent2"/>
              </a:solidFill>
              <a:round/>
              <a:headEnd/>
              <a:tailEnd/>
            </a:ln>
          </p:spPr>
        </p:cxnSp>
      </p:grpSp>
      <p:grpSp>
        <p:nvGrpSpPr>
          <p:cNvPr id="1035" name="Group 223"/>
          <p:cNvGrpSpPr>
            <a:grpSpLocks/>
          </p:cNvGrpSpPr>
          <p:nvPr/>
        </p:nvGrpSpPr>
        <p:grpSpPr bwMode="auto">
          <a:xfrm>
            <a:off x="2971801" y="2582303"/>
            <a:ext cx="3886201" cy="790575"/>
            <a:chOff x="1872" y="1632"/>
            <a:chExt cx="2448" cy="498"/>
          </a:xfrm>
        </p:grpSpPr>
        <p:cxnSp>
          <p:nvCxnSpPr>
            <p:cNvPr id="1081" name="AutoShape 183"/>
            <p:cNvCxnSpPr>
              <a:cxnSpLocks noChangeShapeType="1"/>
              <a:stCxn id="1100" idx="1"/>
              <a:endCxn id="1058" idx="0"/>
            </p:cNvCxnSpPr>
            <p:nvPr/>
          </p:nvCxnSpPr>
          <p:spPr bwMode="auto">
            <a:xfrm rot="5400000" flipH="1" flipV="1">
              <a:off x="2268" y="1236"/>
              <a:ext cx="144" cy="936"/>
            </a:xfrm>
            <a:prstGeom prst="straightConnector1">
              <a:avLst/>
            </a:prstGeom>
            <a:noFill/>
            <a:ln w="38100">
              <a:solidFill>
                <a:srgbClr val="339933"/>
              </a:solidFill>
              <a:round/>
              <a:headEnd/>
              <a:tailEnd/>
            </a:ln>
          </p:spPr>
        </p:cxnSp>
        <p:cxnSp>
          <p:nvCxnSpPr>
            <p:cNvPr id="1082" name="AutoShape 184"/>
            <p:cNvCxnSpPr>
              <a:cxnSpLocks noChangeShapeType="1"/>
              <a:stCxn id="1100" idx="1"/>
              <a:endCxn id="1060" idx="0"/>
            </p:cNvCxnSpPr>
            <p:nvPr/>
          </p:nvCxnSpPr>
          <p:spPr bwMode="auto">
            <a:xfrm rot="16200000" flipH="1">
              <a:off x="2196" y="1452"/>
              <a:ext cx="288" cy="936"/>
            </a:xfrm>
            <a:prstGeom prst="straightConnector1">
              <a:avLst/>
            </a:prstGeom>
            <a:noFill/>
            <a:ln w="38100">
              <a:solidFill>
                <a:srgbClr val="339933"/>
              </a:solidFill>
              <a:round/>
              <a:headEnd/>
              <a:tailEnd/>
            </a:ln>
          </p:spPr>
        </p:cxnSp>
        <p:cxnSp>
          <p:nvCxnSpPr>
            <p:cNvPr id="1083" name="AutoShape 185"/>
            <p:cNvCxnSpPr>
              <a:cxnSpLocks noChangeShapeType="1"/>
              <a:stCxn id="1110" idx="0"/>
              <a:endCxn id="1059" idx="1"/>
            </p:cNvCxnSpPr>
            <p:nvPr/>
          </p:nvCxnSpPr>
          <p:spPr bwMode="auto">
            <a:xfrm rot="5400000" flipH="1">
              <a:off x="3780" y="1236"/>
              <a:ext cx="144" cy="936"/>
            </a:xfrm>
            <a:prstGeom prst="straightConnector1">
              <a:avLst/>
            </a:prstGeom>
            <a:noFill/>
            <a:ln w="38100">
              <a:solidFill>
                <a:srgbClr val="339933"/>
              </a:solidFill>
              <a:round/>
              <a:headEnd/>
              <a:tailEnd/>
            </a:ln>
          </p:spPr>
        </p:cxnSp>
        <p:cxnSp>
          <p:nvCxnSpPr>
            <p:cNvPr id="1084" name="AutoShape 186"/>
            <p:cNvCxnSpPr>
              <a:cxnSpLocks noChangeShapeType="1"/>
              <a:stCxn id="1110" idx="0"/>
              <a:endCxn id="1056" idx="3"/>
            </p:cNvCxnSpPr>
            <p:nvPr/>
          </p:nvCxnSpPr>
          <p:spPr bwMode="auto">
            <a:xfrm rot="5400000">
              <a:off x="3662" y="1473"/>
              <a:ext cx="355" cy="960"/>
            </a:xfrm>
            <a:prstGeom prst="straightConnector1">
              <a:avLst/>
            </a:prstGeom>
            <a:noFill/>
            <a:ln w="38100">
              <a:solidFill>
                <a:srgbClr val="339933"/>
              </a:solidFill>
              <a:round/>
              <a:headEnd/>
              <a:tailEnd/>
            </a:ln>
          </p:spPr>
        </p:cxnSp>
      </p:grpSp>
      <p:grpSp>
        <p:nvGrpSpPr>
          <p:cNvPr id="1036" name="Group 213"/>
          <p:cNvGrpSpPr>
            <a:grpSpLocks/>
          </p:cNvGrpSpPr>
          <p:nvPr/>
        </p:nvGrpSpPr>
        <p:grpSpPr bwMode="auto">
          <a:xfrm>
            <a:off x="4781550" y="4030105"/>
            <a:ext cx="323850" cy="1355725"/>
            <a:chOff x="3012" y="2448"/>
            <a:chExt cx="204" cy="854"/>
          </a:xfrm>
        </p:grpSpPr>
        <p:grpSp>
          <p:nvGrpSpPr>
            <p:cNvPr id="1076" name="Group 172"/>
            <p:cNvGrpSpPr>
              <a:grpSpLocks/>
            </p:cNvGrpSpPr>
            <p:nvPr/>
          </p:nvGrpSpPr>
          <p:grpSpPr bwMode="auto">
            <a:xfrm>
              <a:off x="3012" y="2448"/>
              <a:ext cx="192" cy="624"/>
              <a:chOff x="3000" y="2448"/>
              <a:chExt cx="192" cy="624"/>
            </a:xfrm>
          </p:grpSpPr>
          <p:sp>
            <p:nvSpPr>
              <p:cNvPr id="1079" name="Line 124"/>
              <p:cNvSpPr>
                <a:spLocks noChangeShapeType="1"/>
              </p:cNvSpPr>
              <p:nvPr/>
            </p:nvSpPr>
            <p:spPr bwMode="auto">
              <a:xfrm>
                <a:off x="3000" y="3072"/>
                <a:ext cx="192" cy="0"/>
              </a:xfrm>
              <a:prstGeom prst="line">
                <a:avLst/>
              </a:prstGeom>
              <a:noFill/>
              <a:ln w="38100">
                <a:solidFill>
                  <a:schemeClr val="tx1"/>
                </a:solidFill>
                <a:round/>
                <a:headEnd/>
                <a:tailEnd/>
              </a:ln>
            </p:spPr>
            <p:txBody>
              <a:bodyPr wrap="none" anchor="ctr">
                <a:spAutoFit/>
              </a:bodyPr>
              <a:lstStyle/>
              <a:p>
                <a:endParaRPr lang="fr-FR"/>
              </a:p>
            </p:txBody>
          </p:sp>
          <p:sp>
            <p:nvSpPr>
              <p:cNvPr id="1080" name="Line 125"/>
              <p:cNvSpPr>
                <a:spLocks noChangeShapeType="1"/>
              </p:cNvSpPr>
              <p:nvPr/>
            </p:nvSpPr>
            <p:spPr bwMode="auto">
              <a:xfrm>
                <a:off x="3000" y="2448"/>
                <a:ext cx="192" cy="0"/>
              </a:xfrm>
              <a:prstGeom prst="line">
                <a:avLst/>
              </a:prstGeom>
              <a:noFill/>
              <a:ln w="38100">
                <a:solidFill>
                  <a:schemeClr val="tx1"/>
                </a:solidFill>
                <a:round/>
                <a:headEnd/>
                <a:tailEnd/>
              </a:ln>
            </p:spPr>
            <p:txBody>
              <a:bodyPr wrap="none" anchor="ctr">
                <a:spAutoFit/>
              </a:bodyPr>
              <a:lstStyle/>
              <a:p>
                <a:endParaRPr lang="fr-FR"/>
              </a:p>
            </p:txBody>
          </p:sp>
        </p:grpSp>
        <p:sp>
          <p:nvSpPr>
            <p:cNvPr id="1077" name="Text Box 188"/>
            <p:cNvSpPr txBox="1">
              <a:spLocks noChangeArrowheads="1"/>
            </p:cNvSpPr>
            <p:nvPr/>
          </p:nvSpPr>
          <p:spPr bwMode="auto">
            <a:xfrm>
              <a:off x="3024" y="2592"/>
              <a:ext cx="192" cy="134"/>
            </a:xfrm>
            <a:prstGeom prst="rect">
              <a:avLst/>
            </a:prstGeom>
            <a:noFill/>
            <a:ln w="9525">
              <a:noFill/>
              <a:miter lim="800000"/>
              <a:headEnd/>
              <a:tailEnd/>
            </a:ln>
          </p:spPr>
          <p:txBody>
            <a:bodyPr lIns="0" tIns="0" rIns="0" bIns="0">
              <a:spAutoFit/>
            </a:bodyPr>
            <a:lstStyle/>
            <a:p>
              <a:pPr algn="ctr"/>
              <a:r>
                <a:rPr lang="fr-FR" sz="1400">
                  <a:latin typeface="Symbol" pitchFamily="18" charset="2"/>
                </a:rPr>
                <a:t>s</a:t>
              </a:r>
              <a:r>
                <a:rPr lang="fr-FR" sz="1400" baseline="-25000">
                  <a:latin typeface="Calibri" pitchFamily="34" charset="0"/>
                </a:rPr>
                <a:t>s</a:t>
              </a:r>
              <a:r>
                <a:rPr lang="fr-FR" sz="1400" baseline="30000">
                  <a:latin typeface="Calibri" pitchFamily="34" charset="0"/>
                </a:rPr>
                <a:t>*</a:t>
              </a:r>
              <a:endParaRPr lang="fr-FR">
                <a:latin typeface="Calibri" pitchFamily="34" charset="0"/>
              </a:endParaRPr>
            </a:p>
          </p:txBody>
        </p:sp>
        <p:sp>
          <p:nvSpPr>
            <p:cNvPr id="1078" name="Text Box 187"/>
            <p:cNvSpPr txBox="1">
              <a:spLocks noChangeArrowheads="1"/>
            </p:cNvSpPr>
            <p:nvPr/>
          </p:nvSpPr>
          <p:spPr bwMode="auto">
            <a:xfrm>
              <a:off x="3024" y="3168"/>
              <a:ext cx="192" cy="134"/>
            </a:xfrm>
            <a:prstGeom prst="rect">
              <a:avLst/>
            </a:prstGeom>
            <a:noFill/>
            <a:ln w="9525">
              <a:noFill/>
              <a:miter lim="800000"/>
              <a:headEnd/>
              <a:tailEnd/>
            </a:ln>
          </p:spPr>
          <p:txBody>
            <a:bodyPr lIns="0" tIns="0" rIns="0" bIns="0">
              <a:spAutoFit/>
            </a:bodyPr>
            <a:lstStyle/>
            <a:p>
              <a:pPr algn="ctr"/>
              <a:r>
                <a:rPr lang="fr-FR" sz="1400">
                  <a:latin typeface="Symbol" pitchFamily="18" charset="2"/>
                </a:rPr>
                <a:t>s</a:t>
              </a:r>
              <a:r>
                <a:rPr lang="fr-FR" sz="1400" baseline="-25000">
                  <a:latin typeface="Calibri" pitchFamily="34" charset="0"/>
                </a:rPr>
                <a:t>s</a:t>
              </a:r>
              <a:endParaRPr lang="fr-FR">
                <a:latin typeface="Calibri" pitchFamily="34" charset="0"/>
              </a:endParaRPr>
            </a:p>
          </p:txBody>
        </p:sp>
      </p:grpSp>
      <p:grpSp>
        <p:nvGrpSpPr>
          <p:cNvPr id="1037" name="Group 218"/>
          <p:cNvGrpSpPr>
            <a:grpSpLocks/>
          </p:cNvGrpSpPr>
          <p:nvPr/>
        </p:nvGrpSpPr>
        <p:grpSpPr bwMode="auto">
          <a:xfrm>
            <a:off x="4876800" y="3877705"/>
            <a:ext cx="152400" cy="1295400"/>
            <a:chOff x="3072" y="2352"/>
            <a:chExt cx="96" cy="816"/>
          </a:xfrm>
        </p:grpSpPr>
        <p:grpSp>
          <p:nvGrpSpPr>
            <p:cNvPr id="1070" name="Group 195"/>
            <p:cNvGrpSpPr>
              <a:grpSpLocks/>
            </p:cNvGrpSpPr>
            <p:nvPr/>
          </p:nvGrpSpPr>
          <p:grpSpPr bwMode="auto">
            <a:xfrm>
              <a:off x="3072" y="2928"/>
              <a:ext cx="96" cy="240"/>
              <a:chOff x="1536" y="3888"/>
              <a:chExt cx="96" cy="240"/>
            </a:xfrm>
          </p:grpSpPr>
          <p:sp>
            <p:nvSpPr>
              <p:cNvPr id="1074" name="Line 196"/>
              <p:cNvSpPr>
                <a:spLocks noChangeShapeType="1"/>
              </p:cNvSpPr>
              <p:nvPr/>
            </p:nvSpPr>
            <p:spPr bwMode="auto">
              <a:xfrm flipV="1">
                <a:off x="1536" y="3888"/>
                <a:ext cx="0" cy="240"/>
              </a:xfrm>
              <a:prstGeom prst="line">
                <a:avLst/>
              </a:prstGeom>
              <a:noFill/>
              <a:ln w="28575">
                <a:solidFill>
                  <a:srgbClr val="FF3300"/>
                </a:solidFill>
                <a:round/>
                <a:headEnd/>
                <a:tailEnd type="triangle" w="med" len="med"/>
              </a:ln>
            </p:spPr>
            <p:txBody>
              <a:bodyPr anchor="ctr">
                <a:spAutoFit/>
              </a:bodyPr>
              <a:lstStyle/>
              <a:p>
                <a:endParaRPr lang="fr-FR"/>
              </a:p>
            </p:txBody>
          </p:sp>
          <p:sp>
            <p:nvSpPr>
              <p:cNvPr id="1075" name="Line 197"/>
              <p:cNvSpPr>
                <a:spLocks noChangeShapeType="1"/>
              </p:cNvSpPr>
              <p:nvPr/>
            </p:nvSpPr>
            <p:spPr bwMode="auto">
              <a:xfrm>
                <a:off x="1632" y="3888"/>
                <a:ext cx="0" cy="240"/>
              </a:xfrm>
              <a:prstGeom prst="line">
                <a:avLst/>
              </a:prstGeom>
              <a:noFill/>
              <a:ln w="28575">
                <a:solidFill>
                  <a:srgbClr val="FF3300"/>
                </a:solidFill>
                <a:round/>
                <a:headEnd/>
                <a:tailEnd type="triangle" w="med" len="med"/>
              </a:ln>
            </p:spPr>
            <p:txBody>
              <a:bodyPr anchor="ctr">
                <a:spAutoFit/>
              </a:bodyPr>
              <a:lstStyle/>
              <a:p>
                <a:endParaRPr lang="fr-FR"/>
              </a:p>
            </p:txBody>
          </p:sp>
        </p:grpSp>
        <p:grpSp>
          <p:nvGrpSpPr>
            <p:cNvPr id="1071" name="Group 198"/>
            <p:cNvGrpSpPr>
              <a:grpSpLocks/>
            </p:cNvGrpSpPr>
            <p:nvPr/>
          </p:nvGrpSpPr>
          <p:grpSpPr bwMode="auto">
            <a:xfrm>
              <a:off x="3072" y="2352"/>
              <a:ext cx="96" cy="240"/>
              <a:chOff x="1536" y="3888"/>
              <a:chExt cx="96" cy="240"/>
            </a:xfrm>
          </p:grpSpPr>
          <p:sp>
            <p:nvSpPr>
              <p:cNvPr id="1072" name="Line 199"/>
              <p:cNvSpPr>
                <a:spLocks noChangeShapeType="1"/>
              </p:cNvSpPr>
              <p:nvPr/>
            </p:nvSpPr>
            <p:spPr bwMode="auto">
              <a:xfrm flipV="1">
                <a:off x="1536" y="3888"/>
                <a:ext cx="0" cy="240"/>
              </a:xfrm>
              <a:prstGeom prst="line">
                <a:avLst/>
              </a:prstGeom>
              <a:noFill/>
              <a:ln w="28575">
                <a:solidFill>
                  <a:srgbClr val="FF3300"/>
                </a:solidFill>
                <a:round/>
                <a:headEnd/>
                <a:tailEnd type="triangle" w="med" len="med"/>
              </a:ln>
            </p:spPr>
            <p:txBody>
              <a:bodyPr anchor="ctr">
                <a:spAutoFit/>
              </a:bodyPr>
              <a:lstStyle/>
              <a:p>
                <a:endParaRPr lang="fr-FR"/>
              </a:p>
            </p:txBody>
          </p:sp>
          <p:sp>
            <p:nvSpPr>
              <p:cNvPr id="1073" name="Line 200"/>
              <p:cNvSpPr>
                <a:spLocks noChangeShapeType="1"/>
              </p:cNvSpPr>
              <p:nvPr/>
            </p:nvSpPr>
            <p:spPr bwMode="auto">
              <a:xfrm>
                <a:off x="1632" y="3888"/>
                <a:ext cx="0" cy="240"/>
              </a:xfrm>
              <a:prstGeom prst="line">
                <a:avLst/>
              </a:prstGeom>
              <a:noFill/>
              <a:ln w="28575">
                <a:solidFill>
                  <a:srgbClr val="FF3300"/>
                </a:solidFill>
                <a:round/>
                <a:headEnd/>
                <a:tailEnd type="triangle" w="med" len="med"/>
              </a:ln>
            </p:spPr>
            <p:txBody>
              <a:bodyPr anchor="ctr">
                <a:spAutoFit/>
              </a:bodyPr>
              <a:lstStyle/>
              <a:p>
                <a:endParaRPr lang="fr-FR"/>
              </a:p>
            </p:txBody>
          </p:sp>
        </p:grpSp>
      </p:grpSp>
      <p:grpSp>
        <p:nvGrpSpPr>
          <p:cNvPr id="1038" name="Group 220"/>
          <p:cNvGrpSpPr>
            <a:grpSpLocks/>
          </p:cNvGrpSpPr>
          <p:nvPr/>
        </p:nvGrpSpPr>
        <p:grpSpPr bwMode="auto">
          <a:xfrm>
            <a:off x="4572000" y="2353705"/>
            <a:ext cx="609600" cy="381000"/>
            <a:chOff x="2880" y="1488"/>
            <a:chExt cx="384" cy="240"/>
          </a:xfrm>
        </p:grpSpPr>
        <p:sp>
          <p:nvSpPr>
            <p:cNvPr id="1068" name="Line 202"/>
            <p:cNvSpPr>
              <a:spLocks noChangeShapeType="1"/>
            </p:cNvSpPr>
            <p:nvPr/>
          </p:nvSpPr>
          <p:spPr bwMode="auto">
            <a:xfrm flipV="1">
              <a:off x="2880" y="1488"/>
              <a:ext cx="0" cy="240"/>
            </a:xfrm>
            <a:prstGeom prst="line">
              <a:avLst/>
            </a:prstGeom>
            <a:noFill/>
            <a:ln w="28575">
              <a:solidFill>
                <a:srgbClr val="FF3300"/>
              </a:solidFill>
              <a:round/>
              <a:headEnd/>
              <a:tailEnd type="triangle" w="med" len="med"/>
            </a:ln>
          </p:spPr>
          <p:txBody>
            <a:bodyPr anchor="ctr">
              <a:spAutoFit/>
            </a:bodyPr>
            <a:lstStyle/>
            <a:p>
              <a:endParaRPr lang="fr-FR"/>
            </a:p>
          </p:txBody>
        </p:sp>
        <p:sp>
          <p:nvSpPr>
            <p:cNvPr id="1069" name="Line 203"/>
            <p:cNvSpPr>
              <a:spLocks noChangeShapeType="1"/>
            </p:cNvSpPr>
            <p:nvPr/>
          </p:nvSpPr>
          <p:spPr bwMode="auto">
            <a:xfrm flipV="1">
              <a:off x="3264" y="1488"/>
              <a:ext cx="0" cy="240"/>
            </a:xfrm>
            <a:prstGeom prst="line">
              <a:avLst/>
            </a:prstGeom>
            <a:noFill/>
            <a:ln w="28575">
              <a:solidFill>
                <a:srgbClr val="FF3300"/>
              </a:solidFill>
              <a:round/>
              <a:headEnd/>
              <a:tailEnd type="triangle" w="med" len="med"/>
            </a:ln>
          </p:spPr>
          <p:txBody>
            <a:bodyPr anchor="ctr">
              <a:spAutoFit/>
            </a:bodyPr>
            <a:lstStyle/>
            <a:p>
              <a:endParaRPr lang="fr-FR"/>
            </a:p>
          </p:txBody>
        </p:sp>
      </p:grpSp>
      <p:grpSp>
        <p:nvGrpSpPr>
          <p:cNvPr id="1039" name="Group 219"/>
          <p:cNvGrpSpPr>
            <a:grpSpLocks/>
          </p:cNvGrpSpPr>
          <p:nvPr/>
        </p:nvGrpSpPr>
        <p:grpSpPr bwMode="auto">
          <a:xfrm>
            <a:off x="4572000" y="3039505"/>
            <a:ext cx="685800" cy="381000"/>
            <a:chOff x="2880" y="1920"/>
            <a:chExt cx="432" cy="240"/>
          </a:xfrm>
        </p:grpSpPr>
        <p:grpSp>
          <p:nvGrpSpPr>
            <p:cNvPr id="1062" name="Group 204"/>
            <p:cNvGrpSpPr>
              <a:grpSpLocks/>
            </p:cNvGrpSpPr>
            <p:nvPr/>
          </p:nvGrpSpPr>
          <p:grpSpPr bwMode="auto">
            <a:xfrm>
              <a:off x="3216" y="1920"/>
              <a:ext cx="96" cy="240"/>
              <a:chOff x="1536" y="3888"/>
              <a:chExt cx="96" cy="240"/>
            </a:xfrm>
          </p:grpSpPr>
          <p:sp>
            <p:nvSpPr>
              <p:cNvPr id="1066" name="Line 205"/>
              <p:cNvSpPr>
                <a:spLocks noChangeShapeType="1"/>
              </p:cNvSpPr>
              <p:nvPr/>
            </p:nvSpPr>
            <p:spPr bwMode="auto">
              <a:xfrm flipV="1">
                <a:off x="1536" y="3888"/>
                <a:ext cx="0" cy="240"/>
              </a:xfrm>
              <a:prstGeom prst="line">
                <a:avLst/>
              </a:prstGeom>
              <a:noFill/>
              <a:ln w="28575">
                <a:solidFill>
                  <a:srgbClr val="FF3300"/>
                </a:solidFill>
                <a:round/>
                <a:headEnd/>
                <a:tailEnd type="triangle" w="med" len="med"/>
              </a:ln>
            </p:spPr>
            <p:txBody>
              <a:bodyPr anchor="ctr">
                <a:spAutoFit/>
              </a:bodyPr>
              <a:lstStyle/>
              <a:p>
                <a:endParaRPr lang="fr-FR"/>
              </a:p>
            </p:txBody>
          </p:sp>
          <p:sp>
            <p:nvSpPr>
              <p:cNvPr id="1067" name="Line 206"/>
              <p:cNvSpPr>
                <a:spLocks noChangeShapeType="1"/>
              </p:cNvSpPr>
              <p:nvPr/>
            </p:nvSpPr>
            <p:spPr bwMode="auto">
              <a:xfrm>
                <a:off x="1632" y="3888"/>
                <a:ext cx="0" cy="240"/>
              </a:xfrm>
              <a:prstGeom prst="line">
                <a:avLst/>
              </a:prstGeom>
              <a:noFill/>
              <a:ln w="28575">
                <a:solidFill>
                  <a:srgbClr val="FF3300"/>
                </a:solidFill>
                <a:round/>
                <a:headEnd/>
                <a:tailEnd type="triangle" w="med" len="med"/>
              </a:ln>
            </p:spPr>
            <p:txBody>
              <a:bodyPr anchor="ctr">
                <a:spAutoFit/>
              </a:bodyPr>
              <a:lstStyle/>
              <a:p>
                <a:endParaRPr lang="fr-FR"/>
              </a:p>
            </p:txBody>
          </p:sp>
        </p:grpSp>
        <p:grpSp>
          <p:nvGrpSpPr>
            <p:cNvPr id="1063" name="Group 207"/>
            <p:cNvGrpSpPr>
              <a:grpSpLocks/>
            </p:cNvGrpSpPr>
            <p:nvPr/>
          </p:nvGrpSpPr>
          <p:grpSpPr bwMode="auto">
            <a:xfrm>
              <a:off x="2880" y="1920"/>
              <a:ext cx="96" cy="240"/>
              <a:chOff x="1536" y="3888"/>
              <a:chExt cx="96" cy="240"/>
            </a:xfrm>
          </p:grpSpPr>
          <p:sp>
            <p:nvSpPr>
              <p:cNvPr id="1064" name="Line 208"/>
              <p:cNvSpPr>
                <a:spLocks noChangeShapeType="1"/>
              </p:cNvSpPr>
              <p:nvPr/>
            </p:nvSpPr>
            <p:spPr bwMode="auto">
              <a:xfrm flipV="1">
                <a:off x="1536" y="3888"/>
                <a:ext cx="0" cy="240"/>
              </a:xfrm>
              <a:prstGeom prst="line">
                <a:avLst/>
              </a:prstGeom>
              <a:noFill/>
              <a:ln w="28575">
                <a:solidFill>
                  <a:srgbClr val="FF3300"/>
                </a:solidFill>
                <a:round/>
                <a:headEnd/>
                <a:tailEnd type="triangle" w="med" len="med"/>
              </a:ln>
            </p:spPr>
            <p:txBody>
              <a:bodyPr anchor="ctr">
                <a:spAutoFit/>
              </a:bodyPr>
              <a:lstStyle/>
              <a:p>
                <a:endParaRPr lang="fr-FR"/>
              </a:p>
            </p:txBody>
          </p:sp>
          <p:sp>
            <p:nvSpPr>
              <p:cNvPr id="1065" name="Line 209"/>
              <p:cNvSpPr>
                <a:spLocks noChangeShapeType="1"/>
              </p:cNvSpPr>
              <p:nvPr/>
            </p:nvSpPr>
            <p:spPr bwMode="auto">
              <a:xfrm>
                <a:off x="1632" y="3888"/>
                <a:ext cx="0" cy="240"/>
              </a:xfrm>
              <a:prstGeom prst="line">
                <a:avLst/>
              </a:prstGeom>
              <a:noFill/>
              <a:ln w="28575">
                <a:solidFill>
                  <a:srgbClr val="FF3300"/>
                </a:solidFill>
                <a:round/>
                <a:headEnd/>
                <a:tailEnd type="triangle" w="med" len="med"/>
              </a:ln>
            </p:spPr>
            <p:txBody>
              <a:bodyPr anchor="ctr">
                <a:spAutoFit/>
              </a:bodyPr>
              <a:lstStyle/>
              <a:p>
                <a:endParaRPr lang="fr-FR"/>
              </a:p>
            </p:txBody>
          </p:sp>
        </p:grpSp>
      </p:grpSp>
      <p:grpSp>
        <p:nvGrpSpPr>
          <p:cNvPr id="1040" name="Group 217"/>
          <p:cNvGrpSpPr>
            <a:grpSpLocks/>
          </p:cNvGrpSpPr>
          <p:nvPr/>
        </p:nvGrpSpPr>
        <p:grpSpPr bwMode="auto">
          <a:xfrm>
            <a:off x="4419600" y="2582305"/>
            <a:ext cx="952500" cy="898525"/>
            <a:chOff x="2784" y="1632"/>
            <a:chExt cx="600" cy="566"/>
          </a:xfrm>
        </p:grpSpPr>
        <p:grpSp>
          <p:nvGrpSpPr>
            <p:cNvPr id="1052" name="Group 137"/>
            <p:cNvGrpSpPr>
              <a:grpSpLocks/>
            </p:cNvGrpSpPr>
            <p:nvPr/>
          </p:nvGrpSpPr>
          <p:grpSpPr bwMode="auto">
            <a:xfrm>
              <a:off x="2808" y="2064"/>
              <a:ext cx="576" cy="0"/>
              <a:chOff x="2688" y="2064"/>
              <a:chExt cx="576" cy="0"/>
            </a:xfrm>
          </p:grpSpPr>
          <p:sp>
            <p:nvSpPr>
              <p:cNvPr id="1060" name="Line 127"/>
              <p:cNvSpPr>
                <a:spLocks noChangeShapeType="1"/>
              </p:cNvSpPr>
              <p:nvPr/>
            </p:nvSpPr>
            <p:spPr bwMode="auto">
              <a:xfrm>
                <a:off x="2688" y="2064"/>
                <a:ext cx="192" cy="0"/>
              </a:xfrm>
              <a:prstGeom prst="line">
                <a:avLst/>
              </a:prstGeom>
              <a:noFill/>
              <a:ln w="38100">
                <a:solidFill>
                  <a:schemeClr val="tx1"/>
                </a:solidFill>
                <a:round/>
                <a:headEnd/>
                <a:tailEnd/>
              </a:ln>
            </p:spPr>
            <p:txBody>
              <a:bodyPr wrap="none" anchor="ctr">
                <a:spAutoFit/>
              </a:bodyPr>
              <a:lstStyle/>
              <a:p>
                <a:endParaRPr lang="fr-FR"/>
              </a:p>
            </p:txBody>
          </p:sp>
          <p:sp>
            <p:nvSpPr>
              <p:cNvPr id="1061" name="Line 128"/>
              <p:cNvSpPr>
                <a:spLocks noChangeShapeType="1"/>
              </p:cNvSpPr>
              <p:nvPr/>
            </p:nvSpPr>
            <p:spPr bwMode="auto">
              <a:xfrm>
                <a:off x="3072" y="2064"/>
                <a:ext cx="192" cy="0"/>
              </a:xfrm>
              <a:prstGeom prst="line">
                <a:avLst/>
              </a:prstGeom>
              <a:noFill/>
              <a:ln w="38100">
                <a:solidFill>
                  <a:schemeClr val="tx1"/>
                </a:solidFill>
                <a:round/>
                <a:headEnd/>
                <a:tailEnd/>
              </a:ln>
            </p:spPr>
            <p:txBody>
              <a:bodyPr wrap="none" anchor="ctr">
                <a:spAutoFit/>
              </a:bodyPr>
              <a:lstStyle/>
              <a:p>
                <a:endParaRPr lang="fr-FR"/>
              </a:p>
            </p:txBody>
          </p:sp>
        </p:grpSp>
        <p:grpSp>
          <p:nvGrpSpPr>
            <p:cNvPr id="1053" name="Group 138"/>
            <p:cNvGrpSpPr>
              <a:grpSpLocks/>
            </p:cNvGrpSpPr>
            <p:nvPr/>
          </p:nvGrpSpPr>
          <p:grpSpPr bwMode="auto">
            <a:xfrm>
              <a:off x="2808" y="1632"/>
              <a:ext cx="576" cy="0"/>
              <a:chOff x="2688" y="2064"/>
              <a:chExt cx="576" cy="0"/>
            </a:xfrm>
          </p:grpSpPr>
          <p:sp>
            <p:nvSpPr>
              <p:cNvPr id="1058" name="Line 139"/>
              <p:cNvSpPr>
                <a:spLocks noChangeShapeType="1"/>
              </p:cNvSpPr>
              <p:nvPr/>
            </p:nvSpPr>
            <p:spPr bwMode="auto">
              <a:xfrm>
                <a:off x="2688" y="2064"/>
                <a:ext cx="192" cy="0"/>
              </a:xfrm>
              <a:prstGeom prst="line">
                <a:avLst/>
              </a:prstGeom>
              <a:noFill/>
              <a:ln w="38100">
                <a:solidFill>
                  <a:schemeClr val="tx1"/>
                </a:solidFill>
                <a:round/>
                <a:headEnd/>
                <a:tailEnd/>
              </a:ln>
            </p:spPr>
            <p:txBody>
              <a:bodyPr wrap="none" anchor="ctr">
                <a:spAutoFit/>
              </a:bodyPr>
              <a:lstStyle/>
              <a:p>
                <a:endParaRPr lang="fr-FR"/>
              </a:p>
            </p:txBody>
          </p:sp>
          <p:sp>
            <p:nvSpPr>
              <p:cNvPr id="1059" name="Line 140"/>
              <p:cNvSpPr>
                <a:spLocks noChangeShapeType="1"/>
              </p:cNvSpPr>
              <p:nvPr/>
            </p:nvSpPr>
            <p:spPr bwMode="auto">
              <a:xfrm>
                <a:off x="3072" y="2064"/>
                <a:ext cx="192" cy="0"/>
              </a:xfrm>
              <a:prstGeom prst="line">
                <a:avLst/>
              </a:prstGeom>
              <a:noFill/>
              <a:ln w="38100">
                <a:solidFill>
                  <a:schemeClr val="tx1"/>
                </a:solidFill>
                <a:round/>
                <a:headEnd/>
                <a:tailEnd/>
              </a:ln>
            </p:spPr>
            <p:txBody>
              <a:bodyPr wrap="none" anchor="ctr">
                <a:spAutoFit/>
              </a:bodyPr>
              <a:lstStyle/>
              <a:p>
                <a:endParaRPr lang="fr-FR"/>
              </a:p>
            </p:txBody>
          </p:sp>
        </p:grpSp>
        <p:sp>
          <p:nvSpPr>
            <p:cNvPr id="1054" name="Text Box 193"/>
            <p:cNvSpPr txBox="1">
              <a:spLocks noChangeArrowheads="1"/>
            </p:cNvSpPr>
            <p:nvPr/>
          </p:nvSpPr>
          <p:spPr bwMode="auto">
            <a:xfrm>
              <a:off x="3168" y="1632"/>
              <a:ext cx="192" cy="134"/>
            </a:xfrm>
            <a:prstGeom prst="rect">
              <a:avLst/>
            </a:prstGeom>
            <a:noFill/>
            <a:ln w="9525">
              <a:noFill/>
              <a:miter lim="800000"/>
              <a:headEnd/>
              <a:tailEnd/>
            </a:ln>
          </p:spPr>
          <p:txBody>
            <a:bodyPr lIns="0" tIns="0" rIns="0" bIns="0">
              <a:spAutoFit/>
            </a:bodyPr>
            <a:lstStyle/>
            <a:p>
              <a:pPr algn="ctr"/>
              <a:r>
                <a:rPr lang="fr-FR" sz="1400">
                  <a:latin typeface="Symbol" pitchFamily="18" charset="2"/>
                </a:rPr>
                <a:t>p</a:t>
              </a:r>
              <a:r>
                <a:rPr lang="fr-FR" sz="1400" baseline="-25000">
                  <a:latin typeface="Calibri" pitchFamily="34" charset="0"/>
                </a:rPr>
                <a:t>y</a:t>
              </a:r>
              <a:r>
                <a:rPr lang="fr-FR" sz="1400" baseline="30000">
                  <a:latin typeface="Calibri" pitchFamily="34" charset="0"/>
                </a:rPr>
                <a:t>*</a:t>
              </a:r>
              <a:endParaRPr lang="fr-FR">
                <a:latin typeface="Calibri" pitchFamily="34" charset="0"/>
              </a:endParaRPr>
            </a:p>
          </p:txBody>
        </p:sp>
        <p:sp>
          <p:nvSpPr>
            <p:cNvPr id="1055" name="Text Box 194"/>
            <p:cNvSpPr txBox="1">
              <a:spLocks noChangeArrowheads="1"/>
            </p:cNvSpPr>
            <p:nvPr/>
          </p:nvSpPr>
          <p:spPr bwMode="auto">
            <a:xfrm>
              <a:off x="2784" y="1632"/>
              <a:ext cx="192" cy="134"/>
            </a:xfrm>
            <a:prstGeom prst="rect">
              <a:avLst/>
            </a:prstGeom>
            <a:noFill/>
            <a:ln w="9525">
              <a:noFill/>
              <a:miter lim="800000"/>
              <a:headEnd/>
              <a:tailEnd/>
            </a:ln>
          </p:spPr>
          <p:txBody>
            <a:bodyPr lIns="0" tIns="0" rIns="0" bIns="0">
              <a:spAutoFit/>
            </a:bodyPr>
            <a:lstStyle/>
            <a:p>
              <a:pPr algn="ctr"/>
              <a:r>
                <a:rPr lang="fr-FR" sz="1400">
                  <a:latin typeface="Symbol" pitchFamily="18" charset="2"/>
                </a:rPr>
                <a:t>p</a:t>
              </a:r>
              <a:r>
                <a:rPr lang="fr-FR" sz="1400" baseline="-25000">
                  <a:latin typeface="Calibri" pitchFamily="34" charset="0"/>
                </a:rPr>
                <a:t>x</a:t>
              </a:r>
              <a:r>
                <a:rPr lang="fr-FR" sz="1400" baseline="30000">
                  <a:latin typeface="Calibri" pitchFamily="34" charset="0"/>
                </a:rPr>
                <a:t>*</a:t>
              </a:r>
              <a:endParaRPr lang="fr-FR">
                <a:latin typeface="Calibri" pitchFamily="34" charset="0"/>
              </a:endParaRPr>
            </a:p>
          </p:txBody>
        </p:sp>
        <p:sp>
          <p:nvSpPr>
            <p:cNvPr id="1056" name="Text Box 191"/>
            <p:cNvSpPr txBox="1">
              <a:spLocks noChangeArrowheads="1"/>
            </p:cNvSpPr>
            <p:nvPr/>
          </p:nvSpPr>
          <p:spPr bwMode="auto">
            <a:xfrm>
              <a:off x="3168" y="2064"/>
              <a:ext cx="192" cy="134"/>
            </a:xfrm>
            <a:prstGeom prst="rect">
              <a:avLst/>
            </a:prstGeom>
            <a:noFill/>
            <a:ln w="9525">
              <a:noFill/>
              <a:miter lim="800000"/>
              <a:headEnd/>
              <a:tailEnd/>
            </a:ln>
          </p:spPr>
          <p:txBody>
            <a:bodyPr lIns="0" tIns="0" rIns="0" bIns="0">
              <a:spAutoFit/>
            </a:bodyPr>
            <a:lstStyle/>
            <a:p>
              <a:pPr algn="ctr"/>
              <a:r>
                <a:rPr lang="fr-FR" sz="1400">
                  <a:latin typeface="Symbol" pitchFamily="18" charset="2"/>
                </a:rPr>
                <a:t>p</a:t>
              </a:r>
              <a:r>
                <a:rPr lang="fr-FR" sz="1400" baseline="-25000">
                  <a:latin typeface="Calibri" pitchFamily="34" charset="0"/>
                </a:rPr>
                <a:t>y</a:t>
              </a:r>
              <a:endParaRPr lang="fr-FR">
                <a:latin typeface="Calibri" pitchFamily="34" charset="0"/>
              </a:endParaRPr>
            </a:p>
          </p:txBody>
        </p:sp>
        <p:sp>
          <p:nvSpPr>
            <p:cNvPr id="1057" name="Text Box 192"/>
            <p:cNvSpPr txBox="1">
              <a:spLocks noChangeArrowheads="1"/>
            </p:cNvSpPr>
            <p:nvPr/>
          </p:nvSpPr>
          <p:spPr bwMode="auto">
            <a:xfrm>
              <a:off x="2832" y="2064"/>
              <a:ext cx="192" cy="134"/>
            </a:xfrm>
            <a:prstGeom prst="rect">
              <a:avLst/>
            </a:prstGeom>
            <a:noFill/>
            <a:ln w="9525">
              <a:noFill/>
              <a:miter lim="800000"/>
              <a:headEnd/>
              <a:tailEnd/>
            </a:ln>
          </p:spPr>
          <p:txBody>
            <a:bodyPr lIns="0" tIns="0" rIns="0" bIns="0">
              <a:spAutoFit/>
            </a:bodyPr>
            <a:lstStyle/>
            <a:p>
              <a:pPr algn="ctr"/>
              <a:r>
                <a:rPr lang="fr-FR" sz="1400">
                  <a:latin typeface="Symbol" pitchFamily="18" charset="2"/>
                </a:rPr>
                <a:t>p</a:t>
              </a:r>
              <a:r>
                <a:rPr lang="fr-FR" sz="1400" baseline="-25000">
                  <a:latin typeface="Calibri" pitchFamily="34" charset="0"/>
                </a:rPr>
                <a:t>x</a:t>
              </a:r>
              <a:endParaRPr lang="fr-FR">
                <a:latin typeface="Calibri" pitchFamily="34" charset="0"/>
              </a:endParaRPr>
            </a:p>
          </p:txBody>
        </p:sp>
      </p:grpSp>
      <p:grpSp>
        <p:nvGrpSpPr>
          <p:cNvPr id="1041" name="Group 212"/>
          <p:cNvGrpSpPr>
            <a:grpSpLocks/>
          </p:cNvGrpSpPr>
          <p:nvPr/>
        </p:nvGrpSpPr>
        <p:grpSpPr bwMode="auto">
          <a:xfrm>
            <a:off x="4724400" y="1972705"/>
            <a:ext cx="381000" cy="1793875"/>
            <a:chOff x="2976" y="1248"/>
            <a:chExt cx="240" cy="1130"/>
          </a:xfrm>
        </p:grpSpPr>
        <p:sp>
          <p:nvSpPr>
            <p:cNvPr id="1048" name="Line 126"/>
            <p:cNvSpPr>
              <a:spLocks noChangeShapeType="1"/>
            </p:cNvSpPr>
            <p:nvPr/>
          </p:nvSpPr>
          <p:spPr bwMode="auto">
            <a:xfrm>
              <a:off x="3000" y="2256"/>
              <a:ext cx="192" cy="0"/>
            </a:xfrm>
            <a:prstGeom prst="line">
              <a:avLst/>
            </a:prstGeom>
            <a:noFill/>
            <a:ln w="38100">
              <a:solidFill>
                <a:schemeClr val="tx1"/>
              </a:solidFill>
              <a:round/>
              <a:headEnd/>
              <a:tailEnd/>
            </a:ln>
          </p:spPr>
          <p:txBody>
            <a:bodyPr wrap="none" anchor="ctr">
              <a:spAutoFit/>
            </a:bodyPr>
            <a:lstStyle/>
            <a:p>
              <a:endParaRPr lang="fr-FR"/>
            </a:p>
          </p:txBody>
        </p:sp>
        <p:sp>
          <p:nvSpPr>
            <p:cNvPr id="1049" name="Line 131"/>
            <p:cNvSpPr>
              <a:spLocks noChangeShapeType="1"/>
            </p:cNvSpPr>
            <p:nvPr/>
          </p:nvSpPr>
          <p:spPr bwMode="auto">
            <a:xfrm>
              <a:off x="3000" y="1248"/>
              <a:ext cx="192" cy="0"/>
            </a:xfrm>
            <a:prstGeom prst="line">
              <a:avLst/>
            </a:prstGeom>
            <a:noFill/>
            <a:ln w="38100">
              <a:solidFill>
                <a:schemeClr val="tx1"/>
              </a:solidFill>
              <a:round/>
              <a:headEnd/>
              <a:tailEnd/>
            </a:ln>
          </p:spPr>
          <p:txBody>
            <a:bodyPr wrap="none" anchor="ctr">
              <a:spAutoFit/>
            </a:bodyPr>
            <a:lstStyle/>
            <a:p>
              <a:endParaRPr lang="fr-FR"/>
            </a:p>
          </p:txBody>
        </p:sp>
        <p:sp>
          <p:nvSpPr>
            <p:cNvPr id="1050" name="Text Box 190"/>
            <p:cNvSpPr txBox="1">
              <a:spLocks noChangeArrowheads="1"/>
            </p:cNvSpPr>
            <p:nvPr/>
          </p:nvSpPr>
          <p:spPr bwMode="auto">
            <a:xfrm>
              <a:off x="2976" y="1296"/>
              <a:ext cx="192" cy="134"/>
            </a:xfrm>
            <a:prstGeom prst="rect">
              <a:avLst/>
            </a:prstGeom>
            <a:noFill/>
            <a:ln w="9525">
              <a:noFill/>
              <a:miter lim="800000"/>
              <a:headEnd/>
              <a:tailEnd/>
            </a:ln>
          </p:spPr>
          <p:txBody>
            <a:bodyPr lIns="0" tIns="0" rIns="0" bIns="0">
              <a:spAutoFit/>
            </a:bodyPr>
            <a:lstStyle/>
            <a:p>
              <a:pPr algn="ctr"/>
              <a:r>
                <a:rPr lang="fr-FR" sz="1400">
                  <a:latin typeface="Symbol" pitchFamily="18" charset="2"/>
                </a:rPr>
                <a:t>s</a:t>
              </a:r>
              <a:r>
                <a:rPr lang="fr-FR" sz="1400" baseline="-25000">
                  <a:latin typeface="Calibri" pitchFamily="34" charset="0"/>
                </a:rPr>
                <a:t>Z</a:t>
              </a:r>
              <a:r>
                <a:rPr lang="fr-FR" sz="1400" baseline="30000">
                  <a:latin typeface="Calibri" pitchFamily="34" charset="0"/>
                </a:rPr>
                <a:t>*</a:t>
              </a:r>
              <a:endParaRPr lang="fr-FR">
                <a:latin typeface="Calibri" pitchFamily="34" charset="0"/>
              </a:endParaRPr>
            </a:p>
          </p:txBody>
        </p:sp>
        <p:sp>
          <p:nvSpPr>
            <p:cNvPr id="1051" name="Text Box 189"/>
            <p:cNvSpPr txBox="1">
              <a:spLocks noChangeArrowheads="1"/>
            </p:cNvSpPr>
            <p:nvPr/>
          </p:nvSpPr>
          <p:spPr bwMode="auto">
            <a:xfrm>
              <a:off x="3024" y="2244"/>
              <a:ext cx="192" cy="134"/>
            </a:xfrm>
            <a:prstGeom prst="rect">
              <a:avLst/>
            </a:prstGeom>
            <a:noFill/>
            <a:ln w="9525">
              <a:noFill/>
              <a:miter lim="800000"/>
              <a:headEnd/>
              <a:tailEnd/>
            </a:ln>
          </p:spPr>
          <p:txBody>
            <a:bodyPr lIns="0" tIns="0" rIns="0" bIns="0">
              <a:spAutoFit/>
            </a:bodyPr>
            <a:lstStyle/>
            <a:p>
              <a:pPr algn="ctr"/>
              <a:r>
                <a:rPr lang="fr-FR" sz="1400">
                  <a:latin typeface="Symbol" pitchFamily="18" charset="2"/>
                </a:rPr>
                <a:t>s</a:t>
              </a:r>
              <a:r>
                <a:rPr lang="fr-FR" sz="1400" baseline="-25000">
                  <a:latin typeface="Calibri" pitchFamily="34" charset="0"/>
                </a:rPr>
                <a:t>Z</a:t>
              </a:r>
              <a:endParaRPr lang="fr-FR">
                <a:latin typeface="Calibri" pitchFamily="34" charset="0"/>
              </a:endParaRPr>
            </a:p>
          </p:txBody>
        </p:sp>
      </p:grpSp>
      <p:grpSp>
        <p:nvGrpSpPr>
          <p:cNvPr id="1042" name="Group 229"/>
          <p:cNvGrpSpPr>
            <a:grpSpLocks/>
          </p:cNvGrpSpPr>
          <p:nvPr/>
        </p:nvGrpSpPr>
        <p:grpSpPr bwMode="auto">
          <a:xfrm>
            <a:off x="4838700" y="3344305"/>
            <a:ext cx="152400" cy="381000"/>
            <a:chOff x="3048" y="2112"/>
            <a:chExt cx="96" cy="240"/>
          </a:xfrm>
        </p:grpSpPr>
        <p:sp>
          <p:nvSpPr>
            <p:cNvPr id="1046" name="Line 215"/>
            <p:cNvSpPr>
              <a:spLocks noChangeShapeType="1"/>
            </p:cNvSpPr>
            <p:nvPr/>
          </p:nvSpPr>
          <p:spPr bwMode="auto">
            <a:xfrm flipV="1">
              <a:off x="3048" y="2112"/>
              <a:ext cx="0" cy="240"/>
            </a:xfrm>
            <a:prstGeom prst="line">
              <a:avLst/>
            </a:prstGeom>
            <a:noFill/>
            <a:ln w="28575">
              <a:solidFill>
                <a:srgbClr val="FF3300"/>
              </a:solidFill>
              <a:round/>
              <a:headEnd/>
              <a:tailEnd type="triangle" w="med" len="med"/>
            </a:ln>
          </p:spPr>
          <p:txBody>
            <a:bodyPr anchor="ctr">
              <a:spAutoFit/>
            </a:bodyPr>
            <a:lstStyle/>
            <a:p>
              <a:endParaRPr lang="fr-FR"/>
            </a:p>
          </p:txBody>
        </p:sp>
        <p:sp>
          <p:nvSpPr>
            <p:cNvPr id="1047" name="Line 216"/>
            <p:cNvSpPr>
              <a:spLocks noChangeShapeType="1"/>
            </p:cNvSpPr>
            <p:nvPr/>
          </p:nvSpPr>
          <p:spPr bwMode="auto">
            <a:xfrm>
              <a:off x="3144" y="2112"/>
              <a:ext cx="0" cy="240"/>
            </a:xfrm>
            <a:prstGeom prst="line">
              <a:avLst/>
            </a:prstGeom>
            <a:noFill/>
            <a:ln w="28575">
              <a:solidFill>
                <a:srgbClr val="FF3300"/>
              </a:solidFill>
              <a:round/>
              <a:headEnd/>
              <a:tailEnd type="triangle" w="med" len="med"/>
            </a:ln>
          </p:spPr>
          <p:txBody>
            <a:bodyPr anchor="ctr">
              <a:spAutoFit/>
            </a:bodyPr>
            <a:lstStyle/>
            <a:p>
              <a:endParaRPr lang="fr-FR"/>
            </a:p>
          </p:txBody>
        </p:sp>
      </p:grpSp>
      <p:sp>
        <p:nvSpPr>
          <p:cNvPr id="1043" name="Line 231"/>
          <p:cNvSpPr>
            <a:spLocks noChangeShapeType="1"/>
          </p:cNvSpPr>
          <p:nvPr/>
        </p:nvSpPr>
        <p:spPr bwMode="auto">
          <a:xfrm flipV="1">
            <a:off x="838200" y="1043999"/>
            <a:ext cx="0" cy="4495800"/>
          </a:xfrm>
          <a:prstGeom prst="line">
            <a:avLst/>
          </a:prstGeom>
          <a:noFill/>
          <a:ln w="28575">
            <a:solidFill>
              <a:schemeClr val="accent2"/>
            </a:solidFill>
            <a:round/>
            <a:headEnd/>
            <a:tailEnd type="triangle" w="med" len="med"/>
          </a:ln>
        </p:spPr>
        <p:txBody>
          <a:bodyPr wrap="none" anchor="ctr">
            <a:spAutoFit/>
          </a:bodyPr>
          <a:lstStyle/>
          <a:p>
            <a:endParaRPr lang="fr-FR"/>
          </a:p>
        </p:txBody>
      </p:sp>
      <p:sp>
        <p:nvSpPr>
          <p:cNvPr id="1044" name="Text Box 232"/>
          <p:cNvSpPr txBox="1">
            <a:spLocks noChangeArrowheads="1"/>
          </p:cNvSpPr>
          <p:nvPr/>
        </p:nvSpPr>
        <p:spPr bwMode="auto">
          <a:xfrm>
            <a:off x="593725" y="777299"/>
            <a:ext cx="323850" cy="366713"/>
          </a:xfrm>
          <a:prstGeom prst="rect">
            <a:avLst/>
          </a:prstGeom>
          <a:noFill/>
          <a:ln w="9525">
            <a:noFill/>
            <a:miter lim="800000"/>
            <a:headEnd/>
            <a:tailEnd/>
          </a:ln>
        </p:spPr>
        <p:txBody>
          <a:bodyPr wrap="none">
            <a:spAutoFit/>
          </a:bodyPr>
          <a:lstStyle/>
          <a:p>
            <a:r>
              <a:rPr lang="fr-FR" dirty="0">
                <a:solidFill>
                  <a:schemeClr val="accent2"/>
                </a:solidFill>
                <a:latin typeface="Calibri" pitchFamily="34" charset="0"/>
              </a:rPr>
              <a:t>E</a:t>
            </a:r>
          </a:p>
        </p:txBody>
      </p:sp>
      <p:sp>
        <p:nvSpPr>
          <p:cNvPr id="106" name="Espace réservé du numéro de diapositive 105"/>
          <p:cNvSpPr>
            <a:spLocks noGrp="1"/>
          </p:cNvSpPr>
          <p:nvPr>
            <p:ph type="sldNum" sz="quarter" idx="12"/>
          </p:nvPr>
        </p:nvSpPr>
        <p:spPr>
          <a:xfrm>
            <a:off x="6553200" y="6286520"/>
            <a:ext cx="2133600" cy="365125"/>
          </a:xfrm>
        </p:spPr>
        <p:txBody>
          <a:bodyPr/>
          <a:lstStyle/>
          <a:p>
            <a:pPr>
              <a:defRPr/>
            </a:pPr>
            <a:fld id="{18B84324-2DB3-4C94-B67C-4D36CC1082E1}" type="slidenum">
              <a:rPr lang="fr-FR" smtClean="0"/>
              <a:pPr>
                <a:defRPr/>
              </a:pPr>
              <a:t>23</a:t>
            </a:fld>
            <a:endParaRPr lang="fr-FR"/>
          </a:p>
        </p:txBody>
      </p:sp>
      <p:sp>
        <p:nvSpPr>
          <p:cNvPr id="110" name="Text Box 232"/>
          <p:cNvSpPr txBox="1">
            <a:spLocks noChangeArrowheads="1"/>
          </p:cNvSpPr>
          <p:nvPr/>
        </p:nvSpPr>
        <p:spPr bwMode="auto">
          <a:xfrm>
            <a:off x="8320116" y="982090"/>
            <a:ext cx="323850" cy="366713"/>
          </a:xfrm>
          <a:prstGeom prst="rect">
            <a:avLst/>
          </a:prstGeom>
          <a:noFill/>
          <a:ln w="9525">
            <a:noFill/>
            <a:miter lim="800000"/>
            <a:headEnd/>
            <a:tailEnd/>
          </a:ln>
        </p:spPr>
        <p:txBody>
          <a:bodyPr wrap="none">
            <a:spAutoFit/>
          </a:bodyPr>
          <a:lstStyle/>
          <a:p>
            <a:r>
              <a:rPr lang="fr-FR" dirty="0">
                <a:solidFill>
                  <a:schemeClr val="accent2"/>
                </a:solidFill>
                <a:latin typeface="Calibri" pitchFamily="34" charset="0"/>
              </a:rPr>
              <a:t>E</a:t>
            </a:r>
          </a:p>
        </p:txBody>
      </p:sp>
      <p:sp>
        <p:nvSpPr>
          <p:cNvPr id="111" name="Line 231"/>
          <p:cNvSpPr>
            <a:spLocks noChangeShapeType="1"/>
          </p:cNvSpPr>
          <p:nvPr/>
        </p:nvSpPr>
        <p:spPr bwMode="auto">
          <a:xfrm flipV="1">
            <a:off x="8358214" y="920175"/>
            <a:ext cx="0" cy="4495800"/>
          </a:xfrm>
          <a:prstGeom prst="line">
            <a:avLst/>
          </a:prstGeom>
          <a:noFill/>
          <a:ln w="28575">
            <a:solidFill>
              <a:schemeClr val="accent2"/>
            </a:solidFill>
            <a:round/>
            <a:headEnd/>
            <a:tailEnd type="triangle" w="med" len="med"/>
          </a:ln>
        </p:spPr>
        <p:txBody>
          <a:bodyPr wrap="none" anchor="ctr">
            <a:spAutoFit/>
          </a:bodyPr>
          <a:lstStyle/>
          <a:p>
            <a:endParaRPr 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18B84324-2DB3-4C94-B67C-4D36CC1082E1}" type="slidenum">
              <a:rPr lang="fr-FR" smtClean="0"/>
              <a:pPr>
                <a:defRPr/>
              </a:pPr>
              <a:t>24</a:t>
            </a:fld>
            <a:endParaRPr lang="fr-FR"/>
          </a:p>
        </p:txBody>
      </p:sp>
      <p:sp>
        <p:nvSpPr>
          <p:cNvPr id="3" name="Text Box 112"/>
          <p:cNvSpPr txBox="1">
            <a:spLocks noChangeArrowheads="1"/>
          </p:cNvSpPr>
          <p:nvPr/>
        </p:nvSpPr>
        <p:spPr bwMode="auto">
          <a:xfrm>
            <a:off x="642910" y="430196"/>
            <a:ext cx="7429552" cy="769441"/>
          </a:xfrm>
          <a:prstGeom prst="rect">
            <a:avLst/>
          </a:prstGeom>
          <a:noFill/>
          <a:ln w="9525">
            <a:noFill/>
            <a:miter lim="800000"/>
            <a:headEnd/>
            <a:tailEnd/>
          </a:ln>
        </p:spPr>
        <p:txBody>
          <a:bodyPr wrap="square">
            <a:spAutoFit/>
          </a:bodyPr>
          <a:lstStyle/>
          <a:p>
            <a:r>
              <a:rPr lang="fr-FR" sz="2200" dirty="0">
                <a:solidFill>
                  <a:srgbClr val="FF0000"/>
                </a:solidFill>
                <a:latin typeface="Times New Roman" pitchFamily="18" charset="0"/>
                <a:cs typeface="Times New Roman" pitchFamily="18" charset="0"/>
              </a:rPr>
              <a:t>Diagramme des énergies relatives des orbitales de molécules diatomiques </a:t>
            </a:r>
            <a:r>
              <a:rPr lang="fr-FR" sz="2200" dirty="0" err="1">
                <a:solidFill>
                  <a:srgbClr val="FF0000"/>
                </a:solidFill>
                <a:latin typeface="Times New Roman" pitchFamily="18" charset="0"/>
                <a:cs typeface="Times New Roman" pitchFamily="18" charset="0"/>
              </a:rPr>
              <a:t>homonucléaires</a:t>
            </a:r>
            <a:r>
              <a:rPr lang="fr-FR" sz="2200" dirty="0">
                <a:solidFill>
                  <a:srgbClr val="FF0000"/>
                </a:solidFill>
                <a:latin typeface="Times New Roman" pitchFamily="18" charset="0"/>
                <a:cs typeface="Times New Roman" pitchFamily="18" charset="0"/>
              </a:rPr>
              <a:t> ; cas de O</a:t>
            </a:r>
            <a:r>
              <a:rPr lang="fr-FR" sz="2200" baseline="-25000" dirty="0">
                <a:solidFill>
                  <a:srgbClr val="FF0000"/>
                </a:solidFill>
                <a:latin typeface="Times New Roman" pitchFamily="18" charset="0"/>
                <a:cs typeface="Times New Roman" pitchFamily="18" charset="0"/>
              </a:rPr>
              <a:t>2</a:t>
            </a:r>
            <a:r>
              <a:rPr lang="fr-FR" sz="2200" dirty="0">
                <a:solidFill>
                  <a:srgbClr val="FF0000"/>
                </a:solidFill>
                <a:latin typeface="Times New Roman" pitchFamily="18" charset="0"/>
                <a:cs typeface="Times New Roman" pitchFamily="18" charset="0"/>
              </a:rPr>
              <a:t> </a:t>
            </a:r>
            <a:r>
              <a:rPr lang="fr-FR" sz="2200" dirty="0" smtClean="0">
                <a:solidFill>
                  <a:srgbClr val="FF000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rPr>
              <a:t>Sans interaction s-p) </a:t>
            </a:r>
            <a:endParaRPr lang="fr-FR" sz="2200" dirty="0">
              <a:solidFill>
                <a:srgbClr val="FF0000"/>
              </a:solidFill>
              <a:latin typeface="Times New Roman" pitchFamily="18" charset="0"/>
              <a:cs typeface="Times New Roman" pitchFamily="18" charset="0"/>
            </a:endParaRPr>
          </a:p>
        </p:txBody>
      </p:sp>
      <p:graphicFrame>
        <p:nvGraphicFramePr>
          <p:cNvPr id="4" name="Object 2"/>
          <p:cNvGraphicFramePr>
            <a:graphicFrameLocks noChangeAspect="1"/>
          </p:cNvGraphicFramePr>
          <p:nvPr/>
        </p:nvGraphicFramePr>
        <p:xfrm>
          <a:off x="428596" y="2343145"/>
          <a:ext cx="7715304" cy="728665"/>
        </p:xfrm>
        <a:graphic>
          <a:graphicData uri="http://schemas.openxmlformats.org/presentationml/2006/ole">
            <p:oleObj spid="_x0000_s141314" name="Équation" r:id="rId3" imgW="4431960" imgH="444240" progId="Equation.3">
              <p:embed/>
            </p:oleObj>
          </a:graphicData>
        </a:graphic>
      </p:graphicFrame>
      <p:sp>
        <p:nvSpPr>
          <p:cNvPr id="5" name="Rectangle 105"/>
          <p:cNvSpPr>
            <a:spLocks noChangeArrowheads="1"/>
          </p:cNvSpPr>
          <p:nvPr/>
        </p:nvSpPr>
        <p:spPr bwMode="auto">
          <a:xfrm>
            <a:off x="1071538" y="1357298"/>
            <a:ext cx="6715172" cy="769441"/>
          </a:xfrm>
          <a:prstGeom prst="rect">
            <a:avLst/>
          </a:prstGeom>
          <a:noFill/>
          <a:ln w="9525">
            <a:noFill/>
            <a:miter lim="800000"/>
            <a:headEnd/>
            <a:tailEnd/>
          </a:ln>
        </p:spPr>
        <p:txBody>
          <a:bodyPr wrap="square" anchor="ctr">
            <a:spAutoFit/>
          </a:bodyPr>
          <a:lstStyle/>
          <a:p>
            <a:pPr algn="justLow" eaLnBrk="0" hangingPunct="0"/>
            <a:r>
              <a:rPr lang="fr-FR" sz="2200" b="1" dirty="0">
                <a:latin typeface="Times New Roman" pitchFamily="18" charset="0"/>
              </a:rPr>
              <a:t>La configuration </a:t>
            </a:r>
            <a:r>
              <a:rPr lang="fr-FR" sz="2200" b="1" dirty="0"/>
              <a:t>é</a:t>
            </a:r>
            <a:r>
              <a:rPr lang="fr-FR" sz="2200" b="1" dirty="0">
                <a:latin typeface="Times New Roman" pitchFamily="18" charset="0"/>
              </a:rPr>
              <a:t>lectronique de O</a:t>
            </a:r>
            <a:r>
              <a:rPr lang="fr-FR" sz="2200" b="1" baseline="-30000" dirty="0">
                <a:latin typeface="Times New Roman" pitchFamily="18" charset="0"/>
              </a:rPr>
              <a:t>2</a:t>
            </a:r>
            <a:r>
              <a:rPr lang="fr-FR" sz="2200" b="1" dirty="0">
                <a:latin typeface="Times New Roman" pitchFamily="18" charset="0"/>
              </a:rPr>
              <a:t> est la suivante</a:t>
            </a:r>
            <a:r>
              <a:rPr lang="fr-FR" sz="2200" b="1" dirty="0"/>
              <a:t> </a:t>
            </a:r>
            <a:r>
              <a:rPr lang="fr-FR" sz="2200" b="1" dirty="0">
                <a:latin typeface="Times New Roman" pitchFamily="18" charset="0"/>
              </a:rPr>
              <a:t>: (</a:t>
            </a:r>
            <a:r>
              <a:rPr lang="fr-FR" sz="2200" b="1" dirty="0" smtClean="0">
                <a:latin typeface="Times New Roman" pitchFamily="18" charset="0"/>
                <a:sym typeface="Symbol" pitchFamily="18" charset="2"/>
              </a:rPr>
              <a:t></a:t>
            </a:r>
            <a:r>
              <a:rPr lang="fr-FR" sz="2200" b="1" baseline="-30000" dirty="0" smtClean="0">
                <a:latin typeface="Times New Roman" pitchFamily="18" charset="0"/>
              </a:rPr>
              <a:t>s</a:t>
            </a:r>
            <a:r>
              <a:rPr lang="fr-FR" sz="2200" b="1" dirty="0" smtClean="0">
                <a:latin typeface="Times New Roman" pitchFamily="18" charset="0"/>
                <a:sym typeface="Symbol" pitchFamily="18" charset="2"/>
              </a:rPr>
              <a:t>)</a:t>
            </a:r>
            <a:r>
              <a:rPr lang="fr-FR" sz="2200" b="1" baseline="30000" dirty="0" smtClean="0">
                <a:latin typeface="Times New Roman" pitchFamily="18" charset="0"/>
                <a:sym typeface="Symbol" pitchFamily="18" charset="2"/>
              </a:rPr>
              <a:t>2</a:t>
            </a:r>
            <a:r>
              <a:rPr lang="fr-FR" sz="2200" b="1" dirty="0" smtClean="0">
                <a:latin typeface="Times New Roman" pitchFamily="18" charset="0"/>
                <a:sym typeface="Symbol" pitchFamily="18" charset="2"/>
              </a:rPr>
              <a:t> </a:t>
            </a:r>
            <a:r>
              <a:rPr lang="fr-FR" sz="2200" b="1" dirty="0">
                <a:latin typeface="Times New Roman" pitchFamily="18" charset="0"/>
                <a:sym typeface="Symbol" pitchFamily="18" charset="2"/>
              </a:rPr>
              <a:t>(</a:t>
            </a:r>
            <a:r>
              <a:rPr lang="fr-FR" sz="2200" b="1" dirty="0" smtClean="0">
                <a:latin typeface="Times New Roman" pitchFamily="18" charset="0"/>
                <a:sym typeface="Symbol" pitchFamily="18" charset="2"/>
              </a:rPr>
              <a:t></a:t>
            </a:r>
            <a:r>
              <a:rPr lang="fr-FR" sz="2200" b="1" baseline="-30000" dirty="0" smtClean="0">
                <a:latin typeface="Times New Roman" pitchFamily="18" charset="0"/>
              </a:rPr>
              <a:t>s</a:t>
            </a:r>
            <a:r>
              <a:rPr lang="fr-FR" sz="2200" b="1" dirty="0">
                <a:latin typeface="Times New Roman" pitchFamily="18" charset="0"/>
                <a:sym typeface="Symbol" pitchFamily="18" charset="2"/>
              </a:rPr>
              <a:t>)*</a:t>
            </a:r>
            <a:r>
              <a:rPr lang="fr-FR" sz="2200" b="1" baseline="30000" dirty="0">
                <a:latin typeface="Times New Roman" pitchFamily="18" charset="0"/>
                <a:sym typeface="Symbol" pitchFamily="18" charset="2"/>
              </a:rPr>
              <a:t>2</a:t>
            </a:r>
            <a:r>
              <a:rPr lang="fr-FR" sz="2200" b="1" dirty="0">
                <a:latin typeface="Times New Roman" pitchFamily="18" charset="0"/>
                <a:sym typeface="Symbol" pitchFamily="18" charset="2"/>
              </a:rPr>
              <a:t> (</a:t>
            </a:r>
            <a:r>
              <a:rPr lang="fr-FR" sz="2200" b="1" baseline="-30000" dirty="0">
                <a:latin typeface="Times New Roman" pitchFamily="18" charset="0"/>
              </a:rPr>
              <a:t>z</a:t>
            </a:r>
            <a:r>
              <a:rPr lang="fr-FR" sz="2200" b="1" dirty="0">
                <a:latin typeface="Times New Roman" pitchFamily="18" charset="0"/>
                <a:sym typeface="Symbol" pitchFamily="18" charset="2"/>
              </a:rPr>
              <a:t>)</a:t>
            </a:r>
            <a:r>
              <a:rPr lang="fr-FR" sz="2200" b="1" baseline="30000" dirty="0">
                <a:latin typeface="Times New Roman" pitchFamily="18" charset="0"/>
                <a:sym typeface="Symbol" pitchFamily="18" charset="2"/>
              </a:rPr>
              <a:t>2 </a:t>
            </a:r>
            <a:r>
              <a:rPr lang="fr-FR" sz="2200" b="1" dirty="0">
                <a:latin typeface="Times New Roman" pitchFamily="18" charset="0"/>
                <a:sym typeface="Symbol" pitchFamily="18" charset="2"/>
              </a:rPr>
              <a:t>(</a:t>
            </a:r>
            <a:r>
              <a:rPr lang="fr-FR" sz="2200" b="1" baseline="-30000" dirty="0">
                <a:latin typeface="Times New Roman" pitchFamily="18" charset="0"/>
              </a:rPr>
              <a:t>x</a:t>
            </a:r>
            <a:r>
              <a:rPr lang="fr-FR" sz="2200" b="1" dirty="0">
                <a:latin typeface="Times New Roman" pitchFamily="18" charset="0"/>
                <a:sym typeface="Symbol" pitchFamily="18" charset="2"/>
              </a:rPr>
              <a:t></a:t>
            </a:r>
            <a:r>
              <a:rPr lang="fr-FR" sz="2200" b="1" baseline="-30000" dirty="0">
                <a:latin typeface="Times New Roman" pitchFamily="18" charset="0"/>
              </a:rPr>
              <a:t>y</a:t>
            </a:r>
            <a:r>
              <a:rPr lang="fr-FR" sz="2200" b="1" dirty="0">
                <a:latin typeface="Times New Roman" pitchFamily="18" charset="0"/>
                <a:sym typeface="Symbol" pitchFamily="18" charset="2"/>
              </a:rPr>
              <a:t>)</a:t>
            </a:r>
            <a:r>
              <a:rPr lang="fr-FR" sz="2200" b="1" baseline="30000" dirty="0">
                <a:latin typeface="Times New Roman" pitchFamily="18" charset="0"/>
                <a:sym typeface="Symbol" pitchFamily="18" charset="2"/>
              </a:rPr>
              <a:t>4 </a:t>
            </a:r>
            <a:r>
              <a:rPr lang="fr-FR" sz="2200" b="1" dirty="0">
                <a:latin typeface="Times New Roman" pitchFamily="18" charset="0"/>
                <a:sym typeface="Symbol" pitchFamily="18" charset="2"/>
              </a:rPr>
              <a:t>(</a:t>
            </a:r>
            <a:r>
              <a:rPr lang="fr-FR" sz="2200" b="1" baseline="-30000" dirty="0">
                <a:latin typeface="Times New Roman" pitchFamily="18" charset="0"/>
              </a:rPr>
              <a:t>x</a:t>
            </a:r>
            <a:r>
              <a:rPr lang="fr-FR" sz="2200" b="1" dirty="0">
                <a:latin typeface="Times New Roman" pitchFamily="18" charset="0"/>
                <a:sym typeface="Symbol" pitchFamily="18" charset="2"/>
              </a:rPr>
              <a:t></a:t>
            </a:r>
            <a:r>
              <a:rPr lang="fr-FR" sz="2200" b="1" baseline="-30000" dirty="0">
                <a:latin typeface="Times New Roman" pitchFamily="18" charset="0"/>
              </a:rPr>
              <a:t>y</a:t>
            </a:r>
            <a:r>
              <a:rPr lang="fr-FR" sz="2200" b="1" dirty="0">
                <a:latin typeface="Times New Roman" pitchFamily="18" charset="0"/>
                <a:sym typeface="Symbol" pitchFamily="18" charset="2"/>
              </a:rPr>
              <a:t>)*</a:t>
            </a:r>
            <a:r>
              <a:rPr lang="fr-FR" sz="2200" b="1" baseline="30000" dirty="0">
                <a:latin typeface="Times New Roman" pitchFamily="18" charset="0"/>
                <a:sym typeface="Symbol" pitchFamily="18" charset="2"/>
              </a:rPr>
              <a:t>2</a:t>
            </a:r>
            <a:endParaRPr lang="fr-FR" sz="2200" b="1" dirty="0">
              <a:latin typeface="Times New Roman" pitchFamily="18" charset="0"/>
              <a:sym typeface="Symbol" pitchFamily="18" charset="2"/>
            </a:endParaRPr>
          </a:p>
        </p:txBody>
      </p:sp>
      <p:sp>
        <p:nvSpPr>
          <p:cNvPr id="7" name="ZoneTexte 6"/>
          <p:cNvSpPr txBox="1"/>
          <p:nvPr/>
        </p:nvSpPr>
        <p:spPr>
          <a:xfrm>
            <a:off x="571472" y="5357826"/>
            <a:ext cx="7595349" cy="430887"/>
          </a:xfrm>
          <a:prstGeom prst="rect">
            <a:avLst/>
          </a:prstGeom>
          <a:noFill/>
        </p:spPr>
        <p:txBody>
          <a:bodyPr wrap="none" rtlCol="0">
            <a:spAutoFit/>
          </a:bodyPr>
          <a:lstStyle/>
          <a:p>
            <a:pPr algn="just"/>
            <a:r>
              <a:rPr lang="fr-FR" sz="2200" dirty="0" smtClean="0">
                <a:latin typeface="Times New Roman" pitchFamily="18" charset="0"/>
                <a:cs typeface="Times New Roman" pitchFamily="18" charset="0"/>
              </a:rPr>
              <a:t>La molécule O</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est paramagnétique (Deux électrons célibataires).</a:t>
            </a:r>
            <a:endParaRPr lang="fr-FR" sz="2200" dirty="0">
              <a:latin typeface="Times New Roman" pitchFamily="18" charset="0"/>
              <a:cs typeface="Times New Roman" pitchFamily="18" charset="0"/>
            </a:endParaRPr>
          </a:p>
        </p:txBody>
      </p:sp>
      <p:sp>
        <p:nvSpPr>
          <p:cNvPr id="8" name="Rectangle 1"/>
          <p:cNvSpPr>
            <a:spLocks noChangeArrowheads="1"/>
          </p:cNvSpPr>
          <p:nvPr/>
        </p:nvSpPr>
        <p:spPr bwMode="auto">
          <a:xfrm>
            <a:off x="500089" y="3071810"/>
            <a:ext cx="7858125" cy="2123658"/>
          </a:xfrm>
          <a:prstGeom prst="rect">
            <a:avLst/>
          </a:prstGeom>
          <a:noFill/>
          <a:ln w="9525">
            <a:noFill/>
            <a:miter lim="800000"/>
            <a:headEnd/>
            <a:tailEnd/>
          </a:ln>
        </p:spPr>
        <p:txBody>
          <a:bodyPr anchor="ctr">
            <a:spAutoFit/>
          </a:bodyPr>
          <a:lstStyle/>
          <a:p>
            <a:pPr algn="just" eaLnBrk="0" hangingPunct="0"/>
            <a:r>
              <a:rPr lang="fr-FR" sz="2200" b="1" dirty="0" smtClean="0">
                <a:solidFill>
                  <a:srgbClr val="1007C9"/>
                </a:solidFill>
                <a:latin typeface="Times New Roman" pitchFamily="18" charset="0"/>
                <a:cs typeface="Times New Roman" pitchFamily="18" charset="0"/>
              </a:rPr>
              <a:t>Propriétés magnétiques</a:t>
            </a:r>
            <a:endParaRPr lang="fr-FR" sz="2200" dirty="0">
              <a:latin typeface="Times New Roman" pitchFamily="18" charset="0"/>
              <a:cs typeface="Times New Roman" pitchFamily="18" charset="0"/>
            </a:endParaRPr>
          </a:p>
          <a:p>
            <a:pPr algn="just" eaLnBrk="0" hangingPunct="0"/>
            <a:r>
              <a:rPr lang="fr-FR" sz="2200" b="1" dirty="0">
                <a:solidFill>
                  <a:srgbClr val="00B050"/>
                </a:solidFill>
                <a:latin typeface="Times New Roman" pitchFamily="18" charset="0"/>
                <a:cs typeface="Times New Roman" pitchFamily="18" charset="0"/>
              </a:rPr>
              <a:t>Diamagnétisme</a:t>
            </a:r>
            <a:r>
              <a:rPr lang="fr-FR" sz="2200" dirty="0">
                <a:solidFill>
                  <a:srgbClr val="000000"/>
                </a:solidFill>
                <a:latin typeface="Times New Roman" pitchFamily="18" charset="0"/>
                <a:cs typeface="Times New Roman" pitchFamily="18" charset="0"/>
              </a:rPr>
              <a:t> : les atomes ou molécules ne possédant pas des électrons célibataires sont dits </a:t>
            </a:r>
            <a:r>
              <a:rPr lang="fr-FR" sz="2200" dirty="0" smtClean="0">
                <a:solidFill>
                  <a:srgbClr val="000000"/>
                </a:solidFill>
                <a:latin typeface="Times New Roman" pitchFamily="18" charset="0"/>
                <a:cs typeface="Times New Roman" pitchFamily="18" charset="0"/>
              </a:rPr>
              <a:t>diamagnétiques.</a:t>
            </a:r>
            <a:endParaRPr lang="fr-FR" sz="2200" dirty="0">
              <a:solidFill>
                <a:srgbClr val="000000"/>
              </a:solidFill>
              <a:latin typeface="Times New Roman" pitchFamily="18" charset="0"/>
              <a:cs typeface="Times New Roman" pitchFamily="18" charset="0"/>
            </a:endParaRPr>
          </a:p>
          <a:p>
            <a:pPr algn="just" eaLnBrk="0" hangingPunct="0"/>
            <a:endParaRPr lang="fr-FR" sz="2200" dirty="0">
              <a:latin typeface="Times New Roman" pitchFamily="18" charset="0"/>
              <a:cs typeface="Times New Roman" pitchFamily="18" charset="0"/>
            </a:endParaRPr>
          </a:p>
          <a:p>
            <a:pPr algn="just" eaLnBrk="0" hangingPunct="0"/>
            <a:r>
              <a:rPr lang="fr-FR" sz="2200" b="1" dirty="0">
                <a:solidFill>
                  <a:srgbClr val="00B050"/>
                </a:solidFill>
                <a:latin typeface="Times New Roman" pitchFamily="18" charset="0"/>
                <a:cs typeface="Times New Roman" pitchFamily="18" charset="0"/>
              </a:rPr>
              <a:t>Paramagnétisme</a:t>
            </a:r>
            <a:r>
              <a:rPr lang="fr-FR" sz="2200" dirty="0">
                <a:solidFill>
                  <a:srgbClr val="000000"/>
                </a:solidFill>
                <a:latin typeface="Times New Roman" pitchFamily="18" charset="0"/>
                <a:cs typeface="Times New Roman" pitchFamily="18" charset="0"/>
              </a:rPr>
              <a:t> : les atomes ou molécules possédant des électrons célibataires sont dits </a:t>
            </a:r>
            <a:r>
              <a:rPr lang="fr-FR" sz="2200" dirty="0" err="1" smtClean="0">
                <a:solidFill>
                  <a:srgbClr val="000000"/>
                </a:solidFill>
                <a:latin typeface="Times New Roman" pitchFamily="18" charset="0"/>
                <a:cs typeface="Times New Roman" pitchFamily="18" charset="0"/>
              </a:rPr>
              <a:t>parmagnétiques</a:t>
            </a:r>
            <a:r>
              <a:rPr lang="fr-FR" sz="2200" dirty="0" smtClean="0">
                <a:solidFill>
                  <a:srgbClr val="000000"/>
                </a:solidFill>
                <a:latin typeface="Times New Roman" pitchFamily="18" charset="0"/>
                <a:cs typeface="Times New Roman" pitchFamily="18" charset="0"/>
              </a:rPr>
              <a:t>.</a:t>
            </a:r>
            <a:endParaRPr lang="fr-FR"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18B84324-2DB3-4C94-B67C-4D36CC1082E1}" type="slidenum">
              <a:rPr lang="fr-FR" smtClean="0"/>
              <a:pPr>
                <a:defRPr/>
              </a:pPr>
              <a:t>25</a:t>
            </a:fld>
            <a:endParaRPr lang="fr-FR"/>
          </a:p>
        </p:txBody>
      </p:sp>
      <p:sp>
        <p:nvSpPr>
          <p:cNvPr id="139265" name="Rectangle 1"/>
          <p:cNvSpPr>
            <a:spLocks noChangeArrowheads="1"/>
          </p:cNvSpPr>
          <p:nvPr/>
        </p:nvSpPr>
        <p:spPr bwMode="auto">
          <a:xfrm>
            <a:off x="142844" y="240266"/>
            <a:ext cx="8715436" cy="28315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spcBef>
                <a:spcPts val="400"/>
              </a:spcBef>
              <a:spcAft>
                <a:spcPts val="400"/>
              </a:spcAft>
              <a:buClrTx/>
              <a:buSzTx/>
              <a:buFontTx/>
              <a:buNone/>
              <a:tabLst/>
            </a:pPr>
            <a:r>
              <a:rPr kumimoji="0" lang="fr-FR" sz="17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Molécules diatomiques héteronucléaires ou dissymétriques (A-B):</a:t>
            </a:r>
            <a:endParaRPr kumimoji="0" lang="fr-FR" sz="17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spcBef>
                <a:spcPts val="400"/>
              </a:spcBef>
              <a:spcAft>
                <a:spcPts val="400"/>
              </a:spcAft>
              <a:buClrTx/>
              <a:buSzTx/>
              <a:buFontTx/>
              <a:buNone/>
              <a:tabLst/>
            </a:pP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Ce sont les molécules formées à partir de deux atomes différents, comme CO, NO…Dans ces molécules, la différence d’électronégativité entre les deux atomes entraine une dissymétrie dans le diagramme des niveaux d’énergie des orbitales, aussi bien atomiques que moléculaires.</a:t>
            </a:r>
            <a:endParaRPr kumimoji="0" lang="fr-FR" sz="17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ts val="400"/>
              </a:spcBef>
              <a:spcAft>
                <a:spcPts val="400"/>
              </a:spcAft>
              <a:buClrTx/>
              <a:buSzTx/>
              <a:buFontTx/>
              <a:buNone/>
              <a:tabLst/>
            </a:pP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Supposons que B est plus électronégatif que A, les OA de B ont une énergie inférieure à celle des OA de A. donc l’OA de B contribue de manière plus importante que A à la formation de l’OM liante.</a:t>
            </a:r>
            <a:endParaRPr kumimoji="0" lang="fr-FR" sz="1700" b="0" i="0" u="none" strike="noStrike" cap="none" normalizeH="0" baseline="0" dirty="0" smtClean="0">
              <a:ln>
                <a:noFill/>
              </a:ln>
              <a:solidFill>
                <a:schemeClr val="tx1"/>
              </a:solidFill>
              <a:effectLst/>
              <a:latin typeface="Times New Roman" pitchFamily="18" charset="0"/>
              <a:cs typeface="Times New Roman" pitchFamily="18" charset="0"/>
              <a:sym typeface="Symbol" pitchFamily="18" charset="2"/>
            </a:endParaRPr>
          </a:p>
          <a:p>
            <a:pPr marL="0" marR="0" lvl="0" indent="0" algn="just" defTabSz="914400" rtl="0" eaLnBrk="0" fontAlgn="base" latinLnBrk="0" hangingPunct="0">
              <a:spcBef>
                <a:spcPts val="400"/>
              </a:spcBef>
              <a:spcAft>
                <a:spcPts val="400"/>
              </a:spcAft>
              <a:buClrTx/>
              <a:buSzTx/>
              <a:buFontTx/>
              <a:buNone/>
              <a:tabLst/>
            </a:pP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La densité électronique est maximale autour de B et la molécule formée se comporte comme un dipôle électrique ( (</a:t>
            </a:r>
            <a:r>
              <a:rPr kumimoji="0" lang="fr-FR" sz="17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a:t>
            </a: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 A </a:t>
            </a: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 (</a:t>
            </a: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a:t>
            </a:r>
            <a:r>
              <a:rPr kumimoji="0" lang="fr-FR" sz="17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a:t>
            </a: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a:t>
            </a:r>
            <a:r>
              <a:rPr kumimoji="0" lang="fr-FR" sz="17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 </a:t>
            </a:r>
            <a:r>
              <a:rPr kumimoji="0" lang="fr-FR" sz="17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la liaison covalente possède alors un caractère ionique partiel.</a:t>
            </a:r>
          </a:p>
        </p:txBody>
      </p:sp>
      <p:sp>
        <p:nvSpPr>
          <p:cNvPr id="4" name="Line 134"/>
          <p:cNvSpPr>
            <a:spLocks noChangeShapeType="1"/>
          </p:cNvSpPr>
          <p:nvPr/>
        </p:nvSpPr>
        <p:spPr bwMode="auto">
          <a:xfrm>
            <a:off x="5467669" y="5000636"/>
            <a:ext cx="228600" cy="0"/>
          </a:xfrm>
          <a:prstGeom prst="line">
            <a:avLst/>
          </a:prstGeom>
          <a:noFill/>
          <a:ln w="28575">
            <a:solidFill>
              <a:srgbClr val="9900CC"/>
            </a:solidFill>
            <a:round/>
            <a:headEnd/>
            <a:tailEnd/>
          </a:ln>
        </p:spPr>
        <p:txBody>
          <a:bodyPr wrap="none" anchor="ctr">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5" name="Line 139"/>
          <p:cNvSpPr>
            <a:spLocks noChangeShapeType="1"/>
          </p:cNvSpPr>
          <p:nvPr/>
        </p:nvSpPr>
        <p:spPr bwMode="auto">
          <a:xfrm>
            <a:off x="3038777" y="4500570"/>
            <a:ext cx="228600" cy="0"/>
          </a:xfrm>
          <a:prstGeom prst="line">
            <a:avLst/>
          </a:prstGeom>
          <a:noFill/>
          <a:ln w="28575">
            <a:solidFill>
              <a:srgbClr val="9900CC"/>
            </a:solidFill>
            <a:round/>
            <a:headEnd/>
            <a:tailEnd/>
          </a:ln>
        </p:spPr>
        <p:txBody>
          <a:bodyPr wrap="none" anchor="ctr">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grpSp>
        <p:nvGrpSpPr>
          <p:cNvPr id="6" name="Group 168"/>
          <p:cNvGrpSpPr>
            <a:grpSpLocks/>
          </p:cNvGrpSpPr>
          <p:nvPr/>
        </p:nvGrpSpPr>
        <p:grpSpPr bwMode="auto">
          <a:xfrm>
            <a:off x="4253215" y="3678237"/>
            <a:ext cx="228600" cy="1361"/>
            <a:chOff x="4224" y="1858"/>
            <a:chExt cx="144" cy="1361"/>
          </a:xfrm>
        </p:grpSpPr>
        <p:sp>
          <p:nvSpPr>
            <p:cNvPr id="7" name="Line 155"/>
            <p:cNvSpPr>
              <a:spLocks noChangeShapeType="1"/>
            </p:cNvSpPr>
            <p:nvPr/>
          </p:nvSpPr>
          <p:spPr bwMode="auto">
            <a:xfrm>
              <a:off x="4224" y="3219"/>
              <a:ext cx="144" cy="0"/>
            </a:xfrm>
            <a:prstGeom prst="line">
              <a:avLst/>
            </a:prstGeom>
            <a:noFill/>
            <a:ln w="28575">
              <a:solidFill>
                <a:srgbClr val="9900CC"/>
              </a:solidFill>
              <a:round/>
              <a:headEnd/>
              <a:tailEnd/>
            </a:ln>
          </p:spPr>
          <p:txBody>
            <a:bodyPr wrap="none" anchor="ctr">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8" name="Line 156"/>
            <p:cNvSpPr>
              <a:spLocks noChangeShapeType="1"/>
            </p:cNvSpPr>
            <p:nvPr/>
          </p:nvSpPr>
          <p:spPr bwMode="auto">
            <a:xfrm>
              <a:off x="4224" y="1858"/>
              <a:ext cx="144" cy="0"/>
            </a:xfrm>
            <a:prstGeom prst="line">
              <a:avLst/>
            </a:prstGeom>
            <a:noFill/>
            <a:ln w="28575">
              <a:solidFill>
                <a:srgbClr val="9900CC"/>
              </a:solidFill>
              <a:round/>
              <a:headEnd/>
              <a:tailEnd/>
            </a:ln>
          </p:spPr>
          <p:txBody>
            <a:bodyPr wrap="none" anchor="ctr">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grpSp>
      <p:cxnSp>
        <p:nvCxnSpPr>
          <p:cNvPr id="9" name="AutoShape 184"/>
          <p:cNvCxnSpPr>
            <a:cxnSpLocks noChangeShapeType="1"/>
          </p:cNvCxnSpPr>
          <p:nvPr/>
        </p:nvCxnSpPr>
        <p:spPr bwMode="auto">
          <a:xfrm>
            <a:off x="3262615" y="4516444"/>
            <a:ext cx="990600" cy="1339850"/>
          </a:xfrm>
          <a:prstGeom prst="straightConnector1">
            <a:avLst/>
          </a:prstGeom>
          <a:noFill/>
          <a:ln w="22225">
            <a:solidFill>
              <a:srgbClr val="C00000"/>
            </a:solidFill>
            <a:round/>
            <a:headEnd/>
            <a:tailEnd/>
          </a:ln>
        </p:spPr>
      </p:cxnSp>
      <p:cxnSp>
        <p:nvCxnSpPr>
          <p:cNvPr id="10" name="AutoShape 185"/>
          <p:cNvCxnSpPr>
            <a:cxnSpLocks noChangeShapeType="1"/>
          </p:cNvCxnSpPr>
          <p:nvPr/>
        </p:nvCxnSpPr>
        <p:spPr bwMode="auto">
          <a:xfrm rot="10800000" flipV="1">
            <a:off x="4481815" y="5000635"/>
            <a:ext cx="985854" cy="884233"/>
          </a:xfrm>
          <a:prstGeom prst="straightConnector1">
            <a:avLst/>
          </a:prstGeom>
          <a:noFill/>
          <a:ln w="22225">
            <a:solidFill>
              <a:srgbClr val="C00000"/>
            </a:solidFill>
            <a:round/>
            <a:headEnd/>
            <a:tailEnd/>
          </a:ln>
        </p:spPr>
      </p:cxnSp>
      <p:cxnSp>
        <p:nvCxnSpPr>
          <p:cNvPr id="11" name="AutoShape 186"/>
          <p:cNvCxnSpPr>
            <a:cxnSpLocks noChangeShapeType="1"/>
          </p:cNvCxnSpPr>
          <p:nvPr/>
        </p:nvCxnSpPr>
        <p:spPr bwMode="auto">
          <a:xfrm flipV="1">
            <a:off x="3262615" y="3695707"/>
            <a:ext cx="990600" cy="820737"/>
          </a:xfrm>
          <a:prstGeom prst="straightConnector1">
            <a:avLst/>
          </a:prstGeom>
          <a:noFill/>
          <a:ln w="22225">
            <a:solidFill>
              <a:srgbClr val="C00000"/>
            </a:solidFill>
            <a:round/>
            <a:headEnd/>
            <a:tailEnd/>
          </a:ln>
        </p:spPr>
      </p:cxnSp>
      <p:cxnSp>
        <p:nvCxnSpPr>
          <p:cNvPr id="12" name="AutoShape 187"/>
          <p:cNvCxnSpPr>
            <a:cxnSpLocks noChangeShapeType="1"/>
          </p:cNvCxnSpPr>
          <p:nvPr/>
        </p:nvCxnSpPr>
        <p:spPr bwMode="auto">
          <a:xfrm rot="16200000" flipV="1">
            <a:off x="4336566" y="3869533"/>
            <a:ext cx="1276353" cy="985854"/>
          </a:xfrm>
          <a:prstGeom prst="straightConnector1">
            <a:avLst/>
          </a:prstGeom>
          <a:noFill/>
          <a:ln w="22225">
            <a:solidFill>
              <a:srgbClr val="C00000"/>
            </a:solidFill>
            <a:round/>
            <a:headEnd/>
            <a:tailEnd/>
          </a:ln>
        </p:spPr>
      </p:cxnSp>
      <p:sp>
        <p:nvSpPr>
          <p:cNvPr id="13" name="Text Box 270"/>
          <p:cNvSpPr txBox="1">
            <a:spLocks noChangeArrowheads="1"/>
          </p:cNvSpPr>
          <p:nvPr/>
        </p:nvSpPr>
        <p:spPr bwMode="auto">
          <a:xfrm>
            <a:off x="2967339" y="4214818"/>
            <a:ext cx="433398" cy="215444"/>
          </a:xfrm>
          <a:prstGeom prst="rect">
            <a:avLst/>
          </a:prstGeom>
          <a:noFill/>
          <a:ln w="9525">
            <a:noFill/>
            <a:miter lim="800000"/>
            <a:headEnd/>
            <a:tailEnd/>
          </a:ln>
        </p:spPr>
        <p:txBody>
          <a:bodyPr wrap="square" lIns="0" tIns="0" rIns="0" bIns="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dirty="0" smtClean="0">
                <a:latin typeface="Calibri" pitchFamily="34" charset="0"/>
                <a:sym typeface="Symbol"/>
              </a:rPr>
              <a:t></a:t>
            </a:r>
            <a:r>
              <a:rPr lang="fr-FR" sz="1400" b="1" baseline="-25000" dirty="0" smtClean="0">
                <a:latin typeface="Calibri" pitchFamily="34" charset="0"/>
                <a:sym typeface="Symbol"/>
              </a:rPr>
              <a:t>A</a:t>
            </a:r>
            <a:endParaRPr lang="fr-FR" sz="1400" b="1" baseline="-25000" dirty="0">
              <a:latin typeface="Calibri" pitchFamily="34" charset="0"/>
            </a:endParaRPr>
          </a:p>
        </p:txBody>
      </p:sp>
      <p:sp>
        <p:nvSpPr>
          <p:cNvPr id="14" name="Text Box 271"/>
          <p:cNvSpPr txBox="1">
            <a:spLocks noChangeArrowheads="1"/>
          </p:cNvSpPr>
          <p:nvPr/>
        </p:nvSpPr>
        <p:spPr bwMode="auto">
          <a:xfrm>
            <a:off x="4253223" y="6000768"/>
            <a:ext cx="304800" cy="215444"/>
          </a:xfrm>
          <a:prstGeom prst="rect">
            <a:avLst/>
          </a:prstGeom>
          <a:noFill/>
          <a:ln w="9525">
            <a:noFill/>
            <a:miter lim="800000"/>
            <a:headEnd/>
            <a:tailEnd/>
          </a:ln>
        </p:spPr>
        <p:txBody>
          <a:bodyPr lIns="0" tIns="0" rIns="0" bIns="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dirty="0" smtClean="0">
                <a:latin typeface="Symbol" pitchFamily="18" charset="2"/>
              </a:rPr>
              <a:t>AB</a:t>
            </a:r>
            <a:endParaRPr lang="fr-FR" b="1" dirty="0">
              <a:latin typeface="Calibri" pitchFamily="34" charset="0"/>
            </a:endParaRPr>
          </a:p>
        </p:txBody>
      </p:sp>
      <p:sp>
        <p:nvSpPr>
          <p:cNvPr id="15" name="Text Box 271"/>
          <p:cNvSpPr txBox="1">
            <a:spLocks noChangeArrowheads="1"/>
          </p:cNvSpPr>
          <p:nvPr/>
        </p:nvSpPr>
        <p:spPr bwMode="auto">
          <a:xfrm>
            <a:off x="3110215" y="3286124"/>
            <a:ext cx="304800" cy="215444"/>
          </a:xfrm>
          <a:prstGeom prst="rect">
            <a:avLst/>
          </a:prstGeom>
          <a:noFill/>
          <a:ln w="9525">
            <a:noFill/>
            <a:miter lim="800000"/>
            <a:headEnd/>
            <a:tailEnd/>
          </a:ln>
        </p:spPr>
        <p:txBody>
          <a:bodyPr wrap="square" lIns="0" tIns="0" rIns="0" bIns="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dirty="0" smtClean="0">
                <a:latin typeface="Symbol" pitchFamily="18" charset="2"/>
              </a:rPr>
              <a:t>A</a:t>
            </a:r>
            <a:endParaRPr lang="fr-FR" b="1" dirty="0">
              <a:latin typeface="Calibri" pitchFamily="34" charset="0"/>
            </a:endParaRPr>
          </a:p>
        </p:txBody>
      </p:sp>
      <p:sp>
        <p:nvSpPr>
          <p:cNvPr id="16" name="Text Box 271"/>
          <p:cNvSpPr txBox="1">
            <a:spLocks noChangeArrowheads="1"/>
          </p:cNvSpPr>
          <p:nvPr/>
        </p:nvSpPr>
        <p:spPr bwMode="auto">
          <a:xfrm>
            <a:off x="5396231" y="3286124"/>
            <a:ext cx="304800" cy="215444"/>
          </a:xfrm>
          <a:prstGeom prst="rect">
            <a:avLst/>
          </a:prstGeom>
          <a:noFill/>
          <a:ln w="9525">
            <a:noFill/>
            <a:miter lim="800000"/>
            <a:headEnd/>
            <a:tailEnd/>
          </a:ln>
        </p:spPr>
        <p:txBody>
          <a:bodyPr lIns="0" tIns="0" rIns="0" bIns="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dirty="0" smtClean="0">
                <a:latin typeface="Symbol" pitchFamily="18" charset="2"/>
              </a:rPr>
              <a:t>B</a:t>
            </a:r>
            <a:endParaRPr lang="fr-FR" b="1" dirty="0">
              <a:latin typeface="Calibri" pitchFamily="34" charset="0"/>
            </a:endParaRPr>
          </a:p>
        </p:txBody>
      </p:sp>
      <p:sp>
        <p:nvSpPr>
          <p:cNvPr id="17" name="Rectangle 16"/>
          <p:cNvSpPr/>
          <p:nvPr/>
        </p:nvSpPr>
        <p:spPr>
          <a:xfrm>
            <a:off x="5396231" y="4692859"/>
            <a:ext cx="394660" cy="307777"/>
          </a:xfrm>
          <a:prstGeom prst="rect">
            <a:avLst/>
          </a:prstGeom>
        </p:spPr>
        <p:txBody>
          <a:bodyPr wrap="non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dirty="0" smtClean="0">
                <a:latin typeface="Calibri" pitchFamily="34" charset="0"/>
                <a:sym typeface="Symbol"/>
              </a:rPr>
              <a:t></a:t>
            </a:r>
            <a:r>
              <a:rPr lang="fr-FR" sz="1400" b="1" baseline="-25000" dirty="0" smtClean="0">
                <a:latin typeface="Calibri" pitchFamily="34" charset="0"/>
                <a:sym typeface="Symbol"/>
              </a:rPr>
              <a:t>B</a:t>
            </a:r>
            <a:endParaRPr lang="fr-FR" sz="1400" b="1" baseline="-25000" dirty="0">
              <a:latin typeface="Calibri" pitchFamily="34" charset="0"/>
            </a:endParaRPr>
          </a:p>
        </p:txBody>
      </p:sp>
      <p:sp>
        <p:nvSpPr>
          <p:cNvPr id="18" name="Rectangle 17"/>
          <p:cNvSpPr/>
          <p:nvPr/>
        </p:nvSpPr>
        <p:spPr>
          <a:xfrm>
            <a:off x="4538975" y="3500438"/>
            <a:ext cx="359394" cy="369332"/>
          </a:xfrm>
          <a:prstGeom prst="rect">
            <a:avLst/>
          </a:prstGeom>
        </p:spPr>
        <p:txBody>
          <a:bodyPr wrap="non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dirty="0" smtClean="0">
                <a:latin typeface="Times New Roman"/>
                <a:cs typeface="Times New Roman"/>
                <a:sym typeface="Symbol"/>
              </a:rPr>
              <a:t>ɸ</a:t>
            </a:r>
            <a:r>
              <a:rPr lang="fr-FR" baseline="-25000" dirty="0" smtClean="0">
                <a:latin typeface="Calibri" pitchFamily="34" charset="0"/>
                <a:sym typeface="Symbol"/>
              </a:rPr>
              <a:t>-</a:t>
            </a:r>
            <a:endParaRPr lang="fr-FR" baseline="-25000" dirty="0">
              <a:latin typeface="Calibri" pitchFamily="34" charset="0"/>
            </a:endParaRPr>
          </a:p>
        </p:txBody>
      </p:sp>
      <p:sp>
        <p:nvSpPr>
          <p:cNvPr id="19" name="Rectangle 18"/>
          <p:cNvSpPr/>
          <p:nvPr/>
        </p:nvSpPr>
        <p:spPr>
          <a:xfrm>
            <a:off x="3799949" y="5643578"/>
            <a:ext cx="389850" cy="369332"/>
          </a:xfrm>
          <a:prstGeom prst="rect">
            <a:avLst/>
          </a:prstGeom>
        </p:spPr>
        <p:txBody>
          <a:bodyPr wrap="non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dirty="0" smtClean="0">
                <a:latin typeface="Times New Roman"/>
                <a:cs typeface="Times New Roman"/>
                <a:sym typeface="Symbol"/>
              </a:rPr>
              <a:t>ɸ</a:t>
            </a:r>
            <a:r>
              <a:rPr lang="fr-FR" baseline="-25000" dirty="0" smtClean="0">
                <a:latin typeface="Calibri" pitchFamily="34" charset="0"/>
                <a:sym typeface="Symbol"/>
              </a:rPr>
              <a:t>+</a:t>
            </a:r>
            <a:endParaRPr lang="fr-FR" baseline="-25000" dirty="0">
              <a:latin typeface="Calibri" pitchFamily="34" charset="0"/>
            </a:endParaRPr>
          </a:p>
        </p:txBody>
      </p:sp>
      <p:sp>
        <p:nvSpPr>
          <p:cNvPr id="20" name="Line 103"/>
          <p:cNvSpPr>
            <a:spLocks noChangeShapeType="1"/>
          </p:cNvSpPr>
          <p:nvPr/>
        </p:nvSpPr>
        <p:spPr bwMode="auto">
          <a:xfrm flipV="1">
            <a:off x="3038777" y="3226520"/>
            <a:ext cx="0" cy="3060000"/>
          </a:xfrm>
          <a:prstGeom prst="line">
            <a:avLst/>
          </a:prstGeom>
          <a:noFill/>
          <a:ln w="28575">
            <a:solidFill>
              <a:schemeClr val="tx1"/>
            </a:solidFill>
            <a:round/>
            <a:headEnd/>
            <a:tailEnd type="triangle" w="med" len="med"/>
          </a:ln>
        </p:spPr>
        <p:txBody>
          <a:bodyPr wrap="none" anchor="ctr">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21" name="Text Box 104"/>
          <p:cNvSpPr txBox="1">
            <a:spLocks noChangeArrowheads="1"/>
          </p:cNvSpPr>
          <p:nvPr/>
        </p:nvSpPr>
        <p:spPr bwMode="auto">
          <a:xfrm>
            <a:off x="2285984" y="3052762"/>
            <a:ext cx="857256" cy="338554"/>
          </a:xfrm>
          <a:prstGeom prst="rect">
            <a:avLst/>
          </a:prstGeom>
          <a:noFill/>
          <a:ln w="9525">
            <a:noFill/>
            <a:miter lim="800000"/>
            <a:headEnd/>
            <a:tailEnd/>
          </a:ln>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600" b="1" dirty="0">
                <a:solidFill>
                  <a:srgbClr val="FF0000"/>
                </a:solidFill>
                <a:latin typeface="Times New Roman" pitchFamily="18" charset="0"/>
                <a:cs typeface="Times New Roman" pitchFamily="18" charset="0"/>
              </a:rPr>
              <a:t>E (eV)</a:t>
            </a:r>
          </a:p>
        </p:txBody>
      </p:sp>
      <p:grpSp>
        <p:nvGrpSpPr>
          <p:cNvPr id="22" name="Group 168"/>
          <p:cNvGrpSpPr>
            <a:grpSpLocks/>
          </p:cNvGrpSpPr>
          <p:nvPr/>
        </p:nvGrpSpPr>
        <p:grpSpPr bwMode="auto">
          <a:xfrm>
            <a:off x="4271962" y="5822738"/>
            <a:ext cx="228600" cy="1361"/>
            <a:chOff x="4224" y="1858"/>
            <a:chExt cx="144" cy="1361"/>
          </a:xfrm>
        </p:grpSpPr>
        <p:sp>
          <p:nvSpPr>
            <p:cNvPr id="23" name="Line 155"/>
            <p:cNvSpPr>
              <a:spLocks noChangeShapeType="1"/>
            </p:cNvSpPr>
            <p:nvPr/>
          </p:nvSpPr>
          <p:spPr bwMode="auto">
            <a:xfrm>
              <a:off x="4224" y="3219"/>
              <a:ext cx="144" cy="0"/>
            </a:xfrm>
            <a:prstGeom prst="line">
              <a:avLst/>
            </a:prstGeom>
            <a:noFill/>
            <a:ln w="28575">
              <a:solidFill>
                <a:srgbClr val="9900CC"/>
              </a:solidFill>
              <a:round/>
              <a:headEnd/>
              <a:tailEnd/>
            </a:ln>
          </p:spPr>
          <p:txBody>
            <a:bodyPr wrap="none" anchor="ctr">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24" name="Line 156"/>
            <p:cNvSpPr>
              <a:spLocks noChangeShapeType="1"/>
            </p:cNvSpPr>
            <p:nvPr/>
          </p:nvSpPr>
          <p:spPr bwMode="auto">
            <a:xfrm>
              <a:off x="4224" y="1858"/>
              <a:ext cx="144" cy="0"/>
            </a:xfrm>
            <a:prstGeom prst="line">
              <a:avLst/>
            </a:prstGeom>
            <a:noFill/>
            <a:ln w="28575">
              <a:solidFill>
                <a:srgbClr val="9900CC"/>
              </a:solidFill>
              <a:round/>
              <a:headEnd/>
              <a:tailEnd/>
            </a:ln>
          </p:spPr>
          <p:txBody>
            <a:bodyPr wrap="none" anchor="ctr">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grpSp>
      <p:sp>
        <p:nvSpPr>
          <p:cNvPr id="25" name="Line 103"/>
          <p:cNvSpPr>
            <a:spLocks noChangeShapeType="1"/>
          </p:cNvSpPr>
          <p:nvPr/>
        </p:nvSpPr>
        <p:spPr bwMode="auto">
          <a:xfrm flipV="1">
            <a:off x="5786446" y="3226520"/>
            <a:ext cx="0" cy="3060000"/>
          </a:xfrm>
          <a:prstGeom prst="line">
            <a:avLst/>
          </a:prstGeom>
          <a:noFill/>
          <a:ln w="28575">
            <a:solidFill>
              <a:schemeClr val="tx1"/>
            </a:solidFill>
            <a:round/>
            <a:headEnd/>
            <a:tailEnd type="triangle" w="med" len="med"/>
          </a:ln>
        </p:spPr>
        <p:txBody>
          <a:bodyPr wrap="none" anchor="ctr">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26" name="Text Box 104"/>
          <p:cNvSpPr txBox="1">
            <a:spLocks noChangeArrowheads="1"/>
          </p:cNvSpPr>
          <p:nvPr/>
        </p:nvSpPr>
        <p:spPr bwMode="auto">
          <a:xfrm>
            <a:off x="5786446" y="3052762"/>
            <a:ext cx="785818" cy="338554"/>
          </a:xfrm>
          <a:prstGeom prst="rect">
            <a:avLst/>
          </a:prstGeom>
          <a:noFill/>
          <a:ln w="9525">
            <a:noFill/>
            <a:miter lim="800000"/>
            <a:headEnd/>
            <a:tailEnd/>
          </a:ln>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600" b="1" dirty="0">
                <a:solidFill>
                  <a:srgbClr val="FF0000"/>
                </a:solidFill>
                <a:latin typeface="Times New Roman" pitchFamily="18" charset="0"/>
                <a:cs typeface="Times New Roman" pitchFamily="18" charset="0"/>
              </a:rPr>
              <a:t>E</a:t>
            </a:r>
            <a:r>
              <a:rPr lang="fr-FR" sz="1600" dirty="0">
                <a:solidFill>
                  <a:srgbClr val="FF0000"/>
                </a:solidFill>
                <a:latin typeface="Times New Roman" pitchFamily="18" charset="0"/>
                <a:cs typeface="Times New Roman" pitchFamily="18" charset="0"/>
              </a:rPr>
              <a:t> (eV)</a:t>
            </a:r>
          </a:p>
        </p:txBody>
      </p:sp>
      <p:sp>
        <p:nvSpPr>
          <p:cNvPr id="27" name="Rectangle 26"/>
          <p:cNvSpPr/>
          <p:nvPr/>
        </p:nvSpPr>
        <p:spPr>
          <a:xfrm>
            <a:off x="357158" y="3837721"/>
            <a:ext cx="2571768" cy="877163"/>
          </a:xfrm>
          <a:prstGeom prst="rect">
            <a:avLst/>
          </a:prstGeom>
        </p:spPr>
        <p:txBody>
          <a:bodyPr wrap="square">
            <a:spAutoFit/>
          </a:bodyPr>
          <a:lstStyle/>
          <a:p>
            <a:pPr lvl="0" algn="just"/>
            <a:r>
              <a:rPr lang="fr-FR" sz="1700" b="1" dirty="0" smtClean="0">
                <a:solidFill>
                  <a:srgbClr val="FF0000"/>
                </a:solidFill>
                <a:latin typeface="Times New Roman" pitchFamily="18" charset="0"/>
                <a:ea typeface="Calibri" pitchFamily="34" charset="0"/>
                <a:cs typeface="Times New Roman" pitchFamily="18" charset="0"/>
              </a:rPr>
              <a:t>Molécules diatomiques </a:t>
            </a:r>
          </a:p>
          <a:p>
            <a:pPr lvl="0" algn="just"/>
            <a:r>
              <a:rPr lang="fr-FR" sz="1700" b="1" dirty="0" smtClean="0">
                <a:solidFill>
                  <a:srgbClr val="FF0000"/>
                </a:solidFill>
                <a:latin typeface="Times New Roman" pitchFamily="18" charset="0"/>
                <a:ea typeface="Calibri" pitchFamily="34" charset="0"/>
                <a:cs typeface="Times New Roman" pitchFamily="18" charset="0"/>
              </a:rPr>
              <a:t>héteronucléaires ou </a:t>
            </a:r>
          </a:p>
          <a:p>
            <a:pPr lvl="0" algn="just"/>
            <a:r>
              <a:rPr lang="fr-FR" sz="1700" b="1" dirty="0" smtClean="0">
                <a:solidFill>
                  <a:srgbClr val="FF0000"/>
                </a:solidFill>
                <a:latin typeface="Times New Roman" pitchFamily="18" charset="0"/>
                <a:ea typeface="Calibri" pitchFamily="34" charset="0"/>
                <a:cs typeface="Times New Roman" pitchFamily="18" charset="0"/>
              </a:rPr>
              <a:t>dissymétriques</a:t>
            </a:r>
            <a:endParaRPr lang="fr-FR" sz="1700"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18B84324-2DB3-4C94-B67C-4D36CC1082E1}" type="slidenum">
              <a:rPr lang="fr-FR" smtClean="0"/>
              <a:pPr>
                <a:defRPr/>
              </a:pPr>
              <a:t>26</a:t>
            </a:fld>
            <a:endParaRPr lang="fr-FR"/>
          </a:p>
        </p:txBody>
      </p:sp>
      <p:sp>
        <p:nvSpPr>
          <p:cNvPr id="133121" name="Rectangle 1"/>
          <p:cNvSpPr>
            <a:spLocks noChangeArrowheads="1"/>
          </p:cNvSpPr>
          <p:nvPr/>
        </p:nvSpPr>
        <p:spPr bwMode="auto">
          <a:xfrm>
            <a:off x="357191" y="500042"/>
            <a:ext cx="8429651"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ts val="600"/>
              </a:spcBef>
              <a:spcAft>
                <a:spcPts val="6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Etude des molécules </a:t>
            </a:r>
            <a:r>
              <a:rPr kumimoji="0" lang="fr-FR"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polyatomiques</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Théorie de l’hybridation :</a:t>
            </a:r>
            <a:endParaRPr kumimoji="0" lang="fr-FR"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spcBef>
                <a:spcPts val="600"/>
              </a:spcBef>
              <a:spcAft>
                <a:spcPts val="60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théorie des orbitales moléculaires permet de préciser la structure électronique des molécules</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diatomiques. Lorsque la molécule est formée de plus de deux atomes (molécule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polyatomique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O.M. définit par l’approximation LCAO sont exprimés en fonction des O.A. de tous les atomes. Les diagrammes énergétiques deviennent très compliqués et difficiles à interpréter.</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ts val="600"/>
              </a:spcBef>
              <a:spcAft>
                <a:spcPts val="60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 expliquer l’existence et la géométrie des molécules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polyatomiques</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il faut faire appel à</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notion de l’hybridation des OA. On se limitera aux hybridations : sp</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3</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sp</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sp</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ts val="600"/>
              </a:spcBef>
              <a:spcAft>
                <a:spcPts val="6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 Hybridation sp</a:t>
            </a:r>
            <a:r>
              <a:rPr kumimoji="0" lang="fr-FR"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3</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ou tétraédrique </a:t>
            </a:r>
            <a:endParaRPr kumimoji="0" lang="fr-FR"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spcBef>
                <a:spcPts val="600"/>
              </a:spcBef>
              <a:spcAft>
                <a:spcPts val="60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L’exemple le plus connu d’un atome présentant l’hybridation sp</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3</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des orbitales atomiques est</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celui du carbone dans la molécule CH</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4</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ts val="600"/>
              </a:spcBef>
              <a:spcAft>
                <a:spcPts val="60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structure électronique de l’atome de carbone à l’état fondamental est la suivante : </a:t>
            </a:r>
          </a:p>
          <a:p>
            <a:pPr algn="just" eaLnBrk="0" hangingPunct="0">
              <a:lnSpc>
                <a:spcPct val="150000"/>
              </a:lnSpc>
            </a:pPr>
            <a:r>
              <a:rPr lang="fr-FR" dirty="0" smtClean="0">
                <a:latin typeface="Times New Roman" pitchFamily="18" charset="0"/>
                <a:cs typeface="Times New Roman" pitchFamily="18" charset="0"/>
              </a:rPr>
              <a:t>C (Z=6) </a:t>
            </a:r>
            <a:r>
              <a:rPr lang="fr-FR" dirty="0" smtClean="0">
                <a:latin typeface="Times New Roman" pitchFamily="18" charset="0"/>
                <a:cs typeface="Times New Roman" pitchFamily="18" charset="0"/>
                <a:sym typeface="Wingdings 3"/>
              </a:rPr>
              <a:t></a:t>
            </a:r>
            <a:r>
              <a:rPr lang="fr-FR" dirty="0" smtClean="0">
                <a:latin typeface="Times New Roman" pitchFamily="18" charset="0"/>
                <a:cs typeface="Times New Roman" pitchFamily="18" charset="0"/>
              </a:rPr>
              <a:t> 1s</a:t>
            </a:r>
            <a:r>
              <a:rPr lang="fr-FR" baseline="30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2s</a:t>
            </a:r>
            <a:r>
              <a:rPr lang="fr-FR" baseline="30000" dirty="0" smtClean="0">
                <a:latin typeface="Times New Roman" pitchFamily="18" charset="0"/>
                <a:cs typeface="Times New Roman" pitchFamily="18" charset="0"/>
              </a:rPr>
              <a:t>2</a:t>
            </a:r>
            <a:r>
              <a:rPr lang="fr-FR" dirty="0" smtClean="0">
                <a:latin typeface="Times New Roman" pitchFamily="18" charset="0"/>
                <a:cs typeface="Times New Roman" pitchFamily="18" charset="0"/>
              </a:rPr>
              <a:t>2p</a:t>
            </a:r>
            <a:r>
              <a:rPr lang="fr-FR" baseline="30000" dirty="0" smtClean="0">
                <a:latin typeface="Times New Roman" pitchFamily="18" charset="0"/>
                <a:cs typeface="Times New Roman" pitchFamily="18" charset="0"/>
              </a:rPr>
              <a:t>2</a:t>
            </a:r>
            <a:endParaRPr lang="fr-FR" dirty="0" smtClean="0">
              <a:latin typeface="Times New Roman" pitchFamily="18" charset="0"/>
              <a:cs typeface="Times New Roman" pitchFamily="18" charset="0"/>
            </a:endParaRPr>
          </a:p>
        </p:txBody>
      </p:sp>
      <p:sp>
        <p:nvSpPr>
          <p:cNvPr id="4" name="Line 22"/>
          <p:cNvSpPr>
            <a:spLocks noChangeShapeType="1"/>
          </p:cNvSpPr>
          <p:nvPr/>
        </p:nvSpPr>
        <p:spPr bwMode="auto">
          <a:xfrm flipV="1">
            <a:off x="5177631" y="4756163"/>
            <a:ext cx="0" cy="306388"/>
          </a:xfrm>
          <a:prstGeom prst="line">
            <a:avLst/>
          </a:prstGeom>
          <a:noFill/>
          <a:ln w="25400">
            <a:solidFill>
              <a:srgbClr val="FF0000"/>
            </a:solidFill>
            <a:round/>
            <a:headEnd/>
            <a:tailEnd type="triangle" w="med" len="me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5" name="Rectangle 4"/>
          <p:cNvSpPr>
            <a:spLocks noChangeArrowheads="1"/>
          </p:cNvSpPr>
          <p:nvPr/>
        </p:nvSpPr>
        <p:spPr bwMode="auto">
          <a:xfrm>
            <a:off x="3806031" y="4729175"/>
            <a:ext cx="360363" cy="360363"/>
          </a:xfrm>
          <a:prstGeom prst="rect">
            <a:avLst/>
          </a:prstGeom>
          <a:noFill/>
          <a:ln w="25400">
            <a:solidFill>
              <a:schemeClr val="tx2"/>
            </a:solidFill>
            <a:miter lim="800000"/>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grpSp>
        <p:nvGrpSpPr>
          <p:cNvPr id="6" name="Group 24"/>
          <p:cNvGrpSpPr>
            <a:grpSpLocks/>
          </p:cNvGrpSpPr>
          <p:nvPr/>
        </p:nvGrpSpPr>
        <p:grpSpPr bwMode="auto">
          <a:xfrm>
            <a:off x="4644236" y="4729175"/>
            <a:ext cx="1081089" cy="360363"/>
            <a:chOff x="3173" y="2040"/>
            <a:chExt cx="681" cy="227"/>
          </a:xfrm>
        </p:grpSpPr>
        <p:sp>
          <p:nvSpPr>
            <p:cNvPr id="12" name="Rectangle 11"/>
            <p:cNvSpPr>
              <a:spLocks noChangeArrowheads="1"/>
            </p:cNvSpPr>
            <p:nvPr/>
          </p:nvSpPr>
          <p:spPr bwMode="auto">
            <a:xfrm>
              <a:off x="3173" y="2040"/>
              <a:ext cx="227" cy="227"/>
            </a:xfrm>
            <a:prstGeom prst="rect">
              <a:avLst/>
            </a:prstGeom>
            <a:noFill/>
            <a:ln w="25400">
              <a:solidFill>
                <a:schemeClr val="tx2"/>
              </a:solidFill>
              <a:miter lim="800000"/>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3" name="Rectangle 12"/>
            <p:cNvSpPr>
              <a:spLocks noChangeArrowheads="1"/>
            </p:cNvSpPr>
            <p:nvPr/>
          </p:nvSpPr>
          <p:spPr bwMode="auto">
            <a:xfrm>
              <a:off x="3400" y="2040"/>
              <a:ext cx="227" cy="227"/>
            </a:xfrm>
            <a:prstGeom prst="rect">
              <a:avLst/>
            </a:prstGeom>
            <a:noFill/>
            <a:ln w="25400">
              <a:solidFill>
                <a:schemeClr val="tx2"/>
              </a:solidFill>
              <a:miter lim="800000"/>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4" name="Rectangle 13"/>
            <p:cNvSpPr>
              <a:spLocks noChangeArrowheads="1"/>
            </p:cNvSpPr>
            <p:nvPr/>
          </p:nvSpPr>
          <p:spPr bwMode="auto">
            <a:xfrm>
              <a:off x="3627" y="2040"/>
              <a:ext cx="227" cy="227"/>
            </a:xfrm>
            <a:prstGeom prst="rect">
              <a:avLst/>
            </a:prstGeom>
            <a:noFill/>
            <a:ln w="25400">
              <a:solidFill>
                <a:schemeClr val="tx2"/>
              </a:solidFill>
              <a:miter lim="800000"/>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grpSp>
      <p:sp>
        <p:nvSpPr>
          <p:cNvPr id="7" name="Line 28"/>
          <p:cNvSpPr>
            <a:spLocks noChangeShapeType="1"/>
          </p:cNvSpPr>
          <p:nvPr/>
        </p:nvSpPr>
        <p:spPr bwMode="auto">
          <a:xfrm flipV="1">
            <a:off x="4796631" y="4743463"/>
            <a:ext cx="0" cy="306388"/>
          </a:xfrm>
          <a:prstGeom prst="line">
            <a:avLst/>
          </a:prstGeom>
          <a:noFill/>
          <a:ln w="25400">
            <a:solidFill>
              <a:srgbClr val="FF0000"/>
            </a:solidFill>
            <a:round/>
            <a:headEnd/>
            <a:tailEnd type="triangle" w="med" len="me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8" name="Line 29"/>
          <p:cNvSpPr>
            <a:spLocks noChangeShapeType="1"/>
          </p:cNvSpPr>
          <p:nvPr/>
        </p:nvSpPr>
        <p:spPr bwMode="auto">
          <a:xfrm flipV="1">
            <a:off x="3958431" y="4762511"/>
            <a:ext cx="0" cy="306388"/>
          </a:xfrm>
          <a:prstGeom prst="line">
            <a:avLst/>
          </a:prstGeom>
          <a:noFill/>
          <a:ln w="25400">
            <a:solidFill>
              <a:srgbClr val="FF0000"/>
            </a:solidFill>
            <a:round/>
            <a:headEnd/>
            <a:tailEnd type="triangle" w="med" len="me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9" name="Text Box 46"/>
          <p:cNvSpPr txBox="1">
            <a:spLocks noChangeArrowheads="1"/>
          </p:cNvSpPr>
          <p:nvPr/>
        </p:nvSpPr>
        <p:spPr bwMode="auto">
          <a:xfrm>
            <a:off x="3418681" y="4776799"/>
            <a:ext cx="387350" cy="366713"/>
          </a:xfrm>
          <a:prstGeom prst="rect">
            <a:avLst/>
          </a:prstGeom>
          <a:noFill/>
          <a:ln w="9525">
            <a:noFill/>
            <a:miter lim="800000"/>
            <a:headEnd/>
            <a:tailEnd/>
          </a:ln>
        </p:spPr>
        <p:txBody>
          <a:bodyPr wrap="non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dirty="0" smtClean="0">
                <a:latin typeface="Calibri" pitchFamily="34" charset="0"/>
              </a:rPr>
              <a:t>2s</a:t>
            </a:r>
            <a:endParaRPr lang="fr-FR" dirty="0">
              <a:latin typeface="Calibri" pitchFamily="34" charset="0"/>
            </a:endParaRPr>
          </a:p>
        </p:txBody>
      </p:sp>
      <p:sp>
        <p:nvSpPr>
          <p:cNvPr id="10" name="Text Box 47"/>
          <p:cNvSpPr txBox="1">
            <a:spLocks noChangeArrowheads="1"/>
          </p:cNvSpPr>
          <p:nvPr/>
        </p:nvSpPr>
        <p:spPr bwMode="auto">
          <a:xfrm>
            <a:off x="4231481" y="4762511"/>
            <a:ext cx="412750" cy="366713"/>
          </a:xfrm>
          <a:prstGeom prst="rect">
            <a:avLst/>
          </a:prstGeom>
          <a:noFill/>
          <a:ln w="9525">
            <a:noFill/>
            <a:miter lim="800000"/>
            <a:headEnd/>
            <a:tailEnd/>
          </a:ln>
        </p:spPr>
        <p:txBody>
          <a:bodyPr wrap="non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dirty="0" smtClean="0">
                <a:latin typeface="Calibri" pitchFamily="34" charset="0"/>
              </a:rPr>
              <a:t>2p</a:t>
            </a:r>
            <a:endParaRPr lang="fr-FR" dirty="0">
              <a:latin typeface="Calibri" pitchFamily="34" charset="0"/>
            </a:endParaRPr>
          </a:p>
        </p:txBody>
      </p:sp>
      <p:sp>
        <p:nvSpPr>
          <p:cNvPr id="11" name="Line 84"/>
          <p:cNvSpPr>
            <a:spLocks noChangeShapeType="1"/>
          </p:cNvSpPr>
          <p:nvPr/>
        </p:nvSpPr>
        <p:spPr bwMode="auto">
          <a:xfrm>
            <a:off x="4064804" y="4781565"/>
            <a:ext cx="0" cy="304800"/>
          </a:xfrm>
          <a:prstGeom prst="line">
            <a:avLst/>
          </a:prstGeom>
          <a:noFill/>
          <a:ln w="28575">
            <a:solidFill>
              <a:srgbClr val="FF3300"/>
            </a:solidFill>
            <a:round/>
            <a:headEnd/>
            <a:tailEnd type="triangle" w="med" len="med"/>
          </a:ln>
        </p:spPr>
        <p:txBody>
          <a:bodyPr wrap="none" anchor="ctr">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133122" name="Rectangle 2"/>
          <p:cNvSpPr>
            <a:spLocks noChangeArrowheads="1"/>
          </p:cNvSpPr>
          <p:nvPr/>
        </p:nvSpPr>
        <p:spPr bwMode="auto">
          <a:xfrm>
            <a:off x="357158" y="5214950"/>
            <a:ext cx="842968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ts val="600"/>
              </a:spcBef>
              <a:spcAft>
                <a:spcPts val="60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Dans ces conditions, C ne peut former que deux liaisons avec les atomes de l’hydrogène pour</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donner CH</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Or, cette molécule n’existe</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pas et l’expérience a mis en évidence l’existence de CH</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4</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18B84324-2DB3-4C94-B67C-4D36CC1082E1}" type="slidenum">
              <a:rPr lang="fr-FR" smtClean="0"/>
              <a:pPr>
                <a:defRPr/>
              </a:pPr>
              <a:t>27</a:t>
            </a:fld>
            <a:endParaRPr lang="fr-FR"/>
          </a:p>
        </p:txBody>
      </p:sp>
      <p:sp>
        <p:nvSpPr>
          <p:cNvPr id="140290" name="Rectangle 2"/>
          <p:cNvSpPr>
            <a:spLocks noChangeArrowheads="1"/>
          </p:cNvSpPr>
          <p:nvPr/>
        </p:nvSpPr>
        <p:spPr bwMode="auto">
          <a:xfrm>
            <a:off x="500034" y="214290"/>
            <a:ext cx="8001056" cy="13388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lang="fr-FR" dirty="0" smtClean="0">
                <a:latin typeface="Times New Roman" pitchFamily="18" charset="0"/>
                <a:ea typeface="Calibri" pitchFamily="34" charset="0"/>
                <a:cs typeface="Times New Roman" pitchFamily="18" charset="0"/>
              </a:rPr>
              <a:t>D</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ans la molécule CH</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4,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4 liaisons C-H sont identiques, on admet donc que les 4 OA pures</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(2s, 2p</a:t>
            </a:r>
            <a:r>
              <a:rPr kumimoji="0" lang="fr-FR" b="0" i="0" u="none" strike="noStrike" cap="none" normalizeH="0" baseline="-25000" dirty="0" smtClean="0">
                <a:ln>
                  <a:noFill/>
                </a:ln>
                <a:solidFill>
                  <a:schemeClr val="tx1"/>
                </a:solidFill>
                <a:effectLst/>
                <a:latin typeface="Times New Roman" pitchFamily="18" charset="0"/>
                <a:ea typeface="Calibri" pitchFamily="34" charset="0"/>
                <a:cs typeface="Times New Roman" pitchFamily="18" charset="0"/>
              </a:rPr>
              <a:t>x</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2p</a:t>
            </a:r>
            <a:r>
              <a:rPr kumimoji="0" lang="fr-FR" b="0" i="0" u="none" strike="noStrike" cap="none" normalizeH="0" baseline="-25000" dirty="0" smtClean="0">
                <a:ln>
                  <a:noFill/>
                </a:ln>
                <a:solidFill>
                  <a:schemeClr val="tx1"/>
                </a:solidFill>
                <a:effectLst/>
                <a:latin typeface="Times New Roman" pitchFamily="18" charset="0"/>
                <a:ea typeface="Calibri" pitchFamily="34" charset="0"/>
                <a:cs typeface="Times New Roman" pitchFamily="18" charset="0"/>
              </a:rPr>
              <a:t>y</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2p</a:t>
            </a:r>
            <a:r>
              <a:rPr kumimoji="0" lang="fr-FR" b="0" i="0" u="none" strike="noStrike" cap="none" normalizeH="0" baseline="-25000" dirty="0" smtClean="0">
                <a:ln>
                  <a:noFill/>
                </a:ln>
                <a:solidFill>
                  <a:schemeClr val="tx1"/>
                </a:solidFill>
                <a:effectLst/>
                <a:latin typeface="Times New Roman" pitchFamily="18" charset="0"/>
                <a:ea typeface="Calibri" pitchFamily="34" charset="0"/>
                <a:cs typeface="Times New Roman" pitchFamily="18" charset="0"/>
              </a:rPr>
              <a:t>z</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carbone se mélangent pour former 4 orbitales atomiques hybrides identiques : 1OA (s) et 3 OA(p)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sym typeface="Symbol" pitchFamily="18" charset="2"/>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4 OA (sp</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3</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a:t>
            </a:r>
            <a:endParaRPr kumimoji="0" lang="fr-F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sym typeface="Symbol" pitchFamily="18" charset="2"/>
            </a:endParaRPr>
          </a:p>
        </p:txBody>
      </p:sp>
      <p:sp>
        <p:nvSpPr>
          <p:cNvPr id="102" name="Rectangle 1"/>
          <p:cNvSpPr>
            <a:spLocks noChangeArrowheads="1"/>
          </p:cNvSpPr>
          <p:nvPr/>
        </p:nvSpPr>
        <p:spPr bwMode="auto">
          <a:xfrm>
            <a:off x="571504" y="1714488"/>
            <a:ext cx="8143900" cy="13388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4 OA hybrides sp</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3</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sont orientés suivant les sommets d’un tétraèdre régulier, l’angle entre 2 OA hybrides est de 109,27°, ce sont</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ces orbites qui forment les 4 liaisons C-H avec les 4 atomes d’hydrogène.</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176" name="Group 52"/>
          <p:cNvGrpSpPr>
            <a:grpSpLocks/>
          </p:cNvGrpSpPr>
          <p:nvPr/>
        </p:nvGrpSpPr>
        <p:grpSpPr bwMode="auto">
          <a:xfrm>
            <a:off x="3357554" y="3571876"/>
            <a:ext cx="1397000" cy="1295400"/>
            <a:chOff x="2288" y="1680"/>
            <a:chExt cx="880" cy="816"/>
          </a:xfrm>
        </p:grpSpPr>
        <p:sp>
          <p:nvSpPr>
            <p:cNvPr id="177" name="AutoShape 32"/>
            <p:cNvSpPr>
              <a:spLocks noChangeArrowheads="1"/>
            </p:cNvSpPr>
            <p:nvPr/>
          </p:nvSpPr>
          <p:spPr bwMode="auto">
            <a:xfrm>
              <a:off x="2304" y="1680"/>
              <a:ext cx="864" cy="816"/>
            </a:xfrm>
            <a:prstGeom prst="cube">
              <a:avLst>
                <a:gd name="adj" fmla="val 25000"/>
              </a:avLst>
            </a:prstGeom>
            <a:noFill/>
            <a:ln w="9525">
              <a:solidFill>
                <a:srgbClr val="000000"/>
              </a:solidFill>
              <a:prstDash val="dash"/>
              <a:miter lim="800000"/>
              <a:headEnd/>
              <a:tailEnd/>
            </a:ln>
          </p:spPr>
          <p:txBody>
            <a:bodyPr/>
            <a:lstStyle/>
            <a:p>
              <a:endParaRPr lang="fr-FR"/>
            </a:p>
          </p:txBody>
        </p:sp>
        <p:sp>
          <p:nvSpPr>
            <p:cNvPr id="178" name="Line 33"/>
            <p:cNvSpPr>
              <a:spLocks noChangeShapeType="1"/>
            </p:cNvSpPr>
            <p:nvPr/>
          </p:nvSpPr>
          <p:spPr bwMode="auto">
            <a:xfrm>
              <a:off x="2512" y="1688"/>
              <a:ext cx="0" cy="608"/>
            </a:xfrm>
            <a:prstGeom prst="line">
              <a:avLst/>
            </a:prstGeom>
            <a:noFill/>
            <a:ln w="9525">
              <a:solidFill>
                <a:srgbClr val="000000"/>
              </a:solidFill>
              <a:prstDash val="dash"/>
              <a:round/>
              <a:headEnd/>
              <a:tailEnd/>
            </a:ln>
          </p:spPr>
          <p:txBody>
            <a:bodyPr/>
            <a:lstStyle/>
            <a:p>
              <a:endParaRPr lang="fr-FR"/>
            </a:p>
          </p:txBody>
        </p:sp>
        <p:sp>
          <p:nvSpPr>
            <p:cNvPr id="179" name="Line 34"/>
            <p:cNvSpPr>
              <a:spLocks noChangeShapeType="1"/>
            </p:cNvSpPr>
            <p:nvPr/>
          </p:nvSpPr>
          <p:spPr bwMode="auto">
            <a:xfrm flipH="1">
              <a:off x="2504" y="2280"/>
              <a:ext cx="664" cy="0"/>
            </a:xfrm>
            <a:prstGeom prst="line">
              <a:avLst/>
            </a:prstGeom>
            <a:noFill/>
            <a:ln w="9525">
              <a:solidFill>
                <a:srgbClr val="000000"/>
              </a:solidFill>
              <a:prstDash val="dash"/>
              <a:round/>
              <a:headEnd/>
              <a:tailEnd/>
            </a:ln>
          </p:spPr>
          <p:txBody>
            <a:bodyPr/>
            <a:lstStyle/>
            <a:p>
              <a:endParaRPr lang="fr-FR"/>
            </a:p>
          </p:txBody>
        </p:sp>
        <p:sp>
          <p:nvSpPr>
            <p:cNvPr id="180" name="Line 35"/>
            <p:cNvSpPr>
              <a:spLocks noChangeShapeType="1"/>
            </p:cNvSpPr>
            <p:nvPr/>
          </p:nvSpPr>
          <p:spPr bwMode="auto">
            <a:xfrm flipH="1">
              <a:off x="2288" y="2280"/>
              <a:ext cx="216" cy="216"/>
            </a:xfrm>
            <a:prstGeom prst="line">
              <a:avLst/>
            </a:prstGeom>
            <a:noFill/>
            <a:ln w="9525">
              <a:solidFill>
                <a:srgbClr val="000000"/>
              </a:solidFill>
              <a:prstDash val="dash"/>
              <a:round/>
              <a:headEnd/>
              <a:tailEnd/>
            </a:ln>
          </p:spPr>
          <p:txBody>
            <a:bodyPr/>
            <a:lstStyle/>
            <a:p>
              <a:endParaRPr lang="fr-FR"/>
            </a:p>
          </p:txBody>
        </p:sp>
        <p:sp>
          <p:nvSpPr>
            <p:cNvPr id="181" name="Line 36"/>
            <p:cNvSpPr>
              <a:spLocks noChangeShapeType="1"/>
            </p:cNvSpPr>
            <p:nvPr/>
          </p:nvSpPr>
          <p:spPr bwMode="auto">
            <a:xfrm rot="10800000">
              <a:off x="2512" y="1703"/>
              <a:ext cx="208" cy="392"/>
            </a:xfrm>
            <a:prstGeom prst="line">
              <a:avLst/>
            </a:prstGeom>
            <a:noFill/>
            <a:ln w="28575">
              <a:solidFill>
                <a:srgbClr val="0000FF"/>
              </a:solidFill>
              <a:round/>
              <a:headEnd type="oval" w="lg" len="lg"/>
              <a:tailEnd type="oval" w="lg" len="lg"/>
            </a:ln>
          </p:spPr>
          <p:txBody>
            <a:bodyPr/>
            <a:lstStyle/>
            <a:p>
              <a:endParaRPr lang="fr-FR"/>
            </a:p>
          </p:txBody>
        </p:sp>
        <p:sp>
          <p:nvSpPr>
            <p:cNvPr id="182" name="Line 37"/>
            <p:cNvSpPr>
              <a:spLocks noChangeShapeType="1"/>
            </p:cNvSpPr>
            <p:nvPr/>
          </p:nvSpPr>
          <p:spPr bwMode="auto">
            <a:xfrm rot="10800000" flipV="1">
              <a:off x="2312" y="2120"/>
              <a:ext cx="376" cy="368"/>
            </a:xfrm>
            <a:prstGeom prst="line">
              <a:avLst/>
            </a:prstGeom>
            <a:noFill/>
            <a:ln w="28575">
              <a:solidFill>
                <a:srgbClr val="0000FF"/>
              </a:solidFill>
              <a:round/>
              <a:headEnd/>
              <a:tailEnd type="oval" w="lg" len="lg"/>
            </a:ln>
          </p:spPr>
          <p:txBody>
            <a:bodyPr/>
            <a:lstStyle/>
            <a:p>
              <a:endParaRPr lang="fr-FR"/>
            </a:p>
          </p:txBody>
        </p:sp>
        <p:sp>
          <p:nvSpPr>
            <p:cNvPr id="183" name="Line 38"/>
            <p:cNvSpPr>
              <a:spLocks noChangeShapeType="1"/>
            </p:cNvSpPr>
            <p:nvPr/>
          </p:nvSpPr>
          <p:spPr bwMode="auto">
            <a:xfrm>
              <a:off x="2720" y="2096"/>
              <a:ext cx="432" cy="168"/>
            </a:xfrm>
            <a:prstGeom prst="line">
              <a:avLst/>
            </a:prstGeom>
            <a:noFill/>
            <a:ln w="28575">
              <a:solidFill>
                <a:srgbClr val="0000FF"/>
              </a:solidFill>
              <a:round/>
              <a:headEnd/>
              <a:tailEnd type="oval" w="lg" len="lg"/>
            </a:ln>
          </p:spPr>
          <p:txBody>
            <a:bodyPr/>
            <a:lstStyle/>
            <a:p>
              <a:endParaRPr lang="fr-FR"/>
            </a:p>
          </p:txBody>
        </p:sp>
        <p:sp>
          <p:nvSpPr>
            <p:cNvPr id="184" name="Line 39"/>
            <p:cNvSpPr>
              <a:spLocks noChangeShapeType="1"/>
            </p:cNvSpPr>
            <p:nvPr/>
          </p:nvSpPr>
          <p:spPr bwMode="auto">
            <a:xfrm flipV="1">
              <a:off x="2745" y="1888"/>
              <a:ext cx="216" cy="192"/>
            </a:xfrm>
            <a:prstGeom prst="line">
              <a:avLst/>
            </a:prstGeom>
            <a:noFill/>
            <a:ln w="28575">
              <a:solidFill>
                <a:srgbClr val="0000FF"/>
              </a:solidFill>
              <a:round/>
              <a:headEnd/>
              <a:tailEnd type="oval" w="lg" len="lg"/>
            </a:ln>
          </p:spPr>
          <p:txBody>
            <a:bodyPr/>
            <a:lstStyle/>
            <a:p>
              <a:endParaRPr lang="fr-FR"/>
            </a:p>
          </p:txBody>
        </p:sp>
      </p:gr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18B84324-2DB3-4C94-B67C-4D36CC1082E1}" type="slidenum">
              <a:rPr lang="fr-FR" smtClean="0"/>
              <a:pPr>
                <a:defRPr/>
              </a:pPr>
              <a:t>28</a:t>
            </a:fld>
            <a:endParaRPr lang="fr-FR"/>
          </a:p>
        </p:txBody>
      </p:sp>
      <p:sp>
        <p:nvSpPr>
          <p:cNvPr id="142337" name="Rectangle 1"/>
          <p:cNvSpPr>
            <a:spLocks noChangeArrowheads="1"/>
          </p:cNvSpPr>
          <p:nvPr/>
        </p:nvSpPr>
        <p:spPr bwMode="auto">
          <a:xfrm>
            <a:off x="357158" y="187605"/>
            <a:ext cx="8501089"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 Hybridation sp</a:t>
            </a:r>
            <a:r>
              <a:rPr kumimoji="0" lang="fr-FR"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2</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ou trigonale </a:t>
            </a:r>
            <a:endParaRPr kumimoji="0" lang="fr-FR"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Dans ce type d’hybridation, une OA s se combine avec deux OA </a:t>
            </a:r>
            <a:r>
              <a:rPr lang="fr-FR" dirty="0" smtClean="0">
                <a:latin typeface="Times New Roman" pitchFamily="18" charset="0"/>
                <a:ea typeface="Calibri" pitchFamily="34" charset="0"/>
                <a:cs typeface="Times New Roman" pitchFamily="18" charset="0"/>
              </a:rPr>
              <a:t>p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 former 3 OA hybrides sp</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une OA étant restée pure (non hybridée). </a:t>
            </a:r>
          </a:p>
          <a:p>
            <a:pPr marL="0" marR="0" lvl="0" indent="0" algn="just"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3 OA hybrides sp</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sont situées dans un même plan et font entre elles un angle de 120°. Elles sont dirigées vers les sommets d’un triangle équilatéral.</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127" name="Groupe 126"/>
          <p:cNvGrpSpPr/>
          <p:nvPr/>
        </p:nvGrpSpPr>
        <p:grpSpPr>
          <a:xfrm rot="10800000">
            <a:off x="2836859" y="1785928"/>
            <a:ext cx="2663835" cy="2247896"/>
            <a:chOff x="3270250" y="4032250"/>
            <a:chExt cx="2679700" cy="2216150"/>
          </a:xfrm>
        </p:grpSpPr>
        <p:grpSp>
          <p:nvGrpSpPr>
            <p:cNvPr id="132" name="Group 53"/>
            <p:cNvGrpSpPr>
              <a:grpSpLocks/>
            </p:cNvGrpSpPr>
            <p:nvPr/>
          </p:nvGrpSpPr>
          <p:grpSpPr bwMode="auto">
            <a:xfrm rot="-5400000">
              <a:off x="3879852" y="4926013"/>
              <a:ext cx="1427163" cy="719137"/>
              <a:chOff x="3264" y="2160"/>
              <a:chExt cx="899" cy="453"/>
            </a:xfrm>
          </p:grpSpPr>
          <p:sp>
            <p:nvSpPr>
              <p:cNvPr id="151" name="Oval 54"/>
              <p:cNvSpPr>
                <a:spLocks noChangeArrowheads="1"/>
              </p:cNvSpPr>
              <p:nvPr/>
            </p:nvSpPr>
            <p:spPr bwMode="auto">
              <a:xfrm>
                <a:off x="3264" y="2160"/>
                <a:ext cx="680" cy="453"/>
              </a:xfrm>
              <a:prstGeom prst="ellipse">
                <a:avLst/>
              </a:prstGeom>
              <a:gradFill rotWithShape="0">
                <a:gsLst>
                  <a:gs pos="0">
                    <a:schemeClr val="bg1"/>
                  </a:gs>
                  <a:gs pos="100000">
                    <a:srgbClr val="3399FF"/>
                  </a:gs>
                </a:gsLst>
                <a:path path="shape">
                  <a:fillToRect l="50000" t="50000" r="50000" b="50000"/>
                </a:path>
              </a:gradFill>
              <a:ln w="9525">
                <a:no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52" name="Oval 55"/>
              <p:cNvSpPr>
                <a:spLocks noChangeArrowheads="1"/>
              </p:cNvSpPr>
              <p:nvPr/>
            </p:nvSpPr>
            <p:spPr bwMode="auto">
              <a:xfrm>
                <a:off x="3936" y="2313"/>
                <a:ext cx="227" cy="147"/>
              </a:xfrm>
              <a:prstGeom prst="ellipse">
                <a:avLst/>
              </a:prstGeom>
              <a:gradFill rotWithShape="0">
                <a:gsLst>
                  <a:gs pos="0">
                    <a:schemeClr val="bg1"/>
                  </a:gs>
                  <a:gs pos="100000">
                    <a:srgbClr val="FF9933"/>
                  </a:gs>
                </a:gsLst>
                <a:path path="shape">
                  <a:fillToRect l="50000" t="50000" r="50000" b="50000"/>
                </a:path>
              </a:gradFill>
              <a:ln w="9525">
                <a:no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53" name="Oval 56"/>
              <p:cNvSpPr>
                <a:spLocks noChangeArrowheads="1"/>
              </p:cNvSpPr>
              <p:nvPr/>
            </p:nvSpPr>
            <p:spPr bwMode="auto">
              <a:xfrm>
                <a:off x="3910" y="2358"/>
                <a:ext cx="57" cy="57"/>
              </a:xfrm>
              <a:prstGeom prst="ellipse">
                <a:avLst/>
              </a:prstGeom>
              <a:solidFill>
                <a:schemeClr val="tx1"/>
              </a:solidFill>
              <a:ln w="9525">
                <a:solidFill>
                  <a:schemeClr val="tx1"/>
                </a:solid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grpSp>
        <p:grpSp>
          <p:nvGrpSpPr>
            <p:cNvPr id="133" name="Group 62"/>
            <p:cNvGrpSpPr>
              <a:grpSpLocks/>
            </p:cNvGrpSpPr>
            <p:nvPr/>
          </p:nvGrpSpPr>
          <p:grpSpPr bwMode="auto">
            <a:xfrm rot="1800000">
              <a:off x="3581400" y="4386263"/>
              <a:ext cx="1427163" cy="719137"/>
              <a:chOff x="3264" y="2160"/>
              <a:chExt cx="899" cy="453"/>
            </a:xfrm>
          </p:grpSpPr>
          <p:sp>
            <p:nvSpPr>
              <p:cNvPr id="148" name="Oval 63"/>
              <p:cNvSpPr>
                <a:spLocks noChangeArrowheads="1"/>
              </p:cNvSpPr>
              <p:nvPr/>
            </p:nvSpPr>
            <p:spPr bwMode="auto">
              <a:xfrm>
                <a:off x="3264" y="2160"/>
                <a:ext cx="680" cy="453"/>
              </a:xfrm>
              <a:prstGeom prst="ellipse">
                <a:avLst/>
              </a:prstGeom>
              <a:gradFill rotWithShape="0">
                <a:gsLst>
                  <a:gs pos="0">
                    <a:schemeClr val="bg1"/>
                  </a:gs>
                  <a:gs pos="100000">
                    <a:srgbClr val="3399FF"/>
                  </a:gs>
                </a:gsLst>
                <a:path path="shape">
                  <a:fillToRect l="50000" t="50000" r="50000" b="50000"/>
                </a:path>
              </a:gradFill>
              <a:ln w="9525">
                <a:no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49" name="Oval 64"/>
              <p:cNvSpPr>
                <a:spLocks noChangeArrowheads="1"/>
              </p:cNvSpPr>
              <p:nvPr/>
            </p:nvSpPr>
            <p:spPr bwMode="auto">
              <a:xfrm>
                <a:off x="3936" y="2313"/>
                <a:ext cx="227" cy="147"/>
              </a:xfrm>
              <a:prstGeom prst="ellipse">
                <a:avLst/>
              </a:prstGeom>
              <a:gradFill rotWithShape="0">
                <a:gsLst>
                  <a:gs pos="0">
                    <a:schemeClr val="bg1"/>
                  </a:gs>
                  <a:gs pos="100000">
                    <a:srgbClr val="FF9933"/>
                  </a:gs>
                </a:gsLst>
                <a:path path="shape">
                  <a:fillToRect l="50000" t="50000" r="50000" b="50000"/>
                </a:path>
              </a:gradFill>
              <a:ln w="9525">
                <a:no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50" name="Oval 65"/>
              <p:cNvSpPr>
                <a:spLocks noChangeArrowheads="1"/>
              </p:cNvSpPr>
              <p:nvPr/>
            </p:nvSpPr>
            <p:spPr bwMode="auto">
              <a:xfrm>
                <a:off x="3910" y="2358"/>
                <a:ext cx="57" cy="57"/>
              </a:xfrm>
              <a:prstGeom prst="ellipse">
                <a:avLst/>
              </a:prstGeom>
              <a:solidFill>
                <a:schemeClr val="tx1"/>
              </a:solidFill>
              <a:ln w="9525">
                <a:solidFill>
                  <a:schemeClr val="tx1"/>
                </a:solid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grpSp>
        <p:grpSp>
          <p:nvGrpSpPr>
            <p:cNvPr id="134" name="Group 58"/>
            <p:cNvGrpSpPr>
              <a:grpSpLocks/>
            </p:cNvGrpSpPr>
            <p:nvPr/>
          </p:nvGrpSpPr>
          <p:grpSpPr bwMode="auto">
            <a:xfrm rot="9000000">
              <a:off x="4191000" y="4386263"/>
              <a:ext cx="1427163" cy="719137"/>
              <a:chOff x="3264" y="2160"/>
              <a:chExt cx="899" cy="453"/>
            </a:xfrm>
          </p:grpSpPr>
          <p:sp>
            <p:nvSpPr>
              <p:cNvPr id="145" name="Oval 59"/>
              <p:cNvSpPr>
                <a:spLocks noChangeArrowheads="1"/>
              </p:cNvSpPr>
              <p:nvPr/>
            </p:nvSpPr>
            <p:spPr bwMode="auto">
              <a:xfrm>
                <a:off x="3264" y="2160"/>
                <a:ext cx="680" cy="453"/>
              </a:xfrm>
              <a:prstGeom prst="ellipse">
                <a:avLst/>
              </a:prstGeom>
              <a:gradFill rotWithShape="0">
                <a:gsLst>
                  <a:gs pos="0">
                    <a:schemeClr val="bg1"/>
                  </a:gs>
                  <a:gs pos="100000">
                    <a:srgbClr val="3399FF"/>
                  </a:gs>
                </a:gsLst>
                <a:path path="shape">
                  <a:fillToRect l="50000" t="50000" r="50000" b="50000"/>
                </a:path>
              </a:gradFill>
              <a:ln w="9525">
                <a:no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46" name="Oval 60"/>
              <p:cNvSpPr>
                <a:spLocks noChangeArrowheads="1"/>
              </p:cNvSpPr>
              <p:nvPr/>
            </p:nvSpPr>
            <p:spPr bwMode="auto">
              <a:xfrm>
                <a:off x="3936" y="2313"/>
                <a:ext cx="227" cy="147"/>
              </a:xfrm>
              <a:prstGeom prst="ellipse">
                <a:avLst/>
              </a:prstGeom>
              <a:gradFill rotWithShape="0">
                <a:gsLst>
                  <a:gs pos="0">
                    <a:schemeClr val="bg1"/>
                  </a:gs>
                  <a:gs pos="100000">
                    <a:srgbClr val="FF9933"/>
                  </a:gs>
                </a:gsLst>
                <a:path path="shape">
                  <a:fillToRect l="50000" t="50000" r="50000" b="50000"/>
                </a:path>
              </a:gradFill>
              <a:ln w="9525">
                <a:no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47" name="Oval 61"/>
              <p:cNvSpPr>
                <a:spLocks noChangeArrowheads="1"/>
              </p:cNvSpPr>
              <p:nvPr/>
            </p:nvSpPr>
            <p:spPr bwMode="auto">
              <a:xfrm>
                <a:off x="3910" y="2358"/>
                <a:ext cx="57" cy="57"/>
              </a:xfrm>
              <a:prstGeom prst="ellipse">
                <a:avLst/>
              </a:prstGeom>
              <a:solidFill>
                <a:schemeClr val="tx1"/>
              </a:solidFill>
              <a:ln w="9525">
                <a:solidFill>
                  <a:schemeClr val="tx1"/>
                </a:solid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grpSp>
        <p:sp>
          <p:nvSpPr>
            <p:cNvPr id="135" name="Freeform 76"/>
            <p:cNvSpPr>
              <a:spLocks/>
            </p:cNvSpPr>
            <p:nvPr/>
          </p:nvSpPr>
          <p:spPr bwMode="auto">
            <a:xfrm>
              <a:off x="4572000" y="4724400"/>
              <a:ext cx="457200" cy="914400"/>
            </a:xfrm>
            <a:custGeom>
              <a:avLst/>
              <a:gdLst>
                <a:gd name="T0" fmla="*/ 0 w 288"/>
                <a:gd name="T1" fmla="*/ 2147483647 h 576"/>
                <a:gd name="T2" fmla="*/ 2147483647 w 288"/>
                <a:gd name="T3" fmla="*/ 2147483647 h 576"/>
                <a:gd name="T4" fmla="*/ 2147483647 w 288"/>
                <a:gd name="T5" fmla="*/ 2147483647 h 576"/>
                <a:gd name="T6" fmla="*/ 2147483647 w 288"/>
                <a:gd name="T7" fmla="*/ 0 h 576"/>
                <a:gd name="T8" fmla="*/ 0 60000 65536"/>
                <a:gd name="T9" fmla="*/ 0 60000 65536"/>
                <a:gd name="T10" fmla="*/ 0 60000 65536"/>
                <a:gd name="T11" fmla="*/ 0 60000 65536"/>
                <a:gd name="T12" fmla="*/ 0 w 288"/>
                <a:gd name="T13" fmla="*/ 0 h 576"/>
                <a:gd name="T14" fmla="*/ 288 w 288"/>
                <a:gd name="T15" fmla="*/ 576 h 576"/>
              </a:gdLst>
              <a:ahLst/>
              <a:cxnLst>
                <a:cxn ang="T8">
                  <a:pos x="T0" y="T1"/>
                </a:cxn>
                <a:cxn ang="T9">
                  <a:pos x="T2" y="T3"/>
                </a:cxn>
                <a:cxn ang="T10">
                  <a:pos x="T4" y="T5"/>
                </a:cxn>
                <a:cxn ang="T11">
                  <a:pos x="T6" y="T7"/>
                </a:cxn>
              </a:cxnLst>
              <a:rect l="T12" t="T13" r="T14" b="T15"/>
              <a:pathLst>
                <a:path w="288" h="576">
                  <a:moveTo>
                    <a:pt x="0" y="576"/>
                  </a:moveTo>
                  <a:cubicBezTo>
                    <a:pt x="26" y="564"/>
                    <a:pt x="107" y="553"/>
                    <a:pt x="153" y="502"/>
                  </a:cubicBezTo>
                  <a:cubicBezTo>
                    <a:pt x="199" y="451"/>
                    <a:pt x="260" y="351"/>
                    <a:pt x="274" y="267"/>
                  </a:cubicBezTo>
                  <a:cubicBezTo>
                    <a:pt x="288" y="183"/>
                    <a:pt x="247" y="56"/>
                    <a:pt x="240" y="0"/>
                  </a:cubicBezTo>
                </a:path>
              </a:pathLst>
            </a:custGeom>
            <a:noFill/>
            <a:ln w="38100">
              <a:solidFill>
                <a:srgbClr val="FF6600"/>
              </a:solidFill>
              <a:round/>
              <a:headEnd type="triangle" w="med" len="med"/>
              <a:tailEnd type="triangle" w="med" len="me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grpSp>
          <p:nvGrpSpPr>
            <p:cNvPr id="136" name="Group 79"/>
            <p:cNvGrpSpPr>
              <a:grpSpLocks/>
            </p:cNvGrpSpPr>
            <p:nvPr/>
          </p:nvGrpSpPr>
          <p:grpSpPr bwMode="auto">
            <a:xfrm>
              <a:off x="5410200" y="4032250"/>
              <a:ext cx="539750" cy="539750"/>
              <a:chOff x="816" y="1562"/>
              <a:chExt cx="340" cy="340"/>
            </a:xfrm>
          </p:grpSpPr>
          <p:sp>
            <p:nvSpPr>
              <p:cNvPr id="143" name="Oval 80"/>
              <p:cNvSpPr>
                <a:spLocks noChangeArrowheads="1"/>
              </p:cNvSpPr>
              <p:nvPr/>
            </p:nvSpPr>
            <p:spPr bwMode="auto">
              <a:xfrm>
                <a:off x="816" y="1562"/>
                <a:ext cx="340" cy="340"/>
              </a:xfrm>
              <a:prstGeom prst="ellipse">
                <a:avLst/>
              </a:prstGeom>
              <a:gradFill rotWithShape="0">
                <a:gsLst>
                  <a:gs pos="0">
                    <a:schemeClr val="bg1"/>
                  </a:gs>
                  <a:gs pos="100000">
                    <a:srgbClr val="6600FF"/>
                  </a:gs>
                </a:gsLst>
                <a:path path="shape">
                  <a:fillToRect l="50000" t="50000" r="50000" b="50000"/>
                </a:path>
              </a:gradFill>
              <a:ln w="9525">
                <a:solidFill>
                  <a:srgbClr val="6600FF"/>
                </a:solid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44" name="Oval 81"/>
              <p:cNvSpPr>
                <a:spLocks noChangeArrowheads="1"/>
              </p:cNvSpPr>
              <p:nvPr/>
            </p:nvSpPr>
            <p:spPr bwMode="auto">
              <a:xfrm>
                <a:off x="957" y="1704"/>
                <a:ext cx="57" cy="57"/>
              </a:xfrm>
              <a:prstGeom prst="ellipse">
                <a:avLst/>
              </a:prstGeom>
              <a:solidFill>
                <a:srgbClr val="969696"/>
              </a:solidFill>
              <a:ln w="9525">
                <a:solidFill>
                  <a:srgbClr val="969696"/>
                </a:solid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grpSp>
        <p:grpSp>
          <p:nvGrpSpPr>
            <p:cNvPr id="137" name="Group 82"/>
            <p:cNvGrpSpPr>
              <a:grpSpLocks/>
            </p:cNvGrpSpPr>
            <p:nvPr/>
          </p:nvGrpSpPr>
          <p:grpSpPr bwMode="auto">
            <a:xfrm>
              <a:off x="3270250" y="4032250"/>
              <a:ext cx="539750" cy="539750"/>
              <a:chOff x="816" y="1562"/>
              <a:chExt cx="340" cy="340"/>
            </a:xfrm>
          </p:grpSpPr>
          <p:sp>
            <p:nvSpPr>
              <p:cNvPr id="141" name="Oval 83"/>
              <p:cNvSpPr>
                <a:spLocks noChangeArrowheads="1"/>
              </p:cNvSpPr>
              <p:nvPr/>
            </p:nvSpPr>
            <p:spPr bwMode="auto">
              <a:xfrm>
                <a:off x="816" y="1562"/>
                <a:ext cx="340" cy="340"/>
              </a:xfrm>
              <a:prstGeom prst="ellipse">
                <a:avLst/>
              </a:prstGeom>
              <a:gradFill rotWithShape="0">
                <a:gsLst>
                  <a:gs pos="0">
                    <a:schemeClr val="bg1"/>
                  </a:gs>
                  <a:gs pos="100000">
                    <a:srgbClr val="6600FF"/>
                  </a:gs>
                </a:gsLst>
                <a:path path="shape">
                  <a:fillToRect l="50000" t="50000" r="50000" b="50000"/>
                </a:path>
              </a:gradFill>
              <a:ln w="9525">
                <a:solidFill>
                  <a:srgbClr val="6600FF"/>
                </a:solid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42" name="Oval 84"/>
              <p:cNvSpPr>
                <a:spLocks noChangeArrowheads="1"/>
              </p:cNvSpPr>
              <p:nvPr/>
            </p:nvSpPr>
            <p:spPr bwMode="auto">
              <a:xfrm>
                <a:off x="957" y="1704"/>
                <a:ext cx="57" cy="57"/>
              </a:xfrm>
              <a:prstGeom prst="ellipse">
                <a:avLst/>
              </a:prstGeom>
              <a:solidFill>
                <a:srgbClr val="969696"/>
              </a:solidFill>
              <a:ln w="9525">
                <a:solidFill>
                  <a:srgbClr val="969696"/>
                </a:solid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grpSp>
        <p:grpSp>
          <p:nvGrpSpPr>
            <p:cNvPr id="138" name="Group 85"/>
            <p:cNvGrpSpPr>
              <a:grpSpLocks/>
            </p:cNvGrpSpPr>
            <p:nvPr/>
          </p:nvGrpSpPr>
          <p:grpSpPr bwMode="auto">
            <a:xfrm>
              <a:off x="4343400" y="5708650"/>
              <a:ext cx="539750" cy="539750"/>
              <a:chOff x="816" y="1562"/>
              <a:chExt cx="340" cy="340"/>
            </a:xfrm>
          </p:grpSpPr>
          <p:sp>
            <p:nvSpPr>
              <p:cNvPr id="139" name="Oval 86"/>
              <p:cNvSpPr>
                <a:spLocks noChangeArrowheads="1"/>
              </p:cNvSpPr>
              <p:nvPr/>
            </p:nvSpPr>
            <p:spPr bwMode="auto">
              <a:xfrm>
                <a:off x="816" y="1562"/>
                <a:ext cx="340" cy="340"/>
              </a:xfrm>
              <a:prstGeom prst="ellipse">
                <a:avLst/>
              </a:prstGeom>
              <a:gradFill rotWithShape="0">
                <a:gsLst>
                  <a:gs pos="0">
                    <a:schemeClr val="bg1"/>
                  </a:gs>
                  <a:gs pos="100000">
                    <a:srgbClr val="6600FF"/>
                  </a:gs>
                </a:gsLst>
                <a:path path="shape">
                  <a:fillToRect l="50000" t="50000" r="50000" b="50000"/>
                </a:path>
              </a:gradFill>
              <a:ln w="9525">
                <a:solidFill>
                  <a:srgbClr val="6600FF"/>
                </a:solid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40" name="Oval 87"/>
              <p:cNvSpPr>
                <a:spLocks noChangeArrowheads="1"/>
              </p:cNvSpPr>
              <p:nvPr/>
            </p:nvSpPr>
            <p:spPr bwMode="auto">
              <a:xfrm>
                <a:off x="957" y="1704"/>
                <a:ext cx="57" cy="57"/>
              </a:xfrm>
              <a:prstGeom prst="ellipse">
                <a:avLst/>
              </a:prstGeom>
              <a:solidFill>
                <a:srgbClr val="969696"/>
              </a:solidFill>
              <a:ln w="9525">
                <a:solidFill>
                  <a:srgbClr val="969696"/>
                </a:solid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grpSp>
      </p:grpSp>
      <p:sp>
        <p:nvSpPr>
          <p:cNvPr id="128" name="ZoneTexte 135"/>
          <p:cNvSpPr txBox="1"/>
          <p:nvPr/>
        </p:nvSpPr>
        <p:spPr>
          <a:xfrm>
            <a:off x="3265490" y="2571745"/>
            <a:ext cx="857256" cy="369332"/>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dirty="0" smtClean="0">
                <a:latin typeface="Times New Roman" pitchFamily="18" charset="0"/>
                <a:cs typeface="Times New Roman" pitchFamily="18" charset="0"/>
              </a:rPr>
              <a:t>120°</a:t>
            </a:r>
            <a:endParaRPr lang="fr-FR" dirty="0">
              <a:latin typeface="Times New Roman" pitchFamily="18" charset="0"/>
              <a:cs typeface="Times New Roman" pitchFamily="18" charset="0"/>
            </a:endParaRPr>
          </a:p>
        </p:txBody>
      </p:sp>
      <p:cxnSp>
        <p:nvCxnSpPr>
          <p:cNvPr id="129" name="Connecteur droit 128"/>
          <p:cNvCxnSpPr/>
          <p:nvPr/>
        </p:nvCxnSpPr>
        <p:spPr>
          <a:xfrm rot="16200000" flipH="1" flipV="1">
            <a:off x="2456671" y="2244694"/>
            <a:ext cx="2167719" cy="125018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30" name="Connecteur droit 129"/>
          <p:cNvCxnSpPr/>
          <p:nvPr/>
        </p:nvCxnSpPr>
        <p:spPr>
          <a:xfrm rot="16200000" flipH="1">
            <a:off x="3710011" y="2241538"/>
            <a:ext cx="2167719" cy="125649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1" name="Connecteur droit 130"/>
          <p:cNvCxnSpPr/>
          <p:nvPr/>
        </p:nvCxnSpPr>
        <p:spPr>
          <a:xfrm rot="16200000" flipH="1">
            <a:off x="4168779" y="2700306"/>
            <a:ext cx="1588" cy="250668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5" name="Rectangle 1"/>
          <p:cNvSpPr>
            <a:spLocks noChangeArrowheads="1"/>
          </p:cNvSpPr>
          <p:nvPr/>
        </p:nvSpPr>
        <p:spPr bwMode="auto">
          <a:xfrm>
            <a:off x="357158" y="4214818"/>
            <a:ext cx="821537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 Hybridation </a:t>
            </a:r>
            <a:r>
              <a:rPr kumimoji="0" lang="fr-FR"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sp</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(linéaire)</a:t>
            </a:r>
            <a:endParaRPr kumimoji="0" lang="fr-FR"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L’hybridation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sp</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est le mélange d’une OA s et d’une OA p pour former deux OA hybrides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sp</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les</a:t>
            </a:r>
            <a:r>
              <a:rPr kumimoji="0" lang="fr-FR"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deux autres OA restent pures. Les 2 OA hybrides forment entre elles un angle de 180°.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156" name="Groupe 155"/>
          <p:cNvGrpSpPr/>
          <p:nvPr/>
        </p:nvGrpSpPr>
        <p:grpSpPr>
          <a:xfrm>
            <a:off x="3357554" y="5500702"/>
            <a:ext cx="1852612" cy="785818"/>
            <a:chOff x="1119171" y="3857628"/>
            <a:chExt cx="1852612" cy="785818"/>
          </a:xfrm>
        </p:grpSpPr>
        <p:sp>
          <p:nvSpPr>
            <p:cNvPr id="157" name="Freeform 76"/>
            <p:cNvSpPr>
              <a:spLocks/>
            </p:cNvSpPr>
            <p:nvPr/>
          </p:nvSpPr>
          <p:spPr bwMode="auto">
            <a:xfrm rot="4150888">
              <a:off x="1858595" y="3913985"/>
              <a:ext cx="454493" cy="927499"/>
            </a:xfrm>
            <a:custGeom>
              <a:avLst/>
              <a:gdLst>
                <a:gd name="T0" fmla="*/ 0 w 288"/>
                <a:gd name="T1" fmla="*/ 2147483647 h 576"/>
                <a:gd name="T2" fmla="*/ 2147483647 w 288"/>
                <a:gd name="T3" fmla="*/ 2147483647 h 576"/>
                <a:gd name="T4" fmla="*/ 2147483647 w 288"/>
                <a:gd name="T5" fmla="*/ 2147483647 h 576"/>
                <a:gd name="T6" fmla="*/ 2147483647 w 288"/>
                <a:gd name="T7" fmla="*/ 0 h 576"/>
                <a:gd name="T8" fmla="*/ 0 60000 65536"/>
                <a:gd name="T9" fmla="*/ 0 60000 65536"/>
                <a:gd name="T10" fmla="*/ 0 60000 65536"/>
                <a:gd name="T11" fmla="*/ 0 60000 65536"/>
                <a:gd name="T12" fmla="*/ 0 w 288"/>
                <a:gd name="T13" fmla="*/ 0 h 576"/>
                <a:gd name="T14" fmla="*/ 288 w 288"/>
                <a:gd name="T15" fmla="*/ 576 h 576"/>
              </a:gdLst>
              <a:ahLst/>
              <a:cxnLst>
                <a:cxn ang="T8">
                  <a:pos x="T0" y="T1"/>
                </a:cxn>
                <a:cxn ang="T9">
                  <a:pos x="T2" y="T3"/>
                </a:cxn>
                <a:cxn ang="T10">
                  <a:pos x="T4" y="T5"/>
                </a:cxn>
                <a:cxn ang="T11">
                  <a:pos x="T6" y="T7"/>
                </a:cxn>
              </a:cxnLst>
              <a:rect l="T12" t="T13" r="T14" b="T15"/>
              <a:pathLst>
                <a:path w="288" h="576">
                  <a:moveTo>
                    <a:pt x="0" y="576"/>
                  </a:moveTo>
                  <a:cubicBezTo>
                    <a:pt x="26" y="564"/>
                    <a:pt x="107" y="553"/>
                    <a:pt x="153" y="502"/>
                  </a:cubicBezTo>
                  <a:cubicBezTo>
                    <a:pt x="199" y="451"/>
                    <a:pt x="260" y="351"/>
                    <a:pt x="274" y="267"/>
                  </a:cubicBezTo>
                  <a:cubicBezTo>
                    <a:pt x="288" y="183"/>
                    <a:pt x="247" y="56"/>
                    <a:pt x="240" y="0"/>
                  </a:cubicBezTo>
                </a:path>
              </a:pathLst>
            </a:custGeom>
            <a:noFill/>
            <a:ln w="38100">
              <a:solidFill>
                <a:srgbClr val="FF6600"/>
              </a:solidFill>
              <a:round/>
              <a:headEnd type="triangle" w="med" len="med"/>
              <a:tailEnd type="triangle" w="med" len="me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58" name="ZoneTexte 135"/>
            <p:cNvSpPr txBox="1"/>
            <p:nvPr/>
          </p:nvSpPr>
          <p:spPr>
            <a:xfrm>
              <a:off x="1785918" y="4274114"/>
              <a:ext cx="857256" cy="369332"/>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dirty="0" smtClean="0">
                  <a:latin typeface="Times New Roman" pitchFamily="18" charset="0"/>
                  <a:cs typeface="Times New Roman" pitchFamily="18" charset="0"/>
                </a:rPr>
                <a:t>180°</a:t>
              </a:r>
              <a:endParaRPr lang="fr-FR" dirty="0">
                <a:latin typeface="Times New Roman" pitchFamily="18" charset="0"/>
                <a:cs typeface="Times New Roman" pitchFamily="18" charset="0"/>
              </a:endParaRPr>
            </a:p>
          </p:txBody>
        </p:sp>
        <p:grpSp>
          <p:nvGrpSpPr>
            <p:cNvPr id="159" name="Group 9"/>
            <p:cNvGrpSpPr>
              <a:grpSpLocks/>
            </p:cNvGrpSpPr>
            <p:nvPr/>
          </p:nvGrpSpPr>
          <p:grpSpPr bwMode="auto">
            <a:xfrm>
              <a:off x="1119171" y="3857628"/>
              <a:ext cx="952501" cy="539750"/>
              <a:chOff x="576" y="2736"/>
              <a:chExt cx="600" cy="340"/>
            </a:xfrm>
          </p:grpSpPr>
          <p:sp>
            <p:nvSpPr>
              <p:cNvPr id="162" name="Oval 6"/>
              <p:cNvSpPr>
                <a:spLocks noChangeArrowheads="1"/>
              </p:cNvSpPr>
              <p:nvPr/>
            </p:nvSpPr>
            <p:spPr bwMode="auto">
              <a:xfrm>
                <a:off x="576" y="2736"/>
                <a:ext cx="567" cy="340"/>
              </a:xfrm>
              <a:prstGeom prst="ellipse">
                <a:avLst/>
              </a:prstGeom>
              <a:gradFill rotWithShape="0">
                <a:gsLst>
                  <a:gs pos="0">
                    <a:schemeClr val="bg1"/>
                  </a:gs>
                  <a:gs pos="100000">
                    <a:srgbClr val="3399FF"/>
                  </a:gs>
                </a:gsLst>
                <a:path path="shape">
                  <a:fillToRect l="50000" t="50000" r="50000" b="50000"/>
                </a:path>
              </a:gradFill>
              <a:ln w="9525">
                <a:no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63" name="Oval 8"/>
              <p:cNvSpPr>
                <a:spLocks noChangeArrowheads="1"/>
              </p:cNvSpPr>
              <p:nvPr/>
            </p:nvSpPr>
            <p:spPr bwMode="auto">
              <a:xfrm>
                <a:off x="1119" y="2877"/>
                <a:ext cx="57" cy="57"/>
              </a:xfrm>
              <a:prstGeom prst="ellipse">
                <a:avLst/>
              </a:prstGeom>
              <a:solidFill>
                <a:schemeClr val="tx1"/>
              </a:solidFill>
              <a:ln w="9525">
                <a:solidFill>
                  <a:schemeClr val="tx1"/>
                </a:solid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grpSp>
        <p:sp>
          <p:nvSpPr>
            <p:cNvPr id="160" name="Oval 6"/>
            <p:cNvSpPr>
              <a:spLocks noChangeArrowheads="1"/>
            </p:cNvSpPr>
            <p:nvPr/>
          </p:nvSpPr>
          <p:spPr bwMode="auto">
            <a:xfrm>
              <a:off x="2071670" y="3857628"/>
              <a:ext cx="900113" cy="539750"/>
            </a:xfrm>
            <a:prstGeom prst="ellipse">
              <a:avLst/>
            </a:prstGeom>
            <a:gradFill rotWithShape="0">
              <a:gsLst>
                <a:gs pos="0">
                  <a:schemeClr val="bg1"/>
                </a:gs>
                <a:gs pos="100000">
                  <a:srgbClr val="3399FF"/>
                </a:gs>
              </a:gsLst>
              <a:path path="shape">
                <a:fillToRect l="50000" t="50000" r="50000" b="50000"/>
              </a:path>
            </a:gradFill>
            <a:ln w="9525">
              <a:no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sp>
          <p:nvSpPr>
            <p:cNvPr id="161" name="Oval 8"/>
            <p:cNvSpPr>
              <a:spLocks noChangeArrowheads="1"/>
            </p:cNvSpPr>
            <p:nvPr/>
          </p:nvSpPr>
          <p:spPr bwMode="auto">
            <a:xfrm>
              <a:off x="2052620" y="4071942"/>
              <a:ext cx="90488" cy="90488"/>
            </a:xfrm>
            <a:prstGeom prst="ellipse">
              <a:avLst/>
            </a:prstGeom>
            <a:solidFill>
              <a:schemeClr val="tx1"/>
            </a:solidFill>
            <a:ln w="9525">
              <a:solidFill>
                <a:schemeClr val="tx1"/>
              </a:solidFill>
              <a:round/>
              <a:headEnd/>
              <a:tailEnd/>
            </a:ln>
          </p:spPr>
          <p:txBody>
            <a:bodyPr wrap="none" anchor="ct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latin typeface="Calibri" pitchFamily="34" charset="0"/>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142844" y="216686"/>
            <a:ext cx="8858280" cy="63555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ts val="600"/>
              </a:spcBef>
              <a:spcAft>
                <a:spcPts val="6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Introduction </a:t>
            </a:r>
            <a:endParaRPr kumimoji="0" lang="fr-FR"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spcBef>
                <a:spcPts val="600"/>
              </a:spcBef>
              <a:spcAft>
                <a:spcPts val="60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 formation des molécules H</a:t>
            </a:r>
            <a:r>
              <a:rPr kumimoji="0" lang="fr-FR"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 </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a:t>
            </a:r>
            <a:r>
              <a:rPr kumimoji="0" lang="fr-FR"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N</a:t>
            </a:r>
            <a:r>
              <a:rPr kumimoji="0" lang="fr-FR"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NH</a:t>
            </a:r>
            <a:r>
              <a:rPr kumimoji="0" lang="fr-FR"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3</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,…à partir des atomes entraine un réarrangement de la </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couche électronique externe </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de chaque atome. Elle s’accompagne d’une diminution de l’énergie</a:t>
            </a:r>
            <a:r>
              <a:rPr lang="fr-FR" dirty="0" smtClean="0">
                <a:latin typeface="Times New Roman" pitchFamily="18" charset="0"/>
                <a:ea typeface="Times New Roman" pitchFamily="18"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l’énergie de la molécule formée étant inférieure à la somme des</a:t>
            </a:r>
            <a:r>
              <a:rPr kumimoji="0" lang="fr-FR"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énergies des atomes isolés. On dit alors qu’il se forme une liaison chimique entre les atomes.</a:t>
            </a:r>
          </a:p>
          <a:p>
            <a:pPr algn="just" eaLnBrk="0" hangingPunct="0">
              <a:spcBef>
                <a:spcPts val="600"/>
              </a:spcBef>
              <a:spcAft>
                <a:spcPts val="600"/>
              </a:spcAft>
            </a:pPr>
            <a:r>
              <a:rPr lang="fr-FR" dirty="0" smtClean="0">
                <a:latin typeface="Times New Roman" pitchFamily="18" charset="0"/>
                <a:cs typeface="Times New Roman" pitchFamily="18" charset="0"/>
              </a:rPr>
              <a:t>Une liaison chimique est le transfert ou le partage d'un ou plusieurs électrons entre deux atomes.</a:t>
            </a:r>
          </a:p>
          <a:p>
            <a:pPr marL="0" marR="0" lvl="0" indent="0" algn="just" defTabSz="914400" rtl="0" eaLnBrk="0" fontAlgn="base" latinLnBrk="0" hangingPunct="0">
              <a:spcBef>
                <a:spcPts val="600"/>
              </a:spcBef>
              <a:spcAft>
                <a:spcPts val="60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Dans une molécule, les électrons responsables de la liaison chimique sont soumis à une attraction plus ou moins forte de chaque</a:t>
            </a:r>
            <a:r>
              <a:rPr kumimoji="0" lang="fr-FR"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atome. Cette attraction étant lié à l’électronégativité entre les atomes engagés dans cette liaison.</a:t>
            </a:r>
          </a:p>
          <a:p>
            <a:pPr marL="342900" indent="-342900" algn="just">
              <a:spcBef>
                <a:spcPts val="600"/>
              </a:spcBef>
              <a:spcAft>
                <a:spcPts val="600"/>
              </a:spcAft>
              <a:buAutoNum type="romanUcPeriod"/>
            </a:pPr>
            <a:r>
              <a:rPr lang="fr-FR" b="1" dirty="0" smtClean="0">
                <a:solidFill>
                  <a:srgbClr val="FF0000"/>
                </a:solidFill>
                <a:latin typeface="Times New Roman" pitchFamily="18" charset="0"/>
                <a:cs typeface="Times New Roman" pitchFamily="18" charset="0"/>
              </a:rPr>
              <a:t>Types de liaison chimique</a:t>
            </a:r>
          </a:p>
          <a:p>
            <a:pPr algn="just">
              <a:spcBef>
                <a:spcPts val="600"/>
              </a:spcBef>
              <a:spcAft>
                <a:spcPts val="600"/>
              </a:spcAft>
            </a:pPr>
            <a:r>
              <a:rPr lang="fr-FR" b="1" dirty="0" smtClean="0">
                <a:solidFill>
                  <a:srgbClr val="FF0000"/>
                </a:solidFill>
                <a:latin typeface="Times New Roman" pitchFamily="18" charset="0"/>
                <a:cs typeface="Times New Roman" pitchFamily="18" charset="0"/>
              </a:rPr>
              <a:t>I. 1. Liaison covalente </a:t>
            </a:r>
            <a:endParaRPr lang="fr-FR" dirty="0" smtClean="0">
              <a:solidFill>
                <a:srgbClr val="FF0000"/>
              </a:solidFill>
              <a:latin typeface="Times New Roman" pitchFamily="18" charset="0"/>
              <a:cs typeface="Times New Roman" pitchFamily="18" charset="0"/>
            </a:endParaRPr>
          </a:p>
          <a:p>
            <a:pPr algn="just">
              <a:spcBef>
                <a:spcPts val="600"/>
              </a:spcBef>
              <a:spcAft>
                <a:spcPts val="600"/>
              </a:spcAft>
            </a:pPr>
            <a:r>
              <a:rPr lang="fr-FR" dirty="0" smtClean="0">
                <a:latin typeface="Times New Roman" pitchFamily="18" charset="0"/>
                <a:cs typeface="Times New Roman" pitchFamily="18" charset="0"/>
              </a:rPr>
              <a:t>Si la différence d’électronégativité l∆</a:t>
            </a:r>
            <a:r>
              <a:rPr lang="fr-FR" dirty="0" err="1" smtClean="0">
                <a:latin typeface="Times New Roman" pitchFamily="18" charset="0"/>
                <a:cs typeface="Times New Roman" pitchFamily="18" charset="0"/>
              </a:rPr>
              <a:t>EN</a:t>
            </a:r>
            <a:r>
              <a:rPr lang="fr-FR" baseline="-25000" dirty="0" err="1" smtClean="0">
                <a:latin typeface="Times New Roman" pitchFamily="18" charset="0"/>
                <a:cs typeface="Times New Roman" pitchFamily="18" charset="0"/>
              </a:rPr>
              <a:t>AB</a:t>
            </a:r>
            <a:r>
              <a:rPr lang="fr-FR" dirty="0" err="1" smtClean="0">
                <a:latin typeface="Times New Roman" pitchFamily="18" charset="0"/>
                <a:cs typeface="Times New Roman" pitchFamily="18" charset="0"/>
              </a:rPr>
              <a:t>l</a:t>
            </a:r>
            <a:r>
              <a:rPr lang="fr-FR" dirty="0" smtClean="0">
                <a:latin typeface="Times New Roman" pitchFamily="18" charset="0"/>
                <a:cs typeface="Times New Roman" pitchFamily="18" charset="0"/>
              </a:rPr>
              <a:t> entre deux atomes liés est très faible ou nulle, la liaison résulte de la mise en commun de deux électrons. Cette liaison est dite liaison covalente (ou liaison de covalence).</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cs typeface="Times New Roman" pitchFamily="18" charset="0"/>
              </a:rPr>
              <a:t>Exemple : H</a:t>
            </a:r>
            <a:r>
              <a:rPr kumimoji="0" lang="fr-FR" b="0" i="0" u="none" strike="noStrike" cap="none" normalizeH="0" baseline="-25000" dirty="0" smtClean="0">
                <a:ln>
                  <a:noFill/>
                </a:ln>
                <a:solidFill>
                  <a:schemeClr val="tx1"/>
                </a:solidFill>
                <a:effectLst/>
                <a:latin typeface="Times New Roman" pitchFamily="18"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cs typeface="Times New Roman" pitchFamily="18" charset="0"/>
              </a:rPr>
              <a:t>,</a:t>
            </a:r>
            <a:r>
              <a:rPr kumimoji="0" lang="fr-FR" b="0" i="0" u="none" strike="noStrike" cap="none" normalizeH="0" dirty="0" smtClean="0">
                <a:ln>
                  <a:noFill/>
                </a:ln>
                <a:solidFill>
                  <a:schemeClr val="tx1"/>
                </a:solidFill>
                <a:effectLst/>
                <a:latin typeface="Times New Roman" pitchFamily="18" charset="0"/>
                <a:cs typeface="Times New Roman" pitchFamily="18" charset="0"/>
              </a:rPr>
              <a:t> F</a:t>
            </a:r>
            <a:r>
              <a:rPr kumimoji="0" lang="fr-FR" b="0" i="0" u="none" strike="noStrike" cap="none" normalizeH="0" baseline="-25000" dirty="0" smtClean="0">
                <a:ln>
                  <a:noFill/>
                </a:ln>
                <a:solidFill>
                  <a:schemeClr val="tx1"/>
                </a:solidFill>
                <a:effectLst/>
                <a:latin typeface="Times New Roman" pitchFamily="18" charset="0"/>
                <a:cs typeface="Times New Roman" pitchFamily="18" charset="0"/>
              </a:rPr>
              <a:t>2</a:t>
            </a:r>
            <a:r>
              <a:rPr kumimoji="0" lang="fr-FR" b="0" i="0" u="none" strike="noStrike" cap="none" normalizeH="0" dirty="0" smtClean="0">
                <a:ln>
                  <a:noFill/>
                </a:ln>
                <a:solidFill>
                  <a:schemeClr val="tx1"/>
                </a:solidFill>
                <a:effectLst/>
                <a:latin typeface="Times New Roman" pitchFamily="18" charset="0"/>
                <a:cs typeface="Times New Roman" pitchFamily="18" charset="0"/>
              </a:rPr>
              <a:t>, Cl</a:t>
            </a:r>
            <a:r>
              <a:rPr kumimoji="0" lang="fr-FR" b="0" i="0" u="none" strike="noStrike" cap="none" normalizeH="0" baseline="-25000" dirty="0" smtClean="0">
                <a:ln>
                  <a:noFill/>
                </a:ln>
                <a:solidFill>
                  <a:schemeClr val="tx1"/>
                </a:solidFill>
                <a:effectLst/>
                <a:latin typeface="Times New Roman" pitchFamily="18" charset="0"/>
                <a:cs typeface="Times New Roman" pitchFamily="18" charset="0"/>
              </a:rPr>
              <a:t>2</a:t>
            </a:r>
            <a:r>
              <a:rPr kumimoji="0" lang="fr-FR" b="0" i="0" u="none" strike="noStrike" cap="none" normalizeH="0" dirty="0" smtClean="0">
                <a:ln>
                  <a:noFill/>
                </a:ln>
                <a:solidFill>
                  <a:schemeClr val="tx1"/>
                </a:solidFill>
                <a:effectLst/>
                <a:latin typeface="Times New Roman" pitchFamily="18" charset="0"/>
                <a:cs typeface="Times New Roman" pitchFamily="18" charset="0"/>
              </a:rPr>
              <a:t>…</a:t>
            </a:r>
          </a:p>
          <a:p>
            <a:pPr algn="just" eaLnBrk="0" hangingPunct="0">
              <a:lnSpc>
                <a:spcPct val="150000"/>
              </a:lnSpc>
            </a:pPr>
            <a:r>
              <a:rPr lang="fr-FR" dirty="0" smtClean="0">
                <a:latin typeface="Times New Roman" pitchFamily="18" charset="0"/>
                <a:cs typeface="Times New Roman" pitchFamily="18" charset="0"/>
              </a:rPr>
              <a:t>l∆</a:t>
            </a:r>
            <a:r>
              <a:rPr lang="fr-FR" dirty="0" err="1" smtClean="0">
                <a:latin typeface="Times New Roman" pitchFamily="18" charset="0"/>
                <a:cs typeface="Times New Roman" pitchFamily="18" charset="0"/>
              </a:rPr>
              <a:t>EN</a:t>
            </a:r>
            <a:r>
              <a:rPr lang="fr-FR" baseline="-25000" dirty="0" err="1" smtClean="0">
                <a:latin typeface="Times New Roman" pitchFamily="18" charset="0"/>
                <a:cs typeface="Times New Roman" pitchFamily="18" charset="0"/>
              </a:rPr>
              <a:t>AB</a:t>
            </a:r>
            <a:r>
              <a:rPr lang="fr-FR" dirty="0" err="1" smtClean="0">
                <a:latin typeface="Times New Roman" pitchFamily="18" charset="0"/>
                <a:cs typeface="Times New Roman" pitchFamily="18" charset="0"/>
              </a:rPr>
              <a:t>l</a:t>
            </a:r>
            <a:r>
              <a:rPr lang="fr-FR" dirty="0" smtClean="0">
                <a:latin typeface="Times New Roman" pitchFamily="18" charset="0"/>
                <a:cs typeface="Times New Roman" pitchFamily="18" charset="0"/>
              </a:rPr>
              <a:t> ≅ 0 </a:t>
            </a:r>
            <a:r>
              <a:rPr lang="fr-FR" b="1" dirty="0" smtClean="0">
                <a:solidFill>
                  <a:srgbClr val="1B872D"/>
                </a:solidFill>
                <a:latin typeface="Times New Roman" pitchFamily="18" charset="0"/>
                <a:cs typeface="Times New Roman" pitchFamily="18" charset="0"/>
              </a:rPr>
              <a:t>(liaison covalente non polaire); </a:t>
            </a:r>
            <a:r>
              <a:rPr lang="fr-FR" dirty="0" smtClean="0">
                <a:latin typeface="Times New Roman" pitchFamily="18" charset="0"/>
                <a:cs typeface="Times New Roman" pitchFamily="18" charset="0"/>
              </a:rPr>
              <a:t>l∆</a:t>
            </a:r>
            <a:r>
              <a:rPr lang="fr-FR" dirty="0" err="1" smtClean="0">
                <a:latin typeface="Times New Roman" pitchFamily="18" charset="0"/>
                <a:cs typeface="Times New Roman" pitchFamily="18" charset="0"/>
              </a:rPr>
              <a:t>EN</a:t>
            </a:r>
            <a:r>
              <a:rPr lang="fr-FR" baseline="-25000" dirty="0" err="1" smtClean="0">
                <a:latin typeface="Times New Roman" pitchFamily="18" charset="0"/>
                <a:cs typeface="Times New Roman" pitchFamily="18" charset="0"/>
              </a:rPr>
              <a:t>AB</a:t>
            </a:r>
            <a:r>
              <a:rPr lang="fr-FR" dirty="0" err="1" smtClean="0">
                <a:latin typeface="Times New Roman" pitchFamily="18" charset="0"/>
                <a:cs typeface="Times New Roman" pitchFamily="18" charset="0"/>
              </a:rPr>
              <a:t>l</a:t>
            </a:r>
            <a:r>
              <a:rPr lang="fr-FR" dirty="0" smtClean="0">
                <a:latin typeface="Times New Roman" pitchFamily="18" charset="0"/>
                <a:cs typeface="Times New Roman" pitchFamily="18" charset="0"/>
              </a:rPr>
              <a:t> &gt; 0 </a:t>
            </a:r>
            <a:r>
              <a:rPr lang="fr-FR" b="1" dirty="0" smtClean="0">
                <a:solidFill>
                  <a:srgbClr val="1B872D"/>
                </a:solidFill>
                <a:latin typeface="Times New Roman" pitchFamily="18" charset="0"/>
                <a:cs typeface="Times New Roman" pitchFamily="18" charset="0"/>
              </a:rPr>
              <a:t>(liaison covalente polaire) </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fr-FR" b="0" i="0" u="none" strike="noStrike" cap="none" normalizeH="0" baseline="-25000" dirty="0" smtClean="0">
              <a:ln>
                <a:noFill/>
              </a:ln>
              <a:solidFill>
                <a:schemeClr val="tx1"/>
              </a:solidFill>
              <a:effectLst/>
              <a:latin typeface="Times New Roman" pitchFamily="18" charset="0"/>
              <a:cs typeface="Times New Roman" pitchFamily="18" charset="0"/>
            </a:endParaRPr>
          </a:p>
        </p:txBody>
      </p:sp>
      <p:graphicFrame>
        <p:nvGraphicFramePr>
          <p:cNvPr id="46081" name="Object 1"/>
          <p:cNvGraphicFramePr>
            <a:graphicFrameLocks noChangeAspect="1"/>
          </p:cNvGraphicFramePr>
          <p:nvPr/>
        </p:nvGraphicFramePr>
        <p:xfrm>
          <a:off x="3271847" y="5357828"/>
          <a:ext cx="2657475" cy="285750"/>
        </p:xfrm>
        <a:graphic>
          <a:graphicData uri="http://schemas.openxmlformats.org/presentationml/2006/ole">
            <p:oleObj spid="_x0000_s46081" r:id="rId3" imgW="2658240" imgH="285120" progId="">
              <p:embed/>
            </p:oleObj>
          </a:graphicData>
        </a:graphic>
      </p:graphicFrame>
      <p:sp>
        <p:nvSpPr>
          <p:cNvPr id="4" name="Espace réservé du numéro de diapositive 3"/>
          <p:cNvSpPr>
            <a:spLocks noGrp="1"/>
          </p:cNvSpPr>
          <p:nvPr>
            <p:ph type="sldNum" sz="quarter" idx="12"/>
          </p:nvPr>
        </p:nvSpPr>
        <p:spPr/>
        <p:txBody>
          <a:bodyPr/>
          <a:lstStyle/>
          <a:p>
            <a:pPr>
              <a:defRPr/>
            </a:pPr>
            <a:fld id="{1E1E45C9-EF45-43D4-8839-5480408BA871}" type="slidenum">
              <a:rPr lang="fr-FR" smtClean="0"/>
              <a:pPr>
                <a:defRPr/>
              </a:pPr>
              <a:t>3</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space réservé du numéro de diapositive 12"/>
          <p:cNvSpPr>
            <a:spLocks noGrp="1"/>
          </p:cNvSpPr>
          <p:nvPr>
            <p:ph type="sldNum" sz="quarter" idx="12"/>
          </p:nvPr>
        </p:nvSpPr>
        <p:spPr/>
        <p:txBody>
          <a:bodyPr/>
          <a:lstStyle/>
          <a:p>
            <a:pPr>
              <a:defRPr/>
            </a:pPr>
            <a:fld id="{18B84324-2DB3-4C94-B67C-4D36CC1082E1}" type="slidenum">
              <a:rPr lang="fr-FR" smtClean="0"/>
              <a:pPr>
                <a:defRPr/>
              </a:pPr>
              <a:t>4</a:t>
            </a:fld>
            <a:endParaRPr lang="fr-FR"/>
          </a:p>
        </p:txBody>
      </p:sp>
      <p:sp>
        <p:nvSpPr>
          <p:cNvPr id="45057" name="Rectangle 1"/>
          <p:cNvSpPr>
            <a:spLocks noChangeArrowheads="1"/>
          </p:cNvSpPr>
          <p:nvPr/>
        </p:nvSpPr>
        <p:spPr bwMode="auto">
          <a:xfrm>
            <a:off x="357158" y="221204"/>
            <a:ext cx="8501122"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 2. Liaison ionique</a:t>
            </a:r>
            <a:endParaRPr kumimoji="0" lang="fr-FR"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lvl="0" algn="just" eaLnBrk="0" hangingPunct="0">
              <a:lnSpc>
                <a:spcPct val="150000"/>
              </a:lnSpc>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Si la différence d’électronégativité</a:t>
            </a:r>
            <a:r>
              <a:rPr lang="fr-FR" dirty="0" smtClean="0">
                <a:latin typeface="Times New Roman" pitchFamily="18" charset="0"/>
                <a:ea typeface="Times New Roman" pitchFamily="18" charset="0"/>
                <a:cs typeface="Times New Roman" pitchFamily="18" charset="0"/>
              </a:rPr>
              <a:t> entre deux atomes liés est grande </a:t>
            </a:r>
            <a:r>
              <a:rPr lang="fr-FR" dirty="0" smtClean="0">
                <a:latin typeface="Times New Roman" pitchFamily="18" charset="0"/>
                <a:cs typeface="Times New Roman" pitchFamily="18" charset="0"/>
              </a:rPr>
              <a:t>(l∆</a:t>
            </a:r>
            <a:r>
              <a:rPr lang="fr-FR" dirty="0" err="1" smtClean="0">
                <a:latin typeface="Times New Roman" pitchFamily="18" charset="0"/>
                <a:cs typeface="Times New Roman" pitchFamily="18" charset="0"/>
              </a:rPr>
              <a:t>EN</a:t>
            </a:r>
            <a:r>
              <a:rPr lang="fr-FR" baseline="-25000" dirty="0" err="1" smtClean="0">
                <a:latin typeface="Times New Roman" pitchFamily="18" charset="0"/>
                <a:cs typeface="Times New Roman" pitchFamily="18" charset="0"/>
              </a:rPr>
              <a:t>AB</a:t>
            </a:r>
            <a:r>
              <a:rPr lang="fr-FR" dirty="0" err="1" smtClean="0">
                <a:latin typeface="Times New Roman" pitchFamily="18" charset="0"/>
                <a:cs typeface="Times New Roman" pitchFamily="18" charset="0"/>
              </a:rPr>
              <a:t>l</a:t>
            </a:r>
            <a:r>
              <a:rPr lang="fr-FR" dirty="0" smtClean="0">
                <a:latin typeface="Times New Roman" pitchFamily="18" charset="0"/>
                <a:cs typeface="Times New Roman" pitchFamily="18" charset="0"/>
              </a:rPr>
              <a:t> &gt;&gt; 0)</a:t>
            </a:r>
            <a:r>
              <a:rPr lang="fr-FR" dirty="0" smtClean="0">
                <a:latin typeface="Times New Roman" pitchFamily="18" charset="0"/>
                <a:ea typeface="Times New Roman" pitchFamily="18" charset="0"/>
                <a:cs typeface="Times New Roman" pitchFamily="18" charset="0"/>
              </a:rPr>
              <a:t>, il y a transfert total d’électrons de l’atome le plus électropositif vers l’atome le plus électronégatif. La </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liaison est ionique.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Exemple</a:t>
            </a:r>
            <a:endParaRPr kumimoji="0" lang="fr-FR" b="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NaCl</a:t>
            </a:r>
            <a:r>
              <a:rPr kumimoji="0" lang="fr-FR" b="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Na</a:t>
            </a:r>
            <a:r>
              <a:rPr kumimoji="0" lang="fr-FR" b="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a:t>
            </a:r>
            <a:r>
              <a:rPr kumimoji="0" lang="fr-FR" b="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Cl</a:t>
            </a:r>
            <a:r>
              <a:rPr kumimoji="0" lang="fr-FR" b="1"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b="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Dans le modèle de la liaison ionique, un atome cède un électron de valence à l'autre, conduisant à une paire localisée sur l'atome</a:t>
            </a:r>
            <a:r>
              <a:rPr kumimoji="0" lang="fr-FR"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le plus électronégatif (Cl) qui porte alors une charge entière négative (anion).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L'atome qui cède un électron (Na) porte une charge entière positive (cation). </a:t>
            </a:r>
          </a:p>
          <a:p>
            <a:pPr marL="0" marR="0" lvl="0" indent="0" algn="just" defTabSz="914400" rtl="0" eaLnBrk="0" fontAlgn="base" latinLnBrk="0" hangingPunct="0">
              <a:lnSpc>
                <a:spcPct val="150000"/>
              </a:lnSpc>
              <a:spcBef>
                <a:spcPct val="0"/>
              </a:spcBef>
              <a:spcAft>
                <a:spcPct val="0"/>
              </a:spcAft>
              <a:buClrTx/>
              <a:buSzTx/>
              <a:buFontTx/>
              <a:buNone/>
              <a:tabLst/>
            </a:pPr>
            <a:endParaRPr lang="fr-FR" dirty="0" smtClean="0">
              <a:solidFill>
                <a:srgbClr val="000000"/>
              </a:solidFill>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On obtient des ions Na</a:t>
            </a:r>
            <a:r>
              <a:rPr kumimoji="0" lang="fr-FR" b="0" i="0"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a:t>
            </a: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et Cl</a:t>
            </a:r>
            <a:r>
              <a:rPr kumimoji="0" lang="fr-FR" b="0" i="0"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a:t>
            </a:r>
            <a:r>
              <a:rPr kumimoji="0" lang="fr-FR"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entre lesquels la liaison est essentiellement électrostatique.</a:t>
            </a:r>
          </a:p>
          <a:p>
            <a:pPr algn="just">
              <a:lnSpc>
                <a:spcPct val="150000"/>
              </a:lnSpc>
            </a:pPr>
            <a:endParaRPr lang="fr-FR" b="1" dirty="0" smtClean="0">
              <a:solidFill>
                <a:srgbClr val="FF0000"/>
              </a:solidFill>
              <a:latin typeface="Times New Roman" pitchFamily="18" charset="0"/>
              <a:cs typeface="Times New Roman" pitchFamily="18" charset="0"/>
            </a:endParaRPr>
          </a:p>
        </p:txBody>
      </p:sp>
      <p:graphicFrame>
        <p:nvGraphicFramePr>
          <p:cNvPr id="45059" name="Object 3"/>
          <p:cNvGraphicFramePr>
            <a:graphicFrameLocks noChangeAspect="1"/>
          </p:cNvGraphicFramePr>
          <p:nvPr/>
        </p:nvGraphicFramePr>
        <p:xfrm>
          <a:off x="3703651" y="4430721"/>
          <a:ext cx="2725737" cy="284163"/>
        </p:xfrm>
        <a:graphic>
          <a:graphicData uri="http://schemas.openxmlformats.org/presentationml/2006/ole">
            <p:oleObj spid="_x0000_s45059" r:id="rId3" imgW="2725920" imgH="283680" progId="">
              <p:embed/>
            </p:oleObj>
          </a:graphicData>
        </a:graphic>
      </p:graphicFrame>
      <p:graphicFrame>
        <p:nvGraphicFramePr>
          <p:cNvPr id="45060" name="Object 4"/>
          <p:cNvGraphicFramePr>
            <a:graphicFrameLocks noChangeAspect="1"/>
          </p:cNvGraphicFramePr>
          <p:nvPr/>
        </p:nvGraphicFramePr>
        <p:xfrm>
          <a:off x="3694742" y="3673794"/>
          <a:ext cx="2263775" cy="284163"/>
        </p:xfrm>
        <a:graphic>
          <a:graphicData uri="http://schemas.openxmlformats.org/presentationml/2006/ole">
            <p:oleObj spid="_x0000_s45060" r:id="rId4" imgW="2264400" imgH="283680" progId="">
              <p:embed/>
            </p:oleObj>
          </a:graphicData>
        </a:graphic>
      </p:graphicFrame>
      <p:graphicFrame>
        <p:nvGraphicFramePr>
          <p:cNvPr id="45062" name="Object 6"/>
          <p:cNvGraphicFramePr>
            <a:graphicFrameLocks noChangeAspect="1"/>
          </p:cNvGraphicFramePr>
          <p:nvPr/>
        </p:nvGraphicFramePr>
        <p:xfrm>
          <a:off x="3589352" y="5313061"/>
          <a:ext cx="3054350" cy="300037"/>
        </p:xfrm>
        <a:graphic>
          <a:graphicData uri="http://schemas.openxmlformats.org/presentationml/2006/ole">
            <p:oleObj spid="_x0000_s45062" r:id="rId5" imgW="3054240" imgH="300240" progId="">
              <p:embed/>
            </p:oleObj>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pPr>
              <a:defRPr/>
            </a:pPr>
            <a:fld id="{18B84324-2DB3-4C94-B67C-4D36CC1082E1}" type="slidenum">
              <a:rPr lang="fr-FR" smtClean="0"/>
              <a:pPr>
                <a:defRPr/>
              </a:pPr>
              <a:t>5</a:t>
            </a:fld>
            <a:endParaRPr lang="fr-FR"/>
          </a:p>
        </p:txBody>
      </p:sp>
      <p:sp>
        <p:nvSpPr>
          <p:cNvPr id="44033" name="Rectangle 1"/>
          <p:cNvSpPr>
            <a:spLocks noChangeArrowheads="1"/>
          </p:cNvSpPr>
          <p:nvPr/>
        </p:nvSpPr>
        <p:spPr bwMode="auto">
          <a:xfrm>
            <a:off x="285720" y="572888"/>
            <a:ext cx="8501122"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spcBef>
                <a:spcPts val="300"/>
              </a:spcBef>
              <a:spcAft>
                <a:spcPts val="30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 3. Liaison métallique</a:t>
            </a:r>
            <a:endParaRPr kumimoji="0" lang="fr-FR"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spcBef>
                <a:spcPts val="300"/>
              </a:spcBef>
              <a:spcAft>
                <a:spcPts val="30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Une liaison métallique n'existe que dans un solide métallique (métaux). Dans la liaison métallique, les électrons sont mobiles. C’est la mobilité des électrons qui donne</a:t>
            </a:r>
            <a:r>
              <a:rPr kumimoji="0" lang="fr-FR"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aux métaux le caractère de très bons conducteurs électriques et thermiques.</a:t>
            </a:r>
          </a:p>
          <a:p>
            <a:pPr lvl="0" algn="just" eaLnBrk="0" hangingPunct="0">
              <a:spcBef>
                <a:spcPts val="300"/>
              </a:spcBef>
              <a:spcAft>
                <a:spcPts val="300"/>
              </a:spcAft>
            </a:pPr>
            <a:r>
              <a:rPr lang="fr-FR" dirty="0" smtClean="0">
                <a:latin typeface="Times New Roman" pitchFamily="18" charset="0"/>
                <a:ea typeface="Times New Roman" pitchFamily="18" charset="0"/>
                <a:cs typeface="Times New Roman" pitchFamily="18" charset="0"/>
              </a:rPr>
              <a:t>La liaison métallique</a:t>
            </a:r>
            <a:r>
              <a:rPr lang="fr-FR" dirty="0" smtClean="0">
                <a:latin typeface="Times New Roman" pitchFamily="18" charset="0"/>
                <a:cs typeface="Times New Roman" pitchFamily="18" charset="0"/>
              </a:rPr>
              <a:t> se forme entre atomes d’électronégativités voisines (l∆</a:t>
            </a:r>
            <a:r>
              <a:rPr lang="fr-FR" dirty="0" err="1" smtClean="0">
                <a:latin typeface="Times New Roman" pitchFamily="18" charset="0"/>
                <a:cs typeface="Times New Roman" pitchFamily="18" charset="0"/>
              </a:rPr>
              <a:t>EN</a:t>
            </a:r>
            <a:r>
              <a:rPr lang="fr-FR" baseline="-25000" dirty="0" err="1" smtClean="0">
                <a:latin typeface="Times New Roman" pitchFamily="18" charset="0"/>
                <a:cs typeface="Times New Roman" pitchFamily="18" charset="0"/>
              </a:rPr>
              <a:t>AB</a:t>
            </a:r>
            <a:r>
              <a:rPr lang="fr-FR" dirty="0" err="1" smtClean="0">
                <a:latin typeface="Times New Roman" pitchFamily="18" charset="0"/>
                <a:cs typeface="Times New Roman" pitchFamily="18" charset="0"/>
              </a:rPr>
              <a:t>l</a:t>
            </a:r>
            <a:r>
              <a:rPr lang="fr-FR" dirty="0" smtClean="0">
                <a:latin typeface="Times New Roman" pitchFamily="18" charset="0"/>
                <a:cs typeface="Times New Roman" pitchFamily="18" charset="0"/>
              </a:rPr>
              <a:t> ≅ 0).</a:t>
            </a:r>
          </a:p>
          <a:p>
            <a:pPr algn="just">
              <a:spcBef>
                <a:spcPts val="300"/>
              </a:spcBef>
              <a:spcAft>
                <a:spcPts val="300"/>
              </a:spcAft>
            </a:pPr>
            <a:r>
              <a:rPr lang="fr-FR" b="1" dirty="0" smtClean="0">
                <a:solidFill>
                  <a:srgbClr val="FF0000"/>
                </a:solidFill>
                <a:latin typeface="Times New Roman" pitchFamily="18" charset="0"/>
                <a:cs typeface="Times New Roman" pitchFamily="18" charset="0"/>
              </a:rPr>
              <a:t>II. Représentation des molécules : liaison covalente </a:t>
            </a:r>
            <a:endParaRPr lang="fr-FR" dirty="0" smtClean="0">
              <a:solidFill>
                <a:srgbClr val="FF0000"/>
              </a:solidFill>
              <a:latin typeface="Times New Roman" pitchFamily="18" charset="0"/>
              <a:cs typeface="Times New Roman" pitchFamily="18" charset="0"/>
            </a:endParaRPr>
          </a:p>
          <a:p>
            <a:pPr algn="just">
              <a:spcBef>
                <a:spcPts val="300"/>
              </a:spcBef>
              <a:spcAft>
                <a:spcPts val="300"/>
              </a:spcAft>
            </a:pPr>
            <a:r>
              <a:rPr lang="fr-FR" dirty="0" smtClean="0">
                <a:latin typeface="Times New Roman" pitchFamily="18" charset="0"/>
                <a:cs typeface="Times New Roman" pitchFamily="18" charset="0"/>
              </a:rPr>
              <a:t>Pour représenter une molécule, on utilise la représentation plane de Lewis ou celle "tridimensionnelle" de </a:t>
            </a:r>
            <a:r>
              <a:rPr lang="fr-FR" dirty="0" err="1" smtClean="0">
                <a:latin typeface="Times New Roman" pitchFamily="18" charset="0"/>
                <a:cs typeface="Times New Roman" pitchFamily="18" charset="0"/>
              </a:rPr>
              <a:t>Cram</a:t>
            </a:r>
            <a:r>
              <a:rPr lang="fr-FR" dirty="0" smtClean="0">
                <a:latin typeface="Times New Roman" pitchFamily="18" charset="0"/>
                <a:cs typeface="Times New Roman" pitchFamily="18" charset="0"/>
              </a:rPr>
              <a:t>.</a:t>
            </a:r>
          </a:p>
          <a:p>
            <a:pPr algn="just">
              <a:spcBef>
                <a:spcPts val="300"/>
              </a:spcBef>
              <a:spcAft>
                <a:spcPts val="300"/>
              </a:spcAft>
            </a:pPr>
            <a:r>
              <a:rPr lang="fr-FR" b="1" dirty="0" smtClean="0">
                <a:solidFill>
                  <a:srgbClr val="FF0000"/>
                </a:solidFill>
                <a:latin typeface="Times New Roman" pitchFamily="18" charset="0"/>
                <a:cs typeface="Times New Roman" pitchFamily="18" charset="0"/>
              </a:rPr>
              <a:t>II.1. Modèle de Lewis :</a:t>
            </a:r>
            <a:endParaRPr lang="fr-FR" dirty="0" smtClean="0">
              <a:solidFill>
                <a:srgbClr val="FF0000"/>
              </a:solidFill>
              <a:latin typeface="Times New Roman" pitchFamily="18" charset="0"/>
              <a:cs typeface="Times New Roman" pitchFamily="18" charset="0"/>
            </a:endParaRPr>
          </a:p>
          <a:p>
            <a:pPr algn="just">
              <a:spcBef>
                <a:spcPts val="300"/>
              </a:spcBef>
              <a:spcAft>
                <a:spcPts val="300"/>
              </a:spcAft>
            </a:pPr>
            <a:r>
              <a:rPr lang="fr-FR" dirty="0" smtClean="0">
                <a:latin typeface="Times New Roman" pitchFamily="18" charset="0"/>
                <a:cs typeface="Times New Roman" pitchFamily="18" charset="0"/>
              </a:rPr>
              <a:t>Le modèle de Lewis représente la molécule dans un plan. </a:t>
            </a:r>
          </a:p>
          <a:p>
            <a:pPr algn="just">
              <a:spcBef>
                <a:spcPts val="300"/>
              </a:spcBef>
              <a:spcAft>
                <a:spcPts val="300"/>
              </a:spcAft>
            </a:pPr>
            <a:r>
              <a:rPr lang="fr-FR" dirty="0" smtClean="0">
                <a:latin typeface="Times New Roman" pitchFamily="18" charset="0"/>
                <a:cs typeface="Times New Roman" pitchFamily="18" charset="0"/>
              </a:rPr>
              <a:t>La représentation de Lewis décrit l'état des électrons de valence qui sont soient célibataires (</a:t>
            </a:r>
            <a:r>
              <a:rPr lang="fr-FR" b="1"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 soient par doublets (-). </a:t>
            </a:r>
          </a:p>
          <a:p>
            <a:pPr algn="just">
              <a:spcBef>
                <a:spcPts val="300"/>
              </a:spcBef>
              <a:spcAft>
                <a:spcPts val="300"/>
              </a:spcAft>
            </a:pPr>
            <a:r>
              <a:rPr lang="fr-FR" dirty="0" smtClean="0">
                <a:latin typeface="Times New Roman" pitchFamily="18" charset="0"/>
                <a:cs typeface="Times New Roman" pitchFamily="18" charset="0"/>
              </a:rPr>
              <a:t>La théorie de Lewis est fondée sur trois notions fondamentales, à savoir,</a:t>
            </a:r>
          </a:p>
          <a:p>
            <a:pPr algn="just">
              <a:spcBef>
                <a:spcPts val="300"/>
              </a:spcBef>
              <a:spcAft>
                <a:spcPts val="300"/>
              </a:spcAft>
            </a:pPr>
            <a:r>
              <a:rPr lang="fr-FR" dirty="0" smtClean="0">
                <a:latin typeface="Times New Roman" pitchFamily="18" charset="0"/>
                <a:cs typeface="Times New Roman" pitchFamily="18" charset="0"/>
                <a:sym typeface="Wingdings 3"/>
              </a:rPr>
              <a:t></a:t>
            </a:r>
            <a:r>
              <a:rPr lang="fr-FR" dirty="0" smtClean="0">
                <a:latin typeface="Times New Roman" pitchFamily="18" charset="0"/>
                <a:cs typeface="Times New Roman" pitchFamily="18" charset="0"/>
              </a:rPr>
              <a:t> Seule la dernière couche électronique participe à la formation de la liaison covalente.</a:t>
            </a:r>
          </a:p>
          <a:p>
            <a:pPr algn="just">
              <a:spcBef>
                <a:spcPts val="300"/>
              </a:spcBef>
              <a:spcAft>
                <a:spcPts val="300"/>
              </a:spcAft>
              <a:buFont typeface="Wingdings 3"/>
              <a:buChar char=""/>
            </a:pPr>
            <a:r>
              <a:rPr lang="fr-FR" dirty="0" smtClean="0">
                <a:latin typeface="Times New Roman" pitchFamily="18" charset="0"/>
                <a:cs typeface="Times New Roman" pitchFamily="18" charset="0"/>
              </a:rPr>
              <a:t> Règle de l’octet : tout atome engagé dans une ou plusieurs liaisons chimiques tend à saturer sa couche externe à 8 électrons pour avoir la configuration électronique du gaz rare le plus proche.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1104920" y="344469"/>
            <a:ext cx="6324600" cy="369887"/>
          </a:xfrm>
          <a:prstGeom prst="rect">
            <a:avLst/>
          </a:prstGeom>
          <a:noFill/>
          <a:ln w="9525">
            <a:noFill/>
            <a:miter lim="800000"/>
            <a:headEnd/>
            <a:tailEnd/>
          </a:ln>
        </p:spPr>
        <p:txBody>
          <a:bodyPr>
            <a:spAutoFit/>
          </a:bodyPr>
          <a:lstStyle/>
          <a:p>
            <a:pPr algn="ctr">
              <a:spcBef>
                <a:spcPct val="50000"/>
              </a:spcBef>
            </a:pPr>
            <a:r>
              <a:rPr lang="fr-FR" b="1" dirty="0">
                <a:solidFill>
                  <a:srgbClr val="FF0000"/>
                </a:solidFill>
                <a:latin typeface="Times New Roman" pitchFamily="18" charset="0"/>
                <a:ea typeface="Calibri" pitchFamily="34" charset="0"/>
                <a:cs typeface="Times New Roman" pitchFamily="18" charset="0"/>
              </a:rPr>
              <a:t>La structure de LEWIS des atomes</a:t>
            </a:r>
          </a:p>
        </p:txBody>
      </p:sp>
      <p:grpSp>
        <p:nvGrpSpPr>
          <p:cNvPr id="2" name="Group 150"/>
          <p:cNvGrpSpPr>
            <a:grpSpLocks/>
          </p:cNvGrpSpPr>
          <p:nvPr/>
        </p:nvGrpSpPr>
        <p:grpSpPr bwMode="auto">
          <a:xfrm>
            <a:off x="6202363" y="917551"/>
            <a:ext cx="576262" cy="747712"/>
            <a:chOff x="4224" y="3552"/>
            <a:chExt cx="480" cy="480"/>
          </a:xfrm>
        </p:grpSpPr>
        <p:grpSp>
          <p:nvGrpSpPr>
            <p:cNvPr id="3" name="Group 151"/>
            <p:cNvGrpSpPr>
              <a:grpSpLocks/>
            </p:cNvGrpSpPr>
            <p:nvPr/>
          </p:nvGrpSpPr>
          <p:grpSpPr bwMode="auto">
            <a:xfrm>
              <a:off x="4272" y="3600"/>
              <a:ext cx="384" cy="384"/>
              <a:chOff x="2352" y="3600"/>
              <a:chExt cx="480" cy="480"/>
            </a:xfrm>
          </p:grpSpPr>
          <p:sp>
            <p:nvSpPr>
              <p:cNvPr id="22866" name="Line 152"/>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867" name="Line 153"/>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grpSp>
          <p:nvGrpSpPr>
            <p:cNvPr id="4" name="Group 154"/>
            <p:cNvGrpSpPr>
              <a:grpSpLocks/>
            </p:cNvGrpSpPr>
            <p:nvPr/>
          </p:nvGrpSpPr>
          <p:grpSpPr bwMode="auto">
            <a:xfrm>
              <a:off x="4320" y="3552"/>
              <a:ext cx="288" cy="96"/>
              <a:chOff x="4320" y="3552"/>
              <a:chExt cx="288" cy="96"/>
            </a:xfrm>
          </p:grpSpPr>
          <p:sp>
            <p:nvSpPr>
              <p:cNvPr id="22864" name="Oval 155"/>
              <p:cNvSpPr>
                <a:spLocks noChangeArrowheads="1"/>
              </p:cNvSpPr>
              <p:nvPr/>
            </p:nvSpPr>
            <p:spPr bwMode="auto">
              <a:xfrm>
                <a:off x="4512"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65" name="Oval 156"/>
              <p:cNvSpPr>
                <a:spLocks noChangeArrowheads="1"/>
              </p:cNvSpPr>
              <p:nvPr/>
            </p:nvSpPr>
            <p:spPr bwMode="auto">
              <a:xfrm>
                <a:off x="4320"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5" name="Group 157"/>
            <p:cNvGrpSpPr>
              <a:grpSpLocks/>
            </p:cNvGrpSpPr>
            <p:nvPr/>
          </p:nvGrpSpPr>
          <p:grpSpPr bwMode="auto">
            <a:xfrm>
              <a:off x="4320" y="3936"/>
              <a:ext cx="288" cy="96"/>
              <a:chOff x="4320" y="3552"/>
              <a:chExt cx="288" cy="96"/>
            </a:xfrm>
          </p:grpSpPr>
          <p:sp>
            <p:nvSpPr>
              <p:cNvPr id="22862" name="Oval 158"/>
              <p:cNvSpPr>
                <a:spLocks noChangeArrowheads="1"/>
              </p:cNvSpPr>
              <p:nvPr/>
            </p:nvSpPr>
            <p:spPr bwMode="auto">
              <a:xfrm>
                <a:off x="4512"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63" name="Oval 159"/>
              <p:cNvSpPr>
                <a:spLocks noChangeArrowheads="1"/>
              </p:cNvSpPr>
              <p:nvPr/>
            </p:nvSpPr>
            <p:spPr bwMode="auto">
              <a:xfrm>
                <a:off x="4320"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6" name="Group 160"/>
            <p:cNvGrpSpPr>
              <a:grpSpLocks/>
            </p:cNvGrpSpPr>
            <p:nvPr/>
          </p:nvGrpSpPr>
          <p:grpSpPr bwMode="auto">
            <a:xfrm rot="-5400000">
              <a:off x="4128" y="3744"/>
              <a:ext cx="288" cy="96"/>
              <a:chOff x="4320" y="3552"/>
              <a:chExt cx="288" cy="96"/>
            </a:xfrm>
          </p:grpSpPr>
          <p:sp>
            <p:nvSpPr>
              <p:cNvPr id="22860" name="Oval 161"/>
              <p:cNvSpPr>
                <a:spLocks noChangeArrowheads="1"/>
              </p:cNvSpPr>
              <p:nvPr/>
            </p:nvSpPr>
            <p:spPr bwMode="auto">
              <a:xfrm>
                <a:off x="4512"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61" name="Oval 162"/>
              <p:cNvSpPr>
                <a:spLocks noChangeArrowheads="1"/>
              </p:cNvSpPr>
              <p:nvPr/>
            </p:nvSpPr>
            <p:spPr bwMode="auto">
              <a:xfrm>
                <a:off x="4320"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7" name="Group 163"/>
            <p:cNvGrpSpPr>
              <a:grpSpLocks/>
            </p:cNvGrpSpPr>
            <p:nvPr/>
          </p:nvGrpSpPr>
          <p:grpSpPr bwMode="auto">
            <a:xfrm rot="-5400000">
              <a:off x="4512" y="3744"/>
              <a:ext cx="288" cy="96"/>
              <a:chOff x="4320" y="3552"/>
              <a:chExt cx="288" cy="96"/>
            </a:xfrm>
          </p:grpSpPr>
          <p:sp>
            <p:nvSpPr>
              <p:cNvPr id="22858" name="Oval 164"/>
              <p:cNvSpPr>
                <a:spLocks noChangeArrowheads="1"/>
              </p:cNvSpPr>
              <p:nvPr/>
            </p:nvSpPr>
            <p:spPr bwMode="auto">
              <a:xfrm>
                <a:off x="4512"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59" name="Oval 165"/>
              <p:cNvSpPr>
                <a:spLocks noChangeArrowheads="1"/>
              </p:cNvSpPr>
              <p:nvPr/>
            </p:nvSpPr>
            <p:spPr bwMode="auto">
              <a:xfrm>
                <a:off x="4320"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grpSp>
        <p:nvGrpSpPr>
          <p:cNvPr id="8" name="Group 422"/>
          <p:cNvGrpSpPr>
            <a:grpSpLocks/>
          </p:cNvGrpSpPr>
          <p:nvPr/>
        </p:nvGrpSpPr>
        <p:grpSpPr bwMode="auto">
          <a:xfrm>
            <a:off x="6354763" y="4725963"/>
            <a:ext cx="517525" cy="596900"/>
            <a:chOff x="3936" y="3216"/>
            <a:chExt cx="432" cy="384"/>
          </a:xfrm>
        </p:grpSpPr>
        <p:grpSp>
          <p:nvGrpSpPr>
            <p:cNvPr id="9" name="Group 247"/>
            <p:cNvGrpSpPr>
              <a:grpSpLocks/>
            </p:cNvGrpSpPr>
            <p:nvPr/>
          </p:nvGrpSpPr>
          <p:grpSpPr bwMode="auto">
            <a:xfrm>
              <a:off x="3936" y="3216"/>
              <a:ext cx="384" cy="384"/>
              <a:chOff x="2352" y="3600"/>
              <a:chExt cx="480" cy="480"/>
            </a:xfrm>
          </p:grpSpPr>
          <p:sp>
            <p:nvSpPr>
              <p:cNvPr id="22851" name="Line 248"/>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852" name="Line 249"/>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sp>
          <p:nvSpPr>
            <p:cNvPr id="22849" name="Oval 278"/>
            <p:cNvSpPr>
              <a:spLocks noChangeArrowheads="1"/>
            </p:cNvSpPr>
            <p:nvPr/>
          </p:nvSpPr>
          <p:spPr bwMode="auto">
            <a:xfrm>
              <a:off x="4272" y="3264"/>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50" name="Oval 279"/>
            <p:cNvSpPr>
              <a:spLocks noChangeArrowheads="1"/>
            </p:cNvSpPr>
            <p:nvPr/>
          </p:nvSpPr>
          <p:spPr bwMode="auto">
            <a:xfrm>
              <a:off x="4272" y="3456"/>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10" name="Group 423"/>
          <p:cNvGrpSpPr>
            <a:grpSpLocks/>
          </p:cNvGrpSpPr>
          <p:nvPr/>
        </p:nvGrpSpPr>
        <p:grpSpPr bwMode="auto">
          <a:xfrm>
            <a:off x="5364163" y="4117951"/>
            <a:ext cx="517525" cy="671512"/>
            <a:chOff x="3312" y="2784"/>
            <a:chExt cx="432" cy="432"/>
          </a:xfrm>
        </p:grpSpPr>
        <p:grpSp>
          <p:nvGrpSpPr>
            <p:cNvPr id="11" name="Group 231"/>
            <p:cNvGrpSpPr>
              <a:grpSpLocks/>
            </p:cNvGrpSpPr>
            <p:nvPr/>
          </p:nvGrpSpPr>
          <p:grpSpPr bwMode="auto">
            <a:xfrm>
              <a:off x="3312" y="2832"/>
              <a:ext cx="384" cy="384"/>
              <a:chOff x="2352" y="3600"/>
              <a:chExt cx="480" cy="480"/>
            </a:xfrm>
          </p:grpSpPr>
          <p:sp>
            <p:nvSpPr>
              <p:cNvPr id="22846" name="Line 232"/>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847" name="Line 233"/>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sp>
          <p:nvSpPr>
            <p:cNvPr id="22843" name="Oval 280"/>
            <p:cNvSpPr>
              <a:spLocks noChangeArrowheads="1"/>
            </p:cNvSpPr>
            <p:nvPr/>
          </p:nvSpPr>
          <p:spPr bwMode="auto">
            <a:xfrm>
              <a:off x="3648" y="307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44" name="Oval 281"/>
            <p:cNvSpPr>
              <a:spLocks noChangeArrowheads="1"/>
            </p:cNvSpPr>
            <p:nvPr/>
          </p:nvSpPr>
          <p:spPr bwMode="auto">
            <a:xfrm>
              <a:off x="3456" y="2784"/>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45" name="Oval 282"/>
            <p:cNvSpPr>
              <a:spLocks noChangeArrowheads="1"/>
            </p:cNvSpPr>
            <p:nvPr/>
          </p:nvSpPr>
          <p:spPr bwMode="auto">
            <a:xfrm>
              <a:off x="3648" y="2880"/>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12" name="Group 424"/>
          <p:cNvGrpSpPr>
            <a:grpSpLocks/>
          </p:cNvGrpSpPr>
          <p:nvPr/>
        </p:nvGrpSpPr>
        <p:grpSpPr bwMode="auto">
          <a:xfrm>
            <a:off x="6278563" y="3508351"/>
            <a:ext cx="517525" cy="747712"/>
            <a:chOff x="3888" y="2400"/>
            <a:chExt cx="432" cy="480"/>
          </a:xfrm>
        </p:grpSpPr>
        <p:grpSp>
          <p:nvGrpSpPr>
            <p:cNvPr id="13" name="Group 215"/>
            <p:cNvGrpSpPr>
              <a:grpSpLocks/>
            </p:cNvGrpSpPr>
            <p:nvPr/>
          </p:nvGrpSpPr>
          <p:grpSpPr bwMode="auto">
            <a:xfrm>
              <a:off x="3888" y="2448"/>
              <a:ext cx="384" cy="384"/>
              <a:chOff x="2352" y="3600"/>
              <a:chExt cx="480" cy="480"/>
            </a:xfrm>
          </p:grpSpPr>
          <p:sp>
            <p:nvSpPr>
              <p:cNvPr id="22840" name="Line 216"/>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841" name="Line 217"/>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sp>
          <p:nvSpPr>
            <p:cNvPr id="22836" name="Oval 283"/>
            <p:cNvSpPr>
              <a:spLocks noChangeArrowheads="1"/>
            </p:cNvSpPr>
            <p:nvPr/>
          </p:nvSpPr>
          <p:spPr bwMode="auto">
            <a:xfrm>
              <a:off x="4224" y="2688"/>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37" name="Oval 284"/>
            <p:cNvSpPr>
              <a:spLocks noChangeArrowheads="1"/>
            </p:cNvSpPr>
            <p:nvPr/>
          </p:nvSpPr>
          <p:spPr bwMode="auto">
            <a:xfrm>
              <a:off x="4032" y="2784"/>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38" name="Oval 285"/>
            <p:cNvSpPr>
              <a:spLocks noChangeArrowheads="1"/>
            </p:cNvSpPr>
            <p:nvPr/>
          </p:nvSpPr>
          <p:spPr bwMode="auto">
            <a:xfrm>
              <a:off x="4032" y="2400"/>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39" name="Oval 286"/>
            <p:cNvSpPr>
              <a:spLocks noChangeArrowheads="1"/>
            </p:cNvSpPr>
            <p:nvPr/>
          </p:nvSpPr>
          <p:spPr bwMode="auto">
            <a:xfrm>
              <a:off x="4224" y="2496"/>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14" name="Group 387"/>
          <p:cNvGrpSpPr>
            <a:grpSpLocks/>
          </p:cNvGrpSpPr>
          <p:nvPr/>
        </p:nvGrpSpPr>
        <p:grpSpPr bwMode="auto">
          <a:xfrm>
            <a:off x="5287963" y="2822551"/>
            <a:ext cx="576262" cy="671512"/>
            <a:chOff x="3264" y="2016"/>
            <a:chExt cx="480" cy="432"/>
          </a:xfrm>
        </p:grpSpPr>
        <p:grpSp>
          <p:nvGrpSpPr>
            <p:cNvPr id="15" name="Group 199"/>
            <p:cNvGrpSpPr>
              <a:grpSpLocks/>
            </p:cNvGrpSpPr>
            <p:nvPr/>
          </p:nvGrpSpPr>
          <p:grpSpPr bwMode="auto">
            <a:xfrm>
              <a:off x="3312" y="2064"/>
              <a:ext cx="384" cy="384"/>
              <a:chOff x="2352" y="3600"/>
              <a:chExt cx="480" cy="480"/>
            </a:xfrm>
          </p:grpSpPr>
          <p:sp>
            <p:nvSpPr>
              <p:cNvPr id="22833" name="Line 200"/>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834" name="Line 201"/>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grpSp>
          <p:nvGrpSpPr>
            <p:cNvPr id="16" name="Group 208"/>
            <p:cNvGrpSpPr>
              <a:grpSpLocks/>
            </p:cNvGrpSpPr>
            <p:nvPr/>
          </p:nvGrpSpPr>
          <p:grpSpPr bwMode="auto">
            <a:xfrm rot="-5400000">
              <a:off x="3168" y="2208"/>
              <a:ext cx="288" cy="96"/>
              <a:chOff x="4320" y="3552"/>
              <a:chExt cx="288" cy="96"/>
            </a:xfrm>
          </p:grpSpPr>
          <p:sp>
            <p:nvSpPr>
              <p:cNvPr id="22831" name="Oval 209"/>
              <p:cNvSpPr>
                <a:spLocks noChangeArrowheads="1"/>
              </p:cNvSpPr>
              <p:nvPr/>
            </p:nvSpPr>
            <p:spPr bwMode="auto">
              <a:xfrm>
                <a:off x="4512"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32" name="Oval 210"/>
              <p:cNvSpPr>
                <a:spLocks noChangeArrowheads="1"/>
              </p:cNvSpPr>
              <p:nvPr/>
            </p:nvSpPr>
            <p:spPr bwMode="auto">
              <a:xfrm>
                <a:off x="4320"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sp>
          <p:nvSpPr>
            <p:cNvPr id="22828" name="Oval 287"/>
            <p:cNvSpPr>
              <a:spLocks noChangeArrowheads="1"/>
            </p:cNvSpPr>
            <p:nvPr/>
          </p:nvSpPr>
          <p:spPr bwMode="auto">
            <a:xfrm>
              <a:off x="3456" y="2016"/>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29" name="Oval 288"/>
            <p:cNvSpPr>
              <a:spLocks noChangeArrowheads="1"/>
            </p:cNvSpPr>
            <p:nvPr/>
          </p:nvSpPr>
          <p:spPr bwMode="auto">
            <a:xfrm>
              <a:off x="3456" y="23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30" name="Oval 289"/>
            <p:cNvSpPr>
              <a:spLocks noChangeArrowheads="1"/>
            </p:cNvSpPr>
            <p:nvPr/>
          </p:nvSpPr>
          <p:spPr bwMode="auto">
            <a:xfrm>
              <a:off x="3648" y="2208"/>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17" name="Group 386"/>
          <p:cNvGrpSpPr>
            <a:grpSpLocks/>
          </p:cNvGrpSpPr>
          <p:nvPr/>
        </p:nvGrpSpPr>
        <p:grpSpPr bwMode="auto">
          <a:xfrm>
            <a:off x="6278563" y="2212951"/>
            <a:ext cx="576262" cy="747712"/>
            <a:chOff x="3840" y="1632"/>
            <a:chExt cx="480" cy="480"/>
          </a:xfrm>
        </p:grpSpPr>
        <p:grpSp>
          <p:nvGrpSpPr>
            <p:cNvPr id="18" name="Group 183"/>
            <p:cNvGrpSpPr>
              <a:grpSpLocks/>
            </p:cNvGrpSpPr>
            <p:nvPr/>
          </p:nvGrpSpPr>
          <p:grpSpPr bwMode="auto">
            <a:xfrm>
              <a:off x="3888" y="1680"/>
              <a:ext cx="384" cy="384"/>
              <a:chOff x="2352" y="3600"/>
              <a:chExt cx="480" cy="480"/>
            </a:xfrm>
          </p:grpSpPr>
          <p:sp>
            <p:nvSpPr>
              <p:cNvPr id="22824" name="Line 184"/>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825" name="Line 185"/>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grpSp>
          <p:nvGrpSpPr>
            <p:cNvPr id="19" name="Group 186"/>
            <p:cNvGrpSpPr>
              <a:grpSpLocks/>
            </p:cNvGrpSpPr>
            <p:nvPr/>
          </p:nvGrpSpPr>
          <p:grpSpPr bwMode="auto">
            <a:xfrm>
              <a:off x="3936" y="1632"/>
              <a:ext cx="288" cy="96"/>
              <a:chOff x="4320" y="3552"/>
              <a:chExt cx="288" cy="96"/>
            </a:xfrm>
          </p:grpSpPr>
          <p:sp>
            <p:nvSpPr>
              <p:cNvPr id="22822" name="Oval 187"/>
              <p:cNvSpPr>
                <a:spLocks noChangeArrowheads="1"/>
              </p:cNvSpPr>
              <p:nvPr/>
            </p:nvSpPr>
            <p:spPr bwMode="auto">
              <a:xfrm>
                <a:off x="4512"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23" name="Oval 188"/>
              <p:cNvSpPr>
                <a:spLocks noChangeArrowheads="1"/>
              </p:cNvSpPr>
              <p:nvPr/>
            </p:nvSpPr>
            <p:spPr bwMode="auto">
              <a:xfrm>
                <a:off x="4320"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20" name="Group 192"/>
            <p:cNvGrpSpPr>
              <a:grpSpLocks/>
            </p:cNvGrpSpPr>
            <p:nvPr/>
          </p:nvGrpSpPr>
          <p:grpSpPr bwMode="auto">
            <a:xfrm rot="-5400000">
              <a:off x="3744" y="1824"/>
              <a:ext cx="288" cy="96"/>
              <a:chOff x="4320" y="3552"/>
              <a:chExt cx="288" cy="96"/>
            </a:xfrm>
          </p:grpSpPr>
          <p:sp>
            <p:nvSpPr>
              <p:cNvPr id="22820" name="Oval 193"/>
              <p:cNvSpPr>
                <a:spLocks noChangeArrowheads="1"/>
              </p:cNvSpPr>
              <p:nvPr/>
            </p:nvSpPr>
            <p:spPr bwMode="auto">
              <a:xfrm>
                <a:off x="4512"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21" name="Oval 194"/>
              <p:cNvSpPr>
                <a:spLocks noChangeArrowheads="1"/>
              </p:cNvSpPr>
              <p:nvPr/>
            </p:nvSpPr>
            <p:spPr bwMode="auto">
              <a:xfrm>
                <a:off x="4320"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sp>
          <p:nvSpPr>
            <p:cNvPr id="22818" name="Oval 290"/>
            <p:cNvSpPr>
              <a:spLocks noChangeArrowheads="1"/>
            </p:cNvSpPr>
            <p:nvPr/>
          </p:nvSpPr>
          <p:spPr bwMode="auto">
            <a:xfrm>
              <a:off x="4032" y="2016"/>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19" name="Oval 291"/>
            <p:cNvSpPr>
              <a:spLocks noChangeArrowheads="1"/>
            </p:cNvSpPr>
            <p:nvPr/>
          </p:nvSpPr>
          <p:spPr bwMode="auto">
            <a:xfrm>
              <a:off x="4224" y="1824"/>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21" name="Group 385"/>
          <p:cNvGrpSpPr>
            <a:grpSpLocks/>
          </p:cNvGrpSpPr>
          <p:nvPr/>
        </p:nvGrpSpPr>
        <p:grpSpPr bwMode="auto">
          <a:xfrm>
            <a:off x="5211763" y="1527151"/>
            <a:ext cx="576262" cy="747712"/>
            <a:chOff x="3216" y="1248"/>
            <a:chExt cx="480" cy="480"/>
          </a:xfrm>
        </p:grpSpPr>
        <p:grpSp>
          <p:nvGrpSpPr>
            <p:cNvPr id="22" name="Group 167"/>
            <p:cNvGrpSpPr>
              <a:grpSpLocks/>
            </p:cNvGrpSpPr>
            <p:nvPr/>
          </p:nvGrpSpPr>
          <p:grpSpPr bwMode="auto">
            <a:xfrm>
              <a:off x="3264" y="1296"/>
              <a:ext cx="384" cy="384"/>
              <a:chOff x="2352" y="3600"/>
              <a:chExt cx="480" cy="480"/>
            </a:xfrm>
          </p:grpSpPr>
          <p:sp>
            <p:nvSpPr>
              <p:cNvPr id="22813" name="Line 168"/>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814" name="Line 169"/>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grpSp>
          <p:nvGrpSpPr>
            <p:cNvPr id="23" name="Group 170"/>
            <p:cNvGrpSpPr>
              <a:grpSpLocks/>
            </p:cNvGrpSpPr>
            <p:nvPr/>
          </p:nvGrpSpPr>
          <p:grpSpPr bwMode="auto">
            <a:xfrm>
              <a:off x="3312" y="1248"/>
              <a:ext cx="288" cy="96"/>
              <a:chOff x="4320" y="3552"/>
              <a:chExt cx="288" cy="96"/>
            </a:xfrm>
          </p:grpSpPr>
          <p:sp>
            <p:nvSpPr>
              <p:cNvPr id="22811" name="Oval 171"/>
              <p:cNvSpPr>
                <a:spLocks noChangeArrowheads="1"/>
              </p:cNvSpPr>
              <p:nvPr/>
            </p:nvSpPr>
            <p:spPr bwMode="auto">
              <a:xfrm>
                <a:off x="4512"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12" name="Oval 172"/>
              <p:cNvSpPr>
                <a:spLocks noChangeArrowheads="1"/>
              </p:cNvSpPr>
              <p:nvPr/>
            </p:nvSpPr>
            <p:spPr bwMode="auto">
              <a:xfrm>
                <a:off x="4320"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24" name="Group 173"/>
            <p:cNvGrpSpPr>
              <a:grpSpLocks/>
            </p:cNvGrpSpPr>
            <p:nvPr/>
          </p:nvGrpSpPr>
          <p:grpSpPr bwMode="auto">
            <a:xfrm>
              <a:off x="3312" y="1632"/>
              <a:ext cx="288" cy="96"/>
              <a:chOff x="4320" y="3552"/>
              <a:chExt cx="288" cy="96"/>
            </a:xfrm>
          </p:grpSpPr>
          <p:sp>
            <p:nvSpPr>
              <p:cNvPr id="22809" name="Oval 174"/>
              <p:cNvSpPr>
                <a:spLocks noChangeArrowheads="1"/>
              </p:cNvSpPr>
              <p:nvPr/>
            </p:nvSpPr>
            <p:spPr bwMode="auto">
              <a:xfrm>
                <a:off x="4512"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10" name="Oval 175"/>
              <p:cNvSpPr>
                <a:spLocks noChangeArrowheads="1"/>
              </p:cNvSpPr>
              <p:nvPr/>
            </p:nvSpPr>
            <p:spPr bwMode="auto">
              <a:xfrm>
                <a:off x="4320"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25" name="Group 176"/>
            <p:cNvGrpSpPr>
              <a:grpSpLocks/>
            </p:cNvGrpSpPr>
            <p:nvPr/>
          </p:nvGrpSpPr>
          <p:grpSpPr bwMode="auto">
            <a:xfrm rot="-5400000">
              <a:off x="3120" y="1440"/>
              <a:ext cx="288" cy="96"/>
              <a:chOff x="4320" y="3552"/>
              <a:chExt cx="288" cy="96"/>
            </a:xfrm>
          </p:grpSpPr>
          <p:sp>
            <p:nvSpPr>
              <p:cNvPr id="22807" name="Oval 177"/>
              <p:cNvSpPr>
                <a:spLocks noChangeArrowheads="1"/>
              </p:cNvSpPr>
              <p:nvPr/>
            </p:nvSpPr>
            <p:spPr bwMode="auto">
              <a:xfrm>
                <a:off x="4512"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808" name="Oval 178"/>
              <p:cNvSpPr>
                <a:spLocks noChangeArrowheads="1"/>
              </p:cNvSpPr>
              <p:nvPr/>
            </p:nvSpPr>
            <p:spPr bwMode="auto">
              <a:xfrm>
                <a:off x="4320" y="35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sp>
          <p:nvSpPr>
            <p:cNvPr id="22806" name="Oval 292"/>
            <p:cNvSpPr>
              <a:spLocks noChangeArrowheads="1"/>
            </p:cNvSpPr>
            <p:nvPr/>
          </p:nvSpPr>
          <p:spPr bwMode="auto">
            <a:xfrm>
              <a:off x="3600" y="1440"/>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sp>
        <p:nvSpPr>
          <p:cNvPr id="22538" name="Line 293"/>
          <p:cNvSpPr>
            <a:spLocks noChangeShapeType="1"/>
          </p:cNvSpPr>
          <p:nvPr/>
        </p:nvSpPr>
        <p:spPr bwMode="auto">
          <a:xfrm>
            <a:off x="7116763" y="625451"/>
            <a:ext cx="46037" cy="5154612"/>
          </a:xfrm>
          <a:prstGeom prst="line">
            <a:avLst/>
          </a:prstGeom>
          <a:noFill/>
          <a:ln w="9525">
            <a:solidFill>
              <a:schemeClr val="tx1"/>
            </a:solidFill>
            <a:round/>
            <a:headEnd/>
            <a:tailEnd/>
          </a:ln>
        </p:spPr>
        <p:txBody>
          <a:bodyPr wrap="none" anchor="ctr"/>
          <a:lstStyle/>
          <a:p>
            <a:endParaRPr lang="fr-FR"/>
          </a:p>
        </p:txBody>
      </p:sp>
      <p:grpSp>
        <p:nvGrpSpPr>
          <p:cNvPr id="26" name="Group 667"/>
          <p:cNvGrpSpPr>
            <a:grpSpLocks/>
          </p:cNvGrpSpPr>
          <p:nvPr/>
        </p:nvGrpSpPr>
        <p:grpSpPr bwMode="auto">
          <a:xfrm>
            <a:off x="7269163" y="1000108"/>
            <a:ext cx="1266825" cy="4856162"/>
            <a:chOff x="4512" y="960"/>
            <a:chExt cx="1056" cy="3120"/>
          </a:xfrm>
        </p:grpSpPr>
        <p:grpSp>
          <p:nvGrpSpPr>
            <p:cNvPr id="27" name="Group 418"/>
            <p:cNvGrpSpPr>
              <a:grpSpLocks/>
            </p:cNvGrpSpPr>
            <p:nvPr/>
          </p:nvGrpSpPr>
          <p:grpSpPr bwMode="auto">
            <a:xfrm>
              <a:off x="4608" y="3696"/>
              <a:ext cx="432" cy="384"/>
              <a:chOff x="4608" y="3456"/>
              <a:chExt cx="432" cy="384"/>
            </a:xfrm>
          </p:grpSpPr>
          <p:sp>
            <p:nvSpPr>
              <p:cNvPr id="22798" name="Oval 294"/>
              <p:cNvSpPr>
                <a:spLocks noChangeArrowheads="1"/>
              </p:cNvSpPr>
              <p:nvPr/>
            </p:nvSpPr>
            <p:spPr bwMode="auto">
              <a:xfrm>
                <a:off x="4944" y="3600"/>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nvGrpSpPr>
              <p:cNvPr id="28" name="Group 347"/>
              <p:cNvGrpSpPr>
                <a:grpSpLocks/>
              </p:cNvGrpSpPr>
              <p:nvPr/>
            </p:nvGrpSpPr>
            <p:grpSpPr bwMode="auto">
              <a:xfrm>
                <a:off x="4608" y="3456"/>
                <a:ext cx="384" cy="384"/>
                <a:chOff x="2352" y="3600"/>
                <a:chExt cx="480" cy="480"/>
              </a:xfrm>
            </p:grpSpPr>
            <p:sp>
              <p:nvSpPr>
                <p:cNvPr id="22800" name="Line 348"/>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801" name="Line 349"/>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grpSp>
        <p:grpSp>
          <p:nvGrpSpPr>
            <p:cNvPr id="29" name="Group 431"/>
            <p:cNvGrpSpPr>
              <a:grpSpLocks/>
            </p:cNvGrpSpPr>
            <p:nvPr/>
          </p:nvGrpSpPr>
          <p:grpSpPr bwMode="auto">
            <a:xfrm>
              <a:off x="4560" y="2088"/>
              <a:ext cx="432" cy="432"/>
              <a:chOff x="4560" y="2016"/>
              <a:chExt cx="432" cy="432"/>
            </a:xfrm>
          </p:grpSpPr>
          <p:grpSp>
            <p:nvGrpSpPr>
              <p:cNvPr id="30" name="Group 332"/>
              <p:cNvGrpSpPr>
                <a:grpSpLocks/>
              </p:cNvGrpSpPr>
              <p:nvPr/>
            </p:nvGrpSpPr>
            <p:grpSpPr bwMode="auto">
              <a:xfrm flipH="1" flipV="1">
                <a:off x="4560" y="2064"/>
                <a:ext cx="384" cy="384"/>
                <a:chOff x="2352" y="3600"/>
                <a:chExt cx="480" cy="480"/>
              </a:xfrm>
            </p:grpSpPr>
            <p:sp>
              <p:nvSpPr>
                <p:cNvPr id="22796" name="Line 333"/>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797" name="Line 334"/>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sp>
            <p:nvSpPr>
              <p:cNvPr id="22792" name="Oval 359"/>
              <p:cNvSpPr>
                <a:spLocks noChangeArrowheads="1"/>
              </p:cNvSpPr>
              <p:nvPr/>
            </p:nvSpPr>
            <p:spPr bwMode="auto">
              <a:xfrm>
                <a:off x="4704" y="2016"/>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793" name="Oval 360"/>
              <p:cNvSpPr>
                <a:spLocks noChangeArrowheads="1"/>
              </p:cNvSpPr>
              <p:nvPr/>
            </p:nvSpPr>
            <p:spPr bwMode="auto">
              <a:xfrm>
                <a:off x="4704" y="2352"/>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794" name="Oval 361"/>
              <p:cNvSpPr>
                <a:spLocks noChangeArrowheads="1"/>
              </p:cNvSpPr>
              <p:nvPr/>
            </p:nvSpPr>
            <p:spPr bwMode="auto">
              <a:xfrm>
                <a:off x="4896" y="2208"/>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795" name="Line 368"/>
              <p:cNvSpPr>
                <a:spLocks noChangeShapeType="1"/>
              </p:cNvSpPr>
              <p:nvPr/>
            </p:nvSpPr>
            <p:spPr bwMode="auto">
              <a:xfrm>
                <a:off x="4560" y="2112"/>
                <a:ext cx="0" cy="272"/>
              </a:xfrm>
              <a:prstGeom prst="line">
                <a:avLst/>
              </a:prstGeom>
              <a:noFill/>
              <a:ln w="76200">
                <a:solidFill>
                  <a:schemeClr val="tx1"/>
                </a:solidFill>
                <a:round/>
                <a:headEnd/>
                <a:tailEnd/>
              </a:ln>
            </p:spPr>
            <p:txBody>
              <a:bodyPr wrap="none" anchor="ctr"/>
              <a:lstStyle/>
              <a:p>
                <a:endParaRPr lang="fr-FR"/>
              </a:p>
            </p:txBody>
          </p:sp>
        </p:grpSp>
        <p:grpSp>
          <p:nvGrpSpPr>
            <p:cNvPr id="31" name="Group 383"/>
            <p:cNvGrpSpPr>
              <a:grpSpLocks/>
            </p:cNvGrpSpPr>
            <p:nvPr/>
          </p:nvGrpSpPr>
          <p:grpSpPr bwMode="auto">
            <a:xfrm>
              <a:off x="4512" y="1392"/>
              <a:ext cx="432" cy="384"/>
              <a:chOff x="4512" y="1296"/>
              <a:chExt cx="432" cy="384"/>
            </a:xfrm>
          </p:grpSpPr>
          <p:grpSp>
            <p:nvGrpSpPr>
              <p:cNvPr id="22816" name="Group 311"/>
              <p:cNvGrpSpPr>
                <a:grpSpLocks/>
              </p:cNvGrpSpPr>
              <p:nvPr/>
            </p:nvGrpSpPr>
            <p:grpSpPr bwMode="auto">
              <a:xfrm>
                <a:off x="4512" y="1296"/>
                <a:ext cx="384" cy="384"/>
                <a:chOff x="2352" y="3600"/>
                <a:chExt cx="480" cy="480"/>
              </a:xfrm>
            </p:grpSpPr>
            <p:sp>
              <p:nvSpPr>
                <p:cNvPr id="22789" name="Line 312"/>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790" name="Line 313"/>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sp>
            <p:nvSpPr>
              <p:cNvPr id="22785" name="Oval 364"/>
              <p:cNvSpPr>
                <a:spLocks noChangeArrowheads="1"/>
              </p:cNvSpPr>
              <p:nvPr/>
            </p:nvSpPr>
            <p:spPr bwMode="auto">
              <a:xfrm>
                <a:off x="4848" y="1440"/>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786" name="Line 369"/>
              <p:cNvSpPr>
                <a:spLocks noChangeShapeType="1"/>
              </p:cNvSpPr>
              <p:nvPr/>
            </p:nvSpPr>
            <p:spPr bwMode="auto">
              <a:xfrm>
                <a:off x="4512" y="1344"/>
                <a:ext cx="0" cy="272"/>
              </a:xfrm>
              <a:prstGeom prst="line">
                <a:avLst/>
              </a:prstGeom>
              <a:noFill/>
              <a:ln w="76200">
                <a:solidFill>
                  <a:schemeClr val="tx1"/>
                </a:solidFill>
                <a:round/>
                <a:headEnd/>
                <a:tailEnd/>
              </a:ln>
            </p:spPr>
            <p:txBody>
              <a:bodyPr wrap="none" anchor="ctr"/>
              <a:lstStyle/>
              <a:p>
                <a:endParaRPr lang="fr-FR"/>
              </a:p>
            </p:txBody>
          </p:sp>
          <p:sp>
            <p:nvSpPr>
              <p:cNvPr id="22787" name="Line 372"/>
              <p:cNvSpPr>
                <a:spLocks noChangeShapeType="1"/>
              </p:cNvSpPr>
              <p:nvPr/>
            </p:nvSpPr>
            <p:spPr bwMode="auto">
              <a:xfrm rot="-5400000">
                <a:off x="4696" y="1160"/>
                <a:ext cx="0" cy="272"/>
              </a:xfrm>
              <a:prstGeom prst="line">
                <a:avLst/>
              </a:prstGeom>
              <a:noFill/>
              <a:ln w="76200">
                <a:solidFill>
                  <a:schemeClr val="tx1"/>
                </a:solidFill>
                <a:round/>
                <a:headEnd/>
                <a:tailEnd/>
              </a:ln>
            </p:spPr>
            <p:txBody>
              <a:bodyPr wrap="none" anchor="ctr"/>
              <a:lstStyle/>
              <a:p>
                <a:endParaRPr lang="fr-FR"/>
              </a:p>
            </p:txBody>
          </p:sp>
          <p:sp>
            <p:nvSpPr>
              <p:cNvPr id="22788" name="Line 373"/>
              <p:cNvSpPr>
                <a:spLocks noChangeShapeType="1"/>
              </p:cNvSpPr>
              <p:nvPr/>
            </p:nvSpPr>
            <p:spPr bwMode="auto">
              <a:xfrm rot="-5400000">
                <a:off x="4696" y="1544"/>
                <a:ext cx="0" cy="272"/>
              </a:xfrm>
              <a:prstGeom prst="line">
                <a:avLst/>
              </a:prstGeom>
              <a:noFill/>
              <a:ln w="76200">
                <a:solidFill>
                  <a:schemeClr val="tx1"/>
                </a:solidFill>
                <a:round/>
                <a:headEnd/>
                <a:tailEnd/>
              </a:ln>
            </p:spPr>
            <p:txBody>
              <a:bodyPr wrap="none" anchor="ctr"/>
              <a:lstStyle/>
              <a:p>
                <a:endParaRPr lang="fr-FR"/>
              </a:p>
            </p:txBody>
          </p:sp>
        </p:grpSp>
        <p:grpSp>
          <p:nvGrpSpPr>
            <p:cNvPr id="22817" name="Group 384"/>
            <p:cNvGrpSpPr>
              <a:grpSpLocks/>
            </p:cNvGrpSpPr>
            <p:nvPr/>
          </p:nvGrpSpPr>
          <p:grpSpPr bwMode="auto">
            <a:xfrm>
              <a:off x="5136" y="960"/>
              <a:ext cx="432" cy="480"/>
              <a:chOff x="5040" y="864"/>
              <a:chExt cx="432" cy="480"/>
            </a:xfrm>
          </p:grpSpPr>
          <p:grpSp>
            <p:nvGrpSpPr>
              <p:cNvPr id="22826" name="Group 296"/>
              <p:cNvGrpSpPr>
                <a:grpSpLocks/>
              </p:cNvGrpSpPr>
              <p:nvPr/>
            </p:nvGrpSpPr>
            <p:grpSpPr bwMode="auto">
              <a:xfrm>
                <a:off x="5088" y="912"/>
                <a:ext cx="384" cy="384"/>
                <a:chOff x="2352" y="3600"/>
                <a:chExt cx="480" cy="480"/>
              </a:xfrm>
            </p:grpSpPr>
            <p:sp>
              <p:nvSpPr>
                <p:cNvPr id="22782" name="Line 297"/>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783" name="Line 298"/>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sp>
            <p:nvSpPr>
              <p:cNvPr id="22778" name="Line 370"/>
              <p:cNvSpPr>
                <a:spLocks noChangeShapeType="1"/>
              </p:cNvSpPr>
              <p:nvPr/>
            </p:nvSpPr>
            <p:spPr bwMode="auto">
              <a:xfrm>
                <a:off x="5040" y="960"/>
                <a:ext cx="0" cy="272"/>
              </a:xfrm>
              <a:prstGeom prst="line">
                <a:avLst/>
              </a:prstGeom>
              <a:noFill/>
              <a:ln w="76200">
                <a:solidFill>
                  <a:schemeClr val="tx1"/>
                </a:solidFill>
                <a:round/>
                <a:headEnd/>
                <a:tailEnd/>
              </a:ln>
            </p:spPr>
            <p:txBody>
              <a:bodyPr wrap="none" anchor="ctr"/>
              <a:lstStyle/>
              <a:p>
                <a:endParaRPr lang="fr-FR"/>
              </a:p>
            </p:txBody>
          </p:sp>
          <p:sp>
            <p:nvSpPr>
              <p:cNvPr id="22779" name="Line 371"/>
              <p:cNvSpPr>
                <a:spLocks noChangeShapeType="1"/>
              </p:cNvSpPr>
              <p:nvPr/>
            </p:nvSpPr>
            <p:spPr bwMode="auto">
              <a:xfrm>
                <a:off x="5472" y="960"/>
                <a:ext cx="0" cy="272"/>
              </a:xfrm>
              <a:prstGeom prst="line">
                <a:avLst/>
              </a:prstGeom>
              <a:noFill/>
              <a:ln w="76200">
                <a:solidFill>
                  <a:schemeClr val="tx1"/>
                </a:solidFill>
                <a:round/>
                <a:headEnd/>
                <a:tailEnd/>
              </a:ln>
            </p:spPr>
            <p:txBody>
              <a:bodyPr wrap="none" anchor="ctr"/>
              <a:lstStyle/>
              <a:p>
                <a:endParaRPr lang="fr-FR"/>
              </a:p>
            </p:txBody>
          </p:sp>
          <p:sp>
            <p:nvSpPr>
              <p:cNvPr id="22780" name="Line 375"/>
              <p:cNvSpPr>
                <a:spLocks noChangeShapeType="1"/>
              </p:cNvSpPr>
              <p:nvPr/>
            </p:nvSpPr>
            <p:spPr bwMode="auto">
              <a:xfrm rot="-5400000">
                <a:off x="5272" y="1208"/>
                <a:ext cx="0" cy="272"/>
              </a:xfrm>
              <a:prstGeom prst="line">
                <a:avLst/>
              </a:prstGeom>
              <a:noFill/>
              <a:ln w="76200">
                <a:solidFill>
                  <a:schemeClr val="tx1"/>
                </a:solidFill>
                <a:round/>
                <a:headEnd/>
                <a:tailEnd/>
              </a:ln>
            </p:spPr>
            <p:txBody>
              <a:bodyPr wrap="none" anchor="ctr"/>
              <a:lstStyle/>
              <a:p>
                <a:endParaRPr lang="fr-FR"/>
              </a:p>
            </p:txBody>
          </p:sp>
          <p:sp>
            <p:nvSpPr>
              <p:cNvPr id="22781" name="Line 376"/>
              <p:cNvSpPr>
                <a:spLocks noChangeShapeType="1"/>
              </p:cNvSpPr>
              <p:nvPr/>
            </p:nvSpPr>
            <p:spPr bwMode="auto">
              <a:xfrm rot="-5400000">
                <a:off x="5272" y="728"/>
                <a:ext cx="0" cy="272"/>
              </a:xfrm>
              <a:prstGeom prst="line">
                <a:avLst/>
              </a:prstGeom>
              <a:noFill/>
              <a:ln w="76200">
                <a:solidFill>
                  <a:schemeClr val="tx1"/>
                </a:solidFill>
                <a:round/>
                <a:headEnd/>
                <a:tailEnd/>
              </a:ln>
            </p:spPr>
            <p:txBody>
              <a:bodyPr wrap="none" anchor="ctr"/>
              <a:lstStyle/>
              <a:p>
                <a:endParaRPr lang="fr-FR"/>
              </a:p>
            </p:txBody>
          </p:sp>
        </p:grpSp>
        <p:grpSp>
          <p:nvGrpSpPr>
            <p:cNvPr id="22827" name="Group 382"/>
            <p:cNvGrpSpPr>
              <a:grpSpLocks/>
            </p:cNvGrpSpPr>
            <p:nvPr/>
          </p:nvGrpSpPr>
          <p:grpSpPr bwMode="auto">
            <a:xfrm>
              <a:off x="5088" y="1776"/>
              <a:ext cx="480" cy="432"/>
              <a:chOff x="5088" y="1680"/>
              <a:chExt cx="480" cy="432"/>
            </a:xfrm>
          </p:grpSpPr>
          <p:grpSp>
            <p:nvGrpSpPr>
              <p:cNvPr id="22835" name="Group 323"/>
              <p:cNvGrpSpPr>
                <a:grpSpLocks/>
              </p:cNvGrpSpPr>
              <p:nvPr/>
            </p:nvGrpSpPr>
            <p:grpSpPr bwMode="auto">
              <a:xfrm>
                <a:off x="5136" y="1680"/>
                <a:ext cx="384" cy="384"/>
                <a:chOff x="2352" y="3600"/>
                <a:chExt cx="480" cy="480"/>
              </a:xfrm>
            </p:grpSpPr>
            <p:sp>
              <p:nvSpPr>
                <p:cNvPr id="22775" name="Line 324"/>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776" name="Line 325"/>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sp>
            <p:nvSpPr>
              <p:cNvPr id="22771" name="Oval 362"/>
              <p:cNvSpPr>
                <a:spLocks noChangeArrowheads="1"/>
              </p:cNvSpPr>
              <p:nvPr/>
            </p:nvSpPr>
            <p:spPr bwMode="auto">
              <a:xfrm>
                <a:off x="5280" y="2016"/>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772" name="Oval 363"/>
              <p:cNvSpPr>
                <a:spLocks noChangeArrowheads="1"/>
              </p:cNvSpPr>
              <p:nvPr/>
            </p:nvSpPr>
            <p:spPr bwMode="auto">
              <a:xfrm>
                <a:off x="5472" y="1824"/>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sp>
            <p:nvSpPr>
              <p:cNvPr id="22773" name="Line 374"/>
              <p:cNvSpPr>
                <a:spLocks noChangeShapeType="1"/>
              </p:cNvSpPr>
              <p:nvPr/>
            </p:nvSpPr>
            <p:spPr bwMode="auto">
              <a:xfrm rot="-5400000">
                <a:off x="5320" y="1544"/>
                <a:ext cx="0" cy="272"/>
              </a:xfrm>
              <a:prstGeom prst="line">
                <a:avLst/>
              </a:prstGeom>
              <a:noFill/>
              <a:ln w="76200">
                <a:solidFill>
                  <a:schemeClr val="tx1"/>
                </a:solidFill>
                <a:round/>
                <a:headEnd/>
                <a:tailEnd/>
              </a:ln>
            </p:spPr>
            <p:txBody>
              <a:bodyPr wrap="none" anchor="ctr"/>
              <a:lstStyle/>
              <a:p>
                <a:endParaRPr lang="fr-FR"/>
              </a:p>
            </p:txBody>
          </p:sp>
          <p:sp>
            <p:nvSpPr>
              <p:cNvPr id="22774" name="Line 377"/>
              <p:cNvSpPr>
                <a:spLocks noChangeShapeType="1"/>
              </p:cNvSpPr>
              <p:nvPr/>
            </p:nvSpPr>
            <p:spPr bwMode="auto">
              <a:xfrm>
                <a:off x="5088" y="1728"/>
                <a:ext cx="0" cy="272"/>
              </a:xfrm>
              <a:prstGeom prst="line">
                <a:avLst/>
              </a:prstGeom>
              <a:noFill/>
              <a:ln w="76200">
                <a:solidFill>
                  <a:schemeClr val="tx1"/>
                </a:solidFill>
                <a:round/>
                <a:headEnd/>
                <a:tailEnd/>
              </a:ln>
            </p:spPr>
            <p:txBody>
              <a:bodyPr wrap="none" anchor="ctr"/>
              <a:lstStyle/>
              <a:p>
                <a:endParaRPr lang="fr-FR"/>
              </a:p>
            </p:txBody>
          </p:sp>
        </p:grpSp>
      </p:grpSp>
      <p:grpSp>
        <p:nvGrpSpPr>
          <p:cNvPr id="22842" name="Group 444"/>
          <p:cNvGrpSpPr>
            <a:grpSpLocks/>
          </p:cNvGrpSpPr>
          <p:nvPr/>
        </p:nvGrpSpPr>
        <p:grpSpPr bwMode="auto">
          <a:xfrm>
            <a:off x="7421563" y="3528988"/>
            <a:ext cx="1150937" cy="1785938"/>
            <a:chOff x="4608" y="2472"/>
            <a:chExt cx="960" cy="1147"/>
          </a:xfrm>
        </p:grpSpPr>
        <p:grpSp>
          <p:nvGrpSpPr>
            <p:cNvPr id="22848" name="Group 419"/>
            <p:cNvGrpSpPr>
              <a:grpSpLocks/>
            </p:cNvGrpSpPr>
            <p:nvPr/>
          </p:nvGrpSpPr>
          <p:grpSpPr bwMode="auto">
            <a:xfrm>
              <a:off x="5184" y="3235"/>
              <a:ext cx="384" cy="384"/>
              <a:chOff x="5184" y="3168"/>
              <a:chExt cx="384" cy="384"/>
            </a:xfrm>
          </p:grpSpPr>
          <p:grpSp>
            <p:nvGrpSpPr>
              <p:cNvPr id="22853" name="Group 396"/>
              <p:cNvGrpSpPr>
                <a:grpSpLocks/>
              </p:cNvGrpSpPr>
              <p:nvPr/>
            </p:nvGrpSpPr>
            <p:grpSpPr bwMode="auto">
              <a:xfrm>
                <a:off x="5184" y="3168"/>
                <a:ext cx="384" cy="384"/>
                <a:chOff x="2352" y="3600"/>
                <a:chExt cx="480" cy="480"/>
              </a:xfrm>
            </p:grpSpPr>
            <p:sp>
              <p:nvSpPr>
                <p:cNvPr id="22763" name="Line 397"/>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764" name="Line 398"/>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sp>
            <p:nvSpPr>
              <p:cNvPr id="22762" name="Line 400"/>
              <p:cNvSpPr>
                <a:spLocks noChangeShapeType="1"/>
              </p:cNvSpPr>
              <p:nvPr/>
            </p:nvSpPr>
            <p:spPr bwMode="auto">
              <a:xfrm>
                <a:off x="5568" y="3216"/>
                <a:ext cx="0" cy="272"/>
              </a:xfrm>
              <a:prstGeom prst="line">
                <a:avLst/>
              </a:prstGeom>
              <a:noFill/>
              <a:ln w="76200">
                <a:solidFill>
                  <a:schemeClr val="tx1"/>
                </a:solidFill>
                <a:round/>
                <a:headEnd/>
                <a:tailEnd/>
              </a:ln>
            </p:spPr>
            <p:txBody>
              <a:bodyPr wrap="none" anchor="ctr"/>
              <a:lstStyle/>
              <a:p>
                <a:endParaRPr lang="fr-FR"/>
              </a:p>
            </p:txBody>
          </p:sp>
        </p:grpSp>
        <p:grpSp>
          <p:nvGrpSpPr>
            <p:cNvPr id="22854" name="Group 420"/>
            <p:cNvGrpSpPr>
              <a:grpSpLocks/>
            </p:cNvGrpSpPr>
            <p:nvPr/>
          </p:nvGrpSpPr>
          <p:grpSpPr bwMode="auto">
            <a:xfrm>
              <a:off x="4608" y="2856"/>
              <a:ext cx="384" cy="432"/>
              <a:chOff x="4608" y="2736"/>
              <a:chExt cx="384" cy="432"/>
            </a:xfrm>
          </p:grpSpPr>
          <p:grpSp>
            <p:nvGrpSpPr>
              <p:cNvPr id="22855" name="Group 404"/>
              <p:cNvGrpSpPr>
                <a:grpSpLocks/>
              </p:cNvGrpSpPr>
              <p:nvPr/>
            </p:nvGrpSpPr>
            <p:grpSpPr bwMode="auto">
              <a:xfrm>
                <a:off x="4608" y="2784"/>
                <a:ext cx="384" cy="384"/>
                <a:chOff x="2352" y="3600"/>
                <a:chExt cx="480" cy="480"/>
              </a:xfrm>
            </p:grpSpPr>
            <p:sp>
              <p:nvSpPr>
                <p:cNvPr id="22759" name="Line 405"/>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760" name="Line 406"/>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sp>
            <p:nvSpPr>
              <p:cNvPr id="22757" name="Line 408"/>
              <p:cNvSpPr>
                <a:spLocks noChangeShapeType="1"/>
              </p:cNvSpPr>
              <p:nvPr/>
            </p:nvSpPr>
            <p:spPr bwMode="auto">
              <a:xfrm>
                <a:off x="4992" y="2832"/>
                <a:ext cx="0" cy="272"/>
              </a:xfrm>
              <a:prstGeom prst="line">
                <a:avLst/>
              </a:prstGeom>
              <a:noFill/>
              <a:ln w="76200">
                <a:solidFill>
                  <a:schemeClr val="tx1"/>
                </a:solidFill>
                <a:round/>
                <a:headEnd/>
                <a:tailEnd/>
              </a:ln>
            </p:spPr>
            <p:txBody>
              <a:bodyPr wrap="none" anchor="ctr"/>
              <a:lstStyle/>
              <a:p>
                <a:endParaRPr lang="fr-FR"/>
              </a:p>
            </p:txBody>
          </p:sp>
          <p:sp>
            <p:nvSpPr>
              <p:cNvPr id="22758" name="Oval 411"/>
              <p:cNvSpPr>
                <a:spLocks noChangeArrowheads="1"/>
              </p:cNvSpPr>
              <p:nvPr/>
            </p:nvSpPr>
            <p:spPr bwMode="auto">
              <a:xfrm>
                <a:off x="4752" y="2736"/>
                <a:ext cx="96" cy="96"/>
              </a:xfrm>
              <a:prstGeom prst="ellipse">
                <a:avLst/>
              </a:prstGeom>
              <a:solidFill>
                <a:schemeClr val="tx1"/>
              </a:solidFill>
              <a:ln w="9525">
                <a:solidFill>
                  <a:schemeClr val="bg2"/>
                </a:solidFill>
                <a:round/>
                <a:headEnd/>
                <a:tailEnd/>
              </a:ln>
            </p:spPr>
            <p:txBody>
              <a:bodyPr wrap="none" anchor="ctr"/>
              <a:lstStyle/>
              <a:p>
                <a:endParaRPr lang="fr-FR">
                  <a:latin typeface="Times New Roman" pitchFamily="18" charset="0"/>
                  <a:cs typeface="Times New Roman" pitchFamily="18" charset="0"/>
                </a:endParaRPr>
              </a:p>
            </p:txBody>
          </p:sp>
        </p:grpSp>
        <p:grpSp>
          <p:nvGrpSpPr>
            <p:cNvPr id="22856" name="Group 421"/>
            <p:cNvGrpSpPr>
              <a:grpSpLocks/>
            </p:cNvGrpSpPr>
            <p:nvPr/>
          </p:nvGrpSpPr>
          <p:grpSpPr bwMode="auto">
            <a:xfrm>
              <a:off x="5184" y="2472"/>
              <a:ext cx="384" cy="432"/>
              <a:chOff x="5184" y="2352"/>
              <a:chExt cx="384" cy="432"/>
            </a:xfrm>
          </p:grpSpPr>
          <p:grpSp>
            <p:nvGrpSpPr>
              <p:cNvPr id="22857" name="Group 412"/>
              <p:cNvGrpSpPr>
                <a:grpSpLocks/>
              </p:cNvGrpSpPr>
              <p:nvPr/>
            </p:nvGrpSpPr>
            <p:grpSpPr bwMode="auto">
              <a:xfrm>
                <a:off x="5184" y="2400"/>
                <a:ext cx="384" cy="384"/>
                <a:chOff x="2352" y="3600"/>
                <a:chExt cx="480" cy="480"/>
              </a:xfrm>
            </p:grpSpPr>
            <p:sp>
              <p:nvSpPr>
                <p:cNvPr id="22754" name="Line 413"/>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755" name="Line 414"/>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sp>
            <p:nvSpPr>
              <p:cNvPr id="22751" name="Line 415"/>
              <p:cNvSpPr>
                <a:spLocks noChangeShapeType="1"/>
              </p:cNvSpPr>
              <p:nvPr/>
            </p:nvSpPr>
            <p:spPr bwMode="auto">
              <a:xfrm>
                <a:off x="5568" y="2448"/>
                <a:ext cx="0" cy="272"/>
              </a:xfrm>
              <a:prstGeom prst="line">
                <a:avLst/>
              </a:prstGeom>
              <a:noFill/>
              <a:ln w="76200">
                <a:solidFill>
                  <a:schemeClr val="tx1"/>
                </a:solidFill>
                <a:round/>
                <a:headEnd/>
                <a:tailEnd/>
              </a:ln>
            </p:spPr>
            <p:txBody>
              <a:bodyPr wrap="none" anchor="ctr"/>
              <a:lstStyle/>
              <a:p>
                <a:endParaRPr lang="fr-FR"/>
              </a:p>
            </p:txBody>
          </p:sp>
          <p:sp>
            <p:nvSpPr>
              <p:cNvPr id="22752" name="Oval 416"/>
              <p:cNvSpPr>
                <a:spLocks noChangeArrowheads="1"/>
              </p:cNvSpPr>
              <p:nvPr/>
            </p:nvSpPr>
            <p:spPr bwMode="auto">
              <a:xfrm>
                <a:off x="5328" y="2352"/>
                <a:ext cx="96" cy="96"/>
              </a:xfrm>
              <a:prstGeom prst="ellipse">
                <a:avLst/>
              </a:prstGeom>
              <a:solidFill>
                <a:schemeClr val="tx1"/>
              </a:solidFill>
              <a:ln w="9525">
                <a:solidFill>
                  <a:schemeClr val="bg2"/>
                </a:solidFill>
                <a:round/>
                <a:headEnd/>
                <a:tailEnd/>
              </a:ln>
            </p:spPr>
            <p:txBody>
              <a:bodyPr wrap="none" anchor="ctr"/>
              <a:lstStyle/>
              <a:p>
                <a:endParaRPr lang="fr-FR">
                  <a:latin typeface="Times New Roman" pitchFamily="18" charset="0"/>
                  <a:cs typeface="Times New Roman" pitchFamily="18" charset="0"/>
                </a:endParaRPr>
              </a:p>
            </p:txBody>
          </p:sp>
          <p:sp>
            <p:nvSpPr>
              <p:cNvPr id="22753" name="Oval 417"/>
              <p:cNvSpPr>
                <a:spLocks noChangeArrowheads="1"/>
              </p:cNvSpPr>
              <p:nvPr/>
            </p:nvSpPr>
            <p:spPr bwMode="auto">
              <a:xfrm>
                <a:off x="5328" y="2688"/>
                <a:ext cx="96" cy="96"/>
              </a:xfrm>
              <a:prstGeom prst="ellipse">
                <a:avLst/>
              </a:prstGeom>
              <a:solidFill>
                <a:schemeClr val="tx1"/>
              </a:solidFill>
              <a:ln w="9525">
                <a:solidFill>
                  <a:schemeClr val="bg2"/>
                </a:solidFill>
                <a:round/>
                <a:headEnd/>
                <a:tailEnd/>
              </a:ln>
            </p:spPr>
            <p:txBody>
              <a:bodyPr wrap="none" anchor="ctr"/>
              <a:lstStyle/>
              <a:p>
                <a:endParaRPr lang="fr-FR">
                  <a:latin typeface="Times New Roman" pitchFamily="18" charset="0"/>
                  <a:cs typeface="Times New Roman" pitchFamily="18" charset="0"/>
                </a:endParaRPr>
              </a:p>
            </p:txBody>
          </p:sp>
        </p:grpSp>
      </p:grpSp>
      <p:grpSp>
        <p:nvGrpSpPr>
          <p:cNvPr id="22868" name="Group 658"/>
          <p:cNvGrpSpPr>
            <a:grpSpLocks/>
          </p:cNvGrpSpPr>
          <p:nvPr/>
        </p:nvGrpSpPr>
        <p:grpSpPr bwMode="auto">
          <a:xfrm>
            <a:off x="411163" y="5410176"/>
            <a:ext cx="3469265" cy="522287"/>
            <a:chOff x="192" y="3792"/>
            <a:chExt cx="2891" cy="336"/>
          </a:xfrm>
        </p:grpSpPr>
        <p:sp>
          <p:nvSpPr>
            <p:cNvPr id="58845" name="Rectangle 477"/>
            <p:cNvSpPr>
              <a:spLocks noChangeArrowheads="1"/>
            </p:cNvSpPr>
            <p:nvPr/>
          </p:nvSpPr>
          <p:spPr bwMode="auto">
            <a:xfrm>
              <a:off x="1633" y="3840"/>
              <a:ext cx="1450" cy="238"/>
            </a:xfrm>
            <a:prstGeom prst="rect">
              <a:avLst/>
            </a:prstGeom>
            <a:noFill/>
            <a:ln w="9525">
              <a:noFill/>
              <a:miter lim="800000"/>
              <a:headEnd/>
              <a:tailEnd/>
            </a:ln>
            <a:effectLst/>
          </p:spPr>
          <p:txBody>
            <a:bodyPr wrap="none">
              <a:spAutoFit/>
            </a:bodyPr>
            <a:lstStyle/>
            <a:p>
              <a:pPr fontAlgn="auto">
                <a:spcBef>
                  <a:spcPct val="50000"/>
                </a:spcBef>
                <a:spcAft>
                  <a:spcPts val="0"/>
                </a:spcAft>
                <a:defRPr/>
              </a:pPr>
              <a:r>
                <a:rPr lang="fr-FR" dirty="0" smtClean="0">
                  <a:effectLst>
                    <a:outerShdw blurRad="38100" dist="38100" dir="2700000" algn="tl">
                      <a:srgbClr val="FFFFFF"/>
                    </a:outerShdw>
                  </a:effectLst>
                  <a:latin typeface="Times New Roman" pitchFamily="18" charset="0"/>
                  <a:cs typeface="Times New Roman" pitchFamily="18" charset="0"/>
                </a:rPr>
                <a:t>H  Li   </a:t>
              </a:r>
              <a:r>
                <a:rPr lang="fr-FR" dirty="0">
                  <a:effectLst>
                    <a:outerShdw blurRad="38100" dist="38100" dir="2700000" algn="tl">
                      <a:srgbClr val="FFFFFF"/>
                    </a:outerShdw>
                  </a:effectLst>
                  <a:latin typeface="Times New Roman" pitchFamily="18" charset="0"/>
                  <a:cs typeface="Times New Roman" pitchFamily="18" charset="0"/>
                </a:rPr>
                <a:t>Na </a:t>
              </a:r>
              <a:r>
                <a:rPr lang="fr-FR" dirty="0">
                  <a:effectLst>
                    <a:outerShdw blurRad="38100" dist="38100" dir="2700000" algn="tl">
                      <a:srgbClr val="FFFFFF"/>
                    </a:outerShdw>
                  </a:effectLst>
                  <a:latin typeface="Times New Roman" pitchFamily="18" charset="0"/>
                  <a:cs typeface="Times New Roman" pitchFamily="18" charset="0"/>
                  <a:sym typeface="Symbol" charset="2"/>
                </a:rPr>
                <a:t> ns</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1</a:t>
              </a:r>
            </a:p>
          </p:txBody>
        </p:sp>
        <p:grpSp>
          <p:nvGrpSpPr>
            <p:cNvPr id="22869" name="Group 484"/>
            <p:cNvGrpSpPr>
              <a:grpSpLocks/>
            </p:cNvGrpSpPr>
            <p:nvPr/>
          </p:nvGrpSpPr>
          <p:grpSpPr bwMode="auto">
            <a:xfrm>
              <a:off x="192" y="3840"/>
              <a:ext cx="1200" cy="240"/>
              <a:chOff x="288" y="3648"/>
              <a:chExt cx="1200" cy="240"/>
            </a:xfrm>
          </p:grpSpPr>
          <p:grpSp>
            <p:nvGrpSpPr>
              <p:cNvPr id="22870" name="Group 459"/>
              <p:cNvGrpSpPr>
                <a:grpSpLocks/>
              </p:cNvGrpSpPr>
              <p:nvPr/>
            </p:nvGrpSpPr>
            <p:grpSpPr bwMode="auto">
              <a:xfrm>
                <a:off x="768" y="3648"/>
                <a:ext cx="240" cy="240"/>
                <a:chOff x="384" y="1056"/>
                <a:chExt cx="288" cy="240"/>
              </a:xfrm>
            </p:grpSpPr>
            <p:sp>
              <p:nvSpPr>
                <p:cNvPr id="22744" name="Line 460"/>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745" name="Line 461"/>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746" name="Line 462"/>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22871" name="Group 467"/>
              <p:cNvGrpSpPr>
                <a:grpSpLocks/>
              </p:cNvGrpSpPr>
              <p:nvPr/>
            </p:nvGrpSpPr>
            <p:grpSpPr bwMode="auto">
              <a:xfrm>
                <a:off x="1008" y="3648"/>
                <a:ext cx="240" cy="240"/>
                <a:chOff x="384" y="1056"/>
                <a:chExt cx="288" cy="240"/>
              </a:xfrm>
            </p:grpSpPr>
            <p:sp>
              <p:nvSpPr>
                <p:cNvPr id="22741" name="Line 468"/>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742" name="Line 469"/>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743" name="Line 470"/>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22872" name="Group 471"/>
              <p:cNvGrpSpPr>
                <a:grpSpLocks/>
              </p:cNvGrpSpPr>
              <p:nvPr/>
            </p:nvGrpSpPr>
            <p:grpSpPr bwMode="auto">
              <a:xfrm>
                <a:off x="1248" y="3648"/>
                <a:ext cx="240" cy="240"/>
                <a:chOff x="384" y="1056"/>
                <a:chExt cx="288" cy="240"/>
              </a:xfrm>
            </p:grpSpPr>
            <p:sp>
              <p:nvSpPr>
                <p:cNvPr id="22738" name="Line 472"/>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739" name="Line 473"/>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740" name="Line 474"/>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22873" name="Group 478"/>
              <p:cNvGrpSpPr>
                <a:grpSpLocks/>
              </p:cNvGrpSpPr>
              <p:nvPr/>
            </p:nvGrpSpPr>
            <p:grpSpPr bwMode="auto">
              <a:xfrm>
                <a:off x="288" y="3648"/>
                <a:ext cx="240" cy="240"/>
                <a:chOff x="384" y="1056"/>
                <a:chExt cx="288" cy="240"/>
              </a:xfrm>
            </p:grpSpPr>
            <p:sp>
              <p:nvSpPr>
                <p:cNvPr id="22735" name="Line 479"/>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736" name="Line 480"/>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737" name="Line 481"/>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sp>
          <p:nvSpPr>
            <p:cNvPr id="22730" name="Line 605"/>
            <p:cNvSpPr>
              <a:spLocks noChangeShapeType="1"/>
            </p:cNvSpPr>
            <p:nvPr/>
          </p:nvSpPr>
          <p:spPr bwMode="auto">
            <a:xfrm flipV="1">
              <a:off x="288" y="3792"/>
              <a:ext cx="0" cy="336"/>
            </a:xfrm>
            <a:prstGeom prst="line">
              <a:avLst/>
            </a:prstGeom>
            <a:noFill/>
            <a:ln w="9525">
              <a:solidFill>
                <a:schemeClr val="tx1"/>
              </a:solidFill>
              <a:round/>
              <a:headEnd/>
              <a:tailEnd type="arrow" w="med" len="med"/>
            </a:ln>
          </p:spPr>
          <p:txBody>
            <a:bodyPr wrap="none" anchor="ctr"/>
            <a:lstStyle/>
            <a:p>
              <a:endParaRPr lang="fr-FR"/>
            </a:p>
          </p:txBody>
        </p:sp>
      </p:grpSp>
      <p:grpSp>
        <p:nvGrpSpPr>
          <p:cNvPr id="22874" name="Group 391"/>
          <p:cNvGrpSpPr>
            <a:grpSpLocks/>
          </p:cNvGrpSpPr>
          <p:nvPr/>
        </p:nvGrpSpPr>
        <p:grpSpPr bwMode="auto">
          <a:xfrm>
            <a:off x="5440363" y="5260992"/>
            <a:ext cx="517525" cy="596900"/>
            <a:chOff x="3360" y="3456"/>
            <a:chExt cx="432" cy="384"/>
          </a:xfrm>
        </p:grpSpPr>
        <p:sp>
          <p:nvSpPr>
            <p:cNvPr id="22724" name="Oval 37"/>
            <p:cNvSpPr>
              <a:spLocks noChangeArrowheads="1"/>
            </p:cNvSpPr>
            <p:nvPr/>
          </p:nvSpPr>
          <p:spPr bwMode="auto">
            <a:xfrm>
              <a:off x="3696" y="3600"/>
              <a:ext cx="96" cy="96"/>
            </a:xfrm>
            <a:prstGeom prst="ellipse">
              <a:avLst/>
            </a:prstGeom>
            <a:solidFill>
              <a:schemeClr val="tx1"/>
            </a:solidFill>
            <a:ln w="9525">
              <a:solidFill>
                <a:schemeClr val="tx1"/>
              </a:solidFill>
              <a:round/>
              <a:headEnd/>
              <a:tailEnd/>
            </a:ln>
          </p:spPr>
          <p:txBody>
            <a:bodyPr wrap="none" anchor="ctr"/>
            <a:lstStyle/>
            <a:p>
              <a:endParaRPr lang="fr-FR">
                <a:latin typeface="Times New Roman" pitchFamily="18" charset="0"/>
                <a:cs typeface="Times New Roman" pitchFamily="18" charset="0"/>
              </a:endParaRPr>
            </a:p>
          </p:txBody>
        </p:sp>
        <p:grpSp>
          <p:nvGrpSpPr>
            <p:cNvPr id="22875" name="Group 263"/>
            <p:cNvGrpSpPr>
              <a:grpSpLocks/>
            </p:cNvGrpSpPr>
            <p:nvPr/>
          </p:nvGrpSpPr>
          <p:grpSpPr bwMode="auto">
            <a:xfrm>
              <a:off x="3360" y="3456"/>
              <a:ext cx="384" cy="384"/>
              <a:chOff x="2352" y="3600"/>
              <a:chExt cx="480" cy="480"/>
            </a:xfrm>
          </p:grpSpPr>
          <p:sp>
            <p:nvSpPr>
              <p:cNvPr id="22726" name="Line 264"/>
              <p:cNvSpPr>
                <a:spLocks noChangeShapeType="1"/>
              </p:cNvSpPr>
              <p:nvPr/>
            </p:nvSpPr>
            <p:spPr bwMode="auto">
              <a:xfrm>
                <a:off x="2352" y="3600"/>
                <a:ext cx="480" cy="480"/>
              </a:xfrm>
              <a:prstGeom prst="line">
                <a:avLst/>
              </a:prstGeom>
              <a:noFill/>
              <a:ln w="28575">
                <a:solidFill>
                  <a:schemeClr val="tx1"/>
                </a:solidFill>
                <a:round/>
                <a:headEnd/>
                <a:tailEnd/>
              </a:ln>
            </p:spPr>
            <p:txBody>
              <a:bodyPr wrap="none" anchor="ctr"/>
              <a:lstStyle/>
              <a:p>
                <a:endParaRPr lang="fr-FR"/>
              </a:p>
            </p:txBody>
          </p:sp>
          <p:sp>
            <p:nvSpPr>
              <p:cNvPr id="22727" name="Line 265"/>
              <p:cNvSpPr>
                <a:spLocks noChangeShapeType="1"/>
              </p:cNvSpPr>
              <p:nvPr/>
            </p:nvSpPr>
            <p:spPr bwMode="auto">
              <a:xfrm flipH="1">
                <a:off x="2352" y="3600"/>
                <a:ext cx="480" cy="480"/>
              </a:xfrm>
              <a:prstGeom prst="line">
                <a:avLst/>
              </a:prstGeom>
              <a:noFill/>
              <a:ln w="28575">
                <a:solidFill>
                  <a:schemeClr val="tx1"/>
                </a:solidFill>
                <a:round/>
                <a:headEnd/>
                <a:tailEnd/>
              </a:ln>
            </p:spPr>
            <p:txBody>
              <a:bodyPr wrap="none" anchor="ctr"/>
              <a:lstStyle/>
              <a:p>
                <a:endParaRPr lang="fr-FR"/>
              </a:p>
            </p:txBody>
          </p:sp>
        </p:grpSp>
      </p:grpSp>
      <p:grpSp>
        <p:nvGrpSpPr>
          <p:cNvPr id="22876" name="Group 660"/>
          <p:cNvGrpSpPr>
            <a:grpSpLocks/>
          </p:cNvGrpSpPr>
          <p:nvPr/>
        </p:nvGrpSpPr>
        <p:grpSpPr bwMode="auto">
          <a:xfrm>
            <a:off x="411163" y="4800576"/>
            <a:ext cx="3289300" cy="447675"/>
            <a:chOff x="192" y="3408"/>
            <a:chExt cx="2741" cy="288"/>
          </a:xfrm>
        </p:grpSpPr>
        <p:sp>
          <p:nvSpPr>
            <p:cNvPr id="58850" name="Rectangle 482"/>
            <p:cNvSpPr>
              <a:spLocks noChangeArrowheads="1"/>
            </p:cNvSpPr>
            <p:nvPr/>
          </p:nvSpPr>
          <p:spPr bwMode="auto">
            <a:xfrm>
              <a:off x="1633" y="3456"/>
              <a:ext cx="1300" cy="238"/>
            </a:xfrm>
            <a:prstGeom prst="rect">
              <a:avLst/>
            </a:prstGeom>
            <a:noFill/>
            <a:ln w="9525">
              <a:noFill/>
              <a:miter lim="800000"/>
              <a:headEnd/>
              <a:tailEnd/>
            </a:ln>
            <a:effectLst/>
          </p:spPr>
          <p:txBody>
            <a:bodyPr wrap="none">
              <a:spAutoFit/>
            </a:bodyPr>
            <a:lstStyle/>
            <a:p>
              <a:pPr fontAlgn="auto">
                <a:spcBef>
                  <a:spcPts val="0"/>
                </a:spcBef>
                <a:spcAft>
                  <a:spcPts val="0"/>
                </a:spcAft>
                <a:defRPr/>
              </a:pPr>
              <a:r>
                <a:rPr lang="fr-FR">
                  <a:effectLst>
                    <a:outerShdw blurRad="38100" dist="38100" dir="2700000" algn="tl">
                      <a:srgbClr val="FFFFFF"/>
                    </a:outerShdw>
                  </a:effectLst>
                  <a:latin typeface="Times New Roman" pitchFamily="18" charset="0"/>
                  <a:cs typeface="Times New Roman" pitchFamily="18" charset="0"/>
                </a:rPr>
                <a:t>Be   Mg </a:t>
              </a:r>
              <a:r>
                <a:rPr lang="fr-FR">
                  <a:effectLst>
                    <a:outerShdw blurRad="38100" dist="38100" dir="2700000" algn="tl">
                      <a:srgbClr val="FFFFFF"/>
                    </a:outerShdw>
                  </a:effectLst>
                  <a:latin typeface="Times New Roman" pitchFamily="18" charset="0"/>
                  <a:cs typeface="Times New Roman" pitchFamily="18" charset="0"/>
                  <a:sym typeface="Symbol" charset="2"/>
                </a:rPr>
                <a:t> ns</a:t>
              </a:r>
              <a:r>
                <a:rPr lang="fr-FR" baseline="30000">
                  <a:effectLst>
                    <a:outerShdw blurRad="38100" dist="38100" dir="2700000" algn="tl">
                      <a:srgbClr val="FFFFFF"/>
                    </a:outerShdw>
                  </a:effectLst>
                  <a:latin typeface="Times New Roman" pitchFamily="18" charset="0"/>
                  <a:cs typeface="Times New Roman" pitchFamily="18" charset="0"/>
                  <a:sym typeface="Symbol" charset="2"/>
                </a:rPr>
                <a:t>2</a:t>
              </a:r>
            </a:p>
          </p:txBody>
        </p:sp>
        <p:grpSp>
          <p:nvGrpSpPr>
            <p:cNvPr id="22877" name="Group 485"/>
            <p:cNvGrpSpPr>
              <a:grpSpLocks/>
            </p:cNvGrpSpPr>
            <p:nvPr/>
          </p:nvGrpSpPr>
          <p:grpSpPr bwMode="auto">
            <a:xfrm>
              <a:off x="192" y="3456"/>
              <a:ext cx="1200" cy="240"/>
              <a:chOff x="288" y="3648"/>
              <a:chExt cx="1200" cy="240"/>
            </a:xfrm>
          </p:grpSpPr>
          <p:grpSp>
            <p:nvGrpSpPr>
              <p:cNvPr id="22878" name="Group 486"/>
              <p:cNvGrpSpPr>
                <a:grpSpLocks/>
              </p:cNvGrpSpPr>
              <p:nvPr/>
            </p:nvGrpSpPr>
            <p:grpSpPr bwMode="auto">
              <a:xfrm>
                <a:off x="768" y="3648"/>
                <a:ext cx="240" cy="240"/>
                <a:chOff x="384" y="1056"/>
                <a:chExt cx="288" cy="240"/>
              </a:xfrm>
            </p:grpSpPr>
            <p:sp>
              <p:nvSpPr>
                <p:cNvPr id="22721" name="Line 487"/>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722" name="Line 488"/>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723" name="Line 489"/>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22879" name="Group 490"/>
              <p:cNvGrpSpPr>
                <a:grpSpLocks/>
              </p:cNvGrpSpPr>
              <p:nvPr/>
            </p:nvGrpSpPr>
            <p:grpSpPr bwMode="auto">
              <a:xfrm>
                <a:off x="1008" y="3648"/>
                <a:ext cx="240" cy="240"/>
                <a:chOff x="384" y="1056"/>
                <a:chExt cx="288" cy="240"/>
              </a:xfrm>
            </p:grpSpPr>
            <p:sp>
              <p:nvSpPr>
                <p:cNvPr id="22718" name="Line 491"/>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719" name="Line 492"/>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720" name="Line 493"/>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58368" name="Group 494"/>
              <p:cNvGrpSpPr>
                <a:grpSpLocks/>
              </p:cNvGrpSpPr>
              <p:nvPr/>
            </p:nvGrpSpPr>
            <p:grpSpPr bwMode="auto">
              <a:xfrm>
                <a:off x="1248" y="3648"/>
                <a:ext cx="240" cy="240"/>
                <a:chOff x="384" y="1056"/>
                <a:chExt cx="288" cy="240"/>
              </a:xfrm>
            </p:grpSpPr>
            <p:sp>
              <p:nvSpPr>
                <p:cNvPr id="22715" name="Line 495"/>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716" name="Line 496"/>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717" name="Line 497"/>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58369" name="Group 498"/>
              <p:cNvGrpSpPr>
                <a:grpSpLocks/>
              </p:cNvGrpSpPr>
              <p:nvPr/>
            </p:nvGrpSpPr>
            <p:grpSpPr bwMode="auto">
              <a:xfrm>
                <a:off x="288" y="3648"/>
                <a:ext cx="240" cy="240"/>
                <a:chOff x="384" y="1056"/>
                <a:chExt cx="288" cy="240"/>
              </a:xfrm>
            </p:grpSpPr>
            <p:sp>
              <p:nvSpPr>
                <p:cNvPr id="22712" name="Line 499"/>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713" name="Line 500"/>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714" name="Line 501"/>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grpSp>
          <p:nvGrpSpPr>
            <p:cNvPr id="58370" name="Group 608"/>
            <p:cNvGrpSpPr>
              <a:grpSpLocks/>
            </p:cNvGrpSpPr>
            <p:nvPr/>
          </p:nvGrpSpPr>
          <p:grpSpPr bwMode="auto">
            <a:xfrm>
              <a:off x="288" y="3408"/>
              <a:ext cx="48" cy="288"/>
              <a:chOff x="288" y="3408"/>
              <a:chExt cx="48" cy="336"/>
            </a:xfrm>
          </p:grpSpPr>
          <p:sp>
            <p:nvSpPr>
              <p:cNvPr id="22706" name="Line 606"/>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707" name="Line 607"/>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grpSp>
      <p:grpSp>
        <p:nvGrpSpPr>
          <p:cNvPr id="58371" name="Group 661"/>
          <p:cNvGrpSpPr>
            <a:grpSpLocks/>
          </p:cNvGrpSpPr>
          <p:nvPr/>
        </p:nvGrpSpPr>
        <p:grpSpPr bwMode="auto">
          <a:xfrm>
            <a:off x="411163" y="4190976"/>
            <a:ext cx="4552950" cy="447675"/>
            <a:chOff x="192" y="3024"/>
            <a:chExt cx="3794" cy="288"/>
          </a:xfrm>
        </p:grpSpPr>
        <p:sp>
          <p:nvSpPr>
            <p:cNvPr id="58851" name="Rectangle 483"/>
            <p:cNvSpPr>
              <a:spLocks noChangeArrowheads="1"/>
            </p:cNvSpPr>
            <p:nvPr/>
          </p:nvSpPr>
          <p:spPr bwMode="auto">
            <a:xfrm>
              <a:off x="1584" y="3072"/>
              <a:ext cx="2402" cy="237"/>
            </a:xfrm>
            <a:prstGeom prst="rect">
              <a:avLst/>
            </a:prstGeom>
            <a:noFill/>
            <a:ln w="9525">
              <a:noFill/>
              <a:miter lim="800000"/>
              <a:headEnd/>
              <a:tailEnd/>
            </a:ln>
            <a:effectLst/>
          </p:spPr>
          <p:txBody>
            <a:bodyPr>
              <a:spAutoFit/>
            </a:bodyPr>
            <a:lstStyle/>
            <a:p>
              <a:pPr fontAlgn="auto">
                <a:spcBef>
                  <a:spcPts val="0"/>
                </a:spcBef>
                <a:spcAft>
                  <a:spcPts val="0"/>
                </a:spcAft>
                <a:defRPr/>
              </a:pPr>
              <a:r>
                <a:rPr lang="fr-FR" dirty="0">
                  <a:effectLst>
                    <a:outerShdw blurRad="38100" dist="38100" dir="2700000" algn="tl">
                      <a:srgbClr val="FFFFFF"/>
                    </a:outerShdw>
                  </a:effectLst>
                  <a:latin typeface="Times New Roman" pitchFamily="18" charset="0"/>
                  <a:cs typeface="Times New Roman" pitchFamily="18" charset="0"/>
                </a:rPr>
                <a:t> B    Al  </a:t>
              </a:r>
              <a:r>
                <a:rPr lang="fr-FR" dirty="0">
                  <a:effectLst>
                    <a:outerShdw blurRad="38100" dist="38100" dir="2700000" algn="tl">
                      <a:srgbClr val="FFFFFF"/>
                    </a:outerShdw>
                  </a:effectLst>
                  <a:latin typeface="Times New Roman" pitchFamily="18" charset="0"/>
                  <a:cs typeface="Times New Roman" pitchFamily="18" charset="0"/>
                  <a:sym typeface="Symbol" charset="2"/>
                </a:rPr>
                <a:t> </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 </a:t>
              </a:r>
              <a:r>
                <a:rPr lang="fr-FR" dirty="0">
                  <a:effectLst>
                    <a:outerShdw blurRad="38100" dist="38100" dir="2700000" algn="tl">
                      <a:srgbClr val="FFFFFF"/>
                    </a:outerShdw>
                  </a:effectLst>
                  <a:latin typeface="Times New Roman" pitchFamily="18" charset="0"/>
                  <a:cs typeface="Times New Roman" pitchFamily="18" charset="0"/>
                  <a:sym typeface="Symbol" charset="2"/>
                </a:rPr>
                <a:t>ns</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2 </a:t>
              </a:r>
              <a:r>
                <a:rPr lang="fr-FR" dirty="0">
                  <a:effectLst>
                    <a:outerShdw blurRad="38100" dist="38100" dir="2700000" algn="tl">
                      <a:srgbClr val="FFFFFF"/>
                    </a:outerShdw>
                  </a:effectLst>
                  <a:latin typeface="Times New Roman" pitchFamily="18" charset="0"/>
                  <a:cs typeface="Times New Roman" pitchFamily="18" charset="0"/>
                  <a:sym typeface="Symbol" charset="2"/>
                </a:rPr>
                <a:t>np</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1</a:t>
              </a:r>
            </a:p>
          </p:txBody>
        </p:sp>
        <p:grpSp>
          <p:nvGrpSpPr>
            <p:cNvPr id="58372" name="Group 536"/>
            <p:cNvGrpSpPr>
              <a:grpSpLocks/>
            </p:cNvGrpSpPr>
            <p:nvPr/>
          </p:nvGrpSpPr>
          <p:grpSpPr bwMode="auto">
            <a:xfrm>
              <a:off x="192" y="3072"/>
              <a:ext cx="1200" cy="240"/>
              <a:chOff x="288" y="3648"/>
              <a:chExt cx="1200" cy="240"/>
            </a:xfrm>
          </p:grpSpPr>
          <p:grpSp>
            <p:nvGrpSpPr>
              <p:cNvPr id="58373" name="Group 537"/>
              <p:cNvGrpSpPr>
                <a:grpSpLocks/>
              </p:cNvGrpSpPr>
              <p:nvPr/>
            </p:nvGrpSpPr>
            <p:grpSpPr bwMode="auto">
              <a:xfrm>
                <a:off x="768" y="3648"/>
                <a:ext cx="240" cy="240"/>
                <a:chOff x="384" y="1056"/>
                <a:chExt cx="288" cy="240"/>
              </a:xfrm>
            </p:grpSpPr>
            <p:sp>
              <p:nvSpPr>
                <p:cNvPr id="22700" name="Line 538"/>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701" name="Line 539"/>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702" name="Line 540"/>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58374" name="Group 541"/>
              <p:cNvGrpSpPr>
                <a:grpSpLocks/>
              </p:cNvGrpSpPr>
              <p:nvPr/>
            </p:nvGrpSpPr>
            <p:grpSpPr bwMode="auto">
              <a:xfrm>
                <a:off x="1008" y="3648"/>
                <a:ext cx="240" cy="240"/>
                <a:chOff x="384" y="1056"/>
                <a:chExt cx="288" cy="240"/>
              </a:xfrm>
            </p:grpSpPr>
            <p:sp>
              <p:nvSpPr>
                <p:cNvPr id="22697" name="Line 542"/>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98" name="Line 543"/>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99" name="Line 544"/>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58375" name="Group 545"/>
              <p:cNvGrpSpPr>
                <a:grpSpLocks/>
              </p:cNvGrpSpPr>
              <p:nvPr/>
            </p:nvGrpSpPr>
            <p:grpSpPr bwMode="auto">
              <a:xfrm>
                <a:off x="1248" y="3648"/>
                <a:ext cx="240" cy="240"/>
                <a:chOff x="384" y="1056"/>
                <a:chExt cx="288" cy="240"/>
              </a:xfrm>
            </p:grpSpPr>
            <p:sp>
              <p:nvSpPr>
                <p:cNvPr id="22694" name="Line 546"/>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95" name="Line 547"/>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96" name="Line 548"/>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58376" name="Group 549"/>
              <p:cNvGrpSpPr>
                <a:grpSpLocks/>
              </p:cNvGrpSpPr>
              <p:nvPr/>
            </p:nvGrpSpPr>
            <p:grpSpPr bwMode="auto">
              <a:xfrm>
                <a:off x="288" y="3648"/>
                <a:ext cx="240" cy="240"/>
                <a:chOff x="384" y="1056"/>
                <a:chExt cx="288" cy="240"/>
              </a:xfrm>
            </p:grpSpPr>
            <p:sp>
              <p:nvSpPr>
                <p:cNvPr id="22691" name="Line 550"/>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92" name="Line 551"/>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93" name="Line 552"/>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grpSp>
          <p:nvGrpSpPr>
            <p:cNvPr id="58377" name="Group 610"/>
            <p:cNvGrpSpPr>
              <a:grpSpLocks/>
            </p:cNvGrpSpPr>
            <p:nvPr/>
          </p:nvGrpSpPr>
          <p:grpSpPr bwMode="auto">
            <a:xfrm>
              <a:off x="288" y="3024"/>
              <a:ext cx="48" cy="288"/>
              <a:chOff x="288" y="3408"/>
              <a:chExt cx="48" cy="336"/>
            </a:xfrm>
          </p:grpSpPr>
          <p:sp>
            <p:nvSpPr>
              <p:cNvPr id="22685" name="Line 611"/>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686" name="Line 612"/>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sp>
          <p:nvSpPr>
            <p:cNvPr id="22684" name="Line 631"/>
            <p:cNvSpPr>
              <a:spLocks noChangeShapeType="1"/>
            </p:cNvSpPr>
            <p:nvPr/>
          </p:nvSpPr>
          <p:spPr bwMode="auto">
            <a:xfrm flipV="1">
              <a:off x="768" y="3024"/>
              <a:ext cx="0" cy="288"/>
            </a:xfrm>
            <a:prstGeom prst="line">
              <a:avLst/>
            </a:prstGeom>
            <a:noFill/>
            <a:ln w="9525">
              <a:solidFill>
                <a:schemeClr val="tx1"/>
              </a:solidFill>
              <a:round/>
              <a:headEnd/>
              <a:tailEnd type="arrow" w="med" len="med"/>
            </a:ln>
          </p:spPr>
          <p:txBody>
            <a:bodyPr wrap="none" anchor="ctr"/>
            <a:lstStyle/>
            <a:p>
              <a:endParaRPr lang="fr-FR"/>
            </a:p>
          </p:txBody>
        </p:sp>
      </p:grpSp>
      <p:grpSp>
        <p:nvGrpSpPr>
          <p:cNvPr id="58378" name="Group 662"/>
          <p:cNvGrpSpPr>
            <a:grpSpLocks/>
          </p:cNvGrpSpPr>
          <p:nvPr/>
        </p:nvGrpSpPr>
        <p:grpSpPr bwMode="auto">
          <a:xfrm>
            <a:off x="411163" y="3581376"/>
            <a:ext cx="4624387" cy="447675"/>
            <a:chOff x="192" y="2640"/>
            <a:chExt cx="3854" cy="288"/>
          </a:xfrm>
        </p:grpSpPr>
        <p:sp>
          <p:nvSpPr>
            <p:cNvPr id="58389" name="Text Box 21"/>
            <p:cNvSpPr txBox="1">
              <a:spLocks noChangeArrowheads="1"/>
            </p:cNvSpPr>
            <p:nvPr/>
          </p:nvSpPr>
          <p:spPr bwMode="auto">
            <a:xfrm>
              <a:off x="1584" y="2688"/>
              <a:ext cx="2462" cy="237"/>
            </a:xfrm>
            <a:prstGeom prst="rect">
              <a:avLst/>
            </a:prstGeom>
            <a:noFill/>
            <a:ln w="9525">
              <a:noFill/>
              <a:miter lim="800000"/>
              <a:headEnd/>
              <a:tailEnd/>
            </a:ln>
            <a:effectLst/>
          </p:spPr>
          <p:txBody>
            <a:bodyPr>
              <a:spAutoFit/>
            </a:bodyPr>
            <a:lstStyle/>
            <a:p>
              <a:pPr fontAlgn="auto">
                <a:spcBef>
                  <a:spcPct val="50000"/>
                </a:spcBef>
                <a:spcAft>
                  <a:spcPts val="0"/>
                </a:spcAft>
                <a:defRPr/>
              </a:pPr>
              <a:r>
                <a:rPr lang="fr-FR" dirty="0">
                  <a:effectLst>
                    <a:outerShdw blurRad="38100" dist="38100" dir="2700000" algn="tl">
                      <a:srgbClr val="FFFFFF"/>
                    </a:outerShdw>
                  </a:effectLst>
                  <a:latin typeface="Times New Roman" pitchFamily="18" charset="0"/>
                  <a:cs typeface="Times New Roman" pitchFamily="18" charset="0"/>
                </a:rPr>
                <a:t>  C    Si  </a:t>
              </a:r>
              <a:r>
                <a:rPr lang="fr-FR" dirty="0">
                  <a:effectLst>
                    <a:outerShdw blurRad="38100" dist="38100" dir="2700000" algn="tl">
                      <a:srgbClr val="FFFFFF"/>
                    </a:outerShdw>
                  </a:effectLst>
                  <a:latin typeface="Times New Roman" pitchFamily="18" charset="0"/>
                  <a:cs typeface="Times New Roman" pitchFamily="18" charset="0"/>
                  <a:sym typeface="Symbol" charset="2"/>
                </a:rPr>
                <a:t> ns</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2 </a:t>
              </a:r>
              <a:r>
                <a:rPr lang="fr-FR" dirty="0">
                  <a:effectLst>
                    <a:outerShdw blurRad="38100" dist="38100" dir="2700000" algn="tl">
                      <a:srgbClr val="FFFFFF"/>
                    </a:outerShdw>
                  </a:effectLst>
                  <a:latin typeface="Times New Roman" pitchFamily="18" charset="0"/>
                  <a:cs typeface="Times New Roman" pitchFamily="18" charset="0"/>
                  <a:sym typeface="Symbol" charset="2"/>
                </a:rPr>
                <a:t>np</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2</a:t>
              </a:r>
              <a:r>
                <a:rPr lang="fr-FR" dirty="0">
                  <a:effectLst>
                    <a:outerShdw blurRad="38100" dist="38100" dir="2700000" algn="tl">
                      <a:srgbClr val="FFFFFF"/>
                    </a:outerShdw>
                  </a:effectLst>
                  <a:latin typeface="Times New Roman" pitchFamily="18" charset="0"/>
                  <a:cs typeface="Times New Roman" pitchFamily="18" charset="0"/>
                </a:rPr>
                <a:t> </a:t>
              </a:r>
            </a:p>
          </p:txBody>
        </p:sp>
        <p:grpSp>
          <p:nvGrpSpPr>
            <p:cNvPr id="58379" name="Group 519"/>
            <p:cNvGrpSpPr>
              <a:grpSpLocks/>
            </p:cNvGrpSpPr>
            <p:nvPr/>
          </p:nvGrpSpPr>
          <p:grpSpPr bwMode="auto">
            <a:xfrm>
              <a:off x="192" y="2688"/>
              <a:ext cx="1200" cy="240"/>
              <a:chOff x="288" y="3648"/>
              <a:chExt cx="1200" cy="240"/>
            </a:xfrm>
          </p:grpSpPr>
          <p:grpSp>
            <p:nvGrpSpPr>
              <p:cNvPr id="58380" name="Group 520"/>
              <p:cNvGrpSpPr>
                <a:grpSpLocks/>
              </p:cNvGrpSpPr>
              <p:nvPr/>
            </p:nvGrpSpPr>
            <p:grpSpPr bwMode="auto">
              <a:xfrm>
                <a:off x="768" y="3648"/>
                <a:ext cx="240" cy="240"/>
                <a:chOff x="384" y="1056"/>
                <a:chExt cx="288" cy="240"/>
              </a:xfrm>
            </p:grpSpPr>
            <p:sp>
              <p:nvSpPr>
                <p:cNvPr id="22678" name="Line 521"/>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79" name="Line 522"/>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80" name="Line 523"/>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58381" name="Group 524"/>
              <p:cNvGrpSpPr>
                <a:grpSpLocks/>
              </p:cNvGrpSpPr>
              <p:nvPr/>
            </p:nvGrpSpPr>
            <p:grpSpPr bwMode="auto">
              <a:xfrm>
                <a:off x="1008" y="3648"/>
                <a:ext cx="240" cy="240"/>
                <a:chOff x="384" y="1056"/>
                <a:chExt cx="288" cy="240"/>
              </a:xfrm>
            </p:grpSpPr>
            <p:sp>
              <p:nvSpPr>
                <p:cNvPr id="22675" name="Line 525"/>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76" name="Line 526"/>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77" name="Line 527"/>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58382" name="Group 528"/>
              <p:cNvGrpSpPr>
                <a:grpSpLocks/>
              </p:cNvGrpSpPr>
              <p:nvPr/>
            </p:nvGrpSpPr>
            <p:grpSpPr bwMode="auto">
              <a:xfrm>
                <a:off x="1248" y="3648"/>
                <a:ext cx="240" cy="240"/>
                <a:chOff x="384" y="1056"/>
                <a:chExt cx="288" cy="240"/>
              </a:xfrm>
            </p:grpSpPr>
            <p:sp>
              <p:nvSpPr>
                <p:cNvPr id="22672" name="Line 529"/>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73" name="Line 530"/>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74" name="Line 531"/>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58383" name="Group 532"/>
              <p:cNvGrpSpPr>
                <a:grpSpLocks/>
              </p:cNvGrpSpPr>
              <p:nvPr/>
            </p:nvGrpSpPr>
            <p:grpSpPr bwMode="auto">
              <a:xfrm>
                <a:off x="288" y="3648"/>
                <a:ext cx="240" cy="240"/>
                <a:chOff x="384" y="1056"/>
                <a:chExt cx="288" cy="240"/>
              </a:xfrm>
            </p:grpSpPr>
            <p:sp>
              <p:nvSpPr>
                <p:cNvPr id="22669" name="Line 533"/>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70" name="Line 534"/>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71" name="Line 535"/>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grpSp>
          <p:nvGrpSpPr>
            <p:cNvPr id="58384" name="Group 613"/>
            <p:cNvGrpSpPr>
              <a:grpSpLocks/>
            </p:cNvGrpSpPr>
            <p:nvPr/>
          </p:nvGrpSpPr>
          <p:grpSpPr bwMode="auto">
            <a:xfrm>
              <a:off x="288" y="2640"/>
              <a:ext cx="48" cy="288"/>
              <a:chOff x="288" y="3408"/>
              <a:chExt cx="48" cy="336"/>
            </a:xfrm>
          </p:grpSpPr>
          <p:sp>
            <p:nvSpPr>
              <p:cNvPr id="22663" name="Line 614"/>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664" name="Line 615"/>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sp>
          <p:nvSpPr>
            <p:cNvPr id="22661" name="Line 632"/>
            <p:cNvSpPr>
              <a:spLocks noChangeShapeType="1"/>
            </p:cNvSpPr>
            <p:nvPr/>
          </p:nvSpPr>
          <p:spPr bwMode="auto">
            <a:xfrm flipV="1">
              <a:off x="768" y="2640"/>
              <a:ext cx="0" cy="288"/>
            </a:xfrm>
            <a:prstGeom prst="line">
              <a:avLst/>
            </a:prstGeom>
            <a:noFill/>
            <a:ln w="9525">
              <a:solidFill>
                <a:schemeClr val="tx1"/>
              </a:solidFill>
              <a:round/>
              <a:headEnd/>
              <a:tailEnd type="arrow" w="med" len="med"/>
            </a:ln>
          </p:spPr>
          <p:txBody>
            <a:bodyPr wrap="none" anchor="ctr"/>
            <a:lstStyle/>
            <a:p>
              <a:endParaRPr lang="fr-FR"/>
            </a:p>
          </p:txBody>
        </p:sp>
        <p:sp>
          <p:nvSpPr>
            <p:cNvPr id="22662" name="Line 633"/>
            <p:cNvSpPr>
              <a:spLocks noChangeShapeType="1"/>
            </p:cNvSpPr>
            <p:nvPr/>
          </p:nvSpPr>
          <p:spPr bwMode="auto">
            <a:xfrm flipV="1">
              <a:off x="1008" y="2640"/>
              <a:ext cx="0" cy="288"/>
            </a:xfrm>
            <a:prstGeom prst="line">
              <a:avLst/>
            </a:prstGeom>
            <a:noFill/>
            <a:ln w="9525">
              <a:solidFill>
                <a:schemeClr val="tx1"/>
              </a:solidFill>
              <a:round/>
              <a:headEnd/>
              <a:tailEnd type="arrow" w="med" len="med"/>
            </a:ln>
          </p:spPr>
          <p:txBody>
            <a:bodyPr wrap="none" anchor="ctr"/>
            <a:lstStyle/>
            <a:p>
              <a:endParaRPr lang="fr-FR"/>
            </a:p>
          </p:txBody>
        </p:sp>
      </p:grpSp>
      <p:grpSp>
        <p:nvGrpSpPr>
          <p:cNvPr id="58385" name="Group 663"/>
          <p:cNvGrpSpPr>
            <a:grpSpLocks/>
          </p:cNvGrpSpPr>
          <p:nvPr/>
        </p:nvGrpSpPr>
        <p:grpSpPr bwMode="auto">
          <a:xfrm>
            <a:off x="411163" y="2970188"/>
            <a:ext cx="5126037" cy="447675"/>
            <a:chOff x="192" y="2256"/>
            <a:chExt cx="4272" cy="288"/>
          </a:xfrm>
        </p:grpSpPr>
        <p:sp>
          <p:nvSpPr>
            <p:cNvPr id="58390" name="Text Box 22"/>
            <p:cNvSpPr txBox="1">
              <a:spLocks noChangeArrowheads="1"/>
            </p:cNvSpPr>
            <p:nvPr/>
          </p:nvSpPr>
          <p:spPr bwMode="auto">
            <a:xfrm>
              <a:off x="1584" y="2256"/>
              <a:ext cx="2880" cy="238"/>
            </a:xfrm>
            <a:prstGeom prst="rect">
              <a:avLst/>
            </a:prstGeom>
            <a:noFill/>
            <a:ln w="9525">
              <a:noFill/>
              <a:miter lim="800000"/>
              <a:headEnd/>
              <a:tailEnd/>
            </a:ln>
            <a:effectLst/>
          </p:spPr>
          <p:txBody>
            <a:bodyPr>
              <a:spAutoFit/>
            </a:bodyPr>
            <a:lstStyle/>
            <a:p>
              <a:pPr fontAlgn="auto">
                <a:spcBef>
                  <a:spcPct val="50000"/>
                </a:spcBef>
                <a:spcAft>
                  <a:spcPts val="0"/>
                </a:spcAft>
                <a:defRPr/>
              </a:pPr>
              <a:r>
                <a:rPr lang="fr-FR" dirty="0">
                  <a:effectLst>
                    <a:outerShdw blurRad="38100" dist="38100" dir="2700000" algn="tl">
                      <a:srgbClr val="FFFFFF"/>
                    </a:outerShdw>
                  </a:effectLst>
                  <a:latin typeface="Times New Roman" pitchFamily="18" charset="0"/>
                  <a:cs typeface="Times New Roman" pitchFamily="18" charset="0"/>
                </a:rPr>
                <a:t>  N    P   </a:t>
              </a:r>
              <a:r>
                <a:rPr lang="fr-FR" dirty="0">
                  <a:effectLst>
                    <a:outerShdw blurRad="38100" dist="38100" dir="2700000" algn="tl">
                      <a:srgbClr val="FFFFFF"/>
                    </a:outerShdw>
                  </a:effectLst>
                  <a:latin typeface="Times New Roman" pitchFamily="18" charset="0"/>
                  <a:cs typeface="Times New Roman" pitchFamily="18" charset="0"/>
                  <a:sym typeface="Symbol" charset="2"/>
                </a:rPr>
                <a:t> ns</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2 </a:t>
              </a:r>
              <a:r>
                <a:rPr lang="fr-FR" dirty="0">
                  <a:effectLst>
                    <a:outerShdw blurRad="38100" dist="38100" dir="2700000" algn="tl">
                      <a:srgbClr val="FFFFFF"/>
                    </a:outerShdw>
                  </a:effectLst>
                  <a:latin typeface="Times New Roman" pitchFamily="18" charset="0"/>
                  <a:cs typeface="Times New Roman" pitchFamily="18" charset="0"/>
                  <a:sym typeface="Symbol" charset="2"/>
                </a:rPr>
                <a:t>np</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3</a:t>
              </a:r>
              <a:r>
                <a:rPr lang="fr-FR" dirty="0">
                  <a:effectLst>
                    <a:outerShdw blurRad="38100" dist="38100" dir="2700000" algn="tl">
                      <a:srgbClr val="FFFFFF"/>
                    </a:outerShdw>
                  </a:effectLst>
                  <a:latin typeface="Times New Roman" pitchFamily="18" charset="0"/>
                  <a:cs typeface="Times New Roman" pitchFamily="18" charset="0"/>
                </a:rPr>
                <a:t> </a:t>
              </a:r>
            </a:p>
          </p:txBody>
        </p:sp>
        <p:grpSp>
          <p:nvGrpSpPr>
            <p:cNvPr id="58386" name="Group 570"/>
            <p:cNvGrpSpPr>
              <a:grpSpLocks/>
            </p:cNvGrpSpPr>
            <p:nvPr/>
          </p:nvGrpSpPr>
          <p:grpSpPr bwMode="auto">
            <a:xfrm>
              <a:off x="192" y="2304"/>
              <a:ext cx="1200" cy="240"/>
              <a:chOff x="288" y="3648"/>
              <a:chExt cx="1200" cy="240"/>
            </a:xfrm>
          </p:grpSpPr>
          <p:grpSp>
            <p:nvGrpSpPr>
              <p:cNvPr id="58387" name="Group 571"/>
              <p:cNvGrpSpPr>
                <a:grpSpLocks/>
              </p:cNvGrpSpPr>
              <p:nvPr/>
            </p:nvGrpSpPr>
            <p:grpSpPr bwMode="auto">
              <a:xfrm>
                <a:off x="768" y="3648"/>
                <a:ext cx="240" cy="240"/>
                <a:chOff x="384" y="1056"/>
                <a:chExt cx="288" cy="240"/>
              </a:xfrm>
            </p:grpSpPr>
            <p:sp>
              <p:nvSpPr>
                <p:cNvPr id="22655" name="Line 572"/>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56" name="Line 573"/>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57" name="Line 574"/>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58388" name="Group 575"/>
              <p:cNvGrpSpPr>
                <a:grpSpLocks/>
              </p:cNvGrpSpPr>
              <p:nvPr/>
            </p:nvGrpSpPr>
            <p:grpSpPr bwMode="auto">
              <a:xfrm>
                <a:off x="1008" y="3648"/>
                <a:ext cx="240" cy="240"/>
                <a:chOff x="384" y="1056"/>
                <a:chExt cx="288" cy="240"/>
              </a:xfrm>
            </p:grpSpPr>
            <p:sp>
              <p:nvSpPr>
                <p:cNvPr id="22652" name="Line 576"/>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53" name="Line 577"/>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54" name="Line 578"/>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58394" name="Group 579"/>
              <p:cNvGrpSpPr>
                <a:grpSpLocks/>
              </p:cNvGrpSpPr>
              <p:nvPr/>
            </p:nvGrpSpPr>
            <p:grpSpPr bwMode="auto">
              <a:xfrm>
                <a:off x="1248" y="3648"/>
                <a:ext cx="240" cy="240"/>
                <a:chOff x="384" y="1056"/>
                <a:chExt cx="288" cy="240"/>
              </a:xfrm>
            </p:grpSpPr>
            <p:sp>
              <p:nvSpPr>
                <p:cNvPr id="22649" name="Line 580"/>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50" name="Line 581"/>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51" name="Line 582"/>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58395" name="Group 583"/>
              <p:cNvGrpSpPr>
                <a:grpSpLocks/>
              </p:cNvGrpSpPr>
              <p:nvPr/>
            </p:nvGrpSpPr>
            <p:grpSpPr bwMode="auto">
              <a:xfrm>
                <a:off x="288" y="3648"/>
                <a:ext cx="240" cy="240"/>
                <a:chOff x="384" y="1056"/>
                <a:chExt cx="288" cy="240"/>
              </a:xfrm>
            </p:grpSpPr>
            <p:sp>
              <p:nvSpPr>
                <p:cNvPr id="22646" name="Line 584"/>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47" name="Line 585"/>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48" name="Line 586"/>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grpSp>
          <p:nvGrpSpPr>
            <p:cNvPr id="58396" name="Group 619"/>
            <p:cNvGrpSpPr>
              <a:grpSpLocks/>
            </p:cNvGrpSpPr>
            <p:nvPr/>
          </p:nvGrpSpPr>
          <p:grpSpPr bwMode="auto">
            <a:xfrm>
              <a:off x="288" y="2256"/>
              <a:ext cx="48" cy="288"/>
              <a:chOff x="288" y="3408"/>
              <a:chExt cx="48" cy="336"/>
            </a:xfrm>
          </p:grpSpPr>
          <p:sp>
            <p:nvSpPr>
              <p:cNvPr id="22640" name="Line 620"/>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641" name="Line 621"/>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sp>
          <p:nvSpPr>
            <p:cNvPr id="22637" name="Line 634"/>
            <p:cNvSpPr>
              <a:spLocks noChangeShapeType="1"/>
            </p:cNvSpPr>
            <p:nvPr/>
          </p:nvSpPr>
          <p:spPr bwMode="auto">
            <a:xfrm flipV="1">
              <a:off x="768" y="2256"/>
              <a:ext cx="0" cy="288"/>
            </a:xfrm>
            <a:prstGeom prst="line">
              <a:avLst/>
            </a:prstGeom>
            <a:noFill/>
            <a:ln w="9525">
              <a:solidFill>
                <a:schemeClr val="tx1"/>
              </a:solidFill>
              <a:round/>
              <a:headEnd/>
              <a:tailEnd type="arrow" w="med" len="med"/>
            </a:ln>
          </p:spPr>
          <p:txBody>
            <a:bodyPr wrap="none" anchor="ctr"/>
            <a:lstStyle/>
            <a:p>
              <a:endParaRPr lang="fr-FR"/>
            </a:p>
          </p:txBody>
        </p:sp>
        <p:sp>
          <p:nvSpPr>
            <p:cNvPr id="22638" name="Line 635"/>
            <p:cNvSpPr>
              <a:spLocks noChangeShapeType="1"/>
            </p:cNvSpPr>
            <p:nvPr/>
          </p:nvSpPr>
          <p:spPr bwMode="auto">
            <a:xfrm flipV="1">
              <a:off x="1008" y="2256"/>
              <a:ext cx="0" cy="288"/>
            </a:xfrm>
            <a:prstGeom prst="line">
              <a:avLst/>
            </a:prstGeom>
            <a:noFill/>
            <a:ln w="9525">
              <a:solidFill>
                <a:schemeClr val="tx1"/>
              </a:solidFill>
              <a:round/>
              <a:headEnd/>
              <a:tailEnd type="arrow" w="med" len="med"/>
            </a:ln>
          </p:spPr>
          <p:txBody>
            <a:bodyPr wrap="none" anchor="ctr"/>
            <a:lstStyle/>
            <a:p>
              <a:endParaRPr lang="fr-FR"/>
            </a:p>
          </p:txBody>
        </p:sp>
        <p:sp>
          <p:nvSpPr>
            <p:cNvPr id="22639" name="Line 636"/>
            <p:cNvSpPr>
              <a:spLocks noChangeShapeType="1"/>
            </p:cNvSpPr>
            <p:nvPr/>
          </p:nvSpPr>
          <p:spPr bwMode="auto">
            <a:xfrm flipV="1">
              <a:off x="1248" y="2256"/>
              <a:ext cx="0" cy="288"/>
            </a:xfrm>
            <a:prstGeom prst="line">
              <a:avLst/>
            </a:prstGeom>
            <a:noFill/>
            <a:ln w="9525">
              <a:solidFill>
                <a:schemeClr val="tx1"/>
              </a:solidFill>
              <a:round/>
              <a:headEnd/>
              <a:tailEnd type="arrow" w="med" len="med"/>
            </a:ln>
          </p:spPr>
          <p:txBody>
            <a:bodyPr wrap="none" anchor="ctr"/>
            <a:lstStyle/>
            <a:p>
              <a:endParaRPr lang="fr-FR"/>
            </a:p>
          </p:txBody>
        </p:sp>
      </p:grpSp>
      <p:grpSp>
        <p:nvGrpSpPr>
          <p:cNvPr id="58397" name="Group 665"/>
          <p:cNvGrpSpPr>
            <a:grpSpLocks/>
          </p:cNvGrpSpPr>
          <p:nvPr/>
        </p:nvGrpSpPr>
        <p:grpSpPr bwMode="auto">
          <a:xfrm>
            <a:off x="411163" y="1750988"/>
            <a:ext cx="5126037" cy="447675"/>
            <a:chOff x="192" y="1488"/>
            <a:chExt cx="4272" cy="288"/>
          </a:xfrm>
        </p:grpSpPr>
        <p:sp>
          <p:nvSpPr>
            <p:cNvPr id="58392" name="Text Box 24"/>
            <p:cNvSpPr txBox="1">
              <a:spLocks noChangeArrowheads="1"/>
            </p:cNvSpPr>
            <p:nvPr/>
          </p:nvSpPr>
          <p:spPr bwMode="auto">
            <a:xfrm>
              <a:off x="1584" y="1488"/>
              <a:ext cx="2880" cy="238"/>
            </a:xfrm>
            <a:prstGeom prst="rect">
              <a:avLst/>
            </a:prstGeom>
            <a:noFill/>
            <a:ln w="9525">
              <a:noFill/>
              <a:miter lim="800000"/>
              <a:headEnd/>
              <a:tailEnd/>
            </a:ln>
            <a:effectLst/>
          </p:spPr>
          <p:txBody>
            <a:bodyPr>
              <a:spAutoFit/>
            </a:bodyPr>
            <a:lstStyle/>
            <a:p>
              <a:pPr fontAlgn="auto">
                <a:spcBef>
                  <a:spcPct val="50000"/>
                </a:spcBef>
                <a:spcAft>
                  <a:spcPts val="0"/>
                </a:spcAft>
                <a:defRPr/>
              </a:pPr>
              <a:r>
                <a:rPr lang="fr-FR" dirty="0">
                  <a:effectLst>
                    <a:outerShdw blurRad="38100" dist="38100" dir="2700000" algn="tl">
                      <a:srgbClr val="FFFFFF"/>
                    </a:outerShdw>
                  </a:effectLst>
                  <a:latin typeface="Times New Roman" pitchFamily="18" charset="0"/>
                  <a:cs typeface="Times New Roman" pitchFamily="18" charset="0"/>
                </a:rPr>
                <a:t>  F   Cl   </a:t>
              </a:r>
              <a:r>
                <a:rPr lang="fr-FR" dirty="0">
                  <a:effectLst>
                    <a:outerShdw blurRad="38100" dist="38100" dir="2700000" algn="tl">
                      <a:srgbClr val="FFFFFF"/>
                    </a:outerShdw>
                  </a:effectLst>
                  <a:latin typeface="Times New Roman" pitchFamily="18" charset="0"/>
                  <a:cs typeface="Times New Roman" pitchFamily="18" charset="0"/>
                  <a:sym typeface="Symbol" charset="2"/>
                </a:rPr>
                <a:t></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 </a:t>
              </a:r>
              <a:r>
                <a:rPr lang="fr-FR" dirty="0">
                  <a:effectLst>
                    <a:outerShdw blurRad="38100" dist="38100" dir="2700000" algn="tl">
                      <a:srgbClr val="FFFFFF"/>
                    </a:outerShdw>
                  </a:effectLst>
                  <a:latin typeface="Times New Roman" pitchFamily="18" charset="0"/>
                  <a:cs typeface="Times New Roman" pitchFamily="18" charset="0"/>
                  <a:sym typeface="Symbol" charset="2"/>
                </a:rPr>
                <a:t>ns</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2 </a:t>
              </a:r>
              <a:r>
                <a:rPr lang="fr-FR" dirty="0">
                  <a:effectLst>
                    <a:outerShdw blurRad="38100" dist="38100" dir="2700000" algn="tl">
                      <a:srgbClr val="FFFFFF"/>
                    </a:outerShdw>
                  </a:effectLst>
                  <a:latin typeface="Times New Roman" pitchFamily="18" charset="0"/>
                  <a:cs typeface="Times New Roman" pitchFamily="18" charset="0"/>
                  <a:sym typeface="Symbol" charset="2"/>
                </a:rPr>
                <a:t>np</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5</a:t>
              </a:r>
              <a:r>
                <a:rPr lang="fr-FR" dirty="0">
                  <a:effectLst>
                    <a:outerShdw blurRad="38100" dist="38100" dir="2700000" algn="tl">
                      <a:srgbClr val="FFFFFF"/>
                    </a:outerShdw>
                  </a:effectLst>
                  <a:latin typeface="Times New Roman" pitchFamily="18" charset="0"/>
                  <a:cs typeface="Times New Roman" pitchFamily="18" charset="0"/>
                </a:rPr>
                <a:t> </a:t>
              </a:r>
            </a:p>
          </p:txBody>
        </p:sp>
        <p:grpSp>
          <p:nvGrpSpPr>
            <p:cNvPr id="58398" name="Group 553"/>
            <p:cNvGrpSpPr>
              <a:grpSpLocks/>
            </p:cNvGrpSpPr>
            <p:nvPr/>
          </p:nvGrpSpPr>
          <p:grpSpPr bwMode="auto">
            <a:xfrm>
              <a:off x="192" y="1536"/>
              <a:ext cx="1200" cy="240"/>
              <a:chOff x="288" y="3648"/>
              <a:chExt cx="1200" cy="240"/>
            </a:xfrm>
          </p:grpSpPr>
          <p:grpSp>
            <p:nvGrpSpPr>
              <p:cNvPr id="58399" name="Group 554"/>
              <p:cNvGrpSpPr>
                <a:grpSpLocks/>
              </p:cNvGrpSpPr>
              <p:nvPr/>
            </p:nvGrpSpPr>
            <p:grpSpPr bwMode="auto">
              <a:xfrm>
                <a:off x="768" y="3648"/>
                <a:ext cx="240" cy="240"/>
                <a:chOff x="384" y="1056"/>
                <a:chExt cx="288" cy="240"/>
              </a:xfrm>
            </p:grpSpPr>
            <p:sp>
              <p:nvSpPr>
                <p:cNvPr id="22631" name="Line 555"/>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32" name="Line 556"/>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33" name="Line 557"/>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320" name="Group 558"/>
              <p:cNvGrpSpPr>
                <a:grpSpLocks/>
              </p:cNvGrpSpPr>
              <p:nvPr/>
            </p:nvGrpSpPr>
            <p:grpSpPr bwMode="auto">
              <a:xfrm>
                <a:off x="1008" y="3648"/>
                <a:ext cx="240" cy="240"/>
                <a:chOff x="384" y="1056"/>
                <a:chExt cx="288" cy="240"/>
              </a:xfrm>
            </p:grpSpPr>
            <p:sp>
              <p:nvSpPr>
                <p:cNvPr id="22628" name="Line 559"/>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29" name="Line 560"/>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30" name="Line 561"/>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321" name="Group 562"/>
              <p:cNvGrpSpPr>
                <a:grpSpLocks/>
              </p:cNvGrpSpPr>
              <p:nvPr/>
            </p:nvGrpSpPr>
            <p:grpSpPr bwMode="auto">
              <a:xfrm>
                <a:off x="1248" y="3648"/>
                <a:ext cx="240" cy="240"/>
                <a:chOff x="384" y="1056"/>
                <a:chExt cx="288" cy="240"/>
              </a:xfrm>
            </p:grpSpPr>
            <p:sp>
              <p:nvSpPr>
                <p:cNvPr id="22625" name="Line 563"/>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26" name="Line 564"/>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27" name="Line 565"/>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322" name="Group 566"/>
              <p:cNvGrpSpPr>
                <a:grpSpLocks/>
              </p:cNvGrpSpPr>
              <p:nvPr/>
            </p:nvGrpSpPr>
            <p:grpSpPr bwMode="auto">
              <a:xfrm>
                <a:off x="288" y="3648"/>
                <a:ext cx="240" cy="240"/>
                <a:chOff x="384" y="1056"/>
                <a:chExt cx="288" cy="240"/>
              </a:xfrm>
            </p:grpSpPr>
            <p:sp>
              <p:nvSpPr>
                <p:cNvPr id="22622" name="Line 567"/>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23" name="Line 568"/>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24" name="Line 569"/>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grpSp>
          <p:nvGrpSpPr>
            <p:cNvPr id="323" name="Group 625"/>
            <p:cNvGrpSpPr>
              <a:grpSpLocks/>
            </p:cNvGrpSpPr>
            <p:nvPr/>
          </p:nvGrpSpPr>
          <p:grpSpPr bwMode="auto">
            <a:xfrm>
              <a:off x="288" y="1488"/>
              <a:ext cx="48" cy="288"/>
              <a:chOff x="288" y="3408"/>
              <a:chExt cx="48" cy="336"/>
            </a:xfrm>
          </p:grpSpPr>
          <p:sp>
            <p:nvSpPr>
              <p:cNvPr id="22616" name="Line 626"/>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617" name="Line 627"/>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sp>
          <p:nvSpPr>
            <p:cNvPr id="22609" name="Line 637"/>
            <p:cNvSpPr>
              <a:spLocks noChangeShapeType="1"/>
            </p:cNvSpPr>
            <p:nvPr/>
          </p:nvSpPr>
          <p:spPr bwMode="auto">
            <a:xfrm flipV="1">
              <a:off x="1296" y="1488"/>
              <a:ext cx="0" cy="288"/>
            </a:xfrm>
            <a:prstGeom prst="line">
              <a:avLst/>
            </a:prstGeom>
            <a:noFill/>
            <a:ln w="9525">
              <a:solidFill>
                <a:schemeClr val="tx1"/>
              </a:solidFill>
              <a:round/>
              <a:headEnd/>
              <a:tailEnd type="arrow" w="med" len="med"/>
            </a:ln>
          </p:spPr>
          <p:txBody>
            <a:bodyPr wrap="none" anchor="ctr"/>
            <a:lstStyle/>
            <a:p>
              <a:endParaRPr lang="fr-FR"/>
            </a:p>
          </p:txBody>
        </p:sp>
        <p:grpSp>
          <p:nvGrpSpPr>
            <p:cNvPr id="324" name="Group 640"/>
            <p:cNvGrpSpPr>
              <a:grpSpLocks/>
            </p:cNvGrpSpPr>
            <p:nvPr/>
          </p:nvGrpSpPr>
          <p:grpSpPr bwMode="auto">
            <a:xfrm>
              <a:off x="768" y="1488"/>
              <a:ext cx="48" cy="288"/>
              <a:chOff x="288" y="3408"/>
              <a:chExt cx="48" cy="336"/>
            </a:xfrm>
          </p:grpSpPr>
          <p:sp>
            <p:nvSpPr>
              <p:cNvPr id="22614" name="Line 641"/>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615" name="Line 642"/>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grpSp>
          <p:nvGrpSpPr>
            <p:cNvPr id="325" name="Group 643"/>
            <p:cNvGrpSpPr>
              <a:grpSpLocks/>
            </p:cNvGrpSpPr>
            <p:nvPr/>
          </p:nvGrpSpPr>
          <p:grpSpPr bwMode="auto">
            <a:xfrm>
              <a:off x="1008" y="1488"/>
              <a:ext cx="48" cy="288"/>
              <a:chOff x="288" y="3408"/>
              <a:chExt cx="48" cy="336"/>
            </a:xfrm>
          </p:grpSpPr>
          <p:sp>
            <p:nvSpPr>
              <p:cNvPr id="22612" name="Line 644"/>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613" name="Line 645"/>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grpSp>
      <p:grpSp>
        <p:nvGrpSpPr>
          <p:cNvPr id="326" name="Group 664"/>
          <p:cNvGrpSpPr>
            <a:grpSpLocks/>
          </p:cNvGrpSpPr>
          <p:nvPr/>
        </p:nvGrpSpPr>
        <p:grpSpPr bwMode="auto">
          <a:xfrm>
            <a:off x="411163" y="2360588"/>
            <a:ext cx="5126037" cy="447675"/>
            <a:chOff x="192" y="1872"/>
            <a:chExt cx="4272" cy="288"/>
          </a:xfrm>
        </p:grpSpPr>
        <p:sp>
          <p:nvSpPr>
            <p:cNvPr id="58391" name="Text Box 23"/>
            <p:cNvSpPr txBox="1">
              <a:spLocks noChangeArrowheads="1"/>
            </p:cNvSpPr>
            <p:nvPr/>
          </p:nvSpPr>
          <p:spPr bwMode="auto">
            <a:xfrm>
              <a:off x="1584" y="1872"/>
              <a:ext cx="2880" cy="238"/>
            </a:xfrm>
            <a:prstGeom prst="rect">
              <a:avLst/>
            </a:prstGeom>
            <a:noFill/>
            <a:ln w="9525">
              <a:noFill/>
              <a:miter lim="800000"/>
              <a:headEnd/>
              <a:tailEnd/>
            </a:ln>
            <a:effectLst/>
          </p:spPr>
          <p:txBody>
            <a:bodyPr>
              <a:spAutoFit/>
            </a:bodyPr>
            <a:lstStyle/>
            <a:p>
              <a:pPr fontAlgn="auto">
                <a:spcBef>
                  <a:spcPct val="50000"/>
                </a:spcBef>
                <a:spcAft>
                  <a:spcPts val="0"/>
                </a:spcAft>
                <a:defRPr/>
              </a:pPr>
              <a:r>
                <a:rPr lang="fr-FR" dirty="0">
                  <a:effectLst>
                    <a:outerShdw blurRad="38100" dist="38100" dir="2700000" algn="tl">
                      <a:srgbClr val="FFFFFF"/>
                    </a:outerShdw>
                  </a:effectLst>
                  <a:latin typeface="Times New Roman" pitchFamily="18" charset="0"/>
                  <a:cs typeface="Times New Roman" pitchFamily="18" charset="0"/>
                </a:rPr>
                <a:t>  O    S   </a:t>
              </a:r>
              <a:r>
                <a:rPr lang="fr-FR" dirty="0">
                  <a:effectLst>
                    <a:outerShdw blurRad="38100" dist="38100" dir="2700000" algn="tl">
                      <a:srgbClr val="FFFFFF"/>
                    </a:outerShdw>
                  </a:effectLst>
                  <a:latin typeface="Times New Roman" pitchFamily="18" charset="0"/>
                  <a:cs typeface="Times New Roman" pitchFamily="18" charset="0"/>
                  <a:sym typeface="Symbol" charset="2"/>
                </a:rPr>
                <a:t> ns</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2 </a:t>
              </a:r>
              <a:r>
                <a:rPr lang="fr-FR" dirty="0">
                  <a:effectLst>
                    <a:outerShdw blurRad="38100" dist="38100" dir="2700000" algn="tl">
                      <a:srgbClr val="FFFFFF"/>
                    </a:outerShdw>
                  </a:effectLst>
                  <a:latin typeface="Times New Roman" pitchFamily="18" charset="0"/>
                  <a:cs typeface="Times New Roman" pitchFamily="18" charset="0"/>
                  <a:sym typeface="Symbol" charset="2"/>
                </a:rPr>
                <a:t>np</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4</a:t>
              </a:r>
              <a:r>
                <a:rPr lang="fr-FR" dirty="0">
                  <a:effectLst>
                    <a:outerShdw blurRad="38100" dist="38100" dir="2700000" algn="tl">
                      <a:srgbClr val="FFFFFF"/>
                    </a:outerShdw>
                  </a:effectLst>
                  <a:latin typeface="Times New Roman" pitchFamily="18" charset="0"/>
                  <a:cs typeface="Times New Roman" pitchFamily="18" charset="0"/>
                </a:rPr>
                <a:t> </a:t>
              </a:r>
            </a:p>
          </p:txBody>
        </p:sp>
        <p:grpSp>
          <p:nvGrpSpPr>
            <p:cNvPr id="327" name="Group 587"/>
            <p:cNvGrpSpPr>
              <a:grpSpLocks/>
            </p:cNvGrpSpPr>
            <p:nvPr/>
          </p:nvGrpSpPr>
          <p:grpSpPr bwMode="auto">
            <a:xfrm>
              <a:off x="192" y="1920"/>
              <a:ext cx="1200" cy="240"/>
              <a:chOff x="288" y="3648"/>
              <a:chExt cx="1200" cy="240"/>
            </a:xfrm>
          </p:grpSpPr>
          <p:grpSp>
            <p:nvGrpSpPr>
              <p:cNvPr id="328" name="Group 588"/>
              <p:cNvGrpSpPr>
                <a:grpSpLocks/>
              </p:cNvGrpSpPr>
              <p:nvPr/>
            </p:nvGrpSpPr>
            <p:grpSpPr bwMode="auto">
              <a:xfrm>
                <a:off x="768" y="3648"/>
                <a:ext cx="240" cy="240"/>
                <a:chOff x="384" y="1056"/>
                <a:chExt cx="288" cy="240"/>
              </a:xfrm>
            </p:grpSpPr>
            <p:sp>
              <p:nvSpPr>
                <p:cNvPr id="22603" name="Line 589"/>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04" name="Line 590"/>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05" name="Line 591"/>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329" name="Group 592"/>
              <p:cNvGrpSpPr>
                <a:grpSpLocks/>
              </p:cNvGrpSpPr>
              <p:nvPr/>
            </p:nvGrpSpPr>
            <p:grpSpPr bwMode="auto">
              <a:xfrm>
                <a:off x="1008" y="3648"/>
                <a:ext cx="240" cy="240"/>
                <a:chOff x="384" y="1056"/>
                <a:chExt cx="288" cy="240"/>
              </a:xfrm>
            </p:grpSpPr>
            <p:sp>
              <p:nvSpPr>
                <p:cNvPr id="22600" name="Line 593"/>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601" name="Line 594"/>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602" name="Line 595"/>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330" name="Group 596"/>
              <p:cNvGrpSpPr>
                <a:grpSpLocks/>
              </p:cNvGrpSpPr>
              <p:nvPr/>
            </p:nvGrpSpPr>
            <p:grpSpPr bwMode="auto">
              <a:xfrm>
                <a:off x="1248" y="3648"/>
                <a:ext cx="240" cy="240"/>
                <a:chOff x="384" y="1056"/>
                <a:chExt cx="288" cy="240"/>
              </a:xfrm>
            </p:grpSpPr>
            <p:sp>
              <p:nvSpPr>
                <p:cNvPr id="22597" name="Line 597"/>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598" name="Line 598"/>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599" name="Line 599"/>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331" name="Group 600"/>
              <p:cNvGrpSpPr>
                <a:grpSpLocks/>
              </p:cNvGrpSpPr>
              <p:nvPr/>
            </p:nvGrpSpPr>
            <p:grpSpPr bwMode="auto">
              <a:xfrm>
                <a:off x="288" y="3648"/>
                <a:ext cx="240" cy="240"/>
                <a:chOff x="384" y="1056"/>
                <a:chExt cx="288" cy="240"/>
              </a:xfrm>
            </p:grpSpPr>
            <p:sp>
              <p:nvSpPr>
                <p:cNvPr id="22594" name="Line 601"/>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595" name="Line 602"/>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596" name="Line 603"/>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grpSp>
          <p:nvGrpSpPr>
            <p:cNvPr id="332" name="Group 628"/>
            <p:cNvGrpSpPr>
              <a:grpSpLocks/>
            </p:cNvGrpSpPr>
            <p:nvPr/>
          </p:nvGrpSpPr>
          <p:grpSpPr bwMode="auto">
            <a:xfrm>
              <a:off x="288" y="1872"/>
              <a:ext cx="48" cy="288"/>
              <a:chOff x="288" y="3408"/>
              <a:chExt cx="48" cy="336"/>
            </a:xfrm>
          </p:grpSpPr>
          <p:sp>
            <p:nvSpPr>
              <p:cNvPr id="22588" name="Line 629"/>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589" name="Line 630"/>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sp>
          <p:nvSpPr>
            <p:cNvPr id="22583" name="Line 638"/>
            <p:cNvSpPr>
              <a:spLocks noChangeShapeType="1"/>
            </p:cNvSpPr>
            <p:nvPr/>
          </p:nvSpPr>
          <p:spPr bwMode="auto">
            <a:xfrm flipV="1">
              <a:off x="1296" y="1872"/>
              <a:ext cx="0" cy="288"/>
            </a:xfrm>
            <a:prstGeom prst="line">
              <a:avLst/>
            </a:prstGeom>
            <a:noFill/>
            <a:ln w="9525">
              <a:solidFill>
                <a:schemeClr val="tx1"/>
              </a:solidFill>
              <a:round/>
              <a:headEnd/>
              <a:tailEnd type="arrow" w="med" len="med"/>
            </a:ln>
          </p:spPr>
          <p:txBody>
            <a:bodyPr wrap="none" anchor="ctr"/>
            <a:lstStyle/>
            <a:p>
              <a:endParaRPr lang="fr-FR"/>
            </a:p>
          </p:txBody>
        </p:sp>
        <p:sp>
          <p:nvSpPr>
            <p:cNvPr id="22584" name="Line 639"/>
            <p:cNvSpPr>
              <a:spLocks noChangeShapeType="1"/>
            </p:cNvSpPr>
            <p:nvPr/>
          </p:nvSpPr>
          <p:spPr bwMode="auto">
            <a:xfrm flipV="1">
              <a:off x="1008" y="1872"/>
              <a:ext cx="0" cy="288"/>
            </a:xfrm>
            <a:prstGeom prst="line">
              <a:avLst/>
            </a:prstGeom>
            <a:noFill/>
            <a:ln w="9525">
              <a:solidFill>
                <a:schemeClr val="tx1"/>
              </a:solidFill>
              <a:round/>
              <a:headEnd/>
              <a:tailEnd type="arrow" w="med" len="med"/>
            </a:ln>
          </p:spPr>
          <p:txBody>
            <a:bodyPr wrap="none" anchor="ctr"/>
            <a:lstStyle/>
            <a:p>
              <a:endParaRPr lang="fr-FR"/>
            </a:p>
          </p:txBody>
        </p:sp>
        <p:grpSp>
          <p:nvGrpSpPr>
            <p:cNvPr id="333" name="Group 646"/>
            <p:cNvGrpSpPr>
              <a:grpSpLocks/>
            </p:cNvGrpSpPr>
            <p:nvPr/>
          </p:nvGrpSpPr>
          <p:grpSpPr bwMode="auto">
            <a:xfrm>
              <a:off x="768" y="1872"/>
              <a:ext cx="48" cy="288"/>
              <a:chOff x="288" y="3408"/>
              <a:chExt cx="48" cy="336"/>
            </a:xfrm>
          </p:grpSpPr>
          <p:sp>
            <p:nvSpPr>
              <p:cNvPr id="22586" name="Line 647"/>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587" name="Line 648"/>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grpSp>
      <p:grpSp>
        <p:nvGrpSpPr>
          <p:cNvPr id="334" name="Group 666"/>
          <p:cNvGrpSpPr>
            <a:grpSpLocks/>
          </p:cNvGrpSpPr>
          <p:nvPr/>
        </p:nvGrpSpPr>
        <p:grpSpPr bwMode="auto">
          <a:xfrm>
            <a:off x="411163" y="1141388"/>
            <a:ext cx="5126037" cy="447675"/>
            <a:chOff x="192" y="1104"/>
            <a:chExt cx="4272" cy="288"/>
          </a:xfrm>
        </p:grpSpPr>
        <p:sp>
          <p:nvSpPr>
            <p:cNvPr id="58393" name="Text Box 25"/>
            <p:cNvSpPr txBox="1">
              <a:spLocks noChangeArrowheads="1"/>
            </p:cNvSpPr>
            <p:nvPr/>
          </p:nvSpPr>
          <p:spPr bwMode="auto">
            <a:xfrm>
              <a:off x="1584" y="1104"/>
              <a:ext cx="2880" cy="238"/>
            </a:xfrm>
            <a:prstGeom prst="rect">
              <a:avLst/>
            </a:prstGeom>
            <a:noFill/>
            <a:ln w="9525">
              <a:noFill/>
              <a:miter lim="800000"/>
              <a:headEnd/>
              <a:tailEnd/>
            </a:ln>
            <a:effectLst/>
          </p:spPr>
          <p:txBody>
            <a:bodyPr>
              <a:spAutoFit/>
            </a:bodyPr>
            <a:lstStyle/>
            <a:p>
              <a:pPr fontAlgn="auto">
                <a:spcBef>
                  <a:spcPct val="50000"/>
                </a:spcBef>
                <a:spcAft>
                  <a:spcPts val="0"/>
                </a:spcAft>
                <a:defRPr/>
              </a:pPr>
              <a:r>
                <a:rPr lang="fr-FR" dirty="0">
                  <a:effectLst>
                    <a:outerShdw blurRad="38100" dist="38100" dir="2700000" algn="tl">
                      <a:srgbClr val="FFFFFF"/>
                    </a:outerShdw>
                  </a:effectLst>
                  <a:latin typeface="Times New Roman" pitchFamily="18" charset="0"/>
                  <a:cs typeface="Times New Roman" pitchFamily="18" charset="0"/>
                </a:rPr>
                <a:t>Ne   Ar</a:t>
              </a:r>
              <a:r>
                <a:rPr lang="fr-FR" baseline="30000" dirty="0">
                  <a:effectLst>
                    <a:outerShdw blurRad="38100" dist="38100" dir="2700000" algn="tl">
                      <a:srgbClr val="FFFFFF"/>
                    </a:outerShdw>
                  </a:effectLst>
                  <a:latin typeface="Times New Roman" pitchFamily="18" charset="0"/>
                  <a:cs typeface="Times New Roman" pitchFamily="18" charset="0"/>
                </a:rPr>
                <a:t>  </a:t>
              </a:r>
              <a:r>
                <a:rPr lang="fr-FR" dirty="0">
                  <a:effectLst>
                    <a:outerShdw blurRad="38100" dist="38100" dir="2700000" algn="tl">
                      <a:srgbClr val="FFFFFF"/>
                    </a:outerShdw>
                  </a:effectLst>
                  <a:latin typeface="Times New Roman" pitchFamily="18" charset="0"/>
                  <a:cs typeface="Times New Roman" pitchFamily="18" charset="0"/>
                </a:rPr>
                <a:t> </a:t>
              </a:r>
              <a:r>
                <a:rPr lang="fr-FR" dirty="0">
                  <a:effectLst>
                    <a:outerShdw blurRad="38100" dist="38100" dir="2700000" algn="tl">
                      <a:srgbClr val="FFFFFF"/>
                    </a:outerShdw>
                  </a:effectLst>
                  <a:latin typeface="Times New Roman" pitchFamily="18" charset="0"/>
                  <a:cs typeface="Times New Roman" pitchFamily="18" charset="0"/>
                  <a:sym typeface="Symbol" charset="2"/>
                </a:rPr>
                <a:t> ns</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2 </a:t>
              </a:r>
              <a:r>
                <a:rPr lang="fr-FR" dirty="0">
                  <a:effectLst>
                    <a:outerShdw blurRad="38100" dist="38100" dir="2700000" algn="tl">
                      <a:srgbClr val="FFFFFF"/>
                    </a:outerShdw>
                  </a:effectLst>
                  <a:latin typeface="Times New Roman" pitchFamily="18" charset="0"/>
                  <a:cs typeface="Times New Roman" pitchFamily="18" charset="0"/>
                  <a:sym typeface="Symbol" charset="2"/>
                </a:rPr>
                <a:t>np</a:t>
              </a:r>
              <a:r>
                <a:rPr lang="fr-FR" baseline="30000" dirty="0">
                  <a:effectLst>
                    <a:outerShdw blurRad="38100" dist="38100" dir="2700000" algn="tl">
                      <a:srgbClr val="FFFFFF"/>
                    </a:outerShdw>
                  </a:effectLst>
                  <a:latin typeface="Times New Roman" pitchFamily="18" charset="0"/>
                  <a:cs typeface="Times New Roman" pitchFamily="18" charset="0"/>
                  <a:sym typeface="Symbol" charset="2"/>
                </a:rPr>
                <a:t>6</a:t>
              </a:r>
              <a:r>
                <a:rPr lang="fr-FR" dirty="0">
                  <a:effectLst>
                    <a:outerShdw blurRad="38100" dist="38100" dir="2700000" algn="tl">
                      <a:srgbClr val="FFFFFF"/>
                    </a:outerShdw>
                  </a:effectLst>
                  <a:latin typeface="Times New Roman" pitchFamily="18" charset="0"/>
                  <a:cs typeface="Times New Roman" pitchFamily="18" charset="0"/>
                </a:rPr>
                <a:t> </a:t>
              </a:r>
            </a:p>
          </p:txBody>
        </p:sp>
        <p:grpSp>
          <p:nvGrpSpPr>
            <p:cNvPr id="335" name="Group 502"/>
            <p:cNvGrpSpPr>
              <a:grpSpLocks/>
            </p:cNvGrpSpPr>
            <p:nvPr/>
          </p:nvGrpSpPr>
          <p:grpSpPr bwMode="auto">
            <a:xfrm>
              <a:off x="192" y="1152"/>
              <a:ext cx="1200" cy="240"/>
              <a:chOff x="288" y="3648"/>
              <a:chExt cx="1200" cy="240"/>
            </a:xfrm>
          </p:grpSpPr>
          <p:grpSp>
            <p:nvGrpSpPr>
              <p:cNvPr id="336" name="Group 503"/>
              <p:cNvGrpSpPr>
                <a:grpSpLocks/>
              </p:cNvGrpSpPr>
              <p:nvPr/>
            </p:nvGrpSpPr>
            <p:grpSpPr bwMode="auto">
              <a:xfrm>
                <a:off x="768" y="3648"/>
                <a:ext cx="240" cy="240"/>
                <a:chOff x="384" y="1056"/>
                <a:chExt cx="288" cy="240"/>
              </a:xfrm>
            </p:grpSpPr>
            <p:sp>
              <p:nvSpPr>
                <p:cNvPr id="22577" name="Line 504"/>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578" name="Line 505"/>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579" name="Line 506"/>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337" name="Group 507"/>
              <p:cNvGrpSpPr>
                <a:grpSpLocks/>
              </p:cNvGrpSpPr>
              <p:nvPr/>
            </p:nvGrpSpPr>
            <p:grpSpPr bwMode="auto">
              <a:xfrm>
                <a:off x="1008" y="3648"/>
                <a:ext cx="240" cy="240"/>
                <a:chOff x="384" y="1056"/>
                <a:chExt cx="288" cy="240"/>
              </a:xfrm>
            </p:grpSpPr>
            <p:sp>
              <p:nvSpPr>
                <p:cNvPr id="22574" name="Line 508"/>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575" name="Line 509"/>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576" name="Line 510"/>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338" name="Group 511"/>
              <p:cNvGrpSpPr>
                <a:grpSpLocks/>
              </p:cNvGrpSpPr>
              <p:nvPr/>
            </p:nvGrpSpPr>
            <p:grpSpPr bwMode="auto">
              <a:xfrm>
                <a:off x="1248" y="3648"/>
                <a:ext cx="240" cy="240"/>
                <a:chOff x="384" y="1056"/>
                <a:chExt cx="288" cy="240"/>
              </a:xfrm>
            </p:grpSpPr>
            <p:sp>
              <p:nvSpPr>
                <p:cNvPr id="22571" name="Line 512"/>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572" name="Line 513"/>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573" name="Line 514"/>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nvGrpSpPr>
              <p:cNvPr id="339" name="Group 515"/>
              <p:cNvGrpSpPr>
                <a:grpSpLocks/>
              </p:cNvGrpSpPr>
              <p:nvPr/>
            </p:nvGrpSpPr>
            <p:grpSpPr bwMode="auto">
              <a:xfrm>
                <a:off x="288" y="3648"/>
                <a:ext cx="240" cy="240"/>
                <a:chOff x="384" y="1056"/>
                <a:chExt cx="288" cy="240"/>
              </a:xfrm>
            </p:grpSpPr>
            <p:sp>
              <p:nvSpPr>
                <p:cNvPr id="22568" name="Line 516"/>
                <p:cNvSpPr>
                  <a:spLocks noChangeShapeType="1"/>
                </p:cNvSpPr>
                <p:nvPr/>
              </p:nvSpPr>
              <p:spPr bwMode="auto">
                <a:xfrm>
                  <a:off x="384" y="1056"/>
                  <a:ext cx="0" cy="240"/>
                </a:xfrm>
                <a:prstGeom prst="line">
                  <a:avLst/>
                </a:prstGeom>
                <a:noFill/>
                <a:ln w="28575">
                  <a:solidFill>
                    <a:schemeClr val="accent2"/>
                  </a:solidFill>
                  <a:round/>
                  <a:headEnd/>
                  <a:tailEnd/>
                </a:ln>
              </p:spPr>
              <p:txBody>
                <a:bodyPr wrap="none" anchor="ctr"/>
                <a:lstStyle/>
                <a:p>
                  <a:endParaRPr lang="fr-FR"/>
                </a:p>
              </p:txBody>
            </p:sp>
            <p:sp>
              <p:nvSpPr>
                <p:cNvPr id="22569" name="Line 517"/>
                <p:cNvSpPr>
                  <a:spLocks noChangeShapeType="1"/>
                </p:cNvSpPr>
                <p:nvPr/>
              </p:nvSpPr>
              <p:spPr bwMode="auto">
                <a:xfrm>
                  <a:off x="672" y="1056"/>
                  <a:ext cx="0" cy="240"/>
                </a:xfrm>
                <a:prstGeom prst="line">
                  <a:avLst/>
                </a:prstGeom>
                <a:noFill/>
                <a:ln w="28575">
                  <a:solidFill>
                    <a:schemeClr val="accent2"/>
                  </a:solidFill>
                  <a:round/>
                  <a:headEnd/>
                  <a:tailEnd/>
                </a:ln>
              </p:spPr>
              <p:txBody>
                <a:bodyPr wrap="none" anchor="ctr"/>
                <a:lstStyle/>
                <a:p>
                  <a:endParaRPr lang="fr-FR"/>
                </a:p>
              </p:txBody>
            </p:sp>
            <p:sp>
              <p:nvSpPr>
                <p:cNvPr id="22570" name="Line 518"/>
                <p:cNvSpPr>
                  <a:spLocks noChangeShapeType="1"/>
                </p:cNvSpPr>
                <p:nvPr/>
              </p:nvSpPr>
              <p:spPr bwMode="auto">
                <a:xfrm>
                  <a:off x="384" y="1152"/>
                  <a:ext cx="288" cy="0"/>
                </a:xfrm>
                <a:prstGeom prst="line">
                  <a:avLst/>
                </a:prstGeom>
                <a:noFill/>
                <a:ln w="28575">
                  <a:solidFill>
                    <a:schemeClr val="accent2"/>
                  </a:solidFill>
                  <a:round/>
                  <a:headEnd/>
                  <a:tailEnd/>
                </a:ln>
              </p:spPr>
              <p:txBody>
                <a:bodyPr wrap="none" anchor="ctr"/>
                <a:lstStyle/>
                <a:p>
                  <a:endParaRPr lang="fr-FR"/>
                </a:p>
              </p:txBody>
            </p:sp>
          </p:grpSp>
        </p:grpSp>
        <p:grpSp>
          <p:nvGrpSpPr>
            <p:cNvPr id="341" name="Group 622"/>
            <p:cNvGrpSpPr>
              <a:grpSpLocks/>
            </p:cNvGrpSpPr>
            <p:nvPr/>
          </p:nvGrpSpPr>
          <p:grpSpPr bwMode="auto">
            <a:xfrm>
              <a:off x="288" y="1104"/>
              <a:ext cx="48" cy="288"/>
              <a:chOff x="288" y="3408"/>
              <a:chExt cx="48" cy="336"/>
            </a:xfrm>
          </p:grpSpPr>
          <p:sp>
            <p:nvSpPr>
              <p:cNvPr id="22562" name="Line 623"/>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563" name="Line 624"/>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grpSp>
          <p:nvGrpSpPr>
            <p:cNvPr id="342" name="Group 649"/>
            <p:cNvGrpSpPr>
              <a:grpSpLocks/>
            </p:cNvGrpSpPr>
            <p:nvPr/>
          </p:nvGrpSpPr>
          <p:grpSpPr bwMode="auto">
            <a:xfrm>
              <a:off x="1248" y="1104"/>
              <a:ext cx="48" cy="288"/>
              <a:chOff x="288" y="3408"/>
              <a:chExt cx="48" cy="336"/>
            </a:xfrm>
          </p:grpSpPr>
          <p:sp>
            <p:nvSpPr>
              <p:cNvPr id="22560" name="Line 650"/>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561" name="Line 651"/>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grpSp>
          <p:nvGrpSpPr>
            <p:cNvPr id="343" name="Group 652"/>
            <p:cNvGrpSpPr>
              <a:grpSpLocks/>
            </p:cNvGrpSpPr>
            <p:nvPr/>
          </p:nvGrpSpPr>
          <p:grpSpPr bwMode="auto">
            <a:xfrm>
              <a:off x="1008" y="1104"/>
              <a:ext cx="48" cy="288"/>
              <a:chOff x="288" y="3408"/>
              <a:chExt cx="48" cy="336"/>
            </a:xfrm>
          </p:grpSpPr>
          <p:sp>
            <p:nvSpPr>
              <p:cNvPr id="22558" name="Line 653"/>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559" name="Line 654"/>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grpSp>
          <p:nvGrpSpPr>
            <p:cNvPr id="344" name="Group 655"/>
            <p:cNvGrpSpPr>
              <a:grpSpLocks/>
            </p:cNvGrpSpPr>
            <p:nvPr/>
          </p:nvGrpSpPr>
          <p:grpSpPr bwMode="auto">
            <a:xfrm>
              <a:off x="768" y="1104"/>
              <a:ext cx="48" cy="288"/>
              <a:chOff x="288" y="3408"/>
              <a:chExt cx="48" cy="336"/>
            </a:xfrm>
          </p:grpSpPr>
          <p:sp>
            <p:nvSpPr>
              <p:cNvPr id="22556" name="Line 656"/>
              <p:cNvSpPr>
                <a:spLocks noChangeShapeType="1"/>
              </p:cNvSpPr>
              <p:nvPr/>
            </p:nvSpPr>
            <p:spPr bwMode="auto">
              <a:xfrm flipV="1">
                <a:off x="288" y="3408"/>
                <a:ext cx="0" cy="336"/>
              </a:xfrm>
              <a:prstGeom prst="line">
                <a:avLst/>
              </a:prstGeom>
              <a:noFill/>
              <a:ln w="9525">
                <a:solidFill>
                  <a:schemeClr val="tx1"/>
                </a:solidFill>
                <a:round/>
                <a:headEnd/>
                <a:tailEnd type="arrow" w="med" len="med"/>
              </a:ln>
            </p:spPr>
            <p:txBody>
              <a:bodyPr wrap="none" anchor="ctr"/>
              <a:lstStyle/>
              <a:p>
                <a:endParaRPr lang="fr-FR"/>
              </a:p>
            </p:txBody>
          </p:sp>
          <p:sp>
            <p:nvSpPr>
              <p:cNvPr id="22557" name="Line 657"/>
              <p:cNvSpPr>
                <a:spLocks noChangeShapeType="1"/>
              </p:cNvSpPr>
              <p:nvPr/>
            </p:nvSpPr>
            <p:spPr bwMode="auto">
              <a:xfrm flipV="1">
                <a:off x="336" y="3408"/>
                <a:ext cx="0" cy="336"/>
              </a:xfrm>
              <a:prstGeom prst="line">
                <a:avLst/>
              </a:prstGeom>
              <a:noFill/>
              <a:ln w="9525">
                <a:solidFill>
                  <a:schemeClr val="tx1"/>
                </a:solidFill>
                <a:round/>
                <a:headEnd type="arrow" w="med" len="med"/>
                <a:tailEnd/>
              </a:ln>
            </p:spPr>
            <p:txBody>
              <a:bodyPr wrap="none" anchor="ctr"/>
              <a:lstStyle/>
              <a:p>
                <a:endParaRPr lang="fr-FR"/>
              </a:p>
            </p:txBody>
          </p:sp>
        </p:grpSp>
      </p:grpSp>
      <p:sp>
        <p:nvSpPr>
          <p:cNvPr id="340" name="Espace réservé du numéro de diapositive 339"/>
          <p:cNvSpPr>
            <a:spLocks noGrp="1"/>
          </p:cNvSpPr>
          <p:nvPr>
            <p:ph type="sldNum" sz="quarter" idx="12"/>
          </p:nvPr>
        </p:nvSpPr>
        <p:spPr>
          <a:xfrm>
            <a:off x="6553200" y="6284891"/>
            <a:ext cx="2133600" cy="365125"/>
          </a:xfrm>
        </p:spPr>
        <p:txBody>
          <a:bodyPr/>
          <a:lstStyle/>
          <a:p>
            <a:pPr>
              <a:defRPr/>
            </a:pPr>
            <a:fld id="{18B84324-2DB3-4C94-B67C-4D36CC1082E1}" type="slidenum">
              <a:rPr lang="fr-FR" smtClean="0"/>
              <a:pPr>
                <a:defRPr/>
              </a:pPr>
              <a:t>6</a:t>
            </a:fld>
            <a:endParaRPr lang="fr-F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ZoneTexte 6"/>
          <p:cNvSpPr txBox="1">
            <a:spLocks noChangeArrowheads="1"/>
          </p:cNvSpPr>
          <p:nvPr/>
        </p:nvSpPr>
        <p:spPr bwMode="auto">
          <a:xfrm>
            <a:off x="-32" y="1"/>
            <a:ext cx="9144032" cy="6186309"/>
          </a:xfrm>
          <a:prstGeom prst="rect">
            <a:avLst/>
          </a:prstGeom>
          <a:noFill/>
          <a:ln w="9525">
            <a:noFill/>
            <a:miter lim="800000"/>
            <a:headEnd/>
            <a:tailEnd/>
          </a:ln>
        </p:spPr>
        <p:txBody>
          <a:bodyPr wrap="square">
            <a:spAutoFit/>
          </a:bodyPr>
          <a:lstStyle/>
          <a:p>
            <a:endParaRPr lang="fr-FR" b="1" dirty="0" smtClean="0">
              <a:solidFill>
                <a:srgbClr val="FF0000"/>
              </a:solidFill>
              <a:latin typeface="Times New Roman" pitchFamily="18" charset="0"/>
              <a:cs typeface="Times New Roman" pitchFamily="18" charset="0"/>
            </a:endParaRPr>
          </a:p>
          <a:p>
            <a:r>
              <a:rPr lang="fr-FR" b="1" dirty="0" smtClean="0">
                <a:solidFill>
                  <a:srgbClr val="FF0000"/>
                </a:solidFill>
                <a:latin typeface="Times New Roman" pitchFamily="18" charset="0"/>
                <a:cs typeface="Times New Roman" pitchFamily="18" charset="0"/>
              </a:rPr>
              <a:t>         Exemple </a:t>
            </a:r>
            <a:r>
              <a:rPr lang="fr-FR" b="1" dirty="0">
                <a:solidFill>
                  <a:srgbClr val="FF0000"/>
                </a:solidFill>
                <a:latin typeface="Times New Roman" pitchFamily="18" charset="0"/>
                <a:cs typeface="Times New Roman" pitchFamily="18" charset="0"/>
              </a:rPr>
              <a:t>de </a:t>
            </a:r>
            <a:r>
              <a:rPr lang="fr-FR" b="1" dirty="0" smtClean="0">
                <a:solidFill>
                  <a:srgbClr val="FF0000"/>
                </a:solidFill>
                <a:latin typeface="Times New Roman" pitchFamily="18" charset="0"/>
                <a:cs typeface="Times New Roman" pitchFamily="18" charset="0"/>
              </a:rPr>
              <a:t>liaison</a:t>
            </a:r>
          </a:p>
          <a:p>
            <a:endParaRPr lang="fr-FR" b="1" dirty="0" smtClean="0">
              <a:solidFill>
                <a:srgbClr val="FF0000"/>
              </a:solidFill>
              <a:latin typeface="Times New Roman" pitchFamily="18" charset="0"/>
              <a:cs typeface="Times New Roman" pitchFamily="18" charset="0"/>
            </a:endParaRPr>
          </a:p>
          <a:p>
            <a:endParaRPr lang="fr-FR" b="1" dirty="0" smtClean="0">
              <a:solidFill>
                <a:srgbClr val="FF0000"/>
              </a:solidFill>
              <a:latin typeface="Times New Roman" pitchFamily="18" charset="0"/>
              <a:cs typeface="Times New Roman" pitchFamily="18" charset="0"/>
            </a:endParaRPr>
          </a:p>
          <a:p>
            <a:endParaRPr lang="fr-FR" b="1" dirty="0" smtClean="0">
              <a:solidFill>
                <a:srgbClr val="FF0000"/>
              </a:solidFill>
              <a:latin typeface="Times New Roman" pitchFamily="18" charset="0"/>
              <a:cs typeface="Times New Roman" pitchFamily="18" charset="0"/>
            </a:endParaRPr>
          </a:p>
          <a:p>
            <a:endParaRPr lang="fr-FR" b="1" dirty="0" smtClean="0">
              <a:solidFill>
                <a:srgbClr val="FF0000"/>
              </a:solidFill>
              <a:latin typeface="Times New Roman" pitchFamily="18" charset="0"/>
              <a:cs typeface="Times New Roman" pitchFamily="18" charset="0"/>
            </a:endParaRPr>
          </a:p>
          <a:p>
            <a:endParaRPr lang="fr-FR" b="1" dirty="0" smtClean="0">
              <a:solidFill>
                <a:srgbClr val="FF0000"/>
              </a:solidFill>
              <a:latin typeface="Times New Roman" pitchFamily="18" charset="0"/>
              <a:cs typeface="Times New Roman" pitchFamily="18" charset="0"/>
            </a:endParaRPr>
          </a:p>
          <a:p>
            <a:pPr algn="just">
              <a:lnSpc>
                <a:spcPct val="150000"/>
              </a:lnSpc>
            </a:pPr>
            <a:endParaRPr lang="fr-FR" dirty="0" smtClean="0">
              <a:latin typeface="Times New Roman" pitchFamily="18" charset="0"/>
              <a:cs typeface="Times New Roman" pitchFamily="18" charset="0"/>
              <a:sym typeface="Wingdings 3"/>
            </a:endParaRPr>
          </a:p>
          <a:p>
            <a:pPr algn="just">
              <a:lnSpc>
                <a:spcPct val="150000"/>
              </a:lnSpc>
            </a:pPr>
            <a:endParaRPr lang="fr-FR" dirty="0" smtClean="0">
              <a:latin typeface="Times New Roman" pitchFamily="18" charset="0"/>
              <a:cs typeface="Times New Roman" pitchFamily="18" charset="0"/>
              <a:sym typeface="Wingdings 3"/>
            </a:endParaRPr>
          </a:p>
          <a:p>
            <a:pPr algn="just">
              <a:lnSpc>
                <a:spcPct val="150000"/>
              </a:lnSpc>
            </a:pPr>
            <a:r>
              <a:rPr lang="fr-FR" dirty="0" smtClean="0">
                <a:latin typeface="Times New Roman" pitchFamily="18" charset="0"/>
                <a:cs typeface="Times New Roman" pitchFamily="18" charset="0"/>
                <a:sym typeface="Wingdings 3"/>
              </a:rPr>
              <a:t>     NH</a:t>
            </a:r>
            <a:r>
              <a:rPr lang="fr-FR" baseline="-25000" dirty="0" smtClean="0">
                <a:latin typeface="Times New Roman" pitchFamily="18" charset="0"/>
                <a:cs typeface="Times New Roman" pitchFamily="18" charset="0"/>
                <a:sym typeface="Wingdings 3"/>
              </a:rPr>
              <a:t>3</a:t>
            </a:r>
          </a:p>
          <a:p>
            <a:pPr algn="just">
              <a:lnSpc>
                <a:spcPct val="150000"/>
              </a:lnSpc>
            </a:pPr>
            <a:endParaRPr lang="fr-FR" dirty="0" smtClean="0">
              <a:latin typeface="Times New Roman" pitchFamily="18" charset="0"/>
              <a:cs typeface="Times New Roman" pitchFamily="18" charset="0"/>
              <a:sym typeface="Wingdings 3"/>
            </a:endParaRPr>
          </a:p>
          <a:p>
            <a:pPr algn="just">
              <a:lnSpc>
                <a:spcPct val="150000"/>
              </a:lnSpc>
            </a:pPr>
            <a:endParaRPr lang="fr-FR" dirty="0" smtClean="0">
              <a:latin typeface="Times New Roman" pitchFamily="18" charset="0"/>
              <a:cs typeface="Times New Roman" pitchFamily="18" charset="0"/>
              <a:sym typeface="Wingdings 3"/>
            </a:endParaRPr>
          </a:p>
          <a:p>
            <a:pPr algn="just">
              <a:lnSpc>
                <a:spcPct val="150000"/>
              </a:lnSpc>
            </a:pPr>
            <a:r>
              <a:rPr lang="fr-FR" dirty="0" smtClean="0">
                <a:latin typeface="Times New Roman" pitchFamily="18" charset="0"/>
                <a:cs typeface="Times New Roman" pitchFamily="18" charset="0"/>
                <a:sym typeface="Wingdings 3"/>
              </a:rPr>
              <a:t>     </a:t>
            </a:r>
            <a:r>
              <a:rPr lang="fr-FR" dirty="0" err="1" smtClean="0">
                <a:latin typeface="Times New Roman" pitchFamily="18" charset="0"/>
                <a:cs typeface="Times New Roman" pitchFamily="18" charset="0"/>
                <a:sym typeface="Wingdings 3"/>
              </a:rPr>
              <a:t>HCl</a:t>
            </a:r>
            <a:endParaRPr lang="fr-FR" dirty="0" smtClean="0">
              <a:latin typeface="Times New Roman" pitchFamily="18" charset="0"/>
              <a:cs typeface="Times New Roman" pitchFamily="18" charset="0"/>
              <a:sym typeface="Wingdings 3"/>
            </a:endParaRPr>
          </a:p>
          <a:p>
            <a:pPr algn="just">
              <a:lnSpc>
                <a:spcPct val="150000"/>
              </a:lnSpc>
            </a:pPr>
            <a:endParaRPr lang="fr-FR" dirty="0" smtClean="0">
              <a:latin typeface="Times New Roman" pitchFamily="18" charset="0"/>
              <a:cs typeface="Times New Roman" pitchFamily="18" charset="0"/>
              <a:sym typeface="Wingdings 3"/>
            </a:endParaRPr>
          </a:p>
          <a:p>
            <a:pPr algn="just">
              <a:lnSpc>
                <a:spcPct val="150000"/>
              </a:lnSpc>
            </a:pPr>
            <a:endParaRPr lang="fr-FR" dirty="0" smtClean="0">
              <a:latin typeface="Times New Roman" pitchFamily="18" charset="0"/>
              <a:cs typeface="Times New Roman" pitchFamily="18" charset="0"/>
              <a:sym typeface="Wingdings 3"/>
            </a:endParaRPr>
          </a:p>
          <a:p>
            <a:pPr algn="just">
              <a:lnSpc>
                <a:spcPct val="150000"/>
              </a:lnSpc>
            </a:pPr>
            <a:r>
              <a:rPr lang="fr-FR" dirty="0" smtClean="0">
                <a:latin typeface="Times New Roman" pitchFamily="18" charset="0"/>
                <a:cs typeface="Times New Roman" pitchFamily="18" charset="0"/>
                <a:sym typeface="Wingdings 3"/>
              </a:rPr>
              <a:t>     H</a:t>
            </a:r>
            <a:r>
              <a:rPr lang="fr-FR" baseline="-25000" dirty="0" smtClean="0">
                <a:latin typeface="Times New Roman" pitchFamily="18" charset="0"/>
                <a:cs typeface="Times New Roman" pitchFamily="18" charset="0"/>
                <a:sym typeface="Wingdings 3"/>
              </a:rPr>
              <a:t>2</a:t>
            </a:r>
            <a:r>
              <a:rPr lang="fr-FR" dirty="0" smtClean="0">
                <a:latin typeface="Times New Roman" pitchFamily="18" charset="0"/>
                <a:cs typeface="Times New Roman" pitchFamily="18" charset="0"/>
                <a:sym typeface="Wingdings 3"/>
              </a:rPr>
              <a:t>O </a:t>
            </a:r>
          </a:p>
          <a:p>
            <a:pPr algn="just">
              <a:lnSpc>
                <a:spcPct val="150000"/>
              </a:lnSpc>
            </a:pPr>
            <a:endParaRPr lang="fr-FR" dirty="0" smtClean="0">
              <a:latin typeface="Times New Roman" pitchFamily="18" charset="0"/>
              <a:cs typeface="Times New Roman" pitchFamily="18" charset="0"/>
              <a:sym typeface="Wingdings 3"/>
            </a:endParaRPr>
          </a:p>
        </p:txBody>
      </p:sp>
      <p:sp>
        <p:nvSpPr>
          <p:cNvPr id="3" name="Espace réservé du numéro de diapositive 2"/>
          <p:cNvSpPr>
            <a:spLocks noGrp="1"/>
          </p:cNvSpPr>
          <p:nvPr>
            <p:ph type="sldNum" sz="quarter" idx="12"/>
          </p:nvPr>
        </p:nvSpPr>
        <p:spPr>
          <a:xfrm>
            <a:off x="6553200" y="6492899"/>
            <a:ext cx="2133600" cy="365125"/>
          </a:xfrm>
        </p:spPr>
        <p:txBody>
          <a:bodyPr/>
          <a:lstStyle/>
          <a:p>
            <a:pPr>
              <a:defRPr/>
            </a:pPr>
            <a:fld id="{1E1E45C9-EF45-43D4-8839-5480408BA871}" type="slidenum">
              <a:rPr lang="fr-FR" smtClean="0"/>
              <a:pPr>
                <a:defRPr/>
              </a:pPr>
              <a:t>7</a:t>
            </a:fld>
            <a:endParaRPr lang="fr-FR" dirty="0"/>
          </a:p>
        </p:txBody>
      </p:sp>
      <p:pic>
        <p:nvPicPr>
          <p:cNvPr id="92162" name="Picture 2"/>
          <p:cNvPicPr>
            <a:picLocks noChangeAspect="1" noChangeArrowheads="1"/>
          </p:cNvPicPr>
          <p:nvPr/>
        </p:nvPicPr>
        <p:blipFill>
          <a:blip r:embed="rId4"/>
          <a:srcRect/>
          <a:stretch>
            <a:fillRect/>
          </a:stretch>
        </p:blipFill>
        <p:spPr bwMode="auto">
          <a:xfrm>
            <a:off x="1857356" y="706431"/>
            <a:ext cx="5989637" cy="1722437"/>
          </a:xfrm>
          <a:prstGeom prst="rect">
            <a:avLst/>
          </a:prstGeom>
          <a:noFill/>
          <a:ln w="9525">
            <a:noFill/>
            <a:miter lim="800000"/>
            <a:headEnd/>
            <a:tailEnd/>
          </a:ln>
          <a:effectLst/>
        </p:spPr>
      </p:pic>
      <p:graphicFrame>
        <p:nvGraphicFramePr>
          <p:cNvPr id="92166" name="Object 6"/>
          <p:cNvGraphicFramePr>
            <a:graphicFrameLocks noChangeAspect="1"/>
          </p:cNvGraphicFramePr>
          <p:nvPr/>
        </p:nvGraphicFramePr>
        <p:xfrm>
          <a:off x="1396994" y="2559051"/>
          <a:ext cx="2317750" cy="941387"/>
        </p:xfrm>
        <a:graphic>
          <a:graphicData uri="http://schemas.openxmlformats.org/presentationml/2006/ole">
            <p:oleObj spid="_x0000_s92166" r:id="rId5" imgW="2317680" imgH="941040" progId="">
              <p:embed/>
            </p:oleObj>
          </a:graphicData>
        </a:graphic>
      </p:graphicFrame>
      <p:graphicFrame>
        <p:nvGraphicFramePr>
          <p:cNvPr id="92170" name="Object 10"/>
          <p:cNvGraphicFramePr>
            <a:graphicFrameLocks noChangeAspect="1"/>
          </p:cNvGraphicFramePr>
          <p:nvPr/>
        </p:nvGraphicFramePr>
        <p:xfrm>
          <a:off x="1346194" y="4071942"/>
          <a:ext cx="2368550" cy="320675"/>
        </p:xfrm>
        <a:graphic>
          <a:graphicData uri="http://schemas.openxmlformats.org/presentationml/2006/ole">
            <p:oleObj spid="_x0000_s92170" r:id="rId6" imgW="2368080" imgH="320040" progId="">
              <p:embed/>
            </p:oleObj>
          </a:graphicData>
        </a:graphic>
      </p:graphicFrame>
      <p:graphicFrame>
        <p:nvGraphicFramePr>
          <p:cNvPr id="92175" name="Object 15"/>
          <p:cNvGraphicFramePr>
            <a:graphicFrameLocks noChangeAspect="1"/>
          </p:cNvGraphicFramePr>
          <p:nvPr/>
        </p:nvGraphicFramePr>
        <p:xfrm>
          <a:off x="1346193" y="5199079"/>
          <a:ext cx="2225675" cy="587375"/>
        </p:xfrm>
        <a:graphic>
          <a:graphicData uri="http://schemas.openxmlformats.org/presentationml/2006/ole">
            <p:oleObj spid="_x0000_s92175" r:id="rId7" imgW="2225160" imgH="587520" progId="">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228608" y="3442063"/>
            <a:ext cx="5486400" cy="369887"/>
          </a:xfrm>
          <a:prstGeom prst="rect">
            <a:avLst/>
          </a:prstGeom>
          <a:noFill/>
          <a:ln w="9525">
            <a:noFill/>
            <a:miter lim="800000"/>
            <a:headEnd/>
            <a:tailEnd/>
          </a:ln>
        </p:spPr>
        <p:txBody>
          <a:bodyPr>
            <a:spAutoFit/>
          </a:bodyPr>
          <a:lstStyle/>
          <a:p>
            <a:pPr>
              <a:spcBef>
                <a:spcPct val="50000"/>
              </a:spcBef>
            </a:pPr>
            <a:r>
              <a:rPr lang="fr-FR" b="1" dirty="0">
                <a:solidFill>
                  <a:srgbClr val="FF0000"/>
                </a:solidFill>
                <a:latin typeface="Times New Roman" pitchFamily="18" charset="0"/>
                <a:cs typeface="Times New Roman" pitchFamily="18" charset="0"/>
              </a:rPr>
              <a:t>Les limites du modèle de LEWIS</a:t>
            </a:r>
          </a:p>
        </p:txBody>
      </p:sp>
      <p:pic>
        <p:nvPicPr>
          <p:cNvPr id="23556" name="Picture 2"/>
          <p:cNvPicPr>
            <a:picLocks noChangeAspect="1" noChangeArrowheads="1"/>
          </p:cNvPicPr>
          <p:nvPr/>
        </p:nvPicPr>
        <p:blipFill>
          <a:blip r:embed="rId3"/>
          <a:srcRect/>
          <a:stretch>
            <a:fillRect/>
          </a:stretch>
        </p:blipFill>
        <p:spPr bwMode="auto">
          <a:xfrm>
            <a:off x="1428728" y="5105413"/>
            <a:ext cx="2286016" cy="1252545"/>
          </a:xfrm>
          <a:prstGeom prst="rect">
            <a:avLst/>
          </a:prstGeom>
          <a:noFill/>
          <a:ln w="9525">
            <a:noFill/>
            <a:miter lim="800000"/>
            <a:headEnd/>
            <a:tailEnd/>
          </a:ln>
        </p:spPr>
      </p:pic>
      <p:pic>
        <p:nvPicPr>
          <p:cNvPr id="23557" name="Picture 3"/>
          <p:cNvPicPr>
            <a:picLocks noChangeAspect="1" noChangeArrowheads="1"/>
          </p:cNvPicPr>
          <p:nvPr/>
        </p:nvPicPr>
        <p:blipFill>
          <a:blip r:embed="rId4"/>
          <a:srcRect/>
          <a:stretch>
            <a:fillRect/>
          </a:stretch>
        </p:blipFill>
        <p:spPr bwMode="auto">
          <a:xfrm>
            <a:off x="5286380" y="5000636"/>
            <a:ext cx="2428892" cy="1357322"/>
          </a:xfrm>
          <a:prstGeom prst="rect">
            <a:avLst/>
          </a:prstGeom>
          <a:noFill/>
          <a:ln w="9525">
            <a:noFill/>
            <a:miter lim="800000"/>
            <a:headEnd/>
            <a:tailEnd/>
          </a:ln>
        </p:spPr>
      </p:pic>
      <p:sp>
        <p:nvSpPr>
          <p:cNvPr id="9" name="Espace réservé du numéro de diapositive 8"/>
          <p:cNvSpPr>
            <a:spLocks noGrp="1"/>
          </p:cNvSpPr>
          <p:nvPr>
            <p:ph type="sldNum" sz="quarter" idx="12"/>
          </p:nvPr>
        </p:nvSpPr>
        <p:spPr>
          <a:xfrm>
            <a:off x="6553200" y="6429396"/>
            <a:ext cx="2133600" cy="365125"/>
          </a:xfrm>
        </p:spPr>
        <p:txBody>
          <a:bodyPr/>
          <a:lstStyle/>
          <a:p>
            <a:pPr>
              <a:defRPr/>
            </a:pPr>
            <a:fld id="{18B84324-2DB3-4C94-B67C-4D36CC1082E1}" type="slidenum">
              <a:rPr lang="fr-FR" smtClean="0"/>
              <a:pPr>
                <a:defRPr/>
              </a:pPr>
              <a:t>8</a:t>
            </a:fld>
            <a:endParaRPr lang="fr-FR"/>
          </a:p>
        </p:txBody>
      </p:sp>
      <p:graphicFrame>
        <p:nvGraphicFramePr>
          <p:cNvPr id="10" name="Tableau 9"/>
          <p:cNvGraphicFramePr>
            <a:graphicFrameLocks noGrp="1"/>
          </p:cNvGraphicFramePr>
          <p:nvPr/>
        </p:nvGraphicFramePr>
        <p:xfrm>
          <a:off x="214282" y="4324996"/>
          <a:ext cx="8429684" cy="675640"/>
        </p:xfrm>
        <a:graphic>
          <a:graphicData uri="http://schemas.openxmlformats.org/drawingml/2006/table">
            <a:tbl>
              <a:tblPr/>
              <a:tblGrid>
                <a:gridCol w="4214842"/>
                <a:gridCol w="4214842"/>
              </a:tblGrid>
              <a:tr h="532764">
                <a:tc>
                  <a:txBody>
                    <a:bodyPr/>
                    <a:lstStyle/>
                    <a:p>
                      <a:pPr algn="ctr">
                        <a:lnSpc>
                          <a:spcPct val="100000"/>
                        </a:lnSpc>
                        <a:spcAft>
                          <a:spcPts val="1000"/>
                        </a:spcAft>
                      </a:pPr>
                      <a:r>
                        <a:rPr lang="fr-FR" sz="1800" dirty="0">
                          <a:latin typeface="Times New Roman" pitchFamily="18" charset="0"/>
                          <a:ea typeface="Calibri"/>
                          <a:cs typeface="Times New Roman" pitchFamily="18" charset="0"/>
                        </a:rPr>
                        <a:t>Dans PCl</a:t>
                      </a:r>
                      <a:r>
                        <a:rPr lang="fr-FR" sz="1800" baseline="-25000" dirty="0">
                          <a:latin typeface="Times New Roman" pitchFamily="18" charset="0"/>
                          <a:ea typeface="Calibri"/>
                          <a:cs typeface="Times New Roman" pitchFamily="18" charset="0"/>
                        </a:rPr>
                        <a:t>5,</a:t>
                      </a:r>
                      <a:endParaRPr lang="fr-FR" sz="1800" dirty="0">
                        <a:latin typeface="Times New Roman" pitchFamily="18" charset="0"/>
                        <a:ea typeface="Calibri"/>
                        <a:cs typeface="Times New Roman" pitchFamily="18" charset="0"/>
                      </a:endParaRPr>
                    </a:p>
                    <a:p>
                      <a:pPr algn="ctr">
                        <a:lnSpc>
                          <a:spcPct val="100000"/>
                        </a:lnSpc>
                        <a:spcAft>
                          <a:spcPts val="1000"/>
                        </a:spcAft>
                      </a:pPr>
                      <a:r>
                        <a:rPr lang="fr-FR" sz="1800" dirty="0">
                          <a:latin typeface="Times New Roman" pitchFamily="18" charset="0"/>
                          <a:ea typeface="Calibri"/>
                          <a:cs typeface="Times New Roman" pitchFamily="18" charset="0"/>
                        </a:rPr>
                        <a:t>P est entouré de 10 électrons au lieu de 8</a:t>
                      </a:r>
                    </a:p>
                  </a:txBody>
                  <a:tcPr marL="68580" marR="68580" marT="0" marB="0">
                    <a:lnL>
                      <a:noFill/>
                    </a:lnL>
                    <a:lnR>
                      <a:noFill/>
                    </a:lnR>
                    <a:lnT>
                      <a:noFill/>
                    </a:lnT>
                    <a:lnB>
                      <a:noFill/>
                    </a:lnB>
                  </a:tcPr>
                </a:tc>
                <a:tc>
                  <a:txBody>
                    <a:bodyPr/>
                    <a:lstStyle/>
                    <a:p>
                      <a:pPr algn="ctr">
                        <a:lnSpc>
                          <a:spcPct val="100000"/>
                        </a:lnSpc>
                        <a:spcAft>
                          <a:spcPts val="1000"/>
                        </a:spcAft>
                      </a:pPr>
                      <a:r>
                        <a:rPr lang="fr-FR" sz="1800" dirty="0">
                          <a:latin typeface="Times New Roman" pitchFamily="18" charset="0"/>
                          <a:ea typeface="Calibri"/>
                          <a:cs typeface="Times New Roman" pitchFamily="18" charset="0"/>
                        </a:rPr>
                        <a:t>Dans SF</a:t>
                      </a:r>
                      <a:r>
                        <a:rPr lang="fr-FR" sz="1800" baseline="-25000" dirty="0">
                          <a:latin typeface="Times New Roman" pitchFamily="18" charset="0"/>
                          <a:ea typeface="Calibri"/>
                          <a:cs typeface="Times New Roman" pitchFamily="18" charset="0"/>
                        </a:rPr>
                        <a:t>6,</a:t>
                      </a:r>
                      <a:endParaRPr lang="fr-FR" sz="1800" dirty="0">
                        <a:latin typeface="Times New Roman" pitchFamily="18" charset="0"/>
                        <a:ea typeface="Calibri"/>
                        <a:cs typeface="Times New Roman" pitchFamily="18" charset="0"/>
                      </a:endParaRPr>
                    </a:p>
                    <a:p>
                      <a:pPr algn="ctr">
                        <a:lnSpc>
                          <a:spcPct val="100000"/>
                        </a:lnSpc>
                        <a:spcAft>
                          <a:spcPts val="1000"/>
                        </a:spcAft>
                      </a:pPr>
                      <a:r>
                        <a:rPr lang="fr-FR" sz="1800" dirty="0">
                          <a:latin typeface="Times New Roman" pitchFamily="18" charset="0"/>
                          <a:ea typeface="Calibri"/>
                          <a:cs typeface="Times New Roman" pitchFamily="18" charset="0"/>
                        </a:rPr>
                        <a:t>S est entouré de 12 électrons au lieu de 8</a:t>
                      </a:r>
                    </a:p>
                  </a:txBody>
                  <a:tcPr marL="68580" marR="68580" marT="0" marB="0">
                    <a:lnL>
                      <a:noFill/>
                    </a:lnL>
                    <a:lnR>
                      <a:noFill/>
                    </a:lnR>
                    <a:lnT>
                      <a:noFill/>
                    </a:lnT>
                    <a:lnB>
                      <a:noFill/>
                    </a:lnB>
                  </a:tcPr>
                </a:tc>
              </a:tr>
            </a:tbl>
          </a:graphicData>
        </a:graphic>
      </p:graphicFrame>
      <p:sp>
        <p:nvSpPr>
          <p:cNvPr id="86017" name="Rectangle 1"/>
          <p:cNvSpPr>
            <a:spLocks noChangeArrowheads="1"/>
          </p:cNvSpPr>
          <p:nvPr/>
        </p:nvSpPr>
        <p:spPr bwMode="auto">
          <a:xfrm>
            <a:off x="192476" y="3357562"/>
            <a:ext cx="7808548" cy="87716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fr-FR" sz="12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Dans les molécules PCl</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5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et SF</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6</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par exemple, la règle de l’octet n’est pas respectée.</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11"/>
          <p:cNvSpPr/>
          <p:nvPr/>
        </p:nvSpPr>
        <p:spPr>
          <a:xfrm>
            <a:off x="142876" y="366765"/>
            <a:ext cx="8643966" cy="2062103"/>
          </a:xfrm>
          <a:prstGeom prst="rect">
            <a:avLst/>
          </a:prstGeom>
        </p:spPr>
        <p:txBody>
          <a:bodyPr wrap="square">
            <a:spAutoFit/>
          </a:bodyPr>
          <a:lstStyle/>
          <a:p>
            <a:pPr algn="just">
              <a:spcBef>
                <a:spcPts val="600"/>
              </a:spcBef>
              <a:spcAft>
                <a:spcPts val="600"/>
              </a:spcAft>
            </a:pPr>
            <a:r>
              <a:rPr lang="fr-FR" dirty="0" smtClean="0">
                <a:latin typeface="Times New Roman" pitchFamily="18" charset="0"/>
                <a:cs typeface="Times New Roman" pitchFamily="18" charset="0"/>
                <a:sym typeface="Wingdings 3"/>
              </a:rPr>
              <a:t></a:t>
            </a:r>
            <a:r>
              <a:rPr lang="fr-FR" dirty="0" smtClean="0">
                <a:latin typeface="Times New Roman" pitchFamily="18" charset="0"/>
                <a:cs typeface="Times New Roman" pitchFamily="18" charset="0"/>
              </a:rPr>
              <a:t> Il existe deux types de liaisons covalentes :</a:t>
            </a:r>
          </a:p>
          <a:p>
            <a:pPr algn="just">
              <a:spcBef>
                <a:spcPts val="600"/>
              </a:spcBef>
              <a:spcAft>
                <a:spcPts val="600"/>
              </a:spcAft>
            </a:pPr>
            <a:r>
              <a:rPr lang="fr-FR" dirty="0" smtClean="0">
                <a:latin typeface="Times New Roman" pitchFamily="18" charset="0"/>
                <a:cs typeface="Times New Roman" pitchFamily="18" charset="0"/>
                <a:sym typeface="Wingdings 2"/>
              </a:rPr>
              <a:t></a:t>
            </a:r>
            <a:r>
              <a:rPr lang="fr-FR" dirty="0" smtClean="0">
                <a:latin typeface="Times New Roman" pitchFamily="18" charset="0"/>
                <a:cs typeface="Times New Roman" pitchFamily="18" charset="0"/>
              </a:rPr>
              <a:t> Liaison covalente : chaque atome donne un ou plusieurs électrons pour mettre en commun les doublets électroniques.   </a:t>
            </a:r>
          </a:p>
          <a:p>
            <a:pPr algn="just">
              <a:spcBef>
                <a:spcPts val="600"/>
              </a:spcBef>
              <a:spcAft>
                <a:spcPts val="600"/>
              </a:spcAft>
              <a:buFont typeface="Wingdings 2" pitchFamily="18" charset="2"/>
              <a:buChar char="÷"/>
            </a:pPr>
            <a:r>
              <a:rPr lang="fr-FR" dirty="0" smtClean="0">
                <a:latin typeface="Times New Roman" pitchFamily="18" charset="0"/>
                <a:cs typeface="Times New Roman" pitchFamily="18" charset="0"/>
              </a:rPr>
              <a:t>Liaison covalente dative : la paire électronique (ou doublet) assurant la liaison appartient à l’atome « donneur », l’atome « accepteur » doit alors avoir une orbitale atomique vide. Cette liaison est représentée par une flèche dans le sens donneur </a:t>
            </a:r>
            <a:r>
              <a:rPr lang="fr-FR" dirty="0" smtClean="0">
                <a:latin typeface="Times New Roman" pitchFamily="18" charset="0"/>
                <a:cs typeface="Times New Roman" pitchFamily="18" charset="0"/>
                <a:sym typeface="Symbol"/>
              </a:rPr>
              <a:t></a:t>
            </a:r>
            <a:r>
              <a:rPr lang="fr-FR" dirty="0" smtClean="0">
                <a:latin typeface="Times New Roman" pitchFamily="18" charset="0"/>
                <a:cs typeface="Times New Roman" pitchFamily="18" charset="0"/>
              </a:rPr>
              <a:t>  accepteur.</a:t>
            </a:r>
          </a:p>
        </p:txBody>
      </p:sp>
      <p:graphicFrame>
        <p:nvGraphicFramePr>
          <p:cNvPr id="86021" name="Object 5"/>
          <p:cNvGraphicFramePr>
            <a:graphicFrameLocks noChangeAspect="1"/>
          </p:cNvGraphicFramePr>
          <p:nvPr/>
        </p:nvGraphicFramePr>
        <p:xfrm>
          <a:off x="2905135" y="2428869"/>
          <a:ext cx="3024187" cy="928694"/>
        </p:xfrm>
        <a:graphic>
          <a:graphicData uri="http://schemas.openxmlformats.org/presentationml/2006/ole">
            <p:oleObj spid="_x0000_s86021" r:id="rId5" imgW="3024000" imgH="1271160" progId="">
              <p:embed/>
            </p:oleObj>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3"/>
          <p:cNvPicPr>
            <a:picLocks noChangeAspect="1" noChangeArrowheads="1"/>
          </p:cNvPicPr>
          <p:nvPr/>
        </p:nvPicPr>
        <p:blipFill>
          <a:blip r:embed="rId2"/>
          <a:srcRect/>
          <a:stretch>
            <a:fillRect/>
          </a:stretch>
        </p:blipFill>
        <p:spPr bwMode="auto">
          <a:xfrm>
            <a:off x="1643063" y="2214563"/>
            <a:ext cx="6213475" cy="2071687"/>
          </a:xfrm>
          <a:prstGeom prst="rect">
            <a:avLst/>
          </a:prstGeom>
          <a:noFill/>
          <a:ln w="9525">
            <a:noFill/>
            <a:miter lim="800000"/>
            <a:headEnd/>
            <a:tailEnd/>
          </a:ln>
        </p:spPr>
      </p:pic>
      <p:sp>
        <p:nvSpPr>
          <p:cNvPr id="25603" name="Rectangle 1"/>
          <p:cNvSpPr>
            <a:spLocks noChangeArrowheads="1"/>
          </p:cNvSpPr>
          <p:nvPr/>
        </p:nvSpPr>
        <p:spPr bwMode="auto">
          <a:xfrm>
            <a:off x="1571625" y="2571750"/>
            <a:ext cx="5973763" cy="1477963"/>
          </a:xfrm>
          <a:prstGeom prst="rect">
            <a:avLst/>
          </a:prstGeom>
          <a:noFill/>
          <a:ln w="9525">
            <a:noFill/>
            <a:miter lim="800000"/>
            <a:headEnd/>
            <a:tailEnd/>
          </a:ln>
        </p:spPr>
        <p:txBody>
          <a:bodyPr wrap="none">
            <a:spAutoFit/>
          </a:bodyPr>
          <a:lstStyle/>
          <a:p>
            <a:r>
              <a:rPr lang="fr-FR" sz="3600" b="1" i="1">
                <a:solidFill>
                  <a:srgbClr val="000099"/>
                </a:solidFill>
                <a:latin typeface="Times New Roman" pitchFamily="18" charset="0"/>
                <a:cs typeface="Times New Roman" pitchFamily="18" charset="0"/>
              </a:rPr>
              <a:t>Méthode</a:t>
            </a:r>
            <a:r>
              <a:rPr lang="fr-FR" b="1" i="1">
                <a:solidFill>
                  <a:srgbClr val="000099"/>
                </a:solidFill>
                <a:latin typeface="Times New Roman" pitchFamily="18" charset="0"/>
                <a:cs typeface="Times New Roman" pitchFamily="18" charset="0"/>
              </a:rPr>
              <a:t> </a:t>
            </a:r>
            <a:r>
              <a:rPr lang="fr-FR" sz="3600" b="1" i="1">
                <a:solidFill>
                  <a:srgbClr val="000099"/>
                </a:solidFill>
                <a:latin typeface="Times New Roman" pitchFamily="18" charset="0"/>
                <a:cs typeface="Times New Roman" pitchFamily="18" charset="0"/>
              </a:rPr>
              <a:t>R.P.E.C.V  </a:t>
            </a:r>
          </a:p>
          <a:p>
            <a:r>
              <a:rPr lang="fr-FR" b="1" i="1">
                <a:solidFill>
                  <a:srgbClr val="000099"/>
                </a:solidFill>
                <a:latin typeface="Times New Roman" pitchFamily="18" charset="0"/>
                <a:cs typeface="Times New Roman" pitchFamily="18" charset="0"/>
              </a:rPr>
              <a:t>Répulsion des Paires Electroniques de la Couche de Valence</a:t>
            </a:r>
          </a:p>
          <a:p>
            <a:endParaRPr lang="fr-FR" sz="3600" b="1" i="1">
              <a:solidFill>
                <a:srgbClr val="000099"/>
              </a:solidFill>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pPr>
              <a:defRPr/>
            </a:pPr>
            <a:fld id="{18B84324-2DB3-4C94-B67C-4D36CC1082E1}" type="slidenum">
              <a:rPr lang="fr-FR" smtClean="0"/>
              <a:pPr>
                <a:defRPr/>
              </a:pPr>
              <a:t>9</a:t>
            </a:fld>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2394</TotalTime>
  <Words>1915</Words>
  <Application>Microsoft Office PowerPoint</Application>
  <PresentationFormat>Affichage à l'écran (4:3)</PresentationFormat>
  <Paragraphs>356</Paragraphs>
  <Slides>28</Slides>
  <Notes>2</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28</vt:i4>
      </vt:variant>
    </vt:vector>
  </HeadingPairs>
  <TitlesOfParts>
    <vt:vector size="30" baseType="lpstr">
      <vt:lpstr>Thème Office</vt:lpstr>
      <vt:lpstr>Équation</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Caractéristiques des orbitales moléculaires (OM)</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ouafa</dc:creator>
  <cp:lastModifiedBy>abdessamad</cp:lastModifiedBy>
  <cp:revision>442</cp:revision>
  <dcterms:created xsi:type="dcterms:W3CDTF">2013-02-02T11:37:56Z</dcterms:created>
  <dcterms:modified xsi:type="dcterms:W3CDTF">2021-01-22T11:09:05Z</dcterms:modified>
</cp:coreProperties>
</file>