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4"/>
  </p:notesMasterIdLst>
  <p:sldIdLst>
    <p:sldId id="525" r:id="rId2"/>
    <p:sldId id="583" r:id="rId3"/>
    <p:sldId id="584" r:id="rId4"/>
    <p:sldId id="585" r:id="rId5"/>
    <p:sldId id="586" r:id="rId6"/>
    <p:sldId id="587" r:id="rId7"/>
    <p:sldId id="588" r:id="rId8"/>
    <p:sldId id="589" r:id="rId9"/>
    <p:sldId id="577" r:id="rId10"/>
    <p:sldId id="578" r:id="rId11"/>
    <p:sldId id="591" r:id="rId12"/>
    <p:sldId id="59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98" autoAdjust="0"/>
    <p:restoredTop sz="81748" autoAdjust="0"/>
  </p:normalViewPr>
  <p:slideViewPr>
    <p:cSldViewPr snapToGrid="0" showGuides="1">
      <p:cViewPr>
        <p:scale>
          <a:sx n="50" d="100"/>
          <a:sy n="50" d="100"/>
        </p:scale>
        <p:origin x="-1108" y="-192"/>
      </p:cViewPr>
      <p:guideLst>
        <p:guide orient="horz" pos="2160"/>
        <p:guide pos="3840"/>
      </p:guideLst>
    </p:cSldViewPr>
  </p:slideViewPr>
  <p:outlineViewPr>
    <p:cViewPr>
      <p:scale>
        <a:sx n="33" d="100"/>
        <a:sy n="33" d="100"/>
      </p:scale>
      <p:origin x="52" y="18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A138F-49A7-4F18-A5B8-3A2513B24A2C}" type="datetimeFigureOut">
              <a:rPr lang="en-US" smtClean="0"/>
              <a:t>12/29/2023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6393-E911-4189-BDA8-8371B1133C99}" type="slidenum">
              <a:rPr lang="en-US" smtClean="0"/>
              <a:t>‹N°›</a:t>
            </a:fld>
            <a:endParaRPr lang="en-US"/>
          </a:p>
        </p:txBody>
      </p:sp>
    </p:spTree>
    <p:extLst>
      <p:ext uri="{BB962C8B-B14F-4D97-AF65-F5344CB8AC3E}">
        <p14:creationId xmlns:p14="http://schemas.microsoft.com/office/powerpoint/2010/main" val="2622887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GB" dirty="0"/>
          </a:p>
        </p:txBody>
      </p:sp>
      <p:sp>
        <p:nvSpPr>
          <p:cNvPr id="4" name="Espace réservé du numéro de diapositive 3"/>
          <p:cNvSpPr>
            <a:spLocks noGrp="1"/>
          </p:cNvSpPr>
          <p:nvPr>
            <p:ph type="sldNum" sz="quarter" idx="10"/>
          </p:nvPr>
        </p:nvSpPr>
        <p:spPr/>
        <p:txBody>
          <a:bodyPr/>
          <a:lstStyle/>
          <a:p>
            <a:fld id="{DE9F6393-E911-4189-BDA8-8371B1133C99}" type="slidenum">
              <a:rPr lang="en-US" smtClean="0"/>
              <a:t>2</a:t>
            </a:fld>
            <a:endParaRPr lang="en-US"/>
          </a:p>
        </p:txBody>
      </p:sp>
    </p:spTree>
    <p:extLst>
      <p:ext uri="{BB962C8B-B14F-4D97-AF65-F5344CB8AC3E}">
        <p14:creationId xmlns:p14="http://schemas.microsoft.com/office/powerpoint/2010/main" val="6082890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p:spTree>
      <p:nvGrpSpPr>
        <p:cNvPr id="1" name=""/>
        <p:cNvGrpSpPr/>
        <p:nvPr/>
      </p:nvGrpSpPr>
      <p:grpSpPr>
        <a:xfrm>
          <a:off x="0" y="0"/>
          <a:ext cx="0" cy="0"/>
          <a:chOff x="0" y="0"/>
          <a:chExt cx="0" cy="0"/>
        </a:xfrm>
      </p:grpSpPr>
      <p:sp>
        <p:nvSpPr>
          <p:cNvPr id="6" name="Picture Placeholder 2">
            <a:extLst>
              <a:ext uri="{FF2B5EF4-FFF2-40B4-BE49-F238E27FC236}">
                <a16:creationId xmlns="" xmlns:a16="http://schemas.microsoft.com/office/drawing/2014/main"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r>
              <a:rPr lang="fr-FR" smtClean="0"/>
              <a:t>Cliquez sur l'icône pour ajouter une image</a:t>
            </a:r>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390425" y="3716323"/>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
        <p:nvSpPr>
          <p:cNvPr id="7" name="Picture Placeholder 12">
            <a:extLst>
              <a:ext uri="{FF2B5EF4-FFF2-40B4-BE49-F238E27FC236}">
                <a16:creationId xmlns="" xmlns:a16="http://schemas.microsoft.com/office/drawing/2014/main" id="{F6941202-0B24-427F-8E11-13A423FCFE77}"/>
              </a:ext>
            </a:extLst>
          </p:cNvPr>
          <p:cNvSpPr>
            <a:spLocks noGrp="1"/>
          </p:cNvSpPr>
          <p:nvPr>
            <p:ph type="pic" sz="quarter" idx="15"/>
          </p:nvPr>
        </p:nvSpPr>
        <p:spPr>
          <a:xfrm>
            <a:off x="6462321" y="3716322"/>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Tree>
    <p:extLst>
      <p:ext uri="{BB962C8B-B14F-4D97-AF65-F5344CB8AC3E}">
        <p14:creationId xmlns:p14="http://schemas.microsoft.com/office/powerpoint/2010/main" val="3180443634"/>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
    <p:spTree>
      <p:nvGrpSpPr>
        <p:cNvPr id="1" name=""/>
        <p:cNvGrpSpPr/>
        <p:nvPr/>
      </p:nvGrpSpPr>
      <p:grpSpPr>
        <a:xfrm>
          <a:off x="0" y="0"/>
          <a:ext cx="0" cy="0"/>
          <a:chOff x="0" y="0"/>
          <a:chExt cx="0" cy="0"/>
        </a:xfrm>
      </p:grpSpPr>
      <p:sp>
        <p:nvSpPr>
          <p:cNvPr id="9" name="Picture Placeholder 2">
            <a:extLst>
              <a:ext uri="{FF2B5EF4-FFF2-40B4-BE49-F238E27FC236}">
                <a16:creationId xmlns="" xmlns:a16="http://schemas.microsoft.com/office/drawing/2014/main"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fr-FR" smtClean="0"/>
              <a:t>Cliquez sur l'icône pour ajouter une image</a:t>
            </a:r>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 xmlns:p15="http://schemas.microsoft.com/office/powerpoint/2012/main">
        <p15:guide id="1" pos="3840">
          <p15:clr>
            <a:srgbClr val="FBAE40"/>
          </p15:clr>
        </p15:guide>
        <p15:guide id="2"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fr-FR"/>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Date Placeholder 3"/>
          <p:cNvSpPr>
            <a:spLocks noGrp="1"/>
          </p:cNvSpPr>
          <p:nvPr>
            <p:ph type="dt" sz="half" idx="10"/>
          </p:nvPr>
        </p:nvSpPr>
        <p:spPr/>
        <p:txBody>
          <a:bodyPr/>
          <a:lstStyle/>
          <a:p>
            <a:fld id="{2F3968D9-90B7-4881-978C-17F1F235234A}" type="datetimeFigureOut">
              <a:rPr lang="en-US" smtClean="0"/>
              <a:t>12/29/2023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88AA7C-9855-4DF6-A874-C9D17EF233E4}" type="slidenum">
              <a:rPr lang="en-US" smtClean="0"/>
              <a:t>‹N°›</a:t>
            </a:fld>
            <a:endParaRPr lang="en-US"/>
          </a:p>
        </p:txBody>
      </p:sp>
    </p:spTree>
    <p:extLst>
      <p:ext uri="{BB962C8B-B14F-4D97-AF65-F5344CB8AC3E}">
        <p14:creationId xmlns:p14="http://schemas.microsoft.com/office/powerpoint/2010/main" val="2880997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1419524447"/>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Picture Placeholder 2">
            <a:extLst>
              <a:ext uri="{FF2B5EF4-FFF2-40B4-BE49-F238E27FC236}">
                <a16:creationId xmlns="" xmlns:a16="http://schemas.microsoft.com/office/drawing/2014/main"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6">
    <p:spTree>
      <p:nvGrpSpPr>
        <p:cNvPr id="1" name=""/>
        <p:cNvGrpSpPr/>
        <p:nvPr/>
      </p:nvGrpSpPr>
      <p:grpSpPr>
        <a:xfrm>
          <a:off x="0" y="0"/>
          <a:ext cx="0" cy="0"/>
          <a:chOff x="0" y="0"/>
          <a:chExt cx="0" cy="0"/>
        </a:xfrm>
      </p:grpSpPr>
      <p:sp>
        <p:nvSpPr>
          <p:cNvPr id="9" name="Picture Placeholder 2">
            <a:extLst>
              <a:ext uri="{FF2B5EF4-FFF2-40B4-BE49-F238E27FC236}">
                <a16:creationId xmlns="" xmlns:a16="http://schemas.microsoft.com/office/drawing/2014/main"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 xmlns:p15="http://schemas.microsoft.com/office/powerpoint/2012/main">
        <p15:guide id="1" pos="3840">
          <p15:clr>
            <a:srgbClr val="FBAE40"/>
          </p15:clr>
        </p15:guide>
        <p15:guide id="2"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s://www.free-power-point-templates.com/" TargetMode="Externa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9B56D97-44CF-4676-B615-30100F158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a:extLst>
              <a:ext uri="{FF2B5EF4-FFF2-40B4-BE49-F238E27FC236}">
                <a16:creationId xmlns="" xmlns:a16="http://schemas.microsoft.com/office/drawing/2014/main" id="{890C77D6-BD26-4F2F-9760-C833E915F5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a:extLst>
              <a:ext uri="{FF2B5EF4-FFF2-40B4-BE49-F238E27FC236}">
                <a16:creationId xmlns="" xmlns:a16="http://schemas.microsoft.com/office/drawing/2014/main" id="{1432BFB3-D77A-4F66-B808-EB858FA87F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68D9-90B7-4881-978C-17F1F235234A}" type="datetimeFigureOut">
              <a:rPr lang="en-US" smtClean="0"/>
              <a:t>12/29/2023</a:t>
            </a:fld>
            <a:endParaRPr lang="en-US"/>
          </a:p>
        </p:txBody>
      </p:sp>
      <p:sp>
        <p:nvSpPr>
          <p:cNvPr id="5" name="Footer Placeholder 4">
            <a:extLst>
              <a:ext uri="{FF2B5EF4-FFF2-40B4-BE49-F238E27FC236}">
                <a16:creationId xmlns="" xmlns:a16="http://schemas.microsoft.com/office/drawing/2014/main" id="{15B32995-9A2C-416B-A2AB-0896AB379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37B90BA-CBB9-4F95-B2E4-B47AB35523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8AA7C-9855-4DF6-A874-C9D17EF233E4}" type="slidenum">
              <a:rPr lang="en-US" smtClean="0"/>
              <a:t>‹N°›</a:t>
            </a:fld>
            <a:endParaRPr lang="en-US"/>
          </a:p>
        </p:txBody>
      </p:sp>
      <p:sp>
        <p:nvSpPr>
          <p:cNvPr id="8" name="TextBox 7">
            <a:extLst>
              <a:ext uri="{FF2B5EF4-FFF2-40B4-BE49-F238E27FC236}">
                <a16:creationId xmlns="" xmlns:a16="http://schemas.microsoft.com/office/drawing/2014/main" id="{AF7DC35E-807C-424F-B310-BFD5C260A4EA}"/>
              </a:ext>
            </a:extLst>
          </p:cNvPr>
          <p:cNvSpPr txBox="1"/>
          <p:nvPr/>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1">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9" name="TextBox 8">
            <a:extLst>
              <a:ext uri="{FF2B5EF4-FFF2-40B4-BE49-F238E27FC236}">
                <a16:creationId xmlns="" xmlns:a16="http://schemas.microsoft.com/office/drawing/2014/main" id="{5A5EBB0C-8A03-4940-9BE4-61BC87B95248}"/>
              </a:ext>
            </a:extLst>
          </p:cNvPr>
          <p:cNvSpPr txBox="1"/>
          <p:nvPr/>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
        <p:nvSpPr>
          <p:cNvPr id="10" name="TextBox 7">
            <a:extLst>
              <a:ext uri="{FF2B5EF4-FFF2-40B4-BE49-F238E27FC236}">
                <a16:creationId xmlns="" xmlns:a16="http://schemas.microsoft.com/office/drawing/2014/main" id="{AF7DC35E-807C-424F-B310-BFD5C260A4EA}"/>
              </a:ext>
            </a:extLst>
          </p:cNvPr>
          <p:cNvSpPr txBox="1"/>
          <p:nvPr userDrawn="1"/>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1">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11" name="TextBox 8">
            <a:extLst>
              <a:ext uri="{FF2B5EF4-FFF2-40B4-BE49-F238E27FC236}">
                <a16:creationId xmlns="" xmlns:a16="http://schemas.microsoft.com/office/drawing/2014/main" id="{5A5EBB0C-8A03-4940-9BE4-61BC87B95248}"/>
              </a:ext>
            </a:extLst>
          </p:cNvPr>
          <p:cNvSpPr txBox="1"/>
          <p:nvPr userDrawn="1"/>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Tree>
    <p:extLst>
      <p:ext uri="{BB962C8B-B14F-4D97-AF65-F5344CB8AC3E}">
        <p14:creationId xmlns:p14="http://schemas.microsoft.com/office/powerpoint/2010/main" val="9958436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60" r:id="rId6"/>
    <p:sldLayoutId id="2147483661" r:id="rId7"/>
    <p:sldLayoutId id="2147483662" r:id="rId8"/>
    <p:sldLayoutId id="2147483665" r:id="rId9"/>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22018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88000" y="444500"/>
            <a:ext cx="6489700" cy="5909310"/>
          </a:xfrm>
          <a:prstGeom prst="rect">
            <a:avLst/>
          </a:prstGeom>
          <a:ln>
            <a:solidFill>
              <a:schemeClr val="accent5"/>
            </a:solidFill>
          </a:ln>
        </p:spPr>
        <p:txBody>
          <a:bodyPr wrap="square">
            <a:spAutoFit/>
          </a:bodyPr>
          <a:lstStyle/>
          <a:p>
            <a:pPr algn="just">
              <a:lnSpc>
                <a:spcPct val="150000"/>
              </a:lnSpc>
              <a:defRPr/>
            </a:pPr>
            <a:r>
              <a:rPr lang="en-US" sz="3600" b="1" dirty="0">
                <a:latin typeface="Times New Roman" pitchFamily="18" charset="0"/>
                <a:cs typeface="Times New Roman" pitchFamily="18" charset="0"/>
              </a:rPr>
              <a:t>Horror</a:t>
            </a:r>
            <a:r>
              <a:rPr lang="fr-FR" sz="3600" dirty="0">
                <a:latin typeface="Times New Roman" pitchFamily="18" charset="0"/>
                <a:cs typeface="Times New Roman" pitchFamily="18" charset="0"/>
              </a:rPr>
              <a:t> </a:t>
            </a:r>
            <a:r>
              <a:rPr lang="en-US" sz="3600" dirty="0">
                <a:latin typeface="Times New Roman" pitchFamily="18" charset="0"/>
                <a:cs typeface="Times New Roman" pitchFamily="18" charset="0"/>
              </a:rPr>
              <a:t>is an overwhelming and painful feeling caused by literature that is frightfully shocking, terrifying, or revolting. Fiction in which events evoke a feeling of dread in both the characters and the reader. </a:t>
            </a:r>
            <a:endParaRPr lang="fr-FR" sz="3600" dirty="0">
              <a:latin typeface="Times New Roman" pitchFamily="18" charset="0"/>
              <a:cs typeface="Times New Roman" pitchFamily="18" charset="0"/>
            </a:endParaRPr>
          </a:p>
        </p:txBody>
      </p:sp>
    </p:spTree>
    <p:extLst>
      <p:ext uri="{BB962C8B-B14F-4D97-AF65-F5344CB8AC3E}">
        <p14:creationId xmlns:p14="http://schemas.microsoft.com/office/powerpoint/2010/main" val="15321997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57900" y="24537"/>
            <a:ext cx="5981700" cy="6740307"/>
          </a:xfrm>
          <a:prstGeom prst="rect">
            <a:avLst/>
          </a:prstGeom>
          <a:ln>
            <a:solidFill>
              <a:schemeClr val="accent5"/>
            </a:solidFill>
          </a:ln>
        </p:spPr>
        <p:txBody>
          <a:bodyPr wrap="square">
            <a:spAutoFit/>
          </a:bodyPr>
          <a:lstStyle/>
          <a:p>
            <a:pPr algn="just">
              <a:lnSpc>
                <a:spcPct val="200000"/>
              </a:lnSpc>
              <a:defRPr/>
            </a:pPr>
            <a:r>
              <a:rPr lang="en-US" sz="3600" b="1" dirty="0">
                <a:latin typeface="Times New Roman" pitchFamily="18" charset="0"/>
                <a:cs typeface="Times New Roman" pitchFamily="18" charset="0"/>
              </a:rPr>
              <a:t>Mystery</a:t>
            </a:r>
            <a:r>
              <a:rPr lang="fr-FR" sz="3600" dirty="0">
                <a:latin typeface="Times New Roman" pitchFamily="18" charset="0"/>
                <a:cs typeface="Times New Roman" pitchFamily="18" charset="0"/>
              </a:rPr>
              <a:t> </a:t>
            </a:r>
            <a:r>
              <a:rPr lang="en-US" sz="3600" dirty="0">
                <a:latin typeface="Times New Roman" pitchFamily="18" charset="0"/>
                <a:cs typeface="Times New Roman" pitchFamily="18" charset="0"/>
              </a:rPr>
              <a:t>is a genre of fiction that deals with the solution of a crime or the unraveling of secrets. Anything that is kept secret or remains unexplained or unknown. </a:t>
            </a:r>
            <a:endParaRPr lang="fr-FR" sz="3600" dirty="0">
              <a:latin typeface="Times New Roman" pitchFamily="18" charset="0"/>
              <a:cs typeface="Times New Roman" pitchFamily="18" charset="0"/>
            </a:endParaRPr>
          </a:p>
        </p:txBody>
      </p:sp>
      <p:pic>
        <p:nvPicPr>
          <p:cNvPr id="19458" name="Picture 2" descr="Stream OP 32 Detective Conan - Misty Mystery by Antayazu | Listen online  for free on SoundClo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536"/>
            <a:ext cx="5943600" cy="6833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13522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30700" y="62637"/>
            <a:ext cx="7785100" cy="6740307"/>
          </a:xfrm>
          <a:prstGeom prst="rect">
            <a:avLst/>
          </a:prstGeom>
          <a:ln>
            <a:solidFill>
              <a:schemeClr val="accent5"/>
            </a:solidFill>
          </a:ln>
        </p:spPr>
        <p:txBody>
          <a:bodyPr wrap="square">
            <a:spAutoFit/>
          </a:bodyPr>
          <a:lstStyle/>
          <a:p>
            <a:pPr algn="just">
              <a:lnSpc>
                <a:spcPct val="150000"/>
              </a:lnSpc>
            </a:pPr>
            <a:r>
              <a:rPr lang="en-US" sz="3600" b="1" dirty="0">
                <a:latin typeface="Times New Roman" pitchFamily="18" charset="0"/>
                <a:cs typeface="Times New Roman" pitchFamily="18" charset="0"/>
              </a:rPr>
              <a:t>Mythology</a:t>
            </a:r>
            <a:r>
              <a:rPr lang="fr-FR" sz="3600" dirty="0">
                <a:latin typeface="Times New Roman" pitchFamily="18" charset="0"/>
                <a:cs typeface="Times New Roman" pitchFamily="18" charset="0"/>
              </a:rPr>
              <a:t> </a:t>
            </a:r>
            <a:r>
              <a:rPr lang="en-US" sz="3600" dirty="0">
                <a:latin typeface="Times New Roman" pitchFamily="18" charset="0"/>
                <a:cs typeface="Times New Roman" pitchFamily="18" charset="0"/>
              </a:rPr>
              <a:t>is a type of legend or traditional narrative. This is often based in part on historical events, that reveal human behavior and </a:t>
            </a:r>
            <a:r>
              <a:rPr lang="en-US" sz="3600" dirty="0" smtClean="0">
                <a:latin typeface="Times New Roman" pitchFamily="18" charset="0"/>
                <a:cs typeface="Times New Roman" pitchFamily="18" charset="0"/>
              </a:rPr>
              <a:t>natural phenomena </a:t>
            </a:r>
            <a:r>
              <a:rPr lang="en-US" sz="3600" dirty="0">
                <a:latin typeface="Times New Roman" pitchFamily="18" charset="0"/>
                <a:cs typeface="Times New Roman" pitchFamily="18" charset="0"/>
              </a:rPr>
              <a:t>by its symbolism; often pertaining to the actions of the gods. A body of myths, as that of particular people or that relating to a particular person.</a:t>
            </a:r>
            <a:endParaRPr lang="en-GB" sz="3600" dirty="0">
              <a:latin typeface="Times New Roman" pitchFamily="18" charset="0"/>
              <a:cs typeface="Times New Roman" pitchFamily="18" charset="0"/>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4330701"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19617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42000" y="1123940"/>
            <a:ext cx="6096000" cy="5078313"/>
          </a:xfrm>
          <a:prstGeom prst="rect">
            <a:avLst/>
          </a:prstGeom>
          <a:ln>
            <a:solidFill>
              <a:schemeClr val="accent5"/>
            </a:solidFill>
          </a:ln>
        </p:spPr>
        <p:txBody>
          <a:bodyPr>
            <a:spAutoFit/>
          </a:bodyPr>
          <a:lstStyle/>
          <a:p>
            <a:pPr algn="just">
              <a:defRPr/>
            </a:pPr>
            <a:r>
              <a:rPr lang="fr-FR" sz="3600" b="1" dirty="0" smtClean="0">
                <a:latin typeface="Times New Roman" pitchFamily="18" charset="0"/>
                <a:cs typeface="Times New Roman" pitchFamily="18" charset="0"/>
              </a:rPr>
              <a:t>Drama </a:t>
            </a:r>
            <a:r>
              <a:rPr lang="en-US" sz="3600" dirty="0" smtClean="0">
                <a:latin typeface="Times New Roman" pitchFamily="18" charset="0"/>
                <a:cs typeface="Times New Roman" pitchFamily="18" charset="0"/>
              </a:rPr>
              <a:t>is </a:t>
            </a:r>
            <a:r>
              <a:rPr lang="en-US" sz="3600" dirty="0">
                <a:latin typeface="Times New Roman" pitchFamily="18" charset="0"/>
                <a:cs typeface="Times New Roman" pitchFamily="18" charset="0"/>
              </a:rPr>
              <a:t>the genre of literature that’s subject for composition is dramatic art in the way it is represented. This genre is stories composed in verse or prose, usually for theatrical performance, where conflicts and emotion are expressed through dialogue and action</a:t>
            </a:r>
            <a:endParaRPr lang="fr-FR" sz="3600" dirty="0">
              <a:latin typeface="Times New Roman" pitchFamily="18" charset="0"/>
              <a:cs typeface="Times New Roman" pitchFamily="18"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1384300"/>
            <a:ext cx="5486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90463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105400" y="49937"/>
            <a:ext cx="6985000" cy="6740307"/>
          </a:xfrm>
          <a:prstGeom prst="rect">
            <a:avLst/>
          </a:prstGeom>
          <a:ln>
            <a:solidFill>
              <a:schemeClr val="accent5"/>
            </a:solidFill>
          </a:ln>
        </p:spPr>
        <p:txBody>
          <a:bodyPr wrap="square">
            <a:spAutoFit/>
          </a:bodyPr>
          <a:lstStyle/>
          <a:p>
            <a:pPr algn="just">
              <a:lnSpc>
                <a:spcPct val="150000"/>
              </a:lnSpc>
            </a:pPr>
            <a:r>
              <a:rPr lang="en-US" sz="3600" b="1" dirty="0" smtClean="0">
                <a:latin typeface="Times New Roman" pitchFamily="18" charset="0"/>
                <a:cs typeface="Times New Roman" pitchFamily="18" charset="0"/>
              </a:rPr>
              <a:t>Poetry</a:t>
            </a:r>
            <a:r>
              <a:rPr lang="en-US" sz="3600" dirty="0" smtClean="0">
                <a:latin typeface="Times New Roman" pitchFamily="18" charset="0"/>
                <a:cs typeface="Times New Roman" pitchFamily="18" charset="0"/>
              </a:rPr>
              <a:t> is </a:t>
            </a:r>
            <a:r>
              <a:rPr lang="en-US" sz="3600" dirty="0">
                <a:latin typeface="Times New Roman" pitchFamily="18" charset="0"/>
                <a:cs typeface="Times New Roman" pitchFamily="18" charset="0"/>
              </a:rPr>
              <a:t>verse and rhythmic writing with imagery that evokes an emotional response from the reader. The art of poetry is rhythmical in composition, written or spoken. This genre of literature is for exciting pleasure by beautiful, imaginative, or elevated </a:t>
            </a:r>
            <a:r>
              <a:rPr lang="en-US" sz="3600" dirty="0" smtClean="0">
                <a:latin typeface="Times New Roman" pitchFamily="18" charset="0"/>
                <a:cs typeface="Times New Roman" pitchFamily="18" charset="0"/>
              </a:rPr>
              <a:t>thoughts.</a:t>
            </a:r>
            <a:endParaRPr lang="en-US" sz="3600" dirty="0">
              <a:latin typeface="Times New Roman" pitchFamily="18" charset="0"/>
              <a:cs typeface="Times New Roman" pitchFamily="18" charset="0"/>
            </a:endParaRPr>
          </a:p>
        </p:txBody>
      </p:sp>
      <p:pic>
        <p:nvPicPr>
          <p:cNvPr id="13314" name="Picture 2" descr="Poetry Images - Free Download on Freep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49937"/>
            <a:ext cx="4826000" cy="682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642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81700" y="585738"/>
            <a:ext cx="6096000" cy="5632311"/>
          </a:xfrm>
          <a:prstGeom prst="rect">
            <a:avLst/>
          </a:prstGeom>
          <a:ln>
            <a:solidFill>
              <a:schemeClr val="accent5">
                <a:lumMod val="60000"/>
                <a:lumOff val="40000"/>
              </a:schemeClr>
            </a:solidFill>
          </a:ln>
        </p:spPr>
        <p:txBody>
          <a:bodyPr>
            <a:spAutoFit/>
          </a:bodyPr>
          <a:lstStyle/>
          <a:p>
            <a:pPr algn="just">
              <a:lnSpc>
                <a:spcPct val="200000"/>
              </a:lnSpc>
              <a:defRPr/>
            </a:pPr>
            <a:r>
              <a:rPr lang="en-US" sz="3600" b="1" dirty="0" smtClean="0">
                <a:latin typeface="Times New Roman" pitchFamily="18" charset="0"/>
                <a:cs typeface="Times New Roman" pitchFamily="18" charset="0"/>
              </a:rPr>
              <a:t>Fantasy</a:t>
            </a:r>
            <a:r>
              <a:rPr lang="fr-FR"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is </a:t>
            </a:r>
            <a:r>
              <a:rPr lang="en-US" sz="3600" dirty="0">
                <a:latin typeface="Times New Roman" pitchFamily="18" charset="0"/>
                <a:cs typeface="Times New Roman" pitchFamily="18" charset="0"/>
              </a:rPr>
              <a:t>the forming of mental images with strange or otherworldly settings or characters; fiction invites suspension of reality.</a:t>
            </a:r>
            <a:endParaRPr lang="fr-FR" sz="3600" dirty="0">
              <a:latin typeface="Times New Roman" pitchFamily="18" charset="0"/>
              <a:cs typeface="Times New Roman" pitchFamily="18"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57658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46709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24400" y="77738"/>
            <a:ext cx="7391400" cy="6740307"/>
          </a:xfrm>
          <a:prstGeom prst="rect">
            <a:avLst/>
          </a:prstGeom>
          <a:ln>
            <a:solidFill>
              <a:schemeClr val="accent5"/>
            </a:solidFill>
          </a:ln>
        </p:spPr>
        <p:txBody>
          <a:bodyPr wrap="square">
            <a:spAutoFit/>
          </a:bodyPr>
          <a:lstStyle/>
          <a:p>
            <a:pPr algn="just">
              <a:lnSpc>
                <a:spcPct val="200000"/>
              </a:lnSpc>
              <a:defRPr/>
            </a:pPr>
            <a:r>
              <a:rPr lang="en-US" sz="3600" b="1" dirty="0">
                <a:latin typeface="Times New Roman" pitchFamily="18" charset="0"/>
                <a:cs typeface="Times New Roman" pitchFamily="18" charset="0"/>
              </a:rPr>
              <a:t>Humor</a:t>
            </a:r>
            <a:r>
              <a:rPr lang="fr-FR" sz="3600" dirty="0">
                <a:latin typeface="Times New Roman" pitchFamily="18" charset="0"/>
                <a:cs typeface="Times New Roman" pitchFamily="18" charset="0"/>
              </a:rPr>
              <a:t> </a:t>
            </a:r>
            <a:r>
              <a:rPr lang="en-US" sz="3600" dirty="0">
                <a:latin typeface="Times New Roman" pitchFamily="18" charset="0"/>
                <a:cs typeface="Times New Roman" pitchFamily="18" charset="0"/>
              </a:rPr>
              <a:t>is the faculty of perceiving what is amusing or comical. Fiction is full of fun, fancy, and excitement which is meant to entertain. This genre of literature can actually be seen and contained within all genres.</a:t>
            </a:r>
            <a:endParaRPr lang="fr-FR" sz="3600" dirty="0">
              <a:latin typeface="Times New Roman" pitchFamily="18" charset="0"/>
              <a:cs typeface="Times New Roman" pitchFamily="18" charset="0"/>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910"/>
            <a:ext cx="4724400" cy="6889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614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43600" y="635001"/>
            <a:ext cx="6108700" cy="5632311"/>
          </a:xfrm>
          <a:prstGeom prst="rect">
            <a:avLst/>
          </a:prstGeom>
          <a:ln>
            <a:solidFill>
              <a:schemeClr val="accent5"/>
            </a:solidFill>
          </a:ln>
        </p:spPr>
        <p:txBody>
          <a:bodyPr wrap="square">
            <a:spAutoFit/>
          </a:bodyPr>
          <a:lstStyle/>
          <a:p>
            <a:pPr algn="just">
              <a:lnSpc>
                <a:spcPct val="200000"/>
              </a:lnSpc>
              <a:defRPr/>
            </a:pPr>
            <a:r>
              <a:rPr lang="en-US" sz="3600" b="1" dirty="0">
                <a:latin typeface="Times New Roman" pitchFamily="18" charset="0"/>
                <a:cs typeface="Times New Roman" pitchFamily="18" charset="0"/>
              </a:rPr>
              <a:t>Fairy Tales</a:t>
            </a:r>
            <a:r>
              <a:rPr lang="fr-FR" sz="3600" b="1" dirty="0">
                <a:latin typeface="Times New Roman" pitchFamily="18" charset="0"/>
                <a:cs typeface="Times New Roman" pitchFamily="18" charset="0"/>
              </a:rPr>
              <a:t> </a:t>
            </a:r>
            <a:r>
              <a:rPr lang="en-US" sz="3600" dirty="0">
                <a:latin typeface="Times New Roman" pitchFamily="18" charset="0"/>
                <a:cs typeface="Times New Roman" pitchFamily="18" charset="0"/>
              </a:rPr>
              <a:t>or wonder tales are a kind of folktale or fable. Sometimes the stories are about fairies or other magical creatures, usually for children.</a:t>
            </a:r>
            <a:endParaRPr lang="fr-FR" sz="3600" dirty="0">
              <a:latin typeface="Times New Roman" pitchFamily="18" charset="0"/>
              <a:cs typeface="Times New Roman" pitchFamily="18" charset="0"/>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547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59859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27700" y="433338"/>
            <a:ext cx="6096000" cy="5809732"/>
          </a:xfrm>
          <a:prstGeom prst="rect">
            <a:avLst/>
          </a:prstGeom>
          <a:ln>
            <a:solidFill>
              <a:srgbClr val="FFC000"/>
            </a:solidFill>
          </a:ln>
        </p:spPr>
        <p:txBody>
          <a:bodyPr>
            <a:spAutoFit/>
          </a:bodyPr>
          <a:lstStyle/>
          <a:p>
            <a:pPr algn="just">
              <a:lnSpc>
                <a:spcPct val="150000"/>
              </a:lnSpc>
              <a:defRPr/>
            </a:pPr>
            <a:r>
              <a:rPr lang="en-US" sz="3600" b="1" dirty="0">
                <a:latin typeface="Times New Roman" pitchFamily="18" charset="0"/>
                <a:cs typeface="Times New Roman" pitchFamily="18" charset="0"/>
              </a:rPr>
              <a:t>Science Fiction</a:t>
            </a:r>
            <a:r>
              <a:rPr lang="fr-FR" sz="3600" b="1" dirty="0">
                <a:latin typeface="Times New Roman" pitchFamily="18" charset="0"/>
                <a:cs typeface="Times New Roman" pitchFamily="18" charset="0"/>
              </a:rPr>
              <a:t> </a:t>
            </a:r>
            <a:r>
              <a:rPr lang="en-US" sz="3600" dirty="0">
                <a:latin typeface="Times New Roman" pitchFamily="18" charset="0"/>
                <a:cs typeface="Times New Roman" pitchFamily="18" charset="0"/>
              </a:rPr>
              <a:t>is a story based on the impact of potential science, either actual or imagined. Science fiction is one of the genres of literature that is set in the future or on other planets. </a:t>
            </a:r>
            <a:endParaRPr lang="fr-FR" sz="3600" dirty="0">
              <a:latin typeface="Times New Roman" pitchFamily="18" charset="0"/>
              <a:cs typeface="Times New Roman" pitchFamily="18"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245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22787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5400" y="573038"/>
            <a:ext cx="6908800" cy="5909310"/>
          </a:xfrm>
          <a:prstGeom prst="rect">
            <a:avLst/>
          </a:prstGeom>
          <a:ln>
            <a:solidFill>
              <a:schemeClr val="accent5">
                <a:lumMod val="75000"/>
              </a:schemeClr>
            </a:solidFill>
          </a:ln>
        </p:spPr>
        <p:txBody>
          <a:bodyPr wrap="square">
            <a:spAutoFit/>
          </a:bodyPr>
          <a:lstStyle/>
          <a:p>
            <a:pPr algn="just">
              <a:lnSpc>
                <a:spcPct val="150000"/>
              </a:lnSpc>
              <a:defRPr/>
            </a:pPr>
            <a:r>
              <a:rPr lang="en-US" sz="3600" b="1" dirty="0">
                <a:latin typeface="Times New Roman" pitchFamily="18" charset="0"/>
                <a:cs typeface="Times New Roman" pitchFamily="18" charset="0"/>
              </a:rPr>
              <a:t>Folklore</a:t>
            </a:r>
            <a:r>
              <a:rPr lang="fr-FR" sz="3600" dirty="0">
                <a:latin typeface="Times New Roman" pitchFamily="18" charset="0"/>
                <a:cs typeface="Times New Roman" pitchFamily="18" charset="0"/>
              </a:rPr>
              <a:t> </a:t>
            </a:r>
            <a:r>
              <a:rPr lang="en-US" sz="3600" dirty="0">
                <a:latin typeface="Times New Roman" pitchFamily="18" charset="0"/>
                <a:cs typeface="Times New Roman" pitchFamily="18" charset="0"/>
              </a:rPr>
              <a:t>is songs, stories, myths, and proverbs of a person of “folk” that was handed down by word of mouth. Folklore is a genre of literature that is widely held, but false and based on unsubstantiated beliefs. </a:t>
            </a:r>
            <a:endParaRPr lang="fr-FR" sz="3600" dirty="0">
              <a:latin typeface="Times New Roman" pitchFamily="18" charset="0"/>
              <a:cs typeface="Times New Roman" pitchFamily="18" charset="0"/>
            </a:endParaRP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075" y="190500"/>
            <a:ext cx="6975475" cy="607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48216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81700" y="1698536"/>
            <a:ext cx="6096000" cy="3416320"/>
          </a:xfrm>
          <a:prstGeom prst="rect">
            <a:avLst/>
          </a:prstGeom>
          <a:ln>
            <a:solidFill>
              <a:schemeClr val="accent5"/>
            </a:solidFill>
          </a:ln>
        </p:spPr>
        <p:txBody>
          <a:bodyPr>
            <a:spAutoFit/>
          </a:bodyPr>
          <a:lstStyle/>
          <a:p>
            <a:pPr algn="just">
              <a:lnSpc>
                <a:spcPct val="200000"/>
              </a:lnSpc>
              <a:defRPr/>
            </a:pPr>
            <a:r>
              <a:rPr lang="en-US" sz="3600" b="1" dirty="0">
                <a:latin typeface="Times New Roman" pitchFamily="18" charset="0"/>
                <a:cs typeface="Times New Roman" pitchFamily="18" charset="0"/>
              </a:rPr>
              <a:t>Historical Fiction</a:t>
            </a:r>
            <a:r>
              <a:rPr lang="fr-FR" sz="3600" b="1" dirty="0">
                <a:latin typeface="Times New Roman" pitchFamily="18" charset="0"/>
                <a:cs typeface="Times New Roman" pitchFamily="18" charset="0"/>
              </a:rPr>
              <a:t> </a:t>
            </a:r>
            <a:r>
              <a:rPr lang="en-US" sz="3600" dirty="0">
                <a:latin typeface="Times New Roman" pitchFamily="18" charset="0"/>
                <a:cs typeface="Times New Roman" pitchFamily="18" charset="0"/>
              </a:rPr>
              <a:t>is a story with fictional characters and events in a historical setting. </a:t>
            </a:r>
            <a:endParaRPr lang="fr-FR" sz="3600" dirty="0">
              <a:latin typeface="Times New Roman" pitchFamily="18" charset="0"/>
              <a:cs typeface="Times New Roman" pitchFamily="18" charset="0"/>
            </a:endParaRPr>
          </a:p>
        </p:txBody>
      </p:sp>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92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9073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30117-job-interview">
  <a:themeElements>
    <a:clrScheme name="Custom 2">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F49100"/>
      </a:accent5>
      <a:accent6>
        <a:srgbClr val="A5C249"/>
      </a:accent6>
      <a:hlink>
        <a:srgbClr val="F49100"/>
      </a:hlink>
      <a:folHlink>
        <a:srgbClr val="85DFD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8994</TotalTime>
  <Words>408</Words>
  <Application>Microsoft Office PowerPoint</Application>
  <PresentationFormat>Personnalisé</PresentationFormat>
  <Paragraphs>12</Paragraphs>
  <Slides>12</Slides>
  <Notes>1</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30117-job-interview</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FPPT</dc:creator>
  <cp:lastModifiedBy>hp</cp:lastModifiedBy>
  <cp:revision>348</cp:revision>
  <dcterms:created xsi:type="dcterms:W3CDTF">2020-07-22T08:58:05Z</dcterms:created>
  <dcterms:modified xsi:type="dcterms:W3CDTF">2023-12-29T16:48:33Z</dcterms:modified>
</cp:coreProperties>
</file>