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8" r:id="rId1"/>
  </p:sldMasterIdLst>
  <p:sldIdLst>
    <p:sldId id="256" r:id="rId2"/>
    <p:sldId id="301" r:id="rId3"/>
    <p:sldId id="290" r:id="rId4"/>
    <p:sldId id="259" r:id="rId5"/>
    <p:sldId id="294" r:id="rId6"/>
    <p:sldId id="291" r:id="rId7"/>
    <p:sldId id="289" r:id="rId8"/>
    <p:sldId id="277" r:id="rId9"/>
    <p:sldId id="295" r:id="rId10"/>
    <p:sldId id="262" r:id="rId11"/>
    <p:sldId id="296" r:id="rId12"/>
    <p:sldId id="285" r:id="rId13"/>
    <p:sldId id="257" r:id="rId14"/>
    <p:sldId id="297" r:id="rId15"/>
    <p:sldId id="258" r:id="rId16"/>
    <p:sldId id="298" r:id="rId17"/>
    <p:sldId id="281" r:id="rId18"/>
    <p:sldId id="260" r:id="rId19"/>
    <p:sldId id="302" r:id="rId20"/>
    <p:sldId id="261" r:id="rId21"/>
    <p:sldId id="282" r:id="rId22"/>
    <p:sldId id="265" r:id="rId23"/>
    <p:sldId id="266" r:id="rId24"/>
    <p:sldId id="286" r:id="rId25"/>
    <p:sldId id="287" r:id="rId26"/>
    <p:sldId id="303" r:id="rId27"/>
    <p:sldId id="283" r:id="rId28"/>
    <p:sldId id="284" r:id="rId29"/>
    <p:sldId id="304" r:id="rId30"/>
    <p:sldId id="299" r:id="rId31"/>
    <p:sldId id="300" r:id="rId3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snapVertSplitter="1" vertBarState="minimized" horzBarState="maximized">
    <p:restoredLeft sz="15620"/>
    <p:restoredTop sz="94660"/>
  </p:normalViewPr>
  <p:slideViewPr>
    <p:cSldViewPr>
      <p:cViewPr varScale="1">
        <p:scale>
          <a:sx n="88" d="100"/>
          <a:sy n="88" d="100"/>
        </p:scale>
        <p:origin x="-2002" y="-77"/>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1"/>
      </p:bgRef>
    </p:bg>
    <p:spTree>
      <p:nvGrpSpPr>
        <p:cNvPr id="1" name=""/>
        <p:cNvGrpSpPr/>
        <p:nvPr/>
      </p:nvGrpSpPr>
      <p:grpSpPr>
        <a:xfrm>
          <a:off x="0" y="0"/>
          <a:ext cx="0" cy="0"/>
          <a:chOff x="0" y="0"/>
          <a:chExt cx="0" cy="0"/>
        </a:xfrm>
      </p:grpSpPr>
      <p:sp>
        <p:nvSpPr>
          <p:cNvPr id="8" name="Titre 7"/>
          <p:cNvSpPr>
            <a:spLocks noGrp="1"/>
          </p:cNvSpPr>
          <p:nvPr>
            <p:ph type="ctrTitle"/>
          </p:nvPr>
        </p:nvSpPr>
        <p:spPr>
          <a:xfrm>
            <a:off x="2286000" y="3124200"/>
            <a:ext cx="6172200" cy="1894362"/>
          </a:xfrm>
        </p:spPr>
        <p:txBody>
          <a:bodyPr/>
          <a:lstStyle>
            <a:lvl1pPr>
              <a:defRPr b="1"/>
            </a:lvl1pPr>
          </a:lstStyle>
          <a:p>
            <a:r>
              <a:rPr kumimoji="0" lang="fr-FR" smtClean="0"/>
              <a:t>Cliquez pour modifier le style du titre</a:t>
            </a:r>
            <a:endParaRPr kumimoji="0" lang="en-US"/>
          </a:p>
        </p:txBody>
      </p:sp>
      <p:sp>
        <p:nvSpPr>
          <p:cNvPr id="9" name="Sous-titr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bwMode="auto">
          <a:xfrm rot="5400000">
            <a:off x="7764621" y="1174097"/>
            <a:ext cx="2286000" cy="381000"/>
          </a:xfrm>
        </p:spPr>
        <p:txBody>
          <a:bodyPr/>
          <a:lstStyle/>
          <a:p>
            <a:fld id="{A23B6DCD-1A14-413E-9D28-C3EE47E83CAB}" type="datetimeFigureOut">
              <a:rPr lang="fr-FR" smtClean="0"/>
              <a:pPr/>
              <a:t>11/04/2020</a:t>
            </a:fld>
            <a:endParaRPr lang="fr-FR"/>
          </a:p>
        </p:txBody>
      </p:sp>
      <p:sp>
        <p:nvSpPr>
          <p:cNvPr id="17" name="Espace réservé du pied de page 16"/>
          <p:cNvSpPr>
            <a:spLocks noGrp="1"/>
          </p:cNvSpPr>
          <p:nvPr>
            <p:ph type="ftr" sz="quarter" idx="11"/>
          </p:nvPr>
        </p:nvSpPr>
        <p:spPr bwMode="auto">
          <a:xfrm rot="5400000">
            <a:off x="7077269" y="4181669"/>
            <a:ext cx="3657600" cy="384048"/>
          </a:xfrm>
        </p:spPr>
        <p:txBody>
          <a:bodyPr/>
          <a:lstStyle/>
          <a:p>
            <a:endParaRPr lang="fr-F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Connecteur droit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Connecteur droit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Connecteur droit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Ellipse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Ellipse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Ellipse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Espace réservé du numéro de diapositive 28"/>
          <p:cNvSpPr>
            <a:spLocks noGrp="1"/>
          </p:cNvSpPr>
          <p:nvPr>
            <p:ph type="sldNum" sz="quarter" idx="12"/>
          </p:nvPr>
        </p:nvSpPr>
        <p:spPr bwMode="auto">
          <a:xfrm>
            <a:off x="1325544" y="4928702"/>
            <a:ext cx="609600" cy="517524"/>
          </a:xfrm>
        </p:spPr>
        <p:txBody>
          <a:bodyPr/>
          <a:lstStyle/>
          <a:p>
            <a:fld id="{EF1B1E85-DE59-4FE6-ADE3-CEEB8CCD0361}" type="slidenum">
              <a:rPr lang="fr-FR" smtClean="0"/>
              <a:pPr/>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23B6DCD-1A14-413E-9D28-C3EE47E83CAB}" type="datetimeFigureOut">
              <a:rPr lang="fr-FR" smtClean="0"/>
              <a:pPr/>
              <a:t>11/04/2020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F1B1E85-DE59-4FE6-ADE3-CEEB8CCD0361}"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9"/>
            <a:ext cx="16764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23B6DCD-1A14-413E-9D28-C3EE47E83CAB}" type="datetimeFigureOut">
              <a:rPr lang="fr-FR" smtClean="0"/>
              <a:pPr/>
              <a:t>11/04/2020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F1B1E85-DE59-4FE6-ADE3-CEEB8CCD0361}"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8" name="Espace réservé du contenu 7"/>
          <p:cNvSpPr>
            <a:spLocks noGrp="1"/>
          </p:cNvSpPr>
          <p:nvPr>
            <p:ph sz="quarter" idx="1"/>
          </p:nvPr>
        </p:nvSpPr>
        <p:spPr>
          <a:xfrm>
            <a:off x="457200" y="1600200"/>
            <a:ext cx="7467600" cy="4873752"/>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4"/>
          </p:nvPr>
        </p:nvSpPr>
        <p:spPr/>
        <p:txBody>
          <a:bodyPr rtlCol="0"/>
          <a:lstStyle/>
          <a:p>
            <a:fld id="{A23B6DCD-1A14-413E-9D28-C3EE47E83CAB}" type="datetimeFigureOut">
              <a:rPr lang="fr-FR" smtClean="0"/>
              <a:pPr/>
              <a:t>11/04/2020</a:t>
            </a:fld>
            <a:endParaRPr lang="fr-FR"/>
          </a:p>
        </p:txBody>
      </p:sp>
      <p:sp>
        <p:nvSpPr>
          <p:cNvPr id="9" name="Espace réservé du numéro de diapositive 8"/>
          <p:cNvSpPr>
            <a:spLocks noGrp="1"/>
          </p:cNvSpPr>
          <p:nvPr>
            <p:ph type="sldNum" sz="quarter" idx="15"/>
          </p:nvPr>
        </p:nvSpPr>
        <p:spPr/>
        <p:txBody>
          <a:bodyPr rtlCol="0"/>
          <a:lstStyle/>
          <a:p>
            <a:fld id="{EF1B1E85-DE59-4FE6-ADE3-CEEB8CCD0361}" type="slidenum">
              <a:rPr lang="fr-FR" smtClean="0"/>
              <a:pPr/>
              <a:t>‹N°›</a:t>
            </a:fld>
            <a:endParaRPr lang="fr-FR"/>
          </a:p>
        </p:txBody>
      </p:sp>
      <p:sp>
        <p:nvSpPr>
          <p:cNvPr id="10" name="Espace réservé du pied de page 9"/>
          <p:cNvSpPr>
            <a:spLocks noGrp="1"/>
          </p:cNvSpPr>
          <p:nvPr>
            <p:ph type="ftr" sz="quarter" idx="16"/>
          </p:nvPr>
        </p:nvSpPr>
        <p:spPr/>
        <p:txBody>
          <a:bodyPr rtlCol="0"/>
          <a:lstStyle/>
          <a:p>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286000" y="2895600"/>
            <a:ext cx="6172200" cy="2053590"/>
          </a:xfrm>
        </p:spPr>
        <p:txBody>
          <a:bodyPr/>
          <a:lstStyle>
            <a:lvl1pPr algn="l">
              <a:buNone/>
              <a:defRPr sz="3000" b="1" cap="small" baseline="0"/>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bwMode="auto">
          <a:xfrm rot="5400000">
            <a:off x="7763256" y="1170432"/>
            <a:ext cx="2286000" cy="381000"/>
          </a:xfrm>
        </p:spPr>
        <p:txBody>
          <a:bodyPr/>
          <a:lstStyle/>
          <a:p>
            <a:fld id="{A23B6DCD-1A14-413E-9D28-C3EE47E83CAB}" type="datetimeFigureOut">
              <a:rPr lang="fr-FR" smtClean="0"/>
              <a:pPr/>
              <a:t>11/04/2020</a:t>
            </a:fld>
            <a:endParaRPr lang="fr-FR"/>
          </a:p>
        </p:txBody>
      </p:sp>
      <p:sp>
        <p:nvSpPr>
          <p:cNvPr id="5" name="Espace réservé du pied de page 4"/>
          <p:cNvSpPr>
            <a:spLocks noGrp="1"/>
          </p:cNvSpPr>
          <p:nvPr>
            <p:ph type="ftr" sz="quarter" idx="11"/>
          </p:nvPr>
        </p:nvSpPr>
        <p:spPr bwMode="auto">
          <a:xfrm rot="5400000">
            <a:off x="7077456" y="4178808"/>
            <a:ext cx="3657600" cy="384048"/>
          </a:xfrm>
        </p:spPr>
        <p:txBody>
          <a:bodyPr/>
          <a:lstStyle/>
          <a:p>
            <a:endParaRPr lang="fr-F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Connecteur droit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Connecteur droit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Ellipse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Ellipse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llipse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Connecteur droit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Espace réservé du numéro de diapositive 5"/>
          <p:cNvSpPr>
            <a:spLocks noGrp="1"/>
          </p:cNvSpPr>
          <p:nvPr>
            <p:ph type="sldNum" sz="quarter" idx="12"/>
          </p:nvPr>
        </p:nvSpPr>
        <p:spPr bwMode="auto">
          <a:xfrm>
            <a:off x="1340616" y="4928702"/>
            <a:ext cx="609600" cy="517524"/>
          </a:xfrm>
        </p:spPr>
        <p:txBody>
          <a:bodyPr/>
          <a:lstStyle/>
          <a:p>
            <a:fld id="{EF1B1E85-DE59-4FE6-ADE3-CEEB8CCD0361}"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p>
            <a:fld id="{A23B6DCD-1A14-413E-9D28-C3EE47E83CAB}" type="datetimeFigureOut">
              <a:rPr lang="fr-FR" smtClean="0"/>
              <a:pPr/>
              <a:t>11/04/2020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F1B1E85-DE59-4FE6-ADE3-CEEB8CCD0361}" type="slidenum">
              <a:rPr lang="fr-FR" smtClean="0"/>
              <a:pPr/>
              <a:t>‹N°›</a:t>
            </a:fld>
            <a:endParaRPr lang="fr-FR"/>
          </a:p>
        </p:txBody>
      </p:sp>
      <p:sp>
        <p:nvSpPr>
          <p:cNvPr id="9" name="Espace réservé du contenu 8"/>
          <p:cNvSpPr>
            <a:spLocks noGrp="1"/>
          </p:cNvSpPr>
          <p:nvPr>
            <p:ph sz="quarter" idx="1"/>
          </p:nvPr>
        </p:nvSpPr>
        <p:spPr>
          <a:xfrm>
            <a:off x="457200" y="1600200"/>
            <a:ext cx="3657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270248" y="1600200"/>
            <a:ext cx="3657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7543800" cy="1143000"/>
          </a:xfrm>
        </p:spPr>
        <p:txBody>
          <a:bodyPr anchor="b"/>
          <a:lstStyle>
            <a:lvl1pPr>
              <a:defRPr/>
            </a:lvl1pPr>
          </a:lstStyle>
          <a:p>
            <a:r>
              <a:rPr kumimoji="0" lang="fr-FR" smtClean="0"/>
              <a:t>Cliquez pour modifier le style du titre</a:t>
            </a:r>
            <a:endParaRPr kumimoji="0" lang="en-US"/>
          </a:p>
        </p:txBody>
      </p:sp>
      <p:sp>
        <p:nvSpPr>
          <p:cNvPr id="7" name="Espace réservé de la date 6"/>
          <p:cNvSpPr>
            <a:spLocks noGrp="1"/>
          </p:cNvSpPr>
          <p:nvPr>
            <p:ph type="dt" sz="half" idx="10"/>
          </p:nvPr>
        </p:nvSpPr>
        <p:spPr/>
        <p:txBody>
          <a:bodyPr/>
          <a:lstStyle/>
          <a:p>
            <a:fld id="{A23B6DCD-1A14-413E-9D28-C3EE47E83CAB}" type="datetimeFigureOut">
              <a:rPr lang="fr-FR" smtClean="0"/>
              <a:pPr/>
              <a:t>11/04/2020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EF1B1E85-DE59-4FE6-ADE3-CEEB8CCD0361}" type="slidenum">
              <a:rPr lang="fr-FR" smtClean="0"/>
              <a:pPr/>
              <a:t>‹N°›</a:t>
            </a:fld>
            <a:endParaRPr lang="fr-FR"/>
          </a:p>
        </p:txBody>
      </p:sp>
      <p:sp>
        <p:nvSpPr>
          <p:cNvPr id="11" name="Espace réservé du contenu 10"/>
          <p:cNvSpPr>
            <a:spLocks noGrp="1"/>
          </p:cNvSpPr>
          <p:nvPr>
            <p:ph sz="quarter" idx="2"/>
          </p:nvPr>
        </p:nvSpPr>
        <p:spPr>
          <a:xfrm>
            <a:off x="457200" y="2362200"/>
            <a:ext cx="3657600" cy="3886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quarter" idx="4"/>
          </p:nvPr>
        </p:nvSpPr>
        <p:spPr>
          <a:xfrm>
            <a:off x="4371975" y="2362200"/>
            <a:ext cx="3657600" cy="3886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2" name="Espace réservé du texte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
        <p:nvSpPr>
          <p:cNvPr id="14" name="Espace réservé du texte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6" name="Espace réservé de la date 5"/>
          <p:cNvSpPr>
            <a:spLocks noGrp="1"/>
          </p:cNvSpPr>
          <p:nvPr>
            <p:ph type="dt" sz="half" idx="10"/>
          </p:nvPr>
        </p:nvSpPr>
        <p:spPr/>
        <p:txBody>
          <a:bodyPr rtlCol="0"/>
          <a:lstStyle/>
          <a:p>
            <a:fld id="{A23B6DCD-1A14-413E-9D28-C3EE47E83CAB}" type="datetimeFigureOut">
              <a:rPr lang="fr-FR" smtClean="0"/>
              <a:pPr/>
              <a:t>11/04/2020</a:t>
            </a:fld>
            <a:endParaRPr lang="fr-FR"/>
          </a:p>
        </p:txBody>
      </p:sp>
      <p:sp>
        <p:nvSpPr>
          <p:cNvPr id="7" name="Espace réservé du numéro de diapositive 6"/>
          <p:cNvSpPr>
            <a:spLocks noGrp="1"/>
          </p:cNvSpPr>
          <p:nvPr>
            <p:ph type="sldNum" sz="quarter" idx="11"/>
          </p:nvPr>
        </p:nvSpPr>
        <p:spPr/>
        <p:txBody>
          <a:bodyPr rtlCol="0"/>
          <a:lstStyle/>
          <a:p>
            <a:fld id="{EF1B1E85-DE59-4FE6-ADE3-CEEB8CCD0361}" type="slidenum">
              <a:rPr lang="fr-FR" smtClean="0"/>
              <a:pPr/>
              <a:t>‹N°›</a:t>
            </a:fld>
            <a:endParaRPr lang="fr-FR"/>
          </a:p>
        </p:txBody>
      </p:sp>
      <p:sp>
        <p:nvSpPr>
          <p:cNvPr id="8" name="Espace réservé du pied de page 7"/>
          <p:cNvSpPr>
            <a:spLocks noGrp="1"/>
          </p:cNvSpPr>
          <p:nvPr>
            <p:ph type="ftr" sz="quarter" idx="12"/>
          </p:nvPr>
        </p:nvSpPr>
        <p:spPr/>
        <p:txBody>
          <a:bodyPr rtlCol="0"/>
          <a:lstStyle/>
          <a:p>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23B6DCD-1A14-413E-9D28-C3EE47E83CAB}" type="datetimeFigureOut">
              <a:rPr lang="fr-FR" smtClean="0"/>
              <a:pPr/>
              <a:t>11/04/2020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EF1B1E85-DE59-4FE6-ADE3-CEEB8CCD0361}"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1">
        <a:schemeClr val="bg1"/>
      </p:bgRef>
    </p:bg>
    <p:spTree>
      <p:nvGrpSpPr>
        <p:cNvPr id="1" name=""/>
        <p:cNvGrpSpPr/>
        <p:nvPr/>
      </p:nvGrpSpPr>
      <p:grpSpPr>
        <a:xfrm>
          <a:off x="0" y="0"/>
          <a:ext cx="0" cy="0"/>
          <a:chOff x="0" y="0"/>
          <a:chExt cx="0" cy="0"/>
        </a:xfrm>
      </p:grpSpPr>
      <p:sp>
        <p:nvSpPr>
          <p:cNvPr id="10" name="Connecteur droit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r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8" name="Connecteur droit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Connecteur droit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Connecteur droit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Ellipse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Espace réservé du contenu 17"/>
          <p:cNvSpPr>
            <a:spLocks noGrp="1"/>
          </p:cNvSpPr>
          <p:nvPr>
            <p:ph sz="quarter" idx="1"/>
          </p:nvPr>
        </p:nvSpPr>
        <p:spPr>
          <a:xfrm>
            <a:off x="304800" y="274320"/>
            <a:ext cx="5638800" cy="6327648"/>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1" name="Espace réservé de la date 20"/>
          <p:cNvSpPr>
            <a:spLocks noGrp="1"/>
          </p:cNvSpPr>
          <p:nvPr>
            <p:ph type="dt" sz="half" idx="14"/>
          </p:nvPr>
        </p:nvSpPr>
        <p:spPr/>
        <p:txBody>
          <a:bodyPr rtlCol="0"/>
          <a:lstStyle/>
          <a:p>
            <a:fld id="{A23B6DCD-1A14-413E-9D28-C3EE47E83CAB}" type="datetimeFigureOut">
              <a:rPr lang="fr-FR" smtClean="0"/>
              <a:pPr/>
              <a:t>11/04/2020</a:t>
            </a:fld>
            <a:endParaRPr lang="fr-FR"/>
          </a:p>
        </p:txBody>
      </p:sp>
      <p:sp>
        <p:nvSpPr>
          <p:cNvPr id="22" name="Espace réservé du numéro de diapositive 21"/>
          <p:cNvSpPr>
            <a:spLocks noGrp="1"/>
          </p:cNvSpPr>
          <p:nvPr>
            <p:ph type="sldNum" sz="quarter" idx="15"/>
          </p:nvPr>
        </p:nvSpPr>
        <p:spPr/>
        <p:txBody>
          <a:bodyPr rtlCol="0"/>
          <a:lstStyle/>
          <a:p>
            <a:fld id="{EF1B1E85-DE59-4FE6-ADE3-CEEB8CCD0361}" type="slidenum">
              <a:rPr lang="fr-FR" smtClean="0"/>
              <a:pPr/>
              <a:t>‹N°›</a:t>
            </a:fld>
            <a:endParaRPr lang="fr-FR"/>
          </a:p>
        </p:txBody>
      </p:sp>
      <p:sp>
        <p:nvSpPr>
          <p:cNvPr id="23" name="Espace réservé du pied de page 22"/>
          <p:cNvSpPr>
            <a:spLocks noGrp="1"/>
          </p:cNvSpPr>
          <p:nvPr>
            <p:ph type="ftr" sz="quarter" idx="16"/>
          </p:nvPr>
        </p:nvSpPr>
        <p:spPr/>
        <p:txBody>
          <a:bodyPr rtlCol="0"/>
          <a:lstStyle/>
          <a:p>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Connecteur droit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Ellipse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re 1"/>
          <p:cNvSpPr>
            <a:spLocks noGrp="1"/>
          </p:cNvSpPr>
          <p:nvPr>
            <p:ph type="title"/>
          </p:nvPr>
        </p:nvSpPr>
        <p:spPr>
          <a:xfrm rot="5400000">
            <a:off x="3350133" y="3200400"/>
            <a:ext cx="6309360" cy="457200"/>
          </a:xfrm>
        </p:spPr>
        <p:txBody>
          <a:bodyPr anchor="b"/>
          <a:lstStyle>
            <a:lvl1pPr algn="l">
              <a:buNone/>
              <a:defRPr sz="2000" b="1"/>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10" name="Connecteur droit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necteur droit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Connecteur droit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Connecteur droit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Espace réservé de la date 16"/>
          <p:cNvSpPr>
            <a:spLocks noGrp="1"/>
          </p:cNvSpPr>
          <p:nvPr>
            <p:ph type="dt" sz="half" idx="10"/>
          </p:nvPr>
        </p:nvSpPr>
        <p:spPr/>
        <p:txBody>
          <a:bodyPr rtlCol="0"/>
          <a:lstStyle/>
          <a:p>
            <a:fld id="{A23B6DCD-1A14-413E-9D28-C3EE47E83CAB}" type="datetimeFigureOut">
              <a:rPr lang="fr-FR" smtClean="0"/>
              <a:pPr/>
              <a:t>11/04/2020</a:t>
            </a:fld>
            <a:endParaRPr lang="fr-FR"/>
          </a:p>
        </p:txBody>
      </p:sp>
      <p:sp>
        <p:nvSpPr>
          <p:cNvPr id="18" name="Espace réservé du numéro de diapositive 17"/>
          <p:cNvSpPr>
            <a:spLocks noGrp="1"/>
          </p:cNvSpPr>
          <p:nvPr>
            <p:ph type="sldNum" sz="quarter" idx="11"/>
          </p:nvPr>
        </p:nvSpPr>
        <p:spPr/>
        <p:txBody>
          <a:bodyPr rtlCol="0"/>
          <a:lstStyle/>
          <a:p>
            <a:fld id="{EF1B1E85-DE59-4FE6-ADE3-CEEB8CCD0361}" type="slidenum">
              <a:rPr lang="fr-FR" smtClean="0"/>
              <a:pPr/>
              <a:t>‹N°›</a:t>
            </a:fld>
            <a:endParaRPr lang="fr-FR"/>
          </a:p>
        </p:txBody>
      </p:sp>
      <p:sp>
        <p:nvSpPr>
          <p:cNvPr id="21" name="Espace réservé du pied de page 20"/>
          <p:cNvSpPr>
            <a:spLocks noGrp="1"/>
          </p:cNvSpPr>
          <p:nvPr>
            <p:ph type="ftr" sz="quarter" idx="12"/>
          </p:nvPr>
        </p:nvSpPr>
        <p:spPr/>
        <p:txBody>
          <a:bodyPr rtlCol="0"/>
          <a:lstStyle/>
          <a:p>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Connecteur droit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Espace réservé du titre 21"/>
          <p:cNvSpPr>
            <a:spLocks noGrp="1"/>
          </p:cNvSpPr>
          <p:nvPr>
            <p:ph type="title"/>
          </p:nvPr>
        </p:nvSpPr>
        <p:spPr>
          <a:xfrm>
            <a:off x="457200" y="274638"/>
            <a:ext cx="7467600" cy="1143000"/>
          </a:xfrm>
          <a:prstGeom prst="rect">
            <a:avLst/>
          </a:prstGeom>
        </p:spPr>
        <p:txBody>
          <a:bodyPr vert="horz" anchor="b">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A23B6DCD-1A14-413E-9D28-C3EE47E83CAB}" type="datetimeFigureOut">
              <a:rPr lang="fr-FR" smtClean="0"/>
              <a:pPr/>
              <a:t>11/04/2020</a:t>
            </a:fld>
            <a:endParaRPr lang="fr-FR"/>
          </a:p>
        </p:txBody>
      </p:sp>
      <p:sp>
        <p:nvSpPr>
          <p:cNvPr id="3" name="Espace réservé du pied de page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fr-FR"/>
          </a:p>
        </p:txBody>
      </p:sp>
      <p:sp>
        <p:nvSpPr>
          <p:cNvPr id="7" name="Connecteur droit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Connecteur droit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Ellipse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space réservé du numéro de diapositive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EF1B1E85-DE59-4FE6-ADE3-CEEB8CCD0361}"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ar.wikipedia.org/wiki/%D8%A7%D9%84%D9%86%D9%81%D9%8A%D8%B3" TargetMode="External"/><Relationship Id="rId2" Type="http://schemas.openxmlformats.org/officeDocument/2006/relationships/hyperlink" Target="https://ar.wikipedia.org/wiki/%D8%A7%D9%84%D9%85%D8%A7%D9%84"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14282" y="1285860"/>
            <a:ext cx="8715436" cy="1928826"/>
          </a:xfrm>
        </p:spPr>
        <p:txBody>
          <a:bodyPr>
            <a:noAutofit/>
          </a:bodyPr>
          <a:lstStyle/>
          <a:p>
            <a:pPr algn="ctr"/>
            <a:r>
              <a:rPr lang="ar-MA" sz="3600" dirty="0" smtClean="0">
                <a:latin typeface="Sakkal Majalla" pitchFamily="2" charset="-78"/>
                <a:cs typeface="Sakkal Majalla" pitchFamily="2" charset="-78"/>
              </a:rPr>
              <a:t>جامعة المولى </a:t>
            </a:r>
            <a:r>
              <a:rPr lang="ar-MA" sz="3600" dirty="0" err="1" smtClean="0">
                <a:latin typeface="Sakkal Majalla" pitchFamily="2" charset="-78"/>
                <a:cs typeface="Sakkal Majalla" pitchFamily="2" charset="-78"/>
              </a:rPr>
              <a:t>اسماعيل</a:t>
            </a:r>
            <a:r>
              <a:rPr lang="ar-MA" sz="3600" dirty="0" smtClean="0">
                <a:latin typeface="Sakkal Majalla" pitchFamily="2" charset="-78"/>
                <a:cs typeface="Sakkal Majalla" pitchFamily="2" charset="-78"/>
              </a:rPr>
              <a:t> مكناس</a:t>
            </a:r>
            <a:br>
              <a:rPr lang="ar-MA" sz="3600" dirty="0" smtClean="0">
                <a:latin typeface="Sakkal Majalla" pitchFamily="2" charset="-78"/>
                <a:cs typeface="Sakkal Majalla" pitchFamily="2" charset="-78"/>
              </a:rPr>
            </a:br>
            <a:r>
              <a:rPr lang="ar-MA" sz="3600" dirty="0" smtClean="0">
                <a:latin typeface="Sakkal Majalla" pitchFamily="2" charset="-78"/>
                <a:cs typeface="Sakkal Majalla" pitchFamily="2" charset="-78"/>
              </a:rPr>
              <a:t>الكلية المتعددة التخصصات الرشيدية</a:t>
            </a:r>
            <a:br>
              <a:rPr lang="ar-MA" sz="3600" dirty="0" smtClean="0">
                <a:latin typeface="Sakkal Majalla" pitchFamily="2" charset="-78"/>
                <a:cs typeface="Sakkal Majalla" pitchFamily="2" charset="-78"/>
              </a:rPr>
            </a:br>
            <a:r>
              <a:rPr lang="ar-MA" sz="3600" dirty="0" smtClean="0">
                <a:latin typeface="Sakkal Majalla" pitchFamily="2" charset="-78"/>
                <a:cs typeface="Sakkal Majalla" pitchFamily="2" charset="-78"/>
              </a:rPr>
              <a:t>شعبة اللغة العربية – </a:t>
            </a:r>
            <a:r>
              <a:rPr lang="ar-MA" sz="3600" dirty="0" smtClean="0">
                <a:latin typeface="Sakkal Majalla" pitchFamily="2" charset="-78"/>
                <a:cs typeface="Sakkal Majalla" pitchFamily="2" charset="-78"/>
              </a:rPr>
              <a:t>مسلك الدراسات الأساسية – سلك </a:t>
            </a:r>
            <a:r>
              <a:rPr lang="ar-MA" sz="3600" dirty="0" smtClean="0">
                <a:latin typeface="Sakkal Majalla" pitchFamily="2" charset="-78"/>
                <a:cs typeface="Sakkal Majalla" pitchFamily="2" charset="-78"/>
              </a:rPr>
              <a:t>الإجازة </a:t>
            </a:r>
            <a:endParaRPr lang="fr-FR" sz="3600" dirty="0">
              <a:latin typeface="Sakkal Majalla" pitchFamily="2" charset="-78"/>
              <a:cs typeface="Sakkal Majalla" pitchFamily="2" charset="-78"/>
            </a:endParaRPr>
          </a:p>
        </p:txBody>
      </p:sp>
      <p:sp>
        <p:nvSpPr>
          <p:cNvPr id="3" name="Sous-titre 2"/>
          <p:cNvSpPr>
            <a:spLocks noGrp="1"/>
          </p:cNvSpPr>
          <p:nvPr>
            <p:ph type="subTitle" idx="1"/>
          </p:nvPr>
        </p:nvSpPr>
        <p:spPr>
          <a:xfrm>
            <a:off x="1500166" y="3929066"/>
            <a:ext cx="6400800" cy="2214578"/>
          </a:xfrm>
        </p:spPr>
        <p:txBody>
          <a:bodyPr>
            <a:normAutofit/>
          </a:bodyPr>
          <a:lstStyle/>
          <a:p>
            <a:pPr algn="ctr"/>
            <a:r>
              <a:rPr lang="ar-MA" sz="2800" b="1" dirty="0" smtClean="0">
                <a:solidFill>
                  <a:schemeClr val="tx1"/>
                </a:solidFill>
                <a:latin typeface="Traditional Arabic" pitchFamily="18" charset="-78"/>
                <a:cs typeface="Traditional Arabic" pitchFamily="18" charset="-78"/>
              </a:rPr>
              <a:t>مادة : الشعر العربي القديم</a:t>
            </a:r>
          </a:p>
          <a:p>
            <a:pPr algn="ctr"/>
            <a:r>
              <a:rPr lang="ar-MA" sz="2800" b="1" dirty="0" smtClean="0">
                <a:solidFill>
                  <a:schemeClr val="tx1"/>
                </a:solidFill>
                <a:latin typeface="Traditional Arabic" pitchFamily="18" charset="-78"/>
                <a:cs typeface="Traditional Arabic" pitchFamily="18" charset="-78"/>
              </a:rPr>
              <a:t>الفصل الثاني / </a:t>
            </a:r>
            <a:r>
              <a:rPr lang="ar-MA" sz="2800" b="1" dirty="0" smtClean="0">
                <a:solidFill>
                  <a:schemeClr val="accent1">
                    <a:lumMod val="75000"/>
                  </a:schemeClr>
                </a:solidFill>
                <a:latin typeface="Traditional Arabic" pitchFamily="18" charset="-78"/>
                <a:cs typeface="Traditional Arabic" pitchFamily="18" charset="-78"/>
              </a:rPr>
              <a:t>الجزء الثاني </a:t>
            </a:r>
          </a:p>
          <a:p>
            <a:pPr algn="ctr"/>
            <a:r>
              <a:rPr lang="ar-MA" sz="2800" b="1" dirty="0" smtClean="0">
                <a:solidFill>
                  <a:schemeClr val="tx1"/>
                </a:solidFill>
                <a:latin typeface="Traditional Arabic" pitchFamily="18" charset="-78"/>
                <a:cs typeface="Traditional Arabic" pitchFamily="18" charset="-78"/>
              </a:rPr>
              <a:t>الأستاذ : عبد الله صغيري</a:t>
            </a:r>
            <a:r>
              <a:rPr lang="fr-FR" sz="2800" b="1" dirty="0" smtClean="0">
                <a:solidFill>
                  <a:schemeClr val="tx1"/>
                </a:solidFill>
                <a:latin typeface="Traditional Arabic" pitchFamily="18" charset="-78"/>
                <a:cs typeface="Traditional Arabic" pitchFamily="18" charset="-78"/>
              </a:rPr>
              <a:t> </a:t>
            </a:r>
            <a:endParaRPr lang="ar-MA" sz="2800" b="1" dirty="0" smtClean="0">
              <a:solidFill>
                <a:schemeClr val="tx1"/>
              </a:solidFill>
              <a:latin typeface="Traditional Arabic" pitchFamily="18" charset="-78"/>
              <a:cs typeface="Traditional Arabic" pitchFamily="18" charset="-78"/>
            </a:endParaRPr>
          </a:p>
          <a:p>
            <a:pPr algn="ctr"/>
            <a:r>
              <a:rPr lang="ar-MA" sz="2800" b="1" dirty="0" smtClean="0">
                <a:solidFill>
                  <a:schemeClr val="tx1"/>
                </a:solidFill>
                <a:latin typeface="Traditional Arabic" pitchFamily="18" charset="-78"/>
                <a:cs typeface="Traditional Arabic" pitchFamily="18" charset="-78"/>
              </a:rPr>
              <a:t>العام الجامعي : 2019-2020</a:t>
            </a:r>
          </a:p>
          <a:p>
            <a:endParaRPr lang="fr-FR" b="1" dirty="0">
              <a:latin typeface="Traditional Arabic" pitchFamily="18" charset="-78"/>
              <a:cs typeface="Traditional Arabic" pitchFamily="18" charset="-78"/>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57224" y="428604"/>
            <a:ext cx="7772400" cy="1285884"/>
          </a:xfrm>
        </p:spPr>
        <p:txBody>
          <a:bodyPr>
            <a:normAutofit fontScale="90000"/>
          </a:bodyPr>
          <a:lstStyle/>
          <a:p>
            <a:pPr lvl="0" algn="ctr"/>
            <a:r>
              <a:rPr lang="ar-MA" sz="4400" b="1" dirty="0" smtClean="0"/>
              <a:t/>
            </a:r>
            <a:br>
              <a:rPr lang="ar-MA" sz="4400" b="1" dirty="0" smtClean="0"/>
            </a:br>
            <a:r>
              <a:rPr lang="ar-MA" sz="4400" b="1" dirty="0" smtClean="0"/>
              <a:t/>
            </a:r>
            <a:br>
              <a:rPr lang="ar-MA" sz="4400" b="1" dirty="0" smtClean="0"/>
            </a:br>
            <a:r>
              <a:rPr lang="ar-MA" sz="4400" b="1" dirty="0" smtClean="0">
                <a:solidFill>
                  <a:srgbClr val="C00000"/>
                </a:solidFill>
              </a:rPr>
              <a:t/>
            </a:r>
            <a:br>
              <a:rPr lang="ar-MA" sz="4400" b="1" dirty="0" smtClean="0">
                <a:solidFill>
                  <a:srgbClr val="C00000"/>
                </a:solidFill>
              </a:rPr>
            </a:br>
            <a:r>
              <a:rPr lang="ar-MA" sz="4400" b="1" dirty="0" smtClean="0">
                <a:solidFill>
                  <a:srgbClr val="C00000"/>
                </a:solidFill>
              </a:rPr>
              <a:t/>
            </a:r>
            <a:br>
              <a:rPr lang="ar-MA" sz="4400" b="1" dirty="0" smtClean="0">
                <a:solidFill>
                  <a:srgbClr val="C00000"/>
                </a:solidFill>
              </a:rPr>
            </a:br>
            <a:r>
              <a:rPr lang="ar-MA" sz="4400" b="1" dirty="0" smtClean="0">
                <a:solidFill>
                  <a:srgbClr val="C00000"/>
                </a:solidFill>
              </a:rPr>
              <a:t/>
            </a:r>
            <a:br>
              <a:rPr lang="ar-MA" sz="4400" b="1" dirty="0" smtClean="0">
                <a:solidFill>
                  <a:srgbClr val="C00000"/>
                </a:solidFill>
              </a:rPr>
            </a:br>
            <a:r>
              <a:rPr lang="ar-MA" sz="4400" b="1" dirty="0" smtClean="0">
                <a:solidFill>
                  <a:srgbClr val="C00000"/>
                </a:solidFill>
              </a:rPr>
              <a:t/>
            </a:r>
            <a:br>
              <a:rPr lang="ar-MA" sz="4400" b="1" dirty="0" smtClean="0">
                <a:solidFill>
                  <a:srgbClr val="C00000"/>
                </a:solidFill>
              </a:rPr>
            </a:br>
            <a:r>
              <a:rPr lang="ar-MA" sz="4400" b="1" dirty="0" smtClean="0">
                <a:solidFill>
                  <a:srgbClr val="C00000"/>
                </a:solidFill>
              </a:rPr>
              <a:t/>
            </a:r>
            <a:br>
              <a:rPr lang="ar-MA" sz="4400" b="1" dirty="0" smtClean="0">
                <a:solidFill>
                  <a:srgbClr val="C00000"/>
                </a:solidFill>
              </a:rPr>
            </a:br>
            <a:r>
              <a:rPr lang="ar-MA" sz="4400" b="1" dirty="0" smtClean="0">
                <a:solidFill>
                  <a:srgbClr val="C00000"/>
                </a:solidFill>
              </a:rPr>
              <a:t/>
            </a:r>
            <a:br>
              <a:rPr lang="ar-MA" sz="4400" b="1" dirty="0" smtClean="0">
                <a:solidFill>
                  <a:srgbClr val="C00000"/>
                </a:solidFill>
              </a:rPr>
            </a:br>
            <a:r>
              <a:rPr lang="ar-MA" sz="4400" b="1" dirty="0" smtClean="0">
                <a:solidFill>
                  <a:srgbClr val="C00000"/>
                </a:solidFill>
              </a:rPr>
              <a:t/>
            </a:r>
            <a:br>
              <a:rPr lang="ar-MA" sz="4400" b="1" dirty="0" smtClean="0">
                <a:solidFill>
                  <a:srgbClr val="C00000"/>
                </a:solidFill>
              </a:rPr>
            </a:br>
            <a:r>
              <a:rPr lang="ar-MA" sz="4400" b="1" dirty="0" smtClean="0">
                <a:solidFill>
                  <a:srgbClr val="C00000"/>
                </a:solidFill>
              </a:rPr>
              <a:t/>
            </a:r>
            <a:br>
              <a:rPr lang="ar-MA" sz="4400" b="1" dirty="0" smtClean="0">
                <a:solidFill>
                  <a:srgbClr val="C00000"/>
                </a:solidFill>
              </a:rPr>
            </a:br>
            <a:r>
              <a:rPr lang="ar-MA" sz="5300" b="1" dirty="0" smtClean="0">
                <a:solidFill>
                  <a:srgbClr val="C00000"/>
                </a:solidFill>
                <a:latin typeface="Calibri" pitchFamily="34" charset="0"/>
                <a:cs typeface="Calibri" pitchFamily="34" charset="0"/>
              </a:rPr>
              <a:t>المعلقات</a:t>
            </a:r>
            <a:r>
              <a:rPr lang="ar-MA" dirty="0" smtClean="0">
                <a:solidFill>
                  <a:srgbClr val="C00000"/>
                </a:solidFill>
              </a:rPr>
              <a:t> </a:t>
            </a:r>
            <a:r>
              <a:rPr lang="fr-FR" dirty="0" smtClean="0"/>
              <a:t/>
            </a:r>
            <a:br>
              <a:rPr lang="fr-FR" dirty="0" smtClean="0"/>
            </a:br>
            <a:endParaRPr lang="fr-FR" dirty="0"/>
          </a:p>
        </p:txBody>
      </p:sp>
      <p:sp>
        <p:nvSpPr>
          <p:cNvPr id="3" name="Espace réservé du contenu 2"/>
          <p:cNvSpPr>
            <a:spLocks noGrp="1"/>
          </p:cNvSpPr>
          <p:nvPr>
            <p:ph sz="quarter" idx="1"/>
          </p:nvPr>
        </p:nvSpPr>
        <p:spPr>
          <a:xfrm>
            <a:off x="857224" y="1714488"/>
            <a:ext cx="7772400" cy="4214842"/>
          </a:xfrm>
        </p:spPr>
        <p:txBody>
          <a:bodyPr>
            <a:normAutofit fontScale="92500" lnSpcReduction="20000"/>
          </a:bodyPr>
          <a:lstStyle/>
          <a:p>
            <a:pPr algn="r" rtl="1">
              <a:lnSpc>
                <a:spcPct val="150000"/>
              </a:lnSpc>
              <a:buNone/>
            </a:pPr>
            <a:r>
              <a:rPr lang="ar-MA" sz="4300" b="1" dirty="0" smtClean="0">
                <a:solidFill>
                  <a:srgbClr val="FF0000"/>
                </a:solidFill>
                <a:latin typeface="Traditional Arabic" pitchFamily="18" charset="-78"/>
                <a:cs typeface="Traditional Arabic" pitchFamily="18" charset="-78"/>
              </a:rPr>
              <a:t>2-  تقديس الشعر :</a:t>
            </a:r>
            <a:endParaRPr lang="fr-FR" sz="4300" b="1" dirty="0" smtClean="0">
              <a:solidFill>
                <a:srgbClr val="FF0000"/>
              </a:solidFill>
              <a:latin typeface="Arabic Typesetting" pitchFamily="66" charset="-78"/>
              <a:cs typeface="Arabic Typesetting" pitchFamily="66" charset="-78"/>
            </a:endParaRPr>
          </a:p>
          <a:p>
            <a:pPr lvl="0" algn="r" rtl="1"/>
            <a:r>
              <a:rPr lang="ar-MA" sz="3900" b="1" dirty="0" smtClean="0">
                <a:latin typeface="Sakkal Majalla" pitchFamily="2" charset="-78"/>
                <a:cs typeface="Sakkal Majalla" pitchFamily="2" charset="-78"/>
              </a:rPr>
              <a:t>قال عمرو بن العلاء : " كان الشعراء في الجاهلية يقومون من العرب مقام الأنبياء في غيرهم من الأمم " </a:t>
            </a:r>
          </a:p>
          <a:p>
            <a:pPr lvl="0" rtl="1">
              <a:buNone/>
            </a:pPr>
            <a:r>
              <a:rPr lang="ar-MA" sz="3000" b="1" dirty="0" smtClean="0">
                <a:latin typeface="Arabic Typesetting" pitchFamily="66" charset="-78"/>
                <a:cs typeface="Arabic Typesetting" pitchFamily="66" charset="-78"/>
              </a:rPr>
              <a:t>كتاب الزينة لأبي حاتم الرازي </a:t>
            </a:r>
            <a:r>
              <a:rPr lang="ar-MA" sz="3000" b="1" dirty="0" err="1" smtClean="0">
                <a:latin typeface="Arabic Typesetting" pitchFamily="66" charset="-78"/>
                <a:cs typeface="Arabic Typesetting" pitchFamily="66" charset="-78"/>
              </a:rPr>
              <a:t>ج</a:t>
            </a:r>
            <a:r>
              <a:rPr lang="ar-MA" sz="3000" b="1" dirty="0" smtClean="0">
                <a:latin typeface="Arabic Typesetting" pitchFamily="66" charset="-78"/>
                <a:cs typeface="Arabic Typesetting" pitchFamily="66" charset="-78"/>
              </a:rPr>
              <a:t> 1 </a:t>
            </a:r>
            <a:r>
              <a:rPr lang="ar-MA" sz="3000" b="1" dirty="0" err="1" smtClean="0">
                <a:latin typeface="Arabic Typesetting" pitchFamily="66" charset="-78"/>
                <a:cs typeface="Arabic Typesetting" pitchFamily="66" charset="-78"/>
              </a:rPr>
              <a:t>ص</a:t>
            </a:r>
            <a:r>
              <a:rPr lang="ar-MA" sz="3000" b="1" dirty="0" smtClean="0">
                <a:latin typeface="Arabic Typesetting" pitchFamily="66" charset="-78"/>
                <a:cs typeface="Arabic Typesetting" pitchFamily="66" charset="-78"/>
              </a:rPr>
              <a:t> : 95</a:t>
            </a:r>
            <a:endParaRPr lang="fr-FR" sz="3000" b="1" dirty="0" smtClean="0">
              <a:latin typeface="Arabic Typesetting" pitchFamily="66" charset="-78"/>
              <a:cs typeface="Arabic Typesetting" pitchFamily="66" charset="-78"/>
            </a:endParaRPr>
          </a:p>
          <a:p>
            <a:pPr algn="r" rtl="1"/>
            <a:r>
              <a:rPr lang="ar-MA" sz="3900" b="1" dirty="0" smtClean="0">
                <a:latin typeface="Sakkal Majalla" pitchFamily="2" charset="-78"/>
                <a:cs typeface="Sakkal Majalla" pitchFamily="2" charset="-78"/>
              </a:rPr>
              <a:t>وإذا كانت قيمة الأنبياء إنما هي من الطبيعة الغيبية لمصدر رسالتهم ، فإن العرب كانوا يجعلون شعراءهم في مقام أنبياء الأمم الأخرى اعتقادا منهم أن مصدر إلهام الشعر يتجاوز الطبيعة البشرية إلى قوة خارجية خارقة .</a:t>
            </a:r>
            <a:endParaRPr lang="fr-F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MA" sz="4800" b="1" dirty="0" smtClean="0">
                <a:solidFill>
                  <a:srgbClr val="C00000"/>
                </a:solidFill>
                <a:latin typeface="Calibri" pitchFamily="34" charset="0"/>
                <a:cs typeface="Calibri" pitchFamily="34" charset="0"/>
              </a:rPr>
              <a:t>المعلقات</a:t>
            </a:r>
            <a:endParaRPr lang="fr-FR" sz="4800" dirty="0">
              <a:solidFill>
                <a:srgbClr val="C00000"/>
              </a:solidFill>
            </a:endParaRPr>
          </a:p>
        </p:txBody>
      </p:sp>
      <p:sp>
        <p:nvSpPr>
          <p:cNvPr id="3" name="Espace réservé du contenu 2"/>
          <p:cNvSpPr>
            <a:spLocks noGrp="1"/>
          </p:cNvSpPr>
          <p:nvPr>
            <p:ph sz="quarter" idx="1"/>
          </p:nvPr>
        </p:nvSpPr>
        <p:spPr/>
        <p:txBody>
          <a:bodyPr>
            <a:normAutofit/>
          </a:bodyPr>
          <a:lstStyle/>
          <a:p>
            <a:pPr lvl="0" algn="r" rtl="1">
              <a:buNone/>
            </a:pPr>
            <a:endParaRPr lang="ar-MA" sz="2800" b="1" dirty="0" smtClean="0">
              <a:latin typeface="Sakkal Majalla" pitchFamily="2" charset="-78"/>
              <a:cs typeface="Sakkal Majalla" pitchFamily="2" charset="-78"/>
            </a:endParaRPr>
          </a:p>
          <a:p>
            <a:pPr algn="r" rtl="1">
              <a:buNone/>
            </a:pPr>
            <a:r>
              <a:rPr lang="ar-MA" sz="4300" b="1" dirty="0" smtClean="0">
                <a:solidFill>
                  <a:srgbClr val="FF0000"/>
                </a:solidFill>
                <a:latin typeface="Traditional Arabic" pitchFamily="18" charset="-78"/>
                <a:cs typeface="Traditional Arabic" pitchFamily="18" charset="-78"/>
              </a:rPr>
              <a:t>2 - تقديس الشعر :</a:t>
            </a:r>
            <a:endParaRPr lang="ar-MA" sz="3600" b="1" dirty="0" smtClean="0">
              <a:latin typeface="Sakkal Majalla" pitchFamily="2" charset="-78"/>
              <a:cs typeface="Sakkal Majalla" pitchFamily="2" charset="-78"/>
            </a:endParaRPr>
          </a:p>
          <a:p>
            <a:pPr lvl="0" algn="r" rtl="1"/>
            <a:r>
              <a:rPr lang="ar-MA" sz="3600" b="1" dirty="0" smtClean="0">
                <a:latin typeface="Sakkal Majalla" pitchFamily="2" charset="-78"/>
                <a:cs typeface="Sakkal Majalla" pitchFamily="2" charset="-78"/>
              </a:rPr>
              <a:t>قال كعب الأحبار : "إنا نجد قوما في التوراة أناجيلهم في صدورهم ، تنطق ألسنتهم بالحكمة ، وأظنهم الشعراء " 						</a:t>
            </a:r>
            <a:r>
              <a:rPr lang="ar-MA" sz="2400" b="1" dirty="0" smtClean="0">
                <a:latin typeface="Arabic Typesetting" pitchFamily="66" charset="-78"/>
                <a:cs typeface="Arabic Typesetting" pitchFamily="66" charset="-78"/>
              </a:rPr>
              <a:t>العقد الفريد ج5 </a:t>
            </a:r>
            <a:r>
              <a:rPr lang="ar-MA" sz="2400" b="1" dirty="0" err="1" smtClean="0">
                <a:latin typeface="Arabic Typesetting" pitchFamily="66" charset="-78"/>
                <a:cs typeface="Arabic Typesetting" pitchFamily="66" charset="-78"/>
              </a:rPr>
              <a:t>ص</a:t>
            </a:r>
            <a:r>
              <a:rPr lang="ar-MA" sz="2400" b="1" dirty="0" smtClean="0">
                <a:latin typeface="Arabic Typesetting" pitchFamily="66" charset="-78"/>
                <a:cs typeface="Arabic Typesetting" pitchFamily="66" charset="-78"/>
              </a:rPr>
              <a:t> : 274</a:t>
            </a:r>
          </a:p>
          <a:p>
            <a:pPr algn="just" rtl="1"/>
            <a:r>
              <a:rPr lang="ar-MA" sz="3600" b="1" dirty="0" smtClean="0">
                <a:latin typeface="Sakkal Majalla" pitchFamily="2" charset="-78"/>
                <a:cs typeface="Sakkal Majalla" pitchFamily="2" charset="-78"/>
              </a:rPr>
              <a:t> لقد جعل كعب الأحبار ما يتمخض في صدور الشعراء كأنه الوحي الذي ينزل على الأنبياء . بل أكثر من ذلك فهو ينسب هذا التوصيف إلى التوراة .</a:t>
            </a:r>
            <a:endParaRPr lang="fr-FR" sz="3600" b="1" dirty="0" smtClean="0">
              <a:latin typeface="Sakkal Majalla" pitchFamily="2" charset="-78"/>
              <a:cs typeface="Sakkal Majalla" pitchFamily="2" charset="-78"/>
            </a:endParaRPr>
          </a:p>
          <a:p>
            <a:pPr algn="just" rtl="1">
              <a:buNone/>
            </a:pPr>
            <a:endParaRPr lang="fr-F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MA" sz="4800" b="1" dirty="0" smtClean="0">
                <a:solidFill>
                  <a:srgbClr val="C00000"/>
                </a:solidFill>
                <a:latin typeface="Calibri" pitchFamily="34" charset="0"/>
                <a:cs typeface="Calibri" pitchFamily="34" charset="0"/>
              </a:rPr>
              <a:t>المعلقات</a:t>
            </a:r>
            <a:endParaRPr lang="fr-FR" sz="4800" dirty="0">
              <a:solidFill>
                <a:srgbClr val="C00000"/>
              </a:solidFill>
            </a:endParaRPr>
          </a:p>
        </p:txBody>
      </p:sp>
      <p:sp>
        <p:nvSpPr>
          <p:cNvPr id="3" name="Espace réservé du contenu 2"/>
          <p:cNvSpPr>
            <a:spLocks noGrp="1"/>
          </p:cNvSpPr>
          <p:nvPr>
            <p:ph sz="quarter" idx="1"/>
          </p:nvPr>
        </p:nvSpPr>
        <p:spPr>
          <a:xfrm>
            <a:off x="428596" y="1447800"/>
            <a:ext cx="8258204" cy="4572000"/>
          </a:xfrm>
        </p:spPr>
        <p:txBody>
          <a:bodyPr>
            <a:normAutofit lnSpcReduction="10000"/>
          </a:bodyPr>
          <a:lstStyle/>
          <a:p>
            <a:pPr algn="r" rtl="1">
              <a:buNone/>
            </a:pPr>
            <a:r>
              <a:rPr lang="ar-MA" sz="4000" b="1" dirty="0" smtClean="0">
                <a:solidFill>
                  <a:srgbClr val="FF0000"/>
                </a:solidFill>
                <a:latin typeface="Traditional Arabic" pitchFamily="18" charset="-78"/>
                <a:cs typeface="Traditional Arabic" pitchFamily="18" charset="-78"/>
              </a:rPr>
              <a:t>2 - تقديس الشعر :</a:t>
            </a:r>
            <a:endParaRPr lang="fr-FR" sz="4000" b="1" dirty="0" smtClean="0">
              <a:solidFill>
                <a:srgbClr val="FF0000"/>
              </a:solidFill>
              <a:latin typeface="Arabic Typesetting" pitchFamily="66" charset="-78"/>
              <a:cs typeface="Arabic Typesetting" pitchFamily="66" charset="-78"/>
            </a:endParaRPr>
          </a:p>
          <a:p>
            <a:pPr lvl="0" algn="r" rtl="1"/>
            <a:r>
              <a:rPr lang="ar-MA" sz="3600" b="1" dirty="0" smtClean="0">
                <a:latin typeface="Sakkal Majalla" pitchFamily="2" charset="-78"/>
                <a:cs typeface="Sakkal Majalla" pitchFamily="2" charset="-78"/>
              </a:rPr>
              <a:t>حين سمع النبي صلى الله عليه وسلم قول طرفة بن العبد :</a:t>
            </a:r>
            <a:endParaRPr lang="fr-FR" sz="3600" b="1" dirty="0" smtClean="0">
              <a:latin typeface="Sakkal Majalla" pitchFamily="2" charset="-78"/>
              <a:cs typeface="Sakkal Majalla" pitchFamily="2" charset="-78"/>
            </a:endParaRPr>
          </a:p>
          <a:p>
            <a:pPr algn="r" rtl="1">
              <a:buNone/>
            </a:pPr>
            <a:r>
              <a:rPr lang="ar-MA" sz="3600" b="1" dirty="0" smtClean="0">
                <a:latin typeface="Sakkal Majalla" pitchFamily="2" charset="-78"/>
                <a:cs typeface="Sakkal Majalla" pitchFamily="2" charset="-78"/>
              </a:rPr>
              <a:t>ستبدي </a:t>
            </a:r>
            <a:r>
              <a:rPr lang="ar-MA" sz="3600" b="1" dirty="0" err="1" smtClean="0">
                <a:latin typeface="Sakkal Majalla" pitchFamily="2" charset="-78"/>
                <a:cs typeface="Sakkal Majalla" pitchFamily="2" charset="-78"/>
              </a:rPr>
              <a:t>لك</a:t>
            </a:r>
            <a:r>
              <a:rPr lang="ar-MA" sz="3600" b="1" dirty="0" smtClean="0">
                <a:latin typeface="Sakkal Majalla" pitchFamily="2" charset="-78"/>
                <a:cs typeface="Sakkal Majalla" pitchFamily="2" charset="-78"/>
              </a:rPr>
              <a:t> الأيام ما كنت جاهلا        ويأتيك بالأخبار من لم تزود</a:t>
            </a:r>
            <a:endParaRPr lang="fr-FR" sz="3600" b="1" dirty="0" smtClean="0">
              <a:latin typeface="Sakkal Majalla" pitchFamily="2" charset="-78"/>
              <a:cs typeface="Sakkal Majalla" pitchFamily="2" charset="-78"/>
            </a:endParaRPr>
          </a:p>
          <a:p>
            <a:pPr algn="r" rtl="1">
              <a:buNone/>
            </a:pPr>
            <a:r>
              <a:rPr lang="ar-MA" sz="3600" b="1" dirty="0" smtClean="0">
                <a:latin typeface="Sakkal Majalla" pitchFamily="2" charset="-78"/>
                <a:cs typeface="Sakkal Majalla" pitchFamily="2" charset="-78"/>
              </a:rPr>
              <a:t>قال : "هذا من كلام النبوة "                         </a:t>
            </a:r>
            <a:r>
              <a:rPr lang="ar-MA" sz="2400" b="1" dirty="0" smtClean="0">
                <a:latin typeface="Arabic Typesetting" pitchFamily="66" charset="-78"/>
                <a:cs typeface="Arabic Typesetting" pitchFamily="66" charset="-78"/>
              </a:rPr>
              <a:t>العقد الفريد ج5 </a:t>
            </a:r>
            <a:r>
              <a:rPr lang="ar-MA" sz="2400" b="1" dirty="0" err="1" smtClean="0">
                <a:latin typeface="Arabic Typesetting" pitchFamily="66" charset="-78"/>
                <a:cs typeface="Arabic Typesetting" pitchFamily="66" charset="-78"/>
              </a:rPr>
              <a:t>ص</a:t>
            </a:r>
            <a:r>
              <a:rPr lang="ar-MA" sz="2400" b="1" dirty="0" smtClean="0">
                <a:latin typeface="Arabic Typesetting" pitchFamily="66" charset="-78"/>
                <a:cs typeface="Arabic Typesetting" pitchFamily="66" charset="-78"/>
              </a:rPr>
              <a:t> : 271</a:t>
            </a:r>
          </a:p>
          <a:p>
            <a:pPr algn="just" rtl="1"/>
            <a:r>
              <a:rPr lang="ar-MA" sz="3600" b="1" dirty="0" smtClean="0">
                <a:latin typeface="Sakkal Majalla" pitchFamily="2" charset="-78"/>
                <a:cs typeface="Sakkal Majalla" pitchFamily="2" charset="-78"/>
              </a:rPr>
              <a:t>	فقد يحمل إليك من لم تكن تتوقع، ما كنت ترجو وتؤمل .. لكن بعد رجاء وسعي ولهفة ثم يأس . لقد لمس النبي صلى الله عليه وسلم في المعنى العميق لبيت طرفة ظلالا قدسية ، تصله بظلال النبوة.</a:t>
            </a:r>
            <a:endParaRPr lang="fr-FR" sz="3600" b="1" dirty="0" smtClean="0">
              <a:latin typeface="Sakkal Majalla" pitchFamily="2" charset="-78"/>
              <a:cs typeface="Sakkal Majalla" pitchFamily="2" charset="-78"/>
            </a:endParaRPr>
          </a:p>
          <a:p>
            <a:pPr algn="r" rtl="1">
              <a:buNone/>
            </a:pPr>
            <a:endParaRPr lang="fr-F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ar-MA" sz="4800" b="1" dirty="0" smtClean="0">
                <a:solidFill>
                  <a:srgbClr val="C00000"/>
                </a:solidFill>
                <a:latin typeface="Calibri" pitchFamily="34" charset="0"/>
                <a:cs typeface="Calibri" pitchFamily="34" charset="0"/>
              </a:rPr>
              <a:t>المعلقات</a:t>
            </a:r>
            <a:r>
              <a:rPr lang="ar-MA" dirty="0" smtClean="0"/>
              <a:t> </a:t>
            </a:r>
            <a:r>
              <a:rPr lang="ar-MA" b="1" dirty="0" smtClean="0"/>
              <a:t> </a:t>
            </a:r>
            <a:endParaRPr lang="fr-FR" b="1" dirty="0"/>
          </a:p>
        </p:txBody>
      </p:sp>
      <p:sp>
        <p:nvSpPr>
          <p:cNvPr id="3" name="Espace réservé du contenu 2"/>
          <p:cNvSpPr>
            <a:spLocks noGrp="1"/>
          </p:cNvSpPr>
          <p:nvPr>
            <p:ph sz="quarter" idx="1"/>
          </p:nvPr>
        </p:nvSpPr>
        <p:spPr>
          <a:xfrm>
            <a:off x="914400" y="1447800"/>
            <a:ext cx="7772400" cy="4910158"/>
          </a:xfrm>
        </p:spPr>
        <p:txBody>
          <a:bodyPr>
            <a:normAutofit/>
          </a:bodyPr>
          <a:lstStyle/>
          <a:p>
            <a:pPr algn="just" rtl="1">
              <a:lnSpc>
                <a:spcPct val="170000"/>
              </a:lnSpc>
              <a:buNone/>
            </a:pPr>
            <a:r>
              <a:rPr lang="ar-MA" sz="4300" b="1" dirty="0" smtClean="0">
                <a:solidFill>
                  <a:srgbClr val="FF0000"/>
                </a:solidFill>
                <a:latin typeface="Traditional Arabic" pitchFamily="18" charset="-78"/>
                <a:cs typeface="Traditional Arabic" pitchFamily="18" charset="-78"/>
              </a:rPr>
              <a:t>2 - تقديس الشعر :</a:t>
            </a:r>
            <a:endParaRPr lang="fr-FR" sz="4300" b="1" dirty="0" smtClean="0">
              <a:solidFill>
                <a:srgbClr val="FF0000"/>
              </a:solidFill>
              <a:latin typeface="Traditional Arabic" pitchFamily="18" charset="-78"/>
              <a:cs typeface="Traditional Arabic" pitchFamily="18" charset="-78"/>
            </a:endParaRPr>
          </a:p>
          <a:p>
            <a:pPr algn="r" rtl="1"/>
            <a:r>
              <a:rPr lang="ar-MA" sz="3600" b="1" dirty="0" smtClean="0">
                <a:latin typeface="Sakkal Majalla" pitchFamily="2" charset="-78"/>
                <a:cs typeface="Sakkal Majalla" pitchFamily="2" charset="-78"/>
              </a:rPr>
              <a:t>والملاحظ أن الشعراء الجاهليين الذين تقترن بأسمائهم شياطين ، كلهم من أصحاب المعلقات . </a:t>
            </a:r>
          </a:p>
          <a:p>
            <a:pPr algn="r" rtl="1"/>
            <a:r>
              <a:rPr lang="ar-MA" sz="3600" b="1" dirty="0" smtClean="0">
                <a:latin typeface="Sakkal Majalla" pitchFamily="2" charset="-78"/>
                <a:cs typeface="Sakkal Majalla" pitchFamily="2" charset="-78"/>
              </a:rPr>
              <a:t>قال امرؤ </a:t>
            </a:r>
            <a:r>
              <a:rPr lang="ar-MA" sz="3600" b="1" dirty="0" err="1" smtClean="0">
                <a:latin typeface="Sakkal Majalla" pitchFamily="2" charset="-78"/>
                <a:cs typeface="Sakkal Majalla" pitchFamily="2" charset="-78"/>
              </a:rPr>
              <a:t>القيس</a:t>
            </a:r>
            <a:r>
              <a:rPr lang="ar-MA" sz="3600" b="1" dirty="0" smtClean="0">
                <a:latin typeface="Sakkal Majalla" pitchFamily="2" charset="-78"/>
                <a:cs typeface="Sakkal Majalla" pitchFamily="2" charset="-78"/>
              </a:rPr>
              <a:t> :</a:t>
            </a:r>
          </a:p>
          <a:p>
            <a:pPr algn="r" rtl="1">
              <a:buNone/>
            </a:pPr>
            <a:r>
              <a:rPr lang="ar-MA" sz="3600" b="1" dirty="0" smtClean="0">
                <a:latin typeface="Sakkal Majalla" pitchFamily="2" charset="-78"/>
                <a:cs typeface="Sakkal Majalla" pitchFamily="2" charset="-78"/>
              </a:rPr>
              <a:t>تخيرني الجن أشعارها         فما شئت من شعرهن اصطفيت</a:t>
            </a:r>
          </a:p>
          <a:p>
            <a:pPr algn="just" rtl="1">
              <a:lnSpc>
                <a:spcPct val="160000"/>
              </a:lnSpc>
              <a:buNone/>
            </a:pPr>
            <a:endParaRPr lang="fr-FR" sz="3500" b="1" dirty="0" smtClean="0">
              <a:latin typeface="Traditional Arabic" pitchFamily="18" charset="-78"/>
              <a:cs typeface="Traditional Arabic" pitchFamily="18" charset="-78"/>
            </a:endParaRPr>
          </a:p>
          <a:p>
            <a:pPr algn="r" rtl="1"/>
            <a:endParaRPr lang="fr-F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ar-MA" sz="4800" b="1" dirty="0" smtClean="0">
                <a:solidFill>
                  <a:srgbClr val="C00000"/>
                </a:solidFill>
                <a:latin typeface="Calibri" pitchFamily="34" charset="0"/>
                <a:cs typeface="Calibri" pitchFamily="34" charset="0"/>
              </a:rPr>
              <a:t>المعلقات</a:t>
            </a:r>
            <a:endParaRPr lang="fr-FR" sz="4800" dirty="0">
              <a:solidFill>
                <a:srgbClr val="C00000"/>
              </a:solidFill>
            </a:endParaRPr>
          </a:p>
        </p:txBody>
      </p:sp>
      <p:sp>
        <p:nvSpPr>
          <p:cNvPr id="3" name="Espace réservé du contenu 2"/>
          <p:cNvSpPr>
            <a:spLocks noGrp="1"/>
          </p:cNvSpPr>
          <p:nvPr>
            <p:ph sz="quarter" idx="1"/>
          </p:nvPr>
        </p:nvSpPr>
        <p:spPr>
          <a:xfrm>
            <a:off x="1000100" y="1357298"/>
            <a:ext cx="7772400" cy="5143504"/>
          </a:xfrm>
        </p:spPr>
        <p:txBody>
          <a:bodyPr>
            <a:normAutofit fontScale="92500" lnSpcReduction="20000"/>
          </a:bodyPr>
          <a:lstStyle/>
          <a:p>
            <a:pPr algn="r" rtl="1">
              <a:buNone/>
            </a:pPr>
            <a:endParaRPr lang="ar-MA" sz="2800" b="1" dirty="0" smtClean="0">
              <a:latin typeface="Sakkal Majalla" pitchFamily="2" charset="-78"/>
              <a:cs typeface="Sakkal Majalla" pitchFamily="2" charset="-78"/>
            </a:endParaRPr>
          </a:p>
          <a:p>
            <a:pPr algn="r" rtl="1">
              <a:buNone/>
            </a:pPr>
            <a:r>
              <a:rPr lang="ar-MA" sz="4000" b="1" dirty="0" smtClean="0">
                <a:solidFill>
                  <a:srgbClr val="FF0000"/>
                </a:solidFill>
                <a:latin typeface="Traditional Arabic" pitchFamily="18" charset="-78"/>
                <a:cs typeface="Traditional Arabic" pitchFamily="18" charset="-78"/>
              </a:rPr>
              <a:t>2 - تقديس الشعر :</a:t>
            </a:r>
            <a:endParaRPr lang="fr-FR" sz="4000" b="1" dirty="0" smtClean="0">
              <a:solidFill>
                <a:srgbClr val="FF0000"/>
              </a:solidFill>
              <a:latin typeface="Traditional Arabic" pitchFamily="18" charset="-78"/>
              <a:cs typeface="Traditional Arabic" pitchFamily="18" charset="-78"/>
            </a:endParaRPr>
          </a:p>
          <a:p>
            <a:pPr algn="r" rtl="1"/>
            <a:r>
              <a:rPr lang="ar-MA" sz="3900" b="1" dirty="0" smtClean="0">
                <a:latin typeface="Sakkal Majalla" pitchFamily="2" charset="-78"/>
                <a:cs typeface="Sakkal Majalla" pitchFamily="2" charset="-78"/>
              </a:rPr>
              <a:t>وقال الأعشى :</a:t>
            </a:r>
          </a:p>
          <a:p>
            <a:pPr algn="r" rtl="1">
              <a:buNone/>
            </a:pPr>
            <a:r>
              <a:rPr lang="ar-MA" sz="3900" b="1" dirty="0" smtClean="0">
                <a:latin typeface="Sakkal Majalla" pitchFamily="2" charset="-78"/>
                <a:cs typeface="Sakkal Majalla" pitchFamily="2" charset="-78"/>
              </a:rPr>
              <a:t>	فبعثت جنيا لها                           يأتي برجع جوابها</a:t>
            </a:r>
          </a:p>
          <a:p>
            <a:pPr algn="r" rtl="1">
              <a:buNone/>
            </a:pPr>
            <a:r>
              <a:rPr lang="ar-MA" sz="3900" b="1" dirty="0" smtClean="0">
                <a:latin typeface="Sakkal Majalla" pitchFamily="2" charset="-78"/>
                <a:cs typeface="Sakkal Majalla" pitchFamily="2" charset="-78"/>
              </a:rPr>
              <a:t>	فمضى ولم يخش الرقيب           فزارها وخلا </a:t>
            </a:r>
            <a:r>
              <a:rPr lang="ar-MA" sz="3900" b="1" dirty="0" err="1" smtClean="0">
                <a:latin typeface="Sakkal Majalla" pitchFamily="2" charset="-78"/>
                <a:cs typeface="Sakkal Majalla" pitchFamily="2" charset="-78"/>
              </a:rPr>
              <a:t>بها</a:t>
            </a:r>
            <a:r>
              <a:rPr lang="ar-MA" sz="3900" b="1" dirty="0" smtClean="0">
                <a:latin typeface="Sakkal Majalla" pitchFamily="2" charset="-78"/>
                <a:cs typeface="Sakkal Majalla" pitchFamily="2" charset="-78"/>
              </a:rPr>
              <a:t>    </a:t>
            </a:r>
            <a:endParaRPr lang="fr-FR" sz="3900" b="1" dirty="0" smtClean="0">
              <a:latin typeface="Sakkal Majalla" pitchFamily="2" charset="-78"/>
              <a:cs typeface="Sakkal Majalla" pitchFamily="2" charset="-78"/>
            </a:endParaRPr>
          </a:p>
          <a:p>
            <a:pPr algn="r" rtl="1"/>
            <a:r>
              <a:rPr lang="ar-MA" sz="3900" b="1" dirty="0" smtClean="0">
                <a:latin typeface="Sakkal Majalla" pitchFamily="2" charset="-78"/>
                <a:cs typeface="Sakkal Majalla" pitchFamily="2" charset="-78"/>
              </a:rPr>
              <a:t>العدد سبعة الذي ارتبط بالمعلقات هو عدد شديد الاتصال بالمقدسات .</a:t>
            </a:r>
            <a:endParaRPr lang="fr-FR" sz="3900" b="1" dirty="0" smtClean="0">
              <a:latin typeface="Sakkal Majalla" pitchFamily="2" charset="-78"/>
              <a:cs typeface="Sakkal Majalla" pitchFamily="2" charset="-78"/>
            </a:endParaRPr>
          </a:p>
          <a:p>
            <a:pPr lvl="0" algn="just" rtl="1"/>
            <a:r>
              <a:rPr lang="ar-MA" sz="3900" b="1" dirty="0" smtClean="0">
                <a:latin typeface="Sakkal Majalla" pitchFamily="2" charset="-78"/>
                <a:cs typeface="Sakkal Majalla" pitchFamily="2" charset="-78"/>
              </a:rPr>
              <a:t>الملك عمرو بن هند بعدما سمع معلقة الحارث بن حلزة أمره ألا ينشد قصيدته إلا متوضئا : أي متطهرا كما يتطهر الرجل للعبادة.</a:t>
            </a:r>
            <a:endParaRPr lang="fr-FR" sz="3900" b="1" dirty="0" smtClean="0">
              <a:latin typeface="Sakkal Majalla" pitchFamily="2" charset="-78"/>
              <a:cs typeface="Sakkal Majalla" pitchFamily="2" charset="-78"/>
            </a:endParaRPr>
          </a:p>
          <a:p>
            <a:pPr algn="r">
              <a:buNone/>
            </a:pPr>
            <a:endParaRPr lang="fr-F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MA" sz="4800" b="1" dirty="0" smtClean="0">
                <a:solidFill>
                  <a:srgbClr val="C00000"/>
                </a:solidFill>
                <a:latin typeface="Calibri" pitchFamily="34" charset="0"/>
                <a:cs typeface="Calibri" pitchFamily="34" charset="0"/>
              </a:rPr>
              <a:t>المعلقات</a:t>
            </a:r>
            <a:r>
              <a:rPr lang="ar-MA" dirty="0" smtClean="0"/>
              <a:t> </a:t>
            </a:r>
            <a:endParaRPr lang="fr-FR" dirty="0"/>
          </a:p>
        </p:txBody>
      </p:sp>
      <p:sp>
        <p:nvSpPr>
          <p:cNvPr id="3" name="Espace réservé du contenu 2"/>
          <p:cNvSpPr>
            <a:spLocks noGrp="1"/>
          </p:cNvSpPr>
          <p:nvPr>
            <p:ph sz="quarter" idx="1"/>
          </p:nvPr>
        </p:nvSpPr>
        <p:spPr>
          <a:xfrm>
            <a:off x="571472" y="1285860"/>
            <a:ext cx="8358246" cy="5143536"/>
          </a:xfrm>
        </p:spPr>
        <p:txBody>
          <a:bodyPr>
            <a:normAutofit fontScale="92500" lnSpcReduction="20000"/>
          </a:bodyPr>
          <a:lstStyle/>
          <a:p>
            <a:pPr algn="just" rtl="1">
              <a:buNone/>
            </a:pPr>
            <a:r>
              <a:rPr lang="ar-MA" sz="4300" b="1" dirty="0" smtClean="0">
                <a:solidFill>
                  <a:srgbClr val="FF0000"/>
                </a:solidFill>
                <a:latin typeface="Traditional Arabic" pitchFamily="18" charset="-78"/>
                <a:cs typeface="Traditional Arabic" pitchFamily="18" charset="-78"/>
              </a:rPr>
              <a:t>3 - المعلقات وتحكيم الشعر</a:t>
            </a:r>
            <a:r>
              <a:rPr lang="fr-FR" sz="4300" b="1" dirty="0" smtClean="0">
                <a:solidFill>
                  <a:srgbClr val="FF0000"/>
                </a:solidFill>
                <a:latin typeface="Traditional Arabic" pitchFamily="18" charset="-78"/>
                <a:cs typeface="Traditional Arabic" pitchFamily="18" charset="-78"/>
              </a:rPr>
              <a:t> </a:t>
            </a:r>
            <a:r>
              <a:rPr lang="ar-MA" sz="4300" b="1" dirty="0" smtClean="0">
                <a:solidFill>
                  <a:srgbClr val="FF0000"/>
                </a:solidFill>
                <a:latin typeface="Traditional Arabic" pitchFamily="18" charset="-78"/>
                <a:cs typeface="Traditional Arabic" pitchFamily="18" charset="-78"/>
              </a:rPr>
              <a:t> :</a:t>
            </a:r>
            <a:endParaRPr lang="ar-MA" sz="4300" b="1" dirty="0">
              <a:solidFill>
                <a:srgbClr val="FF0000"/>
              </a:solidFill>
              <a:latin typeface="Traditional Arabic" pitchFamily="18" charset="-78"/>
              <a:cs typeface="Traditional Arabic" pitchFamily="18" charset="-78"/>
            </a:endParaRPr>
          </a:p>
          <a:p>
            <a:pPr algn="just" rtl="1">
              <a:lnSpc>
                <a:spcPct val="150000"/>
              </a:lnSpc>
            </a:pPr>
            <a:r>
              <a:rPr lang="ar-MA" sz="3600" b="1" dirty="0" smtClean="0">
                <a:latin typeface="Sakkal Majalla" pitchFamily="2" charset="-78"/>
                <a:cs typeface="Sakkal Majalla" pitchFamily="2" charset="-78"/>
              </a:rPr>
              <a:t>	</a:t>
            </a:r>
            <a:r>
              <a:rPr lang="ar-MA" sz="3900" b="1" dirty="0" smtClean="0">
                <a:latin typeface="Sakkal Majalla" pitchFamily="2" charset="-78"/>
                <a:cs typeface="Sakkal Majalla" pitchFamily="2" charset="-78"/>
              </a:rPr>
              <a:t>قال البغدادي ”ومعنى المعلقة أن العرب كانت في الجاهلية يقول الرجل منهم الشعر في أقصى الأرض فلا يعبأ </a:t>
            </a:r>
            <a:r>
              <a:rPr lang="ar-MA" sz="3900" b="1" dirty="0" err="1" smtClean="0">
                <a:latin typeface="Sakkal Majalla" pitchFamily="2" charset="-78"/>
                <a:cs typeface="Sakkal Majalla" pitchFamily="2" charset="-78"/>
              </a:rPr>
              <a:t>به</a:t>
            </a:r>
            <a:r>
              <a:rPr lang="ar-MA" sz="3900" b="1" dirty="0" smtClean="0">
                <a:latin typeface="Sakkal Majalla" pitchFamily="2" charset="-78"/>
                <a:cs typeface="Sakkal Majalla" pitchFamily="2" charset="-78"/>
              </a:rPr>
              <a:t> حتى يأتي مكة في موسم الحج فيعرضه على أندية قريش فإن استحسنوه روي وكان فخرا لقائله وعلق على ركن من أركان الكعبة، حتى ينظر إليه. وإن لم يستحسنوه طرح ولم يعبأ </a:t>
            </a:r>
            <a:r>
              <a:rPr lang="ar-MA" sz="3900" b="1" dirty="0" err="1" smtClean="0">
                <a:latin typeface="Sakkal Majalla" pitchFamily="2" charset="-78"/>
                <a:cs typeface="Sakkal Majalla" pitchFamily="2" charset="-78"/>
              </a:rPr>
              <a:t>به</a:t>
            </a:r>
            <a:r>
              <a:rPr lang="ar-MA" sz="3900" b="1" dirty="0" smtClean="0">
                <a:latin typeface="Sakkal Majalla" pitchFamily="2" charset="-78"/>
                <a:cs typeface="Sakkal Majalla" pitchFamily="2" charset="-78"/>
              </a:rPr>
              <a:t>“.</a:t>
            </a:r>
          </a:p>
          <a:p>
            <a:pPr rtl="1">
              <a:lnSpc>
                <a:spcPct val="150000"/>
              </a:lnSpc>
              <a:buNone/>
            </a:pPr>
            <a:r>
              <a:rPr lang="ar-MA" sz="2800" b="1" dirty="0" smtClean="0">
                <a:latin typeface="Arabic Typesetting" pitchFamily="66" charset="-78"/>
                <a:cs typeface="Arabic Typesetting" pitchFamily="66" charset="-78"/>
              </a:rPr>
              <a:t>خزانة الأدب ج1/ ص: 61</a:t>
            </a:r>
            <a:endParaRPr lang="fr-FR" sz="2800" b="1" dirty="0" smtClean="0">
              <a:latin typeface="Arabic Typesetting" pitchFamily="66" charset="-78"/>
              <a:cs typeface="Arabic Typesetting" pitchFamily="66" charset="-78"/>
            </a:endParaRPr>
          </a:p>
          <a:p>
            <a:pPr algn="just" rtl="1">
              <a:lnSpc>
                <a:spcPct val="150000"/>
              </a:lnSpc>
              <a:buNone/>
            </a:pPr>
            <a:endParaRPr lang="ar-MA" sz="3200" b="1" dirty="0" smtClean="0">
              <a:latin typeface="Traditional Arabic" pitchFamily="18" charset="-78"/>
              <a:cs typeface="Traditional Arabic" pitchFamily="18" charset="-78"/>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MA" sz="4800" b="1" dirty="0" smtClean="0">
                <a:solidFill>
                  <a:srgbClr val="C00000"/>
                </a:solidFill>
                <a:latin typeface="Calibri" pitchFamily="34" charset="0"/>
                <a:cs typeface="Calibri" pitchFamily="34" charset="0"/>
              </a:rPr>
              <a:t>المعلقات</a:t>
            </a:r>
            <a:endParaRPr lang="fr-FR" sz="4800" dirty="0">
              <a:solidFill>
                <a:srgbClr val="C00000"/>
              </a:solidFill>
            </a:endParaRPr>
          </a:p>
        </p:txBody>
      </p:sp>
      <p:sp>
        <p:nvSpPr>
          <p:cNvPr id="3" name="Espace réservé du contenu 2"/>
          <p:cNvSpPr>
            <a:spLocks noGrp="1"/>
          </p:cNvSpPr>
          <p:nvPr>
            <p:ph sz="quarter" idx="1"/>
          </p:nvPr>
        </p:nvSpPr>
        <p:spPr>
          <a:xfrm>
            <a:off x="571472" y="1447800"/>
            <a:ext cx="8115328" cy="4572000"/>
          </a:xfrm>
        </p:spPr>
        <p:txBody>
          <a:bodyPr>
            <a:normAutofit/>
          </a:bodyPr>
          <a:lstStyle/>
          <a:p>
            <a:pPr algn="r" rtl="1">
              <a:buNone/>
            </a:pPr>
            <a:r>
              <a:rPr lang="ar-MA" sz="4000" b="1" dirty="0" smtClean="0">
                <a:solidFill>
                  <a:srgbClr val="FF0000"/>
                </a:solidFill>
                <a:latin typeface="Traditional Arabic" pitchFamily="18" charset="-78"/>
                <a:cs typeface="Traditional Arabic" pitchFamily="18" charset="-78"/>
              </a:rPr>
              <a:t>3 - المعلقات وتحكيم الشعر</a:t>
            </a:r>
            <a:r>
              <a:rPr lang="fr-FR" sz="4000" b="1" dirty="0" smtClean="0">
                <a:solidFill>
                  <a:srgbClr val="FF0000"/>
                </a:solidFill>
                <a:latin typeface="Traditional Arabic" pitchFamily="18" charset="-78"/>
                <a:cs typeface="Traditional Arabic" pitchFamily="18" charset="-78"/>
              </a:rPr>
              <a:t> </a:t>
            </a:r>
            <a:r>
              <a:rPr lang="ar-MA" sz="4000" b="1" dirty="0" smtClean="0">
                <a:solidFill>
                  <a:srgbClr val="FF0000"/>
                </a:solidFill>
                <a:latin typeface="Traditional Arabic" pitchFamily="18" charset="-78"/>
                <a:cs typeface="Traditional Arabic" pitchFamily="18" charset="-78"/>
              </a:rPr>
              <a:t> :</a:t>
            </a:r>
          </a:p>
          <a:p>
            <a:pPr algn="r" rtl="1"/>
            <a:r>
              <a:rPr lang="ar-MA" sz="3600" b="1" dirty="0" smtClean="0">
                <a:latin typeface="Sakkal Majalla" pitchFamily="2" charset="-78"/>
                <a:cs typeface="Sakkal Majalla" pitchFamily="2" charset="-78"/>
              </a:rPr>
              <a:t>مزية تعليق الشعر مرهونة بتحكيم واستحقاق .</a:t>
            </a:r>
          </a:p>
          <a:p>
            <a:pPr algn="r" rtl="1"/>
            <a:r>
              <a:rPr lang="ar-MA" sz="3600" b="1" dirty="0" smtClean="0">
                <a:latin typeface="Sakkal Majalla" pitchFamily="2" charset="-78"/>
                <a:cs typeface="Sakkal Majalla" pitchFamily="2" charset="-78"/>
              </a:rPr>
              <a:t>فضاء التحكيم يتأثث بجملة أبعاد متضافرة :</a:t>
            </a:r>
          </a:p>
          <a:p>
            <a:pPr algn="r" rtl="1">
              <a:buNone/>
            </a:pPr>
            <a:r>
              <a:rPr lang="ar-MA" sz="3600" b="1" dirty="0" smtClean="0">
                <a:latin typeface="Sakkal Majalla" pitchFamily="2" charset="-78"/>
                <a:cs typeface="Sakkal Majalla" pitchFamily="2" charset="-78"/>
              </a:rPr>
              <a:t> - البعد الديني : (موسم الحج )</a:t>
            </a:r>
          </a:p>
          <a:p>
            <a:pPr algn="r" rtl="1">
              <a:buFontTx/>
              <a:buChar char="-"/>
            </a:pPr>
            <a:r>
              <a:rPr lang="ar-MA" sz="3600" b="1" dirty="0" smtClean="0">
                <a:latin typeface="Sakkal Majalla" pitchFamily="2" charset="-78"/>
                <a:cs typeface="Sakkal Majalla" pitchFamily="2" charset="-78"/>
              </a:rPr>
              <a:t>البعد الاجتماعي القبلي : (أندية قريش )</a:t>
            </a:r>
          </a:p>
          <a:p>
            <a:pPr algn="r" rtl="1">
              <a:buFontTx/>
              <a:buChar char="-"/>
            </a:pPr>
            <a:r>
              <a:rPr lang="ar-MA" sz="3600" b="1" dirty="0" smtClean="0">
                <a:latin typeface="Sakkal Majalla" pitchFamily="2" charset="-78"/>
                <a:cs typeface="Sakkal Majalla" pitchFamily="2" charset="-78"/>
              </a:rPr>
              <a:t>البعد الفني : (العرض والاستحسان )</a:t>
            </a:r>
          </a:p>
          <a:p>
            <a:pPr algn="r" rtl="1"/>
            <a:r>
              <a:rPr lang="ar-MA" sz="3600" b="1" dirty="0" smtClean="0">
                <a:latin typeface="Sakkal Majalla" pitchFamily="2" charset="-78"/>
                <a:cs typeface="Sakkal Majalla" pitchFamily="2" charset="-78"/>
              </a:rPr>
              <a:t>عناية الجمهور بشعر الشاعر رهينة بإجازة الملأ لذلك الشعر</a:t>
            </a:r>
            <a:endParaRPr lang="fr-FR" sz="3600" b="1" dirty="0">
              <a:latin typeface="Sakkal Majalla" pitchFamily="2" charset="-78"/>
              <a:cs typeface="Sakkal Majalla" pitchFamily="2" charset="-78"/>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MA" sz="4800" b="1" dirty="0" smtClean="0">
                <a:solidFill>
                  <a:srgbClr val="C00000"/>
                </a:solidFill>
                <a:latin typeface="Calibri" pitchFamily="34" charset="0"/>
                <a:cs typeface="Calibri" pitchFamily="34" charset="0"/>
              </a:rPr>
              <a:t>المعلقات</a:t>
            </a:r>
            <a:r>
              <a:rPr lang="ar-MA" dirty="0" smtClean="0"/>
              <a:t> </a:t>
            </a:r>
            <a:endParaRPr lang="fr-FR" dirty="0"/>
          </a:p>
        </p:txBody>
      </p:sp>
      <p:sp>
        <p:nvSpPr>
          <p:cNvPr id="3" name="Espace réservé du contenu 2"/>
          <p:cNvSpPr>
            <a:spLocks noGrp="1"/>
          </p:cNvSpPr>
          <p:nvPr>
            <p:ph sz="quarter" idx="1"/>
          </p:nvPr>
        </p:nvSpPr>
        <p:spPr>
          <a:xfrm>
            <a:off x="571472" y="1357298"/>
            <a:ext cx="8115328" cy="5286412"/>
          </a:xfrm>
        </p:spPr>
        <p:txBody>
          <a:bodyPr>
            <a:normAutofit fontScale="77500" lnSpcReduction="20000"/>
          </a:bodyPr>
          <a:lstStyle/>
          <a:p>
            <a:pPr algn="just" rtl="1">
              <a:buNone/>
            </a:pPr>
            <a:endParaRPr lang="ar-MA" sz="5200" b="1" dirty="0" smtClean="0">
              <a:solidFill>
                <a:srgbClr val="FF0000"/>
              </a:solidFill>
              <a:latin typeface="Traditional Arabic" pitchFamily="18" charset="-78"/>
              <a:cs typeface="Traditional Arabic" pitchFamily="18" charset="-78"/>
            </a:endParaRPr>
          </a:p>
          <a:p>
            <a:pPr algn="just" rtl="1">
              <a:buNone/>
            </a:pPr>
            <a:r>
              <a:rPr lang="ar-MA" sz="5200" b="1" dirty="0" smtClean="0">
                <a:solidFill>
                  <a:srgbClr val="FF0000"/>
                </a:solidFill>
                <a:latin typeface="Traditional Arabic" pitchFamily="18" charset="-78"/>
                <a:cs typeface="Traditional Arabic" pitchFamily="18" charset="-78"/>
              </a:rPr>
              <a:t>3 - المعلقات وتحكيم الشعر</a:t>
            </a:r>
            <a:r>
              <a:rPr lang="fr-FR" sz="5200" b="1" dirty="0" smtClean="0">
                <a:solidFill>
                  <a:srgbClr val="FF0000"/>
                </a:solidFill>
                <a:latin typeface="Traditional Arabic" pitchFamily="18" charset="-78"/>
                <a:cs typeface="Traditional Arabic" pitchFamily="18" charset="-78"/>
              </a:rPr>
              <a:t> </a:t>
            </a:r>
            <a:r>
              <a:rPr lang="ar-MA" sz="5200" b="1" dirty="0" smtClean="0">
                <a:solidFill>
                  <a:srgbClr val="FF0000"/>
                </a:solidFill>
                <a:latin typeface="Traditional Arabic" pitchFamily="18" charset="-78"/>
                <a:cs typeface="Traditional Arabic" pitchFamily="18" charset="-78"/>
              </a:rPr>
              <a:t> :</a:t>
            </a:r>
          </a:p>
          <a:p>
            <a:pPr algn="just" rtl="1"/>
            <a:r>
              <a:rPr lang="ar-MA" sz="4600" b="1" dirty="0" smtClean="0">
                <a:latin typeface="Sakkal Majalla" pitchFamily="2" charset="-78"/>
                <a:cs typeface="Sakkal Majalla" pitchFamily="2" charset="-78"/>
              </a:rPr>
              <a:t>" كان النابغة تضرب له قبة حمراء من أدم بسوق عكاظ ويأتيه الشعراء فتعرض عليه أشعارها ، فأنشده الأعشى أبو بصير ، ثم أنشده حسان بن ثابت ثم الشعراء " </a:t>
            </a:r>
          </a:p>
          <a:p>
            <a:pPr rtl="1">
              <a:buNone/>
            </a:pPr>
            <a:r>
              <a:rPr lang="ar-MA" sz="3100" b="1" dirty="0" smtClean="0">
                <a:latin typeface="Arabic Typesetting" pitchFamily="66" charset="-78"/>
                <a:cs typeface="Arabic Typesetting" pitchFamily="66" charset="-78"/>
              </a:rPr>
              <a:t>الشعر والشعراء  </a:t>
            </a:r>
            <a:r>
              <a:rPr lang="ar-MA" sz="3100" b="1" dirty="0" err="1" smtClean="0">
                <a:latin typeface="Arabic Typesetting" pitchFamily="66" charset="-78"/>
                <a:cs typeface="Arabic Typesetting" pitchFamily="66" charset="-78"/>
              </a:rPr>
              <a:t>ج</a:t>
            </a:r>
            <a:r>
              <a:rPr lang="ar-MA" sz="3100" b="1" dirty="0" smtClean="0">
                <a:latin typeface="Arabic Typesetting" pitchFamily="66" charset="-78"/>
                <a:cs typeface="Arabic Typesetting" pitchFamily="66" charset="-78"/>
              </a:rPr>
              <a:t> 1 </a:t>
            </a:r>
            <a:r>
              <a:rPr lang="ar-MA" sz="3100" b="1" dirty="0" err="1" smtClean="0">
                <a:latin typeface="Arabic Typesetting" pitchFamily="66" charset="-78"/>
                <a:cs typeface="Arabic Typesetting" pitchFamily="66" charset="-78"/>
              </a:rPr>
              <a:t>ص</a:t>
            </a:r>
            <a:r>
              <a:rPr lang="ar-MA" sz="3100" b="1" dirty="0" smtClean="0">
                <a:latin typeface="Arabic Typesetting" pitchFamily="66" charset="-78"/>
                <a:cs typeface="Arabic Typesetting" pitchFamily="66" charset="-78"/>
              </a:rPr>
              <a:t> 226</a:t>
            </a:r>
            <a:endParaRPr lang="fr-FR" sz="3100" b="1" dirty="0" smtClean="0">
              <a:latin typeface="Arabic Typesetting" pitchFamily="66" charset="-78"/>
              <a:cs typeface="Arabic Typesetting" pitchFamily="66" charset="-78"/>
            </a:endParaRPr>
          </a:p>
          <a:p>
            <a:pPr algn="r" rtl="1"/>
            <a:r>
              <a:rPr lang="ar-MA" sz="4600" b="1" dirty="0" smtClean="0">
                <a:latin typeface="Sakkal Majalla" pitchFamily="2" charset="-78"/>
                <a:cs typeface="Sakkal Majalla" pitchFamily="2" charset="-78"/>
              </a:rPr>
              <a:t>هناك تلازم وثيق بين اختيار المعلقات في عكاظ ، موطن النسُك ، وبين اعتماد هذا الاختيار في مكة موطن الحج .</a:t>
            </a:r>
            <a:endParaRPr lang="fr-FR" sz="4600" b="1" dirty="0" smtClean="0">
              <a:latin typeface="Sakkal Majalla" pitchFamily="2" charset="-78"/>
              <a:cs typeface="Sakkal Majalla" pitchFamily="2" charset="-78"/>
            </a:endParaRPr>
          </a:p>
          <a:p>
            <a:pPr algn="just" rtl="1">
              <a:lnSpc>
                <a:spcPct val="150000"/>
              </a:lnSpc>
              <a:buNone/>
            </a:pPr>
            <a:endParaRPr lang="ar-MA" sz="2800" b="1" dirty="0" smtClean="0">
              <a:latin typeface="Traditional Arabic" pitchFamily="18" charset="-78"/>
              <a:cs typeface="Traditional Arabic" pitchFamily="18" charset="-78"/>
            </a:endParaRPr>
          </a:p>
          <a:p>
            <a:pPr algn="just" rtl="1">
              <a:lnSpc>
                <a:spcPct val="150000"/>
              </a:lnSpc>
              <a:buNone/>
            </a:pPr>
            <a:r>
              <a:rPr lang="ar-MA" sz="2800" b="1" dirty="0" smtClean="0">
                <a:latin typeface="Traditional Arabic" pitchFamily="18" charset="-78"/>
                <a:cs typeface="Traditional Arabic" pitchFamily="18" charset="-78"/>
              </a:rPr>
              <a:t>		</a:t>
            </a:r>
            <a:endParaRPr lang="fr-F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MA" sz="4800" b="1" dirty="0" smtClean="0">
                <a:solidFill>
                  <a:srgbClr val="C00000"/>
                </a:solidFill>
                <a:latin typeface="Calibri" pitchFamily="34" charset="0"/>
                <a:cs typeface="Calibri" pitchFamily="34" charset="0"/>
              </a:rPr>
              <a:t>المعلقات</a:t>
            </a:r>
            <a:r>
              <a:rPr lang="ar-MA" dirty="0" smtClean="0"/>
              <a:t> </a:t>
            </a:r>
            <a:endParaRPr lang="fr-FR" dirty="0"/>
          </a:p>
        </p:txBody>
      </p:sp>
      <p:sp>
        <p:nvSpPr>
          <p:cNvPr id="3" name="Espace réservé du contenu 2"/>
          <p:cNvSpPr>
            <a:spLocks noGrp="1"/>
          </p:cNvSpPr>
          <p:nvPr>
            <p:ph sz="quarter" idx="1"/>
          </p:nvPr>
        </p:nvSpPr>
        <p:spPr>
          <a:xfrm>
            <a:off x="500034" y="1447800"/>
            <a:ext cx="8186766" cy="4981596"/>
          </a:xfrm>
        </p:spPr>
        <p:txBody>
          <a:bodyPr>
            <a:normAutofit lnSpcReduction="10000"/>
          </a:bodyPr>
          <a:lstStyle/>
          <a:p>
            <a:pPr algn="r">
              <a:buNone/>
            </a:pPr>
            <a:endParaRPr lang="ar-MA" b="1" dirty="0" smtClean="0">
              <a:solidFill>
                <a:srgbClr val="FF0000"/>
              </a:solidFill>
            </a:endParaRPr>
          </a:p>
          <a:p>
            <a:pPr algn="r">
              <a:buNone/>
            </a:pPr>
            <a:r>
              <a:rPr lang="ar-MA" sz="4000" b="1" dirty="0" smtClean="0">
                <a:solidFill>
                  <a:srgbClr val="FF0000"/>
                </a:solidFill>
                <a:latin typeface="Traditional Arabic" pitchFamily="18" charset="-78"/>
                <a:cs typeface="Traditional Arabic" pitchFamily="18" charset="-78"/>
              </a:rPr>
              <a:t>4 - عدد المعلقات وأسماء شعرائها :</a:t>
            </a:r>
            <a:endParaRPr lang="ar-MA" dirty="0" smtClean="0"/>
          </a:p>
          <a:p>
            <a:pPr algn="just" rtl="1"/>
            <a:r>
              <a:rPr lang="ar-MA" sz="3600" b="1" dirty="0" smtClean="0">
                <a:latin typeface="Sakkal Majalla" pitchFamily="2" charset="-78"/>
                <a:cs typeface="Sakkal Majalla" pitchFamily="2" charset="-78"/>
              </a:rPr>
              <a:t>  يتراوح عدد المعلقات التي تردد فيها الإحصاء من قبل الرواة بين سبع وعشر .</a:t>
            </a:r>
          </a:p>
          <a:p>
            <a:pPr algn="just" rtl="1"/>
            <a:r>
              <a:rPr lang="ar-MA" sz="3600" b="1" dirty="0" smtClean="0">
                <a:latin typeface="Sakkal Majalla" pitchFamily="2" charset="-78"/>
                <a:cs typeface="Sakkal Majalla" pitchFamily="2" charset="-78"/>
              </a:rPr>
              <a:t>أورد ابن عبد ربه أن ابن الكلبي قال  :  ”أول شعر علق في الجاهلية شعر امرئ </a:t>
            </a:r>
            <a:r>
              <a:rPr lang="ar-MA" sz="3600" b="1" dirty="0" err="1" smtClean="0">
                <a:latin typeface="Sakkal Majalla" pitchFamily="2" charset="-78"/>
                <a:cs typeface="Sakkal Majalla" pitchFamily="2" charset="-78"/>
              </a:rPr>
              <a:t>القيس</a:t>
            </a:r>
            <a:r>
              <a:rPr lang="ar-MA" sz="3600" b="1" dirty="0" smtClean="0">
                <a:latin typeface="Sakkal Majalla" pitchFamily="2" charset="-78"/>
                <a:cs typeface="Sakkal Majalla" pitchFamily="2" charset="-78"/>
              </a:rPr>
              <a:t>، علق على ركن من أركان الكعبة أيام الموسم ،حتى نظر إليه ثم </a:t>
            </a:r>
            <a:r>
              <a:rPr lang="ar-MA" sz="3600" b="1" dirty="0" err="1" smtClean="0">
                <a:latin typeface="Sakkal Majalla" pitchFamily="2" charset="-78"/>
                <a:cs typeface="Sakkal Majalla" pitchFamily="2" charset="-78"/>
              </a:rPr>
              <a:t>أحدر</a:t>
            </a:r>
            <a:r>
              <a:rPr lang="ar-MA" sz="3600" b="1" dirty="0" smtClean="0">
                <a:latin typeface="Sakkal Majalla" pitchFamily="2" charset="-78"/>
                <a:cs typeface="Sakkal Majalla" pitchFamily="2" charset="-78"/>
              </a:rPr>
              <a:t> فعلقت الشعراء ذلك بعده . وكان ذلك فخرا للعرب في الجاهلية. وعدوا من علق شعره سبعة نفر“ .                      </a:t>
            </a:r>
            <a:r>
              <a:rPr lang="ar-MA" sz="2400" b="1" dirty="0" smtClean="0">
                <a:latin typeface="Arabic Typesetting" pitchFamily="66" charset="-78"/>
                <a:cs typeface="Arabic Typesetting" pitchFamily="66" charset="-78"/>
              </a:rPr>
              <a:t>العقد الفريد مج 6 </a:t>
            </a:r>
            <a:r>
              <a:rPr lang="ar-MA" sz="2400" b="1" dirty="0" err="1" smtClean="0">
                <a:latin typeface="Arabic Typesetting" pitchFamily="66" charset="-78"/>
                <a:cs typeface="Arabic Typesetting" pitchFamily="66" charset="-78"/>
              </a:rPr>
              <a:t>ص</a:t>
            </a:r>
            <a:r>
              <a:rPr lang="ar-MA" sz="2400" b="1" dirty="0" smtClean="0">
                <a:latin typeface="Arabic Typesetting" pitchFamily="66" charset="-78"/>
                <a:cs typeface="Arabic Typesetting" pitchFamily="66" charset="-78"/>
              </a:rPr>
              <a:t> : 118</a:t>
            </a:r>
            <a:endParaRPr lang="fr-FR" sz="2400" b="1" dirty="0" smtClean="0">
              <a:latin typeface="Arabic Typesetting" pitchFamily="66" charset="-78"/>
              <a:cs typeface="Arabic Typesetting" pitchFamily="66" charset="-78"/>
            </a:endParaRPr>
          </a:p>
          <a:p>
            <a:pPr algn="r">
              <a:buNone/>
            </a:pPr>
            <a:endParaRPr lang="fr-F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MA" sz="4800" b="1" dirty="0" smtClean="0">
                <a:solidFill>
                  <a:srgbClr val="C00000"/>
                </a:solidFill>
                <a:latin typeface="Calibri" pitchFamily="34" charset="0"/>
                <a:cs typeface="Calibri" pitchFamily="34" charset="0"/>
              </a:rPr>
              <a:t>المعلقات</a:t>
            </a:r>
            <a:endParaRPr lang="fr-FR" sz="4800" dirty="0"/>
          </a:p>
        </p:txBody>
      </p:sp>
      <p:sp>
        <p:nvSpPr>
          <p:cNvPr id="3" name="Espace réservé du contenu 2"/>
          <p:cNvSpPr>
            <a:spLocks noGrp="1"/>
          </p:cNvSpPr>
          <p:nvPr>
            <p:ph sz="quarter" idx="1"/>
          </p:nvPr>
        </p:nvSpPr>
        <p:spPr>
          <a:xfrm>
            <a:off x="914400" y="1447800"/>
            <a:ext cx="7772400" cy="5124472"/>
          </a:xfrm>
        </p:spPr>
        <p:txBody>
          <a:bodyPr>
            <a:normAutofit fontScale="92500"/>
          </a:bodyPr>
          <a:lstStyle/>
          <a:p>
            <a:pPr algn="r" rtl="1">
              <a:buNone/>
            </a:pPr>
            <a:endParaRPr lang="ar-MA" dirty="0" smtClean="0"/>
          </a:p>
          <a:p>
            <a:pPr algn="just" rtl="1">
              <a:lnSpc>
                <a:spcPct val="150000"/>
              </a:lnSpc>
              <a:buNone/>
            </a:pPr>
            <a:r>
              <a:rPr lang="ar-MA" sz="4000" b="1" dirty="0" smtClean="0">
                <a:solidFill>
                  <a:srgbClr val="FF0000"/>
                </a:solidFill>
                <a:latin typeface="Traditional Arabic" pitchFamily="18" charset="-78"/>
                <a:cs typeface="Traditional Arabic" pitchFamily="18" charset="-78"/>
              </a:rPr>
              <a:t>4 - عدد المعلقات وأسماء شعرائها :</a:t>
            </a:r>
          </a:p>
          <a:p>
            <a:pPr algn="just" rtl="1">
              <a:lnSpc>
                <a:spcPct val="150000"/>
              </a:lnSpc>
            </a:pPr>
            <a:r>
              <a:rPr lang="ar-MA" sz="3900" dirty="0" smtClean="0">
                <a:latin typeface="Sakkal Majalla" pitchFamily="2" charset="-78"/>
                <a:cs typeface="Sakkal Majalla" pitchFamily="2" charset="-78"/>
              </a:rPr>
              <a:t>    </a:t>
            </a:r>
            <a:r>
              <a:rPr lang="ar-MA" sz="3900" b="1" dirty="0" smtClean="0">
                <a:latin typeface="Sakkal Majalla" pitchFamily="2" charset="-78"/>
                <a:cs typeface="Sakkal Majalla" pitchFamily="2" charset="-78"/>
              </a:rPr>
              <a:t>يقول البغدادي : ” ونذكر إن شاء الله خبر كل واحد من أصحاب القصائد السبع وأنسابهم والسبب الذي دعاهم إلى قول تلك القصائد عندما يأتي شعر كل واحد منهم ” .</a:t>
            </a:r>
            <a:r>
              <a:rPr lang="ar-MA" sz="3900" dirty="0" smtClean="0">
                <a:latin typeface="Sakkal Majalla" pitchFamily="2" charset="-78"/>
                <a:cs typeface="Sakkal Majalla" pitchFamily="2" charset="-78"/>
              </a:rPr>
              <a:t>                                                                                   	                                                                       </a:t>
            </a:r>
            <a:r>
              <a:rPr lang="ar-MA" b="1" dirty="0" smtClean="0">
                <a:latin typeface="Arabic Typesetting" pitchFamily="66" charset="-78"/>
                <a:cs typeface="Arabic Typesetting" pitchFamily="66" charset="-78"/>
              </a:rPr>
              <a:t>خزانة الأدب </a:t>
            </a:r>
            <a:r>
              <a:rPr lang="ar-MA" b="1" dirty="0" err="1" smtClean="0">
                <a:latin typeface="Arabic Typesetting" pitchFamily="66" charset="-78"/>
                <a:cs typeface="Arabic Typesetting" pitchFamily="66" charset="-78"/>
              </a:rPr>
              <a:t>ج</a:t>
            </a:r>
            <a:r>
              <a:rPr lang="ar-MA" b="1" dirty="0" smtClean="0">
                <a:latin typeface="Arabic Typesetting" pitchFamily="66" charset="-78"/>
                <a:cs typeface="Arabic Typesetting" pitchFamily="66" charset="-78"/>
              </a:rPr>
              <a:t> 1 </a:t>
            </a:r>
            <a:r>
              <a:rPr lang="ar-MA" b="1" dirty="0" err="1" smtClean="0">
                <a:latin typeface="Arabic Typesetting" pitchFamily="66" charset="-78"/>
                <a:cs typeface="Arabic Typesetting" pitchFamily="66" charset="-78"/>
              </a:rPr>
              <a:t>ص</a:t>
            </a:r>
            <a:r>
              <a:rPr lang="ar-MA" b="1" dirty="0" smtClean="0">
                <a:latin typeface="Arabic Typesetting" pitchFamily="66" charset="-78"/>
                <a:cs typeface="Arabic Typesetting" pitchFamily="66" charset="-78"/>
              </a:rPr>
              <a:t> 61</a:t>
            </a:r>
            <a:endParaRPr lang="fr-FR" b="1" dirty="0" smtClean="0">
              <a:latin typeface="Sakkal Majalla" pitchFamily="2" charset="-78"/>
              <a:cs typeface="Sakkal Majalla" pitchFamily="2" charset="-78"/>
            </a:endParaRPr>
          </a:p>
          <a:p>
            <a:pPr algn="r" rtl="1">
              <a:buNone/>
            </a:pPr>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ar-MA" sz="4800" b="1" dirty="0" smtClean="0">
                <a:solidFill>
                  <a:srgbClr val="C00000"/>
                </a:solidFill>
                <a:latin typeface="Calibri" pitchFamily="34" charset="0"/>
                <a:cs typeface="Calibri" pitchFamily="34" charset="0"/>
              </a:rPr>
              <a:t>المعلقات</a:t>
            </a:r>
            <a:endParaRPr lang="fr-FR" sz="4800" dirty="0">
              <a:solidFill>
                <a:srgbClr val="C00000"/>
              </a:solidFill>
            </a:endParaRPr>
          </a:p>
        </p:txBody>
      </p:sp>
      <p:sp>
        <p:nvSpPr>
          <p:cNvPr id="3" name="Espace réservé du contenu 2"/>
          <p:cNvSpPr>
            <a:spLocks noGrp="1"/>
          </p:cNvSpPr>
          <p:nvPr>
            <p:ph sz="quarter" idx="1"/>
          </p:nvPr>
        </p:nvSpPr>
        <p:spPr/>
        <p:txBody>
          <a:bodyPr>
            <a:normAutofit fontScale="92500" lnSpcReduction="20000"/>
          </a:bodyPr>
          <a:lstStyle/>
          <a:p>
            <a:pPr algn="r">
              <a:buNone/>
            </a:pPr>
            <a:endParaRPr lang="fr-FR" dirty="0" smtClean="0"/>
          </a:p>
          <a:p>
            <a:pPr algn="r">
              <a:buNone/>
            </a:pPr>
            <a:r>
              <a:rPr lang="ar-MA" sz="4000" b="1" dirty="0" smtClean="0">
                <a:latin typeface="Sakkal Majalla" pitchFamily="2" charset="-78"/>
                <a:cs typeface="Sakkal Majalla" pitchFamily="2" charset="-78"/>
              </a:rPr>
              <a:t>مقدمة</a:t>
            </a:r>
            <a:endParaRPr lang="fr-FR" sz="4000" b="1" dirty="0" smtClean="0">
              <a:latin typeface="Sakkal Majalla" pitchFamily="2" charset="-78"/>
              <a:cs typeface="Sakkal Majalla" pitchFamily="2" charset="-78"/>
            </a:endParaRPr>
          </a:p>
          <a:p>
            <a:pPr algn="r">
              <a:buNone/>
            </a:pPr>
            <a:r>
              <a:rPr lang="ar-MA" sz="4000" b="1" dirty="0" smtClean="0">
                <a:latin typeface="Sakkal Majalla" pitchFamily="2" charset="-78"/>
                <a:cs typeface="Sakkal Majalla" pitchFamily="2" charset="-78"/>
              </a:rPr>
              <a:t>1- المعنى اللغوي والاصطلاحي</a:t>
            </a:r>
            <a:endParaRPr lang="fr-FR" sz="4000" b="1" dirty="0" smtClean="0">
              <a:latin typeface="Sakkal Majalla" pitchFamily="2" charset="-78"/>
              <a:cs typeface="Sakkal Majalla" pitchFamily="2" charset="-78"/>
            </a:endParaRPr>
          </a:p>
          <a:p>
            <a:pPr algn="r">
              <a:buNone/>
            </a:pPr>
            <a:r>
              <a:rPr lang="fr-FR" sz="4000" b="1" dirty="0" smtClean="0">
                <a:latin typeface="Sakkal Majalla" pitchFamily="2" charset="-78"/>
                <a:cs typeface="Sakkal Majalla" pitchFamily="2" charset="-78"/>
              </a:rPr>
              <a:t> </a:t>
            </a:r>
            <a:r>
              <a:rPr lang="ar-MA" sz="4000" b="1" dirty="0" smtClean="0">
                <a:latin typeface="Sakkal Majalla" pitchFamily="2" charset="-78"/>
                <a:cs typeface="Sakkal Majalla" pitchFamily="2" charset="-78"/>
              </a:rPr>
              <a:t>2- تقديس الشعر</a:t>
            </a:r>
          </a:p>
          <a:p>
            <a:pPr algn="r">
              <a:buNone/>
            </a:pPr>
            <a:r>
              <a:rPr lang="ar-MA" sz="4000" b="1" dirty="0" smtClean="0">
                <a:latin typeface="Sakkal Majalla" pitchFamily="2" charset="-78"/>
                <a:cs typeface="Sakkal Majalla" pitchFamily="2" charset="-78"/>
              </a:rPr>
              <a:t>3- المعلقات وتحكيم الشعر</a:t>
            </a:r>
          </a:p>
          <a:p>
            <a:pPr algn="r">
              <a:buNone/>
            </a:pPr>
            <a:r>
              <a:rPr lang="ar-MA" sz="4000" b="1" dirty="0" smtClean="0">
                <a:latin typeface="Sakkal Majalla" pitchFamily="2" charset="-78"/>
                <a:cs typeface="Sakkal Majalla" pitchFamily="2" charset="-78"/>
              </a:rPr>
              <a:t>4- عدد المعلقات وأسماء شعرائها</a:t>
            </a:r>
          </a:p>
          <a:p>
            <a:pPr algn="r">
              <a:buNone/>
            </a:pPr>
            <a:r>
              <a:rPr lang="ar-MA" sz="4000" b="1" dirty="0" smtClean="0">
                <a:latin typeface="Sakkal Majalla" pitchFamily="2" charset="-78"/>
                <a:cs typeface="Sakkal Majalla" pitchFamily="2" charset="-78"/>
              </a:rPr>
              <a:t>5- كتابة المعلقات</a:t>
            </a:r>
          </a:p>
          <a:p>
            <a:pPr algn="r">
              <a:buNone/>
            </a:pPr>
            <a:r>
              <a:rPr lang="ar-MA" sz="4000" b="1" dirty="0" smtClean="0">
                <a:latin typeface="Sakkal Majalla" pitchFamily="2" charset="-78"/>
                <a:cs typeface="Sakkal Majalla" pitchFamily="2" charset="-78"/>
              </a:rPr>
              <a:t>6- تعليق المعلقات</a:t>
            </a:r>
          </a:p>
          <a:p>
            <a:pPr algn="r">
              <a:buNone/>
            </a:pPr>
            <a:r>
              <a:rPr lang="ar-MA" sz="4000" b="1" dirty="0" smtClean="0">
                <a:latin typeface="Sakkal Majalla" pitchFamily="2" charset="-78"/>
                <a:cs typeface="Sakkal Majalla" pitchFamily="2" charset="-78"/>
              </a:rPr>
              <a:t>خاتمة</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MA" sz="4800" b="1" dirty="0" smtClean="0">
                <a:solidFill>
                  <a:srgbClr val="C00000"/>
                </a:solidFill>
                <a:latin typeface="Calibri" pitchFamily="34" charset="0"/>
                <a:cs typeface="Calibri" pitchFamily="34" charset="0"/>
              </a:rPr>
              <a:t>المعلقات</a:t>
            </a:r>
            <a:r>
              <a:rPr lang="ar-MA" dirty="0" smtClean="0">
                <a:solidFill>
                  <a:srgbClr val="C00000"/>
                </a:solidFill>
              </a:rPr>
              <a:t> </a:t>
            </a:r>
            <a:endParaRPr lang="fr-FR" dirty="0">
              <a:solidFill>
                <a:srgbClr val="C00000"/>
              </a:solidFill>
            </a:endParaRPr>
          </a:p>
        </p:txBody>
      </p:sp>
      <p:sp>
        <p:nvSpPr>
          <p:cNvPr id="3" name="Espace réservé du contenu 2"/>
          <p:cNvSpPr>
            <a:spLocks noGrp="1"/>
          </p:cNvSpPr>
          <p:nvPr>
            <p:ph sz="quarter" idx="1"/>
          </p:nvPr>
        </p:nvSpPr>
        <p:spPr>
          <a:xfrm>
            <a:off x="571472" y="1357298"/>
            <a:ext cx="8358246" cy="5500702"/>
          </a:xfrm>
        </p:spPr>
        <p:txBody>
          <a:bodyPr>
            <a:noAutofit/>
          </a:bodyPr>
          <a:lstStyle/>
          <a:p>
            <a:pPr algn="r">
              <a:buNone/>
            </a:pPr>
            <a:r>
              <a:rPr lang="ar-MA" sz="4000" b="1" dirty="0" smtClean="0">
                <a:solidFill>
                  <a:srgbClr val="FF0000"/>
                </a:solidFill>
                <a:latin typeface="Traditional Arabic" pitchFamily="18" charset="-78"/>
                <a:cs typeface="Traditional Arabic" pitchFamily="18" charset="-78"/>
              </a:rPr>
              <a:t>4 - عدد المعلقات وأسماء شعرائها :</a:t>
            </a:r>
          </a:p>
          <a:p>
            <a:pPr algn="just" rtl="1">
              <a:lnSpc>
                <a:spcPts val="6000"/>
              </a:lnSpc>
            </a:pPr>
            <a:r>
              <a:rPr lang="ar-MA" sz="3600" b="1" dirty="0" smtClean="0">
                <a:latin typeface="Sakkal Majalla" pitchFamily="2" charset="-78"/>
                <a:cs typeface="Sakkal Majalla" pitchFamily="2" charset="-78"/>
              </a:rPr>
              <a:t>	يعدد البغدادي شعراء المعلقات في قوله: ”وأول من علق شعره في الكعبة امرؤ </a:t>
            </a:r>
            <a:r>
              <a:rPr lang="ar-MA" sz="3600" b="1" dirty="0" err="1" smtClean="0">
                <a:latin typeface="Sakkal Majalla" pitchFamily="2" charset="-78"/>
                <a:cs typeface="Sakkal Majalla" pitchFamily="2" charset="-78"/>
              </a:rPr>
              <a:t>القيس</a:t>
            </a:r>
            <a:r>
              <a:rPr lang="ar-MA" sz="3600" b="1" dirty="0" smtClean="0">
                <a:latin typeface="Sakkal Majalla" pitchFamily="2" charset="-78"/>
                <a:cs typeface="Sakkal Majalla" pitchFamily="2" charset="-78"/>
              </a:rPr>
              <a:t> ، وبعده علقت الشعراء . وعدد من علق شعره سبعة ثانيهم طرفة بن العبد ثالثهم زهير بن أبي سلمى رابعهم لبيد بن ربيعة خامسهم عنترة سادسهم الحارث بن حلزة سابعهم عمرو بن كلثوم </a:t>
            </a:r>
            <a:r>
              <a:rPr lang="ar-MA" sz="3600" b="1" dirty="0" err="1" smtClean="0">
                <a:latin typeface="Sakkal Majalla" pitchFamily="2" charset="-78"/>
                <a:cs typeface="Sakkal Majalla" pitchFamily="2" charset="-78"/>
              </a:rPr>
              <a:t>التغلبي</a:t>
            </a:r>
            <a:r>
              <a:rPr lang="ar-MA" sz="3600" b="1" dirty="0" smtClean="0">
                <a:latin typeface="Sakkal Majalla" pitchFamily="2" charset="-78"/>
                <a:cs typeface="Sakkal Majalla" pitchFamily="2" charset="-78"/>
              </a:rPr>
              <a:t>  . هذا هو المشهور" .                    							</a:t>
            </a:r>
            <a:r>
              <a:rPr lang="ar-MA" sz="2400" b="1" dirty="0" smtClean="0">
                <a:latin typeface="Arabic Typesetting" pitchFamily="66" charset="-78"/>
                <a:cs typeface="Arabic Typesetting" pitchFamily="66" charset="-78"/>
              </a:rPr>
              <a:t>خزانة الأدب </a:t>
            </a:r>
            <a:r>
              <a:rPr lang="ar-MA" sz="2400" b="1" dirty="0" err="1" smtClean="0">
                <a:latin typeface="Arabic Typesetting" pitchFamily="66" charset="-78"/>
                <a:cs typeface="Arabic Typesetting" pitchFamily="66" charset="-78"/>
              </a:rPr>
              <a:t>ج</a:t>
            </a:r>
            <a:r>
              <a:rPr lang="ar-MA" sz="2400" b="1" dirty="0" smtClean="0">
                <a:latin typeface="Arabic Typesetting" pitchFamily="66" charset="-78"/>
                <a:cs typeface="Arabic Typesetting" pitchFamily="66" charset="-78"/>
              </a:rPr>
              <a:t> 1 </a:t>
            </a:r>
            <a:r>
              <a:rPr lang="ar-MA" sz="2400" b="1" dirty="0" err="1" smtClean="0">
                <a:latin typeface="Arabic Typesetting" pitchFamily="66" charset="-78"/>
                <a:cs typeface="Arabic Typesetting" pitchFamily="66" charset="-78"/>
              </a:rPr>
              <a:t>ص</a:t>
            </a:r>
            <a:r>
              <a:rPr lang="ar-MA" sz="2400" b="1" dirty="0" smtClean="0">
                <a:latin typeface="Arabic Typesetting" pitchFamily="66" charset="-78"/>
                <a:cs typeface="Arabic Typesetting" pitchFamily="66" charset="-78"/>
              </a:rPr>
              <a:t> 61</a:t>
            </a:r>
            <a:endParaRPr lang="fr-FR" sz="2400" b="1" dirty="0" smtClean="0">
              <a:latin typeface="Arabic Typesetting" pitchFamily="66" charset="-78"/>
              <a:cs typeface="Arabic Typesetting" pitchFamily="66" charset="-78"/>
            </a:endParaRPr>
          </a:p>
          <a:p>
            <a:pPr lvl="0" algn="just" rtl="1">
              <a:lnSpc>
                <a:spcPts val="6000"/>
              </a:lnSpc>
              <a:buNone/>
            </a:pPr>
            <a:endParaRPr lang="fr-FR" sz="3200" b="1"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MA" sz="4800" b="1" dirty="0" smtClean="0">
                <a:solidFill>
                  <a:srgbClr val="C00000"/>
                </a:solidFill>
                <a:latin typeface="Calibri" pitchFamily="34" charset="0"/>
                <a:cs typeface="Calibri" pitchFamily="34" charset="0"/>
              </a:rPr>
              <a:t>المعلقات</a:t>
            </a:r>
            <a:r>
              <a:rPr lang="ar-MA" dirty="0" smtClean="0"/>
              <a:t> </a:t>
            </a:r>
            <a:endParaRPr lang="fr-FR" dirty="0"/>
          </a:p>
        </p:txBody>
      </p:sp>
      <p:sp>
        <p:nvSpPr>
          <p:cNvPr id="3" name="Espace réservé du contenu 2"/>
          <p:cNvSpPr>
            <a:spLocks noGrp="1"/>
          </p:cNvSpPr>
          <p:nvPr>
            <p:ph sz="quarter" idx="1"/>
          </p:nvPr>
        </p:nvSpPr>
        <p:spPr>
          <a:xfrm>
            <a:off x="428596" y="1285860"/>
            <a:ext cx="8258204" cy="5286412"/>
          </a:xfrm>
        </p:spPr>
        <p:txBody>
          <a:bodyPr>
            <a:normAutofit lnSpcReduction="10000"/>
          </a:bodyPr>
          <a:lstStyle/>
          <a:p>
            <a:pPr algn="just" rtl="1">
              <a:buNone/>
            </a:pPr>
            <a:r>
              <a:rPr lang="ar-MA" sz="4000" b="1" dirty="0" smtClean="0">
                <a:solidFill>
                  <a:srgbClr val="FF0000"/>
                </a:solidFill>
                <a:latin typeface="Traditional Arabic" pitchFamily="18" charset="-78"/>
                <a:cs typeface="Traditional Arabic" pitchFamily="18" charset="-78"/>
              </a:rPr>
              <a:t>4 - عدد المعلقات وأسماء شعرائها :</a:t>
            </a:r>
            <a:endParaRPr lang="ar-MA" sz="4000" dirty="0" smtClean="0"/>
          </a:p>
          <a:p>
            <a:pPr algn="just" rtl="1"/>
            <a:r>
              <a:rPr lang="ar-MA" sz="3600" b="1" dirty="0" smtClean="0">
                <a:latin typeface="Sakkal Majalla" pitchFamily="2" charset="-78"/>
                <a:cs typeface="Sakkal Majalla" pitchFamily="2" charset="-78"/>
              </a:rPr>
              <a:t> ” والقول عنهم ما قال أبو عبيدة : </a:t>
            </a:r>
            <a:r>
              <a:rPr lang="ar-MA" sz="3600" b="1" dirty="0" smtClean="0">
                <a:solidFill>
                  <a:srgbClr val="7030A0"/>
                </a:solidFill>
                <a:latin typeface="Sakkal Majalla" pitchFamily="2" charset="-78"/>
                <a:cs typeface="Sakkal Majalla" pitchFamily="2" charset="-78"/>
              </a:rPr>
              <a:t>امرؤ </a:t>
            </a:r>
            <a:r>
              <a:rPr lang="ar-MA" sz="3600" b="1" dirty="0" err="1" smtClean="0">
                <a:solidFill>
                  <a:srgbClr val="7030A0"/>
                </a:solidFill>
                <a:latin typeface="Sakkal Majalla" pitchFamily="2" charset="-78"/>
                <a:cs typeface="Sakkal Majalla" pitchFamily="2" charset="-78"/>
              </a:rPr>
              <a:t>القيس</a:t>
            </a:r>
            <a:r>
              <a:rPr lang="ar-MA" sz="3600" b="1" dirty="0" smtClean="0">
                <a:solidFill>
                  <a:srgbClr val="7030A0"/>
                </a:solidFill>
                <a:latin typeface="Sakkal Majalla" pitchFamily="2" charset="-78"/>
                <a:cs typeface="Sakkal Majalla" pitchFamily="2" charset="-78"/>
              </a:rPr>
              <a:t> بن حجر بن عمرو وزهير بن أبي سلمى ونابغة بني </a:t>
            </a:r>
            <a:r>
              <a:rPr lang="ar-MA" sz="3600" b="1" dirty="0" err="1" smtClean="0">
                <a:solidFill>
                  <a:srgbClr val="7030A0"/>
                </a:solidFill>
                <a:latin typeface="Sakkal Majalla" pitchFamily="2" charset="-78"/>
                <a:cs typeface="Sakkal Majalla" pitchFamily="2" charset="-78"/>
              </a:rPr>
              <a:t>ذبيان</a:t>
            </a:r>
            <a:r>
              <a:rPr lang="ar-MA" sz="3600" b="1" dirty="0" smtClean="0">
                <a:solidFill>
                  <a:srgbClr val="7030A0"/>
                </a:solidFill>
                <a:latin typeface="Sakkal Majalla" pitchFamily="2" charset="-78"/>
                <a:cs typeface="Sakkal Majalla" pitchFamily="2" charset="-78"/>
              </a:rPr>
              <a:t> والأعشى البكري ولبيد بن ربيعة وطرفة بن العبد وعمرو بن كلثوم </a:t>
            </a:r>
            <a:r>
              <a:rPr lang="ar-MA" sz="3600" b="1" dirty="0" smtClean="0">
                <a:latin typeface="Sakkal Majalla" pitchFamily="2" charset="-78"/>
                <a:cs typeface="Sakkal Majalla" pitchFamily="2" charset="-78"/>
              </a:rPr>
              <a:t>. قال المفضل : هؤلاء أصحاب السبعة الطوال ( الأشعار) التي تسميها العرب "</a:t>
            </a:r>
            <a:r>
              <a:rPr lang="ar-MA" sz="3600" b="1" dirty="0" err="1" smtClean="0">
                <a:latin typeface="Sakkal Majalla" pitchFamily="2" charset="-78"/>
                <a:cs typeface="Sakkal Majalla" pitchFamily="2" charset="-78"/>
              </a:rPr>
              <a:t>السمط</a:t>
            </a:r>
            <a:r>
              <a:rPr lang="ar-MA" sz="3600" b="1" dirty="0" smtClean="0">
                <a:latin typeface="Sakkal Majalla" pitchFamily="2" charset="-78"/>
                <a:cs typeface="Sakkal Majalla" pitchFamily="2" charset="-78"/>
              </a:rPr>
              <a:t>" . فمن زعم أن في السبعة شيئا لأحد غيرهم فقد أخطأ وخالف ما أجمع عليه أهل العلم والمعرفة . وإن بعدهن سبعا ما هن بدونهن . ولو كنت ملحقا </a:t>
            </a:r>
            <a:r>
              <a:rPr lang="ar-MA" sz="3600" b="1" dirty="0" err="1" smtClean="0">
                <a:latin typeface="Sakkal Majalla" pitchFamily="2" charset="-78"/>
                <a:cs typeface="Sakkal Majalla" pitchFamily="2" charset="-78"/>
              </a:rPr>
              <a:t>بهن</a:t>
            </a:r>
            <a:r>
              <a:rPr lang="ar-MA" sz="3600" b="1" dirty="0" smtClean="0">
                <a:latin typeface="Sakkal Majalla" pitchFamily="2" charset="-78"/>
                <a:cs typeface="Sakkal Majalla" pitchFamily="2" charset="-78"/>
              </a:rPr>
              <a:t> سبعا لألحقتهن ”</a:t>
            </a:r>
          </a:p>
          <a:p>
            <a:pPr rtl="1">
              <a:buNone/>
            </a:pPr>
            <a:r>
              <a:rPr lang="ar-MA" sz="3600" b="1" dirty="0" smtClean="0">
                <a:latin typeface="Sakkal Majalla" pitchFamily="2" charset="-78"/>
                <a:cs typeface="Sakkal Majalla" pitchFamily="2" charset="-78"/>
              </a:rPr>
              <a:t> </a:t>
            </a:r>
            <a:r>
              <a:rPr lang="ar-MA" sz="2400" b="1" dirty="0" err="1" smtClean="0">
                <a:latin typeface="Arabic Typesetting" pitchFamily="66" charset="-78"/>
                <a:cs typeface="Arabic Typesetting" pitchFamily="66" charset="-78"/>
              </a:rPr>
              <a:t>المجمهرات</a:t>
            </a:r>
            <a:r>
              <a:rPr lang="ar-MA" sz="2400" b="1" dirty="0" smtClean="0">
                <a:latin typeface="Arabic Typesetting" pitchFamily="66" charset="-78"/>
                <a:cs typeface="Arabic Typesetting" pitchFamily="66" charset="-78"/>
              </a:rPr>
              <a:t> 1/105</a:t>
            </a:r>
            <a:endParaRPr lang="fr-FR" sz="2400" b="1" dirty="0" smtClean="0">
              <a:latin typeface="Arabic Typesetting" pitchFamily="66" charset="-78"/>
              <a:cs typeface="Arabic Typesetting" pitchFamily="66" charset="-78"/>
            </a:endParaRPr>
          </a:p>
          <a:p>
            <a:pPr algn="r"/>
            <a:endParaRPr lang="fr-FR" dirty="0" smtClean="0"/>
          </a:p>
          <a:p>
            <a:pPr algn="r">
              <a:buNone/>
            </a:pPr>
            <a:endParaRPr lang="fr-FR"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MA" sz="4800" b="1" dirty="0" smtClean="0">
                <a:solidFill>
                  <a:srgbClr val="C00000"/>
                </a:solidFill>
                <a:latin typeface="Calibri" pitchFamily="34" charset="0"/>
                <a:cs typeface="Calibri" pitchFamily="34" charset="0"/>
              </a:rPr>
              <a:t>المعلقات</a:t>
            </a:r>
            <a:r>
              <a:rPr lang="ar-MA" dirty="0" smtClean="0">
                <a:solidFill>
                  <a:srgbClr val="C00000"/>
                </a:solidFill>
              </a:rPr>
              <a:t> </a:t>
            </a:r>
            <a:endParaRPr lang="fr-FR" dirty="0">
              <a:solidFill>
                <a:srgbClr val="C00000"/>
              </a:solidFill>
            </a:endParaRPr>
          </a:p>
        </p:txBody>
      </p:sp>
      <p:sp>
        <p:nvSpPr>
          <p:cNvPr id="3" name="Espace réservé du contenu 2"/>
          <p:cNvSpPr>
            <a:spLocks noGrp="1"/>
          </p:cNvSpPr>
          <p:nvPr>
            <p:ph sz="quarter" idx="1"/>
          </p:nvPr>
        </p:nvSpPr>
        <p:spPr>
          <a:xfrm>
            <a:off x="642910" y="1447800"/>
            <a:ext cx="8043890" cy="4572000"/>
          </a:xfrm>
        </p:spPr>
        <p:txBody>
          <a:bodyPr>
            <a:normAutofit fontScale="92500"/>
          </a:bodyPr>
          <a:lstStyle/>
          <a:p>
            <a:pPr algn="r" rtl="1">
              <a:buNone/>
            </a:pPr>
            <a:r>
              <a:rPr lang="ar-MA" sz="4000" b="1" dirty="0" smtClean="0">
                <a:solidFill>
                  <a:srgbClr val="FF0000"/>
                </a:solidFill>
                <a:latin typeface="Traditional Arabic" pitchFamily="18" charset="-78"/>
                <a:cs typeface="Traditional Arabic" pitchFamily="18" charset="-78"/>
              </a:rPr>
              <a:t>4- عدد المعلقات وأسماء شعرائها :</a:t>
            </a:r>
          </a:p>
          <a:p>
            <a:pPr algn="r" rtl="1">
              <a:buNone/>
            </a:pPr>
            <a:endParaRPr lang="fr-FR" dirty="0" smtClean="0"/>
          </a:p>
          <a:p>
            <a:pPr algn="just" rtl="1"/>
            <a:r>
              <a:rPr lang="ar-MA" sz="3600" b="1" dirty="0" smtClean="0">
                <a:latin typeface="Sakkal Majalla" pitchFamily="2" charset="-78"/>
                <a:cs typeface="Sakkal Majalla" pitchFamily="2" charset="-78"/>
              </a:rPr>
              <a:t>	أما </a:t>
            </a:r>
            <a:r>
              <a:rPr lang="ar-MA" sz="3600" b="1" dirty="0" err="1" smtClean="0">
                <a:latin typeface="Sakkal Majalla" pitchFamily="2" charset="-78"/>
                <a:cs typeface="Sakkal Majalla" pitchFamily="2" charset="-78"/>
              </a:rPr>
              <a:t>التبريزي</a:t>
            </a:r>
            <a:r>
              <a:rPr lang="ar-MA" sz="3600" b="1" dirty="0" smtClean="0">
                <a:latin typeface="Sakkal Majalla" pitchFamily="2" charset="-78"/>
                <a:cs typeface="Sakkal Majalla" pitchFamily="2" charset="-78"/>
              </a:rPr>
              <a:t> فيضيف إلى السبعة الأوائل : </a:t>
            </a:r>
            <a:r>
              <a:rPr lang="ar-MA" sz="3600" b="1" dirty="0" smtClean="0">
                <a:solidFill>
                  <a:srgbClr val="7030A0"/>
                </a:solidFill>
                <a:latin typeface="Sakkal Majalla" pitchFamily="2" charset="-78"/>
                <a:cs typeface="Sakkal Majalla" pitchFamily="2" charset="-78"/>
              </a:rPr>
              <a:t>النابغة والأعشى وعبيد بن الأبرص</a:t>
            </a:r>
            <a:r>
              <a:rPr lang="ar-MA" sz="3600" b="1" dirty="0" smtClean="0">
                <a:latin typeface="Sakkal Majalla" pitchFamily="2" charset="-78"/>
                <a:cs typeface="Sakkal Majalla" pitchFamily="2" charset="-78"/>
              </a:rPr>
              <a:t> . يقول في شرح القصائد العشر :</a:t>
            </a:r>
            <a:endParaRPr lang="fr-FR" sz="3600" b="1" dirty="0" smtClean="0">
              <a:latin typeface="Sakkal Majalla" pitchFamily="2" charset="-78"/>
              <a:cs typeface="Sakkal Majalla" pitchFamily="2" charset="-78"/>
            </a:endParaRPr>
          </a:p>
          <a:p>
            <a:pPr algn="just" rtl="1">
              <a:buNone/>
            </a:pPr>
            <a:r>
              <a:rPr lang="ar-MA" sz="3600" b="1" dirty="0" smtClean="0">
                <a:latin typeface="Sakkal Majalla" pitchFamily="2" charset="-78"/>
                <a:cs typeface="Sakkal Majalla" pitchFamily="2" charset="-78"/>
              </a:rPr>
              <a:t> ”سألتني أدام الله توفيقك أن ألخص </a:t>
            </a:r>
            <a:r>
              <a:rPr lang="ar-MA" sz="3600" b="1" dirty="0" err="1" smtClean="0">
                <a:latin typeface="Sakkal Majalla" pitchFamily="2" charset="-78"/>
                <a:cs typeface="Sakkal Majalla" pitchFamily="2" charset="-78"/>
              </a:rPr>
              <a:t>لك</a:t>
            </a:r>
            <a:r>
              <a:rPr lang="ar-MA" sz="3600" b="1" dirty="0" smtClean="0">
                <a:latin typeface="Sakkal Majalla" pitchFamily="2" charset="-78"/>
                <a:cs typeface="Sakkal Majalla" pitchFamily="2" charset="-78"/>
              </a:rPr>
              <a:t> شرح القصائد السبع مع القصيدتين اللتين أضافهما إليها أبو جعفر أحمد بن محمد بن </a:t>
            </a:r>
            <a:r>
              <a:rPr lang="ar-MA" sz="3600" b="1" dirty="0" err="1" smtClean="0">
                <a:latin typeface="Sakkal Majalla" pitchFamily="2" charset="-78"/>
                <a:cs typeface="Sakkal Majalla" pitchFamily="2" charset="-78"/>
              </a:rPr>
              <a:t>اسماعيل</a:t>
            </a:r>
            <a:r>
              <a:rPr lang="ar-MA" sz="3600" b="1" dirty="0" smtClean="0">
                <a:latin typeface="Sakkal Majalla" pitchFamily="2" charset="-78"/>
                <a:cs typeface="Sakkal Majalla" pitchFamily="2" charset="-78"/>
              </a:rPr>
              <a:t>  النحوي -  قصيدة النابغة الذبياني الدالية وقصيدة الأعشى اللامية -  وقصيدة عبيد بن الأبرص البائية تمام العشر“ </a:t>
            </a:r>
            <a:endParaRPr lang="fr-FR" sz="3600" b="1" dirty="0" smtClean="0">
              <a:latin typeface="Sakkal Majalla" pitchFamily="2" charset="-78"/>
              <a:cs typeface="Sakkal Majalla" pitchFamily="2" charset="-78"/>
            </a:endParaRPr>
          </a:p>
          <a:p>
            <a:pPr lvl="0" algn="just" rtl="1">
              <a:buNone/>
            </a:pPr>
            <a:endParaRPr lang="fr-FR" dirty="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000100" y="285728"/>
            <a:ext cx="7772400" cy="1143000"/>
          </a:xfrm>
        </p:spPr>
        <p:txBody>
          <a:bodyPr/>
          <a:lstStyle/>
          <a:p>
            <a:pPr algn="ctr"/>
            <a:r>
              <a:rPr lang="ar-MA" sz="4800" b="1" dirty="0" smtClean="0">
                <a:solidFill>
                  <a:srgbClr val="C00000"/>
                </a:solidFill>
                <a:latin typeface="Calibri" pitchFamily="34" charset="0"/>
                <a:cs typeface="Calibri" pitchFamily="34" charset="0"/>
              </a:rPr>
              <a:t>المعلقات</a:t>
            </a:r>
            <a:r>
              <a:rPr lang="ar-MA" dirty="0" smtClean="0"/>
              <a:t> </a:t>
            </a:r>
            <a:endParaRPr lang="fr-FR" dirty="0"/>
          </a:p>
        </p:txBody>
      </p:sp>
      <p:sp>
        <p:nvSpPr>
          <p:cNvPr id="3" name="Espace réservé du contenu 2"/>
          <p:cNvSpPr>
            <a:spLocks noGrp="1"/>
          </p:cNvSpPr>
          <p:nvPr>
            <p:ph sz="quarter" idx="1"/>
          </p:nvPr>
        </p:nvSpPr>
        <p:spPr>
          <a:xfrm>
            <a:off x="928662" y="1571612"/>
            <a:ext cx="7772400" cy="3767150"/>
          </a:xfrm>
        </p:spPr>
        <p:txBody>
          <a:bodyPr>
            <a:normAutofit fontScale="70000" lnSpcReduction="20000"/>
          </a:bodyPr>
          <a:lstStyle/>
          <a:p>
            <a:pPr lvl="0" rtl="1">
              <a:buNone/>
            </a:pPr>
            <a:r>
              <a:rPr lang="fr-FR" dirty="0" smtClean="0"/>
              <a:t> </a:t>
            </a:r>
          </a:p>
          <a:p>
            <a:pPr lvl="0" algn="r" rtl="1">
              <a:lnSpc>
                <a:spcPct val="150000"/>
              </a:lnSpc>
              <a:buNone/>
            </a:pPr>
            <a:r>
              <a:rPr lang="ar-MA" sz="6400" b="1" dirty="0" smtClean="0">
                <a:solidFill>
                  <a:srgbClr val="FF0000"/>
                </a:solidFill>
                <a:latin typeface="Traditional Arabic" pitchFamily="18" charset="-78"/>
                <a:cs typeface="Traditional Arabic" pitchFamily="18" charset="-78"/>
              </a:rPr>
              <a:t>5 - كتابة المعلقات :</a:t>
            </a:r>
          </a:p>
          <a:p>
            <a:pPr algn="r" rtl="1"/>
            <a:r>
              <a:rPr lang="ar-MA" sz="5100" b="1" dirty="0" smtClean="0">
                <a:latin typeface="Sakkal Majalla" pitchFamily="2" charset="-78"/>
                <a:cs typeface="Sakkal Majalla" pitchFamily="2" charset="-78"/>
              </a:rPr>
              <a:t>بعد اختيار الشعر الذي سيعلق ، تأتي مرحلة الكتابة </a:t>
            </a:r>
            <a:endParaRPr lang="fr-FR" sz="5100" dirty="0" smtClean="0">
              <a:latin typeface="Sakkal Majalla" pitchFamily="2" charset="-78"/>
              <a:cs typeface="Sakkal Majalla" pitchFamily="2" charset="-78"/>
            </a:endParaRPr>
          </a:p>
          <a:p>
            <a:pPr algn="r" rtl="1"/>
            <a:r>
              <a:rPr lang="ar-MA" sz="5100" b="1" dirty="0" smtClean="0">
                <a:latin typeface="Sakkal Majalla" pitchFamily="2" charset="-78"/>
                <a:cs typeface="Sakkal Majalla" pitchFamily="2" charset="-78"/>
              </a:rPr>
              <a:t>يقول البغدادي أثناء حديثه عن معلقة عنترة :</a:t>
            </a:r>
            <a:endParaRPr lang="fr-FR" sz="5100" dirty="0" smtClean="0">
              <a:latin typeface="Sakkal Majalla" pitchFamily="2" charset="-78"/>
              <a:cs typeface="Sakkal Majalla" pitchFamily="2" charset="-78"/>
            </a:endParaRPr>
          </a:p>
          <a:p>
            <a:pPr algn="r" rtl="1">
              <a:buNone/>
            </a:pPr>
            <a:r>
              <a:rPr lang="ar-MA" sz="5100" b="1" dirty="0" smtClean="0">
                <a:latin typeface="Sakkal Majalla" pitchFamily="2" charset="-78"/>
                <a:cs typeface="Sakkal Majalla" pitchFamily="2" charset="-78"/>
              </a:rPr>
              <a:t> ”معلقة عنترة وهي من أجود شعره . وكانت العرب تسميها المذهبة من الإذهاب أو التذهيب بصيغة اسم المفعول بمعنى التمويه </a:t>
            </a:r>
            <a:r>
              <a:rPr lang="ar-MA" sz="5100" b="1" dirty="0" err="1" smtClean="0">
                <a:latin typeface="Sakkal Majalla" pitchFamily="2" charset="-78"/>
                <a:cs typeface="Sakkal Majalla" pitchFamily="2" charset="-78"/>
              </a:rPr>
              <a:t>والتطلية</a:t>
            </a:r>
            <a:r>
              <a:rPr lang="ar-MA" sz="5100" b="1" dirty="0" smtClean="0">
                <a:latin typeface="Sakkal Majalla" pitchFamily="2" charset="-78"/>
                <a:cs typeface="Sakkal Majalla" pitchFamily="2" charset="-78"/>
              </a:rPr>
              <a:t> بالذهب ” .</a:t>
            </a:r>
            <a:endParaRPr lang="fr-FR" sz="5100" dirty="0" smtClean="0">
              <a:latin typeface="Sakkal Majalla" pitchFamily="2" charset="-78"/>
              <a:cs typeface="Sakkal Majalla" pitchFamily="2" charset="-78"/>
            </a:endParaRPr>
          </a:p>
          <a:p>
            <a:pPr algn="r" rtl="1">
              <a:buNone/>
            </a:pPr>
            <a:endParaRPr lang="fr-FR" sz="7600" dirty="0" smtClean="0">
              <a:latin typeface="Sakkal Majalla" pitchFamily="2" charset="-78"/>
              <a:cs typeface="Sakkal Majalla" pitchFamily="2" charset="-78"/>
            </a:endParaRPr>
          </a:p>
          <a:p>
            <a:pPr lvl="0" algn="just" rtl="1">
              <a:lnSpc>
                <a:spcPct val="150000"/>
              </a:lnSpc>
              <a:buNone/>
            </a:pPr>
            <a:endParaRPr lang="fr-FR" sz="3200" b="1" dirty="0" smtClean="0">
              <a:latin typeface="Traditional Arabic" pitchFamily="18" charset="-78"/>
              <a:cs typeface="Traditional Arabic" pitchFamily="18" charset="-78"/>
            </a:endParaRPr>
          </a:p>
          <a:p>
            <a:pPr algn="r" rtl="1">
              <a:lnSpc>
                <a:spcPct val="170000"/>
              </a:lnSpc>
            </a:pPr>
            <a:endParaRPr lang="fr-FR" dirty="0" smtClean="0">
              <a:latin typeface="Traditional Arabic" pitchFamily="18" charset="-78"/>
              <a:cs typeface="Traditional Arabic" pitchFamily="18" charset="-78"/>
            </a:endParaRPr>
          </a:p>
          <a:p>
            <a:endParaRPr lang="fr-FR"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ar-MA" sz="4800" b="1" dirty="0" smtClean="0">
                <a:solidFill>
                  <a:srgbClr val="C00000"/>
                </a:solidFill>
                <a:latin typeface="Calibri" pitchFamily="34" charset="0"/>
                <a:cs typeface="Calibri" pitchFamily="34" charset="0"/>
              </a:rPr>
              <a:t>المعلقات</a:t>
            </a:r>
            <a:endParaRPr lang="fr-FR" sz="4800" dirty="0">
              <a:solidFill>
                <a:srgbClr val="C00000"/>
              </a:solidFill>
            </a:endParaRPr>
          </a:p>
        </p:txBody>
      </p:sp>
      <p:sp>
        <p:nvSpPr>
          <p:cNvPr id="3" name="Espace réservé du contenu 2"/>
          <p:cNvSpPr>
            <a:spLocks noGrp="1"/>
          </p:cNvSpPr>
          <p:nvPr>
            <p:ph sz="quarter" idx="1"/>
          </p:nvPr>
        </p:nvSpPr>
        <p:spPr>
          <a:xfrm>
            <a:off x="714348" y="1447800"/>
            <a:ext cx="7972452" cy="4572000"/>
          </a:xfrm>
        </p:spPr>
        <p:txBody>
          <a:bodyPr>
            <a:normAutofit/>
          </a:bodyPr>
          <a:lstStyle/>
          <a:p>
            <a:pPr algn="r" rtl="1">
              <a:buNone/>
            </a:pPr>
            <a:r>
              <a:rPr lang="ar-MA" sz="4000" b="1" dirty="0" smtClean="0">
                <a:solidFill>
                  <a:srgbClr val="FF0000"/>
                </a:solidFill>
                <a:latin typeface="Traditional Arabic" pitchFamily="18" charset="-78"/>
                <a:cs typeface="Traditional Arabic" pitchFamily="18" charset="-78"/>
              </a:rPr>
              <a:t>5- كتابة المعلقات :</a:t>
            </a:r>
          </a:p>
          <a:p>
            <a:pPr algn="r" rtl="1"/>
            <a:r>
              <a:rPr lang="ar-MA" sz="3600" b="1" dirty="0" smtClean="0">
                <a:latin typeface="Sakkal Majalla" pitchFamily="2" charset="-78"/>
                <a:cs typeface="Sakkal Majalla" pitchFamily="2" charset="-78"/>
              </a:rPr>
              <a:t>قال ابن رشيق :</a:t>
            </a:r>
            <a:endParaRPr lang="fr-FR" sz="3600" dirty="0" smtClean="0">
              <a:latin typeface="Sakkal Majalla" pitchFamily="2" charset="-78"/>
              <a:cs typeface="Sakkal Majalla" pitchFamily="2" charset="-78"/>
            </a:endParaRPr>
          </a:p>
          <a:p>
            <a:pPr rtl="1"/>
            <a:r>
              <a:rPr lang="ar-MA" sz="3600" b="1" dirty="0" smtClean="0">
                <a:latin typeface="Sakkal Majalla" pitchFamily="2" charset="-78"/>
                <a:cs typeface="Sakkal Majalla" pitchFamily="2" charset="-78"/>
              </a:rPr>
              <a:t>" وكانت المعلقات تسمى المذهبات، وذلك لأنها اختيرت من سائر الشعر فكتبت في </a:t>
            </a:r>
            <a:r>
              <a:rPr lang="ar-MA" sz="3600" b="1" dirty="0" err="1" smtClean="0">
                <a:latin typeface="Sakkal Majalla" pitchFamily="2" charset="-78"/>
                <a:cs typeface="Sakkal Majalla" pitchFamily="2" charset="-78"/>
              </a:rPr>
              <a:t>القباطي</a:t>
            </a:r>
            <a:r>
              <a:rPr lang="ar-MA" sz="3600" b="1" dirty="0" smtClean="0">
                <a:latin typeface="Sakkal Majalla" pitchFamily="2" charset="-78"/>
                <a:cs typeface="Sakkal Majalla" pitchFamily="2" charset="-78"/>
              </a:rPr>
              <a:t> بماء الذهب ، وعلقت على الكعبة . فلذلك يقال : مذهبة فلان إذا كانت أجود شعره "   </a:t>
            </a:r>
            <a:r>
              <a:rPr lang="ar-MA" sz="2400" b="1" dirty="0" smtClean="0">
                <a:latin typeface="Arabic Typesetting" pitchFamily="66" charset="-78"/>
                <a:cs typeface="Arabic Typesetting" pitchFamily="66" charset="-78"/>
              </a:rPr>
              <a:t>العمدة </a:t>
            </a:r>
            <a:r>
              <a:rPr lang="ar-MA" sz="2400" b="1" dirty="0" err="1" smtClean="0">
                <a:latin typeface="Arabic Typesetting" pitchFamily="66" charset="-78"/>
                <a:cs typeface="Arabic Typesetting" pitchFamily="66" charset="-78"/>
              </a:rPr>
              <a:t>ج</a:t>
            </a:r>
            <a:r>
              <a:rPr lang="ar-MA" sz="2400" b="1" dirty="0" smtClean="0">
                <a:latin typeface="Arabic Typesetting" pitchFamily="66" charset="-78"/>
                <a:cs typeface="Arabic Typesetting" pitchFamily="66" charset="-78"/>
              </a:rPr>
              <a:t> 1 </a:t>
            </a:r>
            <a:r>
              <a:rPr lang="ar-MA" sz="2400" b="1" dirty="0" err="1" smtClean="0">
                <a:latin typeface="Arabic Typesetting" pitchFamily="66" charset="-78"/>
                <a:cs typeface="Arabic Typesetting" pitchFamily="66" charset="-78"/>
              </a:rPr>
              <a:t>ص</a:t>
            </a:r>
            <a:r>
              <a:rPr lang="ar-MA" sz="2400" b="1" dirty="0" smtClean="0">
                <a:latin typeface="Arabic Typesetting" pitchFamily="66" charset="-78"/>
                <a:cs typeface="Arabic Typesetting" pitchFamily="66" charset="-78"/>
              </a:rPr>
              <a:t> : 96</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MA" sz="4800" b="1" dirty="0" smtClean="0">
                <a:solidFill>
                  <a:srgbClr val="C00000"/>
                </a:solidFill>
                <a:latin typeface="Calibri" pitchFamily="34" charset="0"/>
                <a:cs typeface="Calibri" pitchFamily="34" charset="0"/>
              </a:rPr>
              <a:t>المعلقات</a:t>
            </a:r>
            <a:endParaRPr lang="fr-FR" sz="4800" dirty="0">
              <a:solidFill>
                <a:srgbClr val="C00000"/>
              </a:solidFill>
            </a:endParaRPr>
          </a:p>
        </p:txBody>
      </p:sp>
      <p:sp>
        <p:nvSpPr>
          <p:cNvPr id="3" name="Espace réservé du contenu 2"/>
          <p:cNvSpPr>
            <a:spLocks noGrp="1"/>
          </p:cNvSpPr>
          <p:nvPr>
            <p:ph sz="quarter" idx="1"/>
          </p:nvPr>
        </p:nvSpPr>
        <p:spPr>
          <a:xfrm>
            <a:off x="914400" y="1447800"/>
            <a:ext cx="7772400" cy="5124472"/>
          </a:xfrm>
        </p:spPr>
        <p:txBody>
          <a:bodyPr>
            <a:normAutofit fontScale="92500"/>
          </a:bodyPr>
          <a:lstStyle/>
          <a:p>
            <a:pPr algn="r" rtl="1">
              <a:buNone/>
            </a:pPr>
            <a:r>
              <a:rPr lang="ar-MA" sz="4000" b="1" dirty="0" smtClean="0">
                <a:solidFill>
                  <a:srgbClr val="FF0000"/>
                </a:solidFill>
                <a:latin typeface="Traditional Arabic" pitchFamily="18" charset="-78"/>
                <a:cs typeface="Traditional Arabic" pitchFamily="18" charset="-78"/>
              </a:rPr>
              <a:t>5 - كتابة المعلقات :</a:t>
            </a:r>
            <a:endParaRPr lang="ar-MA" sz="2400" b="1" dirty="0" smtClean="0">
              <a:latin typeface="Sakkal Majalla" pitchFamily="2" charset="-78"/>
              <a:cs typeface="Sakkal Majalla" pitchFamily="2" charset="-78"/>
            </a:endParaRPr>
          </a:p>
          <a:p>
            <a:pPr algn="just" rtl="1"/>
            <a:r>
              <a:rPr lang="ar-MA" sz="3600" b="1" dirty="0" err="1" smtClean="0">
                <a:latin typeface="Sakkal Majalla" pitchFamily="2" charset="-78"/>
                <a:cs typeface="Sakkal Majalla" pitchFamily="2" charset="-78"/>
              </a:rPr>
              <a:t>والقُباطي</a:t>
            </a:r>
            <a:r>
              <a:rPr lang="ar-MA" sz="3600" b="1" dirty="0" smtClean="0">
                <a:latin typeface="Sakkal Majalla" pitchFamily="2" charset="-78"/>
                <a:cs typeface="Sakkal Majalla" pitchFamily="2" charset="-78"/>
              </a:rPr>
              <a:t> ثياب كتان بيض رقاق تعمل بمصر</a:t>
            </a:r>
            <a:endParaRPr lang="fr-FR" sz="3600" dirty="0" smtClean="0">
              <a:latin typeface="Sakkal Majalla" pitchFamily="2" charset="-78"/>
              <a:cs typeface="Sakkal Majalla" pitchFamily="2" charset="-78"/>
            </a:endParaRPr>
          </a:p>
          <a:p>
            <a:pPr algn="r" rtl="1"/>
            <a:r>
              <a:rPr lang="ar-MA" sz="3600" b="1" dirty="0" err="1" smtClean="0">
                <a:latin typeface="Sakkal Majalla" pitchFamily="2" charset="-78"/>
                <a:cs typeface="Sakkal Majalla" pitchFamily="2" charset="-78"/>
              </a:rPr>
              <a:t>والقباطي</a:t>
            </a:r>
            <a:r>
              <a:rPr lang="ar-MA" sz="3600" b="1" dirty="0" smtClean="0">
                <a:latin typeface="Sakkal Majalla" pitchFamily="2" charset="-78"/>
                <a:cs typeface="Sakkal Majalla" pitchFamily="2" charset="-78"/>
              </a:rPr>
              <a:t> نسيج أبيض ناصع البياض ، لا يشف ، ناعم أملس اختاره العرب لكتابة هذه القصائد  . </a:t>
            </a:r>
          </a:p>
          <a:p>
            <a:pPr algn="just" rtl="1"/>
            <a:r>
              <a:rPr lang="ar-MA" sz="3600" b="1" dirty="0" smtClean="0">
                <a:latin typeface="Sakkal Majalla" pitchFamily="2" charset="-78"/>
                <a:cs typeface="Sakkal Majalla" pitchFamily="2" charset="-78"/>
              </a:rPr>
              <a:t> يقول الدكتور محمد نجيب </a:t>
            </a:r>
            <a:r>
              <a:rPr lang="ar-MA" sz="3600" b="1" dirty="0" err="1" smtClean="0">
                <a:latin typeface="Sakkal Majalla" pitchFamily="2" charset="-78"/>
                <a:cs typeface="Sakkal Majalla" pitchFamily="2" charset="-78"/>
              </a:rPr>
              <a:t>البهبيتي</a:t>
            </a:r>
            <a:r>
              <a:rPr lang="ar-MA" sz="3600" b="1" dirty="0" smtClean="0">
                <a:latin typeface="Sakkal Majalla" pitchFamily="2" charset="-78"/>
                <a:cs typeface="Sakkal Majalla" pitchFamily="2" charset="-78"/>
              </a:rPr>
              <a:t> :”وكانت القصائد تكتب على هذا النسيج الثمين بماء الذهب ، ثم يعلق ممدودا مسدولا منشورا فوق الجدار يقرؤه القارئون من زوار الكعبة حاجين ومعتمرين ، ويحمله من شاء إلى بلده في صدره أو في قرطاسه“ .    						</a:t>
            </a:r>
            <a:r>
              <a:rPr lang="ar-MA" b="1" dirty="0" smtClean="0">
                <a:latin typeface="Arabic Typesetting" pitchFamily="66" charset="-78"/>
                <a:cs typeface="Arabic Typesetting" pitchFamily="66" charset="-78"/>
              </a:rPr>
              <a:t>المعلقات سيرة وتاريخا ص: 275</a:t>
            </a:r>
            <a:endParaRPr lang="fr-FR" b="1" dirty="0" smtClean="0">
              <a:latin typeface="Arabic Typesetting" pitchFamily="66" charset="-78"/>
              <a:cs typeface="Arabic Typesetting" pitchFamily="66" charset="-78"/>
            </a:endParaRPr>
          </a:p>
          <a:p>
            <a:pPr algn="r"/>
            <a:endParaRPr lang="fr-FR" dirty="0" smtClean="0"/>
          </a:p>
          <a:p>
            <a:pPr algn="r"/>
            <a:endParaRPr lang="fr-F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MA" sz="4800" b="1" dirty="0" smtClean="0">
                <a:solidFill>
                  <a:srgbClr val="C00000"/>
                </a:solidFill>
                <a:latin typeface="Calibri" pitchFamily="34" charset="0"/>
                <a:cs typeface="Calibri" pitchFamily="34" charset="0"/>
              </a:rPr>
              <a:t>المعلقات</a:t>
            </a:r>
            <a:endParaRPr lang="fr-FR" sz="4800" dirty="0"/>
          </a:p>
        </p:txBody>
      </p:sp>
      <p:sp>
        <p:nvSpPr>
          <p:cNvPr id="3" name="Espace réservé du contenu 2"/>
          <p:cNvSpPr>
            <a:spLocks noGrp="1"/>
          </p:cNvSpPr>
          <p:nvPr>
            <p:ph sz="quarter" idx="1"/>
          </p:nvPr>
        </p:nvSpPr>
        <p:spPr>
          <a:xfrm>
            <a:off x="500034" y="1447800"/>
            <a:ext cx="8186766" cy="5124472"/>
          </a:xfrm>
        </p:spPr>
        <p:txBody>
          <a:bodyPr>
            <a:normAutofit fontScale="32500" lnSpcReduction="20000"/>
          </a:bodyPr>
          <a:lstStyle/>
          <a:p>
            <a:pPr algn="r">
              <a:buNone/>
            </a:pPr>
            <a:endParaRPr lang="ar-MA" dirty="0" smtClean="0"/>
          </a:p>
          <a:p>
            <a:pPr algn="r">
              <a:buNone/>
            </a:pPr>
            <a:r>
              <a:rPr lang="ar-MA" sz="12300" b="1" dirty="0" smtClean="0">
                <a:latin typeface="Sakkal Majalla" pitchFamily="2" charset="-78"/>
                <a:cs typeface="Sakkal Majalla" pitchFamily="2" charset="-78"/>
              </a:rPr>
              <a:t> </a:t>
            </a:r>
            <a:r>
              <a:rPr lang="ar-MA" sz="12300" b="1" dirty="0" smtClean="0">
                <a:solidFill>
                  <a:srgbClr val="FF0000"/>
                </a:solidFill>
                <a:latin typeface="Traditional Arabic" pitchFamily="18" charset="-78"/>
                <a:cs typeface="Traditional Arabic" pitchFamily="18" charset="-78"/>
              </a:rPr>
              <a:t>5 - كتابة المعلقات :</a:t>
            </a:r>
            <a:endParaRPr lang="ar-MA" sz="12300" b="1" dirty="0" smtClean="0">
              <a:latin typeface="Sakkal Majalla" pitchFamily="2" charset="-78"/>
              <a:cs typeface="Sakkal Majalla" pitchFamily="2" charset="-78"/>
            </a:endParaRPr>
          </a:p>
          <a:p>
            <a:pPr algn="just" rtl="1">
              <a:lnSpc>
                <a:spcPct val="120000"/>
              </a:lnSpc>
            </a:pPr>
            <a:r>
              <a:rPr lang="fr-FR" sz="5800" b="1" dirty="0" smtClean="0">
                <a:latin typeface="Sakkal Majalla" pitchFamily="2" charset="-78"/>
                <a:cs typeface="Sakkal Majalla" pitchFamily="2" charset="-78"/>
              </a:rPr>
              <a:t>	</a:t>
            </a:r>
            <a:r>
              <a:rPr lang="ar-MA" sz="11100" b="1" dirty="0" smtClean="0">
                <a:latin typeface="Sakkal Majalla" pitchFamily="2" charset="-78"/>
                <a:cs typeface="Sakkal Majalla" pitchFamily="2" charset="-78"/>
              </a:rPr>
              <a:t>      إن الحِبْر المذهب الذي استعمله العرب لكتابة المعلقات ، لهو من أبرز المؤشرات على درجة </a:t>
            </a:r>
            <a:r>
              <a:rPr lang="ar-MA" sz="11100" b="1" dirty="0" err="1" smtClean="0">
                <a:latin typeface="Sakkal Majalla" pitchFamily="2" charset="-78"/>
                <a:cs typeface="Sakkal Majalla" pitchFamily="2" charset="-78"/>
              </a:rPr>
              <a:t>نفاسة</a:t>
            </a:r>
            <a:r>
              <a:rPr lang="ar-MA" sz="11100" b="1" dirty="0" smtClean="0">
                <a:latin typeface="Sakkal Majalla" pitchFamily="2" charset="-78"/>
                <a:cs typeface="Sakkal Majalla" pitchFamily="2" charset="-78"/>
              </a:rPr>
              <a:t> تلك القصائد في </a:t>
            </a:r>
            <a:r>
              <a:rPr lang="ar-MA" sz="11100" b="1" dirty="0" err="1" smtClean="0">
                <a:latin typeface="Sakkal Majalla" pitchFamily="2" charset="-78"/>
                <a:cs typeface="Sakkal Majalla" pitchFamily="2" charset="-78"/>
              </a:rPr>
              <a:t>المخيال</a:t>
            </a:r>
            <a:r>
              <a:rPr lang="ar-MA" sz="11100" b="1" dirty="0" smtClean="0">
                <a:latin typeface="Sakkal Majalla" pitchFamily="2" charset="-78"/>
                <a:cs typeface="Sakkal Majalla" pitchFamily="2" charset="-78"/>
              </a:rPr>
              <a:t> الجمعي . و إن تخير  العرب </a:t>
            </a:r>
            <a:r>
              <a:rPr lang="ar-MA" sz="11100" b="1" dirty="0" err="1" smtClean="0">
                <a:latin typeface="Sakkal Majalla" pitchFamily="2" charset="-78"/>
                <a:cs typeface="Sakkal Majalla" pitchFamily="2" charset="-78"/>
              </a:rPr>
              <a:t>للقباطي</a:t>
            </a:r>
            <a:r>
              <a:rPr lang="ar-MA" sz="11100" b="1" dirty="0" smtClean="0">
                <a:latin typeface="Sakkal Majalla" pitchFamily="2" charset="-78"/>
                <a:cs typeface="Sakkal Majalla" pitchFamily="2" charset="-78"/>
              </a:rPr>
              <a:t> بما هي أثمن ما يكتب عليه في تلك المرحلة ،  لهو عناية كبيرة توازي جودة المكتوب . ومن جهة ثانية هو توسل بالوسيلة الأنجع التي تضمن أطول أمد لاستدامة حياة شعر المعلقات .</a:t>
            </a:r>
          </a:p>
          <a:p>
            <a:pPr algn="r">
              <a:buNone/>
            </a:pPr>
            <a:r>
              <a:rPr lang="ar-MA" sz="5800" b="1" dirty="0" smtClean="0">
                <a:latin typeface="Sakkal Majalla" pitchFamily="2" charset="-78"/>
                <a:cs typeface="Sakkal Majalla" pitchFamily="2" charset="-78"/>
              </a:rPr>
              <a:t> </a:t>
            </a:r>
          </a:p>
          <a:p>
            <a:pPr algn="r">
              <a:buNone/>
            </a:pPr>
            <a:r>
              <a:rPr lang="ar-MA" sz="3600" b="1" dirty="0" smtClean="0">
                <a:latin typeface="Sakkal Majalla" pitchFamily="2" charset="-78"/>
                <a:cs typeface="Sakkal Majalla" pitchFamily="2" charset="-78"/>
              </a:rPr>
              <a:t> </a:t>
            </a:r>
            <a:endParaRPr lang="fr-FR" sz="3600" b="1" dirty="0">
              <a:latin typeface="Sakkal Majalla" pitchFamily="2" charset="-78"/>
              <a:cs typeface="Sakkal Majalla" pitchFamily="2" charset="-78"/>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MA" sz="4800" b="1" dirty="0" smtClean="0">
                <a:solidFill>
                  <a:srgbClr val="C00000"/>
                </a:solidFill>
                <a:latin typeface="Calibri" pitchFamily="34" charset="0"/>
                <a:cs typeface="Calibri" pitchFamily="34" charset="0"/>
              </a:rPr>
              <a:t>المعلقات</a:t>
            </a:r>
            <a:r>
              <a:rPr lang="ar-MA" dirty="0" smtClean="0"/>
              <a:t> </a:t>
            </a:r>
            <a:endParaRPr lang="fr-FR" dirty="0"/>
          </a:p>
        </p:txBody>
      </p:sp>
      <p:sp>
        <p:nvSpPr>
          <p:cNvPr id="3" name="Espace réservé du contenu 2"/>
          <p:cNvSpPr>
            <a:spLocks noGrp="1"/>
          </p:cNvSpPr>
          <p:nvPr>
            <p:ph sz="quarter" idx="1"/>
          </p:nvPr>
        </p:nvSpPr>
        <p:spPr/>
        <p:txBody>
          <a:bodyPr>
            <a:noAutofit/>
          </a:bodyPr>
          <a:lstStyle/>
          <a:p>
            <a:pPr lvl="0" algn="r" rtl="1">
              <a:buNone/>
            </a:pPr>
            <a:r>
              <a:rPr lang="ar-MA" sz="4000" b="1" dirty="0" smtClean="0">
                <a:solidFill>
                  <a:srgbClr val="FF0000"/>
                </a:solidFill>
                <a:latin typeface="Traditional Arabic" pitchFamily="18" charset="-78"/>
                <a:cs typeface="Traditional Arabic" pitchFamily="18" charset="-78"/>
              </a:rPr>
              <a:t>6 - تعليق المعلقات :</a:t>
            </a:r>
          </a:p>
          <a:p>
            <a:pPr lvl="0" algn="just" rtl="1"/>
            <a:r>
              <a:rPr lang="ar-MA" sz="3600" b="1" dirty="0" smtClean="0">
                <a:latin typeface="Sakkal Majalla" pitchFamily="2" charset="-78"/>
                <a:cs typeface="Sakkal Majalla" pitchFamily="2" charset="-78"/>
              </a:rPr>
              <a:t>جاء في خزانة البغدادي : ”يقول معاوية : قصيدة عمرو بن كلثوم وقصيدة الحارث بن حلزة من مفاخر العرب. كانتا معلقتين  على الكعبة دهرا ”   </a:t>
            </a:r>
            <a:r>
              <a:rPr lang="ar-MA" sz="2400" b="1" dirty="0" smtClean="0">
                <a:latin typeface="Arabic Typesetting" pitchFamily="66" charset="-78"/>
                <a:cs typeface="Arabic Typesetting" pitchFamily="66" charset="-78"/>
              </a:rPr>
              <a:t>1/ 519</a:t>
            </a:r>
            <a:endParaRPr lang="fr-FR" sz="2400" b="1" dirty="0" smtClean="0">
              <a:latin typeface="Arabic Typesetting" pitchFamily="66" charset="-78"/>
              <a:cs typeface="Arabic Typesetting" pitchFamily="66" charset="-78"/>
            </a:endParaRPr>
          </a:p>
          <a:p>
            <a:pPr algn="just" rtl="1"/>
            <a:r>
              <a:rPr lang="ar-MA" sz="3600" b="1" dirty="0" smtClean="0">
                <a:latin typeface="Sakkal Majalla" pitchFamily="2" charset="-78"/>
                <a:cs typeface="Sakkal Majalla" pitchFamily="2" charset="-78"/>
              </a:rPr>
              <a:t>القصائد المعلقات لم تقترن تسميتها بصفة ملازمة كالتعليق أو الطول وإنما اقترنت تلك التسمية بشهرة تلك القصائد وتميزها .</a:t>
            </a:r>
            <a:endParaRPr lang="fr-FR" sz="3600" b="1" dirty="0" smtClean="0">
              <a:latin typeface="Sakkal Majalla" pitchFamily="2" charset="-78"/>
              <a:cs typeface="Sakkal Majalla" pitchFamily="2" charset="-78"/>
            </a:endParaRPr>
          </a:p>
          <a:p>
            <a:pPr lvl="0" algn="r" rtl="1">
              <a:lnSpc>
                <a:spcPct val="170000"/>
              </a:lnSpc>
              <a:buNone/>
            </a:pPr>
            <a:endParaRPr lang="fr-FR" sz="3200" b="1"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MA" sz="4800" b="1" dirty="0" smtClean="0">
                <a:solidFill>
                  <a:srgbClr val="C00000"/>
                </a:solidFill>
                <a:latin typeface="Calibri" pitchFamily="34" charset="0"/>
                <a:cs typeface="Calibri" pitchFamily="34" charset="0"/>
              </a:rPr>
              <a:t>المعلقات</a:t>
            </a:r>
            <a:r>
              <a:rPr lang="ar-MA" dirty="0" smtClean="0"/>
              <a:t> </a:t>
            </a:r>
            <a:endParaRPr lang="fr-FR" dirty="0"/>
          </a:p>
        </p:txBody>
      </p:sp>
      <p:sp>
        <p:nvSpPr>
          <p:cNvPr id="3" name="Espace réservé du contenu 2"/>
          <p:cNvSpPr>
            <a:spLocks noGrp="1"/>
          </p:cNvSpPr>
          <p:nvPr>
            <p:ph sz="quarter" idx="1"/>
          </p:nvPr>
        </p:nvSpPr>
        <p:spPr/>
        <p:txBody>
          <a:bodyPr>
            <a:normAutofit/>
          </a:bodyPr>
          <a:lstStyle/>
          <a:p>
            <a:pPr algn="r"/>
            <a:endParaRPr lang="ar-MA" dirty="0" smtClean="0"/>
          </a:p>
          <a:p>
            <a:pPr algn="r" rtl="1">
              <a:buNone/>
            </a:pPr>
            <a:r>
              <a:rPr lang="ar-MA" sz="4000" b="1" dirty="0" smtClean="0">
                <a:solidFill>
                  <a:srgbClr val="FF0000"/>
                </a:solidFill>
                <a:latin typeface="Traditional Arabic" pitchFamily="18" charset="-78"/>
                <a:cs typeface="Traditional Arabic" pitchFamily="18" charset="-78"/>
              </a:rPr>
              <a:t>6 - تعليق المعلقات :</a:t>
            </a:r>
          </a:p>
          <a:p>
            <a:pPr lvl="0" algn="just" rtl="1"/>
            <a:r>
              <a:rPr lang="ar-MA" sz="3600" b="1" dirty="0" smtClean="0">
                <a:latin typeface="Sakkal Majalla" pitchFamily="2" charset="-78"/>
                <a:cs typeface="Sakkal Majalla" pitchFamily="2" charset="-78"/>
              </a:rPr>
              <a:t>جاء في جمهرة القرشي : ” كان الفائق المبرز المقدم على غيره من الشعر الجاهلي يعلق على الكعبة ، وكان اسم هذا الشعر المعلق في الجاهلية "</a:t>
            </a:r>
            <a:r>
              <a:rPr lang="ar-MA" sz="3600" b="1" dirty="0" err="1" smtClean="0">
                <a:latin typeface="Sakkal Majalla" pitchFamily="2" charset="-78"/>
                <a:cs typeface="Sakkal Majalla" pitchFamily="2" charset="-78"/>
              </a:rPr>
              <a:t>السموط</a:t>
            </a:r>
            <a:r>
              <a:rPr lang="ar-MA" sz="3600" b="1" dirty="0" smtClean="0">
                <a:latin typeface="Sakkal Majalla" pitchFamily="2" charset="-78"/>
                <a:cs typeface="Sakkal Majalla" pitchFamily="2" charset="-78"/>
              </a:rPr>
              <a:t>" . وفي التسمية ما فيها من تكريم وتجميل وإشعار بالتقدير“ . </a:t>
            </a:r>
          </a:p>
          <a:p>
            <a:pPr lvl="0" rtl="1">
              <a:buNone/>
            </a:pPr>
            <a:r>
              <a:rPr lang="ar-MA" sz="2400" b="1" dirty="0" smtClean="0">
                <a:latin typeface="Arabic Typesetting" pitchFamily="66" charset="-78"/>
                <a:cs typeface="Arabic Typesetting" pitchFamily="66" charset="-78"/>
              </a:rPr>
              <a:t>الجزء 1  ص: 44</a:t>
            </a:r>
            <a:endParaRPr lang="fr-FR" sz="2400" b="1" dirty="0" smtClean="0">
              <a:latin typeface="Arabic Typesetting" pitchFamily="66" charset="-78"/>
              <a:cs typeface="Arabic Typesetting" pitchFamily="66" charset="-78"/>
            </a:endParaRPr>
          </a:p>
          <a:p>
            <a:pPr algn="r"/>
            <a:endParaRPr lang="fr-F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MA" sz="4800" b="1" dirty="0" smtClean="0">
                <a:solidFill>
                  <a:srgbClr val="C00000"/>
                </a:solidFill>
                <a:latin typeface="Calibri" pitchFamily="34" charset="0"/>
                <a:cs typeface="Calibri" pitchFamily="34" charset="0"/>
              </a:rPr>
              <a:t>المعلقات</a:t>
            </a:r>
            <a:endParaRPr lang="fr-FR" sz="4800" dirty="0"/>
          </a:p>
        </p:txBody>
      </p:sp>
      <p:sp>
        <p:nvSpPr>
          <p:cNvPr id="3" name="Espace réservé du contenu 2"/>
          <p:cNvSpPr>
            <a:spLocks noGrp="1"/>
          </p:cNvSpPr>
          <p:nvPr>
            <p:ph sz="quarter" idx="1"/>
          </p:nvPr>
        </p:nvSpPr>
        <p:spPr>
          <a:xfrm>
            <a:off x="500034" y="1447800"/>
            <a:ext cx="8186766" cy="4572000"/>
          </a:xfrm>
        </p:spPr>
        <p:txBody>
          <a:bodyPr>
            <a:normAutofit lnSpcReduction="10000"/>
          </a:bodyPr>
          <a:lstStyle/>
          <a:p>
            <a:pPr algn="r">
              <a:buNone/>
            </a:pPr>
            <a:endParaRPr lang="ar-MA" dirty="0" smtClean="0"/>
          </a:p>
          <a:p>
            <a:pPr algn="r">
              <a:buNone/>
            </a:pPr>
            <a:r>
              <a:rPr lang="ar-MA" sz="4000" b="1" dirty="0" smtClean="0">
                <a:solidFill>
                  <a:srgbClr val="FF0000"/>
                </a:solidFill>
                <a:latin typeface="Traditional Arabic" pitchFamily="18" charset="-78"/>
                <a:cs typeface="Traditional Arabic" pitchFamily="18" charset="-78"/>
              </a:rPr>
              <a:t>6 - تعليق المعلقات :</a:t>
            </a:r>
          </a:p>
          <a:p>
            <a:pPr algn="just" rtl="1"/>
            <a:r>
              <a:rPr lang="fr-FR" sz="3600" b="1" dirty="0" smtClean="0">
                <a:latin typeface="Sakkal Majalla" pitchFamily="2" charset="-78"/>
                <a:cs typeface="Sakkal Majalla" pitchFamily="2" charset="-78"/>
              </a:rPr>
              <a:t>   </a:t>
            </a:r>
            <a:r>
              <a:rPr lang="ar-MA" sz="3600" b="1" dirty="0" smtClean="0">
                <a:latin typeface="Sakkal Majalla" pitchFamily="2" charset="-78"/>
                <a:cs typeface="Sakkal Majalla" pitchFamily="2" charset="-78"/>
              </a:rPr>
              <a:t>إن خبر تعليق قصائد المعلقات بين أستار الكعبة - بعد خضوعها للتحكيم، وانتقائها من خلال الشهادة لها بالتفوق والاستحقاق  </a:t>
            </a:r>
            <a:r>
              <a:rPr lang="fr-FR" sz="3600" b="1" dirty="0" smtClean="0">
                <a:latin typeface="Sakkal Majalla" pitchFamily="2" charset="-78"/>
                <a:cs typeface="Sakkal Majalla" pitchFamily="2" charset="-78"/>
              </a:rPr>
              <a:t>.</a:t>
            </a:r>
          </a:p>
          <a:p>
            <a:pPr algn="just" rtl="1"/>
            <a:r>
              <a:rPr lang="ar-MA" sz="3600" b="1" dirty="0" smtClean="0">
                <a:latin typeface="Sakkal Majalla" pitchFamily="2" charset="-78"/>
                <a:cs typeface="Sakkal Majalla" pitchFamily="2" charset="-78"/>
              </a:rPr>
              <a:t>وإن كتابتها بماء الذهب على </a:t>
            </a:r>
            <a:r>
              <a:rPr lang="ar-MA" sz="3600" b="1" dirty="0" err="1" smtClean="0">
                <a:latin typeface="Sakkal Majalla" pitchFamily="2" charset="-78"/>
                <a:cs typeface="Sakkal Majalla" pitchFamily="2" charset="-78"/>
              </a:rPr>
              <a:t>القُباطي</a:t>
            </a:r>
            <a:r>
              <a:rPr lang="ar-MA" sz="3600" b="1" dirty="0" smtClean="0">
                <a:latin typeface="Sakkal Majalla" pitchFamily="2" charset="-78"/>
                <a:cs typeface="Sakkal Majalla" pitchFamily="2" charset="-78"/>
              </a:rPr>
              <a:t> – لهو آخر حلقة من حلقات سلسلة إجازة الشعر . وهي حلقة تتمم ما تؤشر عليه الحلقات الأخرى من معاني </a:t>
            </a:r>
            <a:r>
              <a:rPr lang="ar-MA" sz="3600" b="1" dirty="0" err="1" smtClean="0">
                <a:latin typeface="Sakkal Majalla" pitchFamily="2" charset="-78"/>
                <a:cs typeface="Sakkal Majalla" pitchFamily="2" charset="-78"/>
              </a:rPr>
              <a:t>التبريز</a:t>
            </a:r>
            <a:r>
              <a:rPr lang="ar-MA" sz="3600" b="1" dirty="0" smtClean="0">
                <a:latin typeface="Sakkal Majalla" pitchFamily="2" charset="-78"/>
                <a:cs typeface="Sakkal Majalla" pitchFamily="2" charset="-78"/>
              </a:rPr>
              <a:t> والتقديس .     </a:t>
            </a:r>
            <a:endParaRPr lang="fr-FR" sz="3600" b="1" dirty="0">
              <a:latin typeface="Sakkal Majalla" pitchFamily="2" charset="-78"/>
              <a:cs typeface="Sakkal Majalla" pitchFamily="2" charset="-78"/>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MA" sz="4800" b="1" dirty="0" smtClean="0">
                <a:solidFill>
                  <a:srgbClr val="C00000"/>
                </a:solidFill>
                <a:latin typeface="Calibri" pitchFamily="34" charset="0"/>
                <a:cs typeface="Calibri" pitchFamily="34" charset="0"/>
              </a:rPr>
              <a:t>المعلقات</a:t>
            </a:r>
            <a:r>
              <a:rPr lang="ar-MA" dirty="0" smtClean="0"/>
              <a:t> </a:t>
            </a:r>
            <a:endParaRPr lang="fr-FR" dirty="0"/>
          </a:p>
        </p:txBody>
      </p:sp>
      <p:sp>
        <p:nvSpPr>
          <p:cNvPr id="3" name="Espace réservé du contenu 2"/>
          <p:cNvSpPr>
            <a:spLocks noGrp="1"/>
          </p:cNvSpPr>
          <p:nvPr>
            <p:ph sz="quarter" idx="1"/>
          </p:nvPr>
        </p:nvSpPr>
        <p:spPr>
          <a:xfrm>
            <a:off x="914400" y="1447800"/>
            <a:ext cx="7772400" cy="5053034"/>
          </a:xfrm>
        </p:spPr>
        <p:txBody>
          <a:bodyPr>
            <a:normAutofit/>
          </a:bodyPr>
          <a:lstStyle/>
          <a:p>
            <a:pPr algn="r">
              <a:buNone/>
            </a:pPr>
            <a:endParaRPr lang="fr-FR" dirty="0" smtClean="0"/>
          </a:p>
          <a:p>
            <a:pPr algn="r">
              <a:buNone/>
            </a:pPr>
            <a:r>
              <a:rPr lang="ar-MA" sz="4000" dirty="0" smtClean="0">
                <a:solidFill>
                  <a:srgbClr val="FF0000"/>
                </a:solidFill>
              </a:rPr>
              <a:t> </a:t>
            </a:r>
            <a:r>
              <a:rPr lang="ar-MA" sz="4000" b="1" dirty="0" smtClean="0">
                <a:solidFill>
                  <a:srgbClr val="FF0000"/>
                </a:solidFill>
                <a:latin typeface="Sakkal Majalla" pitchFamily="2" charset="-78"/>
                <a:cs typeface="Sakkal Majalla" pitchFamily="2" charset="-78"/>
              </a:rPr>
              <a:t> مقدمة : </a:t>
            </a:r>
          </a:p>
          <a:p>
            <a:pPr algn="just" rtl="1"/>
            <a:r>
              <a:rPr lang="fr-FR" sz="3600" b="1" dirty="0" smtClean="0">
                <a:latin typeface="Sakkal Majalla" pitchFamily="2" charset="-78"/>
                <a:cs typeface="Sakkal Majalla" pitchFamily="2" charset="-78"/>
              </a:rPr>
              <a:t>	</a:t>
            </a:r>
            <a:r>
              <a:rPr lang="ar-MA" sz="3600" b="1" dirty="0" smtClean="0">
                <a:latin typeface="Sakkal Majalla" pitchFamily="2" charset="-78"/>
                <a:cs typeface="Sakkal Majalla" pitchFamily="2" charset="-78"/>
              </a:rPr>
              <a:t>خلصنا في المحور السابق المتعلق بأولية الشعر العربي إلى أن أقدم الشعر العربي من زاوية أول ما وصل إلينا منه هو شعر زمن امرئ </a:t>
            </a:r>
            <a:r>
              <a:rPr lang="ar-MA" sz="3600" b="1" dirty="0" err="1" smtClean="0">
                <a:latin typeface="Sakkal Majalla" pitchFamily="2" charset="-78"/>
                <a:cs typeface="Sakkal Majalla" pitchFamily="2" charset="-78"/>
              </a:rPr>
              <a:t>القيس</a:t>
            </a:r>
            <a:r>
              <a:rPr lang="ar-MA" sz="3600" b="1" dirty="0" smtClean="0">
                <a:latin typeface="Sakkal Majalla" pitchFamily="2" charset="-78"/>
                <a:cs typeface="Sakkal Majalla" pitchFamily="2" charset="-78"/>
              </a:rPr>
              <a:t> . </a:t>
            </a:r>
          </a:p>
          <a:p>
            <a:pPr lvl="1" algn="just" rtl="1"/>
            <a:r>
              <a:rPr lang="ar-MA" sz="3400" b="1" dirty="0" smtClean="0">
                <a:latin typeface="Sakkal Majalla" pitchFamily="2" charset="-78"/>
                <a:cs typeface="Sakkal Majalla" pitchFamily="2" charset="-78"/>
              </a:rPr>
              <a:t>وغير خاف أن اقتران شعر امرئ </a:t>
            </a:r>
            <a:r>
              <a:rPr lang="ar-MA" sz="3400" b="1" dirty="0" err="1" smtClean="0">
                <a:latin typeface="Sakkal Majalla" pitchFamily="2" charset="-78"/>
                <a:cs typeface="Sakkal Majalla" pitchFamily="2" charset="-78"/>
              </a:rPr>
              <a:t>القيس</a:t>
            </a:r>
            <a:r>
              <a:rPr lang="ar-MA" sz="3400" b="1" dirty="0" smtClean="0">
                <a:latin typeface="Sakkal Majalla" pitchFamily="2" charset="-78"/>
                <a:cs typeface="Sakkal Majalla" pitchFamily="2" charset="-78"/>
              </a:rPr>
              <a:t> بالمعلقات هو أشهر من نار على علم ، إذ تعد معلقة امرئ </a:t>
            </a:r>
            <a:r>
              <a:rPr lang="ar-MA" sz="3400" b="1" dirty="0" err="1" smtClean="0">
                <a:latin typeface="Sakkal Majalla" pitchFamily="2" charset="-78"/>
                <a:cs typeface="Sakkal Majalla" pitchFamily="2" charset="-78"/>
              </a:rPr>
              <a:t>القيس</a:t>
            </a:r>
            <a:r>
              <a:rPr lang="ar-MA" sz="3400" b="1" dirty="0" smtClean="0">
                <a:latin typeface="Sakkal Majalla" pitchFamily="2" charset="-78"/>
                <a:cs typeface="Sakkal Majalla" pitchFamily="2" charset="-78"/>
              </a:rPr>
              <a:t> بلا خلاف فاتحة مدونة المعلقات . </a:t>
            </a:r>
            <a:endParaRPr lang="fr-FR" sz="3400" b="1" dirty="0">
              <a:latin typeface="Sakkal Majalla" pitchFamily="2" charset="-78"/>
              <a:cs typeface="Sakkal Majalla" pitchFamily="2" charset="-78"/>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MA" sz="4800" b="1" dirty="0" smtClean="0">
                <a:solidFill>
                  <a:srgbClr val="C00000"/>
                </a:solidFill>
                <a:latin typeface="Calibri" pitchFamily="34" charset="0"/>
                <a:cs typeface="Calibri" pitchFamily="34" charset="0"/>
              </a:rPr>
              <a:t>المعلقات</a:t>
            </a:r>
            <a:r>
              <a:rPr lang="ar-MA" dirty="0" smtClean="0"/>
              <a:t> </a:t>
            </a:r>
            <a:endParaRPr lang="fr-FR" dirty="0"/>
          </a:p>
        </p:txBody>
      </p:sp>
      <p:sp>
        <p:nvSpPr>
          <p:cNvPr id="3" name="Espace réservé du contenu 2"/>
          <p:cNvSpPr>
            <a:spLocks noGrp="1"/>
          </p:cNvSpPr>
          <p:nvPr>
            <p:ph sz="quarter" idx="1"/>
          </p:nvPr>
        </p:nvSpPr>
        <p:spPr>
          <a:xfrm>
            <a:off x="500034" y="1447800"/>
            <a:ext cx="8186766" cy="5124472"/>
          </a:xfrm>
        </p:spPr>
        <p:txBody>
          <a:bodyPr>
            <a:normAutofit fontScale="92500" lnSpcReduction="10000"/>
          </a:bodyPr>
          <a:lstStyle/>
          <a:p>
            <a:pPr algn="just" rtl="1">
              <a:buNone/>
            </a:pPr>
            <a:r>
              <a:rPr lang="ar-MA" sz="4300" b="1" dirty="0" smtClean="0">
                <a:solidFill>
                  <a:srgbClr val="FF0000"/>
                </a:solidFill>
                <a:latin typeface="Sakkal Majalla" pitchFamily="2" charset="-78"/>
                <a:cs typeface="Sakkal Majalla" pitchFamily="2" charset="-78"/>
              </a:rPr>
              <a:t>خاتمة :</a:t>
            </a:r>
          </a:p>
          <a:p>
            <a:pPr algn="just" rtl="1"/>
            <a:r>
              <a:rPr lang="ar-MA" sz="3900" b="1" dirty="0" smtClean="0">
                <a:latin typeface="Sakkal Majalla" pitchFamily="2" charset="-78"/>
                <a:cs typeface="Sakkal Majalla" pitchFamily="2" charset="-78"/>
              </a:rPr>
              <a:t>وهذا ابن عبد ربه يجمع </a:t>
            </a:r>
            <a:r>
              <a:rPr lang="ar-MA" sz="3900" b="1" dirty="0" smtClean="0">
                <a:solidFill>
                  <a:srgbClr val="7030A0"/>
                </a:solidFill>
                <a:latin typeface="Sakkal Majalla" pitchFamily="2" charset="-78"/>
                <a:cs typeface="Sakkal Majalla" pitchFamily="2" charset="-78"/>
              </a:rPr>
              <a:t>قيمة الشعر عند العرب، وخبر اختيار المعلقات، وكتابته بماء الذهب، وتعليقها بين أستار  الكعبة. </a:t>
            </a:r>
            <a:r>
              <a:rPr lang="ar-MA" sz="3900" b="1" dirty="0" smtClean="0">
                <a:latin typeface="Sakkal Majalla" pitchFamily="2" charset="-78"/>
                <a:cs typeface="Sakkal Majalla" pitchFamily="2" charset="-78"/>
              </a:rPr>
              <a:t>يقول ابن عبد ربه :"كان الشعر ديوان خاصة العرب والمنظوم من كلامها، والمقيد لأيامها، والشاهد على حكامها حتى بلغ من كلف العرب </a:t>
            </a:r>
            <a:r>
              <a:rPr lang="ar-MA" sz="3900" b="1" dirty="0" err="1" smtClean="0">
                <a:latin typeface="Sakkal Majalla" pitchFamily="2" charset="-78"/>
                <a:cs typeface="Sakkal Majalla" pitchFamily="2" charset="-78"/>
              </a:rPr>
              <a:t>به</a:t>
            </a:r>
            <a:r>
              <a:rPr lang="ar-MA" sz="3900" b="1" dirty="0" smtClean="0">
                <a:latin typeface="Sakkal Majalla" pitchFamily="2" charset="-78"/>
                <a:cs typeface="Sakkal Majalla" pitchFamily="2" charset="-78"/>
              </a:rPr>
              <a:t>، وتفضيلها له، أن عمدت إلى سبع قصائد، تخيرتها من الشعر القديم، فكتبتها بماء الذهب، في </a:t>
            </a:r>
            <a:r>
              <a:rPr lang="ar-MA" sz="3900" b="1" dirty="0" err="1" smtClean="0">
                <a:latin typeface="Sakkal Majalla" pitchFamily="2" charset="-78"/>
                <a:cs typeface="Sakkal Majalla" pitchFamily="2" charset="-78"/>
              </a:rPr>
              <a:t>القباطي</a:t>
            </a:r>
            <a:r>
              <a:rPr lang="ar-MA" sz="3900" b="1" dirty="0" smtClean="0">
                <a:latin typeface="Sakkal Majalla" pitchFamily="2" charset="-78"/>
                <a:cs typeface="Sakkal Majalla" pitchFamily="2" charset="-78"/>
              </a:rPr>
              <a:t> المدرجة،  وعلقتها بين أستار الكعبة“ .</a:t>
            </a:r>
          </a:p>
          <a:p>
            <a:pPr algn="just" rtl="1">
              <a:buNone/>
            </a:pPr>
            <a:r>
              <a:rPr lang="ar-MA" sz="3600" b="1" dirty="0" smtClean="0">
                <a:latin typeface="Sakkal Majalla" pitchFamily="2" charset="-78"/>
                <a:cs typeface="Sakkal Majalla" pitchFamily="2" charset="-78"/>
              </a:rPr>
              <a:t>                              </a:t>
            </a:r>
            <a:r>
              <a:rPr lang="ar-MA" b="1" dirty="0" smtClean="0">
                <a:latin typeface="Arabic Typesetting" pitchFamily="66" charset="-78"/>
                <a:cs typeface="Arabic Typesetting" pitchFamily="66" charset="-78"/>
              </a:rPr>
              <a:t>العقد الفريد  دار الكتب العلمية لبنان    </a:t>
            </a:r>
            <a:r>
              <a:rPr lang="ar-MA" b="1" dirty="0" err="1" smtClean="0">
                <a:latin typeface="Arabic Typesetting" pitchFamily="66" charset="-78"/>
                <a:cs typeface="Arabic Typesetting" pitchFamily="66" charset="-78"/>
              </a:rPr>
              <a:t>ج</a:t>
            </a:r>
            <a:r>
              <a:rPr lang="ar-MA" b="1" dirty="0" smtClean="0">
                <a:latin typeface="Arabic Typesetting" pitchFamily="66" charset="-78"/>
                <a:cs typeface="Arabic Typesetting" pitchFamily="66" charset="-78"/>
              </a:rPr>
              <a:t> 6 ، ص: 118 </a:t>
            </a:r>
            <a:r>
              <a:rPr lang="ar-MA" b="1" dirty="0" smtClean="0">
                <a:latin typeface="Sakkal Majalla" pitchFamily="2" charset="-78"/>
                <a:cs typeface="Sakkal Majalla" pitchFamily="2" charset="-78"/>
              </a:rPr>
              <a:t> 	</a:t>
            </a:r>
            <a:r>
              <a:rPr lang="ar-MA" b="1" dirty="0" smtClean="0">
                <a:latin typeface="Arabic Typesetting" pitchFamily="66" charset="-78"/>
                <a:cs typeface="Arabic Typesetting" pitchFamily="66" charset="-78"/>
              </a:rPr>
              <a:t> 					</a:t>
            </a:r>
            <a:endParaRPr lang="fr-FR" b="1" dirty="0">
              <a:latin typeface="Arabic Typesetting" pitchFamily="66" charset="-78"/>
              <a:cs typeface="Arabic Typesetting" pitchFamily="66" charset="-78"/>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ar-MA" sz="4800" b="1" dirty="0" smtClean="0">
                <a:solidFill>
                  <a:srgbClr val="C00000"/>
                </a:solidFill>
                <a:latin typeface="Calibri" pitchFamily="34" charset="0"/>
                <a:cs typeface="Calibri" pitchFamily="34" charset="0"/>
              </a:rPr>
              <a:t>المعلقات</a:t>
            </a:r>
            <a:r>
              <a:rPr lang="ar-MA" sz="4800" dirty="0" smtClean="0">
                <a:solidFill>
                  <a:srgbClr val="C00000"/>
                </a:solidFill>
              </a:rPr>
              <a:t> </a:t>
            </a:r>
            <a:endParaRPr lang="fr-FR" sz="4800" dirty="0">
              <a:solidFill>
                <a:srgbClr val="C00000"/>
              </a:solidFill>
            </a:endParaRPr>
          </a:p>
        </p:txBody>
      </p:sp>
      <p:sp>
        <p:nvSpPr>
          <p:cNvPr id="3" name="Espace réservé du contenu 2"/>
          <p:cNvSpPr>
            <a:spLocks noGrp="1"/>
          </p:cNvSpPr>
          <p:nvPr>
            <p:ph sz="quarter" idx="1"/>
          </p:nvPr>
        </p:nvSpPr>
        <p:spPr>
          <a:xfrm>
            <a:off x="142844" y="1447800"/>
            <a:ext cx="8858312" cy="5267348"/>
          </a:xfrm>
        </p:spPr>
        <p:txBody>
          <a:bodyPr>
            <a:normAutofit fontScale="92500" lnSpcReduction="10000"/>
          </a:bodyPr>
          <a:lstStyle/>
          <a:p>
            <a:pPr algn="r">
              <a:buNone/>
            </a:pPr>
            <a:r>
              <a:rPr lang="ar-MA" sz="4300" b="1" dirty="0" smtClean="0">
                <a:solidFill>
                  <a:srgbClr val="FF0000"/>
                </a:solidFill>
                <a:latin typeface="Sakkal Majalla" pitchFamily="2" charset="-78"/>
                <a:cs typeface="Sakkal Majalla" pitchFamily="2" charset="-78"/>
              </a:rPr>
              <a:t>خاتمة :</a:t>
            </a:r>
          </a:p>
          <a:p>
            <a:pPr algn="just" rtl="1"/>
            <a:r>
              <a:rPr lang="ar-MA" sz="3800" b="1" dirty="0" smtClean="0">
                <a:latin typeface="Sakkal Majalla" pitchFamily="2" charset="-78"/>
                <a:cs typeface="Sakkal Majalla" pitchFamily="2" charset="-78"/>
              </a:rPr>
              <a:t>وقريب منه قول ابن خلدون:"اعلم أن الشعر كان ديوانا للعرب فيه علومهم وأخبارهم وحكمهم.وكان رؤساء العرب متنافسين فيه وكانوا يقفون بسوق عكاظ لإنشاده.وعرض كل </a:t>
            </a:r>
            <a:r>
              <a:rPr lang="ar-MA" sz="3800" b="1" dirty="0" err="1" smtClean="0">
                <a:latin typeface="Sakkal Majalla" pitchFamily="2" charset="-78"/>
                <a:cs typeface="Sakkal Majalla" pitchFamily="2" charset="-78"/>
              </a:rPr>
              <a:t>واحدمنهم</a:t>
            </a:r>
            <a:r>
              <a:rPr lang="ar-MA" sz="3800" b="1" dirty="0" smtClean="0">
                <a:latin typeface="Sakkal Majalla" pitchFamily="2" charset="-78"/>
                <a:cs typeface="Sakkal Majalla" pitchFamily="2" charset="-78"/>
              </a:rPr>
              <a:t> ديباجته على فحول الشعراء وأهل البصر،لتمييز </a:t>
            </a:r>
            <a:r>
              <a:rPr lang="ar-MA" sz="3800" b="1" dirty="0" err="1" smtClean="0">
                <a:latin typeface="Sakkal Majalla" pitchFamily="2" charset="-78"/>
                <a:cs typeface="Sakkal Majalla" pitchFamily="2" charset="-78"/>
              </a:rPr>
              <a:t>حوكه</a:t>
            </a:r>
            <a:r>
              <a:rPr lang="ar-MA" sz="3800" b="1" dirty="0" smtClean="0">
                <a:latin typeface="Sakkal Majalla" pitchFamily="2" charset="-78"/>
                <a:cs typeface="Sakkal Majalla" pitchFamily="2" charset="-78"/>
              </a:rPr>
              <a:t>.حتى انتهوا إلى المناغاة في تعليق أشعارهم بأركان البيت الحرام،موضع حجهم وبيت أبيهم إبراهيم،كما فعل امرؤ </a:t>
            </a:r>
            <a:r>
              <a:rPr lang="ar-MA" sz="3800" b="1" dirty="0" err="1" smtClean="0">
                <a:latin typeface="Sakkal Majalla" pitchFamily="2" charset="-78"/>
                <a:cs typeface="Sakkal Majalla" pitchFamily="2" charset="-78"/>
              </a:rPr>
              <a:t>القيس</a:t>
            </a:r>
            <a:r>
              <a:rPr lang="ar-MA" sz="3800" b="1" dirty="0" smtClean="0">
                <a:latin typeface="Sakkal Majalla" pitchFamily="2" charset="-78"/>
                <a:cs typeface="Sakkal Majalla" pitchFamily="2" charset="-78"/>
              </a:rPr>
              <a:t> بن حجر والنابغة الذبياني وزهير ابن أبي سلمى وعنترة بن شداد وطرفة بن العبد </a:t>
            </a:r>
            <a:r>
              <a:rPr lang="ar-MA" sz="3800" b="1" dirty="0" err="1" smtClean="0">
                <a:latin typeface="Sakkal Majalla" pitchFamily="2" charset="-78"/>
                <a:cs typeface="Sakkal Majalla" pitchFamily="2" charset="-78"/>
              </a:rPr>
              <a:t>وعلقمة</a:t>
            </a:r>
            <a:r>
              <a:rPr lang="ar-MA" sz="3800" b="1" dirty="0" smtClean="0">
                <a:latin typeface="Sakkal Majalla" pitchFamily="2" charset="-78"/>
                <a:cs typeface="Sakkal Majalla" pitchFamily="2" charset="-78"/>
              </a:rPr>
              <a:t> بن </a:t>
            </a:r>
            <a:r>
              <a:rPr lang="ar-MA" sz="3800" b="1" dirty="0" err="1" smtClean="0">
                <a:latin typeface="Sakkal Majalla" pitchFamily="2" charset="-78"/>
                <a:cs typeface="Sakkal Majalla" pitchFamily="2" charset="-78"/>
              </a:rPr>
              <a:t>عبدة</a:t>
            </a:r>
            <a:r>
              <a:rPr lang="ar-MA" sz="3800" b="1" dirty="0" smtClean="0">
                <a:latin typeface="Sakkal Majalla" pitchFamily="2" charset="-78"/>
                <a:cs typeface="Sakkal Majalla" pitchFamily="2" charset="-78"/>
              </a:rPr>
              <a:t> والأعشى  وغيرهم من أصحاب المعلقات السبع ”              </a:t>
            </a:r>
            <a:r>
              <a:rPr lang="ar-MA" sz="3600" b="1" dirty="0" smtClean="0">
                <a:latin typeface="Sakkal Majalla" pitchFamily="2" charset="-78"/>
                <a:cs typeface="Sakkal Majalla" pitchFamily="2" charset="-78"/>
              </a:rPr>
              <a:t>							</a:t>
            </a:r>
            <a:r>
              <a:rPr lang="ar-MA" sz="2400" b="1" dirty="0" smtClean="0">
                <a:latin typeface="Arabic Typesetting" pitchFamily="66" charset="-78"/>
                <a:cs typeface="Arabic Typesetting" pitchFamily="66" charset="-78"/>
              </a:rPr>
              <a:t>المقدمة </a:t>
            </a:r>
            <a:r>
              <a:rPr lang="ar-MA" sz="2400" b="1" dirty="0" err="1" smtClean="0">
                <a:latin typeface="Arabic Typesetting" pitchFamily="66" charset="-78"/>
                <a:cs typeface="Arabic Typesetting" pitchFamily="66" charset="-78"/>
              </a:rPr>
              <a:t>ص</a:t>
            </a:r>
            <a:r>
              <a:rPr lang="ar-MA" sz="2400" b="1" dirty="0" smtClean="0">
                <a:latin typeface="Arabic Typesetting" pitchFamily="66" charset="-78"/>
                <a:cs typeface="Arabic Typesetting" pitchFamily="66" charset="-78"/>
              </a:rPr>
              <a:t> 1122</a:t>
            </a:r>
            <a:endParaRPr lang="fr-FR" sz="2400" b="1" dirty="0" smtClean="0">
              <a:latin typeface="Arabic Typesetting" pitchFamily="66" charset="-78"/>
              <a:cs typeface="Arabic Typesetting" pitchFamily="66" charset="-78"/>
            </a:endParaRPr>
          </a:p>
          <a:p>
            <a:pPr algn="r">
              <a:buNone/>
            </a:pPr>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MA" sz="4800" b="1" dirty="0" smtClean="0">
                <a:solidFill>
                  <a:srgbClr val="C00000"/>
                </a:solidFill>
                <a:latin typeface="Calibri" pitchFamily="34" charset="0"/>
                <a:cs typeface="Calibri" pitchFamily="34" charset="0"/>
              </a:rPr>
              <a:t>المعلقات</a:t>
            </a:r>
            <a:r>
              <a:rPr lang="ar-MA" dirty="0" smtClean="0"/>
              <a:t> </a:t>
            </a:r>
            <a:endParaRPr lang="fr-FR" dirty="0"/>
          </a:p>
        </p:txBody>
      </p:sp>
      <p:sp>
        <p:nvSpPr>
          <p:cNvPr id="3" name="Espace réservé du contenu 2"/>
          <p:cNvSpPr>
            <a:spLocks noGrp="1"/>
          </p:cNvSpPr>
          <p:nvPr>
            <p:ph sz="quarter" idx="1"/>
          </p:nvPr>
        </p:nvSpPr>
        <p:spPr/>
        <p:txBody>
          <a:bodyPr>
            <a:noAutofit/>
          </a:bodyPr>
          <a:lstStyle/>
          <a:p>
            <a:pPr lvl="0" algn="just" rtl="1">
              <a:lnSpc>
                <a:spcPct val="170000"/>
              </a:lnSpc>
              <a:buNone/>
            </a:pPr>
            <a:r>
              <a:rPr lang="ar-MA" sz="4000" b="1" dirty="0" smtClean="0">
                <a:solidFill>
                  <a:srgbClr val="FF0000"/>
                </a:solidFill>
                <a:latin typeface="Traditional Arabic" pitchFamily="18" charset="-78"/>
                <a:cs typeface="Traditional Arabic" pitchFamily="18" charset="-78"/>
              </a:rPr>
              <a:t>مقدمة</a:t>
            </a:r>
            <a:r>
              <a:rPr lang="ar-MA" sz="4000" b="1" dirty="0" smtClean="0">
                <a:solidFill>
                  <a:srgbClr val="FF0000"/>
                </a:solidFill>
              </a:rPr>
              <a:t> :</a:t>
            </a:r>
          </a:p>
          <a:p>
            <a:pPr algn="just" rtl="1"/>
            <a:r>
              <a:rPr lang="ar-MA" sz="3600" b="1" dirty="0" smtClean="0">
                <a:latin typeface="Sakkal Majalla" pitchFamily="2" charset="-78"/>
                <a:cs typeface="Sakkal Majalla" pitchFamily="2" charset="-78"/>
              </a:rPr>
              <a:t> ارتبطت ظاهرة شعر المعلقات بنهاية العصر الجاهلي</a:t>
            </a:r>
            <a:r>
              <a:rPr lang="fr-FR" sz="3600" b="1" dirty="0" smtClean="0">
                <a:latin typeface="Sakkal Majalla" pitchFamily="2" charset="-78"/>
                <a:cs typeface="Sakkal Majalla" pitchFamily="2" charset="-78"/>
              </a:rPr>
              <a:t> .</a:t>
            </a:r>
            <a:endParaRPr lang="ar-MA" sz="3600" b="1" dirty="0" smtClean="0">
              <a:latin typeface="Sakkal Majalla" pitchFamily="2" charset="-78"/>
              <a:cs typeface="Sakkal Majalla" pitchFamily="2" charset="-78"/>
            </a:endParaRPr>
          </a:p>
          <a:p>
            <a:pPr algn="just" rtl="1">
              <a:buFont typeface="Arial" pitchFamily="34" charset="0"/>
              <a:buChar char="•"/>
            </a:pPr>
            <a:r>
              <a:rPr lang="ar-MA" sz="3600" b="1" dirty="0" smtClean="0">
                <a:latin typeface="Sakkal Majalla" pitchFamily="2" charset="-78"/>
                <a:cs typeface="Sakkal Majalla" pitchFamily="2" charset="-78"/>
              </a:rPr>
              <a:t>ومن أهم مؤشرات ذلك ، اعتبار قصيدة النابغة وقصيدة الأعشى ضمن اختيارات المعلقات ، لدى بعض المصنفين .</a:t>
            </a:r>
          </a:p>
          <a:p>
            <a:pPr algn="just" rtl="1">
              <a:buFont typeface="Arial" pitchFamily="34" charset="0"/>
              <a:buChar char="•"/>
            </a:pPr>
            <a:r>
              <a:rPr lang="ar-MA" sz="3600" b="1" dirty="0" smtClean="0">
                <a:latin typeface="Sakkal Majalla" pitchFamily="2" charset="-78"/>
                <a:cs typeface="Sakkal Majalla" pitchFamily="2" charset="-78"/>
              </a:rPr>
              <a:t> ويعد النابغة والأعشى ضمن طبقة آخر فترة من فترات العصر الجاهلي  لتختفي ظاهرة المعلقات بعد ذلك في آخر زمن الوصل بصدر الإسلام </a:t>
            </a:r>
            <a:r>
              <a:rPr lang="ar-MA" sz="3600" dirty="0" smtClean="0"/>
              <a:t>. </a:t>
            </a:r>
            <a:endParaRPr lang="fr-FR" sz="3600" dirty="0" smtClean="0"/>
          </a:p>
          <a:p>
            <a:pPr lvl="0" algn="just" rtl="1">
              <a:lnSpc>
                <a:spcPct val="170000"/>
              </a:lnSpc>
            </a:pPr>
            <a:endParaRPr lang="ar-MA" sz="3200" b="1" dirty="0" smtClean="0">
              <a:solidFill>
                <a:srgbClr val="FF0000"/>
              </a:solidFill>
              <a:latin typeface="Traditional Arabic" pitchFamily="18" charset="-78"/>
              <a:cs typeface="Traditional Arabic" pitchFamily="18" charset="-78"/>
            </a:endParaRPr>
          </a:p>
          <a:p>
            <a:pPr lvl="0" algn="just" rtl="1">
              <a:lnSpc>
                <a:spcPct val="170000"/>
              </a:lnSpc>
            </a:pPr>
            <a:endParaRPr lang="fr-FR" sz="3200" b="1" dirty="0" smtClean="0">
              <a:latin typeface="Traditional Arabic" pitchFamily="18" charset="-78"/>
              <a:cs typeface="Traditional Arabic" pitchFamily="18" charset="-78"/>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MA" sz="4800" b="1" dirty="0" smtClean="0">
                <a:solidFill>
                  <a:srgbClr val="C00000"/>
                </a:solidFill>
                <a:latin typeface="Calibri" pitchFamily="34" charset="0"/>
                <a:cs typeface="Calibri" pitchFamily="34" charset="0"/>
              </a:rPr>
              <a:t>المعلقات</a:t>
            </a:r>
            <a:r>
              <a:rPr lang="ar-MA" dirty="0" smtClean="0"/>
              <a:t> </a:t>
            </a:r>
            <a:endParaRPr lang="fr-FR" dirty="0"/>
          </a:p>
        </p:txBody>
      </p:sp>
      <p:sp>
        <p:nvSpPr>
          <p:cNvPr id="3" name="Espace réservé du contenu 2"/>
          <p:cNvSpPr>
            <a:spLocks noGrp="1"/>
          </p:cNvSpPr>
          <p:nvPr>
            <p:ph sz="quarter" idx="1"/>
          </p:nvPr>
        </p:nvSpPr>
        <p:spPr>
          <a:xfrm>
            <a:off x="571472" y="1447800"/>
            <a:ext cx="8115328" cy="5053034"/>
          </a:xfrm>
        </p:spPr>
        <p:txBody>
          <a:bodyPr>
            <a:normAutofit lnSpcReduction="10000"/>
          </a:bodyPr>
          <a:lstStyle/>
          <a:p>
            <a:pPr algn="r" rtl="1">
              <a:buNone/>
            </a:pPr>
            <a:r>
              <a:rPr lang="ar-MA" sz="4000" b="1" dirty="0" smtClean="0">
                <a:solidFill>
                  <a:srgbClr val="FF0000"/>
                </a:solidFill>
                <a:latin typeface="Sakkal Majalla" pitchFamily="2" charset="-78"/>
                <a:cs typeface="Sakkal Majalla" pitchFamily="2" charset="-78"/>
              </a:rPr>
              <a:t>  1- المعنى اللغوي والاصطلاحي  :</a:t>
            </a:r>
          </a:p>
          <a:p>
            <a:pPr algn="just" rtl="1">
              <a:buNone/>
            </a:pPr>
            <a:r>
              <a:rPr lang="ar-MA" sz="3600" b="1" u="sng" dirty="0" smtClean="0">
                <a:latin typeface="Sakkal Majalla" pitchFamily="2" charset="-78"/>
                <a:cs typeface="Sakkal Majalla" pitchFamily="2" charset="-78"/>
              </a:rPr>
              <a:t>- المعنى اللغوي :</a:t>
            </a:r>
          </a:p>
          <a:p>
            <a:pPr algn="just" rtl="1"/>
            <a:r>
              <a:rPr lang="ar-MA" sz="3600" b="1" dirty="0" smtClean="0">
                <a:latin typeface="Sakkal Majalla" pitchFamily="2" charset="-78"/>
                <a:cs typeface="Sakkal Majalla" pitchFamily="2" charset="-78"/>
              </a:rPr>
              <a:t>	المعلقات لغة الأشياء النفيسة التي ينافَسُ </a:t>
            </a:r>
            <a:r>
              <a:rPr lang="ar-MA" sz="3600" b="1" dirty="0" err="1" smtClean="0">
                <a:latin typeface="Sakkal Majalla" pitchFamily="2" charset="-78"/>
                <a:cs typeface="Sakkal Majalla" pitchFamily="2" charset="-78"/>
              </a:rPr>
              <a:t>بها</a:t>
            </a:r>
            <a:r>
              <a:rPr lang="ar-MA" sz="3600" b="1" dirty="0" smtClean="0">
                <a:latin typeface="Sakkal Majalla" pitchFamily="2" charset="-78"/>
                <a:cs typeface="Sakkal Majalla" pitchFamily="2" charset="-78"/>
              </a:rPr>
              <a:t> ويباهى .</a:t>
            </a:r>
          </a:p>
          <a:p>
            <a:pPr algn="just" rtl="1"/>
            <a:r>
              <a:rPr lang="ar-MA" sz="3600" b="1" dirty="0" smtClean="0">
                <a:latin typeface="Sakkal Majalla" pitchFamily="2" charset="-78"/>
                <a:cs typeface="Sakkal Majalla" pitchFamily="2" charset="-78"/>
              </a:rPr>
              <a:t>ورد في معجم المعاني : ”</a:t>
            </a:r>
            <a:r>
              <a:rPr lang="ar-SA" sz="3600" b="1" dirty="0" smtClean="0">
                <a:latin typeface="Sakkal Majalla" pitchFamily="2" charset="-78"/>
                <a:cs typeface="Sakkal Majalla" pitchFamily="2" charset="-78"/>
              </a:rPr>
              <a:t>عَلَقَ</a:t>
            </a:r>
            <a:r>
              <a:rPr lang="fr-FR" sz="3600" b="1" dirty="0" smtClean="0">
                <a:latin typeface="Sakkal Majalla" pitchFamily="2" charset="-78"/>
                <a:cs typeface="Sakkal Majalla" pitchFamily="2" charset="-78"/>
              </a:rPr>
              <a:t> </a:t>
            </a:r>
            <a:r>
              <a:rPr lang="ar-SA" sz="3600" b="1" dirty="0" smtClean="0">
                <a:latin typeface="Sakkal Majalla" pitchFamily="2" charset="-78"/>
                <a:cs typeface="Sakkal Majalla" pitchFamily="2" charset="-78"/>
              </a:rPr>
              <a:t>جَارَهُ : فَاقَهُ فِي امْتِلاَكِ الأَشْيَاءِ النَّفِيسَةِ</a:t>
            </a:r>
            <a:r>
              <a:rPr lang="ar-MA" sz="3600" b="1" dirty="0" smtClean="0">
                <a:latin typeface="Sakkal Majalla" pitchFamily="2" charset="-78"/>
                <a:cs typeface="Sakkal Majalla" pitchFamily="2" charset="-78"/>
              </a:rPr>
              <a:t>“</a:t>
            </a:r>
            <a:r>
              <a:rPr lang="fr-FR" sz="3600" b="1" dirty="0" smtClean="0">
                <a:latin typeface="Sakkal Majalla" pitchFamily="2" charset="-78"/>
                <a:cs typeface="Sakkal Majalla" pitchFamily="2" charset="-78"/>
              </a:rPr>
              <a:t> . </a:t>
            </a:r>
            <a:r>
              <a:rPr lang="ar-MA" sz="3600" b="1" dirty="0" smtClean="0">
                <a:latin typeface="Sakkal Majalla" pitchFamily="2" charset="-78"/>
                <a:cs typeface="Sakkal Majalla" pitchFamily="2" charset="-78"/>
              </a:rPr>
              <a:t>و</a:t>
            </a:r>
            <a:r>
              <a:rPr lang="ar-SA" sz="3600" b="1" dirty="0" smtClean="0">
                <a:latin typeface="Sakkal Majalla" pitchFamily="2" charset="-78"/>
                <a:cs typeface="Sakkal Majalla" pitchFamily="2" charset="-78"/>
              </a:rPr>
              <a:t>المعلّقات لغةً من العِلْق : وهي</a:t>
            </a:r>
            <a:r>
              <a:rPr lang="fr-FR" sz="3600" b="1" dirty="0" smtClean="0">
                <a:latin typeface="Sakkal Majalla" pitchFamily="2" charset="-78"/>
                <a:cs typeface="Sakkal Majalla" pitchFamily="2" charset="-78"/>
              </a:rPr>
              <a:t> </a:t>
            </a:r>
            <a:r>
              <a:rPr lang="ar-SA" sz="3600" b="1" dirty="0" smtClean="0">
                <a:latin typeface="Sakkal Majalla" pitchFamily="2" charset="-78"/>
                <a:cs typeface="Sakkal Majalla" pitchFamily="2" charset="-78"/>
                <a:hlinkClick r:id="rId2" tooltip="المال"/>
              </a:rPr>
              <a:t>المال</a:t>
            </a:r>
            <a:r>
              <a:rPr lang="fr-FR" sz="3600" b="1" dirty="0" smtClean="0">
                <a:latin typeface="Sakkal Majalla" pitchFamily="2" charset="-78"/>
                <a:cs typeface="Sakkal Majalla" pitchFamily="2" charset="-78"/>
              </a:rPr>
              <a:t> </a:t>
            </a:r>
            <a:r>
              <a:rPr lang="ar-SA" sz="3600" b="1" dirty="0" smtClean="0">
                <a:latin typeface="Sakkal Majalla" pitchFamily="2" charset="-78"/>
                <a:cs typeface="Sakkal Majalla" pitchFamily="2" charset="-78"/>
              </a:rPr>
              <a:t>الذي يكرم عليك</a:t>
            </a:r>
            <a:r>
              <a:rPr lang="ar-MA" sz="3600" b="1" dirty="0" smtClean="0">
                <a:latin typeface="Sakkal Majalla" pitchFamily="2" charset="-78"/>
                <a:cs typeface="Sakkal Majalla" pitchFamily="2" charset="-78"/>
              </a:rPr>
              <a:t> </a:t>
            </a:r>
            <a:r>
              <a:rPr lang="ar-SA" sz="3600" b="1" dirty="0" smtClean="0">
                <a:latin typeface="Sakkal Majalla" pitchFamily="2" charset="-78"/>
                <a:cs typeface="Sakkal Majalla" pitchFamily="2" charset="-78"/>
              </a:rPr>
              <a:t>، تظنّ </a:t>
            </a:r>
            <a:r>
              <a:rPr lang="ar-SA" sz="3600" b="1" dirty="0" err="1" smtClean="0">
                <a:latin typeface="Sakkal Majalla" pitchFamily="2" charset="-78"/>
                <a:cs typeface="Sakkal Majalla" pitchFamily="2" charset="-78"/>
              </a:rPr>
              <a:t>به</a:t>
            </a:r>
            <a:r>
              <a:rPr lang="ar-SA" sz="3600" b="1" dirty="0" smtClean="0">
                <a:latin typeface="Sakkal Majalla" pitchFamily="2" charset="-78"/>
                <a:cs typeface="Sakkal Majalla" pitchFamily="2" charset="-78"/>
              </a:rPr>
              <a:t>، تقول : هذا عِلْقُ </a:t>
            </a:r>
            <a:r>
              <a:rPr lang="ar-SA" sz="3600" b="1" dirty="0" err="1" smtClean="0">
                <a:latin typeface="Sakkal Majalla" pitchFamily="2" charset="-78"/>
                <a:cs typeface="Sakkal Majalla" pitchFamily="2" charset="-78"/>
              </a:rPr>
              <a:t>مضنَّة</a:t>
            </a:r>
            <a:r>
              <a:rPr lang="ar-SA" sz="3600" b="1" dirty="0" smtClean="0">
                <a:latin typeface="Sakkal Majalla" pitchFamily="2" charset="-78"/>
                <a:cs typeface="Sakkal Majalla" pitchFamily="2" charset="-78"/>
              </a:rPr>
              <a:t>. وما عليه علقةٌ إذا لم يكن عليه ثياب فيها خير، والعِلْقُ هو</a:t>
            </a:r>
            <a:r>
              <a:rPr lang="fr-FR" sz="3600" b="1" dirty="0" smtClean="0">
                <a:latin typeface="Sakkal Majalla" pitchFamily="2" charset="-78"/>
                <a:cs typeface="Sakkal Majalla" pitchFamily="2" charset="-78"/>
              </a:rPr>
              <a:t> </a:t>
            </a:r>
            <a:r>
              <a:rPr lang="ar-SA" sz="3600" b="1" dirty="0" smtClean="0">
                <a:latin typeface="Sakkal Majalla" pitchFamily="2" charset="-78"/>
                <a:cs typeface="Sakkal Majalla" pitchFamily="2" charset="-78"/>
                <a:hlinkClick r:id="rId3" tooltip="النفيس"/>
              </a:rPr>
              <a:t>النفيس</a:t>
            </a:r>
            <a:r>
              <a:rPr lang="fr-FR" sz="3600" b="1" dirty="0" smtClean="0">
                <a:latin typeface="Sakkal Majalla" pitchFamily="2" charset="-78"/>
                <a:cs typeface="Sakkal Majalla" pitchFamily="2" charset="-78"/>
              </a:rPr>
              <a:t> </a:t>
            </a:r>
            <a:r>
              <a:rPr lang="ar-SA" sz="3600" b="1" dirty="0" smtClean="0">
                <a:latin typeface="Sakkal Majalla" pitchFamily="2" charset="-78"/>
                <a:cs typeface="Sakkal Majalla" pitchFamily="2" charset="-78"/>
              </a:rPr>
              <a:t>من كلّ شيء، وفي حديث حذيفة : «فما بال هؤلاء الّذين يسرقون </a:t>
            </a:r>
            <a:r>
              <a:rPr lang="ar-SA" sz="3600" b="1" dirty="0" err="1" smtClean="0">
                <a:latin typeface="Sakkal Majalla" pitchFamily="2" charset="-78"/>
                <a:cs typeface="Sakkal Majalla" pitchFamily="2" charset="-78"/>
              </a:rPr>
              <a:t>أعلاقنا</a:t>
            </a:r>
            <a:r>
              <a:rPr lang="ar-SA" sz="3600" b="1" dirty="0" smtClean="0">
                <a:latin typeface="Sakkal Majalla" pitchFamily="2" charset="-78"/>
                <a:cs typeface="Sakkal Majalla" pitchFamily="2" charset="-78"/>
              </a:rPr>
              <a:t>» أي نفائس أموالنا. والعَلَق هو كلّ ما عُلِّق</a:t>
            </a:r>
            <a:r>
              <a:rPr lang="ar-MA" sz="3600" b="1" dirty="0" smtClean="0">
                <a:latin typeface="Sakkal Majalla" pitchFamily="2" charset="-78"/>
                <a:cs typeface="Sakkal Majalla" pitchFamily="2" charset="-78"/>
              </a:rPr>
              <a:t> </a:t>
            </a:r>
            <a:r>
              <a:rPr lang="fr-FR" sz="3600" b="1" dirty="0" smtClean="0">
                <a:latin typeface="Sakkal Majalla" pitchFamily="2" charset="-78"/>
                <a:cs typeface="Sakkal Majalla" pitchFamily="2" charset="-78"/>
              </a:rPr>
              <a:t>.</a:t>
            </a:r>
          </a:p>
          <a:p>
            <a:pPr algn="r" rtl="1"/>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MA" sz="4800" b="1" dirty="0" smtClean="0">
                <a:solidFill>
                  <a:srgbClr val="C00000"/>
                </a:solidFill>
                <a:latin typeface="Calibri" pitchFamily="34" charset="0"/>
                <a:cs typeface="Calibri" pitchFamily="34" charset="0"/>
              </a:rPr>
              <a:t>المعلقات</a:t>
            </a:r>
            <a:r>
              <a:rPr lang="ar-MA" dirty="0" smtClean="0">
                <a:solidFill>
                  <a:srgbClr val="C00000"/>
                </a:solidFill>
              </a:rPr>
              <a:t> </a:t>
            </a:r>
            <a:endParaRPr lang="fr-FR" dirty="0">
              <a:solidFill>
                <a:srgbClr val="C00000"/>
              </a:solidFill>
            </a:endParaRPr>
          </a:p>
        </p:txBody>
      </p:sp>
      <p:sp>
        <p:nvSpPr>
          <p:cNvPr id="3" name="Espace réservé du contenu 2"/>
          <p:cNvSpPr>
            <a:spLocks noGrp="1"/>
          </p:cNvSpPr>
          <p:nvPr>
            <p:ph sz="quarter" idx="1"/>
          </p:nvPr>
        </p:nvSpPr>
        <p:spPr>
          <a:xfrm>
            <a:off x="285720" y="1447800"/>
            <a:ext cx="8572560" cy="4981596"/>
          </a:xfrm>
        </p:spPr>
        <p:txBody>
          <a:bodyPr>
            <a:normAutofit/>
          </a:bodyPr>
          <a:lstStyle/>
          <a:p>
            <a:pPr algn="r">
              <a:buNone/>
            </a:pPr>
            <a:r>
              <a:rPr lang="ar-MA" sz="4000" b="1" dirty="0" smtClean="0">
                <a:solidFill>
                  <a:srgbClr val="FF0000"/>
                </a:solidFill>
                <a:latin typeface="Sakkal Majalla" pitchFamily="2" charset="-78"/>
                <a:cs typeface="Sakkal Majalla" pitchFamily="2" charset="-78"/>
              </a:rPr>
              <a:t>1- المعنى اللغوي والاصطلاحي :</a:t>
            </a:r>
            <a:r>
              <a:rPr lang="ar-MA" sz="2800" b="1" dirty="0" smtClean="0">
                <a:latin typeface="Sakkal Majalla" pitchFamily="2" charset="-78"/>
                <a:cs typeface="Sakkal Majalla" pitchFamily="2" charset="-78"/>
              </a:rPr>
              <a:t> </a:t>
            </a:r>
          </a:p>
          <a:p>
            <a:pPr algn="r" rtl="1">
              <a:buNone/>
            </a:pPr>
            <a:r>
              <a:rPr lang="ar-MA" sz="3600" b="1" u="sng" dirty="0" smtClean="0">
                <a:latin typeface="Sakkal Majalla" pitchFamily="2" charset="-78"/>
                <a:cs typeface="Sakkal Majalla" pitchFamily="2" charset="-78"/>
              </a:rPr>
              <a:t> - المعنى الاصطلاحي :</a:t>
            </a:r>
          </a:p>
          <a:p>
            <a:pPr algn="just" rtl="1"/>
            <a:r>
              <a:rPr lang="ar-MA" sz="3600" b="1" dirty="0" smtClean="0">
                <a:latin typeface="Sakkal Majalla" pitchFamily="2" charset="-78"/>
                <a:cs typeface="Sakkal Majalla" pitchFamily="2" charset="-78"/>
              </a:rPr>
              <a:t>المعلقات هي أشهر وأنفس ما نظم الشعراء العرب من قصائد شعرية خلال العصر الجاهلي . </a:t>
            </a:r>
          </a:p>
          <a:p>
            <a:pPr algn="just" rtl="1"/>
            <a:r>
              <a:rPr lang="ar-MA" sz="3600" b="1" dirty="0" smtClean="0">
                <a:latin typeface="Sakkal Majalla" pitchFamily="2" charset="-78"/>
                <a:cs typeface="Sakkal Majalla" pitchFamily="2" charset="-78"/>
              </a:rPr>
              <a:t>وقد مثلت تلك القصائد قمة جودة الشعر العربي خلال  هذه الفترة . كما مثلت المعلقات أبرز تجل لخصائص الشعر الجاهلي </a:t>
            </a:r>
          </a:p>
          <a:p>
            <a:pPr algn="just" rtl="1"/>
            <a:r>
              <a:rPr lang="ar-MA" sz="3600" b="1" dirty="0" smtClean="0">
                <a:latin typeface="Sakkal Majalla" pitchFamily="2" charset="-78"/>
                <a:cs typeface="Sakkal Majalla" pitchFamily="2" charset="-78"/>
              </a:rPr>
              <a:t>لذلك ظلت المعلقات مرآة الدارسين الذين حظيت منهم بجهود مميزة : تدوينا وكتابة وشروحا ودراسات .  </a:t>
            </a:r>
            <a:endParaRPr lang="fr-FR" sz="36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ar-MA" sz="4800" b="1" dirty="0" smtClean="0">
                <a:solidFill>
                  <a:srgbClr val="C00000"/>
                </a:solidFill>
                <a:latin typeface="Calibri" pitchFamily="34" charset="0"/>
                <a:cs typeface="Calibri" pitchFamily="34" charset="0"/>
              </a:rPr>
              <a:t>المعلقات</a:t>
            </a:r>
            <a:endParaRPr lang="fr-FR" sz="4800" dirty="0">
              <a:solidFill>
                <a:srgbClr val="C00000"/>
              </a:solidFill>
            </a:endParaRPr>
          </a:p>
        </p:txBody>
      </p:sp>
      <p:sp>
        <p:nvSpPr>
          <p:cNvPr id="3" name="Espace réservé du contenu 2"/>
          <p:cNvSpPr>
            <a:spLocks noGrp="1"/>
          </p:cNvSpPr>
          <p:nvPr>
            <p:ph sz="quarter" idx="1"/>
          </p:nvPr>
        </p:nvSpPr>
        <p:spPr/>
        <p:txBody>
          <a:bodyPr>
            <a:normAutofit lnSpcReduction="10000"/>
          </a:bodyPr>
          <a:lstStyle/>
          <a:p>
            <a:pPr lvl="0" algn="just" rtl="1">
              <a:lnSpc>
                <a:spcPct val="170000"/>
              </a:lnSpc>
              <a:buNone/>
            </a:pPr>
            <a:r>
              <a:rPr lang="ar-MA" sz="4000" b="1" dirty="0" smtClean="0">
                <a:solidFill>
                  <a:srgbClr val="FF0000"/>
                </a:solidFill>
                <a:latin typeface="Traditional Arabic" pitchFamily="18" charset="-78"/>
                <a:cs typeface="Traditional Arabic" pitchFamily="18" charset="-78"/>
              </a:rPr>
              <a:t>2 - تقديس الشعر :</a:t>
            </a:r>
          </a:p>
          <a:p>
            <a:pPr algn="just" rtl="1"/>
            <a:r>
              <a:rPr lang="ar-MA" sz="3600" b="1" dirty="0" smtClean="0">
                <a:latin typeface="Sakkal Majalla" pitchFamily="2" charset="-78"/>
                <a:cs typeface="Sakkal Majalla" pitchFamily="2" charset="-78"/>
              </a:rPr>
              <a:t>بلغت قيمة الشعر عند العرب في عصر الجاهلية والعصر الإسلامي منزلة التقديس .</a:t>
            </a:r>
            <a:endParaRPr lang="fr-FR" sz="3600" b="1" dirty="0" smtClean="0">
              <a:latin typeface="Sakkal Majalla" pitchFamily="2" charset="-78"/>
              <a:cs typeface="Sakkal Majalla" pitchFamily="2" charset="-78"/>
            </a:endParaRPr>
          </a:p>
          <a:p>
            <a:pPr algn="just" rtl="1"/>
            <a:r>
              <a:rPr lang="ar-MA" sz="3600" b="1" dirty="0" smtClean="0">
                <a:latin typeface="Sakkal Majalla" pitchFamily="2" charset="-78"/>
                <a:cs typeface="Sakkal Majalla" pitchFamily="2" charset="-78"/>
              </a:rPr>
              <a:t>سأل عمر بن الخطاب رضي الله عنه كعب الأحبار : يا كعب هل تجد للشعراء ذكرا في التوراة ؟ فقال كعب : أجد في التوراة قوما من ولد إسماعيل ، أناجيلهم في صدورهم ، ينطقون بالحكمة ويضربون الأمثال لا نعلمهم إلا العرب .</a:t>
            </a:r>
            <a:endParaRPr lang="fr-FR" sz="3600" b="1" dirty="0" smtClean="0">
              <a:latin typeface="Sakkal Majalla" pitchFamily="2" charset="-78"/>
              <a:cs typeface="Sakkal Majalla" pitchFamily="2" charset="-78"/>
            </a:endParaRPr>
          </a:p>
          <a:p>
            <a:pPr algn="r"/>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ar-MA" sz="4800" b="1" dirty="0" smtClean="0">
                <a:solidFill>
                  <a:srgbClr val="C00000"/>
                </a:solidFill>
                <a:latin typeface="Calibri" pitchFamily="34" charset="0"/>
                <a:cs typeface="Calibri" pitchFamily="34" charset="0"/>
              </a:rPr>
              <a:t>المعلقات</a:t>
            </a:r>
            <a:r>
              <a:rPr lang="ar-MA" sz="4800" dirty="0" smtClean="0"/>
              <a:t> </a:t>
            </a:r>
            <a:endParaRPr lang="fr-FR" sz="4800" dirty="0">
              <a:latin typeface="Sakkal Majalla" pitchFamily="2" charset="-78"/>
              <a:ea typeface="Cambria" pitchFamily="18" charset="0"/>
              <a:cs typeface="Sakkal Majalla" pitchFamily="2" charset="-78"/>
            </a:endParaRPr>
          </a:p>
        </p:txBody>
      </p:sp>
      <p:sp>
        <p:nvSpPr>
          <p:cNvPr id="3" name="Espace réservé du contenu 2"/>
          <p:cNvSpPr>
            <a:spLocks noGrp="1"/>
          </p:cNvSpPr>
          <p:nvPr>
            <p:ph sz="quarter" idx="1"/>
          </p:nvPr>
        </p:nvSpPr>
        <p:spPr>
          <a:xfrm>
            <a:off x="500034" y="1428736"/>
            <a:ext cx="8272466" cy="5143504"/>
          </a:xfrm>
        </p:spPr>
        <p:txBody>
          <a:bodyPr>
            <a:normAutofit/>
          </a:bodyPr>
          <a:lstStyle/>
          <a:p>
            <a:pPr algn="just" rtl="1">
              <a:lnSpc>
                <a:spcPct val="170000"/>
              </a:lnSpc>
              <a:buNone/>
            </a:pPr>
            <a:r>
              <a:rPr lang="ar-MA" sz="4000" b="1" dirty="0" smtClean="0">
                <a:solidFill>
                  <a:srgbClr val="FF0000"/>
                </a:solidFill>
                <a:latin typeface="Traditional Arabic" pitchFamily="18" charset="-78"/>
                <a:cs typeface="Traditional Arabic" pitchFamily="18" charset="-78"/>
              </a:rPr>
              <a:t>2 - تقديس الشعر </a:t>
            </a:r>
            <a:endParaRPr lang="fr-FR" sz="4000" b="1" dirty="0" smtClean="0">
              <a:solidFill>
                <a:srgbClr val="FF0000"/>
              </a:solidFill>
              <a:latin typeface="Traditional Arabic" pitchFamily="18" charset="-78"/>
              <a:cs typeface="Traditional Arabic" pitchFamily="18" charset="-78"/>
            </a:endParaRPr>
          </a:p>
          <a:p>
            <a:pPr algn="just" rtl="1"/>
            <a:r>
              <a:rPr lang="ar-MA" sz="3600" b="1" dirty="0" smtClean="0">
                <a:latin typeface="Sakkal Majalla" pitchFamily="2" charset="-78"/>
                <a:cs typeface="Sakkal Majalla" pitchFamily="2" charset="-78"/>
              </a:rPr>
              <a:t>إن معنى </a:t>
            </a:r>
            <a:r>
              <a:rPr lang="ar-MA" sz="3600" b="1" dirty="0" err="1" smtClean="0">
                <a:latin typeface="Sakkal Majalla" pitchFamily="2" charset="-78"/>
                <a:cs typeface="Sakkal Majalla" pitchFamily="2" charset="-78"/>
              </a:rPr>
              <a:t>النفاسة</a:t>
            </a:r>
            <a:r>
              <a:rPr lang="ar-MA" sz="3600" b="1" dirty="0" smtClean="0">
                <a:latin typeface="Sakkal Majalla" pitchFamily="2" charset="-78"/>
                <a:cs typeface="Sakkal Majalla" pitchFamily="2" charset="-78"/>
              </a:rPr>
              <a:t> الذي عليه مدار المادة اللغوية التي منها  ”المعلقات“ ليجعل تلك القصائد في موقع تتمتع فيه بموقف خاص بمنزلة تلك </a:t>
            </a:r>
            <a:r>
              <a:rPr lang="ar-MA" sz="3600" b="1" dirty="0" err="1" smtClean="0">
                <a:latin typeface="Sakkal Majalla" pitchFamily="2" charset="-78"/>
                <a:cs typeface="Sakkal Majalla" pitchFamily="2" charset="-78"/>
              </a:rPr>
              <a:t>النفاسة</a:t>
            </a:r>
            <a:r>
              <a:rPr lang="ar-MA" sz="3600" b="1" dirty="0" smtClean="0">
                <a:latin typeface="Sakkal Majalla" pitchFamily="2" charset="-78"/>
                <a:cs typeface="Sakkal Majalla" pitchFamily="2" charset="-78"/>
              </a:rPr>
              <a:t> . وهو موقف من جنس موقف العرب قديما من الشعر . وإن كان في المعلقات يزيد عليه في الدرجة . وهو موقف يصل إلى مرتبة التقديس ، بما لهذا اللفظ ومعناه من حمولة دينية .</a:t>
            </a:r>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MA" sz="4800" b="1" dirty="0" smtClean="0">
                <a:solidFill>
                  <a:srgbClr val="C00000"/>
                </a:solidFill>
                <a:latin typeface="Calibri" pitchFamily="34" charset="0"/>
                <a:cs typeface="Calibri" pitchFamily="34" charset="0"/>
              </a:rPr>
              <a:t>المعلقات</a:t>
            </a:r>
            <a:r>
              <a:rPr lang="ar-MA" dirty="0" smtClean="0">
                <a:solidFill>
                  <a:srgbClr val="C00000"/>
                </a:solidFill>
              </a:rPr>
              <a:t> </a:t>
            </a:r>
            <a:endParaRPr lang="fr-FR" dirty="0">
              <a:solidFill>
                <a:srgbClr val="C00000"/>
              </a:solidFill>
            </a:endParaRPr>
          </a:p>
        </p:txBody>
      </p:sp>
      <p:sp>
        <p:nvSpPr>
          <p:cNvPr id="3" name="Espace réservé du contenu 2"/>
          <p:cNvSpPr>
            <a:spLocks noGrp="1"/>
          </p:cNvSpPr>
          <p:nvPr>
            <p:ph sz="quarter" idx="1"/>
          </p:nvPr>
        </p:nvSpPr>
        <p:spPr>
          <a:xfrm>
            <a:off x="914400" y="1447800"/>
            <a:ext cx="7772400" cy="5124472"/>
          </a:xfrm>
        </p:spPr>
        <p:txBody>
          <a:bodyPr>
            <a:normAutofit fontScale="92500" lnSpcReduction="10000"/>
          </a:bodyPr>
          <a:lstStyle/>
          <a:p>
            <a:pPr algn="r" rtl="1">
              <a:buNone/>
            </a:pPr>
            <a:endParaRPr lang="ar-MA" dirty="0" smtClean="0"/>
          </a:p>
          <a:p>
            <a:pPr algn="r" rtl="1">
              <a:buNone/>
            </a:pPr>
            <a:r>
              <a:rPr lang="ar-MA" sz="4000" b="1" dirty="0" smtClean="0">
                <a:solidFill>
                  <a:srgbClr val="FF0000"/>
                </a:solidFill>
                <a:latin typeface="Traditional Arabic" pitchFamily="18" charset="-78"/>
                <a:cs typeface="Traditional Arabic" pitchFamily="18" charset="-78"/>
              </a:rPr>
              <a:t>2-  تقديس الشعر </a:t>
            </a:r>
            <a:endParaRPr lang="fr-FR" sz="4000" b="1" dirty="0" smtClean="0">
              <a:solidFill>
                <a:srgbClr val="FF0000"/>
              </a:solidFill>
              <a:latin typeface="Traditional Arabic" pitchFamily="18" charset="-78"/>
              <a:cs typeface="Traditional Arabic" pitchFamily="18" charset="-78"/>
            </a:endParaRPr>
          </a:p>
          <a:p>
            <a:pPr algn="r" rtl="1"/>
            <a:r>
              <a:rPr lang="ar-MA" sz="3900" b="1" dirty="0" smtClean="0">
                <a:latin typeface="Sakkal Majalla" pitchFamily="2" charset="-78"/>
                <a:cs typeface="Sakkal Majalla" pitchFamily="2" charset="-78"/>
              </a:rPr>
              <a:t>وكان الشعر عند العرب  مادة للغناء يرتلونه في المعابد . </a:t>
            </a:r>
          </a:p>
          <a:p>
            <a:pPr algn="r" rtl="1">
              <a:buNone/>
            </a:pPr>
            <a:r>
              <a:rPr lang="ar-MA" sz="3900" b="1" dirty="0" smtClean="0">
                <a:latin typeface="Sakkal Majalla" pitchFamily="2" charset="-78"/>
                <a:cs typeface="Sakkal Majalla" pitchFamily="2" charset="-78"/>
              </a:rPr>
              <a:t>    قال الله عز وجل : </a:t>
            </a:r>
          </a:p>
          <a:p>
            <a:pPr algn="r" rtl="1">
              <a:buNone/>
            </a:pPr>
            <a:r>
              <a:rPr lang="ar-MA" sz="3900" b="1" dirty="0" smtClean="0">
                <a:latin typeface="Sakkal Majalla" pitchFamily="2" charset="-78"/>
                <a:cs typeface="Sakkal Majalla" pitchFamily="2" charset="-78"/>
              </a:rPr>
              <a:t>      ( وما كان صلاتهم عند البيت إلا </a:t>
            </a:r>
            <a:r>
              <a:rPr lang="ar-MA" sz="3900" b="1" dirty="0" err="1" smtClean="0">
                <a:latin typeface="Sakkal Majalla" pitchFamily="2" charset="-78"/>
                <a:cs typeface="Sakkal Majalla" pitchFamily="2" charset="-78"/>
              </a:rPr>
              <a:t>مكاء</a:t>
            </a:r>
            <a:r>
              <a:rPr lang="ar-MA" sz="3900" b="1" dirty="0" smtClean="0">
                <a:latin typeface="Sakkal Majalla" pitchFamily="2" charset="-78"/>
                <a:cs typeface="Sakkal Majalla" pitchFamily="2" charset="-78"/>
              </a:rPr>
              <a:t> </a:t>
            </a:r>
            <a:r>
              <a:rPr lang="ar-MA" sz="3900" b="1" dirty="0" err="1" smtClean="0">
                <a:latin typeface="Sakkal Majalla" pitchFamily="2" charset="-78"/>
                <a:cs typeface="Sakkal Majalla" pitchFamily="2" charset="-78"/>
              </a:rPr>
              <a:t>وتصدية</a:t>
            </a:r>
            <a:r>
              <a:rPr lang="ar-MA" sz="3900" b="1" dirty="0" smtClean="0">
                <a:latin typeface="Sakkal Majalla" pitchFamily="2" charset="-78"/>
                <a:cs typeface="Sakkal Majalla" pitchFamily="2" charset="-78"/>
              </a:rPr>
              <a:t> ) </a:t>
            </a:r>
          </a:p>
          <a:p>
            <a:pPr rtl="1">
              <a:buNone/>
            </a:pPr>
            <a:r>
              <a:rPr lang="ar-MA" b="1" dirty="0" smtClean="0">
                <a:latin typeface="Andalus" pitchFamily="18" charset="-78"/>
                <a:cs typeface="Andalus" pitchFamily="18" charset="-78"/>
              </a:rPr>
              <a:t>سورة الأنفال الآية 35</a:t>
            </a:r>
            <a:endParaRPr lang="fr-FR" b="1" dirty="0" smtClean="0">
              <a:latin typeface="Andalus" pitchFamily="18" charset="-78"/>
              <a:cs typeface="Andalus" pitchFamily="18" charset="-78"/>
            </a:endParaRPr>
          </a:p>
          <a:p>
            <a:pPr algn="r" rtl="1"/>
            <a:r>
              <a:rPr lang="ar-MA" sz="3900" b="1" dirty="0" smtClean="0">
                <a:latin typeface="Sakkal Majalla" pitchFamily="2" charset="-78"/>
                <a:cs typeface="Sakkal Majalla" pitchFamily="2" charset="-78"/>
              </a:rPr>
              <a:t>وكان الشعر مادة لرقص العذارى في الأعياد . </a:t>
            </a:r>
          </a:p>
          <a:p>
            <a:pPr algn="r" rtl="1">
              <a:buNone/>
            </a:pPr>
            <a:r>
              <a:rPr lang="ar-MA" sz="3900" b="1" dirty="0" smtClean="0">
                <a:latin typeface="Sakkal Majalla" pitchFamily="2" charset="-78"/>
                <a:cs typeface="Sakkal Majalla" pitchFamily="2" charset="-78"/>
              </a:rPr>
              <a:t>     قال امرؤ </a:t>
            </a:r>
            <a:r>
              <a:rPr lang="ar-MA" sz="3900" b="1" dirty="0" err="1" smtClean="0">
                <a:latin typeface="Sakkal Majalla" pitchFamily="2" charset="-78"/>
                <a:cs typeface="Sakkal Majalla" pitchFamily="2" charset="-78"/>
              </a:rPr>
              <a:t>القيس</a:t>
            </a:r>
            <a:r>
              <a:rPr lang="ar-MA" sz="3900" b="1" dirty="0" smtClean="0">
                <a:latin typeface="Sakkal Majalla" pitchFamily="2" charset="-78"/>
                <a:cs typeface="Sakkal Majalla" pitchFamily="2" charset="-78"/>
              </a:rPr>
              <a:t> :</a:t>
            </a:r>
            <a:endParaRPr lang="fr-FR" sz="3900" b="1" dirty="0" smtClean="0">
              <a:latin typeface="Sakkal Majalla" pitchFamily="2" charset="-78"/>
              <a:cs typeface="Sakkal Majalla" pitchFamily="2" charset="-78"/>
            </a:endParaRPr>
          </a:p>
          <a:p>
            <a:pPr algn="r" rtl="1">
              <a:buNone/>
            </a:pPr>
            <a:r>
              <a:rPr lang="ar-MA" sz="3900" b="1" dirty="0" smtClean="0">
                <a:latin typeface="Sakkal Majalla" pitchFamily="2" charset="-78"/>
                <a:cs typeface="Sakkal Majalla" pitchFamily="2" charset="-78"/>
              </a:rPr>
              <a:t>   فعَنَّ لنا سِرب كأن نِعاجه              عَذارى دُوار في </a:t>
            </a:r>
            <a:r>
              <a:rPr lang="ar-MA" sz="3900" b="1" dirty="0" err="1" smtClean="0">
                <a:latin typeface="Sakkal Majalla" pitchFamily="2" charset="-78"/>
                <a:cs typeface="Sakkal Majalla" pitchFamily="2" charset="-78"/>
              </a:rPr>
              <a:t>ملاء</a:t>
            </a:r>
            <a:r>
              <a:rPr lang="ar-MA" sz="3900" b="1" dirty="0" smtClean="0">
                <a:latin typeface="Sakkal Majalla" pitchFamily="2" charset="-78"/>
                <a:cs typeface="Sakkal Majalla" pitchFamily="2" charset="-78"/>
              </a:rPr>
              <a:t> مُذَيَل</a:t>
            </a:r>
            <a:endParaRPr lang="fr-FR" sz="3900" b="1" dirty="0" smtClean="0">
              <a:latin typeface="Sakkal Majalla" pitchFamily="2" charset="-78"/>
              <a:cs typeface="Sakkal Majalla" pitchFamily="2" charset="-78"/>
            </a:endParaRPr>
          </a:p>
          <a:p>
            <a:pPr algn="r" rtl="1">
              <a:buNone/>
            </a:pPr>
            <a:endParaRPr lang="fr-F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1458</TotalTime>
  <Words>1368</Words>
  <Application>Microsoft Office PowerPoint</Application>
  <PresentationFormat>Affichage à l'écran (4:3)</PresentationFormat>
  <Paragraphs>167</Paragraphs>
  <Slides>31</Slides>
  <Notes>0</Notes>
  <HiddenSlides>0</HiddenSlides>
  <MMClips>0</MMClips>
  <ScaleCrop>false</ScaleCrop>
  <HeadingPairs>
    <vt:vector size="4" baseType="variant">
      <vt:variant>
        <vt:lpstr>Thème</vt:lpstr>
      </vt:variant>
      <vt:variant>
        <vt:i4>1</vt:i4>
      </vt:variant>
      <vt:variant>
        <vt:lpstr>Titres des diapositives</vt:lpstr>
      </vt:variant>
      <vt:variant>
        <vt:i4>31</vt:i4>
      </vt:variant>
    </vt:vector>
  </HeadingPairs>
  <TitlesOfParts>
    <vt:vector size="32" baseType="lpstr">
      <vt:lpstr>Oriel</vt:lpstr>
      <vt:lpstr>جامعة المولى اسماعيل مكناس الكلية المتعددة التخصصات الرشيدية شعبة اللغة العربية – مسلك الدراسات الأساسية – سلك الإجازة </vt:lpstr>
      <vt:lpstr>المعلقات</vt:lpstr>
      <vt:lpstr>المعلقات </vt:lpstr>
      <vt:lpstr>المعلقات </vt:lpstr>
      <vt:lpstr>المعلقات </vt:lpstr>
      <vt:lpstr>المعلقات </vt:lpstr>
      <vt:lpstr>المعلقات</vt:lpstr>
      <vt:lpstr>المعلقات </vt:lpstr>
      <vt:lpstr>المعلقات </vt:lpstr>
      <vt:lpstr>          المعلقات  </vt:lpstr>
      <vt:lpstr>المعلقات</vt:lpstr>
      <vt:lpstr>المعلقات</vt:lpstr>
      <vt:lpstr>المعلقات  </vt:lpstr>
      <vt:lpstr>المعلقات</vt:lpstr>
      <vt:lpstr>المعلقات </vt:lpstr>
      <vt:lpstr>المعلقات</vt:lpstr>
      <vt:lpstr>المعلقات </vt:lpstr>
      <vt:lpstr>المعلقات </vt:lpstr>
      <vt:lpstr>المعلقات</vt:lpstr>
      <vt:lpstr>المعلقات </vt:lpstr>
      <vt:lpstr>المعلقات </vt:lpstr>
      <vt:lpstr>المعلقات </vt:lpstr>
      <vt:lpstr>المعلقات </vt:lpstr>
      <vt:lpstr>المعلقات</vt:lpstr>
      <vt:lpstr>المعلقات</vt:lpstr>
      <vt:lpstr>المعلقات</vt:lpstr>
      <vt:lpstr>المعلقات </vt:lpstr>
      <vt:lpstr>المعلقات </vt:lpstr>
      <vt:lpstr>المعلقات</vt:lpstr>
      <vt:lpstr>المعلقات </vt:lpstr>
      <vt:lpstr>المعلقات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جامعة المولى اسماعيل مكناس الكلية المتعددة التخصصات الرشيدية شعبة اللغة العربية – مسلك الدراسات العربية</dc:title>
  <dc:creator>Utilisateur Windows</dc:creator>
  <cp:lastModifiedBy>Utilisateur Windows</cp:lastModifiedBy>
  <cp:revision>163</cp:revision>
  <dcterms:created xsi:type="dcterms:W3CDTF">2020-03-17T00:13:13Z</dcterms:created>
  <dcterms:modified xsi:type="dcterms:W3CDTF">2020-04-11T16:30:28Z</dcterms:modified>
</cp:coreProperties>
</file>