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ar-M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2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ar-M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ar-M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E2A3-D247-4B87-BF6A-7B2C4E8DD441}" type="datetimeFigureOut">
              <a:rPr lang="ar-MA" smtClean="0"/>
              <a:t>04-08-1441</a:t>
            </a:fld>
            <a:endParaRPr lang="ar-M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M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80795-0FEB-4FE3-A5D9-DF1FFB711E9D}" type="slidenum">
              <a:rPr lang="ar-MA" smtClean="0"/>
              <a:t>‹N°›</a:t>
            </a:fld>
            <a:endParaRPr lang="ar-MA"/>
          </a:p>
        </p:txBody>
      </p:sp>
    </p:spTree>
    <p:extLst>
      <p:ext uri="{BB962C8B-B14F-4D97-AF65-F5344CB8AC3E}">
        <p14:creationId xmlns:p14="http://schemas.microsoft.com/office/powerpoint/2010/main" val="3474800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M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E2A3-D247-4B87-BF6A-7B2C4E8DD441}" type="datetimeFigureOut">
              <a:rPr lang="ar-MA" smtClean="0"/>
              <a:t>04-08-1441</a:t>
            </a:fld>
            <a:endParaRPr lang="ar-M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M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80795-0FEB-4FE3-A5D9-DF1FFB711E9D}" type="slidenum">
              <a:rPr lang="ar-MA" smtClean="0"/>
              <a:t>‹N°›</a:t>
            </a:fld>
            <a:endParaRPr lang="ar-MA"/>
          </a:p>
        </p:txBody>
      </p:sp>
    </p:spTree>
    <p:extLst>
      <p:ext uri="{BB962C8B-B14F-4D97-AF65-F5344CB8AC3E}">
        <p14:creationId xmlns:p14="http://schemas.microsoft.com/office/powerpoint/2010/main" val="3018306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ar-M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M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E2A3-D247-4B87-BF6A-7B2C4E8DD441}" type="datetimeFigureOut">
              <a:rPr lang="ar-MA" smtClean="0"/>
              <a:t>04-08-1441</a:t>
            </a:fld>
            <a:endParaRPr lang="ar-M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M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80795-0FEB-4FE3-A5D9-DF1FFB711E9D}" type="slidenum">
              <a:rPr lang="ar-MA" smtClean="0"/>
              <a:t>‹N°›</a:t>
            </a:fld>
            <a:endParaRPr lang="ar-MA"/>
          </a:p>
        </p:txBody>
      </p:sp>
    </p:spTree>
    <p:extLst>
      <p:ext uri="{BB962C8B-B14F-4D97-AF65-F5344CB8AC3E}">
        <p14:creationId xmlns:p14="http://schemas.microsoft.com/office/powerpoint/2010/main" val="3693623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M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E2A3-D247-4B87-BF6A-7B2C4E8DD441}" type="datetimeFigureOut">
              <a:rPr lang="ar-MA" smtClean="0"/>
              <a:t>04-08-1441</a:t>
            </a:fld>
            <a:endParaRPr lang="ar-M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M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80795-0FEB-4FE3-A5D9-DF1FFB711E9D}" type="slidenum">
              <a:rPr lang="ar-MA" smtClean="0"/>
              <a:t>‹N°›</a:t>
            </a:fld>
            <a:endParaRPr lang="ar-MA"/>
          </a:p>
        </p:txBody>
      </p:sp>
    </p:spTree>
    <p:extLst>
      <p:ext uri="{BB962C8B-B14F-4D97-AF65-F5344CB8AC3E}">
        <p14:creationId xmlns:p14="http://schemas.microsoft.com/office/powerpoint/2010/main" val="1961139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a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E2A3-D247-4B87-BF6A-7B2C4E8DD441}" type="datetimeFigureOut">
              <a:rPr lang="ar-MA" smtClean="0"/>
              <a:t>04-08-1441</a:t>
            </a:fld>
            <a:endParaRPr lang="ar-M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M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80795-0FEB-4FE3-A5D9-DF1FFB711E9D}" type="slidenum">
              <a:rPr lang="ar-MA" smtClean="0"/>
              <a:t>‹N°›</a:t>
            </a:fld>
            <a:endParaRPr lang="ar-MA"/>
          </a:p>
        </p:txBody>
      </p:sp>
    </p:spTree>
    <p:extLst>
      <p:ext uri="{BB962C8B-B14F-4D97-AF65-F5344CB8AC3E}">
        <p14:creationId xmlns:p14="http://schemas.microsoft.com/office/powerpoint/2010/main" val="432809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M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M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MA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E2A3-D247-4B87-BF6A-7B2C4E8DD441}" type="datetimeFigureOut">
              <a:rPr lang="ar-MA" smtClean="0"/>
              <a:t>04-08-1441</a:t>
            </a:fld>
            <a:endParaRPr lang="a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80795-0FEB-4FE3-A5D9-DF1FFB711E9D}" type="slidenum">
              <a:rPr lang="ar-MA" smtClean="0"/>
              <a:t>‹N°›</a:t>
            </a:fld>
            <a:endParaRPr lang="ar-MA"/>
          </a:p>
        </p:txBody>
      </p:sp>
    </p:spTree>
    <p:extLst>
      <p:ext uri="{BB962C8B-B14F-4D97-AF65-F5344CB8AC3E}">
        <p14:creationId xmlns:p14="http://schemas.microsoft.com/office/powerpoint/2010/main" val="2530093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a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M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MA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E2A3-D247-4B87-BF6A-7B2C4E8DD441}" type="datetimeFigureOut">
              <a:rPr lang="ar-MA" smtClean="0"/>
              <a:t>04-08-1441</a:t>
            </a:fld>
            <a:endParaRPr lang="ar-M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M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80795-0FEB-4FE3-A5D9-DF1FFB711E9D}" type="slidenum">
              <a:rPr lang="ar-MA" smtClean="0"/>
              <a:t>‹N°›</a:t>
            </a:fld>
            <a:endParaRPr lang="ar-MA"/>
          </a:p>
        </p:txBody>
      </p:sp>
    </p:spTree>
    <p:extLst>
      <p:ext uri="{BB962C8B-B14F-4D97-AF65-F5344CB8AC3E}">
        <p14:creationId xmlns:p14="http://schemas.microsoft.com/office/powerpoint/2010/main" val="2631446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a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E2A3-D247-4B87-BF6A-7B2C4E8DD441}" type="datetimeFigureOut">
              <a:rPr lang="ar-MA" smtClean="0"/>
              <a:t>04-08-1441</a:t>
            </a:fld>
            <a:endParaRPr lang="ar-M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M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80795-0FEB-4FE3-A5D9-DF1FFB711E9D}" type="slidenum">
              <a:rPr lang="ar-MA" smtClean="0"/>
              <a:t>‹N°›</a:t>
            </a:fld>
            <a:endParaRPr lang="ar-MA"/>
          </a:p>
        </p:txBody>
      </p:sp>
    </p:spTree>
    <p:extLst>
      <p:ext uri="{BB962C8B-B14F-4D97-AF65-F5344CB8AC3E}">
        <p14:creationId xmlns:p14="http://schemas.microsoft.com/office/powerpoint/2010/main" val="1111672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E2A3-D247-4B87-BF6A-7B2C4E8DD441}" type="datetimeFigureOut">
              <a:rPr lang="ar-MA" smtClean="0"/>
              <a:t>04-08-1441</a:t>
            </a:fld>
            <a:endParaRPr lang="ar-M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80795-0FEB-4FE3-A5D9-DF1FFB711E9D}" type="slidenum">
              <a:rPr lang="ar-MA" smtClean="0"/>
              <a:t>‹N°›</a:t>
            </a:fld>
            <a:endParaRPr lang="ar-MA"/>
          </a:p>
        </p:txBody>
      </p:sp>
    </p:spTree>
    <p:extLst>
      <p:ext uri="{BB962C8B-B14F-4D97-AF65-F5344CB8AC3E}">
        <p14:creationId xmlns:p14="http://schemas.microsoft.com/office/powerpoint/2010/main" val="3657068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a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M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E2A3-D247-4B87-BF6A-7B2C4E8DD441}" type="datetimeFigureOut">
              <a:rPr lang="ar-MA" smtClean="0"/>
              <a:t>04-08-1441</a:t>
            </a:fld>
            <a:endParaRPr lang="a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80795-0FEB-4FE3-A5D9-DF1FFB711E9D}" type="slidenum">
              <a:rPr lang="ar-MA" smtClean="0"/>
              <a:t>‹N°›</a:t>
            </a:fld>
            <a:endParaRPr lang="ar-MA"/>
          </a:p>
        </p:txBody>
      </p:sp>
    </p:spTree>
    <p:extLst>
      <p:ext uri="{BB962C8B-B14F-4D97-AF65-F5344CB8AC3E}">
        <p14:creationId xmlns:p14="http://schemas.microsoft.com/office/powerpoint/2010/main" val="816579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ar-M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M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E2A3-D247-4B87-BF6A-7B2C4E8DD441}" type="datetimeFigureOut">
              <a:rPr lang="ar-MA" smtClean="0"/>
              <a:t>04-08-1441</a:t>
            </a:fld>
            <a:endParaRPr lang="a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80795-0FEB-4FE3-A5D9-DF1FFB711E9D}" type="slidenum">
              <a:rPr lang="ar-MA" smtClean="0"/>
              <a:t>‹N°›</a:t>
            </a:fld>
            <a:endParaRPr lang="ar-MA"/>
          </a:p>
        </p:txBody>
      </p:sp>
    </p:spTree>
    <p:extLst>
      <p:ext uri="{BB962C8B-B14F-4D97-AF65-F5344CB8AC3E}">
        <p14:creationId xmlns:p14="http://schemas.microsoft.com/office/powerpoint/2010/main" val="1108066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fr-FR" smtClean="0"/>
              <a:t>Modifiez le style du titre</a:t>
            </a:r>
            <a:endParaRPr lang="a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M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8E2A3-D247-4B87-BF6A-7B2C4E8DD441}" type="datetimeFigureOut">
              <a:rPr lang="ar-MA" smtClean="0"/>
              <a:t>04-08-1441</a:t>
            </a:fld>
            <a:endParaRPr lang="ar-M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M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580795-0FEB-4FE3-A5D9-DF1FFB711E9D}" type="slidenum">
              <a:rPr lang="ar-MA" smtClean="0"/>
              <a:t>‹N°›</a:t>
            </a:fld>
            <a:endParaRPr lang="ar-MA"/>
          </a:p>
        </p:txBody>
      </p:sp>
    </p:spTree>
    <p:extLst>
      <p:ext uri="{BB962C8B-B14F-4D97-AF65-F5344CB8AC3E}">
        <p14:creationId xmlns:p14="http://schemas.microsoft.com/office/powerpoint/2010/main" val="2748958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M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1556793"/>
            <a:ext cx="7772400" cy="936104"/>
          </a:xfrm>
        </p:spPr>
        <p:txBody>
          <a:bodyPr/>
          <a:lstStyle/>
          <a:p>
            <a:r>
              <a:rPr lang="ar-MA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محاضرات البلاغة والنقد </a:t>
            </a:r>
            <a:endParaRPr lang="ar-MA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03648" y="2924944"/>
            <a:ext cx="6400800" cy="2088232"/>
          </a:xfrm>
        </p:spPr>
        <p:txBody>
          <a:bodyPr>
            <a:normAutofit fontScale="92500" lnSpcReduction="20000"/>
          </a:bodyPr>
          <a:lstStyle/>
          <a:p>
            <a:r>
              <a:rPr lang="ar-MA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جامعة مولاي إسماعيل</a:t>
            </a:r>
          </a:p>
          <a:p>
            <a:r>
              <a:rPr lang="ar-MA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كلية الآداب والعلوم الإنسانية - مكناس </a:t>
            </a:r>
          </a:p>
          <a:p>
            <a:r>
              <a:rPr lang="ar-MA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ماستر «الأدب المغربي وجدلية الإبداع والنقد»</a:t>
            </a:r>
          </a:p>
          <a:p>
            <a:r>
              <a:rPr lang="ar-MA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الأستاذ: إدريس </a:t>
            </a:r>
            <a:r>
              <a:rPr lang="ar-MA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موحتات</a:t>
            </a:r>
            <a:endParaRPr lang="ar-MA" sz="3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ar-MA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endParaRPr lang="ar-MA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ar-MA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16633"/>
            <a:ext cx="4032448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987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ar-MA" b="1" dirty="0" smtClean="0"/>
              <a:t>المحاضرة الأولى: مدخل نظري </a:t>
            </a:r>
            <a:endParaRPr lang="ar-M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ar-MA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بيئات النقد والبلاغة قديما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ar-MA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علاقة النقد بالبلاغة 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ar-MA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قراءات </a:t>
            </a:r>
            <a:r>
              <a:rPr lang="ar-MA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المحدثين للتراث النقدي القديم. </a:t>
            </a:r>
            <a:endParaRPr lang="fr-FR" sz="6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ar-MA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الوعي بدور المصطلح في التراث النقدي </a:t>
            </a:r>
            <a:r>
              <a:rPr lang="ar-MA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والبلاغي عند القدماء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ar-MA" dirty="0"/>
          </a:p>
        </p:txBody>
      </p:sp>
    </p:spTree>
    <p:extLst>
      <p:ext uri="{BB962C8B-B14F-4D97-AF65-F5344CB8AC3E}">
        <p14:creationId xmlns:p14="http://schemas.microsoft.com/office/powerpoint/2010/main" val="98170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ar-MA" b="1" i="1" dirty="0" smtClean="0"/>
              <a:t>المحاضرة الثانية: الفصاحة والبلاغة</a:t>
            </a:r>
            <a:endParaRPr lang="ar-M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ar-MA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في مفهومي </a:t>
            </a:r>
            <a:r>
              <a:rPr lang="ar-MA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الفصاحة </a:t>
            </a:r>
            <a:r>
              <a:rPr lang="ar-MA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والبلاغة </a:t>
            </a:r>
          </a:p>
          <a:p>
            <a:pPr marL="742950" indent="-742950">
              <a:buFont typeface="+mj-lt"/>
              <a:buAutoNum type="arabicPeriod"/>
            </a:pPr>
            <a:r>
              <a:rPr lang="ar-MA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تعريفات القدماء للمصطلحين</a:t>
            </a:r>
          </a:p>
          <a:p>
            <a:pPr marL="742950" indent="-742950">
              <a:buFont typeface="+mj-lt"/>
              <a:buAutoNum type="arabicPeriod"/>
            </a:pPr>
            <a:r>
              <a:rPr lang="ar-MA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تعريفات المحدثين </a:t>
            </a:r>
          </a:p>
          <a:p>
            <a:pPr marL="742950" indent="-742950">
              <a:buFont typeface="+mj-lt"/>
              <a:buAutoNum type="arabicPeriod"/>
            </a:pPr>
            <a:r>
              <a:rPr lang="ar-MA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خلاصات</a:t>
            </a:r>
            <a:endParaRPr lang="ar-MA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77350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ar-MA" b="1" i="1" dirty="0" smtClean="0"/>
              <a:t>المحاضرة الثالثة: البيان</a:t>
            </a:r>
            <a:endParaRPr lang="ar-M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ar-MA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التحديدات اللغوية والاصطلاحية. </a:t>
            </a:r>
          </a:p>
          <a:p>
            <a:pPr marL="514350" indent="-514350">
              <a:buFont typeface="+mj-lt"/>
              <a:buAutoNum type="arabicPeriod"/>
            </a:pPr>
            <a:r>
              <a:rPr lang="ar-MA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البيان عند القدماء</a:t>
            </a:r>
          </a:p>
          <a:p>
            <a:pPr marL="514350" indent="-514350">
              <a:buFont typeface="+mj-lt"/>
              <a:buAutoNum type="arabicPeriod"/>
            </a:pPr>
            <a:r>
              <a:rPr lang="ar-MA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البيان عند المحدثين</a:t>
            </a:r>
          </a:p>
          <a:p>
            <a:pPr marL="514350" indent="-514350">
              <a:buFont typeface="+mj-lt"/>
              <a:buAutoNum type="arabicPeriod"/>
            </a:pPr>
            <a:r>
              <a:rPr lang="ar-MA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خلاصات عامة  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ar-MA" dirty="0"/>
          </a:p>
        </p:txBody>
      </p:sp>
    </p:spTree>
    <p:extLst>
      <p:ext uri="{BB962C8B-B14F-4D97-AF65-F5344CB8AC3E}">
        <p14:creationId xmlns:p14="http://schemas.microsoft.com/office/powerpoint/2010/main" val="266257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ar-MA" b="1" i="1" dirty="0" smtClean="0"/>
              <a:t>المحاضرة الرابعة: المجاز </a:t>
            </a:r>
            <a:endParaRPr lang="ar-M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ar-MA" b="1" dirty="0" smtClean="0"/>
              <a:t> </a:t>
            </a:r>
            <a:r>
              <a:rPr lang="ar-M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في </a:t>
            </a:r>
            <a:r>
              <a:rPr lang="ar-M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مفهوم المجاز لغة واصطلاحا. 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indent="-742950">
              <a:buFont typeface="+mj-lt"/>
              <a:buAutoNum type="arabicPeriod"/>
            </a:pPr>
            <a:r>
              <a:rPr lang="ar-M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مواقف القدماء من المجاز </a:t>
            </a:r>
          </a:p>
          <a:p>
            <a:pPr marL="742950" indent="-742950">
              <a:buFont typeface="+mj-lt"/>
              <a:buAutoNum type="arabicPeriod"/>
            </a:pPr>
            <a:r>
              <a:rPr lang="ar-M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المجاز عند البلاغيين القدماء</a:t>
            </a:r>
          </a:p>
          <a:p>
            <a:pPr marL="742950" indent="-742950">
              <a:buFont typeface="+mj-lt"/>
              <a:buAutoNum type="arabicPeriod"/>
            </a:pPr>
            <a:r>
              <a:rPr lang="ar-M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المجاز عند المحدثين </a:t>
            </a:r>
          </a:p>
          <a:p>
            <a:pPr marL="742950" indent="-742950">
              <a:buFont typeface="+mj-lt"/>
              <a:buAutoNum type="arabicPeriod"/>
            </a:pPr>
            <a:r>
              <a:rPr lang="ar-M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خلاصات</a:t>
            </a:r>
            <a:endParaRPr lang="ar-M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670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ar-MA" b="1" dirty="0" smtClean="0"/>
              <a:t>المحاضرة</a:t>
            </a:r>
            <a:r>
              <a:rPr lang="ar-MA" b="1" i="1" dirty="0" smtClean="0"/>
              <a:t> الخامسة: البديع </a:t>
            </a:r>
            <a:endParaRPr lang="ar-M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ar-M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في </a:t>
            </a:r>
            <a:r>
              <a:rPr lang="ar-M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مفهوم </a:t>
            </a:r>
            <a:r>
              <a:rPr lang="ar-M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البديع</a:t>
            </a:r>
          </a:p>
          <a:p>
            <a:pPr marL="742950" indent="-742950">
              <a:buFont typeface="+mj-lt"/>
              <a:buAutoNum type="arabicPeriod"/>
            </a:pPr>
            <a:r>
              <a:rPr lang="ar-M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البديع لغة واصطلاحا</a:t>
            </a:r>
          </a:p>
          <a:p>
            <a:pPr marL="742950" indent="-742950">
              <a:buFont typeface="+mj-lt"/>
              <a:buAutoNum type="arabicPeriod"/>
            </a:pPr>
            <a:r>
              <a:rPr lang="ar-M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البديع عند القدماء</a:t>
            </a:r>
          </a:p>
          <a:p>
            <a:pPr marL="742950" indent="-742950">
              <a:buFont typeface="+mj-lt"/>
              <a:buAutoNum type="arabicPeriod"/>
            </a:pPr>
            <a:r>
              <a:rPr lang="ar-M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البديع عند البلاغيين المتأخرين</a:t>
            </a:r>
          </a:p>
          <a:p>
            <a:pPr marL="742950" indent="-742950">
              <a:buFont typeface="+mj-lt"/>
              <a:buAutoNum type="arabicPeriod"/>
            </a:pPr>
            <a:r>
              <a:rPr lang="ar-M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البديع عند المحدثين.</a:t>
            </a:r>
          </a:p>
          <a:p>
            <a:pPr marL="742950" indent="-742950">
              <a:buFont typeface="+mj-lt"/>
              <a:buAutoNum type="arabicPeriod"/>
            </a:pPr>
            <a:r>
              <a:rPr lang="ar-M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خلاصات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ar-MA" dirty="0"/>
          </a:p>
        </p:txBody>
      </p:sp>
    </p:spTree>
    <p:extLst>
      <p:ext uri="{BB962C8B-B14F-4D97-AF65-F5344CB8AC3E}">
        <p14:creationId xmlns:p14="http://schemas.microsoft.com/office/powerpoint/2010/main" val="202835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ar-MA" b="1" dirty="0" smtClean="0"/>
              <a:t>المحاضرة</a:t>
            </a:r>
            <a:r>
              <a:rPr lang="ar-MA" b="1" i="1" dirty="0" smtClean="0"/>
              <a:t> السادسة: النظم </a:t>
            </a:r>
            <a:endParaRPr lang="ar-M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ar-MA" b="1" dirty="0" smtClean="0"/>
              <a:t>النظم لغة واصطلاحا </a:t>
            </a:r>
          </a:p>
          <a:p>
            <a:pPr marL="514350" indent="-514350">
              <a:buFont typeface="+mj-lt"/>
              <a:buAutoNum type="arabicPeriod"/>
            </a:pPr>
            <a:r>
              <a:rPr lang="ar-MA" b="1" dirty="0" smtClean="0"/>
              <a:t>النظم في بيئة المتكلمين</a:t>
            </a:r>
          </a:p>
          <a:p>
            <a:pPr marL="514350" indent="-514350">
              <a:buFont typeface="+mj-lt"/>
              <a:buAutoNum type="arabicPeriod"/>
            </a:pPr>
            <a:r>
              <a:rPr lang="ar-MA" b="1" dirty="0" smtClean="0"/>
              <a:t>النظم عند عبد القاهر الجرجاني</a:t>
            </a:r>
          </a:p>
          <a:p>
            <a:pPr marL="514350" indent="-514350">
              <a:buFont typeface="+mj-lt"/>
              <a:buAutoNum type="arabicPeriod"/>
            </a:pPr>
            <a:r>
              <a:rPr lang="ar-MA" b="1" dirty="0" smtClean="0"/>
              <a:t>النظم في الدراسات الحديثة </a:t>
            </a:r>
          </a:p>
          <a:p>
            <a:pPr marL="514350" indent="-514350">
              <a:buFont typeface="+mj-lt"/>
              <a:buAutoNum type="arabicPeriod"/>
            </a:pPr>
            <a:r>
              <a:rPr lang="ar-MA" b="1" dirty="0" smtClean="0"/>
              <a:t>خلاصات </a:t>
            </a:r>
            <a:endParaRPr lang="en-US" dirty="0"/>
          </a:p>
          <a:p>
            <a:endParaRPr lang="ar-MA" dirty="0"/>
          </a:p>
        </p:txBody>
      </p:sp>
    </p:spTree>
    <p:extLst>
      <p:ext uri="{BB962C8B-B14F-4D97-AF65-F5344CB8AC3E}">
        <p14:creationId xmlns:p14="http://schemas.microsoft.com/office/powerpoint/2010/main" val="1991205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ar-MA" sz="4800" b="1" i="1" dirty="0" smtClean="0"/>
              <a:t>المحاضرة</a:t>
            </a:r>
            <a:r>
              <a:rPr lang="ar-MA" b="1" i="1" dirty="0" smtClean="0"/>
              <a:t> السابعة: المحاكاة والتخييل </a:t>
            </a:r>
            <a:endParaRPr lang="ar-M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ar-M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التحديدات اللغوية والاصطلاحية</a:t>
            </a:r>
          </a:p>
          <a:p>
            <a:pPr marL="514350" indent="-514350">
              <a:buFont typeface="+mj-lt"/>
              <a:buAutoNum type="arabicPeriod"/>
            </a:pPr>
            <a:r>
              <a:rPr lang="ar-M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المحاكاة عند أفلاطون وأرسطو</a:t>
            </a:r>
          </a:p>
          <a:p>
            <a:pPr marL="514350" indent="-514350">
              <a:buFont typeface="+mj-lt"/>
              <a:buAutoNum type="arabicPeriod"/>
            </a:pPr>
            <a:r>
              <a:rPr lang="ar-M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المحاكاة والتخييل عند الفلاسفة المسلمين</a:t>
            </a:r>
          </a:p>
          <a:p>
            <a:pPr marL="514350" indent="-514350">
              <a:buFont typeface="+mj-lt"/>
              <a:buAutoNum type="arabicPeriod"/>
            </a:pPr>
            <a:r>
              <a:rPr lang="ar-M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ar-M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المحاكاة والتخييل عند حازم </a:t>
            </a:r>
            <a:r>
              <a:rPr lang="ar-MA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القرطاجني</a:t>
            </a:r>
            <a:endParaRPr lang="ar-MA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Font typeface="+mj-lt"/>
              <a:buAutoNum type="arabicPeriod"/>
            </a:pPr>
            <a:r>
              <a:rPr lang="ar-M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المحاكاة والتخييل عند أبي القاسم </a:t>
            </a:r>
            <a:r>
              <a:rPr lang="ar-MA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السجلماسي</a:t>
            </a:r>
            <a:r>
              <a:rPr lang="ar-M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ar-MA" dirty="0"/>
          </a:p>
        </p:txBody>
      </p:sp>
    </p:spTree>
    <p:extLst>
      <p:ext uri="{BB962C8B-B14F-4D97-AF65-F5344CB8AC3E}">
        <p14:creationId xmlns:p14="http://schemas.microsoft.com/office/powerpoint/2010/main" val="2373172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1227</TotalTime>
  <Words>177</Words>
  <Application>Microsoft Office PowerPoint</Application>
  <PresentationFormat>Affichage à l'écran (4:3)</PresentationFormat>
  <Paragraphs>46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Thème Office</vt:lpstr>
      <vt:lpstr>محاضرات البلاغة والنقد </vt:lpstr>
      <vt:lpstr>المحاضرة الأولى: مدخل نظري </vt:lpstr>
      <vt:lpstr>المحاضرة الثانية: الفصاحة والبلاغة</vt:lpstr>
      <vt:lpstr>المحاضرة الثالثة: البيان</vt:lpstr>
      <vt:lpstr>المحاضرة الرابعة: المجاز </vt:lpstr>
      <vt:lpstr>المحاضرة الخامسة: البديع </vt:lpstr>
      <vt:lpstr>المحاضرة السادسة: النظم </vt:lpstr>
      <vt:lpstr>المحاضرة السابعة: المحاكاة والتخييل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المدخل النظري</dc:title>
  <dc:creator>DRISS</dc:creator>
  <cp:lastModifiedBy>Utilisateur Windows</cp:lastModifiedBy>
  <cp:revision>15</cp:revision>
  <dcterms:created xsi:type="dcterms:W3CDTF">2020-03-24T10:18:32Z</dcterms:created>
  <dcterms:modified xsi:type="dcterms:W3CDTF">2020-03-28T13:59:03Z</dcterms:modified>
</cp:coreProperties>
</file>