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4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59614B7-EBCD-44F4-8FA3-EFD520A22F4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F6AF1-F563-4ACA-9664-5B73F31DE1D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15BD1-2524-4EFF-9874-88B365F9501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96432-ECA8-4271-B062-6090FA54B75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A2652-F9F9-40B2-97F4-725C50DB9E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F6EA7-0CAB-422D-8781-242F21ECBBB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8C84C-B3E5-4894-8AF0-75AD8658F1B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3E88B-274E-44E8-9E79-FF92C73FBBF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1A802-EBE9-47A5-9AA5-B5055EBB14C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C0BA81-6971-43EB-BDFD-828C7FF1E0C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200F7-FA93-416B-8CC4-1B1523ED5A9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E15DA-DAB9-4D3B-85F7-B3DC949177E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26003C-0B66-4A41-9AC3-1946BD2C7B8A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629150" y="6610350"/>
            <a:ext cx="4514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704850"/>
            <a:ext cx="9144000" cy="428625"/>
          </a:xfrm>
          <a:prstGeom prst="rect">
            <a:avLst/>
          </a:prstGeom>
          <a:solidFill>
            <a:srgbClr val="DADAD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525713" y="2373313"/>
            <a:ext cx="41417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sz="2400" b="1">
                <a:solidFill>
                  <a:schemeClr val="accent2"/>
                </a:solidFill>
              </a:rPr>
              <a:t>3. LE LANGAGE SQL DML  </a:t>
            </a:r>
          </a:p>
          <a:p>
            <a:pPr algn="ctr" eaLnBrk="0" hangingPunct="0"/>
            <a:r>
              <a:rPr lang="fr-FR" sz="2400" b="1">
                <a:solidFill>
                  <a:schemeClr val="accent2"/>
                </a:solidFill>
              </a:rPr>
              <a:t>Partie 2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629150" y="0"/>
            <a:ext cx="4514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3.1 Jointures	3.5 Ordre et interprétation</a:t>
            </a:r>
          </a:p>
          <a:p>
            <a:pPr eaLnBrk="0" hangingPunct="0"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3.2 Opérateurs ensemblistes	3.6 Modification des données</a:t>
            </a:r>
          </a:p>
          <a:p>
            <a:pPr eaLnBrk="0" hangingPunct="0"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3.3 Structures cycliques	3.7 Modification des structures</a:t>
            </a:r>
          </a:p>
          <a:p>
            <a:pPr eaLnBrk="0" hangingPunct="0"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3.4 Données groupées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3.1 Les jointures - Sous-requêtes ou jointures ?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476375" y="1341438"/>
            <a:ext cx="4776788" cy="97313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285750" eaLnBrk="0" hangingPunct="0">
              <a:lnSpc>
                <a:spcPct val="120000"/>
              </a:lnSpc>
            </a:pPr>
            <a:r>
              <a:rPr lang="fr-FR" sz="1600" b="1"/>
              <a:t>La </a:t>
            </a:r>
            <a:r>
              <a:rPr lang="fr-FR" sz="1600" b="1">
                <a:solidFill>
                  <a:schemeClr val="accent2"/>
                </a:solidFill>
              </a:rPr>
              <a:t>sous-requête</a:t>
            </a:r>
            <a:r>
              <a:rPr lang="fr-FR" sz="1600" b="1"/>
              <a:t> permet de formuler </a:t>
            </a:r>
          </a:p>
          <a:p>
            <a:pPr defTabSz="285750" eaLnBrk="0" hangingPunct="0">
              <a:lnSpc>
                <a:spcPct val="120000"/>
              </a:lnSpc>
            </a:pPr>
            <a:r>
              <a:rPr lang="fr-FR" sz="1600" b="1"/>
              <a:t>	</a:t>
            </a:r>
            <a:r>
              <a:rPr lang="fr-FR" sz="1400" b="1">
                <a:sym typeface="Symbol" pitchFamily="18" charset="2"/>
              </a:rPr>
              <a:t>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sz="1600" b="1"/>
              <a:t>une condition d'association (</a:t>
            </a:r>
            <a:r>
              <a:rPr lang="fr-FR" sz="1600" b="1">
                <a:solidFill>
                  <a:schemeClr val="accent2"/>
                </a:solidFill>
              </a:rPr>
              <a:t>in</a:t>
            </a:r>
            <a:r>
              <a:rPr lang="fr-FR" sz="1600" b="1"/>
              <a:t>)</a:t>
            </a:r>
          </a:p>
          <a:p>
            <a:pPr defTabSz="285750" eaLnBrk="0" hangingPunct="0">
              <a:lnSpc>
                <a:spcPct val="120000"/>
              </a:lnSpc>
            </a:pPr>
            <a:r>
              <a:rPr lang="fr-FR" sz="1600" b="1"/>
              <a:t>	</a:t>
            </a:r>
            <a:r>
              <a:rPr lang="fr-FR" sz="1400" b="1">
                <a:sym typeface="Symbol" pitchFamily="18" charset="2"/>
              </a:rPr>
              <a:t>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sz="1600" b="1"/>
              <a:t>une condition de non-association (</a:t>
            </a:r>
            <a:r>
              <a:rPr lang="fr-FR" sz="1600" b="1">
                <a:solidFill>
                  <a:schemeClr val="accent2"/>
                </a:solidFill>
              </a:rPr>
              <a:t>not in</a:t>
            </a:r>
            <a:r>
              <a:rPr lang="fr-FR" sz="1600" b="1"/>
              <a:t>)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476375" y="2708275"/>
            <a:ext cx="4792663" cy="6794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285750" eaLnBrk="0" hangingPunct="0">
              <a:lnSpc>
                <a:spcPct val="120000"/>
              </a:lnSpc>
            </a:pPr>
            <a:r>
              <a:rPr lang="fr-FR" sz="1600" b="1"/>
              <a:t>La </a:t>
            </a:r>
            <a:r>
              <a:rPr lang="fr-FR" sz="1600" b="1">
                <a:solidFill>
                  <a:schemeClr val="accent2"/>
                </a:solidFill>
              </a:rPr>
              <a:t>jointure</a:t>
            </a:r>
            <a:r>
              <a:rPr lang="fr-FR" sz="1600" b="1"/>
              <a:t> permet de formuler </a:t>
            </a:r>
          </a:p>
          <a:p>
            <a:pPr defTabSz="285750" eaLnBrk="0" hangingPunct="0">
              <a:lnSpc>
                <a:spcPct val="120000"/>
              </a:lnSpc>
            </a:pPr>
            <a:r>
              <a:rPr lang="fr-FR" sz="1600" b="1"/>
              <a:t>	</a:t>
            </a:r>
            <a:r>
              <a:rPr lang="fr-FR" sz="1400" b="1">
                <a:sym typeface="Symbol" pitchFamily="18" charset="2"/>
              </a:rPr>
              <a:t>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sz="1600" b="1"/>
              <a:t>une condition d'association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2400" b="1">
                <a:solidFill>
                  <a:schemeClr val="accent2"/>
                </a:solidFill>
              </a:rPr>
              <a:t>3.1 Les jointures - Valeurs dérivées dans une jointure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84213" y="1628775"/>
            <a:ext cx="6734175" cy="11525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118800" bIns="118800">
            <a:spAutoFit/>
          </a:bodyPr>
          <a:lstStyle/>
          <a:p>
            <a:pPr eaLnBrk="0" hangingPunct="0"/>
            <a:r>
              <a:rPr lang="fr-FR" sz="2000" b="1">
                <a:latin typeface="Courier New" pitchFamily="49" charset="0"/>
              </a:rPr>
              <a:t>     select NCOM, D.NPRO, </a:t>
            </a:r>
            <a:r>
              <a:rPr lang="fr-FR" sz="2000" b="1">
                <a:solidFill>
                  <a:schemeClr val="accent2"/>
                </a:solidFill>
                <a:latin typeface="Courier New" pitchFamily="49" charset="0"/>
              </a:rPr>
              <a:t>QCOM*PRIX</a:t>
            </a:r>
            <a:endParaRPr lang="fr-FR" sz="2000" b="1">
              <a:latin typeface="Courier New" pitchFamily="49" charset="0"/>
            </a:endParaRPr>
          </a:p>
          <a:p>
            <a:pPr eaLnBrk="0" hangingPunct="0"/>
            <a:r>
              <a:rPr lang="fr-FR" sz="2000" b="1">
                <a:latin typeface="Courier New" pitchFamily="49" charset="0"/>
              </a:rPr>
              <a:t>     from   DETAIL D, PRODUIT P </a:t>
            </a:r>
          </a:p>
          <a:p>
            <a:pPr eaLnBrk="0" hangingPunct="0"/>
            <a:r>
              <a:rPr lang="fr-FR" sz="2000" b="1">
                <a:latin typeface="Courier New" pitchFamily="49" charset="0"/>
              </a:rPr>
              <a:t>     where  D.NPRO = P.NPRO;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684213" y="2924175"/>
            <a:ext cx="6734175" cy="17621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118800" bIns="118800">
            <a:spAutoFit/>
          </a:bodyPr>
          <a:lstStyle/>
          <a:p>
            <a:pPr eaLnBrk="0" hangingPunct="0"/>
            <a:r>
              <a:rPr lang="fr-FR" sz="2000" b="1">
                <a:latin typeface="Courier New" pitchFamily="49" charset="0"/>
              </a:rPr>
              <a:t>     select 'Montant commande 30184 = ', </a:t>
            </a:r>
            <a:r>
              <a:rPr lang="fr-FR" sz="2000" b="1">
                <a:solidFill>
                  <a:schemeClr val="accent2"/>
                </a:solidFill>
                <a:latin typeface="Courier New" pitchFamily="49" charset="0"/>
              </a:rPr>
              <a:t>sum(QCOM*PRIX)</a:t>
            </a:r>
            <a:endParaRPr lang="fr-FR" sz="2000" b="1">
              <a:latin typeface="Courier New" pitchFamily="49" charset="0"/>
            </a:endParaRPr>
          </a:p>
          <a:p>
            <a:pPr eaLnBrk="0" hangingPunct="0"/>
            <a:r>
              <a:rPr lang="fr-FR" sz="2000" b="1">
                <a:latin typeface="Courier New" pitchFamily="49" charset="0"/>
              </a:rPr>
              <a:t>     from   DETAIL D, PRODUIT P </a:t>
            </a:r>
          </a:p>
          <a:p>
            <a:pPr eaLnBrk="0" hangingPunct="0"/>
            <a:r>
              <a:rPr lang="fr-FR" sz="2000" b="1">
                <a:latin typeface="Courier New" pitchFamily="49" charset="0"/>
              </a:rPr>
              <a:t>     where  D.NCOM = '30184'</a:t>
            </a:r>
          </a:p>
          <a:p>
            <a:pPr eaLnBrk="0" hangingPunct="0"/>
            <a:r>
              <a:rPr lang="fr-FR" sz="2000" b="1">
                <a:latin typeface="Courier New" pitchFamily="49" charset="0"/>
              </a:rPr>
              <a:t>     and    D.NPRO = P.NPRO;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188913"/>
            <a:ext cx="853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3.1 Les jointures - Interprétation du résultat d'une jointure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23850" y="692150"/>
            <a:ext cx="6754813" cy="6572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fr-FR" sz="1400" b="1">
                <a:sym typeface="Symbol" pitchFamily="18" charset="2"/>
              </a:rPr>
              <a:t>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sz="1600"/>
              <a:t>Une ligne de CLIENT représente un client.</a:t>
            </a:r>
          </a:p>
          <a:p>
            <a:pPr eaLnBrk="0" hangingPunct="0">
              <a:spcBef>
                <a:spcPts val="600"/>
              </a:spcBef>
            </a:pPr>
            <a:r>
              <a:rPr lang="fr-FR" sz="1400" b="1">
                <a:sym typeface="Symbol" pitchFamily="18" charset="2"/>
              </a:rPr>
              <a:t>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sz="1600"/>
              <a:t>Une ligne de COMMANDE représente une commande.</a:t>
            </a:r>
            <a:endParaRPr lang="fr-FR" sz="1600" i="1"/>
          </a:p>
        </p:txBody>
      </p:sp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468313" y="1684338"/>
            <a:ext cx="7080250" cy="2422525"/>
            <a:chOff x="667" y="1510"/>
            <a:chExt cx="4450" cy="1528"/>
          </a:xfrm>
        </p:grpSpPr>
        <p:sp>
          <p:nvSpPr>
            <p:cNvPr id="14344" name="Rectangle 8"/>
            <p:cNvSpPr>
              <a:spLocks noChangeArrowheads="1"/>
            </p:cNvSpPr>
            <p:nvPr/>
          </p:nvSpPr>
          <p:spPr bwMode="auto">
            <a:xfrm>
              <a:off x="726" y="1782"/>
              <a:ext cx="4242" cy="67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118800" bIns="118800">
              <a:spAutoFit/>
            </a:bodyPr>
            <a:lstStyle/>
            <a:p>
              <a:pPr eaLnBrk="0" hangingPunct="0"/>
              <a:r>
                <a:rPr lang="fr-FR" b="1">
                  <a:latin typeface="Courier New" pitchFamily="49" charset="0"/>
                </a:rPr>
                <a:t>     select C.NCLI, NOM, LOCALITE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from   CLIENT C, COMMANDE M</a:t>
              </a:r>
            </a:p>
            <a:p>
              <a:pPr eaLnBrk="0" hangingPunct="0"/>
              <a:r>
                <a:rPr lang="fr-FR" b="1">
                  <a:latin typeface="Courier New" pitchFamily="49" charset="0"/>
                </a:rPr>
                <a:t>     where  M.NCLI = C.NCLI;</a:t>
              </a:r>
            </a:p>
          </p:txBody>
        </p:sp>
        <p:sp>
          <p:nvSpPr>
            <p:cNvPr id="14345" name="Rectangle 9"/>
            <p:cNvSpPr>
              <a:spLocks noChangeArrowheads="1"/>
            </p:cNvSpPr>
            <p:nvPr/>
          </p:nvSpPr>
          <p:spPr bwMode="auto">
            <a:xfrm>
              <a:off x="1173" y="2460"/>
              <a:ext cx="2760" cy="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fr-FR" b="1">
                  <a:sym typeface="Symbol" pitchFamily="18" charset="2"/>
                </a:rPr>
                <a:t>   </a:t>
              </a:r>
              <a:r>
                <a:rPr lang="fr-FR"/>
                <a:t>un client ?</a:t>
              </a:r>
            </a:p>
            <a:p>
              <a:pPr eaLnBrk="0" hangingPunct="0"/>
              <a:r>
                <a:rPr lang="fr-FR" b="1">
                  <a:sym typeface="Symbol" pitchFamily="18" charset="2"/>
                </a:rPr>
                <a:t>   </a:t>
              </a:r>
              <a:r>
                <a:rPr lang="fr-FR"/>
                <a:t>un client qui a passé une commande ?</a:t>
              </a:r>
            </a:p>
            <a:p>
              <a:pPr eaLnBrk="0" hangingPunct="0"/>
              <a:r>
                <a:rPr lang="fr-FR" b="1">
                  <a:sym typeface="Symbol" pitchFamily="18" charset="2"/>
                </a:rPr>
                <a:t>   </a:t>
              </a:r>
              <a:r>
                <a:rPr lang="fr-FR"/>
                <a:t>une commande ?</a:t>
              </a:r>
            </a:p>
          </p:txBody>
        </p:sp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667" y="1510"/>
              <a:ext cx="44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fr-FR" i="1"/>
                <a:t>Que représente chaque ligne de la jointure CLIENT * COMMANDE :</a:t>
              </a:r>
            </a:p>
          </p:txBody>
        </p:sp>
      </p:grp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1042988" y="4652963"/>
            <a:ext cx="6521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fr-FR" i="1"/>
              <a:t>Autre formulation</a:t>
            </a:r>
            <a:r>
              <a:rPr lang="fr-FR"/>
              <a:t> : il y autant de lignes dans le résultat qu’il y a</a:t>
            </a:r>
          </a:p>
          <a:p>
            <a:pPr eaLnBrk="0" hangingPunct="0"/>
            <a:r>
              <a:rPr lang="fr-FR" b="1">
                <a:sym typeface="Symbol" pitchFamily="18" charset="2"/>
              </a:rPr>
              <a:t>   </a:t>
            </a:r>
            <a:r>
              <a:rPr lang="fr-FR"/>
              <a:t>de clients ?</a:t>
            </a:r>
          </a:p>
          <a:p>
            <a:pPr eaLnBrk="0" hangingPunct="0"/>
            <a:r>
              <a:rPr lang="fr-FR" b="1">
                <a:sym typeface="Symbol" pitchFamily="18" charset="2"/>
              </a:rPr>
              <a:t>   </a:t>
            </a:r>
            <a:r>
              <a:rPr lang="fr-FR">
                <a:sym typeface="Symbol" pitchFamily="18" charset="2"/>
              </a:rPr>
              <a:t>de </a:t>
            </a:r>
            <a:r>
              <a:rPr lang="fr-FR"/>
              <a:t>clients qui ont passé des commandes ?</a:t>
            </a:r>
          </a:p>
          <a:p>
            <a:pPr eaLnBrk="0" hangingPunct="0"/>
            <a:r>
              <a:rPr lang="fr-FR" b="1">
                <a:sym typeface="Symbol" pitchFamily="18" charset="2"/>
              </a:rPr>
              <a:t>   </a:t>
            </a:r>
            <a:r>
              <a:rPr lang="fr-FR"/>
              <a:t>de commandes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051050" y="404813"/>
            <a:ext cx="4316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3.2 Opérations ensemblistes</a:t>
            </a: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539750" y="1700213"/>
            <a:ext cx="2552700" cy="2276475"/>
            <a:chOff x="834" y="1626"/>
            <a:chExt cx="1608" cy="1434"/>
          </a:xfrm>
        </p:grpSpPr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834" y="1626"/>
              <a:ext cx="1608" cy="143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1014" y="1780"/>
              <a:ext cx="8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2000" b="1">
                  <a:solidFill>
                    <a:schemeClr val="accent2"/>
                  </a:solidFill>
                </a:rPr>
                <a:t>union (</a:t>
              </a:r>
              <a:r>
                <a:rPr lang="fr-FR" sz="2000" b="1">
                  <a:solidFill>
                    <a:schemeClr val="accent2"/>
                  </a:solidFill>
                  <a:sym typeface="Symbol" pitchFamily="18" charset="2"/>
                </a:rPr>
                <a:t></a:t>
              </a:r>
              <a:r>
                <a:rPr lang="fr-FR" sz="2000" b="1">
                  <a:solidFill>
                    <a:schemeClr val="accent2"/>
                  </a:solidFill>
                </a:rPr>
                <a:t>) </a:t>
              </a:r>
            </a:p>
          </p:txBody>
        </p:sp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1014" y="2236"/>
              <a:ext cx="133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2000" b="1">
                  <a:solidFill>
                    <a:schemeClr val="accent2"/>
                  </a:solidFill>
                </a:rPr>
                <a:t>intersection (</a:t>
              </a:r>
              <a:r>
                <a:rPr lang="fr-FR" sz="2000" b="1">
                  <a:solidFill>
                    <a:schemeClr val="accent2"/>
                  </a:solidFill>
                  <a:sym typeface="Symbol" pitchFamily="18" charset="2"/>
                </a:rPr>
                <a:t></a:t>
              </a:r>
              <a:r>
                <a:rPr lang="fr-FR" sz="2000" b="1">
                  <a:solidFill>
                    <a:schemeClr val="accent2"/>
                  </a:solidFill>
                </a:rPr>
                <a:t>) </a:t>
              </a:r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1014" y="2706"/>
              <a:ext cx="11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2000" b="1">
                  <a:solidFill>
                    <a:schemeClr val="accent2"/>
                  </a:solidFill>
                </a:rPr>
                <a:t>différence (</a:t>
              </a:r>
              <a:r>
                <a:rPr lang="fr-FR" sz="2000" b="1">
                  <a:solidFill>
                    <a:schemeClr val="accent2"/>
                  </a:solidFill>
                  <a:latin typeface="Courier New" pitchFamily="49" charset="0"/>
                  <a:sym typeface="Symbol" pitchFamily="18" charset="2"/>
                </a:rPr>
                <a:t>-</a:t>
              </a:r>
              <a:r>
                <a:rPr lang="fr-FR" sz="2000" b="1">
                  <a:solidFill>
                    <a:schemeClr val="accent2"/>
                  </a:solidFill>
                </a:rPr>
                <a:t>) </a:t>
              </a:r>
            </a:p>
          </p:txBody>
        </p:sp>
      </p:grp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4140200" y="2133600"/>
            <a:ext cx="41243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Pas de problèmes pour deux </a:t>
            </a:r>
            <a:r>
              <a:rPr lang="fr-FR" sz="1600" b="1" i="1"/>
              <a:t>ensembles</a:t>
            </a:r>
            <a:r>
              <a:rPr lang="fr-FR" sz="1600" b="1"/>
              <a:t>.</a:t>
            </a:r>
          </a:p>
          <a:p>
            <a:pPr eaLnBrk="0" hangingPunct="0"/>
            <a:endParaRPr lang="fr-FR" sz="1600" b="1"/>
          </a:p>
          <a:p>
            <a:pPr eaLnBrk="0" hangingPunct="0"/>
            <a:r>
              <a:rPr lang="fr-FR" sz="1600" b="1"/>
              <a:t>Mais qu'en est-il pour deux </a:t>
            </a:r>
            <a:r>
              <a:rPr lang="fr-FR" sz="1600" b="1" i="1"/>
              <a:t>tables</a:t>
            </a:r>
            <a:r>
              <a:rPr lang="fr-FR" sz="1600" b="1"/>
              <a:t> 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42988" y="333375"/>
            <a:ext cx="6184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Opérateurs </a:t>
            </a:r>
            <a:r>
              <a:rPr lang="fr-FR" b="1">
                <a:solidFill>
                  <a:schemeClr val="accent2"/>
                </a:solidFill>
              </a:rPr>
              <a:t>ensemblistes</a:t>
            </a:r>
            <a:r>
              <a:rPr lang="fr-FR" b="1"/>
              <a:t> entre 2 tables </a:t>
            </a:r>
            <a:r>
              <a:rPr lang="fr-FR" b="1">
                <a:solidFill>
                  <a:srgbClr val="FF3300"/>
                </a:solidFill>
              </a:rPr>
              <a:t>sans doublons</a:t>
            </a:r>
            <a:r>
              <a:rPr lang="fr-FR" sz="1600" b="1"/>
              <a:t> 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827088" y="1335088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NOM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827088" y="1570038"/>
            <a:ext cx="866775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GILLET</a:t>
            </a:r>
          </a:p>
          <a:p>
            <a:pPr eaLnBrk="0" hangingPunct="0"/>
            <a:r>
              <a:rPr lang="fr-FR" sz="1000"/>
              <a:t>AVRON</a:t>
            </a:r>
          </a:p>
          <a:p>
            <a:pPr eaLnBrk="0" hangingPunct="0"/>
            <a:r>
              <a:rPr lang="fr-FR" sz="1000"/>
              <a:t>MERCIER</a:t>
            </a:r>
          </a:p>
          <a:p>
            <a:pPr eaLnBrk="0" hangingPunct="0"/>
            <a:r>
              <a:rPr lang="fr-FR" sz="1000"/>
              <a:t>PONCELET</a:t>
            </a:r>
          </a:p>
          <a:p>
            <a:pPr eaLnBrk="0" hangingPunct="0"/>
            <a:r>
              <a:rPr lang="fr-FR" sz="1000"/>
              <a:t>NEUMAN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827088" y="1125538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2555875" y="1335088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NOM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555875" y="1570038"/>
            <a:ext cx="869950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000"/>
              <a:t>MONTI</a:t>
            </a:r>
          </a:p>
          <a:p>
            <a:pPr eaLnBrk="0" hangingPunct="0"/>
            <a:r>
              <a:rPr lang="fr-FR" sz="1000"/>
              <a:t>NEUMAN</a:t>
            </a:r>
          </a:p>
          <a:p>
            <a:pPr eaLnBrk="0" hangingPunct="0"/>
            <a:r>
              <a:rPr lang="fr-FR" sz="1000"/>
              <a:t>JACOB</a:t>
            </a:r>
          </a:p>
          <a:p>
            <a:pPr eaLnBrk="0" hangingPunct="0"/>
            <a:r>
              <a:rPr lang="fr-FR" sz="1000"/>
              <a:t>MERCIER</a:t>
            </a:r>
          </a:p>
          <a:p>
            <a:pPr eaLnBrk="0" hangingPunct="0"/>
            <a:r>
              <a:rPr lang="fr-FR" sz="1000"/>
              <a:t>AVRON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2555875" y="1125538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4932363" y="1052513"/>
            <a:ext cx="2847975" cy="1203325"/>
            <a:chOff x="2976" y="1198"/>
            <a:chExt cx="1794" cy="758"/>
          </a:xfrm>
        </p:grpSpPr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>
              <a:off x="3126" y="1424"/>
              <a:ext cx="37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GILLET</a:t>
              </a:r>
            </a:p>
          </p:txBody>
        </p:sp>
        <p:sp>
          <p:nvSpPr>
            <p:cNvPr id="16397" name="Rectangle 13"/>
            <p:cNvSpPr>
              <a:spLocks noChangeArrowheads="1"/>
            </p:cNvSpPr>
            <p:nvPr/>
          </p:nvSpPr>
          <p:spPr bwMode="auto">
            <a:xfrm>
              <a:off x="3672" y="1376"/>
              <a:ext cx="37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AVRON</a:t>
              </a:r>
            </a:p>
          </p:txBody>
        </p:sp>
        <p:sp>
          <p:nvSpPr>
            <p:cNvPr id="16398" name="Rectangle 14"/>
            <p:cNvSpPr>
              <a:spLocks noChangeArrowheads="1"/>
            </p:cNvSpPr>
            <p:nvPr/>
          </p:nvSpPr>
          <p:spPr bwMode="auto">
            <a:xfrm>
              <a:off x="3552" y="1532"/>
              <a:ext cx="44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MERCIER</a:t>
              </a: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3018" y="1646"/>
              <a:ext cx="50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PONCELET</a:t>
              </a: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3702" y="1688"/>
              <a:ext cx="43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NEUMAN</a:t>
              </a: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4242" y="1664"/>
              <a:ext cx="34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MONTI</a:t>
              </a: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4230" y="1406"/>
              <a:ext cx="36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900" b="1"/>
                <a:t>JACOB</a:t>
              </a:r>
            </a:p>
          </p:txBody>
        </p:sp>
        <p:sp>
          <p:nvSpPr>
            <p:cNvPr id="16403" name="Oval 19"/>
            <p:cNvSpPr>
              <a:spLocks noChangeArrowheads="1"/>
            </p:cNvSpPr>
            <p:nvPr/>
          </p:nvSpPr>
          <p:spPr bwMode="auto">
            <a:xfrm>
              <a:off x="3498" y="1260"/>
              <a:ext cx="1272" cy="696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404" name="Oval 20"/>
            <p:cNvSpPr>
              <a:spLocks noChangeArrowheads="1"/>
            </p:cNvSpPr>
            <p:nvPr/>
          </p:nvSpPr>
          <p:spPr bwMode="auto">
            <a:xfrm>
              <a:off x="2976" y="1260"/>
              <a:ext cx="1272" cy="696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405" name="Rectangle 21"/>
            <p:cNvSpPr>
              <a:spLocks noChangeArrowheads="1"/>
            </p:cNvSpPr>
            <p:nvPr/>
          </p:nvSpPr>
          <p:spPr bwMode="auto">
            <a:xfrm>
              <a:off x="3487" y="1198"/>
              <a:ext cx="227" cy="132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/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rgbClr val="FFFF00"/>
                  </a:solidFill>
                </a:rPr>
                <a:t>T1</a:t>
              </a:r>
            </a:p>
          </p:txBody>
        </p:sp>
        <p:sp>
          <p:nvSpPr>
            <p:cNvPr id="16406" name="Rectangle 22"/>
            <p:cNvSpPr>
              <a:spLocks noChangeArrowheads="1"/>
            </p:cNvSpPr>
            <p:nvPr/>
          </p:nvSpPr>
          <p:spPr bwMode="auto">
            <a:xfrm>
              <a:off x="4051" y="1198"/>
              <a:ext cx="227" cy="132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/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rgbClr val="FFFF00"/>
                  </a:solidFill>
                </a:rPr>
                <a:t>T2</a:t>
              </a:r>
            </a:p>
          </p:txBody>
        </p:sp>
      </p:grpSp>
      <p:grpSp>
        <p:nvGrpSpPr>
          <p:cNvPr id="16420" name="Group 36"/>
          <p:cNvGrpSpPr>
            <a:grpSpLocks/>
          </p:cNvGrpSpPr>
          <p:nvPr/>
        </p:nvGrpSpPr>
        <p:grpSpPr bwMode="auto">
          <a:xfrm>
            <a:off x="3203575" y="2852738"/>
            <a:ext cx="1504950" cy="2071687"/>
            <a:chOff x="2256" y="2304"/>
            <a:chExt cx="948" cy="1305"/>
          </a:xfrm>
        </p:grpSpPr>
        <p:sp>
          <p:nvSpPr>
            <p:cNvPr id="16421" name="Rectangle 37"/>
            <p:cNvSpPr>
              <a:spLocks noChangeArrowheads="1"/>
            </p:cNvSpPr>
            <p:nvPr/>
          </p:nvSpPr>
          <p:spPr bwMode="auto">
            <a:xfrm>
              <a:off x="2256" y="2304"/>
              <a:ext cx="948" cy="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NOM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 i="1">
                  <a:solidFill>
                    <a:schemeClr val="accent2"/>
                  </a:solidFill>
                  <a:latin typeface="Courier New" pitchFamily="49" charset="0"/>
                </a:rPr>
                <a:t>intersect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NOM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T2</a:t>
              </a:r>
            </a:p>
          </p:txBody>
        </p:sp>
        <p:sp>
          <p:nvSpPr>
            <p:cNvPr id="16422" name="Rectangle 38"/>
            <p:cNvSpPr>
              <a:spLocks noChangeArrowheads="1"/>
            </p:cNvSpPr>
            <p:nvPr/>
          </p:nvSpPr>
          <p:spPr bwMode="auto">
            <a:xfrm>
              <a:off x="2470" y="3115"/>
              <a:ext cx="546" cy="132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NOM</a:t>
              </a:r>
            </a:p>
          </p:txBody>
        </p:sp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>
              <a:off x="2470" y="3263"/>
              <a:ext cx="548" cy="346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000"/>
                <a:t>AVRON</a:t>
              </a:r>
            </a:p>
            <a:p>
              <a:pPr eaLnBrk="0" hangingPunct="0"/>
              <a:r>
                <a:rPr lang="fr-FR" sz="1000"/>
                <a:t>MERCIER</a:t>
              </a:r>
            </a:p>
            <a:p>
              <a:pPr eaLnBrk="0" hangingPunct="0"/>
              <a:r>
                <a:rPr lang="fr-FR" sz="1000"/>
                <a:t>NEUMAN</a:t>
              </a:r>
            </a:p>
          </p:txBody>
        </p:sp>
      </p:grpSp>
      <p:grpSp>
        <p:nvGrpSpPr>
          <p:cNvPr id="16426" name="Group 42"/>
          <p:cNvGrpSpPr>
            <a:grpSpLocks/>
          </p:cNvGrpSpPr>
          <p:nvPr/>
        </p:nvGrpSpPr>
        <p:grpSpPr bwMode="auto">
          <a:xfrm>
            <a:off x="755650" y="2852738"/>
            <a:ext cx="1504950" cy="2681287"/>
            <a:chOff x="606" y="2304"/>
            <a:chExt cx="948" cy="1689"/>
          </a:xfrm>
        </p:grpSpPr>
        <p:sp>
          <p:nvSpPr>
            <p:cNvPr id="16427" name="Rectangle 43"/>
            <p:cNvSpPr>
              <a:spLocks noChangeArrowheads="1"/>
            </p:cNvSpPr>
            <p:nvPr/>
          </p:nvSpPr>
          <p:spPr bwMode="auto">
            <a:xfrm>
              <a:off x="606" y="2304"/>
              <a:ext cx="948" cy="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NOM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 i="1">
                  <a:solidFill>
                    <a:schemeClr val="accent2"/>
                  </a:solidFill>
                  <a:latin typeface="Courier New" pitchFamily="49" charset="0"/>
                </a:rPr>
                <a:t>union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NOM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T2</a:t>
              </a:r>
            </a:p>
          </p:txBody>
        </p:sp>
        <p:sp>
          <p:nvSpPr>
            <p:cNvPr id="16428" name="Rectangle 44"/>
            <p:cNvSpPr>
              <a:spLocks noChangeArrowheads="1"/>
            </p:cNvSpPr>
            <p:nvPr/>
          </p:nvSpPr>
          <p:spPr bwMode="auto">
            <a:xfrm>
              <a:off x="811" y="3115"/>
              <a:ext cx="546" cy="132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NOM</a:t>
              </a: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811" y="3263"/>
              <a:ext cx="546" cy="73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GILLET</a:t>
              </a:r>
            </a:p>
            <a:p>
              <a:pPr eaLnBrk="0" hangingPunct="0"/>
              <a:r>
                <a:rPr lang="fr-FR" sz="1000"/>
                <a:t>AVRON</a:t>
              </a:r>
            </a:p>
            <a:p>
              <a:pPr eaLnBrk="0" hangingPunct="0"/>
              <a:r>
                <a:rPr lang="fr-FR" sz="1000"/>
                <a:t>MERCIER</a:t>
              </a:r>
            </a:p>
            <a:p>
              <a:pPr eaLnBrk="0" hangingPunct="0"/>
              <a:r>
                <a:rPr lang="fr-FR" sz="1000"/>
                <a:t>PONCELET</a:t>
              </a:r>
            </a:p>
            <a:p>
              <a:pPr eaLnBrk="0" hangingPunct="0"/>
              <a:r>
                <a:rPr lang="fr-FR" sz="1000"/>
                <a:t>NEUMAN</a:t>
              </a:r>
            </a:p>
            <a:p>
              <a:pPr eaLnBrk="0" hangingPunct="0"/>
              <a:r>
                <a:rPr lang="fr-FR" sz="1000"/>
                <a:t>MONTI</a:t>
              </a:r>
            </a:p>
            <a:p>
              <a:pPr eaLnBrk="0" hangingPunct="0"/>
              <a:r>
                <a:rPr lang="fr-FR" sz="1000"/>
                <a:t>JACOB</a:t>
              </a:r>
            </a:p>
          </p:txBody>
        </p:sp>
      </p:grpSp>
      <p:grpSp>
        <p:nvGrpSpPr>
          <p:cNvPr id="16430" name="Group 46"/>
          <p:cNvGrpSpPr>
            <a:grpSpLocks/>
          </p:cNvGrpSpPr>
          <p:nvPr/>
        </p:nvGrpSpPr>
        <p:grpSpPr bwMode="auto">
          <a:xfrm>
            <a:off x="6011863" y="2852738"/>
            <a:ext cx="1504950" cy="1919287"/>
            <a:chOff x="3978" y="2304"/>
            <a:chExt cx="948" cy="1209"/>
          </a:xfrm>
        </p:grpSpPr>
        <p:sp>
          <p:nvSpPr>
            <p:cNvPr id="16431" name="Rectangle 47"/>
            <p:cNvSpPr>
              <a:spLocks noChangeArrowheads="1"/>
            </p:cNvSpPr>
            <p:nvPr/>
          </p:nvSpPr>
          <p:spPr bwMode="auto">
            <a:xfrm>
              <a:off x="3978" y="2304"/>
              <a:ext cx="948" cy="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NOM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 i="1">
                  <a:solidFill>
                    <a:schemeClr val="accent2"/>
                  </a:solidFill>
                  <a:latin typeface="Courier New" pitchFamily="49" charset="0"/>
                </a:rPr>
                <a:t>except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NOM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T2</a:t>
              </a:r>
            </a:p>
          </p:txBody>
        </p:sp>
        <p:sp>
          <p:nvSpPr>
            <p:cNvPr id="16432" name="Rectangle 48"/>
            <p:cNvSpPr>
              <a:spLocks noChangeArrowheads="1"/>
            </p:cNvSpPr>
            <p:nvPr/>
          </p:nvSpPr>
          <p:spPr bwMode="auto">
            <a:xfrm>
              <a:off x="4189" y="3115"/>
              <a:ext cx="546" cy="132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NOM</a:t>
              </a:r>
            </a:p>
          </p:txBody>
        </p:sp>
        <p:sp>
          <p:nvSpPr>
            <p:cNvPr id="16433" name="Text Box 49"/>
            <p:cNvSpPr txBox="1">
              <a:spLocks noChangeArrowheads="1"/>
            </p:cNvSpPr>
            <p:nvPr/>
          </p:nvSpPr>
          <p:spPr bwMode="auto">
            <a:xfrm>
              <a:off x="4189" y="3263"/>
              <a:ext cx="546" cy="25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fr-FR" sz="1000"/>
                <a:t>GILLET</a:t>
              </a:r>
            </a:p>
            <a:p>
              <a:pPr eaLnBrk="0" hangingPunct="0"/>
              <a:r>
                <a:rPr lang="fr-FR" sz="1000"/>
                <a:t>PONCELET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333500" y="1301750"/>
            <a:ext cx="617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Opérateurs </a:t>
            </a:r>
            <a:r>
              <a:rPr lang="fr-FR" b="1">
                <a:solidFill>
                  <a:schemeClr val="accent2"/>
                </a:solidFill>
              </a:rPr>
              <a:t>ensemblistes</a:t>
            </a:r>
            <a:r>
              <a:rPr lang="fr-FR" b="1"/>
              <a:t> entre 2 tables </a:t>
            </a:r>
            <a:r>
              <a:rPr lang="fr-FR" b="1">
                <a:solidFill>
                  <a:srgbClr val="FF3300"/>
                </a:solidFill>
              </a:rPr>
              <a:t>avec doublons</a:t>
            </a:r>
            <a:r>
              <a:rPr lang="fr-FR" sz="1600" b="1"/>
              <a:t>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801938" y="2039938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801938" y="2274888"/>
            <a:ext cx="869950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93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49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801938" y="1830388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287463" y="494506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2895600" y="3657600"/>
            <a:ext cx="1504950" cy="1919288"/>
            <a:chOff x="1824" y="2304"/>
            <a:chExt cx="948" cy="1209"/>
          </a:xfrm>
        </p:grpSpPr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1824" y="2304"/>
              <a:ext cx="948" cy="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NUM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 i="1">
                  <a:solidFill>
                    <a:schemeClr val="accent2"/>
                  </a:solidFill>
                  <a:latin typeface="Courier New" pitchFamily="49" charset="0"/>
                </a:rPr>
                <a:t>intersect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NUM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T2</a:t>
              </a:r>
            </a:p>
          </p:txBody>
        </p:sp>
        <p:sp>
          <p:nvSpPr>
            <p:cNvPr id="17419" name="Rectangle 11"/>
            <p:cNvSpPr>
              <a:spLocks noChangeArrowheads="1"/>
            </p:cNvSpPr>
            <p:nvPr/>
          </p:nvSpPr>
          <p:spPr bwMode="auto">
            <a:xfrm>
              <a:off x="2038" y="3115"/>
              <a:ext cx="546" cy="132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NUM</a:t>
              </a:r>
            </a:p>
          </p:txBody>
        </p:sp>
        <p:sp>
          <p:nvSpPr>
            <p:cNvPr id="17420" name="Text Box 12"/>
            <p:cNvSpPr txBox="1">
              <a:spLocks noChangeArrowheads="1"/>
            </p:cNvSpPr>
            <p:nvPr/>
          </p:nvSpPr>
          <p:spPr bwMode="auto">
            <a:xfrm>
              <a:off x="2038" y="3263"/>
              <a:ext cx="548" cy="25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34</a:t>
              </a:r>
            </a:p>
            <a:p>
              <a:pPr algn="ctr" eaLnBrk="0" hangingPunct="0"/>
              <a:r>
                <a:rPr lang="fr-FR" sz="1000"/>
                <a:t>12</a:t>
              </a:r>
            </a:p>
          </p:txBody>
        </p:sp>
      </p:grpSp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4829175" y="3657600"/>
            <a:ext cx="1504950" cy="1766888"/>
            <a:chOff x="3042" y="2304"/>
            <a:chExt cx="948" cy="1113"/>
          </a:xfrm>
        </p:grpSpPr>
        <p:sp>
          <p:nvSpPr>
            <p:cNvPr id="17422" name="Rectangle 14"/>
            <p:cNvSpPr>
              <a:spLocks noChangeArrowheads="1"/>
            </p:cNvSpPr>
            <p:nvPr/>
          </p:nvSpPr>
          <p:spPr bwMode="auto">
            <a:xfrm>
              <a:off x="3042" y="2304"/>
              <a:ext cx="948" cy="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NUM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 i="1">
                  <a:solidFill>
                    <a:schemeClr val="accent2"/>
                  </a:solidFill>
                  <a:latin typeface="Courier New" pitchFamily="49" charset="0"/>
                </a:rPr>
                <a:t>except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NUM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T2</a:t>
              </a:r>
            </a:p>
          </p:txBody>
        </p:sp>
        <p:sp>
          <p:nvSpPr>
            <p:cNvPr id="17423" name="Rectangle 15"/>
            <p:cNvSpPr>
              <a:spLocks noChangeArrowheads="1"/>
            </p:cNvSpPr>
            <p:nvPr/>
          </p:nvSpPr>
          <p:spPr bwMode="auto">
            <a:xfrm>
              <a:off x="3253" y="3115"/>
              <a:ext cx="546" cy="132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NUM</a:t>
              </a:r>
            </a:p>
          </p:txBody>
        </p:sp>
        <p:sp>
          <p:nvSpPr>
            <p:cNvPr id="17424" name="Text Box 16"/>
            <p:cNvSpPr txBox="1">
              <a:spLocks noChangeArrowheads="1"/>
            </p:cNvSpPr>
            <p:nvPr/>
          </p:nvSpPr>
          <p:spPr bwMode="auto">
            <a:xfrm>
              <a:off x="3253" y="3263"/>
              <a:ext cx="546" cy="15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27</a:t>
              </a:r>
            </a:p>
          </p:txBody>
        </p:sp>
      </p:grp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305300" y="21082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  <a:endParaRPr lang="fr-FR" sz="1200" b="1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5419725" y="20320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34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5057775" y="22796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4419600" y="24606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27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5467350" y="25273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7515225" y="24892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49</a:t>
            </a: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7496175" y="20796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93</a:t>
            </a:r>
          </a:p>
        </p:txBody>
      </p:sp>
      <p:sp>
        <p:nvSpPr>
          <p:cNvPr id="17432" name="Oval 24"/>
          <p:cNvSpPr>
            <a:spLocks noChangeArrowheads="1"/>
          </p:cNvSpPr>
          <p:nvPr/>
        </p:nvSpPr>
        <p:spPr bwMode="auto">
          <a:xfrm>
            <a:off x="6210300" y="1885950"/>
            <a:ext cx="2019300" cy="1104900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7433" name="Oval 25"/>
          <p:cNvSpPr>
            <a:spLocks noChangeArrowheads="1"/>
          </p:cNvSpPr>
          <p:nvPr/>
        </p:nvSpPr>
        <p:spPr bwMode="auto">
          <a:xfrm>
            <a:off x="4038600" y="1885950"/>
            <a:ext cx="2019300" cy="1104900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4878388" y="1787525"/>
            <a:ext cx="360362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/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7088188" y="1787525"/>
            <a:ext cx="360362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/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grpSp>
        <p:nvGrpSpPr>
          <p:cNvPr id="17436" name="Group 28"/>
          <p:cNvGrpSpPr>
            <a:grpSpLocks/>
          </p:cNvGrpSpPr>
          <p:nvPr/>
        </p:nvGrpSpPr>
        <p:grpSpPr bwMode="auto">
          <a:xfrm>
            <a:off x="6762750" y="3657600"/>
            <a:ext cx="1504950" cy="1919288"/>
            <a:chOff x="4260" y="2304"/>
            <a:chExt cx="948" cy="1209"/>
          </a:xfrm>
        </p:grpSpPr>
        <p:sp>
          <p:nvSpPr>
            <p:cNvPr id="17437" name="Rectangle 29"/>
            <p:cNvSpPr>
              <a:spLocks noChangeArrowheads="1"/>
            </p:cNvSpPr>
            <p:nvPr/>
          </p:nvSpPr>
          <p:spPr bwMode="auto">
            <a:xfrm>
              <a:off x="4260" y="2304"/>
              <a:ext cx="948" cy="663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NUM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T2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 i="1">
                  <a:solidFill>
                    <a:schemeClr val="accent2"/>
                  </a:solidFill>
                  <a:latin typeface="Courier New" pitchFamily="49" charset="0"/>
                </a:rPr>
                <a:t>except</a:t>
              </a:r>
              <a:r>
                <a:rPr lang="fr-FR" sz="1400" b="1">
                  <a:latin typeface="Courier New" pitchFamily="49" charset="0"/>
                </a:rPr>
                <a:t>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select NUM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fr-FR" sz="1400" b="1">
                  <a:latin typeface="Courier New" pitchFamily="49" charset="0"/>
                </a:rPr>
                <a:t>from   T1</a:t>
              </a:r>
            </a:p>
          </p:txBody>
        </p:sp>
        <p:sp>
          <p:nvSpPr>
            <p:cNvPr id="17438" name="Rectangle 30"/>
            <p:cNvSpPr>
              <a:spLocks noChangeArrowheads="1"/>
            </p:cNvSpPr>
            <p:nvPr/>
          </p:nvSpPr>
          <p:spPr bwMode="auto">
            <a:xfrm>
              <a:off x="4471" y="3115"/>
              <a:ext cx="546" cy="132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tIns="28800" bIns="28800">
              <a:spAutoFit/>
            </a:bodyPr>
            <a:lstStyle/>
            <a:p>
              <a:pPr algn="ctr" eaLnBrk="0" hangingPunct="0">
                <a:tabLst>
                  <a:tab pos="476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NUM</a:t>
              </a:r>
            </a:p>
          </p:txBody>
        </p:sp>
        <p:sp>
          <p:nvSpPr>
            <p:cNvPr id="17439" name="Text Box 31"/>
            <p:cNvSpPr txBox="1">
              <a:spLocks noChangeArrowheads="1"/>
            </p:cNvSpPr>
            <p:nvPr/>
          </p:nvSpPr>
          <p:spPr bwMode="auto">
            <a:xfrm>
              <a:off x="4471" y="3263"/>
              <a:ext cx="552" cy="25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93</a:t>
              </a:r>
            </a:p>
            <a:p>
              <a:pPr algn="ctr" eaLnBrk="0" hangingPunct="0"/>
              <a:r>
                <a:rPr lang="fr-FR" sz="1000"/>
                <a:t>49</a:t>
              </a:r>
            </a:p>
          </p:txBody>
        </p:sp>
      </p:grp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6734175" y="20320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34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6372225" y="22796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6781800" y="25273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1258888" y="5157788"/>
            <a:ext cx="866775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27</a:t>
            </a:r>
          </a:p>
          <a:p>
            <a:pPr algn="ctr" eaLnBrk="0" hangingPunct="0"/>
            <a:r>
              <a:rPr lang="fr-FR" sz="1000"/>
              <a:t>93</a:t>
            </a:r>
          </a:p>
          <a:p>
            <a:pPr algn="ctr" eaLnBrk="0" hangingPunct="0"/>
            <a:r>
              <a:rPr lang="fr-FR" sz="1000"/>
              <a:t>49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962025" y="3657600"/>
            <a:ext cx="1504950" cy="105251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T1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union</a:t>
            </a:r>
            <a:r>
              <a:rPr lang="fr-FR" sz="1400" b="1">
                <a:latin typeface="Courier New" pitchFamily="49" charset="0"/>
              </a:rPr>
              <a:t>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T2</a:t>
            </a: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1135063" y="203041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17446" name="Text Box 38"/>
          <p:cNvSpPr txBox="1">
            <a:spLocks noChangeArrowheads="1"/>
          </p:cNvSpPr>
          <p:nvPr/>
        </p:nvSpPr>
        <p:spPr bwMode="auto">
          <a:xfrm>
            <a:off x="1135063" y="2265363"/>
            <a:ext cx="866775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27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12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1135063" y="1820863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17448" name="Text Box 40"/>
          <p:cNvSpPr txBox="1">
            <a:spLocks noChangeArrowheads="1"/>
          </p:cNvSpPr>
          <p:nvPr/>
        </p:nvSpPr>
        <p:spPr bwMode="auto">
          <a:xfrm>
            <a:off x="179388" y="260350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3.2 Opérations ensemblistes - Les multi-ensembles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971550" y="1358900"/>
            <a:ext cx="6794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Opérateurs </a:t>
            </a:r>
            <a:r>
              <a:rPr lang="fr-FR" b="1">
                <a:solidFill>
                  <a:schemeClr val="accent2"/>
                </a:solidFill>
              </a:rPr>
              <a:t>multi-ensemblistes</a:t>
            </a:r>
            <a:r>
              <a:rPr lang="fr-FR" b="1"/>
              <a:t> entre 2 tables </a:t>
            </a:r>
            <a:r>
              <a:rPr lang="fr-FR" b="1">
                <a:solidFill>
                  <a:srgbClr val="FF3300"/>
                </a:solidFill>
              </a:rPr>
              <a:t>avec doublons</a:t>
            </a:r>
            <a:r>
              <a:rPr lang="fr-FR" sz="1600" b="1"/>
              <a:t> 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962025" y="3390900"/>
            <a:ext cx="1504950" cy="105251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T1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union all</a:t>
            </a:r>
            <a:r>
              <a:rPr lang="fr-FR" sz="1400" b="1">
                <a:latin typeface="Courier New" pitchFamily="49" charset="0"/>
              </a:rPr>
              <a:t>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T2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287463" y="467836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287463" y="4913313"/>
            <a:ext cx="866775" cy="1616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27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93</a:t>
            </a:r>
          </a:p>
          <a:p>
            <a:pPr algn="ctr" eaLnBrk="0" hangingPunct="0"/>
            <a:r>
              <a:rPr lang="fr-FR" sz="1000"/>
              <a:t>49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2809875" y="3390900"/>
            <a:ext cx="1666875" cy="105251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T1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intersect all</a:t>
            </a:r>
            <a:r>
              <a:rPr lang="fr-FR" sz="1400" b="1">
                <a:latin typeface="Courier New" pitchFamily="49" charset="0"/>
              </a:rPr>
              <a:t>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T2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235325" y="467836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235325" y="4913313"/>
            <a:ext cx="869950" cy="5492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12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4829175" y="3390900"/>
            <a:ext cx="1504950" cy="105251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T1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except all</a:t>
            </a:r>
            <a:r>
              <a:rPr lang="fr-FR" sz="1400" b="1">
                <a:latin typeface="Courier New" pitchFamily="49" charset="0"/>
              </a:rPr>
              <a:t>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T2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5164138" y="467836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164138" y="4913313"/>
            <a:ext cx="866775" cy="396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27</a:t>
            </a:r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>
            <a:off x="971550" y="3190875"/>
            <a:ext cx="728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6762750" y="3390900"/>
            <a:ext cx="1504950" cy="105251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T2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except all</a:t>
            </a:r>
            <a:r>
              <a:rPr lang="fr-FR" sz="1400" b="1">
                <a:latin typeface="Courier New" pitchFamily="49" charset="0"/>
              </a:rPr>
              <a:t>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select NUM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from   T1</a:t>
            </a: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7097713" y="467836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7097713" y="4913313"/>
            <a:ext cx="876300" cy="396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93</a:t>
            </a:r>
          </a:p>
          <a:p>
            <a:pPr algn="ctr" eaLnBrk="0" hangingPunct="0"/>
            <a:r>
              <a:rPr lang="fr-FR" sz="1000"/>
              <a:t>49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1135063" y="201136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1135063" y="2246313"/>
            <a:ext cx="866775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27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12</a:t>
            </a: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2801938" y="2020888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NUM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2801938" y="2255838"/>
            <a:ext cx="869950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1000"/>
              <a:t>93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34</a:t>
            </a:r>
          </a:p>
          <a:p>
            <a:pPr algn="ctr" eaLnBrk="0" hangingPunct="0"/>
            <a:r>
              <a:rPr lang="fr-FR" sz="1000"/>
              <a:t>12</a:t>
            </a:r>
          </a:p>
          <a:p>
            <a:pPr algn="ctr" eaLnBrk="0" hangingPunct="0"/>
            <a:r>
              <a:rPr lang="fr-FR" sz="1000"/>
              <a:t>49</a:t>
            </a:r>
          </a:p>
        </p:txBody>
      </p:sp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1135063" y="1801813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20503" name="Rectangle 23"/>
          <p:cNvSpPr>
            <a:spLocks noChangeArrowheads="1"/>
          </p:cNvSpPr>
          <p:nvPr/>
        </p:nvSpPr>
        <p:spPr bwMode="auto">
          <a:xfrm>
            <a:off x="2801938" y="1811338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4305300" y="20891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  <a:endParaRPr lang="fr-FR" sz="1200" b="1"/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5419725" y="20129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34</a:t>
            </a:r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5057775" y="22606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auto">
          <a:xfrm>
            <a:off x="4419600" y="244157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27</a:t>
            </a:r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5467350" y="25082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7515225" y="24701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49</a:t>
            </a: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7496175" y="206057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93</a:t>
            </a:r>
          </a:p>
        </p:txBody>
      </p:sp>
      <p:sp>
        <p:nvSpPr>
          <p:cNvPr id="20511" name="Oval 31"/>
          <p:cNvSpPr>
            <a:spLocks noChangeArrowheads="1"/>
          </p:cNvSpPr>
          <p:nvPr/>
        </p:nvSpPr>
        <p:spPr bwMode="auto">
          <a:xfrm>
            <a:off x="6210300" y="1866900"/>
            <a:ext cx="2019300" cy="1104900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12" name="Oval 32"/>
          <p:cNvSpPr>
            <a:spLocks noChangeArrowheads="1"/>
          </p:cNvSpPr>
          <p:nvPr/>
        </p:nvSpPr>
        <p:spPr bwMode="auto">
          <a:xfrm>
            <a:off x="4038600" y="1866900"/>
            <a:ext cx="2019300" cy="1104900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13" name="Rectangle 33"/>
          <p:cNvSpPr>
            <a:spLocks noChangeArrowheads="1"/>
          </p:cNvSpPr>
          <p:nvPr/>
        </p:nvSpPr>
        <p:spPr bwMode="auto">
          <a:xfrm>
            <a:off x="4878388" y="1768475"/>
            <a:ext cx="360362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/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20514" name="Rectangle 34"/>
          <p:cNvSpPr>
            <a:spLocks noChangeArrowheads="1"/>
          </p:cNvSpPr>
          <p:nvPr/>
        </p:nvSpPr>
        <p:spPr bwMode="auto">
          <a:xfrm>
            <a:off x="7088188" y="1768475"/>
            <a:ext cx="360362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/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sp>
        <p:nvSpPr>
          <p:cNvPr id="20515" name="Rectangle 35"/>
          <p:cNvSpPr>
            <a:spLocks noChangeArrowheads="1"/>
          </p:cNvSpPr>
          <p:nvPr/>
        </p:nvSpPr>
        <p:spPr bwMode="auto">
          <a:xfrm>
            <a:off x="6734175" y="20129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/>
              <a:t>34</a:t>
            </a:r>
          </a:p>
        </p:txBody>
      </p:sp>
      <p:sp>
        <p:nvSpPr>
          <p:cNvPr id="20516" name="Rectangle 36"/>
          <p:cNvSpPr>
            <a:spLocks noChangeArrowheads="1"/>
          </p:cNvSpPr>
          <p:nvPr/>
        </p:nvSpPr>
        <p:spPr bwMode="auto">
          <a:xfrm>
            <a:off x="6372225" y="22606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20517" name="Rectangle 37"/>
          <p:cNvSpPr>
            <a:spLocks noChangeArrowheads="1"/>
          </p:cNvSpPr>
          <p:nvPr/>
        </p:nvSpPr>
        <p:spPr bwMode="auto">
          <a:xfrm>
            <a:off x="6781800" y="25082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3.2 Opérations ensemblistes - Les multi-ensembles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505075" y="3724275"/>
            <a:ext cx="1504950" cy="220503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(select NOM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from   T1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except</a:t>
            </a:r>
            <a:endParaRPr lang="fr-FR" sz="1400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select NOM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from   T2)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union</a:t>
            </a:r>
            <a:endParaRPr lang="fr-FR" sz="1400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(select NOM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from   T2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except</a:t>
            </a:r>
            <a:endParaRPr lang="fr-FR" sz="1400" b="1">
              <a:latin typeface="Courier New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select NOM </a:t>
            </a:r>
          </a:p>
          <a:p>
            <a:pPr eaLnBrk="0" hangingPunct="0">
              <a:lnSpc>
                <a:spcPct val="90000"/>
              </a:lnSpc>
            </a:pPr>
            <a:r>
              <a:rPr lang="fr-FR" sz="1400" b="1">
                <a:latin typeface="Courier New" pitchFamily="49" charset="0"/>
              </a:rPr>
              <a:t> from   T1)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087938" y="4211638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NOM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087938" y="4446588"/>
            <a:ext cx="866775" cy="7016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GILLET</a:t>
            </a:r>
          </a:p>
          <a:p>
            <a:pPr eaLnBrk="0" hangingPunct="0"/>
            <a:r>
              <a:rPr lang="fr-FR" sz="1000"/>
              <a:t>PONCELET</a:t>
            </a:r>
          </a:p>
          <a:p>
            <a:pPr eaLnBrk="0" hangingPunct="0"/>
            <a:r>
              <a:rPr lang="fr-FR" sz="1000"/>
              <a:t>JACOB</a:t>
            </a:r>
          </a:p>
          <a:p>
            <a:pPr eaLnBrk="0" hangingPunct="0"/>
            <a:r>
              <a:rPr lang="fr-FR" sz="1000"/>
              <a:t>MONTI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497013" y="2144713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NOM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497013" y="2379663"/>
            <a:ext cx="866775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GILLET</a:t>
            </a:r>
          </a:p>
          <a:p>
            <a:pPr eaLnBrk="0" hangingPunct="0"/>
            <a:r>
              <a:rPr lang="fr-FR" sz="1000"/>
              <a:t>AVRON</a:t>
            </a:r>
          </a:p>
          <a:p>
            <a:pPr eaLnBrk="0" hangingPunct="0"/>
            <a:r>
              <a:rPr lang="fr-FR" sz="1000"/>
              <a:t>MERCIER</a:t>
            </a:r>
          </a:p>
          <a:p>
            <a:pPr eaLnBrk="0" hangingPunct="0"/>
            <a:r>
              <a:rPr lang="fr-FR" sz="1000"/>
              <a:t>PONCELET</a:t>
            </a:r>
          </a:p>
          <a:p>
            <a:pPr eaLnBrk="0" hangingPunct="0"/>
            <a:r>
              <a:rPr lang="fr-FR" sz="1000"/>
              <a:t>NEUMAN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2782888" y="2154238"/>
            <a:ext cx="866775" cy="2095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chemeClr val="bg1"/>
                </a:solidFill>
              </a:rPr>
              <a:t>NOM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2782888" y="2389188"/>
            <a:ext cx="869950" cy="854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000"/>
              <a:t>MONTI</a:t>
            </a:r>
          </a:p>
          <a:p>
            <a:pPr eaLnBrk="0" hangingPunct="0"/>
            <a:r>
              <a:rPr lang="fr-FR" sz="1000"/>
              <a:t>NEUMAN</a:t>
            </a:r>
          </a:p>
          <a:p>
            <a:pPr eaLnBrk="0" hangingPunct="0"/>
            <a:r>
              <a:rPr lang="fr-FR" sz="1000"/>
              <a:t>JACOB</a:t>
            </a:r>
          </a:p>
          <a:p>
            <a:pPr eaLnBrk="0" hangingPunct="0"/>
            <a:r>
              <a:rPr lang="fr-FR" sz="1000"/>
              <a:t>MERCIER</a:t>
            </a:r>
          </a:p>
          <a:p>
            <a:pPr eaLnBrk="0" hangingPunct="0"/>
            <a:r>
              <a:rPr lang="fr-FR" sz="1000"/>
              <a:t>AVRON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1497013" y="1935163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2782888" y="1944688"/>
            <a:ext cx="866775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>
            <a:spAutoFit/>
          </a:bodyPr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467225" y="2260600"/>
            <a:ext cx="590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GILLET</a:t>
            </a: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5334000" y="2184400"/>
            <a:ext cx="596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AVRON</a:t>
            </a: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5143500" y="2432050"/>
            <a:ext cx="71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MERCIER</a:t>
            </a: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4295775" y="2613025"/>
            <a:ext cx="806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PONCELET</a:t>
            </a: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5381625" y="26797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NEUMAN</a:t>
            </a: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6238875" y="2641600"/>
            <a:ext cx="552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MONTI</a:t>
            </a: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6219825" y="2232025"/>
            <a:ext cx="584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900" b="1"/>
              <a:t>JACOB</a:t>
            </a:r>
          </a:p>
        </p:txBody>
      </p:sp>
      <p:sp>
        <p:nvSpPr>
          <p:cNvPr id="21524" name="Oval 20"/>
          <p:cNvSpPr>
            <a:spLocks noChangeArrowheads="1"/>
          </p:cNvSpPr>
          <p:nvPr/>
        </p:nvSpPr>
        <p:spPr bwMode="auto">
          <a:xfrm>
            <a:off x="5057775" y="2000250"/>
            <a:ext cx="2019300" cy="1104900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1525" name="Oval 21"/>
          <p:cNvSpPr>
            <a:spLocks noChangeArrowheads="1"/>
          </p:cNvSpPr>
          <p:nvPr/>
        </p:nvSpPr>
        <p:spPr bwMode="auto">
          <a:xfrm>
            <a:off x="4229100" y="2000250"/>
            <a:ext cx="2019300" cy="1104900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5040313" y="1901825"/>
            <a:ext cx="360362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/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5935663" y="1901825"/>
            <a:ext cx="360362" cy="2095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tIns="28800" bIns="28800"/>
          <a:lstStyle/>
          <a:p>
            <a:pPr algn="ctr" eaLnBrk="0" hangingPunct="0">
              <a:tabLst>
                <a:tab pos="476250" algn="l"/>
                <a:tab pos="1524000" algn="l"/>
              </a:tabLst>
            </a:pPr>
            <a:r>
              <a:rPr lang="fr-FR" sz="1000" b="1">
                <a:solidFill>
                  <a:srgbClr val="FFFF00"/>
                </a:solidFill>
              </a:rPr>
              <a:t>T2</a:t>
            </a: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4403725" y="4557713"/>
            <a:ext cx="409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>
                <a:sym typeface="Symbol" pitchFamily="18" charset="2"/>
              </a:rPr>
              <a:t></a:t>
            </a:r>
            <a:endParaRPr lang="fr-FR" b="1"/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68313" y="1484313"/>
            <a:ext cx="734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Les opérateurs peuvent être combinés (ex. </a:t>
            </a:r>
            <a:r>
              <a:rPr lang="fr-FR" b="1" i="1"/>
              <a:t>différence symétrique</a:t>
            </a:r>
            <a:r>
              <a:rPr lang="fr-FR" b="1"/>
              <a:t>)</a:t>
            </a:r>
            <a:endParaRPr lang="fr-FR" sz="1600" b="1"/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3.2 Opérations ensemblistes - Expressions complexes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981075" y="2114550"/>
            <a:ext cx="7134225" cy="1793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 CLIENT.NCLI, DATECOM, NOM,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COMMANDE,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COMMANDE.NCLI = CLIENT.NCLI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sz="1400" b="1" i="1">
                <a:solidFill>
                  <a:schemeClr val="accent2"/>
                </a:solidFill>
                <a:latin typeface="Courier New" pitchFamily="49" charset="0"/>
              </a:rPr>
              <a:t>union</a:t>
            </a:r>
            <a:endParaRPr lang="fr-FR" sz="1400" b="1">
              <a:latin typeface="Courier New" pitchFamily="49" charset="0"/>
            </a:endParaRP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select null as NCOM, NCLI, null as DATECOM, NOM,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not exists (select * from COMMANDE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   where NCLI = CLIENT.NCLI);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266950" y="1454150"/>
            <a:ext cx="426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b="1"/>
              <a:t>Exemple pratique : </a:t>
            </a:r>
            <a:r>
              <a:rPr lang="fr-FR" b="1" i="1"/>
              <a:t>la jointure externe</a:t>
            </a:r>
            <a:endParaRPr lang="fr-FR" sz="1600" b="1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314450" y="4583113"/>
            <a:ext cx="6318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En SQL3, il existe un opérateur spécifique (</a:t>
            </a:r>
            <a:r>
              <a:rPr lang="fr-FR" sz="1600" b="1" i="1"/>
              <a:t>left</a:t>
            </a:r>
            <a:r>
              <a:rPr lang="fr-FR" sz="1200" b="1"/>
              <a:t> </a:t>
            </a:r>
            <a:r>
              <a:rPr lang="fr-FR" sz="1600" b="1"/>
              <a:t>|</a:t>
            </a:r>
            <a:r>
              <a:rPr lang="fr-FR" sz="800" b="1"/>
              <a:t> </a:t>
            </a:r>
            <a:r>
              <a:rPr lang="fr-FR" sz="1600" b="1" i="1"/>
              <a:t>right</a:t>
            </a:r>
            <a:r>
              <a:rPr lang="fr-FR" sz="1600" b="1"/>
              <a:t> </a:t>
            </a:r>
            <a:r>
              <a:rPr lang="fr-FR" sz="1600" b="1" i="1"/>
              <a:t>outer join</a:t>
            </a:r>
            <a:r>
              <a:rPr lang="fr-FR" sz="1600" b="1"/>
              <a:t>)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3.2 Opérations ensemblistes - Jointure externe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55875" y="2492375"/>
            <a:ext cx="4010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3.3 Les données groupées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629150" y="6610350"/>
            <a:ext cx="4514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704850"/>
            <a:ext cx="9144000" cy="428625"/>
          </a:xfrm>
          <a:prstGeom prst="rect">
            <a:avLst/>
          </a:prstGeom>
          <a:solidFill>
            <a:srgbClr val="DADAD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760413" y="2338388"/>
            <a:ext cx="7916862" cy="3392487"/>
            <a:chOff x="479" y="1473"/>
            <a:chExt cx="4987" cy="2137"/>
          </a:xfrm>
        </p:grpSpPr>
        <p:sp>
          <p:nvSpPr>
            <p:cNvPr id="4102" name="AutoShape 6"/>
            <p:cNvSpPr>
              <a:spLocks noChangeArrowheads="1"/>
            </p:cNvSpPr>
            <p:nvPr/>
          </p:nvSpPr>
          <p:spPr bwMode="auto">
            <a:xfrm>
              <a:off x="479" y="1473"/>
              <a:ext cx="4987" cy="2137"/>
            </a:xfrm>
            <a:prstGeom prst="roundRect">
              <a:avLst>
                <a:gd name="adj" fmla="val 1296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66669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479" y="1602"/>
              <a:ext cx="4987" cy="1975"/>
            </a:xfrm>
            <a:prstGeom prst="rect">
              <a:avLst/>
            </a:prstGeom>
            <a:solidFill>
              <a:srgbClr val="D7D7D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marL="190500" indent="-190500" eaLnBrk="0" hangingPunct="0">
                <a:lnSpc>
                  <a:spcPct val="120000"/>
                </a:lnSpc>
                <a:spcBef>
                  <a:spcPct val="45000"/>
                </a:spcBef>
              </a:pPr>
              <a:r>
                <a:rPr lang="fr-FR" b="1"/>
                <a:t>3.1  Les jointures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3.2  Opérateurs ensemblistes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3.3  Structures cycliques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3.4  Données groupées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3.5  Ordre et interprétation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3.6  Modification des données</a:t>
              </a:r>
            </a:p>
            <a:p>
              <a:pPr marL="190500" indent="-190500" eaLnBrk="0" hangingPunct="0">
                <a:lnSpc>
                  <a:spcPct val="120000"/>
                </a:lnSpc>
                <a:spcBef>
                  <a:spcPct val="25000"/>
                </a:spcBef>
              </a:pPr>
              <a:r>
                <a:rPr lang="fr-FR" b="1"/>
                <a:t>3.7  Modification des structures</a:t>
              </a:r>
            </a:p>
          </p:txBody>
        </p:sp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608" y="1491"/>
              <a:ext cx="391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fr-FR" sz="800" b="1">
                  <a:solidFill>
                    <a:schemeClr val="bg1"/>
                  </a:solidFill>
                </a:rPr>
                <a:t>Contenu</a:t>
              </a:r>
            </a:p>
          </p:txBody>
        </p:sp>
      </p:grp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516188" y="1544638"/>
            <a:ext cx="4430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/>
              <a:t>3. LE LANGAGE SQL DML (2)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4629150" y="0"/>
            <a:ext cx="4514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3.1 Jointures	3.5 Ordre et interprétation</a:t>
            </a:r>
          </a:p>
          <a:p>
            <a:pPr eaLnBrk="0" hangingPunct="0"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3.2 Opérateurs ensemblistes	3.6 Modification des données</a:t>
            </a:r>
          </a:p>
          <a:p>
            <a:pPr eaLnBrk="0" hangingPunct="0"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3.3 Structures cycliques	3.7 Modification des structures</a:t>
            </a:r>
          </a:p>
          <a:p>
            <a:pPr eaLnBrk="0" hangingPunct="0">
              <a:tabLst>
                <a:tab pos="2095500" algn="l"/>
              </a:tabLst>
            </a:pPr>
            <a:r>
              <a:rPr lang="fr-FR" sz="1000">
                <a:solidFill>
                  <a:schemeClr val="bg1"/>
                </a:solidFill>
              </a:rPr>
              <a:t>3.4 Données groupées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3.4 Les données groupées - Principe</a:t>
            </a:r>
            <a:endParaRPr lang="fr-FR" sz="2400" b="1"/>
          </a:p>
        </p:txBody>
      </p: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1576388" y="1804988"/>
            <a:ext cx="6707187" cy="3857625"/>
            <a:chOff x="993" y="1137"/>
            <a:chExt cx="4225" cy="2430"/>
          </a:xfrm>
        </p:grpSpPr>
        <p:sp>
          <p:nvSpPr>
            <p:cNvPr id="24582" name="Rectangle 6"/>
            <p:cNvSpPr>
              <a:spLocks noChangeArrowheads="1"/>
            </p:cNvSpPr>
            <p:nvPr/>
          </p:nvSpPr>
          <p:spPr bwMode="auto">
            <a:xfrm>
              <a:off x="3096" y="2058"/>
              <a:ext cx="180" cy="16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583" name="Rectangle 7"/>
            <p:cNvSpPr>
              <a:spLocks noChangeArrowheads="1"/>
            </p:cNvSpPr>
            <p:nvPr/>
          </p:nvSpPr>
          <p:spPr bwMode="auto">
            <a:xfrm>
              <a:off x="3096" y="2700"/>
              <a:ext cx="180" cy="16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584" name="Rectangle 8"/>
            <p:cNvSpPr>
              <a:spLocks noChangeArrowheads="1"/>
            </p:cNvSpPr>
            <p:nvPr/>
          </p:nvSpPr>
          <p:spPr bwMode="auto">
            <a:xfrm>
              <a:off x="3102" y="1548"/>
              <a:ext cx="180" cy="16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pic>
          <p:nvPicPr>
            <p:cNvPr id="24585" name="Pictur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3" y="1137"/>
              <a:ext cx="2286" cy="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586" name="Rectangle 10"/>
            <p:cNvSpPr>
              <a:spLocks noChangeArrowheads="1"/>
            </p:cNvSpPr>
            <p:nvPr/>
          </p:nvSpPr>
          <p:spPr bwMode="auto">
            <a:xfrm>
              <a:off x="3695" y="2228"/>
              <a:ext cx="1474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le groupe des clients de Namur </a:t>
              </a:r>
            </a:p>
          </p:txBody>
        </p:sp>
        <p:cxnSp>
          <p:nvCxnSpPr>
            <p:cNvPr id="24587" name="AutoShape 11"/>
            <p:cNvCxnSpPr>
              <a:cxnSpLocks noChangeShapeType="1"/>
              <a:stCxn id="24582" idx="3"/>
              <a:endCxn id="24586" idx="1"/>
            </p:cNvCxnSpPr>
            <p:nvPr/>
          </p:nvCxnSpPr>
          <p:spPr bwMode="auto">
            <a:xfrm>
              <a:off x="3276" y="2139"/>
              <a:ext cx="419" cy="154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4588" name="Rectangle 12"/>
            <p:cNvSpPr>
              <a:spLocks noChangeArrowheads="1"/>
            </p:cNvSpPr>
            <p:nvPr/>
          </p:nvSpPr>
          <p:spPr bwMode="auto">
            <a:xfrm>
              <a:off x="3695" y="2912"/>
              <a:ext cx="1523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le groupe des clients de Poitiers </a:t>
              </a:r>
            </a:p>
          </p:txBody>
        </p:sp>
        <p:sp>
          <p:nvSpPr>
            <p:cNvPr id="24589" name="Rectangle 13"/>
            <p:cNvSpPr>
              <a:spLocks noChangeArrowheads="1"/>
            </p:cNvSpPr>
            <p:nvPr/>
          </p:nvSpPr>
          <p:spPr bwMode="auto">
            <a:xfrm>
              <a:off x="3695" y="1376"/>
              <a:ext cx="1517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le groupe des clients de Genève </a:t>
              </a:r>
            </a:p>
          </p:txBody>
        </p:sp>
        <p:cxnSp>
          <p:nvCxnSpPr>
            <p:cNvPr id="24590" name="AutoShape 14"/>
            <p:cNvCxnSpPr>
              <a:cxnSpLocks noChangeShapeType="1"/>
              <a:stCxn id="24584" idx="3"/>
              <a:endCxn id="24589" idx="1"/>
            </p:cNvCxnSpPr>
            <p:nvPr/>
          </p:nvCxnSpPr>
          <p:spPr bwMode="auto">
            <a:xfrm flipV="1">
              <a:off x="3282" y="1441"/>
              <a:ext cx="413" cy="188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4591" name="AutoShape 15"/>
            <p:cNvCxnSpPr>
              <a:cxnSpLocks noChangeShapeType="1"/>
              <a:stCxn id="24583" idx="3"/>
              <a:endCxn id="24588" idx="1"/>
            </p:cNvCxnSpPr>
            <p:nvPr/>
          </p:nvCxnSpPr>
          <p:spPr bwMode="auto">
            <a:xfrm>
              <a:off x="3276" y="2781"/>
              <a:ext cx="419" cy="196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495425" y="1676400"/>
            <a:ext cx="5905500" cy="11557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LOCALITE,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count(*) as NOMBRE_CLIENTS,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avg(COMPTE) as MOYENNE_COMPTE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sz="1400" b="1">
                <a:solidFill>
                  <a:srgbClr val="3366FF"/>
                </a:solidFill>
                <a:latin typeface="Courier New" pitchFamily="49" charset="0"/>
              </a:rPr>
              <a:t>group by LOCALITE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698625" y="5159375"/>
            <a:ext cx="5711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b="1"/>
              <a:t>On s'intéresse aux </a:t>
            </a:r>
            <a:r>
              <a:rPr lang="fr-FR" b="1">
                <a:solidFill>
                  <a:srgbClr val="3366FF"/>
                </a:solidFill>
              </a:rPr>
              <a:t>localités</a:t>
            </a:r>
            <a:r>
              <a:rPr lang="fr-FR" b="1"/>
              <a:t> et non plus aux </a:t>
            </a:r>
            <a:r>
              <a:rPr lang="fr-FR" b="1">
                <a:solidFill>
                  <a:srgbClr val="3366FF"/>
                </a:solidFill>
              </a:rPr>
              <a:t>clients</a:t>
            </a:r>
            <a:endParaRPr lang="fr-FR" sz="1600" b="1"/>
          </a:p>
        </p:txBody>
      </p:sp>
      <p:grpSp>
        <p:nvGrpSpPr>
          <p:cNvPr id="25606" name="Group 6"/>
          <p:cNvGrpSpPr>
            <a:grpSpLocks/>
          </p:cNvGrpSpPr>
          <p:nvPr/>
        </p:nvGrpSpPr>
        <p:grpSpPr bwMode="auto">
          <a:xfrm>
            <a:off x="1508125" y="3282950"/>
            <a:ext cx="6689725" cy="1427163"/>
            <a:chOff x="950" y="2068"/>
            <a:chExt cx="4214" cy="899"/>
          </a:xfrm>
        </p:grpSpPr>
        <p:sp>
          <p:nvSpPr>
            <p:cNvPr id="25607" name="Rectangle 7"/>
            <p:cNvSpPr>
              <a:spLocks noChangeArrowheads="1"/>
            </p:cNvSpPr>
            <p:nvPr/>
          </p:nvSpPr>
          <p:spPr bwMode="auto">
            <a:xfrm>
              <a:off x="2994" y="2526"/>
              <a:ext cx="180" cy="16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608" name="Rectangle 8"/>
            <p:cNvSpPr>
              <a:spLocks noChangeArrowheads="1"/>
            </p:cNvSpPr>
            <p:nvPr/>
          </p:nvSpPr>
          <p:spPr bwMode="auto">
            <a:xfrm>
              <a:off x="2994" y="2712"/>
              <a:ext cx="180" cy="16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609" name="Rectangle 9"/>
            <p:cNvSpPr>
              <a:spLocks noChangeArrowheads="1"/>
            </p:cNvSpPr>
            <p:nvPr/>
          </p:nvSpPr>
          <p:spPr bwMode="auto">
            <a:xfrm>
              <a:off x="2994" y="2334"/>
              <a:ext cx="180" cy="16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25610" name="Group 10"/>
            <p:cNvGrpSpPr>
              <a:grpSpLocks/>
            </p:cNvGrpSpPr>
            <p:nvPr/>
          </p:nvGrpSpPr>
          <p:grpSpPr bwMode="auto">
            <a:xfrm>
              <a:off x="950" y="2068"/>
              <a:ext cx="2258" cy="899"/>
              <a:chOff x="1754" y="2068"/>
              <a:chExt cx="2258" cy="899"/>
            </a:xfrm>
          </p:grpSpPr>
          <p:sp>
            <p:nvSpPr>
              <p:cNvPr id="25611" name="Rectangle 11"/>
              <p:cNvSpPr>
                <a:spLocks noChangeArrowheads="1"/>
              </p:cNvSpPr>
              <p:nvPr/>
            </p:nvSpPr>
            <p:spPr bwMode="auto">
              <a:xfrm>
                <a:off x="1754" y="2068"/>
                <a:ext cx="2256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762000" algn="l"/>
                    <a:tab pos="20955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LOCALITE	NOMBRE_CLIENTS	MOYENNE_COMPTE</a:t>
                </a:r>
              </a:p>
            </p:txBody>
          </p:sp>
          <p:sp>
            <p:nvSpPr>
              <p:cNvPr id="25612" name="Text Box 12"/>
              <p:cNvSpPr txBox="1">
                <a:spLocks noChangeArrowheads="1"/>
              </p:cNvSpPr>
              <p:nvPr/>
            </p:nvSpPr>
            <p:spPr bwMode="auto">
              <a:xfrm>
                <a:off x="1754" y="2237"/>
                <a:ext cx="493" cy="730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fr-FR" sz="1000"/>
                  <a:t> Bruxelles</a:t>
                </a:r>
              </a:p>
              <a:p>
                <a:pPr eaLnBrk="0" hangingPunct="0"/>
                <a:r>
                  <a:rPr lang="fr-FR" sz="1000"/>
                  <a:t> Geneve</a:t>
                </a:r>
              </a:p>
              <a:p>
                <a:pPr eaLnBrk="0" hangingPunct="0"/>
                <a:r>
                  <a:rPr lang="fr-FR" sz="1000"/>
                  <a:t> Lille</a:t>
                </a:r>
              </a:p>
              <a:p>
                <a:pPr eaLnBrk="0" hangingPunct="0"/>
                <a:r>
                  <a:rPr lang="fr-FR" sz="1000"/>
                  <a:t> Namur</a:t>
                </a:r>
              </a:p>
              <a:p>
                <a:pPr eaLnBrk="0" hangingPunct="0"/>
                <a:r>
                  <a:rPr lang="fr-FR" sz="1000"/>
                  <a:t> Paris</a:t>
                </a:r>
              </a:p>
              <a:p>
                <a:pPr eaLnBrk="0" hangingPunct="0"/>
                <a:r>
                  <a:rPr lang="fr-FR" sz="1000"/>
                  <a:t> Poitiers</a:t>
                </a:r>
              </a:p>
              <a:p>
                <a:pPr eaLnBrk="0" hangingPunct="0"/>
                <a:r>
                  <a:rPr lang="fr-FR" sz="1000"/>
                  <a:t> Toulouse</a:t>
                </a:r>
              </a:p>
            </p:txBody>
          </p:sp>
          <p:sp>
            <p:nvSpPr>
              <p:cNvPr id="25613" name="Text Box 13"/>
              <p:cNvSpPr txBox="1">
                <a:spLocks noChangeArrowheads="1"/>
              </p:cNvSpPr>
              <p:nvPr/>
            </p:nvSpPr>
            <p:spPr bwMode="auto">
              <a:xfrm>
                <a:off x="2274" y="2237"/>
                <a:ext cx="799" cy="730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fr-FR" sz="1000"/>
                  <a:t>1</a:t>
                </a:r>
              </a:p>
              <a:p>
                <a:pPr algn="ctr" eaLnBrk="0" hangingPunct="0"/>
                <a:r>
                  <a:rPr lang="fr-FR" sz="1000"/>
                  <a:t>1</a:t>
                </a:r>
              </a:p>
              <a:p>
                <a:pPr algn="ctr" eaLnBrk="0" hangingPunct="0"/>
                <a:r>
                  <a:rPr lang="fr-FR" sz="1000"/>
                  <a:t>1</a:t>
                </a:r>
              </a:p>
              <a:p>
                <a:pPr algn="ctr" eaLnBrk="0" hangingPunct="0"/>
                <a:r>
                  <a:rPr lang="fr-FR" sz="1000"/>
                  <a:t>4</a:t>
                </a:r>
              </a:p>
              <a:p>
                <a:pPr algn="ctr" eaLnBrk="0" hangingPunct="0"/>
                <a:r>
                  <a:rPr lang="fr-FR" sz="1000"/>
                  <a:t>1</a:t>
                </a:r>
              </a:p>
              <a:p>
                <a:pPr algn="ctr" eaLnBrk="0" hangingPunct="0"/>
                <a:r>
                  <a:rPr lang="fr-FR" sz="1000"/>
                  <a:t>3</a:t>
                </a:r>
              </a:p>
              <a:p>
                <a:pPr algn="ctr" eaLnBrk="0" hangingPunct="0"/>
                <a:r>
                  <a:rPr lang="fr-FR" sz="1000"/>
                  <a:t>5</a:t>
                </a:r>
              </a:p>
            </p:txBody>
          </p:sp>
          <p:sp>
            <p:nvSpPr>
              <p:cNvPr id="25614" name="Text Box 14"/>
              <p:cNvSpPr txBox="1">
                <a:spLocks noChangeArrowheads="1"/>
              </p:cNvSpPr>
              <p:nvPr/>
            </p:nvSpPr>
            <p:spPr bwMode="auto">
              <a:xfrm>
                <a:off x="3100" y="2237"/>
                <a:ext cx="912" cy="730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eaLnBrk="0" hangingPunct="0"/>
                <a:r>
                  <a:rPr lang="fr-FR" sz="1000"/>
                  <a:t>0.00</a:t>
                </a:r>
              </a:p>
              <a:p>
                <a:pPr algn="r" eaLnBrk="0" hangingPunct="0"/>
                <a:r>
                  <a:rPr lang="fr-FR" sz="1000"/>
                  <a:t>0.00</a:t>
                </a:r>
              </a:p>
              <a:p>
                <a:pPr algn="r" eaLnBrk="0" hangingPunct="0"/>
                <a:r>
                  <a:rPr lang="fr-FR" sz="1000"/>
                  <a:t>720.00</a:t>
                </a:r>
              </a:p>
              <a:p>
                <a:pPr algn="r" eaLnBrk="0" hangingPunct="0"/>
                <a:r>
                  <a:rPr lang="fr-FR" sz="1000"/>
                  <a:t>-2520.00</a:t>
                </a:r>
              </a:p>
              <a:p>
                <a:pPr algn="r" eaLnBrk="0" hangingPunct="0"/>
                <a:r>
                  <a:rPr lang="fr-FR" sz="1000"/>
                  <a:t>0.00</a:t>
                </a:r>
              </a:p>
              <a:p>
                <a:pPr algn="r" eaLnBrk="0" hangingPunct="0"/>
                <a:r>
                  <a:rPr lang="fr-FR" sz="1000"/>
                  <a:t>533.33</a:t>
                </a:r>
              </a:p>
              <a:p>
                <a:pPr algn="r" eaLnBrk="0" hangingPunct="0"/>
                <a:r>
                  <a:rPr lang="fr-FR" sz="1000"/>
                  <a:t>-2530.00</a:t>
                </a:r>
              </a:p>
            </p:txBody>
          </p:sp>
        </p:grpSp>
        <p:sp>
          <p:nvSpPr>
            <p:cNvPr id="25615" name="Rectangle 15"/>
            <p:cNvSpPr>
              <a:spLocks noChangeArrowheads="1"/>
            </p:cNvSpPr>
            <p:nvPr/>
          </p:nvSpPr>
          <p:spPr bwMode="auto">
            <a:xfrm>
              <a:off x="3641" y="2540"/>
              <a:ext cx="1474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le groupe des clients de Namur </a:t>
              </a:r>
            </a:p>
          </p:txBody>
        </p:sp>
        <p:cxnSp>
          <p:nvCxnSpPr>
            <p:cNvPr id="25616" name="AutoShape 16"/>
            <p:cNvCxnSpPr>
              <a:cxnSpLocks noChangeShapeType="1"/>
              <a:stCxn id="25607" idx="3"/>
              <a:endCxn id="25615" idx="1"/>
            </p:cNvCxnSpPr>
            <p:nvPr/>
          </p:nvCxnSpPr>
          <p:spPr bwMode="auto">
            <a:xfrm flipV="1">
              <a:off x="3174" y="2605"/>
              <a:ext cx="467" cy="2"/>
            </a:xfrm>
            <a:prstGeom prst="bentConnector3">
              <a:avLst>
                <a:gd name="adj1" fmla="val 4989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5617" name="Rectangle 17"/>
            <p:cNvSpPr>
              <a:spLocks noChangeArrowheads="1"/>
            </p:cNvSpPr>
            <p:nvPr/>
          </p:nvSpPr>
          <p:spPr bwMode="auto">
            <a:xfrm>
              <a:off x="3641" y="2822"/>
              <a:ext cx="1523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le groupe des clients de Poitiers </a:t>
              </a:r>
            </a:p>
          </p:txBody>
        </p:sp>
        <p:sp>
          <p:nvSpPr>
            <p:cNvPr id="25618" name="Rectangle 18"/>
            <p:cNvSpPr>
              <a:spLocks noChangeArrowheads="1"/>
            </p:cNvSpPr>
            <p:nvPr/>
          </p:nvSpPr>
          <p:spPr bwMode="auto">
            <a:xfrm>
              <a:off x="3641" y="2264"/>
              <a:ext cx="1517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le groupe des clients de Genève </a:t>
              </a:r>
            </a:p>
          </p:txBody>
        </p:sp>
        <p:cxnSp>
          <p:nvCxnSpPr>
            <p:cNvPr id="25619" name="AutoShape 19"/>
            <p:cNvCxnSpPr>
              <a:cxnSpLocks noChangeShapeType="1"/>
              <a:stCxn id="25609" idx="3"/>
              <a:endCxn id="25618" idx="1"/>
            </p:cNvCxnSpPr>
            <p:nvPr/>
          </p:nvCxnSpPr>
          <p:spPr bwMode="auto">
            <a:xfrm flipV="1">
              <a:off x="3174" y="2329"/>
              <a:ext cx="467" cy="86"/>
            </a:xfrm>
            <a:prstGeom prst="bentConnector3">
              <a:avLst>
                <a:gd name="adj1" fmla="val 4989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5620" name="AutoShape 20"/>
            <p:cNvCxnSpPr>
              <a:cxnSpLocks noChangeShapeType="1"/>
              <a:stCxn id="25608" idx="3"/>
              <a:endCxn id="25617" idx="1"/>
            </p:cNvCxnSpPr>
            <p:nvPr/>
          </p:nvCxnSpPr>
          <p:spPr bwMode="auto">
            <a:xfrm>
              <a:off x="3174" y="2793"/>
              <a:ext cx="467" cy="94"/>
            </a:xfrm>
            <a:prstGeom prst="bentConnector3">
              <a:avLst>
                <a:gd name="adj1" fmla="val 4989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3.4 Les données groupées - Principe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495425" y="1676400"/>
            <a:ext cx="5905500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LOCALITE, count(*), avg(COMPTE)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group by LOCALITE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sz="1400" b="1">
                <a:solidFill>
                  <a:srgbClr val="3366FF"/>
                </a:solidFill>
                <a:latin typeface="Courier New" pitchFamily="49" charset="0"/>
              </a:rPr>
              <a:t>having count(*) &gt;= 3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  <p:grpSp>
        <p:nvGrpSpPr>
          <p:cNvPr id="26629" name="Group 5"/>
          <p:cNvGrpSpPr>
            <a:grpSpLocks/>
          </p:cNvGrpSpPr>
          <p:nvPr/>
        </p:nvGrpSpPr>
        <p:grpSpPr bwMode="auto">
          <a:xfrm>
            <a:off x="3155950" y="3035300"/>
            <a:ext cx="2555875" cy="817563"/>
            <a:chOff x="1742" y="1912"/>
            <a:chExt cx="1610" cy="515"/>
          </a:xfrm>
        </p:grpSpPr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1742" y="1912"/>
              <a:ext cx="1608" cy="15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Ins="18000">
              <a:spAutoFit/>
            </a:bodyPr>
            <a:lstStyle/>
            <a:p>
              <a:pPr eaLnBrk="0" hangingPunct="0">
                <a:tabLst>
                  <a:tab pos="857250" algn="l"/>
                  <a:tab pos="1524000" algn="l"/>
                </a:tabLst>
              </a:pPr>
              <a:r>
                <a:rPr lang="fr-FR" sz="1000" b="1">
                  <a:solidFill>
                    <a:schemeClr val="bg1"/>
                  </a:solidFill>
                </a:rPr>
                <a:t>LOCALITE	count(*)	avg(COMPTE)</a:t>
              </a:r>
            </a:p>
          </p:txBody>
        </p:sp>
        <p:sp>
          <p:nvSpPr>
            <p:cNvPr id="26631" name="Text Box 7"/>
            <p:cNvSpPr txBox="1">
              <a:spLocks noChangeArrowheads="1"/>
            </p:cNvSpPr>
            <p:nvPr/>
          </p:nvSpPr>
          <p:spPr bwMode="auto">
            <a:xfrm>
              <a:off x="1742" y="2081"/>
              <a:ext cx="493" cy="346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000"/>
                <a:t> Namur</a:t>
              </a:r>
            </a:p>
            <a:p>
              <a:pPr eaLnBrk="0" hangingPunct="0"/>
              <a:r>
                <a:rPr lang="fr-FR" sz="1000"/>
                <a:t> Poitiers</a:t>
              </a:r>
            </a:p>
            <a:p>
              <a:pPr eaLnBrk="0" hangingPunct="0"/>
              <a:r>
                <a:rPr lang="fr-FR" sz="1000"/>
                <a:t> Toulouse</a:t>
              </a:r>
            </a:p>
          </p:txBody>
        </p:sp>
        <p:sp>
          <p:nvSpPr>
            <p:cNvPr id="26632" name="Text Box 8"/>
            <p:cNvSpPr txBox="1">
              <a:spLocks noChangeArrowheads="1"/>
            </p:cNvSpPr>
            <p:nvPr/>
          </p:nvSpPr>
          <p:spPr bwMode="auto">
            <a:xfrm>
              <a:off x="2259" y="2081"/>
              <a:ext cx="457" cy="346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fr-FR" sz="1000"/>
                <a:t>4</a:t>
              </a:r>
            </a:p>
            <a:p>
              <a:pPr algn="ctr" eaLnBrk="0" hangingPunct="0"/>
              <a:r>
                <a:rPr lang="fr-FR" sz="1000"/>
                <a:t>3</a:t>
              </a:r>
            </a:p>
            <a:p>
              <a:pPr algn="ctr" eaLnBrk="0" hangingPunct="0"/>
              <a:r>
                <a:rPr lang="fr-FR" sz="1000"/>
                <a:t>5</a:t>
              </a:r>
            </a:p>
          </p:txBody>
        </p:sp>
        <p:sp>
          <p:nvSpPr>
            <p:cNvPr id="26633" name="Text Box 9"/>
            <p:cNvSpPr txBox="1">
              <a:spLocks noChangeArrowheads="1"/>
            </p:cNvSpPr>
            <p:nvPr/>
          </p:nvSpPr>
          <p:spPr bwMode="auto">
            <a:xfrm>
              <a:off x="2740" y="2081"/>
              <a:ext cx="612" cy="346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/>
              <a:r>
                <a:rPr lang="fr-FR" sz="1000"/>
                <a:t>-2520.00</a:t>
              </a:r>
            </a:p>
            <a:p>
              <a:pPr algn="r" eaLnBrk="0" hangingPunct="0"/>
              <a:r>
                <a:rPr lang="fr-FR" sz="1000"/>
                <a:t>533.33</a:t>
              </a:r>
            </a:p>
            <a:p>
              <a:pPr algn="r" eaLnBrk="0" hangingPunct="0"/>
              <a:r>
                <a:rPr lang="fr-FR" sz="1000"/>
                <a:t>-2530.00</a:t>
              </a:r>
            </a:p>
          </p:txBody>
        </p:sp>
      </p:grp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1495425" y="4343400"/>
            <a:ext cx="5905500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NCLI, count(*)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group by NCLI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having count(*) &gt;= 2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3.4 Les données groupées - Sélection de groupes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1457325" y="1905000"/>
            <a:ext cx="5905500" cy="2560638"/>
            <a:chOff x="918" y="1200"/>
            <a:chExt cx="3720" cy="1613"/>
          </a:xfrm>
        </p:grpSpPr>
        <p:sp>
          <p:nvSpPr>
            <p:cNvPr id="27653" name="Rectangle 5"/>
            <p:cNvSpPr>
              <a:spLocks noChangeArrowheads="1"/>
            </p:cNvSpPr>
            <p:nvPr/>
          </p:nvSpPr>
          <p:spPr bwMode="auto">
            <a:xfrm>
              <a:off x="918" y="1200"/>
              <a:ext cx="3720" cy="996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400" b="1">
                  <a:latin typeface="Courier New" pitchFamily="49" charset="0"/>
                </a:rPr>
                <a:t>     select NCLI, count(*)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    from   COMMANDE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    where  NCOM in ( select NCOM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                     from   DETAIL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                     where  NPRO = 'PA45')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    group by NCLI 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    having count(*) &gt;= 2;</a:t>
              </a:r>
            </a:p>
          </p:txBody>
        </p:sp>
        <p:sp>
          <p:nvSpPr>
            <p:cNvPr id="27654" name="Rectangle 6"/>
            <p:cNvSpPr>
              <a:spLocks noChangeArrowheads="1"/>
            </p:cNvSpPr>
            <p:nvPr/>
          </p:nvSpPr>
          <p:spPr bwMode="auto">
            <a:xfrm>
              <a:off x="1227" y="1500"/>
              <a:ext cx="2994" cy="402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2414" y="2432"/>
              <a:ext cx="962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sélection des lignes </a:t>
              </a:r>
            </a:p>
          </p:txBody>
        </p:sp>
        <p:cxnSp>
          <p:nvCxnSpPr>
            <p:cNvPr id="27656" name="AutoShape 8"/>
            <p:cNvCxnSpPr>
              <a:cxnSpLocks noChangeShapeType="1"/>
              <a:stCxn id="27654" idx="3"/>
              <a:endCxn id="27655" idx="3"/>
            </p:cNvCxnSpPr>
            <p:nvPr/>
          </p:nvCxnSpPr>
          <p:spPr bwMode="auto">
            <a:xfrm flipH="1">
              <a:off x="3376" y="1701"/>
              <a:ext cx="845" cy="796"/>
            </a:xfrm>
            <a:prstGeom prst="bentConnector3">
              <a:avLst>
                <a:gd name="adj1" fmla="val -8331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57" name="Rectangle 9"/>
            <p:cNvSpPr>
              <a:spLocks noChangeArrowheads="1"/>
            </p:cNvSpPr>
            <p:nvPr/>
          </p:nvSpPr>
          <p:spPr bwMode="auto">
            <a:xfrm>
              <a:off x="1227" y="2034"/>
              <a:ext cx="2994" cy="135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cxnSp>
          <p:nvCxnSpPr>
            <p:cNvPr id="27658" name="AutoShape 10"/>
            <p:cNvCxnSpPr>
              <a:cxnSpLocks noChangeShapeType="1"/>
              <a:stCxn id="27657" idx="3"/>
              <a:endCxn id="27659" idx="3"/>
            </p:cNvCxnSpPr>
            <p:nvPr/>
          </p:nvCxnSpPr>
          <p:spPr bwMode="auto">
            <a:xfrm flipH="1">
              <a:off x="3376" y="2102"/>
              <a:ext cx="845" cy="647"/>
            </a:xfrm>
            <a:prstGeom prst="bentConnector3">
              <a:avLst>
                <a:gd name="adj1" fmla="val -1704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59" name="Rectangle 11"/>
            <p:cNvSpPr>
              <a:spLocks noChangeArrowheads="1"/>
            </p:cNvSpPr>
            <p:nvPr/>
          </p:nvSpPr>
          <p:spPr bwMode="auto">
            <a:xfrm>
              <a:off x="2313" y="2684"/>
              <a:ext cx="1063" cy="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r" eaLnBrk="0" hangingPunct="0"/>
              <a:r>
                <a:rPr lang="fr-FR" sz="1200" b="1">
                  <a:solidFill>
                    <a:schemeClr val="accent2"/>
                  </a:solidFill>
                </a:rPr>
                <a:t>sélection des groupes </a:t>
              </a:r>
            </a:p>
          </p:txBody>
        </p:sp>
      </p:grp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3.4 Les données groupées - Sélection de lignes et de groupes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95425" y="1676400"/>
            <a:ext cx="6296025" cy="13684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M.NCLI, count(*), sum(QCOM)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 M, DETAIL D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M.NCOM = D.NCOM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NPRO = 'PA45'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group by M.NCLI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having count(*) &gt;= 2;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495425" y="3457575"/>
            <a:ext cx="6305550" cy="15811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'Montant dû par ',C.NCLI,' = ',sum(QCOM*PRIX)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 C, COMMANDE M, DETAIL D, PRODUIT P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LOCALITE = 'Poitiers'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M.NCLI = C.NCLI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M.NCOM = D.NCOM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D.NPRO = P.NPRO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group by M.NCLI;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3.4 Les données groupées - Groupes dans une jointure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495425" y="1724025"/>
            <a:ext cx="6296025" cy="13684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select LOCALITE,P.NPRO,sum(QCOM*PRIX) as Montant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from   CLIENT C, COMMANDE M, DETAIL D, PRODUIT P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where  M.NCLI = C.NCLI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and    M.NCOM = D.NCOM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and    D.NPRO = P.NPRO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group by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LOCALITE, P.NPRO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 rot="-1641324">
            <a:off x="7364413" y="2203450"/>
            <a:ext cx="981075" cy="2746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fr-FR" sz="1200" b="1">
                <a:solidFill>
                  <a:srgbClr val="FFFF00"/>
                </a:solidFill>
              </a:rPr>
              <a:t>2 colonnes</a:t>
            </a:r>
          </a:p>
        </p:txBody>
      </p:sp>
      <p:grpSp>
        <p:nvGrpSpPr>
          <p:cNvPr id="29702" name="Group 6"/>
          <p:cNvGrpSpPr>
            <a:grpSpLocks/>
          </p:cNvGrpSpPr>
          <p:nvPr/>
        </p:nvGrpSpPr>
        <p:grpSpPr bwMode="auto">
          <a:xfrm>
            <a:off x="1495425" y="3371850"/>
            <a:ext cx="6859588" cy="1862138"/>
            <a:chOff x="942" y="2124"/>
            <a:chExt cx="4321" cy="1173"/>
          </a:xfrm>
        </p:grpSpPr>
        <p:grpSp>
          <p:nvGrpSpPr>
            <p:cNvPr id="29703" name="Group 7"/>
            <p:cNvGrpSpPr>
              <a:grpSpLocks/>
            </p:cNvGrpSpPr>
            <p:nvPr/>
          </p:nvGrpSpPr>
          <p:grpSpPr bwMode="auto">
            <a:xfrm>
              <a:off x="2258" y="2776"/>
              <a:ext cx="894" cy="521"/>
              <a:chOff x="2420" y="2650"/>
              <a:chExt cx="894" cy="521"/>
            </a:xfrm>
          </p:grpSpPr>
          <p:sp>
            <p:nvSpPr>
              <p:cNvPr id="29704" name="Rectangle 8"/>
              <p:cNvSpPr>
                <a:spLocks noChangeArrowheads="1"/>
              </p:cNvSpPr>
              <p:nvPr/>
            </p:nvSpPr>
            <p:spPr bwMode="auto">
              <a:xfrm>
                <a:off x="2420" y="2650"/>
                <a:ext cx="894" cy="154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tabLst>
                    <a:tab pos="381000" algn="l"/>
                    <a:tab pos="1524000" algn="l"/>
                  </a:tabLst>
                </a:pPr>
                <a:r>
                  <a:rPr lang="fr-FR" sz="1000" b="1">
                    <a:solidFill>
                      <a:schemeClr val="bg1"/>
                    </a:solidFill>
                  </a:rPr>
                  <a:t>   CAT	               N</a:t>
                </a:r>
              </a:p>
            </p:txBody>
          </p:sp>
          <p:sp>
            <p:nvSpPr>
              <p:cNvPr id="29705" name="Text Box 9"/>
              <p:cNvSpPr txBox="1">
                <a:spLocks noChangeArrowheads="1"/>
              </p:cNvSpPr>
              <p:nvPr/>
            </p:nvSpPr>
            <p:spPr bwMode="auto">
              <a:xfrm>
                <a:off x="2420" y="2825"/>
                <a:ext cx="407" cy="346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fr-FR" sz="1000"/>
                  <a:t>null</a:t>
                </a:r>
              </a:p>
              <a:p>
                <a:pPr algn="ctr" eaLnBrk="0" hangingPunct="0"/>
                <a:r>
                  <a:rPr lang="fr-FR" sz="1000"/>
                  <a:t>B</a:t>
                </a:r>
              </a:p>
              <a:p>
                <a:pPr algn="ctr" eaLnBrk="0" hangingPunct="0"/>
                <a:r>
                  <a:rPr lang="fr-FR" sz="1000"/>
                  <a:t>C</a:t>
                </a:r>
              </a:p>
            </p:txBody>
          </p:sp>
          <p:sp>
            <p:nvSpPr>
              <p:cNvPr id="29706" name="Text Box 10"/>
              <p:cNvSpPr txBox="1">
                <a:spLocks noChangeArrowheads="1"/>
              </p:cNvSpPr>
              <p:nvPr/>
            </p:nvSpPr>
            <p:spPr bwMode="auto">
              <a:xfrm>
                <a:off x="2844" y="2825"/>
                <a:ext cx="470" cy="346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fr-FR" sz="1000"/>
                  <a:t>2</a:t>
                </a:r>
              </a:p>
              <a:p>
                <a:pPr algn="ctr" eaLnBrk="0" hangingPunct="0"/>
                <a:r>
                  <a:rPr lang="fr-FR" sz="1000"/>
                  <a:t>8</a:t>
                </a:r>
              </a:p>
              <a:p>
                <a:pPr algn="ctr" eaLnBrk="0" hangingPunct="0"/>
                <a:r>
                  <a:rPr lang="fr-FR" sz="1000"/>
                  <a:t>6</a:t>
                </a:r>
              </a:p>
            </p:txBody>
          </p:sp>
        </p:grpSp>
        <p:sp>
          <p:nvSpPr>
            <p:cNvPr id="29707" name="Rectangle 11"/>
            <p:cNvSpPr>
              <a:spLocks noChangeArrowheads="1"/>
            </p:cNvSpPr>
            <p:nvPr/>
          </p:nvSpPr>
          <p:spPr bwMode="auto">
            <a:xfrm>
              <a:off x="942" y="2124"/>
              <a:ext cx="3966" cy="46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fr-FR" sz="1400" b="1">
                  <a:latin typeface="Courier New" pitchFamily="49" charset="0"/>
                </a:rPr>
                <a:t> select substring(CAT from 1 for 1) as CAT, count(*) as N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from   CLIENT</a:t>
              </a:r>
            </a:p>
            <a:p>
              <a:pPr eaLnBrk="0" hangingPunct="0"/>
              <a:r>
                <a:rPr lang="fr-FR" sz="1400" b="1">
                  <a:latin typeface="Courier New" pitchFamily="49" charset="0"/>
                </a:rPr>
                <a:t> group by </a:t>
              </a:r>
              <a:r>
                <a:rPr lang="fr-FR" sz="1400" b="1">
                  <a:solidFill>
                    <a:schemeClr val="accent2"/>
                  </a:solidFill>
                  <a:latin typeface="Courier New" pitchFamily="49" charset="0"/>
                </a:rPr>
                <a:t>substring(CAT from 1 for 1)</a:t>
              </a:r>
              <a:r>
                <a:rPr lang="fr-FR" sz="1400" b="1">
                  <a:latin typeface="Courier New" pitchFamily="49" charset="0"/>
                </a:rPr>
                <a:t>;</a:t>
              </a:r>
            </a:p>
          </p:txBody>
        </p:sp>
        <p:sp>
          <p:nvSpPr>
            <p:cNvPr id="29708" name="Rectangle 12"/>
            <p:cNvSpPr>
              <a:spLocks noChangeArrowheads="1"/>
            </p:cNvSpPr>
            <p:nvPr/>
          </p:nvSpPr>
          <p:spPr bwMode="auto">
            <a:xfrm rot="-1641324">
              <a:off x="4641" y="2286"/>
              <a:ext cx="622" cy="173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r-FR" sz="1200" b="1">
                  <a:solidFill>
                    <a:srgbClr val="FFFF00"/>
                  </a:solidFill>
                </a:rPr>
                <a:t>expression</a:t>
              </a:r>
            </a:p>
          </p:txBody>
        </p:sp>
      </p:grp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3.4 Les données groupées - Composition du critère de groupement 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555875" y="2997200"/>
            <a:ext cx="3925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3.4 Ordre et interprétation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495425" y="1533525"/>
            <a:ext cx="6296025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NCLI, NOM,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CAT in ('C1','C2')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order by LOCALITE;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495425" y="2828925"/>
            <a:ext cx="6296025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*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order by LOCALITE, CAT;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495425" y="3913188"/>
            <a:ext cx="6296025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LOCALITE, count(*) as POPULATION, sum(COMPTE)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group by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order by POPULATION desc;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1495425" y="5210175"/>
            <a:ext cx="6296025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 NPRO, QCOM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DETAIL D, PRODUIT P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D.NPRO = P.NPRO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order by NCOM, QCOM*PRIX desc;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7677150" y="1855788"/>
            <a:ext cx="923925" cy="36512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ordonné par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LOCALITE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7677150" y="2930525"/>
            <a:ext cx="973138" cy="5016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ordonné par 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LOCALITE 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puis par CAT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7677150" y="4168775"/>
            <a:ext cx="1146175" cy="5016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ordonné par 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une expression 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du select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7677150" y="5426075"/>
            <a:ext cx="1146175" cy="5016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ordonné par 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une expression 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000" b="1">
                <a:solidFill>
                  <a:srgbClr val="FFFF00"/>
                </a:solidFill>
              </a:rPr>
              <a:t>explicite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3.5 Ordre et interprétation - Ordre des lignes du résultat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495425" y="2124075"/>
            <a:ext cx="6296025" cy="15811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7 :  select NCLI, count(*), sum(QCOM)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1 :  from   COMMANDE M, DETAIL D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2 :  where  M.NCOM = D.NCOM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3 :  and    NPRO = 'PA60'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4 :  group by NCLI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5 :  having count(*) &gt;= 2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6 :  order by NCLI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3.5 Ordre et interprétation - Comment lire (écrire) une requête ?</a:t>
            </a:r>
            <a:endParaRPr lang="fr-FR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563813" y="1392238"/>
            <a:ext cx="4430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3.5 Modification des données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339975" y="2368550"/>
            <a:ext cx="4651375" cy="16049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b="1">
                <a:sym typeface="Symbol" pitchFamily="18" charset="2"/>
              </a:rPr>
              <a:t>Trois opérateurs :</a:t>
            </a:r>
          </a:p>
          <a:p>
            <a:pPr eaLnBrk="0" hangingPunct="0">
              <a:spcBef>
                <a:spcPct val="50000"/>
              </a:spcBef>
            </a:pPr>
            <a:r>
              <a:rPr lang="fr-FR" sz="1400" b="1">
                <a:sym typeface="Symbol" pitchFamily="18" charset="2"/>
              </a:rPr>
              <a:t>  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b="1"/>
              <a:t>Insérer des lignes</a:t>
            </a:r>
          </a:p>
          <a:p>
            <a:pPr eaLnBrk="0" hangingPunct="0">
              <a:spcBef>
                <a:spcPct val="50000"/>
              </a:spcBef>
            </a:pPr>
            <a:r>
              <a:rPr lang="fr-FR" sz="1400" b="1">
                <a:sym typeface="Symbol" pitchFamily="18" charset="2"/>
              </a:rPr>
              <a:t>  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b="1"/>
              <a:t>Supprimer des lignes</a:t>
            </a:r>
          </a:p>
          <a:p>
            <a:pPr eaLnBrk="0" hangingPunct="0">
              <a:spcBef>
                <a:spcPct val="50000"/>
              </a:spcBef>
            </a:pPr>
            <a:r>
              <a:rPr lang="fr-FR" sz="1400" b="1">
                <a:sym typeface="Symbol" pitchFamily="18" charset="2"/>
              </a:rPr>
              <a:t>  </a:t>
            </a:r>
            <a:r>
              <a:rPr lang="fr-FR" sz="1600" b="1">
                <a:sym typeface="Symbol" pitchFamily="18" charset="2"/>
              </a:rPr>
              <a:t>   </a:t>
            </a:r>
            <a:r>
              <a:rPr lang="fr-FR" b="1"/>
              <a:t>Modifier des lignes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203575" y="2708275"/>
            <a:ext cx="258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b="1">
                <a:solidFill>
                  <a:srgbClr val="FF0000"/>
                </a:solidFill>
              </a:rPr>
              <a:t>3.1 Les jointures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57225" y="2019300"/>
            <a:ext cx="7381875" cy="3048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insert into DETAIL values ('30185','PA45',12);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57225" y="2533650"/>
            <a:ext cx="7381875" cy="5175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insert into CLIENT (NCLI,NOM,ADRESSE,COMPTE,LOCALITE)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values ('C402','BERNIER','avenue de France, 28',-2500,'Lausanne');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755650" y="1474788"/>
            <a:ext cx="2012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fr-FR" b="1"/>
              <a:t>Insérer une ligne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755650" y="3894138"/>
            <a:ext cx="456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fr-FR" b="1"/>
              <a:t>Insérer plusieurs lignes (dans une table)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243138" y="3241675"/>
            <a:ext cx="3810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fr-FR" sz="1600" i="1"/>
              <a:t>colonnes facultatives, valeurs par défaut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657225" y="4419600"/>
            <a:ext cx="7381875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insert into CLIENT_TOULOUSE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select NCLI, NOM, ADRESSE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where  LOCALITE = 'Toulouse';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3.6 Modification des données - Insertion de lignes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495425" y="1676400"/>
            <a:ext cx="5905500" cy="5175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delete from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NCLI = 'K111';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495425" y="2697163"/>
            <a:ext cx="5905500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delete from  DETAIL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NPRO in (select 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from   PRODUIT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where  QSTOCK &lt;= 0);</a:t>
            </a: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495425" y="4143375"/>
            <a:ext cx="5905500" cy="5175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delete from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CAT is null;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3.6 Modification des données - Suppression de lignes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495425" y="1876425"/>
            <a:ext cx="5905500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update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set    ADRESSE = '29, av. de la Magne',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LOCALITE = 'Niort'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NCLI = 'F011';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495425" y="3181350"/>
            <a:ext cx="5905500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update PRODUIT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set    PRIX = PRIX * 1.05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LIBELLE like '%SAPIN%';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3.6 Modification des données - Modification de lignes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704850"/>
            <a:ext cx="9144000" cy="428625"/>
          </a:xfrm>
          <a:prstGeom prst="rect">
            <a:avLst/>
          </a:prstGeom>
          <a:solidFill>
            <a:srgbClr val="DADAD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>
                <a:solidFill>
                  <a:schemeClr val="accent2"/>
                </a:solidFill>
              </a:rPr>
              <a:t>3.1 Les jointures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371600" y="1401763"/>
            <a:ext cx="6340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La </a:t>
            </a:r>
            <a:r>
              <a:rPr lang="fr-FR" sz="1600" b="1">
                <a:solidFill>
                  <a:schemeClr val="accent2"/>
                </a:solidFill>
              </a:rPr>
              <a:t>jointure</a:t>
            </a:r>
            <a:r>
              <a:rPr lang="fr-FR" sz="1600" b="1"/>
              <a:t> permet de produire une table constituée de données</a:t>
            </a:r>
          </a:p>
          <a:p>
            <a:pPr eaLnBrk="0" hangingPunct="0"/>
            <a:r>
              <a:rPr lang="fr-FR" sz="1600" b="1"/>
              <a:t>extraites de plusieurs tables :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843213" y="2852738"/>
            <a:ext cx="3609975" cy="274637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rIns="54000">
            <a:spAutoFit/>
          </a:bodyPr>
          <a:lstStyle/>
          <a:p>
            <a:pPr eaLnBrk="0" hangingPunct="0">
              <a:tabLst>
                <a:tab pos="571500" algn="l"/>
                <a:tab pos="1428750" algn="l"/>
                <a:tab pos="2095500" algn="l"/>
                <a:tab pos="2762250" algn="l"/>
              </a:tabLst>
            </a:pPr>
            <a:r>
              <a:rPr lang="fr-FR" sz="1200" b="1">
                <a:solidFill>
                  <a:schemeClr val="bg1"/>
                </a:solidFill>
              </a:rPr>
              <a:t>NCOM	DATECOM	NCLI	NOM	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771775" y="3284538"/>
            <a:ext cx="685800" cy="13700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/>
              <a:t>30178</a:t>
            </a:r>
          </a:p>
          <a:p>
            <a:pPr eaLnBrk="0" hangingPunct="0"/>
            <a:r>
              <a:rPr lang="fr-FR" sz="1200"/>
              <a:t>30179</a:t>
            </a:r>
          </a:p>
          <a:p>
            <a:pPr eaLnBrk="0" hangingPunct="0"/>
            <a:r>
              <a:rPr lang="fr-FR" sz="1200"/>
              <a:t>30182</a:t>
            </a:r>
          </a:p>
          <a:p>
            <a:pPr eaLnBrk="0" hangingPunct="0"/>
            <a:r>
              <a:rPr lang="fr-FR" sz="1200"/>
              <a:t>30184</a:t>
            </a:r>
          </a:p>
          <a:p>
            <a:pPr eaLnBrk="0" hangingPunct="0"/>
            <a:r>
              <a:rPr lang="fr-FR" sz="1200"/>
              <a:t>30185</a:t>
            </a:r>
          </a:p>
          <a:p>
            <a:pPr eaLnBrk="0" hangingPunct="0"/>
            <a:r>
              <a:rPr lang="fr-FR" sz="1200"/>
              <a:t>30186</a:t>
            </a:r>
          </a:p>
          <a:p>
            <a:pPr eaLnBrk="0" hangingPunct="0"/>
            <a:r>
              <a:rPr lang="fr-FR" sz="1200"/>
              <a:t>30188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341813" y="3284538"/>
            <a:ext cx="546100" cy="13700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/>
              <a:t>K111</a:t>
            </a:r>
          </a:p>
          <a:p>
            <a:pPr eaLnBrk="0" hangingPunct="0"/>
            <a:r>
              <a:rPr lang="fr-FR" sz="1200"/>
              <a:t>C400</a:t>
            </a:r>
          </a:p>
          <a:p>
            <a:pPr eaLnBrk="0" hangingPunct="0"/>
            <a:r>
              <a:rPr lang="fr-FR" sz="1200"/>
              <a:t>S127</a:t>
            </a:r>
          </a:p>
          <a:p>
            <a:pPr eaLnBrk="0" hangingPunct="0"/>
            <a:r>
              <a:rPr lang="fr-FR" sz="1200"/>
              <a:t>C400</a:t>
            </a:r>
          </a:p>
          <a:p>
            <a:pPr eaLnBrk="0" hangingPunct="0"/>
            <a:r>
              <a:rPr lang="fr-FR" sz="1200"/>
              <a:t>F011</a:t>
            </a:r>
          </a:p>
          <a:p>
            <a:pPr eaLnBrk="0" hangingPunct="0"/>
            <a:r>
              <a:rPr lang="fr-FR" sz="1200"/>
              <a:t>C400</a:t>
            </a:r>
          </a:p>
          <a:p>
            <a:pPr eaLnBrk="0" hangingPunct="0"/>
            <a:r>
              <a:rPr lang="fr-FR" sz="1200"/>
              <a:t>B512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492500" y="3284538"/>
            <a:ext cx="942975" cy="13700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/>
              <a:t>21/12/2008</a:t>
            </a:r>
          </a:p>
          <a:p>
            <a:pPr eaLnBrk="0" hangingPunct="0"/>
            <a:r>
              <a:rPr lang="fr-FR" sz="1200"/>
              <a:t>22/12/2008</a:t>
            </a:r>
          </a:p>
          <a:p>
            <a:pPr eaLnBrk="0" hangingPunct="0"/>
            <a:r>
              <a:rPr lang="fr-FR" sz="1200"/>
              <a:t>23/12/2008</a:t>
            </a:r>
          </a:p>
          <a:p>
            <a:pPr eaLnBrk="0" hangingPunct="0"/>
            <a:r>
              <a:rPr lang="fr-FR" sz="1200"/>
              <a:t>23/12/2008</a:t>
            </a:r>
          </a:p>
          <a:p>
            <a:pPr eaLnBrk="0" hangingPunct="0"/>
            <a:r>
              <a:rPr lang="fr-FR" sz="1200"/>
              <a:t>2/01/2009</a:t>
            </a:r>
          </a:p>
          <a:p>
            <a:pPr eaLnBrk="0" hangingPunct="0"/>
            <a:r>
              <a:rPr lang="fr-FR" sz="1200"/>
              <a:t>2/01/2009</a:t>
            </a:r>
          </a:p>
          <a:p>
            <a:pPr eaLnBrk="0" hangingPunct="0"/>
            <a:r>
              <a:rPr lang="fr-FR" sz="1200"/>
              <a:t>3/01/2009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859338" y="3284538"/>
            <a:ext cx="1020762" cy="13700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/>
              <a:t>VANBIST</a:t>
            </a:r>
          </a:p>
          <a:p>
            <a:pPr eaLnBrk="0" hangingPunct="0"/>
            <a:r>
              <a:rPr lang="fr-FR" sz="1200"/>
              <a:t>FERARD</a:t>
            </a:r>
          </a:p>
          <a:p>
            <a:pPr eaLnBrk="0" hangingPunct="0"/>
            <a:r>
              <a:rPr lang="fr-FR" sz="1200"/>
              <a:t>VANDERKA</a:t>
            </a:r>
          </a:p>
          <a:p>
            <a:pPr eaLnBrk="0" hangingPunct="0"/>
            <a:r>
              <a:rPr lang="fr-FR" sz="1200"/>
              <a:t>FERARD</a:t>
            </a:r>
          </a:p>
          <a:p>
            <a:pPr eaLnBrk="0" hangingPunct="0"/>
            <a:r>
              <a:rPr lang="fr-FR" sz="1200"/>
              <a:t>PONCELET</a:t>
            </a:r>
          </a:p>
          <a:p>
            <a:pPr eaLnBrk="0" hangingPunct="0"/>
            <a:r>
              <a:rPr lang="fr-FR" sz="1200"/>
              <a:t>FERARD</a:t>
            </a:r>
          </a:p>
          <a:p>
            <a:pPr eaLnBrk="0" hangingPunct="0"/>
            <a:r>
              <a:rPr lang="fr-FR" sz="1200"/>
              <a:t>GILLET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724525" y="3284538"/>
            <a:ext cx="808038" cy="13700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/>
              <a:t>Lille</a:t>
            </a:r>
          </a:p>
          <a:p>
            <a:pPr eaLnBrk="0" hangingPunct="0"/>
            <a:r>
              <a:rPr lang="fr-FR" sz="1200"/>
              <a:t>Poitiers</a:t>
            </a:r>
          </a:p>
          <a:p>
            <a:pPr eaLnBrk="0" hangingPunct="0"/>
            <a:r>
              <a:rPr lang="fr-FR" sz="1200"/>
              <a:t>Namur</a:t>
            </a:r>
          </a:p>
          <a:p>
            <a:pPr eaLnBrk="0" hangingPunct="0"/>
            <a:r>
              <a:rPr lang="fr-FR" sz="1200"/>
              <a:t>Poitiers</a:t>
            </a:r>
          </a:p>
          <a:p>
            <a:pPr eaLnBrk="0" hangingPunct="0"/>
            <a:r>
              <a:rPr lang="fr-FR" sz="1200"/>
              <a:t>Toulouse</a:t>
            </a:r>
          </a:p>
          <a:p>
            <a:pPr eaLnBrk="0" hangingPunct="0"/>
            <a:r>
              <a:rPr lang="fr-FR" sz="1200"/>
              <a:t>Poitiers</a:t>
            </a:r>
          </a:p>
          <a:p>
            <a:pPr eaLnBrk="0" hangingPunct="0"/>
            <a:r>
              <a:rPr lang="fr-FR" sz="1200"/>
              <a:t>Toulouse</a:t>
            </a: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321175" y="2824163"/>
            <a:ext cx="2257425" cy="18288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6588125" y="4724400"/>
            <a:ext cx="102711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8000" tIns="10800" rIns="18000" bIns="10800">
            <a:spAutoFit/>
          </a:bodyPr>
          <a:lstStyle/>
          <a:p>
            <a:pPr algn="r" eaLnBrk="0" hangingPunct="0"/>
            <a:r>
              <a:rPr lang="fr-FR" sz="1200" b="1">
                <a:solidFill>
                  <a:schemeClr val="accent2"/>
                </a:solidFill>
              </a:rPr>
              <a:t>table CLIENT </a:t>
            </a:r>
          </a:p>
        </p:txBody>
      </p:sp>
      <p:cxnSp>
        <p:nvCxnSpPr>
          <p:cNvPr id="6158" name="AutoShape 14"/>
          <p:cNvCxnSpPr>
            <a:cxnSpLocks noChangeShapeType="1"/>
          </p:cNvCxnSpPr>
          <p:nvPr/>
        </p:nvCxnSpPr>
        <p:spPr bwMode="auto">
          <a:xfrm rot="16200000" flipH="1">
            <a:off x="5993606" y="4239419"/>
            <a:ext cx="30163" cy="11461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2797175" y="2881313"/>
            <a:ext cx="2038350" cy="17716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1187450" y="4797425"/>
            <a:ext cx="138906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8000" tIns="10800" rIns="18000" bIns="10800">
            <a:spAutoFit/>
          </a:bodyPr>
          <a:lstStyle/>
          <a:p>
            <a:pPr algn="r" eaLnBrk="0" hangingPunct="0"/>
            <a:r>
              <a:rPr lang="fr-FR" sz="1200" b="1">
                <a:solidFill>
                  <a:schemeClr val="accent2"/>
                </a:solidFill>
              </a:rPr>
              <a:t>table COMMANDE </a:t>
            </a:r>
          </a:p>
        </p:txBody>
      </p:sp>
      <p:cxnSp>
        <p:nvCxnSpPr>
          <p:cNvPr id="6161" name="AutoShape 17"/>
          <p:cNvCxnSpPr>
            <a:cxnSpLocks noChangeShapeType="1"/>
            <a:stCxn id="6159" idx="2"/>
            <a:endCxn id="6160" idx="3"/>
          </p:cNvCxnSpPr>
          <p:nvPr/>
        </p:nvCxnSpPr>
        <p:spPr bwMode="auto">
          <a:xfrm rot="5400000">
            <a:off x="3077369" y="4161632"/>
            <a:ext cx="238125" cy="12398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1476375" y="5734050"/>
            <a:ext cx="5905500" cy="7302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 DATECOM, CLIENT.NCLI, NOM,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COMMANDE, CLIENT</a:t>
            </a:r>
            <a:endParaRPr lang="fr-FR" sz="1400" b="1">
              <a:latin typeface="Courier New" pitchFamily="49" charset="0"/>
            </a:endParaRP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</a:t>
            </a:r>
            <a:r>
              <a:rPr lang="fr-FR" sz="1400" b="1">
                <a:solidFill>
                  <a:schemeClr val="accent2"/>
                </a:solidFill>
                <a:latin typeface="Courier New" pitchFamily="49" charset="0"/>
              </a:rPr>
              <a:t>COMMANDE.NCLI = CLIENT.NCLI</a:t>
            </a:r>
            <a:r>
              <a:rPr lang="fr-FR" sz="1400" b="1">
                <a:latin typeface="Courier New" pitchFamily="49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3.1 Les jointures - Structure d'une requête de jointure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736850" y="1873250"/>
            <a:ext cx="3609975" cy="244475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rIns="54000">
            <a:spAutoFit/>
          </a:bodyPr>
          <a:lstStyle/>
          <a:p>
            <a:pPr eaLnBrk="0" hangingPunct="0">
              <a:tabLst>
                <a:tab pos="571500" algn="l"/>
                <a:tab pos="1428750" algn="l"/>
                <a:tab pos="2095500" algn="l"/>
                <a:tab pos="2762250" algn="l"/>
              </a:tabLst>
            </a:pPr>
            <a:r>
              <a:rPr lang="fr-FR" sz="1000" b="1">
                <a:solidFill>
                  <a:schemeClr val="bg1"/>
                </a:solidFill>
              </a:rPr>
              <a:t>NCOM	DATECOM	NCLI	NOM	 LOCALITE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736850" y="2151063"/>
            <a:ext cx="571500" cy="1158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000"/>
              <a:t>30178</a:t>
            </a:r>
          </a:p>
          <a:p>
            <a:pPr eaLnBrk="0" hangingPunct="0"/>
            <a:r>
              <a:rPr lang="fr-FR" sz="1000"/>
              <a:t>30179</a:t>
            </a:r>
          </a:p>
          <a:p>
            <a:pPr eaLnBrk="0" hangingPunct="0"/>
            <a:r>
              <a:rPr lang="fr-FR" sz="1000"/>
              <a:t>30182</a:t>
            </a:r>
          </a:p>
          <a:p>
            <a:pPr eaLnBrk="0" hangingPunct="0"/>
            <a:r>
              <a:rPr lang="fr-FR" sz="1000"/>
              <a:t>30184</a:t>
            </a:r>
          </a:p>
          <a:p>
            <a:pPr eaLnBrk="0" hangingPunct="0"/>
            <a:r>
              <a:rPr lang="fr-FR" sz="1000"/>
              <a:t>30185</a:t>
            </a:r>
          </a:p>
          <a:p>
            <a:pPr eaLnBrk="0" hangingPunct="0"/>
            <a:r>
              <a:rPr lang="fr-FR" sz="1000"/>
              <a:t>30186</a:t>
            </a:r>
          </a:p>
          <a:p>
            <a:pPr eaLnBrk="0" hangingPunct="0"/>
            <a:r>
              <a:rPr lang="fr-FR" sz="1000"/>
              <a:t>30188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192588" y="2151063"/>
            <a:ext cx="485775" cy="1158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K111</a:t>
            </a:r>
          </a:p>
          <a:p>
            <a:pPr eaLnBrk="0" hangingPunct="0"/>
            <a:r>
              <a:rPr lang="fr-FR" sz="1000"/>
              <a:t>C400</a:t>
            </a:r>
          </a:p>
          <a:p>
            <a:pPr eaLnBrk="0" hangingPunct="0"/>
            <a:r>
              <a:rPr lang="fr-FR" sz="1000"/>
              <a:t>S127</a:t>
            </a:r>
          </a:p>
          <a:p>
            <a:pPr eaLnBrk="0" hangingPunct="0"/>
            <a:r>
              <a:rPr lang="fr-FR" sz="1000"/>
              <a:t>C400</a:t>
            </a:r>
          </a:p>
          <a:p>
            <a:pPr eaLnBrk="0" hangingPunct="0"/>
            <a:r>
              <a:rPr lang="fr-FR" sz="1000"/>
              <a:t>F011</a:t>
            </a:r>
          </a:p>
          <a:p>
            <a:pPr eaLnBrk="0" hangingPunct="0"/>
            <a:r>
              <a:rPr lang="fr-FR" sz="1000"/>
              <a:t>C400</a:t>
            </a:r>
          </a:p>
          <a:p>
            <a:pPr eaLnBrk="0" hangingPunct="0"/>
            <a:r>
              <a:rPr lang="fr-FR" sz="1000"/>
              <a:t>B512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343275" y="2151063"/>
            <a:ext cx="812800" cy="1158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21/12/2008</a:t>
            </a:r>
          </a:p>
          <a:p>
            <a:pPr eaLnBrk="0" hangingPunct="0"/>
            <a:r>
              <a:rPr lang="fr-FR" sz="1000"/>
              <a:t>22/12/2008</a:t>
            </a:r>
          </a:p>
          <a:p>
            <a:pPr eaLnBrk="0" hangingPunct="0"/>
            <a:r>
              <a:rPr lang="fr-FR" sz="1000"/>
              <a:t>23/12/2008</a:t>
            </a:r>
          </a:p>
          <a:p>
            <a:pPr eaLnBrk="0" hangingPunct="0"/>
            <a:r>
              <a:rPr lang="fr-FR" sz="1000"/>
              <a:t>23/12/2008</a:t>
            </a:r>
          </a:p>
          <a:p>
            <a:pPr eaLnBrk="0" hangingPunct="0"/>
            <a:r>
              <a:rPr lang="fr-FR" sz="1000"/>
              <a:t>2/01/2009</a:t>
            </a:r>
          </a:p>
          <a:p>
            <a:pPr eaLnBrk="0" hangingPunct="0"/>
            <a:r>
              <a:rPr lang="fr-FR" sz="1000"/>
              <a:t>2/01/2009</a:t>
            </a:r>
          </a:p>
          <a:p>
            <a:pPr eaLnBrk="0" hangingPunct="0"/>
            <a:r>
              <a:rPr lang="fr-FR" sz="1000"/>
              <a:t>3/01/2009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713288" y="2151063"/>
            <a:ext cx="881062" cy="1158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VANBIST</a:t>
            </a:r>
          </a:p>
          <a:p>
            <a:pPr eaLnBrk="0" hangingPunct="0"/>
            <a:r>
              <a:rPr lang="fr-FR" sz="1000"/>
              <a:t>FERARD</a:t>
            </a:r>
          </a:p>
          <a:p>
            <a:pPr eaLnBrk="0" hangingPunct="0"/>
            <a:r>
              <a:rPr lang="fr-FR" sz="1000"/>
              <a:t>VANDERKA</a:t>
            </a:r>
          </a:p>
          <a:p>
            <a:pPr eaLnBrk="0" hangingPunct="0"/>
            <a:r>
              <a:rPr lang="fr-FR" sz="1000"/>
              <a:t>FERARD</a:t>
            </a:r>
          </a:p>
          <a:p>
            <a:pPr eaLnBrk="0" hangingPunct="0"/>
            <a:r>
              <a:rPr lang="fr-FR" sz="1000"/>
              <a:t>PONCELET</a:t>
            </a:r>
          </a:p>
          <a:p>
            <a:pPr eaLnBrk="0" hangingPunct="0"/>
            <a:r>
              <a:rPr lang="fr-FR" sz="1000"/>
              <a:t>FERARD</a:t>
            </a:r>
          </a:p>
          <a:p>
            <a:pPr eaLnBrk="0" hangingPunct="0"/>
            <a:r>
              <a:rPr lang="fr-FR" sz="1000"/>
              <a:t>GILLET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5630863" y="2151063"/>
            <a:ext cx="703262" cy="11588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000"/>
              <a:t>Lille</a:t>
            </a:r>
          </a:p>
          <a:p>
            <a:pPr eaLnBrk="0" hangingPunct="0"/>
            <a:r>
              <a:rPr lang="fr-FR" sz="1000"/>
              <a:t>Poitiers</a:t>
            </a:r>
          </a:p>
          <a:p>
            <a:pPr eaLnBrk="0" hangingPunct="0"/>
            <a:r>
              <a:rPr lang="fr-FR" sz="1000"/>
              <a:t>Namur</a:t>
            </a:r>
          </a:p>
          <a:p>
            <a:pPr eaLnBrk="0" hangingPunct="0"/>
            <a:r>
              <a:rPr lang="fr-FR" sz="1000"/>
              <a:t>Poitiers</a:t>
            </a:r>
          </a:p>
          <a:p>
            <a:pPr eaLnBrk="0" hangingPunct="0"/>
            <a:r>
              <a:rPr lang="fr-FR" sz="1000"/>
              <a:t>Toulouse</a:t>
            </a:r>
          </a:p>
          <a:p>
            <a:pPr eaLnBrk="0" hangingPunct="0"/>
            <a:r>
              <a:rPr lang="fr-FR" sz="1000"/>
              <a:t>Poitiers</a:t>
            </a:r>
          </a:p>
          <a:p>
            <a:pPr eaLnBrk="0" hangingPunct="0"/>
            <a:r>
              <a:rPr lang="fr-FR" sz="1000"/>
              <a:t>Toulouse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4171950" y="1762125"/>
            <a:ext cx="2257425" cy="16097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2647950" y="1819275"/>
            <a:ext cx="2038350" cy="16097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250825" y="4221163"/>
            <a:ext cx="6848475" cy="1069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1600" b="1">
                <a:latin typeface="Courier New" pitchFamily="49" charset="0"/>
              </a:rPr>
              <a:t>     select NCOM , DATECOM, CLIENT.NCLI, NOM, LOCALITE</a:t>
            </a:r>
          </a:p>
          <a:p>
            <a:pPr eaLnBrk="0" hangingPunct="0">
              <a:spcBef>
                <a:spcPct val="50000"/>
              </a:spcBef>
            </a:pPr>
            <a:r>
              <a:rPr lang="fr-FR" sz="1600" b="1">
                <a:latin typeface="Courier New" pitchFamily="49" charset="0"/>
              </a:rPr>
              <a:t>     from   </a:t>
            </a:r>
            <a:r>
              <a:rPr lang="fr-FR" sz="1600" b="1">
                <a:solidFill>
                  <a:schemeClr val="accent2"/>
                </a:solidFill>
                <a:latin typeface="Courier New" pitchFamily="49" charset="0"/>
              </a:rPr>
              <a:t>COMMANDE, CLIENT</a:t>
            </a:r>
            <a:endParaRPr lang="fr-FR" sz="1600" b="1">
              <a:latin typeface="Courier New" pitchFamily="49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fr-FR" sz="1600" b="1">
                <a:latin typeface="Courier New" pitchFamily="49" charset="0"/>
              </a:rPr>
              <a:t>     where  </a:t>
            </a:r>
            <a:r>
              <a:rPr lang="fr-FR" sz="1600" b="1">
                <a:solidFill>
                  <a:schemeClr val="accent2"/>
                </a:solidFill>
                <a:latin typeface="Courier New" pitchFamily="49" charset="0"/>
              </a:rPr>
              <a:t>COMMANDE.NCLI = CLIENT.NCLI</a:t>
            </a: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6303963" y="3802063"/>
            <a:ext cx="2543175" cy="27463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préfixe nécessaire car ambiguité</a:t>
            </a:r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6877050" y="4581525"/>
            <a:ext cx="1560513" cy="2746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plusieurs tables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7150100" y="5364163"/>
            <a:ext cx="1697038" cy="27463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condition de jointure</a:t>
            </a: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3708400" y="4221163"/>
            <a:ext cx="1447800" cy="266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1692275" y="4652963"/>
            <a:ext cx="2228850" cy="266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1692275" y="5013325"/>
            <a:ext cx="3448050" cy="2667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cxnSp>
        <p:nvCxnSpPr>
          <p:cNvPr id="7191" name="AutoShape 23"/>
          <p:cNvCxnSpPr>
            <a:cxnSpLocks noChangeShapeType="1"/>
          </p:cNvCxnSpPr>
          <p:nvPr/>
        </p:nvCxnSpPr>
        <p:spPr bwMode="auto">
          <a:xfrm rot="16200000">
            <a:off x="5526882" y="3423443"/>
            <a:ext cx="260350" cy="12938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192" name="AutoShape 24"/>
          <p:cNvCxnSpPr>
            <a:cxnSpLocks noChangeShapeType="1"/>
          </p:cNvCxnSpPr>
          <p:nvPr/>
        </p:nvCxnSpPr>
        <p:spPr bwMode="auto">
          <a:xfrm flipV="1">
            <a:off x="3924300" y="4724400"/>
            <a:ext cx="2959100" cy="3175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193" name="AutoShape 25"/>
          <p:cNvCxnSpPr>
            <a:cxnSpLocks noChangeShapeType="1"/>
          </p:cNvCxnSpPr>
          <p:nvPr/>
        </p:nvCxnSpPr>
        <p:spPr bwMode="auto">
          <a:xfrm>
            <a:off x="5219700" y="5084763"/>
            <a:ext cx="2236788" cy="2873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3.1 Les jointures - Variantes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28750" y="2019300"/>
            <a:ext cx="5905500" cy="9429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CLIENT.NCLI, NOM, DATECOM, NPRO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CLIENT, COMMANDE, DETAIL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CLIENT.NCLI = COMMANDE.NCLI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COMMANDE.NCOM = DETAIL.NCOM;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428750" y="3695700"/>
            <a:ext cx="5905500" cy="11557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 CLIENT.NCLI, DATECOM, NOM, ADRESSE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COMMANDE,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COMMANDE.NCLI = CLIENT.NCLI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CAT = 'C1'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DATECOM &lt; '23-12-2009';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732588" y="2349500"/>
            <a:ext cx="1790700" cy="2746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jointure de 3 tables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6732588" y="4076700"/>
            <a:ext cx="2193925" cy="58737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fr-FR" sz="1200" b="1">
                <a:solidFill>
                  <a:srgbClr val="FFFF00"/>
                </a:solidFill>
              </a:rPr>
              <a:t>condition de jointure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200" b="1">
                <a:solidFill>
                  <a:srgbClr val="FFFF00"/>
                </a:solidFill>
              </a:rPr>
              <a:t>+</a:t>
            </a:r>
          </a:p>
          <a:p>
            <a:pPr algn="ctr" eaLnBrk="0" hangingPunct="0">
              <a:lnSpc>
                <a:spcPct val="90000"/>
              </a:lnSpc>
            </a:pPr>
            <a:r>
              <a:rPr lang="fr-FR" sz="1200" b="1">
                <a:solidFill>
                  <a:srgbClr val="FFFF00"/>
                </a:solidFill>
              </a:rPr>
              <a:t>conditions de sélection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4300" y="7524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3.1 Les jointures - Produit Cartésien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900113" y="1989138"/>
            <a:ext cx="5905500" cy="8064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190800" bIns="190800"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select NCOM, CLIENT.NCLI, DATECOM, NOM, ADRESSE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from   COMMANDE, CLIENT;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6659563" y="2133600"/>
            <a:ext cx="1584325" cy="4572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pas de condition</a:t>
            </a:r>
          </a:p>
          <a:p>
            <a:pPr eaLnBrk="0" hangingPunct="0"/>
            <a:r>
              <a:rPr lang="fr-FR" sz="1200" b="1">
                <a:solidFill>
                  <a:srgbClr val="FFFF00"/>
                </a:solidFill>
              </a:rPr>
              <a:t>de jointure !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962025" y="3259138"/>
            <a:ext cx="7185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Produit cartésien: </a:t>
            </a:r>
          </a:p>
          <a:p>
            <a:pPr eaLnBrk="0" hangingPunct="0"/>
            <a:r>
              <a:rPr lang="fr-FR" sz="1600"/>
              <a:t>        chaque ligne de COMMANDE est couplée avec chaque ligne de CLIENT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867025" y="4259263"/>
            <a:ext cx="3579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 i="1"/>
              <a:t>requête valide mais d'utilité réduite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750" y="404813"/>
            <a:ext cx="1393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1600" b="1"/>
              <a:t>La requête : 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258888" y="981075"/>
            <a:ext cx="5905500" cy="10191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190800" bIns="190800"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select NCOM, CLIENT.NCLI, DATECOM, NOM,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from   COMMANDE,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where  COMMANDE.NCLI = CLIENT.NCLI;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39750" y="2420938"/>
            <a:ext cx="58864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. . . ignore les lignes de CLIENT</a:t>
            </a:r>
          </a:p>
          <a:p>
            <a:pPr eaLnBrk="0" hangingPunct="0"/>
            <a:r>
              <a:rPr lang="fr-FR" sz="1600" b="1"/>
              <a:t>qui n'ont pas de lignes correspondantes dans COMMANDE</a:t>
            </a:r>
            <a:endParaRPr lang="fr-FR" sz="1600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84213" y="3357563"/>
            <a:ext cx="4602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Ces lignes de CLIENT sont dites </a:t>
            </a:r>
            <a:r>
              <a:rPr lang="fr-FR" sz="1600" b="1" i="1">
                <a:solidFill>
                  <a:schemeClr val="accent2"/>
                </a:solidFill>
              </a:rPr>
              <a:t>célibataires</a:t>
            </a:r>
            <a:r>
              <a:rPr lang="fr-FR" sz="1600" b="1"/>
              <a:t> :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331913" y="3860800"/>
            <a:ext cx="5905500" cy="10160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82800" bIns="82800"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select '--', NCLI, '--', NOM, LOCALITE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where  not exists (select * from COMMANDE 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where NCLI = CLIENT.NCLI);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33337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3.1 Les jointures - Sous-requêtes ou jointures ?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042988" y="908050"/>
            <a:ext cx="5492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1600" b="1"/>
              <a:t>Peut-on remplacer une sous-requête par une jointure ?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116013" y="1557338"/>
            <a:ext cx="6734175" cy="13017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118800" bIns="118800"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NCOM,DATECOM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NCLI in (select 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from  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                where  LOCALITE = 'Poitiers');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4140200" y="3141663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000" b="1"/>
              <a:t>=</a:t>
            </a:r>
            <a:endParaRPr lang="fr-FR" sz="1600" b="1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1187450" y="3860800"/>
            <a:ext cx="6734175" cy="10890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tIns="118800" bIns="118800">
            <a:spAutoFit/>
          </a:bodyPr>
          <a:lstStyle/>
          <a:p>
            <a:pPr eaLnBrk="0" hangingPunct="0"/>
            <a:r>
              <a:rPr lang="fr-FR" sz="1400" b="1">
                <a:latin typeface="Courier New" pitchFamily="49" charset="0"/>
              </a:rPr>
              <a:t>     select NCOM,DATECOM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from   COMMANDE, CLIENT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where  COMMANDE.NCLI = CLIENT.NCLI</a:t>
            </a:r>
          </a:p>
          <a:p>
            <a:pPr eaLnBrk="0" hangingPunct="0"/>
            <a:r>
              <a:rPr lang="fr-FR" sz="1400" b="1">
                <a:latin typeface="Courier New" pitchFamily="49" charset="0"/>
              </a:rPr>
              <a:t>     and    LOCALITE = 'Poitiers';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1850</Words>
  <Application>Microsoft Office PowerPoint</Application>
  <PresentationFormat>Affichage à l'écran (4:3)</PresentationFormat>
  <Paragraphs>593</Paragraphs>
  <Slides>32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7" baseType="lpstr">
      <vt:lpstr>Arial</vt:lpstr>
      <vt:lpstr>Times New Roman</vt:lpstr>
      <vt:lpstr>Courier New</vt:lpstr>
      <vt:lpstr>Symbol</vt:lpstr>
      <vt:lpstr>Modèle par défaut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</vt:vector>
  </TitlesOfParts>
  <Company>Unicornis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Unicornis</dc:creator>
  <cp:lastModifiedBy>hp</cp:lastModifiedBy>
  <cp:revision>8</cp:revision>
  <dcterms:created xsi:type="dcterms:W3CDTF">2013-04-29T14:43:56Z</dcterms:created>
  <dcterms:modified xsi:type="dcterms:W3CDTF">2019-05-14T14:55:41Z</dcterms:modified>
</cp:coreProperties>
</file>