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sldIdLst>
    <p:sldId id="256" r:id="rId2"/>
    <p:sldId id="257" r:id="rId3"/>
    <p:sldId id="258" r:id="rId4"/>
    <p:sldId id="260" r:id="rId5"/>
    <p:sldId id="262" r:id="rId6"/>
    <p:sldId id="263" r:id="rId7"/>
    <p:sldId id="285" r:id="rId8"/>
    <p:sldId id="286" r:id="rId9"/>
    <p:sldId id="264" r:id="rId10"/>
    <p:sldId id="267" r:id="rId11"/>
    <p:sldId id="268" r:id="rId12"/>
    <p:sldId id="269" r:id="rId13"/>
    <p:sldId id="270" r:id="rId14"/>
    <p:sldId id="283" r:id="rId15"/>
    <p:sldId id="272" r:id="rId16"/>
    <p:sldId id="271" r:id="rId17"/>
    <p:sldId id="273" r:id="rId18"/>
    <p:sldId id="274" r:id="rId19"/>
    <p:sldId id="275" r:id="rId20"/>
    <p:sldId id="276" r:id="rId21"/>
    <p:sldId id="277" r:id="rId22"/>
    <p:sldId id="284" r:id="rId23"/>
    <p:sldId id="281" r:id="rId24"/>
    <p:sldId id="278" r:id="rId25"/>
    <p:sldId id="282" r:id="rId26"/>
    <p:sldId id="279" r:id="rId27"/>
    <p:sldId id="265" r:id="rId28"/>
    <p:sldId id="287" r:id="rId29"/>
    <p:sldId id="280" r:id="rId30"/>
    <p:sldId id="266" r:id="rId31"/>
    <p:sldId id="288" r:id="rId32"/>
    <p:sldId id="289"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109" autoAdjust="0"/>
    <p:restoredTop sz="94660"/>
  </p:normalViewPr>
  <p:slideViewPr>
    <p:cSldViewPr>
      <p:cViewPr>
        <p:scale>
          <a:sx n="69" d="100"/>
          <a:sy n="69" d="100"/>
        </p:scale>
        <p:origin x="-1260"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6C81D6-044C-41F3-8FB6-AA2601896C41}"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1C66C6-11FE-4EAE-9EC0-2C92DBE2ADC1}" type="slidenum">
              <a:rPr lang="fr-FR" smtClean="0"/>
              <a:pPr/>
              <a:t>‹N°›</a:t>
            </a:fld>
            <a:endParaRPr lang="fr-FR"/>
          </a:p>
        </p:txBody>
      </p:sp>
    </p:spTree>
    <p:extLst>
      <p:ext uri="{BB962C8B-B14F-4D97-AF65-F5344CB8AC3E}">
        <p14:creationId xmlns:p14="http://schemas.microsoft.com/office/powerpoint/2010/main" xmlns="" val="4158034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F1C66C6-11FE-4EAE-9EC0-2C92DBE2ADC1}"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b="1" dirty="0"/>
              <a:t>®</a:t>
            </a:r>
            <a:r>
              <a:rPr lang="fr-FR" sz="1200" b="0" i="0" kern="1200" dirty="0">
                <a:solidFill>
                  <a:schemeClr val="tx1"/>
                </a:solidFill>
                <a:latin typeface="+mn-lt"/>
                <a:ea typeface="+mn-ea"/>
                <a:cs typeface="+mn-cs"/>
              </a:rPr>
              <a:t>Laurent </a:t>
            </a:r>
            <a:r>
              <a:rPr lang="fr-FR" sz="1200" b="0" i="0" kern="1200" dirty="0" err="1">
                <a:solidFill>
                  <a:schemeClr val="tx1"/>
                </a:solidFill>
                <a:latin typeface="+mn-lt"/>
                <a:ea typeface="+mn-ea"/>
                <a:cs typeface="+mn-cs"/>
              </a:rPr>
              <a:t>Aynès</a:t>
            </a:r>
            <a:r>
              <a:rPr lang="fr-FR" sz="1200" b="0" i="0" kern="1200" dirty="0">
                <a:solidFill>
                  <a:schemeClr val="tx1"/>
                </a:solidFill>
                <a:latin typeface="+mn-lt"/>
                <a:ea typeface="+mn-ea"/>
                <a:cs typeface="+mn-cs"/>
              </a:rPr>
              <a:t>, professeur à l’Université Panthéon-Sorbonne (Paris I) et Pierre </a:t>
            </a:r>
            <a:r>
              <a:rPr lang="fr-FR" sz="1200" b="0" i="0" kern="1200" dirty="0" err="1">
                <a:solidFill>
                  <a:schemeClr val="tx1"/>
                </a:solidFill>
                <a:latin typeface="+mn-lt"/>
                <a:ea typeface="+mn-ea"/>
                <a:cs typeface="+mn-cs"/>
              </a:rPr>
              <a:t>Crocq</a:t>
            </a:r>
            <a:r>
              <a:rPr lang="fr-FR" sz="1200" b="0" i="0" kern="1200" dirty="0">
                <a:solidFill>
                  <a:schemeClr val="tx1"/>
                </a:solidFill>
                <a:latin typeface="+mn-lt"/>
                <a:ea typeface="+mn-ea"/>
                <a:cs typeface="+mn-cs"/>
              </a:rPr>
              <a:t>, professeur à l’Université Panthéon-Assas (Paris II), </a:t>
            </a:r>
            <a:r>
              <a:rPr lang="fr-FR" sz="1200" b="1" i="1" kern="1200" dirty="0">
                <a:solidFill>
                  <a:schemeClr val="tx1"/>
                </a:solidFill>
                <a:latin typeface="+mn-lt"/>
                <a:ea typeface="+mn-ea"/>
                <a:cs typeface="+mn-cs"/>
              </a:rPr>
              <a:t>Droit des sûretés</a:t>
            </a:r>
            <a:r>
              <a:rPr lang="fr-FR" sz="1200" b="1" i="0" kern="1200" dirty="0">
                <a:solidFill>
                  <a:schemeClr val="tx1"/>
                </a:solidFill>
                <a:latin typeface="+mn-lt"/>
                <a:ea typeface="+mn-ea"/>
                <a:cs typeface="+mn-cs"/>
              </a:rPr>
              <a:t>, LGDJ, coll. Droit civil, 2015, 9</a:t>
            </a:r>
            <a:r>
              <a:rPr lang="fr-FR" sz="1200" b="1" i="0" kern="1200" baseline="30000" dirty="0">
                <a:solidFill>
                  <a:schemeClr val="tx1"/>
                </a:solidFill>
                <a:latin typeface="+mn-lt"/>
                <a:ea typeface="+mn-ea"/>
                <a:cs typeface="+mn-cs"/>
              </a:rPr>
              <a:t>e</a:t>
            </a:r>
            <a:r>
              <a:rPr lang="fr-FR" sz="1200" b="1" i="0" kern="1200" dirty="0">
                <a:solidFill>
                  <a:schemeClr val="tx1"/>
                </a:solidFill>
                <a:latin typeface="+mn-lt"/>
                <a:ea typeface="+mn-ea"/>
                <a:cs typeface="+mn-cs"/>
              </a:rPr>
              <a:t> éd., 471 p </a:t>
            </a:r>
            <a:r>
              <a:rPr lang="fr-FR" sz="1200" b="0" i="0" kern="1200" dirty="0">
                <a:solidFill>
                  <a:schemeClr val="tx1"/>
                </a:solidFill>
                <a:latin typeface="+mn-lt"/>
                <a:ea typeface="+mn-ea"/>
                <a:cs typeface="+mn-cs"/>
              </a:rPr>
              <a:t>consulté</a:t>
            </a:r>
            <a:r>
              <a:rPr lang="fr-FR" sz="1200" b="0" i="0" kern="1200" baseline="0" dirty="0">
                <a:solidFill>
                  <a:schemeClr val="tx1"/>
                </a:solidFill>
                <a:latin typeface="+mn-lt"/>
                <a:ea typeface="+mn-ea"/>
                <a:cs typeface="+mn-cs"/>
              </a:rPr>
              <a:t> le 11/03/2019 à 17:35</a:t>
            </a:r>
            <a:endParaRPr lang="fr-FR" dirty="0"/>
          </a:p>
        </p:txBody>
      </p:sp>
      <p:sp>
        <p:nvSpPr>
          <p:cNvPr id="4" name="Espace réservé du numéro de diapositive 3"/>
          <p:cNvSpPr>
            <a:spLocks noGrp="1"/>
          </p:cNvSpPr>
          <p:nvPr>
            <p:ph type="sldNum" sz="quarter" idx="10"/>
          </p:nvPr>
        </p:nvSpPr>
        <p:spPr/>
        <p:txBody>
          <a:bodyPr/>
          <a:lstStyle/>
          <a:p>
            <a:fld id="{3F1C66C6-11FE-4EAE-9EC0-2C92DBE2ADC1}"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F1C66C6-11FE-4EAE-9EC0-2C92DBE2ADC1}"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Dahir n° 1-11-178 du 22 novembre 2011 portant promulgation de la loi n° 39-08 portant code des droits réels</a:t>
            </a:r>
          </a:p>
        </p:txBody>
      </p:sp>
      <p:sp>
        <p:nvSpPr>
          <p:cNvPr id="4" name="Espace réservé du numéro de diapositive 3"/>
          <p:cNvSpPr>
            <a:spLocks noGrp="1"/>
          </p:cNvSpPr>
          <p:nvPr>
            <p:ph type="sldNum" sz="quarter" idx="10"/>
          </p:nvPr>
        </p:nvSpPr>
        <p:spPr/>
        <p:txBody>
          <a:bodyPr/>
          <a:lstStyle/>
          <a:p>
            <a:fld id="{3F1C66C6-11FE-4EAE-9EC0-2C92DBE2ADC1}"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F1C66C6-11FE-4EAE-9EC0-2C92DBE2ADC1}" type="slidenum">
              <a:rPr lang="fr-FR" smtClean="0"/>
              <a:pPr/>
              <a:t>10</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CET</a:t>
            </a:r>
            <a:r>
              <a:rPr lang="fr-FR" baseline="0" dirty="0"/>
              <a:t> = Code de l’enregistrement et du timbre (Décret n° 2-58-1151 du 24 Décembre 1958) mis à jour jusqu’au 31 Décembre 2002 </a:t>
            </a:r>
          </a:p>
          <a:p>
            <a:r>
              <a:rPr lang="fr-FR" baseline="0" dirty="0"/>
              <a:t>Loi 18.00 relative au statut de la copropriété des immeubles bâtis </a:t>
            </a:r>
          </a:p>
          <a:p>
            <a:r>
              <a:rPr lang="fr-FR" baseline="0" dirty="0"/>
              <a:t>Loi 37-94 portant ratification du Décret loi n° 2-94-498 du 23 Septembre 1994 portant création de l’ALEM </a:t>
            </a:r>
            <a:endParaRPr lang="fr-FR" dirty="0"/>
          </a:p>
        </p:txBody>
      </p:sp>
      <p:sp>
        <p:nvSpPr>
          <p:cNvPr id="4" name="Espace réservé du numéro de diapositive 3"/>
          <p:cNvSpPr>
            <a:spLocks noGrp="1"/>
          </p:cNvSpPr>
          <p:nvPr>
            <p:ph type="sldNum" sz="quarter" idx="10"/>
          </p:nvPr>
        </p:nvSpPr>
        <p:spPr/>
        <p:txBody>
          <a:bodyPr/>
          <a:lstStyle/>
          <a:p>
            <a:fld id="{3F1C66C6-11FE-4EAE-9EC0-2C92DBE2ADC1}" type="slidenum">
              <a:rPr lang="fr-FR" smtClean="0"/>
              <a:pPr/>
              <a:t>17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a:buFontTx/>
              <a:buChar char="-"/>
            </a:pPr>
            <a:r>
              <a:rPr lang="fr-FR" dirty="0"/>
              <a:t>Article 127 du DOC ¹</a:t>
            </a:r>
          </a:p>
          <a:p>
            <a:pPr>
              <a:buFontTx/>
              <a:buNone/>
            </a:pPr>
            <a:r>
              <a:rPr lang="fr-FR" baseline="0" dirty="0"/>
              <a:t>- Article 92 du Code général des impôts Al 28°</a:t>
            </a:r>
            <a:endParaRPr lang="fr-FR" dirty="0"/>
          </a:p>
        </p:txBody>
      </p:sp>
      <p:sp>
        <p:nvSpPr>
          <p:cNvPr id="4" name="Espace réservé du numéro de diapositive 3"/>
          <p:cNvSpPr>
            <a:spLocks noGrp="1"/>
          </p:cNvSpPr>
          <p:nvPr>
            <p:ph type="sldNum" sz="quarter" idx="10"/>
          </p:nvPr>
        </p:nvSpPr>
        <p:spPr/>
        <p:txBody>
          <a:bodyPr/>
          <a:lstStyle/>
          <a:p>
            <a:fld id="{3F1C66C6-11FE-4EAE-9EC0-2C92DBE2ADC1}" type="slidenum">
              <a:rPr lang="fr-FR" smtClean="0"/>
              <a:pPr/>
              <a:t>19</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a:t>Tva = Taxe sur la valeur ajoutée </a:t>
            </a:r>
          </a:p>
        </p:txBody>
      </p:sp>
      <p:sp>
        <p:nvSpPr>
          <p:cNvPr id="4" name="Espace réservé du numéro de diapositive 3"/>
          <p:cNvSpPr>
            <a:spLocks noGrp="1"/>
          </p:cNvSpPr>
          <p:nvPr>
            <p:ph type="sldNum" sz="quarter" idx="10"/>
          </p:nvPr>
        </p:nvSpPr>
        <p:spPr/>
        <p:txBody>
          <a:bodyPr/>
          <a:lstStyle/>
          <a:p>
            <a:fld id="{3F1C66C6-11FE-4EAE-9EC0-2C92DBE2ADC1}" type="slidenum">
              <a:rPr lang="fr-FR" smtClean="0"/>
              <a:pPr/>
              <a:t>21</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F1C66C6-11FE-4EAE-9EC0-2C92DBE2ADC1}" type="slidenum">
              <a:rPr lang="fr-FR" smtClean="0"/>
              <a:pPr/>
              <a:t>31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sp>
        <p:nvSpPr>
          <p:cNvPr id="7" name="Espace réservé de la date 6"/>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20" name="Espace réservé du pied de page 19"/>
          <p:cNvSpPr>
            <a:spLocks noGrp="1"/>
          </p:cNvSpPr>
          <p:nvPr>
            <p:ph type="ftr" sz="quarter" idx="11"/>
          </p:nvPr>
        </p:nvSpPr>
        <p:spPr/>
        <p:txBody>
          <a:bodyPr/>
          <a:lstStyle/>
          <a:p>
            <a:endParaRPr lang="fr-FR"/>
          </a:p>
        </p:txBody>
      </p:sp>
      <p:sp>
        <p:nvSpPr>
          <p:cNvPr id="10" name="Espace réservé du numéro de diapositive 9"/>
          <p:cNvSpPr>
            <a:spLocks noGrp="1"/>
          </p:cNvSpPr>
          <p:nvPr>
            <p:ph type="sldNum" sz="quarter" idx="12"/>
          </p:nvPr>
        </p:nvSpPr>
        <p:spPr/>
        <p:txBody>
          <a:bodyPr/>
          <a:lstStyle/>
          <a:p>
            <a:fld id="{C456E2ED-601F-46AF-9D88-1838C5121155}"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56E2ED-601F-46AF-9D88-1838C512115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56E2ED-601F-46AF-9D88-1838C512115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56E2ED-601F-46AF-9D88-1838C512115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56E2ED-601F-46AF-9D88-1838C5121155}"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456E2ED-601F-46AF-9D88-1838C512115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456E2ED-601F-46AF-9D88-1838C512115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456E2ED-601F-46AF-9D88-1838C512115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456E2ED-601F-46AF-9D88-1838C5121155}"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456E2ED-601F-46AF-9D88-1838C512115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DAB8399A-92DC-4FA8-B873-7ACCE584D52B}"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456E2ED-601F-46AF-9D88-1838C5121155}"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p>
            <a:r>
              <a:rPr kumimoji="0" lang="fr-FR"/>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AB8399A-92DC-4FA8-B873-7ACCE584D52B}" type="datetimeFigureOut">
              <a:rPr lang="fr-FR" smtClean="0"/>
              <a:pPr/>
              <a:t>18/03/2020</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456E2ED-601F-46AF-9D88-1838C5121155}"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lematin.ma/journal/2018/chef-gouvernement-preside-rabat-reunion-conseil-dadministration-lagence-logements-dequipements-militaires/289882.html%20consult&#233;%20le%2015/03/2019" TargetMode="External"/><Relationship Id="rId2" Type="http://schemas.openxmlformats.org/officeDocument/2006/relationships/hyperlink" Target="https://www.domaines.gov.ma/fr/Proc%C3%A9dures/Pages/Mainlev%C3%A9e.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1124744"/>
            <a:ext cx="8319868" cy="5472608"/>
          </a:xfrm>
        </p:spPr>
        <p:txBody>
          <a:bodyPr>
            <a:normAutofit fontScale="92500" lnSpcReduction="20000"/>
          </a:bodyPr>
          <a:lstStyle/>
          <a:p>
            <a:r>
              <a:rPr lang="fr-FR" sz="2400" b="1" dirty="0">
                <a:solidFill>
                  <a:schemeClr val="tx1"/>
                </a:solidFill>
                <a:latin typeface="Times New Roman" pitchFamily="18" charset="0"/>
                <a:cs typeface="Times New Roman" pitchFamily="18" charset="0"/>
              </a:rPr>
              <a:t>Master : Droit Foncier et Management des Affaires</a:t>
            </a:r>
            <a:r>
              <a:rPr lang="fr-FR" sz="2100" dirty="0">
                <a:solidFill>
                  <a:schemeClr val="tx1"/>
                </a:solidFill>
                <a:latin typeface="Times New Roman" pitchFamily="18" charset="0"/>
                <a:cs typeface="Times New Roman" pitchFamily="18" charset="0"/>
              </a:rPr>
              <a:t> </a:t>
            </a:r>
          </a:p>
          <a:p>
            <a:r>
              <a:rPr lang="fr-FR" sz="2600" b="1" u="sng" dirty="0">
                <a:solidFill>
                  <a:schemeClr val="tx1"/>
                </a:solidFill>
                <a:latin typeface="Times New Roman" pitchFamily="18" charset="0"/>
                <a:cs typeface="Times New Roman" pitchFamily="18" charset="0"/>
              </a:rPr>
              <a:t>Module : Droit Notarial</a:t>
            </a:r>
          </a:p>
          <a:p>
            <a:r>
              <a:rPr lang="fr-FR" sz="2600" dirty="0">
                <a:solidFill>
                  <a:schemeClr val="tx1"/>
                </a:solidFill>
                <a:latin typeface="Times New Roman" pitchFamily="18" charset="0"/>
                <a:cs typeface="Times New Roman" pitchFamily="18" charset="0"/>
              </a:rPr>
              <a:t>- </a:t>
            </a:r>
            <a:r>
              <a:rPr lang="fr-FR" sz="2400" u="sng" dirty="0">
                <a:solidFill>
                  <a:schemeClr val="tx1"/>
                </a:solidFill>
                <a:latin typeface="Times New Roman" pitchFamily="18" charset="0"/>
                <a:cs typeface="Times New Roman" pitchFamily="18" charset="0"/>
              </a:rPr>
              <a:t>Exposé sous le thème </a:t>
            </a:r>
            <a:r>
              <a:rPr lang="fr-FR" dirty="0">
                <a:solidFill>
                  <a:schemeClr val="tx1"/>
                </a:solidFill>
                <a:latin typeface="Times New Roman" pitchFamily="18" charset="0"/>
                <a:cs typeface="Times New Roman" pitchFamily="18" charset="0"/>
              </a:rPr>
              <a:t>:</a:t>
            </a:r>
            <a:endParaRPr lang="fr-FR" sz="3500" dirty="0">
              <a:solidFill>
                <a:schemeClr val="tx1"/>
              </a:solidFill>
              <a:latin typeface="Times New Roman" pitchFamily="18" charset="0"/>
              <a:cs typeface="Times New Roman" pitchFamily="18" charset="0"/>
            </a:endParaRPr>
          </a:p>
          <a:p>
            <a:r>
              <a:rPr lang="fr-FR" sz="2800" b="1" dirty="0">
                <a:solidFill>
                  <a:schemeClr val="accent6">
                    <a:lumMod val="75000"/>
                  </a:schemeClr>
                </a:solidFill>
                <a:effectLst>
                  <a:outerShdw blurRad="38100" dist="38100" dir="2700000" algn="tl">
                    <a:srgbClr val="000000">
                      <a:alpha val="43137"/>
                    </a:srgbClr>
                  </a:outerShdw>
                </a:effectLst>
              </a:rPr>
              <a:t>L’acte de mainlevée d’hypothèque et l’acte de quitus </a:t>
            </a:r>
            <a:endParaRPr lang="fr-FR" sz="2400" b="1" dirty="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l"/>
            <a:endParaRPr lang="fr-FR" dirty="0">
              <a:solidFill>
                <a:schemeClr val="tx1"/>
              </a:solidFill>
              <a:latin typeface="Times New Roman" pitchFamily="18" charset="0"/>
              <a:cs typeface="Times New Roman" pitchFamily="18" charset="0"/>
            </a:endParaRPr>
          </a:p>
          <a:p>
            <a:pPr algn="l"/>
            <a:r>
              <a:rPr lang="fr-FR" dirty="0">
                <a:solidFill>
                  <a:schemeClr val="tx1"/>
                </a:solidFill>
                <a:latin typeface="Times New Roman" pitchFamily="18" charset="0"/>
                <a:cs typeface="Times New Roman" pitchFamily="18" charset="0"/>
              </a:rPr>
              <a:t> </a:t>
            </a:r>
          </a:p>
          <a:p>
            <a:pPr algn="l"/>
            <a:endParaRPr lang="fr-FR" sz="3000" u="sng" dirty="0">
              <a:solidFill>
                <a:schemeClr val="tx1"/>
              </a:solidFill>
              <a:latin typeface="Times New Roman" pitchFamily="18" charset="0"/>
              <a:cs typeface="Times New Roman" pitchFamily="18" charset="0"/>
            </a:endParaRPr>
          </a:p>
          <a:p>
            <a:pPr algn="l"/>
            <a:endParaRPr lang="fr-FR" sz="3000" u="sng" dirty="0">
              <a:solidFill>
                <a:schemeClr val="tx1"/>
              </a:solidFill>
              <a:latin typeface="Times New Roman" pitchFamily="18" charset="0"/>
              <a:cs typeface="Times New Roman" pitchFamily="18" charset="0"/>
            </a:endParaRPr>
          </a:p>
          <a:p>
            <a:pPr algn="l"/>
            <a:r>
              <a:rPr lang="fr-FR" sz="2600" b="1" dirty="0" smtClean="0">
                <a:solidFill>
                  <a:schemeClr val="tx1"/>
                </a:solidFill>
                <a:latin typeface="+mj-lt"/>
                <a:cs typeface="Times New Roman" pitchFamily="18" charset="0"/>
              </a:rPr>
              <a:t>                 </a:t>
            </a:r>
            <a:endParaRPr lang="fr-FR" sz="2600" b="1" dirty="0">
              <a:solidFill>
                <a:schemeClr val="tx1"/>
              </a:solidFill>
              <a:latin typeface="+mj-lt"/>
              <a:cs typeface="Times New Roman" pitchFamily="18" charset="0"/>
            </a:endParaRPr>
          </a:p>
          <a:p>
            <a:pPr algn="l"/>
            <a:r>
              <a:rPr lang="fr-FR" b="1" dirty="0">
                <a:solidFill>
                  <a:schemeClr val="tx1"/>
                </a:solidFill>
                <a:latin typeface="+mj-lt"/>
                <a:cs typeface="Times New Roman" pitchFamily="18" charset="0"/>
              </a:rPr>
              <a:t>                             </a:t>
            </a:r>
            <a:r>
              <a:rPr lang="fr-FR" sz="2600" b="1" dirty="0">
                <a:solidFill>
                  <a:schemeClr val="tx1"/>
                </a:solidFill>
                <a:latin typeface="+mj-lt"/>
                <a:cs typeface="Times New Roman" pitchFamily="18" charset="0"/>
              </a:rPr>
              <a:t>      </a:t>
            </a:r>
            <a:r>
              <a:rPr lang="fr-FR" sz="2400" b="1" u="sng" dirty="0">
                <a:solidFill>
                  <a:schemeClr val="accent5">
                    <a:lumMod val="75000"/>
                  </a:schemeClr>
                </a:solidFill>
                <a:effectLst>
                  <a:outerShdw blurRad="38100" dist="38100" dir="2700000" algn="tl">
                    <a:srgbClr val="000000">
                      <a:alpha val="43137"/>
                    </a:srgbClr>
                  </a:outerShdw>
                </a:effectLst>
                <a:latin typeface="+mj-lt"/>
                <a:cs typeface="Times New Roman" pitchFamily="18" charset="0"/>
              </a:rPr>
              <a:t>- </a:t>
            </a:r>
            <a:r>
              <a:rPr lang="fr-FR" sz="2800" b="1" u="sng" dirty="0">
                <a:solidFill>
                  <a:schemeClr val="accent5">
                    <a:lumMod val="75000"/>
                  </a:schemeClr>
                </a:solidFill>
                <a:effectLst>
                  <a:outerShdw blurRad="38100" dist="38100" dir="2700000" algn="tl">
                    <a:srgbClr val="000000">
                      <a:alpha val="43137"/>
                    </a:srgbClr>
                  </a:outerShdw>
                </a:effectLst>
                <a:latin typeface="+mj-lt"/>
                <a:cs typeface="Times New Roman" pitchFamily="18" charset="0"/>
              </a:rPr>
              <a:t>Soumis sous l’appréciation de</a:t>
            </a:r>
            <a:r>
              <a:rPr lang="fr-FR" sz="2400" b="1" u="sng" dirty="0">
                <a:solidFill>
                  <a:schemeClr val="accent5">
                    <a:lumMod val="75000"/>
                  </a:schemeClr>
                </a:solidFill>
                <a:effectLst>
                  <a:outerShdw blurRad="38100" dist="38100" dir="2700000" algn="tl">
                    <a:srgbClr val="000000">
                      <a:alpha val="43137"/>
                    </a:srgbClr>
                  </a:outerShdw>
                </a:effectLst>
                <a:latin typeface="+mj-lt"/>
                <a:cs typeface="Times New Roman" pitchFamily="18" charset="0"/>
              </a:rPr>
              <a:t>:  </a:t>
            </a:r>
          </a:p>
          <a:p>
            <a:pPr algn="r"/>
            <a:r>
              <a:rPr lang="fr-FR" b="1" dirty="0">
                <a:solidFill>
                  <a:schemeClr val="tx1"/>
                </a:solidFill>
                <a:latin typeface="+mj-lt"/>
                <a:cs typeface="Times New Roman" pitchFamily="18" charset="0"/>
              </a:rPr>
              <a:t> Dr. OTHMANI Rachid</a:t>
            </a:r>
          </a:p>
          <a:p>
            <a:endParaRPr lang="fr-FR" sz="2200" b="1" dirty="0">
              <a:solidFill>
                <a:schemeClr val="tx1"/>
              </a:solidFill>
              <a:latin typeface="+mj-lt"/>
              <a:cs typeface="Times New Roman" pitchFamily="18" charset="0"/>
            </a:endParaRPr>
          </a:p>
          <a:p>
            <a:pPr algn="ctr"/>
            <a:r>
              <a:rPr lang="fr-FR" sz="2600" b="1" dirty="0">
                <a:solidFill>
                  <a:schemeClr val="tx1"/>
                </a:solidFill>
                <a:effectLst>
                  <a:outerShdw blurRad="38100" dist="38100" dir="2700000" algn="tl">
                    <a:srgbClr val="000000">
                      <a:alpha val="43137"/>
                    </a:srgbClr>
                  </a:outerShdw>
                </a:effectLst>
                <a:latin typeface="+mj-lt"/>
                <a:cs typeface="Times New Roman" pitchFamily="18" charset="0"/>
              </a:rPr>
              <a:t>       Année Universitaire : 2018/2019 </a:t>
            </a:r>
            <a:r>
              <a:rPr lang="fr-FR" sz="2600" b="1" dirty="0">
                <a:solidFill>
                  <a:schemeClr val="tx1"/>
                </a:solidFill>
                <a:effectLst>
                  <a:outerShdw blurRad="38100" dist="38100" dir="2700000" algn="tl">
                    <a:srgbClr val="000000">
                      <a:alpha val="43137"/>
                    </a:srgbClr>
                  </a:outerShdw>
                </a:effectLst>
                <a:latin typeface="+mj-lt"/>
              </a:rPr>
              <a:t> </a:t>
            </a:r>
          </a:p>
          <a:p>
            <a:endParaRPr lang="fr-FR" dirty="0"/>
          </a:p>
        </p:txBody>
      </p:sp>
      <p:pic>
        <p:nvPicPr>
          <p:cNvPr id="4" name="Image 3" descr="FSJES-meknes.jpg"/>
          <p:cNvPicPr>
            <a:picLocks noChangeAspect="1"/>
          </p:cNvPicPr>
          <p:nvPr/>
        </p:nvPicPr>
        <p:blipFill>
          <a:blip r:embed="rId3"/>
          <a:stretch>
            <a:fillRect/>
          </a:stretch>
        </p:blipFill>
        <p:spPr>
          <a:xfrm>
            <a:off x="127000" y="0"/>
            <a:ext cx="8890000" cy="1124744"/>
          </a:xfrm>
          <a:prstGeom prst="rect">
            <a:avLst/>
          </a:prstGeom>
        </p:spPr>
      </p:pic>
      <p:pic>
        <p:nvPicPr>
          <p:cNvPr id="5" name="Image 4" descr="frais-main-levee.jpg"/>
          <p:cNvPicPr>
            <a:picLocks noChangeAspect="1"/>
          </p:cNvPicPr>
          <p:nvPr/>
        </p:nvPicPr>
        <p:blipFill>
          <a:blip r:embed="rId4"/>
          <a:stretch>
            <a:fillRect/>
          </a:stretch>
        </p:blipFill>
        <p:spPr>
          <a:xfrm>
            <a:off x="500034" y="3000372"/>
            <a:ext cx="8001056" cy="150019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643050"/>
          </a:xfrm>
        </p:spPr>
        <p:txBody>
          <a:bodyPr>
            <a:normAutofit/>
          </a:bodyPr>
          <a:lstStyle/>
          <a:p>
            <a:pPr algn="l"/>
            <a:r>
              <a:rPr lang="fr-FR" sz="3000" b="1" u="sng" dirty="0">
                <a:solidFill>
                  <a:schemeClr val="accent6">
                    <a:lumMod val="75000"/>
                  </a:schemeClr>
                </a:solidFill>
                <a:effectLst>
                  <a:outerShdw blurRad="38100" dist="38100" dir="2700000" algn="tl">
                    <a:srgbClr val="000000">
                      <a:alpha val="43137"/>
                    </a:srgbClr>
                  </a:outerShdw>
                </a:effectLst>
              </a:rPr>
              <a:t>1- Les points de convergence entre l’acte de la main levée et l’acte de quitus </a:t>
            </a:r>
            <a:endParaRPr lang="fr-FR" sz="3000" dirty="0">
              <a:solidFill>
                <a:schemeClr val="accent6">
                  <a:lumMod val="75000"/>
                </a:schemeClr>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323528" y="1772816"/>
            <a:ext cx="8496944" cy="4320480"/>
          </a:xfrm>
        </p:spPr>
        <p:txBody>
          <a:bodyPr>
            <a:normAutofit/>
          </a:bodyPr>
          <a:lstStyle/>
          <a:p>
            <a:pPr marL="400050" lvl="1" indent="0" algn="just">
              <a:buNone/>
            </a:pPr>
            <a:r>
              <a:rPr lang="fr-FR" sz="2600" dirty="0"/>
              <a:t>Dans ce premier chapitre, on va traiter les points de convergence au niveau de la théorie </a:t>
            </a:r>
            <a:r>
              <a:rPr lang="fr-FR" sz="2600" b="1" dirty="0">
                <a:solidFill>
                  <a:schemeClr val="accent5">
                    <a:lumMod val="75000"/>
                  </a:schemeClr>
                </a:solidFill>
                <a:effectLst>
                  <a:outerShdw blurRad="38100" dist="38100" dir="2700000" algn="tl">
                    <a:srgbClr val="000000">
                      <a:alpha val="43137"/>
                    </a:srgbClr>
                  </a:outerShdw>
                </a:effectLst>
              </a:rPr>
              <a:t>(A), </a:t>
            </a:r>
            <a:r>
              <a:rPr lang="fr-FR" sz="2600" dirty="0"/>
              <a:t>ainsi qu’au niveau de la pratique </a:t>
            </a:r>
            <a:r>
              <a:rPr lang="fr-FR" sz="2600" b="1" dirty="0">
                <a:solidFill>
                  <a:schemeClr val="accent5">
                    <a:lumMod val="75000"/>
                  </a:schemeClr>
                </a:solidFill>
                <a:effectLst>
                  <a:outerShdw blurRad="38100" dist="38100" dir="2700000" algn="tl">
                    <a:srgbClr val="000000">
                      <a:alpha val="43137"/>
                    </a:srgbClr>
                  </a:outerShdw>
                </a:effectLst>
              </a:rPr>
              <a:t>(B).</a:t>
            </a:r>
          </a:p>
          <a:p>
            <a:pPr algn="just">
              <a:buNone/>
            </a:pPr>
            <a:endParaRPr lang="fr-FR" sz="3000" b="1" i="1" u="sng" dirty="0">
              <a:solidFill>
                <a:schemeClr val="accent5">
                  <a:lumMod val="75000"/>
                </a:schemeClr>
              </a:solidFill>
              <a:effectLst>
                <a:outerShdw blurRad="38100" dist="38100" dir="2700000" algn="tl">
                  <a:srgbClr val="000000">
                    <a:alpha val="43137"/>
                  </a:srgbClr>
                </a:outerShdw>
              </a:effectLst>
            </a:endParaRPr>
          </a:p>
          <a:p>
            <a:pPr algn="just">
              <a:buNone/>
            </a:pPr>
            <a:r>
              <a:rPr lang="fr-FR" sz="3000" b="1" i="1" dirty="0">
                <a:solidFill>
                  <a:schemeClr val="accent5">
                    <a:lumMod val="75000"/>
                  </a:schemeClr>
                </a:solidFill>
                <a:effectLst>
                  <a:outerShdw blurRad="38100" dist="38100" dir="2700000" algn="tl">
                    <a:srgbClr val="000000">
                      <a:alpha val="43137"/>
                    </a:srgbClr>
                  </a:outerShdw>
                </a:effectLst>
              </a:rPr>
              <a:t>   </a:t>
            </a:r>
            <a:r>
              <a:rPr lang="fr-FR" sz="3000" b="1" i="1" u="sng" dirty="0">
                <a:solidFill>
                  <a:schemeClr val="accent5">
                    <a:lumMod val="75000"/>
                  </a:schemeClr>
                </a:solidFill>
                <a:effectLst>
                  <a:outerShdw blurRad="38100" dist="38100" dir="2700000" algn="tl">
                    <a:srgbClr val="000000">
                      <a:alpha val="43137"/>
                    </a:srgbClr>
                  </a:outerShdw>
                </a:effectLst>
              </a:rPr>
              <a:t>A - Au niveau de la théorie </a:t>
            </a:r>
            <a:r>
              <a:rPr lang="fr-FR" dirty="0"/>
              <a:t> </a:t>
            </a:r>
          </a:p>
          <a:p>
            <a:pPr algn="just">
              <a:buNone/>
            </a:pPr>
            <a:r>
              <a:rPr lang="fr-FR" sz="2600" dirty="0"/>
              <a:t>    On va entamer dans cette première section le fondement juridique commun des deux actes </a:t>
            </a:r>
            <a:r>
              <a:rPr lang="fr-FR" sz="2600" b="1" dirty="0">
                <a:solidFill>
                  <a:schemeClr val="bg2">
                    <a:lumMod val="25000"/>
                  </a:schemeClr>
                </a:solidFill>
              </a:rPr>
              <a:t>(1) </a:t>
            </a:r>
            <a:r>
              <a:rPr lang="fr-FR" sz="2600" dirty="0"/>
              <a:t>ainsi que les acteurs de cette dernière </a:t>
            </a:r>
            <a:r>
              <a:rPr lang="fr-FR" sz="2600" b="1" dirty="0">
                <a:solidFill>
                  <a:schemeClr val="bg2">
                    <a:lumMod val="25000"/>
                  </a:schemeClr>
                </a:solidFill>
              </a:rPr>
              <a:t>(2)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401080" cy="6357982"/>
          </a:xfrm>
        </p:spPr>
        <p:txBody>
          <a:bodyPr>
            <a:normAutofit/>
          </a:bodyPr>
          <a:lstStyle/>
          <a:p>
            <a:pPr marL="514350" indent="-514350">
              <a:buFont typeface="+mj-lt"/>
              <a:buAutoNum type="arabicPeriod"/>
            </a:pPr>
            <a:r>
              <a:rPr lang="fr-FR" sz="3000" b="1" u="sng" dirty="0">
                <a:solidFill>
                  <a:schemeClr val="bg2">
                    <a:lumMod val="25000"/>
                  </a:schemeClr>
                </a:solidFill>
                <a:effectLst>
                  <a:outerShdw blurRad="38100" dist="38100" dir="2700000" algn="tl">
                    <a:srgbClr val="000000">
                      <a:alpha val="43137"/>
                    </a:srgbClr>
                  </a:outerShdw>
                </a:effectLst>
              </a:rPr>
              <a:t>1 - Fondement juridique commun</a:t>
            </a:r>
          </a:p>
          <a:p>
            <a:pPr marL="514350" indent="-514350">
              <a:buNone/>
            </a:pPr>
            <a:endParaRPr lang="fr-FR" sz="2600" b="1" dirty="0"/>
          </a:p>
          <a:p>
            <a:pPr marL="514350" indent="-514350">
              <a:buNone/>
            </a:pPr>
            <a:r>
              <a:rPr lang="fr-FR" sz="2600" b="1" dirty="0"/>
              <a:t>- </a:t>
            </a:r>
            <a:r>
              <a:rPr lang="fr-FR" sz="2600" b="1" dirty="0">
                <a:solidFill>
                  <a:schemeClr val="accent5">
                    <a:lumMod val="75000"/>
                  </a:schemeClr>
                </a:solidFill>
                <a:effectLst>
                  <a:outerShdw blurRad="38100" dist="38100" dir="2700000" algn="tl">
                    <a:srgbClr val="000000">
                      <a:alpha val="43137"/>
                    </a:srgbClr>
                  </a:outerShdw>
                </a:effectLst>
              </a:rPr>
              <a:t>Arts 2, 107, 134, 228, 306,418 </a:t>
            </a:r>
            <a:r>
              <a:rPr lang="fr-FR" sz="2600" b="1" dirty="0"/>
              <a:t>du </a:t>
            </a:r>
            <a:r>
              <a:rPr lang="fr-FR" sz="2600" b="1" dirty="0">
                <a:solidFill>
                  <a:schemeClr val="accent5">
                    <a:lumMod val="75000"/>
                  </a:schemeClr>
                </a:solidFill>
                <a:effectLst>
                  <a:outerShdw blurRad="38100" dist="38100" dir="2700000" algn="tl">
                    <a:srgbClr val="000000">
                      <a:alpha val="43137"/>
                    </a:srgbClr>
                  </a:outerShdw>
                </a:effectLst>
              </a:rPr>
              <a:t>Dahir des Obligations et des contrats ;</a:t>
            </a:r>
          </a:p>
          <a:p>
            <a:pPr marL="514350" indent="-514350">
              <a:buNone/>
            </a:pPr>
            <a:r>
              <a:rPr lang="fr-FR" sz="2600" b="1" dirty="0"/>
              <a:t>- </a:t>
            </a:r>
            <a:r>
              <a:rPr lang="fr-FR" sz="2600" b="1" dirty="0">
                <a:solidFill>
                  <a:schemeClr val="accent5">
                    <a:lumMod val="75000"/>
                  </a:schemeClr>
                </a:solidFill>
                <a:effectLst>
                  <a:outerShdw blurRad="38100" dist="38100" dir="2700000" algn="tl">
                    <a:srgbClr val="000000">
                      <a:alpha val="43137"/>
                    </a:srgbClr>
                  </a:outerShdw>
                </a:effectLst>
              </a:rPr>
              <a:t>Art 4 </a:t>
            </a:r>
            <a:r>
              <a:rPr lang="fr-FR" sz="2600" b="1" dirty="0"/>
              <a:t>de la </a:t>
            </a:r>
            <a:r>
              <a:rPr lang="fr-FR" sz="2600" b="1" dirty="0">
                <a:solidFill>
                  <a:schemeClr val="accent5">
                    <a:lumMod val="75000"/>
                  </a:schemeClr>
                </a:solidFill>
                <a:effectLst>
                  <a:outerShdw blurRad="38100" dist="38100" dir="2700000" algn="tl">
                    <a:srgbClr val="000000">
                      <a:alpha val="43137"/>
                    </a:srgbClr>
                  </a:outerShdw>
                </a:effectLst>
              </a:rPr>
              <a:t>loi 39.08 </a:t>
            </a:r>
            <a:r>
              <a:rPr lang="fr-FR" sz="2600" b="1" dirty="0"/>
              <a:t>portant code des droits réels ;</a:t>
            </a:r>
          </a:p>
          <a:p>
            <a:pPr marL="514350" indent="-514350">
              <a:buNone/>
            </a:pPr>
            <a:r>
              <a:rPr lang="fr-FR" sz="2600" b="1" dirty="0"/>
              <a:t>- </a:t>
            </a:r>
            <a:r>
              <a:rPr lang="fr-FR" sz="2600" b="1" dirty="0">
                <a:solidFill>
                  <a:schemeClr val="accent5">
                    <a:lumMod val="75000"/>
                  </a:schemeClr>
                </a:solidFill>
                <a:effectLst>
                  <a:outerShdw blurRad="38100" dist="38100" dir="2700000" algn="tl">
                    <a:srgbClr val="000000">
                      <a:alpha val="43137"/>
                    </a:srgbClr>
                  </a:outerShdw>
                </a:effectLst>
              </a:rPr>
              <a:t>Art 42 </a:t>
            </a:r>
            <a:r>
              <a:rPr lang="fr-FR" sz="2600" b="1" dirty="0"/>
              <a:t>de la </a:t>
            </a:r>
            <a:r>
              <a:rPr lang="fr-FR" sz="2600" b="1" dirty="0">
                <a:solidFill>
                  <a:schemeClr val="accent5">
                    <a:lumMod val="75000"/>
                  </a:schemeClr>
                </a:solidFill>
                <a:effectLst>
                  <a:outerShdw blurRad="38100" dist="38100" dir="2700000" algn="tl">
                    <a:srgbClr val="000000">
                      <a:alpha val="43137"/>
                    </a:srgbClr>
                  </a:outerShdw>
                </a:effectLst>
              </a:rPr>
              <a:t>loi 32.09</a:t>
            </a:r>
          </a:p>
          <a:p>
            <a:pPr marL="514350" indent="-514350">
              <a:buNone/>
            </a:pPr>
            <a:r>
              <a:rPr lang="fr-FR" sz="2600" b="1" dirty="0"/>
              <a:t>- </a:t>
            </a:r>
            <a:r>
              <a:rPr lang="fr-FR" sz="2600" b="1" dirty="0">
                <a:solidFill>
                  <a:schemeClr val="accent5">
                    <a:lumMod val="75000"/>
                  </a:schemeClr>
                </a:solidFill>
                <a:effectLst>
                  <a:outerShdw blurRad="38100" dist="38100" dir="2700000" algn="tl">
                    <a:srgbClr val="000000">
                      <a:alpha val="43137"/>
                    </a:srgbClr>
                  </a:outerShdw>
                </a:effectLst>
              </a:rPr>
              <a:t>Art 93 </a:t>
            </a:r>
            <a:r>
              <a:rPr lang="fr-FR" sz="2600" b="1" dirty="0"/>
              <a:t>du </a:t>
            </a:r>
            <a:r>
              <a:rPr lang="fr-FR" sz="2600" b="1" dirty="0">
                <a:solidFill>
                  <a:schemeClr val="accent5">
                    <a:lumMod val="75000"/>
                  </a:schemeClr>
                </a:solidFill>
                <a:effectLst>
                  <a:outerShdw blurRad="38100" dist="38100" dir="2700000" algn="tl">
                    <a:srgbClr val="000000">
                      <a:alpha val="43137"/>
                    </a:srgbClr>
                  </a:outerShdw>
                </a:effectLst>
              </a:rPr>
              <a:t>Code Général des impôts </a:t>
            </a:r>
          </a:p>
          <a:p>
            <a:pPr marL="514350" indent="-514350">
              <a:buNone/>
            </a:pPr>
            <a:endParaRPr lang="fr-FR" b="1" dirty="0"/>
          </a:p>
          <a:p>
            <a:pPr>
              <a:buFont typeface="Wingdings" panose="05000000000000000000" pitchFamily="2" charset="2"/>
              <a:buChar char="v"/>
            </a:pPr>
            <a:r>
              <a:rPr lang="fr-FR" sz="2600" dirty="0"/>
              <a:t>       Après avoir traité le fondement juridique commun des deux actes, on va passer pour aborder </a:t>
            </a:r>
            <a:r>
              <a:rPr lang="fr-FR" sz="2600" b="1" dirty="0">
                <a:solidFill>
                  <a:schemeClr val="accent6">
                    <a:lumMod val="50000"/>
                  </a:schemeClr>
                </a:solidFill>
                <a:effectLst>
                  <a:outerShdw blurRad="38100" dist="38100" dir="2700000" algn="tl">
                    <a:srgbClr val="000000">
                      <a:alpha val="43137"/>
                    </a:srgbClr>
                  </a:outerShdw>
                </a:effectLst>
              </a:rPr>
              <a:t>les acteurs intervenants dans l’établissement de ces actes</a:t>
            </a:r>
            <a:r>
              <a:rPr lang="fr-FR"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142852"/>
            <a:ext cx="8786874" cy="6500858"/>
          </a:xfrm>
        </p:spPr>
        <p:txBody>
          <a:bodyPr>
            <a:normAutofit fontScale="92500" lnSpcReduction="10000"/>
          </a:bodyPr>
          <a:lstStyle/>
          <a:p>
            <a:pPr marL="514350" indent="-514350">
              <a:buNone/>
            </a:pPr>
            <a:r>
              <a:rPr lang="fr-FR" b="1" u="sng" dirty="0">
                <a:solidFill>
                  <a:schemeClr val="bg2">
                    <a:lumMod val="25000"/>
                  </a:schemeClr>
                </a:solidFill>
                <a:effectLst>
                  <a:outerShdw blurRad="38100" dist="38100" dir="2700000" algn="tl">
                    <a:srgbClr val="000000">
                      <a:alpha val="43137"/>
                    </a:srgbClr>
                  </a:outerShdw>
                </a:effectLst>
              </a:rPr>
              <a:t>2 - Acteurs </a:t>
            </a:r>
          </a:p>
          <a:p>
            <a:pPr marL="514350" indent="-514350">
              <a:buNone/>
            </a:pPr>
            <a:r>
              <a:rPr lang="fr-FR" sz="2800" dirty="0">
                <a:latin typeface="+mj-lt"/>
              </a:rPr>
              <a:t>      </a:t>
            </a:r>
          </a:p>
          <a:p>
            <a:pPr marL="514350" indent="-514350" algn="just">
              <a:buNone/>
            </a:pPr>
            <a:r>
              <a:rPr lang="fr-FR" sz="2800" dirty="0">
                <a:latin typeface="+mj-lt"/>
              </a:rPr>
              <a:t>       Vu l’importance de ces deux actes dans le domaine notarial et immobilier, plusieurs acteurs interviennent dans l’établissement et la conclusion de ces actes :  </a:t>
            </a:r>
          </a:p>
          <a:p>
            <a:pPr marL="514350" indent="-514350" algn="just"/>
            <a:endParaRPr lang="fr-FR" sz="2800" dirty="0"/>
          </a:p>
          <a:p>
            <a:pPr marL="514350" indent="-514350" algn="just"/>
            <a:r>
              <a:rPr lang="fr-FR" sz="2800" b="1" dirty="0">
                <a:effectLst>
                  <a:outerShdw blurRad="38100" dist="38100" dir="2700000" algn="tl">
                    <a:srgbClr val="000000">
                      <a:alpha val="43137"/>
                    </a:srgbClr>
                  </a:outerShdw>
                </a:effectLst>
              </a:rPr>
              <a:t>Le notaire</a:t>
            </a:r>
          </a:p>
          <a:p>
            <a:pPr marL="514350" indent="-514350" algn="just"/>
            <a:r>
              <a:rPr lang="fr-FR" sz="2800" b="1" dirty="0">
                <a:effectLst>
                  <a:outerShdw blurRad="38100" dist="38100" dir="2700000" algn="tl">
                    <a:srgbClr val="000000">
                      <a:alpha val="43137"/>
                    </a:srgbClr>
                  </a:outerShdw>
                </a:effectLst>
              </a:rPr>
              <a:t>Banque </a:t>
            </a:r>
          </a:p>
          <a:p>
            <a:pPr marL="514350" indent="-514350" algn="just"/>
            <a:r>
              <a:rPr lang="fr-FR" sz="2800" b="1" dirty="0">
                <a:effectLst>
                  <a:outerShdw blurRad="38100" dist="38100" dir="2700000" algn="tl">
                    <a:srgbClr val="000000">
                      <a:alpha val="43137"/>
                    </a:srgbClr>
                  </a:outerShdw>
                </a:effectLst>
              </a:rPr>
              <a:t>DGI</a:t>
            </a:r>
          </a:p>
          <a:p>
            <a:pPr marL="514350" indent="-514350" algn="just"/>
            <a:r>
              <a:rPr lang="fr-FR" sz="2800" b="1" dirty="0">
                <a:effectLst>
                  <a:outerShdw blurRad="38100" dist="38100" dir="2700000" algn="tl">
                    <a:srgbClr val="000000">
                      <a:alpha val="43137"/>
                    </a:srgbClr>
                  </a:outerShdw>
                </a:effectLst>
              </a:rPr>
              <a:t>Promoteurs immobiliers</a:t>
            </a:r>
          </a:p>
          <a:p>
            <a:pPr marL="514350" indent="-514350" algn="just"/>
            <a:r>
              <a:rPr lang="fr-FR" sz="2800" b="1" dirty="0">
                <a:effectLst>
                  <a:outerShdw blurRad="38100" dist="38100" dir="2700000" algn="tl">
                    <a:srgbClr val="000000">
                      <a:alpha val="43137"/>
                    </a:srgbClr>
                  </a:outerShdw>
                </a:effectLst>
              </a:rPr>
              <a:t>ANCFCC</a:t>
            </a:r>
          </a:p>
          <a:p>
            <a:pPr marL="514350" indent="-514350" algn="just"/>
            <a:endParaRPr lang="fr-FR" b="1" dirty="0">
              <a:effectLst>
                <a:outerShdw blurRad="38100" dist="38100" dir="2700000" algn="tl">
                  <a:srgbClr val="000000">
                    <a:alpha val="43137"/>
                  </a:srgbClr>
                </a:outerShdw>
              </a:effectLst>
            </a:endParaRPr>
          </a:p>
          <a:p>
            <a:pPr algn="just">
              <a:buFont typeface="Wingdings" panose="05000000000000000000" pitchFamily="2" charset="2"/>
              <a:buChar char="v"/>
            </a:pPr>
            <a:r>
              <a:rPr lang="fr-FR" dirty="0"/>
              <a:t>     </a:t>
            </a:r>
            <a:r>
              <a:rPr lang="fr-FR" sz="2800" dirty="0"/>
              <a:t>Après avoir traité le fondement juridique commun , on aura la chance de traiter </a:t>
            </a:r>
            <a:r>
              <a:rPr lang="fr-FR" sz="2800" b="1" dirty="0">
                <a:solidFill>
                  <a:schemeClr val="accent2">
                    <a:lumMod val="75000"/>
                  </a:schemeClr>
                </a:solidFill>
                <a:effectLst>
                  <a:outerShdw blurRad="38100" dist="38100" dir="2700000" algn="tl">
                    <a:srgbClr val="000000">
                      <a:alpha val="43137"/>
                    </a:srgbClr>
                  </a:outerShdw>
                </a:effectLst>
              </a:rPr>
              <a:t>les points communs au niveau pratique</a:t>
            </a:r>
            <a:r>
              <a:rPr lang="fr-FR" sz="2800" dirty="0"/>
              <a:t>.</a:t>
            </a:r>
          </a:p>
          <a:p>
            <a:pPr marL="514350" indent="-514350">
              <a:buNone/>
            </a:pPr>
            <a:endParaRPr lang="fr-F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686700" cy="868346"/>
          </a:xfrm>
        </p:spPr>
        <p:txBody>
          <a:bodyPr>
            <a:normAutofit/>
          </a:bodyPr>
          <a:lstStyle/>
          <a:p>
            <a:pPr algn="l"/>
            <a:r>
              <a:rPr lang="fr-FR" sz="3000" b="1" i="1" u="sng" dirty="0">
                <a:solidFill>
                  <a:schemeClr val="accent5">
                    <a:lumMod val="75000"/>
                  </a:schemeClr>
                </a:solidFill>
                <a:effectLst>
                  <a:outerShdw blurRad="38100" dist="38100" dir="2700000" algn="tl">
                    <a:srgbClr val="000000">
                      <a:alpha val="43137"/>
                    </a:srgbClr>
                  </a:outerShdw>
                </a:effectLst>
              </a:rPr>
              <a:t>2 - Au niveau pratique</a:t>
            </a:r>
          </a:p>
        </p:txBody>
      </p:sp>
      <p:sp>
        <p:nvSpPr>
          <p:cNvPr id="3" name="Espace réservé du contenu 2"/>
          <p:cNvSpPr>
            <a:spLocks noGrp="1"/>
          </p:cNvSpPr>
          <p:nvPr>
            <p:ph idx="1"/>
          </p:nvPr>
        </p:nvSpPr>
        <p:spPr>
          <a:xfrm>
            <a:off x="214282" y="1142984"/>
            <a:ext cx="8715436" cy="5429288"/>
          </a:xfrm>
        </p:spPr>
        <p:txBody>
          <a:bodyPr>
            <a:normAutofit fontScale="92500"/>
          </a:bodyPr>
          <a:lstStyle/>
          <a:p>
            <a:pPr marL="514350" indent="-514350">
              <a:buFont typeface="+mj-lt"/>
              <a:buAutoNum type="arabicPeriod"/>
            </a:pPr>
            <a:r>
              <a:rPr lang="fr-FR" b="1" u="sng" dirty="0">
                <a:solidFill>
                  <a:schemeClr val="bg2">
                    <a:lumMod val="25000"/>
                  </a:schemeClr>
                </a:solidFill>
                <a:effectLst>
                  <a:outerShdw blurRad="38100" dist="38100" dir="2700000" algn="tl">
                    <a:srgbClr val="000000">
                      <a:alpha val="43137"/>
                    </a:srgbClr>
                  </a:outerShdw>
                </a:effectLst>
              </a:rPr>
              <a:t>1 - Les mentions communes</a:t>
            </a:r>
          </a:p>
          <a:p>
            <a:pPr marL="514350" indent="-514350">
              <a:buFontTx/>
              <a:buChar char="-"/>
            </a:pPr>
            <a:r>
              <a:rPr lang="fr-FR" sz="2800" b="1" dirty="0">
                <a:solidFill>
                  <a:srgbClr val="FF0000"/>
                </a:solidFill>
                <a:effectLst>
                  <a:outerShdw blurRad="38100" dist="38100" dir="2700000" algn="tl">
                    <a:srgbClr val="000000">
                      <a:alpha val="43137"/>
                    </a:srgbClr>
                  </a:outerShdw>
                </a:effectLst>
              </a:rPr>
              <a:t>Art 42</a:t>
            </a:r>
            <a:r>
              <a:rPr lang="fr-FR" sz="2800" b="1" dirty="0">
                <a:solidFill>
                  <a:schemeClr val="accent4">
                    <a:lumMod val="75000"/>
                  </a:schemeClr>
                </a:solidFill>
                <a:effectLst>
                  <a:outerShdw blurRad="38100" dist="38100" dir="2700000" algn="tl">
                    <a:srgbClr val="000000">
                      <a:alpha val="43137"/>
                    </a:srgbClr>
                  </a:outerShdw>
                </a:effectLst>
              </a:rPr>
              <a:t> </a:t>
            </a:r>
            <a:r>
              <a:rPr lang="fr-FR" sz="2800" b="1" dirty="0"/>
              <a:t>de</a:t>
            </a:r>
            <a:r>
              <a:rPr lang="fr-FR" sz="2800" dirty="0"/>
              <a:t> </a:t>
            </a:r>
            <a:r>
              <a:rPr lang="fr-FR" sz="2800" b="1" dirty="0">
                <a:solidFill>
                  <a:srgbClr val="FF0000"/>
                </a:solidFill>
                <a:effectLst>
                  <a:outerShdw blurRad="38100" dist="38100" dir="2700000" algn="tl">
                    <a:srgbClr val="000000">
                      <a:alpha val="43137"/>
                    </a:srgbClr>
                  </a:outerShdw>
                </a:effectLst>
              </a:rPr>
              <a:t>la loi 32.09 </a:t>
            </a:r>
            <a:r>
              <a:rPr lang="fr-FR" sz="2800" b="1" dirty="0"/>
              <a:t>(la langue)</a:t>
            </a:r>
          </a:p>
          <a:p>
            <a:pPr marL="514350" indent="-514350">
              <a:buFontTx/>
              <a:buChar char="-"/>
            </a:pPr>
            <a:r>
              <a:rPr lang="fr-FR" sz="2800" b="1" dirty="0">
                <a:solidFill>
                  <a:srgbClr val="FF0000"/>
                </a:solidFill>
              </a:rPr>
              <a:t>Art 43 </a:t>
            </a:r>
            <a:r>
              <a:rPr lang="fr-FR" sz="2800" b="1" dirty="0"/>
              <a:t>de </a:t>
            </a:r>
            <a:r>
              <a:rPr lang="fr-FR" sz="2800" b="1" dirty="0">
                <a:solidFill>
                  <a:srgbClr val="FF0000"/>
                </a:solidFill>
              </a:rPr>
              <a:t>la loi 32.09 </a:t>
            </a:r>
            <a:r>
              <a:rPr lang="fr-FR" sz="2800" b="1" dirty="0"/>
              <a:t>( date )</a:t>
            </a:r>
          </a:p>
          <a:p>
            <a:pPr marL="514350" indent="-514350">
              <a:buFontTx/>
              <a:buChar char="-"/>
            </a:pPr>
            <a:r>
              <a:rPr lang="fr-FR" sz="2800" b="1" dirty="0"/>
              <a:t>(lesquels ont par ces présentes requis le notaire …)</a:t>
            </a:r>
          </a:p>
          <a:p>
            <a:pPr marL="514350" indent="-514350">
              <a:buFontTx/>
              <a:buChar char="-"/>
            </a:pPr>
            <a:r>
              <a:rPr lang="fr-FR" sz="2800" dirty="0"/>
              <a:t>Réquisition</a:t>
            </a:r>
          </a:p>
          <a:p>
            <a:pPr marL="514350" indent="-514350">
              <a:buFontTx/>
              <a:buChar char="-"/>
            </a:pPr>
            <a:r>
              <a:rPr lang="fr-FR" sz="2800" dirty="0"/>
              <a:t>Pouvoirs</a:t>
            </a:r>
          </a:p>
          <a:p>
            <a:pPr marL="514350" indent="-514350">
              <a:buFontTx/>
              <a:buChar char="-"/>
            </a:pPr>
            <a:r>
              <a:rPr lang="fr-FR" sz="2800" dirty="0"/>
              <a:t>Signature</a:t>
            </a:r>
          </a:p>
          <a:p>
            <a:pPr marL="514350" indent="-514350">
              <a:buFontTx/>
              <a:buChar char="-"/>
            </a:pPr>
            <a:r>
              <a:rPr lang="fr-FR" sz="2800" dirty="0"/>
              <a:t>Dont acte </a:t>
            </a:r>
          </a:p>
          <a:p>
            <a:pPr marL="514350" indent="-514350">
              <a:buFontTx/>
              <a:buChar char="-"/>
            </a:pPr>
            <a:endParaRPr lang="fr-FR" sz="2800" dirty="0"/>
          </a:p>
          <a:p>
            <a:pPr>
              <a:buFont typeface="Wingdings" panose="05000000000000000000" pitchFamily="2" charset="2"/>
              <a:buChar char="v"/>
            </a:pPr>
            <a:r>
              <a:rPr lang="fr-FR" sz="2800" b="1" dirty="0"/>
              <a:t>A</a:t>
            </a:r>
            <a:r>
              <a:rPr lang="fr-FR" sz="2800" dirty="0"/>
              <a:t>près avoir traité les mentions communes , il y a lieu de traiter </a:t>
            </a:r>
            <a:r>
              <a:rPr lang="fr-FR" sz="2800" b="1" dirty="0"/>
              <a:t>les effets </a:t>
            </a:r>
            <a:r>
              <a:rPr lang="fr-FR" sz="2800" dirty="0"/>
              <a:t>de ces deux actes. </a:t>
            </a:r>
          </a:p>
          <a:p>
            <a:pPr marL="514350" indent="-514350">
              <a:buFontTx/>
              <a:buChar char="-"/>
            </a:pP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332656"/>
            <a:ext cx="8229600" cy="4525963"/>
          </a:xfrm>
        </p:spPr>
        <p:txBody>
          <a:bodyPr/>
          <a:lstStyle/>
          <a:p>
            <a:pPr marL="514350" indent="-514350">
              <a:buNone/>
            </a:pPr>
            <a:r>
              <a:rPr lang="fr-FR" sz="3000" b="1" u="sng" dirty="0">
                <a:solidFill>
                  <a:schemeClr val="bg2">
                    <a:lumMod val="25000"/>
                  </a:schemeClr>
                </a:solidFill>
                <a:effectLst>
                  <a:outerShdw blurRad="38100" dist="38100" dir="2700000" algn="tl">
                    <a:srgbClr val="000000">
                      <a:alpha val="43137"/>
                    </a:srgbClr>
                  </a:outerShdw>
                </a:effectLst>
              </a:rPr>
              <a:t>2 - Effets</a:t>
            </a:r>
          </a:p>
          <a:p>
            <a:pPr marL="514350" indent="-514350">
              <a:buFont typeface="Wingdings" pitchFamily="2" charset="2"/>
              <a:buChar char="Ø"/>
            </a:pPr>
            <a:r>
              <a:rPr lang="fr-FR" sz="2600" b="1" dirty="0"/>
              <a:t>I</a:t>
            </a:r>
            <a:r>
              <a:rPr lang="fr-FR" sz="2600" dirty="0"/>
              <a:t>nscription sur le titre foncier </a:t>
            </a:r>
          </a:p>
          <a:p>
            <a:pPr marL="514350" indent="-514350">
              <a:buFont typeface="Wingdings" pitchFamily="2" charset="2"/>
              <a:buChar char="Ø"/>
            </a:pPr>
            <a:r>
              <a:rPr lang="fr-FR" sz="2600" b="1" dirty="0"/>
              <a:t>P</a:t>
            </a:r>
            <a:r>
              <a:rPr lang="fr-FR" sz="2600" dirty="0"/>
              <a:t>ièces à fournir * </a:t>
            </a:r>
          </a:p>
          <a:p>
            <a:pPr marL="514350" indent="-514350">
              <a:buFont typeface="Wingdings" pitchFamily="2" charset="2"/>
              <a:buChar char="Ø"/>
            </a:pPr>
            <a:r>
              <a:rPr lang="fr-FR" sz="2600" b="1" dirty="0"/>
              <a:t>D</a:t>
            </a:r>
            <a:r>
              <a:rPr lang="fr-FR" sz="2600" dirty="0"/>
              <a:t>élais</a:t>
            </a:r>
          </a:p>
          <a:p>
            <a:pPr marL="514350" indent="-514350">
              <a:buFont typeface="Wingdings" pitchFamily="2" charset="2"/>
              <a:buChar char="Ø"/>
            </a:pPr>
            <a:r>
              <a:rPr lang="fr-FR" sz="2600" b="1" dirty="0"/>
              <a:t>T</a:t>
            </a:r>
            <a:r>
              <a:rPr lang="fr-FR" sz="2600" dirty="0"/>
              <a:t>arifs * </a:t>
            </a:r>
          </a:p>
          <a:p>
            <a:pPr marL="514350" indent="-514350" algn="just">
              <a:buFont typeface="Wingdings" pitchFamily="2" charset="2"/>
              <a:buChar char="Ø"/>
            </a:pPr>
            <a:r>
              <a:rPr lang="fr-FR" sz="2600" b="1" dirty="0"/>
              <a:t>R</a:t>
            </a:r>
            <a:r>
              <a:rPr lang="fr-FR" sz="2600" dirty="0"/>
              <a:t>emplir  toutes  les formalités  subséquentes </a:t>
            </a:r>
          </a:p>
          <a:p>
            <a:pPr>
              <a:buNone/>
            </a:pPr>
            <a:endParaRPr lang="fr-FR" dirty="0"/>
          </a:p>
        </p:txBody>
      </p:sp>
    </p:spTree>
    <p:extLst>
      <p:ext uri="{BB962C8B-B14F-4D97-AF65-F5344CB8AC3E}">
        <p14:creationId xmlns:p14="http://schemas.microsoft.com/office/powerpoint/2010/main" xmlns="" val="3958545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286544"/>
          </a:xfrm>
        </p:spPr>
        <p:txBody>
          <a:bodyPr>
            <a:normAutofit/>
          </a:bodyPr>
          <a:lstStyle/>
          <a:p>
            <a:r>
              <a:rPr lang="fr-FR" sz="2600" b="1" dirty="0"/>
              <a:t>A</a:t>
            </a:r>
            <a:r>
              <a:rPr lang="fr-FR" sz="2600" dirty="0"/>
              <a:t>vant d’entamer le deuxième axe pour savoir les points de divergence entre les deux actes, il est préférable de faire </a:t>
            </a:r>
            <a:r>
              <a:rPr lang="fr-FR" sz="2600" b="1" dirty="0"/>
              <a:t>une récapitulation de ce premier chapitre</a:t>
            </a:r>
            <a:r>
              <a:rPr lang="fr-FR" sz="2600" dirty="0"/>
              <a:t>. </a:t>
            </a:r>
          </a:p>
        </p:txBody>
      </p:sp>
      <p:graphicFrame>
        <p:nvGraphicFramePr>
          <p:cNvPr id="25" name="Tableau 24"/>
          <p:cNvGraphicFramePr>
            <a:graphicFrameLocks noGrp="1"/>
          </p:cNvGraphicFramePr>
          <p:nvPr>
            <p:extLst>
              <p:ext uri="{D42A27DB-BD31-4B8C-83A1-F6EECF244321}">
                <p14:modId xmlns:p14="http://schemas.microsoft.com/office/powerpoint/2010/main" xmlns="" val="3828297835"/>
              </p:ext>
            </p:extLst>
          </p:nvPr>
        </p:nvGraphicFramePr>
        <p:xfrm>
          <a:off x="1357290" y="2000240"/>
          <a:ext cx="6569612" cy="4480560"/>
        </p:xfrm>
        <a:graphic>
          <a:graphicData uri="http://schemas.openxmlformats.org/drawingml/2006/table">
            <a:tbl>
              <a:tblPr>
                <a:tableStyleId>{3C2FFA5D-87B4-456A-9821-1D502468CF0F}</a:tableStyleId>
              </a:tblPr>
              <a:tblGrid>
                <a:gridCol w="6569612">
                  <a:extLst>
                    <a:ext uri="{9D8B030D-6E8A-4147-A177-3AD203B41FA5}">
                      <a16:colId xmlns:a16="http://schemas.microsoft.com/office/drawing/2014/main" xmlns="" val="20000"/>
                    </a:ext>
                  </a:extLst>
                </a:gridCol>
              </a:tblGrid>
              <a:tr h="3502855">
                <a:tc>
                  <a:txBody>
                    <a:bodyPr/>
                    <a:lstStyle/>
                    <a:p>
                      <a:r>
                        <a:rPr lang="fr-FR" dirty="0"/>
                        <a:t>Rapport théorique</a:t>
                      </a:r>
                    </a:p>
                    <a:p>
                      <a:r>
                        <a:rPr lang="fr-FR" dirty="0"/>
                        <a:t> et pratique                        L’acte</a:t>
                      </a:r>
                      <a:r>
                        <a:rPr lang="fr-FR" baseline="0" dirty="0"/>
                        <a:t> de la main levée et l’acte de quitus </a:t>
                      </a:r>
                      <a:endParaRPr lang="fr-FR" dirty="0"/>
                    </a:p>
                    <a:p>
                      <a:endParaRPr lang="fr-FR" dirty="0"/>
                    </a:p>
                    <a:p>
                      <a:r>
                        <a:rPr lang="fr-FR" dirty="0"/>
                        <a:t>Fondement</a:t>
                      </a:r>
                      <a:r>
                        <a:rPr lang="fr-FR" baseline="0" dirty="0"/>
                        <a:t>             Articles 2,107,134,228,306,319,418 du DOC</a:t>
                      </a:r>
                    </a:p>
                    <a:p>
                      <a:r>
                        <a:rPr lang="fr-FR" baseline="0" dirty="0"/>
                        <a:t>Juridique                  Arts 42,43 de la loi 32.09 / Art 4 de la loi 39.08    </a:t>
                      </a:r>
                    </a:p>
                    <a:p>
                      <a:r>
                        <a:rPr lang="fr-FR" baseline="0" dirty="0"/>
                        <a:t>                                   Art 93 du CGI </a:t>
                      </a:r>
                    </a:p>
                    <a:p>
                      <a:endParaRPr lang="fr-FR" baseline="0" dirty="0"/>
                    </a:p>
                    <a:p>
                      <a:r>
                        <a:rPr lang="fr-FR" baseline="0" dirty="0"/>
                        <a:t>Acteurs                     Notaire/ DGI/ ANCFCC/ Promoteurs immobiliers/</a:t>
                      </a:r>
                    </a:p>
                    <a:p>
                      <a:r>
                        <a:rPr lang="fr-FR" baseline="0" dirty="0"/>
                        <a:t>                                                        Banque</a:t>
                      </a:r>
                    </a:p>
                    <a:p>
                      <a:endParaRPr lang="fr-FR" baseline="0" dirty="0"/>
                    </a:p>
                    <a:p>
                      <a:r>
                        <a:rPr lang="fr-FR" baseline="0" dirty="0"/>
                        <a:t>Mentions                Langue/ Responsabilité du notaire/ Réquisition/</a:t>
                      </a:r>
                    </a:p>
                    <a:p>
                      <a:r>
                        <a:rPr lang="fr-FR" baseline="0" dirty="0"/>
                        <a:t>                                 Pouvoirs/ Signature/ Dont acte                                </a:t>
                      </a:r>
                    </a:p>
                    <a:p>
                      <a:endParaRPr lang="fr-FR" baseline="0" dirty="0"/>
                    </a:p>
                    <a:p>
                      <a:r>
                        <a:rPr lang="fr-FR" baseline="0" dirty="0"/>
                        <a:t> Effets                      Remplir toutes les formalités subséquentes</a:t>
                      </a:r>
                    </a:p>
                    <a:p>
                      <a:r>
                        <a:rPr lang="fr-FR" baseline="0" dirty="0"/>
                        <a:t>                                 Inscription sur le titre foncier </a:t>
                      </a:r>
                      <a:endParaRPr lang="fr-FR" dirty="0"/>
                    </a:p>
                  </a:txBody>
                  <a:tcPr/>
                </a:tc>
                <a:extLst>
                  <a:ext uri="{0D108BD9-81ED-4DB2-BD59-A6C34878D82A}">
                    <a16:rowId xmlns:a16="http://schemas.microsoft.com/office/drawing/2014/main" xmlns="" val="10000"/>
                  </a:ext>
                </a:extLst>
              </a:tr>
            </a:tbl>
          </a:graphicData>
        </a:graphic>
      </p:graphicFrame>
      <p:cxnSp>
        <p:nvCxnSpPr>
          <p:cNvPr id="28" name="Connecteur droit 27"/>
          <p:cNvCxnSpPr/>
          <p:nvPr/>
        </p:nvCxnSpPr>
        <p:spPr>
          <a:xfrm>
            <a:off x="1357290" y="2786058"/>
            <a:ext cx="657229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rot="5400000">
            <a:off x="965175" y="4393413"/>
            <a:ext cx="4214048"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a:off x="1357290" y="3857628"/>
            <a:ext cx="657229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1357290" y="4929198"/>
            <a:ext cx="657229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1357290" y="5643578"/>
            <a:ext cx="657229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68412"/>
          </a:xfrm>
        </p:spPr>
        <p:txBody>
          <a:bodyPr>
            <a:normAutofit/>
          </a:bodyPr>
          <a:lstStyle/>
          <a:p>
            <a:pPr algn="l"/>
            <a:r>
              <a:rPr lang="fr-FR" sz="3000" b="1" u="sng" dirty="0">
                <a:solidFill>
                  <a:schemeClr val="accent6">
                    <a:lumMod val="75000"/>
                  </a:schemeClr>
                </a:solidFill>
                <a:effectLst>
                  <a:outerShdw blurRad="38100" dist="38100" dir="2700000" algn="tl">
                    <a:srgbClr val="000000">
                      <a:alpha val="43137"/>
                    </a:srgbClr>
                  </a:outerShdw>
                </a:effectLst>
              </a:rPr>
              <a:t>II - Les points de divergence entre l’acte de la main levée et l’acte de quitus </a:t>
            </a:r>
          </a:p>
        </p:txBody>
      </p:sp>
      <p:sp>
        <p:nvSpPr>
          <p:cNvPr id="3" name="Espace réservé du contenu 2"/>
          <p:cNvSpPr>
            <a:spLocks noGrp="1"/>
          </p:cNvSpPr>
          <p:nvPr>
            <p:ph idx="1"/>
          </p:nvPr>
        </p:nvSpPr>
        <p:spPr>
          <a:xfrm>
            <a:off x="467544" y="1772816"/>
            <a:ext cx="8229600" cy="4655440"/>
          </a:xfrm>
        </p:spPr>
        <p:txBody>
          <a:bodyPr>
            <a:normAutofit/>
          </a:bodyPr>
          <a:lstStyle/>
          <a:p>
            <a:pPr algn="just">
              <a:buNone/>
            </a:pPr>
            <a:r>
              <a:rPr lang="fr-FR" sz="2600" dirty="0"/>
              <a:t>     Dans ce premier chapitre, on va aborder les points de divergence </a:t>
            </a:r>
            <a:r>
              <a:rPr lang="fr-FR" sz="2600" b="1" dirty="0">
                <a:effectLst>
                  <a:outerShdw blurRad="38100" dist="38100" dir="2700000" algn="tl">
                    <a:srgbClr val="000000">
                      <a:alpha val="43137"/>
                    </a:srgbClr>
                  </a:outerShdw>
                </a:effectLst>
              </a:rPr>
              <a:t>au niveau de la réglementation </a:t>
            </a:r>
            <a:r>
              <a:rPr lang="fr-FR" sz="2600" b="1" dirty="0">
                <a:solidFill>
                  <a:schemeClr val="accent5">
                    <a:lumMod val="75000"/>
                  </a:schemeClr>
                </a:solidFill>
                <a:effectLst>
                  <a:outerShdw blurRad="38100" dist="38100" dir="2700000" algn="tl">
                    <a:srgbClr val="000000">
                      <a:alpha val="43137"/>
                    </a:srgbClr>
                  </a:outerShdw>
                </a:effectLst>
              </a:rPr>
              <a:t>(A) </a:t>
            </a:r>
            <a:r>
              <a:rPr lang="fr-FR" sz="2600" dirty="0"/>
              <a:t>ainsi qu’au</a:t>
            </a:r>
            <a:r>
              <a:rPr lang="fr-FR" sz="2600" b="1" dirty="0">
                <a:effectLst>
                  <a:outerShdw blurRad="38100" dist="38100" dir="2700000" algn="tl">
                    <a:srgbClr val="000000">
                      <a:alpha val="43137"/>
                    </a:srgbClr>
                  </a:outerShdw>
                </a:effectLst>
              </a:rPr>
              <a:t> niveau pratique </a:t>
            </a:r>
            <a:r>
              <a:rPr lang="fr-FR" sz="2600" b="1" dirty="0">
                <a:solidFill>
                  <a:schemeClr val="accent5">
                    <a:lumMod val="75000"/>
                  </a:schemeClr>
                </a:solidFill>
                <a:effectLst>
                  <a:outerShdw blurRad="38100" dist="38100" dir="2700000" algn="tl">
                    <a:srgbClr val="000000">
                      <a:alpha val="43137"/>
                    </a:srgbClr>
                  </a:outerShdw>
                </a:effectLst>
              </a:rPr>
              <a:t>(B)</a:t>
            </a:r>
          </a:p>
          <a:p>
            <a:pPr marL="0" indent="0" algn="just">
              <a:buNone/>
            </a:pPr>
            <a:endParaRPr lang="fr-FR" sz="2600" dirty="0"/>
          </a:p>
          <a:p>
            <a:pPr marL="0" indent="0" algn="just">
              <a:buNone/>
            </a:pPr>
            <a:r>
              <a:rPr lang="fr-FR" sz="3000" b="1" u="sng" dirty="0">
                <a:solidFill>
                  <a:schemeClr val="accent5">
                    <a:lumMod val="75000"/>
                  </a:schemeClr>
                </a:solidFill>
                <a:effectLst>
                  <a:outerShdw blurRad="38100" dist="38100" dir="2700000" algn="tl">
                    <a:srgbClr val="000000">
                      <a:alpha val="43137"/>
                    </a:srgbClr>
                  </a:outerShdw>
                </a:effectLst>
              </a:rPr>
              <a:t>A - Au niveau de la réglementation</a:t>
            </a:r>
          </a:p>
          <a:p>
            <a:pPr algn="just">
              <a:buNone/>
            </a:pPr>
            <a:r>
              <a:rPr lang="fr-FR" sz="2600" dirty="0"/>
              <a:t>    On remarque plusieurs distinctions entre l’acte de la main levée et l’acte de quitus soit au niveau de leur fondement juridique </a:t>
            </a:r>
            <a:r>
              <a:rPr lang="fr-FR" sz="2600" b="1" dirty="0">
                <a:solidFill>
                  <a:schemeClr val="bg2">
                    <a:lumMod val="25000"/>
                  </a:schemeClr>
                </a:solidFill>
                <a:effectLst>
                  <a:outerShdw blurRad="38100" dist="38100" dir="2700000" algn="tl">
                    <a:srgbClr val="000000">
                      <a:alpha val="43137"/>
                    </a:srgbClr>
                  </a:outerShdw>
                </a:effectLst>
              </a:rPr>
              <a:t>(1), </a:t>
            </a:r>
            <a:r>
              <a:rPr lang="fr-FR" sz="2600" dirty="0"/>
              <a:t>soit au niveau de l’intervention d’autres acteurs </a:t>
            </a:r>
            <a:r>
              <a:rPr lang="fr-FR" sz="2600" b="1" dirty="0">
                <a:solidFill>
                  <a:schemeClr val="bg2">
                    <a:lumMod val="25000"/>
                  </a:schemeClr>
                </a:solidFill>
                <a:effectLst>
                  <a:outerShdw blurRad="38100" dist="38100" dir="2700000" algn="tl">
                    <a:srgbClr val="000000">
                      <a:alpha val="43137"/>
                    </a:srgbClr>
                  </a:outerShdw>
                </a:effectLst>
              </a:rPr>
              <a:t>(2)</a:t>
            </a:r>
          </a:p>
          <a:p>
            <a:pPr>
              <a:buNone/>
            </a:pPr>
            <a:endParaRPr lang="fr-FR" sz="2600" dirty="0"/>
          </a:p>
          <a:p>
            <a:pPr>
              <a:buNone/>
            </a:pP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42852"/>
            <a:ext cx="8496944" cy="6715148"/>
          </a:xfrm>
        </p:spPr>
        <p:txBody>
          <a:bodyPr/>
          <a:lstStyle/>
          <a:p>
            <a:pPr>
              <a:buNone/>
            </a:pPr>
            <a:r>
              <a:rPr lang="fr-FR" sz="3000" b="1" u="sng" dirty="0">
                <a:solidFill>
                  <a:schemeClr val="bg2">
                    <a:lumMod val="25000"/>
                  </a:schemeClr>
                </a:solidFill>
                <a:effectLst>
                  <a:outerShdw blurRad="38100" dist="38100" dir="2700000" algn="tl">
                    <a:srgbClr val="000000">
                      <a:alpha val="43137"/>
                    </a:srgbClr>
                  </a:outerShdw>
                </a:effectLst>
              </a:rPr>
              <a:t>1- Fondement juridique </a:t>
            </a:r>
          </a:p>
          <a:p>
            <a:pPr>
              <a:buFont typeface="Wingdings" panose="05000000000000000000" pitchFamily="2" charset="2"/>
              <a:buChar char="ü"/>
            </a:pPr>
            <a:r>
              <a:rPr lang="fr-FR" sz="2600" b="1" u="sng" dirty="0"/>
              <a:t>Primo</a:t>
            </a:r>
            <a:r>
              <a:rPr lang="fr-FR" sz="2600" dirty="0"/>
              <a:t>, l’acte de </a:t>
            </a:r>
            <a:r>
              <a:rPr lang="fr-FR" sz="2600" b="1" dirty="0">
                <a:solidFill>
                  <a:schemeClr val="accent5">
                    <a:lumMod val="75000"/>
                  </a:schemeClr>
                </a:solidFill>
                <a:effectLst>
                  <a:outerShdw blurRad="38100" dist="38100" dir="2700000" algn="tl">
                    <a:srgbClr val="000000">
                      <a:alpha val="43137"/>
                    </a:srgbClr>
                  </a:outerShdw>
                </a:effectLst>
              </a:rPr>
              <a:t>la main levée </a:t>
            </a:r>
            <a:r>
              <a:rPr lang="fr-FR" sz="2600" dirty="0"/>
              <a:t>concerne </a:t>
            </a:r>
            <a:r>
              <a:rPr lang="fr-FR" sz="2600" b="1" dirty="0">
                <a:solidFill>
                  <a:schemeClr val="accent5">
                    <a:lumMod val="75000"/>
                  </a:schemeClr>
                </a:solidFill>
                <a:effectLst>
                  <a:outerShdw blurRad="38100" dist="38100" dir="2700000" algn="tl">
                    <a:srgbClr val="000000">
                      <a:alpha val="43137"/>
                    </a:srgbClr>
                  </a:outerShdw>
                </a:effectLst>
              </a:rPr>
              <a:t>une prestation pécuniaire</a:t>
            </a:r>
            <a:r>
              <a:rPr lang="fr-FR" sz="2600" dirty="0"/>
              <a:t> , alors que </a:t>
            </a:r>
            <a:r>
              <a:rPr lang="fr-FR" sz="2600" b="1" dirty="0">
                <a:solidFill>
                  <a:srgbClr val="FF3399"/>
                </a:solidFill>
                <a:effectLst>
                  <a:outerShdw blurRad="38100" dist="38100" dir="2700000" algn="tl">
                    <a:srgbClr val="000000">
                      <a:alpha val="43137"/>
                    </a:srgbClr>
                  </a:outerShdw>
                </a:effectLst>
              </a:rPr>
              <a:t>le quitus </a:t>
            </a:r>
            <a:r>
              <a:rPr lang="fr-FR" sz="2600" dirty="0"/>
              <a:t>est relatif à la réalisation et l’exécution d’une obligation </a:t>
            </a:r>
            <a:r>
              <a:rPr lang="fr-FR" sz="2600" b="1" dirty="0">
                <a:solidFill>
                  <a:srgbClr val="FF3399"/>
                </a:solidFill>
                <a:effectLst>
                  <a:outerShdw blurRad="38100" dist="38100" dir="2700000" algn="tl">
                    <a:srgbClr val="000000">
                      <a:alpha val="43137"/>
                    </a:srgbClr>
                  </a:outerShdw>
                </a:effectLst>
              </a:rPr>
              <a:t>non pécuniaire</a:t>
            </a:r>
            <a:r>
              <a:rPr lang="fr-FR" sz="2600" dirty="0"/>
              <a:t>;</a:t>
            </a:r>
          </a:p>
          <a:p>
            <a:pPr>
              <a:buFont typeface="Wingdings" panose="05000000000000000000" pitchFamily="2" charset="2"/>
              <a:buChar char="ü"/>
            </a:pPr>
            <a:r>
              <a:rPr lang="fr-FR" sz="2600" b="1" u="sng" dirty="0">
                <a:effectLst>
                  <a:outerShdw blurRad="38100" dist="38100" dir="2700000" algn="tl">
                    <a:srgbClr val="000000">
                      <a:alpha val="43137"/>
                    </a:srgbClr>
                  </a:outerShdw>
                </a:effectLst>
              </a:rPr>
              <a:t>Secundo, </a:t>
            </a:r>
            <a:r>
              <a:rPr lang="fr-FR" sz="2600" dirty="0"/>
              <a:t>L’acte de </a:t>
            </a:r>
            <a:r>
              <a:rPr lang="fr-FR" sz="2600" b="1" dirty="0">
                <a:solidFill>
                  <a:schemeClr val="accent5">
                    <a:lumMod val="75000"/>
                  </a:schemeClr>
                </a:solidFill>
                <a:effectLst>
                  <a:outerShdw blurRad="38100" dist="38100" dir="2700000" algn="tl">
                    <a:srgbClr val="000000">
                      <a:alpha val="43137"/>
                    </a:srgbClr>
                  </a:outerShdw>
                </a:effectLst>
              </a:rPr>
              <a:t>la main levée </a:t>
            </a:r>
            <a:r>
              <a:rPr lang="fr-FR" sz="2600" dirty="0"/>
              <a:t>est un </a:t>
            </a:r>
            <a:r>
              <a:rPr lang="fr-FR" sz="2600" b="1" dirty="0">
                <a:solidFill>
                  <a:schemeClr val="accent5">
                    <a:lumMod val="75000"/>
                  </a:schemeClr>
                </a:solidFill>
                <a:effectLst>
                  <a:outerShdw blurRad="38100" dist="38100" dir="2700000" algn="tl">
                    <a:srgbClr val="000000">
                      <a:alpha val="43137"/>
                    </a:srgbClr>
                  </a:outerShdw>
                </a:effectLst>
              </a:rPr>
              <a:t>acte bilatéral </a:t>
            </a:r>
            <a:r>
              <a:rPr lang="fr-FR" sz="2600" dirty="0">
                <a:effectLst>
                  <a:outerShdw blurRad="38100" dist="38100" dir="2700000" algn="tl">
                    <a:srgbClr val="000000">
                      <a:alpha val="43137"/>
                    </a:srgbClr>
                  </a:outerShdw>
                </a:effectLst>
              </a:rPr>
              <a:t>(ONT COMPARU), </a:t>
            </a:r>
            <a:r>
              <a:rPr lang="fr-FR" sz="2600" dirty="0"/>
              <a:t>alors que l’acte de </a:t>
            </a:r>
            <a:r>
              <a:rPr lang="fr-FR" sz="2600" b="1" dirty="0">
                <a:solidFill>
                  <a:srgbClr val="FF3399"/>
                </a:solidFill>
                <a:effectLst>
                  <a:outerShdw blurRad="38100" dist="38100" dir="2700000" algn="tl">
                    <a:srgbClr val="000000">
                      <a:alpha val="43137"/>
                    </a:srgbClr>
                  </a:outerShdw>
                </a:effectLst>
              </a:rPr>
              <a:t>quitus</a:t>
            </a:r>
            <a:r>
              <a:rPr lang="fr-FR" sz="2600" dirty="0"/>
              <a:t> est un </a:t>
            </a:r>
            <a:r>
              <a:rPr lang="fr-FR" sz="2600" b="1" dirty="0">
                <a:solidFill>
                  <a:srgbClr val="FF3399"/>
                </a:solidFill>
                <a:effectLst>
                  <a:outerShdw blurRad="38100" dist="38100" dir="2700000" algn="tl">
                    <a:srgbClr val="000000">
                      <a:alpha val="43137"/>
                    </a:srgbClr>
                  </a:outerShdw>
                </a:effectLst>
              </a:rPr>
              <a:t>acte unilatéral </a:t>
            </a:r>
            <a:r>
              <a:rPr lang="fr-FR" sz="2600" dirty="0">
                <a:effectLst>
                  <a:outerShdw blurRad="38100" dist="38100" dir="2700000" algn="tl">
                    <a:srgbClr val="000000">
                      <a:alpha val="43137"/>
                    </a:srgbClr>
                  </a:outerShdw>
                </a:effectLst>
              </a:rPr>
              <a:t>(A COMPARU);</a:t>
            </a:r>
          </a:p>
          <a:p>
            <a:pPr>
              <a:buFont typeface="Wingdings" panose="05000000000000000000" pitchFamily="2" charset="2"/>
              <a:buChar char="ü"/>
            </a:pPr>
            <a:r>
              <a:rPr lang="fr-FR" sz="2600" b="1" u="sng" dirty="0">
                <a:effectLst>
                  <a:outerShdw blurRad="38100" dist="38100" dir="2700000" algn="tl">
                    <a:srgbClr val="000000">
                      <a:alpha val="43137"/>
                    </a:srgbClr>
                  </a:outerShdw>
                </a:effectLst>
              </a:rPr>
              <a:t>Tertio</a:t>
            </a:r>
            <a:r>
              <a:rPr lang="fr-FR" sz="2600" dirty="0"/>
              <a:t>, pour les textes juridiques qui régissent ces deux actes; </a:t>
            </a:r>
          </a:p>
          <a:p>
            <a:pPr>
              <a:buNone/>
            </a:pPr>
            <a:endParaRPr lang="fr-FR" dirty="0"/>
          </a:p>
          <a:p>
            <a:pPr>
              <a:buNone/>
            </a:pPr>
            <a:endParaRPr lang="fr-FR" dirty="0"/>
          </a:p>
          <a:p>
            <a:pPr>
              <a:buNone/>
            </a:pPr>
            <a:endParaRPr lang="fr-FR" dirty="0"/>
          </a:p>
          <a:p>
            <a:pPr>
              <a:buNone/>
            </a:pPr>
            <a:endParaRPr lang="fr-FR" dirty="0"/>
          </a:p>
          <a:p>
            <a:pPr>
              <a:buNone/>
            </a:pPr>
            <a:endParaRPr lang="fr-FR" dirty="0"/>
          </a:p>
          <a:p>
            <a:pPr>
              <a:buNone/>
            </a:pPr>
            <a:endParaRPr lang="fr-FR" dirty="0"/>
          </a:p>
          <a:p>
            <a:pPr>
              <a:buNone/>
            </a:pPr>
            <a:endParaRPr lang="fr-FR" dirty="0"/>
          </a:p>
          <a:p>
            <a:pPr>
              <a:buNone/>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xmlns="" val="4105214512"/>
              </p:ext>
            </p:extLst>
          </p:nvPr>
        </p:nvGraphicFramePr>
        <p:xfrm>
          <a:off x="1403648" y="4365104"/>
          <a:ext cx="6096000" cy="2526037"/>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xmlns="" val="20000"/>
                    </a:ext>
                  </a:extLst>
                </a:gridCol>
                <a:gridCol w="3048000">
                  <a:extLst>
                    <a:ext uri="{9D8B030D-6E8A-4147-A177-3AD203B41FA5}">
                      <a16:colId xmlns:a16="http://schemas.microsoft.com/office/drawing/2014/main" xmlns="" val="20001"/>
                    </a:ext>
                  </a:extLst>
                </a:gridCol>
              </a:tblGrid>
              <a:tr h="500066">
                <a:tc>
                  <a:txBody>
                    <a:bodyPr/>
                    <a:lstStyle/>
                    <a:p>
                      <a:r>
                        <a:rPr lang="fr-FR" dirty="0"/>
                        <a:t>L’acte de la main levée </a:t>
                      </a:r>
                    </a:p>
                  </a:txBody>
                  <a:tcPr/>
                </a:tc>
                <a:tc>
                  <a:txBody>
                    <a:bodyPr/>
                    <a:lstStyle/>
                    <a:p>
                      <a:r>
                        <a:rPr lang="fr-FR" dirty="0"/>
                        <a:t>L’acte</a:t>
                      </a:r>
                      <a:r>
                        <a:rPr lang="fr-FR" baseline="0" dirty="0"/>
                        <a:t> de quitus</a:t>
                      </a:r>
                      <a:endParaRPr lang="fr-FR" dirty="0"/>
                    </a:p>
                  </a:txBody>
                  <a:tcPr/>
                </a:tc>
                <a:extLst>
                  <a:ext uri="{0D108BD9-81ED-4DB2-BD59-A6C34878D82A}">
                    <a16:rowId xmlns:a16="http://schemas.microsoft.com/office/drawing/2014/main" xmlns="" val="10000"/>
                  </a:ext>
                </a:extLst>
              </a:tr>
              <a:tr h="471491">
                <a:tc>
                  <a:txBody>
                    <a:bodyPr/>
                    <a:lstStyle/>
                    <a:p>
                      <a:r>
                        <a:rPr lang="fr-FR" dirty="0"/>
                        <a:t>Art 40 ter de la loi 18.00 </a:t>
                      </a:r>
                      <a:r>
                        <a:rPr lang="fr-FR" b="1" dirty="0"/>
                        <a:t>ajoutée</a:t>
                      </a:r>
                      <a:r>
                        <a:rPr lang="fr-FR" b="1" baseline="0" dirty="0"/>
                        <a:t> en vertu de la loi 106.12(Art 3)</a:t>
                      </a:r>
                      <a:endParaRPr lang="fr-FR" b="1" dirty="0"/>
                    </a:p>
                  </a:txBody>
                  <a:tcPr/>
                </a:tc>
                <a:tc>
                  <a:txBody>
                    <a:bodyPr/>
                    <a:lstStyle/>
                    <a:p>
                      <a:r>
                        <a:rPr lang="fr-FR" dirty="0"/>
                        <a:t>Arts</a:t>
                      </a:r>
                      <a:r>
                        <a:rPr lang="fr-FR" baseline="0" dirty="0"/>
                        <a:t> 234-242 du DOC </a:t>
                      </a:r>
                      <a:endParaRPr lang="fr-FR" dirty="0"/>
                    </a:p>
                  </a:txBody>
                  <a:tcPr/>
                </a:tc>
                <a:extLst>
                  <a:ext uri="{0D108BD9-81ED-4DB2-BD59-A6C34878D82A}">
                    <a16:rowId xmlns:a16="http://schemas.microsoft.com/office/drawing/2014/main" xmlns="" val="10001"/>
                  </a:ext>
                </a:extLst>
              </a:tr>
              <a:tr h="471491">
                <a:tc>
                  <a:txBody>
                    <a:bodyPr/>
                    <a:lstStyle/>
                    <a:p>
                      <a:r>
                        <a:rPr lang="fr-FR" dirty="0"/>
                        <a:t>Art</a:t>
                      </a:r>
                      <a:r>
                        <a:rPr lang="fr-FR" baseline="0" dirty="0"/>
                        <a:t> 91 de la loi 14.07</a:t>
                      </a:r>
                      <a:endParaRPr lang="fr-FR" dirty="0"/>
                    </a:p>
                  </a:txBody>
                  <a:tcPr/>
                </a:tc>
                <a:tc>
                  <a:txBody>
                    <a:bodyPr/>
                    <a:lstStyle/>
                    <a:p>
                      <a:r>
                        <a:rPr lang="fr-FR" dirty="0"/>
                        <a:t>Loi</a:t>
                      </a:r>
                      <a:r>
                        <a:rPr lang="fr-FR" baseline="0" dirty="0"/>
                        <a:t> n° </a:t>
                      </a:r>
                      <a:r>
                        <a:rPr lang="fr-FR" dirty="0"/>
                        <a:t>37-94</a:t>
                      </a:r>
                    </a:p>
                  </a:txBody>
                  <a:tcPr/>
                </a:tc>
                <a:extLst>
                  <a:ext uri="{0D108BD9-81ED-4DB2-BD59-A6C34878D82A}">
                    <a16:rowId xmlns:a16="http://schemas.microsoft.com/office/drawing/2014/main" xmlns="" val="10002"/>
                  </a:ext>
                </a:extLst>
              </a:tr>
              <a:tr h="471491">
                <a:tc>
                  <a:txBody>
                    <a:bodyPr/>
                    <a:lstStyle/>
                    <a:p>
                      <a:r>
                        <a:rPr lang="fr-FR" dirty="0"/>
                        <a:t>Arts</a:t>
                      </a:r>
                      <a:r>
                        <a:rPr lang="fr-FR" baseline="0" dirty="0"/>
                        <a:t> 83,86 du CET / 93 du CGI </a:t>
                      </a:r>
                      <a:endParaRPr lang="fr-FR" dirty="0"/>
                    </a:p>
                  </a:txBody>
                  <a:tcPr/>
                </a:tc>
                <a:tc>
                  <a:txBody>
                    <a:bodyPr/>
                    <a:lstStyle/>
                    <a:p>
                      <a:endParaRPr lang="fr-FR" dirty="0"/>
                    </a:p>
                  </a:txBody>
                  <a:tcPr/>
                </a:tc>
                <a:extLst>
                  <a:ext uri="{0D108BD9-81ED-4DB2-BD59-A6C34878D82A}">
                    <a16:rowId xmlns:a16="http://schemas.microsoft.com/office/drawing/2014/main" xmlns="" val="10003"/>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normAutofit/>
          </a:bodyPr>
          <a:lstStyle/>
          <a:p>
            <a:pPr>
              <a:buNone/>
            </a:pPr>
            <a:r>
              <a:rPr lang="fr-FR" sz="3000" b="1" u="sng" dirty="0">
                <a:solidFill>
                  <a:schemeClr val="bg2">
                    <a:lumMod val="25000"/>
                  </a:schemeClr>
                </a:solidFill>
                <a:effectLst>
                  <a:outerShdw blurRad="38100" dist="38100" dir="2700000" algn="tl">
                    <a:srgbClr val="000000">
                      <a:alpha val="43137"/>
                    </a:srgbClr>
                  </a:outerShdw>
                </a:effectLst>
              </a:rPr>
              <a:t>2 - L’intervention d’autres acteurs</a:t>
            </a:r>
          </a:p>
          <a:p>
            <a:pPr algn="just">
              <a:buNone/>
            </a:pPr>
            <a:r>
              <a:rPr lang="fr-FR" sz="2600" dirty="0"/>
              <a:t>   Concernant </a:t>
            </a:r>
            <a:r>
              <a:rPr lang="fr-FR" sz="2600" b="1" dirty="0">
                <a:solidFill>
                  <a:schemeClr val="accent2">
                    <a:lumMod val="50000"/>
                  </a:schemeClr>
                </a:solidFill>
                <a:effectLst>
                  <a:outerShdw blurRad="38100" dist="38100" dir="2700000" algn="tl">
                    <a:srgbClr val="000000">
                      <a:alpha val="43137"/>
                    </a:srgbClr>
                  </a:outerShdw>
                </a:effectLst>
              </a:rPr>
              <a:t>le quitus</a:t>
            </a:r>
            <a:r>
              <a:rPr lang="fr-FR" sz="2600" dirty="0"/>
              <a:t>, on remarque </a:t>
            </a:r>
            <a:r>
              <a:rPr lang="fr-FR" sz="2600" b="1" dirty="0">
                <a:effectLst>
                  <a:outerShdw blurRad="38100" dist="38100" dir="2700000" algn="tl">
                    <a:srgbClr val="000000">
                      <a:alpha val="43137"/>
                    </a:srgbClr>
                  </a:outerShdw>
                </a:effectLst>
              </a:rPr>
              <a:t>l’intervention de l’ALEM</a:t>
            </a:r>
            <a:r>
              <a:rPr lang="fr-FR" sz="2600" dirty="0"/>
              <a:t>, qui est un établissement public </a:t>
            </a:r>
            <a:r>
              <a:rPr lang="fr-FR" sz="2600" b="1" dirty="0">
                <a:effectLst>
                  <a:outerShdw blurRad="38100" dist="38100" dir="2700000" algn="tl">
                    <a:srgbClr val="000000">
                      <a:alpha val="43137"/>
                    </a:srgbClr>
                  </a:outerShdw>
                </a:effectLst>
              </a:rPr>
              <a:t>créé en 1994</a:t>
            </a:r>
            <a:r>
              <a:rPr lang="fr-FR" sz="2600" dirty="0"/>
              <a:t>, comme elle est soumise à </a:t>
            </a:r>
            <a:r>
              <a:rPr lang="fr-FR" sz="2600" b="1" dirty="0">
                <a:effectLst>
                  <a:outerShdw blurRad="38100" dist="38100" dir="2700000" algn="tl">
                    <a:srgbClr val="000000">
                      <a:alpha val="43137"/>
                    </a:srgbClr>
                  </a:outerShdw>
                </a:effectLst>
              </a:rPr>
              <a:t>la tutelle de l’Etat</a:t>
            </a:r>
            <a:r>
              <a:rPr lang="fr-FR" sz="2600" dirty="0"/>
              <a:t>.</a:t>
            </a:r>
          </a:p>
          <a:p>
            <a:pPr algn="just">
              <a:buFontTx/>
              <a:buChar char="-"/>
            </a:pPr>
            <a:r>
              <a:rPr lang="fr-FR" sz="2600" b="1" dirty="0">
                <a:effectLst>
                  <a:outerShdw blurRad="38100" dist="38100" dir="2700000" algn="tl">
                    <a:srgbClr val="000000">
                      <a:alpha val="43137"/>
                    </a:srgbClr>
                  </a:outerShdw>
                </a:effectLst>
              </a:rPr>
              <a:t>Missions</a:t>
            </a:r>
          </a:p>
          <a:p>
            <a:pPr algn="just">
              <a:buFontTx/>
              <a:buChar char="-"/>
            </a:pPr>
            <a:r>
              <a:rPr lang="fr-FR" sz="2600" b="1" dirty="0">
                <a:effectLst>
                  <a:outerShdw blurRad="38100" dist="38100" dir="2700000" algn="tl">
                    <a:srgbClr val="000000">
                      <a:alpha val="43137"/>
                    </a:srgbClr>
                  </a:outerShdw>
                </a:effectLst>
              </a:rPr>
              <a:t>Statistiques</a:t>
            </a:r>
          </a:p>
          <a:p>
            <a:pPr algn="just">
              <a:buFontTx/>
              <a:buChar char="-"/>
            </a:pPr>
            <a:r>
              <a:rPr lang="fr-FR" sz="2600" b="1" dirty="0">
                <a:effectLst>
                  <a:outerShdw blurRad="38100" dist="38100" dir="2700000" algn="tl">
                    <a:srgbClr val="000000">
                      <a:alpha val="43137"/>
                    </a:srgbClr>
                  </a:outerShdw>
                </a:effectLst>
              </a:rPr>
              <a:t>Perspectives</a:t>
            </a:r>
          </a:p>
          <a:p>
            <a:pPr algn="just">
              <a:buFont typeface="Wingdings" panose="05000000000000000000" pitchFamily="2" charset="2"/>
              <a:buChar char="v"/>
            </a:pPr>
            <a:endParaRPr lang="fr-FR" sz="2600" dirty="0"/>
          </a:p>
          <a:p>
            <a:pPr algn="just">
              <a:buFont typeface="Wingdings" panose="05000000000000000000" pitchFamily="2" charset="2"/>
              <a:buChar char="v"/>
            </a:pPr>
            <a:r>
              <a:rPr lang="fr-FR" sz="2600" dirty="0"/>
              <a:t>Il semblerait évident d’évoquer </a:t>
            </a:r>
            <a:r>
              <a:rPr lang="fr-FR" sz="2600" b="1" dirty="0">
                <a:effectLst>
                  <a:outerShdw blurRad="38100" dist="38100" dir="2700000" algn="tl">
                    <a:srgbClr val="000000">
                      <a:alpha val="43137"/>
                    </a:srgbClr>
                  </a:outerShdw>
                </a:effectLst>
              </a:rPr>
              <a:t>les points de divergence entre les deux actes au niveau pratique</a:t>
            </a:r>
            <a:r>
              <a:rPr lang="fr-FR" sz="2600" dirty="0"/>
              <a:t>.</a:t>
            </a:r>
          </a:p>
          <a:p>
            <a:pPr>
              <a:buNone/>
            </a:pPr>
            <a:endParaRPr lang="fr-FR" dirty="0"/>
          </a:p>
          <a:p>
            <a:pPr>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28670"/>
          </a:xfrm>
        </p:spPr>
        <p:txBody>
          <a:bodyPr>
            <a:normAutofit/>
          </a:bodyPr>
          <a:lstStyle/>
          <a:p>
            <a:pPr algn="l"/>
            <a:r>
              <a:rPr lang="fr-FR" sz="3000" b="1" u="sng" dirty="0">
                <a:solidFill>
                  <a:schemeClr val="accent5">
                    <a:lumMod val="75000"/>
                  </a:schemeClr>
                </a:solidFill>
                <a:effectLst>
                  <a:outerShdw blurRad="38100" dist="38100" dir="2700000" algn="tl">
                    <a:srgbClr val="000000">
                      <a:alpha val="43137"/>
                    </a:srgbClr>
                  </a:outerShdw>
                </a:effectLst>
              </a:rPr>
              <a:t>B - Aspect pratique </a:t>
            </a:r>
          </a:p>
        </p:txBody>
      </p:sp>
      <p:sp>
        <p:nvSpPr>
          <p:cNvPr id="3" name="Espace réservé du contenu 2"/>
          <p:cNvSpPr>
            <a:spLocks noGrp="1"/>
          </p:cNvSpPr>
          <p:nvPr>
            <p:ph idx="1"/>
          </p:nvPr>
        </p:nvSpPr>
        <p:spPr>
          <a:xfrm>
            <a:off x="251520" y="785794"/>
            <a:ext cx="8496944" cy="5595534"/>
          </a:xfrm>
        </p:spPr>
        <p:txBody>
          <a:bodyPr/>
          <a:lstStyle/>
          <a:p>
            <a:pPr algn="just">
              <a:buNone/>
            </a:pPr>
            <a:r>
              <a:rPr lang="fr-FR" sz="2600" dirty="0"/>
              <a:t>     Dans cette section, il est préférable de traiter </a:t>
            </a:r>
            <a:r>
              <a:rPr lang="fr-FR" sz="2600" b="1" dirty="0">
                <a:effectLst>
                  <a:outerShdw blurRad="38100" dist="38100" dir="2700000" algn="tl">
                    <a:srgbClr val="000000">
                      <a:alpha val="43137"/>
                    </a:srgbClr>
                  </a:outerShdw>
                </a:effectLst>
              </a:rPr>
              <a:t>les délais </a:t>
            </a:r>
            <a:r>
              <a:rPr lang="fr-FR" sz="2600" b="1" dirty="0">
                <a:solidFill>
                  <a:schemeClr val="bg2">
                    <a:lumMod val="25000"/>
                  </a:schemeClr>
                </a:solidFill>
                <a:effectLst>
                  <a:outerShdw blurRad="38100" dist="38100" dir="2700000" algn="tl">
                    <a:srgbClr val="000000">
                      <a:alpha val="43137"/>
                    </a:srgbClr>
                  </a:outerShdw>
                </a:effectLst>
              </a:rPr>
              <a:t>(1), </a:t>
            </a:r>
            <a:r>
              <a:rPr lang="fr-FR" sz="2600" dirty="0"/>
              <a:t>ainsi qu’on va creuser à fond avec une étude de cas </a:t>
            </a:r>
            <a:r>
              <a:rPr lang="fr-FR" sz="2600" b="1" dirty="0">
                <a:solidFill>
                  <a:schemeClr val="bg2">
                    <a:lumMod val="25000"/>
                  </a:schemeClr>
                </a:solidFill>
                <a:effectLst>
                  <a:outerShdw blurRad="38100" dist="38100" dir="2700000" algn="tl">
                    <a:srgbClr val="000000">
                      <a:alpha val="43137"/>
                    </a:srgbClr>
                  </a:outerShdw>
                </a:effectLst>
              </a:rPr>
              <a:t>(2).</a:t>
            </a:r>
          </a:p>
          <a:p>
            <a:pPr algn="just">
              <a:buNone/>
            </a:pPr>
            <a:r>
              <a:rPr lang="fr-FR" sz="3000" b="1" u="sng" dirty="0">
                <a:solidFill>
                  <a:schemeClr val="bg2">
                    <a:lumMod val="25000"/>
                  </a:schemeClr>
                </a:solidFill>
                <a:effectLst>
                  <a:outerShdw blurRad="38100" dist="38100" dir="2700000" algn="tl">
                    <a:srgbClr val="000000">
                      <a:alpha val="43137"/>
                    </a:srgbClr>
                  </a:outerShdw>
                </a:effectLst>
              </a:rPr>
              <a:t>1 : Délais </a:t>
            </a:r>
          </a:p>
          <a:p>
            <a:pPr algn="just">
              <a:buNone/>
            </a:pPr>
            <a:r>
              <a:rPr lang="fr-FR" sz="2600" dirty="0"/>
              <a:t>    En principe, le délai peut être défini par les parties dans le contrat, mais dans le cas contraire, il doit être fixé par le juge et l’obligation doit être immédiatement exécutée¹.</a:t>
            </a:r>
          </a:p>
          <a:p>
            <a:pPr algn="just">
              <a:buNone/>
            </a:pPr>
            <a:r>
              <a:rPr lang="fr-FR" sz="2600" dirty="0"/>
              <a:t>     Selon notre essai de lecture de l’Art </a:t>
            </a:r>
            <a:r>
              <a:rPr lang="fr-FR" sz="2600" b="1" dirty="0"/>
              <a:t>92 du CGI</a:t>
            </a:r>
            <a:r>
              <a:rPr lang="fr-FR" sz="2600" dirty="0"/>
              <a:t>², on a déduit les points suivants : </a:t>
            </a:r>
          </a:p>
          <a:p>
            <a:pPr algn="just">
              <a:buFont typeface="Arial" charset="0"/>
              <a:buChar char="•"/>
            </a:pPr>
            <a:r>
              <a:rPr lang="fr-FR" sz="2600" dirty="0"/>
              <a:t>(Entre 50-100 m² / &lt;250.000 </a:t>
            </a:r>
            <a:r>
              <a:rPr lang="fr-FR" sz="2600" dirty="0" err="1"/>
              <a:t>Dhs</a:t>
            </a:r>
            <a:r>
              <a:rPr lang="fr-FR" sz="2600" dirty="0"/>
              <a:t> hors taxe) =&gt; </a:t>
            </a:r>
            <a:r>
              <a:rPr lang="fr-FR" sz="2600" b="1" dirty="0">
                <a:solidFill>
                  <a:schemeClr val="accent6">
                    <a:lumMod val="75000"/>
                  </a:schemeClr>
                </a:solidFill>
                <a:effectLst>
                  <a:outerShdw blurRad="38100" dist="38100" dir="2700000" algn="tl">
                    <a:srgbClr val="000000">
                      <a:alpha val="43137"/>
                    </a:srgbClr>
                  </a:outerShdw>
                </a:effectLst>
              </a:rPr>
              <a:t>Art 93  </a:t>
            </a:r>
          </a:p>
          <a:p>
            <a:pPr algn="just">
              <a:buFont typeface="Arial" charset="0"/>
              <a:buChar char="•"/>
            </a:pPr>
            <a:r>
              <a:rPr lang="fr-FR" sz="2600" b="1" dirty="0"/>
              <a:t>L’Art 93 </a:t>
            </a:r>
            <a:r>
              <a:rPr lang="fr-FR" sz="2600" dirty="0"/>
              <a:t>du même code prévoit les conditions d’exonération du logement social</a:t>
            </a:r>
          </a:p>
          <a:p>
            <a:pPr>
              <a:buNone/>
            </a:pPr>
            <a:endParaRPr lang="fr-F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16632"/>
            <a:ext cx="8424936" cy="6480720"/>
          </a:xfrm>
        </p:spPr>
        <p:txBody>
          <a:bodyPr>
            <a:normAutofit/>
          </a:bodyPr>
          <a:lstStyle/>
          <a:p>
            <a:r>
              <a:rPr lang="fr-FR" b="1" dirty="0">
                <a:solidFill>
                  <a:schemeClr val="accent5">
                    <a:lumMod val="75000"/>
                  </a:schemeClr>
                </a:solidFill>
                <a:effectLst>
                  <a:outerShdw blurRad="38100" dist="38100" dir="2700000" algn="tl">
                    <a:srgbClr val="000000">
                      <a:alpha val="43137"/>
                    </a:srgbClr>
                  </a:outerShdw>
                </a:effectLst>
              </a:rPr>
              <a:t>Introduction :</a:t>
            </a:r>
          </a:p>
          <a:p>
            <a:pPr>
              <a:buNone/>
            </a:pPr>
            <a:r>
              <a:rPr lang="fr-FR" sz="3000" b="1" u="sng" dirty="0">
                <a:solidFill>
                  <a:schemeClr val="accent6">
                    <a:lumMod val="75000"/>
                  </a:schemeClr>
                </a:solidFill>
                <a:effectLst>
                  <a:outerShdw blurRad="38100" dist="38100" dir="2700000" algn="tl">
                    <a:srgbClr val="000000">
                      <a:alpha val="43137"/>
                    </a:srgbClr>
                  </a:outerShdw>
                </a:effectLst>
              </a:rPr>
              <a:t>Définition du sujet </a:t>
            </a:r>
          </a:p>
          <a:p>
            <a:pPr algn="just">
              <a:buNone/>
            </a:pPr>
            <a:r>
              <a:rPr lang="fr-FR" sz="2800" dirty="0"/>
              <a:t>    </a:t>
            </a:r>
            <a:r>
              <a:rPr lang="fr-FR" sz="4800" b="1" dirty="0"/>
              <a:t>D</a:t>
            </a:r>
            <a:r>
              <a:rPr lang="fr-FR" sz="2600" dirty="0"/>
              <a:t>e nos jours, l'établissement d’un crédit exige le complément d'une sûreté pour garantir le remboursement de la dette. Le crédit est omniprésent dans tous les secteurs notamment le commerce, l'industrie et l’immobilier, il constitue l'un des moteurs essentiels de l'économie. </a:t>
            </a:r>
          </a:p>
          <a:p>
            <a:pPr algn="just">
              <a:buNone/>
            </a:pPr>
            <a:r>
              <a:rPr lang="fr-FR" sz="2600" dirty="0"/>
              <a:t>     Dans le marché de l’immobilier </a:t>
            </a:r>
            <a:r>
              <a:rPr lang="fr-FR" sz="2600" b="1" dirty="0"/>
              <a:t>par exemple</a:t>
            </a:r>
            <a:r>
              <a:rPr lang="fr-FR" sz="2600" dirty="0"/>
              <a:t>, il est le principal moyen utilisé pour acquérir un logement, c’est ce qui confirme la formule : </a:t>
            </a:r>
            <a:r>
              <a:rPr lang="fr-FR" sz="2600" b="1" dirty="0"/>
              <a:t>« Pas de crédit sans sûretés, pas d’économie moderne sans crédit®».</a:t>
            </a:r>
            <a:endParaRPr lang="fr-FR" sz="2600" b="1" u="sng" dirty="0">
              <a:solidFill>
                <a:schemeClr val="accent6">
                  <a:lumMod val="75000"/>
                </a:schemeClr>
              </a:solidFill>
            </a:endParaRPr>
          </a:p>
          <a:p>
            <a:pPr>
              <a:buNone/>
            </a:pP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285728"/>
            <a:ext cx="8280920" cy="5231504"/>
          </a:xfrm>
        </p:spPr>
        <p:txBody>
          <a:bodyPr>
            <a:normAutofit/>
          </a:bodyPr>
          <a:lstStyle/>
          <a:p>
            <a:pPr algn="just"/>
            <a:r>
              <a:rPr lang="fr-FR" sz="2600" dirty="0"/>
              <a:t>1/ Le logement doit être acquis auprès des promoteurs immobiliers, personnes physiques ou morales bénéficiant des exonérations car ils réalisent leurs opérations dans le cadre d’une convention conclue avec l’Etat, assortie d’un cahier des charges, ayant pour objet la réalisation d’un programme de construction d’au moins 500 logements sociaux, réparti sur une période de 5 ans à compter de la date de la délivrance de la 1</a:t>
            </a:r>
            <a:r>
              <a:rPr lang="fr-FR" sz="2600" baseline="30000" dirty="0"/>
              <a:t>ère</a:t>
            </a:r>
            <a:r>
              <a:rPr lang="fr-FR" sz="2600" dirty="0"/>
              <a:t> autorisation de construire, comme ils peuvent conclure avec l’Etat une convention pour la réalisation d’un programme de construction d’au moins 100 logements sociaux en milieu rural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1052736"/>
            <a:ext cx="8462744" cy="3600400"/>
          </a:xfrm>
        </p:spPr>
        <p:txBody>
          <a:bodyPr>
            <a:normAutofit/>
          </a:bodyPr>
          <a:lstStyle/>
          <a:p>
            <a:pPr algn="just"/>
            <a:r>
              <a:rPr lang="fr-FR" sz="2600" dirty="0"/>
              <a:t>2/ Le compromis de vente et l’acte de vente définitif doivent être passés devant le notaire.</a:t>
            </a:r>
          </a:p>
          <a:p>
            <a:pPr algn="just">
              <a:buFont typeface="Wingdings" panose="05000000000000000000" pitchFamily="2" charset="2"/>
              <a:buChar char="ü"/>
            </a:pPr>
            <a:r>
              <a:rPr lang="fr-FR" sz="2600" dirty="0"/>
              <a:t>Le montant de la TVA est versé par le receveur de l’administration fiscale au notaire sous forme d’une partie du prix égale au montant de la TVA indiquée dans le contrat de vente établi sur la base du compromis de vente;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764704"/>
            <a:ext cx="8229600" cy="5184576"/>
          </a:xfrm>
        </p:spPr>
        <p:txBody>
          <a:bodyPr>
            <a:normAutofit fontScale="92500"/>
          </a:bodyPr>
          <a:lstStyle/>
          <a:p>
            <a:pPr algn="just"/>
            <a:r>
              <a:rPr lang="fr-FR" sz="2800" dirty="0"/>
              <a:t>3/ Le contrat de vente doit indiquer le prix de vente et le montant de la TVA, ainsi que l’engagement de l’acquéreur à :</a:t>
            </a:r>
          </a:p>
          <a:p>
            <a:pPr algn="just">
              <a:buFontTx/>
              <a:buChar char="-"/>
            </a:pPr>
            <a:r>
              <a:rPr lang="fr-FR" sz="2800" dirty="0"/>
              <a:t>Consentir au profit de l’Etat une hypothèque de premier ou deuxième rang en garantie du paiement de la TVA versée par l’Etat.</a:t>
            </a:r>
          </a:p>
          <a:p>
            <a:pPr algn="just">
              <a:buFontTx/>
              <a:buChar char="-"/>
            </a:pPr>
            <a:r>
              <a:rPr lang="fr-FR" sz="2800" dirty="0"/>
              <a:t>Affecter le logement social à son habitation principale pendant une durée de quatre </a:t>
            </a:r>
            <a:r>
              <a:rPr lang="fr-FR" sz="2800" b="1" dirty="0"/>
              <a:t>(4) </a:t>
            </a:r>
            <a:r>
              <a:rPr lang="fr-FR" sz="2800" dirty="0"/>
              <a:t>années à compter de la date de conclusion du contrat d’acquisition définitif.</a:t>
            </a:r>
          </a:p>
          <a:p>
            <a:pPr algn="just">
              <a:buFont typeface="Wingdings" panose="05000000000000000000" pitchFamily="2" charset="2"/>
              <a:buChar char="Ø"/>
            </a:pPr>
            <a:r>
              <a:rPr lang="fr-FR" sz="2800" dirty="0"/>
              <a:t>Pour le cas de l’ALEM, le délai est fixé à une durée de </a:t>
            </a:r>
            <a:r>
              <a:rPr lang="fr-FR" sz="2800" b="1" dirty="0">
                <a:effectLst>
                  <a:outerShdw blurRad="38100" dist="38100" dir="2700000" algn="tl">
                    <a:srgbClr val="000000">
                      <a:alpha val="43137"/>
                    </a:srgbClr>
                  </a:outerShdw>
                </a:effectLst>
              </a:rPr>
              <a:t>cinq (5) ans</a:t>
            </a:r>
            <a:r>
              <a:rPr lang="fr-FR" sz="2800" dirty="0"/>
              <a:t> pour affecter le logement à l’habitation principale de l’acquéreur    </a:t>
            </a:r>
          </a:p>
          <a:p>
            <a:endParaRPr lang="fr-FR" dirty="0"/>
          </a:p>
        </p:txBody>
      </p:sp>
    </p:spTree>
    <p:extLst>
      <p:ext uri="{BB962C8B-B14F-4D97-AF65-F5344CB8AC3E}">
        <p14:creationId xmlns:p14="http://schemas.microsoft.com/office/powerpoint/2010/main" xmlns="" val="15245384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3000" b="1" u="sng" dirty="0">
                <a:solidFill>
                  <a:schemeClr val="bg2">
                    <a:lumMod val="25000"/>
                  </a:schemeClr>
                </a:solidFill>
                <a:effectLst>
                  <a:outerShdw blurRad="38100" dist="38100" dir="2700000" algn="tl">
                    <a:srgbClr val="000000">
                      <a:alpha val="43137"/>
                    </a:srgbClr>
                  </a:outerShdw>
                </a:effectLst>
              </a:rPr>
              <a:t>2 - Etude de cas </a:t>
            </a:r>
          </a:p>
        </p:txBody>
      </p:sp>
      <p:pic>
        <p:nvPicPr>
          <p:cNvPr id="4" name="Espace réservé du contenu 3" descr="WhatsApp Image 2019-03-17 at 18.11.53.jpeg"/>
          <p:cNvPicPr>
            <a:picLocks noGrp="1" noChangeAspect="1"/>
          </p:cNvPicPr>
          <p:nvPr>
            <p:ph idx="1"/>
          </p:nvPr>
        </p:nvPicPr>
        <p:blipFill>
          <a:blip r:embed="rId2"/>
          <a:stretch>
            <a:fillRect/>
          </a:stretch>
        </p:blipFill>
        <p:spPr>
          <a:xfrm>
            <a:off x="1115616" y="1600200"/>
            <a:ext cx="6408712" cy="4525963"/>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WhatsApp Image 2019-03-17 at 18.10.12.jpeg"/>
          <p:cNvPicPr>
            <a:picLocks noGrp="1" noChangeAspect="1"/>
          </p:cNvPicPr>
          <p:nvPr>
            <p:ph idx="1"/>
          </p:nvPr>
        </p:nvPicPr>
        <p:blipFill>
          <a:blip r:embed="rId2"/>
          <a:stretch>
            <a:fillRect/>
          </a:stretch>
        </p:blipFill>
        <p:spPr>
          <a:xfrm>
            <a:off x="899592" y="188640"/>
            <a:ext cx="6929486" cy="6240186"/>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Users\HP\Downloads\WhatsApp Image 2019-03-17 at 18.22.36.jpeg"/>
          <p:cNvPicPr>
            <a:picLocks noChangeAspect="1" noChangeArrowheads="1"/>
          </p:cNvPicPr>
          <p:nvPr/>
        </p:nvPicPr>
        <p:blipFill>
          <a:blip r:embed="rId2"/>
          <a:srcRect/>
          <a:stretch>
            <a:fillRect/>
          </a:stretch>
        </p:blipFill>
        <p:spPr bwMode="auto">
          <a:xfrm>
            <a:off x="2000233" y="0"/>
            <a:ext cx="4500580" cy="6858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WhatsApp Image 2019-03-17 at 18.10.25.jpeg"/>
          <p:cNvPicPr>
            <a:picLocks noGrp="1" noChangeAspect="1"/>
          </p:cNvPicPr>
          <p:nvPr>
            <p:ph idx="1"/>
          </p:nvPr>
        </p:nvPicPr>
        <p:blipFill>
          <a:blip r:embed="rId2"/>
          <a:stretch>
            <a:fillRect/>
          </a:stretch>
        </p:blipFill>
        <p:spPr>
          <a:xfrm>
            <a:off x="1643042" y="500063"/>
            <a:ext cx="5572164" cy="5626100"/>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000" b="1" u="sng" dirty="0">
                <a:solidFill>
                  <a:schemeClr val="accent5">
                    <a:lumMod val="75000"/>
                  </a:schemeClr>
                </a:solidFill>
                <a:effectLst>
                  <a:outerShdw blurRad="38100" dist="38100" dir="2700000" algn="tl">
                    <a:srgbClr val="000000">
                      <a:alpha val="43137"/>
                    </a:srgbClr>
                  </a:outerShdw>
                </a:effectLst>
              </a:rPr>
              <a:t>CONCLUSION</a:t>
            </a:r>
            <a:r>
              <a:rPr lang="fr-FR" dirty="0"/>
              <a:t>	</a:t>
            </a:r>
          </a:p>
        </p:txBody>
      </p:sp>
      <p:sp>
        <p:nvSpPr>
          <p:cNvPr id="3" name="Espace réservé du contenu 2"/>
          <p:cNvSpPr>
            <a:spLocks noGrp="1"/>
          </p:cNvSpPr>
          <p:nvPr>
            <p:ph idx="1"/>
          </p:nvPr>
        </p:nvSpPr>
        <p:spPr>
          <a:xfrm>
            <a:off x="251520" y="1484784"/>
            <a:ext cx="8424936" cy="4926942"/>
          </a:xfrm>
        </p:spPr>
        <p:txBody>
          <a:bodyPr>
            <a:normAutofit/>
          </a:bodyPr>
          <a:lstStyle/>
          <a:p>
            <a:pPr algn="just">
              <a:buNone/>
            </a:pPr>
            <a:r>
              <a:rPr lang="fr-FR" sz="4000" dirty="0"/>
              <a:t>   </a:t>
            </a:r>
            <a:r>
              <a:rPr lang="fr-FR" sz="2600" b="1" u="sng" dirty="0">
                <a:effectLst>
                  <a:outerShdw blurRad="38100" dist="38100" dir="2700000" algn="tl">
                    <a:srgbClr val="000000">
                      <a:alpha val="43137"/>
                    </a:srgbClr>
                  </a:outerShdw>
                </a:effectLst>
              </a:rPr>
              <a:t>De tout ce qui précède, </a:t>
            </a:r>
            <a:r>
              <a:rPr lang="fr-FR" sz="2600" dirty="0"/>
              <a:t>il est à noter que la corrélation entre l’acte de la main levée et l’acte de quitus est rentable et efficiente.</a:t>
            </a:r>
          </a:p>
          <a:p>
            <a:pPr algn="just">
              <a:buNone/>
            </a:pPr>
            <a:r>
              <a:rPr lang="fr-FR" sz="2600" dirty="0"/>
              <a:t>    En effet, la réalisation d’une vente immobilière donne lieu à diverses implications juridiques et lors de notre étude sur ces deux </a:t>
            </a:r>
            <a:r>
              <a:rPr lang="fr-FR" sz="2600" b="1" dirty="0"/>
              <a:t>(2)</a:t>
            </a:r>
            <a:r>
              <a:rPr lang="fr-FR" sz="2600" dirty="0"/>
              <a:t> actes, on a conclu que les banques, opérateurs principales dans les crédits, posent certaines règles dont la satisfaction d’une caution est primordiale pour s’assurer, en cas de l’insolvabilité du débiteur, une source pour regagner son argent.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9"/>
            <a:ext cx="8229600" cy="4464496"/>
          </a:xfrm>
        </p:spPr>
        <p:txBody>
          <a:bodyPr>
            <a:normAutofit/>
          </a:bodyPr>
          <a:lstStyle/>
          <a:p>
            <a:pPr marL="0" indent="0" algn="just">
              <a:lnSpc>
                <a:spcPct val="110000"/>
              </a:lnSpc>
              <a:buNone/>
            </a:pPr>
            <a:r>
              <a:rPr lang="fr-FR" sz="2600" b="1" u="sng" dirty="0">
                <a:effectLst>
                  <a:outerShdw blurRad="38100" dist="38100" dir="2700000" algn="tl">
                    <a:srgbClr val="000000">
                      <a:alpha val="43137"/>
                    </a:srgbClr>
                  </a:outerShdw>
                </a:effectLst>
              </a:rPr>
              <a:t>Du reste</a:t>
            </a:r>
            <a:r>
              <a:rPr lang="fr-FR" sz="2600" b="1" dirty="0">
                <a:effectLst>
                  <a:outerShdw blurRad="38100" dist="38100" dir="2700000" algn="tl">
                    <a:srgbClr val="000000">
                      <a:alpha val="43137"/>
                    </a:srgbClr>
                  </a:outerShdw>
                </a:effectLst>
              </a:rPr>
              <a:t>, </a:t>
            </a:r>
            <a:r>
              <a:rPr lang="fr-FR" sz="2600" dirty="0"/>
              <a:t>la part de l’immobilier dans le </a:t>
            </a:r>
            <a:r>
              <a:rPr lang="fr-FR" sz="2600" b="1" dirty="0"/>
              <a:t>PIB</a:t>
            </a:r>
            <a:r>
              <a:rPr lang="fr-FR" sz="2600" dirty="0"/>
              <a:t> marocain  dépasse </a:t>
            </a:r>
            <a:r>
              <a:rPr lang="fr-FR" sz="2600" b="1" dirty="0"/>
              <a:t>6,2%</a:t>
            </a:r>
            <a:r>
              <a:rPr lang="fr-FR" sz="2600" dirty="0"/>
              <a:t>  depuis </a:t>
            </a:r>
            <a:r>
              <a:rPr lang="fr-FR" sz="2600" b="1" dirty="0"/>
              <a:t>2006</a:t>
            </a:r>
            <a:r>
              <a:rPr lang="fr-FR" sz="2600" dirty="0"/>
              <a:t> et en </a:t>
            </a:r>
            <a:r>
              <a:rPr lang="fr-FR" sz="2600" b="1" dirty="0"/>
              <a:t>2010</a:t>
            </a:r>
            <a:r>
              <a:rPr lang="fr-FR" sz="2600" dirty="0"/>
              <a:t> sa valeur ajoutée à l’économie nationale a atteint  </a:t>
            </a:r>
            <a:r>
              <a:rPr lang="fr-FR" sz="2600" b="1" dirty="0"/>
              <a:t>50,21 MMDH</a:t>
            </a:r>
            <a:r>
              <a:rPr lang="fr-FR" sz="2600" dirty="0"/>
              <a:t>. Le dynamisme  de ce secteur contribue, par ailleurs, à la résorption  du taux de chômage et à la création d’un cadre de vie sein pour les ménages  pauvres grâce à la promotion des logements sociaux. La production de ces derniers constitue une véritable locomotive de l'économie nationale, tant sur le plan macro que micro-économique.</a:t>
            </a:r>
          </a:p>
          <a:p>
            <a:endParaRPr lang="fr-FR" dirty="0"/>
          </a:p>
        </p:txBody>
      </p:sp>
    </p:spTree>
    <p:extLst>
      <p:ext uri="{BB962C8B-B14F-4D97-AF65-F5344CB8AC3E}">
        <p14:creationId xmlns:p14="http://schemas.microsoft.com/office/powerpoint/2010/main" xmlns="" val="3595529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P\Downloads\WhatsApp Image 2019-03-17 at 18.12.54.jpeg"/>
          <p:cNvPicPr>
            <a:picLocks noGrp="1" noChangeAspect="1" noChangeArrowheads="1"/>
          </p:cNvPicPr>
          <p:nvPr>
            <p:ph idx="1"/>
          </p:nvPr>
        </p:nvPicPr>
        <p:blipFill>
          <a:blip r:embed="rId2"/>
          <a:srcRect/>
          <a:stretch>
            <a:fillRect/>
          </a:stretch>
        </p:blipFill>
        <p:spPr bwMode="auto">
          <a:xfrm>
            <a:off x="1259632" y="548680"/>
            <a:ext cx="6192688" cy="557748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692696"/>
            <a:ext cx="8208912" cy="4608512"/>
          </a:xfrm>
        </p:spPr>
        <p:txBody>
          <a:bodyPr>
            <a:normAutofit/>
          </a:bodyPr>
          <a:lstStyle/>
          <a:p>
            <a:pPr marL="0" indent="0" algn="just">
              <a:buNone/>
            </a:pPr>
            <a:r>
              <a:rPr lang="fr-FR" sz="2600" dirty="0"/>
              <a:t>En partant de cette conception de cette sûreté, il est à noter que les sûretés sont qualifiées de tout ce qui assure une protection contre l’insolvabilité. On en distingue deux catégories qui sont essentielles, </a:t>
            </a:r>
            <a:r>
              <a:rPr lang="fr-FR" sz="2600" b="1" dirty="0"/>
              <a:t>les sûretés personnelles et les sûretés réelles.</a:t>
            </a:r>
          </a:p>
          <a:p>
            <a:pPr marL="0" indent="0" algn="just">
              <a:buNone/>
            </a:pPr>
            <a:r>
              <a:rPr lang="fr-FR" sz="2600" b="1" dirty="0"/>
              <a:t>Les sûretés réelles </a:t>
            </a:r>
            <a:r>
              <a:rPr lang="fr-FR" sz="2600" dirty="0"/>
              <a:t>sont apparues beaucoup plus tard que </a:t>
            </a:r>
            <a:r>
              <a:rPr lang="fr-FR" sz="2600" b="1" dirty="0"/>
              <a:t>les sûretés personnelles,</a:t>
            </a:r>
            <a:r>
              <a:rPr lang="fr-FR" sz="2600" dirty="0"/>
              <a:t> car son mécanisme est beaucoup plus complexe, elles reposent sur l’affectation en faveur du créancier par le débiteur d’un bien à la garantie du paiement d’une dette telle que </a:t>
            </a:r>
            <a:r>
              <a:rPr lang="fr-FR" sz="2600" b="1" dirty="0"/>
              <a:t>l’hypothèque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571480"/>
            <a:ext cx="8329642" cy="5554683"/>
          </a:xfrm>
        </p:spPr>
        <p:txBody>
          <a:bodyPr/>
          <a:lstStyle/>
          <a:p>
            <a:pPr algn="ctr">
              <a:buNone/>
            </a:pPr>
            <a:r>
              <a:rPr lang="fr-FR" sz="5400" dirty="0">
                <a:solidFill>
                  <a:srgbClr val="C00000"/>
                </a:solidFill>
                <a:latin typeface="Script MT Bold" pitchFamily="66" charset="0"/>
              </a:rPr>
              <a:t>Merci pour votre attention </a:t>
            </a:r>
          </a:p>
          <a:p>
            <a:pPr algn="ctr">
              <a:buNone/>
            </a:pPr>
            <a:r>
              <a:rPr lang="ar-MA" sz="5400" dirty="0">
                <a:solidFill>
                  <a:srgbClr val="C00000"/>
                </a:solidFill>
                <a:latin typeface="Script MT Bold" pitchFamily="66" charset="0"/>
              </a:rPr>
              <a:t>شكرا على حسن انتباهكم</a:t>
            </a:r>
            <a:endParaRPr lang="fr-FR" sz="5400" dirty="0">
              <a:solidFill>
                <a:srgbClr val="C00000"/>
              </a:solidFill>
              <a:latin typeface="Script MT Bold" pitchFamily="66" charset="0"/>
            </a:endParaRPr>
          </a:p>
        </p:txBody>
      </p:sp>
      <p:pic>
        <p:nvPicPr>
          <p:cNvPr id="4" name="Image 3" descr="images.jpg"/>
          <p:cNvPicPr>
            <a:picLocks noChangeAspect="1"/>
          </p:cNvPicPr>
          <p:nvPr/>
        </p:nvPicPr>
        <p:blipFill>
          <a:blip r:embed="rId2"/>
          <a:stretch>
            <a:fillRect/>
          </a:stretch>
        </p:blipFill>
        <p:spPr>
          <a:xfrm>
            <a:off x="3000364" y="3143248"/>
            <a:ext cx="3214710" cy="3286133"/>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714356"/>
          </a:xfrm>
        </p:spPr>
        <p:txBody>
          <a:bodyPr>
            <a:normAutofit fontScale="90000"/>
          </a:bodyPr>
          <a:lstStyle/>
          <a:p>
            <a:r>
              <a:rPr lang="fr-FR" dirty="0">
                <a:solidFill>
                  <a:srgbClr val="FF0000"/>
                </a:solidFill>
                <a:effectLst>
                  <a:outerShdw blurRad="38100" dist="38100" dir="2700000" algn="tl">
                    <a:srgbClr val="000000">
                      <a:alpha val="43137"/>
                    </a:srgbClr>
                  </a:outerShdw>
                </a:effectLst>
              </a:rPr>
              <a:t>Bibliographie </a:t>
            </a:r>
          </a:p>
        </p:txBody>
      </p:sp>
      <p:sp>
        <p:nvSpPr>
          <p:cNvPr id="3" name="Espace réservé du contenu 2"/>
          <p:cNvSpPr>
            <a:spLocks noGrp="1"/>
          </p:cNvSpPr>
          <p:nvPr>
            <p:ph idx="1"/>
          </p:nvPr>
        </p:nvSpPr>
        <p:spPr>
          <a:xfrm>
            <a:off x="214282" y="714356"/>
            <a:ext cx="8715436" cy="5929354"/>
          </a:xfrm>
        </p:spPr>
        <p:txBody>
          <a:bodyPr>
            <a:normAutofit fontScale="55000" lnSpcReduction="20000"/>
          </a:bodyPr>
          <a:lstStyle/>
          <a:p>
            <a:r>
              <a:rPr lang="fr-FR" b="1" u="sng" dirty="0">
                <a:effectLst>
                  <a:outerShdw blurRad="38100" dist="38100" dir="2700000" algn="tl">
                    <a:srgbClr val="000000">
                      <a:alpha val="43137"/>
                    </a:srgbClr>
                  </a:outerShdw>
                </a:effectLst>
              </a:rPr>
              <a:t>Ouvrages</a:t>
            </a:r>
          </a:p>
          <a:p>
            <a:pPr>
              <a:buFont typeface="Wingdings" pitchFamily="2" charset="2"/>
              <a:buChar char="v"/>
            </a:pPr>
            <a:r>
              <a:rPr lang="fr-FR" dirty="0"/>
              <a:t>Droit civil et droit des obligations en droit comparé français et marocain « Saad </a:t>
            </a:r>
            <a:r>
              <a:rPr lang="fr-FR" dirty="0" err="1"/>
              <a:t>Moummi</a:t>
            </a:r>
            <a:r>
              <a:rPr lang="fr-FR" dirty="0"/>
              <a:t> », 2000.</a:t>
            </a:r>
          </a:p>
          <a:p>
            <a:pPr>
              <a:buFont typeface="Wingdings" pitchFamily="2" charset="2"/>
              <a:buChar char="v"/>
            </a:pPr>
            <a:r>
              <a:rPr lang="fr-FR" dirty="0" err="1"/>
              <a:t>Azzimane</a:t>
            </a:r>
            <a:r>
              <a:rPr lang="fr-FR" dirty="0"/>
              <a:t> Omar, Droit des obligations, Volume I, le contrat, le fennec, Casablanca 1995 </a:t>
            </a:r>
          </a:p>
          <a:p>
            <a:pPr>
              <a:buFont typeface="Wingdings" pitchFamily="2" charset="2"/>
              <a:buChar char="v"/>
            </a:pPr>
            <a:r>
              <a:rPr lang="fr-FR" dirty="0" err="1"/>
              <a:t>Nmili</a:t>
            </a:r>
            <a:r>
              <a:rPr lang="fr-FR" dirty="0"/>
              <a:t> Mohamed, les impôts au Maroc « techniques et procédures », 6</a:t>
            </a:r>
            <a:r>
              <a:rPr lang="fr-FR" baseline="30000" dirty="0"/>
              <a:t>ème</a:t>
            </a:r>
            <a:r>
              <a:rPr lang="fr-FR" dirty="0"/>
              <a:t> édition, Rabat 2017</a:t>
            </a:r>
          </a:p>
          <a:p>
            <a:pPr>
              <a:buFont typeface="Wingdings" pitchFamily="2" charset="2"/>
              <a:buChar char="v"/>
            </a:pPr>
            <a:r>
              <a:rPr lang="fr-FR" dirty="0" err="1"/>
              <a:t>Aissam</a:t>
            </a:r>
            <a:r>
              <a:rPr lang="fr-FR" dirty="0"/>
              <a:t> Zinedine « La réforme apportée par la loi 14.07 face aux dysfonctionnements du régime de l’immatriculation foncière », 1</a:t>
            </a:r>
            <a:r>
              <a:rPr lang="fr-FR" baseline="30000" dirty="0"/>
              <a:t>ère</a:t>
            </a:r>
            <a:r>
              <a:rPr lang="fr-FR" dirty="0"/>
              <a:t> édition, imprimerie </a:t>
            </a:r>
            <a:r>
              <a:rPr lang="fr-FR" dirty="0" err="1"/>
              <a:t>Najah</a:t>
            </a:r>
            <a:r>
              <a:rPr lang="fr-FR" dirty="0"/>
              <a:t> el </a:t>
            </a:r>
            <a:r>
              <a:rPr lang="fr-FR" dirty="0" err="1"/>
              <a:t>El</a:t>
            </a:r>
            <a:r>
              <a:rPr lang="fr-FR" dirty="0"/>
              <a:t> Jadida, Casablanca, 2014</a:t>
            </a:r>
          </a:p>
          <a:p>
            <a:r>
              <a:rPr lang="fr-FR" b="1" u="sng" dirty="0">
                <a:effectLst>
                  <a:outerShdw blurRad="38100" dist="38100" dir="2700000" algn="tl">
                    <a:srgbClr val="000000">
                      <a:alpha val="43137"/>
                    </a:srgbClr>
                  </a:outerShdw>
                </a:effectLst>
              </a:rPr>
              <a:t>Lois et règlements </a:t>
            </a:r>
          </a:p>
          <a:p>
            <a:pPr>
              <a:buFont typeface="Wingdings" pitchFamily="2" charset="2"/>
              <a:buChar char="v"/>
            </a:pPr>
            <a:r>
              <a:rPr lang="fr-FR" dirty="0"/>
              <a:t>Dahir n° 1-11-178 du 22 novembre 2011 portant promulgation de la loi n° 39-08 portant code des droits réels</a:t>
            </a:r>
          </a:p>
          <a:p>
            <a:pPr>
              <a:buFont typeface="Wingdings" pitchFamily="2" charset="2"/>
              <a:buChar char="v"/>
            </a:pPr>
            <a:r>
              <a:rPr lang="fr-FR" dirty="0"/>
              <a:t>La loi n° 18.00 relative au statut de la copropriété des immeubles bâtis</a:t>
            </a:r>
          </a:p>
          <a:p>
            <a:pPr>
              <a:buFont typeface="Wingdings" pitchFamily="2" charset="2"/>
              <a:buChar char="v"/>
            </a:pPr>
            <a:r>
              <a:rPr lang="fr-FR" dirty="0"/>
              <a:t>Dahir (9 ramadan 1331) formant Code des obligations et des contrats (B.O. 12 septembre 1913)</a:t>
            </a:r>
          </a:p>
          <a:p>
            <a:pPr>
              <a:buFont typeface="Wingdings" pitchFamily="2" charset="2"/>
              <a:buChar char="v"/>
            </a:pPr>
            <a:r>
              <a:rPr lang="fr-FR" dirty="0"/>
              <a:t>loi n° 32-09 relative à l'organisation de la profession de notaire, promulguée par le Dahir n° 1- 11-179 du 25 </a:t>
            </a:r>
            <a:r>
              <a:rPr lang="fr-FR" dirty="0" err="1"/>
              <a:t>hija</a:t>
            </a:r>
            <a:r>
              <a:rPr lang="fr-FR" dirty="0"/>
              <a:t> 1432. (B.O. n° 6062 du 5 juillet 2012). </a:t>
            </a:r>
          </a:p>
          <a:p>
            <a:pPr>
              <a:buFont typeface="Wingdings" pitchFamily="2" charset="2"/>
              <a:buChar char="v"/>
            </a:pPr>
            <a:r>
              <a:rPr lang="fr-FR" dirty="0"/>
              <a:t>Code général des impôts. </a:t>
            </a:r>
          </a:p>
          <a:p>
            <a:pPr>
              <a:buFont typeface="Wingdings" pitchFamily="2" charset="2"/>
              <a:buChar char="v"/>
            </a:pPr>
            <a:r>
              <a:rPr lang="fr-FR" dirty="0"/>
              <a:t>Code de l’enregistrement et du timbre (Décret n° 2-58-1151 du 24 Décembre 1958) mis à jour jusqu’au 31 Décembre 2002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643998" cy="6286544"/>
          </a:xfrm>
        </p:spPr>
        <p:txBody>
          <a:bodyPr>
            <a:normAutofit fontScale="70000" lnSpcReduction="20000"/>
          </a:bodyPr>
          <a:lstStyle/>
          <a:p>
            <a:pPr>
              <a:buFont typeface="Wingdings" pitchFamily="2" charset="2"/>
              <a:buChar char="v"/>
            </a:pPr>
            <a:r>
              <a:rPr lang="fr-FR" dirty="0"/>
              <a:t>Dahir n° 1-02-125 du 1 </a:t>
            </a:r>
            <a:r>
              <a:rPr lang="fr-FR" dirty="0" err="1"/>
              <a:t>rabii</a:t>
            </a:r>
            <a:r>
              <a:rPr lang="fr-FR" dirty="0"/>
              <a:t> Il 1423 portant promulgation de la loi n° 58-00 portant création de l’Agence nationale de la conservation foncière, du cadastre et de la cartographie (A.N.C.F.C.C).</a:t>
            </a:r>
          </a:p>
          <a:p>
            <a:pPr>
              <a:buFont typeface="Wingdings" pitchFamily="2" charset="2"/>
              <a:buChar char="v"/>
            </a:pPr>
            <a:r>
              <a:rPr lang="fr-FR" dirty="0"/>
              <a:t>Loi n° 25 - 90 relative aux lotissements, groupes d'habitations et morcellements.</a:t>
            </a:r>
          </a:p>
          <a:p>
            <a:pPr>
              <a:buFont typeface="Wingdings" pitchFamily="2" charset="2"/>
              <a:buChar char="v"/>
            </a:pPr>
            <a:r>
              <a:rPr lang="fr-FR" dirty="0"/>
              <a:t>Décret-loi n</a:t>
            </a:r>
            <a:r>
              <a:rPr lang="fr-FR" baseline="30000" dirty="0"/>
              <a:t>°</a:t>
            </a:r>
            <a:r>
              <a:rPr lang="fr-FR" dirty="0"/>
              <a:t> 2-94-498 du 16 </a:t>
            </a:r>
            <a:r>
              <a:rPr lang="fr-FR" dirty="0" err="1"/>
              <a:t>rabii</a:t>
            </a:r>
            <a:r>
              <a:rPr lang="fr-FR" dirty="0"/>
              <a:t> II 1415 (23 septembre 1994) portant création de l'Agence de logements et d'équipements militaires.</a:t>
            </a:r>
          </a:p>
          <a:p>
            <a:pPr>
              <a:buFont typeface="Wingdings" pitchFamily="2" charset="2"/>
              <a:buChar char="v"/>
            </a:pPr>
            <a:r>
              <a:rPr lang="fr-FR" dirty="0"/>
              <a:t>Charte définissant les principes généraux de la relation professionnelle entre les banques marocaines et les notaires du Maroc.</a:t>
            </a:r>
          </a:p>
          <a:p>
            <a:r>
              <a:rPr lang="fr-FR" b="1" u="sng" dirty="0" err="1">
                <a:effectLst>
                  <a:outerShdw blurRad="38100" dist="38100" dir="2700000" algn="tl">
                    <a:srgbClr val="000000">
                      <a:alpha val="43137"/>
                    </a:srgbClr>
                  </a:outerShdw>
                </a:effectLst>
              </a:rPr>
              <a:t>Sitographie</a:t>
            </a:r>
            <a:r>
              <a:rPr lang="fr-FR" b="1" u="sng" dirty="0">
                <a:effectLst>
                  <a:outerShdw blurRad="38100" dist="38100" dir="2700000" algn="tl">
                    <a:srgbClr val="000000">
                      <a:alpha val="43137"/>
                    </a:srgbClr>
                  </a:outerShdw>
                </a:effectLst>
              </a:rPr>
              <a:t> </a:t>
            </a:r>
          </a:p>
          <a:p>
            <a:pPr>
              <a:buFont typeface="Wingdings" pitchFamily="2" charset="2"/>
              <a:buChar char="v"/>
            </a:pPr>
            <a:r>
              <a:rPr lang="fr-FR" dirty="0">
                <a:hlinkClick r:id="rId2"/>
              </a:rPr>
              <a:t>https://www.domaines.gov.ma/fr/Proc%C3%A9dures/Pages/Mainlev%C3%A9e.aspx</a:t>
            </a:r>
            <a:r>
              <a:rPr lang="fr-FR" dirty="0"/>
              <a:t> consulté le 10/03/2019 à 15h30.</a:t>
            </a:r>
          </a:p>
          <a:p>
            <a:pPr>
              <a:buFont typeface="Wingdings" pitchFamily="2" charset="2"/>
              <a:buChar char="v"/>
            </a:pPr>
            <a:r>
              <a:rPr lang="fr-FR" dirty="0">
                <a:hlinkClick r:id="rId3"/>
              </a:rPr>
              <a:t>https://lematin.ma/journal/2018/chef-gouvernement-preside-rabat-reunion-conseil-dadministration-lagence-logements-dequipements-militaires/289882.html consulté le 15/03/2019</a:t>
            </a:r>
            <a:r>
              <a:rPr lang="fr-FR" dirty="0"/>
              <a:t> consulté le 11/03/2019</a:t>
            </a:r>
          </a:p>
          <a:p>
            <a:r>
              <a:rPr lang="fr-FR" b="1" u="sng" dirty="0">
                <a:effectLst>
                  <a:outerShdw blurRad="38100" dist="38100" dir="2700000" algn="tl">
                    <a:srgbClr val="000000">
                      <a:alpha val="43137"/>
                    </a:srgbClr>
                  </a:outerShdw>
                </a:effectLst>
              </a:rPr>
              <a:t>Dictionnaire </a:t>
            </a:r>
          </a:p>
          <a:p>
            <a:pPr>
              <a:buFont typeface="Wingdings" pitchFamily="2" charset="2"/>
              <a:buChar char="v"/>
            </a:pPr>
            <a:r>
              <a:rPr lang="fr-FR" dirty="0"/>
              <a:t>Lexique des termes juridiques, Dalloz,23</a:t>
            </a:r>
            <a:r>
              <a:rPr lang="fr-FR" baseline="30000" dirty="0"/>
              <a:t>e</a:t>
            </a:r>
            <a:r>
              <a:rPr lang="fr-FR" dirty="0"/>
              <a:t> </a:t>
            </a:r>
            <a:r>
              <a:rPr lang="fr-FR" dirty="0" err="1"/>
              <a:t>edition</a:t>
            </a:r>
            <a:r>
              <a:rPr lang="fr-FR" dirty="0"/>
              <a:t>, 2015-2016</a:t>
            </a:r>
          </a:p>
          <a:p>
            <a:pPr>
              <a:buFont typeface="Wingdings" pitchFamily="2" charset="2"/>
              <a:buChar char="v"/>
            </a:pPr>
            <a:r>
              <a:rPr lang="fr-FR" dirty="0"/>
              <a:t>Dictionnaire des termes et significations juridiques, espace art et culture, 1</a:t>
            </a:r>
            <a:r>
              <a:rPr lang="fr-FR" baseline="30000" dirty="0"/>
              <a:t>ère</a:t>
            </a:r>
            <a:r>
              <a:rPr lang="fr-FR" dirty="0"/>
              <a:t> </a:t>
            </a:r>
            <a:r>
              <a:rPr lang="fr-FR" dirty="0" err="1"/>
              <a:t>edition</a:t>
            </a:r>
            <a:r>
              <a:rPr lang="fr-FR" dirty="0"/>
              <a:t>, 2014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332656"/>
            <a:ext cx="8219256" cy="6048672"/>
          </a:xfrm>
        </p:spPr>
        <p:txBody>
          <a:bodyPr>
            <a:normAutofit lnSpcReduction="10000"/>
          </a:bodyPr>
          <a:lstStyle/>
          <a:p>
            <a:r>
              <a:rPr lang="fr-FR" b="1" u="sng" dirty="0">
                <a:solidFill>
                  <a:schemeClr val="accent6">
                    <a:lumMod val="75000"/>
                  </a:schemeClr>
                </a:solidFill>
                <a:effectLst>
                  <a:outerShdw blurRad="38100" dist="38100" dir="2700000" algn="tl">
                    <a:srgbClr val="000000">
                      <a:alpha val="43137"/>
                    </a:srgbClr>
                  </a:outerShdw>
                </a:effectLst>
              </a:rPr>
              <a:t>Cadre conceptuel </a:t>
            </a:r>
          </a:p>
          <a:p>
            <a:pPr marL="0" indent="0" algn="just">
              <a:buNone/>
            </a:pPr>
            <a:r>
              <a:rPr lang="fr-FR" sz="2600" dirty="0"/>
              <a:t>En effet, l’hypothèque constitue la garantie la plus perfectionniste qui puisse se concevoir, elle est tant appréciée par les banques du côté sécuritaire qu’elle propose et plus ou moins bénéfique pour les débiteurs qui se trouvent sans dépossession de leurs biens, et peuvent donc jouir de ces derniers.</a:t>
            </a:r>
          </a:p>
          <a:p>
            <a:pPr algn="just">
              <a:buNone/>
            </a:pPr>
            <a:r>
              <a:rPr lang="fr-FR" sz="2600" dirty="0"/>
              <a:t>L’hypothèque est régie par les </a:t>
            </a:r>
            <a:r>
              <a:rPr lang="fr-FR" sz="2600" b="1" dirty="0"/>
              <a:t>articles 165 à 213 de la loi 39.08®</a:t>
            </a:r>
            <a:r>
              <a:rPr lang="fr-FR" sz="2600" dirty="0"/>
              <a:t>, vu la multitude de ces articles, on constate l’importance qu’elle revêt. </a:t>
            </a:r>
          </a:p>
          <a:p>
            <a:pPr algn="just"/>
            <a:r>
              <a:rPr lang="fr-FR" sz="2600" b="1" dirty="0"/>
              <a:t>Définition de l’hypothèque ;</a:t>
            </a:r>
          </a:p>
          <a:p>
            <a:pPr algn="just"/>
            <a:r>
              <a:rPr lang="fr-FR" sz="2600" b="1" dirty="0"/>
              <a:t>Acte de la main levée ;</a:t>
            </a:r>
          </a:p>
          <a:p>
            <a:pPr algn="just"/>
            <a:r>
              <a:rPr lang="fr-FR" sz="2600" b="1" dirty="0"/>
              <a:t>Acte de Quitus ; (Annexe 1)</a:t>
            </a:r>
          </a:p>
          <a:p>
            <a:pPr algn="just"/>
            <a:r>
              <a:rPr lang="fr-FR" sz="2600" b="1" dirty="0"/>
              <a:t>L’action résolutoire ;</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04664"/>
            <a:ext cx="8280920" cy="5616624"/>
          </a:xfrm>
        </p:spPr>
        <p:txBody>
          <a:bodyPr>
            <a:normAutofit/>
          </a:bodyPr>
          <a:lstStyle/>
          <a:p>
            <a:r>
              <a:rPr lang="fr-FR" sz="3000" b="1" u="sng" dirty="0">
                <a:solidFill>
                  <a:schemeClr val="accent6">
                    <a:lumMod val="75000"/>
                  </a:schemeClr>
                </a:solidFill>
                <a:effectLst>
                  <a:outerShdw blurRad="38100" dist="38100" dir="2700000" algn="tl">
                    <a:srgbClr val="000000">
                      <a:alpha val="43137"/>
                    </a:srgbClr>
                  </a:outerShdw>
                </a:effectLst>
              </a:rPr>
              <a:t>Intérêt théorique</a:t>
            </a:r>
          </a:p>
          <a:p>
            <a:pPr algn="just">
              <a:buNone/>
            </a:pPr>
            <a:r>
              <a:rPr lang="fr-FR" sz="2600" dirty="0"/>
              <a:t>     Notre sujet revêt un intérêt théorique qui réside dans le fait qu’avec le recours de plus en plus au crédit, plusieurs démarches doivent être complétées, c’est ce qui va nous permettre d’avoir une vue horizontale et verticale sur l’acte de la main levée et l’acte de quitus</a:t>
            </a:r>
          </a:p>
          <a:p>
            <a:pPr algn="just"/>
            <a:r>
              <a:rPr lang="fr-FR" sz="3000" b="1" u="sng" dirty="0">
                <a:solidFill>
                  <a:schemeClr val="accent6">
                    <a:lumMod val="75000"/>
                  </a:schemeClr>
                </a:solidFill>
                <a:effectLst>
                  <a:outerShdw blurRad="38100" dist="38100" dir="2700000" algn="tl">
                    <a:srgbClr val="000000">
                      <a:alpha val="43137"/>
                    </a:srgbClr>
                  </a:outerShdw>
                </a:effectLst>
              </a:rPr>
              <a:t>Intérêt pratique </a:t>
            </a:r>
          </a:p>
          <a:p>
            <a:pPr algn="just">
              <a:buNone/>
            </a:pPr>
            <a:r>
              <a:rPr lang="fr-FR" sz="2600" dirty="0"/>
              <a:t>     L’étude d’un tel thème dans le droit notarial qui est une matière purement pratique et technique  va nous permettre de savoir les démarches nécessaires de l’acte de la main levée d’hypothèque et l’acte de quitus, ainsi que l’interaction entre les deux</a:t>
            </a:r>
            <a:r>
              <a:rPr lang="fr-FR" dirty="0"/>
              <a:t>.</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548680"/>
            <a:ext cx="8462744" cy="5544616"/>
          </a:xfrm>
        </p:spPr>
        <p:txBody>
          <a:bodyPr>
            <a:normAutofit/>
          </a:bodyPr>
          <a:lstStyle/>
          <a:p>
            <a:r>
              <a:rPr lang="fr-FR" sz="3000" b="1" u="sng" dirty="0">
                <a:solidFill>
                  <a:schemeClr val="accent6">
                    <a:lumMod val="75000"/>
                  </a:schemeClr>
                </a:solidFill>
                <a:effectLst>
                  <a:outerShdw blurRad="38100" dist="38100" dir="2700000" algn="tl">
                    <a:srgbClr val="000000">
                      <a:alpha val="43137"/>
                    </a:srgbClr>
                  </a:outerShdw>
                </a:effectLst>
              </a:rPr>
              <a:t>Contexte de la recherche </a:t>
            </a:r>
          </a:p>
          <a:p>
            <a:pPr algn="just">
              <a:buNone/>
            </a:pPr>
            <a:r>
              <a:rPr lang="fr-FR" sz="2600" dirty="0"/>
              <a:t>     C’est dans ce contexte que les différentes manifestations du crédit sont devenus de plus en plus une étape nécessaire durant la vie de chaque citoyen.</a:t>
            </a:r>
          </a:p>
          <a:p>
            <a:pPr algn="just"/>
            <a:r>
              <a:rPr lang="fr-FR" sz="3000" b="1" u="sng" dirty="0">
                <a:solidFill>
                  <a:schemeClr val="accent6">
                    <a:lumMod val="75000"/>
                  </a:schemeClr>
                </a:solidFill>
                <a:effectLst>
                  <a:outerShdw blurRad="38100" dist="38100" dir="2700000" algn="tl">
                    <a:srgbClr val="000000">
                      <a:alpha val="43137"/>
                    </a:srgbClr>
                  </a:outerShdw>
                </a:effectLst>
              </a:rPr>
              <a:t>Objectif de la recherche </a:t>
            </a:r>
          </a:p>
          <a:p>
            <a:pPr algn="just">
              <a:buNone/>
            </a:pPr>
            <a:r>
              <a:rPr lang="fr-FR" sz="2600" dirty="0"/>
              <a:t>    Acquérir son logement est un rêve pour la majorité parmi nous c’est pour ça que le crédit joue un rôle prépondérant dans l’économie de tout pays, c’est une force incomparable pour les riches que pour les pauvres. Donc, l’objectif de notre recherche est de savoir les procédures et démarches après avoir terminer un prêt bancaire</a:t>
            </a:r>
            <a:r>
              <a:rPr lang="fr-FR" dirty="0"/>
              <a:t>.</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785794"/>
            <a:ext cx="8786874" cy="5340369"/>
          </a:xfrm>
        </p:spPr>
        <p:txBody>
          <a:bodyPr>
            <a:normAutofit fontScale="77500" lnSpcReduction="20000"/>
          </a:bodyPr>
          <a:lstStyle/>
          <a:p>
            <a:r>
              <a:rPr lang="fr-FR" sz="3900" b="1" u="sng" dirty="0">
                <a:solidFill>
                  <a:schemeClr val="accent6">
                    <a:lumMod val="75000"/>
                  </a:schemeClr>
                </a:solidFill>
                <a:effectLst>
                  <a:outerShdw blurRad="38100" dist="38100" dir="2700000" algn="tl">
                    <a:srgbClr val="000000">
                      <a:alpha val="43137"/>
                    </a:srgbClr>
                  </a:outerShdw>
                </a:effectLst>
              </a:rPr>
              <a:t>Problématique </a:t>
            </a:r>
          </a:p>
          <a:p>
            <a:pPr algn="just">
              <a:buNone/>
            </a:pPr>
            <a:r>
              <a:rPr lang="fr-FR" dirty="0"/>
              <a:t>     </a:t>
            </a:r>
            <a:r>
              <a:rPr lang="fr-FR" sz="3400" dirty="0"/>
              <a:t>C’est ce qui nous a conduit à poser la problématique  suivante : </a:t>
            </a:r>
            <a:r>
              <a:rPr lang="fr-FR" sz="3400" b="1" dirty="0"/>
              <a:t>Quelles sont les manifestations de l’acte de main levée d’hypothèque et l’acte de quitus entre le rapport théorie/pratique ?</a:t>
            </a:r>
          </a:p>
          <a:p>
            <a:pPr algn="just">
              <a:buNone/>
            </a:pPr>
            <a:r>
              <a:rPr lang="fr-FR" sz="3400" dirty="0"/>
              <a:t>     De cette problématique découle deux questions subsidiaires : </a:t>
            </a:r>
          </a:p>
          <a:p>
            <a:pPr algn="just"/>
            <a:r>
              <a:rPr lang="fr-FR" sz="3400" b="1" dirty="0"/>
              <a:t>Quels sont les points de convergence entre les deux actes ?</a:t>
            </a:r>
          </a:p>
          <a:p>
            <a:pPr algn="just">
              <a:buFont typeface="Arial" charset="0"/>
              <a:buChar char="•"/>
            </a:pPr>
            <a:r>
              <a:rPr lang="fr-FR" sz="3400" b="1" dirty="0"/>
              <a:t>Quels sont les points de divergence entre les deux actes ?</a:t>
            </a:r>
          </a:p>
          <a:p>
            <a:pPr algn="just"/>
            <a:r>
              <a:rPr lang="fr-FR" sz="3900" b="1" u="sng" dirty="0">
                <a:solidFill>
                  <a:schemeClr val="accent6">
                    <a:lumMod val="75000"/>
                  </a:schemeClr>
                </a:solidFill>
                <a:effectLst>
                  <a:outerShdw blurRad="38100" dist="38100" dir="2700000" algn="tl">
                    <a:srgbClr val="000000">
                      <a:alpha val="43137"/>
                    </a:srgbClr>
                  </a:outerShdw>
                </a:effectLst>
              </a:rPr>
              <a:t>Hypothèse</a:t>
            </a:r>
            <a:r>
              <a:rPr lang="fr-FR" sz="3600" b="1" u="sng" dirty="0">
                <a:solidFill>
                  <a:schemeClr val="accent6">
                    <a:lumMod val="75000"/>
                  </a:schemeClr>
                </a:solidFill>
                <a:effectLst>
                  <a:outerShdw blurRad="38100" dist="38100" dir="2700000" algn="tl">
                    <a:srgbClr val="000000">
                      <a:alpha val="43137"/>
                    </a:srgbClr>
                  </a:outerShdw>
                </a:effectLst>
              </a:rPr>
              <a:t> </a:t>
            </a:r>
          </a:p>
          <a:p>
            <a:pPr algn="just">
              <a:buNone/>
            </a:pPr>
            <a:r>
              <a:rPr lang="fr-FR" dirty="0"/>
              <a:t>     </a:t>
            </a:r>
            <a:r>
              <a:rPr lang="fr-FR" sz="3400" dirty="0"/>
              <a:t>La corrélation entre l’acte de la main levée et l’acte de quitus dans l’adéquation théorie/pratique est rentable. </a:t>
            </a:r>
          </a:p>
          <a:p>
            <a:endParaRPr lang="fr-FR" dirty="0"/>
          </a:p>
        </p:txBody>
      </p:sp>
    </p:spTree>
    <p:extLst>
      <p:ext uri="{BB962C8B-B14F-4D97-AF65-F5344CB8AC3E}">
        <p14:creationId xmlns:p14="http://schemas.microsoft.com/office/powerpoint/2010/main" xmlns="" val="1231072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908720"/>
            <a:ext cx="8229600" cy="4525963"/>
          </a:xfrm>
        </p:spPr>
        <p:txBody>
          <a:bodyPr>
            <a:normAutofit fontScale="85000" lnSpcReduction="10000"/>
          </a:bodyPr>
          <a:lstStyle/>
          <a:p>
            <a:r>
              <a:rPr lang="fr-FR" sz="3500" b="1" u="sng" dirty="0">
                <a:solidFill>
                  <a:schemeClr val="accent6">
                    <a:lumMod val="75000"/>
                  </a:schemeClr>
                </a:solidFill>
                <a:effectLst>
                  <a:outerShdw blurRad="38100" dist="38100" dir="2700000" algn="tl">
                    <a:srgbClr val="000000">
                      <a:alpha val="43137"/>
                    </a:srgbClr>
                  </a:outerShdw>
                </a:effectLst>
              </a:rPr>
              <a:t>Approches</a:t>
            </a:r>
            <a:r>
              <a:rPr lang="fr-FR" sz="3600" b="1" u="sng" dirty="0">
                <a:solidFill>
                  <a:srgbClr val="FF0000"/>
                </a:solidFill>
              </a:rPr>
              <a:t>  </a:t>
            </a:r>
          </a:p>
          <a:p>
            <a:pPr algn="just">
              <a:buNone/>
            </a:pPr>
            <a:r>
              <a:rPr lang="fr-FR" sz="3100" dirty="0"/>
              <a:t>     Répondre à cette problématique nous pousse à adopter deux (2) approches  : </a:t>
            </a:r>
            <a:r>
              <a:rPr lang="fr-FR" sz="3100" b="1" dirty="0"/>
              <a:t>une approche comparative et une autre empirique</a:t>
            </a:r>
            <a:r>
              <a:rPr lang="fr-FR" sz="3100" dirty="0"/>
              <a:t>. La 1</a:t>
            </a:r>
            <a:r>
              <a:rPr lang="fr-FR" sz="3100" baseline="30000" dirty="0"/>
              <a:t>ère </a:t>
            </a:r>
            <a:r>
              <a:rPr lang="fr-FR" sz="3100" dirty="0"/>
              <a:t> pour faire une comparaison entre les deux actes et leurs démarches afin de savoir les points de convergence et les points de divergence , alors que la 2</a:t>
            </a:r>
            <a:r>
              <a:rPr lang="fr-FR" sz="3100" baseline="30000" dirty="0"/>
              <a:t>ème</a:t>
            </a:r>
            <a:r>
              <a:rPr lang="fr-FR" sz="3100" dirty="0"/>
              <a:t> demeure obligatoire car les 2 actes s’accordent aux faits humains.</a:t>
            </a:r>
          </a:p>
          <a:p>
            <a:r>
              <a:rPr lang="fr-FR" sz="3500" b="1" u="sng" dirty="0" err="1">
                <a:solidFill>
                  <a:schemeClr val="accent6">
                    <a:lumMod val="75000"/>
                  </a:schemeClr>
                </a:solidFill>
                <a:effectLst>
                  <a:outerShdw blurRad="38100" dist="38100" dir="2700000" algn="tl">
                    <a:srgbClr val="000000">
                      <a:alpha val="43137"/>
                    </a:srgbClr>
                  </a:outerShdw>
                </a:effectLst>
              </a:rPr>
              <a:t>Annoncement</a:t>
            </a:r>
            <a:r>
              <a:rPr lang="fr-FR" sz="3500" b="1" u="sng" dirty="0">
                <a:solidFill>
                  <a:schemeClr val="accent6">
                    <a:lumMod val="75000"/>
                  </a:schemeClr>
                </a:solidFill>
                <a:effectLst>
                  <a:outerShdw blurRad="38100" dist="38100" dir="2700000" algn="tl">
                    <a:srgbClr val="000000">
                      <a:alpha val="43137"/>
                    </a:srgbClr>
                  </a:outerShdw>
                </a:effectLst>
              </a:rPr>
              <a:t> du plan </a:t>
            </a:r>
          </a:p>
          <a:p>
            <a:pPr algn="just">
              <a:buNone/>
            </a:pPr>
            <a:r>
              <a:rPr lang="fr-FR" sz="3100" dirty="0"/>
              <a:t>     Pour se faire, le plan de cette recherche sera scindé en deux axes : </a:t>
            </a:r>
          </a:p>
          <a:p>
            <a:endParaRPr lang="fr-FR" dirty="0"/>
          </a:p>
        </p:txBody>
      </p:sp>
    </p:spTree>
    <p:extLst>
      <p:ext uri="{BB962C8B-B14F-4D97-AF65-F5344CB8AC3E}">
        <p14:creationId xmlns:p14="http://schemas.microsoft.com/office/powerpoint/2010/main" xmlns="" val="1843405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332656"/>
            <a:ext cx="8352928" cy="6120680"/>
          </a:xfrm>
        </p:spPr>
        <p:txBody>
          <a:bodyPr>
            <a:normAutofit fontScale="70000" lnSpcReduction="20000"/>
          </a:bodyPr>
          <a:lstStyle/>
          <a:p>
            <a:pPr>
              <a:buNone/>
            </a:pPr>
            <a:r>
              <a:rPr lang="fr-FR" b="1" dirty="0">
                <a:effectLst>
                  <a:outerShdw blurRad="38100" dist="38100" dir="2700000" algn="tl">
                    <a:srgbClr val="000000">
                      <a:alpha val="43137"/>
                    </a:srgbClr>
                  </a:outerShdw>
                </a:effectLst>
              </a:rPr>
              <a:t> INTRODUCTION</a:t>
            </a:r>
          </a:p>
          <a:p>
            <a:pPr>
              <a:buNone/>
            </a:pPr>
            <a:r>
              <a:rPr lang="fr-FR" b="1" dirty="0">
                <a:solidFill>
                  <a:schemeClr val="accent6">
                    <a:lumMod val="75000"/>
                  </a:schemeClr>
                </a:solidFill>
              </a:rPr>
              <a:t>    </a:t>
            </a:r>
            <a:r>
              <a:rPr lang="fr-FR" b="1" u="sng" dirty="0">
                <a:solidFill>
                  <a:schemeClr val="accent6">
                    <a:lumMod val="75000"/>
                  </a:schemeClr>
                </a:solidFill>
              </a:rPr>
              <a:t>1 - Les points de convergence entre l’acte de la main levée et l’acte de quitus </a:t>
            </a:r>
            <a:endParaRPr lang="fr-FR" dirty="0">
              <a:solidFill>
                <a:schemeClr val="accent6">
                  <a:lumMod val="75000"/>
                </a:schemeClr>
              </a:solidFill>
            </a:endParaRPr>
          </a:p>
          <a:p>
            <a:pPr>
              <a:buNone/>
            </a:pPr>
            <a:r>
              <a:rPr lang="fr-FR" b="1" dirty="0">
                <a:effectLst>
                  <a:outerShdw blurRad="38100" dist="38100" dir="2700000" algn="tl">
                    <a:srgbClr val="000000">
                      <a:alpha val="43137"/>
                    </a:srgbClr>
                  </a:outerShdw>
                </a:effectLst>
              </a:rPr>
              <a:t>  </a:t>
            </a:r>
            <a:r>
              <a:rPr lang="fr-FR" b="1" i="1" u="sng" dirty="0">
                <a:solidFill>
                  <a:schemeClr val="accent5">
                    <a:lumMod val="75000"/>
                  </a:schemeClr>
                </a:solidFill>
                <a:effectLst>
                  <a:outerShdw blurRad="38100" dist="38100" dir="2700000" algn="tl">
                    <a:srgbClr val="000000">
                      <a:alpha val="43137"/>
                    </a:srgbClr>
                  </a:outerShdw>
                </a:effectLst>
              </a:rPr>
              <a:t>A - Au niveau de la théorie </a:t>
            </a:r>
            <a:endParaRPr lang="fr-FR" b="1" i="1" dirty="0">
              <a:effectLst>
                <a:outerShdw blurRad="38100" dist="38100" dir="2700000" algn="tl">
                  <a:srgbClr val="000000">
                    <a:alpha val="43137"/>
                  </a:srgbClr>
                </a:outerShdw>
              </a:effectLst>
            </a:endParaRPr>
          </a:p>
          <a:p>
            <a:pPr>
              <a:buNone/>
            </a:pPr>
            <a:r>
              <a:rPr lang="fr-FR" b="1" dirty="0">
                <a:solidFill>
                  <a:schemeClr val="bg2">
                    <a:lumMod val="25000"/>
                  </a:schemeClr>
                </a:solidFill>
                <a:effectLst>
                  <a:outerShdw blurRad="38100" dist="38100" dir="2700000" algn="tl">
                    <a:srgbClr val="000000">
                      <a:alpha val="43137"/>
                    </a:srgbClr>
                  </a:outerShdw>
                </a:effectLst>
              </a:rPr>
              <a:t>1 - Le fondement juridique commun</a:t>
            </a:r>
          </a:p>
          <a:p>
            <a:pPr>
              <a:buNone/>
            </a:pPr>
            <a:r>
              <a:rPr lang="fr-FR" b="1" dirty="0">
                <a:solidFill>
                  <a:schemeClr val="bg2">
                    <a:lumMod val="25000"/>
                  </a:schemeClr>
                </a:solidFill>
                <a:effectLst>
                  <a:outerShdw blurRad="38100" dist="38100" dir="2700000" algn="tl">
                    <a:srgbClr val="000000">
                      <a:alpha val="43137"/>
                    </a:srgbClr>
                  </a:outerShdw>
                </a:effectLst>
              </a:rPr>
              <a:t>2 - Les acteurs </a:t>
            </a:r>
          </a:p>
          <a:p>
            <a:pPr>
              <a:buNone/>
            </a:pPr>
            <a:r>
              <a:rPr lang="fr-FR" b="1" i="1" dirty="0">
                <a:effectLst>
                  <a:outerShdw blurRad="38100" dist="38100" dir="2700000" algn="tl">
                    <a:srgbClr val="000000">
                      <a:alpha val="43137"/>
                    </a:srgbClr>
                  </a:outerShdw>
                </a:effectLst>
              </a:rPr>
              <a:t>  </a:t>
            </a:r>
            <a:r>
              <a:rPr lang="fr-FR" b="1" i="1" u="sng" dirty="0">
                <a:solidFill>
                  <a:schemeClr val="accent5">
                    <a:lumMod val="75000"/>
                  </a:schemeClr>
                </a:solidFill>
                <a:effectLst>
                  <a:outerShdw blurRad="38100" dist="38100" dir="2700000" algn="tl">
                    <a:srgbClr val="000000">
                      <a:alpha val="43137"/>
                    </a:srgbClr>
                  </a:outerShdw>
                </a:effectLst>
              </a:rPr>
              <a:t>B - Au niveau de la pratique </a:t>
            </a:r>
            <a:endParaRPr lang="fr-FR" b="1" i="1" dirty="0">
              <a:effectLst>
                <a:outerShdw blurRad="38100" dist="38100" dir="2700000" algn="tl">
                  <a:srgbClr val="000000">
                    <a:alpha val="43137"/>
                  </a:srgbClr>
                </a:outerShdw>
              </a:effectLst>
            </a:endParaRPr>
          </a:p>
          <a:p>
            <a:pPr>
              <a:buNone/>
            </a:pPr>
            <a:r>
              <a:rPr lang="fr-FR" b="1" dirty="0">
                <a:solidFill>
                  <a:schemeClr val="bg2">
                    <a:lumMod val="25000"/>
                  </a:schemeClr>
                </a:solidFill>
                <a:effectLst>
                  <a:outerShdw blurRad="38100" dist="38100" dir="2700000" algn="tl">
                    <a:srgbClr val="000000">
                      <a:alpha val="43137"/>
                    </a:srgbClr>
                  </a:outerShdw>
                </a:effectLst>
              </a:rPr>
              <a:t>1 - Les mentions communes</a:t>
            </a:r>
          </a:p>
          <a:p>
            <a:pPr>
              <a:buNone/>
            </a:pPr>
            <a:r>
              <a:rPr lang="fr-FR" b="1" dirty="0">
                <a:solidFill>
                  <a:schemeClr val="bg2">
                    <a:lumMod val="25000"/>
                  </a:schemeClr>
                </a:solidFill>
                <a:effectLst>
                  <a:outerShdw blurRad="38100" dist="38100" dir="2700000" algn="tl">
                    <a:srgbClr val="000000">
                      <a:alpha val="43137"/>
                    </a:srgbClr>
                  </a:outerShdw>
                </a:effectLst>
              </a:rPr>
              <a:t>2 - Les effets </a:t>
            </a:r>
            <a:r>
              <a:rPr lang="fr-FR" b="1" dirty="0">
                <a:effectLst>
                  <a:outerShdw blurRad="38100" dist="38100" dir="2700000" algn="tl">
                    <a:srgbClr val="000000">
                      <a:alpha val="43137"/>
                    </a:srgbClr>
                  </a:outerShdw>
                </a:effectLst>
              </a:rPr>
              <a:t> </a:t>
            </a:r>
          </a:p>
          <a:p>
            <a:pPr>
              <a:buNone/>
            </a:pPr>
            <a:r>
              <a:rPr lang="fr-FR" b="1" dirty="0"/>
              <a:t>    </a:t>
            </a:r>
            <a:r>
              <a:rPr lang="fr-FR" b="1" u="sng" dirty="0">
                <a:solidFill>
                  <a:schemeClr val="accent6">
                    <a:lumMod val="75000"/>
                  </a:schemeClr>
                </a:solidFill>
              </a:rPr>
              <a:t>II: Les points de divergence entre l’acte de la main levée et l’acte de quitus</a:t>
            </a:r>
          </a:p>
          <a:p>
            <a:pPr>
              <a:buNone/>
            </a:pPr>
            <a:r>
              <a:rPr lang="fr-FR" b="1" dirty="0">
                <a:effectLst>
                  <a:outerShdw blurRad="38100" dist="38100" dir="2700000" algn="tl">
                    <a:srgbClr val="000000">
                      <a:alpha val="43137"/>
                    </a:srgbClr>
                  </a:outerShdw>
                </a:effectLst>
              </a:rPr>
              <a:t>  </a:t>
            </a:r>
            <a:r>
              <a:rPr lang="fr-FR" b="1" u="sng" dirty="0">
                <a:solidFill>
                  <a:schemeClr val="accent5">
                    <a:lumMod val="75000"/>
                  </a:schemeClr>
                </a:solidFill>
                <a:effectLst>
                  <a:outerShdw blurRad="38100" dist="38100" dir="2700000" algn="tl">
                    <a:srgbClr val="000000">
                      <a:alpha val="43137"/>
                    </a:srgbClr>
                  </a:outerShdw>
                </a:effectLst>
              </a:rPr>
              <a:t>A - Au niveau de la réglementation </a:t>
            </a:r>
            <a:endParaRPr lang="fr-FR" b="1" u="sng" dirty="0">
              <a:effectLst>
                <a:outerShdw blurRad="38100" dist="38100" dir="2700000" algn="tl">
                  <a:srgbClr val="000000">
                    <a:alpha val="43137"/>
                  </a:srgbClr>
                </a:outerShdw>
              </a:effectLst>
            </a:endParaRPr>
          </a:p>
          <a:p>
            <a:pPr>
              <a:buNone/>
            </a:pPr>
            <a:r>
              <a:rPr lang="fr-FR" b="1" dirty="0">
                <a:solidFill>
                  <a:schemeClr val="bg2">
                    <a:lumMod val="25000"/>
                  </a:schemeClr>
                </a:solidFill>
                <a:effectLst>
                  <a:outerShdw blurRad="38100" dist="38100" dir="2700000" algn="tl">
                    <a:srgbClr val="000000">
                      <a:alpha val="43137"/>
                    </a:srgbClr>
                  </a:outerShdw>
                </a:effectLst>
              </a:rPr>
              <a:t>1 - Le fondement juridique</a:t>
            </a:r>
          </a:p>
          <a:p>
            <a:pPr>
              <a:buNone/>
            </a:pPr>
            <a:r>
              <a:rPr lang="fr-FR" b="1" dirty="0">
                <a:solidFill>
                  <a:schemeClr val="bg2">
                    <a:lumMod val="25000"/>
                  </a:schemeClr>
                </a:solidFill>
                <a:effectLst>
                  <a:outerShdw blurRad="38100" dist="38100" dir="2700000" algn="tl">
                    <a:srgbClr val="000000">
                      <a:alpha val="43137"/>
                    </a:srgbClr>
                  </a:outerShdw>
                </a:effectLst>
              </a:rPr>
              <a:t>2 - L’intervention d’ autres acteurs (ALEM)</a:t>
            </a:r>
          </a:p>
          <a:p>
            <a:pPr>
              <a:buNone/>
            </a:pPr>
            <a:r>
              <a:rPr lang="fr-FR" b="1" dirty="0">
                <a:solidFill>
                  <a:schemeClr val="accent5">
                    <a:lumMod val="75000"/>
                  </a:schemeClr>
                </a:solidFill>
                <a:effectLst>
                  <a:outerShdw blurRad="38100" dist="38100" dir="2700000" algn="tl">
                    <a:srgbClr val="000000">
                      <a:alpha val="43137"/>
                    </a:srgbClr>
                  </a:outerShdw>
                </a:effectLst>
              </a:rPr>
              <a:t>  </a:t>
            </a:r>
            <a:r>
              <a:rPr lang="fr-FR" b="1" u="sng" dirty="0">
                <a:solidFill>
                  <a:schemeClr val="accent5">
                    <a:lumMod val="75000"/>
                  </a:schemeClr>
                </a:solidFill>
                <a:effectLst>
                  <a:outerShdw blurRad="38100" dist="38100" dir="2700000" algn="tl">
                    <a:srgbClr val="000000">
                      <a:alpha val="43137"/>
                    </a:srgbClr>
                  </a:outerShdw>
                </a:effectLst>
              </a:rPr>
              <a:t>B - Aspect pratique </a:t>
            </a:r>
            <a:endParaRPr lang="fr-FR" b="1" u="sng" dirty="0">
              <a:effectLst>
                <a:outerShdw blurRad="38100" dist="38100" dir="2700000" algn="tl">
                  <a:srgbClr val="000000">
                    <a:alpha val="43137"/>
                  </a:srgbClr>
                </a:outerShdw>
              </a:effectLst>
            </a:endParaRPr>
          </a:p>
          <a:p>
            <a:pPr>
              <a:buNone/>
            </a:pPr>
            <a:r>
              <a:rPr lang="fr-FR" b="1" dirty="0">
                <a:solidFill>
                  <a:schemeClr val="bg2">
                    <a:lumMod val="25000"/>
                  </a:schemeClr>
                </a:solidFill>
                <a:effectLst>
                  <a:outerShdw blurRad="38100" dist="38100" dir="2700000" algn="tl">
                    <a:srgbClr val="000000">
                      <a:alpha val="43137"/>
                    </a:srgbClr>
                  </a:outerShdw>
                </a:effectLst>
              </a:rPr>
              <a:t>1 - Délais (logements sociaux)</a:t>
            </a:r>
          </a:p>
          <a:p>
            <a:pPr>
              <a:buNone/>
            </a:pPr>
            <a:r>
              <a:rPr lang="fr-FR" b="1" dirty="0">
                <a:solidFill>
                  <a:schemeClr val="bg2">
                    <a:lumMod val="25000"/>
                  </a:schemeClr>
                </a:solidFill>
                <a:effectLst>
                  <a:outerShdw blurRad="38100" dist="38100" dir="2700000" algn="tl">
                    <a:srgbClr val="000000">
                      <a:alpha val="43137"/>
                    </a:srgbClr>
                  </a:outerShdw>
                </a:effectLst>
              </a:rPr>
              <a:t>2 - Etude de cas  </a:t>
            </a:r>
            <a:endParaRPr lang="fr-FR" b="1" dirty="0">
              <a:effectLst>
                <a:outerShdw blurRad="38100" dist="38100" dir="2700000" algn="tl">
                  <a:srgbClr val="000000">
                    <a:alpha val="43137"/>
                  </a:srgbClr>
                </a:outerShdw>
              </a:effectLst>
            </a:endParaRPr>
          </a:p>
          <a:p>
            <a:pPr>
              <a:buNone/>
            </a:pPr>
            <a:r>
              <a:rPr lang="fr-FR" b="1" dirty="0">
                <a:effectLst>
                  <a:outerShdw blurRad="38100" dist="38100" dir="2700000" algn="tl">
                    <a:srgbClr val="000000">
                      <a:alpha val="43137"/>
                    </a:srgbClr>
                  </a:outerShdw>
                </a:effectLst>
              </a:rPr>
              <a:t>CONCLUSION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3078</TotalTime>
  <Words>2332</Words>
  <Application>Microsoft Office PowerPoint</Application>
  <PresentationFormat>Affichage à l'écran (4:3)</PresentationFormat>
  <Paragraphs>208</Paragraphs>
  <Slides>32</Slides>
  <Notes>9</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Solstice</vt:lpstr>
      <vt:lpstr>Diapositive 1</vt:lpstr>
      <vt:lpstr>Diapositive 2</vt:lpstr>
      <vt:lpstr>Diapositive 3</vt:lpstr>
      <vt:lpstr>Diapositive 4</vt:lpstr>
      <vt:lpstr>Diapositive 5</vt:lpstr>
      <vt:lpstr>Diapositive 6</vt:lpstr>
      <vt:lpstr>Diapositive 7</vt:lpstr>
      <vt:lpstr>Diapositive 8</vt:lpstr>
      <vt:lpstr>Diapositive 9</vt:lpstr>
      <vt:lpstr>1- Les points de convergence entre l’acte de la main levée et l’acte de quitus </vt:lpstr>
      <vt:lpstr>Diapositive 11</vt:lpstr>
      <vt:lpstr>Diapositive 12</vt:lpstr>
      <vt:lpstr>2 - Au niveau pratique</vt:lpstr>
      <vt:lpstr>Diapositive 14</vt:lpstr>
      <vt:lpstr>Diapositive 15</vt:lpstr>
      <vt:lpstr>II - Les points de divergence entre l’acte de la main levée et l’acte de quitus </vt:lpstr>
      <vt:lpstr>Diapositive 17</vt:lpstr>
      <vt:lpstr>Diapositive 18</vt:lpstr>
      <vt:lpstr>B - Aspect pratique </vt:lpstr>
      <vt:lpstr>Diapositive 20</vt:lpstr>
      <vt:lpstr>Diapositive 21</vt:lpstr>
      <vt:lpstr>Diapositive 22</vt:lpstr>
      <vt:lpstr>2 - Etude de cas </vt:lpstr>
      <vt:lpstr>Diapositive 24</vt:lpstr>
      <vt:lpstr>Diapositive 25</vt:lpstr>
      <vt:lpstr>Diapositive 26</vt:lpstr>
      <vt:lpstr>CONCLUSION </vt:lpstr>
      <vt:lpstr>Diapositive 28</vt:lpstr>
      <vt:lpstr>Diapositive 29</vt:lpstr>
      <vt:lpstr>Diapositive 30</vt:lpstr>
      <vt:lpstr>Bibliographie </vt:lpstr>
      <vt:lpstr>Diapositive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hp</cp:lastModifiedBy>
  <cp:revision>172</cp:revision>
  <dcterms:created xsi:type="dcterms:W3CDTF">2019-03-04T14:13:51Z</dcterms:created>
  <dcterms:modified xsi:type="dcterms:W3CDTF">2020-03-18T18:21:59Z</dcterms:modified>
</cp:coreProperties>
</file>