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a" ContentType="audio/x-ms-wma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9" r:id="rId2"/>
    <p:sldId id="272" r:id="rId3"/>
    <p:sldId id="256" r:id="rId4"/>
    <p:sldId id="257" r:id="rId5"/>
    <p:sldId id="258" r:id="rId6"/>
    <p:sldId id="260" r:id="rId7"/>
    <p:sldId id="259" r:id="rId8"/>
    <p:sldId id="267" r:id="rId9"/>
    <p:sldId id="266" r:id="rId10"/>
    <p:sldId id="275" r:id="rId11"/>
    <p:sldId id="276" r:id="rId12"/>
    <p:sldId id="277" r:id="rId13"/>
    <p:sldId id="278" r:id="rId14"/>
    <p:sldId id="281" r:id="rId15"/>
    <p:sldId id="28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8330" autoAdjust="0"/>
  </p:normalViewPr>
  <p:slideViewPr>
    <p:cSldViewPr snapToGrid="0">
      <p:cViewPr varScale="1">
        <p:scale>
          <a:sx n="66" d="100"/>
          <a:sy n="66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EA835-8EBB-4970-8776-278B87F4A21E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C0C6A5-726C-4926-A37A-AE13C5FB749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030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0C6A5-726C-4926-A37A-AE13C5FB749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378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0C6A5-726C-4926-A37A-AE13C5FB749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854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39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28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71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926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2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43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314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030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602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064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7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E9227-6FB4-439F-B639-F3D56617ABF4}" type="datetimeFigureOut">
              <a:rPr lang="en-US" smtClean="0"/>
              <a:t>6/16/2020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B3FD5-ED7D-46E8-9F99-164114A385F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08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5.jpeg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image" Target="../media/image5.jpeg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3.e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5.e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image" Target="../media/image5.jpeg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8.e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9.e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4.emf"/><Relationship Id="rId3" Type="http://schemas.openxmlformats.org/officeDocument/2006/relationships/audio" Target="../media/media1.wma"/><Relationship Id="rId7" Type="http://schemas.openxmlformats.org/officeDocument/2006/relationships/image" Target="../media/image7.png"/><Relationship Id="rId12" Type="http://schemas.openxmlformats.org/officeDocument/2006/relationships/oleObject" Target="../embeddings/oleObject3.bin"/><Relationship Id="rId2" Type="http://schemas.microsoft.com/office/2007/relationships/media" Target="../media/media1.wma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11" Type="http://schemas.openxmlformats.org/officeDocument/2006/relationships/image" Target="../media/image3.emf"/><Relationship Id="rId5" Type="http://schemas.openxmlformats.org/officeDocument/2006/relationships/image" Target="../media/image5.jpeg"/><Relationship Id="rId10" Type="http://schemas.openxmlformats.org/officeDocument/2006/relationships/oleObject" Target="../embeddings/oleObject2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oleObject" Target="../embeddings/oleObject6.bin"/><Relationship Id="rId3" Type="http://schemas.openxmlformats.org/officeDocument/2006/relationships/audio" Target="../media/media2.wma"/><Relationship Id="rId7" Type="http://schemas.openxmlformats.org/officeDocument/2006/relationships/image" Target="../media/image6.jpeg"/><Relationship Id="rId12" Type="http://schemas.openxmlformats.org/officeDocument/2006/relationships/image" Target="../media/image9.emf"/><Relationship Id="rId2" Type="http://schemas.microsoft.com/office/2007/relationships/media" Target="../media/media2.wma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jpeg"/><Relationship Id="rId11" Type="http://schemas.openxmlformats.org/officeDocument/2006/relationships/oleObject" Target="../embeddings/oleObject5.bin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8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5.jpeg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image" Target="../media/image5.jpeg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5.jpeg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20.emf"/><Relationship Id="rId4" Type="http://schemas.openxmlformats.org/officeDocument/2006/relationships/image" Target="../media/image6.jpeg"/><Relationship Id="rId9" Type="http://schemas.openxmlformats.org/officeDocument/2006/relationships/oleObject" Target="../embeddings/oleObject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Bild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-71438"/>
            <a:ext cx="3729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1"/>
          <p:cNvSpPr txBox="1">
            <a:spLocks noChangeArrowheads="1"/>
          </p:cNvSpPr>
          <p:nvPr/>
        </p:nvSpPr>
        <p:spPr bwMode="auto">
          <a:xfrm>
            <a:off x="3595688" y="1071564"/>
            <a:ext cx="5429250" cy="428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ts val="1000"/>
              </a:spcAft>
            </a:pPr>
            <a:r>
              <a:rPr lang="fr-FR" sz="2000" b="1" i="1">
                <a:solidFill>
                  <a:srgbClr val="7030A0"/>
                </a:solidFill>
                <a:latin typeface="Comic Sans MS" panose="030F0702030302020204" pitchFamily="66" charset="0"/>
              </a:rPr>
              <a:t>Département de Chimie. FST-Errachidia</a:t>
            </a:r>
            <a:endParaRPr lang="fr-FR" sz="200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452688" y="2857501"/>
            <a:ext cx="7429500" cy="22463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000" b="1" dirty="0" err="1">
                <a:solidFill>
                  <a:srgbClr val="00B0F0"/>
                </a:solidFill>
                <a:latin typeface="Comic Sans MS" panose="030F0702030302020204" pitchFamily="66" charset="0"/>
              </a:rPr>
              <a:t>Exercices</a:t>
            </a:r>
            <a:r>
              <a:rPr lang="en-US" sz="4000" b="1" dirty="0">
                <a:solidFill>
                  <a:srgbClr val="00B0F0"/>
                </a:solidFill>
                <a:latin typeface="Comic Sans MS" panose="030F0702030302020204" pitchFamily="66" charset="0"/>
              </a:rPr>
              <a:t> de </a:t>
            </a:r>
            <a:r>
              <a:rPr lang="en-US" sz="4000" b="1" dirty="0" err="1">
                <a:solidFill>
                  <a:srgbClr val="00B0F0"/>
                </a:solidFill>
                <a:latin typeface="Comic Sans MS" panose="030F0702030302020204" pitchFamily="66" charset="0"/>
              </a:rPr>
              <a:t>révision</a:t>
            </a:r>
            <a:r>
              <a:rPr lang="en-US" sz="4000" b="1" dirty="0">
                <a:solidFill>
                  <a:srgbClr val="00B0F0"/>
                </a:solidFill>
                <a:latin typeface="Comic Sans MS" panose="030F0702030302020204" pitchFamily="66" charset="0"/>
              </a:rPr>
              <a:t> de </a:t>
            </a:r>
            <a:r>
              <a:rPr lang="en-US" sz="4000" b="1" dirty="0" err="1">
                <a:solidFill>
                  <a:srgbClr val="00B0F0"/>
                </a:solidFill>
                <a:latin typeface="Comic Sans MS" panose="030F0702030302020204" pitchFamily="66" charset="0"/>
              </a:rPr>
              <a:t>Chimie</a:t>
            </a:r>
            <a:r>
              <a:rPr lang="en-US" sz="4000" b="1" dirty="0">
                <a:solidFill>
                  <a:srgbClr val="00B0F0"/>
                </a:solidFill>
                <a:latin typeface="Comic Sans MS" panose="030F0702030302020204" pitchFamily="66" charset="0"/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latin typeface="Comic Sans MS" panose="030F0702030302020204" pitchFamily="66" charset="0"/>
              </a:rPr>
              <a:t>Organique</a:t>
            </a:r>
            <a:r>
              <a:rPr lang="en-US" sz="4000" b="1" dirty="0">
                <a:solidFill>
                  <a:srgbClr val="00B0F0"/>
                </a:solidFill>
                <a:latin typeface="Comic Sans MS" panose="030F0702030302020204" pitchFamily="66" charset="0"/>
              </a:rPr>
              <a:t> Descriptive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sz="4000" b="1" dirty="0">
                <a:solidFill>
                  <a:srgbClr val="00B0F0"/>
                </a:solidFill>
                <a:latin typeface="Comic Sans MS" panose="030F0702030302020204" pitchFamily="66" charset="0"/>
              </a:rPr>
              <a:t>Module 245 – S4</a:t>
            </a:r>
          </a:p>
        </p:txBody>
      </p:sp>
      <p:cxnSp>
        <p:nvCxnSpPr>
          <p:cNvPr id="13" name="Connecteur droit 12"/>
          <p:cNvCxnSpPr/>
          <p:nvPr/>
        </p:nvCxnSpPr>
        <p:spPr>
          <a:xfrm>
            <a:off x="1524000" y="1641475"/>
            <a:ext cx="9144000" cy="1588"/>
          </a:xfrm>
          <a:prstGeom prst="line">
            <a:avLst/>
          </a:prstGeom>
          <a:ln w="101600">
            <a:solidFill>
              <a:srgbClr val="FF0000"/>
            </a:solidFill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270" name="ZoneTexte 13"/>
          <p:cNvSpPr txBox="1">
            <a:spLocks noChangeArrowheads="1"/>
          </p:cNvSpPr>
          <p:nvPr/>
        </p:nvSpPr>
        <p:spPr bwMode="auto">
          <a:xfrm>
            <a:off x="3948568" y="5723845"/>
            <a:ext cx="5286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 sz="24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Année Universitaire </a:t>
            </a:r>
            <a:r>
              <a:rPr lang="fr-FR" sz="2400" b="1" dirty="0">
                <a:solidFill>
                  <a:srgbClr val="0070C0"/>
                </a:solidFill>
              </a:rPr>
              <a:t>2019 - 2020</a:t>
            </a:r>
          </a:p>
        </p:txBody>
      </p:sp>
    </p:spTree>
    <p:extLst>
      <p:ext uri="{BB962C8B-B14F-4D97-AF65-F5344CB8AC3E}">
        <p14:creationId xmlns:p14="http://schemas.microsoft.com/office/powerpoint/2010/main" val="322092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851189"/>
              </p:ext>
            </p:extLst>
          </p:nvPr>
        </p:nvGraphicFramePr>
        <p:xfrm>
          <a:off x="725714" y="951413"/>
          <a:ext cx="11198174" cy="973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6" name="CS ChemDraw Drawing" r:id="rId5" imgW="6170667" imgH="535979" progId="ChemDraw.Document.6.0">
                  <p:embed/>
                </p:oleObj>
              </mc:Choice>
              <mc:Fallback>
                <p:oleObj name="CS ChemDraw Drawing" r:id="rId5" imgW="6170667" imgH="535979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5714" y="951413"/>
                        <a:ext cx="11198174" cy="9737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61885"/>
              </p:ext>
            </p:extLst>
          </p:nvPr>
        </p:nvGraphicFramePr>
        <p:xfrm>
          <a:off x="816629" y="2056309"/>
          <a:ext cx="11016343" cy="45912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7" name="CS ChemDraw Drawing" r:id="rId7" imgW="6460012" imgH="2969690" progId="ChemDraw.Document.6.0">
                  <p:embed/>
                </p:oleObj>
              </mc:Choice>
              <mc:Fallback>
                <p:oleObj name="CS ChemDraw Drawing" r:id="rId7" imgW="6460012" imgH="296969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6629" y="2056309"/>
                        <a:ext cx="11016343" cy="45912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320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981359"/>
              </p:ext>
            </p:extLst>
          </p:nvPr>
        </p:nvGraphicFramePr>
        <p:xfrm>
          <a:off x="2220006" y="820271"/>
          <a:ext cx="9038848" cy="1012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3" name="CS ChemDraw Drawing" r:id="rId5" imgW="6620186" imgH="741836" progId="ChemDraw.Document.6.0">
                  <p:embed/>
                </p:oleObj>
              </mc:Choice>
              <mc:Fallback>
                <p:oleObj name="CS ChemDraw Drawing" r:id="rId5" imgW="6620186" imgH="741836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0006" y="820271"/>
                        <a:ext cx="9038848" cy="1012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828240"/>
              </p:ext>
            </p:extLst>
          </p:nvPr>
        </p:nvGraphicFramePr>
        <p:xfrm>
          <a:off x="2220006" y="1832536"/>
          <a:ext cx="9038848" cy="4901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4" name="CS ChemDraw Drawing" r:id="rId7" imgW="5918899" imgH="3734972" progId="ChemDraw.Document.6.0">
                  <p:embed/>
                </p:oleObj>
              </mc:Choice>
              <mc:Fallback>
                <p:oleObj name="CS ChemDraw Drawing" r:id="rId7" imgW="5918899" imgH="373497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20006" y="1832536"/>
                        <a:ext cx="9038848" cy="49011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215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4488541" y="225469"/>
            <a:ext cx="21444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chemeClr val="accent2"/>
                </a:solidFill>
              </a:rPr>
              <a:t>Exercice </a:t>
            </a:r>
            <a:r>
              <a:rPr lang="fr-FR" sz="2800" b="1" dirty="0" smtClean="0">
                <a:solidFill>
                  <a:schemeClr val="accent2"/>
                </a:solidFill>
              </a:rPr>
              <a:t>4</a:t>
            </a:r>
            <a:endParaRPr lang="fr-FR" sz="2800" dirty="0"/>
          </a:p>
        </p:txBody>
      </p:sp>
      <p:graphicFrame>
        <p:nvGraphicFramePr>
          <p:cNvPr id="10" name="Obje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305636"/>
              </p:ext>
            </p:extLst>
          </p:nvPr>
        </p:nvGraphicFramePr>
        <p:xfrm>
          <a:off x="1750358" y="1001487"/>
          <a:ext cx="8982142" cy="5442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CS ChemDraw Drawing" r:id="rId5" imgW="5743695" imgH="3300750" progId="ChemDraw.Document.6.0">
                  <p:embed/>
                </p:oleObj>
              </mc:Choice>
              <mc:Fallback>
                <p:oleObj name="CS ChemDraw Drawing" r:id="rId5" imgW="5743695" imgH="330075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50358" y="1001487"/>
                        <a:ext cx="8982142" cy="54428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098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9" name="Obje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366539"/>
              </p:ext>
            </p:extLst>
          </p:nvPr>
        </p:nvGraphicFramePr>
        <p:xfrm>
          <a:off x="3611790" y="0"/>
          <a:ext cx="8333468" cy="533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" name="CS ChemDraw Drawing" r:id="rId5" imgW="6621595" imgH="343721" progId="ChemDraw.Document.6.0">
                  <p:embed/>
                </p:oleObj>
              </mc:Choice>
              <mc:Fallback>
                <p:oleObj name="CS ChemDraw Drawing" r:id="rId5" imgW="6621595" imgH="34372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11790" y="0"/>
                        <a:ext cx="8333468" cy="5331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53735"/>
              </p:ext>
            </p:extLst>
          </p:nvPr>
        </p:nvGraphicFramePr>
        <p:xfrm>
          <a:off x="3464710" y="643163"/>
          <a:ext cx="7275861" cy="606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7" name="CS ChemDraw Drawing" r:id="rId7" imgW="5349133" imgH="7377567" progId="ChemDraw.Document.6.0">
                  <p:embed/>
                </p:oleObj>
              </mc:Choice>
              <mc:Fallback>
                <p:oleObj name="CS ChemDraw Drawing" r:id="rId7" imgW="5349133" imgH="7377567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64710" y="643163"/>
                        <a:ext cx="7275861" cy="606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340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950081"/>
              </p:ext>
            </p:extLst>
          </p:nvPr>
        </p:nvGraphicFramePr>
        <p:xfrm>
          <a:off x="976739" y="1059543"/>
          <a:ext cx="10918240" cy="5544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name="CS ChemDraw Drawing" r:id="rId5" imgW="6904834" imgH="3506138" progId="ChemDraw.Document.6.0">
                  <p:embed/>
                </p:oleObj>
              </mc:Choice>
              <mc:Fallback>
                <p:oleObj name="CS ChemDraw Drawing" r:id="rId5" imgW="6904834" imgH="350613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76739" y="1059543"/>
                        <a:ext cx="10918240" cy="55444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744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517346"/>
              </p:ext>
            </p:extLst>
          </p:nvPr>
        </p:nvGraphicFramePr>
        <p:xfrm>
          <a:off x="869218" y="936280"/>
          <a:ext cx="10562822" cy="5566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CS ChemDraw Drawing" r:id="rId5" imgW="6374524" imgH="3008142" progId="ChemDraw.Document.6.0">
                  <p:embed/>
                </p:oleObj>
              </mc:Choice>
              <mc:Fallback>
                <p:oleObj name="CS ChemDraw Drawing" r:id="rId5" imgW="6374524" imgH="300814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9218" y="936280"/>
                        <a:ext cx="10562822" cy="5566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733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1830593" y="2307115"/>
            <a:ext cx="8138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3200" b="1" dirty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937734" y="931603"/>
            <a:ext cx="6096000" cy="68505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 est le produit principal qui se formera par action sur le benzène en présence de chlorure d’aluminium de :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4934856" y="2307113"/>
            <a:ext cx="1239551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27" name="Obje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7788989"/>
              </p:ext>
            </p:extLst>
          </p:nvPr>
        </p:nvGraphicFramePr>
        <p:xfrm>
          <a:off x="4261037" y="1727994"/>
          <a:ext cx="3818958" cy="1539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0" name="CS ChemDraw Drawing" r:id="rId8" imgW="1775059" imgH="712763" progId="ChemDraw.Document.6.0">
                  <p:embed/>
                </p:oleObj>
              </mc:Choice>
              <mc:Fallback>
                <p:oleObj name="CS ChemDraw Drawing" r:id="rId8" imgW="1775059" imgH="712763" progId="ChemDraw.Document.6.0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1037" y="1727994"/>
                        <a:ext cx="3818958" cy="153990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3030967" y="328307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fr-FR" dirty="0"/>
              <a:t> </a:t>
            </a:r>
            <a:r>
              <a:rPr lang="fr-FR" dirty="0" smtClean="0"/>
              <a:t>2. Proposer </a:t>
            </a:r>
            <a:r>
              <a:rPr lang="fr-FR" dirty="0"/>
              <a:t>une méthode de synthèse par la réaction de Friedel et </a:t>
            </a:r>
            <a:r>
              <a:rPr lang="fr-FR" dirty="0" err="1"/>
              <a:t>Crafts</a:t>
            </a:r>
            <a:r>
              <a:rPr lang="fr-FR" dirty="0"/>
              <a:t> de :</a:t>
            </a:r>
          </a:p>
        </p:txBody>
      </p:sp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3992880" y="4100590"/>
            <a:ext cx="1613988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3030967" y="4749720"/>
            <a:ext cx="3549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Qui évite la formation de l’isomère </a:t>
            </a:r>
            <a:endParaRPr lang="fr-FR" dirty="0"/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4344305" y="5598637"/>
            <a:ext cx="1650884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33" name="Obje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9224450"/>
              </p:ext>
            </p:extLst>
          </p:nvPr>
        </p:nvGraphicFramePr>
        <p:xfrm>
          <a:off x="4344305" y="5598638"/>
          <a:ext cx="2953499" cy="6192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1" name="CS ChemDraw Drawing" r:id="rId10" imgW="1176170" imgH="246654" progId="ChemDraw.Document.6.0">
                  <p:embed/>
                </p:oleObj>
              </mc:Choice>
              <mc:Fallback>
                <p:oleObj name="CS ChemDraw Drawing" r:id="rId10" imgW="1176170" imgH="246654" progId="ChemDraw.Document.6.0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4305" y="5598638"/>
                        <a:ext cx="2953499" cy="6192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95850"/>
              </p:ext>
            </p:extLst>
          </p:nvPr>
        </p:nvGraphicFramePr>
        <p:xfrm>
          <a:off x="4584336" y="4096541"/>
          <a:ext cx="2852806" cy="436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" name="CS ChemDraw Drawing" r:id="rId12" imgW="1598446" imgH="245247" progId="ChemDraw.Document.6.0">
                  <p:embed/>
                </p:oleObj>
              </mc:Choice>
              <mc:Fallback>
                <p:oleObj name="CS ChemDraw Drawing" r:id="rId12" imgW="1598446" imgH="245247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84336" y="4096541"/>
                        <a:ext cx="2852806" cy="4362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3799476" y="237389"/>
            <a:ext cx="1569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chemeClr val="accent2"/>
                </a:solidFill>
              </a:rPr>
              <a:t>Exercice 1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52357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6218"/>
    </mc:Choice>
    <mc:Fallback xmlns="">
      <p:transition spd="slow" advTm="7262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graphicFrame>
        <p:nvGraphicFramePr>
          <p:cNvPr id="9" name="Obje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1080662"/>
              </p:ext>
            </p:extLst>
          </p:nvPr>
        </p:nvGraphicFramePr>
        <p:xfrm>
          <a:off x="4055155" y="0"/>
          <a:ext cx="5792787" cy="216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" name="CS ChemDraw Drawing" r:id="rId9" imgW="5792075" imgH="2165487" progId="ChemDraw.Document.6.0">
                  <p:embed/>
                </p:oleObj>
              </mc:Choice>
              <mc:Fallback>
                <p:oleObj name="CS ChemDraw Drawing" r:id="rId9" imgW="5792075" imgH="2165487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55155" y="0"/>
                        <a:ext cx="5792787" cy="216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030375"/>
              </p:ext>
            </p:extLst>
          </p:nvPr>
        </p:nvGraphicFramePr>
        <p:xfrm>
          <a:off x="4055154" y="4197350"/>
          <a:ext cx="5792787" cy="254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" name="CS ChemDraw Drawing" r:id="rId11" imgW="5792075" imgH="2549535" progId="ChemDraw.Document.6.0">
                  <p:embed/>
                </p:oleObj>
              </mc:Choice>
              <mc:Fallback>
                <p:oleObj name="CS ChemDraw Drawing" r:id="rId11" imgW="5792075" imgH="254953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55154" y="4197350"/>
                        <a:ext cx="5792787" cy="2549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746874"/>
              </p:ext>
            </p:extLst>
          </p:nvPr>
        </p:nvGraphicFramePr>
        <p:xfrm>
          <a:off x="4056741" y="2154239"/>
          <a:ext cx="5791200" cy="204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" name="CS ChemDraw Drawing" r:id="rId13" imgW="5790666" imgH="2549535" progId="ChemDraw.Document.6.0">
                  <p:embed/>
                </p:oleObj>
              </mc:Choice>
              <mc:Fallback>
                <p:oleObj name="CS ChemDraw Drawing" r:id="rId13" imgW="5790666" imgH="254953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56741" y="2154239"/>
                        <a:ext cx="5791200" cy="2043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250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35"/>
    </mc:Choice>
    <mc:Fallback xmlns="">
      <p:transition spd="slow" advTm="129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11" name="Obje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7934558"/>
              </p:ext>
            </p:extLst>
          </p:nvPr>
        </p:nvGraphicFramePr>
        <p:xfrm>
          <a:off x="524436" y="820271"/>
          <a:ext cx="11574974" cy="11030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3" name="CS ChemDraw Drawing" r:id="rId5" imgW="6212942" imgH="592250" progId="ChemDraw.Document.6.0">
                  <p:embed/>
                </p:oleObj>
              </mc:Choice>
              <mc:Fallback>
                <p:oleObj name="CS ChemDraw Drawing" r:id="rId5" imgW="6212942" imgH="59225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4436" y="820271"/>
                        <a:ext cx="11574974" cy="11030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729214"/>
              </p:ext>
            </p:extLst>
          </p:nvPr>
        </p:nvGraphicFramePr>
        <p:xfrm>
          <a:off x="510989" y="2061222"/>
          <a:ext cx="11574974" cy="4507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4" name="CS ChemDraw Drawing" r:id="rId7" imgW="6753585" imgH="2021996" progId="ChemDraw.Document.6.0">
                  <p:embed/>
                </p:oleObj>
              </mc:Choice>
              <mc:Fallback>
                <p:oleObj name="CS ChemDraw Drawing" r:id="rId7" imgW="6753585" imgH="2021996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0989" y="2061222"/>
                        <a:ext cx="11574974" cy="4507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573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8322567"/>
              </p:ext>
            </p:extLst>
          </p:nvPr>
        </p:nvGraphicFramePr>
        <p:xfrm>
          <a:off x="793750" y="1045029"/>
          <a:ext cx="10644198" cy="4717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CS ChemDraw Drawing" r:id="rId5" imgW="6743252" imgH="1953534" progId="ChemDraw.Document.6.0">
                  <p:embed/>
                </p:oleObj>
              </mc:Choice>
              <mc:Fallback>
                <p:oleObj name="CS ChemDraw Drawing" r:id="rId5" imgW="6743252" imgH="195353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3750" y="1045029"/>
                        <a:ext cx="10644198" cy="47171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4111170" y="225469"/>
            <a:ext cx="1124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Exercice </a:t>
            </a:r>
            <a:r>
              <a:rPr lang="fr-FR" b="1" dirty="0" smtClean="0">
                <a:solidFill>
                  <a:schemeClr val="accent2"/>
                </a:solidFill>
              </a:rPr>
              <a:t>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1194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30129"/>
              </p:ext>
            </p:extLst>
          </p:nvPr>
        </p:nvGraphicFramePr>
        <p:xfrm>
          <a:off x="1183505" y="820271"/>
          <a:ext cx="10299609" cy="589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9" name="CS ChemDraw Drawing" r:id="rId5" imgW="6711311" imgH="3840011" progId="ChemDraw.Document.6.0">
                  <p:embed/>
                </p:oleObj>
              </mc:Choice>
              <mc:Fallback>
                <p:oleObj name="CS ChemDraw Drawing" r:id="rId5" imgW="6711311" imgH="384001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83505" y="820271"/>
                        <a:ext cx="10299609" cy="589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748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154599"/>
              </p:ext>
            </p:extLst>
          </p:nvPr>
        </p:nvGraphicFramePr>
        <p:xfrm>
          <a:off x="659143" y="820272"/>
          <a:ext cx="11301388" cy="5493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" name="CS ChemDraw Drawing" r:id="rId5" imgW="6927850" imgH="2677551" progId="ChemDraw.Document.6.0">
                  <p:embed/>
                </p:oleObj>
              </mc:Choice>
              <mc:Fallback>
                <p:oleObj name="CS ChemDraw Drawing" r:id="rId5" imgW="6927850" imgH="267755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9143" y="820272"/>
                        <a:ext cx="11301388" cy="54934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792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8" name="Imag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4386942" y="225469"/>
            <a:ext cx="1124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Exercice </a:t>
            </a:r>
            <a:r>
              <a:rPr lang="fr-FR" b="1" dirty="0" smtClean="0">
                <a:solidFill>
                  <a:schemeClr val="accent2"/>
                </a:solidFill>
              </a:rPr>
              <a:t>3</a:t>
            </a:r>
            <a:endParaRPr lang="fr-FR" dirty="0"/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390724"/>
              </p:ext>
            </p:extLst>
          </p:nvPr>
        </p:nvGraphicFramePr>
        <p:xfrm>
          <a:off x="1143643" y="820271"/>
          <a:ext cx="10461478" cy="19519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7" name="CS ChemDraw Drawing" r:id="rId5" imgW="6508393" imgH="1214042" progId="ChemDraw.Document.6.0">
                  <p:embed/>
                </p:oleObj>
              </mc:Choice>
              <mc:Fallback>
                <p:oleObj name="CS ChemDraw Drawing" r:id="rId5" imgW="6508393" imgH="121404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3643" y="820271"/>
                        <a:ext cx="10461478" cy="19519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105993"/>
              </p:ext>
            </p:extLst>
          </p:nvPr>
        </p:nvGraphicFramePr>
        <p:xfrm>
          <a:off x="1143643" y="2772229"/>
          <a:ext cx="10461477" cy="3889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8" name="CS ChemDraw Drawing" r:id="rId7" imgW="6162682" imgH="3296060" progId="ChemDraw.Document.6.0">
                  <p:embed/>
                </p:oleObj>
              </mc:Choice>
              <mc:Fallback>
                <p:oleObj name="CS ChemDraw Drawing" r:id="rId7" imgW="6162682" imgH="329606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43643" y="2772229"/>
                        <a:ext cx="10461477" cy="38898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333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36" y="0"/>
            <a:ext cx="2940274" cy="820271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" y="1"/>
            <a:ext cx="529562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588650"/>
              </p:ext>
            </p:extLst>
          </p:nvPr>
        </p:nvGraphicFramePr>
        <p:xfrm>
          <a:off x="3689123" y="228367"/>
          <a:ext cx="7136787" cy="591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0" name="CS ChemDraw Drawing" r:id="rId5" imgW="6002509" imgH="363884" progId="ChemDraw.Document.6.0">
                  <p:embed/>
                </p:oleObj>
              </mc:Choice>
              <mc:Fallback>
                <p:oleObj name="CS ChemDraw Drawing" r:id="rId5" imgW="6002509" imgH="36388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89123" y="228367"/>
                        <a:ext cx="7136787" cy="5919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979062"/>
              </p:ext>
            </p:extLst>
          </p:nvPr>
        </p:nvGraphicFramePr>
        <p:xfrm>
          <a:off x="5712561" y="934455"/>
          <a:ext cx="1544956" cy="15598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1" name="CS ChemDraw Drawing" r:id="rId7" imgW="1153154" imgH="1163867" progId="ChemDraw.Document.6.0">
                  <p:embed/>
                </p:oleObj>
              </mc:Choice>
              <mc:Fallback>
                <p:oleObj name="CS ChemDraw Drawing" r:id="rId7" imgW="1153154" imgH="1163867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12561" y="934455"/>
                        <a:ext cx="1544956" cy="15598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549088"/>
              </p:ext>
            </p:extLst>
          </p:nvPr>
        </p:nvGraphicFramePr>
        <p:xfrm>
          <a:off x="2366152" y="2608491"/>
          <a:ext cx="8237774" cy="4053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2" name="CS ChemDraw Drawing" r:id="rId9" imgW="7107282" imgH="3497228" progId="ChemDraw.Document.6.0">
                  <p:embed/>
                </p:oleObj>
              </mc:Choice>
              <mc:Fallback>
                <p:oleObj name="CS ChemDraw Drawing" r:id="rId9" imgW="7107282" imgH="349722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66152" y="2608491"/>
                        <a:ext cx="8237774" cy="40535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470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5330</TotalTime>
  <Words>73</Words>
  <Application>Microsoft Office PowerPoint</Application>
  <PresentationFormat>Grand écran</PresentationFormat>
  <Paragraphs>13</Paragraphs>
  <Slides>15</Slides>
  <Notes>2</Notes>
  <HiddenSlides>0</HiddenSlides>
  <MMClips>2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Thème Office</vt:lpstr>
      <vt:lpstr>CS ChemDraw Drawing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mohamed jabha</dc:creator>
  <cp:lastModifiedBy>admin</cp:lastModifiedBy>
  <cp:revision>75</cp:revision>
  <dcterms:created xsi:type="dcterms:W3CDTF">2019-10-07T11:37:29Z</dcterms:created>
  <dcterms:modified xsi:type="dcterms:W3CDTF">2020-06-16T16:05:54Z</dcterms:modified>
</cp:coreProperties>
</file>