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Lst>
  <p:sldIdLst>
    <p:sldId id="259" r:id="rId2"/>
    <p:sldId id="260" r:id="rId3"/>
    <p:sldId id="261" r:id="rId4"/>
    <p:sldId id="262" r:id="rId5"/>
    <p:sldId id="263" r:id="rId6"/>
    <p:sldId id="264" r:id="rId7"/>
    <p:sldId id="265" r:id="rId8"/>
    <p:sldId id="266" r:id="rId9"/>
    <p:sldId id="267" r:id="rId10"/>
    <p:sldId id="271" r:id="rId11"/>
    <p:sldId id="27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F80A8F-3A0F-4DF4-B986-171C864701AB}"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fr-FR"/>
        </a:p>
      </dgm:t>
    </dgm:pt>
    <dgm:pt modelId="{926FC90D-C956-43D9-83D8-F2AE5C909FC1}">
      <dgm:prSet phldrT="[Texte]" custT="1"/>
      <dgm:spPr>
        <a:solidFill>
          <a:schemeClr val="accent5"/>
        </a:solidFill>
      </dgm:spPr>
      <dgm:t>
        <a:bodyPr/>
        <a:lstStyle/>
        <a:p>
          <a:r>
            <a:rPr lang="fr-FR" sz="2000" b="1" dirty="0" smtClean="0">
              <a:solidFill>
                <a:schemeClr val="tx1"/>
              </a:solidFill>
              <a:latin typeface="Times New Roman" panose="02020603050405020304" pitchFamily="18" charset="0"/>
              <a:cs typeface="Times New Roman" panose="02020603050405020304" pitchFamily="18" charset="0"/>
            </a:rPr>
            <a:t>institutions</a:t>
          </a:r>
          <a:endParaRPr lang="fr-FR" sz="2000" b="1" dirty="0">
            <a:solidFill>
              <a:schemeClr val="tx1"/>
            </a:solidFill>
            <a:latin typeface="Times New Roman" panose="02020603050405020304" pitchFamily="18" charset="0"/>
            <a:cs typeface="Times New Roman" panose="02020603050405020304" pitchFamily="18" charset="0"/>
          </a:endParaRPr>
        </a:p>
      </dgm:t>
    </dgm:pt>
    <dgm:pt modelId="{6B055D06-4300-4631-A496-768F16CCBE24}" type="parTrans" cxnId="{1F524E96-BDCE-4438-AB45-2DDB327D0731}">
      <dgm:prSet/>
      <dgm:spPr/>
      <dgm:t>
        <a:bodyPr/>
        <a:lstStyle/>
        <a:p>
          <a:endParaRPr lang="fr-FR"/>
        </a:p>
      </dgm:t>
    </dgm:pt>
    <dgm:pt modelId="{0E1B7E01-9776-4D54-94C8-38389E994A80}" type="sibTrans" cxnId="{1F524E96-BDCE-4438-AB45-2DDB327D0731}">
      <dgm:prSet/>
      <dgm:spPr/>
      <dgm:t>
        <a:bodyPr/>
        <a:lstStyle/>
        <a:p>
          <a:endParaRPr lang="fr-FR"/>
        </a:p>
      </dgm:t>
    </dgm:pt>
    <dgm:pt modelId="{3CE389ED-6485-460B-8FE1-85BE4BFE0F2E}">
      <dgm:prSet phldrT="[Texte]" custT="1"/>
      <dgm:spPr>
        <a:solidFill>
          <a:schemeClr val="accent5"/>
        </a:solidFill>
      </dgm:spPr>
      <dgm:t>
        <a:bodyPr/>
        <a:lstStyle/>
        <a:p>
          <a:r>
            <a:rPr lang="fr-FR" sz="2000" b="1" dirty="0" smtClean="0">
              <a:solidFill>
                <a:schemeClr val="tx1"/>
              </a:solidFill>
              <a:latin typeface="Times New Roman" panose="02020603050405020304" pitchFamily="18" charset="0"/>
              <a:cs typeface="Times New Roman" panose="02020603050405020304" pitchFamily="18" charset="0"/>
            </a:rPr>
            <a:t>Valeurs</a:t>
          </a:r>
          <a:endParaRPr lang="fr-FR" sz="2000" b="1" dirty="0">
            <a:solidFill>
              <a:schemeClr val="tx1"/>
            </a:solidFill>
            <a:latin typeface="Times New Roman" panose="02020603050405020304" pitchFamily="18" charset="0"/>
            <a:cs typeface="Times New Roman" panose="02020603050405020304" pitchFamily="18" charset="0"/>
          </a:endParaRPr>
        </a:p>
      </dgm:t>
    </dgm:pt>
    <dgm:pt modelId="{95F0D7E0-207D-4569-B336-288E79E24661}" type="parTrans" cxnId="{76096DFB-3883-44AB-BFFD-AE19C32CB8BF}">
      <dgm:prSet/>
      <dgm:spPr/>
      <dgm:t>
        <a:bodyPr/>
        <a:lstStyle/>
        <a:p>
          <a:endParaRPr lang="fr-FR"/>
        </a:p>
      </dgm:t>
    </dgm:pt>
    <dgm:pt modelId="{366EEB35-9992-42B5-946D-B848BA120D85}" type="sibTrans" cxnId="{76096DFB-3883-44AB-BFFD-AE19C32CB8BF}">
      <dgm:prSet/>
      <dgm:spPr/>
      <dgm:t>
        <a:bodyPr/>
        <a:lstStyle/>
        <a:p>
          <a:endParaRPr lang="fr-FR"/>
        </a:p>
      </dgm:t>
    </dgm:pt>
    <dgm:pt modelId="{88DD868E-EF35-4250-AC04-6CD0A372248F}">
      <dgm:prSet phldrT="[Texte]" custT="1"/>
      <dgm:spPr>
        <a:solidFill>
          <a:schemeClr val="accent5"/>
        </a:solidFill>
      </dgm:spPr>
      <dgm:t>
        <a:bodyPr/>
        <a:lstStyle/>
        <a:p>
          <a:r>
            <a:rPr lang="fr-FR" sz="2000" b="1" dirty="0" smtClean="0">
              <a:solidFill>
                <a:schemeClr val="tx1"/>
              </a:solidFill>
              <a:latin typeface="Times New Roman" panose="02020603050405020304" pitchFamily="18" charset="0"/>
              <a:cs typeface="Times New Roman" panose="02020603050405020304" pitchFamily="18" charset="0"/>
            </a:rPr>
            <a:t>Perceptions</a:t>
          </a:r>
          <a:endParaRPr lang="fr-FR" sz="2000" b="1" dirty="0">
            <a:solidFill>
              <a:schemeClr val="tx1"/>
            </a:solidFill>
            <a:latin typeface="Times New Roman" panose="02020603050405020304" pitchFamily="18" charset="0"/>
            <a:cs typeface="Times New Roman" panose="02020603050405020304" pitchFamily="18" charset="0"/>
          </a:endParaRPr>
        </a:p>
      </dgm:t>
    </dgm:pt>
    <dgm:pt modelId="{3DC21FF5-1ED9-478F-82E4-401598B8ED86}" type="parTrans" cxnId="{F53C7653-A009-40E4-9E89-B22C3B1E3C56}">
      <dgm:prSet/>
      <dgm:spPr/>
      <dgm:t>
        <a:bodyPr/>
        <a:lstStyle/>
        <a:p>
          <a:endParaRPr lang="fr-FR" dirty="0"/>
        </a:p>
      </dgm:t>
    </dgm:pt>
    <dgm:pt modelId="{EDB87233-7C8B-49D0-9DDB-2F4735599D6B}" type="sibTrans" cxnId="{F53C7653-A009-40E4-9E89-B22C3B1E3C56}">
      <dgm:prSet/>
      <dgm:spPr/>
      <dgm:t>
        <a:bodyPr/>
        <a:lstStyle/>
        <a:p>
          <a:endParaRPr lang="fr-FR"/>
        </a:p>
      </dgm:t>
    </dgm:pt>
    <dgm:pt modelId="{A5905AEB-6166-41A5-AB81-ED09339475D9}">
      <dgm:prSet phldrT="[Texte]" custT="1"/>
      <dgm:spPr>
        <a:solidFill>
          <a:schemeClr val="accent5"/>
        </a:solidFill>
      </dgm:spPr>
      <dgm:t>
        <a:bodyPr/>
        <a:lstStyle/>
        <a:p>
          <a:r>
            <a:rPr lang="fr-FR" sz="2000" b="1" dirty="0" smtClean="0">
              <a:solidFill>
                <a:schemeClr val="tx1"/>
              </a:solidFill>
              <a:latin typeface="Times New Roman" panose="02020603050405020304" pitchFamily="18" charset="0"/>
              <a:cs typeface="Times New Roman" panose="02020603050405020304" pitchFamily="18" charset="0"/>
            </a:rPr>
            <a:t>Comportements</a:t>
          </a:r>
          <a:endParaRPr lang="fr-FR" sz="2000" b="1" dirty="0">
            <a:solidFill>
              <a:schemeClr val="tx1"/>
            </a:solidFill>
            <a:latin typeface="Times New Roman" panose="02020603050405020304" pitchFamily="18" charset="0"/>
            <a:cs typeface="Times New Roman" panose="02020603050405020304" pitchFamily="18" charset="0"/>
          </a:endParaRPr>
        </a:p>
      </dgm:t>
    </dgm:pt>
    <dgm:pt modelId="{4B2277EC-5B00-4559-85A6-60871012E32A}" type="parTrans" cxnId="{F21ACF51-8E8D-4DDD-91DD-5BAC62759F35}">
      <dgm:prSet/>
      <dgm:spPr/>
      <dgm:t>
        <a:bodyPr/>
        <a:lstStyle/>
        <a:p>
          <a:endParaRPr lang="fr-FR"/>
        </a:p>
      </dgm:t>
    </dgm:pt>
    <dgm:pt modelId="{7C08102A-2BAB-4366-818E-1D8BD2C996F2}" type="sibTrans" cxnId="{F21ACF51-8E8D-4DDD-91DD-5BAC62759F35}">
      <dgm:prSet/>
      <dgm:spPr/>
      <dgm:t>
        <a:bodyPr/>
        <a:lstStyle/>
        <a:p>
          <a:endParaRPr lang="fr-FR"/>
        </a:p>
      </dgm:t>
    </dgm:pt>
    <dgm:pt modelId="{AD500F45-26DE-4982-AF7C-261B64084428}">
      <dgm:prSet phldrT="[Texte]" custT="1"/>
      <dgm:spPr>
        <a:solidFill>
          <a:schemeClr val="accent5"/>
        </a:solidFill>
      </dgm:spPr>
      <dgm:t>
        <a:bodyPr/>
        <a:lstStyle/>
        <a:p>
          <a:r>
            <a:rPr lang="fr-FR" sz="2000" b="1" dirty="0" smtClean="0">
              <a:solidFill>
                <a:schemeClr val="tx1"/>
              </a:solidFill>
              <a:latin typeface="Times New Roman" panose="02020603050405020304" pitchFamily="18" charset="0"/>
              <a:cs typeface="Times New Roman" panose="02020603050405020304" pitchFamily="18" charset="0"/>
            </a:rPr>
            <a:t>normes</a:t>
          </a:r>
          <a:endParaRPr lang="fr-FR" sz="2000" b="1" dirty="0">
            <a:solidFill>
              <a:schemeClr val="tx1"/>
            </a:solidFill>
            <a:latin typeface="Times New Roman" panose="02020603050405020304" pitchFamily="18" charset="0"/>
            <a:cs typeface="Times New Roman" panose="02020603050405020304" pitchFamily="18" charset="0"/>
          </a:endParaRPr>
        </a:p>
      </dgm:t>
    </dgm:pt>
    <dgm:pt modelId="{6E0C6071-0549-4B2E-B96A-852AB9BD5693}" type="sibTrans" cxnId="{7312DFAB-47F9-4270-9A38-E91AA58C3109}">
      <dgm:prSet/>
      <dgm:spPr/>
      <dgm:t>
        <a:bodyPr/>
        <a:lstStyle/>
        <a:p>
          <a:endParaRPr lang="fr-FR"/>
        </a:p>
      </dgm:t>
    </dgm:pt>
    <dgm:pt modelId="{2421866F-523A-44D1-9856-5D93B21C7D09}" type="parTrans" cxnId="{7312DFAB-47F9-4270-9A38-E91AA58C3109}">
      <dgm:prSet/>
      <dgm:spPr/>
      <dgm:t>
        <a:bodyPr/>
        <a:lstStyle/>
        <a:p>
          <a:endParaRPr lang="fr-FR"/>
        </a:p>
      </dgm:t>
    </dgm:pt>
    <dgm:pt modelId="{F0BE8FD8-AE93-4116-93E5-D7AA377B8D25}" type="pres">
      <dgm:prSet presAssocID="{8DF80A8F-3A0F-4DF4-B986-171C864701AB}" presName="Name0" presStyleCnt="0">
        <dgm:presLayoutVars>
          <dgm:chMax val="1"/>
          <dgm:dir/>
          <dgm:animLvl val="ctr"/>
          <dgm:resizeHandles val="exact"/>
        </dgm:presLayoutVars>
      </dgm:prSet>
      <dgm:spPr/>
    </dgm:pt>
    <dgm:pt modelId="{6F5458CB-A021-4D2D-B830-6E405500BFD3}" type="pres">
      <dgm:prSet presAssocID="{926FC90D-C956-43D9-83D8-F2AE5C909FC1}" presName="centerShape" presStyleLbl="node0" presStyleIdx="0" presStyleCnt="1" custScaleX="233137" custScaleY="110824"/>
      <dgm:spPr/>
    </dgm:pt>
    <dgm:pt modelId="{390472B6-D51C-4C36-B5D9-C68261A50211}" type="pres">
      <dgm:prSet presAssocID="{95F0D7E0-207D-4569-B336-288E79E24661}" presName="parTrans" presStyleLbl="sibTrans2D1" presStyleIdx="0" presStyleCnt="4" custScaleX="152917" custLinFactNeighborX="-4020" custLinFactNeighborY="-9473"/>
      <dgm:spPr/>
    </dgm:pt>
    <dgm:pt modelId="{7EAEB881-A460-481B-836C-0F525C981E64}" type="pres">
      <dgm:prSet presAssocID="{95F0D7E0-207D-4569-B336-288E79E24661}" presName="connectorText" presStyleLbl="sibTrans2D1" presStyleIdx="0" presStyleCnt="4"/>
      <dgm:spPr/>
    </dgm:pt>
    <dgm:pt modelId="{2149A02F-D0A6-41A7-AC60-AB46EC61987C}" type="pres">
      <dgm:prSet presAssocID="{3CE389ED-6485-460B-8FE1-85BE4BFE0F2E}" presName="node" presStyleLbl="node1" presStyleIdx="0" presStyleCnt="4" custScaleX="193070" custScaleY="82744" custRadScaleRad="108450" custRadScaleInc="-1801">
        <dgm:presLayoutVars>
          <dgm:bulletEnabled val="1"/>
        </dgm:presLayoutVars>
      </dgm:prSet>
      <dgm:spPr/>
    </dgm:pt>
    <dgm:pt modelId="{86D37E78-439D-4DF7-8397-7B857656CE7D}" type="pres">
      <dgm:prSet presAssocID="{3DC21FF5-1ED9-478F-82E4-401598B8ED86}" presName="parTrans" presStyleLbl="sibTrans2D1" presStyleIdx="1" presStyleCnt="4" custScaleX="138397" custLinFactNeighborX="11046" custLinFactNeighborY="3632"/>
      <dgm:spPr/>
    </dgm:pt>
    <dgm:pt modelId="{41E57B09-E6F6-46B8-8BB2-C1FB756792D5}" type="pres">
      <dgm:prSet presAssocID="{3DC21FF5-1ED9-478F-82E4-401598B8ED86}" presName="connectorText" presStyleLbl="sibTrans2D1" presStyleIdx="1" presStyleCnt="4"/>
      <dgm:spPr/>
    </dgm:pt>
    <dgm:pt modelId="{2D9E4BA1-3D9E-4ECE-A03E-89B116785C06}" type="pres">
      <dgm:prSet presAssocID="{88DD868E-EF35-4250-AC04-6CD0A372248F}" presName="node" presStyleLbl="node1" presStyleIdx="1" presStyleCnt="4" custScaleX="176686" custScaleY="86197" custRadScaleRad="198825" custRadScaleInc="2009">
        <dgm:presLayoutVars>
          <dgm:bulletEnabled val="1"/>
        </dgm:presLayoutVars>
      </dgm:prSet>
      <dgm:spPr/>
    </dgm:pt>
    <dgm:pt modelId="{1BE13F1C-E548-49B9-AEA7-DB73A42122D6}" type="pres">
      <dgm:prSet presAssocID="{4B2277EC-5B00-4559-85A6-60871012E32A}" presName="parTrans" presStyleLbl="sibTrans2D1" presStyleIdx="2" presStyleCnt="4" custScaleX="135372" custLinFactNeighborX="20313" custLinFactNeighborY="18945"/>
      <dgm:spPr/>
    </dgm:pt>
    <dgm:pt modelId="{F5AF67F2-571E-4DB5-9B0C-001E3D8E6A51}" type="pres">
      <dgm:prSet presAssocID="{4B2277EC-5B00-4559-85A6-60871012E32A}" presName="connectorText" presStyleLbl="sibTrans2D1" presStyleIdx="2" presStyleCnt="4"/>
      <dgm:spPr/>
    </dgm:pt>
    <dgm:pt modelId="{EC488969-B84F-4E22-8CF5-544E7714D99D}" type="pres">
      <dgm:prSet presAssocID="{A5905AEB-6166-41A5-AB81-ED09339475D9}" presName="node" presStyleLbl="node1" presStyleIdx="2" presStyleCnt="4" custScaleX="211432" custScaleY="89182" custRadScaleRad="105682" custRadScaleInc="-1849">
        <dgm:presLayoutVars>
          <dgm:bulletEnabled val="1"/>
        </dgm:presLayoutVars>
      </dgm:prSet>
      <dgm:spPr/>
    </dgm:pt>
    <dgm:pt modelId="{74ACA16E-5AF6-4D9A-A65E-777DEFCEF898}" type="pres">
      <dgm:prSet presAssocID="{2421866F-523A-44D1-9856-5D93B21C7D09}" presName="parTrans" presStyleLbl="sibTrans2D1" presStyleIdx="3" presStyleCnt="4" custScaleX="147662" custLinFactNeighborX="-23585" custLinFactNeighborY="12630"/>
      <dgm:spPr/>
    </dgm:pt>
    <dgm:pt modelId="{21090611-AD78-4E52-8ABB-EAB1EA3FFCDE}" type="pres">
      <dgm:prSet presAssocID="{2421866F-523A-44D1-9856-5D93B21C7D09}" presName="connectorText" presStyleLbl="sibTrans2D1" presStyleIdx="3" presStyleCnt="4"/>
      <dgm:spPr/>
    </dgm:pt>
    <dgm:pt modelId="{CF141D21-2E76-48C6-872E-880A47EB32D0}" type="pres">
      <dgm:prSet presAssocID="{AD500F45-26DE-4982-AF7C-261B64084428}" presName="node" presStyleLbl="node1" presStyleIdx="3" presStyleCnt="4" custScaleX="124576" custRadScaleRad="176841" custRadScaleInc="-3508">
        <dgm:presLayoutVars>
          <dgm:bulletEnabled val="1"/>
        </dgm:presLayoutVars>
      </dgm:prSet>
      <dgm:spPr/>
      <dgm:t>
        <a:bodyPr/>
        <a:lstStyle/>
        <a:p>
          <a:endParaRPr lang="fr-FR"/>
        </a:p>
      </dgm:t>
    </dgm:pt>
  </dgm:ptLst>
  <dgm:cxnLst>
    <dgm:cxn modelId="{C487F964-36DB-49C5-8043-07C0D79F831E}" type="presOf" srcId="{4B2277EC-5B00-4559-85A6-60871012E32A}" destId="{1BE13F1C-E548-49B9-AEA7-DB73A42122D6}" srcOrd="0" destOrd="0" presId="urn:microsoft.com/office/officeart/2005/8/layout/radial5"/>
    <dgm:cxn modelId="{8740A8E4-0D48-4B26-98FD-1D63460D5D38}" type="presOf" srcId="{88DD868E-EF35-4250-AC04-6CD0A372248F}" destId="{2D9E4BA1-3D9E-4ECE-A03E-89B116785C06}" srcOrd="0" destOrd="0" presId="urn:microsoft.com/office/officeart/2005/8/layout/radial5"/>
    <dgm:cxn modelId="{A3CAC6E3-57D8-4F3B-B3A3-86FFA0DD108E}" type="presOf" srcId="{8DF80A8F-3A0F-4DF4-B986-171C864701AB}" destId="{F0BE8FD8-AE93-4116-93E5-D7AA377B8D25}" srcOrd="0" destOrd="0" presId="urn:microsoft.com/office/officeart/2005/8/layout/radial5"/>
    <dgm:cxn modelId="{61F49BDC-99B2-4E45-AF7F-1FDCB166CD2C}" type="presOf" srcId="{3DC21FF5-1ED9-478F-82E4-401598B8ED86}" destId="{41E57B09-E6F6-46B8-8BB2-C1FB756792D5}" srcOrd="1" destOrd="0" presId="urn:microsoft.com/office/officeart/2005/8/layout/radial5"/>
    <dgm:cxn modelId="{76096DFB-3883-44AB-BFFD-AE19C32CB8BF}" srcId="{926FC90D-C956-43D9-83D8-F2AE5C909FC1}" destId="{3CE389ED-6485-460B-8FE1-85BE4BFE0F2E}" srcOrd="0" destOrd="0" parTransId="{95F0D7E0-207D-4569-B336-288E79E24661}" sibTransId="{366EEB35-9992-42B5-946D-B848BA120D85}"/>
    <dgm:cxn modelId="{D4CEC6B3-060C-44FB-90F1-858C36C9E2B3}" type="presOf" srcId="{2421866F-523A-44D1-9856-5D93B21C7D09}" destId="{74ACA16E-5AF6-4D9A-A65E-777DEFCEF898}" srcOrd="0" destOrd="0" presId="urn:microsoft.com/office/officeart/2005/8/layout/radial5"/>
    <dgm:cxn modelId="{F53C7653-A009-40E4-9E89-B22C3B1E3C56}" srcId="{926FC90D-C956-43D9-83D8-F2AE5C909FC1}" destId="{88DD868E-EF35-4250-AC04-6CD0A372248F}" srcOrd="1" destOrd="0" parTransId="{3DC21FF5-1ED9-478F-82E4-401598B8ED86}" sibTransId="{EDB87233-7C8B-49D0-9DDB-2F4735599D6B}"/>
    <dgm:cxn modelId="{B056BDEB-83CC-4165-B5B9-7FE91C86BC86}" type="presOf" srcId="{3DC21FF5-1ED9-478F-82E4-401598B8ED86}" destId="{86D37E78-439D-4DF7-8397-7B857656CE7D}" srcOrd="0" destOrd="0" presId="urn:microsoft.com/office/officeart/2005/8/layout/radial5"/>
    <dgm:cxn modelId="{7312DFAB-47F9-4270-9A38-E91AA58C3109}" srcId="{926FC90D-C956-43D9-83D8-F2AE5C909FC1}" destId="{AD500F45-26DE-4982-AF7C-261B64084428}" srcOrd="3" destOrd="0" parTransId="{2421866F-523A-44D1-9856-5D93B21C7D09}" sibTransId="{6E0C6071-0549-4B2E-B96A-852AB9BD5693}"/>
    <dgm:cxn modelId="{5C6EC97A-60BD-4739-9D71-17314FED6968}" type="presOf" srcId="{3CE389ED-6485-460B-8FE1-85BE4BFE0F2E}" destId="{2149A02F-D0A6-41A7-AC60-AB46EC61987C}" srcOrd="0" destOrd="0" presId="urn:microsoft.com/office/officeart/2005/8/layout/radial5"/>
    <dgm:cxn modelId="{F8662A83-C8D0-4EEC-AF9F-EF6D32881BCB}" type="presOf" srcId="{A5905AEB-6166-41A5-AB81-ED09339475D9}" destId="{EC488969-B84F-4E22-8CF5-544E7714D99D}" srcOrd="0" destOrd="0" presId="urn:microsoft.com/office/officeart/2005/8/layout/radial5"/>
    <dgm:cxn modelId="{1EBC2149-E641-4EC4-A40A-B62D2DBD7979}" type="presOf" srcId="{4B2277EC-5B00-4559-85A6-60871012E32A}" destId="{F5AF67F2-571E-4DB5-9B0C-001E3D8E6A51}" srcOrd="1" destOrd="0" presId="urn:microsoft.com/office/officeart/2005/8/layout/radial5"/>
    <dgm:cxn modelId="{C1D4E912-6246-4228-9C05-BD79F2193EC4}" type="presOf" srcId="{95F0D7E0-207D-4569-B336-288E79E24661}" destId="{390472B6-D51C-4C36-B5D9-C68261A50211}" srcOrd="0" destOrd="0" presId="urn:microsoft.com/office/officeart/2005/8/layout/radial5"/>
    <dgm:cxn modelId="{F21ACF51-8E8D-4DDD-91DD-5BAC62759F35}" srcId="{926FC90D-C956-43D9-83D8-F2AE5C909FC1}" destId="{A5905AEB-6166-41A5-AB81-ED09339475D9}" srcOrd="2" destOrd="0" parTransId="{4B2277EC-5B00-4559-85A6-60871012E32A}" sibTransId="{7C08102A-2BAB-4366-818E-1D8BD2C996F2}"/>
    <dgm:cxn modelId="{1A7AC05F-C898-4125-9B90-F4AD0953B0C8}" type="presOf" srcId="{AD500F45-26DE-4982-AF7C-261B64084428}" destId="{CF141D21-2E76-48C6-872E-880A47EB32D0}" srcOrd="0" destOrd="0" presId="urn:microsoft.com/office/officeart/2005/8/layout/radial5"/>
    <dgm:cxn modelId="{C7780C9E-8818-4842-9F55-1F1778106685}" type="presOf" srcId="{926FC90D-C956-43D9-83D8-F2AE5C909FC1}" destId="{6F5458CB-A021-4D2D-B830-6E405500BFD3}" srcOrd="0" destOrd="0" presId="urn:microsoft.com/office/officeart/2005/8/layout/radial5"/>
    <dgm:cxn modelId="{0683F70A-314D-484D-B8AD-0B399367926C}" type="presOf" srcId="{95F0D7E0-207D-4569-B336-288E79E24661}" destId="{7EAEB881-A460-481B-836C-0F525C981E64}" srcOrd="1" destOrd="0" presId="urn:microsoft.com/office/officeart/2005/8/layout/radial5"/>
    <dgm:cxn modelId="{9D980EC2-F4C5-4B79-B1DB-2D52571A8D86}" type="presOf" srcId="{2421866F-523A-44D1-9856-5D93B21C7D09}" destId="{21090611-AD78-4E52-8ABB-EAB1EA3FFCDE}" srcOrd="1" destOrd="0" presId="urn:microsoft.com/office/officeart/2005/8/layout/radial5"/>
    <dgm:cxn modelId="{1F524E96-BDCE-4438-AB45-2DDB327D0731}" srcId="{8DF80A8F-3A0F-4DF4-B986-171C864701AB}" destId="{926FC90D-C956-43D9-83D8-F2AE5C909FC1}" srcOrd="0" destOrd="0" parTransId="{6B055D06-4300-4631-A496-768F16CCBE24}" sibTransId="{0E1B7E01-9776-4D54-94C8-38389E994A80}"/>
    <dgm:cxn modelId="{1DBD00B8-31F2-4E2B-8179-DFCC6DD9E6D8}" type="presParOf" srcId="{F0BE8FD8-AE93-4116-93E5-D7AA377B8D25}" destId="{6F5458CB-A021-4D2D-B830-6E405500BFD3}" srcOrd="0" destOrd="0" presId="urn:microsoft.com/office/officeart/2005/8/layout/radial5"/>
    <dgm:cxn modelId="{92892B5C-10E0-4E98-A9F5-92467173B1AB}" type="presParOf" srcId="{F0BE8FD8-AE93-4116-93E5-D7AA377B8D25}" destId="{390472B6-D51C-4C36-B5D9-C68261A50211}" srcOrd="1" destOrd="0" presId="urn:microsoft.com/office/officeart/2005/8/layout/radial5"/>
    <dgm:cxn modelId="{7FFD01B7-C1AE-4D0F-8128-F0023506991B}" type="presParOf" srcId="{390472B6-D51C-4C36-B5D9-C68261A50211}" destId="{7EAEB881-A460-481B-836C-0F525C981E64}" srcOrd="0" destOrd="0" presId="urn:microsoft.com/office/officeart/2005/8/layout/radial5"/>
    <dgm:cxn modelId="{944C90C1-AEC0-47D9-946D-5625F3C7167B}" type="presParOf" srcId="{F0BE8FD8-AE93-4116-93E5-D7AA377B8D25}" destId="{2149A02F-D0A6-41A7-AC60-AB46EC61987C}" srcOrd="2" destOrd="0" presId="urn:microsoft.com/office/officeart/2005/8/layout/radial5"/>
    <dgm:cxn modelId="{AD29D482-2AA3-466C-AEEC-D7F9DD0121E3}" type="presParOf" srcId="{F0BE8FD8-AE93-4116-93E5-D7AA377B8D25}" destId="{86D37E78-439D-4DF7-8397-7B857656CE7D}" srcOrd="3" destOrd="0" presId="urn:microsoft.com/office/officeart/2005/8/layout/radial5"/>
    <dgm:cxn modelId="{FCAF48D2-CBB7-46FC-83CA-D248044B9CB9}" type="presParOf" srcId="{86D37E78-439D-4DF7-8397-7B857656CE7D}" destId="{41E57B09-E6F6-46B8-8BB2-C1FB756792D5}" srcOrd="0" destOrd="0" presId="urn:microsoft.com/office/officeart/2005/8/layout/radial5"/>
    <dgm:cxn modelId="{CFD6B31F-5D2A-43FC-9985-7E9467851B0E}" type="presParOf" srcId="{F0BE8FD8-AE93-4116-93E5-D7AA377B8D25}" destId="{2D9E4BA1-3D9E-4ECE-A03E-89B116785C06}" srcOrd="4" destOrd="0" presId="urn:microsoft.com/office/officeart/2005/8/layout/radial5"/>
    <dgm:cxn modelId="{1A03EDB1-F7B6-492D-9C6B-3099828EC5E4}" type="presParOf" srcId="{F0BE8FD8-AE93-4116-93E5-D7AA377B8D25}" destId="{1BE13F1C-E548-49B9-AEA7-DB73A42122D6}" srcOrd="5" destOrd="0" presId="urn:microsoft.com/office/officeart/2005/8/layout/radial5"/>
    <dgm:cxn modelId="{EC92F2DB-B4D1-4FFE-B0B4-5E4D97561A78}" type="presParOf" srcId="{1BE13F1C-E548-49B9-AEA7-DB73A42122D6}" destId="{F5AF67F2-571E-4DB5-9B0C-001E3D8E6A51}" srcOrd="0" destOrd="0" presId="urn:microsoft.com/office/officeart/2005/8/layout/radial5"/>
    <dgm:cxn modelId="{E14F387D-07B1-4525-B30F-824BCAB2C50A}" type="presParOf" srcId="{F0BE8FD8-AE93-4116-93E5-D7AA377B8D25}" destId="{EC488969-B84F-4E22-8CF5-544E7714D99D}" srcOrd="6" destOrd="0" presId="urn:microsoft.com/office/officeart/2005/8/layout/radial5"/>
    <dgm:cxn modelId="{D9C201A3-7BB7-44FB-9652-793B1FD23193}" type="presParOf" srcId="{F0BE8FD8-AE93-4116-93E5-D7AA377B8D25}" destId="{74ACA16E-5AF6-4D9A-A65E-777DEFCEF898}" srcOrd="7" destOrd="0" presId="urn:microsoft.com/office/officeart/2005/8/layout/radial5"/>
    <dgm:cxn modelId="{B888CD42-5508-4392-99E0-F5A654604463}" type="presParOf" srcId="{74ACA16E-5AF6-4D9A-A65E-777DEFCEF898}" destId="{21090611-AD78-4E52-8ABB-EAB1EA3FFCDE}" srcOrd="0" destOrd="0" presId="urn:microsoft.com/office/officeart/2005/8/layout/radial5"/>
    <dgm:cxn modelId="{41C1A270-4251-49B3-8488-CD9AD6F8F803}" type="presParOf" srcId="{F0BE8FD8-AE93-4116-93E5-D7AA377B8D25}" destId="{CF141D21-2E76-48C6-872E-880A47EB32D0}" srcOrd="8" destOrd="0" presId="urn:microsoft.com/office/officeart/2005/8/layout/radial5"/>
  </dgm:cxnLst>
  <dgm:bg>
    <a:solidFill>
      <a:schemeClr val="bg2"/>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5458CB-A021-4D2D-B830-6E405500BFD3}">
      <dsp:nvSpPr>
        <dsp:cNvPr id="0" name=""/>
        <dsp:cNvSpPr/>
      </dsp:nvSpPr>
      <dsp:spPr>
        <a:xfrm>
          <a:off x="2900938" y="1667460"/>
          <a:ext cx="2920148" cy="1388121"/>
        </a:xfrm>
        <a:prstGeom prst="ellipse">
          <a:avLst/>
        </a:prstGeom>
        <a:solidFill>
          <a:schemeClr val="accent5"/>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latin typeface="Times New Roman" panose="02020603050405020304" pitchFamily="18" charset="0"/>
              <a:cs typeface="Times New Roman" panose="02020603050405020304" pitchFamily="18" charset="0"/>
            </a:rPr>
            <a:t>institutions</a:t>
          </a:r>
          <a:endParaRPr lang="fr-FR" sz="2000" b="1" kern="1200" dirty="0">
            <a:solidFill>
              <a:schemeClr val="tx1"/>
            </a:solidFill>
            <a:latin typeface="Times New Roman" panose="02020603050405020304" pitchFamily="18" charset="0"/>
            <a:cs typeface="Times New Roman" panose="02020603050405020304" pitchFamily="18" charset="0"/>
          </a:endParaRPr>
        </a:p>
      </dsp:txBody>
      <dsp:txXfrm>
        <a:off x="3328584" y="1870746"/>
        <a:ext cx="2064856" cy="981549"/>
      </dsp:txXfrm>
    </dsp:sp>
    <dsp:sp modelId="{390472B6-D51C-4C36-B5D9-C68261A50211}">
      <dsp:nvSpPr>
        <dsp:cNvPr id="0" name=""/>
        <dsp:cNvSpPr/>
      </dsp:nvSpPr>
      <dsp:spPr>
        <a:xfrm rot="16149859">
          <a:off x="4077217" y="1108127"/>
          <a:ext cx="511519" cy="4258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dsp:txBody>
      <dsp:txXfrm rot="10800000">
        <a:off x="4142028" y="1257173"/>
        <a:ext cx="383760" cy="255519"/>
      </dsp:txXfrm>
    </dsp:sp>
    <dsp:sp modelId="{2149A02F-D0A6-41A7-AC60-AB46EC61987C}">
      <dsp:nvSpPr>
        <dsp:cNvPr id="0" name=""/>
        <dsp:cNvSpPr/>
      </dsp:nvSpPr>
      <dsp:spPr>
        <a:xfrm>
          <a:off x="3124979" y="0"/>
          <a:ext cx="2418291" cy="1036406"/>
        </a:xfrm>
        <a:prstGeom prst="ellipse">
          <a:avLst/>
        </a:prstGeom>
        <a:solidFill>
          <a:schemeClr val="accent5"/>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latin typeface="Times New Roman" panose="02020603050405020304" pitchFamily="18" charset="0"/>
              <a:cs typeface="Times New Roman" panose="02020603050405020304" pitchFamily="18" charset="0"/>
            </a:rPr>
            <a:t>Valeurs</a:t>
          </a:r>
          <a:endParaRPr lang="fr-FR" sz="2000" b="1" kern="1200" dirty="0">
            <a:solidFill>
              <a:schemeClr val="tx1"/>
            </a:solidFill>
            <a:latin typeface="Times New Roman" panose="02020603050405020304" pitchFamily="18" charset="0"/>
            <a:cs typeface="Times New Roman" panose="02020603050405020304" pitchFamily="18" charset="0"/>
          </a:endParaRPr>
        </a:p>
      </dsp:txBody>
      <dsp:txXfrm>
        <a:off x="3479130" y="151778"/>
        <a:ext cx="1709989" cy="732850"/>
      </dsp:txXfrm>
    </dsp:sp>
    <dsp:sp modelId="{86D37E78-439D-4DF7-8397-7B857656CE7D}">
      <dsp:nvSpPr>
        <dsp:cNvPr id="0" name=""/>
        <dsp:cNvSpPr/>
      </dsp:nvSpPr>
      <dsp:spPr>
        <a:xfrm rot="54243">
          <a:off x="5982784" y="2194119"/>
          <a:ext cx="674441" cy="4258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dirty="0"/>
        </a:p>
      </dsp:txBody>
      <dsp:txXfrm>
        <a:off x="5982792" y="2278284"/>
        <a:ext cx="546682" cy="255519"/>
      </dsp:txXfrm>
    </dsp:sp>
    <dsp:sp modelId="{2D9E4BA1-3D9E-4ECE-A03E-89B116785C06}">
      <dsp:nvSpPr>
        <dsp:cNvPr id="0" name=""/>
        <dsp:cNvSpPr/>
      </dsp:nvSpPr>
      <dsp:spPr>
        <a:xfrm>
          <a:off x="6739069" y="1876679"/>
          <a:ext cx="2213074" cy="1079657"/>
        </a:xfrm>
        <a:prstGeom prst="ellipse">
          <a:avLst/>
        </a:prstGeom>
        <a:solidFill>
          <a:schemeClr val="accent5"/>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latin typeface="Times New Roman" panose="02020603050405020304" pitchFamily="18" charset="0"/>
              <a:cs typeface="Times New Roman" panose="02020603050405020304" pitchFamily="18" charset="0"/>
            </a:rPr>
            <a:t>Perceptions</a:t>
          </a:r>
          <a:endParaRPr lang="fr-FR" sz="2000" b="1" kern="1200" dirty="0">
            <a:solidFill>
              <a:schemeClr val="tx1"/>
            </a:solidFill>
            <a:latin typeface="Times New Roman" panose="02020603050405020304" pitchFamily="18" charset="0"/>
            <a:cs typeface="Times New Roman" panose="02020603050405020304" pitchFamily="18" charset="0"/>
          </a:endParaRPr>
        </a:p>
      </dsp:txBody>
      <dsp:txXfrm>
        <a:off x="7063166" y="2034791"/>
        <a:ext cx="1564880" cy="763433"/>
      </dsp:txXfrm>
    </dsp:sp>
    <dsp:sp modelId="{1BE13F1C-E548-49B9-AEA7-DB73A42122D6}">
      <dsp:nvSpPr>
        <dsp:cNvPr id="0" name=""/>
        <dsp:cNvSpPr/>
      </dsp:nvSpPr>
      <dsp:spPr>
        <a:xfrm rot="5349836">
          <a:off x="4226980" y="3209832"/>
          <a:ext cx="423899" cy="4258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dsp:txBody>
      <dsp:txXfrm>
        <a:off x="4289637" y="3231427"/>
        <a:ext cx="296729" cy="255519"/>
      </dsp:txXfrm>
    </dsp:sp>
    <dsp:sp modelId="{EC488969-B84F-4E22-8CF5-544E7714D99D}">
      <dsp:nvSpPr>
        <dsp:cNvPr id="0" name=""/>
        <dsp:cNvSpPr/>
      </dsp:nvSpPr>
      <dsp:spPr>
        <a:xfrm>
          <a:off x="3063770" y="3646316"/>
          <a:ext cx="2648283" cy="1117045"/>
        </a:xfrm>
        <a:prstGeom prst="ellipse">
          <a:avLst/>
        </a:prstGeom>
        <a:solidFill>
          <a:schemeClr val="accent5"/>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latin typeface="Times New Roman" panose="02020603050405020304" pitchFamily="18" charset="0"/>
              <a:cs typeface="Times New Roman" panose="02020603050405020304" pitchFamily="18" charset="0"/>
            </a:rPr>
            <a:t>Comportements</a:t>
          </a:r>
          <a:endParaRPr lang="fr-FR" sz="2000" b="1" kern="1200" dirty="0">
            <a:solidFill>
              <a:schemeClr val="tx1"/>
            </a:solidFill>
            <a:latin typeface="Times New Roman" panose="02020603050405020304" pitchFamily="18" charset="0"/>
            <a:cs typeface="Times New Roman" panose="02020603050405020304" pitchFamily="18" charset="0"/>
          </a:endParaRPr>
        </a:p>
      </dsp:txBody>
      <dsp:txXfrm>
        <a:off x="3451602" y="3809903"/>
        <a:ext cx="1872619" cy="789871"/>
      </dsp:txXfrm>
    </dsp:sp>
    <dsp:sp modelId="{74ACA16E-5AF6-4D9A-A65E-777DEFCEF898}">
      <dsp:nvSpPr>
        <dsp:cNvPr id="0" name=""/>
        <dsp:cNvSpPr/>
      </dsp:nvSpPr>
      <dsp:spPr>
        <a:xfrm rot="10705284">
          <a:off x="2040934" y="2254055"/>
          <a:ext cx="674206" cy="4258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dsp:txBody>
      <dsp:txXfrm rot="10800000">
        <a:off x="2168669" y="2337468"/>
        <a:ext cx="546447" cy="255519"/>
      </dsp:txXfrm>
    </dsp:sp>
    <dsp:sp modelId="{CF141D21-2E76-48C6-872E-880A47EB32D0}">
      <dsp:nvSpPr>
        <dsp:cNvPr id="0" name=""/>
        <dsp:cNvSpPr/>
      </dsp:nvSpPr>
      <dsp:spPr>
        <a:xfrm>
          <a:off x="482314" y="1820639"/>
          <a:ext cx="1560372" cy="1252546"/>
        </a:xfrm>
        <a:prstGeom prst="ellipse">
          <a:avLst/>
        </a:prstGeom>
        <a:solidFill>
          <a:schemeClr val="accent5"/>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b="1" kern="1200" dirty="0" smtClean="0">
              <a:solidFill>
                <a:schemeClr val="tx1"/>
              </a:solidFill>
              <a:latin typeface="Times New Roman" panose="02020603050405020304" pitchFamily="18" charset="0"/>
              <a:cs typeface="Times New Roman" panose="02020603050405020304" pitchFamily="18" charset="0"/>
            </a:rPr>
            <a:t>normes</a:t>
          </a:r>
          <a:endParaRPr lang="fr-FR" sz="2000" b="1" kern="1200" dirty="0">
            <a:solidFill>
              <a:schemeClr val="tx1"/>
            </a:solidFill>
            <a:latin typeface="Times New Roman" panose="02020603050405020304" pitchFamily="18" charset="0"/>
            <a:cs typeface="Times New Roman" panose="02020603050405020304" pitchFamily="18" charset="0"/>
          </a:endParaRPr>
        </a:p>
      </dsp:txBody>
      <dsp:txXfrm>
        <a:off x="710825" y="2004070"/>
        <a:ext cx="1103350" cy="885684"/>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5923F103-BC34-4FE4-A40E-EDDEECFDA5D0}" type="datetimeFigureOut">
              <a:rPr lang="en-US" smtClean="0"/>
              <a:pPr/>
              <a:t>3/22/2023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66636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05290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CDA879A6-0FD0-4734-A311-86BFCA472E6E}" type="datetimeFigureOut">
              <a:rPr lang="en-US" smtClean="0"/>
              <a:t>3/22/2023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90732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fr-FR" smtClean="0"/>
              <a:t>Modifiez le style du titre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6342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F34E6425-0181-43F2-84FC-787E803FD2F8}" type="datetimeFigureOut">
              <a:rPr lang="en-US" smtClean="0"/>
              <a:t>3/22/2023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836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07200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3/22/2023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465323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3/22/2023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971711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3/22/2023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862896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fr-FR" smtClean="0"/>
              <a:t>Modifiez le style du titre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6E86A4C-8E40-4F87-A4F0-01A0687C5742}" type="datetimeFigureOut">
              <a:rPr lang="en-US" smtClean="0"/>
              <a:t>3/22/2023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77832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5E72C73-2D91-4E12-BA25-F0AA0C03599B}"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817108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2BE451C3-0FF4-47C4-B829-773ADF60F88C}" type="datetimeFigureOut">
              <a:rPr lang="en-US" smtClean="0"/>
              <a:t>3/22/2023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‹N°›</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07867647"/>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B1BFF62-ED2F-4C10-83F2-CFD173618EE3}"/>
              </a:ext>
            </a:extLst>
          </p:cNvPr>
          <p:cNvSpPr>
            <a:spLocks noGrp="1"/>
          </p:cNvSpPr>
          <p:nvPr>
            <p:ph type="ctrTitle"/>
          </p:nvPr>
        </p:nvSpPr>
        <p:spPr>
          <a:xfrm>
            <a:off x="416859" y="484094"/>
            <a:ext cx="11214847" cy="2581835"/>
          </a:xfrm>
        </p:spPr>
        <p:txBody>
          <a:bodyPr anchor="ctr">
            <a:normAutofit/>
          </a:bodyPr>
          <a:lstStyle/>
          <a:p>
            <a:pPr algn="ctr">
              <a:lnSpc>
                <a:spcPct val="150000"/>
              </a:lnSpc>
            </a:pPr>
            <a:r>
              <a:rPr lang="en-US" sz="4000" b="1" dirty="0"/>
              <a:t>Sociology of social institutions</a:t>
            </a:r>
            <a:r>
              <a:rPr lang="ar-MA" sz="4000" b="1" dirty="0"/>
              <a:t/>
            </a:r>
            <a:br>
              <a:rPr lang="ar-MA" sz="4000" b="1" dirty="0"/>
            </a:br>
            <a:r>
              <a:rPr lang="ar-MA" sz="4000" b="1" dirty="0"/>
              <a:t>سوسيولوجيا المؤسسات الاجتماعية</a:t>
            </a:r>
            <a:endParaRPr lang="en-US" sz="4000" b="1" dirty="0"/>
          </a:p>
        </p:txBody>
      </p:sp>
      <p:sp>
        <p:nvSpPr>
          <p:cNvPr id="3" name="Sous-titre 2">
            <a:extLst>
              <a:ext uri="{FF2B5EF4-FFF2-40B4-BE49-F238E27FC236}">
                <a16:creationId xmlns:a16="http://schemas.microsoft.com/office/drawing/2014/main" xmlns="" id="{D9BC29F4-241F-430A-9724-ECC2665DEFB3}"/>
              </a:ext>
            </a:extLst>
          </p:cNvPr>
          <p:cNvSpPr>
            <a:spLocks noGrp="1"/>
          </p:cNvSpPr>
          <p:nvPr>
            <p:ph type="subTitle" idx="1"/>
          </p:nvPr>
        </p:nvSpPr>
        <p:spPr>
          <a:xfrm>
            <a:off x="7273636" y="4592013"/>
            <a:ext cx="4090840" cy="1388534"/>
          </a:xfrm>
        </p:spPr>
        <p:txBody>
          <a:bodyPr anchor="ctr">
            <a:normAutofit/>
          </a:bodyPr>
          <a:lstStyle/>
          <a:p>
            <a:r>
              <a:rPr lang="fr-FR" sz="2400" b="1" dirty="0">
                <a:latin typeface="Garamond" panose="02020404030301010803" pitchFamily="18" charset="0"/>
              </a:rPr>
              <a:t>Ahmed ELKHATABI</a:t>
            </a:r>
          </a:p>
        </p:txBody>
      </p:sp>
    </p:spTree>
    <p:extLst>
      <p:ext uri="{BB962C8B-B14F-4D97-AF65-F5344CB8AC3E}">
        <p14:creationId xmlns:p14="http://schemas.microsoft.com/office/powerpoint/2010/main" val="2203433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xmlns="" id="{1C0091DD-98F0-4EC5-A124-A97802CDDD02}"/>
              </a:ext>
            </a:extLst>
          </p:cNvPr>
          <p:cNvSpPr>
            <a:spLocks noGrp="1"/>
          </p:cNvSpPr>
          <p:nvPr>
            <p:ph idx="1"/>
          </p:nvPr>
        </p:nvSpPr>
        <p:spPr>
          <a:xfrm>
            <a:off x="524436" y="2178423"/>
            <a:ext cx="10978588" cy="4491317"/>
          </a:xfrm>
        </p:spPr>
        <p:txBody>
          <a:bodyPr anchor="t">
            <a:normAutofit/>
          </a:bodyPr>
          <a:lstStyle/>
          <a:p>
            <a:pPr>
              <a:lnSpc>
                <a:spcPct val="150000"/>
              </a:lnSpc>
            </a:pPr>
            <a:endParaRPr lang="fr-FR" dirty="0" smtClean="0">
              <a:latin typeface="Times New Roman" panose="02020603050405020304" pitchFamily="18" charset="0"/>
              <a:cs typeface="Times New Roman" panose="02020603050405020304" pitchFamily="18" charset="0"/>
            </a:endParaRPr>
          </a:p>
          <a:p>
            <a:pPr>
              <a:lnSpc>
                <a:spcPct val="150000"/>
              </a:lnSpc>
            </a:pPr>
            <a:endParaRPr lang="fr-FR" dirty="0" smtClean="0">
              <a:latin typeface="Times New Roman" panose="02020603050405020304" pitchFamily="18" charset="0"/>
              <a:cs typeface="Times New Roman" panose="02020603050405020304" pitchFamily="18" charset="0"/>
            </a:endParaRPr>
          </a:p>
        </p:txBody>
      </p:sp>
      <p:graphicFrame>
        <p:nvGraphicFramePr>
          <p:cNvPr id="2" name="Diagramme 1"/>
          <p:cNvGraphicFramePr/>
          <p:nvPr>
            <p:extLst>
              <p:ext uri="{D42A27DB-BD31-4B8C-83A1-F6EECF244321}">
                <p14:modId xmlns:p14="http://schemas.microsoft.com/office/powerpoint/2010/main" val="2824949468"/>
              </p:ext>
            </p:extLst>
          </p:nvPr>
        </p:nvGraphicFramePr>
        <p:xfrm>
          <a:off x="1574799" y="1798803"/>
          <a:ext cx="9048377" cy="4763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86084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xmlns="" id="{1C0091DD-98F0-4EC5-A124-A97802CDDD02}"/>
              </a:ext>
            </a:extLst>
          </p:cNvPr>
          <p:cNvSpPr>
            <a:spLocks noGrp="1"/>
          </p:cNvSpPr>
          <p:nvPr>
            <p:ph idx="1"/>
          </p:nvPr>
        </p:nvSpPr>
        <p:spPr>
          <a:xfrm>
            <a:off x="524436" y="2178423"/>
            <a:ext cx="10978588" cy="4491317"/>
          </a:xfrm>
        </p:spPr>
        <p:txBody>
          <a:bodyPr anchor="t">
            <a:normAutofit/>
          </a:bodyPr>
          <a:lstStyle/>
          <a:p>
            <a:pPr>
              <a:lnSpc>
                <a:spcPct val="150000"/>
              </a:lnSpc>
            </a:pPr>
            <a:endParaRPr lang="fr-FR" dirty="0" smtClean="0">
              <a:latin typeface="Times New Roman" panose="02020603050405020304" pitchFamily="18" charset="0"/>
              <a:cs typeface="Times New Roman" panose="02020603050405020304" pitchFamily="18" charset="0"/>
            </a:endParaRPr>
          </a:p>
          <a:p>
            <a:pPr>
              <a:lnSpc>
                <a:spcPct val="150000"/>
              </a:lnSpc>
            </a:pPr>
            <a:endParaRPr lang="fr-FR" dirty="0" smtClean="0">
              <a:latin typeface="Times New Roman" panose="02020603050405020304" pitchFamily="18" charset="0"/>
              <a:cs typeface="Times New Roman" panose="02020603050405020304" pitchFamily="18" charset="0"/>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2929" y="1828800"/>
            <a:ext cx="7490011" cy="4685179"/>
          </a:xfrm>
          <a:prstGeom prst="rect">
            <a:avLst/>
          </a:prstGeom>
        </p:spPr>
      </p:pic>
    </p:spTree>
    <p:extLst>
      <p:ext uri="{BB962C8B-B14F-4D97-AF65-F5344CB8AC3E}">
        <p14:creationId xmlns:p14="http://schemas.microsoft.com/office/powerpoint/2010/main" val="3386399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xmlns="" id="{1C0091DD-98F0-4EC5-A124-A97802CDDD02}"/>
              </a:ext>
            </a:extLst>
          </p:cNvPr>
          <p:cNvSpPr>
            <a:spLocks noGrp="1"/>
          </p:cNvSpPr>
          <p:nvPr>
            <p:ph idx="1"/>
          </p:nvPr>
        </p:nvSpPr>
        <p:spPr>
          <a:xfrm>
            <a:off x="497542" y="1828801"/>
            <a:ext cx="11295529" cy="4814046"/>
          </a:xfrm>
        </p:spPr>
        <p:txBody>
          <a:bodyPr anchor="t">
            <a:normAutofit fontScale="85000" lnSpcReduction="10000"/>
          </a:bodyPr>
          <a:lstStyle/>
          <a:p>
            <a:pPr marL="0" indent="0" algn="just">
              <a:lnSpc>
                <a:spcPct val="150000"/>
              </a:lnSpc>
              <a:buNone/>
            </a:pPr>
            <a:r>
              <a:rPr lang="fr-FR" sz="2800" b="1" dirty="0" smtClean="0">
                <a:latin typeface="Times New Roman" panose="02020603050405020304" pitchFamily="18" charset="0"/>
                <a:cs typeface="Times New Roman" panose="02020603050405020304" pitchFamily="18" charset="0"/>
              </a:rPr>
              <a:t>L’Institution comme réalité objective: </a:t>
            </a:r>
            <a:r>
              <a:rPr lang="fr-FR" sz="2800" b="1" dirty="0" smtClean="0">
                <a:latin typeface="Times New Roman" panose="02020603050405020304" pitchFamily="18" charset="0"/>
                <a:cs typeface="Times New Roman" panose="02020603050405020304" pitchFamily="18" charset="0"/>
              </a:rPr>
              <a:t>typification</a:t>
            </a:r>
            <a:endParaRPr lang="fr-FR" sz="2800" b="1" dirty="0" smtClean="0">
              <a:latin typeface="Times New Roman" panose="02020603050405020304" pitchFamily="18" charset="0"/>
              <a:cs typeface="Times New Roman" panose="02020603050405020304" pitchFamily="18" charset="0"/>
            </a:endParaRPr>
          </a:p>
          <a:p>
            <a:pPr algn="just">
              <a:lnSpc>
                <a:spcPct val="150000"/>
              </a:lnSpc>
            </a:pPr>
            <a:r>
              <a:rPr lang="fr-FR" sz="1900" dirty="0" smtClean="0">
                <a:latin typeface="Times New Roman" panose="02020603050405020304" pitchFamily="18" charset="0"/>
                <a:cs typeface="Times New Roman" panose="02020603050405020304" pitchFamily="18" charset="0"/>
              </a:rPr>
              <a:t>Mary </a:t>
            </a:r>
            <a:r>
              <a:rPr lang="fr-FR" sz="1900" dirty="0">
                <a:latin typeface="Times New Roman" panose="02020603050405020304" pitchFamily="18" charset="0"/>
                <a:cs typeface="Times New Roman" panose="02020603050405020304" pitchFamily="18" charset="0"/>
              </a:rPr>
              <a:t>Douglas nous invite à reconnaitre que l’individu est impliqué dans la construction des institutions dès le premier stade de </a:t>
            </a:r>
            <a:r>
              <a:rPr lang="fr-FR" sz="1900" dirty="0" smtClean="0">
                <a:latin typeface="Times New Roman" panose="02020603050405020304" pitchFamily="18" charset="0"/>
                <a:cs typeface="Times New Roman" panose="02020603050405020304" pitchFamily="18" charset="0"/>
              </a:rPr>
              <a:t>connaissance. Les </a:t>
            </a:r>
            <a:r>
              <a:rPr lang="fr-FR" sz="1900" dirty="0">
                <a:latin typeface="Times New Roman" panose="02020603050405020304" pitchFamily="18" charset="0"/>
                <a:cs typeface="Times New Roman" panose="02020603050405020304" pitchFamily="18" charset="0"/>
              </a:rPr>
              <a:t>institutions veulent traiter leur fonctionnement, la mémoire, la pensée, la perception et les émotion tout semis à leurs standards (modèle). </a:t>
            </a:r>
          </a:p>
          <a:p>
            <a:pPr algn="just">
              <a:lnSpc>
                <a:spcPct val="150000"/>
              </a:lnSpc>
            </a:pPr>
            <a:r>
              <a:rPr lang="en-US" sz="1900" b="1" dirty="0" smtClean="0">
                <a:latin typeface="Times New Roman" panose="02020603050405020304" pitchFamily="18" charset="0"/>
                <a:cs typeface="Times New Roman" panose="02020603050405020304" pitchFamily="18" charset="0"/>
              </a:rPr>
              <a:t>Berger </a:t>
            </a:r>
            <a:r>
              <a:rPr lang="en-US" sz="1900" b="1" dirty="0">
                <a:latin typeface="Times New Roman" panose="02020603050405020304" pitchFamily="18" charset="0"/>
                <a:cs typeface="Times New Roman" panose="02020603050405020304" pitchFamily="18" charset="0"/>
              </a:rPr>
              <a:t>et Luckmann </a:t>
            </a:r>
            <a:r>
              <a:rPr lang="fr-FR" sz="1900" dirty="0">
                <a:latin typeface="Times New Roman" panose="02020603050405020304" pitchFamily="18" charset="0"/>
                <a:cs typeface="Times New Roman" panose="02020603050405020304" pitchFamily="18" charset="0"/>
              </a:rPr>
              <a:t>posent la question suivante: </a:t>
            </a:r>
            <a:r>
              <a:rPr lang="fr-FR" sz="1900" dirty="0">
                <a:solidFill>
                  <a:srgbClr val="FF0000"/>
                </a:solidFill>
                <a:latin typeface="Times New Roman" panose="02020603050405020304" pitchFamily="18" charset="0"/>
                <a:cs typeface="Times New Roman" panose="02020603050405020304" pitchFamily="18" charset="0"/>
              </a:rPr>
              <a:t>Comment </a:t>
            </a:r>
            <a:r>
              <a:rPr lang="fr-FR" sz="1900" dirty="0" smtClean="0">
                <a:solidFill>
                  <a:srgbClr val="FF0000"/>
                </a:solidFill>
                <a:latin typeface="Times New Roman" panose="02020603050405020304" pitchFamily="18" charset="0"/>
                <a:cs typeface="Times New Roman" panose="02020603050405020304" pitchFamily="18" charset="0"/>
              </a:rPr>
              <a:t>pariassent-elles les institutions?</a:t>
            </a:r>
            <a:endParaRPr lang="fr-FR" sz="1900" dirty="0" smtClean="0">
              <a:latin typeface="Times New Roman" panose="02020603050405020304" pitchFamily="18" charset="0"/>
              <a:cs typeface="Times New Roman" panose="02020603050405020304" pitchFamily="18" charset="0"/>
            </a:endParaRPr>
          </a:p>
          <a:p>
            <a:pPr algn="just">
              <a:lnSpc>
                <a:spcPct val="150000"/>
              </a:lnSpc>
            </a:pPr>
            <a:r>
              <a:rPr lang="fr-FR" sz="1900" dirty="0" smtClean="0">
                <a:latin typeface="Times New Roman" panose="02020603050405020304" pitchFamily="18" charset="0"/>
                <a:cs typeface="Times New Roman" panose="02020603050405020304" pitchFamily="18" charset="0"/>
              </a:rPr>
              <a:t>La </a:t>
            </a:r>
            <a:r>
              <a:rPr lang="fr-FR" sz="1900" dirty="0">
                <a:latin typeface="Times New Roman" panose="02020603050405020304" pitchFamily="18" charset="0"/>
                <a:cs typeface="Times New Roman" panose="02020603050405020304" pitchFamily="18" charset="0"/>
              </a:rPr>
              <a:t>réponse est la suivante: </a:t>
            </a:r>
            <a:r>
              <a:rPr lang="fr-FR" sz="1900" dirty="0" smtClean="0">
                <a:solidFill>
                  <a:srgbClr val="FF0000"/>
                </a:solidFill>
                <a:latin typeface="Times New Roman" panose="02020603050405020304" pitchFamily="18" charset="0"/>
                <a:cs typeface="Times New Roman" panose="02020603050405020304" pitchFamily="18" charset="0"/>
              </a:rPr>
              <a:t>l’institutionnalisation se </a:t>
            </a:r>
            <a:r>
              <a:rPr lang="fr-FR" sz="1900" dirty="0">
                <a:solidFill>
                  <a:srgbClr val="FF0000"/>
                </a:solidFill>
                <a:latin typeface="Times New Roman" panose="02020603050405020304" pitchFamily="18" charset="0"/>
                <a:cs typeface="Times New Roman" panose="02020603050405020304" pitchFamily="18" charset="0"/>
              </a:rPr>
              <a:t>manifeste chaque fois que des types d’acteurs effectuent une typification réciproque d’une action </a:t>
            </a:r>
            <a:r>
              <a:rPr lang="fr-FR" sz="1900" dirty="0" smtClean="0">
                <a:solidFill>
                  <a:srgbClr val="FF0000"/>
                </a:solidFill>
                <a:latin typeface="Times New Roman" panose="02020603050405020304" pitchFamily="18" charset="0"/>
                <a:cs typeface="Times New Roman" panose="02020603050405020304" pitchFamily="18" charset="0"/>
              </a:rPr>
              <a:t>habituelle</a:t>
            </a:r>
          </a:p>
          <a:p>
            <a:pPr algn="just">
              <a:lnSpc>
                <a:spcPct val="150000"/>
              </a:lnSpc>
            </a:pPr>
            <a:r>
              <a:rPr lang="fr-FR" dirty="0">
                <a:solidFill>
                  <a:srgbClr val="FF0000"/>
                </a:solidFill>
                <a:latin typeface="Times New Roman" panose="02020603050405020304" pitchFamily="18" charset="0"/>
                <a:cs typeface="Times New Roman" panose="02020603050405020304" pitchFamily="18" charset="0"/>
              </a:rPr>
              <a:t>La typification ca veut dire que les individus commencent à jouer des rôles les uns vis-à-vis aux </a:t>
            </a:r>
            <a:r>
              <a:rPr lang="fr-FR" dirty="0" smtClean="0">
                <a:solidFill>
                  <a:srgbClr val="FF0000"/>
                </a:solidFill>
                <a:latin typeface="Times New Roman" panose="02020603050405020304" pitchFamily="18" charset="0"/>
                <a:cs typeface="Times New Roman" panose="02020603050405020304" pitchFamily="18" charset="0"/>
              </a:rPr>
              <a:t>autres. </a:t>
            </a:r>
            <a:r>
              <a:rPr lang="fr-FR" sz="1900" dirty="0" smtClean="0">
                <a:latin typeface="Times New Roman" panose="02020603050405020304" pitchFamily="18" charset="0"/>
                <a:cs typeface="Times New Roman" panose="02020603050405020304" pitchFamily="18" charset="0"/>
              </a:rPr>
              <a:t>La </a:t>
            </a:r>
            <a:r>
              <a:rPr lang="fr-FR" sz="1900" dirty="0">
                <a:latin typeface="Times New Roman" panose="02020603050405020304" pitchFamily="18" charset="0"/>
                <a:cs typeface="Times New Roman" panose="02020603050405020304" pitchFamily="18" charset="0"/>
              </a:rPr>
              <a:t>réciprocité des typifications institutionnelles et la typification des acteurs dans les institutions</a:t>
            </a:r>
            <a:r>
              <a:rPr lang="fr-FR" sz="1900" dirty="0" smtClean="0">
                <a:latin typeface="Times New Roman" panose="02020603050405020304" pitchFamily="18" charset="0"/>
                <a:cs typeface="Times New Roman" panose="02020603050405020304" pitchFamily="18" charset="0"/>
              </a:rPr>
              <a:t>.</a:t>
            </a:r>
          </a:p>
          <a:p>
            <a:pPr algn="just">
              <a:lnSpc>
                <a:spcPct val="150000"/>
              </a:lnSpc>
            </a:pPr>
            <a:r>
              <a:rPr lang="fr-FR" sz="1900" dirty="0" smtClean="0">
                <a:solidFill>
                  <a:srgbClr val="FF0000"/>
                </a:solidFill>
                <a:latin typeface="Times New Roman" panose="02020603050405020304" pitchFamily="18" charset="0"/>
                <a:cs typeface="Times New Roman" panose="02020603050405020304" pitchFamily="18" charset="0"/>
              </a:rPr>
              <a:t>Une action typifié est une action qui sera rendus habituelle sous la formes des rôle</a:t>
            </a:r>
            <a:r>
              <a:rPr lang="fr-FR" sz="1900" dirty="0" smtClean="0">
                <a:latin typeface="Times New Roman" panose="02020603050405020304" pitchFamily="18" charset="0"/>
                <a:cs typeface="Times New Roman" panose="02020603050405020304" pitchFamily="18" charset="0"/>
              </a:rPr>
              <a:t>, ca veut dire que l’institutionnalisation est déjà présente in </a:t>
            </a:r>
            <a:r>
              <a:rPr lang="fr-FR" sz="1900" dirty="0" err="1" smtClean="0">
                <a:latin typeface="Times New Roman" panose="02020603050405020304" pitchFamily="18" charset="0"/>
                <a:cs typeface="Times New Roman" panose="02020603050405020304" pitchFamily="18" charset="0"/>
              </a:rPr>
              <a:t>nucleo</a:t>
            </a:r>
            <a:r>
              <a:rPr lang="fr-FR" sz="1900" dirty="0" smtClean="0">
                <a:latin typeface="Times New Roman" panose="02020603050405020304" pitchFamily="18" charset="0"/>
                <a:cs typeface="Times New Roman" panose="02020603050405020304" pitchFamily="18" charset="0"/>
              </a:rPr>
              <a:t>., basée sur la </a:t>
            </a:r>
            <a:r>
              <a:rPr lang="fr-FR" sz="1900" dirty="0" smtClean="0">
                <a:solidFill>
                  <a:srgbClr val="FF0000"/>
                </a:solidFill>
                <a:latin typeface="Times New Roman" panose="02020603050405020304" pitchFamily="18" charset="0"/>
                <a:cs typeface="Times New Roman" panose="02020603050405020304" pitchFamily="18" charset="0"/>
              </a:rPr>
              <a:t>prévision et la répétition. </a:t>
            </a:r>
            <a:endParaRPr lang="fr-FR" sz="19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8144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xmlns="" id="{1C0091DD-98F0-4EC5-A124-A97802CDDD02}"/>
              </a:ext>
            </a:extLst>
          </p:cNvPr>
          <p:cNvSpPr>
            <a:spLocks noGrp="1"/>
          </p:cNvSpPr>
          <p:nvPr>
            <p:ph idx="1"/>
          </p:nvPr>
        </p:nvSpPr>
        <p:spPr>
          <a:xfrm>
            <a:off x="510987" y="1922930"/>
            <a:ext cx="11241741" cy="4612342"/>
          </a:xfrm>
        </p:spPr>
        <p:txBody>
          <a:bodyPr anchor="t">
            <a:noAutofit/>
          </a:bodyPr>
          <a:lstStyle/>
          <a:p>
            <a:pPr>
              <a:lnSpc>
                <a:spcPct val="150000"/>
              </a:lnSpc>
            </a:pPr>
            <a:r>
              <a:rPr lang="fr-FR" dirty="0">
                <a:latin typeface="Times New Roman" panose="02020603050405020304" pitchFamily="18" charset="0"/>
                <a:cs typeface="Times New Roman" panose="02020603050405020304" pitchFamily="18" charset="0"/>
              </a:rPr>
              <a:t>L’institution typifie les acteurs et les actions individuelles, comme les individus typifient les institutions aussi, une relation réciproque existe dans ce processus</a:t>
            </a:r>
          </a:p>
          <a:p>
            <a:pPr>
              <a:lnSpc>
                <a:spcPct val="150000"/>
              </a:lnSpc>
            </a:pPr>
            <a:r>
              <a:rPr lang="fr-FR" dirty="0" smtClean="0">
                <a:latin typeface="Times New Roman" panose="02020603050405020304" pitchFamily="18" charset="0"/>
                <a:cs typeface="Times New Roman" panose="02020603050405020304" pitchFamily="18" charset="0"/>
              </a:rPr>
              <a:t>Les institutions contrôlent</a:t>
            </a:r>
            <a:r>
              <a:rPr lang="fr-FR" dirty="0">
                <a:latin typeface="Times New Roman" panose="02020603050405020304" pitchFamily="18" charset="0"/>
                <a:cs typeface="Times New Roman" panose="02020603050405020304" pitchFamily="18" charset="0"/>
              </a:rPr>
              <a:t>, par le simple fait de leur existence, la conduite humaine en établissant des modèles prédéfinis de conduite, en canalisant dans des directions bien précises au détriment de beaucoup d’autres directions théoriquement possibles</a:t>
            </a:r>
            <a:r>
              <a:rPr lang="fr-FR" dirty="0" smtClean="0">
                <a:latin typeface="Times New Roman" panose="02020603050405020304" pitchFamily="18" charset="0"/>
                <a:cs typeface="Times New Roman" panose="02020603050405020304" pitchFamily="18" charset="0"/>
              </a:rPr>
              <a:t>.</a:t>
            </a:r>
          </a:p>
          <a:p>
            <a:pPr>
              <a:lnSpc>
                <a:spcPct val="150000"/>
              </a:lnSpc>
            </a:pPr>
            <a:r>
              <a:rPr lang="fr-FR" dirty="0" smtClean="0">
                <a:latin typeface="Times New Roman" panose="02020603050405020304" pitchFamily="18" charset="0"/>
                <a:cs typeface="Times New Roman" panose="02020603050405020304" pitchFamily="18" charset="0"/>
              </a:rPr>
              <a:t>L’exemple de contrôle social de l’institution se manifeste dans la sexualité humaine par l’institutionnalisée contre le </a:t>
            </a:r>
            <a:r>
              <a:rPr lang="fr-FR" dirty="0" smtClean="0">
                <a:latin typeface="Times New Roman" panose="02020603050405020304" pitchFamily="18" charset="0"/>
                <a:cs typeface="Times New Roman" panose="02020603050405020304" pitchFamily="18" charset="0"/>
              </a:rPr>
              <a:t>tabou (prohibition sexuelle).</a:t>
            </a:r>
            <a:endParaRPr lang="fr-FR" dirty="0" smtClean="0">
              <a:latin typeface="Times New Roman" panose="02020603050405020304" pitchFamily="18" charset="0"/>
              <a:cs typeface="Times New Roman" panose="02020603050405020304" pitchFamily="18" charset="0"/>
            </a:endParaRPr>
          </a:p>
          <a:p>
            <a:pPr>
              <a:lnSpc>
                <a:spcPct val="150000"/>
              </a:lnSpc>
            </a:pPr>
            <a:r>
              <a:rPr lang="fr-FR" dirty="0" smtClean="0">
                <a:latin typeface="Times New Roman" panose="02020603050405020304" pitchFamily="18" charset="0"/>
                <a:cs typeface="Times New Roman" panose="02020603050405020304" pitchFamily="18" charset="0"/>
              </a:rPr>
              <a:t>L’institutionnalisation </a:t>
            </a:r>
            <a:r>
              <a:rPr lang="fr-FR" dirty="0" smtClean="0">
                <a:latin typeface="Times New Roman" panose="02020603050405020304" pitchFamily="18" charset="0"/>
                <a:cs typeface="Times New Roman" panose="02020603050405020304" pitchFamily="18" charset="0"/>
              </a:rPr>
              <a:t>nait dans toute situation sociale et elle se prolongeant dans le </a:t>
            </a:r>
            <a:r>
              <a:rPr lang="fr-FR" dirty="0" smtClean="0">
                <a:latin typeface="Times New Roman" panose="02020603050405020304" pitchFamily="18" charset="0"/>
                <a:cs typeface="Times New Roman" panose="02020603050405020304" pitchFamily="18" charset="0"/>
              </a:rPr>
              <a:t>temps. Cela veut dire que chaque moment et période historique on produit des éléments sociaux de typification (institutionnaliser les comportements)</a:t>
            </a:r>
            <a:endParaRPr lang="fr-F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2916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xmlns="" id="{1C0091DD-98F0-4EC5-A124-A97802CDDD02}"/>
              </a:ext>
            </a:extLst>
          </p:cNvPr>
          <p:cNvSpPr>
            <a:spLocks noGrp="1"/>
          </p:cNvSpPr>
          <p:nvPr>
            <p:ph idx="1"/>
          </p:nvPr>
        </p:nvSpPr>
        <p:spPr>
          <a:xfrm>
            <a:off x="510988" y="1896035"/>
            <a:ext cx="11174506" cy="4612341"/>
          </a:xfrm>
        </p:spPr>
        <p:txBody>
          <a:bodyPr anchor="t">
            <a:noAutofit/>
          </a:bodyPr>
          <a:lstStyle/>
          <a:p>
            <a:pPr algn="just">
              <a:lnSpc>
                <a:spcPct val="150000"/>
              </a:lnSpc>
            </a:pPr>
            <a:r>
              <a:rPr lang="fr-FR" sz="2000" dirty="0" smtClean="0">
                <a:latin typeface="Times New Roman" panose="02020603050405020304" pitchFamily="18" charset="0"/>
                <a:cs typeface="Times New Roman" panose="02020603050405020304" pitchFamily="18" charset="0"/>
              </a:rPr>
              <a:t>La typification et </a:t>
            </a:r>
            <a:r>
              <a:rPr lang="fr-FR" sz="2000" dirty="0" smtClean="0">
                <a:latin typeface="Times New Roman" panose="02020603050405020304" pitchFamily="18" charset="0"/>
                <a:cs typeface="Times New Roman" panose="02020603050405020304" pitchFamily="18" charset="0"/>
              </a:rPr>
              <a:t>l’habitude donnent </a:t>
            </a:r>
            <a:r>
              <a:rPr lang="fr-FR" sz="2000" dirty="0" smtClean="0">
                <a:latin typeface="Times New Roman" panose="02020603050405020304" pitchFamily="18" charset="0"/>
                <a:cs typeface="Times New Roman" panose="02020603050405020304" pitchFamily="18" charset="0"/>
              </a:rPr>
              <a:t>naissance à </a:t>
            </a:r>
            <a:r>
              <a:rPr lang="fr-FR" sz="2000" dirty="0" smtClean="0">
                <a:solidFill>
                  <a:srgbClr val="FF0000"/>
                </a:solidFill>
                <a:latin typeface="Times New Roman" panose="02020603050405020304" pitchFamily="18" charset="0"/>
                <a:cs typeface="Times New Roman" panose="02020603050405020304" pitchFamily="18" charset="0"/>
              </a:rPr>
              <a:t>l’acquisition de l’historicité</a:t>
            </a:r>
            <a:r>
              <a:rPr lang="fr-FR" sz="2000" dirty="0" smtClean="0">
                <a:latin typeface="Times New Roman" panose="02020603050405020304" pitchFamily="18" charset="0"/>
                <a:cs typeface="Times New Roman" panose="02020603050405020304" pitchFamily="18" charset="0"/>
              </a:rPr>
              <a:t>, cela donne la qualité </a:t>
            </a:r>
            <a:r>
              <a:rPr lang="fr-FR" sz="2000" dirty="0" smtClean="0">
                <a:latin typeface="Times New Roman" panose="02020603050405020304" pitchFamily="18" charset="0"/>
                <a:cs typeface="Times New Roman" panose="02020603050405020304" pitchFamily="18" charset="0"/>
              </a:rPr>
              <a:t>d</a:t>
            </a:r>
            <a:r>
              <a:rPr lang="fr-FR" sz="2000" dirty="0" smtClean="0">
                <a:solidFill>
                  <a:srgbClr val="FF0000"/>
                </a:solidFill>
                <a:latin typeface="Times New Roman" panose="02020603050405020304" pitchFamily="18" charset="0"/>
                <a:cs typeface="Times New Roman" panose="02020603050405020304" pitchFamily="18" charset="0"/>
              </a:rPr>
              <a:t>’objectiver é le monde sociale</a:t>
            </a:r>
            <a:endParaRPr lang="fr-FR" sz="2000" dirty="0" smtClean="0">
              <a:solidFill>
                <a:srgbClr val="FF0000"/>
              </a:solidFill>
              <a:latin typeface="Times New Roman" panose="02020603050405020304" pitchFamily="18" charset="0"/>
              <a:cs typeface="Times New Roman" panose="02020603050405020304" pitchFamily="18" charset="0"/>
            </a:endParaRPr>
          </a:p>
          <a:p>
            <a:pPr algn="just">
              <a:lnSpc>
                <a:spcPct val="150000"/>
              </a:lnSpc>
            </a:pPr>
            <a:r>
              <a:rPr lang="fr-FR" sz="2000" dirty="0" smtClean="0">
                <a:latin typeface="Times New Roman" panose="02020603050405020304" pitchFamily="18" charset="0"/>
                <a:cs typeface="Times New Roman" panose="02020603050405020304" pitchFamily="18" charset="0"/>
              </a:rPr>
              <a:t>Cela signifie que les institutions qui ont maintenant été cristallisées (la parenté) sont vécus comme existant au-dessus et en dessus des individus qui en viennent à les incarner sur le moment.</a:t>
            </a:r>
          </a:p>
          <a:p>
            <a:pPr algn="just">
              <a:lnSpc>
                <a:spcPct val="150000"/>
              </a:lnSpc>
            </a:pPr>
            <a:r>
              <a:rPr lang="fr-FR" sz="2000" dirty="0" smtClean="0">
                <a:latin typeface="Times New Roman" panose="02020603050405020304" pitchFamily="18" charset="0"/>
                <a:cs typeface="Times New Roman" panose="02020603050405020304" pitchFamily="18" charset="0"/>
              </a:rPr>
              <a:t>La réalité objective des </a:t>
            </a:r>
            <a:r>
              <a:rPr lang="fr-FR" sz="2000" dirty="0" smtClean="0">
                <a:solidFill>
                  <a:srgbClr val="FF0000"/>
                </a:solidFill>
                <a:latin typeface="Times New Roman" panose="02020603050405020304" pitchFamily="18" charset="0"/>
                <a:cs typeface="Times New Roman" panose="02020603050405020304" pitchFamily="18" charset="0"/>
              </a:rPr>
              <a:t>institutions</a:t>
            </a:r>
            <a:r>
              <a:rPr lang="fr-FR" sz="2000" dirty="0" smtClean="0">
                <a:latin typeface="Times New Roman" panose="02020603050405020304" pitchFamily="18" charset="0"/>
                <a:cs typeface="Times New Roman" panose="02020603050405020304" pitchFamily="18" charset="0"/>
              </a:rPr>
              <a:t> ne peut pas entamer si l’individu ne comprend pas </a:t>
            </a:r>
            <a:r>
              <a:rPr lang="fr-FR" sz="2000" dirty="0" smtClean="0">
                <a:solidFill>
                  <a:srgbClr val="FF0000"/>
                </a:solidFill>
                <a:latin typeface="Times New Roman" panose="02020603050405020304" pitchFamily="18" charset="0"/>
                <a:cs typeface="Times New Roman" panose="02020603050405020304" pitchFamily="18" charset="0"/>
              </a:rPr>
              <a:t>leur</a:t>
            </a:r>
            <a:r>
              <a:rPr lang="fr-FR" sz="2000" dirty="0" smtClean="0">
                <a:latin typeface="Times New Roman" panose="02020603050405020304" pitchFamily="18" charset="0"/>
                <a:cs typeface="Times New Roman" panose="02020603050405020304" pitchFamily="18" charset="0"/>
              </a:rPr>
              <a:t> </a:t>
            </a:r>
            <a:r>
              <a:rPr lang="fr-FR" sz="2000" dirty="0" smtClean="0">
                <a:solidFill>
                  <a:srgbClr val="FF0000"/>
                </a:solidFill>
                <a:latin typeface="Times New Roman" panose="02020603050405020304" pitchFamily="18" charset="0"/>
                <a:cs typeface="Times New Roman" panose="02020603050405020304" pitchFamily="18" charset="0"/>
              </a:rPr>
              <a:t>finalité</a:t>
            </a:r>
            <a:r>
              <a:rPr lang="fr-FR" sz="2000" dirty="0" smtClean="0">
                <a:latin typeface="Times New Roman" panose="02020603050405020304" pitchFamily="18" charset="0"/>
                <a:cs typeface="Times New Roman" panose="02020603050405020304" pitchFamily="18" charset="0"/>
              </a:rPr>
              <a:t>, et leur mode de fonctionnement.</a:t>
            </a:r>
          </a:p>
          <a:p>
            <a:pPr algn="just">
              <a:lnSpc>
                <a:spcPct val="150000"/>
              </a:lnSpc>
            </a:pPr>
            <a:r>
              <a:rPr lang="fr-FR" sz="2000" dirty="0" smtClean="0">
                <a:latin typeface="Times New Roman" panose="02020603050405020304" pitchFamily="18" charset="0"/>
                <a:cs typeface="Times New Roman" panose="02020603050405020304" pitchFamily="18" charset="0"/>
              </a:rPr>
              <a:t>Et comme les institutions existent comme réalité objective, les individus ne peuvent pas les comprendre par introspection., mais il doit sortir et à apprendre à les connaître comme </a:t>
            </a:r>
            <a:r>
              <a:rPr lang="fr-FR" sz="2000" b="1" dirty="0" smtClean="0">
                <a:solidFill>
                  <a:srgbClr val="FF0000"/>
                </a:solidFill>
                <a:latin typeface="Times New Roman" panose="02020603050405020304" pitchFamily="18" charset="0"/>
                <a:cs typeface="Times New Roman" panose="02020603050405020304" pitchFamily="18" charset="0"/>
              </a:rPr>
              <a:t>réalité objective indépendante des individus</a:t>
            </a:r>
            <a:r>
              <a:rPr lang="fr-FR" sz="20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41847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xmlns="" id="{1C0091DD-98F0-4EC5-A124-A97802CDDD02}"/>
              </a:ext>
            </a:extLst>
          </p:cNvPr>
          <p:cNvSpPr>
            <a:spLocks noGrp="1"/>
          </p:cNvSpPr>
          <p:nvPr>
            <p:ph idx="1"/>
          </p:nvPr>
        </p:nvSpPr>
        <p:spPr>
          <a:xfrm>
            <a:off x="484094" y="2017058"/>
            <a:ext cx="11255188" cy="4504765"/>
          </a:xfrm>
        </p:spPr>
        <p:txBody>
          <a:bodyPr anchor="t">
            <a:noAutofit/>
          </a:bodyPr>
          <a:lstStyle/>
          <a:p>
            <a:pPr>
              <a:lnSpc>
                <a:spcPct val="150000"/>
              </a:lnSpc>
            </a:pPr>
            <a:r>
              <a:rPr lang="fr-FR" sz="2000" dirty="0" smtClean="0">
                <a:solidFill>
                  <a:srgbClr val="FF0000"/>
                </a:solidFill>
                <a:latin typeface="Times New Roman" panose="02020603050405020304" pitchFamily="18" charset="0"/>
                <a:cs typeface="Times New Roman" panose="02020603050405020304" pitchFamily="18" charset="0"/>
              </a:rPr>
              <a:t>Les caractéristiques des institutions sont: </a:t>
            </a:r>
            <a:r>
              <a:rPr lang="fr-FR" sz="2000" dirty="0" smtClean="0">
                <a:solidFill>
                  <a:srgbClr val="0070C0"/>
                </a:solidFill>
                <a:latin typeface="Times New Roman" panose="02020603050405020304" pitchFamily="18" charset="0"/>
                <a:cs typeface="Times New Roman" panose="02020603050405020304" pitchFamily="18" charset="0"/>
              </a:rPr>
              <a:t>l’extériorisation, objectivation et intériorisation </a:t>
            </a:r>
            <a:r>
              <a:rPr lang="fr-FR" sz="2000" dirty="0" smtClean="0">
                <a:latin typeface="Times New Roman" panose="02020603050405020304" pitchFamily="18" charset="0"/>
                <a:cs typeface="Times New Roman" panose="02020603050405020304" pitchFamily="18" charset="0"/>
              </a:rPr>
              <a:t>(</a:t>
            </a:r>
            <a:r>
              <a:rPr lang="fr-FR" sz="2000" dirty="0" smtClean="0">
                <a:latin typeface="Times New Roman" panose="02020603050405020304" pitchFamily="18" charset="0"/>
                <a:cs typeface="Times New Roman" panose="02020603050405020304" pitchFamily="18" charset="0"/>
              </a:rPr>
              <a:t>socialisation),</a:t>
            </a:r>
            <a:r>
              <a:rPr lang="fr-FR" sz="2000" dirty="0" smtClean="0">
                <a:solidFill>
                  <a:srgbClr val="FF0000"/>
                </a:solidFill>
                <a:latin typeface="Times New Roman" panose="02020603050405020304" pitchFamily="18" charset="0"/>
                <a:cs typeface="Times New Roman" panose="02020603050405020304" pitchFamily="18" charset="0"/>
              </a:rPr>
              <a:t> </a:t>
            </a:r>
            <a:r>
              <a:rPr lang="fr-FR" sz="2000" dirty="0" smtClean="0">
                <a:latin typeface="Times New Roman" panose="02020603050405020304" pitchFamily="18" charset="0"/>
                <a:cs typeface="Times New Roman" panose="02020603050405020304" pitchFamily="18" charset="0"/>
              </a:rPr>
              <a:t>elles </a:t>
            </a:r>
            <a:r>
              <a:rPr lang="fr-FR" sz="2000" dirty="0" smtClean="0">
                <a:latin typeface="Times New Roman" panose="02020603050405020304" pitchFamily="18" charset="0"/>
                <a:cs typeface="Times New Roman" panose="02020603050405020304" pitchFamily="18" charset="0"/>
              </a:rPr>
              <a:t>se réagissent </a:t>
            </a:r>
            <a:r>
              <a:rPr lang="fr-FR" sz="2000" dirty="0" smtClean="0">
                <a:latin typeface="Times New Roman" panose="02020603050405020304" pitchFamily="18" charset="0"/>
                <a:cs typeface="Times New Roman" panose="02020603050405020304" pitchFamily="18" charset="0"/>
              </a:rPr>
              <a:t>d’une manière dialectique. </a:t>
            </a:r>
            <a:endParaRPr lang="fr-FR" sz="2000" dirty="0" smtClean="0">
              <a:solidFill>
                <a:srgbClr val="FF0000"/>
              </a:solidFill>
              <a:latin typeface="Times New Roman" panose="02020603050405020304" pitchFamily="18" charset="0"/>
              <a:cs typeface="Times New Roman" panose="02020603050405020304" pitchFamily="18" charset="0"/>
            </a:endParaRPr>
          </a:p>
          <a:p>
            <a:pPr>
              <a:lnSpc>
                <a:spcPct val="150000"/>
              </a:lnSpc>
            </a:pPr>
            <a:r>
              <a:rPr lang="fr-FR" sz="2000" dirty="0">
                <a:solidFill>
                  <a:srgbClr val="0070C0"/>
                </a:solidFill>
                <a:latin typeface="Times New Roman" panose="02020603050405020304" pitchFamily="18" charset="0"/>
                <a:cs typeface="Times New Roman" panose="02020603050405020304" pitchFamily="18" charset="0"/>
              </a:rPr>
              <a:t>L’extériorisation</a:t>
            </a:r>
            <a:r>
              <a:rPr lang="fr-FR" sz="2000" dirty="0">
                <a:latin typeface="Times New Roman" panose="02020603050405020304" pitchFamily="18" charset="0"/>
                <a:cs typeface="Times New Roman" panose="02020603050405020304" pitchFamily="18" charset="0"/>
              </a:rPr>
              <a:t> de la vie sociale passe ainsi par une </a:t>
            </a:r>
            <a:r>
              <a:rPr lang="fr-FR" sz="2000" dirty="0" smtClean="0">
                <a:latin typeface="Times New Roman" panose="02020603050405020304" pitchFamily="18" charset="0"/>
                <a:cs typeface="Times New Roman" panose="02020603050405020304" pitchFamily="18" charset="0"/>
              </a:rPr>
              <a:t>nécessaire typification </a:t>
            </a:r>
            <a:r>
              <a:rPr lang="fr-FR" sz="2000" dirty="0">
                <a:latin typeface="Times New Roman" panose="02020603050405020304" pitchFamily="18" charset="0"/>
                <a:cs typeface="Times New Roman" panose="02020603050405020304" pitchFamily="18" charset="0"/>
              </a:rPr>
              <a:t>d’habitudes et de routines donnant lieu </a:t>
            </a:r>
            <a:r>
              <a:rPr lang="fr-FR" sz="2000" dirty="0" smtClean="0">
                <a:latin typeface="Times New Roman" panose="02020603050405020304" pitchFamily="18" charset="0"/>
                <a:cs typeface="Times New Roman" panose="02020603050405020304" pitchFamily="18" charset="0"/>
              </a:rPr>
              <a:t>progressive</a:t>
            </a:r>
            <a:r>
              <a:rPr lang="fr-FR" sz="2000" dirty="0">
                <a:latin typeface="Times New Roman" panose="02020603050405020304" pitchFamily="18" charset="0"/>
                <a:cs typeface="Times New Roman" panose="02020603050405020304" pitchFamily="18" charset="0"/>
              </a:rPr>
              <a:t>ment à une institutionnalisation des conduites et à la </a:t>
            </a:r>
            <a:r>
              <a:rPr lang="fr-FR" sz="2000" dirty="0" smtClean="0">
                <a:latin typeface="Times New Roman" panose="02020603050405020304" pitchFamily="18" charset="0"/>
                <a:cs typeface="Times New Roman" panose="02020603050405020304" pitchFamily="18" charset="0"/>
              </a:rPr>
              <a:t>formation d’un </a:t>
            </a:r>
            <a:r>
              <a:rPr lang="fr-FR" sz="2000" dirty="0">
                <a:latin typeface="Times New Roman" panose="02020603050405020304" pitchFamily="18" charset="0"/>
                <a:cs typeface="Times New Roman" panose="02020603050405020304" pitchFamily="18" charset="0"/>
              </a:rPr>
              <a:t>ensemble de rôles</a:t>
            </a:r>
            <a:endParaRPr lang="fr-FR" sz="2000" dirty="0" smtClean="0">
              <a:latin typeface="Times New Roman" panose="02020603050405020304" pitchFamily="18" charset="0"/>
              <a:cs typeface="Times New Roman" panose="02020603050405020304" pitchFamily="18" charset="0"/>
            </a:endParaRPr>
          </a:p>
          <a:p>
            <a:pPr>
              <a:lnSpc>
                <a:spcPct val="150000"/>
              </a:lnSpc>
            </a:pPr>
            <a:r>
              <a:rPr lang="fr-FR" sz="2000" dirty="0" smtClean="0">
                <a:latin typeface="Times New Roman" panose="02020603050405020304" pitchFamily="18" charset="0"/>
                <a:cs typeface="Times New Roman" panose="02020603050405020304" pitchFamily="18" charset="0"/>
              </a:rPr>
              <a:t>L’existence </a:t>
            </a:r>
            <a:r>
              <a:rPr lang="fr-FR" sz="2000" dirty="0" smtClean="0">
                <a:latin typeface="Times New Roman" panose="02020603050405020304" pitchFamily="18" charset="0"/>
                <a:cs typeface="Times New Roman" panose="02020603050405020304" pitchFamily="18" charset="0"/>
              </a:rPr>
              <a:t>des institutions ne se repose pas sur une logique, elle ne réside pas dans leur fonctions, mais dans la façon dont celles-ci </a:t>
            </a:r>
            <a:r>
              <a:rPr lang="fr-FR" sz="2000" dirty="0" smtClean="0">
                <a:solidFill>
                  <a:srgbClr val="FF0000"/>
                </a:solidFill>
                <a:latin typeface="Times New Roman" panose="02020603050405020304" pitchFamily="18" charset="0"/>
                <a:cs typeface="Times New Roman" panose="02020603050405020304" pitchFamily="18" charset="0"/>
              </a:rPr>
              <a:t>sont traitées </a:t>
            </a:r>
            <a:r>
              <a:rPr lang="fr-FR" sz="2000" dirty="0" smtClean="0">
                <a:solidFill>
                  <a:srgbClr val="FF0000"/>
                </a:solidFill>
                <a:latin typeface="Times New Roman" panose="02020603050405020304" pitchFamily="18" charset="0"/>
                <a:cs typeface="Times New Roman" panose="02020603050405020304" pitchFamily="18" charset="0"/>
              </a:rPr>
              <a:t>réflexivement.</a:t>
            </a:r>
            <a:endParaRPr lang="fr-FR" sz="2000" dirty="0" smtClean="0">
              <a:solidFill>
                <a:srgbClr val="FF0000"/>
              </a:solidFill>
              <a:latin typeface="Times New Roman" panose="02020603050405020304" pitchFamily="18" charset="0"/>
              <a:cs typeface="Times New Roman" panose="02020603050405020304" pitchFamily="18" charset="0"/>
            </a:endParaRPr>
          </a:p>
          <a:p>
            <a:pPr>
              <a:lnSpc>
                <a:spcPct val="150000"/>
              </a:lnSpc>
            </a:pPr>
            <a:r>
              <a:rPr lang="fr-FR" sz="2000" dirty="0" smtClean="0">
                <a:latin typeface="Times New Roman" panose="02020603050405020304" pitchFamily="18" charset="0"/>
                <a:cs typeface="Times New Roman" panose="02020603050405020304" pitchFamily="18" charset="0"/>
              </a:rPr>
              <a:t>Le savoir produit sur l’institution est aussi objectif reflète les  structures sociales objectivés</a:t>
            </a:r>
          </a:p>
          <a:p>
            <a:pPr>
              <a:lnSpc>
                <a:spcPct val="150000"/>
              </a:lnSpc>
            </a:pPr>
            <a:endParaRPr lang="fr-FR" sz="2000"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6204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xmlns="" id="{1C0091DD-98F0-4EC5-A124-A97802CDDD02}"/>
              </a:ext>
            </a:extLst>
          </p:cNvPr>
          <p:cNvSpPr>
            <a:spLocks noGrp="1"/>
          </p:cNvSpPr>
          <p:nvPr>
            <p:ph idx="1"/>
          </p:nvPr>
        </p:nvSpPr>
        <p:spPr>
          <a:xfrm>
            <a:off x="537882" y="1815353"/>
            <a:ext cx="11147612" cy="4585447"/>
          </a:xfrm>
        </p:spPr>
        <p:txBody>
          <a:bodyPr anchor="t">
            <a:normAutofit fontScale="92500" lnSpcReduction="20000"/>
          </a:bodyPr>
          <a:lstStyle/>
          <a:p>
            <a:pPr marL="0" indent="0">
              <a:lnSpc>
                <a:spcPct val="150000"/>
              </a:lnSpc>
              <a:buNone/>
            </a:pPr>
            <a:r>
              <a:rPr lang="fr-FR" b="1" dirty="0" smtClean="0">
                <a:latin typeface="Times New Roman" panose="02020603050405020304" pitchFamily="18" charset="0"/>
                <a:cs typeface="Times New Roman" panose="02020603050405020304" pitchFamily="18" charset="0"/>
              </a:rPr>
              <a:t>L’objectivation de </a:t>
            </a:r>
            <a:r>
              <a:rPr lang="fr-FR" b="1" dirty="0" smtClean="0">
                <a:latin typeface="Times New Roman" panose="02020603050405020304" pitchFamily="18" charset="0"/>
                <a:cs typeface="Times New Roman" panose="02020603050405020304" pitchFamily="18" charset="0"/>
              </a:rPr>
              <a:t>la réalité:</a:t>
            </a:r>
          </a:p>
          <a:p>
            <a:pPr>
              <a:lnSpc>
                <a:spcPct val="150000"/>
              </a:lnSpc>
            </a:pPr>
            <a:r>
              <a:rPr lang="fr-FR" dirty="0">
                <a:latin typeface="Times New Roman" panose="02020603050405020304" pitchFamily="18" charset="0"/>
                <a:cs typeface="Times New Roman" panose="02020603050405020304" pitchFamily="18" charset="0"/>
              </a:rPr>
              <a:t>Le monde institutionnel est une activité humaine objectivée, il en est de même pour toute institution.</a:t>
            </a:r>
          </a:p>
          <a:p>
            <a:pPr>
              <a:lnSpc>
                <a:spcPct val="150000"/>
              </a:lnSpc>
            </a:pPr>
            <a:r>
              <a:rPr lang="fr-FR" dirty="0" smtClean="0">
                <a:latin typeface="Times New Roman" panose="02020603050405020304" pitchFamily="18" charset="0"/>
                <a:cs typeface="Times New Roman" panose="02020603050405020304" pitchFamily="18" charset="0"/>
              </a:rPr>
              <a:t>s’extérioriser </a:t>
            </a:r>
            <a:r>
              <a:rPr lang="fr-FR" dirty="0">
                <a:latin typeface="Times New Roman" panose="02020603050405020304" pitchFamily="18" charset="0"/>
                <a:cs typeface="Times New Roman" panose="02020603050405020304" pitchFamily="18" charset="0"/>
              </a:rPr>
              <a:t>et en ce sens initial, l’objectivité du monde </a:t>
            </a:r>
            <a:r>
              <a:rPr lang="fr-FR" dirty="0" smtClean="0">
                <a:latin typeface="Times New Roman" panose="02020603050405020304" pitchFamily="18" charset="0"/>
                <a:cs typeface="Times New Roman" panose="02020603050405020304" pitchFamily="18" charset="0"/>
              </a:rPr>
              <a:t>social signifie </a:t>
            </a:r>
            <a:r>
              <a:rPr lang="fr-FR" dirty="0">
                <a:latin typeface="Times New Roman" panose="02020603050405020304" pitchFamily="18" charset="0"/>
                <a:cs typeface="Times New Roman" panose="02020603050405020304" pitchFamily="18" charset="0"/>
              </a:rPr>
              <a:t>que l’individu est confronté à quelque chose d’extérieur </a:t>
            </a:r>
            <a:r>
              <a:rPr lang="fr-FR" dirty="0" smtClean="0">
                <a:latin typeface="Times New Roman" panose="02020603050405020304" pitchFamily="18" charset="0"/>
                <a:cs typeface="Times New Roman" panose="02020603050405020304" pitchFamily="18" charset="0"/>
              </a:rPr>
              <a:t>à lui</a:t>
            </a:r>
            <a:r>
              <a:rPr lang="fr-FR" dirty="0">
                <a:latin typeface="Times New Roman" panose="02020603050405020304" pitchFamily="18" charset="0"/>
                <a:cs typeface="Times New Roman" panose="02020603050405020304" pitchFamily="18" charset="0"/>
              </a:rPr>
              <a:t>, mais « la question décisive est de savoir s’il </a:t>
            </a:r>
            <a:r>
              <a:rPr lang="fr-FR" u="sng" dirty="0">
                <a:latin typeface="Times New Roman" panose="02020603050405020304" pitchFamily="18" charset="0"/>
                <a:cs typeface="Times New Roman" panose="02020603050405020304" pitchFamily="18" charset="0"/>
              </a:rPr>
              <a:t>possède encore </a:t>
            </a:r>
            <a:r>
              <a:rPr lang="fr-FR" u="sng" dirty="0" smtClean="0">
                <a:latin typeface="Times New Roman" panose="02020603050405020304" pitchFamily="18" charset="0"/>
                <a:cs typeface="Times New Roman" panose="02020603050405020304" pitchFamily="18" charset="0"/>
              </a:rPr>
              <a:t>la conscience </a:t>
            </a:r>
            <a:r>
              <a:rPr lang="fr-FR" dirty="0">
                <a:latin typeface="Times New Roman" panose="02020603050405020304" pitchFamily="18" charset="0"/>
                <a:cs typeface="Times New Roman" panose="02020603050405020304" pitchFamily="18" charset="0"/>
              </a:rPr>
              <a:t>que, même objectivé, le </a:t>
            </a:r>
            <a:r>
              <a:rPr lang="fr-FR" u="sng" dirty="0">
                <a:latin typeface="Times New Roman" panose="02020603050405020304" pitchFamily="18" charset="0"/>
                <a:cs typeface="Times New Roman" panose="02020603050405020304" pitchFamily="18" charset="0"/>
              </a:rPr>
              <a:t>monde social a été façonné </a:t>
            </a:r>
            <a:r>
              <a:rPr lang="fr-FR" u="sng" dirty="0" smtClean="0">
                <a:latin typeface="Times New Roman" panose="02020603050405020304" pitchFamily="18" charset="0"/>
                <a:cs typeface="Times New Roman" panose="02020603050405020304" pitchFamily="18" charset="0"/>
              </a:rPr>
              <a:t>par l’homme </a:t>
            </a:r>
            <a:r>
              <a:rPr lang="fr-FR" dirty="0">
                <a:latin typeface="Times New Roman" panose="02020603050405020304" pitchFamily="18" charset="0"/>
                <a:cs typeface="Times New Roman" panose="02020603050405020304" pitchFamily="18" charset="0"/>
              </a:rPr>
              <a:t>– et, dès lors, peut être recréé par ce dernier » (p. 158)</a:t>
            </a:r>
            <a:endParaRPr lang="fr-FR" dirty="0" smtClean="0">
              <a:latin typeface="Times New Roman" panose="02020603050405020304" pitchFamily="18" charset="0"/>
              <a:cs typeface="Times New Roman" panose="02020603050405020304" pitchFamily="18" charset="0"/>
            </a:endParaRPr>
          </a:p>
          <a:p>
            <a:pPr marL="0" indent="0">
              <a:lnSpc>
                <a:spcPct val="150000"/>
              </a:lnSpc>
              <a:buNone/>
            </a:pPr>
            <a:r>
              <a:rPr lang="fr-FR" b="1" dirty="0">
                <a:latin typeface="Times New Roman" panose="02020603050405020304" pitchFamily="18" charset="0"/>
                <a:cs typeface="Times New Roman" panose="02020603050405020304" pitchFamily="18" charset="0"/>
              </a:rPr>
              <a:t>L’intériorisation de la réalité:</a:t>
            </a:r>
          </a:p>
          <a:p>
            <a:pPr>
              <a:lnSpc>
                <a:spcPct val="150000"/>
              </a:lnSpc>
            </a:pPr>
            <a:r>
              <a:rPr lang="fr-FR" dirty="0">
                <a:latin typeface="Times New Roman" panose="02020603050405020304" pitchFamily="18" charset="0"/>
                <a:cs typeface="Times New Roman" panose="02020603050405020304" pitchFamily="18" charset="0"/>
              </a:rPr>
              <a:t>Berger et Luckmann considèrent que la typification passe par la socialisation primaire (subjective ) comme structure de base de toute socialisation secondaire (objective).</a:t>
            </a:r>
          </a:p>
          <a:p>
            <a:pPr>
              <a:lnSpc>
                <a:spcPct val="150000"/>
              </a:lnSpc>
            </a:pPr>
            <a:r>
              <a:rPr lang="fr-FR" dirty="0">
                <a:latin typeface="Times New Roman" panose="02020603050405020304" pitchFamily="18" charset="0"/>
                <a:cs typeface="Times New Roman" panose="02020603050405020304" pitchFamily="18" charset="0"/>
              </a:rPr>
              <a:t>Toute personne est né à l’intérieur d’une structure objective qui lui permet de rencontrer les autres qui s’occupent de cette socialisation.</a:t>
            </a:r>
          </a:p>
          <a:p>
            <a:pPr>
              <a:lnSpc>
                <a:spcPct val="150000"/>
              </a:lnSpc>
            </a:pPr>
            <a:r>
              <a:rPr lang="fr-FR" dirty="0">
                <a:latin typeface="Times New Roman" panose="02020603050405020304" pitchFamily="18" charset="0"/>
                <a:cs typeface="Times New Roman" panose="02020603050405020304" pitchFamily="18" charset="0"/>
              </a:rPr>
              <a:t>Elle représente un attachement émotionnel qui aide l’individu à </a:t>
            </a:r>
            <a:r>
              <a:rPr lang="fr-FR" dirty="0">
                <a:solidFill>
                  <a:srgbClr val="0070C0"/>
                </a:solidFill>
                <a:latin typeface="Times New Roman" panose="02020603050405020304" pitchFamily="18" charset="0"/>
                <a:cs typeface="Times New Roman" panose="02020603050405020304" pitchFamily="18" charset="0"/>
              </a:rPr>
              <a:t>intérioriser</a:t>
            </a:r>
            <a:r>
              <a:rPr lang="fr-FR" dirty="0">
                <a:latin typeface="Times New Roman" panose="02020603050405020304" pitchFamily="18" charset="0"/>
                <a:cs typeface="Times New Roman" panose="02020603050405020304" pitchFamily="18" charset="0"/>
              </a:rPr>
              <a:t>  les attitudes et les rôles sociaux, </a:t>
            </a:r>
          </a:p>
        </p:txBody>
      </p:sp>
    </p:spTree>
    <p:extLst>
      <p:ext uri="{BB962C8B-B14F-4D97-AF65-F5344CB8AC3E}">
        <p14:creationId xmlns:p14="http://schemas.microsoft.com/office/powerpoint/2010/main" val="699917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xmlns="" id="{1C0091DD-98F0-4EC5-A124-A97802CDDD02}"/>
              </a:ext>
            </a:extLst>
          </p:cNvPr>
          <p:cNvSpPr>
            <a:spLocks noGrp="1"/>
          </p:cNvSpPr>
          <p:nvPr>
            <p:ph idx="1"/>
          </p:nvPr>
        </p:nvSpPr>
        <p:spPr>
          <a:xfrm>
            <a:off x="645460" y="2084294"/>
            <a:ext cx="10857564" cy="4356847"/>
          </a:xfrm>
        </p:spPr>
        <p:txBody>
          <a:bodyPr anchor="t">
            <a:noAutofit/>
          </a:bodyPr>
          <a:lstStyle/>
          <a:p>
            <a:pPr algn="just">
              <a:lnSpc>
                <a:spcPct val="150000"/>
              </a:lnSpc>
            </a:pPr>
            <a:r>
              <a:rPr lang="fr-FR" sz="2000" dirty="0" smtClean="0">
                <a:latin typeface="Times New Roman" panose="02020603050405020304" pitchFamily="18" charset="0"/>
                <a:cs typeface="Times New Roman" panose="02020603050405020304" pitchFamily="18" charset="0"/>
              </a:rPr>
              <a:t>Au cours de processus de d’intériorisation de la réalité, chaque société doit développer des procédures de </a:t>
            </a:r>
            <a:r>
              <a:rPr lang="fr-FR" sz="2000" b="1" dirty="0" smtClean="0">
                <a:latin typeface="Times New Roman" panose="02020603050405020304" pitchFamily="18" charset="0"/>
                <a:cs typeface="Times New Roman" panose="02020603050405020304" pitchFamily="18" charset="0"/>
              </a:rPr>
              <a:t>maintenance de la réalité</a:t>
            </a:r>
            <a:r>
              <a:rPr lang="fr-FR" sz="2000" dirty="0" smtClean="0">
                <a:latin typeface="Times New Roman" panose="02020603050405020304" pitchFamily="18" charset="0"/>
                <a:cs typeface="Times New Roman" panose="02020603050405020304" pitchFamily="18" charset="0"/>
              </a:rPr>
              <a:t> de façon à sauvegarder la symétrie entre la réalité objective et la réalité subjective.</a:t>
            </a:r>
          </a:p>
          <a:p>
            <a:pPr algn="just">
              <a:lnSpc>
                <a:spcPct val="150000"/>
              </a:lnSpc>
            </a:pPr>
            <a:r>
              <a:rPr lang="fr-FR" sz="2000" dirty="0" smtClean="0">
                <a:latin typeface="Times New Roman" panose="02020603050405020304" pitchFamily="18" charset="0"/>
                <a:cs typeface="Times New Roman" panose="02020603050405020304" pitchFamily="18" charset="0"/>
              </a:rPr>
              <a:t>Il </a:t>
            </a:r>
            <a:r>
              <a:rPr lang="fr-FR" sz="2000" dirty="0" smtClean="0">
                <a:latin typeface="Times New Roman" panose="02020603050405020304" pitchFamily="18" charset="0"/>
                <a:cs typeface="Times New Roman" panose="02020603050405020304" pitchFamily="18" charset="0"/>
              </a:rPr>
              <a:t>y a deux types de maintenance de la réalité:</a:t>
            </a:r>
          </a:p>
          <a:p>
            <a:pPr marL="457200" indent="-457200" algn="just">
              <a:lnSpc>
                <a:spcPct val="150000"/>
              </a:lnSpc>
              <a:buFont typeface="+mj-lt"/>
              <a:buAutoNum type="arabicPeriod"/>
            </a:pPr>
            <a:r>
              <a:rPr lang="fr-FR" sz="2000" dirty="0" smtClean="0">
                <a:latin typeface="Times New Roman" panose="02020603050405020304" pitchFamily="18" charset="0"/>
                <a:cs typeface="Times New Roman" panose="02020603050405020304" pitchFamily="18" charset="0"/>
              </a:rPr>
              <a:t>La maintenance de </a:t>
            </a:r>
            <a:r>
              <a:rPr lang="fr-FR" sz="2000" b="1" dirty="0" smtClean="0">
                <a:latin typeface="Times New Roman" panose="02020603050405020304" pitchFamily="18" charset="0"/>
                <a:cs typeface="Times New Roman" panose="02020603050405020304" pitchFamily="18" charset="0"/>
              </a:rPr>
              <a:t>routine</a:t>
            </a:r>
            <a:r>
              <a:rPr lang="fr-FR" sz="2000" dirty="0" smtClean="0">
                <a:latin typeface="Times New Roman" panose="02020603050405020304" pitchFamily="18" charset="0"/>
                <a:cs typeface="Times New Roman" panose="02020603050405020304" pitchFamily="18" charset="0"/>
              </a:rPr>
              <a:t> par la maintenance de la réalité intériorisée dans la vie quotidienne, ce qui constitue</a:t>
            </a:r>
            <a:r>
              <a:rPr lang="fr-FR" sz="2000" b="1" dirty="0" smtClean="0">
                <a:latin typeface="Times New Roman" panose="02020603050405020304" pitchFamily="18" charset="0"/>
                <a:cs typeface="Times New Roman" panose="02020603050405020304" pitchFamily="18" charset="0"/>
              </a:rPr>
              <a:t> l’essence de l’institutionnalisation</a:t>
            </a:r>
          </a:p>
          <a:p>
            <a:pPr marL="457200" indent="-457200" algn="just">
              <a:lnSpc>
                <a:spcPct val="150000"/>
              </a:lnSpc>
              <a:buFont typeface="+mj-lt"/>
              <a:buAutoNum type="arabicPeriod"/>
            </a:pPr>
            <a:r>
              <a:rPr lang="fr-FR" sz="2000" dirty="0" smtClean="0">
                <a:latin typeface="Times New Roman" panose="02020603050405020304" pitchFamily="18" charset="0"/>
                <a:cs typeface="Times New Roman" panose="02020603050405020304" pitchFamily="18" charset="0"/>
              </a:rPr>
              <a:t>La maintenance de </a:t>
            </a:r>
            <a:r>
              <a:rPr lang="fr-FR" sz="2000" b="1" dirty="0" smtClean="0">
                <a:latin typeface="Times New Roman" panose="02020603050405020304" pitchFamily="18" charset="0"/>
                <a:cs typeface="Times New Roman" panose="02020603050405020304" pitchFamily="18" charset="0"/>
              </a:rPr>
              <a:t>crise</a:t>
            </a:r>
            <a:r>
              <a:rPr lang="fr-FR" sz="2000" dirty="0" smtClean="0">
                <a:latin typeface="Times New Roman" panose="02020603050405020304" pitchFamily="18" charset="0"/>
                <a:cs typeface="Times New Roman" panose="02020603050405020304" pitchFamily="18" charset="0"/>
              </a:rPr>
              <a:t>, par l’ improvisation des procédures de maintenance de la réalité en face de la crise, des comportement apparaissent dans des situation données (</a:t>
            </a:r>
            <a:r>
              <a:rPr lang="fr-FR" sz="2000" dirty="0" err="1" smtClean="0">
                <a:latin typeface="Times New Roman" panose="02020603050405020304" pitchFamily="18" charset="0"/>
                <a:cs typeface="Times New Roman" panose="02020603050405020304" pitchFamily="18" charset="0"/>
              </a:rPr>
              <a:t>Covid</a:t>
            </a:r>
            <a:r>
              <a:rPr lang="fr-FR" sz="2000" dirty="0" smtClean="0">
                <a:latin typeface="Times New Roman" panose="02020603050405020304" pitchFamily="18" charset="0"/>
                <a:cs typeface="Times New Roman" panose="02020603050405020304" pitchFamily="18" charset="0"/>
              </a:rPr>
              <a:t> 19).</a:t>
            </a:r>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9555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xmlns="" id="{1C0091DD-98F0-4EC5-A124-A97802CDDD02}"/>
              </a:ext>
            </a:extLst>
          </p:cNvPr>
          <p:cNvSpPr>
            <a:spLocks noGrp="1"/>
          </p:cNvSpPr>
          <p:nvPr>
            <p:ph idx="1"/>
          </p:nvPr>
        </p:nvSpPr>
        <p:spPr>
          <a:xfrm>
            <a:off x="470647" y="1788458"/>
            <a:ext cx="11268635" cy="4894729"/>
          </a:xfrm>
        </p:spPr>
        <p:txBody>
          <a:bodyPr anchor="t">
            <a:normAutofit fontScale="77500" lnSpcReduction="20000"/>
          </a:bodyPr>
          <a:lstStyle/>
          <a:p>
            <a:pPr marL="0" indent="0" algn="just">
              <a:lnSpc>
                <a:spcPct val="150000"/>
              </a:lnSpc>
              <a:buNone/>
            </a:pPr>
            <a:r>
              <a:rPr lang="fr-FR" sz="2400" b="1" dirty="0" smtClean="0">
                <a:solidFill>
                  <a:srgbClr val="FF0000"/>
                </a:solidFill>
                <a:latin typeface="Times New Roman" panose="02020603050405020304" pitchFamily="18" charset="0"/>
                <a:cs typeface="Times New Roman" panose="02020603050405020304" pitchFamily="18" charset="0"/>
              </a:rPr>
              <a:t>L’ampleur d’institutionnalisation</a:t>
            </a:r>
            <a:endParaRPr lang="fr-FR" sz="2400" b="1" dirty="0">
              <a:solidFill>
                <a:srgbClr val="FF0000"/>
              </a:solidFill>
              <a:latin typeface="Times New Roman" panose="02020603050405020304" pitchFamily="18" charset="0"/>
              <a:cs typeface="Times New Roman" panose="02020603050405020304" pitchFamily="18" charset="0"/>
            </a:endParaRPr>
          </a:p>
          <a:p>
            <a:pPr algn="just">
              <a:lnSpc>
                <a:spcPct val="150000"/>
              </a:lnSpc>
            </a:pPr>
            <a:r>
              <a:rPr lang="fr-FR" sz="2300" dirty="0" smtClean="0">
                <a:latin typeface="Times New Roman" panose="02020603050405020304" pitchFamily="18" charset="0"/>
                <a:cs typeface="Times New Roman" panose="02020603050405020304" pitchFamily="18" charset="0"/>
              </a:rPr>
              <a:t>L’ampleur de l’institutionnalisation dépond de la généralité </a:t>
            </a:r>
            <a:r>
              <a:rPr lang="fr-FR" sz="2300" dirty="0">
                <a:latin typeface="Times New Roman" panose="02020603050405020304" pitchFamily="18" charset="0"/>
                <a:cs typeface="Times New Roman" panose="02020603050405020304" pitchFamily="18" charset="0"/>
              </a:rPr>
              <a:t>des </a:t>
            </a:r>
            <a:r>
              <a:rPr lang="fr-FR" sz="2300" dirty="0" smtClean="0">
                <a:latin typeface="Times New Roman" panose="02020603050405020304" pitchFamily="18" charset="0"/>
                <a:cs typeface="Times New Roman" panose="02020603050405020304" pitchFamily="18" charset="0"/>
              </a:rPr>
              <a:t>structures de pertinence, si celles-ci sont généralement </a:t>
            </a:r>
            <a:r>
              <a:rPr lang="fr-FR" sz="2300" b="1" dirty="0" smtClean="0">
                <a:latin typeface="Times New Roman" panose="02020603050405020304" pitchFamily="18" charset="0"/>
                <a:cs typeface="Times New Roman" panose="02020603050405020304" pitchFamily="18" charset="0"/>
              </a:rPr>
              <a:t>partagées</a:t>
            </a:r>
            <a:r>
              <a:rPr lang="fr-FR" sz="2300" dirty="0" smtClean="0">
                <a:latin typeface="Times New Roman" panose="02020603050405020304" pitchFamily="18" charset="0"/>
                <a:cs typeface="Times New Roman" panose="02020603050405020304" pitchFamily="18" charset="0"/>
              </a:rPr>
              <a:t>, l’ampleur de l’institutionnalisation sera </a:t>
            </a:r>
            <a:r>
              <a:rPr lang="fr-FR" sz="2300" b="1" dirty="0" smtClean="0">
                <a:latin typeface="Times New Roman" panose="02020603050405020304" pitchFamily="18" charset="0"/>
                <a:cs typeface="Times New Roman" panose="02020603050405020304" pitchFamily="18" charset="0"/>
              </a:rPr>
              <a:t>vaste</a:t>
            </a:r>
            <a:r>
              <a:rPr lang="fr-FR" sz="2300" dirty="0" smtClean="0">
                <a:latin typeface="Times New Roman" panose="02020603050405020304" pitchFamily="18" charset="0"/>
                <a:cs typeface="Times New Roman" panose="02020603050405020304" pitchFamily="18" charset="0"/>
              </a:rPr>
              <a:t>.</a:t>
            </a:r>
          </a:p>
          <a:p>
            <a:pPr algn="just">
              <a:lnSpc>
                <a:spcPct val="150000"/>
              </a:lnSpc>
            </a:pPr>
            <a:r>
              <a:rPr lang="fr-FR" sz="2300" dirty="0" smtClean="0">
                <a:latin typeface="Times New Roman" panose="02020603050405020304" pitchFamily="18" charset="0"/>
                <a:cs typeface="Times New Roman" panose="02020603050405020304" pitchFamily="18" charset="0"/>
              </a:rPr>
              <a:t>Dans chaque société, tout problème social est généralisé et objectivé, ce qui permet de chercher une solution d’une manière objective</a:t>
            </a:r>
          </a:p>
          <a:p>
            <a:pPr algn="just">
              <a:lnSpc>
                <a:spcPct val="150000"/>
              </a:lnSpc>
            </a:pPr>
            <a:r>
              <a:rPr lang="fr-FR" sz="2300" dirty="0" smtClean="0">
                <a:latin typeface="Times New Roman" panose="02020603050405020304" pitchFamily="18" charset="0"/>
                <a:cs typeface="Times New Roman" panose="02020603050405020304" pitchFamily="18" charset="0"/>
              </a:rPr>
              <a:t>L’ordre institutionnel contient la totalité de la vie sociale, lequel rassemble la performance contenue de complexité hautement stylisé.</a:t>
            </a:r>
          </a:p>
          <a:p>
            <a:pPr algn="just">
              <a:lnSpc>
                <a:spcPct val="150000"/>
              </a:lnSpc>
            </a:pPr>
            <a:r>
              <a:rPr lang="fr-FR" sz="2300" dirty="0" smtClean="0">
                <a:latin typeface="Times New Roman" panose="02020603050405020304" pitchFamily="18" charset="0"/>
                <a:cs typeface="Times New Roman" panose="02020603050405020304" pitchFamily="18" charset="0"/>
              </a:rPr>
              <a:t>L’ordre institutionnel est à la fois vague et segmentaire peut être appréhendé en termes </a:t>
            </a:r>
            <a:r>
              <a:rPr lang="fr-FR" sz="2300" dirty="0" smtClean="0">
                <a:solidFill>
                  <a:srgbClr val="FF0000"/>
                </a:solidFill>
                <a:latin typeface="Times New Roman" panose="02020603050405020304" pitchFamily="18" charset="0"/>
                <a:cs typeface="Times New Roman" panose="02020603050405020304" pitchFamily="18" charset="0"/>
              </a:rPr>
              <a:t>réifié</a:t>
            </a:r>
            <a:r>
              <a:rPr lang="fr-FR" sz="2300" dirty="0" smtClean="0">
                <a:latin typeface="Times New Roman" panose="02020603050405020304" pitchFamily="18" charset="0"/>
                <a:cs typeface="Times New Roman" panose="02020603050405020304" pitchFamily="18" charset="0"/>
              </a:rPr>
              <a:t>. Les rôles aussi peuvent être comme ça réifiés de la même manière que l’institution</a:t>
            </a:r>
            <a:r>
              <a:rPr lang="fr-FR" sz="2300" dirty="0" smtClean="0">
                <a:latin typeface="Times New Roman" panose="02020603050405020304" pitchFamily="18" charset="0"/>
                <a:cs typeface="Times New Roman" panose="02020603050405020304" pitchFamily="18" charset="0"/>
              </a:rPr>
              <a:t>.</a:t>
            </a:r>
          </a:p>
          <a:p>
            <a:pPr algn="just">
              <a:lnSpc>
                <a:spcPct val="150000"/>
              </a:lnSpc>
            </a:pPr>
            <a:r>
              <a:rPr lang="fr-FR" sz="2300" dirty="0" smtClean="0">
                <a:latin typeface="Times New Roman" panose="02020603050405020304" pitchFamily="18" charset="0"/>
                <a:cs typeface="Times New Roman" panose="02020603050405020304" pitchFamily="18" charset="0"/>
              </a:rPr>
              <a:t>Le </a:t>
            </a:r>
            <a:r>
              <a:rPr lang="fr-FR" sz="2300" dirty="0">
                <a:latin typeface="Times New Roman" panose="02020603050405020304" pitchFamily="18" charset="0"/>
                <a:cs typeface="Times New Roman" panose="02020603050405020304" pitchFamily="18" charset="0"/>
              </a:rPr>
              <a:t>concept de structure sociale « comme simple agrégat de stratégies individuelles et d'actes de </a:t>
            </a:r>
            <a:r>
              <a:rPr lang="fr-FR" sz="2300" dirty="0" smtClean="0">
                <a:latin typeface="Times New Roman" panose="02020603050405020304" pitchFamily="18" charset="0"/>
                <a:cs typeface="Times New Roman" panose="02020603050405020304" pitchFamily="18" charset="0"/>
              </a:rPr>
              <a:t>classification » Bourdieu</a:t>
            </a:r>
            <a:endParaRPr lang="fr-FR" sz="2300" dirty="0" smtClean="0">
              <a:latin typeface="Times New Roman" panose="02020603050405020304" pitchFamily="18" charset="0"/>
              <a:cs typeface="Times New Roman" panose="02020603050405020304" pitchFamily="18" charset="0"/>
            </a:endParaRPr>
          </a:p>
          <a:p>
            <a:pPr algn="just">
              <a:lnSpc>
                <a:spcPct val="150000"/>
              </a:lnSpc>
            </a:pPr>
            <a:endParaRPr lang="en-US" sz="21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4932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a16="http://schemas.microsoft.com/office/drawing/2014/main" xmlns="" id="{1C0091DD-98F0-4EC5-A124-A97802CDDD02}"/>
              </a:ext>
            </a:extLst>
          </p:cNvPr>
          <p:cNvSpPr>
            <a:spLocks noGrp="1"/>
          </p:cNvSpPr>
          <p:nvPr>
            <p:ph idx="1"/>
          </p:nvPr>
        </p:nvSpPr>
        <p:spPr>
          <a:xfrm>
            <a:off x="658906" y="2043953"/>
            <a:ext cx="10844117" cy="4531659"/>
          </a:xfrm>
        </p:spPr>
        <p:txBody>
          <a:bodyPr anchor="t">
            <a:normAutofit/>
          </a:bodyPr>
          <a:lstStyle/>
          <a:p>
            <a:pPr algn="just">
              <a:lnSpc>
                <a:spcPct val="150000"/>
              </a:lnSpc>
            </a:pPr>
            <a:r>
              <a:rPr lang="fr-FR" sz="2000" dirty="0" smtClean="0">
                <a:latin typeface="Times New Roman" panose="02020603050405020304" pitchFamily="18" charset="0"/>
                <a:cs typeface="Times New Roman" panose="02020603050405020304" pitchFamily="18" charset="0"/>
              </a:rPr>
              <a:t>L’institution prend sa </a:t>
            </a:r>
            <a:r>
              <a:rPr lang="fr-FR" sz="2000" dirty="0">
                <a:latin typeface="Times New Roman" panose="02020603050405020304" pitchFamily="18" charset="0"/>
                <a:cs typeface="Times New Roman" panose="02020603050405020304" pitchFamily="18" charset="0"/>
              </a:rPr>
              <a:t>légitimité </a:t>
            </a:r>
            <a:r>
              <a:rPr lang="fr-FR" sz="2000" dirty="0" smtClean="0">
                <a:latin typeface="Times New Roman" panose="02020603050405020304" pitchFamily="18" charset="0"/>
                <a:cs typeface="Times New Roman" panose="02020603050405020304" pitchFamily="18" charset="0"/>
              </a:rPr>
              <a:t>de la production des nouveaux sens, qui servent à intégrer des sens et significations déjà attachés au processus institutionnel dissimilaire et  varié.</a:t>
            </a:r>
          </a:p>
          <a:p>
            <a:pPr algn="just">
              <a:lnSpc>
                <a:spcPct val="150000"/>
              </a:lnSpc>
            </a:pPr>
            <a:r>
              <a:rPr lang="fr-FR" sz="2000" dirty="0" smtClean="0">
                <a:latin typeface="Times New Roman" panose="02020603050405020304" pitchFamily="18" charset="0"/>
                <a:cs typeface="Times New Roman" panose="02020603050405020304" pitchFamily="18" charset="0"/>
              </a:rPr>
              <a:t>G. Balandier voit que les institutions ne peuvent pas conditionne </a:t>
            </a:r>
            <a:r>
              <a:rPr lang="fr-FR" sz="2000" dirty="0">
                <a:latin typeface="Times New Roman" panose="02020603050405020304" pitchFamily="18" charset="0"/>
                <a:cs typeface="Times New Roman" panose="02020603050405020304" pitchFamily="18" charset="0"/>
              </a:rPr>
              <a:t>notre pensée et la manière de pensée , </a:t>
            </a:r>
            <a:r>
              <a:rPr lang="fr-FR" sz="2000" dirty="0" smtClean="0">
                <a:latin typeface="Times New Roman" panose="02020603050405020304" pitchFamily="18" charset="0"/>
                <a:cs typeface="Times New Roman" panose="02020603050405020304" pitchFamily="18" charset="0"/>
              </a:rPr>
              <a:t>mais la pensée est dépend d’elles (les classification des opération logiques, les métaphores, sont données à l’individus par l’institution « la société » comme disait </a:t>
            </a:r>
            <a:r>
              <a:rPr lang="fr-FR" sz="2000" dirty="0" err="1" smtClean="0">
                <a:latin typeface="Times New Roman" panose="02020603050405020304" pitchFamily="18" charset="0"/>
                <a:cs typeface="Times New Roman" panose="02020603050405020304" pitchFamily="18" charset="0"/>
              </a:rPr>
              <a:t>Durkhiem</a:t>
            </a:r>
            <a:r>
              <a:rPr lang="fr-FR" sz="2000" dirty="0" smtClean="0">
                <a:latin typeface="Times New Roman" panose="02020603050405020304" pitchFamily="18" charset="0"/>
                <a:cs typeface="Times New Roman" panose="02020603050405020304" pitchFamily="18" charset="0"/>
              </a:rPr>
              <a:t>)</a:t>
            </a:r>
          </a:p>
          <a:p>
            <a:pPr algn="just">
              <a:lnSpc>
                <a:spcPct val="150000"/>
              </a:lnSpc>
            </a:pPr>
            <a:r>
              <a:rPr lang="fr-FR" sz="2000" dirty="0" smtClean="0">
                <a:latin typeface="Times New Roman" panose="02020603050405020304" pitchFamily="18" charset="0"/>
                <a:cs typeface="Times New Roman" panose="02020603050405020304" pitchFamily="18" charset="0"/>
              </a:rPr>
              <a:t>Pour Everett Hughes l’institution doit être distingué des autre éléments de formes des comportements collectifs, c’est un ordre de phénomènes sociaux dépend de notre manière de s’organiser et </a:t>
            </a:r>
            <a:r>
              <a:rPr lang="fr-FR" sz="2000" dirty="0" smtClean="0">
                <a:latin typeface="Times New Roman" panose="02020603050405020304" pitchFamily="18" charset="0"/>
                <a:cs typeface="Times New Roman" panose="02020603050405020304" pitchFamily="18" charset="0"/>
              </a:rPr>
              <a:t>d’interagir. L’institution </a:t>
            </a:r>
            <a:r>
              <a:rPr lang="fr-FR" sz="2000" dirty="0" smtClean="0">
                <a:latin typeface="Times New Roman" panose="02020603050405020304" pitchFamily="18" charset="0"/>
                <a:cs typeface="Times New Roman" panose="02020603050405020304" pitchFamily="18" charset="0"/>
              </a:rPr>
              <a:t>c’est </a:t>
            </a:r>
            <a:r>
              <a:rPr lang="fr-FR" sz="2000" dirty="0" smtClean="0">
                <a:latin typeface="Times New Roman" panose="02020603050405020304" pitchFamily="18" charset="0"/>
                <a:cs typeface="Times New Roman" panose="02020603050405020304" pitchFamily="18" charset="0"/>
              </a:rPr>
              <a:t>la société en action ou en mouvement, </a:t>
            </a:r>
            <a:endParaRPr lang="fr-FR" sz="2000" dirty="0" smtClean="0">
              <a:latin typeface="Times New Roman" panose="02020603050405020304" pitchFamily="18" charset="0"/>
              <a:cs typeface="Times New Roman" panose="02020603050405020304" pitchFamily="18" charset="0"/>
            </a:endParaRPr>
          </a:p>
          <a:p>
            <a:pPr algn="just">
              <a:lnSpc>
                <a:spcPct val="150000"/>
              </a:lnSpc>
            </a:pPr>
            <a:endParaRPr lang="fr-F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5222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e">
  <a:themeElements>
    <a:clrScheme name="Dividende">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e">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TM03457464[[fn=Dividende]]</Template>
  <TotalTime>8354</TotalTime>
  <Words>941</Words>
  <Application>Microsoft Office PowerPoint</Application>
  <PresentationFormat>Grand écran</PresentationFormat>
  <Paragraphs>45</Paragraphs>
  <Slides>11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Garamond</vt:lpstr>
      <vt:lpstr>Gill Sans MT</vt:lpstr>
      <vt:lpstr>Majalla UI</vt:lpstr>
      <vt:lpstr>Times New Roman</vt:lpstr>
      <vt:lpstr>Wingdings 2</vt:lpstr>
      <vt:lpstr>Dividende</vt:lpstr>
      <vt:lpstr>Sociology of social institutions سوسيولوجيا المؤسسات الاجتماعية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Sociology of social institutions سوسيولوجيا المؤسسات الاجتماعية</dc:title>
  <dc:creator>Elkhatabi</dc:creator>
  <cp:lastModifiedBy>Elkhatabi</cp:lastModifiedBy>
  <cp:revision>22</cp:revision>
  <dcterms:created xsi:type="dcterms:W3CDTF">2023-03-22T22:46:40Z</dcterms:created>
  <dcterms:modified xsi:type="dcterms:W3CDTF">2023-03-28T18:00:51Z</dcterms:modified>
</cp:coreProperties>
</file>