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71" d="100"/>
          <a:sy n="71" d="100"/>
        </p:scale>
        <p:origin x="-1356" y="-1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4039AE-6BDF-4908-8A28-BF0C93F72712}" type="datetimeFigureOut">
              <a:rPr lang="fr-FR" smtClean="0"/>
              <a:t>19/03/2020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0E52D7-224C-4BFF-9BB8-EFDB9C09CA86}" type="slidenum">
              <a:rPr lang="fr-FR" smtClean="0"/>
              <a:t>‹N°›</a:t>
            </a:fld>
            <a:endParaRPr lang="fr-FR"/>
          </a:p>
        </p:txBody>
      </p:sp>
    </p:spTree>
    <p:extLst>
      <p:ext uri="{BB962C8B-B14F-4D97-AF65-F5344CB8AC3E}">
        <p14:creationId xmlns:p14="http://schemas.microsoft.com/office/powerpoint/2010/main" val="491241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0E52D7-224C-4BFF-9BB8-EFDB9C09CA86}" type="slidenum">
              <a:rPr lang="fr-FR" smtClean="0"/>
              <a:t>2</a:t>
            </a:fld>
            <a:endParaRPr lang="fr-FR"/>
          </a:p>
        </p:txBody>
      </p:sp>
    </p:spTree>
    <p:extLst>
      <p:ext uri="{BB962C8B-B14F-4D97-AF65-F5344CB8AC3E}">
        <p14:creationId xmlns:p14="http://schemas.microsoft.com/office/powerpoint/2010/main" val="3664660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0E52D7-224C-4BFF-9BB8-EFDB9C09CA86}" type="slidenum">
              <a:rPr lang="fr-FR" smtClean="0"/>
              <a:t>7</a:t>
            </a:fld>
            <a:endParaRPr lang="fr-FR"/>
          </a:p>
        </p:txBody>
      </p:sp>
    </p:spTree>
    <p:extLst>
      <p:ext uri="{BB962C8B-B14F-4D97-AF65-F5344CB8AC3E}">
        <p14:creationId xmlns:p14="http://schemas.microsoft.com/office/powerpoint/2010/main" val="275484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Modifiez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299431A3-A32D-41DB-BCDD-B5E1955FC89C}" type="datetimeFigureOut">
              <a:rPr lang="fr-FR" smtClean="0"/>
              <a:t>19/03/2020</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DAF9C7DE-6C83-4C32-B69B-46B34CBB1658}"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99431A3-A32D-41DB-BCDD-B5E1955FC89C}" type="datetimeFigureOut">
              <a:rPr lang="fr-FR" smtClean="0"/>
              <a:t>19/03/2020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AF9C7DE-6C83-4C32-B69B-46B34CBB165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99431A3-A32D-41DB-BCDD-B5E1955FC89C}" type="datetimeFigureOut">
              <a:rPr lang="fr-FR" smtClean="0"/>
              <a:t>19/03/2020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AF9C7DE-6C83-4C32-B69B-46B34CBB1658}"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99431A3-A32D-41DB-BCDD-B5E1955FC89C}" type="datetimeFigureOut">
              <a:rPr lang="fr-FR" smtClean="0"/>
              <a:t>19/03/2020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AF9C7DE-6C83-4C32-B69B-46B34CBB1658}"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299431A3-A32D-41DB-BCDD-B5E1955FC89C}" type="datetimeFigureOut">
              <a:rPr lang="fr-FR" smtClean="0"/>
              <a:t>19/03/2020</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AF9C7DE-6C83-4C32-B69B-46B34CBB1658}"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99431A3-A32D-41DB-BCDD-B5E1955FC89C}" type="datetimeFigureOut">
              <a:rPr lang="fr-FR" smtClean="0"/>
              <a:t>19/03/2020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AF9C7DE-6C83-4C32-B69B-46B34CBB1658}"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299431A3-A32D-41DB-BCDD-B5E1955FC89C}" type="datetimeFigureOut">
              <a:rPr lang="fr-FR" smtClean="0"/>
              <a:t>19/03/2020</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DAF9C7DE-6C83-4C32-B69B-46B34CBB1658}"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299431A3-A32D-41DB-BCDD-B5E1955FC89C}" type="datetimeFigureOut">
              <a:rPr lang="fr-FR" smtClean="0"/>
              <a:t>19/03/2020</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DAF9C7DE-6C83-4C32-B69B-46B34CBB165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299431A3-A32D-41DB-BCDD-B5E1955FC89C}" type="datetimeFigureOut">
              <a:rPr lang="fr-FR" smtClean="0"/>
              <a:t>19/03/2020</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DAF9C7DE-6C83-4C32-B69B-46B34CBB165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99431A3-A32D-41DB-BCDD-B5E1955FC89C}" type="datetimeFigureOut">
              <a:rPr lang="fr-FR" smtClean="0"/>
              <a:t>19/03/2020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AF9C7DE-6C83-4C32-B69B-46B34CBB1658}"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Modifiez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99431A3-A32D-41DB-BCDD-B5E1955FC89C}" type="datetimeFigureOut">
              <a:rPr lang="fr-FR" smtClean="0"/>
              <a:t>19/03/2020</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AF9C7DE-6C83-4C32-B69B-46B34CBB1658}" type="slidenum">
              <a:rPr lang="fr-FR" smtClean="0"/>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Modifiez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99431A3-A32D-41DB-BCDD-B5E1955FC89C}" type="datetimeFigureOut">
              <a:rPr lang="fr-FR" smtClean="0"/>
              <a:t>19/03/2020</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AF9C7DE-6C83-4C32-B69B-46B34CBB1658}"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827584" y="-459432"/>
            <a:ext cx="7882072" cy="4464496"/>
          </a:xfrm>
        </p:spPr>
        <p:txBody>
          <a:bodyPr>
            <a:normAutofit fontScale="90000"/>
          </a:bodyPr>
          <a:lstStyle/>
          <a:p>
            <a:r>
              <a:rPr lang="ar-MA" dirty="0">
                <a:solidFill>
                  <a:schemeClr val="tx1"/>
                </a:solidFill>
              </a:rPr>
              <a:t/>
            </a:r>
            <a:br>
              <a:rPr lang="ar-MA" dirty="0">
                <a:solidFill>
                  <a:schemeClr val="tx1"/>
                </a:solidFill>
              </a:rPr>
            </a:br>
            <a:r>
              <a:rPr lang="ar-MA" dirty="0" smtClean="0">
                <a:solidFill>
                  <a:schemeClr val="tx1"/>
                </a:solidFill>
              </a:rPr>
              <a:t/>
            </a:r>
            <a:br>
              <a:rPr lang="ar-MA" dirty="0" smtClean="0">
                <a:solidFill>
                  <a:schemeClr val="tx1"/>
                </a:solidFill>
              </a:rPr>
            </a:br>
            <a:r>
              <a:rPr lang="ar-MA" dirty="0" smtClean="0">
                <a:solidFill>
                  <a:schemeClr val="tx1"/>
                </a:solidFill>
              </a:rPr>
              <a:t>عنوان الوحدة:</a:t>
            </a:r>
            <a:br>
              <a:rPr lang="ar-MA" dirty="0" smtClean="0">
                <a:solidFill>
                  <a:schemeClr val="tx1"/>
                </a:solidFill>
              </a:rPr>
            </a:br>
            <a:r>
              <a:rPr lang="ar-MA" dirty="0">
                <a:solidFill>
                  <a:schemeClr val="tx1"/>
                </a:solidFill>
              </a:rPr>
              <a:t/>
            </a:r>
            <a:br>
              <a:rPr lang="ar-MA" dirty="0">
                <a:solidFill>
                  <a:schemeClr val="tx1"/>
                </a:solidFill>
              </a:rPr>
            </a:br>
            <a:r>
              <a:rPr lang="ar-MA" dirty="0" smtClean="0">
                <a:solidFill>
                  <a:schemeClr val="tx1"/>
                </a:solidFill>
              </a:rPr>
              <a:t/>
            </a:r>
            <a:br>
              <a:rPr lang="ar-MA" dirty="0" smtClean="0">
                <a:solidFill>
                  <a:schemeClr val="tx1"/>
                </a:solidFill>
              </a:rPr>
            </a:br>
            <a:r>
              <a:rPr lang="ar-MA" dirty="0" smtClean="0">
                <a:solidFill>
                  <a:schemeClr val="tx1"/>
                </a:solidFill>
              </a:rPr>
              <a:t> </a:t>
            </a:r>
            <a:r>
              <a:rPr lang="ar-MA" dirty="0" smtClean="0"/>
              <a:t>فلسفة الأنوار</a:t>
            </a:r>
            <a:br>
              <a:rPr lang="ar-MA" dirty="0" smtClean="0"/>
            </a:br>
            <a:endParaRPr lang="fr-FR" dirty="0"/>
          </a:p>
        </p:txBody>
      </p:sp>
    </p:spTree>
    <p:extLst>
      <p:ext uri="{BB962C8B-B14F-4D97-AF65-F5344CB8AC3E}">
        <p14:creationId xmlns:p14="http://schemas.microsoft.com/office/powerpoint/2010/main" val="17155540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429362"/>
            <a:ext cx="8245544" cy="87870"/>
          </a:xfrm>
        </p:spPr>
        <p:txBody>
          <a:bodyPr>
            <a:normAutofit fontScale="90000"/>
          </a:bodyPr>
          <a:lstStyle/>
          <a:p>
            <a:pPr algn="r" rtl="1"/>
            <a:r>
              <a:rPr lang="ar-MA" sz="3200" dirty="0" smtClean="0">
                <a:solidFill>
                  <a:schemeClr val="tx1"/>
                </a:solidFill>
              </a:rPr>
              <a:t>خصائص الحركة الإنسية:</a:t>
            </a:r>
            <a:br>
              <a:rPr lang="ar-MA" sz="3200" dirty="0" smtClean="0">
                <a:solidFill>
                  <a:schemeClr val="tx1"/>
                </a:solidFill>
              </a:rPr>
            </a:br>
            <a:r>
              <a:rPr lang="ar-MA" sz="3200" dirty="0" smtClean="0"/>
              <a:t/>
            </a:r>
            <a:br>
              <a:rPr lang="ar-MA" sz="3200" dirty="0" smtClean="0"/>
            </a:br>
            <a:r>
              <a:rPr lang="ar-MA" sz="3200" dirty="0" smtClean="0"/>
              <a:t>من أبرز مميزات وخصائص الحركة الإنسية: </a:t>
            </a:r>
            <a:br>
              <a:rPr lang="ar-MA" sz="3200" dirty="0" smtClean="0"/>
            </a:br>
            <a:r>
              <a:rPr lang="ar-MA" sz="3200" dirty="0" smtClean="0"/>
              <a:t>- العودة إلى التراث القديم ومحاولة إحيائه، وخصوصا التراثين اليوناني الروماني.</a:t>
            </a:r>
            <a:br>
              <a:rPr lang="ar-MA" sz="3200" dirty="0" smtClean="0"/>
            </a:br>
            <a:r>
              <a:rPr lang="ar-MA" sz="3200" dirty="0" smtClean="0"/>
              <a:t>- تشجيع التعليم، والأخذ بالأساليب الحديثة في التربية.</a:t>
            </a:r>
            <a:br>
              <a:rPr lang="ar-MA" sz="3200" dirty="0" smtClean="0"/>
            </a:br>
            <a:r>
              <a:rPr lang="ar-MA" sz="3200" dirty="0" smtClean="0"/>
              <a:t>- الاهتمام بمختلف العلوم والآداب والفنون</a:t>
            </a:r>
            <a:br>
              <a:rPr lang="ar-MA" sz="3200" dirty="0" smtClean="0"/>
            </a:br>
            <a:r>
              <a:rPr lang="ar-MA" sz="3200" dirty="0" smtClean="0"/>
              <a:t>- الالتفات إلى اللغات المحلية والإبداع بها، بدل اللغة اللاتينية.</a:t>
            </a:r>
            <a:br>
              <a:rPr lang="ar-MA" sz="3200" dirty="0" smtClean="0"/>
            </a:br>
            <a:endParaRPr lang="fr-FR" sz="3200" dirty="0"/>
          </a:p>
        </p:txBody>
      </p:sp>
    </p:spTree>
    <p:extLst>
      <p:ext uri="{BB962C8B-B14F-4D97-AF65-F5344CB8AC3E}">
        <p14:creationId xmlns:p14="http://schemas.microsoft.com/office/powerpoint/2010/main" val="1632417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6263601"/>
            <a:ext cx="8173536" cy="45719"/>
          </a:xfrm>
        </p:spPr>
        <p:txBody>
          <a:bodyPr>
            <a:normAutofit fontScale="90000"/>
          </a:bodyPr>
          <a:lstStyle/>
          <a:p>
            <a:pPr algn="r" rtl="1"/>
            <a:r>
              <a:rPr lang="ar-MA" sz="3200" dirty="0" smtClean="0">
                <a:solidFill>
                  <a:schemeClr val="tx1"/>
                </a:solidFill>
              </a:rPr>
              <a:t>عوامل انتشار أفكار الحركة الإنسية:</a:t>
            </a:r>
            <a:r>
              <a:rPr lang="ar-MA" sz="3200" dirty="0" smtClean="0"/>
              <a:t/>
            </a:r>
            <a:br>
              <a:rPr lang="ar-MA" sz="3200" dirty="0" smtClean="0"/>
            </a:br>
            <a:r>
              <a:rPr lang="ar-MA" sz="3200" dirty="0" smtClean="0"/>
              <a:t>ساهمت مجموعة من العوامل في انتشار أفكار الحركة الإنسية من أهمها:</a:t>
            </a:r>
            <a:br>
              <a:rPr lang="ar-MA" sz="3200" dirty="0" smtClean="0"/>
            </a:br>
            <a:r>
              <a:rPr lang="ar-MA" sz="3200" dirty="0" smtClean="0"/>
              <a:t>- الأهمية التجارية والمالية لإيطاليا والتي مكنت من ظهور البرجوازية، التي عملت بدورها على تشجيع الحياة الثقافية والفنية.</a:t>
            </a:r>
            <a:br>
              <a:rPr lang="ar-MA" sz="3200" dirty="0" smtClean="0"/>
            </a:br>
            <a:r>
              <a:rPr lang="ar-MA" sz="3200" dirty="0" smtClean="0"/>
              <a:t>- هجرة العلماء الأوروبيين المسيحيين إلى إيطاليا، بعد سيطرة العثمانيين على القسطنطينية سنة 1453م.</a:t>
            </a:r>
            <a:br>
              <a:rPr lang="ar-MA" sz="3200" dirty="0" smtClean="0"/>
            </a:br>
            <a:r>
              <a:rPr lang="ar-MA" sz="3200" dirty="0" smtClean="0"/>
              <a:t>- اختراع المطبعة من طرف الألماني جوهان </a:t>
            </a:r>
            <a:r>
              <a:rPr lang="ar-MA" sz="3200" dirty="0" err="1" smtClean="0"/>
              <a:t>غوتنبرغ</a:t>
            </a:r>
            <a:r>
              <a:rPr lang="ar-MA" sz="3200" dirty="0" smtClean="0"/>
              <a:t>، وبالتالي وفرة الكتب بأعداد كبيرة وبثمن مناسب، ما ساعد على نشر المعرفة وتطوير التعليم.</a:t>
            </a:r>
            <a:endParaRPr lang="fr-FR" sz="3200" dirty="0"/>
          </a:p>
        </p:txBody>
      </p:sp>
    </p:spTree>
    <p:extLst>
      <p:ext uri="{BB962C8B-B14F-4D97-AF65-F5344CB8AC3E}">
        <p14:creationId xmlns:p14="http://schemas.microsoft.com/office/powerpoint/2010/main" val="931278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6725506"/>
            <a:ext cx="8245544" cy="87870"/>
          </a:xfrm>
        </p:spPr>
        <p:txBody>
          <a:bodyPr>
            <a:normAutofit fontScale="90000"/>
          </a:bodyPr>
          <a:lstStyle/>
          <a:p>
            <a:pPr algn="r" rtl="1"/>
            <a:r>
              <a:rPr lang="ar-MA" sz="3200" dirty="0" smtClean="0">
                <a:solidFill>
                  <a:schemeClr val="tx1"/>
                </a:solidFill>
              </a:rPr>
              <a:t>أبرز نتائج الحركة الإنسية:</a:t>
            </a:r>
            <a:r>
              <a:rPr lang="ar-MA" sz="3200" dirty="0" smtClean="0"/>
              <a:t/>
            </a:r>
            <a:br>
              <a:rPr lang="ar-MA" sz="3200" dirty="0" smtClean="0"/>
            </a:br>
            <a:r>
              <a:rPr lang="ar-MA" sz="3200" dirty="0" smtClean="0"/>
              <a:t>من أبرز نتائج الحركة الإنسية نهضة أدبية، وعلمية، وفنية.</a:t>
            </a:r>
            <a:br>
              <a:rPr lang="ar-MA" sz="3200" dirty="0" smtClean="0"/>
            </a:br>
            <a:r>
              <a:rPr lang="ar-MA" sz="3200" dirty="0" smtClean="0"/>
              <a:t>- على المستوى الأدبي: تزايد الإنتاج الأدبي باللغات المحلية وتنوع مواضيعه، مثل القصص والروايات والقصائد الشعرية والمسرحيات...</a:t>
            </a:r>
            <a:br>
              <a:rPr lang="ar-MA" sz="3200" dirty="0" smtClean="0"/>
            </a:br>
            <a:r>
              <a:rPr lang="ar-MA" sz="3200" dirty="0" smtClean="0"/>
              <a:t>- على المستوى العلمي: إدخال الأعداد السالبة في الرياضيات، واكتشاف الدورة الدموية في الطب، والأهم هو اكتشاف نظرية مركزية الشمس في الفلك مع </a:t>
            </a:r>
            <a:r>
              <a:rPr lang="ar-MA" sz="3200" dirty="0" err="1" smtClean="0"/>
              <a:t>كوبرنيك</a:t>
            </a:r>
            <a:r>
              <a:rPr lang="ar-MA" sz="3200" dirty="0" smtClean="0"/>
              <a:t>.</a:t>
            </a:r>
            <a:br>
              <a:rPr lang="ar-MA" sz="3200" dirty="0" smtClean="0"/>
            </a:br>
            <a:r>
              <a:rPr lang="ar-MA" sz="3200" dirty="0" smtClean="0"/>
              <a:t>- على المستوى الفني: اعتماد الأبعاد الثلاثة والدقة وضبط الألوان، إلى جانب التحكم في الإضاءة والأخذ بمبدأ التناسب.</a:t>
            </a:r>
            <a:br>
              <a:rPr lang="ar-MA" sz="3200" dirty="0" smtClean="0"/>
            </a:br>
            <a:endParaRPr lang="fr-FR" sz="3200" dirty="0"/>
          </a:p>
        </p:txBody>
      </p:sp>
    </p:spTree>
    <p:extLst>
      <p:ext uri="{BB962C8B-B14F-4D97-AF65-F5344CB8AC3E}">
        <p14:creationId xmlns:p14="http://schemas.microsoft.com/office/powerpoint/2010/main" val="2235726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6165304"/>
            <a:ext cx="8245544" cy="87870"/>
          </a:xfrm>
        </p:spPr>
        <p:txBody>
          <a:bodyPr>
            <a:normAutofit fontScale="90000"/>
          </a:bodyPr>
          <a:lstStyle/>
          <a:p>
            <a:pPr algn="r" rtl="1"/>
            <a:r>
              <a:rPr lang="ar-MA" sz="3200" dirty="0" smtClean="0">
                <a:solidFill>
                  <a:schemeClr val="tx1"/>
                </a:solidFill>
              </a:rPr>
              <a:t>الإصلاح الديني:</a:t>
            </a:r>
            <a:r>
              <a:rPr lang="ar-MA" sz="3200" dirty="0" smtClean="0"/>
              <a:t/>
            </a:r>
            <a:br>
              <a:rPr lang="ar-MA" sz="3200" dirty="0" smtClean="0"/>
            </a:br>
            <a:r>
              <a:rPr lang="ar-MA" sz="3200" dirty="0" smtClean="0"/>
              <a:t>هي حركة دينية شهدتها أوروبا خلال القرنين 15 و16، تزعمها رجال دين تأثروا بأفكار الحركة الإنسية. فقاموا بتوجيه انتقادات عدة للكنيسة الكاثوليكية، مطالبين بإصلاح ديني يواكب التحولات الاقتصادية والاجتماعية والثقافية التي عرفتها أوروبا عصر النهضة.</a:t>
            </a:r>
            <a:br>
              <a:rPr lang="ar-MA" sz="3200" dirty="0" smtClean="0"/>
            </a:br>
            <a:r>
              <a:rPr lang="ar-MA" sz="3200" dirty="0" smtClean="0"/>
              <a:t>ومن دوافع انطلاق هذه الحركة الإصلاحية:</a:t>
            </a:r>
            <a:br>
              <a:rPr lang="ar-MA" sz="3200" dirty="0" smtClean="0"/>
            </a:br>
            <a:r>
              <a:rPr lang="ar-MA" sz="3200" dirty="0" smtClean="0"/>
              <a:t>- فساد الكنيسة (بيع صكوك الغفران)</a:t>
            </a:r>
            <a:br>
              <a:rPr lang="ar-MA" sz="3200" dirty="0" smtClean="0"/>
            </a:br>
            <a:r>
              <a:rPr lang="ar-MA" sz="3200" dirty="0" smtClean="0"/>
              <a:t>- انغماس رجالاتها في الترف والملذات، وتناقض </a:t>
            </a:r>
            <a:r>
              <a:rPr lang="ar-MA" sz="3200" dirty="0" err="1" smtClean="0"/>
              <a:t>سلوكاتهم</a:t>
            </a:r>
            <a:r>
              <a:rPr lang="ar-MA" sz="3200" dirty="0" smtClean="0"/>
              <a:t> مع ما يأمر به الدين المسيحي</a:t>
            </a:r>
            <a:br>
              <a:rPr lang="ar-MA" sz="3200" dirty="0" smtClean="0"/>
            </a:br>
            <a:r>
              <a:rPr lang="ar-MA" sz="3200" dirty="0" smtClean="0"/>
              <a:t>- القسوة في التعامل مع المنتقدين من خلال اتهامهم بالهرطقة ( إعدام جان هس 1415)</a:t>
            </a:r>
            <a:endParaRPr lang="fr-FR" sz="3200" dirty="0"/>
          </a:p>
        </p:txBody>
      </p:sp>
    </p:spTree>
    <p:extLst>
      <p:ext uri="{BB962C8B-B14F-4D97-AF65-F5344CB8AC3E}">
        <p14:creationId xmlns:p14="http://schemas.microsoft.com/office/powerpoint/2010/main" val="594779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6335609"/>
            <a:ext cx="8245544" cy="45719"/>
          </a:xfrm>
        </p:spPr>
        <p:txBody>
          <a:bodyPr>
            <a:normAutofit fontScale="90000"/>
          </a:bodyPr>
          <a:lstStyle/>
          <a:p>
            <a:pPr algn="r" rtl="1"/>
            <a:r>
              <a:rPr lang="ar-MA" sz="3200" dirty="0" smtClean="0">
                <a:solidFill>
                  <a:schemeClr val="tx1"/>
                </a:solidFill>
              </a:rPr>
              <a:t>أشهر قادة الإصلاح الديني:</a:t>
            </a:r>
            <a:br>
              <a:rPr lang="ar-MA" sz="3200" dirty="0" smtClean="0">
                <a:solidFill>
                  <a:schemeClr val="tx1"/>
                </a:solidFill>
              </a:rPr>
            </a:br>
            <a:r>
              <a:rPr lang="ar-MA" sz="3200" dirty="0" smtClean="0"/>
              <a:t/>
            </a:r>
            <a:br>
              <a:rPr lang="ar-MA" sz="3200" dirty="0" smtClean="0"/>
            </a:br>
            <a:r>
              <a:rPr lang="ar-MA" sz="3200" dirty="0" smtClean="0"/>
              <a:t>انطلقت حركة الإصلاح الديني من ألمانيا على يد مارتن لوتر الذي قام بزيارة لروما، ووقف على مظاهر الفساد والانحلال الخلقي لرجال الدين وممارستهم لحياة البذخ والانغماس في الملذات. بعدها رفض صكوك الغفران، وطالب بالرجوع إلى الكتاب المقدس وفهمه فهما صحيحا، قصد الاستغناء عن وساطة الكنيسة بين الإنسان وربه. بالإضافة إلى جعل الغفران مرتبط بالعمل الصالح، وليس بالدفع للكنيسة. وكان أن لقيت هذه الأفكار استجابة من قبل الفلاحين الذين قاموا بثورة سنة 1542، رغم معارضته لها. </a:t>
            </a:r>
            <a:endParaRPr lang="fr-FR" sz="3200" dirty="0"/>
          </a:p>
        </p:txBody>
      </p:sp>
    </p:spTree>
    <p:extLst>
      <p:ext uri="{BB962C8B-B14F-4D97-AF65-F5344CB8AC3E}">
        <p14:creationId xmlns:p14="http://schemas.microsoft.com/office/powerpoint/2010/main" val="515241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6669360"/>
            <a:ext cx="8245544" cy="45719"/>
          </a:xfrm>
        </p:spPr>
        <p:txBody>
          <a:bodyPr>
            <a:normAutofit fontScale="90000"/>
          </a:bodyPr>
          <a:lstStyle/>
          <a:p>
            <a:pPr algn="r" rtl="1"/>
            <a:r>
              <a:rPr lang="ar-MA" sz="3200" dirty="0" smtClean="0">
                <a:solidFill>
                  <a:schemeClr val="tx1"/>
                </a:solidFill>
              </a:rPr>
              <a:t>أبرز مطالب حركة الإصلاح:</a:t>
            </a:r>
            <a:r>
              <a:rPr lang="ar-MA" sz="3200" dirty="0" smtClean="0"/>
              <a:t/>
            </a:r>
            <a:br>
              <a:rPr lang="ar-MA" sz="3200" dirty="0" smtClean="0"/>
            </a:br>
            <a:r>
              <a:rPr lang="ar-MA" sz="3200" dirty="0" smtClean="0"/>
              <a:t>بعد ألمانيا انتقلت حركة الإصلاح إلى سويسرا بزعامة ‘</a:t>
            </a:r>
            <a:r>
              <a:rPr lang="ar-MA" sz="3200" dirty="0" err="1" smtClean="0"/>
              <a:t>زونجلي</a:t>
            </a:r>
            <a:r>
              <a:rPr lang="ar-MA" sz="3200" dirty="0" smtClean="0"/>
              <a:t>’، ثم إلى فرنسا وجنيف بزعامة ‘جون كالفن’. ومن أبرز مطالب الإصلاح كان:</a:t>
            </a:r>
            <a:br>
              <a:rPr lang="ar-MA" sz="3200" dirty="0" smtClean="0"/>
            </a:br>
            <a:r>
              <a:rPr lang="ar-MA" sz="3200" dirty="0" smtClean="0"/>
              <a:t>- إنشاء كنيسة قومية للتخلص من التبعية لروما</a:t>
            </a:r>
            <a:br>
              <a:rPr lang="ar-MA" sz="3200" dirty="0" smtClean="0"/>
            </a:br>
            <a:r>
              <a:rPr lang="ar-MA" sz="3200" dirty="0" smtClean="0"/>
              <a:t>- السماح للقساوسة بالزواج</a:t>
            </a:r>
            <a:br>
              <a:rPr lang="ar-MA" sz="3200" dirty="0" smtClean="0"/>
            </a:br>
            <a:r>
              <a:rPr lang="ar-MA" sz="3200" dirty="0" smtClean="0"/>
              <a:t>- التغلب على الهراطقة بالكتب لا بالحرق</a:t>
            </a:r>
            <a:br>
              <a:rPr lang="ar-MA" sz="3200" dirty="0" smtClean="0"/>
            </a:br>
            <a:r>
              <a:rPr lang="ar-MA" sz="3200" dirty="0" smtClean="0"/>
              <a:t>- توحيد القانون ليطبق على رجال الدين والمدنيين على حد سواء، مع التخلي عن قوانين الكنيسة في الحكم.</a:t>
            </a:r>
            <a:br>
              <a:rPr lang="ar-MA" sz="3200" dirty="0" smtClean="0"/>
            </a:br>
            <a:r>
              <a:rPr lang="ar-MA" sz="3200" dirty="0" smtClean="0"/>
              <a:t>- الدعوة إلى إحلال الزواج بين المسيحيين وغير المسيحيين حيث قال لوتر: </a:t>
            </a:r>
            <a:r>
              <a:rPr lang="ar-MA" sz="3200" dirty="0" smtClean="0">
                <a:solidFill>
                  <a:schemeClr val="accent3"/>
                </a:solidFill>
              </a:rPr>
              <a:t>«إن الشخص الوثني سواء كان رجلا أو </a:t>
            </a:r>
            <a:r>
              <a:rPr lang="ar-MA" sz="3200" dirty="0" smtClean="0">
                <a:solidFill>
                  <a:schemeClr val="accent3"/>
                </a:solidFill>
              </a:rPr>
              <a:t>امرأة</a:t>
            </a:r>
            <a:r>
              <a:rPr lang="ar-MA" sz="3200" dirty="0">
                <a:solidFill>
                  <a:schemeClr val="accent3"/>
                </a:solidFill>
              </a:rPr>
              <a:t> </a:t>
            </a:r>
            <a:r>
              <a:rPr lang="ar-MA" sz="3200" dirty="0" smtClean="0">
                <a:solidFill>
                  <a:schemeClr val="accent3"/>
                </a:solidFill>
              </a:rPr>
              <a:t>فإن الله خلقه</a:t>
            </a:r>
            <a:r>
              <a:rPr lang="ar-MA" sz="3200" dirty="0" smtClean="0">
                <a:solidFill>
                  <a:schemeClr val="accent3"/>
                </a:solidFill>
              </a:rPr>
              <a:t>، </a:t>
            </a:r>
            <a:r>
              <a:rPr lang="ar-MA" sz="3200" dirty="0" smtClean="0">
                <a:solidFill>
                  <a:schemeClr val="accent3"/>
                </a:solidFill>
              </a:rPr>
              <a:t>كما خلق القديس بطرس والقديس بولس...»</a:t>
            </a:r>
            <a:endParaRPr lang="fr-FR" sz="3200" dirty="0">
              <a:solidFill>
                <a:schemeClr val="accent3"/>
              </a:solidFill>
            </a:endParaRPr>
          </a:p>
        </p:txBody>
      </p:sp>
    </p:spTree>
    <p:extLst>
      <p:ext uri="{BB962C8B-B14F-4D97-AF65-F5344CB8AC3E}">
        <p14:creationId xmlns:p14="http://schemas.microsoft.com/office/powerpoint/2010/main" val="4263552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MA" dirty="0" smtClean="0">
                <a:solidFill>
                  <a:schemeClr val="tx1"/>
                </a:solidFill>
              </a:rPr>
              <a:t>خلاصة المحور الأول</a:t>
            </a:r>
            <a:br>
              <a:rPr lang="ar-MA" dirty="0" smtClean="0">
                <a:solidFill>
                  <a:schemeClr val="tx1"/>
                </a:solidFill>
              </a:rPr>
            </a:br>
            <a:r>
              <a:rPr lang="ar-MA" dirty="0" smtClean="0">
                <a:solidFill>
                  <a:srgbClr val="C00000"/>
                </a:solidFill>
              </a:rPr>
              <a:t>كانت العوامل المذكورة أعلاه بمثابة مقدمات هيأت الأرضية تدريجيا لبروز عصر جديد. فبواسطتها تجرأ العقل الأوروبي في القرن 18 على تقويض الأنظمة القديمة وتعويضها بأخرى تقوم على أساس العقل، وهي العملية التي اصطلح عليها بالأنوار. فما الأنوار؟ وما هي مفاهيمه وأفكاره الأساسية؟</a:t>
            </a:r>
            <a:r>
              <a:rPr lang="ar-MA" dirty="0" smtClean="0">
                <a:solidFill>
                  <a:schemeClr val="tx1"/>
                </a:solidFill>
              </a:rPr>
              <a:t/>
            </a:r>
            <a:br>
              <a:rPr lang="ar-MA" dirty="0" smtClean="0">
                <a:solidFill>
                  <a:schemeClr val="tx1"/>
                </a:solidFill>
              </a:rPr>
            </a:br>
            <a:r>
              <a:rPr lang="ar-MA" dirty="0" smtClean="0"/>
              <a:t/>
            </a:r>
            <a:br>
              <a:rPr lang="ar-MA" dirty="0" smtClean="0"/>
            </a:br>
            <a:endParaRPr lang="fr-FR" dirty="0"/>
          </a:p>
        </p:txBody>
      </p:sp>
    </p:spTree>
    <p:extLst>
      <p:ext uri="{BB962C8B-B14F-4D97-AF65-F5344CB8AC3E}">
        <p14:creationId xmlns:p14="http://schemas.microsoft.com/office/powerpoint/2010/main" val="1653156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5589239"/>
            <a:ext cx="7848872" cy="1368153"/>
          </a:xfrm>
        </p:spPr>
        <p:txBody>
          <a:bodyPr>
            <a:normAutofit fontScale="90000"/>
          </a:bodyPr>
          <a:lstStyle/>
          <a:p>
            <a:pPr algn="r"/>
            <a:r>
              <a:rPr lang="ar-MA" dirty="0" smtClean="0">
                <a:solidFill>
                  <a:schemeClr val="tx1"/>
                </a:solidFill>
              </a:rPr>
              <a:t>محاور الوحدة:</a:t>
            </a:r>
            <a:r>
              <a:rPr lang="ar-MA" dirty="0" smtClean="0"/>
              <a:t/>
            </a:r>
            <a:br>
              <a:rPr lang="ar-MA" dirty="0" smtClean="0"/>
            </a:br>
            <a:r>
              <a:rPr lang="ar-MA" dirty="0" smtClean="0"/>
              <a:t>_ المناخ التاريخي والفكري للقرن الثامن عشر</a:t>
            </a:r>
            <a:br>
              <a:rPr lang="ar-MA" dirty="0" smtClean="0"/>
            </a:br>
            <a:r>
              <a:rPr lang="ar-MA" dirty="0" smtClean="0"/>
              <a:t>- المفاهيم والأفكار الأساسية للقرن الثامن عشر ولفلسفات الأنوار</a:t>
            </a:r>
            <a:br>
              <a:rPr lang="ar-MA" dirty="0" smtClean="0"/>
            </a:br>
            <a:r>
              <a:rPr lang="ar-MA" dirty="0" smtClean="0"/>
              <a:t>- فلاسفة الأنوار في فرنسا _ حركة الموسوعيين – </a:t>
            </a:r>
            <a:br>
              <a:rPr lang="ar-MA" dirty="0" smtClean="0"/>
            </a:br>
            <a:r>
              <a:rPr lang="ar-MA" dirty="0" smtClean="0"/>
              <a:t>- الفلسفة الإنجليزية في القرن الثامن عشر – جون لوك و دافيد هيوم – </a:t>
            </a:r>
            <a:br>
              <a:rPr lang="ar-MA" dirty="0" smtClean="0"/>
            </a:br>
            <a:r>
              <a:rPr lang="ar-MA" dirty="0" smtClean="0"/>
              <a:t>- </a:t>
            </a:r>
            <a:r>
              <a:rPr lang="ar-MA" dirty="0" err="1" smtClean="0"/>
              <a:t>كانط</a:t>
            </a:r>
            <a:r>
              <a:rPr lang="ar-MA" dirty="0" smtClean="0"/>
              <a:t> والأنوار</a:t>
            </a:r>
            <a:br>
              <a:rPr lang="ar-MA" dirty="0" smtClean="0"/>
            </a:br>
            <a:r>
              <a:rPr lang="ar-MA" dirty="0" smtClean="0"/>
              <a:t>- آثار فلسفات الأنوار على الفكر المعاصر</a:t>
            </a:r>
            <a:br>
              <a:rPr lang="ar-MA" dirty="0" smtClean="0"/>
            </a:br>
            <a:r>
              <a:rPr lang="ar-MA" dirty="0"/>
              <a:t/>
            </a:r>
            <a:br>
              <a:rPr lang="ar-MA" dirty="0"/>
            </a:br>
            <a:endParaRPr lang="fr-FR" dirty="0"/>
          </a:p>
        </p:txBody>
      </p:sp>
    </p:spTree>
    <p:extLst>
      <p:ext uri="{BB962C8B-B14F-4D97-AF65-F5344CB8AC3E}">
        <p14:creationId xmlns:p14="http://schemas.microsoft.com/office/powerpoint/2010/main" val="799444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5445224"/>
            <a:ext cx="8064896" cy="2808312"/>
          </a:xfrm>
        </p:spPr>
        <p:txBody>
          <a:bodyPr>
            <a:normAutofit fontScale="90000"/>
          </a:bodyPr>
          <a:lstStyle/>
          <a:p>
            <a:pPr algn="r" rtl="1"/>
            <a:r>
              <a:rPr lang="ar-MA" dirty="0" smtClean="0">
                <a:solidFill>
                  <a:schemeClr val="tx1"/>
                </a:solidFill>
              </a:rPr>
              <a:t>المحور الأول:</a:t>
            </a:r>
            <a:r>
              <a:rPr lang="ar-MA" dirty="0"/>
              <a:t/>
            </a:r>
            <a:br>
              <a:rPr lang="ar-MA" dirty="0"/>
            </a:br>
            <a:r>
              <a:rPr lang="ar-MA" dirty="0" smtClean="0"/>
              <a:t>يعتبر المحور بمثابة مدخل إلى فلسفة الأنوار، من خلال إطلالة قصيرة على التحولات الاجتماعية والسياسية والفكرية الممهدة لعصر الأنوار، والتي يمكن تقسيمها منهجيا إلى ثلاثة أجزاء.</a:t>
            </a:r>
            <a:br>
              <a:rPr lang="ar-MA" dirty="0" smtClean="0"/>
            </a:br>
            <a:r>
              <a:rPr lang="ar-MA" dirty="0" smtClean="0"/>
              <a:t>1 – التحولات الاجتماعية والسياسية لأوروبا خلال القرنين الخامس عشر والسادس عشر.</a:t>
            </a:r>
            <a:br>
              <a:rPr lang="ar-MA" dirty="0" smtClean="0"/>
            </a:br>
            <a:r>
              <a:rPr lang="ar-MA" dirty="0" smtClean="0"/>
              <a:t>2 – الحركة الإنسية</a:t>
            </a:r>
            <a:br>
              <a:rPr lang="ar-MA" dirty="0" smtClean="0"/>
            </a:br>
            <a:r>
              <a:rPr lang="ar-MA" dirty="0" smtClean="0"/>
              <a:t>3 – الإصلاح الديني</a:t>
            </a:r>
            <a:br>
              <a:rPr lang="ar-MA" dirty="0" smtClean="0"/>
            </a:br>
            <a:r>
              <a:rPr lang="ar-MA" dirty="0"/>
              <a:t/>
            </a:r>
            <a:br>
              <a:rPr lang="ar-MA" dirty="0"/>
            </a:br>
            <a:r>
              <a:rPr lang="ar-MA" dirty="0" smtClean="0"/>
              <a:t/>
            </a:r>
            <a:br>
              <a:rPr lang="ar-MA" dirty="0" smtClean="0"/>
            </a:br>
            <a:r>
              <a:rPr lang="ar-MA" dirty="0"/>
              <a:t/>
            </a:r>
            <a:br>
              <a:rPr lang="ar-MA" dirty="0"/>
            </a:br>
            <a:endParaRPr lang="fr-FR" dirty="0"/>
          </a:p>
        </p:txBody>
      </p:sp>
    </p:spTree>
    <p:extLst>
      <p:ext uri="{BB962C8B-B14F-4D97-AF65-F5344CB8AC3E}">
        <p14:creationId xmlns:p14="http://schemas.microsoft.com/office/powerpoint/2010/main" val="2755536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496" y="6093296"/>
            <a:ext cx="8712968" cy="2736304"/>
          </a:xfrm>
        </p:spPr>
        <p:txBody>
          <a:bodyPr>
            <a:normAutofit fontScale="90000"/>
          </a:bodyPr>
          <a:lstStyle/>
          <a:p>
            <a:pPr algn="r" rtl="1"/>
            <a:r>
              <a:rPr lang="ar-MA" dirty="0" smtClean="0">
                <a:solidFill>
                  <a:schemeClr val="tx1"/>
                </a:solidFill>
              </a:rPr>
              <a:t>التحولات الاجتماعية والسياسية لأوروبا مع بداية القرن الحديث:</a:t>
            </a:r>
            <a:r>
              <a:rPr lang="ar-MA" dirty="0" smtClean="0"/>
              <a:t/>
            </a:r>
            <a:br>
              <a:rPr lang="ar-MA" dirty="0" smtClean="0"/>
            </a:br>
            <a:r>
              <a:rPr lang="ar-MA" dirty="0"/>
              <a:t/>
            </a:r>
            <a:br>
              <a:rPr lang="ar-MA" dirty="0"/>
            </a:br>
            <a:r>
              <a:rPr lang="ar-MA" dirty="0" smtClean="0">
                <a:solidFill>
                  <a:schemeClr val="accent3"/>
                </a:solidFill>
              </a:rPr>
              <a:t>1 – طبيعة المجتمع الأوروبي في الحقبة </a:t>
            </a:r>
            <a:r>
              <a:rPr lang="ar-MA" dirty="0" err="1" smtClean="0">
                <a:solidFill>
                  <a:schemeClr val="accent3"/>
                </a:solidFill>
              </a:rPr>
              <a:t>الوسيطية</a:t>
            </a:r>
            <a:r>
              <a:rPr lang="ar-MA" dirty="0"/>
              <a:t/>
            </a:r>
            <a:br>
              <a:rPr lang="ar-MA" dirty="0"/>
            </a:br>
            <a:r>
              <a:rPr lang="ar-MA" dirty="0" smtClean="0"/>
              <a:t>تشكل المجتمع الأوروبي في أواخر الحقبة </a:t>
            </a:r>
            <a:r>
              <a:rPr lang="ar-MA" dirty="0" err="1" smtClean="0"/>
              <a:t>الوسيطية</a:t>
            </a:r>
            <a:r>
              <a:rPr lang="ar-MA" dirty="0" smtClean="0"/>
              <a:t> من ثلاث طبقات: </a:t>
            </a:r>
            <a:br>
              <a:rPr lang="ar-MA" dirty="0" smtClean="0"/>
            </a:br>
            <a:r>
              <a:rPr lang="ar-MA" dirty="0" smtClean="0">
                <a:solidFill>
                  <a:schemeClr val="accent4"/>
                </a:solidFill>
              </a:rPr>
              <a:t>طبقة النبلاء </a:t>
            </a:r>
            <a:r>
              <a:rPr lang="ar-MA" dirty="0" smtClean="0"/>
              <a:t>أو الإقطاعيون وتتشكل من كبار ملاك الأراضي، حيث كانوا يجمعون بين الثروة والسلطة وكانوا يشكلون نسبة قليلة في المجتمع.</a:t>
            </a:r>
            <a:br>
              <a:rPr lang="ar-MA" dirty="0" smtClean="0"/>
            </a:br>
            <a:r>
              <a:rPr lang="ar-MA" dirty="0"/>
              <a:t/>
            </a:r>
            <a:br>
              <a:rPr lang="ar-MA" dirty="0"/>
            </a:br>
            <a:r>
              <a:rPr lang="ar-MA" dirty="0" smtClean="0"/>
              <a:t/>
            </a:r>
            <a:br>
              <a:rPr lang="ar-MA" dirty="0" smtClean="0"/>
            </a:br>
            <a:r>
              <a:rPr lang="ar-MA" dirty="0"/>
              <a:t/>
            </a:r>
            <a:br>
              <a:rPr lang="ar-MA" dirty="0"/>
            </a:br>
            <a:r>
              <a:rPr lang="ar-MA" dirty="0" smtClean="0"/>
              <a:t/>
            </a:r>
            <a:br>
              <a:rPr lang="ar-MA" dirty="0" smtClean="0"/>
            </a:br>
            <a:r>
              <a:rPr lang="ar-MA" dirty="0"/>
              <a:t/>
            </a:r>
            <a:br>
              <a:rPr lang="ar-MA" dirty="0"/>
            </a:br>
            <a:endParaRPr lang="fr-FR" dirty="0"/>
          </a:p>
        </p:txBody>
      </p:sp>
    </p:spTree>
    <p:extLst>
      <p:ext uri="{BB962C8B-B14F-4D97-AF65-F5344CB8AC3E}">
        <p14:creationId xmlns:p14="http://schemas.microsoft.com/office/powerpoint/2010/main" val="2907058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22376" y="2204864"/>
            <a:ext cx="7810064" cy="2952328"/>
          </a:xfrm>
        </p:spPr>
        <p:txBody>
          <a:bodyPr>
            <a:noAutofit/>
          </a:bodyPr>
          <a:lstStyle/>
          <a:p>
            <a:pPr rtl="1"/>
            <a:r>
              <a:rPr lang="ar-MA" sz="3200" dirty="0" smtClean="0">
                <a:solidFill>
                  <a:schemeClr val="accent4"/>
                </a:solidFill>
              </a:rPr>
              <a:t>– رجال الدين أو </a:t>
            </a:r>
            <a:r>
              <a:rPr lang="ar-MA" sz="3200" dirty="0" err="1" smtClean="0">
                <a:solidFill>
                  <a:schemeClr val="accent4"/>
                </a:solidFill>
              </a:rPr>
              <a:t>الإكليروس</a:t>
            </a:r>
            <a:r>
              <a:rPr lang="ar-MA" sz="3200" dirty="0" smtClean="0"/>
              <a:t/>
            </a:r>
            <a:br>
              <a:rPr lang="ar-MA" sz="3200" dirty="0" smtClean="0"/>
            </a:br>
            <a:r>
              <a:rPr lang="ar-MA" sz="3200" dirty="0" smtClean="0"/>
              <a:t/>
            </a:r>
            <a:br>
              <a:rPr lang="ar-MA" sz="3200" dirty="0" smtClean="0"/>
            </a:br>
            <a:r>
              <a:rPr lang="ar-MA" sz="3200" dirty="0"/>
              <a:t/>
            </a:r>
            <a:br>
              <a:rPr lang="ar-MA" sz="3200" dirty="0"/>
            </a:br>
            <a:r>
              <a:rPr lang="ar-MA" sz="3200" dirty="0" smtClean="0"/>
              <a:t>وهي طبقة دينية تتمتع بمجموعة من الامتيازات، من بينها الحماية من قبل النبلاء، وحصولهم على الهدايا من جل أطراف المجتمع، بالإضافة إلى الإعفاء من الضرائب.</a:t>
            </a:r>
            <a:endParaRPr lang="fr-FR" sz="3200" dirty="0"/>
          </a:p>
        </p:txBody>
      </p:sp>
    </p:spTree>
    <p:extLst>
      <p:ext uri="{BB962C8B-B14F-4D97-AF65-F5344CB8AC3E}">
        <p14:creationId xmlns:p14="http://schemas.microsoft.com/office/powerpoint/2010/main" val="232983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916832"/>
            <a:ext cx="7776864" cy="2808312"/>
          </a:xfrm>
        </p:spPr>
        <p:txBody>
          <a:bodyPr>
            <a:noAutofit/>
          </a:bodyPr>
          <a:lstStyle/>
          <a:p>
            <a:pPr rtl="1"/>
            <a:r>
              <a:rPr lang="ar-MA" sz="3200" dirty="0" smtClean="0">
                <a:solidFill>
                  <a:schemeClr val="accent4"/>
                </a:solidFill>
              </a:rPr>
              <a:t>- الفلاحون الصغار</a:t>
            </a:r>
            <a:r>
              <a:rPr lang="ar-MA" sz="3200" dirty="0" smtClean="0"/>
              <a:t/>
            </a:r>
            <a:br>
              <a:rPr lang="ar-MA" sz="3200" dirty="0" smtClean="0"/>
            </a:br>
            <a:r>
              <a:rPr lang="ar-MA" sz="3200" dirty="0"/>
              <a:t/>
            </a:r>
            <a:br>
              <a:rPr lang="ar-MA" sz="3200" dirty="0"/>
            </a:br>
            <a:r>
              <a:rPr lang="ar-MA" sz="3200" dirty="0" smtClean="0"/>
              <a:t>طبقة تشكل غالبية المجتمع الأوروبي حينها، حيث كانت تقوم بأعمال الصخرة لفائدة النبلاء و رجال الدين (أعمال إجبارية بدون مقابل)، بالإضافة إلى تأدية الضرائب.</a:t>
            </a:r>
            <a:br>
              <a:rPr lang="ar-MA" sz="3200" dirty="0" smtClean="0"/>
            </a:br>
            <a:endParaRPr lang="fr-FR" sz="3200" dirty="0"/>
          </a:p>
        </p:txBody>
      </p:sp>
    </p:spTree>
    <p:extLst>
      <p:ext uri="{BB962C8B-B14F-4D97-AF65-F5344CB8AC3E}">
        <p14:creationId xmlns:p14="http://schemas.microsoft.com/office/powerpoint/2010/main" val="2141108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4985590"/>
            <a:ext cx="8173536" cy="1971802"/>
          </a:xfrm>
        </p:spPr>
        <p:txBody>
          <a:bodyPr>
            <a:normAutofit fontScale="90000"/>
          </a:bodyPr>
          <a:lstStyle/>
          <a:p>
            <a:pPr algn="r" rtl="1"/>
            <a:r>
              <a:rPr lang="ar-MA" dirty="0" smtClean="0">
                <a:solidFill>
                  <a:schemeClr val="accent3"/>
                </a:solidFill>
              </a:rPr>
              <a:t>2 – نشأة وتطور البورجوازية الأوروبية</a:t>
            </a:r>
            <a:br>
              <a:rPr lang="ar-MA" dirty="0" smtClean="0">
                <a:solidFill>
                  <a:schemeClr val="accent3"/>
                </a:solidFill>
              </a:rPr>
            </a:br>
            <a:r>
              <a:rPr lang="ar-MA" dirty="0" smtClean="0">
                <a:solidFill>
                  <a:schemeClr val="accent3"/>
                </a:solidFill>
              </a:rPr>
              <a:t/>
            </a:r>
            <a:br>
              <a:rPr lang="ar-MA" dirty="0" smtClean="0">
                <a:solidFill>
                  <a:schemeClr val="accent3"/>
                </a:solidFill>
              </a:rPr>
            </a:br>
            <a:r>
              <a:rPr lang="ar-MA" dirty="0" smtClean="0">
                <a:solidFill>
                  <a:schemeClr val="accent1"/>
                </a:solidFill>
              </a:rPr>
              <a:t>تصدع التقسيم التقليدي للمجتمع الأوروبي مع بداية العصر الحديث، حيث بدأت البورجوازية تحل تدريجيا محل الإقطاعية، وذلك نتيجة التحولات الاقتصادية الكبيرة التي تمثلت في الانتقال من الفلاحة التقليدية إلى مزاولة التجارة والأنشطة المالية في المدن.</a:t>
            </a:r>
            <a:br>
              <a:rPr lang="ar-MA" dirty="0" smtClean="0">
                <a:solidFill>
                  <a:schemeClr val="accent1"/>
                </a:solidFill>
              </a:rPr>
            </a:br>
            <a:r>
              <a:rPr lang="ar-MA" dirty="0">
                <a:solidFill>
                  <a:schemeClr val="accent1"/>
                </a:solidFill>
              </a:rPr>
              <a:t/>
            </a:r>
            <a:br>
              <a:rPr lang="ar-MA" dirty="0">
                <a:solidFill>
                  <a:schemeClr val="accent1"/>
                </a:solidFill>
              </a:rPr>
            </a:br>
            <a:r>
              <a:rPr lang="ar-MA" dirty="0" smtClean="0">
                <a:solidFill>
                  <a:schemeClr val="accent1"/>
                </a:solidFill>
              </a:rPr>
              <a:t/>
            </a:r>
            <a:br>
              <a:rPr lang="ar-MA" dirty="0" smtClean="0">
                <a:solidFill>
                  <a:schemeClr val="accent1"/>
                </a:solidFill>
              </a:rPr>
            </a:br>
            <a:endParaRPr lang="fr-FR" dirty="0">
              <a:solidFill>
                <a:schemeClr val="accent3"/>
              </a:solidFill>
            </a:endParaRPr>
          </a:p>
        </p:txBody>
      </p:sp>
    </p:spTree>
    <p:extLst>
      <p:ext uri="{BB962C8B-B14F-4D97-AF65-F5344CB8AC3E}">
        <p14:creationId xmlns:p14="http://schemas.microsoft.com/office/powerpoint/2010/main" val="1057009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451064"/>
            <a:ext cx="8183880" cy="45719"/>
          </a:xfrm>
        </p:spPr>
        <p:txBody>
          <a:bodyPr>
            <a:noAutofit/>
          </a:bodyPr>
          <a:lstStyle/>
          <a:p>
            <a:pPr algn="r" rtl="1"/>
            <a:r>
              <a:rPr lang="ar-MA" sz="3200" dirty="0" smtClean="0">
                <a:solidFill>
                  <a:schemeClr val="accent3"/>
                </a:solidFill>
              </a:rPr>
              <a:t>3 - بناء الدولة القومية الحديثة</a:t>
            </a:r>
            <a:r>
              <a:rPr lang="ar-MA" sz="3200" dirty="0">
                <a:solidFill>
                  <a:schemeClr val="tx1"/>
                </a:solidFill>
              </a:rPr>
              <a:t/>
            </a:r>
            <a:br>
              <a:rPr lang="ar-MA" sz="3200" dirty="0">
                <a:solidFill>
                  <a:schemeClr val="tx1"/>
                </a:solidFill>
              </a:rPr>
            </a:br>
            <a:r>
              <a:rPr lang="ar-MA" sz="3200" dirty="0" smtClean="0">
                <a:solidFill>
                  <a:schemeClr val="accent1"/>
                </a:solidFill>
              </a:rPr>
              <a:t>توحد بعض الدول الأوروبية وتحولها من إمارات مستقلة إلى دول قومية حديثة، مثل فرنسا، وإسبانيا، وإيطاليا.</a:t>
            </a:r>
            <a:br>
              <a:rPr lang="ar-MA" sz="3200" dirty="0" smtClean="0">
                <a:solidFill>
                  <a:schemeClr val="accent1"/>
                </a:solidFill>
              </a:rPr>
            </a:br>
            <a:r>
              <a:rPr lang="ar-MA" sz="3200" dirty="0" smtClean="0">
                <a:solidFill>
                  <a:schemeClr val="accent1"/>
                </a:solidFill>
              </a:rPr>
              <a:t>ومن أبرز الأسس التي قامت عليها الدولة الحديثة:</a:t>
            </a:r>
            <a:br>
              <a:rPr lang="ar-MA" sz="3200" dirty="0" smtClean="0">
                <a:solidFill>
                  <a:schemeClr val="accent1"/>
                </a:solidFill>
              </a:rPr>
            </a:br>
            <a:r>
              <a:rPr lang="ar-MA" sz="3200" dirty="0" smtClean="0">
                <a:solidFill>
                  <a:schemeClr val="accent1"/>
                </a:solidFill>
              </a:rPr>
              <a:t>- الملكية المطلقة: حيث كان الملك يجمع كل السلطات.</a:t>
            </a:r>
            <a:br>
              <a:rPr lang="ar-MA" sz="3200" dirty="0" smtClean="0">
                <a:solidFill>
                  <a:schemeClr val="accent1"/>
                </a:solidFill>
              </a:rPr>
            </a:br>
            <a:r>
              <a:rPr lang="ar-MA" sz="3200" dirty="0" smtClean="0">
                <a:solidFill>
                  <a:schemeClr val="accent1"/>
                </a:solidFill>
              </a:rPr>
              <a:t>- البيروقراطية: احتكار الأقلية الحاكمة للسلطة التقريرية.</a:t>
            </a:r>
            <a:br>
              <a:rPr lang="ar-MA" sz="3200" dirty="0" smtClean="0">
                <a:solidFill>
                  <a:schemeClr val="accent1"/>
                </a:solidFill>
              </a:rPr>
            </a:br>
            <a:r>
              <a:rPr lang="ar-MA" sz="3200" dirty="0" smtClean="0">
                <a:solidFill>
                  <a:schemeClr val="accent1"/>
                </a:solidFill>
              </a:rPr>
              <a:t>- تقوية الأجهزة الإدارية والعسكرية </a:t>
            </a:r>
            <a:r>
              <a:rPr lang="ar-MA" sz="3200" dirty="0" err="1" smtClean="0">
                <a:solidFill>
                  <a:schemeClr val="accent1"/>
                </a:solidFill>
              </a:rPr>
              <a:t>والجبائية</a:t>
            </a:r>
            <a:r>
              <a:rPr lang="ar-MA" sz="3200" dirty="0" smtClean="0">
                <a:solidFill>
                  <a:schemeClr val="accent1"/>
                </a:solidFill>
              </a:rPr>
              <a:t> </a:t>
            </a:r>
            <a:endParaRPr lang="fr-FR" sz="3200" dirty="0">
              <a:solidFill>
                <a:schemeClr val="tx1"/>
              </a:solidFill>
            </a:endParaRPr>
          </a:p>
        </p:txBody>
      </p:sp>
    </p:spTree>
    <p:extLst>
      <p:ext uri="{BB962C8B-B14F-4D97-AF65-F5344CB8AC3E}">
        <p14:creationId xmlns:p14="http://schemas.microsoft.com/office/powerpoint/2010/main" val="2805399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2920" y="5861410"/>
            <a:ext cx="8173536" cy="87870"/>
          </a:xfrm>
        </p:spPr>
        <p:txBody>
          <a:bodyPr>
            <a:normAutofit fontScale="90000"/>
          </a:bodyPr>
          <a:lstStyle/>
          <a:p>
            <a:pPr algn="r" rtl="1"/>
            <a:r>
              <a:rPr lang="ar-MA" dirty="0" smtClean="0">
                <a:solidFill>
                  <a:schemeClr val="tx1"/>
                </a:solidFill>
              </a:rPr>
              <a:t>الحركة الإنسية:</a:t>
            </a:r>
            <a:br>
              <a:rPr lang="ar-MA" dirty="0" smtClean="0">
                <a:solidFill>
                  <a:schemeClr val="tx1"/>
                </a:solidFill>
              </a:rPr>
            </a:br>
            <a:r>
              <a:rPr lang="ar-MA" dirty="0" smtClean="0"/>
              <a:t/>
            </a:r>
            <a:br>
              <a:rPr lang="ar-MA" dirty="0" smtClean="0"/>
            </a:br>
            <a:r>
              <a:rPr lang="ar-MA" dirty="0" smtClean="0"/>
              <a:t>الحركة الإنسية هي حركة فكرية وثقافية ظهرت في عصر النهضة بإيطاليا ومنها انتقلت إلى باقي البلدان الأوروبية. ويعتبر الهولندي ‘</a:t>
            </a:r>
            <a:r>
              <a:rPr lang="ar-MA" dirty="0" err="1" smtClean="0"/>
              <a:t>ديسيدريوس</a:t>
            </a:r>
            <a:r>
              <a:rPr lang="ar-MA" dirty="0" smtClean="0"/>
              <a:t> </a:t>
            </a:r>
            <a:r>
              <a:rPr lang="ar-MA" dirty="0" err="1" smtClean="0"/>
              <a:t>إراسموس</a:t>
            </a:r>
            <a:r>
              <a:rPr lang="ar-MA" dirty="0" smtClean="0"/>
              <a:t>’ (1467 -1536) أشهر من مثل الفكر الإنسي.</a:t>
            </a:r>
            <a:br>
              <a:rPr lang="ar-MA" dirty="0" smtClean="0"/>
            </a:br>
            <a:r>
              <a:rPr lang="ar-MA" dirty="0" smtClean="0"/>
              <a:t>يتمثل جوهر هذه الحركة في جعل الإنسان محور التفكير والممارسة مع اعتبار المعرفة جوهر وجوده، بالإضافة إلى النظر بإيجابية للإنسان باعتباره أرقى الكائنات الحية.</a:t>
            </a:r>
            <a:endParaRPr lang="fr-FR" dirty="0"/>
          </a:p>
        </p:txBody>
      </p:sp>
    </p:spTree>
    <p:extLst>
      <p:ext uri="{BB962C8B-B14F-4D97-AF65-F5344CB8AC3E}">
        <p14:creationId xmlns:p14="http://schemas.microsoft.com/office/powerpoint/2010/main" val="23978299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13282</TotalTime>
  <Words>71</Words>
  <Application>Microsoft Office PowerPoint</Application>
  <PresentationFormat>Affichage à l'écran (4:3)</PresentationFormat>
  <Paragraphs>18</Paragraphs>
  <Slides>16</Slides>
  <Notes>2</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Aspect</vt:lpstr>
      <vt:lpstr>  عنوان الوحدة:    فلسفة الأنوار </vt:lpstr>
      <vt:lpstr>محاور الوحدة: _ المناخ التاريخي والفكري للقرن الثامن عشر - المفاهيم والأفكار الأساسية للقرن الثامن عشر ولفلسفات الأنوار - فلاسفة الأنوار في فرنسا _ حركة الموسوعيين –  - الفلسفة الإنجليزية في القرن الثامن عشر – جون لوك و دافيد هيوم –  - كانط والأنوار - آثار فلسفات الأنوار على الفكر المعاصر  </vt:lpstr>
      <vt:lpstr>المحور الأول: يعتبر المحور بمثابة مدخل إلى فلسفة الأنوار، من خلال إطلالة قصيرة على التحولات الاجتماعية والسياسية والفكرية الممهدة لعصر الأنوار، والتي يمكن تقسيمها منهجيا إلى ثلاثة أجزاء. 1 – التحولات الاجتماعية والسياسية لأوروبا خلال القرنين الخامس عشر والسادس عشر. 2 – الحركة الإنسية 3 – الإصلاح الديني    </vt:lpstr>
      <vt:lpstr>التحولات الاجتماعية والسياسية لأوروبا مع بداية القرن الحديث:  1 – طبيعة المجتمع الأوروبي في الحقبة الوسيطية تشكل المجتمع الأوروبي في أواخر الحقبة الوسيطية من ثلاث طبقات:  طبقة النبلاء أو الإقطاعيون وتتشكل من كبار ملاك الأراضي، حيث كانوا يجمعون بين الثروة والسلطة وكانوا يشكلون نسبة قليلة في المجتمع.      </vt:lpstr>
      <vt:lpstr>– رجال الدين أو الإكليروس   وهي طبقة دينية تتمتع بمجموعة من الامتيازات، من بينها الحماية من قبل النبلاء، وحصولهم على الهدايا من جل أطراف المجتمع، بالإضافة إلى الإعفاء من الضرائب.</vt:lpstr>
      <vt:lpstr>- الفلاحون الصغار  طبقة تشكل غالبية المجتمع الأوروبي حينها، حيث كانت تقوم بأعمال الصخرة لفائدة النبلاء و رجال الدين (أعمال إجبارية بدون مقابل)، بالإضافة إلى تأدية الضرائب. </vt:lpstr>
      <vt:lpstr>2 – نشأة وتطور البورجوازية الأوروبية  تصدع التقسيم التقليدي للمجتمع الأوروبي مع بداية العصر الحديث، حيث بدأت البورجوازية تحل تدريجيا محل الإقطاعية، وذلك نتيجة التحولات الاقتصادية الكبيرة التي تمثلت في الانتقال من الفلاحة التقليدية إلى مزاولة التجارة والأنشطة المالية في المدن.   </vt:lpstr>
      <vt:lpstr>3 - بناء الدولة القومية الحديثة توحد بعض الدول الأوروبية وتحولها من إمارات مستقلة إلى دول قومية حديثة، مثل فرنسا، وإسبانيا، وإيطاليا. ومن أبرز الأسس التي قامت عليها الدولة الحديثة: - الملكية المطلقة: حيث كان الملك يجمع كل السلطات. - البيروقراطية: احتكار الأقلية الحاكمة للسلطة التقريرية. - تقوية الأجهزة الإدارية والعسكرية والجبائية </vt:lpstr>
      <vt:lpstr>الحركة الإنسية:  الحركة الإنسية هي حركة فكرية وثقافية ظهرت في عصر النهضة بإيطاليا ومنها انتقلت إلى باقي البلدان الأوروبية. ويعتبر الهولندي ‘ديسيدريوس إراسموس’ (1467 -1536) أشهر من مثل الفكر الإنسي. يتمثل جوهر هذه الحركة في جعل الإنسان محور التفكير والممارسة مع اعتبار المعرفة جوهر وجوده، بالإضافة إلى النظر بإيجابية للإنسان باعتباره أرقى الكائنات الحية.</vt:lpstr>
      <vt:lpstr>خصائص الحركة الإنسية:  من أبرز مميزات وخصائص الحركة الإنسية:  - العودة إلى التراث القديم ومحاولة إحيائه، وخصوصا التراثين اليوناني الروماني. - تشجيع التعليم، والأخذ بالأساليب الحديثة في التربية. - الاهتمام بمختلف العلوم والآداب والفنون - الالتفات إلى اللغات المحلية والإبداع بها، بدل اللغة اللاتينية. </vt:lpstr>
      <vt:lpstr>عوامل انتشار أفكار الحركة الإنسية: ساهمت مجموعة من العوامل في انتشار أفكار الحركة الإنسية من أهمها: - الأهمية التجارية والمالية لإيطاليا والتي مكنت من ظهور البرجوازية، التي عملت بدورها على تشجيع الحياة الثقافية والفنية. - هجرة العلماء الأوروبيين المسيحيين إلى إيطاليا، بعد سيطرة العثمانيين على القسطنطينية سنة 1453م. - اختراع المطبعة من طرف الألماني جوهان غوتنبرغ، وبالتالي وفرة الكتب بأعداد كبيرة وبثمن مناسب، ما ساعد على نشر المعرفة وتطوير التعليم.</vt:lpstr>
      <vt:lpstr>أبرز نتائج الحركة الإنسية: من أبرز نتائج الحركة الإنسية نهضة أدبية، وعلمية، وفنية. - على المستوى الأدبي: تزايد الإنتاج الأدبي باللغات المحلية وتنوع مواضيعه، مثل القصص والروايات والقصائد الشعرية والمسرحيات... - على المستوى العلمي: إدخال الأعداد السالبة في الرياضيات، واكتشاف الدورة الدموية في الطب، والأهم هو اكتشاف نظرية مركزية الشمس في الفلك مع كوبرنيك. - على المستوى الفني: اعتماد الأبعاد الثلاثة والدقة وضبط الألوان، إلى جانب التحكم في الإضاءة والأخذ بمبدأ التناسب. </vt:lpstr>
      <vt:lpstr>الإصلاح الديني: هي حركة دينية شهدتها أوروبا خلال القرنين 15 و16، تزعمها رجال دين تأثروا بأفكار الحركة الإنسية. فقاموا بتوجيه انتقادات عدة للكنيسة الكاثوليكية، مطالبين بإصلاح ديني يواكب التحولات الاقتصادية والاجتماعية والثقافية التي عرفتها أوروبا عصر النهضة. ومن دوافع انطلاق هذه الحركة الإصلاحية: - فساد الكنيسة (بيع صكوك الغفران) - انغماس رجالاتها في الترف والملذات، وتناقض سلوكاتهم مع ما يأمر به الدين المسيحي - القسوة في التعامل مع المنتقدين من خلال اتهامهم بالهرطقة ( إعدام جان هس 1415)</vt:lpstr>
      <vt:lpstr>أشهر قادة الإصلاح الديني:  انطلقت حركة الإصلاح الديني من ألمانيا على يد مارتن لوتر الذي قام بزيارة لروما، ووقف على مظاهر الفساد والانحلال الخلقي لرجال الدين وممارستهم لحياة البذخ والانغماس في الملذات. بعدها رفض صكوك الغفران، وطالب بالرجوع إلى الكتاب المقدس وفهمه فهما صحيحا، قصد الاستغناء عن وساطة الكنيسة بين الإنسان وربه. بالإضافة إلى جعل الغفران مرتبط بالعمل الصالح، وليس بالدفع للكنيسة. وكان أن لقيت هذه الأفكار استجابة من قبل الفلاحين الذين قاموا بثورة سنة 1542، رغم معارضته لها. </vt:lpstr>
      <vt:lpstr>أبرز مطالب حركة الإصلاح: بعد ألمانيا انتقلت حركة الإصلاح إلى سويسرا بزعامة ‘زونجلي’، ثم إلى فرنسا وجنيف بزعامة ‘جون كالفن’. ومن أبرز مطالب الإصلاح كان: - إنشاء كنيسة قومية للتخلص من التبعية لروما - السماح للقساوسة بالزواج - التغلب على الهراطقة بالكتب لا بالحرق - توحيد القانون ليطبق على رجال الدين والمدنيين على حد سواء، مع التخلي عن قوانين الكنيسة في الحكم. - الدعوة إلى إحلال الزواج بين المسيحيين وغير المسيحيين حيث قال لوتر: «إن الشخص الوثني سواء كان رجلا أو امرأة فإن الله خلقه، كما خلق القديس بطرس والقديس بولس...»</vt:lpstr>
      <vt:lpstr>خلاصة المحور الأول كانت العوامل المذكورة أعلاه بمثابة مقدمات هيأت الأرضية تدريجيا لبروز عصر جديد. فبواسطتها تجرأ العقل الأوروبي في القرن 18 على تقويض الأنظمة القديمة وتعويضها بأخرى تقوم على أساس العقل، وهي العملية التي اصطلح عليها بالأنوار. فما الأنوار؟ وما هي مفاهيمه وأفكاره الأساسية؟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الأطروحة  الحاسة الخلقية في التنوير البريطاني – القرن 18-</dc:title>
  <dc:creator>pc</dc:creator>
  <cp:lastModifiedBy>pc</cp:lastModifiedBy>
  <cp:revision>30</cp:revision>
  <dcterms:created xsi:type="dcterms:W3CDTF">2019-03-19T09:25:43Z</dcterms:created>
  <dcterms:modified xsi:type="dcterms:W3CDTF">2020-03-19T20:53:43Z</dcterms:modified>
</cp:coreProperties>
</file>