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90" r:id="rId4"/>
    <p:sldId id="259" r:id="rId5"/>
    <p:sldId id="299" r:id="rId6"/>
    <p:sldId id="258" r:id="rId7"/>
    <p:sldId id="291" r:id="rId8"/>
    <p:sldId id="260" r:id="rId9"/>
    <p:sldId id="270" r:id="rId10"/>
    <p:sldId id="272" r:id="rId11"/>
    <p:sldId id="271" r:id="rId12"/>
    <p:sldId id="261" r:id="rId13"/>
    <p:sldId id="262" r:id="rId14"/>
    <p:sldId id="263" r:id="rId15"/>
    <p:sldId id="264" r:id="rId16"/>
    <p:sldId id="300" r:id="rId17"/>
    <p:sldId id="304" r:id="rId18"/>
    <p:sldId id="266" r:id="rId19"/>
    <p:sldId id="298" r:id="rId20"/>
    <p:sldId id="267" r:id="rId21"/>
    <p:sldId id="302" r:id="rId22"/>
    <p:sldId id="303" r:id="rId23"/>
    <p:sldId id="268" r:id="rId24"/>
    <p:sldId id="301" r:id="rId25"/>
    <p:sldId id="265" r:id="rId26"/>
    <p:sldId id="292" r:id="rId27"/>
    <p:sldId id="273" r:id="rId28"/>
    <p:sldId id="293" r:id="rId29"/>
    <p:sldId id="274" r:id="rId30"/>
    <p:sldId id="294" r:id="rId31"/>
    <p:sldId id="275" r:id="rId32"/>
    <p:sldId id="295" r:id="rId33"/>
    <p:sldId id="276" r:id="rId34"/>
    <p:sldId id="289" r:id="rId35"/>
    <p:sldId id="277" r:id="rId36"/>
    <p:sldId id="280" r:id="rId37"/>
    <p:sldId id="281" r:id="rId38"/>
    <p:sldId id="278" r:id="rId39"/>
    <p:sldId id="279" r:id="rId40"/>
    <p:sldId id="282" r:id="rId41"/>
    <p:sldId id="296" r:id="rId42"/>
    <p:sldId id="297" r:id="rId43"/>
    <p:sldId id="286" r:id="rId44"/>
    <p:sldId id="285" r:id="rId45"/>
    <p:sldId id="287" r:id="rId46"/>
    <p:sldId id="288" r:id="rId47"/>
    <p:sldId id="283" r:id="rId48"/>
    <p:sldId id="284"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6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7E541E3-86B9-42D6-9970-50C929E5E150}" type="datetimeFigureOut">
              <a:rPr lang="fr-FR" smtClean="0"/>
              <a:pPr/>
              <a:t>14/12/2020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251BF-5908-45D7-9F8F-1BCEA538857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541E3-86B9-42D6-9970-50C929E5E150}" type="datetimeFigureOut">
              <a:rPr lang="fr-FR" smtClean="0"/>
              <a:pPr/>
              <a:t>14/12/2020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251BF-5908-45D7-9F8F-1BCEA538857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Business Plan</a:t>
            </a:r>
            <a:br>
              <a:rPr lang="fr-FR" dirty="0" smtClean="0"/>
            </a:br>
            <a:r>
              <a:rPr lang="fr-FR" dirty="0" smtClean="0"/>
              <a:t>Pr. </a:t>
            </a:r>
            <a:r>
              <a:rPr lang="fr-FR" dirty="0" err="1" smtClean="0"/>
              <a:t>Lamiae</a:t>
            </a:r>
            <a:r>
              <a:rPr lang="fr-FR" dirty="0" smtClean="0"/>
              <a:t> AZZOUZI</a:t>
            </a:r>
            <a:endParaRPr lang="fr-FR" dirty="0"/>
          </a:p>
        </p:txBody>
      </p:sp>
      <p:sp>
        <p:nvSpPr>
          <p:cNvPr id="3" name="Sous-titre 2"/>
          <p:cNvSpPr>
            <a:spLocks noGrp="1"/>
          </p:cNvSpPr>
          <p:nvPr>
            <p:ph type="subTitle" idx="1"/>
          </p:nvPr>
        </p:nvSpPr>
        <p:spPr/>
        <p:txBody>
          <a:bodyPr/>
          <a:lstStyle/>
          <a:p>
            <a:endParaRPr lang="fr-FR" dirty="0"/>
          </a:p>
        </p:txBody>
      </p:sp>
      <p:pic>
        <p:nvPicPr>
          <p:cNvPr id="5122" name="Picture 2" descr="C:\Users\Public\Pictures\Sample Pictures\12002731-une-femme-d-39-affaires-detenir-un-document-alors-que-la-presentation.jpg"/>
          <p:cNvPicPr>
            <a:picLocks noChangeAspect="1" noChangeArrowheads="1"/>
          </p:cNvPicPr>
          <p:nvPr/>
        </p:nvPicPr>
        <p:blipFill>
          <a:blip r:embed="rId2" cstate="print"/>
          <a:srcRect/>
          <a:stretch>
            <a:fillRect/>
          </a:stretch>
        </p:blipFill>
        <p:spPr bwMode="auto">
          <a:xfrm>
            <a:off x="5652120" y="476672"/>
            <a:ext cx="3491880" cy="1512168"/>
          </a:xfrm>
          <a:prstGeom prst="rect">
            <a:avLst/>
          </a:prstGeom>
          <a:noFill/>
        </p:spPr>
      </p:pic>
      <p:pic>
        <p:nvPicPr>
          <p:cNvPr id="5123" name="Picture 3" descr="C:\Users\Public\Pictures\Sample Pictures\9014066-edifices-modernes.jpg"/>
          <p:cNvPicPr>
            <a:picLocks noChangeAspect="1" noChangeArrowheads="1"/>
          </p:cNvPicPr>
          <p:nvPr/>
        </p:nvPicPr>
        <p:blipFill>
          <a:blip r:embed="rId3" cstate="print"/>
          <a:srcRect/>
          <a:stretch>
            <a:fillRect/>
          </a:stretch>
        </p:blipFill>
        <p:spPr bwMode="auto">
          <a:xfrm>
            <a:off x="683568" y="4293096"/>
            <a:ext cx="1600200" cy="1600200"/>
          </a:xfrm>
          <a:prstGeom prst="rect">
            <a:avLst/>
          </a:prstGeom>
          <a:noFill/>
        </p:spPr>
      </p:pic>
      <p:pic>
        <p:nvPicPr>
          <p:cNvPr id="5124" name="Picture 4" descr="C:\Users\Public\Pictures\Sample Pictures\5910024-collage-avec-succes-commerciaux-et-financiers-des-images.jpg"/>
          <p:cNvPicPr>
            <a:picLocks noChangeAspect="1" noChangeArrowheads="1"/>
          </p:cNvPicPr>
          <p:nvPr/>
        </p:nvPicPr>
        <p:blipFill>
          <a:blip r:embed="rId4" cstate="print"/>
          <a:srcRect/>
          <a:stretch>
            <a:fillRect/>
          </a:stretch>
        </p:blipFill>
        <p:spPr bwMode="auto">
          <a:xfrm>
            <a:off x="7020272" y="4293096"/>
            <a:ext cx="1600200" cy="16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contenu 4"/>
          <p:cNvSpPr>
            <a:spLocks noGrp="1"/>
          </p:cNvSpPr>
          <p:nvPr>
            <p:ph idx="1"/>
          </p:nvPr>
        </p:nvSpPr>
        <p:spPr>
          <a:prstGeom prst="rect">
            <a:avLst/>
          </a:prstGeom>
        </p:spPr>
        <p:txBody>
          <a:bodyPr>
            <a:spAutoFit/>
          </a:bodyPr>
          <a:lstStyle/>
          <a:p>
            <a:r>
              <a:rPr lang="en-US" dirty="0" smtClean="0"/>
              <a:t>If you have worked in a shop selling spare parts to cars it is obvious that you have advantages if you start a similar shop in another city. E.g. you know the name of the wholesalers and what items customers are most likely to buy.</a:t>
            </a:r>
          </a:p>
          <a:p>
            <a:r>
              <a:rPr lang="en-US" dirty="0" smtClean="0"/>
              <a:t>However, some lines of trade are fairly easy to learn. Starting a cleaning company or selling pizzas can be done with very little knowledge about the trade.</a:t>
            </a:r>
            <a:br>
              <a:rPr lang="en-US" dirty="0" smtClean="0"/>
            </a:br>
            <a:endParaRPr lang="fr-FR" dirty="0"/>
          </a:p>
        </p:txBody>
      </p:sp>
      <p:pic>
        <p:nvPicPr>
          <p:cNvPr id="35842" name="Picture 2" descr="C:\Users\Public\Pictures\Sample Pictures\5910024-collage-avec-succes-commerciaux-et-financiers-des-images.jpg"/>
          <p:cNvPicPr>
            <a:picLocks noChangeAspect="1" noChangeArrowheads="1"/>
          </p:cNvPicPr>
          <p:nvPr/>
        </p:nvPicPr>
        <p:blipFill>
          <a:blip r:embed="rId2" cstate="print"/>
          <a:srcRect/>
          <a:stretch>
            <a:fillRect/>
          </a:stretch>
        </p:blipFill>
        <p:spPr bwMode="auto">
          <a:xfrm>
            <a:off x="7543800" y="0"/>
            <a:ext cx="1600200" cy="1600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r>
              <a:rPr lang="en-US" b="1" dirty="0" smtClean="0"/>
              <a:t>Education</a:t>
            </a:r>
            <a:r>
              <a:rPr lang="en-US" dirty="0" smtClean="0"/>
              <a:t/>
            </a:r>
            <a:br>
              <a:rPr lang="en-US" dirty="0" smtClean="0"/>
            </a:br>
            <a:r>
              <a:rPr lang="en-US" dirty="0" smtClean="0"/>
              <a:t>It is a great advantage if there is an educational foundation of the competences in the company. If you can add several years’ practical experience within the field it will take the competence to an even higher level. </a:t>
            </a:r>
          </a:p>
          <a:p>
            <a:r>
              <a:rPr lang="en-US" dirty="0" smtClean="0"/>
              <a:t>Life experience and spare time activities are also important parameters to review when starting a business.</a:t>
            </a:r>
          </a:p>
        </p:txBody>
      </p:sp>
      <p:pic>
        <p:nvPicPr>
          <p:cNvPr id="10242" name="Picture 2" descr="C:\Users\Public\Pictures\Sample Pictures\8391925-bureau-natures.jpg"/>
          <p:cNvPicPr>
            <a:picLocks noChangeAspect="1" noChangeArrowheads="1"/>
          </p:cNvPicPr>
          <p:nvPr/>
        </p:nvPicPr>
        <p:blipFill>
          <a:blip r:embed="rId2" cstate="print"/>
          <a:srcRect/>
          <a:stretch>
            <a:fillRect/>
          </a:stretch>
        </p:blipFill>
        <p:spPr bwMode="auto">
          <a:xfrm>
            <a:off x="3923928" y="0"/>
            <a:ext cx="4824536" cy="19168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Which Personal Resources Can You Give the company ?</a:t>
            </a:r>
            <a:endParaRPr lang="fr-FR" dirty="0"/>
          </a:p>
        </p:txBody>
      </p:sp>
      <p:sp>
        <p:nvSpPr>
          <p:cNvPr id="3" name="Espace réservé du contenu 2"/>
          <p:cNvSpPr>
            <a:spLocks noGrp="1"/>
          </p:cNvSpPr>
          <p:nvPr>
            <p:ph idx="1"/>
          </p:nvPr>
        </p:nvSpPr>
        <p:spPr/>
        <p:txBody>
          <a:bodyPr>
            <a:normAutofit fontScale="92500" lnSpcReduction="10000"/>
          </a:bodyPr>
          <a:lstStyle/>
          <a:p>
            <a:pPr algn="just">
              <a:buNone/>
            </a:pPr>
            <a:r>
              <a:rPr lang="en-US" b="1" dirty="0" smtClean="0"/>
              <a:t/>
            </a:r>
            <a:br>
              <a:rPr lang="en-US" b="1" dirty="0" smtClean="0"/>
            </a:br>
            <a:r>
              <a:rPr lang="en-US" dirty="0" smtClean="0"/>
              <a:t>Running a newly established company is a very personal thing as its owner is typically the only one present in the company. Therefore, it is important to </a:t>
            </a:r>
            <a:r>
              <a:rPr lang="en-US" dirty="0" err="1" smtClean="0"/>
              <a:t>emphasise</a:t>
            </a:r>
            <a:r>
              <a:rPr lang="en-US" dirty="0" smtClean="0"/>
              <a:t> to yourself and others alike that you do possess the capacity and resources necessary to run a business. </a:t>
            </a:r>
            <a:r>
              <a:rPr lang="en-US" dirty="0" smtClean="0">
                <a:solidFill>
                  <a:srgbClr val="FF0000"/>
                </a:solidFill>
              </a:rPr>
              <a:t>Be a leader</a:t>
            </a:r>
          </a:p>
          <a:p>
            <a:pPr algn="just">
              <a:buNone/>
            </a:pPr>
            <a:r>
              <a:rPr lang="en-US" dirty="0" smtClean="0"/>
              <a:t> </a:t>
            </a:r>
            <a:br>
              <a:rPr lang="en-US" dirty="0" smtClean="0"/>
            </a:b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just"/>
            <a:r>
              <a:rPr lang="en-US" b="1" dirty="0" smtClean="0"/>
              <a:t>2 Describe Your Product or Service</a:t>
            </a:r>
            <a:br>
              <a:rPr lang="en-US" b="1" dirty="0" smtClean="0"/>
            </a:br>
            <a:r>
              <a:rPr lang="en-US" dirty="0" smtClean="0"/>
              <a:t>The product or service you offer is the lifeblood of your business. Thus, it is important to </a:t>
            </a:r>
            <a:r>
              <a:rPr lang="en-US" dirty="0" err="1" smtClean="0"/>
              <a:t>analyse</a:t>
            </a:r>
            <a:r>
              <a:rPr lang="en-US" dirty="0" smtClean="0"/>
              <a:t> its various aspects. Special attention should be paid to what the customers demand from the product or service.</a:t>
            </a:r>
            <a:endParaRPr lang="fr-FR" dirty="0"/>
          </a:p>
        </p:txBody>
      </p:sp>
      <p:pic>
        <p:nvPicPr>
          <p:cNvPr id="11266" name="Picture 2" descr="C:\Users\Public\Pictures\Sample Pictures\12002726-une-femme-d-39-affaires-montrent-sa-note.jpg"/>
          <p:cNvPicPr>
            <a:picLocks noChangeAspect="1" noChangeArrowheads="1"/>
          </p:cNvPicPr>
          <p:nvPr/>
        </p:nvPicPr>
        <p:blipFill>
          <a:blip r:embed="rId2" cstate="print"/>
          <a:srcRect/>
          <a:stretch>
            <a:fillRect/>
          </a:stretch>
        </p:blipFill>
        <p:spPr bwMode="auto">
          <a:xfrm>
            <a:off x="6732240" y="332656"/>
            <a:ext cx="2411760" cy="1066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r>
              <a:rPr lang="en-US" b="1" dirty="0" smtClean="0"/>
              <a:t>Be Specific About the Product You Sell</a:t>
            </a:r>
          </a:p>
          <a:p>
            <a:r>
              <a:rPr lang="en-US" dirty="0" smtClean="0"/>
              <a:t>Try to specify exactly what you are selling. </a:t>
            </a:r>
          </a:p>
          <a:p>
            <a:r>
              <a:rPr lang="en-US" dirty="0" smtClean="0"/>
              <a:t>Many companies have difficulty in telling the public what they are selling. </a:t>
            </a:r>
          </a:p>
          <a:p>
            <a:pPr>
              <a:buNone/>
            </a:pPr>
            <a:r>
              <a:rPr lang="en-US" b="1" dirty="0" smtClean="0"/>
              <a:t/>
            </a:r>
            <a:br>
              <a:rPr lang="en-US" b="1" dirty="0" smtClean="0"/>
            </a:br>
            <a:r>
              <a:rPr lang="en-US" dirty="0" smtClean="0"/>
              <a:t/>
            </a:r>
            <a:br>
              <a:rPr lang="en-US" dirty="0" smtClean="0"/>
            </a:br>
            <a:r>
              <a:rPr lang="en-US" dirty="0" smtClean="0"/>
              <a:t/>
            </a:r>
            <a:br>
              <a:rPr lang="en-US" dirty="0" smtClean="0"/>
            </a:br>
            <a:r>
              <a:rPr lang="en-US" b="1" dirty="0" smtClean="0"/>
              <a:t/>
            </a:r>
            <a:br>
              <a:rPr lang="en-US" b="1" dirty="0" smtClean="0"/>
            </a:br>
            <a:endParaRPr lang="fr-FR" dirty="0"/>
          </a:p>
        </p:txBody>
      </p:sp>
      <p:pic>
        <p:nvPicPr>
          <p:cNvPr id="36866" name="Picture 2" descr="C:\Users\Public\Pictures\Sample Pictures\12002731-une-femme-d-39-affaires-detenir-un-document-alors-que-la-presentation.jpg"/>
          <p:cNvPicPr>
            <a:picLocks noChangeAspect="1" noChangeArrowheads="1"/>
          </p:cNvPicPr>
          <p:nvPr/>
        </p:nvPicPr>
        <p:blipFill>
          <a:blip r:embed="rId2" cstate="print"/>
          <a:srcRect/>
          <a:stretch>
            <a:fillRect/>
          </a:stretch>
        </p:blipFill>
        <p:spPr bwMode="auto">
          <a:xfrm>
            <a:off x="7164288" y="404664"/>
            <a:ext cx="1600200" cy="1066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 exact</a:t>
            </a:r>
            <a:endParaRPr lang="fr-FR" dirty="0"/>
          </a:p>
        </p:txBody>
      </p:sp>
      <p:sp>
        <p:nvSpPr>
          <p:cNvPr id="8" name="Espace réservé du contenu 7"/>
          <p:cNvSpPr>
            <a:spLocks noGrp="1"/>
          </p:cNvSpPr>
          <p:nvPr>
            <p:ph idx="1"/>
          </p:nvPr>
        </p:nvSpPr>
        <p:spPr>
          <a:xfrm>
            <a:off x="457200" y="1600200"/>
            <a:ext cx="8229600" cy="3637919"/>
          </a:xfrm>
          <a:prstGeom prst="rect">
            <a:avLst/>
          </a:prstGeom>
        </p:spPr>
        <p:txBody>
          <a:bodyPr>
            <a:spAutoFit/>
          </a:bodyPr>
          <a:lstStyle/>
          <a:p>
            <a:pPr algn="just">
              <a:buNone/>
            </a:pPr>
            <a:r>
              <a:rPr lang="en-US" b="1" dirty="0" smtClean="0"/>
              <a:t/>
            </a:r>
            <a:br>
              <a:rPr lang="en-US" b="1" dirty="0" smtClean="0"/>
            </a:br>
            <a:r>
              <a:rPr lang="en-US" dirty="0" smtClean="0"/>
              <a:t>If you sell soft drinks or shoes then it is fairly easy to state the exact product. But if you want to sell your own developed software or work as a consultant it sometimes can get a bit more complicated</a:t>
            </a:r>
          </a:p>
          <a:p>
            <a:endParaRPr lang="fr-FR" dirty="0"/>
          </a:p>
        </p:txBody>
      </p:sp>
      <p:pic>
        <p:nvPicPr>
          <p:cNvPr id="37890" name="Picture 2" descr="C:\Users\Public\Pictures\Sample Pictures\12002731-une-femme-d-39-affaires-detenir-un-document-alors-que-la-presentation.jpg"/>
          <p:cNvPicPr>
            <a:picLocks noChangeAspect="1" noChangeArrowheads="1"/>
          </p:cNvPicPr>
          <p:nvPr/>
        </p:nvPicPr>
        <p:blipFill>
          <a:blip r:embed="rId2" cstate="print"/>
          <a:srcRect/>
          <a:stretch>
            <a:fillRect/>
          </a:stretch>
        </p:blipFill>
        <p:spPr bwMode="auto">
          <a:xfrm>
            <a:off x="7543800" y="548680"/>
            <a:ext cx="1132656" cy="1066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482" name="Picture 2" descr="C:\Users\Public\Pictures\Sample Pictures\9177267-boissons.jpg"/>
          <p:cNvPicPr>
            <a:picLocks noGrp="1" noChangeAspect="1" noChangeArrowheads="1"/>
          </p:cNvPicPr>
          <p:nvPr>
            <p:ph idx="1"/>
          </p:nvPr>
        </p:nvPicPr>
        <p:blipFill>
          <a:blip r:embed="rId2" cstate="print"/>
          <a:srcRect/>
          <a:stretch>
            <a:fillRect/>
          </a:stretch>
        </p:blipFill>
        <p:spPr bwMode="auto">
          <a:xfrm>
            <a:off x="0" y="0"/>
            <a:ext cx="9143999" cy="71734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8674" name="Picture 2" descr="C:\Users\Public\Pictures\Sample Pictures\9177269-tranches-de-citron.jpg"/>
          <p:cNvPicPr>
            <a:picLocks noGrp="1" noChangeAspect="1" noChangeArrowheads="1"/>
          </p:cNvPicPr>
          <p:nvPr>
            <p:ph idx="1"/>
          </p:nvPr>
        </p:nvPicPr>
        <p:blipFill>
          <a:blip r:embed="rId2" cstate="print"/>
          <a:srcRect/>
          <a:stretch>
            <a:fillRect/>
          </a:stretch>
        </p:blipFill>
        <p:spPr bwMode="auto">
          <a:xfrm>
            <a:off x="0" y="-459432"/>
            <a:ext cx="9540552" cy="73174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Consultant</a:t>
            </a:r>
            <a:endParaRPr lang="fr-FR" dirty="0"/>
          </a:p>
        </p:txBody>
      </p:sp>
      <p:sp>
        <p:nvSpPr>
          <p:cNvPr id="3" name="Espace réservé du contenu 2"/>
          <p:cNvSpPr>
            <a:spLocks noGrp="1"/>
          </p:cNvSpPr>
          <p:nvPr>
            <p:ph idx="1"/>
          </p:nvPr>
        </p:nvSpPr>
        <p:spPr/>
        <p:txBody>
          <a:bodyPr>
            <a:normAutofit/>
          </a:bodyPr>
          <a:lstStyle/>
          <a:p>
            <a:pPr algn="just"/>
            <a:r>
              <a:rPr lang="en-US" dirty="0" smtClean="0"/>
              <a:t/>
            </a:r>
            <a:br>
              <a:rPr lang="en-US" dirty="0" smtClean="0"/>
            </a:br>
            <a:r>
              <a:rPr lang="en-US" dirty="0" smtClean="0"/>
              <a:t>And even, what kind of consultant exactly? Are you a daily management, logistic, European affairs, wedding or funeral consultant? You can find many different consultants, so be specific and don´t expect others to guess the correct type. </a:t>
            </a:r>
            <a:br>
              <a:rPr lang="en-US" dirty="0" smtClean="0"/>
            </a:br>
            <a:r>
              <a:rPr lang="en-US" dirty="0" smtClean="0"/>
              <a:t/>
            </a:r>
            <a:br>
              <a:rPr lang="en-US" dirty="0" smtClean="0"/>
            </a:br>
            <a:endParaRPr lang="fr-FR"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8434" name="Picture 2" descr="C:\Users\Public\Pictures\Sample Pictures\9071830-.jpg"/>
          <p:cNvPicPr>
            <a:picLocks noGrp="1" noChangeAspect="1" noChangeArrowheads="1"/>
          </p:cNvPicPr>
          <p:nvPr>
            <p:ph idx="1"/>
          </p:nvPr>
        </p:nvPicPr>
        <p:blipFill>
          <a:blip r:embed="rId2" cstate="print"/>
          <a:srcRect/>
          <a:stretch>
            <a:fillRect/>
          </a:stretch>
        </p:blipFill>
        <p:spPr bwMode="auto">
          <a:xfrm>
            <a:off x="-1404664" y="0"/>
            <a:ext cx="10548664"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What is </a:t>
            </a:r>
            <a:r>
              <a:rPr lang="en-US" b="1" dirty="0"/>
              <a:t>a</a:t>
            </a:r>
            <a:r>
              <a:rPr lang="en-US" b="1" dirty="0" smtClean="0"/>
              <a:t> Business Plan?</a:t>
            </a:r>
            <a:br>
              <a:rPr lang="en-US" b="1" dirty="0" smtClean="0"/>
            </a:br>
            <a:endParaRPr lang="fr-FR" dirty="0"/>
          </a:p>
        </p:txBody>
      </p:sp>
      <p:sp>
        <p:nvSpPr>
          <p:cNvPr id="3" name="Espace réservé du contenu 2"/>
          <p:cNvSpPr>
            <a:spLocks noGrp="1"/>
          </p:cNvSpPr>
          <p:nvPr>
            <p:ph idx="1"/>
          </p:nvPr>
        </p:nvSpPr>
        <p:spPr/>
        <p:txBody>
          <a:bodyPr>
            <a:normAutofit/>
          </a:bodyPr>
          <a:lstStyle/>
          <a:p>
            <a:r>
              <a:rPr lang="en-US" dirty="0" smtClean="0"/>
              <a:t>The primary value of a business plan will be to create a written outline that evaluates all aspects of the economic viability of your business venture including a description and analysis of your business prospects. </a:t>
            </a:r>
          </a:p>
        </p:txBody>
      </p:sp>
      <p:pic>
        <p:nvPicPr>
          <p:cNvPr id="31746" name="Picture 2" descr="C:\Users\Public\Pictures\Sample Pictures\5910024-collage-avec-succes-commerciaux-et-financiers-des-images.jpg"/>
          <p:cNvPicPr>
            <a:picLocks noChangeAspect="1" noChangeArrowheads="1"/>
          </p:cNvPicPr>
          <p:nvPr/>
        </p:nvPicPr>
        <p:blipFill>
          <a:blip r:embed="rId2" cstate="print"/>
          <a:srcRect/>
          <a:stretch>
            <a:fillRect/>
          </a:stretch>
        </p:blipFill>
        <p:spPr bwMode="auto">
          <a:xfrm>
            <a:off x="7543800" y="0"/>
            <a:ext cx="1600200" cy="16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contenu 4"/>
          <p:cNvSpPr>
            <a:spLocks noGrp="1"/>
          </p:cNvSpPr>
          <p:nvPr>
            <p:ph idx="1"/>
          </p:nvPr>
        </p:nvSpPr>
        <p:spPr>
          <a:xfrm>
            <a:off x="457200" y="1600200"/>
            <a:ext cx="8229600" cy="4130361"/>
          </a:xfrm>
          <a:prstGeom prst="rect">
            <a:avLst/>
          </a:prstGeom>
        </p:spPr>
        <p:txBody>
          <a:bodyPr wrap="square">
            <a:spAutoFit/>
          </a:bodyPr>
          <a:lstStyle/>
          <a:p>
            <a:r>
              <a:rPr lang="en-US" dirty="0" smtClean="0"/>
              <a:t>For example, if you are opening   Café Restaurant  you could specify your product in these categories:</a:t>
            </a:r>
          </a:p>
          <a:p>
            <a:r>
              <a:rPr lang="en-US" dirty="0" smtClean="0"/>
              <a:t>Beverage</a:t>
            </a:r>
            <a:br>
              <a:rPr lang="en-US" dirty="0" smtClean="0"/>
            </a:br>
            <a:r>
              <a:rPr lang="en-US" dirty="0" smtClean="0"/>
              <a:t> - Soft drinks</a:t>
            </a:r>
            <a:br>
              <a:rPr lang="en-US" dirty="0" smtClean="0"/>
            </a:br>
            <a:r>
              <a:rPr lang="en-US" dirty="0" smtClean="0"/>
              <a:t>- Tea &amp; coffee</a:t>
            </a:r>
            <a:br>
              <a:rPr lang="en-US" dirty="0" smtClean="0"/>
            </a:br>
            <a:r>
              <a:rPr lang="en-US" dirty="0" smtClean="0"/>
              <a:t/>
            </a:r>
            <a:br>
              <a:rPr lang="en-US" dirty="0" smtClean="0"/>
            </a:br>
            <a:r>
              <a:rPr lang="en-US" dirty="0" smtClean="0"/>
              <a:t> </a:t>
            </a:r>
          </a:p>
        </p:txBody>
      </p:sp>
      <p:pic>
        <p:nvPicPr>
          <p:cNvPr id="21506" name="Picture 2" descr="C:\Users\Public\Pictures\Sample Pictures\9177262-jus-d-39-orange.jpg"/>
          <p:cNvPicPr>
            <a:picLocks noChangeAspect="1" noChangeArrowheads="1"/>
          </p:cNvPicPr>
          <p:nvPr/>
        </p:nvPicPr>
        <p:blipFill>
          <a:blip r:embed="rId2" cstate="print"/>
          <a:srcRect/>
          <a:stretch>
            <a:fillRect/>
          </a:stretch>
        </p:blipFill>
        <p:spPr bwMode="auto">
          <a:xfrm>
            <a:off x="4427984" y="3140968"/>
            <a:ext cx="4104456" cy="31683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6626" name="Picture 2" descr="C:\Users\Public\Pictures\Sample Pictures\24143757-espresso.jpg"/>
          <p:cNvPicPr>
            <a:picLocks noGrp="1" noChangeAspect="1" noChangeArrowheads="1"/>
          </p:cNvPicPr>
          <p:nvPr>
            <p:ph idx="1"/>
          </p:nvPr>
        </p:nvPicPr>
        <p:blipFill>
          <a:blip r:embed="rId2" cstate="print"/>
          <a:srcRect/>
          <a:stretch>
            <a:fillRect/>
          </a:stretch>
        </p:blipFill>
        <p:spPr bwMode="auto">
          <a:xfrm>
            <a:off x="0" y="404664"/>
            <a:ext cx="9144000" cy="64533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7650" name="Picture 2" descr="C:\Users\Public\Pictures\Sample Pictures\10527448-image-de-grains-de-cafe-au-sortir-d-39-un-sac.jpg"/>
          <p:cNvPicPr>
            <a:picLocks noGrp="1" noChangeAspect="1" noChangeArrowheads="1"/>
          </p:cNvPicPr>
          <p:nvPr>
            <p:ph idx="1"/>
          </p:nvPr>
        </p:nvPicPr>
        <p:blipFill>
          <a:blip r:embed="rId2" cstate="print"/>
          <a:srcRect/>
          <a:stretch>
            <a:fillRect/>
          </a:stretch>
        </p:blipFill>
        <p:spPr bwMode="auto">
          <a:xfrm>
            <a:off x="0" y="0"/>
            <a:ext cx="9143999" cy="73174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en-US" dirty="0" smtClean="0"/>
              <a:t>Food</a:t>
            </a:r>
            <a:br>
              <a:rPr lang="en-US" dirty="0" smtClean="0"/>
            </a:br>
            <a:r>
              <a:rPr lang="en-US" dirty="0" smtClean="0"/>
              <a:t>- Menus</a:t>
            </a:r>
            <a:br>
              <a:rPr lang="en-US" dirty="0" smtClean="0"/>
            </a:br>
            <a:r>
              <a:rPr lang="en-US" dirty="0" smtClean="0"/>
              <a:t>- A la carte</a:t>
            </a:r>
            <a:br>
              <a:rPr lang="en-US" dirty="0" smtClean="0"/>
            </a:br>
            <a:r>
              <a:rPr lang="en-US" dirty="0" smtClean="0"/>
              <a:t>- Snacks</a:t>
            </a:r>
            <a:endParaRPr lang="fr-FR" dirty="0"/>
          </a:p>
        </p:txBody>
      </p:sp>
      <p:pic>
        <p:nvPicPr>
          <p:cNvPr id="22530" name="Picture 2" descr="C:\Users\Public\Pictures\Sample Pictures\24075324-mon-illustration-de-voyage-a-la-nouvelle-orleans-louisiane-etats-unis-toute-la-nourriture-celebre-et.jpg"/>
          <p:cNvPicPr>
            <a:picLocks noChangeAspect="1" noChangeArrowheads="1"/>
          </p:cNvPicPr>
          <p:nvPr/>
        </p:nvPicPr>
        <p:blipFill>
          <a:blip r:embed="rId2" cstate="print"/>
          <a:srcRect/>
          <a:stretch>
            <a:fillRect/>
          </a:stretch>
        </p:blipFill>
        <p:spPr bwMode="auto">
          <a:xfrm>
            <a:off x="3275857" y="1628800"/>
            <a:ext cx="4968552" cy="432048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3554" name="Picture 2" descr="C:\Users\Public\Pictures\Sample Pictures\22908634-fromage.jpg"/>
          <p:cNvPicPr>
            <a:picLocks noGrp="1" noChangeAspect="1" noChangeArrowheads="1"/>
          </p:cNvPicPr>
          <p:nvPr>
            <p:ph idx="1"/>
          </p:nvPr>
        </p:nvPicPr>
        <p:blipFill>
          <a:blip r:embed="rId2" cstate="print"/>
          <a:srcRect/>
          <a:stretch>
            <a:fillRect/>
          </a:stretch>
        </p:blipFill>
        <p:spPr bwMode="auto">
          <a:xfrm>
            <a:off x="0" y="0"/>
            <a:ext cx="9144000" cy="74614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8229600" cy="1143000"/>
          </a:xfrm>
        </p:spPr>
        <p:txBody>
          <a:bodyPr/>
          <a:lstStyle/>
          <a:p>
            <a:r>
              <a:rPr lang="en-US" b="1" dirty="0" smtClean="0"/>
              <a:t>Description of the Market</a:t>
            </a:r>
            <a:endParaRPr lang="fr-FR" dirty="0"/>
          </a:p>
        </p:txBody>
      </p:sp>
      <p:sp>
        <p:nvSpPr>
          <p:cNvPr id="3" name="Espace réservé du contenu 2"/>
          <p:cNvSpPr>
            <a:spLocks noGrp="1"/>
          </p:cNvSpPr>
          <p:nvPr>
            <p:ph idx="1"/>
          </p:nvPr>
        </p:nvSpPr>
        <p:spPr>
          <a:xfrm>
            <a:off x="539552" y="1700808"/>
            <a:ext cx="8229600" cy="4525963"/>
          </a:xfrm>
        </p:spPr>
        <p:txBody>
          <a:bodyPr>
            <a:normAutofit/>
          </a:bodyPr>
          <a:lstStyle/>
          <a:p>
            <a:pPr>
              <a:buNone/>
            </a:pPr>
            <a:r>
              <a:rPr lang="en-US" dirty="0" smtClean="0"/>
              <a:t> </a:t>
            </a:r>
          </a:p>
          <a:p>
            <a:r>
              <a:rPr lang="en-US" dirty="0" smtClean="0"/>
              <a:t>Before you are able to carry out any sort of sales or marketing action you need to identify the market you want to penetrate. A good marketing result requires thorough market and customer insight. </a:t>
            </a:r>
            <a:br>
              <a:rPr lang="en-US" dirty="0" smtClean="0"/>
            </a:br>
            <a:endParaRPr lang="fr-FR" dirty="0" smtClean="0"/>
          </a:p>
          <a:p>
            <a:endParaRPr lang="fr-FR" dirty="0"/>
          </a:p>
        </p:txBody>
      </p:sp>
      <p:sp>
        <p:nvSpPr>
          <p:cNvPr id="5" name="Rectangle 4"/>
          <p:cNvSpPr/>
          <p:nvPr/>
        </p:nvSpPr>
        <p:spPr>
          <a:xfrm>
            <a:off x="2286000" y="2413338"/>
            <a:ext cx="4572000" cy="646331"/>
          </a:xfrm>
          <a:prstGeom prst="rect">
            <a:avLst/>
          </a:prstGeom>
        </p:spPr>
        <p:txBody>
          <a:bodyPr>
            <a:spAutoFit/>
          </a:bodyPr>
          <a:lstStyle/>
          <a:p>
            <a:r>
              <a:rPr lang="en-US" b="1" dirty="0" smtClean="0"/>
              <a:t/>
            </a:r>
            <a:br>
              <a:rPr lang="en-US" b="1" dirty="0" smtClean="0"/>
            </a:b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3314" name="Picture 2" descr="C:\Users\Public\Pictures\Sample Pictures\9014066-edifices-modernes.jpg"/>
          <p:cNvPicPr>
            <a:picLocks noGrp="1" noChangeAspect="1" noChangeArrowheads="1"/>
          </p:cNvPicPr>
          <p:nvPr>
            <p:ph idx="1"/>
          </p:nvPr>
        </p:nvPicPr>
        <p:blipFill>
          <a:blip r:embed="rId2" cstate="print"/>
          <a:srcRect/>
          <a:stretch>
            <a:fillRect/>
          </a:stretch>
        </p:blipFill>
        <p:spPr bwMode="auto">
          <a:xfrm>
            <a:off x="-540568" y="-315416"/>
            <a:ext cx="10153128" cy="71734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Who are the customers ?</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en-US" b="1" dirty="0" smtClean="0"/>
              <a:t/>
            </a:r>
            <a:br>
              <a:rPr lang="en-US" b="1" dirty="0" smtClean="0"/>
            </a:br>
            <a:r>
              <a:rPr lang="en-US" dirty="0" smtClean="0"/>
              <a:t>There are a lot of questions that could be asked in order to establish a picture of your customer. </a:t>
            </a:r>
          </a:p>
          <a:p>
            <a:r>
              <a:rPr lang="en-US" dirty="0" smtClean="0"/>
              <a:t>How many customers can there potentially be? </a:t>
            </a:r>
          </a:p>
          <a:p>
            <a:r>
              <a:rPr lang="en-US" dirty="0" smtClean="0"/>
              <a:t>Do they live in the </a:t>
            </a:r>
            <a:r>
              <a:rPr lang="en-US" dirty="0" err="1" smtClean="0"/>
              <a:t>neighbourhood</a:t>
            </a:r>
            <a:r>
              <a:rPr lang="en-US" dirty="0" smtClean="0"/>
              <a:t> or in the urban area, in the province, in the country, in Asia or all over the world? </a:t>
            </a:r>
          </a:p>
          <a:p>
            <a:r>
              <a:rPr lang="en-US" dirty="0" smtClean="0"/>
              <a:t>Are they men, women, old people or children? </a:t>
            </a:r>
          </a:p>
          <a:p>
            <a:r>
              <a:rPr lang="en-US" dirty="0" smtClean="0"/>
              <a:t>What do they do in the spare time? </a:t>
            </a:r>
          </a:p>
          <a:p>
            <a:r>
              <a:rPr lang="en-US" dirty="0" smtClean="0"/>
              <a:t>What is the limit they are willing to pay for the product? </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4338" name="Picture 2" descr="C:\Users\Public\Pictures\Sample Pictures\907183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en-US" b="1" dirty="0" smtClean="0"/>
              <a:t>Know your competitors in the market</a:t>
            </a:r>
            <a:r>
              <a:rPr lang="en-US" dirty="0" smtClean="0"/>
              <a:t/>
            </a:r>
            <a:br>
              <a:rPr lang="en-US" dirty="0" smtClean="0"/>
            </a:br>
            <a:r>
              <a:rPr lang="en-US" dirty="0" smtClean="0"/>
              <a:t>In the market you also find competitors. You have to find out what you are up against. On what level is the quality of the competitor’s product? What is the price? How big is their turnover? How is their marketing and web site? How is their product development? Where are their weak points?</a:t>
            </a:r>
            <a:br>
              <a:rPr lang="en-US" dirty="0" smtClean="0"/>
            </a:br>
            <a:r>
              <a:rPr lang="en-US" dirty="0" smtClean="0"/>
              <a:t/>
            </a:r>
            <a:br>
              <a:rPr lang="en-US" dirty="0" smtClean="0"/>
            </a:b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Public\Pictures\Sample Pictures\11262778-reussite-de-l-39-entreprise-de-dessin-a-la-main.jpg"/>
          <p:cNvPicPr>
            <a:picLocks noGrp="1" noChangeAspect="1" noChangeArrowheads="1"/>
          </p:cNvPicPr>
          <p:nvPr>
            <p:ph idx="1"/>
          </p:nvPr>
        </p:nvPicPr>
        <p:blipFill>
          <a:blip r:embed="rId2" cstate="print"/>
          <a:srcRect/>
          <a:stretch>
            <a:fillRect/>
          </a:stretch>
        </p:blipFill>
        <p:spPr bwMode="auto">
          <a:xfrm>
            <a:off x="467544" y="260648"/>
            <a:ext cx="8676456" cy="691276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5362" name="Picture 2" descr="C:\Users\Public\Pictures\Sample Pictures\5910024-collage-avec-succes-commerciaux-et-financiers-des-images.jpg"/>
          <p:cNvPicPr>
            <a:picLocks noGrp="1" noChangeAspect="1" noChangeArrowheads="1"/>
          </p:cNvPicPr>
          <p:nvPr>
            <p:ph idx="1"/>
          </p:nvPr>
        </p:nvPicPr>
        <p:blipFill>
          <a:blip r:embed="rId2" cstate="print"/>
          <a:srcRect/>
          <a:stretch>
            <a:fillRect/>
          </a:stretch>
        </p:blipFill>
        <p:spPr bwMode="auto">
          <a:xfrm>
            <a:off x="-1404664" y="0"/>
            <a:ext cx="11233248" cy="76774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How Will You Perform Sales and Marketing</a:t>
            </a:r>
            <a:endParaRPr lang="fr-FR" dirty="0"/>
          </a:p>
        </p:txBody>
      </p:sp>
      <p:sp>
        <p:nvSpPr>
          <p:cNvPr id="3" name="Espace réservé du contenu 2"/>
          <p:cNvSpPr>
            <a:spLocks noGrp="1"/>
          </p:cNvSpPr>
          <p:nvPr>
            <p:ph idx="1"/>
          </p:nvPr>
        </p:nvSpPr>
        <p:spPr/>
        <p:txBody>
          <a:bodyPr>
            <a:normAutofit fontScale="92500" lnSpcReduction="20000"/>
          </a:bodyPr>
          <a:lstStyle/>
          <a:p>
            <a:r>
              <a:rPr lang="en-US" b="1" dirty="0" smtClean="0"/>
              <a:t/>
            </a:r>
            <a:br>
              <a:rPr lang="en-US" b="1" dirty="0" smtClean="0"/>
            </a:br>
            <a:r>
              <a:rPr lang="en-US" dirty="0" smtClean="0"/>
              <a:t>Sales and marketing are your tools to approach potential customers in order to raise an interest in your product or service. Whether to run local newspaper advertisements, direct mails, work out an internet solution, or attend international trade fairs, is entirely dependent on what you sell and what customer profile you want to approach.</a:t>
            </a:r>
          </a:p>
          <a:p>
            <a:r>
              <a:rPr lang="en-US" dirty="0" smtClean="0">
                <a:solidFill>
                  <a:srgbClr val="FF0000"/>
                </a:solidFill>
              </a:rPr>
              <a:t>Sales </a:t>
            </a:r>
            <a:r>
              <a:rPr lang="en-US" dirty="0">
                <a:solidFill>
                  <a:srgbClr val="FF0000"/>
                </a:solidFill>
              </a:rPr>
              <a:t>m</a:t>
            </a:r>
            <a:r>
              <a:rPr lang="en-US" dirty="0" smtClean="0">
                <a:solidFill>
                  <a:srgbClr val="FF0000"/>
                </a:solidFill>
              </a:rPr>
              <a:t>ake the difference</a:t>
            </a:r>
          </a:p>
          <a:p>
            <a:r>
              <a:rPr lang="en-US" dirty="0" smtClean="0">
                <a:solidFill>
                  <a:srgbClr val="FF0000"/>
                </a:solidFill>
              </a:rPr>
              <a:t>No customers no income</a:t>
            </a:r>
            <a:r>
              <a:rPr lang="en-US" dirty="0" smtClean="0"/>
              <a:t/>
            </a:r>
            <a:br>
              <a:rPr lang="en-US" dirty="0" smtClean="0"/>
            </a:b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6386" name="Picture 2" descr="C:\Users\Public\Pictures\Sample Pictures\14462472-croissance.jpg"/>
          <p:cNvPicPr>
            <a:picLocks noGrp="1" noChangeAspect="1" noChangeArrowheads="1"/>
          </p:cNvPicPr>
          <p:nvPr>
            <p:ph idx="1"/>
          </p:nvPr>
        </p:nvPicPr>
        <p:blipFill>
          <a:blip r:embed="rId2" cstate="print"/>
          <a:srcRect/>
          <a:stretch>
            <a:fillRect/>
          </a:stretch>
        </p:blipFill>
        <p:spPr bwMode="auto">
          <a:xfrm>
            <a:off x="-540568" y="-459432"/>
            <a:ext cx="9684568" cy="731743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The Practical </a:t>
            </a:r>
            <a:r>
              <a:rPr lang="en-US" b="1" dirty="0" err="1" smtClean="0"/>
              <a:t>Organising</a:t>
            </a:r>
            <a:r>
              <a:rPr lang="en-US" b="1" dirty="0" smtClean="0"/>
              <a:t> of your Business</a:t>
            </a:r>
            <a:endParaRPr lang="fr-FR" dirty="0"/>
          </a:p>
        </p:txBody>
      </p:sp>
      <p:sp>
        <p:nvSpPr>
          <p:cNvPr id="3" name="Espace réservé du contenu 2"/>
          <p:cNvSpPr>
            <a:spLocks noGrp="1"/>
          </p:cNvSpPr>
          <p:nvPr>
            <p:ph idx="1"/>
          </p:nvPr>
        </p:nvSpPr>
        <p:spPr/>
        <p:txBody>
          <a:bodyPr/>
          <a:lstStyle/>
          <a:p>
            <a:pPr>
              <a:buNone/>
            </a:pPr>
            <a:r>
              <a:rPr lang="en-US" b="1" dirty="0" smtClean="0"/>
              <a:t/>
            </a:r>
            <a:br>
              <a:rPr lang="en-US" b="1" dirty="0" smtClean="0"/>
            </a:br>
            <a:r>
              <a:rPr lang="en-US" dirty="0" smtClean="0"/>
              <a:t>You need to describe the every-day running of your company and also take into account the cost of arranging and running your business. </a:t>
            </a:r>
            <a:br>
              <a:rPr lang="en-US" dirty="0" smtClean="0"/>
            </a:b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C:\Users\Public\Pictures\Sample Pictures\12025446-image-de-pieces-de-monnaie-empilees-sur-fond-blanc-isole.jpg"/>
          <p:cNvPicPr>
            <a:picLocks noGrp="1" noChangeAspect="1" noChangeArrowheads="1"/>
          </p:cNvPicPr>
          <p:nvPr>
            <p:ph idx="1"/>
          </p:nvPr>
        </p:nvPicPr>
        <p:blipFill>
          <a:blip r:embed="rId2" cstate="print"/>
          <a:srcRect/>
          <a:stretch>
            <a:fillRect/>
          </a:stretch>
        </p:blipFill>
        <p:spPr bwMode="auto">
          <a:xfrm>
            <a:off x="0" y="0"/>
            <a:ext cx="9144000" cy="76054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7. Budgets - Estimate Your Costs and Income</a:t>
            </a:r>
            <a:endParaRPr lang="fr-FR" dirty="0"/>
          </a:p>
        </p:txBody>
      </p:sp>
      <p:sp>
        <p:nvSpPr>
          <p:cNvPr id="3" name="Espace réservé du contenu 2"/>
          <p:cNvSpPr>
            <a:spLocks noGrp="1"/>
          </p:cNvSpPr>
          <p:nvPr>
            <p:ph idx="1"/>
          </p:nvPr>
        </p:nvSpPr>
        <p:spPr/>
        <p:txBody>
          <a:bodyPr/>
          <a:lstStyle/>
          <a:p>
            <a:r>
              <a:rPr lang="en-US" dirty="0" smtClean="0"/>
              <a:t/>
            </a:r>
            <a:br>
              <a:rPr lang="en-US" dirty="0" smtClean="0"/>
            </a:br>
            <a:r>
              <a:rPr lang="en-US" dirty="0" smtClean="0"/>
              <a:t>Budgets are the above topics described in economic terms. The more specific the plans, the easier it becomes to work out budgets. Budgets will also contribute to the concretizing of the plans and it is ok to go back and change plans if the budgets prove them unrealistic. </a:t>
            </a:r>
            <a:br>
              <a:rPr lang="en-US" dirty="0" smtClean="0"/>
            </a:b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en-US" b="1" u="sng" dirty="0" smtClean="0"/>
              <a:t>Establishing Budget</a:t>
            </a:r>
            <a:r>
              <a:rPr lang="en-US" b="1" dirty="0" smtClean="0"/>
              <a:t/>
            </a:r>
            <a:br>
              <a:rPr lang="en-US" b="1" dirty="0" smtClean="0"/>
            </a:br>
            <a:r>
              <a:rPr lang="en-US" dirty="0" smtClean="0"/>
              <a:t>In order to estimate how much money you need before the start-up of the business, you must work out an establishing budget.</a:t>
            </a:r>
            <a:br>
              <a:rPr lang="en-US" dirty="0" smtClean="0"/>
            </a:br>
            <a:r>
              <a:rPr lang="en-US" dirty="0" smtClean="0"/>
              <a:t>The establishing budget provides an overview of necessary expenses incurred right up until the business start. It is not until after start that you will be able to gain an income.</a:t>
            </a:r>
            <a:br>
              <a:rPr lang="en-US" dirty="0" smtClean="0"/>
            </a:br>
            <a:endParaRPr lang="fr-FR" dirty="0"/>
          </a:p>
        </p:txBody>
      </p:sp>
      <p:pic>
        <p:nvPicPr>
          <p:cNvPr id="24578" name="Picture 2" descr="C:\Users\Public\Pictures\Sample Pictures\12025446-image-de-pieces-de-monnaie-empilees-sur-fond-blanc-isole.jpg"/>
          <p:cNvPicPr>
            <a:picLocks noChangeAspect="1" noChangeArrowheads="1"/>
          </p:cNvPicPr>
          <p:nvPr/>
        </p:nvPicPr>
        <p:blipFill>
          <a:blip r:embed="rId2" cstate="print"/>
          <a:srcRect/>
          <a:stretch>
            <a:fillRect/>
          </a:stretch>
        </p:blipFill>
        <p:spPr bwMode="auto">
          <a:xfrm>
            <a:off x="4716016" y="0"/>
            <a:ext cx="3456384" cy="177281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en-US" b="1" u="sng" dirty="0" smtClean="0"/>
              <a:t>The operating budget </a:t>
            </a:r>
            <a:r>
              <a:rPr lang="en-US" dirty="0" smtClean="0"/>
              <a:t>provides an overview of the costs of running your business. The operating budget gives you an overview of the company’s day-to-day expenses. It also gives you a chance to calculate an estimated turnover.</a:t>
            </a:r>
            <a:endParaRPr lang="fr-FR" dirty="0"/>
          </a:p>
        </p:txBody>
      </p:sp>
      <p:pic>
        <p:nvPicPr>
          <p:cNvPr id="25602" name="Picture 2" descr="C:\Users\Public\Pictures\Sample Pictures\12025446-image-de-pieces-de-monnaie-empilees-sur-fond-blanc-isole.jpg"/>
          <p:cNvPicPr>
            <a:picLocks noChangeAspect="1" noChangeArrowheads="1"/>
          </p:cNvPicPr>
          <p:nvPr/>
        </p:nvPicPr>
        <p:blipFill>
          <a:blip r:embed="rId2" cstate="print"/>
          <a:srcRect/>
          <a:stretch>
            <a:fillRect/>
          </a:stretch>
        </p:blipFill>
        <p:spPr bwMode="auto">
          <a:xfrm>
            <a:off x="3635896" y="332656"/>
            <a:ext cx="5508104" cy="10763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8. Financing - Where to Find the Money</a:t>
            </a:r>
            <a:endParaRPr lang="fr-FR" dirty="0"/>
          </a:p>
        </p:txBody>
      </p:sp>
      <p:sp>
        <p:nvSpPr>
          <p:cNvPr id="3" name="Espace réservé du contenu 2"/>
          <p:cNvSpPr>
            <a:spLocks noGrp="1"/>
          </p:cNvSpPr>
          <p:nvPr>
            <p:ph idx="1"/>
          </p:nvPr>
        </p:nvSpPr>
        <p:spPr/>
        <p:txBody>
          <a:bodyPr>
            <a:normAutofit fontScale="62500" lnSpcReduction="20000"/>
          </a:bodyPr>
          <a:lstStyle/>
          <a:p>
            <a:r>
              <a:rPr lang="en-US" b="1" dirty="0" smtClean="0"/>
              <a:t/>
            </a:r>
            <a:br>
              <a:rPr lang="en-US" b="1" dirty="0" smtClean="0"/>
            </a:br>
            <a:r>
              <a:rPr lang="en-US" dirty="0" smtClean="0"/>
              <a:t>Financing merely asks: “How do I raise the funds that I need to start my own business?”</a:t>
            </a:r>
          </a:p>
          <a:p>
            <a:endParaRPr lang="en-US" dirty="0" smtClean="0"/>
          </a:p>
          <a:p>
            <a:r>
              <a:rPr lang="en-US" dirty="0" smtClean="0">
                <a:solidFill>
                  <a:srgbClr val="FF0000"/>
                </a:solidFill>
              </a:rPr>
              <a:t>Personal resources</a:t>
            </a:r>
          </a:p>
          <a:p>
            <a:r>
              <a:rPr lang="en-US" dirty="0" smtClean="0">
                <a:solidFill>
                  <a:srgbClr val="FF0000"/>
                </a:solidFill>
              </a:rPr>
              <a:t>Families and friends</a:t>
            </a:r>
          </a:p>
          <a:p>
            <a:r>
              <a:rPr lang="en-US" dirty="0" smtClean="0">
                <a:solidFill>
                  <a:srgbClr val="FF0000"/>
                </a:solidFill>
              </a:rPr>
              <a:t>Banks </a:t>
            </a:r>
          </a:p>
          <a:p>
            <a:r>
              <a:rPr lang="en-US" dirty="0" smtClean="0">
                <a:solidFill>
                  <a:srgbClr val="FF0000"/>
                </a:solidFill>
              </a:rPr>
              <a:t>Public funding schemes</a:t>
            </a:r>
          </a:p>
          <a:p>
            <a:r>
              <a:rPr lang="en-US" dirty="0" smtClean="0">
                <a:solidFill>
                  <a:srgbClr val="FF0000"/>
                </a:solidFill>
              </a:rPr>
              <a:t>Suppliers giving credits</a:t>
            </a:r>
          </a:p>
          <a:p>
            <a:r>
              <a:rPr lang="en-US" dirty="0" smtClean="0">
                <a:solidFill>
                  <a:srgbClr val="FF0000"/>
                </a:solidFill>
              </a:rPr>
              <a:t>Investors</a:t>
            </a:r>
          </a:p>
          <a:p>
            <a:r>
              <a:rPr lang="en-US" dirty="0" smtClean="0">
                <a:solidFill>
                  <a:srgbClr val="FF0000"/>
                </a:solidFill>
              </a:rPr>
              <a:t>Business Angles</a:t>
            </a:r>
          </a:p>
          <a:p>
            <a:r>
              <a:rPr lang="en-US" dirty="0" smtClean="0">
                <a:solidFill>
                  <a:srgbClr val="FF0000"/>
                </a:solidFill>
              </a:rPr>
              <a:t>Venture Capitalists (VCs)</a:t>
            </a:r>
          </a:p>
          <a:p>
            <a:r>
              <a:rPr lang="en-US" dirty="0" smtClean="0">
                <a:solidFill>
                  <a:srgbClr val="FF0000"/>
                </a:solidFill>
              </a:rPr>
              <a:t>Other</a:t>
            </a:r>
          </a:p>
          <a:p>
            <a:pPr>
              <a:buNone/>
            </a:pPr>
            <a:r>
              <a:rPr lang="en-US" dirty="0" smtClean="0"/>
              <a:t/>
            </a:r>
            <a:br>
              <a:rPr lang="en-US" dirty="0" smtClean="0"/>
            </a:b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t>What is Your Business Concept</a:t>
            </a:r>
            <a:endParaRPr lang="fr-FR" dirty="0"/>
          </a:p>
        </p:txBody>
      </p:sp>
      <p:sp>
        <p:nvSpPr>
          <p:cNvPr id="3" name="Espace réservé du contenu 2"/>
          <p:cNvSpPr>
            <a:spLocks noGrp="1"/>
          </p:cNvSpPr>
          <p:nvPr>
            <p:ph idx="1"/>
          </p:nvPr>
        </p:nvSpPr>
        <p:spPr/>
        <p:txBody>
          <a:bodyPr/>
          <a:lstStyle/>
          <a:p>
            <a:r>
              <a:rPr lang="en-US" dirty="0" smtClean="0"/>
              <a:t/>
            </a:r>
            <a:br>
              <a:rPr lang="en-US" dirty="0" smtClean="0"/>
            </a:br>
            <a:r>
              <a:rPr lang="en-US" dirty="0" smtClean="0"/>
              <a:t>A good idea is only a good business idea if you are able to make enough money from it for you to live independently. </a:t>
            </a:r>
            <a:br>
              <a:rPr lang="en-US" dirty="0" smtClean="0"/>
            </a:br>
            <a:r>
              <a:rPr lang="en-US" dirty="0" smtClean="0"/>
              <a:t>Once you have got an idea, in most cases it needs adjusting and further development before it turns into a commercial concept</a:t>
            </a:r>
            <a:br>
              <a:rPr lang="en-US" dirty="0" smtClean="0"/>
            </a:b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algn="just">
              <a:buNone/>
            </a:pPr>
            <a:r>
              <a:rPr lang="en-US" dirty="0" smtClean="0"/>
              <a:t>    preparing and maintaining a business plan is important for any business regardless of its size or nature. But it will not ensure your success. If you maintain a correct assessment of the changing economics of your business, your plan will provide a useful roadmap as well as a financing tool. But if you have miscalculated the potential, then your business plan could become a roadmap leading to failure.</a:t>
            </a:r>
            <a:endParaRPr lang="fr-FR" dirty="0"/>
          </a:p>
        </p:txBody>
      </p:sp>
      <p:pic>
        <p:nvPicPr>
          <p:cNvPr id="32770" name="Picture 2" descr="C:\Users\Public\Pictures\Sample Pictures\5910024-collage-avec-succes-commerciaux-et-financiers-des-images.jpg"/>
          <p:cNvPicPr>
            <a:picLocks noChangeAspect="1" noChangeArrowheads="1"/>
          </p:cNvPicPr>
          <p:nvPr/>
        </p:nvPicPr>
        <p:blipFill>
          <a:blip r:embed="rId2" cstate="print"/>
          <a:srcRect/>
          <a:stretch>
            <a:fillRect/>
          </a:stretch>
        </p:blipFill>
        <p:spPr bwMode="auto">
          <a:xfrm>
            <a:off x="7543800" y="0"/>
            <a:ext cx="1600200" cy="1600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b="1" dirty="0" smtClean="0"/>
              <a:t>Making a mission statement</a:t>
            </a:r>
            <a:br>
              <a:rPr lang="en-US" b="1" dirty="0" smtClean="0"/>
            </a:br>
            <a:r>
              <a:rPr lang="en-US" dirty="0" smtClean="0"/>
              <a:t>If you like cooking you may want to open a stand and serve hot chicken soup at fair prices, and if you are educated within IT and software you may want to establish a company </a:t>
            </a:r>
            <a:r>
              <a:rPr lang="en-US" dirty="0" err="1" smtClean="0"/>
              <a:t>specialising</a:t>
            </a:r>
            <a:r>
              <a:rPr lang="en-US" dirty="0" smtClean="0"/>
              <a:t> in relational databases.</a:t>
            </a:r>
          </a:p>
          <a:p>
            <a:r>
              <a:rPr lang="en-US" b="1" dirty="0" smtClean="0">
                <a:solidFill>
                  <a:srgbClr val="FF0000"/>
                </a:solidFill>
              </a:rPr>
              <a:t>Look at your business from a helicopter perspective</a:t>
            </a:r>
            <a:endParaRPr lang="en-US" dirty="0" smtClean="0">
              <a:solidFill>
                <a:srgbClr val="FF0000"/>
              </a:solidFill>
            </a:endParaRPr>
          </a:p>
          <a:p>
            <a:r>
              <a:rPr lang="en-US" b="1" dirty="0" smtClean="0">
                <a:solidFill>
                  <a:srgbClr val="FF0000"/>
                </a:solidFill>
              </a:rPr>
              <a:t>Find a greater purpose with your business </a:t>
            </a:r>
            <a:endParaRPr lang="en-US"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7410" name="Picture 2" descr="C:\Users\Public\Pictures\Sample Pictures\5491009-excellente-forme.jpg"/>
          <p:cNvPicPr>
            <a:picLocks noGrp="1" noChangeAspect="1" noChangeArrowheads="1"/>
          </p:cNvPicPr>
          <p:nvPr>
            <p:ph idx="1"/>
          </p:nvPr>
        </p:nvPicPr>
        <p:blipFill>
          <a:blip r:embed="rId2" cstate="print"/>
          <a:srcRect/>
          <a:stretch>
            <a:fillRect/>
          </a:stretch>
        </p:blipFill>
        <p:spPr bwMode="auto">
          <a:xfrm>
            <a:off x="0" y="908720"/>
            <a:ext cx="8748464" cy="540059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The LOGO and LABEL </a:t>
            </a:r>
            <a:endParaRPr lang="fr-FR" b="1" dirty="0"/>
          </a:p>
        </p:txBody>
      </p:sp>
      <p:sp>
        <p:nvSpPr>
          <p:cNvPr id="5" name="Rectangle 4"/>
          <p:cNvSpPr/>
          <p:nvPr/>
        </p:nvSpPr>
        <p:spPr>
          <a:xfrm>
            <a:off x="2750667" y="2967335"/>
            <a:ext cx="3642665" cy="923330"/>
          </a:xfrm>
          <a:prstGeom prst="rect">
            <a:avLst/>
          </a:prstGeom>
          <a:noFill/>
        </p:spPr>
        <p:txBody>
          <a:bodyPr wrap="none" lIns="91440" tIns="45720" rIns="91440" bIns="45720">
            <a:spAutoFit/>
          </a:bodyPr>
          <a:lstStyle/>
          <a:p>
            <a:pPr algn="ctr"/>
            <a:r>
              <a:rPr lang="fr-FR"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Lamitours</a:t>
            </a:r>
            <a:endParaRPr lang="fr-F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9699" name="Picture 3" descr="C:\Users\Public\Pictures\Sample Pictures\19246118-dynamique-squares-logo-concept-d-39-identite.jpg"/>
          <p:cNvPicPr>
            <a:picLocks noGrp="1" noChangeAspect="1" noChangeArrowheads="1"/>
          </p:cNvPicPr>
          <p:nvPr>
            <p:ph idx="1"/>
          </p:nvPr>
        </p:nvPicPr>
        <p:blipFill>
          <a:blip r:embed="rId2" cstate="print"/>
          <a:srcRect/>
          <a:stretch>
            <a:fillRect/>
          </a:stretch>
        </p:blipFill>
        <p:spPr bwMode="auto">
          <a:xfrm>
            <a:off x="5436096" y="3717032"/>
            <a:ext cx="1600200" cy="1571625"/>
          </a:xfrm>
          <a:prstGeom prst="rect">
            <a:avLst/>
          </a:prstGeom>
          <a:noFill/>
        </p:spPr>
      </p:pic>
      <p:sp>
        <p:nvSpPr>
          <p:cNvPr id="9" name="Arc plein 8"/>
          <p:cNvSpPr/>
          <p:nvPr/>
        </p:nvSpPr>
        <p:spPr>
          <a:xfrm>
            <a:off x="2627784" y="2492896"/>
            <a:ext cx="4032448" cy="108012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C:\Users\Public\Pictures\Sample Pictures\sans-titre.png"/>
          <p:cNvPicPr>
            <a:picLocks noGrp="1" noChangeAspect="1" noChangeArrowheads="1"/>
          </p:cNvPicPr>
          <p:nvPr>
            <p:ph idx="1"/>
          </p:nvPr>
        </p:nvPicPr>
        <p:blipFill>
          <a:blip r:embed="rId2" cstate="print"/>
          <a:srcRect/>
          <a:stretch>
            <a:fillRect/>
          </a:stretch>
        </p:blipFill>
        <p:spPr bwMode="auto">
          <a:xfrm>
            <a:off x="-468560" y="0"/>
            <a:ext cx="9865096" cy="724542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Public\Pictures\Sample Pictures\9319986-green-leaves-logo.jpg"/>
          <p:cNvPicPr>
            <a:picLocks noGrp="1" noChangeAspect="1" noChangeArrowheads="1"/>
          </p:cNvPicPr>
          <p:nvPr>
            <p:ph idx="1"/>
          </p:nvPr>
        </p:nvPicPr>
        <p:blipFill>
          <a:blip r:embed="rId2" cstate="print"/>
          <a:srcRect/>
          <a:stretch>
            <a:fillRect/>
          </a:stretch>
        </p:blipFill>
        <p:spPr bwMode="auto">
          <a:xfrm>
            <a:off x="-396551" y="530225"/>
            <a:ext cx="9217024" cy="606712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Public\Pictures\Sample Pictures\11650257-plat-et-faire-cuire.jpg"/>
          <p:cNvPicPr>
            <a:picLocks noGrp="1" noChangeAspect="1" noChangeArrowheads="1"/>
          </p:cNvPicPr>
          <p:nvPr>
            <p:ph idx="1"/>
          </p:nvPr>
        </p:nvPicPr>
        <p:blipFill>
          <a:blip r:embed="rId2" cstate="print"/>
          <a:srcRect/>
          <a:stretch>
            <a:fillRect/>
          </a:stretch>
        </p:blipFill>
        <p:spPr bwMode="auto">
          <a:xfrm rot="5400000">
            <a:off x="1273324" y="-1012676"/>
            <a:ext cx="6597352" cy="914400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Public\Pictures\Sample Pictures\19246118-dynamique-squares-logo-concept-d-39-identite.jpg"/>
          <p:cNvPicPr>
            <a:picLocks noGrp="1" noChangeAspect="1" noChangeArrowheads="1"/>
          </p:cNvPicPr>
          <p:nvPr>
            <p:ph idx="1"/>
          </p:nvPr>
        </p:nvPicPr>
        <p:blipFill>
          <a:blip r:embed="rId2" cstate="print"/>
          <a:srcRect/>
          <a:stretch>
            <a:fillRect/>
          </a:stretch>
        </p:blipFill>
        <p:spPr bwMode="auto">
          <a:xfrm>
            <a:off x="-468560" y="0"/>
            <a:ext cx="9937104" cy="685799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descr="C:\Users\Mlle Maha\Desktop\Thank_You.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0"/>
            <a:ext cx="9865095" cy="7245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22" name="Picture 2" descr="C:\Users\Public\Pictures\Sample Pictures\Tulips.jpg"/>
          <p:cNvPicPr>
            <a:picLocks noGrp="1" noChangeAspect="1" noChangeArrowheads="1"/>
          </p:cNvPicPr>
          <p:nvPr>
            <p:ph idx="1"/>
          </p:nvPr>
        </p:nvPicPr>
        <p:blipFill>
          <a:blip r:embed="rId2" cstate="print"/>
          <a:srcRect/>
          <a:stretch>
            <a:fillRect/>
          </a:stretch>
        </p:blipFill>
        <p:spPr bwMode="auto">
          <a:xfrm>
            <a:off x="0" y="1600200"/>
            <a:ext cx="9756575" cy="525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9458" name="Picture 2" descr="C:\Users\Public\Pictures\Sample Pictures\11850025-concept-de-gestion-du-temp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Eight Steps To A Great Business Plan</a:t>
            </a:r>
            <a:br>
              <a:rPr lang="en-US" b="1" dirty="0" smtClean="0"/>
            </a:br>
            <a:endParaRPr lang="fr-FR" dirty="0"/>
          </a:p>
        </p:txBody>
      </p:sp>
      <p:sp>
        <p:nvSpPr>
          <p:cNvPr id="3" name="Espace réservé du contenu 2"/>
          <p:cNvSpPr>
            <a:spLocks noGrp="1"/>
          </p:cNvSpPr>
          <p:nvPr>
            <p:ph idx="1"/>
          </p:nvPr>
        </p:nvSpPr>
        <p:spPr/>
        <p:txBody>
          <a:bodyPr>
            <a:normAutofit/>
          </a:bodyPr>
          <a:lstStyle/>
          <a:p>
            <a:pPr algn="just"/>
            <a:r>
              <a:rPr lang="en-US" dirty="0" smtClean="0"/>
              <a:t>Start-up entrepreneurs often have difficulty writing out business plans. To make it easier, here are eight steps that will produce a worthwhile plan:</a:t>
            </a:r>
          </a:p>
          <a:p>
            <a:pPr algn="just"/>
            <a:endParaRPr lang="en-US" dirty="0"/>
          </a:p>
          <a:p>
            <a:pPr algn="just"/>
            <a:r>
              <a:rPr lang="en-US" dirty="0" smtClean="0"/>
              <a:t> </a:t>
            </a:r>
          </a:p>
          <a:p>
            <a:pPr algn="just"/>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C:\Users\Public\Pictures\Sample Pictures\14039849-occasion.jpg"/>
          <p:cNvPicPr>
            <a:picLocks noGrp="1" noChangeAspect="1" noChangeArrowheads="1"/>
          </p:cNvPicPr>
          <p:nvPr>
            <p:ph idx="1"/>
          </p:nvPr>
        </p:nvPicPr>
        <p:blipFill>
          <a:blip r:embed="rId2" cstate="print"/>
          <a:srcRect/>
          <a:stretch>
            <a:fillRect/>
          </a:stretch>
        </p:blipFill>
        <p:spPr bwMode="auto">
          <a:xfrm>
            <a:off x="-252536" y="0"/>
            <a:ext cx="9793088"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en-US" dirty="0" smtClean="0"/>
              <a:t>Gather all the data you can on the feasibility and the specifics of your business concept.</a:t>
            </a:r>
          </a:p>
          <a:p>
            <a:r>
              <a:rPr lang="en-US" dirty="0" smtClean="0"/>
              <a:t>Outline the specifics of your business. Using a "what, where, why, how" approach might be useful.</a:t>
            </a:r>
          </a:p>
          <a:p>
            <a:r>
              <a:rPr lang="en-US" dirty="0" smtClean="0"/>
              <a:t>Include your experience, education and personal information. </a:t>
            </a:r>
            <a:r>
              <a:rPr lang="en-US" dirty="0" smtClean="0">
                <a:solidFill>
                  <a:srgbClr val="FF0000"/>
                </a:solidFill>
              </a:rPr>
              <a:t>The CV</a:t>
            </a:r>
          </a:p>
          <a:p>
            <a:endParaRPr lang="fr-FR" dirty="0" smtClean="0"/>
          </a:p>
          <a:p>
            <a:endParaRPr lang="fr-FR" dirty="0" smtClean="0"/>
          </a:p>
          <a:p>
            <a:endParaRPr lang="fr-FR" dirty="0"/>
          </a:p>
        </p:txBody>
      </p:sp>
      <p:pic>
        <p:nvPicPr>
          <p:cNvPr id="33794" name="Picture 2" descr="C:\Users\Public\Pictures\Sample Pictures\5910024-collage-avec-succes-commerciaux-et-financiers-des-images.jpg"/>
          <p:cNvPicPr>
            <a:picLocks noChangeAspect="1" noChangeArrowheads="1"/>
          </p:cNvPicPr>
          <p:nvPr/>
        </p:nvPicPr>
        <p:blipFill>
          <a:blip r:embed="rId2" cstate="print"/>
          <a:srcRect/>
          <a:stretch>
            <a:fillRect/>
          </a:stretch>
        </p:blipFill>
        <p:spPr bwMode="auto">
          <a:xfrm>
            <a:off x="7543800" y="0"/>
            <a:ext cx="1600200" cy="1600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lnSpcReduction="10000"/>
          </a:bodyPr>
          <a:lstStyle/>
          <a:p>
            <a:r>
              <a:rPr lang="en-US" dirty="0" smtClean="0"/>
              <a:t>It almost goes without saying that you should not start business within a trade or area of experience that you are unfamiliar with. </a:t>
            </a:r>
          </a:p>
          <a:p>
            <a:r>
              <a:rPr lang="en-US" b="1" dirty="0" smtClean="0"/>
              <a:t>Experience</a:t>
            </a:r>
            <a:r>
              <a:rPr lang="en-US" dirty="0" smtClean="0"/>
              <a:t/>
            </a:r>
            <a:br>
              <a:rPr lang="en-US" dirty="0" smtClean="0"/>
            </a:br>
            <a:r>
              <a:rPr lang="en-US" dirty="0" smtClean="0"/>
              <a:t>If you have to start out gaining basic knowledge about your service or product along with getting to grips with running a business it will soon become an almost impossible task. </a:t>
            </a:r>
            <a:br>
              <a:rPr lang="en-US" dirty="0" smtClean="0"/>
            </a:br>
            <a:r>
              <a:rPr lang="en-US" dirty="0" smtClean="0"/>
              <a:t/>
            </a:r>
            <a:br>
              <a:rPr lang="en-US" dirty="0" smtClean="0"/>
            </a:br>
            <a:endParaRPr lang="fr-FR" dirty="0"/>
          </a:p>
        </p:txBody>
      </p:sp>
      <p:pic>
        <p:nvPicPr>
          <p:cNvPr id="34818" name="Picture 2" descr="C:\Users\Public\Pictures\Sample Pictures\5910024-collage-avec-succes-commerciaux-et-financiers-des-images.jpg"/>
          <p:cNvPicPr>
            <a:picLocks noChangeAspect="1" noChangeArrowheads="1"/>
          </p:cNvPicPr>
          <p:nvPr/>
        </p:nvPicPr>
        <p:blipFill>
          <a:blip r:embed="rId2" cstate="print"/>
          <a:srcRect/>
          <a:stretch>
            <a:fillRect/>
          </a:stretch>
        </p:blipFill>
        <p:spPr bwMode="auto">
          <a:xfrm>
            <a:off x="7543800" y="0"/>
            <a:ext cx="1600200" cy="1600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18094</TotalTime>
  <Words>476</Words>
  <Application>Microsoft Office PowerPoint</Application>
  <PresentationFormat>Affichage à l'écran (4:3)</PresentationFormat>
  <Paragraphs>75</Paragraphs>
  <Slides>48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48</vt:i4>
      </vt:variant>
    </vt:vector>
  </HeadingPairs>
  <TitlesOfParts>
    <vt:vector size="51" baseType="lpstr">
      <vt:lpstr>Arial</vt:lpstr>
      <vt:lpstr>Calibri</vt:lpstr>
      <vt:lpstr>Thème Office</vt:lpstr>
      <vt:lpstr>Business Plan Pr. Lamiae AZZOUZI</vt:lpstr>
      <vt:lpstr>What is a Business Plan? </vt:lpstr>
      <vt:lpstr>Présentation PowerPoint</vt:lpstr>
      <vt:lpstr>Présentation PowerPoint</vt:lpstr>
      <vt:lpstr>Présentation PowerPoint</vt:lpstr>
      <vt:lpstr>Eight Steps To A Great Business Plan </vt:lpstr>
      <vt:lpstr>Présentation PowerPoint</vt:lpstr>
      <vt:lpstr>Présentation PowerPoint</vt:lpstr>
      <vt:lpstr>Présentation PowerPoint</vt:lpstr>
      <vt:lpstr>Présentation PowerPoint</vt:lpstr>
      <vt:lpstr>Présentation PowerPoint</vt:lpstr>
      <vt:lpstr>Which Personal Resources Can You Give the company ?</vt:lpstr>
      <vt:lpstr>Présentation PowerPoint</vt:lpstr>
      <vt:lpstr>Présentation PowerPoint</vt:lpstr>
      <vt:lpstr>Be exact</vt:lpstr>
      <vt:lpstr>Présentation PowerPoint</vt:lpstr>
      <vt:lpstr>Présentation PowerPoint</vt:lpstr>
      <vt:lpstr>Consultant</vt:lpstr>
      <vt:lpstr>Présentation PowerPoint</vt:lpstr>
      <vt:lpstr>Présentation PowerPoint</vt:lpstr>
      <vt:lpstr>Présentation PowerPoint</vt:lpstr>
      <vt:lpstr>Présentation PowerPoint</vt:lpstr>
      <vt:lpstr>Présentation PowerPoint</vt:lpstr>
      <vt:lpstr>Présentation PowerPoint</vt:lpstr>
      <vt:lpstr>Description of the Market</vt:lpstr>
      <vt:lpstr>Présentation PowerPoint</vt:lpstr>
      <vt:lpstr>Who are the customers ?</vt:lpstr>
      <vt:lpstr>Présentation PowerPoint</vt:lpstr>
      <vt:lpstr>Présentation PowerPoint</vt:lpstr>
      <vt:lpstr>Présentation PowerPoint</vt:lpstr>
      <vt:lpstr>How Will You Perform Sales and Marketing</vt:lpstr>
      <vt:lpstr>Présentation PowerPoint</vt:lpstr>
      <vt:lpstr>The Practical Organising of your Business</vt:lpstr>
      <vt:lpstr>Présentation PowerPoint</vt:lpstr>
      <vt:lpstr>7. Budgets - Estimate Your Costs and Income</vt:lpstr>
      <vt:lpstr>Présentation PowerPoint</vt:lpstr>
      <vt:lpstr>Présentation PowerPoint</vt:lpstr>
      <vt:lpstr>8. Financing - Where to Find the Money</vt:lpstr>
      <vt:lpstr>What is Your Business Concept</vt:lpstr>
      <vt:lpstr>Présentation PowerPoint</vt:lpstr>
      <vt:lpstr>Présentation PowerPoint</vt:lpstr>
      <vt:lpstr>The LOGO and LABEL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 Pr. Lamiae AZZOUZI</dc:title>
  <dc:creator>Acer</dc:creator>
  <cp:lastModifiedBy>AZZOUZI</cp:lastModifiedBy>
  <cp:revision>38</cp:revision>
  <dcterms:created xsi:type="dcterms:W3CDTF">2014-04-27T16:16:17Z</dcterms:created>
  <dcterms:modified xsi:type="dcterms:W3CDTF">2020-12-22T08:15:43Z</dcterms:modified>
</cp:coreProperties>
</file>