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7"/>
  </p:notesMasterIdLst>
  <p:sldIdLst>
    <p:sldId id="570" r:id="rId2"/>
    <p:sldId id="593" r:id="rId3"/>
    <p:sldId id="594" r:id="rId4"/>
    <p:sldId id="595" r:id="rId5"/>
    <p:sldId id="522" r:id="rId6"/>
    <p:sldId id="596" r:id="rId7"/>
    <p:sldId id="582" r:id="rId8"/>
    <p:sldId id="581" r:id="rId9"/>
    <p:sldId id="580" r:id="rId10"/>
    <p:sldId id="572" r:id="rId11"/>
    <p:sldId id="573" r:id="rId12"/>
    <p:sldId id="574" r:id="rId13"/>
    <p:sldId id="575" r:id="rId14"/>
    <p:sldId id="576" r:id="rId15"/>
    <p:sldId id="5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 autoAdjust="0"/>
    <p:restoredTop sz="81748" autoAdjust="0"/>
  </p:normalViewPr>
  <p:slideViewPr>
    <p:cSldViewPr snapToGrid="0" showGuides="1">
      <p:cViewPr>
        <p:scale>
          <a:sx n="50" d="100"/>
          <a:sy n="50" d="100"/>
        </p:scale>
        <p:origin x="-1108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2" y="186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A138F-49A7-4F18-A5B8-3A2513B24A2C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F6393-E911-4189-BDA8-8371B1133C9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8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F6393-E911-4189-BDA8-8371B1133C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WEEK 2</a:t>
            </a:r>
            <a:r>
              <a:rPr lang="fr-FR" baseline="0" dirty="0" smtClean="0"/>
              <a:t>    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delve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basics.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46FB-4B1C-47F9-8716-A4A53CC4B3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98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The various literary genres: It's important to understand different literary genres.</a:t>
            </a:r>
            <a:endParaRPr lang="fr-FR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Fiction and nonfiction are the two main divisions between the various literary genres.</a:t>
            </a:r>
            <a:endParaRPr lang="fr-FR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The category of nonfiction literature includes a number of literary subgenres.</a:t>
            </a:r>
            <a:endParaRPr lang="fr-FR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Nonfiction stands in stark contrast to fiction.</a:t>
            </a:r>
            <a:endParaRPr lang="fr-FR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46FB-4B1C-47F9-8716-A4A53CC4B3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42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4784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C6958ABB-54B7-467D-9B14-DB7664E440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9701" y="904875"/>
            <a:ext cx="3200400" cy="4391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8412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90425" y="3716323"/>
            <a:ext cx="5339256" cy="2622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lang="en-GB"/>
            </a:lvl1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7" name="Picture Placeholder 12">
            <a:extLst>
              <a:ext uri="{FF2B5EF4-FFF2-40B4-BE49-F238E27FC236}">
                <a16:creationId xmlns="" xmlns:a16="http://schemas.microsoft.com/office/drawing/2014/main" id="{F6941202-0B24-427F-8E11-13A423FCFE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2321" y="3716322"/>
            <a:ext cx="5339256" cy="2622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lang="en-GB"/>
            </a:lvl1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4363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A33FE3B6-B100-4C38-BDAD-FE2937AE18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04848"/>
            <a:ext cx="12192000" cy="3467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067729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68D9-90B7-4881-978C-17F1F235234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8AA7C-9855-4DF6-A874-C9D17EF233E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2444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4784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C6958ABB-54B7-467D-9B14-DB7664E440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9701" y="904875"/>
            <a:ext cx="3200400" cy="4391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8412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A33FE3B6-B100-4C38-BDAD-FE2937AE18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04848"/>
            <a:ext cx="12192000" cy="3467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067729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free-power-point-templates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9B56D97-44CF-4676-B615-30100F15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0C77D6-BD26-4F2F-9760-C833E915F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32BFB3-D77A-4F66-B808-EB858FA87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68D9-90B7-4881-978C-17F1F235234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B32995-9A2C-416B-A2AB-0896AB379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7B90BA-CBB9-4F95-B2E4-B47AB3552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AA7C-9855-4DF6-A874-C9D17EF233E4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7DC35E-807C-424F-B310-BFD5C260A4EA}"/>
              </a:ext>
            </a:extLst>
          </p:cNvPr>
          <p:cNvSpPr txBox="1"/>
          <p:nvPr/>
        </p:nvSpPr>
        <p:spPr>
          <a:xfrm>
            <a:off x="-46180" y="688988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https://www.free-power-point-templates.com/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5EBB0C-8A03-4940-9BE4-61BC87B95248}"/>
              </a:ext>
            </a:extLst>
          </p:cNvPr>
          <p:cNvSpPr txBox="1"/>
          <p:nvPr/>
        </p:nvSpPr>
        <p:spPr>
          <a:xfrm>
            <a:off x="11042213" y="6889887"/>
            <a:ext cx="1206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FPPT.com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AF7DC35E-807C-424F-B310-BFD5C260A4EA}"/>
              </a:ext>
            </a:extLst>
          </p:cNvPr>
          <p:cNvSpPr txBox="1"/>
          <p:nvPr userDrawn="1"/>
        </p:nvSpPr>
        <p:spPr>
          <a:xfrm>
            <a:off x="-46180" y="688988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https://www.free-power-point-templates.com/</a:t>
            </a:r>
            <a:endParaRPr lang="en-US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5A5EBB0C-8A03-4940-9BE4-61BC87B95248}"/>
              </a:ext>
            </a:extLst>
          </p:cNvPr>
          <p:cNvSpPr txBox="1"/>
          <p:nvPr userDrawn="1"/>
        </p:nvSpPr>
        <p:spPr>
          <a:xfrm>
            <a:off x="11042213" y="6889887"/>
            <a:ext cx="1206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99584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60" r:id="rId6"/>
    <p:sldLayoutId id="2147483661" r:id="rId7"/>
    <p:sldLayoutId id="2147483662" r:id="rId8"/>
    <p:sldLayoutId id="2147483665" r:id="rId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16200" y="2933700"/>
            <a:ext cx="6769100" cy="109039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exactly is Literature?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 Introduction to Narrative Values | Narrative Values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86501" y="553135"/>
            <a:ext cx="5714999" cy="563231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Narrative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 information based on the fact that is presented in a format that tells a story.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34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1100" y="420638"/>
            <a:ext cx="5753100" cy="563231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Essays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short literary composition that reflects the author’s outlook or point. A short literary composition on a particular theme or subject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mazon.com: Hassan II, King of Morocco: books, biography, latest up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1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2782669"/>
            <a:ext cx="5994400" cy="120032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Biography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written account of another person’s life</a:t>
            </a:r>
          </a:p>
        </p:txBody>
      </p:sp>
    </p:spTree>
    <p:extLst>
      <p:ext uri="{BB962C8B-B14F-4D97-AF65-F5344CB8AC3E}">
        <p14:creationId xmlns:p14="http://schemas.microsoft.com/office/powerpoint/2010/main" val="19856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8300" y="1900535"/>
            <a:ext cx="6591300" cy="286232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Autobiography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gives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history of a person’s life, written or told by that person. Often written in Narrative form of their person’s life.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8600" cy="68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4400" y="50800"/>
            <a:ext cx="6096000" cy="6740307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faculty or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power of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speaking;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oral communication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; ability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 express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one’s thoughts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emotions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by speech,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sounds, and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gesture.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Generally delivered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 the form of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 address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or discourse.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2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274" y="1009070"/>
            <a:ext cx="11651672" cy="4835237"/>
          </a:xfrm>
        </p:spPr>
        <p:txBody>
          <a:bodyPr>
            <a:noAutofit/>
          </a:bodyPr>
          <a:lstStyle/>
          <a:p>
            <a:pPr algn="just" fontAlgn="base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Literature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most commonly refers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works of the creative imagination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poetry, drama, fiction, nonfiction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and in some instances, journalism, 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song..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18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82458" y="1602509"/>
            <a:ext cx="10380213" cy="3886928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Putting words on a page doesn't necessarily equate to creating literature!</a:t>
            </a:r>
          </a:p>
          <a:p>
            <a:pPr fontAlgn="base">
              <a:lnSpc>
                <a:spcPct val="200000"/>
              </a:lnSpc>
              <a:buFont typeface="Wingdings" pitchFamily="2" charset="2"/>
              <a:buChar char="ü"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200000"/>
              </a:lnSpc>
              <a:buFont typeface="Wingdings" pitchFamily="2" charset="2"/>
              <a:buChar char="ü"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Literature represents the culture and tradition of a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language/a people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8020" y="641927"/>
            <a:ext cx="11194471" cy="56249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is a chance to discover how literature makes sense of the world through stories, poems, novels and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plays</a:t>
            </a:r>
          </a:p>
          <a:p>
            <a:pPr algn="just">
              <a:buFont typeface="Wingdings" pitchFamily="2" charset="2"/>
              <a:buChar char="ü"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It is also a chance to sharpen your own ability to write, read, analyze and persuade.</a:t>
            </a:r>
          </a:p>
        </p:txBody>
      </p:sp>
    </p:spTree>
    <p:extLst>
      <p:ext uri="{BB962C8B-B14F-4D97-AF65-F5344CB8AC3E}">
        <p14:creationId xmlns:p14="http://schemas.microsoft.com/office/powerpoint/2010/main" val="32235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4921" y="65310"/>
            <a:ext cx="9553892" cy="109039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exactly is Literature?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00" y="1143000"/>
            <a:ext cx="12001500" cy="5176520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lvl="0"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of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works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term has historically been used to describe those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imaginative works of poetry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stand out for both 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authors' intentions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execution's perceived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aesthetic excellence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Literary work is a literary work whose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conjured up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imagination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being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predicated on actual events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systems can be used to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categorize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literature, including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era, genre, and subject matter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631406" y="2459339"/>
            <a:ext cx="4929188" cy="2714606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400" b="1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fr-FR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b="1" dirty="0" err="1" smtClean="0"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fr-FR" sz="4400" b="1" dirty="0" smtClean="0">
                <a:latin typeface="Times New Roman" pitchFamily="18" charset="0"/>
                <a:cs typeface="Times New Roman" pitchFamily="18" charset="0"/>
              </a:rPr>
              <a:t> Important?</a:t>
            </a:r>
            <a:endParaRPr lang="fr-FR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>
            <a:stCxn id="4" idx="1"/>
          </p:cNvCxnSpPr>
          <p:nvPr/>
        </p:nvCxnSpPr>
        <p:spPr>
          <a:xfrm flipH="1" flipV="1">
            <a:off x="2712462" y="1662536"/>
            <a:ext cx="1640807" cy="1194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36265" y="315627"/>
            <a:ext cx="3552392" cy="13469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fuels imagination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(creativity and innovation)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avec flèche 6"/>
          <p:cNvCxnSpPr>
            <a:stCxn id="4" idx="0"/>
          </p:cNvCxnSpPr>
          <p:nvPr/>
        </p:nvCxnSpPr>
        <p:spPr>
          <a:xfrm flipV="1">
            <a:off x="6096000" y="1554875"/>
            <a:ext cx="1714499" cy="904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46031" y="190634"/>
            <a:ext cx="2928937" cy="13805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improves Vocabulary and writing skills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cteur droit avec flèche 8"/>
          <p:cNvCxnSpPr>
            <a:stCxn id="4" idx="7"/>
            <a:endCxn id="10" idx="1"/>
          </p:cNvCxnSpPr>
          <p:nvPr/>
        </p:nvCxnSpPr>
        <p:spPr>
          <a:xfrm flipV="1">
            <a:off x="7838731" y="2553796"/>
            <a:ext cx="1126139" cy="303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64870" y="1841500"/>
            <a:ext cx="3011230" cy="14245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improves your Communication Skills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avec flèche 10"/>
          <p:cNvCxnSpPr>
            <a:stCxn id="4" idx="3"/>
            <a:endCxn id="12" idx="0"/>
          </p:cNvCxnSpPr>
          <p:nvPr/>
        </p:nvCxnSpPr>
        <p:spPr>
          <a:xfrm flipH="1">
            <a:off x="2116091" y="4776400"/>
            <a:ext cx="2237178" cy="879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108" y="5655963"/>
            <a:ext cx="4135966" cy="719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 encourages empathy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cteur droit avec flèche 12"/>
          <p:cNvCxnSpPr>
            <a:stCxn id="4" idx="5"/>
            <a:endCxn id="14" idx="1"/>
          </p:cNvCxnSpPr>
          <p:nvPr/>
        </p:nvCxnSpPr>
        <p:spPr>
          <a:xfrm>
            <a:off x="7838731" y="4776400"/>
            <a:ext cx="1159147" cy="655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997878" y="4775201"/>
            <a:ext cx="2756838" cy="13126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boosts critical thinking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Literary Genres: Different Types of Genres of Books (With Exampl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48"/>
            <a:ext cx="12192000" cy="66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298734" y="5825092"/>
            <a:ext cx="9594532" cy="1032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8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different Genres of Literature</a:t>
            </a:r>
            <a:r>
              <a:rPr lang="fr-FR" sz="4800" b="1" dirty="0" smtClean="0">
                <a:latin typeface="+mn-lt"/>
                <a:ea typeface="+mn-ea"/>
                <a:cs typeface="+mn-cs"/>
              </a:rPr>
              <a:t/>
            </a:r>
            <a:br>
              <a:rPr lang="fr-FR" sz="4800" b="1" dirty="0" smtClean="0">
                <a:latin typeface="+mn-lt"/>
                <a:ea typeface="+mn-ea"/>
                <a:cs typeface="+mn-cs"/>
              </a:rPr>
            </a:b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2511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282031"/>
              </p:ext>
            </p:extLst>
          </p:nvPr>
        </p:nvGraphicFramePr>
        <p:xfrm>
          <a:off x="304801" y="152399"/>
          <a:ext cx="11760200" cy="61586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1199"/>
                <a:gridCol w="4533900"/>
                <a:gridCol w="5245101"/>
              </a:tblGrid>
              <a:tr h="573212">
                <a:tc>
                  <a:txBody>
                    <a:bodyPr/>
                    <a:lstStyle/>
                    <a:p>
                      <a:pPr algn="ctr" fontAlgn="ctr" latinLnBrk="0"/>
                      <a:endParaRPr lang="fr-FR" sz="2800" b="1" cap="all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01" marR="44401" marT="22201" marB="22201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fr-FR" sz="3600" b="1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FICTION</a:t>
                      </a:r>
                    </a:p>
                  </a:txBody>
                  <a:tcPr marL="44401" marR="44401" marT="22201" marB="22201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fr-FR" sz="3600" b="1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NONFICTION</a:t>
                      </a:r>
                    </a:p>
                  </a:txBody>
                  <a:tcPr marL="44401" marR="44401" marT="22201" marB="22201" anchor="ctr"/>
                </a:tc>
              </a:tr>
              <a:tr h="1776959">
                <a:tc>
                  <a:txBody>
                    <a:bodyPr/>
                    <a:lstStyle/>
                    <a:p>
                      <a:pPr algn="l" fontAlgn="t"/>
                      <a:r>
                        <a:rPr lang="fr-FR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fr-FR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Fiction is any narrative which does not contain facts or real events, rather it is based on imagination.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Nonfiction implies that form of prose which discusses true events, facts and information.</a:t>
                      </a:r>
                    </a:p>
                  </a:txBody>
                  <a:tcPr marL="44401" marR="44401" marT="22201" marB="22201"/>
                </a:tc>
              </a:tr>
              <a:tr h="234393">
                <a:tc>
                  <a:txBody>
                    <a:bodyPr/>
                    <a:lstStyle/>
                    <a:p>
                      <a:pPr algn="l" fontAlgn="t"/>
                      <a:r>
                        <a:rPr lang="fr-FR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Nature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Subjective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Objective</a:t>
                      </a:r>
                    </a:p>
                  </a:txBody>
                  <a:tcPr marL="44401" marR="44401" marT="22201" marB="22201"/>
                </a:tc>
              </a:tr>
              <a:tr h="234393">
                <a:tc>
                  <a:txBody>
                    <a:bodyPr/>
                    <a:lstStyle/>
                    <a:p>
                      <a:pPr algn="l" fontAlgn="t"/>
                      <a:r>
                        <a:rPr lang="fr-FR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Flexibility</a:t>
                      </a:r>
                      <a:endParaRPr lang="fr-FR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fr-FR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44401" marR="44401" marT="22201" marB="22201"/>
                </a:tc>
              </a:tr>
              <a:tr h="1433031">
                <a:tc>
                  <a:txBody>
                    <a:bodyPr/>
                    <a:lstStyle/>
                    <a:p>
                      <a:pPr algn="l" fontAlgn="t"/>
                      <a:r>
                        <a:rPr lang="fr-FR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Directness</a:t>
                      </a:r>
                      <a:endParaRPr lang="fr-FR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Readers are supposed to follow and understand the abstractly presented theme.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There must be a direct presentation of the information.</a:t>
                      </a:r>
                    </a:p>
                  </a:txBody>
                  <a:tcPr marL="44401" marR="44401" marT="22201" marB="22201"/>
                </a:tc>
              </a:tr>
              <a:tr h="397261">
                <a:tc>
                  <a:txBody>
                    <a:bodyPr/>
                    <a:lstStyle/>
                    <a:p>
                      <a:pPr algn="l" fontAlgn="t"/>
                      <a:r>
                        <a:rPr lang="fr-FR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Purpose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</a:t>
                      </a:r>
                      <a:r>
                        <a:rPr lang="fr-FR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entertain</a:t>
                      </a:r>
                      <a:r>
                        <a:rPr lang="fr-FR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 </a:t>
                      </a:r>
                      <a:r>
                        <a:rPr lang="fr-FR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readers</a:t>
                      </a:r>
                      <a:r>
                        <a:rPr lang="fr-FR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educate or inform the readers.</a:t>
                      </a:r>
                    </a:p>
                  </a:txBody>
                  <a:tcPr marL="44401" marR="44401" marT="22201" marB="22201"/>
                </a:tc>
              </a:tr>
              <a:tr h="401249">
                <a:tc>
                  <a:txBody>
                    <a:bodyPr/>
                    <a:lstStyle/>
                    <a:p>
                      <a:pPr algn="l" fontAlgn="t"/>
                      <a:r>
                        <a:rPr lang="fr-FR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References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or may not be given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Must </a:t>
                      </a:r>
                      <a:r>
                        <a:rPr lang="fr-FR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r>
                        <a:rPr lang="fr-FR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given</a:t>
                      </a:r>
                      <a:endParaRPr lang="fr-FR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01" marR="44401" marT="22201" marB="22201"/>
                </a:tc>
              </a:tr>
              <a:tr h="401249">
                <a:tc>
                  <a:txBody>
                    <a:bodyPr/>
                    <a:lstStyle/>
                    <a:p>
                      <a:pPr algn="l" fontAlgn="t"/>
                      <a:r>
                        <a:rPr lang="fr-FR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Perspective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Narrator or Character</a:t>
                      </a:r>
                    </a:p>
                  </a:txBody>
                  <a:tcPr marL="44401" marR="44401" marT="22201" marB="22201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</a:t>
                      </a:r>
                      <a:endParaRPr lang="fr-FR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01" marR="44401" marT="22201" marB="222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2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1" y="97392"/>
            <a:ext cx="9594532" cy="10329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Genres of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Literature</a:t>
            </a:r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231375"/>
              </p:ext>
            </p:extLst>
          </p:nvPr>
        </p:nvGraphicFramePr>
        <p:xfrm>
          <a:off x="406399" y="1270000"/>
          <a:ext cx="11506201" cy="5056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3101">
                  <a:extLst>
                    <a:ext uri="{9D8B030D-6E8A-4147-A177-3AD203B41FA5}">
                      <a16:colId xmlns="" xmlns:a16="http://schemas.microsoft.com/office/drawing/2014/main" val="175175796"/>
                    </a:ext>
                  </a:extLst>
                </a:gridCol>
                <a:gridCol w="7023100">
                  <a:extLst>
                    <a:ext uri="{9D8B030D-6E8A-4147-A177-3AD203B41FA5}">
                      <a16:colId xmlns="" xmlns:a16="http://schemas.microsoft.com/office/drawing/2014/main" val="926913925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Nonfiction Genres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Fiction Genres</a:t>
                      </a:r>
                      <a:endParaRPr lang="fr-FR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27438632"/>
                  </a:ext>
                </a:extLst>
              </a:tr>
              <a:tr h="420281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Narrative </a:t>
                      </a:r>
                      <a:endParaRPr lang="fr-FR" sz="24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onfiction </a:t>
                      </a:r>
                      <a:r>
                        <a:rPr lang="en-US" sz="2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essays</a:t>
                      </a:r>
                      <a:endParaRPr lang="fr-FR" sz="24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Biography</a:t>
                      </a:r>
                      <a:endParaRPr lang="fr-FR" sz="24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Autobiography</a:t>
                      </a:r>
                      <a:endParaRPr lang="fr-FR" sz="2400" b="1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Speech</a:t>
                      </a:r>
                      <a:endParaRPr lang="fr-FR" sz="2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Drama</a:t>
                      </a:r>
                      <a:r>
                        <a:rPr lang="fr-FR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lang="fr-FR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Poetry</a:t>
                      </a:r>
                      <a:endParaRPr lang="fr-FR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Fantasy</a:t>
                      </a:r>
                      <a:r>
                        <a:rPr lang="fr-FR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fr-FR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Humour</a:t>
                      </a:r>
                      <a:r>
                        <a:rPr lang="fr-FR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</a:t>
                      </a:r>
                      <a:r>
                        <a:rPr lang="fr-FR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Fairytales</a:t>
                      </a:r>
                      <a:r>
                        <a:rPr lang="fr-FR" sz="20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fr-FR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Science-fiction</a:t>
                      </a:r>
                      <a:endParaRPr lang="fr-FR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Folklore</a:t>
                      </a:r>
                      <a:r>
                        <a:rPr lang="fr-FR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Historical 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fiction</a:t>
                      </a:r>
                      <a:endParaRPr lang="fr-FR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Horror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Mystery </a:t>
                      </a:r>
                      <a:r>
                        <a:rPr lang="fr-FR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Mythology</a:t>
                      </a:r>
                      <a:endParaRPr lang="fr-F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8019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2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0117-job-interview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F49100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8995</TotalTime>
  <Words>487</Words>
  <Application>Microsoft Office PowerPoint</Application>
  <PresentationFormat>Personnalisé</PresentationFormat>
  <Paragraphs>71</Paragraphs>
  <Slides>15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30117-job-interview</vt:lpstr>
      <vt:lpstr>  What exactly is Literature? </vt:lpstr>
      <vt:lpstr>Présentation PowerPoint</vt:lpstr>
      <vt:lpstr>Présentation PowerPoint</vt:lpstr>
      <vt:lpstr>Présentation PowerPoint</vt:lpstr>
      <vt:lpstr>  What exactly is Literature? </vt:lpstr>
      <vt:lpstr>Présentation PowerPoint</vt:lpstr>
      <vt:lpstr>Présentation PowerPoint</vt:lpstr>
      <vt:lpstr>Présentation PowerPoint</vt:lpstr>
      <vt:lpstr> The different Genres of Literature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FPPT</dc:creator>
  <cp:lastModifiedBy>hp</cp:lastModifiedBy>
  <cp:revision>347</cp:revision>
  <dcterms:created xsi:type="dcterms:W3CDTF">2020-07-22T08:58:05Z</dcterms:created>
  <dcterms:modified xsi:type="dcterms:W3CDTF">2023-12-29T16:42:33Z</dcterms:modified>
</cp:coreProperties>
</file>