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59" r:id="rId2"/>
    <p:sldId id="260" r:id="rId3"/>
    <p:sldId id="265" r:id="rId4"/>
    <p:sldId id="257" r:id="rId5"/>
    <p:sldId id="261" r:id="rId6"/>
    <p:sldId id="262" r:id="rId7"/>
    <p:sldId id="263" r:id="rId8"/>
    <p:sldId id="264" r:id="rId9"/>
    <p:sldId id="258" r:id="rId10"/>
    <p:sldId id="266" r:id="rId11"/>
    <p:sldId id="267" r:id="rId12"/>
    <p:sldId id="268" r:id="rId13"/>
    <p:sldId id="269" r:id="rId14"/>
    <p:sldId id="270" r:id="rId15"/>
    <p:sldId id="271" r:id="rId16"/>
    <p:sldId id="272" r:id="rId17"/>
    <p:sldId id="273" r:id="rId18"/>
    <p:sldId id="274" r:id="rId19"/>
    <p:sldId id="282" r:id="rId20"/>
    <p:sldId id="275" r:id="rId21"/>
    <p:sldId id="276" r:id="rId22"/>
    <p:sldId id="283" r:id="rId23"/>
    <p:sldId id="284" r:id="rId24"/>
    <p:sldId id="285" r:id="rId25"/>
    <p:sldId id="286" r:id="rId26"/>
    <p:sldId id="287" r:id="rId27"/>
    <p:sldId id="288" r:id="rId28"/>
    <p:sldId id="315"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16" r:id="rId43"/>
    <p:sldId id="317" r:id="rId44"/>
    <p:sldId id="318" r:id="rId45"/>
    <p:sldId id="319" r:id="rId46"/>
    <p:sldId id="320" r:id="rId47"/>
    <p:sldId id="321" r:id="rId48"/>
    <p:sldId id="322" r:id="rId49"/>
    <p:sldId id="323" r:id="rId50"/>
    <p:sldId id="324" r:id="rId51"/>
    <p:sldId id="325" r:id="rId52"/>
    <p:sldId id="326"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86" r:id="rId76"/>
    <p:sldId id="387" r:id="rId77"/>
    <p:sldId id="388" r:id="rId78"/>
    <p:sldId id="389" r:id="rId79"/>
    <p:sldId id="390" r:id="rId80"/>
    <p:sldId id="391" r:id="rId81"/>
    <p:sldId id="392" r:id="rId82"/>
    <p:sldId id="393" r:id="rId83"/>
    <p:sldId id="394" r:id="rId84"/>
    <p:sldId id="395" r:id="rId85"/>
    <p:sldId id="396" r:id="rId86"/>
    <p:sldId id="397" r:id="rId87"/>
    <p:sldId id="398" r:id="rId88"/>
    <p:sldId id="399" r:id="rId89"/>
    <p:sldId id="335" r:id="rId90"/>
    <p:sldId id="327" r:id="rId91"/>
    <p:sldId id="328" r:id="rId92"/>
    <p:sldId id="329" r:id="rId93"/>
    <p:sldId id="330" r:id="rId94"/>
    <p:sldId id="331" r:id="rId95"/>
    <p:sldId id="332" r:id="rId96"/>
    <p:sldId id="333" r:id="rId97"/>
    <p:sldId id="334" r:id="rId98"/>
    <p:sldId id="302" r:id="rId99"/>
    <p:sldId id="336" r:id="rId100"/>
    <p:sldId id="337" r:id="rId101"/>
    <p:sldId id="338" r:id="rId102"/>
    <p:sldId id="340" r:id="rId103"/>
    <p:sldId id="341" r:id="rId104"/>
    <p:sldId id="342" r:id="rId105"/>
    <p:sldId id="343" r:id="rId106"/>
    <p:sldId id="344" r:id="rId107"/>
    <p:sldId id="345" r:id="rId108"/>
    <p:sldId id="346" r:id="rId109"/>
    <p:sldId id="347" r:id="rId110"/>
    <p:sldId id="348" r:id="rId111"/>
    <p:sldId id="349" r:id="rId112"/>
    <p:sldId id="350" r:id="rId113"/>
    <p:sldId id="351" r:id="rId114"/>
    <p:sldId id="352" r:id="rId115"/>
    <p:sldId id="353" r:id="rId116"/>
    <p:sldId id="354" r:id="rId117"/>
    <p:sldId id="303" r:id="rId118"/>
    <p:sldId id="304" r:id="rId119"/>
    <p:sldId id="305" r:id="rId120"/>
    <p:sldId id="306" r:id="rId121"/>
    <p:sldId id="307" r:id="rId122"/>
    <p:sldId id="308" r:id="rId123"/>
    <p:sldId id="309" r:id="rId124"/>
    <p:sldId id="310" r:id="rId125"/>
    <p:sldId id="311" r:id="rId126"/>
    <p:sldId id="312" r:id="rId127"/>
    <p:sldId id="313" r:id="rId128"/>
    <p:sldId id="355" r:id="rId129"/>
    <p:sldId id="314" r:id="rId130"/>
    <p:sldId id="277" r:id="rId131"/>
    <p:sldId id="278" r:id="rId132"/>
    <p:sldId id="362" r:id="rId133"/>
    <p:sldId id="363" r:id="rId134"/>
    <p:sldId id="279" r:id="rId135"/>
    <p:sldId id="280" r:id="rId136"/>
    <p:sldId id="356" r:id="rId137"/>
    <p:sldId id="357" r:id="rId138"/>
    <p:sldId id="358" r:id="rId139"/>
    <p:sldId id="359" r:id="rId1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AEE01-28A2-4A85-A361-9B8EB35B1E8D}" type="datetimeFigureOut">
              <a:rPr lang="fr-FR" smtClean="0"/>
              <a:pPr/>
              <a:t>20/12/2019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BE9BA-576E-4216-A29C-23D82BE93CB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AAEBE4-015F-43A3-9069-8625A520217A}" type="slidenum">
              <a:rPr lang="fr-FR" smtClean="0"/>
              <a:pPr/>
              <a:t>53</a:t>
            </a:fld>
            <a:endParaRPr lang="fr-FR"/>
          </a:p>
        </p:txBody>
      </p:sp>
      <p:sp>
        <p:nvSpPr>
          <p:cNvPr id="5" name="Espace réservé du pied de page 4"/>
          <p:cNvSpPr>
            <a:spLocks noGrp="1"/>
          </p:cNvSpPr>
          <p:nvPr>
            <p:ph type="ftr" sz="quarter" idx="11"/>
          </p:nvPr>
        </p:nvSpPr>
        <p:spPr/>
        <p:txBody>
          <a:bodyPr/>
          <a:lstStyle/>
          <a:p>
            <a:r>
              <a:rPr lang="en-US" smtClean="0"/>
              <a:t>Filière MIP (S1) : Module I111 </a:t>
            </a:r>
            <a:endParaRPr lang="fr-FR"/>
          </a:p>
        </p:txBody>
      </p:sp>
    </p:spTree>
    <p:extLst>
      <p:ext uri="{BB962C8B-B14F-4D97-AF65-F5344CB8AC3E}">
        <p14:creationId xmlns="" xmlns:p14="http://schemas.microsoft.com/office/powerpoint/2010/main" val="110328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en-US" smtClean="0"/>
              <a:t>Filière MIP (S1) : Module I111 </a:t>
            </a:r>
            <a:endParaRPr lang="fr-FR"/>
          </a:p>
        </p:txBody>
      </p:sp>
      <p:sp>
        <p:nvSpPr>
          <p:cNvPr id="5" name="Espace réservé du numéro de diapositive 4"/>
          <p:cNvSpPr>
            <a:spLocks noGrp="1"/>
          </p:cNvSpPr>
          <p:nvPr>
            <p:ph type="sldNum" sz="quarter" idx="11"/>
          </p:nvPr>
        </p:nvSpPr>
        <p:spPr/>
        <p:txBody>
          <a:bodyPr/>
          <a:lstStyle/>
          <a:p>
            <a:fld id="{7FAAEBE4-015F-43A3-9069-8625A520217A}" type="slidenum">
              <a:rPr lang="fr-FR" smtClean="0"/>
              <a:pPr/>
              <a:t>54</a:t>
            </a:fld>
            <a:endParaRPr lang="fr-FR"/>
          </a:p>
        </p:txBody>
      </p:sp>
    </p:spTree>
    <p:extLst>
      <p:ext uri="{BB962C8B-B14F-4D97-AF65-F5344CB8AC3E}">
        <p14:creationId xmlns="" xmlns:p14="http://schemas.microsoft.com/office/powerpoint/2010/main" val="258822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95EF82-2696-441C-AE8F-EF005417DB14}" type="datetimeFigureOut">
              <a:rPr lang="fr-FR" smtClean="0"/>
              <a:pPr/>
              <a:t>20/12/2019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FA5EBF-22EA-428B-B337-B13F0BEEB97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3000" r="-2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5EF82-2696-441C-AE8F-EF005417DB14}" type="datetimeFigureOut">
              <a:rPr lang="fr-FR" smtClean="0"/>
              <a:pPr/>
              <a:t>20/12/2019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5EBF-22EA-428B-B337-B13F0BEEB97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1000" b="-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Algorithmique et programmation</a:t>
            </a:r>
            <a:endParaRPr lang="fr-FR" dirty="0"/>
          </a:p>
        </p:txBody>
      </p:sp>
      <p:sp>
        <p:nvSpPr>
          <p:cNvPr id="3" name="Sous-titre 2"/>
          <p:cNvSpPr>
            <a:spLocks noGrp="1"/>
          </p:cNvSpPr>
          <p:nvPr>
            <p:ph type="subTitle" idx="1"/>
          </p:nvPr>
        </p:nvSpPr>
        <p:spPr>
          <a:xfrm>
            <a:off x="1979712" y="3789040"/>
            <a:ext cx="6400800" cy="1752600"/>
          </a:xfrm>
        </p:spPr>
        <p:txBody>
          <a:bodyPr/>
          <a:lstStyle/>
          <a:p>
            <a:r>
              <a:rPr lang="fr-FR" dirty="0" smtClean="0">
                <a:solidFill>
                  <a:schemeClr val="bg1"/>
                </a:solidFill>
              </a:rPr>
              <a:t>Département d’informatique</a:t>
            </a:r>
          </a:p>
          <a:p>
            <a:r>
              <a:rPr lang="fr-FR" dirty="0" smtClean="0">
                <a:solidFill>
                  <a:schemeClr val="bg1"/>
                </a:solidFill>
              </a:rPr>
              <a:t>Pr. L. EL BERMI</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Codage</a:t>
            </a:r>
            <a:endParaRPr lang="fr-FR" dirty="0"/>
          </a:p>
        </p:txBody>
      </p:sp>
      <p:sp>
        <p:nvSpPr>
          <p:cNvPr id="3" name="Espace réservé du contenu 2"/>
          <p:cNvSpPr>
            <a:spLocks noGrp="1"/>
          </p:cNvSpPr>
          <p:nvPr>
            <p:ph idx="1"/>
          </p:nvPr>
        </p:nvSpPr>
        <p:spPr/>
        <p:txBody>
          <a:bodyPr>
            <a:normAutofit/>
          </a:bodyPr>
          <a:lstStyle/>
          <a:p>
            <a:pPr algn="just">
              <a:buNone/>
            </a:pPr>
            <a:r>
              <a:rPr lang="fr-FR" dirty="0" smtClean="0">
                <a:latin typeface="Calibri" pitchFamily="34" charset="0"/>
              </a:rPr>
              <a:t>Comprendre comment un ordinateur :</a:t>
            </a:r>
          </a:p>
          <a:p>
            <a:pPr algn="just">
              <a:buFont typeface="Wingdings" pitchFamily="2" charset="2"/>
              <a:buChar char="ü"/>
            </a:pPr>
            <a:r>
              <a:rPr lang="fr-FR" dirty="0" smtClean="0">
                <a:latin typeface="Calibri" pitchFamily="34" charset="0"/>
              </a:rPr>
              <a:t>  représente une information (nombre, caractère, image, son, etc.). </a:t>
            </a:r>
          </a:p>
          <a:p>
            <a:pPr algn="just">
              <a:buFont typeface="Wingdings" pitchFamily="2" charset="2"/>
              <a:buChar char="ü"/>
            </a:pPr>
            <a:r>
              <a:rPr lang="fr-FR" dirty="0" smtClean="0">
                <a:latin typeface="Calibri" pitchFamily="34" charset="0"/>
              </a:rPr>
              <a:t> Convertis des entiers ou des virgule flottante en représentation binaire et vice versa.  </a:t>
            </a:r>
          </a:p>
          <a:p>
            <a:pPr algn="just">
              <a:buFont typeface="Wingdings" pitchFamily="2" charset="2"/>
              <a:buChar char="ü"/>
            </a:pPr>
            <a:r>
              <a:rPr lang="fr-FR" dirty="0" smtClean="0">
                <a:latin typeface="Calibri" pitchFamily="34" charset="0"/>
              </a:rPr>
              <a:t>En général on peut distinguer deux types d’information: instructions et les données.</a:t>
            </a: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3"/>
          <p:cNvSpPr txBox="1">
            <a:spLocks noChangeArrowheads="1"/>
          </p:cNvSpPr>
          <p:nvPr/>
        </p:nvSpPr>
        <p:spPr bwMode="auto">
          <a:xfrm>
            <a:off x="1358900" y="2534667"/>
            <a:ext cx="7086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dirty="0">
                <a:latin typeface="Times New Roman" panose="02020603050405020304" pitchFamily="18" charset="0"/>
              </a:rPr>
              <a:t>Écrire l’algorithme qui permet de calculer le maximum de deux entiers quelconques.</a:t>
            </a:r>
          </a:p>
        </p:txBody>
      </p:sp>
    </p:spTree>
    <p:extLst>
      <p:ext uri="{BB962C8B-B14F-4D97-AF65-F5344CB8AC3E}">
        <p14:creationId xmlns="" xmlns:p14="http://schemas.microsoft.com/office/powerpoint/2010/main" val="10800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5" name="Text Box 2"/>
          <p:cNvSpPr txBox="1">
            <a:spLocks noChangeArrowheads="1"/>
          </p:cNvSpPr>
          <p:nvPr/>
        </p:nvSpPr>
        <p:spPr bwMode="auto">
          <a:xfrm>
            <a:off x="1219200" y="1209129"/>
            <a:ext cx="7721600" cy="4956175"/>
          </a:xfrm>
          <a:prstGeom prst="rect">
            <a:avLst/>
          </a:prstGeom>
          <a:noFill/>
          <a:ln w="38100">
            <a:solidFill>
              <a:srgbClr val="FF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pPr>
            <a:r>
              <a:rPr lang="fr-FR" sz="2200" b="1" dirty="0">
                <a:solidFill>
                  <a:schemeClr val="folHlink"/>
                </a:solidFill>
                <a:latin typeface="Times New Roman" panose="02020603050405020304" pitchFamily="18" charset="0"/>
              </a:rPr>
              <a:t>Titre </a:t>
            </a:r>
            <a:r>
              <a:rPr lang="fr-FR" sz="2200" dirty="0">
                <a:latin typeface="Times New Roman" panose="02020603050405020304" pitchFamily="18" charset="0"/>
              </a:rPr>
              <a:t>: Maximum</a:t>
            </a:r>
          </a:p>
          <a:p>
            <a:pPr eaLnBrk="1" hangingPunct="1">
              <a:spcBef>
                <a:spcPct val="20000"/>
              </a:spcBef>
            </a:pPr>
            <a:r>
              <a:rPr lang="fr-FR" sz="2200" b="1" dirty="0">
                <a:solidFill>
                  <a:schemeClr val="folHlink"/>
                </a:solidFill>
                <a:latin typeface="Times New Roman" panose="02020603050405020304" pitchFamily="18" charset="0"/>
              </a:rPr>
              <a:t>Variable</a:t>
            </a:r>
            <a:r>
              <a:rPr lang="fr-FR" sz="2200" dirty="0">
                <a:solidFill>
                  <a:schemeClr val="folHlink"/>
                </a:solidFill>
                <a:latin typeface="Times New Roman" panose="02020603050405020304" pitchFamily="18" charset="0"/>
              </a:rPr>
              <a:t> </a:t>
            </a:r>
            <a:r>
              <a:rPr lang="fr-FR" sz="2200" dirty="0">
                <a:latin typeface="Times New Roman" panose="02020603050405020304" pitchFamily="18" charset="0"/>
              </a:rPr>
              <a:t>a ,b, max : entier</a:t>
            </a:r>
          </a:p>
          <a:p>
            <a:pPr eaLnBrk="1" hangingPunct="1">
              <a:spcBef>
                <a:spcPct val="20000"/>
              </a:spcBef>
            </a:pPr>
            <a:r>
              <a:rPr lang="fr-FR" sz="2200" b="1" dirty="0">
                <a:solidFill>
                  <a:schemeClr val="folHlink"/>
                </a:solidFill>
                <a:latin typeface="Times New Roman" panose="02020603050405020304" pitchFamily="18" charset="0"/>
              </a:rPr>
              <a:t>Début</a:t>
            </a:r>
          </a:p>
          <a:p>
            <a:pPr eaLnBrk="1" hangingPunct="1">
              <a:spcBef>
                <a:spcPct val="20000"/>
              </a:spcBef>
            </a:pPr>
            <a:r>
              <a:rPr lang="fr-FR" sz="2200" dirty="0">
                <a:solidFill>
                  <a:schemeClr val="folHlink"/>
                </a:solidFill>
                <a:latin typeface="Times New Roman" panose="02020603050405020304" pitchFamily="18" charset="0"/>
              </a:rPr>
              <a:t>    </a:t>
            </a:r>
            <a:r>
              <a:rPr lang="fr-FR" sz="2200" b="1" dirty="0">
                <a:solidFill>
                  <a:schemeClr val="folHlink"/>
                </a:solidFill>
                <a:latin typeface="Times New Roman" panose="02020603050405020304" pitchFamily="18" charset="0"/>
              </a:rPr>
              <a:t>Écrire</a:t>
            </a:r>
            <a:r>
              <a:rPr lang="fr-FR" sz="2200" dirty="0">
                <a:latin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Saisir deux entiers a et b </a:t>
            </a:r>
            <a:r>
              <a:rPr lang="fr-FR" sz="2400" b="1" dirty="0">
                <a:solidFill>
                  <a:schemeClr val="accent2"/>
                </a:solidFill>
                <a:latin typeface="Times New Roman" panose="02020603050405020304" pitchFamily="18" charset="0"/>
                <a:cs typeface="Times New Roman" panose="02020603050405020304" pitchFamily="18" charset="0"/>
              </a:rPr>
              <a:t>')</a:t>
            </a:r>
            <a:endParaRPr lang="fr-FR" sz="2200" dirty="0">
              <a:latin typeface="Times New Roman" panose="02020603050405020304" pitchFamily="18" charset="0"/>
            </a:endParaRPr>
          </a:p>
          <a:p>
            <a:pPr eaLnBrk="1" hangingPunct="1">
              <a:spcBef>
                <a:spcPct val="20000"/>
              </a:spcBef>
            </a:pPr>
            <a:r>
              <a:rPr lang="fr-FR" sz="2200" dirty="0">
                <a:solidFill>
                  <a:schemeClr val="folHlink"/>
                </a:solidFill>
                <a:latin typeface="Times New Roman" panose="02020603050405020304" pitchFamily="18" charset="0"/>
              </a:rPr>
              <a:t>    </a:t>
            </a:r>
            <a:r>
              <a:rPr lang="fr-FR" sz="2200" b="1" dirty="0">
                <a:solidFill>
                  <a:schemeClr val="folHlink"/>
                </a:solidFill>
                <a:latin typeface="Times New Roman" panose="02020603050405020304" pitchFamily="18" charset="0"/>
              </a:rPr>
              <a:t>Lire</a:t>
            </a:r>
            <a:r>
              <a:rPr lang="fr-FR" sz="2200" dirty="0">
                <a:latin typeface="Times New Roman" panose="02020603050405020304" pitchFamily="18" charset="0"/>
              </a:rPr>
              <a:t>(a, b)</a:t>
            </a:r>
          </a:p>
          <a:p>
            <a:pPr eaLnBrk="1" hangingPunct="1">
              <a:spcBef>
                <a:spcPct val="20000"/>
              </a:spcBef>
            </a:pPr>
            <a:r>
              <a:rPr lang="fr-FR" sz="2200" dirty="0">
                <a:solidFill>
                  <a:schemeClr val="folHlink"/>
                </a:solidFill>
                <a:latin typeface="Times New Roman" panose="02020603050405020304" pitchFamily="18" charset="0"/>
              </a:rPr>
              <a:t>    </a:t>
            </a:r>
            <a:r>
              <a:rPr lang="fr-FR" sz="2200" b="1" dirty="0">
                <a:solidFill>
                  <a:schemeClr val="folHlink"/>
                </a:solidFill>
                <a:latin typeface="Times New Roman" panose="02020603050405020304" pitchFamily="18" charset="0"/>
              </a:rPr>
              <a:t>Si</a:t>
            </a:r>
            <a:r>
              <a:rPr lang="fr-FR" sz="2200" dirty="0">
                <a:solidFill>
                  <a:schemeClr val="folHlink"/>
                </a:solidFill>
                <a:latin typeface="Times New Roman" panose="02020603050405020304" pitchFamily="18" charset="0"/>
              </a:rPr>
              <a:t> </a:t>
            </a:r>
            <a:r>
              <a:rPr lang="fr-FR" sz="2200" dirty="0">
                <a:latin typeface="Times New Roman" panose="02020603050405020304" pitchFamily="18" charset="0"/>
              </a:rPr>
              <a:t>(a &gt; b) </a:t>
            </a:r>
            <a:r>
              <a:rPr lang="fr-FR" sz="2200" b="1" dirty="0">
                <a:solidFill>
                  <a:schemeClr val="folHlink"/>
                </a:solidFill>
                <a:latin typeface="Times New Roman" panose="02020603050405020304" pitchFamily="18" charset="0"/>
              </a:rPr>
              <a:t>alors</a:t>
            </a:r>
          </a:p>
          <a:p>
            <a:pPr eaLnBrk="1" hangingPunct="1">
              <a:spcBef>
                <a:spcPct val="20000"/>
              </a:spcBef>
            </a:pPr>
            <a:r>
              <a:rPr lang="fr-FR" sz="2200" b="1" dirty="0">
                <a:solidFill>
                  <a:schemeClr val="folHlink"/>
                </a:solidFill>
                <a:latin typeface="Times New Roman" panose="02020603050405020304" pitchFamily="18" charset="0"/>
              </a:rPr>
              <a:t>        	</a:t>
            </a:r>
            <a:r>
              <a:rPr lang="fr-FR" sz="2200" b="1" dirty="0">
                <a:latin typeface="Times New Roman" panose="02020603050405020304" pitchFamily="18" charset="0"/>
              </a:rPr>
              <a:t>max </a:t>
            </a:r>
            <a:r>
              <a:rPr lang="fr-FR" sz="2200" b="1" dirty="0">
                <a:latin typeface="Times New Roman" panose="02020603050405020304" pitchFamily="18" charset="0"/>
                <a:sym typeface="Symbol" panose="05050102010706020507" pitchFamily="18" charset="2"/>
              </a:rPr>
              <a:t></a:t>
            </a:r>
            <a:r>
              <a:rPr lang="fr-FR" sz="2200" b="1" dirty="0">
                <a:latin typeface="Times New Roman" panose="02020603050405020304" pitchFamily="18" charset="0"/>
              </a:rPr>
              <a:t> a</a:t>
            </a:r>
          </a:p>
          <a:p>
            <a:pPr eaLnBrk="1" hangingPunct="1">
              <a:spcBef>
                <a:spcPct val="20000"/>
              </a:spcBef>
            </a:pPr>
            <a:r>
              <a:rPr lang="fr-FR" sz="2200" dirty="0">
                <a:solidFill>
                  <a:schemeClr val="folHlink"/>
                </a:solidFill>
                <a:latin typeface="Times New Roman" panose="02020603050405020304" pitchFamily="18" charset="0"/>
              </a:rPr>
              <a:t>    </a:t>
            </a:r>
            <a:r>
              <a:rPr lang="fr-FR" sz="2200" b="1" dirty="0">
                <a:solidFill>
                  <a:schemeClr val="folHlink"/>
                </a:solidFill>
                <a:latin typeface="Times New Roman" panose="02020603050405020304" pitchFamily="18" charset="0"/>
              </a:rPr>
              <a:t>Sinon</a:t>
            </a:r>
          </a:p>
          <a:p>
            <a:pPr eaLnBrk="1" hangingPunct="1">
              <a:spcBef>
                <a:spcPct val="20000"/>
              </a:spcBef>
            </a:pPr>
            <a:r>
              <a:rPr lang="fr-FR" sz="2200" dirty="0">
                <a:solidFill>
                  <a:schemeClr val="folHlink"/>
                </a:solidFill>
                <a:latin typeface="Times New Roman" panose="02020603050405020304" pitchFamily="18" charset="0"/>
              </a:rPr>
              <a:t>       	 </a:t>
            </a:r>
            <a:r>
              <a:rPr lang="fr-FR" sz="2200" b="1" dirty="0">
                <a:latin typeface="Times New Roman" panose="02020603050405020304" pitchFamily="18" charset="0"/>
              </a:rPr>
              <a:t>max </a:t>
            </a:r>
            <a:r>
              <a:rPr lang="fr-FR" sz="2200" b="1" dirty="0">
                <a:latin typeface="Times New Roman" panose="02020603050405020304" pitchFamily="18" charset="0"/>
                <a:sym typeface="Symbol" panose="05050102010706020507" pitchFamily="18" charset="2"/>
              </a:rPr>
              <a:t></a:t>
            </a:r>
            <a:r>
              <a:rPr lang="fr-FR" sz="2200" b="1" dirty="0">
                <a:latin typeface="Times New Roman" panose="02020603050405020304" pitchFamily="18" charset="0"/>
              </a:rPr>
              <a:t> b</a:t>
            </a:r>
          </a:p>
          <a:p>
            <a:pPr eaLnBrk="1" hangingPunct="1">
              <a:spcBef>
                <a:spcPct val="20000"/>
              </a:spcBef>
            </a:pPr>
            <a:r>
              <a:rPr lang="fr-FR" sz="2200" dirty="0">
                <a:solidFill>
                  <a:schemeClr val="folHlink"/>
                </a:solidFill>
                <a:latin typeface="Times New Roman" panose="02020603050405020304" pitchFamily="18" charset="0"/>
              </a:rPr>
              <a:t>    </a:t>
            </a:r>
            <a:r>
              <a:rPr lang="fr-FR" sz="2200" b="1" dirty="0" err="1">
                <a:solidFill>
                  <a:schemeClr val="folHlink"/>
                </a:solidFill>
                <a:latin typeface="Times New Roman" panose="02020603050405020304" pitchFamily="18" charset="0"/>
              </a:rPr>
              <a:t>Finsi</a:t>
            </a:r>
            <a:endParaRPr lang="fr-FR" sz="2200" b="1" dirty="0">
              <a:solidFill>
                <a:schemeClr val="folHlink"/>
              </a:solidFill>
              <a:latin typeface="Times New Roman" panose="02020603050405020304" pitchFamily="18" charset="0"/>
            </a:endParaRPr>
          </a:p>
          <a:p>
            <a:pPr eaLnBrk="1" hangingPunct="1">
              <a:spcBef>
                <a:spcPct val="20000"/>
              </a:spcBef>
            </a:pPr>
            <a:r>
              <a:rPr lang="fr-FR" sz="2200" b="1" dirty="0">
                <a:solidFill>
                  <a:schemeClr val="folHlink"/>
                </a:solidFill>
                <a:latin typeface="Times New Roman" panose="02020603050405020304" pitchFamily="18" charset="0"/>
              </a:rPr>
              <a:t>    Écrire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le maximum de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cs typeface="Tahoma" panose="020B0604030504040204" pitchFamily="34" charset="0"/>
              </a:rPr>
              <a:t> ,</a:t>
            </a:r>
            <a:r>
              <a:rPr lang="fr-FR" sz="2200" dirty="0">
                <a:latin typeface="Times New Roman" panose="02020603050405020304" pitchFamily="18" charset="0"/>
              </a:rPr>
              <a:t> a ,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 et  de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cs typeface="Tahoma" panose="020B0604030504040204" pitchFamily="34" charset="0"/>
              </a:rPr>
              <a:t> ,</a:t>
            </a:r>
            <a:r>
              <a:rPr lang="fr-FR" sz="2200" dirty="0">
                <a:latin typeface="Times New Roman" panose="02020603050405020304" pitchFamily="18" charset="0"/>
              </a:rPr>
              <a:t> b,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 est : </a:t>
            </a:r>
            <a:r>
              <a:rPr lang="fr-FR" sz="2400" b="1"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cs typeface="Tahoma" panose="020B0604030504040204" pitchFamily="34" charset="0"/>
              </a:rPr>
              <a:t>  , max</a:t>
            </a:r>
            <a:r>
              <a:rPr lang="fr-FR" sz="2200" dirty="0">
                <a:solidFill>
                  <a:schemeClr val="folHlink"/>
                </a:solidFill>
                <a:latin typeface="Times New Roman" panose="02020603050405020304" pitchFamily="18" charset="0"/>
                <a:cs typeface="Tahoma" panose="020B0604030504040204" pitchFamily="34" charset="0"/>
              </a:rPr>
              <a:t>)</a:t>
            </a:r>
            <a:endParaRPr lang="fr-FR" sz="2200" b="1" dirty="0">
              <a:solidFill>
                <a:schemeClr val="folHlink"/>
              </a:solidFill>
              <a:latin typeface="Times New Roman" panose="02020603050405020304" pitchFamily="18" charset="0"/>
            </a:endParaRPr>
          </a:p>
          <a:p>
            <a:pPr eaLnBrk="1" hangingPunct="1">
              <a:spcBef>
                <a:spcPct val="20000"/>
              </a:spcBef>
            </a:pPr>
            <a:r>
              <a:rPr lang="fr-FR" sz="2200" b="1" dirty="0">
                <a:solidFill>
                  <a:schemeClr val="folHlink"/>
                </a:solidFill>
                <a:latin typeface="Times New Roman" panose="02020603050405020304" pitchFamily="18" charset="0"/>
              </a:rPr>
              <a:t> Fin</a:t>
            </a:r>
          </a:p>
        </p:txBody>
      </p:sp>
    </p:spTree>
    <p:extLst>
      <p:ext uri="{BB962C8B-B14F-4D97-AF65-F5344CB8AC3E}">
        <p14:creationId xmlns="" xmlns:p14="http://schemas.microsoft.com/office/powerpoint/2010/main" val="56159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Instruction: Selon-cas</a:t>
            </a:r>
            <a:endParaRPr lang="fr-FR" dirty="0"/>
          </a:p>
        </p:txBody>
      </p:sp>
      <p:sp>
        <p:nvSpPr>
          <p:cNvPr id="4" name="Text Box 4"/>
          <p:cNvSpPr txBox="1">
            <a:spLocks noChangeArrowheads="1"/>
          </p:cNvSpPr>
          <p:nvPr/>
        </p:nvSpPr>
        <p:spPr bwMode="auto">
          <a:xfrm>
            <a:off x="684213" y="2852936"/>
            <a:ext cx="80772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dirty="0">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L’instruction </a:t>
            </a:r>
            <a:r>
              <a:rPr lang="fr-FR" sz="2400" b="1" i="1" dirty="0" smtClean="0">
                <a:solidFill>
                  <a:srgbClr val="000000"/>
                </a:solidFill>
                <a:latin typeface="Times New Roman" panose="02020603050405020304" pitchFamily="18" charset="0"/>
                <a:cs typeface="Times New Roman" panose="02020603050405020304" pitchFamily="18" charset="0"/>
              </a:rPr>
              <a:t>Selon cas</a:t>
            </a:r>
            <a:r>
              <a:rPr lang="fr-FR" sz="2400" b="1"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constitue une structure alternative à la forme en bloc [Si … Alors …Sinon…] et permet de formuler de manière plus simple le choix du groupe d’instructions.</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559971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ext Box 2"/>
          <p:cNvSpPr txBox="1">
            <a:spLocks noChangeArrowheads="1"/>
          </p:cNvSpPr>
          <p:nvPr/>
        </p:nvSpPr>
        <p:spPr bwMode="auto">
          <a:xfrm>
            <a:off x="3276600" y="1700808"/>
            <a:ext cx="4724400" cy="4529138"/>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26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50000"/>
              </a:lnSpc>
              <a:spcBef>
                <a:spcPts val="6000"/>
              </a:spcBef>
            </a:pPr>
            <a:r>
              <a:rPr lang="fr-FR" sz="2400" b="1">
                <a:solidFill>
                  <a:schemeClr val="accent2"/>
                </a:solidFill>
                <a:latin typeface="Times New Roman" panose="02020603050405020304" pitchFamily="18" charset="0"/>
                <a:cs typeface="Times New Roman" panose="02020603050405020304" pitchFamily="18" charset="0"/>
              </a:rPr>
              <a:t>Suivant Cas</a:t>
            </a:r>
            <a:r>
              <a:rPr lang="fr-FR" sz="2400">
                <a:solidFill>
                  <a:srgbClr val="000000"/>
                </a:solidFill>
                <a:latin typeface="Times New Roman" panose="02020603050405020304" pitchFamily="18" charset="0"/>
                <a:cs typeface="Times New Roman" panose="02020603050405020304" pitchFamily="18" charset="0"/>
              </a:rPr>
              <a:t>  variable  </a:t>
            </a:r>
            <a:r>
              <a:rPr lang="fr-FR" sz="2400" b="1">
                <a:solidFill>
                  <a:schemeClr val="accent2"/>
                </a:solidFill>
                <a:latin typeface="Times New Roman" panose="02020603050405020304" pitchFamily="18" charset="0"/>
                <a:cs typeface="Times New Roman" panose="02020603050405020304" pitchFamily="18" charset="0"/>
              </a:rPr>
              <a:t>Faire</a:t>
            </a:r>
            <a:endParaRPr lang="fr-FR" sz="2400">
              <a:solidFill>
                <a:schemeClr val="accent2"/>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Cas</a:t>
            </a:r>
            <a:r>
              <a:rPr lang="fr-FR" sz="2400">
                <a:solidFill>
                  <a:srgbClr val="000000"/>
                </a:solidFill>
                <a:latin typeface="Times New Roman" panose="02020603050405020304" pitchFamily="18" charset="0"/>
                <a:cs typeface="Times New Roman" panose="02020603050405020304" pitchFamily="18" charset="0"/>
              </a:rPr>
              <a:t>  Valeur 1</a:t>
            </a:r>
          </a:p>
          <a:p>
            <a:pPr eaLnBrk="1" hangingPunct="1">
              <a:lnSpc>
                <a:spcPct val="5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i="1">
                <a:solidFill>
                  <a:srgbClr val="000000"/>
                </a:solidFill>
                <a:latin typeface="Times New Roman" panose="02020603050405020304" pitchFamily="18" charset="0"/>
                <a:cs typeface="Times New Roman" panose="02020603050405020304" pitchFamily="18" charset="0"/>
              </a:rPr>
              <a:t>Actions 1</a:t>
            </a:r>
            <a:endParaRPr lang="fr-FR" sz="2400">
              <a:solidFill>
                <a:srgbClr val="000000"/>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Cas</a:t>
            </a:r>
            <a:r>
              <a:rPr lang="fr-FR" sz="2400">
                <a:solidFill>
                  <a:srgbClr val="000000"/>
                </a:solidFill>
                <a:latin typeface="Times New Roman" panose="02020603050405020304" pitchFamily="18" charset="0"/>
                <a:cs typeface="Times New Roman" panose="02020603050405020304" pitchFamily="18" charset="0"/>
              </a:rPr>
              <a:t>  Valeur 2</a:t>
            </a:r>
            <a:r>
              <a:rPr lang="fr-FR" sz="2400" b="1">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Valeur3</a:t>
            </a:r>
            <a:r>
              <a:rPr lang="fr-FR" sz="2400" b="1">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Valeur 4</a:t>
            </a:r>
          </a:p>
          <a:p>
            <a:pPr eaLnBrk="1" hangingPunct="1">
              <a:lnSpc>
                <a:spcPct val="5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i="1">
                <a:solidFill>
                  <a:srgbClr val="000000"/>
                </a:solidFill>
                <a:latin typeface="Times New Roman" panose="02020603050405020304" pitchFamily="18" charset="0"/>
                <a:cs typeface="Times New Roman" panose="02020603050405020304" pitchFamily="18" charset="0"/>
              </a:rPr>
              <a:t>Actions 2</a:t>
            </a:r>
            <a:endParaRPr lang="fr-FR" sz="2400">
              <a:solidFill>
                <a:srgbClr val="000000"/>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Cas</a:t>
            </a:r>
            <a:r>
              <a:rPr lang="fr-FR" sz="2400">
                <a:solidFill>
                  <a:srgbClr val="000000"/>
                </a:solidFill>
                <a:latin typeface="Times New Roman" panose="02020603050405020304" pitchFamily="18" charset="0"/>
                <a:cs typeface="Times New Roman" panose="02020603050405020304" pitchFamily="18" charset="0"/>
              </a:rPr>
              <a:t>  Valeur 5 </a:t>
            </a:r>
            <a:r>
              <a:rPr lang="fr-FR" sz="2400" b="1">
                <a:solidFill>
                  <a:schemeClr val="accent2"/>
                </a:solidFill>
                <a:latin typeface="Times New Roman" panose="02020603050405020304" pitchFamily="18" charset="0"/>
                <a:cs typeface="Times New Roman" panose="02020603050405020304" pitchFamily="18" charset="0"/>
              </a:rPr>
              <a:t>à</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Valeur 7</a:t>
            </a:r>
          </a:p>
          <a:p>
            <a:pPr eaLnBrk="1" hangingPunct="1">
              <a:lnSpc>
                <a:spcPct val="5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i="1">
                <a:solidFill>
                  <a:srgbClr val="000000"/>
                </a:solidFill>
                <a:latin typeface="Times New Roman" panose="02020603050405020304" pitchFamily="18" charset="0"/>
                <a:cs typeface="Times New Roman" panose="02020603050405020304" pitchFamily="18" charset="0"/>
              </a:rPr>
              <a:t>Actions 3</a:t>
            </a:r>
          </a:p>
          <a:p>
            <a:pPr eaLnBrk="1" hangingPunct="1">
              <a:lnSpc>
                <a:spcPct val="50000"/>
              </a:lnSpc>
              <a:spcBef>
                <a:spcPct val="50000"/>
              </a:spcBef>
            </a:pPr>
            <a:r>
              <a:rPr lang="fr-FR" sz="2400" b="1" i="1">
                <a:solidFill>
                  <a:srgbClr val="000000"/>
                </a:solidFill>
                <a:latin typeface="Times New Roman" panose="02020603050405020304" pitchFamily="18" charset="0"/>
                <a:cs typeface="Times New Roman" panose="02020603050405020304" pitchFamily="18" charset="0"/>
              </a:rPr>
              <a:t>    ..</a:t>
            </a:r>
            <a:endParaRPr lang="fr-FR" sz="2400" b="1">
              <a:solidFill>
                <a:srgbClr val="000000"/>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endParaRPr lang="fr-FR" sz="2400">
              <a:solidFill>
                <a:srgbClr val="000000"/>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  Sinon Cas</a:t>
            </a:r>
            <a:r>
              <a:rPr lang="fr-FR" sz="2400">
                <a:solidFill>
                  <a:srgbClr val="000000"/>
                </a:solidFill>
                <a:latin typeface="Times New Roman" panose="02020603050405020304" pitchFamily="18" charset="0"/>
                <a:cs typeface="Times New Roman" panose="02020603050405020304" pitchFamily="18" charset="0"/>
              </a:rPr>
              <a:t>  </a:t>
            </a:r>
          </a:p>
          <a:p>
            <a:pPr eaLnBrk="1" hangingPunct="1">
              <a:lnSpc>
                <a:spcPct val="5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i="1">
                <a:solidFill>
                  <a:srgbClr val="000000"/>
                </a:solidFill>
                <a:latin typeface="Times New Roman" panose="02020603050405020304" pitchFamily="18" charset="0"/>
                <a:cs typeface="Times New Roman" panose="02020603050405020304" pitchFamily="18" charset="0"/>
              </a:rPr>
              <a:t>Actions N</a:t>
            </a:r>
            <a:endParaRPr lang="fr-FR" sz="2400">
              <a:solidFill>
                <a:srgbClr val="000000"/>
              </a:solidFill>
              <a:latin typeface="Times New Roman" panose="02020603050405020304" pitchFamily="18" charset="0"/>
              <a:cs typeface="Times New Roman" panose="02020603050405020304" pitchFamily="18" charset="0"/>
            </a:endParaRPr>
          </a:p>
          <a:p>
            <a:pPr eaLnBrk="1" hangingPunct="1">
              <a:lnSpc>
                <a:spcPct val="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Fin Suivant</a:t>
            </a:r>
          </a:p>
        </p:txBody>
      </p:sp>
      <p:sp>
        <p:nvSpPr>
          <p:cNvPr id="5" name="Text Box 4"/>
          <p:cNvSpPr txBox="1">
            <a:spLocks noChangeArrowheads="1"/>
          </p:cNvSpPr>
          <p:nvPr/>
        </p:nvSpPr>
        <p:spPr bwMode="auto">
          <a:xfrm>
            <a:off x="468313" y="1780183"/>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rPr>
              <a:t>Syntaxe :</a:t>
            </a:r>
          </a:p>
        </p:txBody>
      </p:sp>
    </p:spTree>
    <p:extLst>
      <p:ext uri="{BB962C8B-B14F-4D97-AF65-F5344CB8AC3E}">
        <p14:creationId xmlns="" xmlns:p14="http://schemas.microsoft.com/office/powerpoint/2010/main" val="4492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4" name="Text Box 3"/>
          <p:cNvSpPr txBox="1">
            <a:spLocks noChangeArrowheads="1"/>
          </p:cNvSpPr>
          <p:nvPr/>
        </p:nvSpPr>
        <p:spPr bwMode="auto">
          <a:xfrm>
            <a:off x="1187624" y="2534667"/>
            <a:ext cx="7086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dirty="0">
                <a:latin typeface="Times New Roman" panose="02020603050405020304" pitchFamily="18" charset="0"/>
              </a:rPr>
              <a:t>Écrire l’algorithme qui permet de déterminer           le nombre de jours d’un mois d’une année donnée</a:t>
            </a:r>
          </a:p>
        </p:txBody>
      </p:sp>
    </p:spTree>
    <p:extLst>
      <p:ext uri="{BB962C8B-B14F-4D97-AF65-F5344CB8AC3E}">
        <p14:creationId xmlns="" xmlns:p14="http://schemas.microsoft.com/office/powerpoint/2010/main" val="9305289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Text Box 5"/>
          <p:cNvSpPr txBox="1">
            <a:spLocks noChangeArrowheads="1"/>
          </p:cNvSpPr>
          <p:nvPr/>
        </p:nvSpPr>
        <p:spPr bwMode="auto">
          <a:xfrm>
            <a:off x="860425" y="1484784"/>
            <a:ext cx="7620000" cy="49305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dirty="0">
                <a:solidFill>
                  <a:srgbClr val="006600"/>
                </a:solidFill>
                <a:latin typeface="Times New Roman" panose="02020603050405020304" pitchFamily="18" charset="0"/>
                <a:cs typeface="Times New Roman" panose="02020603050405020304" pitchFamily="18" charset="0"/>
              </a:rPr>
              <a:t>  ….Reste de l’Algorithme  </a:t>
            </a:r>
          </a:p>
          <a:p>
            <a:pPr eaLnBrk="1" hangingPunct="1">
              <a:lnSpc>
                <a:spcPct val="60000"/>
              </a:lnSpc>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smtClean="0">
                <a:solidFill>
                  <a:schemeClr val="accent2"/>
                </a:solidFill>
                <a:latin typeface="Times New Roman" panose="02020603050405020304" pitchFamily="18" charset="0"/>
                <a:cs typeface="Times New Roman" panose="02020603050405020304" pitchFamily="18" charset="0"/>
              </a:rPr>
              <a:t>Selon Cas      </a:t>
            </a:r>
            <a:r>
              <a:rPr lang="fr-FR" sz="2400" dirty="0">
                <a:latin typeface="Times New Roman" panose="02020603050405020304" pitchFamily="18" charset="0"/>
                <a:cs typeface="Times New Roman" panose="02020603050405020304" pitchFamily="18" charset="0"/>
              </a:rPr>
              <a:t>M</a:t>
            </a:r>
            <a:r>
              <a:rPr lang="fr-FR" sz="2400" b="1" dirty="0">
                <a:solidFill>
                  <a:schemeClr val="accent2"/>
                </a:solidFill>
                <a:latin typeface="Times New Roman" panose="02020603050405020304" pitchFamily="18" charset="0"/>
                <a:cs typeface="Times New Roman" panose="02020603050405020304" pitchFamily="18" charset="0"/>
              </a:rPr>
              <a:t>    Faire</a:t>
            </a:r>
            <a:endParaRPr lang="fr-FR" sz="2400" dirty="0">
              <a:solidFill>
                <a:schemeClr val="accent2"/>
              </a:solidFill>
              <a:latin typeface="Times New Roman" panose="02020603050405020304" pitchFamily="18" charset="0"/>
              <a:cs typeface="Times New Roman" panose="02020603050405020304" pitchFamily="18" charset="0"/>
            </a:endParaRPr>
          </a:p>
          <a:p>
            <a:pPr eaLnBrk="1" hangingPunct="1">
              <a:lnSpc>
                <a:spcPct val="60000"/>
              </a:lnSpc>
              <a:spcBef>
                <a:spcPct val="50000"/>
              </a:spcBef>
            </a:pPr>
            <a:r>
              <a:rPr lang="fr-FR" sz="2400" b="1" dirty="0">
                <a:solidFill>
                  <a:schemeClr val="accent2"/>
                </a:solidFill>
                <a:latin typeface="Times New Roman" panose="02020603050405020304" pitchFamily="18" charset="0"/>
                <a:cs typeface="Times New Roman" panose="02020603050405020304" pitchFamily="18" charset="0"/>
              </a:rPr>
              <a:t>            Cas  </a:t>
            </a:r>
            <a:r>
              <a:rPr lang="fr-FR" sz="2400" dirty="0">
                <a:latin typeface="Times New Roman" panose="02020603050405020304" pitchFamily="18" charset="0"/>
                <a:cs typeface="Times New Roman" panose="02020603050405020304" pitchFamily="18" charset="0"/>
              </a:rPr>
              <a:t>2</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Action 1</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Cas</a:t>
            </a: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1, 3, 5, 7, 8, 10 , 12 </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Action 2</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Cas </a:t>
            </a: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4, 6, 9, 11</a:t>
            </a:r>
            <a:r>
              <a:rPr lang="fr-FR" sz="2400" dirty="0">
                <a:solidFill>
                  <a:schemeClr val="accent2"/>
                </a:solidFill>
                <a:latin typeface="Times New Roman" panose="02020603050405020304" pitchFamily="18" charset="0"/>
                <a:cs typeface="Times New Roman" panose="02020603050405020304" pitchFamily="18" charset="0"/>
              </a:rPr>
              <a:t> </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Action 3</a:t>
            </a: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 Sinon Cas</a:t>
            </a:r>
            <a:endParaRPr lang="fr-FR" sz="2400" dirty="0">
              <a:solidFill>
                <a:schemeClr val="accent2"/>
              </a:solidFill>
              <a:latin typeface="Times New Roman" panose="02020603050405020304" pitchFamily="18" charset="0"/>
              <a:cs typeface="Times New Roman" panose="02020603050405020304" pitchFamily="18" charset="0"/>
            </a:endParaRPr>
          </a:p>
          <a:p>
            <a:pPr eaLnBrk="1" hangingPunct="1">
              <a:lnSpc>
                <a:spcPct val="60000"/>
              </a:lnSpc>
              <a:spcBef>
                <a:spcPct val="50000"/>
              </a:spcBef>
            </a:pPr>
            <a:r>
              <a:rPr lang="fr-FR" sz="2400" b="1" dirty="0">
                <a:solidFill>
                  <a:schemeClr val="accent2"/>
                </a:solidFill>
                <a:latin typeface="Times New Roman" panose="02020603050405020304" pitchFamily="18" charset="0"/>
                <a:cs typeface="Times New Roman" panose="02020603050405020304" pitchFamily="18" charset="0"/>
              </a:rPr>
              <a:t>                      Écrire ( '</a:t>
            </a:r>
            <a:r>
              <a:rPr lang="fr-FR" sz="2400" dirty="0">
                <a:latin typeface="Times New Roman" panose="02020603050405020304" pitchFamily="18" charset="0"/>
                <a:cs typeface="Times New Roman" panose="02020603050405020304" pitchFamily="18" charset="0"/>
              </a:rPr>
              <a:t>Attention : Mois Incorrect</a:t>
            </a:r>
            <a:r>
              <a:rPr lang="fr-FR" sz="2400" b="1" dirty="0">
                <a:solidFill>
                  <a:schemeClr val="accent2"/>
                </a:solidFill>
                <a:latin typeface="Times New Roman" panose="02020603050405020304" pitchFamily="18" charset="0"/>
                <a:cs typeface="Times New Roman" panose="02020603050405020304" pitchFamily="18" charset="0"/>
              </a:rPr>
              <a:t> ')</a:t>
            </a:r>
            <a:endParaRPr lang="fr-FR" sz="2400" dirty="0">
              <a:solidFill>
                <a:schemeClr val="accent2"/>
              </a:solidFill>
              <a:latin typeface="Times New Roman" panose="02020603050405020304" pitchFamily="18" charset="0"/>
              <a:cs typeface="Times New Roman" panose="02020603050405020304" pitchFamily="18" charset="0"/>
            </a:endParaRPr>
          </a:p>
          <a:p>
            <a:pPr eaLnBrk="1" hangingPunct="1">
              <a:lnSpc>
                <a:spcPct val="60000"/>
              </a:lnSpc>
              <a:spcBef>
                <a:spcPct val="50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Fin Suivant</a:t>
            </a:r>
          </a:p>
          <a:p>
            <a:pPr eaLnBrk="1" hangingPunct="1">
              <a:lnSpc>
                <a:spcPct val="60000"/>
              </a:lnSpc>
              <a:spcBef>
                <a:spcPct val="50000"/>
              </a:spcBef>
            </a:pPr>
            <a:r>
              <a:rPr lang="fr-FR" sz="2400" b="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39759791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répétitive</a:t>
            </a:r>
            <a:endParaRPr lang="fr-FR" dirty="0"/>
          </a:p>
        </p:txBody>
      </p:sp>
      <p:sp>
        <p:nvSpPr>
          <p:cNvPr id="4" name="Text Box 4"/>
          <p:cNvSpPr txBox="1">
            <a:spLocks noChangeArrowheads="1"/>
          </p:cNvSpPr>
          <p:nvPr/>
        </p:nvSpPr>
        <p:spPr bwMode="auto">
          <a:xfrm>
            <a:off x="1093217" y="1556792"/>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Problème</a:t>
            </a:r>
            <a:r>
              <a:rPr lang="fr-FR" sz="2400" b="1" dirty="0">
                <a:solidFill>
                  <a:srgbClr val="FF006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rPr>
              <a:t> </a:t>
            </a:r>
          </a:p>
        </p:txBody>
      </p:sp>
      <p:sp>
        <p:nvSpPr>
          <p:cNvPr id="5" name="Text Box 5"/>
          <p:cNvSpPr txBox="1">
            <a:spLocks noChangeArrowheads="1"/>
          </p:cNvSpPr>
          <p:nvPr/>
        </p:nvSpPr>
        <p:spPr bwMode="auto">
          <a:xfrm>
            <a:off x="421704" y="2002879"/>
            <a:ext cx="8686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Écrire un algorithme permettant d’afficher 300 fois le message : </a:t>
            </a:r>
            <a:r>
              <a:rPr lang="fr-FR" sz="2400" b="1" i="1" dirty="0">
                <a:solidFill>
                  <a:srgbClr val="000000"/>
                </a:solidFill>
                <a:latin typeface="Times New Roman" panose="02020603050405020304" pitchFamily="18" charset="0"/>
                <a:cs typeface="Times New Roman" panose="02020603050405020304" pitchFamily="18" charset="0"/>
              </a:rPr>
              <a:t>‘‘ bonjour tout le monde’’.</a:t>
            </a:r>
            <a:endParaRPr lang="fr-FR" sz="2400" b="1" i="1" dirty="0">
              <a:latin typeface="Times New Roman" panose="02020603050405020304" pitchFamily="18" charset="0"/>
            </a:endParaRPr>
          </a:p>
        </p:txBody>
      </p:sp>
      <p:sp>
        <p:nvSpPr>
          <p:cNvPr id="6" name="Text Box 6"/>
          <p:cNvSpPr txBox="1">
            <a:spLocks noChangeArrowheads="1"/>
          </p:cNvSpPr>
          <p:nvPr/>
        </p:nvSpPr>
        <p:spPr bwMode="auto">
          <a:xfrm>
            <a:off x="1107504" y="3140968"/>
            <a:ext cx="739140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3600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40000"/>
              </a:lnSpc>
              <a:spcBef>
                <a:spcPct val="50000"/>
              </a:spcBef>
            </a:pPr>
            <a:endParaRPr lang="fr-FR" sz="2400" b="1">
              <a:solidFill>
                <a:schemeClr val="accent2"/>
              </a:solidFill>
              <a:latin typeface="Times New Roman" panose="02020603050405020304" pitchFamily="18" charset="0"/>
              <a:cs typeface="Times New Roman" panose="02020603050405020304" pitchFamily="18" charset="0"/>
            </a:endParaRPr>
          </a:p>
          <a:p>
            <a:pPr algn="just" eaLnBrk="1" hangingPunct="1">
              <a:lnSpc>
                <a:spcPct val="4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DEBUT</a:t>
            </a:r>
            <a:endParaRPr lang="fr-FR" sz="2400">
              <a:solidFill>
                <a:schemeClr val="accent2"/>
              </a:solidFill>
              <a:latin typeface="Times New Roman" panose="02020603050405020304" pitchFamily="18" charset="0"/>
              <a:cs typeface="Times New Roman" panose="02020603050405020304" pitchFamily="18" charset="0"/>
            </a:endParaRPr>
          </a:p>
          <a:p>
            <a:pPr algn="just" eaLnBrk="1" hangingPunct="1">
              <a:lnSpc>
                <a:spcPct val="4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Bonjour tout le monde </a:t>
            </a:r>
            <a:r>
              <a:rPr lang="fr-FR" sz="2400">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rgbClr val="006600"/>
                </a:solidFill>
                <a:latin typeface="Times New Roman" panose="02020603050405020304" pitchFamily="18" charset="0"/>
                <a:cs typeface="Times New Roman" panose="02020603050405020304" pitchFamily="18" charset="0"/>
              </a:rPr>
              <a:t>1</a:t>
            </a:r>
          </a:p>
          <a:p>
            <a:pPr algn="just" eaLnBrk="1" hangingPunct="1">
              <a:lnSpc>
                <a:spcPct val="4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Bonjour tout le monde </a:t>
            </a:r>
            <a:r>
              <a:rPr lang="fr-FR" sz="2400">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rgbClr val="006600"/>
                </a:solidFill>
                <a:latin typeface="Times New Roman" panose="02020603050405020304" pitchFamily="18" charset="0"/>
                <a:cs typeface="Times New Roman" panose="02020603050405020304" pitchFamily="18" charset="0"/>
              </a:rPr>
              <a:t>2</a:t>
            </a:r>
          </a:p>
          <a:p>
            <a:pPr algn="just" eaLnBrk="1" hangingPunct="1">
              <a:lnSpc>
                <a:spcPct val="4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endParaRPr lang="fr-FR"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4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endParaRPr lang="fr-FR"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4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Bonjour tout le monde </a:t>
            </a:r>
            <a:r>
              <a:rPr lang="fr-FR" sz="2400">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rgbClr val="006600"/>
                </a:solidFill>
                <a:latin typeface="Times New Roman" panose="02020603050405020304" pitchFamily="18" charset="0"/>
                <a:cs typeface="Times New Roman" panose="02020603050405020304" pitchFamily="18" charset="0"/>
              </a:rPr>
              <a:t>300  </a:t>
            </a:r>
            <a:r>
              <a:rPr lang="fr-FR" sz="2400">
                <a:solidFill>
                  <a:srgbClr val="000000"/>
                </a:solidFill>
                <a:latin typeface="Times New Roman" panose="02020603050405020304" pitchFamily="18" charset="0"/>
                <a:cs typeface="Times New Roman" panose="02020603050405020304" pitchFamily="18" charset="0"/>
              </a:rPr>
              <a:t> </a:t>
            </a:r>
          </a:p>
          <a:p>
            <a:pPr algn="just" eaLnBrk="1" hangingPunct="1">
              <a:lnSpc>
                <a:spcPct val="4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FIN</a:t>
            </a:r>
          </a:p>
        </p:txBody>
      </p:sp>
      <p:sp>
        <p:nvSpPr>
          <p:cNvPr id="7" name="Text Box 7"/>
          <p:cNvSpPr txBox="1">
            <a:spLocks noChangeArrowheads="1"/>
          </p:cNvSpPr>
          <p:nvPr/>
        </p:nvSpPr>
        <p:spPr bwMode="auto">
          <a:xfrm>
            <a:off x="1107504" y="2993479"/>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Solution Classique</a:t>
            </a:r>
            <a:r>
              <a:rPr lang="fr-FR" sz="2400" b="1" dirty="0">
                <a:solidFill>
                  <a:srgbClr val="FF006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rPr>
              <a:t> </a:t>
            </a:r>
          </a:p>
        </p:txBody>
      </p:sp>
    </p:spTree>
    <p:extLst>
      <p:ext uri="{BB962C8B-B14F-4D97-AF65-F5344CB8AC3E}">
        <p14:creationId xmlns="" xmlns:p14="http://schemas.microsoft.com/office/powerpoint/2010/main" val="38075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Boucle: Tant  que</a:t>
            </a:r>
            <a:endParaRPr lang="fr-FR" dirty="0"/>
          </a:p>
        </p:txBody>
      </p:sp>
      <p:sp>
        <p:nvSpPr>
          <p:cNvPr id="4" name="Text Box 4"/>
          <p:cNvSpPr txBox="1">
            <a:spLocks noChangeArrowheads="1"/>
          </p:cNvSpPr>
          <p:nvPr/>
        </p:nvSpPr>
        <p:spPr bwMode="auto">
          <a:xfrm>
            <a:off x="539824" y="1556792"/>
            <a:ext cx="7848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On utilise cette instruction pour exécuter des actions tant qu’une condition est réalisée.</a:t>
            </a:r>
          </a:p>
        </p:txBody>
      </p:sp>
      <p:sp>
        <p:nvSpPr>
          <p:cNvPr id="5" name="Text Box 6"/>
          <p:cNvSpPr txBox="1">
            <a:spLocks noChangeArrowheads="1"/>
          </p:cNvSpPr>
          <p:nvPr/>
        </p:nvSpPr>
        <p:spPr bwMode="auto">
          <a:xfrm>
            <a:off x="768424" y="2547392"/>
            <a:ext cx="1752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a:solidFill>
                  <a:srgbClr val="FF0066"/>
                </a:solidFill>
                <a:latin typeface="Times New Roman" panose="02020603050405020304" pitchFamily="18" charset="0"/>
                <a:cs typeface="Times New Roman" panose="02020603050405020304" pitchFamily="18" charset="0"/>
              </a:rPr>
              <a:t>Syntaxe :</a:t>
            </a:r>
            <a:r>
              <a:rPr lang="fr-FR" sz="2400">
                <a:latin typeface="Times New Roman" panose="02020603050405020304" pitchFamily="18" charset="0"/>
              </a:rPr>
              <a:t> </a:t>
            </a:r>
          </a:p>
        </p:txBody>
      </p:sp>
      <p:grpSp>
        <p:nvGrpSpPr>
          <p:cNvPr id="6" name="Group 13"/>
          <p:cNvGrpSpPr>
            <a:grpSpLocks/>
          </p:cNvGrpSpPr>
          <p:nvPr/>
        </p:nvGrpSpPr>
        <p:grpSpPr bwMode="auto">
          <a:xfrm>
            <a:off x="1847924" y="3145880"/>
            <a:ext cx="6019800" cy="2617787"/>
            <a:chOff x="1256" y="2489"/>
            <a:chExt cx="3792" cy="1649"/>
          </a:xfrm>
        </p:grpSpPr>
        <p:sp>
          <p:nvSpPr>
            <p:cNvPr id="7" name="Text Box 7"/>
            <p:cNvSpPr txBox="1">
              <a:spLocks noChangeArrowheads="1"/>
            </p:cNvSpPr>
            <p:nvPr/>
          </p:nvSpPr>
          <p:spPr bwMode="auto">
            <a:xfrm>
              <a:off x="1256" y="2489"/>
              <a:ext cx="3792" cy="1649"/>
            </a:xfrm>
            <a:prstGeom prst="rect">
              <a:avLst/>
            </a:prstGeom>
            <a:solidFill>
              <a:schemeClr val="bg1"/>
            </a:solidFill>
            <a:ln w="5715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800">
                  <a:latin typeface="Times New Roman" panose="02020603050405020304" pitchFamily="18" charset="0"/>
                </a:rPr>
                <a:t>&lt;initialisation&gt;</a:t>
              </a:r>
              <a:br>
                <a:rPr lang="fr-FR" sz="2800">
                  <a:latin typeface="Times New Roman" panose="02020603050405020304" pitchFamily="18" charset="0"/>
                </a:rPr>
              </a:br>
              <a:r>
                <a:rPr lang="fr-FR" sz="2400" b="1">
                  <a:solidFill>
                    <a:schemeClr val="accent2"/>
                  </a:solidFill>
                  <a:latin typeface="Times New Roman" panose="02020603050405020304" pitchFamily="18" charset="0"/>
                  <a:cs typeface="Times New Roman" panose="02020603050405020304" pitchFamily="18" charset="0"/>
                </a:rPr>
                <a:t>Tant que</a:t>
              </a:r>
              <a:r>
                <a:rPr lang="fr-FR" sz="2400">
                  <a:solidFill>
                    <a:schemeClr val="accent2"/>
                  </a:solidFill>
                  <a:latin typeface="Times New Roman" panose="02020603050405020304" pitchFamily="18" charset="0"/>
                  <a:cs typeface="Times New Roman" panose="02020603050405020304" pitchFamily="18" charset="0"/>
                </a:rPr>
                <a:t>   </a:t>
              </a:r>
              <a:r>
                <a:rPr lang="fr-FR" sz="2400">
                  <a:latin typeface="Times New Roman" panose="02020603050405020304" pitchFamily="18" charset="0"/>
                  <a:cs typeface="Times New Roman" panose="02020603050405020304" pitchFamily="18" charset="0"/>
                </a:rPr>
                <a:t>Condition</a:t>
              </a:r>
              <a:r>
                <a:rPr lang="fr-FR" sz="2400">
                  <a:solidFill>
                    <a:schemeClr val="accent2"/>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Faire</a:t>
              </a:r>
              <a:endParaRPr lang="fr-FR" sz="2400">
                <a:solidFill>
                  <a:schemeClr val="accent2"/>
                </a:solidFill>
                <a:latin typeface="Times New Roman" panose="02020603050405020304" pitchFamily="18" charset="0"/>
                <a:cs typeface="Times New Roman" panose="02020603050405020304" pitchFamily="18" charset="0"/>
              </a:endParaRPr>
            </a:p>
            <a:p>
              <a:pPr eaLnBrk="1" hangingPunct="1">
                <a:spcBef>
                  <a:spcPct val="50000"/>
                </a:spcBef>
              </a:pPr>
              <a:r>
                <a:rPr lang="fr-FR" sz="2400">
                  <a:solidFill>
                    <a:schemeClr val="accent2"/>
                  </a:solidFill>
                  <a:latin typeface="Times New Roman" panose="02020603050405020304" pitchFamily="18" charset="0"/>
                  <a:cs typeface="Times New Roman" panose="02020603050405020304" pitchFamily="18" charset="0"/>
                </a:rPr>
                <a:t>       </a:t>
              </a:r>
              <a:r>
                <a:rPr lang="fr-FR" sz="2800">
                  <a:latin typeface="Times New Roman" panose="02020603050405020304" pitchFamily="18" charset="0"/>
                </a:rPr>
                <a:t>&lt;bloc de traitement&gt;</a:t>
              </a:r>
              <a:br>
                <a:rPr lang="fr-FR" sz="2800">
                  <a:latin typeface="Times New Roman" panose="02020603050405020304" pitchFamily="18" charset="0"/>
                </a:rPr>
              </a:br>
              <a:r>
                <a:rPr lang="fr-FR" sz="3200">
                  <a:latin typeface="Times New Roman" panose="02020603050405020304" pitchFamily="18" charset="0"/>
                </a:rPr>
                <a:t>     </a:t>
              </a:r>
              <a:r>
                <a:rPr lang="fr-FR" sz="2800">
                  <a:latin typeface="Times New Roman" panose="02020603050405020304" pitchFamily="18" charset="0"/>
                </a:rPr>
                <a:t>&lt;bloc de contrôle&gt;</a:t>
              </a:r>
            </a:p>
            <a:p>
              <a:pPr eaLnBrk="1" hangingPunct="1">
                <a:spcBef>
                  <a:spcPct val="50000"/>
                </a:spcBef>
              </a:pPr>
              <a:r>
                <a:rPr lang="fr-FR" sz="2400" b="1">
                  <a:solidFill>
                    <a:schemeClr val="accent2"/>
                  </a:solidFill>
                  <a:latin typeface="Times New Roman" panose="02020603050405020304" pitchFamily="18" charset="0"/>
                </a:rPr>
                <a:t>Fin tant que</a:t>
              </a:r>
            </a:p>
          </p:txBody>
        </p:sp>
        <p:sp>
          <p:nvSpPr>
            <p:cNvPr id="8" name="AutoShape 8"/>
            <p:cNvSpPr>
              <a:spLocks/>
            </p:cNvSpPr>
            <p:nvPr/>
          </p:nvSpPr>
          <p:spPr bwMode="auto">
            <a:xfrm>
              <a:off x="3941" y="3222"/>
              <a:ext cx="91" cy="593"/>
            </a:xfrm>
            <a:prstGeom prst="rightBrace">
              <a:avLst>
                <a:gd name="adj1" fmla="val 543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fr-FR"/>
                <a:t>   </a:t>
              </a:r>
            </a:p>
          </p:txBody>
        </p:sp>
        <p:sp>
          <p:nvSpPr>
            <p:cNvPr id="9" name="Text Box 9"/>
            <p:cNvSpPr txBox="1">
              <a:spLocks noChangeArrowheads="1"/>
            </p:cNvSpPr>
            <p:nvPr/>
          </p:nvSpPr>
          <p:spPr bwMode="auto">
            <a:xfrm>
              <a:off x="3991" y="3381"/>
              <a:ext cx="74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cs typeface="Times New Roman" panose="02020603050405020304" pitchFamily="18" charset="0"/>
                </a:rPr>
                <a:t>Action</a:t>
              </a:r>
              <a:endParaRPr lang="fr-FR"/>
            </a:p>
          </p:txBody>
        </p:sp>
        <p:sp>
          <p:nvSpPr>
            <p:cNvPr id="10" name="AutoShape 11"/>
            <p:cNvSpPr>
              <a:spLocks noChangeArrowheads="1"/>
            </p:cNvSpPr>
            <p:nvPr/>
          </p:nvSpPr>
          <p:spPr bwMode="auto">
            <a:xfrm rot="-10704109">
              <a:off x="1281" y="3239"/>
              <a:ext cx="240" cy="480"/>
            </a:xfrm>
            <a:prstGeom prst="curvedLeftArrow">
              <a:avLst>
                <a:gd name="adj1" fmla="val 40000"/>
                <a:gd name="adj2" fmla="val 80000"/>
                <a:gd name="adj3" fmla="val 33333"/>
              </a:avLst>
            </a:prstGeom>
            <a:solidFill>
              <a:schemeClr val="hlink"/>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fr-FR"/>
            </a:p>
          </p:txBody>
        </p:sp>
        <p:sp>
          <p:nvSpPr>
            <p:cNvPr id="11" name="AutoShape 12"/>
            <p:cNvSpPr>
              <a:spLocks noChangeArrowheads="1"/>
            </p:cNvSpPr>
            <p:nvPr/>
          </p:nvSpPr>
          <p:spPr bwMode="auto">
            <a:xfrm>
              <a:off x="3588" y="3282"/>
              <a:ext cx="192" cy="480"/>
            </a:xfrm>
            <a:prstGeom prst="curvedLeftArrow">
              <a:avLst>
                <a:gd name="adj1" fmla="val 50000"/>
                <a:gd name="adj2" fmla="val 100000"/>
                <a:gd name="adj3" fmla="val 33333"/>
              </a:avLst>
            </a:prstGeom>
            <a:solidFill>
              <a:schemeClr val="hlink"/>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fr-FR"/>
            </a:p>
          </p:txBody>
        </p:sp>
      </p:grpSp>
    </p:spTree>
    <p:extLst>
      <p:ext uri="{BB962C8B-B14F-4D97-AF65-F5344CB8AC3E}">
        <p14:creationId xmlns="" xmlns:p14="http://schemas.microsoft.com/office/powerpoint/2010/main" val="8752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4" name="Rectangle 3"/>
          <p:cNvSpPr>
            <a:spLocks noChangeArrowheads="1"/>
          </p:cNvSpPr>
          <p:nvPr/>
        </p:nvSpPr>
        <p:spPr bwMode="auto">
          <a:xfrm>
            <a:off x="804490" y="1628800"/>
            <a:ext cx="772795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fr-FR" sz="2400" dirty="0">
                <a:solidFill>
                  <a:schemeClr val="hlink"/>
                </a:solidFill>
                <a:latin typeface="Times New Roman" panose="02020603050405020304" pitchFamily="18" charset="0"/>
              </a:rPr>
              <a:t>Sémantique</a:t>
            </a:r>
            <a:r>
              <a:rPr lang="fr-FR" sz="2400" dirty="0">
                <a:latin typeface="Times New Roman" panose="02020603050405020304" pitchFamily="18" charset="0"/>
              </a:rPr>
              <a:t> : Si condition = T</a:t>
            </a:r>
          </a:p>
          <a:p>
            <a:pPr lvl="1" eaLnBrk="1" hangingPunct="1">
              <a:buClr>
                <a:srgbClr val="FF0066"/>
              </a:buClr>
            </a:pPr>
            <a:r>
              <a:rPr lang="fr-FR" sz="2400" dirty="0">
                <a:latin typeface="Times New Roman" panose="02020603050405020304" pitchFamily="18" charset="0"/>
              </a:rPr>
              <a:t> Tant que Valeur(T)=Vrai  le bloc d'instructions R sera exécuté.</a:t>
            </a:r>
          </a:p>
          <a:p>
            <a:pPr lvl="1" eaLnBrk="1" hangingPunct="1">
              <a:buClr>
                <a:srgbClr val="FF0066"/>
              </a:buClr>
            </a:pPr>
            <a:r>
              <a:rPr lang="fr-FR" sz="2400" dirty="0">
                <a:latin typeface="Times New Roman" panose="02020603050405020304" pitchFamily="18" charset="0"/>
              </a:rPr>
              <a:t>Si valeur(T)=Faux on passe à l'instruction suivante.</a:t>
            </a:r>
          </a:p>
          <a:p>
            <a:pPr lvl="2" eaLnBrk="1" hangingPunct="1">
              <a:buClr>
                <a:srgbClr val="FF0066"/>
              </a:buClr>
              <a:buFont typeface="Wingdings" panose="05000000000000000000" pitchFamily="2" charset="2"/>
              <a:buChar char="Ø"/>
            </a:pPr>
            <a:r>
              <a:rPr lang="fr-FR" b="1" dirty="0">
                <a:solidFill>
                  <a:schemeClr val="tx2"/>
                </a:solidFill>
                <a:latin typeface="Times New Roman" panose="02020603050405020304" pitchFamily="18" charset="0"/>
              </a:rPr>
              <a:t>Avec TANT QUE le test est fait à </a:t>
            </a:r>
            <a:r>
              <a:rPr lang="fr-FR" b="1" dirty="0">
                <a:solidFill>
                  <a:srgbClr val="FF0066"/>
                </a:solidFill>
                <a:latin typeface="Times New Roman" panose="02020603050405020304" pitchFamily="18" charset="0"/>
              </a:rPr>
              <a:t>PRIORI.</a:t>
            </a:r>
          </a:p>
          <a:p>
            <a:pPr lvl="2" eaLnBrk="1" hangingPunct="1">
              <a:buClr>
                <a:srgbClr val="FF0066"/>
              </a:buClr>
              <a:buFont typeface="Wingdings" panose="05000000000000000000" pitchFamily="2" charset="2"/>
              <a:buChar char="Ø"/>
            </a:pPr>
            <a:r>
              <a:rPr lang="fr-FR" b="1" dirty="0">
                <a:solidFill>
                  <a:schemeClr val="tx2"/>
                </a:solidFill>
                <a:latin typeface="Times New Roman" panose="02020603050405020304" pitchFamily="18" charset="0"/>
              </a:rPr>
              <a:t>Il se peut que l'on ne rentre jamais dans la boucle.</a:t>
            </a:r>
          </a:p>
          <a:p>
            <a:pPr lvl="2" eaLnBrk="1" hangingPunct="1">
              <a:buClr>
                <a:srgbClr val="FF0066"/>
              </a:buClr>
              <a:buFont typeface="Wingdings" panose="05000000000000000000" pitchFamily="2" charset="2"/>
              <a:buChar char="Ø"/>
            </a:pPr>
            <a:r>
              <a:rPr lang="fr-FR" b="1" dirty="0">
                <a:solidFill>
                  <a:schemeClr val="tx2"/>
                </a:solidFill>
                <a:latin typeface="Times New Roman" panose="02020603050405020304" pitchFamily="18" charset="0"/>
              </a:rPr>
              <a:t>La boucle n'est pas INCONDITIONNELLE. On ne connaît pas à l’avance le nombre d'itérations.</a:t>
            </a:r>
          </a:p>
        </p:txBody>
      </p:sp>
    </p:spTree>
    <p:extLst>
      <p:ext uri="{BB962C8B-B14F-4D97-AF65-F5344CB8AC3E}">
        <p14:creationId xmlns="" xmlns:p14="http://schemas.microsoft.com/office/powerpoint/2010/main" val="22801543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Text Box 3"/>
          <p:cNvSpPr txBox="1">
            <a:spLocks noChangeArrowheads="1"/>
          </p:cNvSpPr>
          <p:nvPr/>
        </p:nvSpPr>
        <p:spPr bwMode="auto">
          <a:xfrm>
            <a:off x="684213" y="1628800"/>
            <a:ext cx="510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rPr>
              <a:t>Solution de l’exercice précédent</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990600" y="2078062"/>
            <a:ext cx="7162800" cy="386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8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Variable</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i </a:t>
            </a:r>
            <a:r>
              <a:rPr lang="fr-FR" sz="2400" b="1">
                <a:solidFill>
                  <a:schemeClr val="accent2"/>
                </a:solidFill>
                <a:latin typeface="Times New Roman" panose="02020603050405020304" pitchFamily="18" charset="0"/>
                <a:cs typeface="Times New Roman" panose="02020603050405020304" pitchFamily="18" charset="0"/>
              </a:rPr>
              <a:t>: Entier</a:t>
            </a:r>
            <a:endParaRPr lang="fr-FR" sz="240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DEBUT</a:t>
            </a:r>
            <a:endParaRPr lang="fr-FR" sz="240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i    </a:t>
            </a:r>
            <a:r>
              <a:rPr lang="fr-FR" sz="2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800" b="1">
                <a:solidFill>
                  <a:srgbClr val="000000"/>
                </a:solidFill>
                <a:latin typeface="Times New Roman" panose="02020603050405020304" pitchFamily="18" charset="0"/>
                <a:cs typeface="Times New Roman" panose="02020603050405020304" pitchFamily="18" charset="0"/>
              </a:rPr>
              <a:t> </a:t>
            </a:r>
            <a:r>
              <a:rPr lang="fr-FR" sz="2400" b="1">
                <a:solidFill>
                  <a:srgbClr val="000000"/>
                </a:solidFill>
                <a:latin typeface="Times New Roman" panose="02020603050405020304" pitchFamily="18" charset="0"/>
                <a:cs typeface="Times New Roman" panose="02020603050405020304" pitchFamily="18" charset="0"/>
              </a:rPr>
              <a:t>    0		* Initialisation *</a:t>
            </a:r>
          </a:p>
          <a:p>
            <a:pPr eaLnBrk="1" hangingPunct="1">
              <a:lnSpc>
                <a:spcPct val="8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Tant que</a:t>
            </a:r>
            <a:r>
              <a:rPr lang="fr-FR" sz="2400">
                <a:solidFill>
                  <a:srgbClr val="000000"/>
                </a:solidFill>
                <a:latin typeface="Times New Roman" panose="02020603050405020304" pitchFamily="18" charset="0"/>
                <a:cs typeface="Times New Roman" panose="02020603050405020304" pitchFamily="18" charset="0"/>
              </a:rPr>
              <a:t>   (i &lt; 300)   </a:t>
            </a:r>
            <a:r>
              <a:rPr lang="fr-FR" sz="2400" b="1">
                <a:solidFill>
                  <a:schemeClr val="accent2"/>
                </a:solidFill>
                <a:latin typeface="Times New Roman" panose="02020603050405020304" pitchFamily="18" charset="0"/>
                <a:cs typeface="Times New Roman" panose="02020603050405020304" pitchFamily="18" charset="0"/>
              </a:rPr>
              <a:t>Faire</a:t>
            </a:r>
            <a:endParaRPr lang="fr-FR" sz="240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Bonjour tout le monde </a:t>
            </a:r>
            <a:r>
              <a:rPr lang="fr-FR" sz="2400">
                <a:solidFill>
                  <a:schemeClr val="accent2"/>
                </a:solidFill>
                <a:latin typeface="Times New Roman" panose="02020603050405020304" pitchFamily="18" charset="0"/>
                <a:cs typeface="Times New Roman" panose="02020603050405020304" pitchFamily="18" charset="0"/>
              </a:rPr>
              <a:t>')</a:t>
            </a:r>
            <a:r>
              <a:rPr lang="fr-FR" sz="2400">
                <a:solidFill>
                  <a:srgbClr val="000000"/>
                </a:solidFill>
                <a:latin typeface="Times New Roman" panose="02020603050405020304" pitchFamily="18" charset="0"/>
                <a:cs typeface="Times New Roman" panose="02020603050405020304" pitchFamily="18" charset="0"/>
              </a:rPr>
              <a:t>	</a:t>
            </a:r>
            <a:endParaRPr lang="fr-FR" sz="2400" b="1">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i  </a:t>
            </a:r>
            <a:r>
              <a:rPr lang="fr-FR" sz="2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a:solidFill>
                  <a:srgbClr val="000000"/>
                </a:solidFill>
                <a:latin typeface="Times New Roman" panose="02020603050405020304" pitchFamily="18" charset="0"/>
                <a:cs typeface="Times New Roman" panose="02020603050405020304" pitchFamily="18" charset="0"/>
              </a:rPr>
              <a:t>  i + 1</a:t>
            </a:r>
            <a:endParaRPr lang="fr-FR" sz="24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spcBef>
                <a:spcPct val="50000"/>
              </a:spcBef>
            </a:pPr>
            <a:r>
              <a:rPr lang="fr-FR" sz="2400" b="1">
                <a:latin typeface="Times New Roman" panose="02020603050405020304" pitchFamily="18" charset="0"/>
              </a:rPr>
              <a:t>          </a:t>
            </a:r>
            <a:r>
              <a:rPr lang="fr-FR" sz="2400" b="1">
                <a:solidFill>
                  <a:schemeClr val="accent2"/>
                </a:solidFill>
                <a:latin typeface="Times New Roman" panose="02020603050405020304" pitchFamily="18" charset="0"/>
              </a:rPr>
              <a:t>Fin tant que</a:t>
            </a:r>
          </a:p>
          <a:p>
            <a:pPr eaLnBrk="1" hangingPunct="1">
              <a:lnSpc>
                <a:spcPct val="8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19240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données</a:t>
            </a:r>
            <a:endParaRPr lang="fr-FR" dirty="0"/>
          </a:p>
        </p:txBody>
      </p:sp>
      <p:sp>
        <p:nvSpPr>
          <p:cNvPr id="3" name="Espace réservé du contenu 2"/>
          <p:cNvSpPr>
            <a:spLocks noGrp="1"/>
          </p:cNvSpPr>
          <p:nvPr>
            <p:ph idx="1"/>
          </p:nvPr>
        </p:nvSpPr>
        <p:spPr/>
        <p:txBody>
          <a:bodyPr>
            <a:normAutofit lnSpcReduction="10000"/>
          </a:bodyPr>
          <a:lstStyle/>
          <a:p>
            <a:pPr algn="just">
              <a:buNone/>
            </a:pPr>
            <a:r>
              <a:rPr lang="fr-FR" dirty="0" smtClean="0"/>
              <a:t>    Les données:  sont les opérandes sur lesquels portent les opérations, ou produits par celles-ci. Une addition, par exemple, peut s’appliquer à deux opérandes, donnant un résultat qui est la somme des deux opérandes. On distingue les données numériques, pouvant être l’objet d’une opération arithmétique, des données non numériques, par exemple, les symboles constituant un texte.</a:t>
            </a:r>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3"/>
          <p:cNvSpPr txBox="1">
            <a:spLocks noChangeArrowheads="1"/>
          </p:cNvSpPr>
          <p:nvPr/>
        </p:nvSpPr>
        <p:spPr bwMode="auto">
          <a:xfrm>
            <a:off x="684213" y="1340768"/>
            <a:ext cx="80597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dirty="0" smtClean="0">
                <a:latin typeface="Times New Roman" panose="02020603050405020304" pitchFamily="18" charset="0"/>
              </a:rPr>
              <a:t>       Afficher </a:t>
            </a:r>
            <a:r>
              <a:rPr lang="fr-FR" sz="2400" b="1" dirty="0">
                <a:latin typeface="Times New Roman" panose="02020603050405020304" pitchFamily="18" charset="0"/>
              </a:rPr>
              <a:t>tous les multiples de 9 inférieurs à 485</a:t>
            </a:r>
          </a:p>
        </p:txBody>
      </p:sp>
      <p:sp>
        <p:nvSpPr>
          <p:cNvPr id="5" name="Text Box 4"/>
          <p:cNvSpPr txBox="1">
            <a:spLocks noChangeArrowheads="1"/>
          </p:cNvSpPr>
          <p:nvPr/>
        </p:nvSpPr>
        <p:spPr bwMode="auto">
          <a:xfrm>
            <a:off x="963810" y="1995512"/>
            <a:ext cx="7640638" cy="4241800"/>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70000"/>
              </a:lnSpc>
              <a:spcBef>
                <a:spcPct val="40000"/>
              </a:spcBef>
            </a:pPr>
            <a:r>
              <a:rPr lang="fr-FR" sz="2400" b="1" dirty="0">
                <a:solidFill>
                  <a:schemeClr val="accent2"/>
                </a:solidFill>
                <a:latin typeface="Times New Roman" panose="02020603050405020304" pitchFamily="18" charset="0"/>
                <a:cs typeface="Times New Roman" panose="02020603050405020304" pitchFamily="18" charset="0"/>
              </a:rPr>
              <a:t>Titre </a:t>
            </a:r>
            <a:r>
              <a:rPr lang="fr-FR" sz="2400" b="1" dirty="0">
                <a:latin typeface="Times New Roman" panose="02020603050405020304" pitchFamily="18" charset="0"/>
                <a:cs typeface="Times New Roman" panose="02020603050405020304" pitchFamily="18" charset="0"/>
              </a:rPr>
              <a:t>: Multiples de 9</a:t>
            </a:r>
          </a:p>
          <a:p>
            <a:pPr algn="just" eaLnBrk="1" hangingPunct="1">
              <a:lnSpc>
                <a:spcPct val="70000"/>
              </a:lnSpc>
              <a:spcBef>
                <a:spcPct val="40000"/>
              </a:spcBef>
            </a:pPr>
            <a:r>
              <a:rPr lang="fr-FR" sz="2400" b="1" dirty="0">
                <a:solidFill>
                  <a:schemeClr val="accent2"/>
                </a:solidFill>
                <a:latin typeface="Times New Roman" panose="02020603050405020304" pitchFamily="18" charset="0"/>
                <a:cs typeface="Times New Roman" panose="02020603050405020304" pitchFamily="18" charset="0"/>
              </a:rPr>
              <a:t>Variable</a:t>
            </a: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M, i </a:t>
            </a:r>
            <a:r>
              <a:rPr lang="fr-FR" sz="2400" b="1" dirty="0">
                <a:solidFill>
                  <a:schemeClr val="accent2"/>
                </a:solidFill>
                <a:latin typeface="Times New Roman" panose="02020603050405020304" pitchFamily="18" charset="0"/>
                <a:cs typeface="Times New Roman" panose="02020603050405020304" pitchFamily="18" charset="0"/>
              </a:rPr>
              <a:t>: Entier        </a:t>
            </a:r>
            <a:r>
              <a:rPr lang="fr-FR" sz="2000" b="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rPr>
              <a:t>i: variable intermédiaire: </a:t>
            </a:r>
            <a:r>
              <a:rPr lang="fr-FR" sz="2000" dirty="0">
                <a:solidFill>
                  <a:schemeClr val="hlink"/>
                </a:solidFill>
                <a:latin typeface="Times New Roman" panose="02020603050405020304" pitchFamily="18" charset="0"/>
              </a:rPr>
              <a:t>compteur</a:t>
            </a:r>
            <a:r>
              <a:rPr lang="fr-FR" sz="2000" dirty="0">
                <a:latin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pPr algn="just" eaLnBrk="1" hangingPunct="1">
              <a:lnSpc>
                <a:spcPct val="70000"/>
              </a:lnSpc>
              <a:spcBef>
                <a:spcPct val="40000"/>
              </a:spcBef>
            </a:pPr>
            <a:r>
              <a:rPr lang="fr-FR" sz="2400" b="1" dirty="0">
                <a:solidFill>
                  <a:schemeClr val="accent2"/>
                </a:solidFill>
                <a:latin typeface="Times New Roman" panose="02020603050405020304" pitchFamily="18" charset="0"/>
                <a:cs typeface="Times New Roman" panose="02020603050405020304" pitchFamily="18" charset="0"/>
              </a:rPr>
              <a:t>DEBUT</a:t>
            </a:r>
            <a:endParaRPr lang="fr-FR" sz="2400"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70000"/>
              </a:lnSpc>
              <a:spcBef>
                <a:spcPct val="20000"/>
              </a:spcBef>
            </a:pPr>
            <a:r>
              <a:rPr lang="fr-FR" sz="2400" b="1" dirty="0">
                <a:solidFill>
                  <a:srgbClr val="000000"/>
                </a:solidFill>
                <a:latin typeface="Times New Roman" panose="02020603050405020304" pitchFamily="18" charset="0"/>
                <a:cs typeface="Times New Roman" panose="02020603050405020304" pitchFamily="18" charset="0"/>
              </a:rPr>
              <a:t>	i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800" b="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    0		</a:t>
            </a:r>
            <a:r>
              <a:rPr lang="en-GB" sz="2200" dirty="0">
                <a:latin typeface="Times New Roman" panose="02020603050405020304" pitchFamily="18" charset="0"/>
              </a:rPr>
              <a:t>* initialisation de la boucle*</a:t>
            </a:r>
          </a:p>
          <a:p>
            <a:pPr algn="just" eaLnBrk="1" hangingPunct="1">
              <a:lnSpc>
                <a:spcPct val="70000"/>
              </a:lnSpc>
              <a:spcBef>
                <a:spcPct val="20000"/>
              </a:spcBef>
            </a:pPr>
            <a:r>
              <a:rPr lang="fr-FR" sz="2400" b="1" dirty="0">
                <a:solidFill>
                  <a:srgbClr val="000000"/>
                </a:solidFill>
                <a:latin typeface="Times New Roman" panose="02020603050405020304" pitchFamily="18" charset="0"/>
                <a:cs typeface="Times New Roman" panose="02020603050405020304" pitchFamily="18" charset="0"/>
              </a:rPr>
              <a:t>	M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800" b="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0</a:t>
            </a:r>
            <a:endParaRPr lang="fr-FR" sz="2400" b="1" dirty="0">
              <a:latin typeface="Times New Roman" panose="02020603050405020304" pitchFamily="18" charset="0"/>
            </a:endParaRPr>
          </a:p>
          <a:p>
            <a:pPr algn="just" eaLnBrk="1" hangingPunct="1">
              <a:lnSpc>
                <a:spcPct val="70000"/>
              </a:lnSpc>
              <a:spcBef>
                <a:spcPct val="40000"/>
              </a:spcBef>
            </a:pPr>
            <a:r>
              <a:rPr lang="fr-FR" sz="2400" b="1" dirty="0">
                <a:solidFill>
                  <a:schemeClr val="accent2"/>
                </a:solidFill>
                <a:latin typeface="Times New Roman" panose="02020603050405020304" pitchFamily="18" charset="0"/>
                <a:cs typeface="Times New Roman" panose="02020603050405020304" pitchFamily="18" charset="0"/>
              </a:rPr>
              <a:t>	Tant que</a:t>
            </a:r>
            <a:r>
              <a:rPr lang="fr-FR" sz="2400" dirty="0">
                <a:solidFill>
                  <a:srgbClr val="000000"/>
                </a:solidFill>
                <a:latin typeface="Times New Roman" panose="02020603050405020304" pitchFamily="18" charset="0"/>
                <a:cs typeface="Times New Roman" panose="02020603050405020304" pitchFamily="18" charset="0"/>
              </a:rPr>
              <a:t>   (M &lt; 485)   </a:t>
            </a:r>
            <a:r>
              <a:rPr lang="fr-FR" sz="2400" b="1" dirty="0">
                <a:solidFill>
                  <a:schemeClr val="accent2"/>
                </a:solidFill>
                <a:latin typeface="Times New Roman" panose="02020603050405020304" pitchFamily="18" charset="0"/>
                <a:cs typeface="Times New Roman" panose="02020603050405020304" pitchFamily="18" charset="0"/>
              </a:rPr>
              <a:t>Faire</a:t>
            </a:r>
          </a:p>
          <a:p>
            <a:pPr eaLnBrk="1" hangingPunct="1">
              <a:lnSpc>
                <a:spcPct val="70000"/>
              </a:lnSpc>
              <a:spcBef>
                <a:spcPct val="20000"/>
              </a:spcBef>
            </a:pPr>
            <a:r>
              <a:rPr lang="fr-FR" sz="2400" b="1" dirty="0">
                <a:solidFill>
                  <a:schemeClr val="accent2"/>
                </a:solidFill>
                <a:latin typeface="Times New Roman" panose="02020603050405020304" pitchFamily="18" charset="0"/>
                <a:cs typeface="Times New Roman" panose="02020603050405020304" pitchFamily="18" charset="0"/>
              </a:rPr>
              <a:t>	    Écrire</a:t>
            </a: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M ,</a:t>
            </a:r>
            <a:r>
              <a:rPr lang="fr-FR" sz="2400" dirty="0">
                <a:solidFill>
                  <a:schemeClr val="accent2"/>
                </a:solidFill>
                <a:latin typeface="Times New Roman" panose="02020603050405020304" pitchFamily="18" charset="0"/>
                <a:cs typeface="Times New Roman" panose="02020603050405020304" pitchFamily="18" charset="0"/>
              </a:rPr>
              <a:t> ' </a:t>
            </a:r>
            <a:r>
              <a:rPr lang="fr-FR" sz="2400" dirty="0">
                <a:solidFill>
                  <a:srgbClr val="000000"/>
                </a:solidFill>
                <a:latin typeface="Times New Roman" panose="02020603050405020304" pitchFamily="18" charset="0"/>
                <a:cs typeface="Times New Roman" panose="02020603050405020304" pitchFamily="18" charset="0"/>
              </a:rPr>
              <a:t>est un multiple de 9 </a:t>
            </a:r>
            <a:r>
              <a:rPr lang="fr-FR" sz="2400" b="1" dirty="0">
                <a:solidFill>
                  <a:schemeClr val="accent2"/>
                </a:solidFill>
                <a:latin typeface="Times New Roman" panose="02020603050405020304" pitchFamily="18" charset="0"/>
                <a:cs typeface="Times New Roman" panose="02020603050405020304" pitchFamily="18" charset="0"/>
              </a:rPr>
              <a:t>' ) </a:t>
            </a:r>
          </a:p>
          <a:p>
            <a:pPr eaLnBrk="1" hangingPunct="1">
              <a:lnSpc>
                <a:spcPct val="70000"/>
              </a:lnSpc>
              <a:spcBef>
                <a:spcPct val="20000"/>
              </a:spcBef>
            </a:pP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i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dirty="0">
                <a:solidFill>
                  <a:srgbClr val="000000"/>
                </a:solidFill>
                <a:latin typeface="Times New Roman" panose="02020603050405020304" pitchFamily="18" charset="0"/>
                <a:cs typeface="Times New Roman" panose="02020603050405020304" pitchFamily="18" charset="0"/>
              </a:rPr>
              <a:t>  i + 1	           * </a:t>
            </a:r>
            <a:r>
              <a:rPr lang="fr-FR" sz="2200" dirty="0">
                <a:solidFill>
                  <a:schemeClr val="hlink"/>
                </a:solidFill>
                <a:latin typeface="Times New Roman" panose="02020603050405020304" pitchFamily="18" charset="0"/>
              </a:rPr>
              <a:t>incrémentation </a:t>
            </a:r>
            <a:r>
              <a:rPr lang="fr-FR" sz="2200" dirty="0">
                <a:latin typeface="Times New Roman" panose="02020603050405020304" pitchFamily="18" charset="0"/>
              </a:rPr>
              <a:t>du compteur *</a:t>
            </a:r>
            <a:endParaRPr lang="fr-FR" sz="2400" dirty="0">
              <a:solidFill>
                <a:srgbClr val="000000"/>
              </a:solidFill>
              <a:latin typeface="Times New Roman" panose="02020603050405020304" pitchFamily="18" charset="0"/>
              <a:cs typeface="Times New Roman" panose="02020603050405020304" pitchFamily="18" charset="0"/>
            </a:endParaRPr>
          </a:p>
          <a:p>
            <a:pPr eaLnBrk="1" hangingPunct="1">
              <a:lnSpc>
                <a:spcPct val="70000"/>
              </a:lnSpc>
              <a:spcBef>
                <a:spcPct val="20000"/>
              </a:spcBef>
            </a:pP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M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800" b="1" dirty="0">
                <a:solidFill>
                  <a:srgbClr val="000000"/>
                </a:solidFill>
                <a:latin typeface="Times New Roman" panose="02020603050405020304" pitchFamily="18" charset="0"/>
                <a:cs typeface="Times New Roman" panose="02020603050405020304" pitchFamily="18" charset="0"/>
              </a:rPr>
              <a:t>  i * 9</a:t>
            </a:r>
          </a:p>
          <a:p>
            <a:pPr eaLnBrk="1" hangingPunct="1">
              <a:lnSpc>
                <a:spcPct val="70000"/>
              </a:lnSpc>
              <a:spcBef>
                <a:spcPct val="20000"/>
              </a:spcBef>
            </a:pPr>
            <a:r>
              <a:rPr lang="fr-FR" sz="28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rPr>
              <a:t>Fin tant que</a:t>
            </a:r>
          </a:p>
          <a:p>
            <a:pPr eaLnBrk="1" hangingPunct="1">
              <a:lnSpc>
                <a:spcPct val="70000"/>
              </a:lnSpc>
              <a:spcBef>
                <a:spcPct val="40000"/>
              </a:spcBef>
            </a:pPr>
            <a:r>
              <a:rPr lang="fr-FR" sz="2400" b="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37064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Rectangle 2"/>
          <p:cNvSpPr>
            <a:spLocks noChangeArrowheads="1"/>
          </p:cNvSpPr>
          <p:nvPr/>
        </p:nvSpPr>
        <p:spPr bwMode="auto">
          <a:xfrm>
            <a:off x="784795" y="1839814"/>
            <a:ext cx="3819525" cy="4484687"/>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buFont typeface="Wingdings" panose="05000000000000000000" pitchFamily="2" charset="2"/>
              <a:buNone/>
            </a:pPr>
            <a:r>
              <a:rPr lang="fr-FR" sz="2400" b="1">
                <a:solidFill>
                  <a:schemeClr val="accent2"/>
                </a:solidFill>
                <a:latin typeface="Times New Roman" panose="02020603050405020304" pitchFamily="18" charset="0"/>
              </a:rPr>
              <a:t>Titre :</a:t>
            </a:r>
            <a:r>
              <a:rPr lang="fr-FR" sz="2400">
                <a:latin typeface="Times New Roman" panose="02020603050405020304" pitchFamily="18" charset="0"/>
              </a:rPr>
              <a:t> Boucle1</a:t>
            </a:r>
          </a:p>
          <a:p>
            <a:pPr eaLnBrk="1" hangingPunct="1">
              <a:lnSpc>
                <a:spcPct val="90000"/>
              </a:lnSpc>
              <a:buFont typeface="Wingdings" panose="05000000000000000000" pitchFamily="2" charset="2"/>
              <a:buNone/>
            </a:pPr>
            <a:r>
              <a:rPr lang="fr-FR" sz="2400">
                <a:solidFill>
                  <a:schemeClr val="folHlink"/>
                </a:solidFill>
                <a:latin typeface="Times New Roman" panose="02020603050405020304" pitchFamily="18" charset="0"/>
              </a:rPr>
              <a:t>Variable</a:t>
            </a:r>
            <a:r>
              <a:rPr lang="fr-FR" sz="2400">
                <a:latin typeface="Times New Roman" panose="02020603050405020304" pitchFamily="18" charset="0"/>
              </a:rPr>
              <a:t>  i , y : Entier</a:t>
            </a:r>
          </a:p>
          <a:p>
            <a:pPr eaLnBrk="1" hangingPunct="1">
              <a:lnSpc>
                <a:spcPct val="90000"/>
              </a:lnSpc>
              <a:spcBef>
                <a:spcPct val="5000"/>
              </a:spcBef>
              <a:buFont typeface="Wingdings" panose="05000000000000000000" pitchFamily="2" charset="2"/>
              <a:buNone/>
            </a:pPr>
            <a:r>
              <a:rPr lang="fr-FR" sz="2400" b="1">
                <a:solidFill>
                  <a:schemeClr val="accent2"/>
                </a:solidFill>
                <a:latin typeface="Times New Roman" panose="02020603050405020304" pitchFamily="18" charset="0"/>
              </a:rPr>
              <a:t>Début</a:t>
            </a:r>
            <a:r>
              <a:rPr lang="fr-FR">
                <a:latin typeface="Times New Roman" panose="02020603050405020304" pitchFamily="18" charset="0"/>
              </a:rPr>
              <a:t>	</a:t>
            </a:r>
          </a:p>
          <a:p>
            <a:pPr eaLnBrk="1" hangingPunct="1">
              <a:lnSpc>
                <a:spcPct val="90000"/>
              </a:lnSpc>
              <a:buFont typeface="Wingdings" panose="05000000000000000000" pitchFamily="2" charset="2"/>
              <a:buNone/>
            </a:pPr>
            <a:r>
              <a:rPr lang="fr-FR" sz="2400">
                <a:latin typeface="Times New Roman" panose="02020603050405020304" pitchFamily="18" charset="0"/>
              </a:rPr>
              <a:t>	i </a:t>
            </a:r>
            <a:r>
              <a:rPr lang="fr-FR" sz="2400">
                <a:latin typeface="Times New Roman" panose="02020603050405020304" pitchFamily="18" charset="0"/>
                <a:sym typeface="Symbol" panose="05050102010706020507" pitchFamily="18" charset="2"/>
              </a:rPr>
              <a:t></a:t>
            </a:r>
            <a:endParaRPr lang="fr-FR" sz="2400">
              <a:latin typeface="Times New Roman" panose="02020603050405020304" pitchFamily="18" charset="0"/>
            </a:endParaRPr>
          </a:p>
          <a:p>
            <a:pPr eaLnBrk="1" hangingPunct="1">
              <a:lnSpc>
                <a:spcPct val="90000"/>
              </a:lnSpc>
              <a:buFont typeface="Wingdings" panose="05000000000000000000" pitchFamily="2" charset="2"/>
              <a:buNone/>
            </a:pPr>
            <a:r>
              <a:rPr lang="fr-FR" sz="2400">
                <a:latin typeface="Times New Roman" panose="02020603050405020304" pitchFamily="18" charset="0"/>
              </a:rPr>
              <a:t>	y </a:t>
            </a:r>
            <a:r>
              <a:rPr lang="fr-FR" sz="2400">
                <a:latin typeface="Times New Roman" panose="02020603050405020304" pitchFamily="18" charset="0"/>
                <a:sym typeface="Symbol" panose="05050102010706020507" pitchFamily="18" charset="2"/>
              </a:rPr>
              <a:t></a:t>
            </a:r>
            <a:r>
              <a:rPr lang="fr-FR" sz="2400">
                <a:latin typeface="Times New Roman" panose="02020603050405020304" pitchFamily="18" charset="0"/>
              </a:rPr>
              <a:t> 0		</a:t>
            </a:r>
          </a:p>
          <a:p>
            <a:pPr eaLnBrk="1" hangingPunct="1">
              <a:lnSpc>
                <a:spcPct val="90000"/>
              </a:lnSpc>
              <a:buFont typeface="Wingdings" panose="05000000000000000000" pitchFamily="2" charset="2"/>
              <a:buNone/>
            </a:pPr>
            <a:r>
              <a:rPr lang="fr-FR" sz="2400" b="1">
                <a:solidFill>
                  <a:schemeClr val="accent2"/>
                </a:solidFill>
                <a:latin typeface="Times New Roman" panose="02020603050405020304" pitchFamily="18" charset="0"/>
              </a:rPr>
              <a:t>	Tant Que</a:t>
            </a:r>
            <a:r>
              <a:rPr lang="fr-FR" sz="2400">
                <a:latin typeface="Times New Roman" panose="02020603050405020304" pitchFamily="18" charset="0"/>
              </a:rPr>
              <a:t> (i&lt;7)  </a:t>
            </a:r>
            <a:r>
              <a:rPr lang="fr-FR" sz="2400" b="1">
                <a:solidFill>
                  <a:schemeClr val="accent2"/>
                </a:solidFill>
                <a:latin typeface="Times New Roman" panose="02020603050405020304" pitchFamily="18" charset="0"/>
              </a:rPr>
              <a:t>faire</a:t>
            </a:r>
            <a:endParaRPr lang="fr-FR" sz="2400">
              <a:latin typeface="Times New Roman" panose="02020603050405020304" pitchFamily="18" charset="0"/>
            </a:endParaRPr>
          </a:p>
          <a:p>
            <a:pPr eaLnBrk="1" hangingPunct="1">
              <a:lnSpc>
                <a:spcPct val="90000"/>
              </a:lnSpc>
              <a:buFont typeface="Wingdings" panose="05000000000000000000" pitchFamily="2" charset="2"/>
              <a:buNone/>
            </a:pPr>
            <a:r>
              <a:rPr lang="fr-FR" sz="2400">
                <a:latin typeface="Times New Roman" panose="02020603050405020304" pitchFamily="18" charset="0"/>
              </a:rPr>
              <a:t>		i </a:t>
            </a:r>
            <a:r>
              <a:rPr lang="fr-FR" sz="2400">
                <a:latin typeface="Times New Roman" panose="02020603050405020304" pitchFamily="18" charset="0"/>
                <a:sym typeface="Symbol" panose="05050102010706020507" pitchFamily="18" charset="2"/>
              </a:rPr>
              <a:t></a:t>
            </a:r>
            <a:r>
              <a:rPr lang="fr-FR" sz="2400">
                <a:latin typeface="Times New Roman" panose="02020603050405020304" pitchFamily="18" charset="0"/>
              </a:rPr>
              <a:t>i+1</a:t>
            </a:r>
          </a:p>
          <a:p>
            <a:pPr lvl="1" eaLnBrk="1" hangingPunct="1">
              <a:lnSpc>
                <a:spcPct val="90000"/>
              </a:lnSpc>
              <a:buClrTx/>
              <a:buFont typeface="Wingdings" panose="05000000000000000000" pitchFamily="2" charset="2"/>
              <a:buNone/>
            </a:pPr>
            <a:r>
              <a:rPr lang="fr-FR" sz="2400">
                <a:latin typeface="Times New Roman" panose="02020603050405020304" pitchFamily="18" charset="0"/>
              </a:rPr>
              <a:t>		y </a:t>
            </a:r>
            <a:r>
              <a:rPr lang="fr-FR" sz="2400">
                <a:latin typeface="Times New Roman" panose="02020603050405020304" pitchFamily="18" charset="0"/>
                <a:sym typeface="Symbol" panose="05050102010706020507" pitchFamily="18" charset="2"/>
              </a:rPr>
              <a:t></a:t>
            </a:r>
            <a:r>
              <a:rPr lang="fr-FR" sz="2400">
                <a:latin typeface="Times New Roman" panose="02020603050405020304" pitchFamily="18" charset="0"/>
              </a:rPr>
              <a:t> y+i</a:t>
            </a:r>
          </a:p>
          <a:p>
            <a:pPr lvl="1" eaLnBrk="1" hangingPunct="1">
              <a:lnSpc>
                <a:spcPct val="90000"/>
              </a:lnSpc>
              <a:buClrTx/>
              <a:buFont typeface="Wingdings" panose="05000000000000000000" pitchFamily="2" charset="2"/>
              <a:buNone/>
            </a:pPr>
            <a:r>
              <a:rPr lang="fr-FR" sz="2400" b="1">
                <a:solidFill>
                  <a:schemeClr val="accent2"/>
                </a:solidFill>
                <a:latin typeface="Times New Roman" panose="02020603050405020304" pitchFamily="18" charset="0"/>
              </a:rPr>
              <a:t>	Écrire (</a:t>
            </a:r>
            <a:r>
              <a:rPr lang="fr-FR" sz="2400">
                <a:solidFill>
                  <a:schemeClr val="accent2"/>
                </a:solidFill>
                <a:latin typeface="Times New Roman" panose="02020603050405020304" pitchFamily="18" charset="0"/>
                <a:cs typeface="Times New Roman" panose="02020603050405020304" pitchFamily="18" charset="0"/>
              </a:rPr>
              <a:t>'</a:t>
            </a:r>
            <a:r>
              <a:rPr lang="fr-FR" sz="2400">
                <a:latin typeface="Times New Roman" panose="02020603050405020304" pitchFamily="18" charset="0"/>
                <a:cs typeface="Tahoma" panose="020B0604030504040204" pitchFamily="34" charset="0"/>
              </a:rPr>
              <a:t> </a:t>
            </a:r>
            <a:r>
              <a:rPr lang="fr-FR" sz="2400">
                <a:latin typeface="Times New Roman" panose="02020603050405020304" pitchFamily="18" charset="0"/>
              </a:rPr>
              <a:t>y = </a:t>
            </a:r>
            <a:r>
              <a:rPr lang="fr-FR" sz="2400">
                <a:solidFill>
                  <a:schemeClr val="accent2"/>
                </a:solidFill>
                <a:latin typeface="Times New Roman" panose="02020603050405020304" pitchFamily="18" charset="0"/>
                <a:cs typeface="Times New Roman" panose="02020603050405020304" pitchFamily="18" charset="0"/>
              </a:rPr>
              <a:t>'</a:t>
            </a:r>
            <a:r>
              <a:rPr lang="fr-FR" sz="2400">
                <a:latin typeface="Times New Roman" panose="02020603050405020304" pitchFamily="18" charset="0"/>
                <a:cs typeface="Tahoma" panose="020B0604030504040204" pitchFamily="34" charset="0"/>
              </a:rPr>
              <a:t> , y</a:t>
            </a:r>
            <a:r>
              <a:rPr lang="fr-FR" sz="2400">
                <a:solidFill>
                  <a:schemeClr val="folHlink"/>
                </a:solidFill>
                <a:latin typeface="Times New Roman" panose="02020603050405020304" pitchFamily="18" charset="0"/>
                <a:cs typeface="Tahoma" panose="020B0604030504040204" pitchFamily="34" charset="0"/>
              </a:rPr>
              <a:t>)</a:t>
            </a:r>
            <a:endParaRPr lang="fr-FR" sz="2400">
              <a:solidFill>
                <a:schemeClr val="folHlink"/>
              </a:solidFill>
              <a:latin typeface="Times New Roman" panose="02020603050405020304" pitchFamily="18" charset="0"/>
            </a:endParaRPr>
          </a:p>
          <a:p>
            <a:pPr eaLnBrk="1" hangingPunct="1">
              <a:lnSpc>
                <a:spcPct val="90000"/>
              </a:lnSpc>
              <a:buFont typeface="Wingdings" panose="05000000000000000000" pitchFamily="2" charset="2"/>
              <a:buNone/>
            </a:pPr>
            <a:r>
              <a:rPr lang="fr-FR" sz="2400" b="1">
                <a:solidFill>
                  <a:schemeClr val="accent2"/>
                </a:solidFill>
                <a:latin typeface="Times New Roman" panose="02020603050405020304" pitchFamily="18" charset="0"/>
              </a:rPr>
              <a:t>	Fin Tant que</a:t>
            </a:r>
          </a:p>
          <a:p>
            <a:pPr eaLnBrk="1" hangingPunct="1">
              <a:lnSpc>
                <a:spcPct val="90000"/>
              </a:lnSpc>
              <a:spcBef>
                <a:spcPct val="5000"/>
              </a:spcBef>
              <a:buFont typeface="Wingdings" panose="05000000000000000000" pitchFamily="2" charset="2"/>
              <a:buNone/>
            </a:pPr>
            <a:r>
              <a:rPr lang="fr-FR" sz="2400" b="1">
                <a:solidFill>
                  <a:schemeClr val="accent2"/>
                </a:solidFill>
                <a:latin typeface="Times New Roman" panose="02020603050405020304" pitchFamily="18" charset="0"/>
              </a:rPr>
              <a:t>Fin</a:t>
            </a:r>
          </a:p>
        </p:txBody>
      </p:sp>
      <p:sp>
        <p:nvSpPr>
          <p:cNvPr id="5" name="Text Box 4"/>
          <p:cNvSpPr txBox="1">
            <a:spLocks noChangeArrowheads="1"/>
          </p:cNvSpPr>
          <p:nvPr/>
        </p:nvSpPr>
        <p:spPr bwMode="auto">
          <a:xfrm>
            <a:off x="532383" y="1412776"/>
            <a:ext cx="87201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000" b="1" dirty="0" smtClean="0">
                <a:solidFill>
                  <a:srgbClr val="FF0066"/>
                </a:solidFill>
                <a:latin typeface="Times New Roman" panose="02020603050405020304" pitchFamily="18" charset="0"/>
              </a:rPr>
              <a:t>        Dans </a:t>
            </a:r>
            <a:r>
              <a:rPr lang="fr-FR" sz="2000" b="1" dirty="0">
                <a:solidFill>
                  <a:srgbClr val="FF0066"/>
                </a:solidFill>
                <a:latin typeface="Times New Roman" panose="02020603050405020304" pitchFamily="18" charset="0"/>
              </a:rPr>
              <a:t>cet algorithme combien de fois la boucle est- elle exécutée ?</a:t>
            </a:r>
          </a:p>
        </p:txBody>
      </p:sp>
      <p:sp>
        <p:nvSpPr>
          <p:cNvPr id="6" name="Text Box 7"/>
          <p:cNvSpPr txBox="1">
            <a:spLocks noChangeArrowheads="1"/>
          </p:cNvSpPr>
          <p:nvPr/>
        </p:nvSpPr>
        <p:spPr bwMode="auto">
          <a:xfrm>
            <a:off x="5440933" y="3292376"/>
            <a:ext cx="3414712" cy="1227138"/>
          </a:xfrm>
          <a:prstGeom prst="rect">
            <a:avLst/>
          </a:prstGeom>
          <a:noFill/>
          <a:ln w="9525">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spcBef>
                <a:spcPct val="5000"/>
              </a:spcBef>
            </a:pPr>
            <a:r>
              <a:rPr lang="fr-FR" sz="2200">
                <a:latin typeface="Times New Roman" panose="02020603050405020304" pitchFamily="18" charset="0"/>
              </a:rPr>
              <a:t>i = variable intermédiaire </a:t>
            </a:r>
          </a:p>
          <a:p>
            <a:pPr eaLnBrk="1" hangingPunct="1">
              <a:lnSpc>
                <a:spcPct val="80000"/>
              </a:lnSpc>
              <a:spcBef>
                <a:spcPct val="5000"/>
              </a:spcBef>
            </a:pPr>
            <a:r>
              <a:rPr lang="fr-FR" sz="2200">
                <a:latin typeface="Times New Roman" panose="02020603050405020304" pitchFamily="18" charset="0"/>
              </a:rPr>
              <a:t>   = </a:t>
            </a:r>
            <a:r>
              <a:rPr lang="fr-FR" sz="2200">
                <a:solidFill>
                  <a:schemeClr val="hlink"/>
                </a:solidFill>
                <a:latin typeface="Times New Roman" panose="02020603050405020304" pitchFamily="18" charset="0"/>
              </a:rPr>
              <a:t>compteur</a:t>
            </a:r>
          </a:p>
          <a:p>
            <a:pPr eaLnBrk="1" hangingPunct="1">
              <a:lnSpc>
                <a:spcPct val="80000"/>
              </a:lnSpc>
              <a:spcBef>
                <a:spcPct val="5000"/>
              </a:spcBef>
              <a:buClr>
                <a:schemeClr val="folHlink"/>
              </a:buClr>
              <a:buSzPct val="60000"/>
              <a:buFont typeface="Wingdings" panose="05000000000000000000" pitchFamily="2" charset="2"/>
              <a:buNone/>
            </a:pPr>
            <a:r>
              <a:rPr lang="fr-FR" sz="2200">
                <a:latin typeface="Times New Roman" panose="02020603050405020304" pitchFamily="18" charset="0"/>
              </a:rPr>
              <a:t>i </a:t>
            </a:r>
            <a:r>
              <a:rPr lang="fr-FR" sz="2200">
                <a:latin typeface="Times New Roman" panose="02020603050405020304" pitchFamily="18" charset="0"/>
                <a:sym typeface="Symbol" panose="05050102010706020507" pitchFamily="18" charset="2"/>
              </a:rPr>
              <a:t></a:t>
            </a:r>
            <a:r>
              <a:rPr lang="fr-FR" sz="2200">
                <a:latin typeface="Times New Roman" panose="02020603050405020304" pitchFamily="18" charset="0"/>
              </a:rPr>
              <a:t>i+1   =  </a:t>
            </a:r>
            <a:r>
              <a:rPr lang="fr-FR" sz="2200">
                <a:solidFill>
                  <a:schemeClr val="hlink"/>
                </a:solidFill>
                <a:latin typeface="Times New Roman" panose="02020603050405020304" pitchFamily="18" charset="0"/>
              </a:rPr>
              <a:t>incrémentation</a:t>
            </a:r>
          </a:p>
          <a:p>
            <a:pPr eaLnBrk="1" hangingPunct="1">
              <a:lnSpc>
                <a:spcPct val="80000"/>
              </a:lnSpc>
              <a:spcBef>
                <a:spcPct val="5000"/>
              </a:spcBef>
              <a:buClr>
                <a:schemeClr val="folHlink"/>
              </a:buClr>
              <a:buSzPct val="60000"/>
              <a:buFont typeface="Wingdings" panose="05000000000000000000" pitchFamily="2" charset="2"/>
              <a:buNone/>
            </a:pPr>
            <a:r>
              <a:rPr lang="fr-FR" sz="2200">
                <a:solidFill>
                  <a:schemeClr val="hlink"/>
                </a:solidFill>
                <a:latin typeface="Times New Roman" panose="02020603050405020304" pitchFamily="18" charset="0"/>
              </a:rPr>
              <a:t>                   </a:t>
            </a:r>
            <a:r>
              <a:rPr lang="fr-FR" sz="2200">
                <a:latin typeface="Times New Roman" panose="02020603050405020304" pitchFamily="18" charset="0"/>
              </a:rPr>
              <a:t> du compteur</a:t>
            </a:r>
            <a:endParaRPr lang="fr-FR" sz="2200"/>
          </a:p>
        </p:txBody>
      </p:sp>
    </p:spTree>
    <p:extLst>
      <p:ext uri="{BB962C8B-B14F-4D97-AF65-F5344CB8AC3E}">
        <p14:creationId xmlns="" xmlns:p14="http://schemas.microsoft.com/office/powerpoint/2010/main" val="13796544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Boucle: Faire  jusqu’à</a:t>
            </a:r>
            <a:endParaRPr lang="fr-FR" dirty="0"/>
          </a:p>
        </p:txBody>
      </p:sp>
      <p:sp>
        <p:nvSpPr>
          <p:cNvPr id="4" name="Text Box 4"/>
          <p:cNvSpPr txBox="1">
            <a:spLocks noChangeArrowheads="1"/>
          </p:cNvSpPr>
          <p:nvPr/>
        </p:nvSpPr>
        <p:spPr bwMode="auto">
          <a:xfrm>
            <a:off x="685800" y="1484784"/>
            <a:ext cx="7848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On utilise cette instruction pour exécuter des actions jusqu'à ce que une condition soit remplie.</a:t>
            </a:r>
          </a:p>
        </p:txBody>
      </p:sp>
      <p:sp>
        <p:nvSpPr>
          <p:cNvPr id="5" name="Text Box 5"/>
          <p:cNvSpPr txBox="1">
            <a:spLocks noChangeArrowheads="1"/>
          </p:cNvSpPr>
          <p:nvPr/>
        </p:nvSpPr>
        <p:spPr bwMode="auto">
          <a:xfrm>
            <a:off x="914400" y="2475384"/>
            <a:ext cx="1752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Syntaxe</a:t>
            </a:r>
            <a:r>
              <a:rPr lang="fr-FR" sz="2400" b="1" dirty="0">
                <a:solidFill>
                  <a:srgbClr val="FF006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rPr>
              <a:t> </a:t>
            </a:r>
          </a:p>
        </p:txBody>
      </p:sp>
      <p:grpSp>
        <p:nvGrpSpPr>
          <p:cNvPr id="6" name="Group 10"/>
          <p:cNvGrpSpPr>
            <a:grpSpLocks/>
          </p:cNvGrpSpPr>
          <p:nvPr/>
        </p:nvGrpSpPr>
        <p:grpSpPr bwMode="auto">
          <a:xfrm>
            <a:off x="1981200" y="3313584"/>
            <a:ext cx="6019800" cy="2522538"/>
            <a:chOff x="1248" y="2640"/>
            <a:chExt cx="3792" cy="1589"/>
          </a:xfrm>
        </p:grpSpPr>
        <p:sp>
          <p:nvSpPr>
            <p:cNvPr id="7" name="Text Box 6"/>
            <p:cNvSpPr txBox="1">
              <a:spLocks noChangeArrowheads="1"/>
            </p:cNvSpPr>
            <p:nvPr/>
          </p:nvSpPr>
          <p:spPr bwMode="auto">
            <a:xfrm>
              <a:off x="1248" y="2640"/>
              <a:ext cx="3792" cy="1589"/>
            </a:xfrm>
            <a:prstGeom prst="rect">
              <a:avLst/>
            </a:prstGeom>
            <a:solidFill>
              <a:schemeClr val="bg1"/>
            </a:solidFill>
            <a:ln w="5715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a:latin typeface="Times New Roman" panose="02020603050405020304" pitchFamily="18" charset="0"/>
                  <a:cs typeface="Times New Roman" panose="02020603050405020304" pitchFamily="18" charset="0"/>
                </a:rPr>
                <a:t>&lt;Initialisation&gt;</a:t>
              </a:r>
              <a:r>
                <a:rPr lang="fr-FR" sz="2400" b="1">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Faire</a:t>
              </a:r>
              <a:endParaRPr lang="fr-FR" sz="2400">
                <a:solidFill>
                  <a:schemeClr val="accent2"/>
                </a:solidFill>
                <a:latin typeface="Times New Roman" panose="02020603050405020304" pitchFamily="18" charset="0"/>
                <a:cs typeface="Times New Roman" panose="02020603050405020304" pitchFamily="18" charset="0"/>
              </a:endParaRPr>
            </a:p>
            <a:p>
              <a:pPr eaLnBrk="1" hangingPunct="1">
                <a:spcBef>
                  <a:spcPct val="50000"/>
                </a:spcBef>
              </a:pPr>
              <a:r>
                <a:rPr lang="fr-FR" sz="2400">
                  <a:solidFill>
                    <a:schemeClr val="accent2"/>
                  </a:solidFill>
                  <a:latin typeface="Times New Roman" panose="02020603050405020304" pitchFamily="18" charset="0"/>
                  <a:cs typeface="Times New Roman" panose="02020603050405020304" pitchFamily="18" charset="0"/>
                </a:rPr>
                <a:t>      </a:t>
              </a:r>
              <a:r>
                <a:rPr lang="fr-FR" sz="2400">
                  <a:latin typeface="Times New Roman" panose="02020603050405020304" pitchFamily="18" charset="0"/>
                  <a:cs typeface="Times New Roman" panose="02020603050405020304" pitchFamily="18" charset="0"/>
                </a:rPr>
                <a:t>&lt;bloc de traitement&gt;</a:t>
              </a:r>
              <a:br>
                <a:rPr lang="fr-FR" sz="2400">
                  <a:latin typeface="Times New Roman" panose="02020603050405020304" pitchFamily="18" charset="0"/>
                  <a:cs typeface="Times New Roman" panose="02020603050405020304" pitchFamily="18" charset="0"/>
                </a:rPr>
              </a:br>
              <a:r>
                <a:rPr lang="fr-FR" sz="2400">
                  <a:latin typeface="Times New Roman" panose="02020603050405020304" pitchFamily="18" charset="0"/>
                  <a:cs typeface="Times New Roman" panose="02020603050405020304" pitchFamily="18" charset="0"/>
                </a:rPr>
                <a:t>      &lt;bloc de progression &gt;</a:t>
              </a:r>
            </a:p>
            <a:p>
              <a:pPr eaLnBrk="1" hangingPunct="1">
                <a:spcBef>
                  <a:spcPct val="50000"/>
                </a:spcBef>
              </a:pPr>
              <a:r>
                <a:rPr lang="fr-FR" sz="2400">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rPr>
                <a:t>Jusqu’à       </a:t>
              </a:r>
              <a:r>
                <a:rPr lang="fr-FR" sz="2400">
                  <a:latin typeface="Times New Roman" panose="02020603050405020304" pitchFamily="18" charset="0"/>
                  <a:cs typeface="Times New Roman" panose="02020603050405020304" pitchFamily="18" charset="0"/>
                </a:rPr>
                <a:t>Condition</a:t>
              </a:r>
            </a:p>
          </p:txBody>
        </p:sp>
        <p:sp>
          <p:nvSpPr>
            <p:cNvPr id="8" name="AutoShape 7"/>
            <p:cNvSpPr>
              <a:spLocks/>
            </p:cNvSpPr>
            <p:nvPr/>
          </p:nvSpPr>
          <p:spPr bwMode="auto">
            <a:xfrm>
              <a:off x="3941" y="3374"/>
              <a:ext cx="91" cy="593"/>
            </a:xfrm>
            <a:prstGeom prst="rightBrace">
              <a:avLst>
                <a:gd name="adj1" fmla="val 543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fr-FR"/>
                <a:t>   </a:t>
              </a:r>
            </a:p>
          </p:txBody>
        </p:sp>
        <p:sp>
          <p:nvSpPr>
            <p:cNvPr id="9" name="Text Box 8"/>
            <p:cNvSpPr txBox="1">
              <a:spLocks noChangeArrowheads="1"/>
            </p:cNvSpPr>
            <p:nvPr/>
          </p:nvSpPr>
          <p:spPr bwMode="auto">
            <a:xfrm>
              <a:off x="3991" y="3533"/>
              <a:ext cx="74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cs typeface="Times New Roman" panose="02020603050405020304" pitchFamily="18" charset="0"/>
                </a:rPr>
                <a:t>Action</a:t>
              </a:r>
              <a:endParaRPr lang="fr-FR"/>
            </a:p>
          </p:txBody>
        </p:sp>
      </p:grpSp>
    </p:spTree>
    <p:extLst>
      <p:ext uri="{BB962C8B-B14F-4D97-AF65-F5344CB8AC3E}">
        <p14:creationId xmlns="" xmlns:p14="http://schemas.microsoft.com/office/powerpoint/2010/main" val="23285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ext Box 3"/>
          <p:cNvSpPr txBox="1">
            <a:spLocks noChangeArrowheads="1"/>
          </p:cNvSpPr>
          <p:nvPr/>
        </p:nvSpPr>
        <p:spPr bwMode="auto">
          <a:xfrm>
            <a:off x="796230" y="1989931"/>
            <a:ext cx="8096250" cy="3743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a:spcBef>
                <a:spcPct val="20000"/>
              </a:spcBef>
              <a:buClr>
                <a:srgbClr val="FF0066"/>
              </a:buClr>
              <a:buFont typeface="Wingdings" panose="05000000000000000000" pitchFamily="2" charset="2"/>
              <a:buNone/>
            </a:pPr>
            <a:r>
              <a:rPr lang="fr-FR" sz="2400" b="1" dirty="0">
                <a:latin typeface="Times New Roman" panose="02020603050405020304" pitchFamily="18" charset="0"/>
              </a:rPr>
              <a:t>Sémantique :</a:t>
            </a:r>
          </a:p>
          <a:p>
            <a:pPr lvl="1">
              <a:spcBef>
                <a:spcPct val="20000"/>
              </a:spcBef>
              <a:buClr>
                <a:srgbClr val="FF0066"/>
              </a:buClr>
              <a:buFont typeface="Wingdings" panose="05000000000000000000" pitchFamily="2" charset="2"/>
              <a:buChar char="ü"/>
            </a:pPr>
            <a:r>
              <a:rPr lang="fr-FR" sz="2400" b="1" dirty="0">
                <a:latin typeface="Times New Roman" panose="02020603050405020304" pitchFamily="18" charset="0"/>
              </a:rPr>
              <a:t>Si valeur(T)= </a:t>
            </a:r>
            <a:r>
              <a:rPr lang="fr-FR" sz="2400" b="1" dirty="0">
                <a:solidFill>
                  <a:srgbClr val="FF0066"/>
                </a:solidFill>
                <a:latin typeface="Times New Roman" panose="02020603050405020304" pitchFamily="18" charset="0"/>
              </a:rPr>
              <a:t>Faux </a:t>
            </a:r>
            <a:r>
              <a:rPr lang="fr-FR" sz="2400" b="1" dirty="0">
                <a:latin typeface="Times New Roman" panose="02020603050405020304" pitchFamily="18" charset="0"/>
              </a:rPr>
              <a:t>la boucle est à nouveau exécutée.</a:t>
            </a:r>
          </a:p>
          <a:p>
            <a:pPr lvl="1">
              <a:spcBef>
                <a:spcPct val="20000"/>
              </a:spcBef>
              <a:buClr>
                <a:srgbClr val="FF0066"/>
              </a:buClr>
              <a:buFont typeface="Wingdings" panose="05000000000000000000" pitchFamily="2" charset="2"/>
              <a:buChar char="ü"/>
            </a:pPr>
            <a:r>
              <a:rPr lang="fr-FR" sz="2400" b="1" dirty="0">
                <a:latin typeface="Times New Roman" panose="02020603050405020304" pitchFamily="18" charset="0"/>
              </a:rPr>
              <a:t> Si Valeur(T)=</a:t>
            </a:r>
            <a:r>
              <a:rPr lang="fr-FR" sz="2400" b="1" dirty="0">
                <a:solidFill>
                  <a:srgbClr val="FF0066"/>
                </a:solidFill>
                <a:latin typeface="Times New Roman" panose="02020603050405020304" pitchFamily="18" charset="0"/>
              </a:rPr>
              <a:t>Vrai</a:t>
            </a:r>
            <a:r>
              <a:rPr lang="fr-FR" sz="2400" b="1" dirty="0">
                <a:latin typeface="Times New Roman" panose="02020603050405020304" pitchFamily="18" charset="0"/>
              </a:rPr>
              <a:t>, on passe à l'instruction suivante.</a:t>
            </a:r>
          </a:p>
          <a:p>
            <a:pPr lvl="1">
              <a:spcBef>
                <a:spcPct val="60000"/>
              </a:spcBef>
              <a:buClr>
                <a:srgbClr val="FF0066"/>
              </a:buClr>
              <a:buFont typeface="Wingdings" panose="05000000000000000000" pitchFamily="2" charset="2"/>
              <a:buNone/>
            </a:pPr>
            <a:r>
              <a:rPr lang="fr-FR" sz="2400" b="1" i="1" dirty="0">
                <a:solidFill>
                  <a:schemeClr val="tx2"/>
                </a:solidFill>
                <a:latin typeface="Times New Roman" panose="02020603050405020304" pitchFamily="18" charset="0"/>
              </a:rPr>
              <a:t> Avec </a:t>
            </a:r>
            <a:r>
              <a:rPr lang="fr-FR" sz="2400" b="1" i="1" dirty="0">
                <a:solidFill>
                  <a:srgbClr val="FF0066"/>
                </a:solidFill>
                <a:latin typeface="Times New Roman" panose="02020603050405020304" pitchFamily="18" charset="0"/>
              </a:rPr>
              <a:t>Faire jusqu’à</a:t>
            </a:r>
            <a:r>
              <a:rPr lang="fr-FR" sz="2400" b="1" i="1" dirty="0">
                <a:solidFill>
                  <a:schemeClr val="tx2"/>
                </a:solidFill>
                <a:latin typeface="Times New Roman" panose="02020603050405020304" pitchFamily="18" charset="0"/>
              </a:rPr>
              <a:t> le test est fait à </a:t>
            </a:r>
            <a:r>
              <a:rPr lang="fr-FR" sz="2400" b="1" i="1" dirty="0">
                <a:solidFill>
                  <a:srgbClr val="FF0066"/>
                </a:solidFill>
                <a:latin typeface="Times New Roman" panose="02020603050405020304" pitchFamily="18" charset="0"/>
              </a:rPr>
              <a:t>POSTERIORI</a:t>
            </a:r>
            <a:r>
              <a:rPr lang="fr-FR" sz="2400" b="1" i="1" dirty="0">
                <a:solidFill>
                  <a:schemeClr val="tx2"/>
                </a:solidFill>
                <a:latin typeface="Times New Roman" panose="02020603050405020304" pitchFamily="18" charset="0"/>
              </a:rPr>
              <a:t>.</a:t>
            </a:r>
          </a:p>
          <a:p>
            <a:pPr lvl="1">
              <a:spcBef>
                <a:spcPct val="50000"/>
              </a:spcBef>
              <a:buClr>
                <a:schemeClr val="hlink"/>
              </a:buClr>
              <a:buFontTx/>
              <a:buChar char="•"/>
            </a:pPr>
            <a:r>
              <a:rPr lang="fr-FR" sz="2400" b="1" i="1" dirty="0">
                <a:solidFill>
                  <a:schemeClr val="tx2"/>
                </a:solidFill>
                <a:latin typeface="Times New Roman" panose="02020603050405020304" pitchFamily="18" charset="0"/>
              </a:rPr>
              <a:t> Il y aura un passage dans la boucle. Le bloc d’instructions sera exécuté au moins une fois.</a:t>
            </a:r>
          </a:p>
          <a:p>
            <a:pPr lvl="1">
              <a:spcBef>
                <a:spcPct val="50000"/>
              </a:spcBef>
              <a:buClr>
                <a:schemeClr val="hlink"/>
              </a:buClr>
              <a:buFontTx/>
              <a:buChar char="•"/>
            </a:pPr>
            <a:r>
              <a:rPr lang="fr-FR" sz="2400" b="1" i="1" dirty="0">
                <a:solidFill>
                  <a:schemeClr val="tx2"/>
                </a:solidFill>
                <a:latin typeface="Times New Roman" panose="02020603050405020304" pitchFamily="18" charset="0"/>
              </a:rPr>
              <a:t> La boucle n’est pas INCONDITIONNELLE. On </a:t>
            </a:r>
            <a:r>
              <a:rPr lang="fr-FR" sz="2400" b="1" i="1" dirty="0">
                <a:solidFill>
                  <a:srgbClr val="FF0066"/>
                </a:solidFill>
                <a:latin typeface="Times New Roman" panose="02020603050405020304" pitchFamily="18" charset="0"/>
              </a:rPr>
              <a:t>ne connaît pas à l’avance le nombre d’itérations</a:t>
            </a:r>
            <a:r>
              <a:rPr lang="fr-FR" sz="2400" b="1" i="1" dirty="0">
                <a:solidFill>
                  <a:schemeClr val="tx2"/>
                </a:solidFill>
                <a:latin typeface="Times New Roman" panose="02020603050405020304" pitchFamily="18" charset="0"/>
              </a:rPr>
              <a:t>.</a:t>
            </a:r>
            <a:endParaRPr lang="fr-FR" b="1" dirty="0"/>
          </a:p>
        </p:txBody>
      </p:sp>
    </p:spTree>
    <p:extLst>
      <p:ext uri="{BB962C8B-B14F-4D97-AF65-F5344CB8AC3E}">
        <p14:creationId xmlns="" xmlns:p14="http://schemas.microsoft.com/office/powerpoint/2010/main" val="31522867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4" name="Rectangle 2"/>
          <p:cNvSpPr>
            <a:spLocks noChangeArrowheads="1"/>
          </p:cNvSpPr>
          <p:nvPr/>
        </p:nvSpPr>
        <p:spPr bwMode="auto">
          <a:xfrm>
            <a:off x="1218654" y="1484784"/>
            <a:ext cx="3819525" cy="4484687"/>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buFont typeface="Wingdings" panose="05000000000000000000" pitchFamily="2" charset="2"/>
              <a:buNone/>
            </a:pPr>
            <a:r>
              <a:rPr lang="fr-FR" sz="2400" b="1" dirty="0">
                <a:solidFill>
                  <a:schemeClr val="accent2"/>
                </a:solidFill>
                <a:latin typeface="Times New Roman" panose="02020603050405020304" pitchFamily="18" charset="0"/>
              </a:rPr>
              <a:t>Titre :</a:t>
            </a:r>
            <a:r>
              <a:rPr lang="fr-FR" sz="2400" dirty="0">
                <a:latin typeface="Times New Roman" panose="02020603050405020304" pitchFamily="18" charset="0"/>
              </a:rPr>
              <a:t> Boucle2</a:t>
            </a:r>
          </a:p>
          <a:p>
            <a:pPr eaLnBrk="1" hangingPunct="1">
              <a:lnSpc>
                <a:spcPct val="90000"/>
              </a:lnSpc>
              <a:buFont typeface="Wingdings" panose="05000000000000000000" pitchFamily="2" charset="2"/>
              <a:buNone/>
            </a:pPr>
            <a:r>
              <a:rPr lang="fr-FR" sz="2400" dirty="0">
                <a:solidFill>
                  <a:schemeClr val="folHlink"/>
                </a:solidFill>
                <a:latin typeface="Times New Roman" panose="02020603050405020304" pitchFamily="18" charset="0"/>
              </a:rPr>
              <a:t>Variable</a:t>
            </a:r>
            <a:r>
              <a:rPr lang="fr-FR" sz="2400" dirty="0">
                <a:latin typeface="Times New Roman" panose="02020603050405020304" pitchFamily="18" charset="0"/>
              </a:rPr>
              <a:t>  i , y : Entier</a:t>
            </a:r>
          </a:p>
          <a:p>
            <a:pPr eaLnBrk="1" hangingPunct="1">
              <a:lnSpc>
                <a:spcPct val="90000"/>
              </a:lnSpc>
              <a:spcBef>
                <a:spcPct val="5000"/>
              </a:spcBef>
              <a:buFont typeface="Wingdings" panose="05000000000000000000" pitchFamily="2" charset="2"/>
              <a:buNone/>
            </a:pPr>
            <a:r>
              <a:rPr lang="fr-FR" sz="2400" b="1" dirty="0">
                <a:solidFill>
                  <a:schemeClr val="accent2"/>
                </a:solidFill>
                <a:latin typeface="Times New Roman" panose="02020603050405020304" pitchFamily="18" charset="0"/>
              </a:rPr>
              <a:t>Début</a:t>
            </a:r>
            <a:r>
              <a:rPr lang="fr-FR" dirty="0">
                <a:latin typeface="Times New Roman" panose="02020603050405020304" pitchFamily="18" charset="0"/>
              </a:rPr>
              <a:t>	</a:t>
            </a:r>
          </a:p>
          <a:p>
            <a:pPr eaLnBrk="1" hangingPunct="1">
              <a:lnSpc>
                <a:spcPct val="90000"/>
              </a:lnSpc>
              <a:buFont typeface="Wingdings" panose="05000000000000000000" pitchFamily="2" charset="2"/>
              <a:buNone/>
            </a:pPr>
            <a:r>
              <a:rPr lang="fr-FR" sz="2400" dirty="0">
                <a:latin typeface="Times New Roman" panose="02020603050405020304" pitchFamily="18" charset="0"/>
              </a:rPr>
              <a:t>	i </a:t>
            </a:r>
            <a:r>
              <a:rPr lang="fr-FR" sz="2400" dirty="0">
                <a:latin typeface="Times New Roman" panose="02020603050405020304" pitchFamily="18" charset="0"/>
                <a:sym typeface="Symbol" panose="05050102010706020507" pitchFamily="18" charset="2"/>
              </a:rPr>
              <a:t></a:t>
            </a:r>
            <a:endParaRPr lang="fr-FR" sz="2400" dirty="0">
              <a:latin typeface="Times New Roman" panose="02020603050405020304" pitchFamily="18" charset="0"/>
            </a:endParaRPr>
          </a:p>
          <a:p>
            <a:pPr eaLnBrk="1" hangingPunct="1">
              <a:lnSpc>
                <a:spcPct val="90000"/>
              </a:lnSpc>
              <a:buFont typeface="Wingdings" panose="05000000000000000000" pitchFamily="2" charset="2"/>
              <a:buNone/>
            </a:pPr>
            <a:r>
              <a:rPr lang="fr-FR" sz="2400" dirty="0">
                <a:latin typeface="Times New Roman" panose="02020603050405020304" pitchFamily="18" charset="0"/>
              </a:rPr>
              <a:t>	y </a:t>
            </a:r>
            <a:r>
              <a:rPr lang="fr-FR" sz="2400" dirty="0">
                <a:latin typeface="Times New Roman" panose="02020603050405020304" pitchFamily="18" charset="0"/>
                <a:sym typeface="Symbol" panose="05050102010706020507" pitchFamily="18" charset="2"/>
              </a:rPr>
              <a:t></a:t>
            </a:r>
            <a:r>
              <a:rPr lang="fr-FR" sz="2400" dirty="0">
                <a:latin typeface="Times New Roman" panose="02020603050405020304" pitchFamily="18" charset="0"/>
              </a:rPr>
              <a:t> 0		</a:t>
            </a:r>
          </a:p>
          <a:p>
            <a:pPr eaLnBrk="1" hangingPunct="1">
              <a:lnSpc>
                <a:spcPct val="90000"/>
              </a:lnSpc>
              <a:buFont typeface="Wingdings" panose="05000000000000000000" pitchFamily="2" charset="2"/>
              <a:buNone/>
            </a:pPr>
            <a:r>
              <a:rPr lang="fr-FR" sz="2400" b="1" dirty="0">
                <a:solidFill>
                  <a:schemeClr val="accent2"/>
                </a:solidFill>
                <a:latin typeface="Times New Roman" panose="02020603050405020304" pitchFamily="18" charset="0"/>
              </a:rPr>
              <a:t>	faire </a:t>
            </a:r>
            <a:endParaRPr lang="fr-FR" sz="2400" dirty="0">
              <a:latin typeface="Times New Roman" panose="02020603050405020304" pitchFamily="18" charset="0"/>
            </a:endParaRPr>
          </a:p>
          <a:p>
            <a:pPr eaLnBrk="1" hangingPunct="1">
              <a:lnSpc>
                <a:spcPct val="90000"/>
              </a:lnSpc>
              <a:buFont typeface="Wingdings" panose="05000000000000000000" pitchFamily="2" charset="2"/>
              <a:buNone/>
            </a:pPr>
            <a:r>
              <a:rPr lang="fr-FR" sz="2400" dirty="0">
                <a:latin typeface="Times New Roman" panose="02020603050405020304" pitchFamily="18" charset="0"/>
              </a:rPr>
              <a:t>		i </a:t>
            </a:r>
            <a:r>
              <a:rPr lang="fr-FR" sz="2400" dirty="0">
                <a:latin typeface="Times New Roman" panose="02020603050405020304" pitchFamily="18" charset="0"/>
                <a:sym typeface="Symbol" panose="05050102010706020507" pitchFamily="18" charset="2"/>
              </a:rPr>
              <a:t></a:t>
            </a:r>
            <a:r>
              <a:rPr lang="fr-FR" sz="2400" dirty="0">
                <a:latin typeface="Times New Roman" panose="02020603050405020304" pitchFamily="18" charset="0"/>
              </a:rPr>
              <a:t>i+1</a:t>
            </a:r>
          </a:p>
          <a:p>
            <a:pPr lvl="1" eaLnBrk="1" hangingPunct="1">
              <a:lnSpc>
                <a:spcPct val="90000"/>
              </a:lnSpc>
              <a:buClrTx/>
              <a:buFont typeface="Wingdings" panose="05000000000000000000" pitchFamily="2" charset="2"/>
              <a:buNone/>
            </a:pPr>
            <a:r>
              <a:rPr lang="fr-FR" sz="2400" dirty="0">
                <a:latin typeface="Times New Roman" panose="02020603050405020304" pitchFamily="18" charset="0"/>
              </a:rPr>
              <a:t>		y </a:t>
            </a:r>
            <a:r>
              <a:rPr lang="fr-FR" sz="2400" dirty="0">
                <a:latin typeface="Times New Roman" panose="02020603050405020304" pitchFamily="18" charset="0"/>
                <a:sym typeface="Symbol" panose="05050102010706020507" pitchFamily="18" charset="2"/>
              </a:rPr>
              <a:t></a:t>
            </a:r>
            <a:r>
              <a:rPr lang="fr-FR" sz="2400" dirty="0">
                <a:latin typeface="Times New Roman" panose="02020603050405020304" pitchFamily="18" charset="0"/>
              </a:rPr>
              <a:t> y+i</a:t>
            </a:r>
          </a:p>
          <a:p>
            <a:pPr lvl="1" eaLnBrk="1" hangingPunct="1">
              <a:lnSpc>
                <a:spcPct val="90000"/>
              </a:lnSpc>
              <a:buClrTx/>
              <a:buFont typeface="Wingdings" panose="05000000000000000000" pitchFamily="2" charset="2"/>
              <a:buNone/>
            </a:pPr>
            <a:r>
              <a:rPr lang="fr-FR" sz="2400" b="1" dirty="0">
                <a:solidFill>
                  <a:schemeClr val="accent2"/>
                </a:solidFill>
                <a:latin typeface="Times New Roman" panose="02020603050405020304" pitchFamily="18" charset="0"/>
              </a:rPr>
              <a:t>	  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ahoma" panose="020B0604030504040204" pitchFamily="34" charset="0"/>
              </a:rPr>
              <a:t> </a:t>
            </a:r>
            <a:r>
              <a:rPr lang="fr-FR" sz="2400" dirty="0">
                <a:latin typeface="Times New Roman" panose="02020603050405020304" pitchFamily="18" charset="0"/>
              </a:rPr>
              <a:t>y = </a:t>
            </a:r>
            <a:r>
              <a:rPr lang="fr-FR" sz="2400" dirty="0">
                <a:solidFill>
                  <a:schemeClr val="accent2"/>
                </a:solidFill>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ahoma" panose="020B0604030504040204" pitchFamily="34" charset="0"/>
              </a:rPr>
              <a:t> , y</a:t>
            </a:r>
            <a:r>
              <a:rPr lang="fr-FR" sz="2400" b="1" dirty="0">
                <a:solidFill>
                  <a:schemeClr val="folHlink"/>
                </a:solidFill>
                <a:latin typeface="Times New Roman" panose="02020603050405020304" pitchFamily="18" charset="0"/>
                <a:cs typeface="Tahoma" panose="020B0604030504040204" pitchFamily="34" charset="0"/>
              </a:rPr>
              <a:t>)</a:t>
            </a:r>
            <a:endParaRPr lang="fr-FR" sz="2400" b="1" dirty="0">
              <a:solidFill>
                <a:schemeClr val="folHlink"/>
              </a:solidFill>
              <a:latin typeface="Times New Roman" panose="02020603050405020304" pitchFamily="18" charset="0"/>
            </a:endParaRPr>
          </a:p>
          <a:p>
            <a:pPr eaLnBrk="1" hangingPunct="1">
              <a:lnSpc>
                <a:spcPct val="90000"/>
              </a:lnSpc>
              <a:buFont typeface="Wingdings" panose="05000000000000000000" pitchFamily="2" charset="2"/>
              <a:buNone/>
            </a:pPr>
            <a:r>
              <a:rPr lang="fr-FR" sz="2400" b="1" dirty="0">
                <a:solidFill>
                  <a:schemeClr val="accent2"/>
                </a:solidFill>
                <a:latin typeface="Times New Roman" panose="02020603050405020304" pitchFamily="18" charset="0"/>
              </a:rPr>
              <a:t>	Jusqu’à </a:t>
            </a:r>
            <a:r>
              <a:rPr lang="fr-FR" sz="2400" dirty="0">
                <a:latin typeface="Times New Roman" panose="02020603050405020304" pitchFamily="18" charset="0"/>
              </a:rPr>
              <a:t>(i </a:t>
            </a:r>
            <a:r>
              <a:rPr lang="fr-FR" sz="2400" dirty="0" smtClean="0">
                <a:latin typeface="Times New Roman" panose="02020603050405020304" pitchFamily="18" charset="0"/>
              </a:rPr>
              <a:t>&gt;7</a:t>
            </a:r>
            <a:r>
              <a:rPr lang="fr-FR" sz="2400" dirty="0">
                <a:latin typeface="Times New Roman" panose="02020603050405020304" pitchFamily="18" charset="0"/>
              </a:rPr>
              <a:t>) </a:t>
            </a:r>
            <a:endParaRPr lang="fr-FR" sz="2400" b="1" dirty="0">
              <a:solidFill>
                <a:schemeClr val="accent2"/>
              </a:solidFill>
              <a:latin typeface="Times New Roman" panose="02020603050405020304" pitchFamily="18" charset="0"/>
            </a:endParaRPr>
          </a:p>
          <a:p>
            <a:pPr eaLnBrk="1" hangingPunct="1">
              <a:lnSpc>
                <a:spcPct val="90000"/>
              </a:lnSpc>
              <a:spcBef>
                <a:spcPct val="5000"/>
              </a:spcBef>
              <a:buFont typeface="Wingdings" panose="05000000000000000000" pitchFamily="2" charset="2"/>
              <a:buNone/>
            </a:pPr>
            <a:r>
              <a:rPr lang="fr-FR" sz="2400" b="1" dirty="0">
                <a:solidFill>
                  <a:schemeClr val="accent2"/>
                </a:solidFill>
                <a:latin typeface="Times New Roman" panose="02020603050405020304" pitchFamily="18" charset="0"/>
              </a:rPr>
              <a:t>Fin</a:t>
            </a:r>
          </a:p>
        </p:txBody>
      </p:sp>
      <p:sp>
        <p:nvSpPr>
          <p:cNvPr id="5" name="Text Box 5"/>
          <p:cNvSpPr txBox="1">
            <a:spLocks noChangeArrowheads="1"/>
          </p:cNvSpPr>
          <p:nvPr/>
        </p:nvSpPr>
        <p:spPr bwMode="auto">
          <a:xfrm>
            <a:off x="5309641" y="3191346"/>
            <a:ext cx="1998663" cy="485775"/>
          </a:xfrm>
          <a:prstGeom prst="rect">
            <a:avLst/>
          </a:prstGeom>
          <a:noFill/>
          <a:ln w="28575">
            <a:solidFill>
              <a:schemeClr val="hlink"/>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fr-FR" sz="2400" b="1" i="1">
                <a:solidFill>
                  <a:schemeClr val="tx2"/>
                </a:solidFill>
                <a:latin typeface="Times New Roman" panose="02020603050405020304" pitchFamily="18" charset="0"/>
              </a:rPr>
              <a:t>Valeurs de y ?</a:t>
            </a:r>
          </a:p>
        </p:txBody>
      </p:sp>
    </p:spTree>
    <p:extLst>
      <p:ext uri="{BB962C8B-B14F-4D97-AF65-F5344CB8AC3E}">
        <p14:creationId xmlns="" xmlns:p14="http://schemas.microsoft.com/office/powerpoint/2010/main" val="42631230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4"/>
          <p:cNvSpPr txBox="1">
            <a:spLocks noChangeArrowheads="1"/>
          </p:cNvSpPr>
          <p:nvPr/>
        </p:nvSpPr>
        <p:spPr bwMode="auto">
          <a:xfrm>
            <a:off x="647700" y="2492896"/>
            <a:ext cx="8305800" cy="1527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600" b="1" dirty="0">
                <a:solidFill>
                  <a:srgbClr val="000000"/>
                </a:solidFill>
                <a:latin typeface="Times New Roman" panose="02020603050405020304" pitchFamily="18" charset="0"/>
                <a:cs typeface="Times New Roman" panose="02020603050405020304" pitchFamily="18" charset="0"/>
              </a:rPr>
              <a:t>Écrire un algorithme permettant de calculer, pour un entier N&gt; 0, la somme :</a:t>
            </a:r>
          </a:p>
          <a:p>
            <a:pPr algn="ctr" eaLnBrk="1" hangingPunct="1">
              <a:spcBef>
                <a:spcPct val="50000"/>
              </a:spcBef>
            </a:pPr>
            <a:r>
              <a:rPr lang="fr-FR" sz="2800" b="1" i="1" dirty="0">
                <a:solidFill>
                  <a:srgbClr val="000000"/>
                </a:solidFill>
                <a:latin typeface="Times New Roman" panose="02020603050405020304" pitchFamily="18" charset="0"/>
                <a:cs typeface="Times New Roman" panose="02020603050405020304" pitchFamily="18" charset="0"/>
              </a:rPr>
              <a:t>S</a:t>
            </a:r>
            <a:r>
              <a:rPr lang="fr-FR" sz="2800" b="1" i="1" baseline="-30000" dirty="0">
                <a:solidFill>
                  <a:srgbClr val="000000"/>
                </a:solidFill>
                <a:latin typeface="Times New Roman" panose="02020603050405020304" pitchFamily="18" charset="0"/>
                <a:cs typeface="Times New Roman" panose="02020603050405020304" pitchFamily="18" charset="0"/>
              </a:rPr>
              <a:t>N</a:t>
            </a:r>
            <a:r>
              <a:rPr lang="fr-FR" sz="2800" b="1" i="1" dirty="0">
                <a:solidFill>
                  <a:srgbClr val="000000"/>
                </a:solidFill>
                <a:latin typeface="Times New Roman" panose="02020603050405020304" pitchFamily="18" charset="0"/>
                <a:cs typeface="Times New Roman" panose="02020603050405020304" pitchFamily="18" charset="0"/>
              </a:rPr>
              <a:t> = 1 + 2 + 3 + …… + N</a:t>
            </a:r>
          </a:p>
        </p:txBody>
      </p:sp>
    </p:spTree>
    <p:extLst>
      <p:ext uri="{BB962C8B-B14F-4D97-AF65-F5344CB8AC3E}">
        <p14:creationId xmlns="" xmlns:p14="http://schemas.microsoft.com/office/powerpoint/2010/main" val="23175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4" name="Text Box 4"/>
          <p:cNvSpPr txBox="1">
            <a:spLocks noChangeArrowheads="1"/>
          </p:cNvSpPr>
          <p:nvPr/>
        </p:nvSpPr>
        <p:spPr bwMode="auto">
          <a:xfrm>
            <a:off x="1331640" y="1548730"/>
            <a:ext cx="7132638" cy="4400550"/>
          </a:xfrm>
          <a:prstGeom prst="rect">
            <a:avLst/>
          </a:prstGeom>
          <a:noFill/>
          <a:ln w="38100">
            <a:solidFill>
              <a:srgbClr val="000099"/>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62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50000"/>
              </a:lnSpc>
              <a:spcBef>
                <a:spcPct val="50000"/>
              </a:spcBef>
            </a:pPr>
            <a:r>
              <a:rPr lang="en-GB" sz="2400" b="1" i="1" dirty="0">
                <a:solidFill>
                  <a:schemeClr val="accent2"/>
                </a:solidFill>
                <a:latin typeface="Times New Roman" panose="02020603050405020304" pitchFamily="18" charset="0"/>
                <a:cs typeface="Times New Roman" panose="02020603050405020304" pitchFamily="18" charset="0"/>
              </a:rPr>
              <a:t>      Variable</a:t>
            </a:r>
            <a:r>
              <a:rPr lang="en-GB" sz="2400" b="1" i="1" dirty="0">
                <a:solidFill>
                  <a:srgbClr val="000000"/>
                </a:solidFill>
                <a:latin typeface="Times New Roman" panose="02020603050405020304" pitchFamily="18" charset="0"/>
                <a:cs typeface="Times New Roman" panose="02020603050405020304" pitchFamily="18" charset="0"/>
              </a:rPr>
              <a:t>       N,S,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err="1">
                <a:solidFill>
                  <a:schemeClr val="accent2"/>
                </a:solidFill>
                <a:latin typeface="Times New Roman" panose="02020603050405020304" pitchFamily="18" charset="0"/>
                <a:cs typeface="Times New Roman" panose="02020603050405020304" pitchFamily="18" charset="0"/>
              </a:rPr>
              <a:t>Entier</a:t>
            </a:r>
            <a:endParaRPr lang="fr-FR" sz="2400" b="1" i="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fr-FR" sz="2400" b="1" i="1" dirty="0">
                <a:solidFill>
                  <a:schemeClr val="accent2"/>
                </a:solidFill>
                <a:latin typeface="Times New Roman" panose="02020603050405020304" pitchFamily="18" charset="0"/>
                <a:cs typeface="Times New Roman" panose="02020603050405020304" pitchFamily="18" charset="0"/>
              </a:rPr>
              <a:t>DEBUT</a:t>
            </a:r>
          </a:p>
          <a:p>
            <a:pPr algn="just" eaLnBrk="1" hangingPunct="1">
              <a:lnSpc>
                <a:spcPct val="50000"/>
              </a:lnSpc>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Saisir une valeur entière positive :</a:t>
            </a:r>
            <a:r>
              <a:rPr lang="fr-FR" sz="2400" b="1" dirty="0">
                <a:solidFill>
                  <a:schemeClr val="accent2"/>
                </a:solidFill>
                <a:latin typeface="Times New Roman" panose="02020603050405020304" pitchFamily="18" charset="0"/>
                <a:cs typeface="Times New Roman" panose="02020603050405020304" pitchFamily="18" charset="0"/>
              </a:rPr>
              <a:t>')</a:t>
            </a:r>
          </a:p>
          <a:p>
            <a:pPr algn="just" eaLnBrk="1" hangingPunct="1">
              <a:lnSpc>
                <a:spcPct val="50000"/>
              </a:lnSpc>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Lire</a:t>
            </a:r>
            <a:r>
              <a:rPr lang="fr-FR" sz="2400" b="1" i="1" dirty="0">
                <a:solidFill>
                  <a:srgbClr val="000000"/>
                </a:solidFill>
                <a:latin typeface="Times New Roman" panose="02020603050405020304" pitchFamily="18" charset="0"/>
                <a:cs typeface="Times New Roman" panose="02020603050405020304" pitchFamily="18" charset="0"/>
              </a:rPr>
              <a:t> (N) </a:t>
            </a: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S	</a:t>
            </a:r>
            <a:r>
              <a:rPr lang="fr-FR" sz="30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i="1" dirty="0">
                <a:solidFill>
                  <a:srgbClr val="000000"/>
                </a:solidFill>
                <a:latin typeface="Times New Roman" panose="02020603050405020304" pitchFamily="18" charset="0"/>
                <a:cs typeface="Times New Roman" panose="02020603050405020304" pitchFamily="18" charset="0"/>
              </a:rPr>
              <a:t>	0     </a:t>
            </a:r>
            <a:r>
              <a:rPr lang="en-GB" sz="2400" b="1" i="1" dirty="0">
                <a:latin typeface="Times New Roman" panose="02020603050405020304" pitchFamily="18" charset="0"/>
                <a:cs typeface="Times New Roman" panose="02020603050405020304" pitchFamily="18" charset="0"/>
              </a:rPr>
              <a:t>* initialisation de la boucle*</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a:t>
            </a:r>
            <a:r>
              <a:rPr lang="fr-FR" sz="30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i="1" dirty="0">
                <a:solidFill>
                  <a:srgbClr val="000000"/>
                </a:solidFill>
                <a:latin typeface="Times New Roman" panose="02020603050405020304" pitchFamily="18" charset="0"/>
                <a:cs typeface="Times New Roman" panose="02020603050405020304" pitchFamily="18" charset="0"/>
              </a:rPr>
              <a:t> 0</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a:solidFill>
                  <a:schemeClr val="accent2"/>
                </a:solidFill>
                <a:latin typeface="Times New Roman" panose="02020603050405020304" pitchFamily="18" charset="0"/>
                <a:cs typeface="Times New Roman" panose="02020603050405020304" pitchFamily="18" charset="0"/>
              </a:rPr>
              <a:t>Faire</a:t>
            </a:r>
            <a:endParaRPr lang="fr-FR" sz="2400" b="1" i="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a:t>
            </a:r>
            <a:r>
              <a:rPr lang="fr-FR" sz="30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  1</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S </a:t>
            </a:r>
            <a:r>
              <a:rPr lang="fr-FR" sz="30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i="1" dirty="0">
                <a:solidFill>
                  <a:srgbClr val="000000"/>
                </a:solidFill>
                <a:latin typeface="Times New Roman" panose="02020603050405020304" pitchFamily="18" charset="0"/>
                <a:cs typeface="Times New Roman" panose="02020603050405020304" pitchFamily="18" charset="0"/>
              </a:rPr>
              <a:t>  S +  </a:t>
            </a:r>
            <a:r>
              <a:rPr lang="en-GB" sz="2400" b="1" i="1" dirty="0" err="1">
                <a:solidFill>
                  <a:srgbClr val="000000"/>
                </a:solidFill>
                <a:latin typeface="Times New Roman" panose="02020603050405020304" pitchFamily="18" charset="0"/>
                <a:cs typeface="Times New Roman" panose="02020603050405020304" pitchFamily="18" charset="0"/>
              </a:rPr>
              <a:t>i</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dirty="0" err="1">
                <a:solidFill>
                  <a:schemeClr val="accent2"/>
                </a:solidFill>
                <a:latin typeface="Times New Roman" panose="02020603050405020304" pitchFamily="18" charset="0"/>
                <a:cs typeface="Times New Roman" panose="02020603050405020304" pitchFamily="18" charset="0"/>
              </a:rPr>
              <a:t>jusqu’à</a:t>
            </a:r>
            <a:r>
              <a:rPr lang="en-GB" sz="2400" b="1" dirty="0">
                <a:solidFill>
                  <a:schemeClr val="accent2"/>
                </a:solidFill>
                <a:latin typeface="Times New Roman" panose="02020603050405020304" pitchFamily="18" charset="0"/>
                <a:cs typeface="Times New Roman" panose="02020603050405020304" pitchFamily="18" charset="0"/>
              </a:rPr>
              <a:t> </a:t>
            </a: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&gt; =N)</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 somme :  S =</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a:t>
            </a:r>
            <a:r>
              <a:rPr lang="fr-FR" sz="2400" b="1" i="1" dirty="0">
                <a:solidFill>
                  <a:srgbClr val="000000"/>
                </a:solidFill>
                <a:latin typeface="Times New Roman" panose="02020603050405020304" pitchFamily="18" charset="0"/>
                <a:cs typeface="Times New Roman" panose="02020603050405020304" pitchFamily="18" charset="0"/>
              </a:rPr>
              <a:t> S</a:t>
            </a:r>
            <a:r>
              <a:rPr lang="fr-FR" sz="2400" b="1" i="1" dirty="0">
                <a:solidFill>
                  <a:schemeClr val="folHlink"/>
                </a:solidFill>
                <a:latin typeface="Times New Roman" panose="02020603050405020304" pitchFamily="18" charset="0"/>
                <a:cs typeface="Times New Roman" panose="02020603050405020304" pitchFamily="18" charset="0"/>
              </a:rPr>
              <a:t>)</a:t>
            </a:r>
          </a:p>
          <a:p>
            <a:pPr algn="just" eaLnBrk="1" hangingPunct="1">
              <a:lnSpc>
                <a:spcPct val="50000"/>
              </a:lnSpc>
              <a:spcBef>
                <a:spcPct val="50000"/>
              </a:spcBef>
            </a:pPr>
            <a:r>
              <a:rPr lang="fr-FR" sz="2400" b="1" i="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25782748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Boucle: Pour</a:t>
            </a:r>
            <a:endParaRPr lang="fr-FR" dirty="0"/>
          </a:p>
        </p:txBody>
      </p:sp>
      <p:sp>
        <p:nvSpPr>
          <p:cNvPr id="4" name="Text Box 4"/>
          <p:cNvSpPr txBox="1">
            <a:spLocks noChangeArrowheads="1"/>
          </p:cNvSpPr>
          <p:nvPr/>
        </p:nvSpPr>
        <p:spPr bwMode="auto">
          <a:xfrm>
            <a:off x="604962" y="1339626"/>
            <a:ext cx="7848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La spécification de cette instruction c’est qu’elle limite le nombre de fois où doit se répéter le bloc Action</a:t>
            </a:r>
          </a:p>
        </p:txBody>
      </p:sp>
      <p:sp>
        <p:nvSpPr>
          <p:cNvPr id="5" name="Text Box 5"/>
          <p:cNvSpPr txBox="1">
            <a:spLocks noChangeArrowheads="1"/>
          </p:cNvSpPr>
          <p:nvPr/>
        </p:nvSpPr>
        <p:spPr bwMode="auto">
          <a:xfrm>
            <a:off x="833562" y="2330226"/>
            <a:ext cx="1752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a:solidFill>
                  <a:srgbClr val="FF0066"/>
                </a:solidFill>
                <a:latin typeface="Times New Roman" panose="02020603050405020304" pitchFamily="18" charset="0"/>
                <a:cs typeface="Times New Roman" panose="02020603050405020304" pitchFamily="18" charset="0"/>
              </a:rPr>
              <a:t>Syntaxe :</a:t>
            </a:r>
            <a:r>
              <a:rPr lang="fr-FR" sz="2400">
                <a:latin typeface="Times New Roman" panose="02020603050405020304" pitchFamily="18" charset="0"/>
              </a:rPr>
              <a:t> </a:t>
            </a:r>
          </a:p>
        </p:txBody>
      </p:sp>
      <p:sp>
        <p:nvSpPr>
          <p:cNvPr id="6" name="Text Box 6"/>
          <p:cNvSpPr txBox="1">
            <a:spLocks noChangeArrowheads="1"/>
          </p:cNvSpPr>
          <p:nvPr/>
        </p:nvSpPr>
        <p:spPr bwMode="auto">
          <a:xfrm>
            <a:off x="179512" y="2733451"/>
            <a:ext cx="5872163" cy="3071813"/>
          </a:xfrm>
          <a:prstGeom prst="rect">
            <a:avLst/>
          </a:prstGeom>
          <a:solidFill>
            <a:schemeClr val="bg1"/>
          </a:solidFill>
          <a:ln w="5715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15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a:latin typeface="Times New Roman" panose="02020603050405020304" pitchFamily="18" charset="0"/>
                <a:cs typeface="Times New Roman" panose="02020603050405020304" pitchFamily="18" charset="0"/>
              </a:rPr>
              <a:t>&lt;Initialisation&gt;</a:t>
            </a:r>
            <a:endParaRPr lang="fr-FR" sz="24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Pour</a:t>
            </a:r>
            <a:r>
              <a:rPr lang="fr-FR" sz="2400">
                <a:solidFill>
                  <a:schemeClr val="accent2"/>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variable </a:t>
            </a:r>
            <a:r>
              <a:rPr lang="fr-FR" sz="30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i="1">
                <a:solidFill>
                  <a:srgbClr val="000000"/>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valeur1 </a:t>
            </a:r>
            <a:r>
              <a:rPr lang="fr-FR" sz="2400" b="1">
                <a:solidFill>
                  <a:schemeClr val="accent2"/>
                </a:solidFill>
                <a:latin typeface="Times New Roman" panose="02020603050405020304" pitchFamily="18" charset="0"/>
                <a:cs typeface="Times New Roman" panose="02020603050405020304" pitchFamily="18" charset="0"/>
              </a:rPr>
              <a:t>à</a:t>
            </a:r>
            <a:r>
              <a:rPr lang="fr-FR" sz="2400">
                <a:solidFill>
                  <a:srgbClr val="000000"/>
                </a:solidFill>
                <a:latin typeface="Times New Roman" panose="02020603050405020304" pitchFamily="18" charset="0"/>
                <a:cs typeface="Times New Roman" panose="02020603050405020304" pitchFamily="18" charset="0"/>
              </a:rPr>
              <a:t> valeur2  </a:t>
            </a:r>
            <a:r>
              <a:rPr lang="fr-FR" sz="2400" b="1">
                <a:solidFill>
                  <a:schemeClr val="accent2"/>
                </a:solidFill>
                <a:latin typeface="Times New Roman" panose="02020603050405020304" pitchFamily="18" charset="0"/>
                <a:cs typeface="Times New Roman" panose="02020603050405020304" pitchFamily="18" charset="0"/>
              </a:rPr>
              <a:t>faire</a:t>
            </a:r>
            <a:endParaRPr lang="fr-FR" sz="2400">
              <a:solidFill>
                <a:schemeClr val="accent2"/>
              </a:solidFill>
              <a:latin typeface="Times New Roman" panose="02020603050405020304" pitchFamily="18" charset="0"/>
              <a:cs typeface="Times New Roman" panose="02020603050405020304" pitchFamily="18" charset="0"/>
            </a:endParaRPr>
          </a:p>
          <a:p>
            <a:pPr eaLnBrk="1" hangingPunct="1">
              <a:lnSpc>
                <a:spcPct val="150000"/>
              </a:lnSpc>
              <a:spcBef>
                <a:spcPct val="50000"/>
              </a:spcBef>
            </a:pPr>
            <a:r>
              <a:rPr lang="fr-FR" sz="2400" b="1" i="1">
                <a:solidFill>
                  <a:srgbClr val="000000"/>
                </a:solidFill>
                <a:latin typeface="Times New Roman" panose="02020603050405020304" pitchFamily="18" charset="0"/>
                <a:cs typeface="Times New Roman" panose="02020603050405020304" pitchFamily="18" charset="0"/>
              </a:rPr>
              <a:t>      </a:t>
            </a:r>
            <a:r>
              <a:rPr lang="fr-FR" sz="2400">
                <a:latin typeface="Times New Roman" panose="02020603050405020304" pitchFamily="18" charset="0"/>
              </a:rPr>
              <a:t>&lt;Bloc de traitement&gt;    </a:t>
            </a:r>
          </a:p>
          <a:p>
            <a:pPr eaLnBrk="1" hangingPunct="1">
              <a:lnSpc>
                <a:spcPct val="150000"/>
              </a:lnSpc>
              <a:spcBef>
                <a:spcPct val="50000"/>
              </a:spcBef>
            </a:pPr>
            <a:r>
              <a:rPr lang="fr-FR" sz="2400">
                <a:latin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   Fin Pour</a:t>
            </a:r>
          </a:p>
        </p:txBody>
      </p:sp>
      <p:sp>
        <p:nvSpPr>
          <p:cNvPr id="7" name="AutoShape 10"/>
          <p:cNvSpPr>
            <a:spLocks noChangeArrowheads="1"/>
          </p:cNvSpPr>
          <p:nvPr/>
        </p:nvSpPr>
        <p:spPr bwMode="auto">
          <a:xfrm>
            <a:off x="6121525" y="2420714"/>
            <a:ext cx="2809875" cy="1670050"/>
          </a:xfrm>
          <a:prstGeom prst="wedgeRoundRectCallout">
            <a:avLst>
              <a:gd name="adj1" fmla="val -51356"/>
              <a:gd name="adj2" fmla="val 113023"/>
              <a:gd name="adj3" fmla="val 16667"/>
            </a:avLst>
          </a:prstGeom>
          <a:solidFill>
            <a:srgbClr val="FFFF66"/>
          </a:solidFill>
          <a:ln w="12700">
            <a:solidFill>
              <a:srgbClr val="000099"/>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fr-FR" sz="2000" b="1">
                <a:solidFill>
                  <a:schemeClr val="accent2"/>
                </a:solidFill>
                <a:latin typeface="Times New Roman" panose="02020603050405020304" pitchFamily="18" charset="0"/>
              </a:rPr>
              <a:t>La boucle est Inconditionnelle</a:t>
            </a:r>
          </a:p>
          <a:p>
            <a:pPr algn="ctr"/>
            <a:r>
              <a:rPr lang="fr-FR" sz="2000" b="1">
                <a:solidFill>
                  <a:schemeClr val="accent2"/>
                </a:solidFill>
                <a:latin typeface="Times New Roman" panose="02020603050405020304" pitchFamily="18" charset="0"/>
              </a:rPr>
              <a:t>On connaît à priori le </a:t>
            </a:r>
            <a:r>
              <a:rPr lang="fr-FR" sz="2000" b="1">
                <a:solidFill>
                  <a:srgbClr val="FF0066"/>
                </a:solidFill>
                <a:latin typeface="Times New Roman" panose="02020603050405020304" pitchFamily="18" charset="0"/>
              </a:rPr>
              <a:t>nombre d'itérations</a:t>
            </a:r>
            <a:r>
              <a:rPr lang="fr-FR" sz="2400">
                <a:solidFill>
                  <a:srgbClr val="FF0066"/>
                </a:solidFill>
                <a:latin typeface="Times New Roman" panose="02020603050405020304" pitchFamily="18" charset="0"/>
              </a:rPr>
              <a:t> </a:t>
            </a:r>
          </a:p>
        </p:txBody>
      </p:sp>
    </p:spTree>
    <p:extLst>
      <p:ext uri="{BB962C8B-B14F-4D97-AF65-F5344CB8AC3E}">
        <p14:creationId xmlns="" xmlns:p14="http://schemas.microsoft.com/office/powerpoint/2010/main" val="409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 </a:t>
            </a:r>
            <a:endParaRPr lang="fr-FR" dirty="0"/>
          </a:p>
        </p:txBody>
      </p:sp>
      <p:sp>
        <p:nvSpPr>
          <p:cNvPr id="4" name="Text Box 4"/>
          <p:cNvSpPr txBox="1">
            <a:spLocks noChangeArrowheads="1"/>
          </p:cNvSpPr>
          <p:nvPr/>
        </p:nvSpPr>
        <p:spPr bwMode="auto">
          <a:xfrm>
            <a:off x="457200" y="2708920"/>
            <a:ext cx="8362950" cy="885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600" b="1" dirty="0">
                <a:solidFill>
                  <a:srgbClr val="000000"/>
                </a:solidFill>
                <a:latin typeface="Times New Roman" panose="02020603050405020304" pitchFamily="18" charset="0"/>
                <a:cs typeface="Times New Roman" panose="02020603050405020304" pitchFamily="18" charset="0"/>
              </a:rPr>
              <a:t>Écrire un algorithme permettant le calcul du factoriel d’un entier  N &gt; 0  donné : N !</a:t>
            </a:r>
          </a:p>
        </p:txBody>
      </p:sp>
    </p:spTree>
    <p:extLst>
      <p:ext uri="{BB962C8B-B14F-4D97-AF65-F5344CB8AC3E}">
        <p14:creationId xmlns="" xmlns:p14="http://schemas.microsoft.com/office/powerpoint/2010/main" val="30087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Text Box 4"/>
          <p:cNvSpPr txBox="1">
            <a:spLocks noChangeArrowheads="1"/>
          </p:cNvSpPr>
          <p:nvPr/>
        </p:nvSpPr>
        <p:spPr bwMode="auto">
          <a:xfrm>
            <a:off x="849313" y="1412776"/>
            <a:ext cx="7848600" cy="4558849"/>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62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50000"/>
              </a:lnSpc>
              <a:spcBef>
                <a:spcPct val="50000"/>
              </a:spcBef>
            </a:pPr>
            <a:r>
              <a:rPr lang="en-GB" sz="2400" b="1" i="1" dirty="0">
                <a:solidFill>
                  <a:schemeClr val="accent2"/>
                </a:solidFill>
                <a:latin typeface="Times New Roman" panose="02020603050405020304" pitchFamily="18" charset="0"/>
                <a:cs typeface="Times New Roman" panose="02020603050405020304" pitchFamily="18" charset="0"/>
              </a:rPr>
              <a:t>Titre : </a:t>
            </a:r>
            <a:r>
              <a:rPr lang="en-GB" sz="2400" b="1" i="1" dirty="0" err="1">
                <a:latin typeface="Times New Roman" panose="02020603050405020304" pitchFamily="18" charset="0"/>
                <a:cs typeface="Times New Roman" panose="02020603050405020304" pitchFamily="18" charset="0"/>
              </a:rPr>
              <a:t>Factoriel</a:t>
            </a:r>
            <a:endParaRPr lang="en-GB" sz="2400" b="1" i="1" dirty="0">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en-GB" sz="2400" b="1" i="1" dirty="0">
                <a:solidFill>
                  <a:schemeClr val="accent2"/>
                </a:solidFill>
                <a:latin typeface="Times New Roman" panose="02020603050405020304" pitchFamily="18" charset="0"/>
                <a:cs typeface="Times New Roman" panose="02020603050405020304" pitchFamily="18" charset="0"/>
              </a:rPr>
              <a:t>Variable</a:t>
            </a:r>
            <a:r>
              <a:rPr lang="en-GB" sz="2400" b="1" i="1" dirty="0">
                <a:solidFill>
                  <a:srgbClr val="000000"/>
                </a:solidFill>
                <a:latin typeface="Times New Roman" panose="02020603050405020304" pitchFamily="18" charset="0"/>
                <a:cs typeface="Times New Roman" panose="02020603050405020304" pitchFamily="18" charset="0"/>
              </a:rPr>
              <a:t>       N : </a:t>
            </a:r>
            <a:r>
              <a:rPr lang="en-GB" sz="2400" b="1" i="1" dirty="0" err="1">
                <a:solidFill>
                  <a:schemeClr val="accent2"/>
                </a:solidFill>
                <a:latin typeface="Times New Roman" panose="02020603050405020304" pitchFamily="18" charset="0"/>
                <a:cs typeface="Times New Roman" panose="02020603050405020304" pitchFamily="18" charset="0"/>
              </a:rPr>
              <a:t>Entier</a:t>
            </a:r>
            <a:endParaRPr lang="en-GB" sz="2400" b="1" i="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err="1">
                <a:solidFill>
                  <a:schemeClr val="accent2"/>
                </a:solidFill>
                <a:latin typeface="Times New Roman" panose="02020603050405020304" pitchFamily="18" charset="0"/>
                <a:cs typeface="Times New Roman" panose="02020603050405020304" pitchFamily="18" charset="0"/>
              </a:rPr>
              <a:t>Entier</a:t>
            </a: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a:latin typeface="Times New Roman" panose="02020603050405020304" pitchFamily="18" charset="0"/>
                <a:cs typeface="Times New Roman" panose="02020603050405020304" pitchFamily="18" charset="0"/>
              </a:rPr>
              <a:t>* </a:t>
            </a:r>
            <a:r>
              <a:rPr lang="en-GB" sz="2400" b="1" i="1" dirty="0" err="1">
                <a:latin typeface="Times New Roman" panose="02020603050405020304" pitchFamily="18" charset="0"/>
                <a:cs typeface="Times New Roman" panose="02020603050405020304" pitchFamily="18" charset="0"/>
              </a:rPr>
              <a:t>i</a:t>
            </a:r>
            <a:r>
              <a:rPr lang="en-GB" sz="2400" b="1" i="1" dirty="0">
                <a:latin typeface="Times New Roman" panose="02020603050405020304" pitchFamily="18" charset="0"/>
                <a:cs typeface="Times New Roman" panose="02020603050405020304" pitchFamily="18" charset="0"/>
              </a:rPr>
              <a:t> variable </a:t>
            </a:r>
            <a:r>
              <a:rPr lang="en-GB" sz="2400" b="1" i="1" dirty="0" err="1">
                <a:latin typeface="Times New Roman" panose="02020603050405020304" pitchFamily="18" charset="0"/>
                <a:cs typeface="Times New Roman" panose="02020603050405020304" pitchFamily="18" charset="0"/>
              </a:rPr>
              <a:t>intermédiaire</a:t>
            </a:r>
            <a:endParaRPr lang="en-GB" sz="2400" b="1" i="1" dirty="0">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a:solidFill>
                  <a:srgbClr val="000000"/>
                </a:solidFill>
                <a:latin typeface="Times New Roman" panose="02020603050405020304" pitchFamily="18" charset="0"/>
                <a:cs typeface="Times New Roman" panose="02020603050405020304" pitchFamily="18" charset="0"/>
              </a:rPr>
              <a:t>F :</a:t>
            </a: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err="1">
                <a:solidFill>
                  <a:schemeClr val="accent2"/>
                </a:solidFill>
                <a:latin typeface="Times New Roman" panose="02020603050405020304" pitchFamily="18" charset="0"/>
                <a:cs typeface="Times New Roman" panose="02020603050405020304" pitchFamily="18" charset="0"/>
              </a:rPr>
              <a:t>Entier</a:t>
            </a:r>
            <a:r>
              <a:rPr lang="en-GB" sz="2400" b="1" i="1" dirty="0">
                <a:solidFill>
                  <a:schemeClr val="accent2"/>
                </a:solidFill>
                <a:latin typeface="Times New Roman" panose="02020603050405020304" pitchFamily="18" charset="0"/>
                <a:cs typeface="Times New Roman" panose="02020603050405020304" pitchFamily="18" charset="0"/>
              </a:rPr>
              <a:t>		   </a:t>
            </a:r>
            <a:r>
              <a:rPr lang="en-GB" sz="2400" b="1" i="1" dirty="0" err="1">
                <a:latin typeface="Times New Roman" panose="02020603050405020304" pitchFamily="18" charset="0"/>
                <a:cs typeface="Times New Roman" panose="02020603050405020304" pitchFamily="18" charset="0"/>
              </a:rPr>
              <a:t>i</a:t>
            </a:r>
            <a:r>
              <a:rPr lang="en-GB" sz="2400" b="1" i="1" dirty="0">
                <a:latin typeface="Times New Roman" panose="02020603050405020304" pitchFamily="18" charset="0"/>
                <a:cs typeface="Times New Roman" panose="02020603050405020304" pitchFamily="18" charset="0"/>
              </a:rPr>
              <a:t> = </a:t>
            </a:r>
            <a:r>
              <a:rPr lang="en-GB" sz="2400" b="1" i="1" dirty="0" err="1">
                <a:solidFill>
                  <a:schemeClr val="hlink"/>
                </a:solidFill>
                <a:latin typeface="Times New Roman" panose="02020603050405020304" pitchFamily="18" charset="0"/>
                <a:cs typeface="Times New Roman" panose="02020603050405020304" pitchFamily="18" charset="0"/>
              </a:rPr>
              <a:t>compteur</a:t>
            </a:r>
            <a:r>
              <a:rPr lang="en-GB" sz="2400" b="1" i="1" dirty="0">
                <a:solidFill>
                  <a:schemeClr val="hlink"/>
                </a:solidFill>
                <a:latin typeface="Times New Roman" panose="02020603050405020304" pitchFamily="18" charset="0"/>
                <a:cs typeface="Times New Roman" panose="02020603050405020304" pitchFamily="18" charset="0"/>
              </a:rPr>
              <a:t> </a:t>
            </a:r>
            <a:r>
              <a:rPr lang="en-GB" sz="2400" b="1" i="1" dirty="0">
                <a:latin typeface="Times New Roman" panose="02020603050405020304" pitchFamily="18" charset="0"/>
                <a:cs typeface="Times New Roman" panose="02020603050405020304" pitchFamily="18" charset="0"/>
              </a:rPr>
              <a:t>*</a:t>
            </a:r>
            <a:endParaRPr lang="fr-FR" sz="2400" b="1" i="1" dirty="0">
              <a:latin typeface="Times New Roman" panose="02020603050405020304" pitchFamily="18" charset="0"/>
              <a:cs typeface="Times New Roman" panose="02020603050405020304" pitchFamily="18" charset="0"/>
            </a:endParaRPr>
          </a:p>
          <a:p>
            <a:pPr algn="just" eaLnBrk="1" hangingPunct="1">
              <a:lnSpc>
                <a:spcPct val="50000"/>
              </a:lnSpc>
              <a:spcBef>
                <a:spcPct val="50000"/>
              </a:spcBef>
            </a:pPr>
            <a:r>
              <a:rPr lang="fr-FR" sz="2400" b="1" i="1" dirty="0">
                <a:solidFill>
                  <a:schemeClr val="accent2"/>
                </a:solidFill>
                <a:latin typeface="Times New Roman" panose="02020603050405020304" pitchFamily="18" charset="0"/>
                <a:cs typeface="Times New Roman" panose="02020603050405020304" pitchFamily="18" charset="0"/>
              </a:rPr>
              <a:t>DEBUT</a:t>
            </a: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Saisir une valeur entière N &gt; 0: </a:t>
            </a:r>
            <a:r>
              <a:rPr lang="fr-FR" sz="2400" dirty="0">
                <a:solidFill>
                  <a:schemeClr val="accent2"/>
                </a:solidFill>
                <a:latin typeface="Times New Roman" panose="02020603050405020304" pitchFamily="18" charset="0"/>
                <a:cs typeface="Times New Roman" panose="02020603050405020304" pitchFamily="18" charset="0"/>
              </a:rPr>
              <a:t>')</a:t>
            </a:r>
            <a:endParaRPr lang="fr-FR" sz="24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Lire</a:t>
            </a:r>
            <a:r>
              <a:rPr lang="fr-FR" sz="2400" b="1" i="1" dirty="0">
                <a:solidFill>
                  <a:srgbClr val="000000"/>
                </a:solidFill>
                <a:latin typeface="Times New Roman" panose="02020603050405020304" pitchFamily="18" charset="0"/>
                <a:cs typeface="Times New Roman" panose="02020603050405020304" pitchFamily="18" charset="0"/>
              </a:rPr>
              <a:t> (N )</a:t>
            </a: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F	</a:t>
            </a:r>
            <a:r>
              <a:rPr lang="fr-FR" sz="3200" dirty="0">
                <a:latin typeface="Times New Roman" panose="02020603050405020304" pitchFamily="18" charset="0"/>
                <a:sym typeface="Symbol" panose="05050102010706020507" pitchFamily="18" charset="2"/>
              </a:rPr>
              <a:t> </a:t>
            </a:r>
            <a:r>
              <a:rPr lang="fr-FR" sz="2400" b="1" i="1" dirty="0">
                <a:solidFill>
                  <a:srgbClr val="000000"/>
                </a:solidFill>
                <a:latin typeface="Times New Roman" panose="02020603050405020304" pitchFamily="18" charset="0"/>
                <a:cs typeface="Times New Roman" panose="02020603050405020304" pitchFamily="18" charset="0"/>
              </a:rPr>
              <a:t>1		 </a:t>
            </a:r>
            <a:r>
              <a:rPr lang="en-GB" sz="2400" b="1" i="1" dirty="0">
                <a:latin typeface="Times New Roman" panose="02020603050405020304" pitchFamily="18" charset="0"/>
                <a:cs typeface="Times New Roman" panose="02020603050405020304" pitchFamily="18" charset="0"/>
              </a:rPr>
              <a:t>* initialisation de la boucle*</a:t>
            </a:r>
            <a:endParaRPr lang="fr-FR" sz="2400" b="1" i="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smtClean="0">
                <a:solidFill>
                  <a:srgbClr val="000000"/>
                </a:solidFill>
                <a:latin typeface="Times New Roman" panose="02020603050405020304" pitchFamily="18" charset="0"/>
                <a:cs typeface="Times New Roman" panose="02020603050405020304" pitchFamily="18" charset="0"/>
              </a:rPr>
              <a:t>   </a:t>
            </a:r>
            <a:r>
              <a:rPr lang="en-GB" sz="2400" b="1" i="1" dirty="0">
                <a:solidFill>
                  <a:schemeClr val="accent2"/>
                </a:solidFill>
                <a:latin typeface="Times New Roman" panose="02020603050405020304" pitchFamily="18" charset="0"/>
                <a:cs typeface="Times New Roman" panose="02020603050405020304" pitchFamily="18" charset="0"/>
              </a:rPr>
              <a:t>Pour</a:t>
            </a:r>
            <a:r>
              <a:rPr lang="en-GB" sz="2400" b="1" i="1" dirty="0">
                <a:solidFill>
                  <a:srgbClr val="000000"/>
                </a:solidFill>
                <a:latin typeface="Times New Roman" panose="02020603050405020304" pitchFamily="18" charset="0"/>
                <a:cs typeface="Times New Roman" panose="02020603050405020304" pitchFamily="18" charset="0"/>
              </a:rPr>
              <a:t>  </a:t>
            </a:r>
            <a:r>
              <a:rPr lang="en-GB" sz="2400" b="1" i="1" dirty="0" err="1">
                <a:solidFill>
                  <a:srgbClr val="000000"/>
                </a:solidFill>
                <a:latin typeface="Times New Roman" panose="02020603050405020304" pitchFamily="18" charset="0"/>
                <a:cs typeface="Times New Roman" panose="02020603050405020304" pitchFamily="18" charset="0"/>
              </a:rPr>
              <a:t>i</a:t>
            </a:r>
            <a:r>
              <a:rPr lang="en-GB" sz="2400" b="1" i="1" dirty="0">
                <a:solidFill>
                  <a:srgbClr val="000000"/>
                </a:solidFill>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sym typeface="Symbol" panose="05050102010706020507" pitchFamily="18" charset="2"/>
              </a:rPr>
              <a:t></a:t>
            </a:r>
            <a:r>
              <a:rPr lang="en-GB" sz="2400" b="1" i="1" dirty="0">
                <a:solidFill>
                  <a:srgbClr val="000000"/>
                </a:solidFill>
                <a:latin typeface="Times New Roman" panose="02020603050405020304" pitchFamily="18" charset="0"/>
                <a:cs typeface="Times New Roman" panose="02020603050405020304" pitchFamily="18" charset="0"/>
              </a:rPr>
              <a:t>  1  à  N  </a:t>
            </a:r>
            <a:r>
              <a:rPr lang="en-GB" sz="2400" b="1" i="1" dirty="0">
                <a:solidFill>
                  <a:schemeClr val="accent2"/>
                </a:solidFill>
                <a:latin typeface="Times New Roman" panose="02020603050405020304" pitchFamily="18" charset="0"/>
                <a:cs typeface="Times New Roman" panose="02020603050405020304" pitchFamily="18" charset="0"/>
              </a:rPr>
              <a:t>Faire</a:t>
            </a: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F </a:t>
            </a:r>
            <a:r>
              <a:rPr lang="fr-FR" sz="3200" dirty="0">
                <a:latin typeface="Times New Roman" panose="02020603050405020304" pitchFamily="18" charset="0"/>
                <a:sym typeface="Symbol" panose="05050102010706020507" pitchFamily="18" charset="2"/>
              </a:rPr>
              <a:t> </a:t>
            </a:r>
            <a:r>
              <a:rPr lang="fr-FR" sz="2400" b="1" i="1" dirty="0">
                <a:solidFill>
                  <a:srgbClr val="000000"/>
                </a:solidFill>
                <a:latin typeface="Times New Roman" panose="02020603050405020304" pitchFamily="18" charset="0"/>
                <a:cs typeface="Times New Roman" panose="02020603050405020304" pitchFamily="18" charset="0"/>
              </a:rPr>
              <a:t>F*i</a:t>
            </a:r>
          </a:p>
          <a:p>
            <a:pPr algn="just" eaLnBrk="1" hangingPunct="1">
              <a:lnSpc>
                <a:spcPct val="50000"/>
              </a:lnSpc>
              <a:spcBef>
                <a:spcPct val="3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Fin </a:t>
            </a:r>
            <a:r>
              <a:rPr lang="en-GB" sz="2400" b="1" i="1" dirty="0">
                <a:solidFill>
                  <a:schemeClr val="accent2"/>
                </a:solidFill>
                <a:latin typeface="Times New Roman" panose="02020603050405020304" pitchFamily="18" charset="0"/>
                <a:cs typeface="Times New Roman" panose="02020603050405020304" pitchFamily="18" charset="0"/>
              </a:rPr>
              <a:t>Pour</a:t>
            </a:r>
            <a:r>
              <a:rPr lang="en-GB" sz="2400" b="1" i="1" dirty="0">
                <a:solidFill>
                  <a:srgbClr val="000000"/>
                </a:solidFill>
                <a:latin typeface="Times New Roman" panose="02020603050405020304" pitchFamily="18" charset="0"/>
                <a:cs typeface="Times New Roman" panose="02020603050405020304" pitchFamily="18" charset="0"/>
              </a:rPr>
              <a:t> </a:t>
            </a:r>
          </a:p>
          <a:p>
            <a:pPr algn="just" eaLnBrk="1" hangingPunct="1">
              <a:lnSpc>
                <a:spcPct val="50000"/>
              </a:lnSpc>
              <a:spcBef>
                <a:spcPct val="30000"/>
              </a:spcBef>
            </a:pPr>
            <a:r>
              <a:rPr lang="fr-FR" sz="2400" b="1" dirty="0">
                <a:solidFill>
                  <a:schemeClr val="accent2"/>
                </a:solidFill>
                <a:latin typeface="Times New Roman" panose="02020603050405020304" pitchFamily="18" charset="0"/>
                <a:cs typeface="Times New Roman" panose="02020603050405020304" pitchFamily="18" charset="0"/>
              </a:rPr>
              <a:t>                       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 factoriel de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N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est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 F</a:t>
            </a:r>
            <a:r>
              <a:rPr lang="fr-FR" sz="2400" b="1" dirty="0">
                <a:solidFill>
                  <a:schemeClr val="folHlink"/>
                </a:solidFill>
                <a:latin typeface="Times New Roman" panose="02020603050405020304" pitchFamily="18" charset="0"/>
                <a:cs typeface="Times New Roman" panose="02020603050405020304" pitchFamily="18" charset="0"/>
              </a:rPr>
              <a:t>)</a:t>
            </a:r>
          </a:p>
          <a:p>
            <a:pPr algn="just" eaLnBrk="1" hangingPunct="1">
              <a:lnSpc>
                <a:spcPct val="50000"/>
              </a:lnSpc>
              <a:spcBef>
                <a:spcPct val="10000"/>
              </a:spcBef>
            </a:pPr>
            <a:r>
              <a:rPr lang="fr-FR" sz="2400" b="1" i="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326977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Instructions</a:t>
            </a:r>
            <a:endParaRPr lang="fr-FR" dirty="0"/>
          </a:p>
        </p:txBody>
      </p:sp>
      <p:sp>
        <p:nvSpPr>
          <p:cNvPr id="3" name="Espace réservé du contenu 2"/>
          <p:cNvSpPr>
            <a:spLocks noGrp="1"/>
          </p:cNvSpPr>
          <p:nvPr>
            <p:ph idx="1"/>
          </p:nvPr>
        </p:nvSpPr>
        <p:spPr/>
        <p:txBody>
          <a:bodyPr>
            <a:normAutofit fontScale="85000" lnSpcReduction="20000"/>
          </a:bodyPr>
          <a:lstStyle/>
          <a:p>
            <a:pPr marL="360363" indent="-360363" algn="just">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 Les instructions représentent les opérations (addition, par exemple) effectuées par un ordinateur. Elles sont composées de plusieurs champs:</a:t>
            </a:r>
          </a:p>
          <a:p>
            <a:pPr marL="760413" lvl="1" indent="-360363" algn="just">
              <a:buNone/>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       - Le code de l’opération à effectuer</a:t>
            </a:r>
            <a:r>
              <a:rPr lang="fr-FR" dirty="0"/>
              <a:t>;</a:t>
            </a:r>
            <a:endParaRPr lang="fr-FR" dirty="0" smtClean="0"/>
          </a:p>
          <a:p>
            <a:pPr marL="760413" lvl="1" indent="-360363" algn="just">
              <a:buNone/>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       - Les opérandes impliqués dans l’opération.</a:t>
            </a:r>
          </a:p>
          <a:p>
            <a:pPr marL="360363" indent="-360363" algn="just">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Le traitement de l’information est une suite d’opérations transformant une représentation de cette information en une autre représentation </a:t>
            </a:r>
            <a:r>
              <a:rPr lang="fr-FR" b="1" dirty="0" smtClean="0"/>
              <a:t> </a:t>
            </a:r>
            <a:r>
              <a:rPr lang="fr-FR" dirty="0" smtClean="0"/>
              <a:t>plus facile à manipuler ou à interpréter.</a:t>
            </a:r>
          </a:p>
          <a:p>
            <a:pPr marL="360363" indent="-360363" algn="just">
              <a:buNone/>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u="sng" dirty="0" smtClean="0"/>
              <a:t>Exemples:</a:t>
            </a:r>
            <a:r>
              <a:rPr lang="fr-FR" dirty="0" smtClean="0"/>
              <a:t>  245+5x2-5=250; Gestion des comptes clients dans une banque; Recensement de la population; Inscription, notes des étudiants, …</a:t>
            </a:r>
            <a:endParaRPr lang="fr-F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4"/>
          <p:cNvSpPr txBox="1">
            <a:spLocks noChangeArrowheads="1"/>
          </p:cNvSpPr>
          <p:nvPr/>
        </p:nvSpPr>
        <p:spPr bwMode="auto">
          <a:xfrm>
            <a:off x="395536" y="2636912"/>
            <a:ext cx="8229600" cy="885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sz="2600" b="1" dirty="0">
                <a:solidFill>
                  <a:srgbClr val="000000"/>
                </a:solidFill>
                <a:latin typeface="Times New Roman" panose="02020603050405020304" pitchFamily="18" charset="0"/>
                <a:cs typeface="Times New Roman" panose="02020603050405020304" pitchFamily="18" charset="0"/>
              </a:rPr>
              <a:t>Écrire l’algorithme permettant de calculer la moyenne  des notes  de   N  étudiants</a:t>
            </a:r>
            <a:endParaRPr lang="fr-FR" sz="28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823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4" name="Text Box 4"/>
          <p:cNvSpPr txBox="1">
            <a:spLocks noChangeArrowheads="1"/>
          </p:cNvSpPr>
          <p:nvPr/>
        </p:nvSpPr>
        <p:spPr bwMode="auto">
          <a:xfrm>
            <a:off x="1259632" y="1340768"/>
            <a:ext cx="7318375" cy="4750436"/>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98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50000"/>
              </a:lnSpc>
              <a:spcBef>
                <a:spcPct val="25000"/>
              </a:spcBef>
            </a:pPr>
            <a:r>
              <a:rPr lang="en-GB" sz="2400" b="1" i="1" dirty="0">
                <a:solidFill>
                  <a:schemeClr val="accent2"/>
                </a:solidFill>
                <a:latin typeface="Times New Roman" panose="02020603050405020304" pitchFamily="18" charset="0"/>
                <a:cs typeface="Times New Roman" panose="02020603050405020304" pitchFamily="18" charset="0"/>
              </a:rPr>
              <a:t>Titre : </a:t>
            </a:r>
            <a:r>
              <a:rPr lang="en-GB" sz="2400" b="1" i="1" dirty="0" err="1">
                <a:latin typeface="Times New Roman" panose="02020603050405020304" pitchFamily="18" charset="0"/>
                <a:cs typeface="Times New Roman" panose="02020603050405020304" pitchFamily="18" charset="0"/>
              </a:rPr>
              <a:t>Moyenne</a:t>
            </a:r>
            <a:endParaRPr lang="en-GB" sz="2400" b="1" i="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45000"/>
              </a:spcBef>
            </a:pPr>
            <a:r>
              <a:rPr lang="fr-FR" sz="2400" b="1" i="1" dirty="0">
                <a:solidFill>
                  <a:schemeClr val="accent2"/>
                </a:solidFill>
                <a:latin typeface="Times New Roman" panose="02020603050405020304" pitchFamily="18" charset="0"/>
                <a:cs typeface="Times New Roman" panose="02020603050405020304" pitchFamily="18" charset="0"/>
              </a:rPr>
              <a:t>Variable  </a:t>
            </a:r>
            <a:r>
              <a:rPr lang="fr-FR" sz="2400" b="1" i="1" dirty="0">
                <a:solidFill>
                  <a:srgbClr val="000000"/>
                </a:solidFill>
                <a:latin typeface="Times New Roman" panose="02020603050405020304" pitchFamily="18" charset="0"/>
                <a:cs typeface="Times New Roman" panose="02020603050405020304" pitchFamily="18" charset="0"/>
              </a:rPr>
              <a:t>     N, i </a:t>
            </a:r>
            <a:r>
              <a:rPr lang="fr-FR" sz="2400" b="1" i="1" dirty="0">
                <a:solidFill>
                  <a:schemeClr val="accent2"/>
                </a:solidFill>
                <a:latin typeface="Times New Roman" panose="02020603050405020304" pitchFamily="18" charset="0"/>
                <a:cs typeface="Times New Roman" panose="02020603050405020304" pitchFamily="18" charset="0"/>
              </a:rPr>
              <a:t>: Entier</a:t>
            </a:r>
          </a:p>
          <a:p>
            <a:pPr algn="just" eaLnBrk="1" hangingPunct="1">
              <a:lnSpc>
                <a:spcPct val="50000"/>
              </a:lnSpc>
              <a:spcBef>
                <a:spcPct val="45000"/>
              </a:spcBef>
            </a:pPr>
            <a:r>
              <a:rPr lang="fr-FR" sz="2400" b="1" i="1" dirty="0">
                <a:solidFill>
                  <a:schemeClr val="accent2"/>
                </a:solidFill>
                <a:latin typeface="Times New Roman" panose="02020603050405020304" pitchFamily="18" charset="0"/>
                <a:cs typeface="Times New Roman" panose="02020603050405020304" pitchFamily="18" charset="0"/>
              </a:rPr>
              <a:t>   </a:t>
            </a:r>
            <a:r>
              <a:rPr lang="fr-FR" sz="2400" b="1" i="1" dirty="0">
                <a:solidFill>
                  <a:srgbClr val="000000"/>
                </a:solidFill>
                <a:latin typeface="Times New Roman" panose="02020603050405020304" pitchFamily="18" charset="0"/>
                <a:cs typeface="Times New Roman" panose="02020603050405020304" pitchFamily="18" charset="0"/>
              </a:rPr>
              <a:t>            note, S, </a:t>
            </a:r>
            <a:r>
              <a:rPr lang="fr-FR" sz="2400" b="1" i="1" dirty="0" err="1">
                <a:solidFill>
                  <a:srgbClr val="000000"/>
                </a:solidFill>
                <a:latin typeface="Times New Roman" panose="02020603050405020304" pitchFamily="18" charset="0"/>
                <a:cs typeface="Times New Roman" panose="02020603050405020304" pitchFamily="18" charset="0"/>
              </a:rPr>
              <a:t>Moy</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 Réel</a:t>
            </a:r>
          </a:p>
          <a:p>
            <a:pPr algn="just" eaLnBrk="1" hangingPunct="1">
              <a:lnSpc>
                <a:spcPct val="80000"/>
              </a:lnSpc>
              <a:spcBef>
                <a:spcPct val="30000"/>
              </a:spcBef>
            </a:pPr>
            <a:r>
              <a:rPr lang="fr-FR" sz="2400" b="1" i="1" dirty="0">
                <a:solidFill>
                  <a:schemeClr val="accent2"/>
                </a:solidFill>
                <a:latin typeface="Times New Roman" panose="02020603050405020304" pitchFamily="18" charset="0"/>
                <a:cs typeface="Times New Roman" panose="02020603050405020304" pitchFamily="18" charset="0"/>
              </a:rPr>
              <a:t>DEBUT</a:t>
            </a:r>
          </a:p>
          <a:p>
            <a:pPr algn="just" eaLnBrk="1" hangingPunct="1">
              <a:lnSpc>
                <a:spcPct val="50000"/>
              </a:lnSpc>
              <a:spcBef>
                <a:spcPct val="25000"/>
              </a:spcBef>
            </a:pPr>
            <a:r>
              <a:rPr lang="fr-FR" sz="2400" b="1" i="1"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Saisir le nombre d’étudiants: </a:t>
            </a:r>
            <a:r>
              <a:rPr lang="fr-FR" sz="2400" dirty="0">
                <a:solidFill>
                  <a:schemeClr val="accent2"/>
                </a:solidFill>
                <a:latin typeface="Times New Roman" panose="02020603050405020304" pitchFamily="18" charset="0"/>
                <a:cs typeface="Times New Roman" panose="02020603050405020304" pitchFamily="18" charset="0"/>
              </a:rPr>
              <a:t>')</a:t>
            </a:r>
            <a:endParaRPr lang="fr-FR" sz="24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25000"/>
              </a:spcBef>
            </a:pPr>
            <a:r>
              <a:rPr lang="fr-FR" sz="2400" b="1" dirty="0">
                <a:solidFill>
                  <a:schemeClr val="accent2"/>
                </a:solidFill>
                <a:latin typeface="Times New Roman" panose="02020603050405020304" pitchFamily="18" charset="0"/>
                <a:cs typeface="Times New Roman" panose="02020603050405020304" pitchFamily="18" charset="0"/>
              </a:rPr>
              <a:t>      Lire</a:t>
            </a:r>
            <a:r>
              <a:rPr lang="fr-FR" sz="2400" b="1" dirty="0">
                <a:solidFill>
                  <a:srgbClr val="000000"/>
                </a:solidFill>
                <a:latin typeface="Times New Roman" panose="02020603050405020304" pitchFamily="18" charset="0"/>
                <a:cs typeface="Times New Roman" panose="02020603050405020304" pitchFamily="18" charset="0"/>
              </a:rPr>
              <a:t> (N) </a:t>
            </a:r>
          </a:p>
          <a:p>
            <a:pPr algn="just" eaLnBrk="1" hangingPunct="1">
              <a:lnSpc>
                <a:spcPct val="50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en-GB" sz="2400" b="1" dirty="0">
                <a:solidFill>
                  <a:srgbClr val="000000"/>
                </a:solidFill>
                <a:latin typeface="Times New Roman" panose="02020603050405020304" pitchFamily="18" charset="0"/>
                <a:cs typeface="Times New Roman" panose="02020603050405020304" pitchFamily="18" charset="0"/>
              </a:rPr>
              <a:t>S   </a:t>
            </a:r>
            <a:r>
              <a:rPr lang="en-GB"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dirty="0">
                <a:solidFill>
                  <a:srgbClr val="000000"/>
                </a:solidFill>
                <a:latin typeface="Times New Roman" panose="02020603050405020304" pitchFamily="18" charset="0"/>
                <a:cs typeface="Times New Roman" panose="02020603050405020304" pitchFamily="18" charset="0"/>
              </a:rPr>
              <a:t>    0	         </a:t>
            </a:r>
            <a:r>
              <a:rPr lang="en-GB" sz="2400" b="1" i="1" dirty="0">
                <a:latin typeface="Times New Roman" panose="02020603050405020304" pitchFamily="18" charset="0"/>
                <a:cs typeface="Times New Roman" panose="02020603050405020304" pitchFamily="18" charset="0"/>
              </a:rPr>
              <a:t>* initialisation de la boucle</a:t>
            </a:r>
            <a:r>
              <a:rPr lang="en-GB" sz="2400" b="1" i="1" dirty="0" smtClean="0">
                <a:latin typeface="Times New Roman" panose="02020603050405020304" pitchFamily="18" charset="0"/>
                <a:cs typeface="Times New Roman" panose="02020603050405020304" pitchFamily="18" charset="0"/>
              </a:rPr>
              <a:t>*</a:t>
            </a:r>
            <a:endParaRPr lang="fr-FR" sz="2400" b="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smtClean="0">
                <a:solidFill>
                  <a:schemeClr val="accent2"/>
                </a:solidFill>
                <a:latin typeface="Times New Roman" panose="02020603050405020304" pitchFamily="18" charset="0"/>
                <a:cs typeface="Times New Roman" panose="02020603050405020304" pitchFamily="18" charset="0"/>
              </a:rPr>
              <a:t>Pour</a:t>
            </a:r>
            <a:r>
              <a:rPr lang="fr-FR" sz="2400" b="1"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i </a:t>
            </a:r>
            <a:r>
              <a:rPr lang="fr-FR"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dirty="0">
                <a:solidFill>
                  <a:srgbClr val="000000"/>
                </a:solidFill>
                <a:latin typeface="Times New Roman" panose="02020603050405020304" pitchFamily="18" charset="0"/>
                <a:cs typeface="Times New Roman" panose="02020603050405020304" pitchFamily="18" charset="0"/>
              </a:rPr>
              <a:t> 1  </a:t>
            </a:r>
            <a:r>
              <a:rPr lang="fr-FR" sz="2400" b="1" dirty="0">
                <a:solidFill>
                  <a:schemeClr val="accent2"/>
                </a:solidFill>
                <a:latin typeface="Times New Roman" panose="02020603050405020304" pitchFamily="18" charset="0"/>
                <a:cs typeface="Times New Roman" panose="02020603050405020304" pitchFamily="18" charset="0"/>
              </a:rPr>
              <a:t> à </a:t>
            </a:r>
            <a:r>
              <a:rPr lang="fr-FR" sz="2400" b="1" dirty="0">
                <a:solidFill>
                  <a:srgbClr val="000000"/>
                </a:solidFill>
                <a:latin typeface="Times New Roman" panose="02020603050405020304" pitchFamily="18" charset="0"/>
                <a:cs typeface="Times New Roman" panose="02020603050405020304" pitchFamily="18" charset="0"/>
              </a:rPr>
              <a:t>  N   </a:t>
            </a:r>
            <a:r>
              <a:rPr lang="fr-FR" sz="2400" b="1" dirty="0">
                <a:solidFill>
                  <a:schemeClr val="accent2"/>
                </a:solidFill>
                <a:latin typeface="Times New Roman" panose="02020603050405020304" pitchFamily="18" charset="0"/>
                <a:cs typeface="Times New Roman" panose="02020603050405020304" pitchFamily="18" charset="0"/>
              </a:rPr>
              <a:t>faire</a:t>
            </a:r>
            <a:endParaRPr lang="fr-FR" sz="2400" b="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Saisir la note  de l’Etudiant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 i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chemeClr val="accent2"/>
                </a:solidFill>
                <a:latin typeface="Times New Roman" panose="02020603050405020304" pitchFamily="18" charset="0"/>
                <a:cs typeface="Times New Roman" panose="02020603050405020304" pitchFamily="18" charset="0"/>
              </a:rPr>
              <a:t>')</a:t>
            </a:r>
            <a:endParaRPr lang="fr-FR" sz="24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25000"/>
              </a:spcBef>
            </a:pPr>
            <a:r>
              <a:rPr lang="fr-FR" sz="2400" b="1" dirty="0">
                <a:solidFill>
                  <a:schemeClr val="accent2"/>
                </a:solidFill>
                <a:latin typeface="Times New Roman" panose="02020603050405020304" pitchFamily="18" charset="0"/>
                <a:cs typeface="Times New Roman" panose="02020603050405020304" pitchFamily="18" charset="0"/>
              </a:rPr>
              <a:t>      	 Lire</a:t>
            </a:r>
            <a:r>
              <a:rPr lang="fr-FR" sz="2400" b="1" dirty="0">
                <a:solidFill>
                  <a:srgbClr val="000000"/>
                </a:solidFill>
                <a:latin typeface="Times New Roman" panose="02020603050405020304" pitchFamily="18" charset="0"/>
                <a:cs typeface="Times New Roman" panose="02020603050405020304" pitchFamily="18" charset="0"/>
              </a:rPr>
              <a:t> (note) </a:t>
            </a:r>
          </a:p>
          <a:p>
            <a:pPr algn="just" eaLnBrk="1" hangingPunct="1">
              <a:lnSpc>
                <a:spcPct val="50000"/>
              </a:lnSpc>
              <a:spcBef>
                <a:spcPct val="25000"/>
              </a:spcBef>
            </a:pPr>
            <a:r>
              <a:rPr lang="en-GB" sz="2400" b="1" dirty="0">
                <a:solidFill>
                  <a:srgbClr val="000000"/>
                </a:solidFill>
                <a:latin typeface="Times New Roman" panose="02020603050405020304" pitchFamily="18" charset="0"/>
                <a:cs typeface="Times New Roman" panose="02020603050405020304" pitchFamily="18" charset="0"/>
              </a:rPr>
              <a:t>	 S   </a:t>
            </a:r>
            <a:r>
              <a:rPr lang="en-GB"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dirty="0">
                <a:solidFill>
                  <a:srgbClr val="000000"/>
                </a:solidFill>
                <a:latin typeface="Times New Roman" panose="02020603050405020304" pitchFamily="18" charset="0"/>
                <a:cs typeface="Times New Roman" panose="02020603050405020304" pitchFamily="18" charset="0"/>
              </a:rPr>
              <a:t>    S  +  note</a:t>
            </a:r>
            <a:endParaRPr lang="fr-FR" sz="2400" b="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25000"/>
              </a:spcBef>
            </a:pPr>
            <a:r>
              <a:rPr lang="en-GB" sz="2400" b="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smtClean="0">
                <a:solidFill>
                  <a:schemeClr val="accent2"/>
                </a:solidFill>
                <a:latin typeface="Times New Roman" panose="02020603050405020304" pitchFamily="18" charset="0"/>
                <a:cs typeface="Times New Roman" panose="02020603050405020304" pitchFamily="18" charset="0"/>
              </a:rPr>
              <a:t>Fin Pour</a:t>
            </a:r>
          </a:p>
          <a:p>
            <a:pPr algn="just" eaLnBrk="1" hangingPunct="1">
              <a:lnSpc>
                <a:spcPct val="60000"/>
              </a:lnSpc>
              <a:spcBef>
                <a:spcPct val="25000"/>
              </a:spcBef>
            </a:pPr>
            <a:r>
              <a:rPr lang="fr-FR" sz="2400" b="1" dirty="0" smtClean="0">
                <a:solidFill>
                  <a:schemeClr val="accent2"/>
                </a:solidFill>
                <a:latin typeface="Times New Roman" panose="02020603050405020304" pitchFamily="18" charset="0"/>
                <a:cs typeface="Times New Roman" panose="02020603050405020304" pitchFamily="18" charset="0"/>
              </a:rPr>
              <a:t> </a:t>
            </a:r>
            <a:r>
              <a:rPr lang="fr-FR" sz="2400" b="1" dirty="0" smtClean="0">
                <a:solidFill>
                  <a:schemeClr val="accent2"/>
                </a:solidFill>
                <a:latin typeface="Times New Roman" panose="02020603050405020304" pitchFamily="18" charset="0"/>
                <a:cs typeface="Times New Roman" panose="02020603050405020304" pitchFamily="18" charset="0"/>
              </a:rPr>
              <a:t>     </a:t>
            </a:r>
            <a:r>
              <a:rPr lang="en-GB" sz="2400" b="1" dirty="0" smtClean="0">
                <a:solidFill>
                  <a:srgbClr val="000000"/>
                </a:solidFill>
                <a:latin typeface="Times New Roman" panose="02020603050405020304" pitchFamily="18" charset="0"/>
                <a:cs typeface="Times New Roman" panose="02020603050405020304" pitchFamily="18" charset="0"/>
              </a:rPr>
              <a:t>Moy   </a:t>
            </a:r>
            <a:r>
              <a:rPr lang="en-GB" sz="2400" b="1"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dirty="0" smtClean="0">
                <a:solidFill>
                  <a:srgbClr val="000000"/>
                </a:solidFill>
                <a:latin typeface="Times New Roman" panose="02020603050405020304" pitchFamily="18" charset="0"/>
                <a:cs typeface="Times New Roman" panose="02020603050405020304" pitchFamily="18" charset="0"/>
              </a:rPr>
              <a:t>    S/N</a:t>
            </a:r>
            <a:endParaRPr lang="fr-FR" sz="2400" b="1" dirty="0" smtClean="0">
              <a:solidFill>
                <a:schemeClr val="accent2"/>
              </a:solidFill>
              <a:latin typeface="Times New Roman" panose="02020603050405020304" pitchFamily="18" charset="0"/>
              <a:cs typeface="Times New Roman" panose="02020603050405020304" pitchFamily="18" charset="0"/>
            </a:endParaRPr>
          </a:p>
          <a:p>
            <a:pPr algn="just" eaLnBrk="1" hangingPunct="1">
              <a:lnSpc>
                <a:spcPct val="60000"/>
              </a:lnSpc>
              <a:spcBef>
                <a:spcPct val="25000"/>
              </a:spcBef>
            </a:pPr>
            <a:r>
              <a:rPr lang="fr-FR" sz="2400" b="1" dirty="0" smtClean="0">
                <a:solidFill>
                  <a:schemeClr val="accent2"/>
                </a:solidFill>
                <a:latin typeface="Times New Roman" panose="02020603050405020304" pitchFamily="18" charset="0"/>
                <a:cs typeface="Times New Roman" panose="02020603050405020304" pitchFamily="18" charset="0"/>
              </a:rPr>
              <a:t>      </a:t>
            </a:r>
            <a:r>
              <a:rPr lang="fr-FR" sz="2400" b="1" i="1" dirty="0" smtClean="0">
                <a:solidFill>
                  <a:schemeClr val="accent2"/>
                </a:solidFill>
                <a:latin typeface="Times New Roman" panose="02020603050405020304" pitchFamily="18" charset="0"/>
                <a:cs typeface="Times New Roman" panose="02020603050405020304" pitchFamily="18" charset="0"/>
              </a:rPr>
              <a:t>Écrire </a:t>
            </a:r>
            <a:r>
              <a:rPr lang="fr-FR" sz="2400" b="1" i="1" dirty="0">
                <a:solidFill>
                  <a:schemeClr val="accent2"/>
                </a:solidFill>
                <a:latin typeface="Times New Roman" panose="02020603050405020304" pitchFamily="18" charset="0"/>
                <a:cs typeface="Times New Roman" panose="02020603050405020304" pitchFamily="18" charset="0"/>
              </a:rPr>
              <a:t>(</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i="1" dirty="0">
                <a:solidFill>
                  <a:srgbClr val="000000"/>
                </a:solidFill>
                <a:latin typeface="Times New Roman" panose="02020603050405020304" pitchFamily="18" charset="0"/>
                <a:cs typeface="Times New Roman" panose="02020603050405020304" pitchFamily="18" charset="0"/>
              </a:rPr>
              <a:t> La moyenne  est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i="1" dirty="0">
                <a:solidFill>
                  <a:schemeClr val="accent2"/>
                </a:solidFill>
                <a:latin typeface="Times New Roman" panose="02020603050405020304" pitchFamily="18" charset="0"/>
                <a:cs typeface="Times New Roman" panose="02020603050405020304" pitchFamily="18" charset="0"/>
              </a:rPr>
              <a:t>,</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Moy</a:t>
            </a:r>
            <a:r>
              <a:rPr lang="fr-FR" sz="2400" b="1" i="1" dirty="0">
                <a:solidFill>
                  <a:schemeClr val="folHlink"/>
                </a:solidFill>
                <a:latin typeface="Times New Roman" panose="02020603050405020304" pitchFamily="18" charset="0"/>
                <a:cs typeface="Times New Roman" panose="02020603050405020304" pitchFamily="18" charset="0"/>
              </a:rPr>
              <a:t>)</a:t>
            </a:r>
          </a:p>
          <a:p>
            <a:pPr algn="just" eaLnBrk="1" hangingPunct="1">
              <a:lnSpc>
                <a:spcPct val="50000"/>
              </a:lnSpc>
              <a:spcBef>
                <a:spcPct val="15000"/>
              </a:spcBef>
            </a:pPr>
            <a:r>
              <a:rPr lang="fr-FR" sz="2400" b="1" i="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15418820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tenir</a:t>
            </a:r>
            <a:endParaRPr lang="fr-FR" dirty="0"/>
          </a:p>
        </p:txBody>
      </p:sp>
      <p:sp>
        <p:nvSpPr>
          <p:cNvPr id="4" name="Text Box 2"/>
          <p:cNvSpPr txBox="1">
            <a:spLocks noChangeArrowheads="1"/>
          </p:cNvSpPr>
          <p:nvPr/>
        </p:nvSpPr>
        <p:spPr bwMode="auto">
          <a:xfrm>
            <a:off x="1141413" y="1556792"/>
            <a:ext cx="7380287" cy="4329113"/>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chemeClr val="accent2"/>
                </a:solidFill>
                <a:latin typeface="LuxiMono-Bold" charset="0"/>
              </a:rPr>
              <a:t>Si</a:t>
            </a:r>
            <a:r>
              <a:rPr lang="fr-FR" sz="2400" b="1">
                <a:latin typeface="LuxiMono-Bold" charset="0"/>
              </a:rPr>
              <a:t> </a:t>
            </a:r>
            <a:r>
              <a:rPr lang="fr-FR" sz="2400">
                <a:solidFill>
                  <a:schemeClr val="hlink"/>
                </a:solidFill>
                <a:latin typeface="LuxiMono" charset="0"/>
              </a:rPr>
              <a:t>nombre d'itérations connu</a:t>
            </a:r>
            <a:r>
              <a:rPr lang="fr-FR" sz="2400">
                <a:latin typeface="LuxiMono" charset="0"/>
              </a:rPr>
              <a:t> </a:t>
            </a:r>
            <a:r>
              <a:rPr lang="fr-FR" sz="2400" b="1">
                <a:solidFill>
                  <a:schemeClr val="accent2"/>
                </a:solidFill>
                <a:latin typeface="LuxiMono-Bold" charset="0"/>
              </a:rPr>
              <a:t>Alors</a:t>
            </a:r>
          </a:p>
          <a:p>
            <a:pPr eaLnBrk="1" hangingPunct="1">
              <a:spcBef>
                <a:spcPct val="50000"/>
              </a:spcBef>
            </a:pPr>
            <a:r>
              <a:rPr lang="fr-FR" sz="2400" b="1">
                <a:latin typeface="LuxiMono-Bold" charset="0"/>
              </a:rPr>
              <a:t>	Boucle</a:t>
            </a:r>
            <a:r>
              <a:rPr lang="fr-FR" sz="2400">
                <a:latin typeface="LuxiMono-Bold" charset="0"/>
              </a:rPr>
              <a:t> </a:t>
            </a:r>
            <a:r>
              <a:rPr lang="fr-FR" sz="2400" b="1">
                <a:latin typeface="LuxiMono-Bold" charset="0"/>
              </a:rPr>
              <a:t> </a:t>
            </a:r>
            <a:r>
              <a:rPr lang="fr-FR" sz="2400" b="1">
                <a:solidFill>
                  <a:schemeClr val="hlink"/>
                </a:solidFill>
                <a:latin typeface="LuxiMono-Bold" charset="0"/>
              </a:rPr>
              <a:t>Pour</a:t>
            </a:r>
          </a:p>
          <a:p>
            <a:pPr eaLnBrk="1" hangingPunct="1">
              <a:spcBef>
                <a:spcPct val="50000"/>
              </a:spcBef>
            </a:pPr>
            <a:r>
              <a:rPr lang="fr-FR" sz="2400" b="1">
                <a:solidFill>
                  <a:schemeClr val="accent2"/>
                </a:solidFill>
                <a:latin typeface="LuxiMono-Bold" charset="0"/>
              </a:rPr>
              <a:t>Sinon</a:t>
            </a:r>
          </a:p>
          <a:p>
            <a:pPr eaLnBrk="1" hangingPunct="1">
              <a:spcBef>
                <a:spcPct val="50000"/>
              </a:spcBef>
            </a:pPr>
            <a:r>
              <a:rPr lang="fr-FR" sz="2400" b="1">
                <a:solidFill>
                  <a:schemeClr val="accent2"/>
                </a:solidFill>
                <a:latin typeface="LuxiMono-Bold" charset="0"/>
              </a:rPr>
              <a:t>Si</a:t>
            </a:r>
            <a:r>
              <a:rPr lang="fr-FR" sz="2400" b="1">
                <a:latin typeface="LuxiMono-Bold" charset="0"/>
              </a:rPr>
              <a:t> </a:t>
            </a:r>
            <a:r>
              <a:rPr lang="fr-FR" sz="2400">
                <a:solidFill>
                  <a:schemeClr val="hlink"/>
                </a:solidFill>
                <a:latin typeface="LuxiMono" charset="0"/>
              </a:rPr>
              <a:t>itération exécutée au moins une fois</a:t>
            </a:r>
            <a:r>
              <a:rPr lang="fr-FR" sz="2400">
                <a:latin typeface="LuxiMono" charset="0"/>
              </a:rPr>
              <a:t> </a:t>
            </a:r>
            <a:r>
              <a:rPr lang="fr-FR" sz="2400" b="1">
                <a:solidFill>
                  <a:schemeClr val="accent2"/>
                </a:solidFill>
                <a:latin typeface="LuxiMono-Bold" charset="0"/>
              </a:rPr>
              <a:t>Alors</a:t>
            </a:r>
          </a:p>
          <a:p>
            <a:pPr eaLnBrk="1" hangingPunct="1">
              <a:spcBef>
                <a:spcPct val="50000"/>
              </a:spcBef>
            </a:pPr>
            <a:r>
              <a:rPr lang="fr-FR" sz="2400" b="1">
                <a:latin typeface="LuxiMono-Bold" charset="0"/>
              </a:rPr>
              <a:t>	Boucle </a:t>
            </a:r>
            <a:r>
              <a:rPr lang="fr-FR" sz="2400" b="1">
                <a:solidFill>
                  <a:schemeClr val="hlink"/>
                </a:solidFill>
                <a:latin typeface="LuxiMono-Bold" charset="0"/>
              </a:rPr>
              <a:t>Faire   jusqu’à</a:t>
            </a:r>
          </a:p>
          <a:p>
            <a:pPr eaLnBrk="1" hangingPunct="1">
              <a:spcBef>
                <a:spcPct val="50000"/>
              </a:spcBef>
            </a:pPr>
            <a:r>
              <a:rPr lang="fr-FR" sz="2400" b="1">
                <a:solidFill>
                  <a:schemeClr val="accent2"/>
                </a:solidFill>
                <a:latin typeface="LuxiMono-Bold" charset="0"/>
              </a:rPr>
              <a:t>Sinon</a:t>
            </a:r>
            <a:endParaRPr lang="fr-FR" sz="2400">
              <a:solidFill>
                <a:schemeClr val="accent2"/>
              </a:solidFill>
              <a:latin typeface="LuxiMono-Bold" charset="0"/>
            </a:endParaRPr>
          </a:p>
          <a:p>
            <a:pPr eaLnBrk="1" hangingPunct="1">
              <a:spcBef>
                <a:spcPct val="50000"/>
              </a:spcBef>
            </a:pPr>
            <a:r>
              <a:rPr lang="fr-FR" sz="2400" b="1">
                <a:latin typeface="LuxiMono-Bold" charset="0"/>
              </a:rPr>
              <a:t>	Boucle</a:t>
            </a:r>
            <a:r>
              <a:rPr lang="fr-FR" sz="2400">
                <a:latin typeface="LuxiMono-Bold" charset="0"/>
              </a:rPr>
              <a:t>   </a:t>
            </a:r>
            <a:r>
              <a:rPr lang="fr-FR" sz="2400" b="1">
                <a:solidFill>
                  <a:schemeClr val="hlink"/>
                </a:solidFill>
                <a:latin typeface="LuxiMono-Bold" charset="0"/>
              </a:rPr>
              <a:t>Tant que faire</a:t>
            </a:r>
          </a:p>
          <a:p>
            <a:pPr eaLnBrk="1" hangingPunct="1">
              <a:spcBef>
                <a:spcPct val="50000"/>
              </a:spcBef>
            </a:pPr>
            <a:endParaRPr lang="fr-FR" sz="2400" b="1">
              <a:solidFill>
                <a:schemeClr val="hlink"/>
              </a:solidFill>
              <a:latin typeface="LuxiMono-Bold" charset="0"/>
            </a:endParaRPr>
          </a:p>
        </p:txBody>
      </p:sp>
    </p:spTree>
    <p:extLst>
      <p:ext uri="{BB962C8B-B14F-4D97-AF65-F5344CB8AC3E}">
        <p14:creationId xmlns="" xmlns:p14="http://schemas.microsoft.com/office/powerpoint/2010/main" val="245991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Boucle: tant que faire et faire jusqu’à</a:t>
            </a:r>
            <a:endParaRPr lang="fr-FR" dirty="0"/>
          </a:p>
        </p:txBody>
      </p:sp>
      <p:sp>
        <p:nvSpPr>
          <p:cNvPr id="4" name="Rectangle 2"/>
          <p:cNvSpPr>
            <a:spLocks noChangeArrowheads="1"/>
          </p:cNvSpPr>
          <p:nvPr/>
        </p:nvSpPr>
        <p:spPr bwMode="auto">
          <a:xfrm>
            <a:off x="742950" y="2399630"/>
            <a:ext cx="3887788" cy="1365250"/>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buClrTx/>
            </a:pPr>
            <a:r>
              <a:rPr lang="fr-FR" sz="2400">
                <a:solidFill>
                  <a:schemeClr val="accent2"/>
                </a:solidFill>
                <a:latin typeface="Times New Roman" panose="02020603050405020304" pitchFamily="18" charset="0"/>
              </a:rPr>
              <a:t>Tant Que</a:t>
            </a:r>
            <a:r>
              <a:rPr lang="fr-FR" sz="2400">
                <a:latin typeface="Times New Roman" panose="02020603050405020304" pitchFamily="18" charset="0"/>
              </a:rPr>
              <a:t>  </a:t>
            </a:r>
            <a:r>
              <a:rPr lang="fr-FR" sz="2400">
                <a:solidFill>
                  <a:schemeClr val="hlink"/>
                </a:solidFill>
                <a:latin typeface="Times New Roman" panose="02020603050405020304" pitchFamily="18" charset="0"/>
              </a:rPr>
              <a:t>T</a:t>
            </a:r>
            <a:r>
              <a:rPr lang="fr-FR" sz="2400">
                <a:latin typeface="Times New Roman" panose="02020603050405020304" pitchFamily="18" charset="0"/>
              </a:rPr>
              <a:t> </a:t>
            </a:r>
            <a:r>
              <a:rPr lang="fr-FR" sz="2400">
                <a:solidFill>
                  <a:schemeClr val="accent2"/>
                </a:solidFill>
                <a:latin typeface="Times New Roman" panose="02020603050405020304" pitchFamily="18" charset="0"/>
              </a:rPr>
              <a:t>faire</a:t>
            </a:r>
            <a:r>
              <a:rPr lang="fr-FR" sz="2400">
                <a:solidFill>
                  <a:srgbClr val="000099"/>
                </a:solidFill>
                <a:latin typeface="Times New Roman" panose="02020603050405020304" pitchFamily="18" charset="0"/>
              </a:rPr>
              <a:t> </a:t>
            </a:r>
          </a:p>
          <a:p>
            <a:pPr lvl="1" eaLnBrk="1" hangingPunct="1">
              <a:buClrTx/>
              <a:buFont typeface="Wingdings" panose="05000000000000000000" pitchFamily="2" charset="2"/>
              <a:buNone/>
            </a:pPr>
            <a:r>
              <a:rPr lang="fr-FR" sz="2400">
                <a:latin typeface="Times New Roman" panose="02020603050405020304" pitchFamily="18" charset="0"/>
              </a:rPr>
              <a:t>    R  </a:t>
            </a:r>
          </a:p>
          <a:p>
            <a:pPr lvl="1" eaLnBrk="1" hangingPunct="1">
              <a:buClrTx/>
              <a:buFont typeface="Wingdings" panose="05000000000000000000" pitchFamily="2" charset="2"/>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Fin Tant Que </a:t>
            </a:r>
          </a:p>
        </p:txBody>
      </p:sp>
      <p:sp>
        <p:nvSpPr>
          <p:cNvPr id="5" name="Text Box 4"/>
          <p:cNvSpPr txBox="1">
            <a:spLocks noChangeArrowheads="1"/>
          </p:cNvSpPr>
          <p:nvPr/>
        </p:nvSpPr>
        <p:spPr bwMode="auto">
          <a:xfrm>
            <a:off x="596900" y="1340768"/>
            <a:ext cx="85471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000" b="1" dirty="0">
                <a:latin typeface="Times New Roman" panose="02020603050405020304" pitchFamily="18" charset="0"/>
              </a:rPr>
              <a:t>Remarques: Soient T une condition et R l’action. Alors il y a </a:t>
            </a:r>
            <a:r>
              <a:rPr lang="fr-FR" sz="2000" b="1" dirty="0">
                <a:solidFill>
                  <a:srgbClr val="FF0066"/>
                </a:solidFill>
                <a:latin typeface="Times New Roman" panose="02020603050405020304" pitchFamily="18" charset="0"/>
              </a:rPr>
              <a:t>équivalence</a:t>
            </a:r>
            <a:r>
              <a:rPr lang="fr-FR" sz="2000" b="1" dirty="0">
                <a:latin typeface="Times New Roman" panose="02020603050405020304" pitchFamily="18" charset="0"/>
              </a:rPr>
              <a:t> entre les boucles </a:t>
            </a:r>
            <a:r>
              <a:rPr lang="fr-FR" sz="2000" b="1" dirty="0">
                <a:solidFill>
                  <a:srgbClr val="FF0066"/>
                </a:solidFill>
                <a:latin typeface="Times New Roman" panose="02020603050405020304" pitchFamily="18" charset="0"/>
              </a:rPr>
              <a:t>Tant que  faire</a:t>
            </a:r>
            <a:r>
              <a:rPr lang="fr-FR" sz="2000" b="1" dirty="0">
                <a:latin typeface="Times New Roman" panose="02020603050405020304" pitchFamily="18" charset="0"/>
              </a:rPr>
              <a:t> et </a:t>
            </a:r>
            <a:r>
              <a:rPr lang="fr-FR" sz="2000" b="1" dirty="0">
                <a:solidFill>
                  <a:srgbClr val="FF0066"/>
                </a:solidFill>
                <a:latin typeface="Times New Roman" panose="02020603050405020304" pitchFamily="18" charset="0"/>
              </a:rPr>
              <a:t>Faire jusqu’à</a:t>
            </a:r>
            <a:r>
              <a:rPr lang="fr-FR" sz="2000" b="1" dirty="0">
                <a:latin typeface="Times New Roman" panose="02020603050405020304" pitchFamily="18" charset="0"/>
              </a:rPr>
              <a:t>. La syntaxe est la suivante:</a:t>
            </a:r>
          </a:p>
        </p:txBody>
      </p:sp>
      <p:sp>
        <p:nvSpPr>
          <p:cNvPr id="6" name="Rectangle 5"/>
          <p:cNvSpPr>
            <a:spLocks noChangeArrowheads="1"/>
          </p:cNvSpPr>
          <p:nvPr/>
        </p:nvSpPr>
        <p:spPr bwMode="auto">
          <a:xfrm>
            <a:off x="5256213" y="2069430"/>
            <a:ext cx="3582987" cy="1881188"/>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SzTx/>
              <a:buFont typeface="Wingdings" panose="05000000000000000000" pitchFamily="2" charset="2"/>
              <a:buChar char="§"/>
            </a:pPr>
            <a:r>
              <a:rPr lang="fr-FR" sz="2400">
                <a:solidFill>
                  <a:schemeClr val="accent2"/>
                </a:solidFill>
                <a:latin typeface="Times New Roman" panose="02020603050405020304" pitchFamily="18" charset="0"/>
              </a:rPr>
              <a:t>Si </a:t>
            </a:r>
            <a:r>
              <a:rPr lang="fr-FR" sz="2400">
                <a:latin typeface="Times New Roman" panose="02020603050405020304" pitchFamily="18" charset="0"/>
              </a:rPr>
              <a:t>T </a:t>
            </a:r>
            <a:r>
              <a:rPr lang="fr-FR" sz="2400">
                <a:solidFill>
                  <a:schemeClr val="accent2"/>
                </a:solidFill>
                <a:latin typeface="Times New Roman" panose="02020603050405020304" pitchFamily="18" charset="0"/>
              </a:rPr>
              <a:t>alors</a:t>
            </a:r>
            <a:r>
              <a:rPr lang="fr-FR" sz="2400">
                <a:solidFill>
                  <a:srgbClr val="000099"/>
                </a:solidFill>
                <a:latin typeface="Times New Roman" panose="02020603050405020304" pitchFamily="18" charset="0"/>
              </a:rPr>
              <a:t> </a:t>
            </a:r>
          </a:p>
          <a:p>
            <a:pPr>
              <a:spcBef>
                <a:spcPct val="0"/>
              </a:spcBef>
              <a:buClrTx/>
              <a:buSzTx/>
              <a:buFontTx/>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Faire</a:t>
            </a:r>
          </a:p>
          <a:p>
            <a:pPr>
              <a:spcBef>
                <a:spcPct val="0"/>
              </a:spcBef>
              <a:buClrTx/>
              <a:buSzTx/>
              <a:buFontTx/>
              <a:buNone/>
            </a:pPr>
            <a:r>
              <a:rPr lang="fr-FR" sz="2400">
                <a:latin typeface="Times New Roman" panose="02020603050405020304" pitchFamily="18" charset="0"/>
              </a:rPr>
              <a:t> 		R </a:t>
            </a:r>
          </a:p>
          <a:p>
            <a:pPr>
              <a:spcBef>
                <a:spcPct val="0"/>
              </a:spcBef>
              <a:buClrTx/>
              <a:buSzTx/>
              <a:buFontTx/>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Jusqu ’à</a:t>
            </a:r>
            <a:r>
              <a:rPr lang="fr-FR" sz="2400">
                <a:solidFill>
                  <a:srgbClr val="000099"/>
                </a:solidFill>
                <a:latin typeface="Times New Roman" panose="02020603050405020304" pitchFamily="18" charset="0"/>
              </a:rPr>
              <a:t> </a:t>
            </a:r>
            <a:r>
              <a:rPr lang="fr-FR" sz="2400">
                <a:solidFill>
                  <a:schemeClr val="hlink"/>
                </a:solidFill>
                <a:latin typeface="Times New Roman" panose="02020603050405020304" pitchFamily="18" charset="0"/>
              </a:rPr>
              <a:t>non(T) </a:t>
            </a:r>
          </a:p>
          <a:p>
            <a:pPr>
              <a:spcBef>
                <a:spcPct val="0"/>
              </a:spcBef>
              <a:buClrTx/>
              <a:buSzTx/>
              <a:buFontTx/>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FinSi</a:t>
            </a:r>
          </a:p>
        </p:txBody>
      </p:sp>
      <p:sp>
        <p:nvSpPr>
          <p:cNvPr id="7" name="Rectangle 6"/>
          <p:cNvSpPr>
            <a:spLocks noChangeArrowheads="1"/>
          </p:cNvSpPr>
          <p:nvPr/>
        </p:nvSpPr>
        <p:spPr bwMode="auto">
          <a:xfrm>
            <a:off x="4781550" y="4630068"/>
            <a:ext cx="4222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fr-FR" sz="3600" b="1">
                <a:solidFill>
                  <a:schemeClr val="hlink"/>
                </a:solidFill>
                <a:latin typeface="Times New Roman" panose="02020603050405020304" pitchFamily="18" charset="0"/>
              </a:rPr>
              <a:t>~</a:t>
            </a:r>
          </a:p>
        </p:txBody>
      </p:sp>
      <p:sp>
        <p:nvSpPr>
          <p:cNvPr id="8" name="Rectangle 7"/>
          <p:cNvSpPr>
            <a:spLocks noChangeArrowheads="1"/>
          </p:cNvSpPr>
          <p:nvPr/>
        </p:nvSpPr>
        <p:spPr bwMode="auto">
          <a:xfrm>
            <a:off x="723900" y="4291930"/>
            <a:ext cx="3887788" cy="1450975"/>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buClrTx/>
            </a:pPr>
            <a:r>
              <a:rPr lang="fr-FR" sz="2400">
                <a:solidFill>
                  <a:schemeClr val="accent2"/>
                </a:solidFill>
                <a:latin typeface="Times New Roman" panose="02020603050405020304" pitchFamily="18" charset="0"/>
              </a:rPr>
              <a:t>Faire </a:t>
            </a:r>
          </a:p>
          <a:p>
            <a:pPr lvl="1" eaLnBrk="1" hangingPunct="1">
              <a:buClrTx/>
              <a:buFont typeface="Wingdings" panose="05000000000000000000" pitchFamily="2" charset="2"/>
              <a:buNone/>
            </a:pPr>
            <a:r>
              <a:rPr lang="fr-FR" sz="2400">
                <a:latin typeface="Times New Roman" panose="02020603050405020304" pitchFamily="18" charset="0"/>
              </a:rPr>
              <a:t>       R </a:t>
            </a:r>
          </a:p>
          <a:p>
            <a:pPr lvl="1" eaLnBrk="1" hangingPunct="1">
              <a:buClrTx/>
              <a:buFont typeface="Wingdings" panose="05000000000000000000" pitchFamily="2" charset="2"/>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jusqu ’à</a:t>
            </a:r>
            <a:r>
              <a:rPr lang="fr-FR" sz="2400">
                <a:latin typeface="Times New Roman" panose="02020603050405020304" pitchFamily="18" charset="0"/>
              </a:rPr>
              <a:t> </a:t>
            </a:r>
            <a:r>
              <a:rPr lang="fr-FR" sz="2400">
                <a:solidFill>
                  <a:schemeClr val="hlink"/>
                </a:solidFill>
                <a:latin typeface="Times New Roman" panose="02020603050405020304" pitchFamily="18" charset="0"/>
              </a:rPr>
              <a:t>T</a:t>
            </a:r>
          </a:p>
        </p:txBody>
      </p:sp>
      <p:sp>
        <p:nvSpPr>
          <p:cNvPr id="9" name="Rectangle 8"/>
          <p:cNvSpPr>
            <a:spLocks noChangeArrowheads="1"/>
          </p:cNvSpPr>
          <p:nvPr/>
        </p:nvSpPr>
        <p:spPr bwMode="auto">
          <a:xfrm>
            <a:off x="5245100" y="4152230"/>
            <a:ext cx="3635375" cy="1757363"/>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SzTx/>
              <a:buFont typeface="Wingdings" panose="05000000000000000000" pitchFamily="2" charset="2"/>
              <a:buChar char="§"/>
            </a:pPr>
            <a:r>
              <a:rPr lang="fr-FR" sz="2400">
                <a:latin typeface="Times New Roman" panose="02020603050405020304" pitchFamily="18" charset="0"/>
              </a:rPr>
              <a:t>    R</a:t>
            </a:r>
            <a:br>
              <a:rPr lang="fr-FR" sz="2400">
                <a:latin typeface="Times New Roman" panose="02020603050405020304" pitchFamily="18" charset="0"/>
              </a:rPr>
            </a:br>
            <a:r>
              <a:rPr lang="fr-FR" sz="2400">
                <a:latin typeface="Times New Roman" panose="02020603050405020304" pitchFamily="18" charset="0"/>
              </a:rPr>
              <a:t>    </a:t>
            </a:r>
            <a:r>
              <a:rPr lang="fr-FR" sz="2400">
                <a:solidFill>
                  <a:schemeClr val="accent2"/>
                </a:solidFill>
                <a:latin typeface="Times New Roman" panose="02020603050405020304" pitchFamily="18" charset="0"/>
              </a:rPr>
              <a:t>Tant Que</a:t>
            </a:r>
            <a:r>
              <a:rPr lang="fr-FR" sz="2400">
                <a:latin typeface="Times New Roman" panose="02020603050405020304" pitchFamily="18" charset="0"/>
              </a:rPr>
              <a:t> </a:t>
            </a:r>
            <a:r>
              <a:rPr lang="fr-FR" sz="2400">
                <a:solidFill>
                  <a:schemeClr val="hlink"/>
                </a:solidFill>
                <a:latin typeface="Times New Roman" panose="02020603050405020304" pitchFamily="18" charset="0"/>
              </a:rPr>
              <a:t>non(T)</a:t>
            </a:r>
            <a:r>
              <a:rPr lang="fr-FR" sz="2400">
                <a:latin typeface="Times New Roman" panose="02020603050405020304" pitchFamily="18" charset="0"/>
              </a:rPr>
              <a:t> </a:t>
            </a:r>
            <a:r>
              <a:rPr lang="fr-FR" sz="2400">
                <a:solidFill>
                  <a:schemeClr val="accent2"/>
                </a:solidFill>
                <a:latin typeface="Times New Roman" panose="02020603050405020304" pitchFamily="18" charset="0"/>
              </a:rPr>
              <a:t>faire </a:t>
            </a:r>
          </a:p>
          <a:p>
            <a:pPr>
              <a:spcBef>
                <a:spcPct val="0"/>
              </a:spcBef>
              <a:buClrTx/>
              <a:buSzTx/>
              <a:buFontTx/>
              <a:buNone/>
            </a:pPr>
            <a:r>
              <a:rPr lang="fr-FR" sz="2400">
                <a:latin typeface="Times New Roman" panose="02020603050405020304" pitchFamily="18" charset="0"/>
              </a:rPr>
              <a:t>           R </a:t>
            </a:r>
          </a:p>
          <a:p>
            <a:pPr>
              <a:spcBef>
                <a:spcPct val="0"/>
              </a:spcBef>
              <a:buClrTx/>
              <a:buSzTx/>
              <a:buFontTx/>
              <a:buNone/>
            </a:pPr>
            <a:r>
              <a:rPr lang="fr-FR" sz="2400">
                <a:latin typeface="Times New Roman" panose="02020603050405020304" pitchFamily="18" charset="0"/>
              </a:rPr>
              <a:t>         </a:t>
            </a:r>
            <a:r>
              <a:rPr lang="fr-FR" sz="2400">
                <a:solidFill>
                  <a:schemeClr val="accent2"/>
                </a:solidFill>
                <a:latin typeface="Times New Roman" panose="02020603050405020304" pitchFamily="18" charset="0"/>
              </a:rPr>
              <a:t>Fin Tant Que</a:t>
            </a:r>
            <a:r>
              <a:rPr lang="fr-FR" sz="2400">
                <a:latin typeface="Times New Roman" panose="02020603050405020304" pitchFamily="18" charset="0"/>
              </a:rPr>
              <a:t> </a:t>
            </a:r>
          </a:p>
          <a:p>
            <a:pPr>
              <a:spcBef>
                <a:spcPct val="0"/>
              </a:spcBef>
              <a:buClrTx/>
              <a:buSzTx/>
              <a:buFontTx/>
              <a:buNone/>
            </a:pPr>
            <a:endParaRPr lang="fr-FR" sz="2400">
              <a:latin typeface="Times New Roman" panose="02020603050405020304" pitchFamily="18" charset="0"/>
            </a:endParaRPr>
          </a:p>
        </p:txBody>
      </p:sp>
      <p:sp>
        <p:nvSpPr>
          <p:cNvPr id="10" name="Rectangle 9"/>
          <p:cNvSpPr>
            <a:spLocks noChangeArrowheads="1"/>
          </p:cNvSpPr>
          <p:nvPr/>
        </p:nvSpPr>
        <p:spPr bwMode="auto">
          <a:xfrm>
            <a:off x="4735513" y="2661568"/>
            <a:ext cx="4222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fr-FR" sz="3600" b="1">
                <a:solidFill>
                  <a:schemeClr val="hlink"/>
                </a:solidFill>
                <a:latin typeface="Times New Roman" panose="02020603050405020304" pitchFamily="18" charset="0"/>
              </a:rPr>
              <a:t>~</a:t>
            </a:r>
          </a:p>
        </p:txBody>
      </p:sp>
      <p:sp>
        <p:nvSpPr>
          <p:cNvPr id="11" name="Text Box 11"/>
          <p:cNvSpPr txBox="1">
            <a:spLocks noChangeArrowheads="1"/>
          </p:cNvSpPr>
          <p:nvPr/>
        </p:nvSpPr>
        <p:spPr bwMode="auto">
          <a:xfrm>
            <a:off x="741363" y="3845843"/>
            <a:ext cx="30353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solidFill>
                  <a:schemeClr val="hlink"/>
                </a:solidFill>
                <a:latin typeface="Times New Roman" panose="02020603050405020304" pitchFamily="18" charset="0"/>
              </a:rPr>
              <a:t>Et</a:t>
            </a:r>
          </a:p>
        </p:txBody>
      </p:sp>
    </p:spTree>
    <p:extLst>
      <p:ext uri="{BB962C8B-B14F-4D97-AF65-F5344CB8AC3E}">
        <p14:creationId xmlns="" xmlns:p14="http://schemas.microsoft.com/office/powerpoint/2010/main" val="26905799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12" name="Text Box 4"/>
          <p:cNvSpPr txBox="1">
            <a:spLocks noChangeArrowheads="1"/>
          </p:cNvSpPr>
          <p:nvPr/>
        </p:nvSpPr>
        <p:spPr bwMode="auto">
          <a:xfrm>
            <a:off x="734888" y="1844824"/>
            <a:ext cx="8229600"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1- </a:t>
            </a:r>
            <a:r>
              <a:rPr lang="fr-FR" sz="2600" b="1" dirty="0">
                <a:solidFill>
                  <a:srgbClr val="000000"/>
                </a:solidFill>
                <a:latin typeface="Times New Roman" panose="02020603050405020304" pitchFamily="18" charset="0"/>
                <a:cs typeface="Times New Roman" panose="02020603050405020304" pitchFamily="18" charset="0"/>
              </a:rPr>
              <a:t>Écrire un algorithme permettant de déterminer le </a:t>
            </a:r>
            <a:r>
              <a:rPr lang="fr-FR" sz="2600" b="1" dirty="0" err="1">
                <a:solidFill>
                  <a:srgbClr val="000000"/>
                </a:solidFill>
                <a:latin typeface="Times New Roman" panose="02020603050405020304" pitchFamily="18" charset="0"/>
                <a:cs typeface="Times New Roman" panose="02020603050405020304" pitchFamily="18" charset="0"/>
              </a:rPr>
              <a:t>N</a:t>
            </a:r>
            <a:r>
              <a:rPr lang="fr-FR" sz="2600" b="1" baseline="30000" dirty="0" err="1">
                <a:solidFill>
                  <a:srgbClr val="000000"/>
                </a:solidFill>
                <a:latin typeface="Times New Roman" panose="02020603050405020304" pitchFamily="18" charset="0"/>
                <a:cs typeface="Times New Roman" panose="02020603050405020304" pitchFamily="18" charset="0"/>
              </a:rPr>
              <a:t>ème</a:t>
            </a:r>
            <a:r>
              <a:rPr lang="fr-FR" sz="2600" b="1" dirty="0">
                <a:solidFill>
                  <a:srgbClr val="000000"/>
                </a:solidFill>
                <a:latin typeface="Times New Roman" panose="02020603050405020304" pitchFamily="18" charset="0"/>
                <a:cs typeface="Times New Roman" panose="02020603050405020304" pitchFamily="18" charset="0"/>
              </a:rPr>
              <a:t> terme d’une suite numérique connaissant son premier terme et ses coefficients  a et b  et tels que:</a:t>
            </a:r>
            <a:r>
              <a:rPr lang="fr-FR" sz="2400" b="1" dirty="0">
                <a:solidFill>
                  <a:srgbClr val="000000"/>
                </a:solidFill>
                <a:latin typeface="Times New Roman" panose="02020603050405020304" pitchFamily="18" charset="0"/>
                <a:cs typeface="Times New Roman" panose="02020603050405020304" pitchFamily="18" charset="0"/>
              </a:rPr>
              <a:t> </a:t>
            </a:r>
          </a:p>
          <a:p>
            <a:pPr algn="ctr" eaLnBrk="1" hangingPunct="1">
              <a:spcBef>
                <a:spcPct val="50000"/>
              </a:spcBef>
            </a:pPr>
            <a:r>
              <a:rPr lang="fr-FR" sz="2800" b="1" dirty="0">
                <a:solidFill>
                  <a:srgbClr val="000000"/>
                </a:solidFill>
                <a:latin typeface="Times New Roman" panose="02020603050405020304" pitchFamily="18" charset="0"/>
                <a:cs typeface="Times New Roman" panose="02020603050405020304" pitchFamily="18" charset="0"/>
              </a:rPr>
              <a:t>U</a:t>
            </a:r>
            <a:r>
              <a:rPr lang="fr-FR" sz="2800" b="1" baseline="-30000" dirty="0">
                <a:solidFill>
                  <a:srgbClr val="000000"/>
                </a:solidFill>
                <a:latin typeface="Times New Roman" panose="02020603050405020304" pitchFamily="18" charset="0"/>
                <a:cs typeface="Times New Roman" panose="02020603050405020304" pitchFamily="18" charset="0"/>
              </a:rPr>
              <a:t>n </a:t>
            </a:r>
            <a:r>
              <a:rPr lang="fr-FR" sz="2800" b="1" dirty="0">
                <a:solidFill>
                  <a:srgbClr val="000000"/>
                </a:solidFill>
                <a:latin typeface="Times New Roman" panose="02020603050405020304" pitchFamily="18" charset="0"/>
                <a:cs typeface="Times New Roman" panose="02020603050405020304" pitchFamily="18" charset="0"/>
              </a:rPr>
              <a:t>= a * U</a:t>
            </a:r>
            <a:r>
              <a:rPr lang="fr-FR" sz="2800" b="1" baseline="-30000" dirty="0">
                <a:solidFill>
                  <a:srgbClr val="000000"/>
                </a:solidFill>
                <a:latin typeface="Times New Roman" panose="02020603050405020304" pitchFamily="18" charset="0"/>
                <a:cs typeface="Times New Roman" panose="02020603050405020304" pitchFamily="18" charset="0"/>
              </a:rPr>
              <a:t>n-1 </a:t>
            </a:r>
            <a:r>
              <a:rPr lang="fr-FR" sz="2800" b="1" dirty="0">
                <a:solidFill>
                  <a:srgbClr val="000000"/>
                </a:solidFill>
                <a:latin typeface="Times New Roman" panose="02020603050405020304" pitchFamily="18" charset="0"/>
                <a:cs typeface="Times New Roman" panose="02020603050405020304" pitchFamily="18" charset="0"/>
              </a:rPr>
              <a:t>+ b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1  n N</a:t>
            </a:r>
          </a:p>
          <a:p>
            <a:pPr algn="just" eaLnBrk="1" hangingPunct="1">
              <a:spcBef>
                <a:spcPct val="50000"/>
              </a:spcBef>
            </a:pP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2- Écrire un algorithme permettant de définir le rang N et le terme correspondant de la suite tels que    U</a:t>
            </a:r>
            <a:r>
              <a:rPr lang="fr-FR" sz="2800" b="1" baseline="-30000" dirty="0">
                <a:solidFill>
                  <a:srgbClr val="000000"/>
                </a:solidFill>
                <a:latin typeface="Times New Roman" panose="02020603050405020304" pitchFamily="18" charset="0"/>
                <a:cs typeface="Times New Roman" panose="02020603050405020304" pitchFamily="18" charset="0"/>
              </a:rPr>
              <a:t>N </a:t>
            </a:r>
            <a:r>
              <a:rPr lang="fr-FR" sz="2800" b="1" dirty="0">
                <a:solidFill>
                  <a:srgbClr val="000000"/>
                </a:solidFill>
                <a:latin typeface="Times New Roman" panose="02020603050405020304" pitchFamily="18" charset="0"/>
                <a:cs typeface="Times New Roman" panose="02020603050405020304" pitchFamily="18" charset="0"/>
              </a:rPr>
              <a:t>&gt; 1000</a:t>
            </a:r>
          </a:p>
        </p:txBody>
      </p:sp>
    </p:spTree>
    <p:extLst>
      <p:ext uri="{BB962C8B-B14F-4D97-AF65-F5344CB8AC3E}">
        <p14:creationId xmlns="" xmlns:p14="http://schemas.microsoft.com/office/powerpoint/2010/main" val="238391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4" name="Text Box 3"/>
          <p:cNvSpPr txBox="1">
            <a:spLocks noChangeArrowheads="1"/>
          </p:cNvSpPr>
          <p:nvPr/>
        </p:nvSpPr>
        <p:spPr bwMode="auto">
          <a:xfrm>
            <a:off x="617537" y="1628800"/>
            <a:ext cx="84756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dirty="0">
                <a:solidFill>
                  <a:schemeClr val="folHlink"/>
                </a:solidFill>
                <a:latin typeface="Times New Roman" panose="02020603050405020304" pitchFamily="18" charset="0"/>
                <a:cs typeface="Times New Roman" panose="02020603050405020304" pitchFamily="18" charset="0"/>
              </a:rPr>
              <a:t>     1) Le nombre d’itérations est connu : Boucle </a:t>
            </a:r>
            <a:r>
              <a:rPr lang="fr-FR" sz="2400" b="1" dirty="0">
                <a:solidFill>
                  <a:schemeClr val="hlink"/>
                </a:solidFill>
                <a:latin typeface="Times New Roman" panose="02020603050405020304" pitchFamily="18" charset="0"/>
                <a:cs typeface="Times New Roman" panose="02020603050405020304" pitchFamily="18" charset="0"/>
              </a:rPr>
              <a:t>Pour</a:t>
            </a:r>
            <a:endParaRPr lang="fr-FR" sz="2400" dirty="0">
              <a:solidFill>
                <a:schemeClr val="hlink"/>
              </a:solidFill>
              <a:latin typeface="Times New Roman" panose="02020603050405020304" pitchFamily="18" charset="0"/>
            </a:endParaRPr>
          </a:p>
        </p:txBody>
      </p:sp>
      <p:sp>
        <p:nvSpPr>
          <p:cNvPr id="5" name="Text Box 4"/>
          <p:cNvSpPr txBox="1">
            <a:spLocks noChangeArrowheads="1"/>
          </p:cNvSpPr>
          <p:nvPr/>
        </p:nvSpPr>
        <p:spPr bwMode="auto">
          <a:xfrm>
            <a:off x="538162" y="2216175"/>
            <a:ext cx="8642350" cy="4071937"/>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98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50000"/>
              </a:lnSpc>
              <a:spcBef>
                <a:spcPct val="45000"/>
              </a:spcBef>
            </a:pPr>
            <a:r>
              <a:rPr lang="en-GB" sz="2400" b="1" i="1" dirty="0">
                <a:solidFill>
                  <a:schemeClr val="accent2"/>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Variable  </a:t>
            </a:r>
            <a:r>
              <a:rPr lang="fr-FR" sz="2400" b="1" i="1" dirty="0">
                <a:solidFill>
                  <a:srgbClr val="000000"/>
                </a:solidFill>
                <a:latin typeface="Times New Roman" panose="02020603050405020304" pitchFamily="18" charset="0"/>
                <a:cs typeface="Times New Roman" panose="02020603050405020304" pitchFamily="18" charset="0"/>
              </a:rPr>
              <a:t>     N, i </a:t>
            </a:r>
            <a:r>
              <a:rPr lang="fr-FR" sz="2400" b="1" i="1" dirty="0">
                <a:solidFill>
                  <a:schemeClr val="accent2"/>
                </a:solidFill>
                <a:latin typeface="Times New Roman" panose="02020603050405020304" pitchFamily="18" charset="0"/>
                <a:cs typeface="Times New Roman" panose="02020603050405020304" pitchFamily="18" charset="0"/>
              </a:rPr>
              <a:t>: Entier</a:t>
            </a:r>
          </a:p>
          <a:p>
            <a:pPr algn="just" eaLnBrk="1" hangingPunct="1">
              <a:lnSpc>
                <a:spcPct val="50000"/>
              </a:lnSpc>
              <a:spcBef>
                <a:spcPct val="45000"/>
              </a:spcBef>
            </a:pPr>
            <a:r>
              <a:rPr lang="fr-FR" sz="2400" b="1" i="1" dirty="0">
                <a:solidFill>
                  <a:schemeClr val="accent2"/>
                </a:solidFill>
                <a:latin typeface="Times New Roman" panose="02020603050405020304" pitchFamily="18" charset="0"/>
                <a:cs typeface="Times New Roman" panose="02020603050405020304" pitchFamily="18" charset="0"/>
              </a:rPr>
              <a:t>  Variable </a:t>
            </a:r>
            <a:r>
              <a:rPr lang="fr-FR" sz="2400" b="1" i="1" dirty="0">
                <a:solidFill>
                  <a:srgbClr val="000000"/>
                </a:solidFill>
                <a:latin typeface="Times New Roman" panose="02020603050405020304" pitchFamily="18" charset="0"/>
                <a:cs typeface="Times New Roman" panose="02020603050405020304" pitchFamily="18" charset="0"/>
              </a:rPr>
              <a:t>      a, b, S </a:t>
            </a:r>
            <a:r>
              <a:rPr lang="fr-FR" sz="2400" b="1" i="1" dirty="0">
                <a:solidFill>
                  <a:schemeClr val="accent2"/>
                </a:solidFill>
                <a:latin typeface="Times New Roman" panose="02020603050405020304" pitchFamily="18" charset="0"/>
                <a:cs typeface="Times New Roman" panose="02020603050405020304" pitchFamily="18" charset="0"/>
              </a:rPr>
              <a:t>: Réel</a:t>
            </a:r>
          </a:p>
          <a:p>
            <a:pPr algn="just" eaLnBrk="1" hangingPunct="1">
              <a:lnSpc>
                <a:spcPct val="80000"/>
              </a:lnSpc>
              <a:spcBef>
                <a:spcPct val="65000"/>
              </a:spcBef>
            </a:pPr>
            <a:r>
              <a:rPr lang="fr-FR" sz="2400" b="1" i="1" dirty="0">
                <a:solidFill>
                  <a:schemeClr val="accent2"/>
                </a:solidFill>
                <a:latin typeface="Times New Roman" panose="02020603050405020304" pitchFamily="18" charset="0"/>
                <a:cs typeface="Times New Roman" panose="02020603050405020304" pitchFamily="18" charset="0"/>
              </a:rPr>
              <a:t>DEBUT</a:t>
            </a:r>
          </a:p>
          <a:p>
            <a:pPr algn="just" eaLnBrk="1" hangingPunct="1">
              <a:lnSpc>
                <a:spcPct val="50000"/>
              </a:lnSpc>
              <a:spcBef>
                <a:spcPct val="30000"/>
              </a:spcBef>
            </a:pPr>
            <a:r>
              <a:rPr lang="fr-FR" sz="2400" b="1" i="1"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Saisir la valeur de N: </a:t>
            </a:r>
            <a:r>
              <a:rPr lang="fr-FR" sz="2400" dirty="0">
                <a:solidFill>
                  <a:schemeClr val="accent2"/>
                </a:solidFill>
                <a:latin typeface="Times New Roman" panose="02020603050405020304" pitchFamily="18" charset="0"/>
                <a:cs typeface="Times New Roman" panose="02020603050405020304" pitchFamily="18" charset="0"/>
              </a:rPr>
              <a:t>')</a:t>
            </a:r>
            <a:endParaRPr lang="fr-FR" sz="24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fr-FR" sz="2400" b="1" dirty="0">
                <a:solidFill>
                  <a:schemeClr val="accent2"/>
                </a:solidFill>
                <a:latin typeface="Times New Roman" panose="02020603050405020304" pitchFamily="18" charset="0"/>
                <a:cs typeface="Times New Roman" panose="02020603050405020304" pitchFamily="18" charset="0"/>
              </a:rPr>
              <a:t>      Lire</a:t>
            </a:r>
            <a:r>
              <a:rPr lang="fr-FR" sz="2400" b="1" dirty="0">
                <a:solidFill>
                  <a:srgbClr val="000000"/>
                </a:solidFill>
                <a:latin typeface="Times New Roman" panose="02020603050405020304" pitchFamily="18" charset="0"/>
                <a:cs typeface="Times New Roman" panose="02020603050405020304" pitchFamily="18" charset="0"/>
              </a:rPr>
              <a:t>  (N) </a:t>
            </a:r>
          </a:p>
          <a:p>
            <a:pPr algn="just" eaLnBrk="1" hangingPunct="1">
              <a:lnSpc>
                <a:spcPct val="50000"/>
              </a:lnSpc>
              <a:spcBef>
                <a:spcPct val="30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Saisir la valeur du premier terme et les </a:t>
            </a:r>
            <a:r>
              <a:rPr lang="fr-FR" sz="2400" b="1" dirty="0" err="1">
                <a:solidFill>
                  <a:srgbClr val="000000"/>
                </a:solidFill>
                <a:latin typeface="Times New Roman" panose="02020603050405020304" pitchFamily="18" charset="0"/>
                <a:cs typeface="Times New Roman" panose="02020603050405020304" pitchFamily="18" charset="0"/>
              </a:rPr>
              <a:t>coefs</a:t>
            </a:r>
            <a:r>
              <a:rPr lang="fr-FR" sz="2400" b="1" dirty="0">
                <a:solidFill>
                  <a:srgbClr val="000000"/>
                </a:solidFill>
                <a:latin typeface="Times New Roman" panose="02020603050405020304" pitchFamily="18" charset="0"/>
                <a:cs typeface="Times New Roman" panose="02020603050405020304" pitchFamily="18" charset="0"/>
              </a:rPr>
              <a:t> a et b:</a:t>
            </a:r>
            <a:r>
              <a:rPr lang="fr-FR" sz="2400" dirty="0">
                <a:solidFill>
                  <a:schemeClr val="accent2"/>
                </a:solidFill>
                <a:latin typeface="Times New Roman" panose="02020603050405020304" pitchFamily="18" charset="0"/>
                <a:cs typeface="Times New Roman" panose="02020603050405020304" pitchFamily="18" charset="0"/>
              </a:rPr>
              <a:t>')</a:t>
            </a:r>
            <a:endParaRPr lang="fr-FR" sz="24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fr-FR" sz="2400" b="1" dirty="0">
                <a:solidFill>
                  <a:schemeClr val="accent2"/>
                </a:solidFill>
                <a:latin typeface="Times New Roman" panose="02020603050405020304" pitchFamily="18" charset="0"/>
                <a:cs typeface="Times New Roman" panose="02020603050405020304" pitchFamily="18" charset="0"/>
              </a:rPr>
              <a:t>      Lire</a:t>
            </a:r>
            <a:r>
              <a:rPr lang="fr-FR" sz="2400" b="1" dirty="0">
                <a:solidFill>
                  <a:srgbClr val="000000"/>
                </a:solidFill>
                <a:latin typeface="Times New Roman" panose="02020603050405020304" pitchFamily="18" charset="0"/>
                <a:cs typeface="Times New Roman" panose="02020603050405020304" pitchFamily="18" charset="0"/>
              </a:rPr>
              <a:t> (S , a, b )</a:t>
            </a:r>
          </a:p>
          <a:p>
            <a:pPr algn="just" eaLnBrk="1" hangingPunct="1">
              <a:lnSpc>
                <a:spcPct val="50000"/>
              </a:lnSpc>
              <a:spcBef>
                <a:spcPct val="30000"/>
              </a:spcBef>
            </a:pPr>
            <a:r>
              <a:rPr lang="fr-FR" sz="2400" b="1" dirty="0">
                <a:solidFill>
                  <a:schemeClr val="accent2"/>
                </a:solidFill>
                <a:latin typeface="Times New Roman" panose="02020603050405020304" pitchFamily="18" charset="0"/>
                <a:cs typeface="Times New Roman" panose="02020603050405020304" pitchFamily="18" charset="0"/>
              </a:rPr>
              <a:t>      Pour</a:t>
            </a:r>
            <a:r>
              <a:rPr lang="fr-FR" sz="2400" b="1" dirty="0">
                <a:solidFill>
                  <a:srgbClr val="000000"/>
                </a:solidFill>
                <a:latin typeface="Times New Roman" panose="02020603050405020304" pitchFamily="18" charset="0"/>
                <a:cs typeface="Times New Roman" panose="02020603050405020304" pitchFamily="18" charset="0"/>
              </a:rPr>
              <a:t>    i </a:t>
            </a:r>
            <a:r>
              <a:rPr lang="fr-FR"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dirty="0">
                <a:solidFill>
                  <a:srgbClr val="000000"/>
                </a:solidFill>
                <a:latin typeface="Times New Roman" panose="02020603050405020304" pitchFamily="18" charset="0"/>
                <a:cs typeface="Times New Roman" panose="02020603050405020304" pitchFamily="18" charset="0"/>
              </a:rPr>
              <a:t> 1  </a:t>
            </a:r>
            <a:r>
              <a:rPr lang="fr-FR" sz="2400" b="1" dirty="0">
                <a:solidFill>
                  <a:schemeClr val="accent2"/>
                </a:solidFill>
                <a:latin typeface="Times New Roman" panose="02020603050405020304" pitchFamily="18" charset="0"/>
                <a:cs typeface="Times New Roman" panose="02020603050405020304" pitchFamily="18" charset="0"/>
              </a:rPr>
              <a:t> à </a:t>
            </a:r>
            <a:r>
              <a:rPr lang="fr-FR" sz="2400" b="1" dirty="0">
                <a:solidFill>
                  <a:srgbClr val="000000"/>
                </a:solidFill>
                <a:latin typeface="Times New Roman" panose="02020603050405020304" pitchFamily="18" charset="0"/>
                <a:cs typeface="Times New Roman" panose="02020603050405020304" pitchFamily="18" charset="0"/>
              </a:rPr>
              <a:t>  N   </a:t>
            </a:r>
            <a:r>
              <a:rPr lang="fr-FR" sz="2400" b="1" dirty="0">
                <a:solidFill>
                  <a:schemeClr val="accent2"/>
                </a:solidFill>
                <a:latin typeface="Times New Roman" panose="02020603050405020304" pitchFamily="18" charset="0"/>
                <a:cs typeface="Times New Roman" panose="02020603050405020304" pitchFamily="18" charset="0"/>
              </a:rPr>
              <a:t>faire</a:t>
            </a:r>
          </a:p>
          <a:p>
            <a:pPr algn="just" eaLnBrk="1" hangingPunct="1">
              <a:lnSpc>
                <a:spcPct val="50000"/>
              </a:lnSpc>
              <a:spcBef>
                <a:spcPct val="30000"/>
              </a:spcBef>
            </a:pPr>
            <a:r>
              <a:rPr lang="en-GB" sz="2400" b="1" dirty="0">
                <a:solidFill>
                  <a:srgbClr val="000000"/>
                </a:solidFill>
                <a:latin typeface="Times New Roman" panose="02020603050405020304" pitchFamily="18" charset="0"/>
                <a:cs typeface="Times New Roman" panose="02020603050405020304" pitchFamily="18" charset="0"/>
              </a:rPr>
              <a:t>  	   S   </a:t>
            </a:r>
            <a:r>
              <a:rPr lang="en-GB"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dirty="0">
                <a:solidFill>
                  <a:srgbClr val="000000"/>
                </a:solidFill>
                <a:latin typeface="Times New Roman" panose="02020603050405020304" pitchFamily="18" charset="0"/>
                <a:cs typeface="Times New Roman" panose="02020603050405020304" pitchFamily="18" charset="0"/>
              </a:rPr>
              <a:t>    a * S  +  b</a:t>
            </a:r>
            <a:endParaRPr lang="fr-FR" sz="2400" b="1"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en-GB" sz="2400" b="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Fin Pour</a:t>
            </a:r>
          </a:p>
          <a:p>
            <a:pPr algn="just" eaLnBrk="1" hangingPunct="1">
              <a:lnSpc>
                <a:spcPct val="50000"/>
              </a:lnSpc>
              <a:spcBef>
                <a:spcPct val="30000"/>
              </a:spcBef>
            </a:pPr>
            <a:r>
              <a:rPr lang="fr-FR" sz="2400" b="1" dirty="0">
                <a:solidFill>
                  <a:schemeClr val="accent2"/>
                </a:solidFill>
                <a:latin typeface="Times New Roman" panose="02020603050405020304" pitchFamily="18" charset="0"/>
                <a:cs typeface="Times New Roman" panose="02020603050405020304" pitchFamily="18" charset="0"/>
              </a:rPr>
              <a:t>        </a:t>
            </a:r>
            <a:r>
              <a:rPr lang="fr-FR" sz="2400" b="1" i="1" dirty="0">
                <a:solidFill>
                  <a:schemeClr val="accent2"/>
                </a:solidFill>
                <a:latin typeface="Times New Roman" panose="02020603050405020304" pitchFamily="18" charset="0"/>
                <a:cs typeface="Times New Roman" panose="02020603050405020304" pitchFamily="18" charset="0"/>
              </a:rPr>
              <a:t>Écrire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i="1" dirty="0">
                <a:solidFill>
                  <a:schemeClr val="accent2"/>
                </a:solidFill>
                <a:latin typeface="Times New Roman" panose="02020603050405020304" pitchFamily="18" charset="0"/>
                <a:cs typeface="Times New Roman" panose="02020603050405020304" pitchFamily="18" charset="0"/>
              </a:rPr>
              <a:t> </a:t>
            </a:r>
            <a:r>
              <a:rPr lang="fr-FR" sz="2400" b="1" i="1" dirty="0" smtClean="0">
                <a:solidFill>
                  <a:srgbClr val="000000"/>
                </a:solidFill>
                <a:latin typeface="Times New Roman" panose="02020603050405020304" pitchFamily="18" charset="0"/>
                <a:cs typeface="Times New Roman" panose="02020603050405020304" pitchFamily="18" charset="0"/>
              </a:rPr>
              <a:t>Le terme d’’ordre:’, N, ‘est</a:t>
            </a:r>
            <a:r>
              <a:rPr lang="fr-FR" sz="2400" b="1" i="1" dirty="0">
                <a:solidFill>
                  <a:srgbClr val="000000"/>
                </a:solidFill>
                <a:latin typeface="Times New Roman" panose="02020603050405020304" pitchFamily="18" charset="0"/>
                <a:cs typeface="Times New Roman" panose="02020603050405020304" pitchFamily="18" charset="0"/>
              </a:rPr>
              <a:t> : </a:t>
            </a:r>
            <a:r>
              <a:rPr lang="fr-FR" sz="2400" dirty="0">
                <a:solidFill>
                  <a:schemeClr val="accent2"/>
                </a:solidFill>
                <a:latin typeface="Times New Roman" panose="02020603050405020304" pitchFamily="18" charset="0"/>
                <a:cs typeface="Times New Roman" panose="02020603050405020304" pitchFamily="18" charset="0"/>
              </a:rPr>
              <a:t>'</a:t>
            </a:r>
            <a:r>
              <a:rPr lang="fr-FR" sz="2400" b="1" i="1" dirty="0">
                <a:solidFill>
                  <a:schemeClr val="accent2"/>
                </a:solidFill>
                <a:latin typeface="Times New Roman" panose="02020603050405020304" pitchFamily="18" charset="0"/>
                <a:cs typeface="Times New Roman" panose="02020603050405020304" pitchFamily="18" charset="0"/>
              </a:rPr>
              <a:t>,</a:t>
            </a:r>
            <a:r>
              <a:rPr lang="fr-FR" sz="2400" b="1" i="1" dirty="0">
                <a:solidFill>
                  <a:srgbClr val="000000"/>
                </a:solidFill>
                <a:latin typeface="Times New Roman" panose="02020603050405020304" pitchFamily="18" charset="0"/>
                <a:cs typeface="Times New Roman" panose="02020603050405020304" pitchFamily="18" charset="0"/>
              </a:rPr>
              <a:t> S </a:t>
            </a:r>
            <a:r>
              <a:rPr lang="fr-FR" sz="2400" b="1" i="1" dirty="0">
                <a:solidFill>
                  <a:schemeClr val="folHlink"/>
                </a:solidFill>
                <a:latin typeface="Times New Roman" panose="02020603050405020304" pitchFamily="18" charset="0"/>
                <a:cs typeface="Times New Roman" panose="02020603050405020304" pitchFamily="18" charset="0"/>
              </a:rPr>
              <a:t>)</a:t>
            </a:r>
          </a:p>
          <a:p>
            <a:pPr algn="just" eaLnBrk="1" hangingPunct="1">
              <a:lnSpc>
                <a:spcPct val="50000"/>
              </a:lnSpc>
              <a:spcBef>
                <a:spcPct val="30000"/>
              </a:spcBef>
            </a:pPr>
            <a:r>
              <a:rPr lang="fr-FR" sz="2400" b="1" i="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6805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ext Box 3"/>
          <p:cNvSpPr txBox="1">
            <a:spLocks noChangeArrowheads="1"/>
          </p:cNvSpPr>
          <p:nvPr/>
        </p:nvSpPr>
        <p:spPr bwMode="auto">
          <a:xfrm>
            <a:off x="545529" y="1412776"/>
            <a:ext cx="84756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dirty="0">
                <a:solidFill>
                  <a:schemeClr val="folHlink"/>
                </a:solidFill>
                <a:latin typeface="Times New Roman" panose="02020603050405020304" pitchFamily="18" charset="0"/>
                <a:cs typeface="Times New Roman" panose="02020603050405020304" pitchFamily="18" charset="0"/>
              </a:rPr>
              <a:t>     2) Le nombre d’itérations inconnu : Boucle </a:t>
            </a:r>
            <a:r>
              <a:rPr lang="fr-FR" sz="2400" b="1" dirty="0">
                <a:solidFill>
                  <a:schemeClr val="hlink"/>
                </a:solidFill>
                <a:latin typeface="Times New Roman" panose="02020603050405020304" pitchFamily="18" charset="0"/>
                <a:cs typeface="Times New Roman" panose="02020603050405020304" pitchFamily="18" charset="0"/>
              </a:rPr>
              <a:t> Faire jusqu’à</a:t>
            </a:r>
            <a:endParaRPr lang="fr-FR" sz="2400" dirty="0">
              <a:solidFill>
                <a:schemeClr val="hlink"/>
              </a:solidFill>
              <a:latin typeface="Times New Roman" panose="02020603050405020304" pitchFamily="18" charset="0"/>
            </a:endParaRPr>
          </a:p>
        </p:txBody>
      </p:sp>
      <p:sp>
        <p:nvSpPr>
          <p:cNvPr id="5" name="Text Box 4"/>
          <p:cNvSpPr txBox="1">
            <a:spLocks noChangeArrowheads="1"/>
          </p:cNvSpPr>
          <p:nvPr/>
        </p:nvSpPr>
        <p:spPr bwMode="auto">
          <a:xfrm>
            <a:off x="466154" y="1987451"/>
            <a:ext cx="8642350" cy="4364037"/>
          </a:xfrm>
          <a:prstGeom prst="rect">
            <a:avLst/>
          </a:prstGeom>
          <a:noFill/>
          <a:ln w="3810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2988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50000"/>
              </a:lnSpc>
              <a:spcBef>
                <a:spcPct val="45000"/>
              </a:spcBef>
            </a:pPr>
            <a:r>
              <a:rPr lang="en-GB" sz="2400" b="1" i="1">
                <a:solidFill>
                  <a:schemeClr val="accent2"/>
                </a:solidFill>
                <a:latin typeface="Times New Roman" panose="02020603050405020304" pitchFamily="18" charset="0"/>
                <a:cs typeface="Times New Roman" panose="02020603050405020304" pitchFamily="18" charset="0"/>
              </a:rPr>
              <a:t>  </a:t>
            </a:r>
            <a:r>
              <a:rPr lang="fr-FR" sz="2400" b="1" i="1">
                <a:solidFill>
                  <a:schemeClr val="accent2"/>
                </a:solidFill>
                <a:latin typeface="Times New Roman" panose="02020603050405020304" pitchFamily="18" charset="0"/>
                <a:cs typeface="Times New Roman" panose="02020603050405020304" pitchFamily="18" charset="0"/>
              </a:rPr>
              <a:t>Variable  </a:t>
            </a:r>
            <a:r>
              <a:rPr lang="fr-FR" sz="2400" b="1" i="1">
                <a:solidFill>
                  <a:srgbClr val="000000"/>
                </a:solidFill>
                <a:latin typeface="Times New Roman" panose="02020603050405020304" pitchFamily="18" charset="0"/>
                <a:cs typeface="Times New Roman" panose="02020603050405020304" pitchFamily="18" charset="0"/>
              </a:rPr>
              <a:t>     N </a:t>
            </a:r>
            <a:r>
              <a:rPr lang="fr-FR" sz="2400" b="1" i="1">
                <a:solidFill>
                  <a:schemeClr val="accent2"/>
                </a:solidFill>
                <a:latin typeface="Times New Roman" panose="02020603050405020304" pitchFamily="18" charset="0"/>
                <a:cs typeface="Times New Roman" panose="02020603050405020304" pitchFamily="18" charset="0"/>
              </a:rPr>
              <a:t>: Entier</a:t>
            </a:r>
          </a:p>
          <a:p>
            <a:pPr algn="just" eaLnBrk="1" hangingPunct="1">
              <a:lnSpc>
                <a:spcPct val="50000"/>
              </a:lnSpc>
              <a:spcBef>
                <a:spcPct val="45000"/>
              </a:spcBef>
            </a:pPr>
            <a:r>
              <a:rPr lang="fr-FR" sz="2400" b="1" i="1">
                <a:solidFill>
                  <a:schemeClr val="accent2"/>
                </a:solidFill>
                <a:latin typeface="Times New Roman" panose="02020603050405020304" pitchFamily="18" charset="0"/>
                <a:cs typeface="Times New Roman" panose="02020603050405020304" pitchFamily="18" charset="0"/>
              </a:rPr>
              <a:t>  Variable </a:t>
            </a:r>
            <a:r>
              <a:rPr lang="fr-FR" sz="2400" b="1" i="1">
                <a:solidFill>
                  <a:srgbClr val="000000"/>
                </a:solidFill>
                <a:latin typeface="Times New Roman" panose="02020603050405020304" pitchFamily="18" charset="0"/>
                <a:cs typeface="Times New Roman" panose="02020603050405020304" pitchFamily="18" charset="0"/>
              </a:rPr>
              <a:t>      a, b, S </a:t>
            </a:r>
            <a:r>
              <a:rPr lang="fr-FR" sz="2400" b="1" i="1">
                <a:solidFill>
                  <a:schemeClr val="accent2"/>
                </a:solidFill>
                <a:latin typeface="Times New Roman" panose="02020603050405020304" pitchFamily="18" charset="0"/>
                <a:cs typeface="Times New Roman" panose="02020603050405020304" pitchFamily="18" charset="0"/>
              </a:rPr>
              <a:t>: Réel</a:t>
            </a:r>
          </a:p>
          <a:p>
            <a:pPr algn="just" eaLnBrk="1" hangingPunct="1">
              <a:lnSpc>
                <a:spcPct val="80000"/>
              </a:lnSpc>
              <a:spcBef>
                <a:spcPct val="65000"/>
              </a:spcBef>
            </a:pPr>
            <a:r>
              <a:rPr lang="fr-FR" sz="2400" b="1" i="1">
                <a:solidFill>
                  <a:schemeClr val="accent2"/>
                </a:solidFill>
                <a:latin typeface="Times New Roman" panose="02020603050405020304" pitchFamily="18" charset="0"/>
                <a:cs typeface="Times New Roman" panose="02020603050405020304" pitchFamily="18" charset="0"/>
              </a:rPr>
              <a:t>DEBUT</a:t>
            </a:r>
          </a:p>
          <a:p>
            <a:pPr algn="just" eaLnBrk="1" hangingPunct="1">
              <a:lnSpc>
                <a:spcPct val="50000"/>
              </a:lnSpc>
              <a:spcBef>
                <a:spcPct val="30000"/>
              </a:spcBef>
            </a:pPr>
            <a:r>
              <a:rPr lang="fr-FR" sz="2400" b="1">
                <a:solidFill>
                  <a:schemeClr val="accent2"/>
                </a:solidFill>
                <a:latin typeface="Times New Roman" panose="02020603050405020304" pitchFamily="18" charset="0"/>
                <a:cs typeface="Times New Roman" panose="02020603050405020304" pitchFamily="18" charset="0"/>
              </a:rPr>
              <a:t>      Écrire (</a:t>
            </a:r>
            <a:r>
              <a:rPr lang="fr-FR" sz="2400">
                <a:solidFill>
                  <a:schemeClr val="accent2"/>
                </a:solidFill>
                <a:latin typeface="Times New Roman" panose="02020603050405020304" pitchFamily="18" charset="0"/>
                <a:cs typeface="Times New Roman" panose="02020603050405020304" pitchFamily="18" charset="0"/>
              </a:rPr>
              <a:t>'</a:t>
            </a:r>
            <a:r>
              <a:rPr lang="fr-FR" sz="2400" b="1">
                <a:solidFill>
                  <a:srgbClr val="000000"/>
                </a:solidFill>
                <a:latin typeface="Times New Roman" panose="02020603050405020304" pitchFamily="18" charset="0"/>
                <a:cs typeface="Times New Roman" panose="02020603050405020304" pitchFamily="18" charset="0"/>
              </a:rPr>
              <a:t>Saisir la valeur du premier terme et les coefs a et b:</a:t>
            </a:r>
            <a:r>
              <a:rPr lang="fr-FR" sz="2400">
                <a:solidFill>
                  <a:schemeClr val="accent2"/>
                </a:solidFill>
                <a:latin typeface="Times New Roman" panose="02020603050405020304" pitchFamily="18" charset="0"/>
                <a:cs typeface="Times New Roman" panose="02020603050405020304" pitchFamily="18" charset="0"/>
              </a:rPr>
              <a:t>')</a:t>
            </a:r>
            <a:endParaRPr lang="fr-FR" sz="2400" b="1">
              <a:solidFill>
                <a:schemeClr val="accent2"/>
              </a:solidFill>
              <a:latin typeface="Times New Roman" panose="02020603050405020304" pitchFamily="18" charset="0"/>
              <a:cs typeface="Times New Roman" panose="02020603050405020304" pitchFamily="18" charset="0"/>
            </a:endParaRPr>
          </a:p>
          <a:p>
            <a:pPr algn="just" eaLnBrk="1" hangingPunct="1">
              <a:lnSpc>
                <a:spcPct val="50000"/>
              </a:lnSpc>
              <a:spcBef>
                <a:spcPct val="30000"/>
              </a:spcBef>
            </a:pPr>
            <a:r>
              <a:rPr lang="fr-FR" sz="2400" b="1">
                <a:solidFill>
                  <a:schemeClr val="accent2"/>
                </a:solidFill>
                <a:latin typeface="Times New Roman" panose="02020603050405020304" pitchFamily="18" charset="0"/>
                <a:cs typeface="Times New Roman" panose="02020603050405020304" pitchFamily="18" charset="0"/>
              </a:rPr>
              <a:t>      Lire </a:t>
            </a:r>
            <a:r>
              <a:rPr lang="fr-FR" sz="2400" b="1">
                <a:solidFill>
                  <a:srgbClr val="000000"/>
                </a:solidFill>
                <a:latin typeface="Times New Roman" panose="02020603050405020304" pitchFamily="18" charset="0"/>
                <a:cs typeface="Times New Roman" panose="02020603050405020304" pitchFamily="18" charset="0"/>
              </a:rPr>
              <a:t>(S , a, b) </a:t>
            </a:r>
          </a:p>
          <a:p>
            <a:pPr algn="just" eaLnBrk="1" hangingPunct="1">
              <a:lnSpc>
                <a:spcPct val="50000"/>
              </a:lnSpc>
              <a:spcBef>
                <a:spcPct val="30000"/>
              </a:spcBef>
            </a:pPr>
            <a:r>
              <a:rPr lang="fr-FR" sz="2400" b="1">
                <a:solidFill>
                  <a:srgbClr val="000000"/>
                </a:solidFill>
                <a:latin typeface="Times New Roman" panose="02020603050405020304" pitchFamily="18" charset="0"/>
                <a:cs typeface="Times New Roman" panose="02020603050405020304" pitchFamily="18" charset="0"/>
              </a:rPr>
              <a:t>      N </a:t>
            </a:r>
            <a:r>
              <a:rPr lang="fr-F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a:solidFill>
                  <a:srgbClr val="000000"/>
                </a:solidFill>
                <a:latin typeface="Times New Roman" panose="02020603050405020304" pitchFamily="18" charset="0"/>
                <a:cs typeface="Times New Roman" panose="02020603050405020304" pitchFamily="18" charset="0"/>
              </a:rPr>
              <a:t> 0</a:t>
            </a:r>
          </a:p>
          <a:p>
            <a:pPr algn="just" eaLnBrk="1" hangingPunct="1">
              <a:lnSpc>
                <a:spcPct val="50000"/>
              </a:lnSpc>
              <a:spcBef>
                <a:spcPct val="30000"/>
              </a:spcBef>
            </a:pPr>
            <a:r>
              <a:rPr lang="fr-FR" sz="2400" b="1">
                <a:solidFill>
                  <a:schemeClr val="accent2"/>
                </a:solidFill>
                <a:latin typeface="Times New Roman" panose="02020603050405020304" pitchFamily="18" charset="0"/>
                <a:cs typeface="Times New Roman" panose="02020603050405020304" pitchFamily="18" charset="0"/>
              </a:rPr>
              <a:t>         Faire</a:t>
            </a:r>
          </a:p>
          <a:p>
            <a:pPr algn="just" eaLnBrk="1" hangingPunct="1">
              <a:lnSpc>
                <a:spcPct val="50000"/>
              </a:lnSpc>
              <a:spcBef>
                <a:spcPct val="30000"/>
              </a:spcBef>
            </a:pPr>
            <a:r>
              <a:rPr lang="en-GB" sz="2400" b="1">
                <a:solidFill>
                  <a:srgbClr val="000000"/>
                </a:solidFill>
                <a:latin typeface="Times New Roman" panose="02020603050405020304" pitchFamily="18" charset="0"/>
                <a:cs typeface="Times New Roman" panose="02020603050405020304" pitchFamily="18" charset="0"/>
              </a:rPr>
              <a:t>  	   S   </a:t>
            </a:r>
            <a:r>
              <a:rPr lang="en-GB"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a:solidFill>
                  <a:srgbClr val="000000"/>
                </a:solidFill>
                <a:latin typeface="Times New Roman" panose="02020603050405020304" pitchFamily="18" charset="0"/>
                <a:cs typeface="Times New Roman" panose="02020603050405020304" pitchFamily="18" charset="0"/>
              </a:rPr>
              <a:t>    a * S  +  b</a:t>
            </a:r>
          </a:p>
          <a:p>
            <a:pPr algn="just" eaLnBrk="1" hangingPunct="1">
              <a:lnSpc>
                <a:spcPct val="50000"/>
              </a:lnSpc>
              <a:spcBef>
                <a:spcPct val="30000"/>
              </a:spcBef>
            </a:pPr>
            <a:r>
              <a:rPr lang="en-GB" sz="2400" b="1">
                <a:solidFill>
                  <a:srgbClr val="000000"/>
                </a:solidFill>
                <a:latin typeface="Times New Roman" panose="02020603050405020304" pitchFamily="18" charset="0"/>
                <a:cs typeface="Times New Roman" panose="02020603050405020304" pitchFamily="18" charset="0"/>
              </a:rPr>
              <a:t>	   </a:t>
            </a:r>
            <a:r>
              <a:rPr lang="fr-FR" sz="2400" b="1">
                <a:solidFill>
                  <a:srgbClr val="000000"/>
                </a:solidFill>
                <a:latin typeface="Times New Roman" panose="02020603050405020304" pitchFamily="18" charset="0"/>
                <a:cs typeface="Times New Roman" panose="02020603050405020304" pitchFamily="18" charset="0"/>
              </a:rPr>
              <a:t>N </a:t>
            </a:r>
            <a:r>
              <a:rPr lang="fr-F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a:solidFill>
                  <a:srgbClr val="000000"/>
                </a:solidFill>
                <a:latin typeface="Times New Roman" panose="02020603050405020304" pitchFamily="18" charset="0"/>
                <a:cs typeface="Times New Roman" panose="02020603050405020304" pitchFamily="18" charset="0"/>
              </a:rPr>
              <a:t> N + 1</a:t>
            </a:r>
          </a:p>
          <a:p>
            <a:pPr algn="just" eaLnBrk="1" hangingPunct="1">
              <a:lnSpc>
                <a:spcPct val="50000"/>
              </a:lnSpc>
              <a:spcBef>
                <a:spcPct val="30000"/>
              </a:spcBef>
            </a:pPr>
            <a:r>
              <a:rPr lang="en-GB" sz="2400" b="1">
                <a:solidFill>
                  <a:srgbClr val="000000"/>
                </a:solidFill>
                <a:latin typeface="Times New Roman" panose="02020603050405020304" pitchFamily="18" charset="0"/>
                <a:cs typeface="Times New Roman" panose="02020603050405020304" pitchFamily="18" charset="0"/>
              </a:rPr>
              <a:t> </a:t>
            </a: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Jusqu’à  S &gt; 1000</a:t>
            </a:r>
          </a:p>
          <a:p>
            <a:pPr algn="just" eaLnBrk="1" hangingPunct="1">
              <a:lnSpc>
                <a:spcPct val="50000"/>
              </a:lnSpc>
              <a:spcBef>
                <a:spcPct val="30000"/>
              </a:spcBef>
            </a:pPr>
            <a:r>
              <a:rPr lang="fr-FR" sz="2400" b="1">
                <a:solidFill>
                  <a:schemeClr val="accent2"/>
                </a:solidFill>
                <a:latin typeface="Times New Roman" panose="02020603050405020304" pitchFamily="18" charset="0"/>
                <a:cs typeface="Times New Roman" panose="02020603050405020304" pitchFamily="18" charset="0"/>
              </a:rPr>
              <a:t>          </a:t>
            </a:r>
            <a:r>
              <a:rPr lang="fr-FR" sz="2400" b="1" i="1">
                <a:solidFill>
                  <a:schemeClr val="accent2"/>
                </a:solidFill>
                <a:latin typeface="Times New Roman" panose="02020603050405020304" pitchFamily="18" charset="0"/>
                <a:cs typeface="Times New Roman" panose="02020603050405020304" pitchFamily="18" charset="0"/>
              </a:rPr>
              <a:t>Écrire  (</a:t>
            </a:r>
            <a:r>
              <a:rPr lang="fr-FR" sz="2400">
                <a:solidFill>
                  <a:schemeClr val="accent2"/>
                </a:solidFill>
                <a:latin typeface="Times New Roman" panose="02020603050405020304" pitchFamily="18" charset="0"/>
                <a:cs typeface="Times New Roman" panose="02020603050405020304" pitchFamily="18" charset="0"/>
              </a:rPr>
              <a:t>'</a:t>
            </a:r>
            <a:r>
              <a:rPr lang="fr-FR" sz="2400" b="1" i="1">
                <a:solidFill>
                  <a:schemeClr val="accent2"/>
                </a:solidFill>
                <a:latin typeface="Times New Roman" panose="02020603050405020304" pitchFamily="18" charset="0"/>
                <a:cs typeface="Times New Roman" panose="02020603050405020304" pitchFamily="18" charset="0"/>
              </a:rPr>
              <a:t> </a:t>
            </a:r>
            <a:r>
              <a:rPr lang="fr-FR" sz="2400" b="1" i="1">
                <a:solidFill>
                  <a:srgbClr val="000000"/>
                </a:solidFill>
                <a:latin typeface="Times New Roman" panose="02020603050405020304" pitchFamily="18" charset="0"/>
                <a:cs typeface="Times New Roman" panose="02020603050405020304" pitchFamily="18" charset="0"/>
              </a:rPr>
              <a:t>La somme de la série est : </a:t>
            </a:r>
            <a:r>
              <a:rPr lang="fr-FR" sz="2400">
                <a:solidFill>
                  <a:schemeClr val="accent2"/>
                </a:solidFill>
                <a:latin typeface="Times New Roman" panose="02020603050405020304" pitchFamily="18" charset="0"/>
                <a:cs typeface="Times New Roman" panose="02020603050405020304" pitchFamily="18" charset="0"/>
              </a:rPr>
              <a:t>'</a:t>
            </a:r>
            <a:r>
              <a:rPr lang="fr-FR" sz="2400" b="1" i="1">
                <a:solidFill>
                  <a:schemeClr val="accent2"/>
                </a:solidFill>
                <a:latin typeface="Times New Roman" panose="02020603050405020304" pitchFamily="18" charset="0"/>
                <a:cs typeface="Times New Roman" panose="02020603050405020304" pitchFamily="18" charset="0"/>
              </a:rPr>
              <a:t>,</a:t>
            </a:r>
            <a:r>
              <a:rPr lang="fr-FR" sz="2400" b="1" i="1">
                <a:solidFill>
                  <a:srgbClr val="000000"/>
                </a:solidFill>
                <a:latin typeface="Times New Roman" panose="02020603050405020304" pitchFamily="18" charset="0"/>
                <a:cs typeface="Times New Roman" panose="02020603050405020304" pitchFamily="18" charset="0"/>
              </a:rPr>
              <a:t> S)</a:t>
            </a:r>
          </a:p>
          <a:p>
            <a:pPr algn="just" eaLnBrk="1" hangingPunct="1">
              <a:lnSpc>
                <a:spcPct val="50000"/>
              </a:lnSpc>
              <a:spcBef>
                <a:spcPct val="30000"/>
              </a:spcBef>
            </a:pPr>
            <a:r>
              <a:rPr lang="fr-FR" sz="2400" b="1" i="1">
                <a:solidFill>
                  <a:schemeClr val="accent2"/>
                </a:solidFill>
                <a:latin typeface="Times New Roman" panose="02020603050405020304" pitchFamily="18" charset="0"/>
                <a:cs typeface="Times New Roman" panose="02020603050405020304" pitchFamily="18" charset="0"/>
              </a:rPr>
              <a:t>         Écrire (</a:t>
            </a:r>
            <a:r>
              <a:rPr lang="fr-FR" sz="2400">
                <a:solidFill>
                  <a:schemeClr val="accent2"/>
                </a:solidFill>
                <a:latin typeface="Times New Roman" panose="02020603050405020304" pitchFamily="18" charset="0"/>
                <a:cs typeface="Times New Roman" panose="02020603050405020304" pitchFamily="18" charset="0"/>
              </a:rPr>
              <a:t>'</a:t>
            </a:r>
            <a:r>
              <a:rPr lang="fr-FR" sz="2400" b="1" i="1">
                <a:solidFill>
                  <a:schemeClr val="accent2"/>
                </a:solidFill>
                <a:latin typeface="Times New Roman" panose="02020603050405020304" pitchFamily="18" charset="0"/>
                <a:cs typeface="Times New Roman" panose="02020603050405020304" pitchFamily="18" charset="0"/>
              </a:rPr>
              <a:t> </a:t>
            </a:r>
            <a:r>
              <a:rPr lang="fr-FR" sz="2400" b="1" i="1">
                <a:solidFill>
                  <a:srgbClr val="000000"/>
                </a:solidFill>
                <a:latin typeface="Times New Roman" panose="02020603050405020304" pitchFamily="18" charset="0"/>
                <a:cs typeface="Times New Roman" panose="02020603050405020304" pitchFamily="18" charset="0"/>
              </a:rPr>
              <a:t>Le rang est  : </a:t>
            </a:r>
            <a:r>
              <a:rPr lang="fr-FR" sz="2400">
                <a:solidFill>
                  <a:schemeClr val="accent2"/>
                </a:solidFill>
                <a:latin typeface="Times New Roman" panose="02020603050405020304" pitchFamily="18" charset="0"/>
                <a:cs typeface="Times New Roman" panose="02020603050405020304" pitchFamily="18" charset="0"/>
              </a:rPr>
              <a:t>'</a:t>
            </a:r>
            <a:r>
              <a:rPr lang="fr-FR" sz="2400" b="1" i="1">
                <a:solidFill>
                  <a:schemeClr val="accent2"/>
                </a:solidFill>
                <a:latin typeface="Times New Roman" panose="02020603050405020304" pitchFamily="18" charset="0"/>
                <a:cs typeface="Times New Roman" panose="02020603050405020304" pitchFamily="18" charset="0"/>
              </a:rPr>
              <a:t>,</a:t>
            </a:r>
            <a:r>
              <a:rPr lang="fr-FR" sz="2400" b="1" i="1">
                <a:solidFill>
                  <a:srgbClr val="000000"/>
                </a:solidFill>
                <a:latin typeface="Times New Roman" panose="02020603050405020304" pitchFamily="18" charset="0"/>
                <a:cs typeface="Times New Roman" panose="02020603050405020304" pitchFamily="18" charset="0"/>
              </a:rPr>
              <a:t> N </a:t>
            </a:r>
            <a:r>
              <a:rPr lang="fr-FR" sz="2400" b="1" i="1">
                <a:solidFill>
                  <a:schemeClr val="folHlink"/>
                </a:solidFill>
                <a:latin typeface="Times New Roman" panose="02020603050405020304" pitchFamily="18" charset="0"/>
                <a:cs typeface="Times New Roman" panose="02020603050405020304" pitchFamily="18" charset="0"/>
              </a:rPr>
              <a:t>)</a:t>
            </a:r>
          </a:p>
          <a:p>
            <a:pPr algn="just" eaLnBrk="1" hangingPunct="1">
              <a:lnSpc>
                <a:spcPct val="50000"/>
              </a:lnSpc>
              <a:spcBef>
                <a:spcPct val="30000"/>
              </a:spcBef>
            </a:pPr>
            <a:r>
              <a:rPr lang="fr-FR" sz="2400" b="1" i="1">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36578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4"/>
          <p:cNvSpPr txBox="1">
            <a:spLocks noChangeArrowheads="1"/>
          </p:cNvSpPr>
          <p:nvPr/>
        </p:nvSpPr>
        <p:spPr bwMode="auto">
          <a:xfrm>
            <a:off x="685800" y="2586732"/>
            <a:ext cx="8229600" cy="113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600" b="1" dirty="0">
                <a:solidFill>
                  <a:srgbClr val="000000"/>
                </a:solidFill>
                <a:latin typeface="Times New Roman" panose="02020603050405020304" pitchFamily="18" charset="0"/>
                <a:cs typeface="Times New Roman" panose="02020603050405020304" pitchFamily="18" charset="0"/>
              </a:rPr>
              <a:t>Écrire un algorithme permettant de calculer la somme :</a:t>
            </a:r>
          </a:p>
          <a:p>
            <a:pPr algn="ctr" eaLnBrk="1" hangingPunct="1">
              <a:spcBef>
                <a:spcPct val="50000"/>
              </a:spcBef>
            </a:pPr>
            <a:r>
              <a:rPr lang="fr-FR" sz="2800" b="1" i="1" dirty="0">
                <a:solidFill>
                  <a:srgbClr val="000000"/>
                </a:solidFill>
                <a:latin typeface="Times New Roman" panose="02020603050405020304" pitchFamily="18" charset="0"/>
                <a:cs typeface="Times New Roman" panose="02020603050405020304" pitchFamily="18" charset="0"/>
              </a:rPr>
              <a:t>S</a:t>
            </a:r>
            <a:r>
              <a:rPr lang="fr-FR" sz="2800" b="1" i="1" baseline="-30000" dirty="0">
                <a:solidFill>
                  <a:srgbClr val="000000"/>
                </a:solidFill>
                <a:latin typeface="Times New Roman" panose="02020603050405020304" pitchFamily="18" charset="0"/>
                <a:cs typeface="Times New Roman" panose="02020603050405020304" pitchFamily="18" charset="0"/>
              </a:rPr>
              <a:t>n</a:t>
            </a:r>
            <a:r>
              <a:rPr lang="fr-FR" sz="2800" b="1" i="1" dirty="0">
                <a:solidFill>
                  <a:srgbClr val="000000"/>
                </a:solidFill>
                <a:latin typeface="Times New Roman" panose="02020603050405020304" pitchFamily="18" charset="0"/>
                <a:cs typeface="Times New Roman" panose="02020603050405020304" pitchFamily="18" charset="0"/>
              </a:rPr>
              <a:t>(x) = 1/x + 2/x</a:t>
            </a:r>
            <a:r>
              <a:rPr lang="fr-FR" sz="2800" b="1" i="1" baseline="30000" dirty="0">
                <a:solidFill>
                  <a:srgbClr val="000000"/>
                </a:solidFill>
                <a:latin typeface="Times New Roman" panose="02020603050405020304" pitchFamily="18" charset="0"/>
                <a:cs typeface="Times New Roman" panose="02020603050405020304" pitchFamily="18" charset="0"/>
              </a:rPr>
              <a:t>2</a:t>
            </a:r>
            <a:r>
              <a:rPr lang="fr-FR" sz="2800" b="1" i="1" dirty="0">
                <a:solidFill>
                  <a:srgbClr val="000000"/>
                </a:solidFill>
                <a:latin typeface="Times New Roman" panose="02020603050405020304" pitchFamily="18" charset="0"/>
                <a:cs typeface="Times New Roman" panose="02020603050405020304" pitchFamily="18" charset="0"/>
              </a:rPr>
              <a:t> + 3 /x</a:t>
            </a:r>
            <a:r>
              <a:rPr lang="fr-FR" sz="2800" b="1" i="1" baseline="30000" dirty="0">
                <a:solidFill>
                  <a:srgbClr val="000000"/>
                </a:solidFill>
                <a:latin typeface="Times New Roman" panose="02020603050405020304" pitchFamily="18" charset="0"/>
                <a:cs typeface="Times New Roman" panose="02020603050405020304" pitchFamily="18" charset="0"/>
              </a:rPr>
              <a:t>3</a:t>
            </a:r>
            <a:r>
              <a:rPr lang="fr-FR" sz="2800" b="1" i="1" dirty="0">
                <a:solidFill>
                  <a:srgbClr val="000000"/>
                </a:solidFill>
                <a:latin typeface="Times New Roman" panose="02020603050405020304" pitchFamily="18" charset="0"/>
                <a:cs typeface="Times New Roman" panose="02020603050405020304" pitchFamily="18" charset="0"/>
              </a:rPr>
              <a:t> + …… + n /</a:t>
            </a:r>
            <a:r>
              <a:rPr lang="fr-FR" sz="2800" b="1" i="1" dirty="0" err="1">
                <a:solidFill>
                  <a:srgbClr val="000000"/>
                </a:solidFill>
                <a:latin typeface="Times New Roman" panose="02020603050405020304" pitchFamily="18" charset="0"/>
                <a:cs typeface="Times New Roman" panose="02020603050405020304" pitchFamily="18" charset="0"/>
              </a:rPr>
              <a:t>x</a:t>
            </a:r>
            <a:r>
              <a:rPr lang="fr-FR" sz="2800" b="1" i="1" baseline="30000" dirty="0" err="1">
                <a:solidFill>
                  <a:srgbClr val="000000"/>
                </a:solidFill>
                <a:latin typeface="Times New Roman" panose="02020603050405020304" pitchFamily="18" charset="0"/>
                <a:cs typeface="Times New Roman" panose="02020603050405020304" pitchFamily="18" charset="0"/>
              </a:rPr>
              <a:t>n</a:t>
            </a:r>
            <a:r>
              <a:rPr lang="fr-FR" sz="2800" b="1" i="1"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5281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1470025"/>
          </a:xfrm>
        </p:spPr>
        <p:txBody>
          <a:bodyPr/>
          <a:lstStyle/>
          <a:p>
            <a:r>
              <a:rPr lang="fr-FR" dirty="0" smtClean="0"/>
              <a:t>Chapitre 4: Tableaux &amp; fonctions</a:t>
            </a:r>
            <a:endParaRPr lang="fr-FR" dirty="0"/>
          </a:p>
        </p:txBody>
      </p:sp>
    </p:spTree>
    <p:extLst>
      <p:ext uri="{BB962C8B-B14F-4D97-AF65-F5344CB8AC3E}">
        <p14:creationId xmlns="" xmlns:p14="http://schemas.microsoft.com/office/powerpoint/2010/main" val="18133364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Tableaux</a:t>
            </a:r>
            <a:endParaRPr lang="fr-FR" dirty="0"/>
          </a:p>
        </p:txBody>
      </p:sp>
      <p:sp>
        <p:nvSpPr>
          <p:cNvPr id="4" name="Text Box 4"/>
          <p:cNvSpPr txBox="1">
            <a:spLocks noChangeArrowheads="1"/>
          </p:cNvSpPr>
          <p:nvPr/>
        </p:nvSpPr>
        <p:spPr bwMode="auto">
          <a:xfrm>
            <a:off x="667072" y="1844824"/>
            <a:ext cx="8153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Un tableau permet de représenter un ensemble de valeurs ayant des propriétés communes et appartenant toutes au même type. Ces variables sont identifiées par un même nom mais un numéro de repère(indice) pour chacun. </a:t>
            </a:r>
          </a:p>
        </p:txBody>
      </p:sp>
      <p:sp>
        <p:nvSpPr>
          <p:cNvPr id="5" name="Text Box 5"/>
          <p:cNvSpPr txBox="1">
            <a:spLocks noChangeArrowheads="1"/>
          </p:cNvSpPr>
          <p:nvPr/>
        </p:nvSpPr>
        <p:spPr bwMode="auto">
          <a:xfrm>
            <a:off x="667072" y="374982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rPr>
              <a:t>Remarque</a:t>
            </a:r>
            <a:r>
              <a:rPr lang="fr-FR" sz="2400" b="1" dirty="0">
                <a:solidFill>
                  <a:srgbClr val="FF0066"/>
                </a:solidFill>
                <a:latin typeface="Times New Roman" panose="02020603050405020304" pitchFamily="18" charset="0"/>
              </a:rPr>
              <a:t> :</a:t>
            </a:r>
          </a:p>
        </p:txBody>
      </p:sp>
      <p:sp>
        <p:nvSpPr>
          <p:cNvPr id="6" name="Text Box 6"/>
          <p:cNvSpPr txBox="1">
            <a:spLocks noChangeArrowheads="1"/>
          </p:cNvSpPr>
          <p:nvPr/>
        </p:nvSpPr>
        <p:spPr bwMode="auto">
          <a:xfrm>
            <a:off x="819472" y="4359424"/>
            <a:ext cx="79248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dirty="0">
                <a:solidFill>
                  <a:srgbClr val="000000"/>
                </a:solidFill>
                <a:latin typeface="Times New Roman" panose="02020603050405020304" pitchFamily="18" charset="0"/>
                <a:cs typeface="Times New Roman" panose="02020603050405020304" pitchFamily="18" charset="0"/>
              </a:rPr>
              <a:t>1°- Un tableau peut être d’une ou plusieurs dimensions.</a:t>
            </a:r>
          </a:p>
          <a:p>
            <a:pPr algn="just" eaLnBrk="1" hangingPunct="1">
              <a:spcBef>
                <a:spcPct val="50000"/>
              </a:spcBef>
            </a:pPr>
            <a:r>
              <a:rPr lang="fr-FR" sz="2400" dirty="0">
                <a:solidFill>
                  <a:srgbClr val="000000"/>
                </a:solidFill>
                <a:latin typeface="Times New Roman" panose="02020603050405020304" pitchFamily="18" charset="0"/>
                <a:cs typeface="Times New Roman" panose="02020603050405020304" pitchFamily="18" charset="0"/>
              </a:rPr>
              <a:t>2°- La syntaxe de la déclaration d’un tableau change selon</a:t>
            </a:r>
          </a:p>
          <a:p>
            <a:pPr algn="just" eaLnBrk="1" hangingPunct="1">
              <a:spcBef>
                <a:spcPct val="50000"/>
              </a:spcBef>
            </a:pPr>
            <a:r>
              <a:rPr lang="fr-FR" sz="2400" dirty="0">
                <a:solidFill>
                  <a:srgbClr val="000000"/>
                </a:solidFill>
                <a:latin typeface="Times New Roman" panose="02020603050405020304" pitchFamily="18" charset="0"/>
                <a:cs typeface="Times New Roman" panose="02020603050405020304" pitchFamily="18" charset="0"/>
              </a:rPr>
              <a:t>       la dimension de ce dernier </a:t>
            </a:r>
            <a:endParaRPr lang="fr-FR" sz="2400" dirty="0">
              <a:latin typeface="Times New Roman" panose="02020603050405020304" pitchFamily="18" charset="0"/>
            </a:endParaRPr>
          </a:p>
        </p:txBody>
      </p:sp>
    </p:spTree>
    <p:extLst>
      <p:ext uri="{BB962C8B-B14F-4D97-AF65-F5344CB8AC3E}">
        <p14:creationId xmlns="" xmlns:p14="http://schemas.microsoft.com/office/powerpoint/2010/main" val="9355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92500" lnSpcReduction="10000"/>
          </a:bodyPr>
          <a:lstStyle/>
          <a:p>
            <a:pPr algn="just"/>
            <a:r>
              <a:rPr lang="fr-FR" dirty="0" smtClean="0"/>
              <a:t>Le codage d’une information consiste à établir une correspondance entre la représentation externe (habituelle) de l’information (le nombre 65 ou le caractère «A» par exemple) et sa représentation interne dans la machine (une suite de bits). </a:t>
            </a:r>
          </a:p>
          <a:p>
            <a:pPr marL="360363" indent="-360363" algn="just">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L’unité de base de la théorie de l’information est le bit,</a:t>
            </a:r>
            <a:r>
              <a:rPr lang="fr-FR" dirty="0" smtClean="0">
                <a:solidFill>
                  <a:srgbClr val="000099"/>
                </a:solidFill>
              </a:rPr>
              <a:t> </a:t>
            </a:r>
            <a:r>
              <a:rPr lang="fr-FR" dirty="0" smtClean="0">
                <a:solidFill>
                  <a:srgbClr val="FF0000"/>
                </a:solidFill>
              </a:rPr>
              <a:t>bit</a:t>
            </a:r>
            <a:r>
              <a:rPr lang="fr-FR" dirty="0" smtClean="0">
                <a:solidFill>
                  <a:srgbClr val="000099"/>
                </a:solidFill>
              </a:rPr>
              <a:t> = </a:t>
            </a:r>
            <a:r>
              <a:rPr lang="fr-FR" dirty="0" err="1" smtClean="0">
                <a:solidFill>
                  <a:srgbClr val="FF0000"/>
                </a:solidFill>
              </a:rPr>
              <a:t>b</a:t>
            </a:r>
            <a:r>
              <a:rPr lang="fr-FR" dirty="0" err="1" smtClean="0"/>
              <a:t>inary</a:t>
            </a:r>
            <a:r>
              <a:rPr lang="fr-FR" dirty="0" smtClean="0"/>
              <a:t> dig</a:t>
            </a:r>
            <a:r>
              <a:rPr lang="fr-FR" dirty="0" smtClean="0">
                <a:solidFill>
                  <a:srgbClr val="FF0000"/>
                </a:solidFill>
              </a:rPr>
              <a:t>it, </a:t>
            </a:r>
            <a:r>
              <a:rPr lang="fr-FR" dirty="0" smtClean="0"/>
              <a:t>qui signifie en anglais </a:t>
            </a:r>
            <a:r>
              <a:rPr lang="fr-FR" i="1" dirty="0" smtClean="0"/>
              <a:t>nombre binaire.</a:t>
            </a:r>
            <a:r>
              <a:rPr lang="fr-FR" dirty="0" smtClean="0"/>
              <a:t>  </a:t>
            </a:r>
          </a:p>
          <a:p>
            <a:pPr marL="360363" indent="-360363" algn="just">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t>Un </a:t>
            </a:r>
            <a:r>
              <a:rPr lang="fr-FR" dirty="0" smtClean="0">
                <a:solidFill>
                  <a:srgbClr val="FF0000"/>
                </a:solidFill>
              </a:rPr>
              <a:t>bit, </a:t>
            </a:r>
            <a:r>
              <a:rPr lang="fr-FR" dirty="0" smtClean="0"/>
              <a:t>par définition, est un composant quelconque ne pouvant se trouver que dans deux états possibles, exclusifs l’un de l’autre. Il prend la valeur </a:t>
            </a:r>
            <a:r>
              <a:rPr lang="fr-FR" dirty="0" smtClean="0">
                <a:solidFill>
                  <a:srgbClr val="FF0000"/>
                </a:solidFill>
              </a:rPr>
              <a:t>0</a:t>
            </a:r>
            <a:r>
              <a:rPr lang="fr-FR" dirty="0" smtClean="0"/>
              <a:t> ou </a:t>
            </a:r>
            <a:r>
              <a:rPr lang="fr-FR" dirty="0" smtClean="0">
                <a:solidFill>
                  <a:srgbClr val="FF0000"/>
                </a:solidFill>
              </a:rPr>
              <a:t>1</a:t>
            </a:r>
            <a:r>
              <a:rPr lang="fr-FR" dirty="0" smtClean="0"/>
              <a:t>.</a:t>
            </a:r>
            <a:endParaRPr lang="fr-F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ext Box 3"/>
          <p:cNvSpPr txBox="1">
            <a:spLocks noChangeArrowheads="1"/>
          </p:cNvSpPr>
          <p:nvPr/>
        </p:nvSpPr>
        <p:spPr bwMode="auto">
          <a:xfrm>
            <a:off x="650304" y="1772816"/>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726504" y="3068216"/>
            <a:ext cx="7772400"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chemeClr val="accent2"/>
                </a:solidFill>
                <a:latin typeface="Times New Roman" panose="02020603050405020304" pitchFamily="18" charset="0"/>
              </a:rPr>
              <a:t>Tab</a:t>
            </a:r>
            <a:r>
              <a:rPr lang="fr-FR" sz="2400" b="1">
                <a:latin typeface="Times New Roman" panose="02020603050405020304" pitchFamily="18" charset="0"/>
              </a:rPr>
              <a:t>      </a:t>
            </a:r>
            <a:r>
              <a:rPr lang="fr-FR" sz="2400">
                <a:latin typeface="Times New Roman" panose="02020603050405020304" pitchFamily="18" charset="0"/>
                <a:cs typeface="Times New Roman" panose="02020603050405020304" pitchFamily="18" charset="0"/>
              </a:rPr>
              <a:t>Nom-Tableau[nombre de valeurs supportées] </a:t>
            </a:r>
            <a:r>
              <a:rPr lang="fr-FR" sz="2400" b="1">
                <a:solidFill>
                  <a:schemeClr val="accent2"/>
                </a:solidFill>
                <a:latin typeface="Times New Roman" panose="02020603050405020304" pitchFamily="18" charset="0"/>
                <a:cs typeface="Times New Roman" panose="02020603050405020304" pitchFamily="18" charset="0"/>
              </a:rPr>
              <a:t>: Type</a:t>
            </a:r>
            <a:r>
              <a:rPr lang="fr-FR" sz="2400" b="1">
                <a:solidFill>
                  <a:schemeClr val="accent2"/>
                </a:solidFill>
                <a:latin typeface="Times New Roman" panose="02020603050405020304" pitchFamily="18" charset="0"/>
              </a:rPr>
              <a:t> </a:t>
            </a:r>
          </a:p>
        </p:txBody>
      </p:sp>
      <p:sp>
        <p:nvSpPr>
          <p:cNvPr id="6" name="Text Box 5"/>
          <p:cNvSpPr txBox="1">
            <a:spLocks noChangeArrowheads="1"/>
          </p:cNvSpPr>
          <p:nvPr/>
        </p:nvSpPr>
        <p:spPr bwMode="auto">
          <a:xfrm>
            <a:off x="802704" y="2382416"/>
            <a:ext cx="457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buFontTx/>
              <a:buBlip>
                <a:blip r:embed="rId2"/>
              </a:buBlip>
            </a:pPr>
            <a:r>
              <a:rPr lang="fr-FR" sz="2400" b="1" dirty="0">
                <a:latin typeface="Times New Roman" panose="02020603050405020304" pitchFamily="18" charset="0"/>
              </a:rPr>
              <a:t>  </a:t>
            </a:r>
            <a:r>
              <a:rPr lang="fr-FR" sz="2400" b="1" u="sng" dirty="0">
                <a:latin typeface="Times New Roman" panose="02020603050405020304" pitchFamily="18" charset="0"/>
              </a:rPr>
              <a:t>Tableau à une dimension</a:t>
            </a:r>
            <a:r>
              <a:rPr lang="fr-FR" sz="2400" b="1" dirty="0">
                <a:latin typeface="Times New Roman" panose="02020603050405020304" pitchFamily="18" charset="0"/>
              </a:rPr>
              <a:t> :</a:t>
            </a:r>
          </a:p>
        </p:txBody>
      </p:sp>
      <p:sp>
        <p:nvSpPr>
          <p:cNvPr id="7" name="Text Box 6"/>
          <p:cNvSpPr txBox="1">
            <a:spLocks noChangeArrowheads="1"/>
          </p:cNvSpPr>
          <p:nvPr/>
        </p:nvSpPr>
        <p:spPr bwMode="auto">
          <a:xfrm>
            <a:off x="726504" y="3754016"/>
            <a:ext cx="510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buFontTx/>
              <a:buBlip>
                <a:blip r:embed="rId2"/>
              </a:buBlip>
            </a:pPr>
            <a:r>
              <a:rPr lang="fr-FR" sz="2400" b="1" dirty="0">
                <a:latin typeface="Times New Roman" panose="02020603050405020304" pitchFamily="18" charset="0"/>
              </a:rPr>
              <a:t>  </a:t>
            </a:r>
            <a:r>
              <a:rPr lang="fr-FR" sz="2400" b="1" u="sng" dirty="0">
                <a:latin typeface="Times New Roman" panose="02020603050405020304" pitchFamily="18" charset="0"/>
              </a:rPr>
              <a:t>Tableau à plusieurs dimensions</a:t>
            </a:r>
            <a:r>
              <a:rPr lang="fr-FR" sz="2400" b="1" dirty="0">
                <a:latin typeface="Times New Roman" panose="02020603050405020304" pitchFamily="18" charset="0"/>
              </a:rPr>
              <a:t> :</a:t>
            </a:r>
          </a:p>
        </p:txBody>
      </p:sp>
      <p:sp>
        <p:nvSpPr>
          <p:cNvPr id="8" name="Text Box 7"/>
          <p:cNvSpPr txBox="1">
            <a:spLocks noChangeArrowheads="1"/>
          </p:cNvSpPr>
          <p:nvPr/>
        </p:nvSpPr>
        <p:spPr bwMode="auto">
          <a:xfrm>
            <a:off x="497904" y="4516016"/>
            <a:ext cx="8610600" cy="1590675"/>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chemeClr val="accent2"/>
                </a:solidFill>
                <a:latin typeface="Times New Roman" panose="02020603050405020304" pitchFamily="18" charset="0"/>
              </a:rPr>
              <a:t>Tab</a:t>
            </a:r>
            <a:r>
              <a:rPr lang="fr-FR" sz="2400" b="1">
                <a:latin typeface="Times New Roman" panose="02020603050405020304" pitchFamily="18" charset="0"/>
              </a:rPr>
              <a:t>      </a:t>
            </a:r>
            <a:r>
              <a:rPr lang="fr-FR" sz="2400">
                <a:latin typeface="Times New Roman" panose="02020603050405020304" pitchFamily="18" charset="0"/>
                <a:cs typeface="Times New Roman" panose="02020603050405020304" pitchFamily="18" charset="0"/>
              </a:rPr>
              <a:t>Nom-Tableau[nombre de valeurs supportées en dimension1,  </a:t>
            </a:r>
          </a:p>
          <a:p>
            <a:pPr eaLnBrk="1" hangingPunct="1">
              <a:spcBef>
                <a:spcPct val="50000"/>
              </a:spcBef>
            </a:pPr>
            <a:r>
              <a:rPr lang="fr-FR" sz="2400">
                <a:latin typeface="Times New Roman" panose="02020603050405020304" pitchFamily="18" charset="0"/>
                <a:cs typeface="Times New Roman" panose="02020603050405020304" pitchFamily="18" charset="0"/>
              </a:rPr>
              <a:t>                                    nombre de valeurs supportées en dimension 2, </a:t>
            </a:r>
          </a:p>
          <a:p>
            <a:pPr eaLnBrk="1" hangingPunct="1">
              <a:spcBef>
                <a:spcPct val="50000"/>
              </a:spcBef>
            </a:pPr>
            <a:r>
              <a:rPr lang="fr-FR" sz="2400">
                <a:latin typeface="Times New Roman" panose="02020603050405020304" pitchFamily="18" charset="0"/>
                <a:cs typeface="Times New Roman" panose="02020603050405020304" pitchFamily="18" charset="0"/>
              </a:rPr>
              <a:t>                                   ,… ] </a:t>
            </a:r>
            <a:r>
              <a:rPr lang="fr-FR" sz="2400" b="1">
                <a:solidFill>
                  <a:schemeClr val="accent2"/>
                </a:solidFill>
                <a:latin typeface="Times New Roman" panose="02020603050405020304" pitchFamily="18" charset="0"/>
                <a:cs typeface="Times New Roman" panose="02020603050405020304" pitchFamily="18" charset="0"/>
              </a:rPr>
              <a:t>: Type</a:t>
            </a:r>
            <a:r>
              <a:rPr lang="fr-FR" sz="2400" b="1">
                <a:solidFill>
                  <a:schemeClr val="accent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P spid="6" grpId="0" autoUpdateAnimBg="0"/>
      <p:bldP spid="7" grpId="0" autoUpdateAnimBg="0"/>
      <p:bldP spid="8"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Text Box 4"/>
          <p:cNvSpPr txBox="1">
            <a:spLocks noChangeArrowheads="1"/>
          </p:cNvSpPr>
          <p:nvPr/>
        </p:nvSpPr>
        <p:spPr bwMode="auto">
          <a:xfrm>
            <a:off x="2671514" y="2926804"/>
            <a:ext cx="3810000"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chemeClr val="accent2"/>
                </a:solidFill>
                <a:latin typeface="Times New Roman" panose="02020603050405020304" pitchFamily="18" charset="0"/>
              </a:rPr>
              <a:t>Tab</a:t>
            </a:r>
            <a:r>
              <a:rPr lang="fr-FR" sz="2400" b="1">
                <a:latin typeface="Times New Roman" panose="02020603050405020304" pitchFamily="18" charset="0"/>
              </a:rPr>
              <a:t>      </a:t>
            </a:r>
            <a:r>
              <a:rPr lang="fr-FR" sz="2400">
                <a:latin typeface="Times New Roman" panose="02020603050405020304" pitchFamily="18" charset="0"/>
                <a:cs typeface="Times New Roman" panose="02020603050405020304" pitchFamily="18" charset="0"/>
              </a:rPr>
              <a:t>Salaires[30] </a:t>
            </a:r>
            <a:r>
              <a:rPr lang="fr-FR" sz="2400" b="1">
                <a:latin typeface="Times New Roman" panose="02020603050405020304" pitchFamily="18" charset="0"/>
                <a:cs typeface="Times New Roman" panose="02020603050405020304" pitchFamily="18" charset="0"/>
              </a:rPr>
              <a:t>:</a:t>
            </a:r>
            <a:r>
              <a:rPr lang="fr-FR" sz="2400" b="1">
                <a:solidFill>
                  <a:schemeClr val="accent2"/>
                </a:solidFill>
                <a:latin typeface="Times New Roman" panose="02020603050405020304" pitchFamily="18" charset="0"/>
                <a:cs typeface="Times New Roman" panose="02020603050405020304" pitchFamily="18" charset="0"/>
              </a:rPr>
              <a:t> Réel</a:t>
            </a:r>
            <a:endParaRPr lang="fr-FR" sz="2400" b="1">
              <a:solidFill>
                <a:schemeClr val="accent2"/>
              </a:solidFill>
              <a:latin typeface="Times New Roman" panose="02020603050405020304" pitchFamily="18" charset="0"/>
            </a:endParaRPr>
          </a:p>
        </p:txBody>
      </p:sp>
      <p:sp>
        <p:nvSpPr>
          <p:cNvPr id="6" name="Text Box 5"/>
          <p:cNvSpPr txBox="1">
            <a:spLocks noChangeArrowheads="1"/>
          </p:cNvSpPr>
          <p:nvPr/>
        </p:nvSpPr>
        <p:spPr bwMode="auto">
          <a:xfrm>
            <a:off x="766514" y="1917154"/>
            <a:ext cx="457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buFontTx/>
              <a:buBlip>
                <a:blip r:embed="rId2"/>
              </a:buBlip>
            </a:pPr>
            <a:r>
              <a:rPr lang="fr-FR" sz="2400" b="1">
                <a:latin typeface="Times New Roman" panose="02020603050405020304" pitchFamily="18" charset="0"/>
              </a:rPr>
              <a:t>  </a:t>
            </a:r>
            <a:r>
              <a:rPr lang="fr-FR" sz="2400" b="1" u="sng">
                <a:latin typeface="Times New Roman" panose="02020603050405020304" pitchFamily="18" charset="0"/>
              </a:rPr>
              <a:t>Tableau à une dimension :</a:t>
            </a:r>
          </a:p>
        </p:txBody>
      </p:sp>
      <p:sp>
        <p:nvSpPr>
          <p:cNvPr id="7" name="Text Box 6"/>
          <p:cNvSpPr txBox="1">
            <a:spLocks noChangeArrowheads="1"/>
          </p:cNvSpPr>
          <p:nvPr/>
        </p:nvSpPr>
        <p:spPr bwMode="auto">
          <a:xfrm>
            <a:off x="690314" y="4031704"/>
            <a:ext cx="510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buFontTx/>
              <a:buBlip>
                <a:blip r:embed="rId2"/>
              </a:buBlip>
            </a:pPr>
            <a:r>
              <a:rPr lang="fr-FR" sz="2400" b="1">
                <a:latin typeface="Times New Roman" panose="02020603050405020304" pitchFamily="18" charset="0"/>
              </a:rPr>
              <a:t>  </a:t>
            </a:r>
            <a:r>
              <a:rPr lang="fr-FR" sz="2400" b="1" u="sng">
                <a:latin typeface="Times New Roman" panose="02020603050405020304" pitchFamily="18" charset="0"/>
              </a:rPr>
              <a:t>Tableau à plusieurs dimensions :</a:t>
            </a:r>
          </a:p>
        </p:txBody>
      </p:sp>
      <p:sp>
        <p:nvSpPr>
          <p:cNvPr id="8" name="Text Box 7"/>
          <p:cNvSpPr txBox="1">
            <a:spLocks noChangeArrowheads="1"/>
          </p:cNvSpPr>
          <p:nvPr/>
        </p:nvSpPr>
        <p:spPr bwMode="auto">
          <a:xfrm>
            <a:off x="2671514" y="5155654"/>
            <a:ext cx="4800600"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chemeClr val="accent2"/>
                </a:solidFill>
                <a:latin typeface="Times New Roman" panose="02020603050405020304" pitchFamily="18" charset="0"/>
              </a:rPr>
              <a:t>Tab</a:t>
            </a:r>
            <a:r>
              <a:rPr lang="fr-FR" sz="2400" b="1">
                <a:latin typeface="Times New Roman" panose="02020603050405020304" pitchFamily="18" charset="0"/>
              </a:rPr>
              <a:t>      </a:t>
            </a:r>
            <a:r>
              <a:rPr lang="fr-FR" sz="2400">
                <a:latin typeface="Times New Roman" panose="02020603050405020304" pitchFamily="18" charset="0"/>
                <a:cs typeface="Times New Roman" panose="02020603050405020304" pitchFamily="18" charset="0"/>
              </a:rPr>
              <a:t>Matrice-Test[5,7 ] </a:t>
            </a:r>
            <a:r>
              <a:rPr lang="fr-FR" sz="2400" b="1">
                <a:latin typeface="Times New Roman" panose="02020603050405020304" pitchFamily="18" charset="0"/>
                <a:cs typeface="Times New Roman" panose="02020603050405020304" pitchFamily="18" charset="0"/>
              </a:rPr>
              <a:t>:</a:t>
            </a:r>
            <a:r>
              <a:rPr lang="fr-FR" sz="2400" b="1">
                <a:solidFill>
                  <a:schemeClr val="accent2"/>
                </a:solidFill>
                <a:latin typeface="Times New Roman" panose="02020603050405020304" pitchFamily="18" charset="0"/>
                <a:cs typeface="Times New Roman" panose="02020603050405020304" pitchFamily="18" charset="0"/>
              </a:rPr>
              <a:t> Entier</a:t>
            </a:r>
            <a:endParaRPr lang="fr-FR" sz="2400" b="1">
              <a:solidFill>
                <a:schemeClr val="accent2"/>
              </a:solidFill>
              <a:latin typeface="Times New Roman" panose="02020603050405020304" pitchFamily="18" charset="0"/>
            </a:endParaRPr>
          </a:p>
        </p:txBody>
      </p:sp>
      <p:sp>
        <p:nvSpPr>
          <p:cNvPr id="9" name="Text Box 8"/>
          <p:cNvSpPr txBox="1">
            <a:spLocks noChangeArrowheads="1"/>
          </p:cNvSpPr>
          <p:nvPr/>
        </p:nvSpPr>
        <p:spPr bwMode="auto">
          <a:xfrm>
            <a:off x="1357064" y="2450554"/>
            <a:ext cx="7391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rPr>
              <a:t>- Un tableau pour enregistrer les salaires de 30 employés :</a:t>
            </a:r>
          </a:p>
        </p:txBody>
      </p:sp>
      <p:sp>
        <p:nvSpPr>
          <p:cNvPr id="10" name="Text Box 9"/>
          <p:cNvSpPr txBox="1">
            <a:spLocks noChangeArrowheads="1"/>
          </p:cNvSpPr>
          <p:nvPr/>
        </p:nvSpPr>
        <p:spPr bwMode="auto">
          <a:xfrm>
            <a:off x="1357064" y="4565104"/>
            <a:ext cx="640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rPr>
              <a:t>- Une matrice d’entiers de 5 lignes et 7 colonnes :</a:t>
            </a:r>
          </a:p>
        </p:txBody>
      </p:sp>
      <p:grpSp>
        <p:nvGrpSpPr>
          <p:cNvPr id="11" name="Group 10"/>
          <p:cNvGrpSpPr>
            <a:grpSpLocks/>
          </p:cNvGrpSpPr>
          <p:nvPr/>
        </p:nvGrpSpPr>
        <p:grpSpPr bwMode="auto">
          <a:xfrm>
            <a:off x="1147514" y="3479254"/>
            <a:ext cx="4724400" cy="457200"/>
            <a:chOff x="1584" y="2256"/>
            <a:chExt cx="2976" cy="288"/>
          </a:xfrm>
        </p:grpSpPr>
        <p:sp>
          <p:nvSpPr>
            <p:cNvPr id="12" name="Text Box 11"/>
            <p:cNvSpPr txBox="1">
              <a:spLocks noChangeArrowheads="1"/>
            </p:cNvSpPr>
            <p:nvPr/>
          </p:nvSpPr>
          <p:spPr bwMode="auto">
            <a:xfrm>
              <a:off x="1584" y="2256"/>
              <a:ext cx="297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rPr>
                <a:t>                  Salaires[16] = 4000.50 </a:t>
              </a:r>
            </a:p>
          </p:txBody>
        </p:sp>
        <p:sp>
          <p:nvSpPr>
            <p:cNvPr id="13" name="Line 12"/>
            <p:cNvSpPr>
              <a:spLocks noChangeShapeType="1"/>
            </p:cNvSpPr>
            <p:nvPr/>
          </p:nvSpPr>
          <p:spPr bwMode="auto">
            <a:xfrm>
              <a:off x="1824" y="2412"/>
              <a:ext cx="528" cy="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13"/>
          <p:cNvGrpSpPr>
            <a:grpSpLocks/>
          </p:cNvGrpSpPr>
          <p:nvPr/>
        </p:nvGrpSpPr>
        <p:grpSpPr bwMode="auto">
          <a:xfrm>
            <a:off x="1261814" y="5708104"/>
            <a:ext cx="4724400" cy="457200"/>
            <a:chOff x="1536" y="3600"/>
            <a:chExt cx="2976" cy="288"/>
          </a:xfrm>
        </p:grpSpPr>
        <p:sp>
          <p:nvSpPr>
            <p:cNvPr id="15" name="Text Box 14"/>
            <p:cNvSpPr txBox="1">
              <a:spLocks noChangeArrowheads="1"/>
            </p:cNvSpPr>
            <p:nvPr/>
          </p:nvSpPr>
          <p:spPr bwMode="auto">
            <a:xfrm>
              <a:off x="1536" y="3600"/>
              <a:ext cx="297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a:latin typeface="Times New Roman" panose="02020603050405020304" pitchFamily="18" charset="0"/>
                </a:rPr>
                <a:t>                  Matrice-Test[2,3] = 13</a:t>
              </a:r>
            </a:p>
          </p:txBody>
        </p:sp>
        <p:sp>
          <p:nvSpPr>
            <p:cNvPr id="16" name="Line 15"/>
            <p:cNvSpPr>
              <a:spLocks noChangeShapeType="1"/>
            </p:cNvSpPr>
            <p:nvPr/>
          </p:nvSpPr>
          <p:spPr bwMode="auto">
            <a:xfrm>
              <a:off x="1704" y="3756"/>
              <a:ext cx="576" cy="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1: Calcul Moyenne</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a:t>Tableau</a:t>
            </a:r>
            <a:r>
              <a:rPr lang="fr-FR" dirty="0"/>
              <a:t> </a:t>
            </a:r>
            <a:r>
              <a:rPr lang="fr-FR" dirty="0" smtClean="0"/>
              <a:t>Note[11]:Réel</a:t>
            </a:r>
            <a:r>
              <a:rPr lang="fr-FR" dirty="0"/>
              <a:t/>
            </a:r>
            <a:br>
              <a:rPr lang="fr-FR" dirty="0"/>
            </a:br>
            <a:r>
              <a:rPr lang="fr-FR" b="1" dirty="0" smtClean="0"/>
              <a:t>Variable</a:t>
            </a:r>
            <a:r>
              <a:rPr lang="fr-FR" dirty="0"/>
              <a:t> </a:t>
            </a:r>
            <a:r>
              <a:rPr lang="fr-FR" dirty="0" err="1"/>
              <a:t>Moy</a:t>
            </a:r>
            <a:r>
              <a:rPr lang="fr-FR" dirty="0"/>
              <a:t>, </a:t>
            </a:r>
            <a:r>
              <a:rPr lang="fr-FR" dirty="0" err="1"/>
              <a:t>Som</a:t>
            </a:r>
            <a:r>
              <a:rPr lang="fr-FR" dirty="0"/>
              <a:t> </a:t>
            </a:r>
            <a:r>
              <a:rPr lang="fr-FR" dirty="0" smtClean="0"/>
              <a:t>: Réel</a:t>
            </a:r>
            <a:r>
              <a:rPr lang="fr-FR" dirty="0"/>
              <a:t/>
            </a:r>
            <a:br>
              <a:rPr lang="fr-FR" dirty="0"/>
            </a:br>
            <a:r>
              <a:rPr lang="fr-FR" b="1" dirty="0"/>
              <a:t>Début</a:t>
            </a:r>
            <a:r>
              <a:rPr lang="fr-FR" dirty="0"/>
              <a:t/>
            </a:r>
            <a:br>
              <a:rPr lang="fr-FR" dirty="0"/>
            </a:br>
            <a:r>
              <a:rPr lang="fr-FR" b="1" dirty="0"/>
              <a:t>Pour</a:t>
            </a:r>
            <a:r>
              <a:rPr lang="fr-FR" dirty="0"/>
              <a:t> i ← </a:t>
            </a:r>
            <a:r>
              <a:rPr lang="fr-FR" dirty="0" smtClean="0"/>
              <a:t>1 </a:t>
            </a:r>
            <a:r>
              <a:rPr lang="fr-FR" dirty="0"/>
              <a:t>à </a:t>
            </a:r>
            <a:r>
              <a:rPr lang="fr-FR" dirty="0" smtClean="0"/>
              <a:t>11 faire</a:t>
            </a:r>
            <a:r>
              <a:rPr lang="fr-FR" dirty="0"/>
              <a:t/>
            </a:r>
            <a:br>
              <a:rPr lang="fr-FR" dirty="0"/>
            </a:br>
            <a:r>
              <a:rPr lang="fr-FR" b="1" dirty="0"/>
              <a:t>  Ecrire</a:t>
            </a:r>
            <a:r>
              <a:rPr lang="fr-FR" dirty="0"/>
              <a:t> </a:t>
            </a:r>
            <a:r>
              <a:rPr lang="fr-FR" dirty="0" smtClean="0"/>
              <a:t>("</a:t>
            </a:r>
            <a:r>
              <a:rPr lang="fr-FR" dirty="0"/>
              <a:t>Entrez la note </a:t>
            </a:r>
            <a:r>
              <a:rPr lang="fr-FR" dirty="0" smtClean="0"/>
              <a:t>n", i)</a:t>
            </a:r>
            <a:r>
              <a:rPr lang="fr-FR" dirty="0"/>
              <a:t/>
            </a:r>
            <a:br>
              <a:rPr lang="fr-FR" dirty="0"/>
            </a:br>
            <a:r>
              <a:rPr lang="fr-FR" b="1" dirty="0"/>
              <a:t>  Lire</a:t>
            </a:r>
            <a:r>
              <a:rPr lang="fr-FR" dirty="0"/>
              <a:t> </a:t>
            </a:r>
            <a:r>
              <a:rPr lang="fr-FR" dirty="0" smtClean="0"/>
              <a:t>(Note([i])</a:t>
            </a:r>
            <a:r>
              <a:rPr lang="fr-FR" dirty="0"/>
              <a:t/>
            </a:r>
            <a:br>
              <a:rPr lang="fr-FR" dirty="0"/>
            </a:br>
            <a:r>
              <a:rPr lang="fr-FR" dirty="0" err="1" smtClean="0"/>
              <a:t>Fpour</a:t>
            </a:r>
            <a:r>
              <a:rPr lang="fr-FR" dirty="0"/>
              <a:t/>
            </a:r>
            <a:br>
              <a:rPr lang="fr-FR" dirty="0"/>
            </a:br>
            <a:r>
              <a:rPr lang="fr-FR" dirty="0" err="1"/>
              <a:t>Som</a:t>
            </a:r>
            <a:r>
              <a:rPr lang="fr-FR" dirty="0"/>
              <a:t> ← 0</a:t>
            </a:r>
            <a:br>
              <a:rPr lang="fr-FR" dirty="0"/>
            </a:br>
            <a:r>
              <a:rPr lang="fr-FR" b="1" dirty="0"/>
              <a:t>Pour</a:t>
            </a:r>
            <a:r>
              <a:rPr lang="fr-FR" dirty="0"/>
              <a:t> i ← </a:t>
            </a:r>
            <a:r>
              <a:rPr lang="fr-FR" dirty="0" smtClean="0"/>
              <a:t>1 </a:t>
            </a:r>
            <a:r>
              <a:rPr lang="fr-FR" dirty="0"/>
              <a:t>à </a:t>
            </a:r>
            <a:r>
              <a:rPr lang="fr-FR" dirty="0" smtClean="0"/>
              <a:t>11 faire</a:t>
            </a:r>
            <a:r>
              <a:rPr lang="fr-FR" dirty="0"/>
              <a:t/>
            </a:r>
            <a:br>
              <a:rPr lang="fr-FR" dirty="0"/>
            </a:br>
            <a:r>
              <a:rPr lang="fr-FR" dirty="0"/>
              <a:t>  </a:t>
            </a:r>
            <a:r>
              <a:rPr lang="fr-FR" dirty="0" err="1"/>
              <a:t>Som</a:t>
            </a:r>
            <a:r>
              <a:rPr lang="fr-FR" dirty="0"/>
              <a:t> ← </a:t>
            </a:r>
            <a:r>
              <a:rPr lang="fr-FR" dirty="0" err="1"/>
              <a:t>Som</a:t>
            </a:r>
            <a:r>
              <a:rPr lang="fr-FR" dirty="0"/>
              <a:t> + </a:t>
            </a:r>
            <a:r>
              <a:rPr lang="fr-FR" dirty="0" smtClean="0"/>
              <a:t>Note[i</a:t>
            </a:r>
            <a:r>
              <a:rPr lang="fr-FR" dirty="0"/>
              <a:t>]</a:t>
            </a:r>
            <a:br>
              <a:rPr lang="fr-FR" dirty="0"/>
            </a:br>
            <a:r>
              <a:rPr lang="fr-FR" dirty="0" err="1" smtClean="0"/>
              <a:t>Fpour</a:t>
            </a:r>
            <a:r>
              <a:rPr lang="fr-FR" dirty="0"/>
              <a:t/>
            </a:r>
            <a:br>
              <a:rPr lang="fr-FR" dirty="0"/>
            </a:br>
            <a:r>
              <a:rPr lang="fr-FR" dirty="0" err="1"/>
              <a:t>Moy</a:t>
            </a:r>
            <a:r>
              <a:rPr lang="fr-FR" dirty="0"/>
              <a:t> ← </a:t>
            </a:r>
            <a:r>
              <a:rPr lang="fr-FR" dirty="0" err="1"/>
              <a:t>Som</a:t>
            </a:r>
            <a:r>
              <a:rPr lang="fr-FR" dirty="0"/>
              <a:t> / </a:t>
            </a:r>
            <a:r>
              <a:rPr lang="fr-FR" dirty="0" smtClean="0"/>
              <a:t>11</a:t>
            </a:r>
          </a:p>
          <a:p>
            <a:pPr marL="0" indent="0">
              <a:buNone/>
            </a:pPr>
            <a:r>
              <a:rPr lang="fr-FR" dirty="0" smtClean="0"/>
              <a:t>Ecrire (‘la moyenne est ’,</a:t>
            </a:r>
            <a:r>
              <a:rPr lang="fr-FR" dirty="0" err="1" smtClean="0"/>
              <a:t>Moy</a:t>
            </a:r>
            <a:r>
              <a:rPr lang="fr-FR" dirty="0" smtClean="0"/>
              <a:t>)</a:t>
            </a:r>
            <a:r>
              <a:rPr lang="fr-FR" dirty="0"/>
              <a:t/>
            </a:r>
            <a:br>
              <a:rPr lang="fr-FR" dirty="0"/>
            </a:br>
            <a:r>
              <a:rPr lang="fr-FR" dirty="0"/>
              <a:t>Fin</a:t>
            </a:r>
          </a:p>
        </p:txBody>
      </p:sp>
    </p:spTree>
    <p:extLst>
      <p:ext uri="{BB962C8B-B14F-4D97-AF65-F5344CB8AC3E}">
        <p14:creationId xmlns="" xmlns:p14="http://schemas.microsoft.com/office/powerpoint/2010/main" val="305205570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2</a:t>
            </a:r>
            <a:endParaRPr lang="fr-FR" dirty="0"/>
          </a:p>
        </p:txBody>
      </p:sp>
      <p:sp>
        <p:nvSpPr>
          <p:cNvPr id="3" name="Espace réservé du contenu 2"/>
          <p:cNvSpPr>
            <a:spLocks noGrp="1"/>
          </p:cNvSpPr>
          <p:nvPr>
            <p:ph idx="1"/>
          </p:nvPr>
        </p:nvSpPr>
        <p:spPr/>
        <p:txBody>
          <a:bodyPr/>
          <a:lstStyle/>
          <a:p>
            <a:r>
              <a:rPr lang="fr-FR" dirty="0" smtClean="0"/>
              <a:t>Ecrire un algorithme qui permet d’afficher une matrice et de calculer la somme de </a:t>
            </a:r>
            <a:r>
              <a:rPr lang="fr-FR" smtClean="0"/>
              <a:t>deux matrices</a:t>
            </a:r>
            <a:endParaRPr lang="fr-FR" dirty="0" smtClean="0"/>
          </a:p>
          <a:p>
            <a:pPr marL="0" indent="0">
              <a:buNone/>
            </a:pPr>
            <a:endParaRPr lang="fr-FR" dirty="0"/>
          </a:p>
        </p:txBody>
      </p:sp>
    </p:spTree>
    <p:extLst>
      <p:ext uri="{BB962C8B-B14F-4D97-AF65-F5344CB8AC3E}">
        <p14:creationId xmlns="" xmlns:p14="http://schemas.microsoft.com/office/powerpoint/2010/main" val="41763234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et procédures </a:t>
            </a:r>
            <a:endParaRPr lang="fr-FR" dirty="0"/>
          </a:p>
        </p:txBody>
      </p:sp>
      <p:sp>
        <p:nvSpPr>
          <p:cNvPr id="4" name="Text Box 4"/>
          <p:cNvSpPr txBox="1">
            <a:spLocks noChangeArrowheads="1"/>
          </p:cNvSpPr>
          <p:nvPr/>
        </p:nvSpPr>
        <p:spPr bwMode="auto">
          <a:xfrm>
            <a:off x="740221" y="1916832"/>
            <a:ext cx="8153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Ce sont des sous-programmes auxquels on peut faire référence à l’intérieur d’un programme . Ils sont conçus pour éviter les répétitions et pour découper des programmes jugés trop longs ce qui facilite la lisibilité du programme principal. </a:t>
            </a:r>
          </a:p>
        </p:txBody>
      </p:sp>
      <p:sp>
        <p:nvSpPr>
          <p:cNvPr id="5" name="Text Box 5"/>
          <p:cNvSpPr txBox="1">
            <a:spLocks noChangeArrowheads="1"/>
          </p:cNvSpPr>
          <p:nvPr/>
        </p:nvSpPr>
        <p:spPr bwMode="auto">
          <a:xfrm>
            <a:off x="883096" y="4225057"/>
            <a:ext cx="8153400" cy="210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fr-FR" sz="2400">
                <a:solidFill>
                  <a:srgbClr val="000000"/>
                </a:solidFill>
                <a:latin typeface="Times New Roman" panose="02020603050405020304" pitchFamily="18" charset="0"/>
                <a:cs typeface="Times New Roman" panose="02020603050405020304" pitchFamily="18" charset="0"/>
              </a:rPr>
              <a:t>1°- Les Fonctions et les Procédures sont caractérisées par des</a:t>
            </a:r>
          </a:p>
          <a:p>
            <a:pPr algn="just" eaLnBrk="1" hangingPunct="1">
              <a:spcBef>
                <a:spcPct val="50000"/>
              </a:spcBef>
            </a:pPr>
            <a:r>
              <a:rPr lang="fr-FR" sz="2400">
                <a:solidFill>
                  <a:srgbClr val="000000"/>
                </a:solidFill>
                <a:latin typeface="Times New Roman" panose="02020603050405020304" pitchFamily="18" charset="0"/>
                <a:cs typeface="Times New Roman" panose="02020603050405020304" pitchFamily="18" charset="0"/>
              </a:rPr>
              <a:t>      paramètres d’entrée et des paramètres de sortie. </a:t>
            </a:r>
          </a:p>
          <a:p>
            <a:pPr algn="just" eaLnBrk="1" hangingPunct="1">
              <a:spcBef>
                <a:spcPct val="50000"/>
              </a:spcBef>
            </a:pPr>
            <a:r>
              <a:rPr lang="fr-FR" sz="2400">
                <a:solidFill>
                  <a:srgbClr val="000000"/>
                </a:solidFill>
                <a:latin typeface="Times New Roman" panose="02020603050405020304" pitchFamily="18" charset="0"/>
                <a:cs typeface="Times New Roman" panose="02020603050405020304" pitchFamily="18" charset="0"/>
              </a:rPr>
              <a:t>2°-La fonction retourne une seule valeur tandis que La </a:t>
            </a:r>
          </a:p>
          <a:p>
            <a:pPr algn="just" eaLnBrk="1" hangingPunct="1">
              <a:spcBef>
                <a:spcPct val="50000"/>
              </a:spcBef>
            </a:pPr>
            <a:r>
              <a:rPr lang="fr-FR" sz="2400">
                <a:solidFill>
                  <a:srgbClr val="000000"/>
                </a:solidFill>
                <a:latin typeface="Times New Roman" panose="02020603050405020304" pitchFamily="18" charset="0"/>
                <a:cs typeface="Times New Roman" panose="02020603050405020304" pitchFamily="18" charset="0"/>
              </a:rPr>
              <a:t>     procédure peut retourner plusieurs valeurs ou aucune.</a:t>
            </a:r>
            <a:endParaRPr lang="fr-FR" sz="2400">
              <a:latin typeface="Times New Roman" panose="02020603050405020304" pitchFamily="18" charset="0"/>
            </a:endParaRPr>
          </a:p>
        </p:txBody>
      </p:sp>
      <p:sp>
        <p:nvSpPr>
          <p:cNvPr id="6" name="Text Box 6"/>
          <p:cNvSpPr txBox="1">
            <a:spLocks noChangeArrowheads="1"/>
          </p:cNvSpPr>
          <p:nvPr/>
        </p:nvSpPr>
        <p:spPr bwMode="auto">
          <a:xfrm>
            <a:off x="740221" y="3688482"/>
            <a:ext cx="198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fr-FR" sz="2400" b="1">
                <a:solidFill>
                  <a:srgbClr val="FF0066"/>
                </a:solidFill>
                <a:latin typeface="Times New Roman" panose="02020603050405020304" pitchFamily="18" charset="0"/>
              </a:rPr>
              <a:t>Remarques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 xmlns:p14="http://schemas.microsoft.com/office/powerpoint/2010/main" val="11747999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 xmlns:p14="http://schemas.microsoft.com/office/powerpoint/2010/main" val="13858529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 xmlns:p14="http://schemas.microsoft.com/office/powerpoint/2010/main" val="334709791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 xmlns:p14="http://schemas.microsoft.com/office/powerpoint/2010/main" val="342738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Nombre de bits</a:t>
            </a:r>
            <a:endParaRPr lang="fr-FR" dirty="0"/>
          </a:p>
        </p:txBody>
      </p:sp>
      <p:pic>
        <p:nvPicPr>
          <p:cNvPr id="4" name="Image 10"/>
          <p:cNvPicPr>
            <a:picLocks noChangeAspect="1"/>
          </p:cNvPicPr>
          <p:nvPr/>
        </p:nvPicPr>
        <p:blipFill>
          <a:blip r:embed="rId2" cstate="print"/>
          <a:srcRect/>
          <a:stretch>
            <a:fillRect/>
          </a:stretch>
        </p:blipFill>
        <p:spPr bwMode="auto">
          <a:xfrm>
            <a:off x="755576" y="1412776"/>
            <a:ext cx="8064896" cy="4848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Convertir de la base 10 vers une base quelconque</a:t>
            </a:r>
            <a:endParaRPr lang="fr-FR" dirty="0"/>
          </a:p>
        </p:txBody>
      </p:sp>
      <p:sp>
        <p:nvSpPr>
          <p:cNvPr id="3" name="Espace réservé du contenu 2"/>
          <p:cNvSpPr>
            <a:spLocks noGrp="1"/>
          </p:cNvSpPr>
          <p:nvPr>
            <p:ph idx="1"/>
          </p:nvPr>
        </p:nvSpPr>
        <p:spPr/>
        <p:txBody>
          <a:bodyPr/>
          <a:lstStyle/>
          <a:p>
            <a:pPr algn="just">
              <a:spcBef>
                <a:spcPct val="50000"/>
              </a:spcBef>
            </a:pPr>
            <a:r>
              <a:rPr lang="fr-FR" dirty="0" smtClean="0"/>
              <a:t>Cas de nombre entiers :   On divise le nombre par base b, puis le quotient obtenu par la base b, et ainsi de suite jusqu’a obtenir un </a:t>
            </a:r>
            <a:r>
              <a:rPr lang="fr-FR" dirty="0" smtClean="0">
                <a:solidFill>
                  <a:srgbClr val="FF0000"/>
                </a:solidFill>
              </a:rPr>
              <a:t>quotient nul. </a:t>
            </a:r>
            <a:r>
              <a:rPr lang="fr-FR" dirty="0" smtClean="0"/>
              <a:t>La suite des restes obtenus correspond aux chiffres dans la base b visée,</a:t>
            </a:r>
            <a:endParaRPr lang="fr-FR" dirty="0"/>
          </a:p>
        </p:txBody>
      </p:sp>
      <p:graphicFrame>
        <p:nvGraphicFramePr>
          <p:cNvPr id="2051" name="Object 7"/>
          <p:cNvGraphicFramePr>
            <a:graphicFrameLocks noChangeAspect="1"/>
          </p:cNvGraphicFramePr>
          <p:nvPr>
            <p:extLst>
              <p:ext uri="{D42A27DB-BD31-4B8C-83A1-F6EECF244321}">
                <p14:modId xmlns="" xmlns:p14="http://schemas.microsoft.com/office/powerpoint/2010/main" val="1319317517"/>
              </p:ext>
            </p:extLst>
          </p:nvPr>
        </p:nvGraphicFramePr>
        <p:xfrm>
          <a:off x="3876675" y="4581128"/>
          <a:ext cx="2063750" cy="723900"/>
        </p:xfrm>
        <a:graphic>
          <a:graphicData uri="http://schemas.openxmlformats.org/presentationml/2006/ole">
            <p:oleObj spid="_x0000_s2153" name="Equation" r:id="rId3" imgW="774364" imgH="228501"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1</a:t>
            </a:r>
            <a:endParaRPr lang="fr-FR" dirty="0"/>
          </a:p>
        </p:txBody>
      </p:sp>
      <p:pic>
        <p:nvPicPr>
          <p:cNvPr id="4" name="Picture 10"/>
          <p:cNvPicPr>
            <a:picLocks noChangeAspect="1" noChangeArrowheads="1"/>
          </p:cNvPicPr>
          <p:nvPr/>
        </p:nvPicPr>
        <p:blipFill>
          <a:blip r:embed="rId2" cstate="print"/>
          <a:srcRect/>
          <a:stretch>
            <a:fillRect/>
          </a:stretch>
        </p:blipFill>
        <p:spPr bwMode="auto">
          <a:xfrm>
            <a:off x="777875" y="1393825"/>
            <a:ext cx="81153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431"/>
          <p:cNvPicPr>
            <a:picLocks noChangeAspect="1" noChangeArrowheads="1"/>
          </p:cNvPicPr>
          <p:nvPr/>
        </p:nvPicPr>
        <p:blipFill>
          <a:blip r:embed="rId2" cstate="print"/>
          <a:srcRect/>
          <a:stretch>
            <a:fillRect/>
          </a:stretch>
        </p:blipFill>
        <p:spPr bwMode="auto">
          <a:xfrm>
            <a:off x="1042988" y="285728"/>
            <a:ext cx="7129462" cy="573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Sens inverse: binaire en décimal</a:t>
            </a:r>
            <a:endParaRPr lang="fr-FR" dirty="0"/>
          </a:p>
        </p:txBody>
      </p:sp>
      <p:sp>
        <p:nvSpPr>
          <p:cNvPr id="3" name="Espace réservé du contenu 2"/>
          <p:cNvSpPr>
            <a:spLocks noGrp="1"/>
          </p:cNvSpPr>
          <p:nvPr>
            <p:ph idx="1"/>
          </p:nvPr>
        </p:nvSpPr>
        <p:spPr>
          <a:xfrm>
            <a:off x="457200" y="1600201"/>
            <a:ext cx="8229600" cy="2044824"/>
          </a:xfrm>
        </p:spPr>
        <p:txBody>
          <a:bodyPr/>
          <a:lstStyle/>
          <a:p>
            <a:pPr marL="0" indent="0" algn="just">
              <a:buNone/>
            </a:pPr>
            <a:r>
              <a:rPr lang="fr-FR" dirty="0" smtClean="0"/>
              <a:t>Comme, on a définit précédemment ( en base b), convertir un nombre binaire en base décimal c’est le calcul de la décomposition de ce nombre. Exemple:</a:t>
            </a:r>
            <a:endParaRPr lang="fr-FR" dirty="0"/>
          </a:p>
        </p:txBody>
      </p:sp>
      <p:graphicFrame>
        <p:nvGraphicFramePr>
          <p:cNvPr id="3074" name="Object 6"/>
          <p:cNvGraphicFramePr>
            <a:graphicFrameLocks noChangeAspect="1"/>
          </p:cNvGraphicFramePr>
          <p:nvPr/>
        </p:nvGraphicFramePr>
        <p:xfrm>
          <a:off x="1493465" y="3871689"/>
          <a:ext cx="7038975" cy="1933575"/>
        </p:xfrm>
        <a:graphic>
          <a:graphicData uri="http://schemas.openxmlformats.org/presentationml/2006/ole">
            <p:oleObj spid="_x0000_s3176" name="Equation" r:id="rId3" imgW="2654300" imgH="7366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12776"/>
            <a:ext cx="7772400" cy="1470025"/>
          </a:xfrm>
        </p:spPr>
        <p:txBody>
          <a:bodyPr/>
          <a:lstStyle/>
          <a:p>
            <a:r>
              <a:rPr lang="fr-FR" dirty="0" smtClean="0"/>
              <a:t>Chapitre 2: L’élément de base d’un algorithme</a:t>
            </a:r>
            <a:endParaRPr lang="fr-FR" dirty="0"/>
          </a:p>
        </p:txBody>
      </p:sp>
      <p:sp>
        <p:nvSpPr>
          <p:cNvPr id="5" name="Espace réservé du contenu 2"/>
          <p:cNvSpPr txBox="1">
            <a:spLocks/>
          </p:cNvSpPr>
          <p:nvPr/>
        </p:nvSpPr>
        <p:spPr>
          <a:xfrm>
            <a:off x="3347864" y="3212976"/>
            <a:ext cx="5796136" cy="2625155"/>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tabLst/>
              <a:defRPr/>
            </a:pPr>
            <a:endParaRPr lang="fr-FR" sz="3200"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 Introduction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spcBef>
                <a:spcPct val="20000"/>
              </a:spcBef>
              <a:buFont typeface="Arial" pitchFamily="34" charset="0"/>
              <a:buChar char="•"/>
            </a:pPr>
            <a:r>
              <a:rPr lang="fr-FR" sz="3200" dirty="0" smtClean="0">
                <a:solidFill>
                  <a:schemeClr val="tx1">
                    <a:tint val="75000"/>
                  </a:schemeClr>
                </a:solidFill>
              </a:rPr>
              <a:t> Définitions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dirty="0" smtClean="0">
              <a:solidFill>
                <a:schemeClr val="tx1">
                  <a:tint val="75000"/>
                </a:schemeClr>
              </a:solidFill>
            </a:endParaRPr>
          </a:p>
          <a:p>
            <a:pPr lvl="0">
              <a:spcBef>
                <a:spcPct val="20000"/>
              </a:spcBef>
              <a:buFont typeface="Arial" pitchFamily="34" charset="0"/>
              <a:buChar char="•"/>
            </a:pPr>
            <a:r>
              <a:rPr lang="fr-FR" sz="3200" dirty="0" smtClean="0">
                <a:solidFill>
                  <a:schemeClr val="tx1">
                    <a:tint val="75000"/>
                  </a:schemeClr>
                </a:solidFill>
              </a:rPr>
              <a:t>  Principe</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 xmlns:p14="http://schemas.microsoft.com/office/powerpoint/2010/main" val="401306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du Module</a:t>
            </a:r>
            <a:endParaRPr lang="fr-FR" dirty="0"/>
          </a:p>
        </p:txBody>
      </p:sp>
      <p:sp>
        <p:nvSpPr>
          <p:cNvPr id="3" name="Espace réservé du contenu 2"/>
          <p:cNvSpPr>
            <a:spLocks noGrp="1"/>
          </p:cNvSpPr>
          <p:nvPr>
            <p:ph idx="1"/>
          </p:nvPr>
        </p:nvSpPr>
        <p:spPr>
          <a:xfrm>
            <a:off x="457200" y="1600200"/>
            <a:ext cx="8686800" cy="4525963"/>
          </a:xfrm>
        </p:spPr>
        <p:txBody>
          <a:bodyPr>
            <a:normAutofit fontScale="92500" lnSpcReduction="20000"/>
          </a:bodyPr>
          <a:lstStyle/>
          <a:p>
            <a:r>
              <a:rPr lang="fr-FR" dirty="0" smtClean="0"/>
              <a:t>Chapitre 1: Généralités </a:t>
            </a:r>
          </a:p>
          <a:p>
            <a:pPr>
              <a:buNone/>
            </a:pPr>
            <a:endParaRPr lang="fr-FR" dirty="0" smtClean="0"/>
          </a:p>
          <a:p>
            <a:r>
              <a:rPr lang="fr-FR" dirty="0" smtClean="0"/>
              <a:t>Chapitre 2: L’élément de base d’un algorithme</a:t>
            </a:r>
          </a:p>
          <a:p>
            <a:endParaRPr lang="fr-FR" dirty="0" smtClean="0"/>
          </a:p>
          <a:p>
            <a:r>
              <a:rPr lang="fr-FR" dirty="0" smtClean="0"/>
              <a:t>Chapitre 3: La sélection en algorithmique et en C</a:t>
            </a:r>
          </a:p>
          <a:p>
            <a:pPr>
              <a:buNone/>
            </a:pPr>
            <a:endParaRPr lang="fr-FR" dirty="0" smtClean="0"/>
          </a:p>
          <a:p>
            <a:r>
              <a:rPr lang="fr-FR" dirty="0" smtClean="0"/>
              <a:t>Chapitre 4: Les boucles en algorithmique et en C</a:t>
            </a:r>
          </a:p>
          <a:p>
            <a:endParaRPr lang="fr-FR" dirty="0" smtClean="0"/>
          </a:p>
          <a:p>
            <a:r>
              <a:rPr lang="fr-FR" dirty="0" smtClean="0"/>
              <a:t>Chapitre 5: Les tableaux et les fonctions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Problème</a:t>
            </a:r>
            <a:endParaRPr lang="fr-FR" dirty="0"/>
          </a:p>
        </p:txBody>
      </p:sp>
      <p:grpSp>
        <p:nvGrpSpPr>
          <p:cNvPr id="4" name="Group 12"/>
          <p:cNvGrpSpPr>
            <a:grpSpLocks/>
          </p:cNvGrpSpPr>
          <p:nvPr/>
        </p:nvGrpSpPr>
        <p:grpSpPr bwMode="auto">
          <a:xfrm>
            <a:off x="908248" y="2492896"/>
            <a:ext cx="7696200" cy="3708400"/>
            <a:chOff x="384" y="852"/>
            <a:chExt cx="4848" cy="2336"/>
          </a:xfrm>
        </p:grpSpPr>
        <p:grpSp>
          <p:nvGrpSpPr>
            <p:cNvPr id="5" name="Group 11"/>
            <p:cNvGrpSpPr>
              <a:grpSpLocks/>
            </p:cNvGrpSpPr>
            <p:nvPr/>
          </p:nvGrpSpPr>
          <p:grpSpPr bwMode="auto">
            <a:xfrm>
              <a:off x="384" y="852"/>
              <a:ext cx="4848" cy="1916"/>
              <a:chOff x="384" y="852"/>
              <a:chExt cx="4848" cy="1916"/>
            </a:xfrm>
          </p:grpSpPr>
          <p:pic>
            <p:nvPicPr>
              <p:cNvPr id="7" name="Picture 4" descr="pe01561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0" y="852"/>
                <a:ext cx="2887" cy="19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6"/>
              <p:cNvSpPr txBox="1">
                <a:spLocks noChangeArrowheads="1"/>
              </p:cNvSpPr>
              <p:nvPr/>
            </p:nvSpPr>
            <p:spPr bwMode="auto">
              <a:xfrm>
                <a:off x="1056" y="1008"/>
                <a:ext cx="110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rPr>
                  <a:t>2</a:t>
                </a:r>
                <a:r>
                  <a:rPr lang="fr-FR" sz="2400" b="1">
                    <a:solidFill>
                      <a:srgbClr val="FF0066"/>
                    </a:solidFill>
                    <a:latin typeface="Times New Roman" panose="02020603050405020304" pitchFamily="18" charset="0"/>
                  </a:rPr>
                  <a:t>*x + </a:t>
                </a:r>
                <a:r>
                  <a:rPr lang="fr-FR" sz="2400" b="1">
                    <a:solidFill>
                      <a:schemeClr val="accent2"/>
                    </a:solidFill>
                    <a:latin typeface="Times New Roman" panose="02020603050405020304" pitchFamily="18" charset="0"/>
                  </a:rPr>
                  <a:t>3</a:t>
                </a:r>
                <a:r>
                  <a:rPr lang="fr-FR" sz="2400" b="1">
                    <a:solidFill>
                      <a:srgbClr val="FF0066"/>
                    </a:solidFill>
                    <a:latin typeface="Times New Roman" panose="02020603050405020304" pitchFamily="18" charset="0"/>
                  </a:rPr>
                  <a:t> = 0</a:t>
                </a:r>
              </a:p>
            </p:txBody>
          </p:sp>
          <p:sp>
            <p:nvSpPr>
              <p:cNvPr id="9" name="Text Box 7"/>
              <p:cNvSpPr txBox="1">
                <a:spLocks noChangeArrowheads="1"/>
              </p:cNvSpPr>
              <p:nvPr/>
            </p:nvSpPr>
            <p:spPr bwMode="auto">
              <a:xfrm>
                <a:off x="4128" y="1536"/>
                <a:ext cx="110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rPr>
                  <a:t>0</a:t>
                </a:r>
                <a:r>
                  <a:rPr lang="fr-FR" sz="2400" b="1">
                    <a:solidFill>
                      <a:srgbClr val="FF0066"/>
                    </a:solidFill>
                    <a:latin typeface="Times New Roman" panose="02020603050405020304" pitchFamily="18" charset="0"/>
                  </a:rPr>
                  <a:t>*x + </a:t>
                </a:r>
                <a:r>
                  <a:rPr lang="fr-FR" sz="2400" b="1">
                    <a:solidFill>
                      <a:schemeClr val="accent2"/>
                    </a:solidFill>
                    <a:latin typeface="Times New Roman" panose="02020603050405020304" pitchFamily="18" charset="0"/>
                  </a:rPr>
                  <a:t>3</a:t>
                </a:r>
                <a:r>
                  <a:rPr lang="fr-FR" sz="2400" b="1">
                    <a:solidFill>
                      <a:srgbClr val="FF0066"/>
                    </a:solidFill>
                    <a:latin typeface="Times New Roman" panose="02020603050405020304" pitchFamily="18" charset="0"/>
                  </a:rPr>
                  <a:t> = 0</a:t>
                </a:r>
              </a:p>
            </p:txBody>
          </p:sp>
          <p:sp>
            <p:nvSpPr>
              <p:cNvPr id="10" name="Text Box 8"/>
              <p:cNvSpPr txBox="1">
                <a:spLocks noChangeArrowheads="1"/>
              </p:cNvSpPr>
              <p:nvPr/>
            </p:nvSpPr>
            <p:spPr bwMode="auto">
              <a:xfrm>
                <a:off x="384" y="1440"/>
                <a:ext cx="110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rPr>
                  <a:t>0</a:t>
                </a:r>
                <a:r>
                  <a:rPr lang="fr-FR" sz="2400" b="1">
                    <a:solidFill>
                      <a:srgbClr val="FF0066"/>
                    </a:solidFill>
                    <a:latin typeface="Times New Roman" panose="02020603050405020304" pitchFamily="18" charset="0"/>
                  </a:rPr>
                  <a:t>*x + </a:t>
                </a:r>
                <a:r>
                  <a:rPr lang="fr-FR" sz="2400" b="1">
                    <a:solidFill>
                      <a:schemeClr val="accent2"/>
                    </a:solidFill>
                    <a:latin typeface="Times New Roman" panose="02020603050405020304" pitchFamily="18" charset="0"/>
                  </a:rPr>
                  <a:t>0</a:t>
                </a:r>
                <a:r>
                  <a:rPr lang="fr-FR" sz="2400" b="1">
                    <a:solidFill>
                      <a:srgbClr val="FF0066"/>
                    </a:solidFill>
                    <a:latin typeface="Times New Roman" panose="02020603050405020304" pitchFamily="18" charset="0"/>
                  </a:rPr>
                  <a:t> = 0</a:t>
                </a:r>
              </a:p>
            </p:txBody>
          </p:sp>
          <p:sp>
            <p:nvSpPr>
              <p:cNvPr id="11" name="Text Box 9"/>
              <p:cNvSpPr txBox="1">
                <a:spLocks noChangeArrowheads="1"/>
              </p:cNvSpPr>
              <p:nvPr/>
            </p:nvSpPr>
            <p:spPr bwMode="auto">
              <a:xfrm>
                <a:off x="3792" y="1008"/>
                <a:ext cx="110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solidFill>
                      <a:schemeClr val="accent2"/>
                    </a:solidFill>
                    <a:latin typeface="Times New Roman" panose="02020603050405020304" pitchFamily="18" charset="0"/>
                  </a:rPr>
                  <a:t>10</a:t>
                </a:r>
                <a:r>
                  <a:rPr lang="fr-FR" sz="2400" b="1" dirty="0">
                    <a:solidFill>
                      <a:srgbClr val="FF0066"/>
                    </a:solidFill>
                    <a:latin typeface="Times New Roman" panose="02020603050405020304" pitchFamily="18" charset="0"/>
                  </a:rPr>
                  <a:t>*x - </a:t>
                </a:r>
                <a:r>
                  <a:rPr lang="fr-FR" sz="2400" b="1" dirty="0">
                    <a:solidFill>
                      <a:schemeClr val="accent2"/>
                    </a:solidFill>
                    <a:latin typeface="Times New Roman" panose="02020603050405020304" pitchFamily="18" charset="0"/>
                  </a:rPr>
                  <a:t>1</a:t>
                </a:r>
                <a:r>
                  <a:rPr lang="fr-FR" sz="2400" b="1" dirty="0">
                    <a:solidFill>
                      <a:srgbClr val="FF0066"/>
                    </a:solidFill>
                    <a:latin typeface="Times New Roman" panose="02020603050405020304" pitchFamily="18" charset="0"/>
                  </a:rPr>
                  <a:t>= 0</a:t>
                </a:r>
              </a:p>
            </p:txBody>
          </p:sp>
        </p:grpSp>
        <p:sp>
          <p:nvSpPr>
            <p:cNvPr id="6" name="Text Box 10"/>
            <p:cNvSpPr txBox="1">
              <a:spLocks noChangeArrowheads="1"/>
            </p:cNvSpPr>
            <p:nvPr/>
          </p:nvSpPr>
          <p:spPr bwMode="auto">
            <a:xfrm>
              <a:off x="1920" y="2784"/>
              <a:ext cx="2448"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600" b="1">
                  <a:solidFill>
                    <a:srgbClr val="006600"/>
                  </a:solidFill>
                  <a:latin typeface="Times New Roman" panose="02020603050405020304" pitchFamily="18" charset="0"/>
                </a:rPr>
                <a:t>??</a:t>
              </a:r>
              <a:r>
                <a:rPr lang="fr-FR" sz="2800" b="1">
                  <a:solidFill>
                    <a:srgbClr val="00CC00"/>
                  </a:solidFill>
                  <a:latin typeface="Times New Roman" panose="02020603050405020304" pitchFamily="18" charset="0"/>
                </a:rPr>
                <a:t> </a:t>
              </a:r>
              <a:r>
                <a:rPr lang="fr-FR" sz="2800" b="1">
                  <a:solidFill>
                    <a:schemeClr val="accent2"/>
                  </a:solidFill>
                  <a:latin typeface="Times New Roman" panose="02020603050405020304" pitchFamily="18" charset="0"/>
                </a:rPr>
                <a:t>  a</a:t>
              </a:r>
              <a:r>
                <a:rPr lang="fr-FR" sz="2800" b="1">
                  <a:solidFill>
                    <a:srgbClr val="FF0066"/>
                  </a:solidFill>
                  <a:latin typeface="Times New Roman" panose="02020603050405020304" pitchFamily="18" charset="0"/>
                </a:rPr>
                <a:t>*x + </a:t>
              </a:r>
              <a:r>
                <a:rPr lang="fr-FR" sz="2800" b="1">
                  <a:solidFill>
                    <a:schemeClr val="accent2"/>
                  </a:solidFill>
                  <a:latin typeface="Times New Roman" panose="02020603050405020304" pitchFamily="18" charset="0"/>
                </a:rPr>
                <a:t>b</a:t>
              </a:r>
              <a:r>
                <a:rPr lang="fr-FR" sz="2800" b="1">
                  <a:solidFill>
                    <a:srgbClr val="FF0066"/>
                  </a:solidFill>
                  <a:latin typeface="Times New Roman" panose="02020603050405020304" pitchFamily="18" charset="0"/>
                </a:rPr>
                <a:t> = </a:t>
              </a:r>
              <a:r>
                <a:rPr lang="fr-FR" sz="2800">
                  <a:solidFill>
                    <a:srgbClr val="FF0066"/>
                  </a:solidFill>
                  <a:latin typeface="Times New Roman" panose="02020603050405020304" pitchFamily="18" charset="0"/>
                </a:rPr>
                <a:t>0  </a:t>
              </a:r>
              <a:r>
                <a:rPr lang="fr-FR" sz="3600" b="1">
                  <a:solidFill>
                    <a:srgbClr val="006600"/>
                  </a:solidFill>
                  <a:latin typeface="Times New Roman" panose="02020603050405020304" pitchFamily="18" charset="0"/>
                </a:rPr>
                <a:t>??</a:t>
              </a:r>
            </a:p>
          </p:txBody>
        </p:sp>
      </p:grpSp>
      <p:sp>
        <p:nvSpPr>
          <p:cNvPr id="12" name="Text Box 5"/>
          <p:cNvSpPr txBox="1">
            <a:spLocks noGrp="1" noChangeArrowheads="1"/>
          </p:cNvSpPr>
          <p:nvPr>
            <p:ph idx="1"/>
          </p:nvPr>
        </p:nvSpPr>
        <p:spPr bwMode="auto">
          <a:xfrm>
            <a:off x="457200" y="1600200"/>
            <a:ext cx="8229600"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dirty="0">
                <a:latin typeface="Times New Roman" panose="02020603050405020304" pitchFamily="18" charset="0"/>
              </a:rPr>
              <a:t>J</a:t>
            </a:r>
            <a:r>
              <a:rPr lang="fr-FR" sz="2400" b="1" dirty="0">
                <a:latin typeface="Times New Roman" panose="02020603050405020304" pitchFamily="18" charset="0"/>
              </a:rPr>
              <a:t>e veux informatiser ce problème et le rendre exploitable à travers </a:t>
            </a:r>
            <a:r>
              <a:rPr lang="fr-FR" sz="2400" b="1" dirty="0" smtClean="0">
                <a:latin typeface="Times New Roman" panose="02020603050405020304" pitchFamily="18" charset="0"/>
              </a:rPr>
              <a:t>ma machine. </a:t>
            </a:r>
            <a:r>
              <a:rPr lang="fr-FR" sz="2400" b="1" u="sng" dirty="0">
                <a:solidFill>
                  <a:srgbClr val="FF0066"/>
                </a:solidFill>
                <a:latin typeface="Times New Roman" panose="02020603050405020304" pitchFamily="18" charset="0"/>
              </a:rPr>
              <a:t>Qu’est ce que je dois faire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 d’algorithmique</a:t>
            </a:r>
            <a:endParaRPr lang="fr-FR" dirty="0"/>
          </a:p>
        </p:txBody>
      </p:sp>
      <p:grpSp>
        <p:nvGrpSpPr>
          <p:cNvPr id="4" name="Group 81"/>
          <p:cNvGrpSpPr>
            <a:grpSpLocks/>
          </p:cNvGrpSpPr>
          <p:nvPr/>
        </p:nvGrpSpPr>
        <p:grpSpPr bwMode="auto">
          <a:xfrm>
            <a:off x="35496" y="1628800"/>
            <a:ext cx="8915400" cy="4383088"/>
            <a:chOff x="96" y="864"/>
            <a:chExt cx="5616" cy="2761"/>
          </a:xfrm>
        </p:grpSpPr>
        <p:grpSp>
          <p:nvGrpSpPr>
            <p:cNvPr id="5" name="Group 69"/>
            <p:cNvGrpSpPr>
              <a:grpSpLocks/>
            </p:cNvGrpSpPr>
            <p:nvPr/>
          </p:nvGrpSpPr>
          <p:grpSpPr bwMode="auto">
            <a:xfrm>
              <a:off x="1344" y="932"/>
              <a:ext cx="3408" cy="2668"/>
              <a:chOff x="864" y="432"/>
              <a:chExt cx="3408" cy="2668"/>
            </a:xfrm>
          </p:grpSpPr>
          <p:sp>
            <p:nvSpPr>
              <p:cNvPr id="15" name="Text Box 40"/>
              <p:cNvSpPr txBox="1">
                <a:spLocks noChangeArrowheads="1"/>
              </p:cNvSpPr>
              <p:nvPr/>
            </p:nvSpPr>
            <p:spPr bwMode="auto">
              <a:xfrm>
                <a:off x="1092" y="432"/>
                <a:ext cx="3180" cy="26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Times New Roman" panose="02020603050405020304" pitchFamily="18" charset="0"/>
                  </a:rPr>
                  <a:t>Énoncé non précis : Problème informel</a:t>
                </a:r>
              </a:p>
            </p:txBody>
          </p:sp>
          <p:sp>
            <p:nvSpPr>
              <p:cNvPr id="16" name="Text Box 41"/>
              <p:cNvSpPr txBox="1">
                <a:spLocks noChangeArrowheads="1"/>
              </p:cNvSpPr>
              <p:nvPr/>
            </p:nvSpPr>
            <p:spPr bwMode="auto">
              <a:xfrm>
                <a:off x="1092" y="888"/>
                <a:ext cx="3180" cy="26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Times New Roman" panose="02020603050405020304" pitchFamily="18" charset="0"/>
                  </a:rPr>
                  <a:t>Énoncé précis : Problème formel</a:t>
                </a:r>
              </a:p>
            </p:txBody>
          </p:sp>
          <p:sp>
            <p:nvSpPr>
              <p:cNvPr id="17" name="Text Box 42"/>
              <p:cNvSpPr txBox="1">
                <a:spLocks noChangeArrowheads="1"/>
              </p:cNvSpPr>
              <p:nvPr/>
            </p:nvSpPr>
            <p:spPr bwMode="auto">
              <a:xfrm>
                <a:off x="1104" y="1344"/>
                <a:ext cx="3168" cy="306"/>
              </a:xfrm>
              <a:prstGeom prst="rect">
                <a:avLst/>
              </a:prstGeom>
              <a:solidFill>
                <a:srgbClr val="FF0000"/>
              </a:solidFill>
              <a:ln w="28575">
                <a:solidFill>
                  <a:srgbClr val="00CC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u="sng">
                    <a:solidFill>
                      <a:schemeClr val="bg1"/>
                    </a:solidFill>
                    <a:latin typeface="Times New Roman" panose="02020603050405020304" pitchFamily="18" charset="0"/>
                  </a:rPr>
                  <a:t>Algorithme</a:t>
                </a:r>
              </a:p>
            </p:txBody>
          </p:sp>
          <p:sp>
            <p:nvSpPr>
              <p:cNvPr id="18" name="Text Box 43"/>
              <p:cNvSpPr txBox="1">
                <a:spLocks noChangeArrowheads="1"/>
              </p:cNvSpPr>
              <p:nvPr/>
            </p:nvSpPr>
            <p:spPr bwMode="auto">
              <a:xfrm>
                <a:off x="1092" y="1824"/>
                <a:ext cx="3180" cy="26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Times New Roman" panose="02020603050405020304" pitchFamily="18" charset="0"/>
                  </a:rPr>
                  <a:t>Langage de programmation : Pascal,..</a:t>
                </a:r>
              </a:p>
            </p:txBody>
          </p:sp>
          <p:sp>
            <p:nvSpPr>
              <p:cNvPr id="19" name="Text Box 44"/>
              <p:cNvSpPr txBox="1">
                <a:spLocks noChangeArrowheads="1"/>
              </p:cNvSpPr>
              <p:nvPr/>
            </p:nvSpPr>
            <p:spPr bwMode="auto">
              <a:xfrm>
                <a:off x="1092" y="2328"/>
                <a:ext cx="3180" cy="26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Times New Roman" panose="02020603050405020304" pitchFamily="18" charset="0"/>
                  </a:rPr>
                  <a:t>Exécutable du programme</a:t>
                </a:r>
              </a:p>
            </p:txBody>
          </p:sp>
          <p:sp>
            <p:nvSpPr>
              <p:cNvPr id="20" name="Text Box 45"/>
              <p:cNvSpPr txBox="1">
                <a:spLocks noChangeArrowheads="1"/>
              </p:cNvSpPr>
              <p:nvPr/>
            </p:nvSpPr>
            <p:spPr bwMode="auto">
              <a:xfrm>
                <a:off x="1092" y="2832"/>
                <a:ext cx="3180" cy="268"/>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latin typeface="Times New Roman" panose="02020603050405020304" pitchFamily="18" charset="0"/>
                  </a:rPr>
                  <a:t>Résultat</a:t>
                </a:r>
              </a:p>
            </p:txBody>
          </p:sp>
          <p:grpSp>
            <p:nvGrpSpPr>
              <p:cNvPr id="21" name="Group 50"/>
              <p:cNvGrpSpPr>
                <a:grpSpLocks/>
              </p:cNvGrpSpPr>
              <p:nvPr/>
            </p:nvGrpSpPr>
            <p:grpSpPr bwMode="auto">
              <a:xfrm>
                <a:off x="876" y="720"/>
                <a:ext cx="204" cy="288"/>
                <a:chOff x="852" y="720"/>
                <a:chExt cx="204" cy="288"/>
              </a:xfrm>
            </p:grpSpPr>
            <p:sp>
              <p:nvSpPr>
                <p:cNvPr id="38" name="Line 47"/>
                <p:cNvSpPr>
                  <a:spLocks noChangeShapeType="1"/>
                </p:cNvSpPr>
                <p:nvPr/>
              </p:nvSpPr>
              <p:spPr bwMode="auto">
                <a:xfrm flipH="1">
                  <a:off x="864" y="720"/>
                  <a:ext cx="192"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Line 48"/>
                <p:cNvSpPr>
                  <a:spLocks noChangeShapeType="1"/>
                </p:cNvSpPr>
                <p:nvPr/>
              </p:nvSpPr>
              <p:spPr bwMode="auto">
                <a:xfrm>
                  <a:off x="864" y="1008"/>
                  <a:ext cx="192"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49"/>
                <p:cNvSpPr>
                  <a:spLocks noChangeShapeType="1"/>
                </p:cNvSpPr>
                <p:nvPr/>
              </p:nvSpPr>
              <p:spPr bwMode="auto">
                <a:xfrm>
                  <a:off x="852" y="720"/>
                  <a:ext cx="0" cy="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 name="Group 51"/>
              <p:cNvGrpSpPr>
                <a:grpSpLocks/>
              </p:cNvGrpSpPr>
              <p:nvPr/>
            </p:nvGrpSpPr>
            <p:grpSpPr bwMode="auto">
              <a:xfrm>
                <a:off x="864" y="1632"/>
                <a:ext cx="204" cy="288"/>
                <a:chOff x="852" y="720"/>
                <a:chExt cx="204" cy="288"/>
              </a:xfrm>
            </p:grpSpPr>
            <p:sp>
              <p:nvSpPr>
                <p:cNvPr id="35" name="Line 52"/>
                <p:cNvSpPr>
                  <a:spLocks noChangeShapeType="1"/>
                </p:cNvSpPr>
                <p:nvPr/>
              </p:nvSpPr>
              <p:spPr bwMode="auto">
                <a:xfrm flipH="1">
                  <a:off x="864" y="720"/>
                  <a:ext cx="192"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53"/>
                <p:cNvSpPr>
                  <a:spLocks noChangeShapeType="1"/>
                </p:cNvSpPr>
                <p:nvPr/>
              </p:nvSpPr>
              <p:spPr bwMode="auto">
                <a:xfrm>
                  <a:off x="864" y="1008"/>
                  <a:ext cx="192"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54"/>
                <p:cNvSpPr>
                  <a:spLocks noChangeShapeType="1"/>
                </p:cNvSpPr>
                <p:nvPr/>
              </p:nvSpPr>
              <p:spPr bwMode="auto">
                <a:xfrm>
                  <a:off x="852" y="720"/>
                  <a:ext cx="0" cy="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3" name="Group 55"/>
              <p:cNvGrpSpPr>
                <a:grpSpLocks/>
              </p:cNvGrpSpPr>
              <p:nvPr/>
            </p:nvGrpSpPr>
            <p:grpSpPr bwMode="auto">
              <a:xfrm>
                <a:off x="876" y="1188"/>
                <a:ext cx="204" cy="288"/>
                <a:chOff x="852" y="720"/>
                <a:chExt cx="204" cy="288"/>
              </a:xfrm>
            </p:grpSpPr>
            <p:sp>
              <p:nvSpPr>
                <p:cNvPr id="32" name="Line 56"/>
                <p:cNvSpPr>
                  <a:spLocks noChangeShapeType="1"/>
                </p:cNvSpPr>
                <p:nvPr/>
              </p:nvSpPr>
              <p:spPr bwMode="auto">
                <a:xfrm flipH="1">
                  <a:off x="864" y="720"/>
                  <a:ext cx="192"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57"/>
                <p:cNvSpPr>
                  <a:spLocks noChangeShapeType="1"/>
                </p:cNvSpPr>
                <p:nvPr/>
              </p:nvSpPr>
              <p:spPr bwMode="auto">
                <a:xfrm>
                  <a:off x="864" y="1008"/>
                  <a:ext cx="192"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58"/>
                <p:cNvSpPr>
                  <a:spLocks noChangeShapeType="1"/>
                </p:cNvSpPr>
                <p:nvPr/>
              </p:nvSpPr>
              <p:spPr bwMode="auto">
                <a:xfrm>
                  <a:off x="852" y="720"/>
                  <a:ext cx="0" cy="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4" name="Group 59"/>
              <p:cNvGrpSpPr>
                <a:grpSpLocks/>
              </p:cNvGrpSpPr>
              <p:nvPr/>
            </p:nvGrpSpPr>
            <p:grpSpPr bwMode="auto">
              <a:xfrm>
                <a:off x="876" y="2124"/>
                <a:ext cx="204" cy="288"/>
                <a:chOff x="852" y="720"/>
                <a:chExt cx="204" cy="288"/>
              </a:xfrm>
            </p:grpSpPr>
            <p:sp>
              <p:nvSpPr>
                <p:cNvPr id="29" name="Line 60"/>
                <p:cNvSpPr>
                  <a:spLocks noChangeShapeType="1"/>
                </p:cNvSpPr>
                <p:nvPr/>
              </p:nvSpPr>
              <p:spPr bwMode="auto">
                <a:xfrm flipH="1">
                  <a:off x="864" y="720"/>
                  <a:ext cx="192"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Line 61"/>
                <p:cNvSpPr>
                  <a:spLocks noChangeShapeType="1"/>
                </p:cNvSpPr>
                <p:nvPr/>
              </p:nvSpPr>
              <p:spPr bwMode="auto">
                <a:xfrm>
                  <a:off x="864" y="1008"/>
                  <a:ext cx="192"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62"/>
                <p:cNvSpPr>
                  <a:spLocks noChangeShapeType="1"/>
                </p:cNvSpPr>
                <p:nvPr/>
              </p:nvSpPr>
              <p:spPr bwMode="auto">
                <a:xfrm>
                  <a:off x="852" y="720"/>
                  <a:ext cx="0" cy="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5" name="Group 63"/>
              <p:cNvGrpSpPr>
                <a:grpSpLocks/>
              </p:cNvGrpSpPr>
              <p:nvPr/>
            </p:nvGrpSpPr>
            <p:grpSpPr bwMode="auto">
              <a:xfrm>
                <a:off x="876" y="2628"/>
                <a:ext cx="204" cy="288"/>
                <a:chOff x="852" y="720"/>
                <a:chExt cx="204" cy="288"/>
              </a:xfrm>
            </p:grpSpPr>
            <p:sp>
              <p:nvSpPr>
                <p:cNvPr id="26" name="Line 64"/>
                <p:cNvSpPr>
                  <a:spLocks noChangeShapeType="1"/>
                </p:cNvSpPr>
                <p:nvPr/>
              </p:nvSpPr>
              <p:spPr bwMode="auto">
                <a:xfrm flipH="1">
                  <a:off x="864" y="720"/>
                  <a:ext cx="192"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Line 65"/>
                <p:cNvSpPr>
                  <a:spLocks noChangeShapeType="1"/>
                </p:cNvSpPr>
                <p:nvPr/>
              </p:nvSpPr>
              <p:spPr bwMode="auto">
                <a:xfrm>
                  <a:off x="864" y="1008"/>
                  <a:ext cx="192"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66"/>
                <p:cNvSpPr>
                  <a:spLocks noChangeShapeType="1"/>
                </p:cNvSpPr>
                <p:nvPr/>
              </p:nvSpPr>
              <p:spPr bwMode="auto">
                <a:xfrm>
                  <a:off x="852" y="720"/>
                  <a:ext cx="0" cy="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6" name="Text Box 67"/>
            <p:cNvSpPr txBox="1">
              <a:spLocks noChangeArrowheads="1"/>
            </p:cNvSpPr>
            <p:nvPr/>
          </p:nvSpPr>
          <p:spPr bwMode="auto">
            <a:xfrm>
              <a:off x="132" y="1212"/>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rgbClr val="FF0066"/>
                  </a:solidFill>
                  <a:latin typeface="Times New Roman" panose="02020603050405020304" pitchFamily="18" charset="0"/>
                </a:rPr>
                <a:t>Spécification</a:t>
              </a:r>
            </a:p>
          </p:txBody>
        </p:sp>
        <p:sp>
          <p:nvSpPr>
            <p:cNvPr id="7" name="Text Box 70"/>
            <p:cNvSpPr txBox="1">
              <a:spLocks noChangeArrowheads="1"/>
            </p:cNvSpPr>
            <p:nvPr/>
          </p:nvSpPr>
          <p:spPr bwMode="auto">
            <a:xfrm>
              <a:off x="144" y="1680"/>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rgbClr val="FF0066"/>
                  </a:solidFill>
                  <a:latin typeface="Times New Roman" panose="02020603050405020304" pitchFamily="18" charset="0"/>
                </a:rPr>
                <a:t>Analyse</a:t>
              </a:r>
            </a:p>
          </p:txBody>
        </p:sp>
        <p:sp>
          <p:nvSpPr>
            <p:cNvPr id="8" name="Text Box 71"/>
            <p:cNvSpPr txBox="1">
              <a:spLocks noChangeArrowheads="1"/>
            </p:cNvSpPr>
            <p:nvPr/>
          </p:nvSpPr>
          <p:spPr bwMode="auto">
            <a:xfrm>
              <a:off x="96" y="2112"/>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rgbClr val="FF0066"/>
                  </a:solidFill>
                  <a:latin typeface="Times New Roman" panose="02020603050405020304" pitchFamily="18" charset="0"/>
                </a:rPr>
                <a:t>Programmation</a:t>
              </a:r>
            </a:p>
          </p:txBody>
        </p:sp>
        <p:sp>
          <p:nvSpPr>
            <p:cNvPr id="9" name="Text Box 72"/>
            <p:cNvSpPr txBox="1">
              <a:spLocks noChangeArrowheads="1"/>
            </p:cNvSpPr>
            <p:nvPr/>
          </p:nvSpPr>
          <p:spPr bwMode="auto">
            <a:xfrm>
              <a:off x="96" y="2640"/>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rgbClr val="FF0066"/>
                  </a:solidFill>
                  <a:latin typeface="Times New Roman" panose="02020603050405020304" pitchFamily="18" charset="0"/>
                </a:rPr>
                <a:t>Compilation</a:t>
              </a:r>
            </a:p>
          </p:txBody>
        </p:sp>
        <p:sp>
          <p:nvSpPr>
            <p:cNvPr id="10" name="Text Box 73"/>
            <p:cNvSpPr txBox="1">
              <a:spLocks noChangeArrowheads="1"/>
            </p:cNvSpPr>
            <p:nvPr/>
          </p:nvSpPr>
          <p:spPr bwMode="auto">
            <a:xfrm>
              <a:off x="96" y="3120"/>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rgbClr val="FF0066"/>
                  </a:solidFill>
                  <a:latin typeface="Times New Roman" panose="02020603050405020304" pitchFamily="18" charset="0"/>
                </a:rPr>
                <a:t>Exécution</a:t>
              </a:r>
            </a:p>
          </p:txBody>
        </p:sp>
        <p:pic>
          <p:nvPicPr>
            <p:cNvPr id="11" name="Picture 75" descr="bs00580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91" y="2256"/>
              <a:ext cx="721" cy="136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78" descr="bd06784_"/>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40" y="984"/>
              <a:ext cx="621" cy="106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AutoShape 79"/>
            <p:cNvSpPr>
              <a:spLocks/>
            </p:cNvSpPr>
            <p:nvPr/>
          </p:nvSpPr>
          <p:spPr bwMode="auto">
            <a:xfrm>
              <a:off x="4752" y="864"/>
              <a:ext cx="240" cy="1344"/>
            </a:xfrm>
            <a:prstGeom prst="rightBrace">
              <a:avLst>
                <a:gd name="adj1" fmla="val 46667"/>
                <a:gd name="adj2" fmla="val 50000"/>
              </a:avLst>
            </a:prstGeom>
            <a:noFill/>
            <a:ln w="38100">
              <a:solidFill>
                <a:srgbClr val="00008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AutoShape 80"/>
            <p:cNvSpPr>
              <a:spLocks/>
            </p:cNvSpPr>
            <p:nvPr/>
          </p:nvSpPr>
          <p:spPr bwMode="auto">
            <a:xfrm>
              <a:off x="4752" y="2280"/>
              <a:ext cx="240" cy="1344"/>
            </a:xfrm>
            <a:prstGeom prst="rightBrace">
              <a:avLst>
                <a:gd name="adj1" fmla="val 46667"/>
                <a:gd name="adj2" fmla="val 50000"/>
              </a:avLst>
            </a:prstGeom>
            <a:noFill/>
            <a:ln w="38100">
              <a:solidFill>
                <a:srgbClr val="00008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Algorithmique</a:t>
            </a:r>
            <a:endParaRPr lang="fr-FR" dirty="0"/>
          </a:p>
        </p:txBody>
      </p:sp>
      <p:sp>
        <p:nvSpPr>
          <p:cNvPr id="4" name="Text Box 4"/>
          <p:cNvSpPr txBox="1">
            <a:spLocks noChangeArrowheads="1"/>
          </p:cNvSpPr>
          <p:nvPr/>
        </p:nvSpPr>
        <p:spPr bwMode="auto">
          <a:xfrm>
            <a:off x="827088" y="3068960"/>
            <a:ext cx="7775575" cy="2227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800" b="1" dirty="0" smtClean="0">
                <a:solidFill>
                  <a:srgbClr val="000000"/>
                </a:solidFill>
                <a:latin typeface="Times New Roman" panose="02020603050405020304" pitchFamily="18" charset="0"/>
                <a:cs typeface="Times New Roman" panose="02020603050405020304" pitchFamily="18" charset="0"/>
              </a:rPr>
              <a:t>       Un </a:t>
            </a:r>
            <a:r>
              <a:rPr lang="fr-FR" sz="2800" b="1" dirty="0">
                <a:solidFill>
                  <a:srgbClr val="000000"/>
                </a:solidFill>
                <a:latin typeface="Times New Roman" panose="02020603050405020304" pitchFamily="18" charset="0"/>
                <a:cs typeface="Times New Roman" panose="02020603050405020304" pitchFamily="18" charset="0"/>
              </a:rPr>
              <a:t>algorithme est une suite finie de </a:t>
            </a:r>
            <a:r>
              <a:rPr lang="fr-FR" sz="2800" b="1" dirty="0">
                <a:solidFill>
                  <a:srgbClr val="FF0066"/>
                </a:solidFill>
                <a:latin typeface="Times New Roman" panose="02020603050405020304" pitchFamily="18" charset="0"/>
                <a:cs typeface="Times New Roman" panose="02020603050405020304" pitchFamily="18" charset="0"/>
              </a:rPr>
              <a:t>règles à</a:t>
            </a:r>
            <a:r>
              <a:rPr lang="fr-FR" sz="2800" b="1" dirty="0">
                <a:solidFill>
                  <a:schemeClr val="accent2"/>
                </a:solidFill>
                <a:latin typeface="Times New Roman" panose="02020603050405020304" pitchFamily="18" charset="0"/>
                <a:cs typeface="Times New Roman" panose="02020603050405020304" pitchFamily="18" charset="0"/>
              </a:rPr>
              <a:t> </a:t>
            </a:r>
            <a:r>
              <a:rPr lang="fr-FR" sz="2800" b="1" dirty="0">
                <a:solidFill>
                  <a:srgbClr val="FF0066"/>
                </a:solidFill>
                <a:latin typeface="Times New Roman" panose="02020603050405020304" pitchFamily="18" charset="0"/>
                <a:cs typeface="Times New Roman" panose="02020603050405020304" pitchFamily="18" charset="0"/>
              </a:rPr>
              <a:t>appliquer </a:t>
            </a:r>
            <a:r>
              <a:rPr lang="fr-FR" sz="2800" b="1" dirty="0">
                <a:solidFill>
                  <a:srgbClr val="000000"/>
                </a:solidFill>
                <a:latin typeface="Times New Roman" panose="02020603050405020304" pitchFamily="18" charset="0"/>
                <a:cs typeface="Times New Roman" panose="02020603050405020304" pitchFamily="18" charset="0"/>
              </a:rPr>
              <a:t>dans un ordre déterminé à un nombre fini de </a:t>
            </a:r>
            <a:r>
              <a:rPr lang="fr-FR" sz="2800" b="1" dirty="0">
                <a:solidFill>
                  <a:srgbClr val="FF0066"/>
                </a:solidFill>
                <a:latin typeface="Times New Roman" panose="02020603050405020304" pitchFamily="18" charset="0"/>
                <a:cs typeface="Times New Roman" panose="02020603050405020304" pitchFamily="18" charset="0"/>
              </a:rPr>
              <a:t>données</a:t>
            </a:r>
            <a:r>
              <a:rPr lang="fr-FR" sz="2800" b="1" dirty="0">
                <a:solidFill>
                  <a:srgbClr val="000000"/>
                </a:solidFill>
                <a:latin typeface="Times New Roman" panose="02020603050405020304" pitchFamily="18" charset="0"/>
                <a:cs typeface="Times New Roman" panose="02020603050405020304" pitchFamily="18" charset="0"/>
              </a:rPr>
              <a:t> pour arriver, en un nombre fini d'étapes, à un certain </a:t>
            </a:r>
            <a:r>
              <a:rPr lang="fr-FR" sz="2800" b="1" dirty="0">
                <a:solidFill>
                  <a:srgbClr val="FF0066"/>
                </a:solidFill>
                <a:latin typeface="Times New Roman" panose="02020603050405020304" pitchFamily="18" charset="0"/>
                <a:cs typeface="Times New Roman" panose="02020603050405020304" pitchFamily="18" charset="0"/>
              </a:rPr>
              <a:t>résultat</a:t>
            </a:r>
            <a:r>
              <a:rPr lang="fr-FR" sz="2800" b="1" dirty="0">
                <a:solidFill>
                  <a:srgbClr val="000000"/>
                </a:solidFill>
                <a:latin typeface="Times New Roman" panose="02020603050405020304" pitchFamily="18" charset="0"/>
                <a:cs typeface="Times New Roman" panose="02020603050405020304" pitchFamily="18" charset="0"/>
              </a:rPr>
              <a:t>, et cela indépendamment des données </a:t>
            </a:r>
          </a:p>
        </p:txBody>
      </p:sp>
      <p:sp>
        <p:nvSpPr>
          <p:cNvPr id="5" name="Text Box 6"/>
          <p:cNvSpPr txBox="1">
            <a:spLocks noChangeArrowheads="1"/>
          </p:cNvSpPr>
          <p:nvPr/>
        </p:nvSpPr>
        <p:spPr bwMode="auto">
          <a:xfrm>
            <a:off x="611188" y="1973783"/>
            <a:ext cx="6407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u="sng" dirty="0">
                <a:solidFill>
                  <a:srgbClr val="FF0066"/>
                </a:solidFill>
                <a:latin typeface="Times New Roman" panose="02020603050405020304" pitchFamily="18" charset="0"/>
              </a:rPr>
              <a:t>Définition :</a:t>
            </a:r>
            <a:r>
              <a:rPr lang="fr-FR" sz="2800" b="1" dirty="0">
                <a:solidFill>
                  <a:srgbClr val="FF0066"/>
                </a:solidFill>
                <a:latin typeface="Times New Roman" panose="02020603050405020304" pitchFamily="18" charset="0"/>
              </a:rPr>
              <a:t> </a:t>
            </a:r>
            <a:r>
              <a:rPr lang="fr-FR" sz="2800" b="1" dirty="0">
                <a:solidFill>
                  <a:srgbClr val="000099"/>
                </a:solidFill>
                <a:latin typeface="Times New Roman" panose="02020603050405020304" pitchFamily="18" charset="0"/>
              </a:rPr>
              <a:t>Encyclopédie </a:t>
            </a:r>
            <a:r>
              <a:rPr lang="fr-FR" sz="2800" b="1" dirty="0" smtClean="0">
                <a:solidFill>
                  <a:srgbClr val="000099"/>
                </a:solidFill>
                <a:latin typeface="Times New Roman" panose="02020603050405020304" pitchFamily="18" charset="0"/>
              </a:rPr>
              <a:t>Universelle</a:t>
            </a:r>
            <a:endParaRPr lang="fr-FR" sz="2800" b="1" dirty="0">
              <a:solidFill>
                <a:srgbClr val="000099"/>
              </a:solidFill>
              <a:latin typeface="Times New Roman" panose="02020603050405020304" pitchFamily="18" charset="0"/>
            </a:endParaRPr>
          </a:p>
        </p:txBody>
      </p:sp>
    </p:spTree>
    <p:extLst>
      <p:ext uri="{BB962C8B-B14F-4D97-AF65-F5344CB8AC3E}">
        <p14:creationId xmlns="" xmlns:p14="http://schemas.microsoft.com/office/powerpoint/2010/main" val="2929639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Algorithmique</a:t>
            </a:r>
            <a:endParaRPr lang="fr-FR" dirty="0"/>
          </a:p>
        </p:txBody>
      </p:sp>
      <p:sp>
        <p:nvSpPr>
          <p:cNvPr id="4" name="Text Box 3"/>
          <p:cNvSpPr txBox="1">
            <a:spLocks noChangeArrowheads="1"/>
          </p:cNvSpPr>
          <p:nvPr/>
        </p:nvSpPr>
        <p:spPr bwMode="auto">
          <a:xfrm>
            <a:off x="685800" y="162880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685800" y="2636912"/>
            <a:ext cx="8001000" cy="265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800" b="1" dirty="0">
                <a:solidFill>
                  <a:srgbClr val="000000"/>
                </a:solidFill>
                <a:latin typeface="Times New Roman" panose="02020603050405020304" pitchFamily="18" charset="0"/>
                <a:cs typeface="Times New Roman" panose="02020603050405020304" pitchFamily="18" charset="0"/>
              </a:rPr>
              <a:t>	C’est un pseudo-langage qui est conçu pour résoudre les problèmes et applications </a:t>
            </a:r>
            <a:r>
              <a:rPr lang="fr-FR" sz="2800" b="1" u="sng" dirty="0">
                <a:solidFill>
                  <a:srgbClr val="FF0066"/>
                </a:solidFill>
                <a:latin typeface="Times New Roman" panose="02020603050405020304" pitchFamily="18" charset="0"/>
                <a:cs typeface="Times New Roman" panose="02020603050405020304" pitchFamily="18" charset="0"/>
              </a:rPr>
              <a:t>sans aucune contrainte due aux langages de programmation et aux spécificités de la machine</a:t>
            </a:r>
            <a:r>
              <a:rPr lang="fr-FR" sz="2800" b="1" dirty="0">
                <a:solidFill>
                  <a:srgbClr val="000000"/>
                </a:solidFill>
                <a:latin typeface="Times New Roman" panose="02020603050405020304" pitchFamily="18" charset="0"/>
                <a:cs typeface="Times New Roman" panose="02020603050405020304" pitchFamily="18" charset="0"/>
              </a:rPr>
              <a:t>. Ce pseudo-langage sera ensuite traduit et codé dans le langage de programmation désiré.</a:t>
            </a:r>
            <a:endParaRPr lang="fr-FR" sz="2800" b="1" dirty="0">
              <a:latin typeface="Times New Roman" panose="02020603050405020304" pitchFamily="18" charset="0"/>
            </a:endParaRPr>
          </a:p>
        </p:txBody>
      </p:sp>
    </p:spTree>
    <p:extLst>
      <p:ext uri="{BB962C8B-B14F-4D97-AF65-F5344CB8AC3E}">
        <p14:creationId xmlns="" xmlns:p14="http://schemas.microsoft.com/office/powerpoint/2010/main" val="1166792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 de programmation</a:t>
            </a:r>
            <a:endParaRPr lang="fr-FR" dirty="0"/>
          </a:p>
        </p:txBody>
      </p:sp>
      <p:sp>
        <p:nvSpPr>
          <p:cNvPr id="4" name="Text Box 3"/>
          <p:cNvSpPr txBox="1">
            <a:spLocks noChangeArrowheads="1"/>
          </p:cNvSpPr>
          <p:nvPr/>
        </p:nvSpPr>
        <p:spPr bwMode="auto">
          <a:xfrm>
            <a:off x="611188" y="2492896"/>
            <a:ext cx="8077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	On appelle langage de programmation tout ensemble fini de mots réservés qui permettent de traduire les instructions de l’algorithme afin de l’exécuter par l’ordinateur.</a:t>
            </a:r>
            <a:endParaRPr lang="fr-FR" sz="2400" b="1" dirty="0">
              <a:latin typeface="Times New Roman" panose="02020603050405020304" pitchFamily="18" charset="0"/>
            </a:endParaRPr>
          </a:p>
        </p:txBody>
      </p:sp>
      <p:sp>
        <p:nvSpPr>
          <p:cNvPr id="5" name="Text Box 4"/>
          <p:cNvSpPr txBox="1">
            <a:spLocks noChangeArrowheads="1"/>
          </p:cNvSpPr>
          <p:nvPr/>
        </p:nvSpPr>
        <p:spPr bwMode="auto">
          <a:xfrm>
            <a:off x="684213" y="1700808"/>
            <a:ext cx="259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6" name="Text Box 5"/>
          <p:cNvSpPr txBox="1">
            <a:spLocks noChangeArrowheads="1"/>
          </p:cNvSpPr>
          <p:nvPr/>
        </p:nvSpPr>
        <p:spPr bwMode="auto">
          <a:xfrm>
            <a:off x="611188" y="4437063"/>
            <a:ext cx="259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 Exemple</a:t>
            </a:r>
            <a:r>
              <a:rPr lang="fr-FR" sz="2400" b="1" i="1" dirty="0">
                <a:solidFill>
                  <a:srgbClr val="000099"/>
                </a:solidFill>
                <a:latin typeface="Times New Roman" panose="02020603050405020304" pitchFamily="18" charset="0"/>
              </a:rPr>
              <a:t> :</a:t>
            </a:r>
          </a:p>
        </p:txBody>
      </p:sp>
      <p:sp>
        <p:nvSpPr>
          <p:cNvPr id="7" name="Text Box 6"/>
          <p:cNvSpPr txBox="1">
            <a:spLocks noChangeArrowheads="1"/>
          </p:cNvSpPr>
          <p:nvPr/>
        </p:nvSpPr>
        <p:spPr bwMode="auto">
          <a:xfrm>
            <a:off x="684213" y="5084763"/>
            <a:ext cx="8001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latin typeface="Times New Roman" panose="02020603050405020304" pitchFamily="18" charset="0"/>
                <a:cs typeface="Times New Roman" panose="02020603050405020304" pitchFamily="18" charset="0"/>
              </a:rPr>
              <a:t>        </a:t>
            </a:r>
            <a:r>
              <a:rPr lang="fr-FR" sz="2400" b="1" i="1">
                <a:latin typeface="Times New Roman" panose="02020603050405020304" pitchFamily="18" charset="0"/>
                <a:cs typeface="Times New Roman" panose="02020603050405020304" pitchFamily="18" charset="0"/>
              </a:rPr>
              <a:t>Turbo Pascal, Cobol, Fortran, C, Delphi, Visual Basic (VB), C++, Java etc.</a:t>
            </a:r>
            <a:r>
              <a:rPr lang="fr-FR" sz="2400" b="1" i="1">
                <a:latin typeface="Times New Roman" panose="02020603050405020304" pitchFamily="18" charset="0"/>
              </a:rPr>
              <a:t>..</a:t>
            </a:r>
          </a:p>
        </p:txBody>
      </p:sp>
    </p:spTree>
    <p:extLst>
      <p:ext uri="{BB962C8B-B14F-4D97-AF65-F5344CB8AC3E}">
        <p14:creationId xmlns="" xmlns:p14="http://schemas.microsoft.com/office/powerpoint/2010/main" val="131355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Compilateur</a:t>
            </a:r>
            <a:endParaRPr lang="fr-FR" dirty="0"/>
          </a:p>
        </p:txBody>
      </p:sp>
      <p:sp>
        <p:nvSpPr>
          <p:cNvPr id="4" name="Text Box 3"/>
          <p:cNvSpPr txBox="1">
            <a:spLocks noChangeArrowheads="1"/>
          </p:cNvSpPr>
          <p:nvPr/>
        </p:nvSpPr>
        <p:spPr bwMode="auto">
          <a:xfrm>
            <a:off x="685800" y="198884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609600" y="3124200"/>
            <a:ext cx="8229600" cy="247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latin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On appelle compilateur tout programme spécial qui permet d’avoir un programme exécutable à partir d’un programme source:</a:t>
            </a:r>
          </a:p>
          <a:p>
            <a:pPr algn="ctr">
              <a:spcBef>
                <a:spcPct val="50000"/>
              </a:spcBef>
            </a:pPr>
            <a:r>
              <a:rPr lang="fr-FR" sz="2800" b="1" i="1" dirty="0">
                <a:solidFill>
                  <a:srgbClr val="000099"/>
                </a:solidFill>
                <a:latin typeface="Times New Roman" panose="02020603050405020304" pitchFamily="18" charset="0"/>
              </a:rPr>
              <a:t>Le programme ainsi obtenu est appelé </a:t>
            </a:r>
          </a:p>
          <a:p>
            <a:pPr algn="ctr">
              <a:spcBef>
                <a:spcPct val="50000"/>
              </a:spcBef>
            </a:pPr>
            <a:r>
              <a:rPr lang="fr-FR" sz="2800" b="1" i="1" u="sng" dirty="0">
                <a:solidFill>
                  <a:srgbClr val="000099"/>
                </a:solidFill>
                <a:latin typeface="Times New Roman" panose="02020603050405020304" pitchFamily="18" charset="0"/>
              </a:rPr>
              <a:t>programme Objet</a:t>
            </a:r>
          </a:p>
        </p:txBody>
      </p:sp>
    </p:spTree>
    <p:extLst>
      <p:ext uri="{BB962C8B-B14F-4D97-AF65-F5344CB8AC3E}">
        <p14:creationId xmlns="" xmlns:p14="http://schemas.microsoft.com/office/powerpoint/2010/main" val="571759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générale d’un algorithme</a:t>
            </a:r>
            <a:endParaRPr lang="fr-FR" dirty="0"/>
          </a:p>
        </p:txBody>
      </p:sp>
      <p:grpSp>
        <p:nvGrpSpPr>
          <p:cNvPr id="4" name="Group 15"/>
          <p:cNvGrpSpPr>
            <a:grpSpLocks/>
          </p:cNvGrpSpPr>
          <p:nvPr/>
        </p:nvGrpSpPr>
        <p:grpSpPr bwMode="auto">
          <a:xfrm>
            <a:off x="827088" y="1196752"/>
            <a:ext cx="7848600" cy="4348163"/>
            <a:chOff x="528" y="912"/>
            <a:chExt cx="4944" cy="2739"/>
          </a:xfrm>
        </p:grpSpPr>
        <p:grpSp>
          <p:nvGrpSpPr>
            <p:cNvPr id="5" name="Group 14"/>
            <p:cNvGrpSpPr>
              <a:grpSpLocks/>
            </p:cNvGrpSpPr>
            <p:nvPr/>
          </p:nvGrpSpPr>
          <p:grpSpPr bwMode="auto">
            <a:xfrm>
              <a:off x="528" y="912"/>
              <a:ext cx="4944" cy="2739"/>
              <a:chOff x="528" y="912"/>
              <a:chExt cx="4944" cy="2739"/>
            </a:xfrm>
          </p:grpSpPr>
          <p:sp>
            <p:nvSpPr>
              <p:cNvPr id="7" name="Text Box 3"/>
              <p:cNvSpPr txBox="1">
                <a:spLocks noChangeArrowheads="1"/>
              </p:cNvSpPr>
              <p:nvPr/>
            </p:nvSpPr>
            <p:spPr bwMode="auto">
              <a:xfrm>
                <a:off x="528" y="912"/>
                <a:ext cx="4944" cy="2739"/>
              </a:xfrm>
              <a:prstGeom prst="rect">
                <a:avLst/>
              </a:prstGeom>
              <a:noFill/>
              <a:ln w="57150">
                <a:solidFill>
                  <a:srgbClr val="006600"/>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p:txBody>
          </p:sp>
          <p:sp>
            <p:nvSpPr>
              <p:cNvPr id="8" name="Text Box 4"/>
              <p:cNvSpPr txBox="1">
                <a:spLocks noChangeArrowheads="1"/>
              </p:cNvSpPr>
              <p:nvPr/>
            </p:nvSpPr>
            <p:spPr bwMode="auto">
              <a:xfrm>
                <a:off x="2340" y="1296"/>
                <a:ext cx="3072" cy="1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Constantes</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Variables</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Tableaux</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Procédures et Fonctions</a:t>
                </a:r>
              </a:p>
            </p:txBody>
          </p:sp>
          <p:sp>
            <p:nvSpPr>
              <p:cNvPr id="9" name="Text Box 5"/>
              <p:cNvSpPr txBox="1">
                <a:spLocks noChangeArrowheads="1"/>
              </p:cNvSpPr>
              <p:nvPr/>
            </p:nvSpPr>
            <p:spPr bwMode="auto">
              <a:xfrm>
                <a:off x="2556" y="2616"/>
                <a:ext cx="2244" cy="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latin typeface="Times New Roman" panose="02020603050405020304" pitchFamily="18" charset="0"/>
                  </a:rPr>
                  <a:t>Début</a:t>
                </a:r>
              </a:p>
              <a:p>
                <a:pPr>
                  <a:spcBef>
                    <a:spcPct val="50000"/>
                  </a:spcBef>
                </a:pPr>
                <a:r>
                  <a:rPr lang="fr-FR" sz="2400" b="1" i="1" dirty="0">
                    <a:latin typeface="Times New Roman" panose="02020603050405020304" pitchFamily="18" charset="0"/>
                  </a:rPr>
                  <a:t>	</a:t>
                </a:r>
                <a:r>
                  <a:rPr lang="fr-FR" sz="2400" b="1" i="1" dirty="0" smtClean="0">
                    <a:solidFill>
                      <a:srgbClr val="FF0066"/>
                    </a:solidFill>
                    <a:latin typeface="Times New Roman" panose="02020603050405020304" pitchFamily="18" charset="0"/>
                  </a:rPr>
                  <a:t>Instructions</a:t>
                </a:r>
                <a:endParaRPr lang="fr-FR" sz="2400" b="1" i="1" dirty="0">
                  <a:solidFill>
                    <a:srgbClr val="FF0066"/>
                  </a:solidFill>
                  <a:latin typeface="Times New Roman" panose="02020603050405020304" pitchFamily="18" charset="0"/>
                </a:endParaRPr>
              </a:p>
              <a:p>
                <a:pPr>
                  <a:spcBef>
                    <a:spcPct val="50000"/>
                  </a:spcBef>
                </a:pPr>
                <a:r>
                  <a:rPr lang="fr-FR" sz="2400" b="1" dirty="0">
                    <a:latin typeface="Times New Roman" panose="02020603050405020304" pitchFamily="18" charset="0"/>
                  </a:rPr>
                  <a:t>FIN</a:t>
                </a:r>
              </a:p>
            </p:txBody>
          </p:sp>
          <p:sp>
            <p:nvSpPr>
              <p:cNvPr id="10" name="AutoShape 6"/>
              <p:cNvSpPr>
                <a:spLocks/>
              </p:cNvSpPr>
              <p:nvPr/>
            </p:nvSpPr>
            <p:spPr bwMode="auto">
              <a:xfrm>
                <a:off x="2112" y="1248"/>
                <a:ext cx="240" cy="1152"/>
              </a:xfrm>
              <a:prstGeom prst="leftBrace">
                <a:avLst>
                  <a:gd name="adj1" fmla="val 40000"/>
                  <a:gd name="adj2" fmla="val 50000"/>
                </a:avLst>
              </a:prstGeom>
              <a:noFill/>
              <a:ln w="50800">
                <a:solidFill>
                  <a:srgbClr val="FF0066"/>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AutoShape 7"/>
              <p:cNvSpPr>
                <a:spLocks/>
              </p:cNvSpPr>
              <p:nvPr/>
            </p:nvSpPr>
            <p:spPr bwMode="auto">
              <a:xfrm>
                <a:off x="2184" y="2688"/>
                <a:ext cx="192" cy="912"/>
              </a:xfrm>
              <a:prstGeom prst="leftBrace">
                <a:avLst>
                  <a:gd name="adj1" fmla="val 39583"/>
                  <a:gd name="adj2" fmla="val 50000"/>
                </a:avLst>
              </a:prstGeom>
              <a:noFill/>
              <a:ln w="50800">
                <a:solidFill>
                  <a:srgbClr val="FF0066"/>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Text Box 8"/>
              <p:cNvSpPr txBox="1">
                <a:spLocks noChangeArrowheads="1"/>
              </p:cNvSpPr>
              <p:nvPr/>
            </p:nvSpPr>
            <p:spPr bwMode="auto">
              <a:xfrm>
                <a:off x="672" y="1536"/>
                <a:ext cx="1440"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Blip>
                    <a:blip r:embed="rId2"/>
                  </a:buBlip>
                </a:pPr>
                <a:r>
                  <a:rPr lang="fr-FR" sz="2400" b="1">
                    <a:solidFill>
                      <a:srgbClr val="FF0066"/>
                    </a:solidFill>
                    <a:latin typeface="Times New Roman" panose="02020603050405020304" pitchFamily="18" charset="0"/>
                  </a:rPr>
                  <a:t>  </a:t>
                </a:r>
                <a:r>
                  <a:rPr lang="fr-FR" sz="2400" b="1">
                    <a:solidFill>
                      <a:srgbClr val="000099"/>
                    </a:solidFill>
                    <a:latin typeface="Times New Roman" panose="02020603050405020304" pitchFamily="18" charset="0"/>
                  </a:rPr>
                  <a:t>Déclaration des Objets</a:t>
                </a:r>
              </a:p>
            </p:txBody>
          </p:sp>
          <p:sp>
            <p:nvSpPr>
              <p:cNvPr id="13" name="Text Box 9"/>
              <p:cNvSpPr txBox="1">
                <a:spLocks noChangeArrowheads="1"/>
              </p:cNvSpPr>
              <p:nvPr/>
            </p:nvSpPr>
            <p:spPr bwMode="auto">
              <a:xfrm>
                <a:off x="648" y="2964"/>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Blip>
                    <a:blip r:embed="rId2"/>
                  </a:buBlip>
                </a:pPr>
                <a:r>
                  <a:rPr lang="fr-FR" sz="2400" b="1">
                    <a:solidFill>
                      <a:srgbClr val="FF0066"/>
                    </a:solidFill>
                    <a:latin typeface="Times New Roman" panose="02020603050405020304" pitchFamily="18" charset="0"/>
                  </a:rPr>
                  <a:t>  </a:t>
                </a:r>
                <a:r>
                  <a:rPr lang="fr-FR" sz="2400" b="1">
                    <a:solidFill>
                      <a:srgbClr val="000099"/>
                    </a:solidFill>
                    <a:latin typeface="Times New Roman" panose="02020603050405020304" pitchFamily="18" charset="0"/>
                  </a:rPr>
                  <a:t>Manipulation</a:t>
                </a:r>
              </a:p>
            </p:txBody>
          </p:sp>
        </p:grpSp>
        <p:sp>
          <p:nvSpPr>
            <p:cNvPr id="6" name="Text Box 11"/>
            <p:cNvSpPr txBox="1">
              <a:spLocks noChangeArrowheads="1"/>
            </p:cNvSpPr>
            <p:nvPr/>
          </p:nvSpPr>
          <p:spPr bwMode="auto">
            <a:xfrm>
              <a:off x="720" y="948"/>
              <a:ext cx="25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2"/>
                </a:buBlip>
              </a:pP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Titre du Problème</a:t>
              </a:r>
              <a:endParaRPr lang="en-GB" sz="2400" b="1">
                <a:solidFill>
                  <a:srgbClr val="000099"/>
                </a:solidFill>
                <a:latin typeface="Times New Roman" panose="02020603050405020304" pitchFamily="18" charset="0"/>
              </a:endParaRPr>
            </a:p>
          </p:txBody>
        </p:sp>
      </p:grpSp>
    </p:spTree>
    <p:extLst>
      <p:ext uri="{BB962C8B-B14F-4D97-AF65-F5344CB8AC3E}">
        <p14:creationId xmlns="" xmlns:p14="http://schemas.microsoft.com/office/powerpoint/2010/main" val="1618878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Etapes de résolution</a:t>
            </a:r>
            <a:endParaRPr lang="fr-FR" dirty="0"/>
          </a:p>
        </p:txBody>
      </p:sp>
      <p:sp>
        <p:nvSpPr>
          <p:cNvPr id="14" name="Rectangle 4"/>
          <p:cNvSpPr>
            <a:spLocks noChangeArrowheads="1"/>
          </p:cNvSpPr>
          <p:nvPr/>
        </p:nvSpPr>
        <p:spPr bwMode="auto">
          <a:xfrm>
            <a:off x="323528" y="2108993"/>
            <a:ext cx="8748712" cy="362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50000"/>
              </a:spcAft>
            </a:pPr>
            <a:r>
              <a:rPr lang="fr-FR" sz="2600" b="1" dirty="0" smtClean="0">
                <a:solidFill>
                  <a:srgbClr val="000099"/>
                </a:solidFill>
                <a:latin typeface="Times New Roman" panose="02020603050405020304" pitchFamily="18" charset="0"/>
                <a:cs typeface="Times New Roman" panose="02020603050405020304" pitchFamily="18" charset="0"/>
              </a:rPr>
              <a:t>Démarches </a:t>
            </a:r>
            <a:r>
              <a:rPr lang="fr-FR" sz="2600" b="1" dirty="0">
                <a:solidFill>
                  <a:srgbClr val="000099"/>
                </a:solidFill>
                <a:latin typeface="Times New Roman" panose="02020603050405020304" pitchFamily="18" charset="0"/>
                <a:cs typeface="Times New Roman" panose="02020603050405020304" pitchFamily="18" charset="0"/>
              </a:rPr>
              <a:t>à suivre pour résoudre  un problème  donné:</a:t>
            </a:r>
          </a:p>
          <a:p>
            <a:pPr algn="just">
              <a:lnSpc>
                <a:spcPct val="120000"/>
              </a:lnSpc>
              <a:buFontTx/>
              <a:buBlip>
                <a:blip r:embed="rId2"/>
              </a:buBlip>
            </a:pPr>
            <a:r>
              <a:rPr lang="fr-FR" sz="2600" b="1" dirty="0">
                <a:solidFill>
                  <a:srgbClr val="000000"/>
                </a:solidFill>
                <a:latin typeface="Times New Roman" panose="02020603050405020304" pitchFamily="18" charset="0"/>
                <a:cs typeface="Times New Roman" panose="02020603050405020304" pitchFamily="18" charset="0"/>
              </a:rPr>
              <a:t> Identifier les données du départ (entrées) et celle(s) qu’il faut obtenir (sorties);</a:t>
            </a:r>
          </a:p>
          <a:p>
            <a:pPr algn="just">
              <a:lnSpc>
                <a:spcPct val="120000"/>
              </a:lnSpc>
              <a:buFontTx/>
              <a:buBlip>
                <a:blip r:embed="rId2"/>
              </a:buBlip>
            </a:pPr>
            <a:r>
              <a:rPr lang="fr-FR" sz="2600" b="1" dirty="0">
                <a:solidFill>
                  <a:srgbClr val="000000"/>
                </a:solidFill>
                <a:latin typeface="Times New Roman" panose="02020603050405020304" pitchFamily="18" charset="0"/>
                <a:cs typeface="Times New Roman" panose="02020603050405020304" pitchFamily="18" charset="0"/>
              </a:rPr>
              <a:t> Structurer les données (variables ou constantes, type...);</a:t>
            </a:r>
          </a:p>
          <a:p>
            <a:pPr algn="just">
              <a:lnSpc>
                <a:spcPct val="120000"/>
              </a:lnSpc>
              <a:buFontTx/>
              <a:buBlip>
                <a:blip r:embed="rId2"/>
              </a:buBlip>
            </a:pPr>
            <a:r>
              <a:rPr lang="fr-FR" sz="2600" b="1" dirty="0">
                <a:solidFill>
                  <a:srgbClr val="000000"/>
                </a:solidFill>
                <a:latin typeface="Times New Roman" panose="02020603050405020304" pitchFamily="18" charset="0"/>
                <a:cs typeface="Times New Roman" panose="02020603050405020304" pitchFamily="18" charset="0"/>
              </a:rPr>
              <a:t> Réfléchir pour déterminer les </a:t>
            </a:r>
            <a:r>
              <a:rPr lang="fr-FR" sz="2600" b="1" dirty="0" smtClean="0">
                <a:solidFill>
                  <a:srgbClr val="000000"/>
                </a:solidFill>
                <a:latin typeface="Times New Roman" panose="02020603050405020304" pitchFamily="18" charset="0"/>
                <a:cs typeface="Times New Roman" panose="02020603050405020304" pitchFamily="18" charset="0"/>
              </a:rPr>
              <a:t>actions </a:t>
            </a:r>
            <a:r>
              <a:rPr lang="fr-FR" sz="2600" b="1" dirty="0">
                <a:solidFill>
                  <a:srgbClr val="000000"/>
                </a:solidFill>
                <a:latin typeface="Times New Roman" panose="02020603050405020304" pitchFamily="18" charset="0"/>
                <a:cs typeface="Times New Roman" panose="02020603050405020304" pitchFamily="18" charset="0"/>
              </a:rPr>
              <a:t>nécessaires à l’obtention des résultats ;</a:t>
            </a:r>
          </a:p>
          <a:p>
            <a:pPr algn="just">
              <a:lnSpc>
                <a:spcPct val="120000"/>
              </a:lnSpc>
              <a:buFontTx/>
              <a:buBlip>
                <a:blip r:embed="rId2"/>
              </a:buBlip>
            </a:pPr>
            <a:r>
              <a:rPr lang="fr-FR" sz="2600" b="1" dirty="0">
                <a:solidFill>
                  <a:srgbClr val="000000"/>
                </a:solidFill>
                <a:latin typeface="Times New Roman" panose="02020603050405020304" pitchFamily="18" charset="0"/>
                <a:cs typeface="Times New Roman" panose="02020603050405020304" pitchFamily="18" charset="0"/>
              </a:rPr>
              <a:t> Présenter les résultats.</a:t>
            </a:r>
          </a:p>
        </p:txBody>
      </p:sp>
    </p:spTree>
    <p:extLst>
      <p:ext uri="{BB962C8B-B14F-4D97-AF65-F5344CB8AC3E}">
        <p14:creationId xmlns="" xmlns:p14="http://schemas.microsoft.com/office/powerpoint/2010/main" val="1040329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1470025"/>
          </a:xfrm>
        </p:spPr>
        <p:txBody>
          <a:bodyPr/>
          <a:lstStyle/>
          <a:p>
            <a:r>
              <a:rPr lang="fr-FR" dirty="0" smtClean="0"/>
              <a:t>Chapitre 2: L’élément de base d’un algorithme</a:t>
            </a:r>
            <a:endParaRPr lang="fr-FR" dirty="0"/>
          </a:p>
        </p:txBody>
      </p:sp>
      <p:sp>
        <p:nvSpPr>
          <p:cNvPr id="5" name="Espace réservé du contenu 2"/>
          <p:cNvSpPr txBox="1">
            <a:spLocks/>
          </p:cNvSpPr>
          <p:nvPr/>
        </p:nvSpPr>
        <p:spPr>
          <a:xfrm>
            <a:off x="3347864" y="3501008"/>
            <a:ext cx="5796136" cy="262515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spcBef>
                <a:spcPct val="20000"/>
              </a:spcBef>
              <a:buFont typeface="Arial" pitchFamily="34" charset="0"/>
              <a:buChar char="•"/>
            </a:pPr>
            <a:r>
              <a:rPr lang="fr-FR" sz="3200" dirty="0" smtClean="0">
                <a:solidFill>
                  <a:schemeClr val="tx1">
                    <a:tint val="75000"/>
                  </a:schemeClr>
                </a:solidFill>
              </a:rPr>
              <a:t> Variables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dirty="0" smtClean="0">
              <a:solidFill>
                <a:schemeClr val="tx1">
                  <a:tint val="75000"/>
                </a:schemeClr>
              </a:solidFill>
            </a:endParaRPr>
          </a:p>
        </p:txBody>
      </p:sp>
    </p:spTree>
    <p:extLst>
      <p:ext uri="{BB962C8B-B14F-4D97-AF65-F5344CB8AC3E}">
        <p14:creationId xmlns="" xmlns:p14="http://schemas.microsoft.com/office/powerpoint/2010/main" val="1146218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Donnée ou objet</a:t>
            </a:r>
            <a:endParaRPr lang="fr-FR" dirty="0"/>
          </a:p>
        </p:txBody>
      </p:sp>
      <p:sp>
        <p:nvSpPr>
          <p:cNvPr id="4" name="Text Box 3"/>
          <p:cNvSpPr txBox="1">
            <a:spLocks noChangeArrowheads="1"/>
          </p:cNvSpPr>
          <p:nvPr/>
        </p:nvSpPr>
        <p:spPr bwMode="auto">
          <a:xfrm>
            <a:off x="819472" y="148478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743272" y="1941984"/>
            <a:ext cx="8077200" cy="250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a:solidFill>
                  <a:srgbClr val="000000"/>
                </a:solidFill>
                <a:latin typeface="Times New Roman" panose="02020603050405020304" pitchFamily="18" charset="0"/>
                <a:cs typeface="Times New Roman" panose="02020603050405020304" pitchFamily="18" charset="0"/>
              </a:rPr>
              <a:t>	Un objet est toute partie identifiable de l’information au cours d’un traitement.</a:t>
            </a:r>
          </a:p>
          <a:p>
            <a:pPr algn="just">
              <a:lnSpc>
                <a:spcPct val="7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Il est caractérisé par son nom, son type et sa valeur.</a:t>
            </a:r>
          </a:p>
          <a:p>
            <a:pPr algn="just">
              <a:lnSpc>
                <a:spcPct val="7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L’ensemble des objets manipulés par un algorithme est appelé:</a:t>
            </a:r>
          </a:p>
          <a:p>
            <a:pPr algn="ctr">
              <a:spcBef>
                <a:spcPct val="50000"/>
              </a:spcBef>
            </a:pPr>
            <a:r>
              <a:rPr lang="fr-FR" sz="2400" b="1" i="1" u="sng">
                <a:solidFill>
                  <a:srgbClr val="FF0066"/>
                </a:solidFill>
                <a:latin typeface="Times New Roman" panose="02020603050405020304" pitchFamily="18" charset="0"/>
                <a:cs typeface="Times New Roman" panose="02020603050405020304" pitchFamily="18" charset="0"/>
              </a:rPr>
              <a:t>environnement de cet algorithme</a:t>
            </a:r>
            <a:r>
              <a:rPr lang="fr-FR" sz="2400" b="1" i="1">
                <a:solidFill>
                  <a:schemeClr val="accent2"/>
                </a:solidFill>
                <a:latin typeface="Times New Roman" panose="02020603050405020304" pitchFamily="18" charset="0"/>
                <a:cs typeface="Times New Roman" panose="02020603050405020304" pitchFamily="18" charset="0"/>
              </a:rPr>
              <a:t>.</a:t>
            </a:r>
            <a:endParaRPr lang="fr-FR" sz="2400" b="1" i="1">
              <a:solidFill>
                <a:schemeClr val="accent2"/>
              </a:solidFill>
              <a:latin typeface="Times New Roman" panose="02020603050405020304" pitchFamily="18" charset="0"/>
            </a:endParaRPr>
          </a:p>
        </p:txBody>
      </p:sp>
      <p:sp>
        <p:nvSpPr>
          <p:cNvPr id="6" name="Text Box 5"/>
          <p:cNvSpPr txBox="1">
            <a:spLocks noChangeArrowheads="1"/>
          </p:cNvSpPr>
          <p:nvPr/>
        </p:nvSpPr>
        <p:spPr bwMode="auto">
          <a:xfrm>
            <a:off x="667072" y="449468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Remarque</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1429072" y="4956647"/>
            <a:ext cx="7391400" cy="1004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latin typeface="Times New Roman" panose="02020603050405020304" pitchFamily="18" charset="0"/>
              </a:rPr>
              <a:t>Les objets manipulés par un ordinateur sont :</a:t>
            </a:r>
          </a:p>
          <a:p>
            <a:pPr algn="ctr">
              <a:spcBef>
                <a:spcPct val="50000"/>
              </a:spcBef>
            </a:pPr>
            <a:r>
              <a:rPr lang="fr-FR" sz="2400" b="1" i="1">
                <a:solidFill>
                  <a:srgbClr val="FF0066"/>
                </a:solidFill>
                <a:latin typeface="Times New Roman" panose="02020603050405020304" pitchFamily="18" charset="0"/>
              </a:rPr>
              <a:t>Les Constantes et Les Variables</a:t>
            </a:r>
          </a:p>
        </p:txBody>
      </p:sp>
    </p:spTree>
    <p:extLst>
      <p:ext uri="{BB962C8B-B14F-4D97-AF65-F5344CB8AC3E}">
        <p14:creationId xmlns="" xmlns:p14="http://schemas.microsoft.com/office/powerpoint/2010/main" val="22242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1470025"/>
          </a:xfrm>
        </p:spPr>
        <p:txBody>
          <a:bodyPr/>
          <a:lstStyle/>
          <a:p>
            <a:r>
              <a:rPr lang="fr-FR" dirty="0" smtClean="0"/>
              <a:t>Chapitre 1: Généralités</a:t>
            </a:r>
            <a:endParaRPr lang="fr-FR" dirty="0"/>
          </a:p>
        </p:txBody>
      </p:sp>
      <p:sp>
        <p:nvSpPr>
          <p:cNvPr id="5" name="Espace réservé du contenu 2"/>
          <p:cNvSpPr txBox="1">
            <a:spLocks/>
          </p:cNvSpPr>
          <p:nvPr/>
        </p:nvSpPr>
        <p:spPr>
          <a:xfrm>
            <a:off x="3347864" y="3140968"/>
            <a:ext cx="5796136" cy="2625155"/>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tabLst/>
              <a:defRPr/>
            </a:pPr>
            <a:endParaRPr lang="fr-FR" sz="3200"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 Introduction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spcBef>
                <a:spcPct val="20000"/>
              </a:spcBef>
              <a:buFont typeface="Arial" pitchFamily="34" charset="0"/>
              <a:buChar char="•"/>
            </a:pPr>
            <a:r>
              <a:rPr lang="fr-FR" sz="3200" dirty="0" smtClean="0">
                <a:solidFill>
                  <a:schemeClr val="tx1">
                    <a:tint val="75000"/>
                  </a:schemeClr>
                </a:solidFill>
              </a:rPr>
              <a:t> Composants d’un ordinateur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dirty="0" smtClean="0">
              <a:solidFill>
                <a:schemeClr val="tx1">
                  <a:tint val="75000"/>
                </a:schemeClr>
              </a:solidFill>
            </a:endParaRPr>
          </a:p>
          <a:p>
            <a:pPr lvl="0">
              <a:spcBef>
                <a:spcPct val="20000"/>
              </a:spcBef>
              <a:buFont typeface="Arial" pitchFamily="34" charset="0"/>
              <a:buChar char="•"/>
            </a:pPr>
            <a:r>
              <a:rPr lang="fr-FR" sz="3200" dirty="0" smtClean="0">
                <a:solidFill>
                  <a:schemeClr val="tx1">
                    <a:tint val="75000"/>
                  </a:schemeClr>
                </a:solidFill>
              </a:rPr>
              <a:t>  Codage</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constantes</a:t>
            </a:r>
            <a:endParaRPr lang="fr-FR" dirty="0"/>
          </a:p>
        </p:txBody>
      </p:sp>
      <p:sp>
        <p:nvSpPr>
          <p:cNvPr id="4" name="Text Box 3"/>
          <p:cNvSpPr txBox="1">
            <a:spLocks noChangeArrowheads="1"/>
          </p:cNvSpPr>
          <p:nvPr/>
        </p:nvSpPr>
        <p:spPr bwMode="auto">
          <a:xfrm>
            <a:off x="760610" y="1556792"/>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1136848" y="2221955"/>
            <a:ext cx="7467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latin typeface="Times New Roman" panose="02020603050405020304" pitchFamily="18" charset="0"/>
                <a:cs typeface="Times New Roman" panose="02020603050405020304" pitchFamily="18" charset="0"/>
              </a:rPr>
              <a:t>	Les Constantes désignent des références à des valeurs invariantes dans le programme</a:t>
            </a:r>
            <a:r>
              <a:rPr lang="fr-FR" sz="2400" b="1" dirty="0">
                <a:latin typeface="Times New Roman" panose="02020603050405020304" pitchFamily="18" charset="0"/>
              </a:rPr>
              <a:t> </a:t>
            </a:r>
          </a:p>
        </p:txBody>
      </p:sp>
      <p:sp>
        <p:nvSpPr>
          <p:cNvPr id="6" name="Text Box 5"/>
          <p:cNvSpPr txBox="1">
            <a:spLocks noChangeArrowheads="1"/>
          </p:cNvSpPr>
          <p:nvPr/>
        </p:nvSpPr>
        <p:spPr bwMode="auto">
          <a:xfrm>
            <a:off x="832048" y="3212555"/>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2813248" y="3974555"/>
            <a:ext cx="5605462"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Constante</a:t>
            </a:r>
            <a:r>
              <a:rPr lang="fr-FR" sz="2400" b="1">
                <a:solidFill>
                  <a:schemeClr val="accent2"/>
                </a:solidFill>
                <a:latin typeface="Times New Roman" panose="02020603050405020304" pitchFamily="18" charset="0"/>
              </a:rPr>
              <a:t> </a:t>
            </a:r>
            <a:r>
              <a:rPr lang="fr-FR" sz="2400" b="1">
                <a:latin typeface="Times New Roman" panose="02020603050405020304" pitchFamily="18" charset="0"/>
              </a:rPr>
              <a:t>     Nom_Constante </a:t>
            </a:r>
            <a:r>
              <a:rPr lang="fr-FR" sz="2400" b="1">
                <a:solidFill>
                  <a:srgbClr val="FF0066"/>
                </a:solidFill>
                <a:latin typeface="Times New Roman" panose="02020603050405020304" pitchFamily="18" charset="0"/>
              </a:rPr>
              <a:t>=</a:t>
            </a:r>
            <a:r>
              <a:rPr lang="fr-FR" sz="2400" b="1">
                <a:latin typeface="Times New Roman" panose="02020603050405020304" pitchFamily="18" charset="0"/>
              </a:rPr>
              <a:t> Valeur</a:t>
            </a:r>
          </a:p>
        </p:txBody>
      </p:sp>
      <p:sp>
        <p:nvSpPr>
          <p:cNvPr id="8" name="Text Box 7"/>
          <p:cNvSpPr txBox="1">
            <a:spLocks noChangeArrowheads="1"/>
          </p:cNvSpPr>
          <p:nvPr/>
        </p:nvSpPr>
        <p:spPr bwMode="auto">
          <a:xfrm>
            <a:off x="908248" y="4660355"/>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sp>
        <p:nvSpPr>
          <p:cNvPr id="9" name="Text Box 8"/>
          <p:cNvSpPr txBox="1">
            <a:spLocks noChangeArrowheads="1"/>
          </p:cNvSpPr>
          <p:nvPr/>
        </p:nvSpPr>
        <p:spPr bwMode="auto">
          <a:xfrm>
            <a:off x="2737048" y="5193755"/>
            <a:ext cx="510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Constante</a:t>
            </a:r>
            <a:r>
              <a:rPr lang="fr-FR" sz="2400" b="1">
                <a:solidFill>
                  <a:schemeClr val="accent2"/>
                </a:solidFill>
                <a:latin typeface="Times New Roman" panose="02020603050405020304" pitchFamily="18" charset="0"/>
              </a:rPr>
              <a:t> </a:t>
            </a:r>
            <a:r>
              <a:rPr lang="fr-FR" sz="2400">
                <a:latin typeface="Times New Roman" panose="02020603050405020304" pitchFamily="18" charset="0"/>
              </a:rPr>
              <a:t>   Pi = 3.14</a:t>
            </a:r>
          </a:p>
        </p:txBody>
      </p:sp>
    </p:spTree>
    <p:extLst>
      <p:ext uri="{BB962C8B-B14F-4D97-AF65-F5344CB8AC3E}">
        <p14:creationId xmlns="" xmlns:p14="http://schemas.microsoft.com/office/powerpoint/2010/main" val="12277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utoUpdateAnimBg="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variables</a:t>
            </a:r>
            <a:endParaRPr lang="fr-FR" dirty="0"/>
          </a:p>
        </p:txBody>
      </p:sp>
      <p:sp>
        <p:nvSpPr>
          <p:cNvPr id="4" name="Text Box 3"/>
          <p:cNvSpPr txBox="1">
            <a:spLocks noChangeArrowheads="1"/>
          </p:cNvSpPr>
          <p:nvPr/>
        </p:nvSpPr>
        <p:spPr bwMode="auto">
          <a:xfrm>
            <a:off x="533400" y="2162200"/>
            <a:ext cx="82296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a:latin typeface="Times New Roman" panose="02020603050405020304" pitchFamily="18" charset="0"/>
                <a:cs typeface="Times New Roman" panose="02020603050405020304" pitchFamily="18" charset="0"/>
              </a:rPr>
              <a:t>	Ce sont des références (adresses mémoires) où vont être stockées des valeurs variables. Les différentes valeurs d’une référence vont appartenir au type de données auquel appartient la référence.</a:t>
            </a:r>
            <a:r>
              <a:rPr lang="fr-FR" sz="2400" b="1">
                <a:latin typeface="Times New Roman" panose="02020603050405020304" pitchFamily="18" charset="0"/>
              </a:rPr>
              <a:t> </a:t>
            </a:r>
          </a:p>
        </p:txBody>
      </p:sp>
      <p:sp>
        <p:nvSpPr>
          <p:cNvPr id="5" name="Text Box 4"/>
          <p:cNvSpPr txBox="1">
            <a:spLocks noChangeArrowheads="1"/>
          </p:cNvSpPr>
          <p:nvPr/>
        </p:nvSpPr>
        <p:spPr bwMode="auto">
          <a:xfrm>
            <a:off x="533400" y="162880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6" name="Text Box 5"/>
          <p:cNvSpPr txBox="1">
            <a:spLocks noChangeArrowheads="1"/>
          </p:cNvSpPr>
          <p:nvPr/>
        </p:nvSpPr>
        <p:spPr bwMode="auto">
          <a:xfrm>
            <a:off x="914400" y="4448200"/>
            <a:ext cx="78486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000">
                <a:latin typeface="Times New Roman" panose="02020603050405020304" pitchFamily="18" charset="0"/>
                <a:cs typeface="Times New Roman" panose="02020603050405020304" pitchFamily="18" charset="0"/>
              </a:rPr>
              <a:t>1°- Le nom d’une variable </a:t>
            </a:r>
            <a:r>
              <a:rPr lang="fr-FR" sz="2000">
                <a:latin typeface="Times New Roman" panose="02020603050405020304" pitchFamily="18" charset="0"/>
                <a:cs typeface="Times New Roman" panose="02020603050405020304" pitchFamily="18" charset="0"/>
                <a:sym typeface="Symbol" panose="05050102010706020507" pitchFamily="18" charset="2"/>
              </a:rPr>
              <a:t></a:t>
            </a:r>
            <a:r>
              <a:rPr lang="fr-FR" sz="2000">
                <a:latin typeface="Times New Roman" panose="02020603050405020304" pitchFamily="18" charset="0"/>
                <a:cs typeface="Times New Roman" panose="02020603050405020304" pitchFamily="18" charset="0"/>
              </a:rPr>
              <a:t> suite de caractères qui permet d’identifier                          </a:t>
            </a:r>
          </a:p>
          <a:p>
            <a:pPr algn="just">
              <a:spcBef>
                <a:spcPct val="50000"/>
              </a:spcBef>
            </a:pPr>
            <a:r>
              <a:rPr lang="fr-FR" sz="2000">
                <a:latin typeface="Times New Roman" panose="02020603050405020304" pitchFamily="18" charset="0"/>
                <a:cs typeface="Times New Roman" panose="02020603050405020304" pitchFamily="18" charset="0"/>
              </a:rPr>
              <a:t>      la variable d’une manière unique dans un algorithme.</a:t>
            </a:r>
          </a:p>
          <a:p>
            <a:pPr>
              <a:spcBef>
                <a:spcPct val="50000"/>
              </a:spcBef>
            </a:pPr>
            <a:r>
              <a:rPr lang="fr-FR" sz="2000">
                <a:latin typeface="Times New Roman" panose="02020603050405020304" pitchFamily="18" charset="0"/>
              </a:rPr>
              <a:t>2°- Il existe différents types de variables.</a:t>
            </a:r>
          </a:p>
        </p:txBody>
      </p:sp>
      <p:sp>
        <p:nvSpPr>
          <p:cNvPr id="7" name="Text Box 6"/>
          <p:cNvSpPr txBox="1">
            <a:spLocks noChangeArrowheads="1"/>
          </p:cNvSpPr>
          <p:nvPr/>
        </p:nvSpPr>
        <p:spPr bwMode="auto">
          <a:xfrm>
            <a:off x="685800" y="3838600"/>
            <a:ext cx="198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Remarques</a:t>
            </a:r>
            <a:r>
              <a:rPr lang="fr-FR" sz="2400" b="1" dirty="0">
                <a:solidFill>
                  <a:srgbClr val="FF0066"/>
                </a:solidFill>
                <a:latin typeface="Times New Roman" panose="02020603050405020304" pitchFamily="18" charset="0"/>
              </a:rPr>
              <a:t> :</a:t>
            </a:r>
          </a:p>
        </p:txBody>
      </p:sp>
    </p:spTree>
    <p:extLst>
      <p:ext uri="{BB962C8B-B14F-4D97-AF65-F5344CB8AC3E}">
        <p14:creationId xmlns="" xmlns:p14="http://schemas.microsoft.com/office/powerpoint/2010/main" val="26424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 variables: Entier</a:t>
            </a:r>
            <a:endParaRPr lang="fr-FR" dirty="0"/>
          </a:p>
        </p:txBody>
      </p:sp>
      <p:sp>
        <p:nvSpPr>
          <p:cNvPr id="4" name="Text Box 3"/>
          <p:cNvSpPr txBox="1">
            <a:spLocks noChangeArrowheads="1"/>
          </p:cNvSpPr>
          <p:nvPr/>
        </p:nvSpPr>
        <p:spPr bwMode="auto">
          <a:xfrm>
            <a:off x="385763" y="126876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684213" y="1633885"/>
            <a:ext cx="7543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a:solidFill>
                  <a:srgbClr val="000000"/>
                </a:solidFill>
                <a:latin typeface="Times New Roman" panose="02020603050405020304" pitchFamily="18" charset="0"/>
                <a:cs typeface="Times New Roman" panose="02020603050405020304" pitchFamily="18" charset="0"/>
              </a:rPr>
              <a:t>C’est l’ensemble des nombres entiers positifs ou négatifs.</a:t>
            </a:r>
            <a:endParaRPr lang="fr-FR" sz="2400" b="1" i="1">
              <a:latin typeface="Times New Roman" panose="02020603050405020304" pitchFamily="18" charset="0"/>
            </a:endParaRPr>
          </a:p>
        </p:txBody>
      </p:sp>
      <p:sp>
        <p:nvSpPr>
          <p:cNvPr id="6" name="Text Box 5"/>
          <p:cNvSpPr txBox="1">
            <a:spLocks noChangeArrowheads="1"/>
          </p:cNvSpPr>
          <p:nvPr/>
        </p:nvSpPr>
        <p:spPr bwMode="auto">
          <a:xfrm>
            <a:off x="379413" y="2548285"/>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1489075" y="3234085"/>
            <a:ext cx="6083300"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tx2"/>
                </a:solidFill>
                <a:latin typeface="Times New Roman" panose="02020603050405020304" pitchFamily="18" charset="0"/>
              </a:rPr>
              <a:t>Variable</a:t>
            </a:r>
            <a:r>
              <a:rPr lang="fr-FR" sz="2400" b="1">
                <a:solidFill>
                  <a:schemeClr val="accent2"/>
                </a:solidFill>
                <a:latin typeface="Times New Roman" panose="02020603050405020304" pitchFamily="18" charset="0"/>
              </a:rPr>
              <a:t> </a:t>
            </a:r>
            <a:r>
              <a:rPr lang="fr-FR" sz="2400" b="1">
                <a:latin typeface="Times New Roman" panose="02020603050405020304" pitchFamily="18" charset="0"/>
              </a:rPr>
              <a:t>     variable1,variable2,…  </a:t>
            </a:r>
            <a:r>
              <a:rPr lang="fr-FR" sz="2400" b="1">
                <a:solidFill>
                  <a:srgbClr val="FF0066"/>
                </a:solidFill>
                <a:latin typeface="Times New Roman" panose="02020603050405020304" pitchFamily="18" charset="0"/>
              </a:rPr>
              <a:t>:</a:t>
            </a: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Entier</a:t>
            </a:r>
          </a:p>
        </p:txBody>
      </p:sp>
      <p:sp>
        <p:nvSpPr>
          <p:cNvPr id="8" name="Text Box 7"/>
          <p:cNvSpPr txBox="1">
            <a:spLocks noChangeArrowheads="1"/>
          </p:cNvSpPr>
          <p:nvPr/>
        </p:nvSpPr>
        <p:spPr bwMode="auto">
          <a:xfrm>
            <a:off x="455613" y="3919885"/>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chemeClr val="tx2"/>
                </a:solidFill>
                <a:latin typeface="Times New Roman" panose="02020603050405020304" pitchFamily="18" charset="0"/>
              </a:rPr>
              <a:t>Exemple</a:t>
            </a:r>
            <a:r>
              <a:rPr lang="fr-FR" sz="2400" b="1" i="1" dirty="0">
                <a:solidFill>
                  <a:schemeClr val="tx2"/>
                </a:solidFill>
                <a:latin typeface="Times New Roman" panose="02020603050405020304" pitchFamily="18" charset="0"/>
              </a:rPr>
              <a:t> :</a:t>
            </a:r>
          </a:p>
        </p:txBody>
      </p:sp>
      <p:sp>
        <p:nvSpPr>
          <p:cNvPr id="9" name="Text Box 8"/>
          <p:cNvSpPr txBox="1">
            <a:spLocks noChangeArrowheads="1"/>
          </p:cNvSpPr>
          <p:nvPr/>
        </p:nvSpPr>
        <p:spPr bwMode="auto">
          <a:xfrm>
            <a:off x="2513013" y="4758085"/>
            <a:ext cx="3429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tx2"/>
                </a:solidFill>
                <a:latin typeface="Times New Roman" panose="02020603050405020304" pitchFamily="18" charset="0"/>
              </a:rPr>
              <a:t>Variable</a:t>
            </a:r>
            <a:r>
              <a:rPr lang="fr-FR" sz="2400" b="1">
                <a:solidFill>
                  <a:schemeClr val="accent2"/>
                </a:solidFill>
                <a:latin typeface="Times New Roman" panose="02020603050405020304" pitchFamily="18" charset="0"/>
              </a:rPr>
              <a:t>  </a:t>
            </a:r>
            <a:r>
              <a:rPr lang="fr-FR" sz="2400">
                <a:latin typeface="Times New Roman" panose="02020603050405020304" pitchFamily="18" charset="0"/>
              </a:rPr>
              <a:t>     a,b  </a:t>
            </a:r>
            <a:r>
              <a:rPr lang="fr-FR" sz="2400" b="1">
                <a:latin typeface="Times New Roman" panose="02020603050405020304" pitchFamily="18" charset="0"/>
              </a:rPr>
              <a:t>: </a:t>
            </a:r>
            <a:r>
              <a:rPr lang="fr-FR" sz="2400" b="1">
                <a:solidFill>
                  <a:schemeClr val="tx2"/>
                </a:solidFill>
                <a:latin typeface="Times New Roman" panose="02020603050405020304" pitchFamily="18" charset="0"/>
              </a:rPr>
              <a:t>Entier</a:t>
            </a:r>
          </a:p>
        </p:txBody>
      </p:sp>
      <p:sp>
        <p:nvSpPr>
          <p:cNvPr id="10" name="Text Box 9"/>
          <p:cNvSpPr txBox="1">
            <a:spLocks noChangeArrowheads="1"/>
          </p:cNvSpPr>
          <p:nvPr/>
        </p:nvSpPr>
        <p:spPr bwMode="auto">
          <a:xfrm>
            <a:off x="5865813" y="4453285"/>
            <a:ext cx="2819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a:latin typeface="Times New Roman" panose="02020603050405020304" pitchFamily="18" charset="0"/>
              </a:rPr>
              <a:t>a et b sont, par exemple, les coefficients de l’équation :  ax + b = 0</a:t>
            </a:r>
          </a:p>
        </p:txBody>
      </p:sp>
    </p:spTree>
    <p:extLst>
      <p:ext uri="{BB962C8B-B14F-4D97-AF65-F5344CB8AC3E}">
        <p14:creationId xmlns="" xmlns:p14="http://schemas.microsoft.com/office/powerpoint/2010/main" val="2887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utoUpdateAnimBg="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Types de variables: </a:t>
            </a:r>
            <a:r>
              <a:rPr lang="fr-FR" dirty="0" smtClean="0"/>
              <a:t>Réel</a:t>
            </a:r>
            <a:endParaRPr lang="fr-FR" dirty="0"/>
          </a:p>
        </p:txBody>
      </p:sp>
      <p:sp>
        <p:nvSpPr>
          <p:cNvPr id="4" name="Text Box 3"/>
          <p:cNvSpPr txBox="1">
            <a:spLocks noChangeArrowheads="1"/>
          </p:cNvSpPr>
          <p:nvPr/>
        </p:nvSpPr>
        <p:spPr bwMode="auto">
          <a:xfrm>
            <a:off x="734888" y="162880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734888" y="2349525"/>
            <a:ext cx="8229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C’est l’ensemble des nombres réels, c’est à dire les nombres décimaux sans limitation.</a:t>
            </a:r>
          </a:p>
        </p:txBody>
      </p:sp>
      <p:sp>
        <p:nvSpPr>
          <p:cNvPr id="6" name="Text Box 5"/>
          <p:cNvSpPr txBox="1">
            <a:spLocks noChangeArrowheads="1"/>
          </p:cNvSpPr>
          <p:nvPr/>
        </p:nvSpPr>
        <p:spPr bwMode="auto">
          <a:xfrm>
            <a:off x="734888" y="3263925"/>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2258888" y="3949725"/>
            <a:ext cx="5786438"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a:t>
            </a:r>
            <a:r>
              <a:rPr lang="fr-FR" sz="2400" b="1">
                <a:solidFill>
                  <a:schemeClr val="accent2"/>
                </a:solidFill>
                <a:latin typeface="Times New Roman" panose="02020603050405020304" pitchFamily="18" charset="0"/>
              </a:rPr>
              <a:t> </a:t>
            </a:r>
            <a:r>
              <a:rPr lang="fr-FR" sz="2400" b="1">
                <a:latin typeface="Times New Roman" panose="02020603050405020304" pitchFamily="18" charset="0"/>
              </a:rPr>
              <a:t>     variable1,variable2,…  </a:t>
            </a:r>
            <a:r>
              <a:rPr lang="fr-FR" sz="2400" b="1">
                <a:solidFill>
                  <a:srgbClr val="FF0066"/>
                </a:solidFill>
                <a:latin typeface="Times New Roman" panose="02020603050405020304" pitchFamily="18" charset="0"/>
              </a:rPr>
              <a:t>:</a:t>
            </a: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Réel</a:t>
            </a:r>
          </a:p>
        </p:txBody>
      </p:sp>
      <p:sp>
        <p:nvSpPr>
          <p:cNvPr id="8" name="Text Box 7"/>
          <p:cNvSpPr txBox="1">
            <a:spLocks noChangeArrowheads="1"/>
          </p:cNvSpPr>
          <p:nvPr/>
        </p:nvSpPr>
        <p:spPr bwMode="auto">
          <a:xfrm>
            <a:off x="811088" y="4635525"/>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sp>
        <p:nvSpPr>
          <p:cNvPr id="9" name="Text Box 8"/>
          <p:cNvSpPr txBox="1">
            <a:spLocks noChangeArrowheads="1"/>
          </p:cNvSpPr>
          <p:nvPr/>
        </p:nvSpPr>
        <p:spPr bwMode="auto">
          <a:xfrm>
            <a:off x="2868488" y="5473725"/>
            <a:ext cx="3429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a:t>
            </a:r>
            <a:r>
              <a:rPr lang="fr-FR" sz="2400" b="1">
                <a:solidFill>
                  <a:schemeClr val="accent2"/>
                </a:solidFill>
                <a:latin typeface="Times New Roman" panose="02020603050405020304" pitchFamily="18" charset="0"/>
              </a:rPr>
              <a:t>  </a:t>
            </a:r>
            <a:r>
              <a:rPr lang="fr-FR" sz="2400">
                <a:latin typeface="Times New Roman" panose="02020603050405020304" pitchFamily="18" charset="0"/>
              </a:rPr>
              <a:t>     x,y  </a:t>
            </a:r>
            <a:r>
              <a:rPr lang="fr-FR" sz="2400" b="1">
                <a:latin typeface="Times New Roman" panose="02020603050405020304" pitchFamily="18" charset="0"/>
              </a:rPr>
              <a:t>:</a:t>
            </a: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Réel</a:t>
            </a:r>
          </a:p>
        </p:txBody>
      </p:sp>
    </p:spTree>
    <p:extLst>
      <p:ext uri="{BB962C8B-B14F-4D97-AF65-F5344CB8AC3E}">
        <p14:creationId xmlns="" xmlns:p14="http://schemas.microsoft.com/office/powerpoint/2010/main" val="207445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utoUpdateAnimBg="0"/>
      <p:bldP spid="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Chaines de caractères</a:t>
            </a:r>
            <a:endParaRPr lang="fr-FR" dirty="0"/>
          </a:p>
        </p:txBody>
      </p:sp>
      <p:sp>
        <p:nvSpPr>
          <p:cNvPr id="4" name="Text Box 3"/>
          <p:cNvSpPr txBox="1">
            <a:spLocks noChangeArrowheads="1"/>
          </p:cNvSpPr>
          <p:nvPr/>
        </p:nvSpPr>
        <p:spPr bwMode="auto">
          <a:xfrm>
            <a:off x="738509" y="162880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667072" y="2203475"/>
            <a:ext cx="8153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a:solidFill>
                  <a:srgbClr val="000000"/>
                </a:solidFill>
                <a:latin typeface="Times New Roman" panose="02020603050405020304" pitchFamily="18" charset="0"/>
                <a:cs typeface="Times New Roman" panose="02020603050405020304" pitchFamily="18" charset="0"/>
              </a:rPr>
              <a:t>	C’est une suite de caractères, c’est à dire des combinaisons de caractères (lettres, chiffres, symboles..).</a:t>
            </a:r>
          </a:p>
        </p:txBody>
      </p:sp>
      <p:sp>
        <p:nvSpPr>
          <p:cNvPr id="6" name="Text Box 5"/>
          <p:cNvSpPr txBox="1">
            <a:spLocks noChangeArrowheads="1"/>
          </p:cNvSpPr>
          <p:nvPr/>
        </p:nvSpPr>
        <p:spPr bwMode="auto">
          <a:xfrm>
            <a:off x="667072" y="3117875"/>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2191072" y="3803675"/>
            <a:ext cx="6378575"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a:t>
            </a:r>
            <a:r>
              <a:rPr lang="fr-FR" sz="2400" b="1">
                <a:solidFill>
                  <a:schemeClr val="accent2"/>
                </a:solidFill>
                <a:latin typeface="Times New Roman" panose="02020603050405020304" pitchFamily="18" charset="0"/>
              </a:rPr>
              <a:t> </a:t>
            </a:r>
            <a:r>
              <a:rPr lang="fr-FR" sz="2400" b="1">
                <a:latin typeface="Times New Roman" panose="02020603050405020304" pitchFamily="18" charset="0"/>
              </a:rPr>
              <a:t>     variable1,variable2,…  </a:t>
            </a:r>
            <a:r>
              <a:rPr lang="fr-FR" sz="2400" b="1">
                <a:solidFill>
                  <a:srgbClr val="FF0066"/>
                </a:solidFill>
                <a:latin typeface="Times New Roman" panose="02020603050405020304" pitchFamily="18" charset="0"/>
              </a:rPr>
              <a:t>: </a:t>
            </a:r>
            <a:r>
              <a:rPr lang="fr-FR" sz="2400" b="1">
                <a:solidFill>
                  <a:srgbClr val="000099"/>
                </a:solidFill>
                <a:latin typeface="Times New Roman" panose="02020603050405020304" pitchFamily="18" charset="0"/>
              </a:rPr>
              <a:t>Caractère</a:t>
            </a:r>
          </a:p>
        </p:txBody>
      </p:sp>
      <p:sp>
        <p:nvSpPr>
          <p:cNvPr id="8" name="Text Box 7"/>
          <p:cNvSpPr txBox="1">
            <a:spLocks noChangeArrowheads="1"/>
          </p:cNvSpPr>
          <p:nvPr/>
        </p:nvSpPr>
        <p:spPr bwMode="auto">
          <a:xfrm>
            <a:off x="743272" y="4489475"/>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sp>
        <p:nvSpPr>
          <p:cNvPr id="9" name="Text Box 8"/>
          <p:cNvSpPr txBox="1">
            <a:spLocks noChangeArrowheads="1"/>
          </p:cNvSpPr>
          <p:nvPr/>
        </p:nvSpPr>
        <p:spPr bwMode="auto">
          <a:xfrm>
            <a:off x="2343472" y="5327675"/>
            <a:ext cx="60086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 </a:t>
            </a:r>
            <a:r>
              <a:rPr lang="fr-FR" sz="2400" b="1">
                <a:solidFill>
                  <a:schemeClr val="accent2"/>
                </a:solidFill>
                <a:latin typeface="Times New Roman" panose="02020603050405020304" pitchFamily="18" charset="0"/>
              </a:rPr>
              <a:t> </a:t>
            </a:r>
            <a:r>
              <a:rPr lang="fr-FR" sz="2400">
                <a:latin typeface="Times New Roman" panose="02020603050405020304" pitchFamily="18" charset="0"/>
              </a:rPr>
              <a:t>     Nom, Catégorie  </a:t>
            </a:r>
            <a:r>
              <a:rPr lang="fr-FR" sz="2400" b="1">
                <a:solidFill>
                  <a:srgbClr val="000099"/>
                </a:solidFill>
                <a:latin typeface="Times New Roman" panose="02020603050405020304" pitchFamily="18" charset="0"/>
              </a:rPr>
              <a:t>:</a:t>
            </a: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Caractère</a:t>
            </a:r>
          </a:p>
        </p:txBody>
      </p:sp>
    </p:spTree>
    <p:extLst>
      <p:ext uri="{BB962C8B-B14F-4D97-AF65-F5344CB8AC3E}">
        <p14:creationId xmlns="" xmlns:p14="http://schemas.microsoft.com/office/powerpoint/2010/main" val="39575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utoUpdateAnimBg="0"/>
      <p:bldP spid="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Booléen</a:t>
            </a:r>
            <a:endParaRPr lang="fr-FR" dirty="0"/>
          </a:p>
        </p:txBody>
      </p:sp>
      <p:sp>
        <p:nvSpPr>
          <p:cNvPr id="4" name="Text Box 3"/>
          <p:cNvSpPr txBox="1">
            <a:spLocks noChangeArrowheads="1"/>
          </p:cNvSpPr>
          <p:nvPr/>
        </p:nvSpPr>
        <p:spPr bwMode="auto">
          <a:xfrm>
            <a:off x="743272" y="148478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667072" y="2246784"/>
            <a:ext cx="8153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a:solidFill>
                  <a:srgbClr val="000000"/>
                </a:solidFill>
                <a:latin typeface="Times New Roman" panose="02020603050405020304" pitchFamily="18" charset="0"/>
                <a:cs typeface="Times New Roman" panose="02020603050405020304" pitchFamily="18" charset="0"/>
              </a:rPr>
              <a:t>	Il s’agit des objets qui ne peuvent prendre que deux valeurs </a:t>
            </a:r>
            <a:r>
              <a:rPr lang="fr-FR" sz="2400" b="1" i="1" u="sng">
                <a:solidFill>
                  <a:srgbClr val="000000"/>
                </a:solidFill>
                <a:latin typeface="Times New Roman" panose="02020603050405020304" pitchFamily="18" charset="0"/>
                <a:cs typeface="Times New Roman" panose="02020603050405020304" pitchFamily="18" charset="0"/>
              </a:rPr>
              <a:t>vrai</a:t>
            </a:r>
            <a:r>
              <a:rPr lang="fr-FR" sz="2400" b="1" i="1">
                <a:solidFill>
                  <a:srgbClr val="000000"/>
                </a:solidFill>
                <a:latin typeface="Times New Roman" panose="02020603050405020304" pitchFamily="18" charset="0"/>
                <a:cs typeface="Times New Roman" panose="02020603050405020304" pitchFamily="18" charset="0"/>
              </a:rPr>
              <a:t> ou  </a:t>
            </a:r>
            <a:r>
              <a:rPr lang="fr-FR" sz="2400" b="1" i="1" u="sng">
                <a:solidFill>
                  <a:srgbClr val="000000"/>
                </a:solidFill>
                <a:latin typeface="Times New Roman" panose="02020603050405020304" pitchFamily="18" charset="0"/>
                <a:cs typeface="Times New Roman" panose="02020603050405020304" pitchFamily="18" charset="0"/>
              </a:rPr>
              <a:t>faux.</a:t>
            </a:r>
          </a:p>
        </p:txBody>
      </p:sp>
      <p:sp>
        <p:nvSpPr>
          <p:cNvPr id="6" name="Text Box 5"/>
          <p:cNvSpPr txBox="1">
            <a:spLocks noChangeArrowheads="1"/>
          </p:cNvSpPr>
          <p:nvPr/>
        </p:nvSpPr>
        <p:spPr bwMode="auto">
          <a:xfrm>
            <a:off x="667072" y="3161184"/>
            <a:ext cx="396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 de la déclaration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2033910" y="3846984"/>
            <a:ext cx="6503987" cy="495300"/>
          </a:xfrm>
          <a:prstGeom prst="rect">
            <a:avLst/>
          </a:prstGeom>
          <a:solidFill>
            <a:schemeClr val="bg1"/>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 </a:t>
            </a:r>
            <a:r>
              <a:rPr lang="fr-FR" sz="2400" b="1">
                <a:latin typeface="Times New Roman" panose="02020603050405020304" pitchFamily="18" charset="0"/>
              </a:rPr>
              <a:t>     variable1,variable2,…  </a:t>
            </a:r>
            <a:r>
              <a:rPr lang="fr-FR" sz="2400" b="1">
                <a:solidFill>
                  <a:srgbClr val="FF0066"/>
                </a:solidFill>
                <a:latin typeface="Times New Roman" panose="02020603050405020304" pitchFamily="18" charset="0"/>
              </a:rPr>
              <a:t>:</a:t>
            </a:r>
            <a:r>
              <a:rPr lang="fr-FR" sz="2400" b="1">
                <a:solidFill>
                  <a:srgbClr val="000099"/>
                </a:solidFill>
                <a:latin typeface="Times New Roman" panose="02020603050405020304" pitchFamily="18" charset="0"/>
              </a:rPr>
              <a:t> Booléen</a:t>
            </a:r>
          </a:p>
        </p:txBody>
      </p:sp>
      <p:sp>
        <p:nvSpPr>
          <p:cNvPr id="8" name="Text Box 7"/>
          <p:cNvSpPr txBox="1">
            <a:spLocks noChangeArrowheads="1"/>
          </p:cNvSpPr>
          <p:nvPr/>
        </p:nvSpPr>
        <p:spPr bwMode="auto">
          <a:xfrm>
            <a:off x="743272" y="4532784"/>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sp>
        <p:nvSpPr>
          <p:cNvPr id="9" name="Text Box 8"/>
          <p:cNvSpPr txBox="1">
            <a:spLocks noChangeArrowheads="1"/>
          </p:cNvSpPr>
          <p:nvPr/>
        </p:nvSpPr>
        <p:spPr bwMode="auto">
          <a:xfrm>
            <a:off x="2800672" y="5113809"/>
            <a:ext cx="4800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rgbClr val="000099"/>
                </a:solidFill>
                <a:latin typeface="Times New Roman" panose="02020603050405020304" pitchFamily="18" charset="0"/>
              </a:rPr>
              <a:t>Variable </a:t>
            </a:r>
            <a:r>
              <a:rPr lang="fr-FR" sz="2400" b="1">
                <a:solidFill>
                  <a:schemeClr val="accent2"/>
                </a:solidFill>
                <a:latin typeface="Times New Roman" panose="02020603050405020304" pitchFamily="18" charset="0"/>
              </a:rPr>
              <a:t> </a:t>
            </a:r>
            <a:r>
              <a:rPr lang="fr-FR" sz="2400">
                <a:latin typeface="Times New Roman" panose="02020603050405020304" pitchFamily="18" charset="0"/>
              </a:rPr>
              <a:t>     Décision  </a:t>
            </a:r>
            <a:r>
              <a:rPr lang="fr-FR" sz="2400" b="1">
                <a:solidFill>
                  <a:srgbClr val="000099"/>
                </a:solidFill>
                <a:latin typeface="Times New Roman" panose="02020603050405020304" pitchFamily="18" charset="0"/>
              </a:rPr>
              <a:t>: Booléen</a:t>
            </a:r>
          </a:p>
        </p:txBody>
      </p:sp>
    </p:spTree>
    <p:extLst>
      <p:ext uri="{BB962C8B-B14F-4D97-AF65-F5344CB8AC3E}">
        <p14:creationId xmlns="" xmlns:p14="http://schemas.microsoft.com/office/powerpoint/2010/main" val="36855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8" grpId="0" autoUpdateAnimBg="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types de déclarations</a:t>
            </a:r>
            <a:endParaRPr lang="fr-FR" dirty="0"/>
          </a:p>
        </p:txBody>
      </p:sp>
      <p:sp>
        <p:nvSpPr>
          <p:cNvPr id="4" name="Text Box 6"/>
          <p:cNvSpPr txBox="1">
            <a:spLocks noChangeArrowheads="1"/>
          </p:cNvSpPr>
          <p:nvPr/>
        </p:nvSpPr>
        <p:spPr bwMode="auto">
          <a:xfrm>
            <a:off x="914400" y="1322313"/>
            <a:ext cx="6324600" cy="519113"/>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57150">
                <a:solidFill>
                  <a:srgbClr val="00008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dirty="0">
                <a:solidFill>
                  <a:srgbClr val="FF0066"/>
                </a:solidFill>
                <a:latin typeface="Times New Roman" panose="02020603050405020304" pitchFamily="18" charset="0"/>
              </a:rPr>
              <a:t>Objets : Type Tableau</a:t>
            </a:r>
          </a:p>
        </p:txBody>
      </p:sp>
      <p:sp>
        <p:nvSpPr>
          <p:cNvPr id="5" name="Text Box 7"/>
          <p:cNvSpPr txBox="1">
            <a:spLocks noChangeArrowheads="1"/>
          </p:cNvSpPr>
          <p:nvPr/>
        </p:nvSpPr>
        <p:spPr bwMode="auto">
          <a:xfrm>
            <a:off x="609600" y="1844824"/>
            <a:ext cx="8153400" cy="1565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45000"/>
              </a:lnSpc>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b="1" i="1" dirty="0">
                <a:solidFill>
                  <a:srgbClr val="000000"/>
                </a:solidFill>
                <a:latin typeface="Times New Roman" panose="02020603050405020304" pitchFamily="18" charset="0"/>
                <a:cs typeface="Times New Roman" panose="02020603050405020304" pitchFamily="18" charset="0"/>
              </a:rPr>
              <a:t>Un tableau permet de représenter un ensemble de valeurs ayant des propriétés communes et appartenant toutes au même type. Ces variables sont identifiées par un même nom mais un numéro de repère(indice) pour chacun.</a:t>
            </a:r>
            <a:r>
              <a:rPr lang="fr-FR" sz="2400" b="1" i="1" dirty="0">
                <a:solidFill>
                  <a:srgbClr val="000000"/>
                </a:solidFill>
                <a:latin typeface="Times New Roman" panose="02020603050405020304" pitchFamily="18" charset="0"/>
                <a:cs typeface="Times New Roman" panose="02020603050405020304" pitchFamily="18" charset="0"/>
              </a:rPr>
              <a:t> </a:t>
            </a:r>
          </a:p>
        </p:txBody>
      </p:sp>
      <p:sp>
        <p:nvSpPr>
          <p:cNvPr id="6" name="Text Box 3"/>
          <p:cNvSpPr txBox="1">
            <a:spLocks noChangeArrowheads="1"/>
          </p:cNvSpPr>
          <p:nvPr/>
        </p:nvSpPr>
        <p:spPr bwMode="auto">
          <a:xfrm>
            <a:off x="914400" y="3356992"/>
            <a:ext cx="7696200" cy="519113"/>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57150">
                <a:solidFill>
                  <a:srgbClr val="00008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dirty="0">
                <a:solidFill>
                  <a:srgbClr val="FF0066"/>
                </a:solidFill>
                <a:latin typeface="Times New Roman" panose="02020603050405020304" pitchFamily="18" charset="0"/>
              </a:rPr>
              <a:t>Les Fonctions et Les Procédures</a:t>
            </a:r>
          </a:p>
        </p:txBody>
      </p:sp>
      <p:sp>
        <p:nvSpPr>
          <p:cNvPr id="7" name="Text Box 6"/>
          <p:cNvSpPr txBox="1">
            <a:spLocks noChangeArrowheads="1"/>
          </p:cNvSpPr>
          <p:nvPr/>
        </p:nvSpPr>
        <p:spPr bwMode="auto">
          <a:xfrm>
            <a:off x="739080" y="3861048"/>
            <a:ext cx="8153400" cy="1966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45000"/>
              </a:lnSpc>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a:t>
            </a:r>
            <a:r>
              <a:rPr lang="fr-FR" b="1" i="1" dirty="0">
                <a:solidFill>
                  <a:srgbClr val="000000"/>
                </a:solidFill>
                <a:latin typeface="Times New Roman" panose="02020603050405020304" pitchFamily="18" charset="0"/>
                <a:cs typeface="Times New Roman" panose="02020603050405020304" pitchFamily="18" charset="0"/>
              </a:rPr>
              <a:t>Ce sont des sous-programmes auxquels on peut faire référence à l’intérieur d’un programme . Ils sont conçus pour éviter les répétitions et pour découper des programmes jugés trop longs; ce qui facilite la lisibilité du programme principal</a:t>
            </a:r>
            <a:r>
              <a:rPr lang="fr-FR" sz="2400" b="1" i="1"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730532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Manipulations des variables</a:t>
            </a:r>
            <a:endParaRPr lang="fr-FR" dirty="0"/>
          </a:p>
        </p:txBody>
      </p:sp>
      <p:sp>
        <p:nvSpPr>
          <p:cNvPr id="4" name="Text Box 3"/>
          <p:cNvSpPr txBox="1">
            <a:spLocks noChangeArrowheads="1"/>
          </p:cNvSpPr>
          <p:nvPr/>
        </p:nvSpPr>
        <p:spPr bwMode="auto">
          <a:xfrm>
            <a:off x="802704" y="148478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5" name="Text Box 4"/>
          <p:cNvSpPr txBox="1">
            <a:spLocks noChangeArrowheads="1"/>
          </p:cNvSpPr>
          <p:nvPr/>
        </p:nvSpPr>
        <p:spPr bwMode="auto">
          <a:xfrm>
            <a:off x="726504" y="1941984"/>
            <a:ext cx="824865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	On appelle instruction toute commande élémentaire que l’on doit appliquer sur des objets pour avoir des sorties bien définies.</a:t>
            </a:r>
            <a:endParaRPr lang="fr-FR" sz="2400" b="1" i="1" dirty="0">
              <a:latin typeface="Times New Roman" panose="02020603050405020304" pitchFamily="18" charset="0"/>
            </a:endParaRPr>
          </a:p>
        </p:txBody>
      </p:sp>
      <p:sp>
        <p:nvSpPr>
          <p:cNvPr id="6" name="Text Box 5"/>
          <p:cNvSpPr txBox="1">
            <a:spLocks noChangeArrowheads="1"/>
          </p:cNvSpPr>
          <p:nvPr/>
        </p:nvSpPr>
        <p:spPr bwMode="auto">
          <a:xfrm>
            <a:off x="955104" y="3237384"/>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Définition</a:t>
            </a:r>
            <a:r>
              <a:rPr lang="fr-FR" sz="2400" b="1" dirty="0">
                <a:solidFill>
                  <a:srgbClr val="FF0066"/>
                </a:solidFill>
                <a:latin typeface="Times New Roman" panose="02020603050405020304" pitchFamily="18" charset="0"/>
              </a:rPr>
              <a:t> :</a:t>
            </a:r>
          </a:p>
        </p:txBody>
      </p:sp>
      <p:sp>
        <p:nvSpPr>
          <p:cNvPr id="7" name="Text Box 6"/>
          <p:cNvSpPr txBox="1">
            <a:spLocks noChangeArrowheads="1"/>
          </p:cNvSpPr>
          <p:nvPr/>
        </p:nvSpPr>
        <p:spPr bwMode="auto">
          <a:xfrm>
            <a:off x="650304" y="3694584"/>
            <a:ext cx="83820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i="1">
                <a:latin typeface="Times New Roman" panose="02020603050405020304" pitchFamily="18" charset="0"/>
                <a:cs typeface="Times New Roman" panose="02020603050405020304" pitchFamily="18" charset="0"/>
              </a:rPr>
              <a:t>	Une action est un événement qui change l’état d’un objet d’un état initial donné à un état final désiré. Une action a une durée d’exécution finie et un effet propre et bien défini. Chaque action porte sur des objets sur lesquels elle s’exécute :</a:t>
            </a:r>
          </a:p>
        </p:txBody>
      </p:sp>
      <p:sp>
        <p:nvSpPr>
          <p:cNvPr id="8" name="Text Box 7"/>
          <p:cNvSpPr txBox="1">
            <a:spLocks noChangeArrowheads="1"/>
          </p:cNvSpPr>
          <p:nvPr/>
        </p:nvSpPr>
        <p:spPr bwMode="auto">
          <a:xfrm>
            <a:off x="878904" y="5599584"/>
            <a:ext cx="8229600" cy="514350"/>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i="1">
                <a:latin typeface="Times New Roman" panose="02020603050405020304" pitchFamily="18" charset="0"/>
                <a:cs typeface="Times New Roman" panose="02020603050405020304" pitchFamily="18" charset="0"/>
              </a:rPr>
              <a:t>L'Action est une seule instruction ou un groupe d’instructions</a:t>
            </a:r>
            <a:r>
              <a:rPr lang="fr-FR" sz="2400">
                <a:latin typeface="Times New Roman" panose="02020603050405020304" pitchFamily="18" charset="0"/>
              </a:rPr>
              <a:t> </a:t>
            </a:r>
          </a:p>
        </p:txBody>
      </p:sp>
    </p:spTree>
    <p:extLst>
      <p:ext uri="{BB962C8B-B14F-4D97-AF65-F5344CB8AC3E}">
        <p14:creationId xmlns="" xmlns:p14="http://schemas.microsoft.com/office/powerpoint/2010/main" val="7714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d’un algorithme</a:t>
            </a:r>
            <a:endParaRPr lang="fr-FR" dirty="0"/>
          </a:p>
        </p:txBody>
      </p:sp>
      <p:grpSp>
        <p:nvGrpSpPr>
          <p:cNvPr id="4" name="Group 15"/>
          <p:cNvGrpSpPr>
            <a:grpSpLocks/>
          </p:cNvGrpSpPr>
          <p:nvPr/>
        </p:nvGrpSpPr>
        <p:grpSpPr bwMode="auto">
          <a:xfrm>
            <a:off x="827088" y="1817141"/>
            <a:ext cx="7848600" cy="4348163"/>
            <a:chOff x="528" y="912"/>
            <a:chExt cx="4944" cy="2739"/>
          </a:xfrm>
        </p:grpSpPr>
        <p:grpSp>
          <p:nvGrpSpPr>
            <p:cNvPr id="5" name="Group 14"/>
            <p:cNvGrpSpPr>
              <a:grpSpLocks/>
            </p:cNvGrpSpPr>
            <p:nvPr/>
          </p:nvGrpSpPr>
          <p:grpSpPr bwMode="auto">
            <a:xfrm>
              <a:off x="528" y="912"/>
              <a:ext cx="4944" cy="2739"/>
              <a:chOff x="528" y="912"/>
              <a:chExt cx="4944" cy="2739"/>
            </a:xfrm>
          </p:grpSpPr>
          <p:sp>
            <p:nvSpPr>
              <p:cNvPr id="7" name="Text Box 3"/>
              <p:cNvSpPr txBox="1">
                <a:spLocks noChangeArrowheads="1"/>
              </p:cNvSpPr>
              <p:nvPr/>
            </p:nvSpPr>
            <p:spPr bwMode="auto">
              <a:xfrm>
                <a:off x="528" y="912"/>
                <a:ext cx="4944" cy="2739"/>
              </a:xfrm>
              <a:prstGeom prst="rect">
                <a:avLst/>
              </a:prstGeom>
              <a:noFill/>
              <a:ln w="57150">
                <a:solidFill>
                  <a:srgbClr val="006600"/>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a:p>
                <a:pPr>
                  <a:spcBef>
                    <a:spcPct val="50000"/>
                  </a:spcBef>
                </a:pPr>
                <a:endParaRPr lang="fr-FR" sz="2400">
                  <a:latin typeface="Times New Roman" panose="02020603050405020304" pitchFamily="18" charset="0"/>
                </a:endParaRPr>
              </a:p>
            </p:txBody>
          </p:sp>
          <p:sp>
            <p:nvSpPr>
              <p:cNvPr id="8" name="Text Box 4"/>
              <p:cNvSpPr txBox="1">
                <a:spLocks noChangeArrowheads="1"/>
              </p:cNvSpPr>
              <p:nvPr/>
            </p:nvSpPr>
            <p:spPr bwMode="auto">
              <a:xfrm>
                <a:off x="2340" y="1296"/>
                <a:ext cx="3072" cy="1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Constantes</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Variables</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Tableaux</a:t>
                </a:r>
              </a:p>
              <a:p>
                <a:pPr>
                  <a:spcBef>
                    <a:spcPct val="50000"/>
                  </a:spcBef>
                  <a:buClr>
                    <a:schemeClr val="accent2"/>
                  </a:buClr>
                  <a:buFont typeface="Wingdings" panose="05000000000000000000" pitchFamily="2" charset="2"/>
                  <a:buChar char="ü"/>
                </a:pPr>
                <a:r>
                  <a:rPr lang="fr-FR" sz="2000" b="1">
                    <a:latin typeface="Times New Roman" panose="02020603050405020304" pitchFamily="18" charset="0"/>
                  </a:rPr>
                  <a:t> Déclaration des Procédures et Fonctions</a:t>
                </a:r>
              </a:p>
            </p:txBody>
          </p:sp>
          <p:sp>
            <p:nvSpPr>
              <p:cNvPr id="9" name="Text Box 5"/>
              <p:cNvSpPr txBox="1">
                <a:spLocks noChangeArrowheads="1"/>
              </p:cNvSpPr>
              <p:nvPr/>
            </p:nvSpPr>
            <p:spPr bwMode="auto">
              <a:xfrm>
                <a:off x="2556" y="2616"/>
                <a:ext cx="2244" cy="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latin typeface="Times New Roman" panose="02020603050405020304" pitchFamily="18" charset="0"/>
                  </a:rPr>
                  <a:t>Début</a:t>
                </a:r>
              </a:p>
              <a:p>
                <a:pPr>
                  <a:spcBef>
                    <a:spcPct val="50000"/>
                  </a:spcBef>
                </a:pPr>
                <a:r>
                  <a:rPr lang="fr-FR" sz="2400" b="1" i="1" dirty="0">
                    <a:latin typeface="Times New Roman" panose="02020603050405020304" pitchFamily="18" charset="0"/>
                  </a:rPr>
                  <a:t>	</a:t>
                </a:r>
                <a:r>
                  <a:rPr lang="fr-FR" sz="2400" b="1" i="1" dirty="0" smtClean="0">
                    <a:solidFill>
                      <a:srgbClr val="FF0066"/>
                    </a:solidFill>
                    <a:latin typeface="Times New Roman" panose="02020603050405020304" pitchFamily="18" charset="0"/>
                  </a:rPr>
                  <a:t>Instructions</a:t>
                </a:r>
                <a:endParaRPr lang="fr-FR" sz="2400" b="1" i="1" dirty="0">
                  <a:solidFill>
                    <a:srgbClr val="FF0066"/>
                  </a:solidFill>
                  <a:latin typeface="Times New Roman" panose="02020603050405020304" pitchFamily="18" charset="0"/>
                </a:endParaRPr>
              </a:p>
              <a:p>
                <a:pPr>
                  <a:spcBef>
                    <a:spcPct val="50000"/>
                  </a:spcBef>
                </a:pPr>
                <a:r>
                  <a:rPr lang="fr-FR" sz="2400" b="1" dirty="0">
                    <a:latin typeface="Times New Roman" panose="02020603050405020304" pitchFamily="18" charset="0"/>
                  </a:rPr>
                  <a:t>FIN</a:t>
                </a:r>
              </a:p>
            </p:txBody>
          </p:sp>
          <p:sp>
            <p:nvSpPr>
              <p:cNvPr id="10" name="AutoShape 6"/>
              <p:cNvSpPr>
                <a:spLocks/>
              </p:cNvSpPr>
              <p:nvPr/>
            </p:nvSpPr>
            <p:spPr bwMode="auto">
              <a:xfrm>
                <a:off x="2112" y="1248"/>
                <a:ext cx="240" cy="1152"/>
              </a:xfrm>
              <a:prstGeom prst="leftBrace">
                <a:avLst>
                  <a:gd name="adj1" fmla="val 40000"/>
                  <a:gd name="adj2" fmla="val 50000"/>
                </a:avLst>
              </a:prstGeom>
              <a:noFill/>
              <a:ln w="50800">
                <a:solidFill>
                  <a:srgbClr val="FF0066"/>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AutoShape 7"/>
              <p:cNvSpPr>
                <a:spLocks/>
              </p:cNvSpPr>
              <p:nvPr/>
            </p:nvSpPr>
            <p:spPr bwMode="auto">
              <a:xfrm>
                <a:off x="2184" y="2688"/>
                <a:ext cx="192" cy="912"/>
              </a:xfrm>
              <a:prstGeom prst="leftBrace">
                <a:avLst>
                  <a:gd name="adj1" fmla="val 39583"/>
                  <a:gd name="adj2" fmla="val 50000"/>
                </a:avLst>
              </a:prstGeom>
              <a:noFill/>
              <a:ln w="50800">
                <a:solidFill>
                  <a:srgbClr val="FF0066"/>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Text Box 8"/>
              <p:cNvSpPr txBox="1">
                <a:spLocks noChangeArrowheads="1"/>
              </p:cNvSpPr>
              <p:nvPr/>
            </p:nvSpPr>
            <p:spPr bwMode="auto">
              <a:xfrm>
                <a:off x="672" y="1536"/>
                <a:ext cx="1440"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Blip>
                    <a:blip r:embed="rId2"/>
                  </a:buBlip>
                </a:pPr>
                <a:r>
                  <a:rPr lang="fr-FR" sz="2400" b="1">
                    <a:solidFill>
                      <a:srgbClr val="FF0066"/>
                    </a:solidFill>
                    <a:latin typeface="Times New Roman" panose="02020603050405020304" pitchFamily="18" charset="0"/>
                  </a:rPr>
                  <a:t>  </a:t>
                </a:r>
                <a:r>
                  <a:rPr lang="fr-FR" sz="2400" b="1">
                    <a:solidFill>
                      <a:srgbClr val="000099"/>
                    </a:solidFill>
                    <a:latin typeface="Times New Roman" panose="02020603050405020304" pitchFamily="18" charset="0"/>
                  </a:rPr>
                  <a:t>Déclaration des Objets</a:t>
                </a:r>
              </a:p>
            </p:txBody>
          </p:sp>
          <p:sp>
            <p:nvSpPr>
              <p:cNvPr id="13" name="Text Box 9"/>
              <p:cNvSpPr txBox="1">
                <a:spLocks noChangeArrowheads="1"/>
              </p:cNvSpPr>
              <p:nvPr/>
            </p:nvSpPr>
            <p:spPr bwMode="auto">
              <a:xfrm>
                <a:off x="648" y="2964"/>
                <a:ext cx="15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Blip>
                    <a:blip r:embed="rId2"/>
                  </a:buBlip>
                </a:pPr>
                <a:r>
                  <a:rPr lang="fr-FR" sz="2400" b="1">
                    <a:solidFill>
                      <a:srgbClr val="FF0066"/>
                    </a:solidFill>
                    <a:latin typeface="Times New Roman" panose="02020603050405020304" pitchFamily="18" charset="0"/>
                  </a:rPr>
                  <a:t>  </a:t>
                </a:r>
                <a:r>
                  <a:rPr lang="fr-FR" sz="2400" b="1">
                    <a:solidFill>
                      <a:srgbClr val="000099"/>
                    </a:solidFill>
                    <a:latin typeface="Times New Roman" panose="02020603050405020304" pitchFamily="18" charset="0"/>
                  </a:rPr>
                  <a:t>Manipulation</a:t>
                </a:r>
              </a:p>
            </p:txBody>
          </p:sp>
        </p:grpSp>
        <p:sp>
          <p:nvSpPr>
            <p:cNvPr id="6" name="Text Box 11"/>
            <p:cNvSpPr txBox="1">
              <a:spLocks noChangeArrowheads="1"/>
            </p:cNvSpPr>
            <p:nvPr/>
          </p:nvSpPr>
          <p:spPr bwMode="auto">
            <a:xfrm>
              <a:off x="720" y="948"/>
              <a:ext cx="25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2"/>
                </a:buBlip>
              </a:pPr>
              <a:r>
                <a:rPr lang="fr-FR" sz="2400" b="1">
                  <a:solidFill>
                    <a:schemeClr val="accent2"/>
                  </a:solidFill>
                  <a:latin typeface="Times New Roman" panose="02020603050405020304" pitchFamily="18" charset="0"/>
                </a:rPr>
                <a:t>  </a:t>
              </a:r>
              <a:r>
                <a:rPr lang="fr-FR" sz="2400" b="1">
                  <a:solidFill>
                    <a:srgbClr val="000099"/>
                  </a:solidFill>
                  <a:latin typeface="Times New Roman" panose="02020603050405020304" pitchFamily="18" charset="0"/>
                </a:rPr>
                <a:t>Titre du Problème</a:t>
              </a:r>
              <a:endParaRPr lang="en-GB" sz="2400" b="1">
                <a:solidFill>
                  <a:srgbClr val="000099"/>
                </a:solidFill>
                <a:latin typeface="Times New Roman" panose="02020603050405020304" pitchFamily="18" charset="0"/>
              </a:endParaRPr>
            </a:p>
          </p:txBody>
        </p:sp>
      </p:grpSp>
    </p:spTree>
    <p:extLst>
      <p:ext uri="{BB962C8B-B14F-4D97-AF65-F5344CB8AC3E}">
        <p14:creationId xmlns="" xmlns:p14="http://schemas.microsoft.com/office/powerpoint/2010/main" val="810988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Manipulation: Corps d’algorithme</a:t>
            </a:r>
            <a:endParaRPr lang="fr-FR" dirty="0"/>
          </a:p>
        </p:txBody>
      </p:sp>
      <p:sp>
        <p:nvSpPr>
          <p:cNvPr id="4" name="Text Box 3"/>
          <p:cNvSpPr txBox="1">
            <a:spLocks noChangeArrowheads="1"/>
          </p:cNvSpPr>
          <p:nvPr/>
        </p:nvSpPr>
        <p:spPr bwMode="auto">
          <a:xfrm>
            <a:off x="650875" y="1484784"/>
            <a:ext cx="8077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latin typeface="Times New Roman" panose="02020603050405020304" pitchFamily="18" charset="0"/>
              </a:rPr>
              <a:t>	</a:t>
            </a:r>
            <a:r>
              <a:rPr lang="fr-FR" sz="2400" b="1" dirty="0" smtClean="0">
                <a:latin typeface="Times New Roman" panose="02020603050405020304" pitchFamily="18" charset="0"/>
              </a:rPr>
              <a:t>Dans la </a:t>
            </a:r>
            <a:r>
              <a:rPr lang="fr-FR" sz="2400" b="1" dirty="0">
                <a:latin typeface="Times New Roman" panose="02020603050405020304" pitchFamily="18" charset="0"/>
              </a:rPr>
              <a:t>partie </a:t>
            </a:r>
            <a:r>
              <a:rPr lang="fr-FR" sz="2400" b="1" dirty="0" smtClean="0">
                <a:latin typeface="Times New Roman" panose="02020603050405020304" pitchFamily="18" charset="0"/>
              </a:rPr>
              <a:t>manipulation, on doit </a:t>
            </a:r>
            <a:r>
              <a:rPr lang="fr-FR" sz="2400" b="1" dirty="0">
                <a:latin typeface="Times New Roman" panose="02020603050405020304" pitchFamily="18" charset="0"/>
              </a:rPr>
              <a:t>commencer par le mot </a:t>
            </a:r>
            <a:r>
              <a:rPr lang="fr-FR" sz="2400" b="1" u="sng" dirty="0">
                <a:latin typeface="Times New Roman" panose="02020603050405020304" pitchFamily="18" charset="0"/>
              </a:rPr>
              <a:t>DEBUT</a:t>
            </a:r>
            <a:r>
              <a:rPr lang="fr-FR" sz="2400" b="1" dirty="0">
                <a:latin typeface="Times New Roman" panose="02020603050405020304" pitchFamily="18" charset="0"/>
              </a:rPr>
              <a:t> et se termine par le mot </a:t>
            </a:r>
            <a:r>
              <a:rPr lang="fr-FR" sz="2400" b="1" u="sng" dirty="0">
                <a:latin typeface="Times New Roman" panose="02020603050405020304" pitchFamily="18" charset="0"/>
              </a:rPr>
              <a:t>FIN</a:t>
            </a:r>
            <a:r>
              <a:rPr lang="fr-FR" sz="2400" b="1" dirty="0">
                <a:latin typeface="Times New Roman" panose="02020603050405020304" pitchFamily="18" charset="0"/>
              </a:rPr>
              <a:t> :</a:t>
            </a:r>
          </a:p>
        </p:txBody>
      </p:sp>
      <p:grpSp>
        <p:nvGrpSpPr>
          <p:cNvPr id="5" name="Group 9"/>
          <p:cNvGrpSpPr>
            <a:grpSpLocks/>
          </p:cNvGrpSpPr>
          <p:nvPr/>
        </p:nvGrpSpPr>
        <p:grpSpPr bwMode="auto">
          <a:xfrm>
            <a:off x="2590800" y="2411884"/>
            <a:ext cx="5410200" cy="3956050"/>
            <a:chOff x="1632" y="1728"/>
            <a:chExt cx="3408" cy="2492"/>
          </a:xfrm>
        </p:grpSpPr>
        <p:sp>
          <p:nvSpPr>
            <p:cNvPr id="6" name="Text Box 4"/>
            <p:cNvSpPr txBox="1">
              <a:spLocks noChangeArrowheads="1"/>
            </p:cNvSpPr>
            <p:nvPr/>
          </p:nvSpPr>
          <p:spPr bwMode="auto">
            <a:xfrm>
              <a:off x="1632" y="1728"/>
              <a:ext cx="2304" cy="2492"/>
            </a:xfrm>
            <a:prstGeom prst="rect">
              <a:avLst/>
            </a:prstGeom>
            <a:noFill/>
            <a:ln w="57150">
              <a:solidFill>
                <a:srgbClr val="FF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800" b="1">
                  <a:solidFill>
                    <a:srgbClr val="FF0066"/>
                  </a:solidFill>
                  <a:latin typeface="Times New Roman" panose="02020603050405020304" pitchFamily="18" charset="0"/>
                </a:rPr>
                <a:t>DEBUT</a:t>
              </a:r>
            </a:p>
            <a:p>
              <a:pPr>
                <a:spcBef>
                  <a:spcPct val="50000"/>
                </a:spcBef>
              </a:pPr>
              <a:r>
                <a:rPr lang="fr-FR" sz="2400">
                  <a:latin typeface="Times New Roman" panose="02020603050405020304" pitchFamily="18" charset="0"/>
                </a:rPr>
                <a:t>	</a:t>
              </a:r>
              <a:r>
                <a:rPr lang="fr-FR" sz="2400" b="1">
                  <a:latin typeface="Times New Roman" panose="02020603050405020304" pitchFamily="18" charset="0"/>
                </a:rPr>
                <a:t>Instruction 1</a:t>
              </a:r>
            </a:p>
            <a:p>
              <a:pPr>
                <a:spcBef>
                  <a:spcPct val="50000"/>
                </a:spcBef>
              </a:pPr>
              <a:r>
                <a:rPr lang="fr-FR" sz="2400" b="1">
                  <a:latin typeface="Times New Roman" panose="02020603050405020304" pitchFamily="18" charset="0"/>
                </a:rPr>
                <a:t>	Instruction 2</a:t>
              </a:r>
            </a:p>
            <a:p>
              <a:pPr>
                <a:spcBef>
                  <a:spcPct val="50000"/>
                </a:spcBef>
              </a:pPr>
              <a:r>
                <a:rPr lang="fr-FR" sz="2400" b="1">
                  <a:latin typeface="Times New Roman" panose="02020603050405020304" pitchFamily="18" charset="0"/>
                </a:rPr>
                <a:t>	…….</a:t>
              </a:r>
            </a:p>
            <a:p>
              <a:pPr>
                <a:spcBef>
                  <a:spcPct val="50000"/>
                </a:spcBef>
              </a:pPr>
              <a:r>
                <a:rPr lang="fr-FR" sz="2400" b="1">
                  <a:latin typeface="Times New Roman" panose="02020603050405020304" pitchFamily="18" charset="0"/>
                </a:rPr>
                <a:t>	…….</a:t>
              </a:r>
            </a:p>
            <a:p>
              <a:pPr>
                <a:spcBef>
                  <a:spcPct val="50000"/>
                </a:spcBef>
              </a:pPr>
              <a:r>
                <a:rPr lang="fr-FR" sz="2400" b="1">
                  <a:latin typeface="Times New Roman" panose="02020603050405020304" pitchFamily="18" charset="0"/>
                </a:rPr>
                <a:t>	Instruction n</a:t>
              </a:r>
            </a:p>
            <a:p>
              <a:pPr>
                <a:spcBef>
                  <a:spcPct val="50000"/>
                </a:spcBef>
              </a:pPr>
              <a:r>
                <a:rPr lang="fr-FR" sz="2800" b="1">
                  <a:solidFill>
                    <a:srgbClr val="FF0066"/>
                  </a:solidFill>
                  <a:latin typeface="Times New Roman" panose="02020603050405020304" pitchFamily="18" charset="0"/>
                </a:rPr>
                <a:t>FIN</a:t>
              </a:r>
            </a:p>
          </p:txBody>
        </p:sp>
        <p:sp>
          <p:nvSpPr>
            <p:cNvPr id="7" name="AutoShape 5"/>
            <p:cNvSpPr>
              <a:spLocks/>
            </p:cNvSpPr>
            <p:nvPr/>
          </p:nvSpPr>
          <p:spPr bwMode="auto">
            <a:xfrm>
              <a:off x="3420" y="2269"/>
              <a:ext cx="288" cy="1427"/>
            </a:xfrm>
            <a:prstGeom prst="rightBrace">
              <a:avLst>
                <a:gd name="adj1" fmla="val 41291"/>
                <a:gd name="adj2" fmla="val 50000"/>
              </a:avLst>
            </a:prstGeom>
            <a:noFill/>
            <a:ln w="57150">
              <a:solidFill>
                <a:srgbClr val="0066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Text Box 6"/>
            <p:cNvSpPr txBox="1">
              <a:spLocks noChangeArrowheads="1"/>
            </p:cNvSpPr>
            <p:nvPr/>
          </p:nvSpPr>
          <p:spPr bwMode="auto">
            <a:xfrm>
              <a:off x="4320" y="2784"/>
              <a:ext cx="72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a:solidFill>
                    <a:srgbClr val="006600"/>
                  </a:solidFill>
                  <a:latin typeface="Times New Roman" panose="02020603050405020304" pitchFamily="18" charset="0"/>
                </a:rPr>
                <a:t>Action</a:t>
              </a:r>
            </a:p>
          </p:txBody>
        </p:sp>
        <p:sp>
          <p:nvSpPr>
            <p:cNvPr id="9" name="Line 7"/>
            <p:cNvSpPr>
              <a:spLocks noChangeShapeType="1"/>
            </p:cNvSpPr>
            <p:nvPr/>
          </p:nvSpPr>
          <p:spPr bwMode="auto">
            <a:xfrm flipH="1">
              <a:off x="3792" y="2976"/>
              <a:ext cx="528"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31413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92500" lnSpcReduction="10000"/>
          </a:bodyPr>
          <a:lstStyle/>
          <a:p>
            <a:pPr lvl="0" algn="just"/>
            <a:r>
              <a:rPr lang="fr-FR" sz="2400" dirty="0" smtClean="0"/>
              <a:t>L’informatique est la science de traitement automatique de l’information par des ordinateurs.</a:t>
            </a:r>
          </a:p>
          <a:p>
            <a:pPr lvl="0" algn="just"/>
            <a:r>
              <a:rPr lang="fr-FR" sz="2400" dirty="0" smtClean="0"/>
              <a:t>Informatique = information + automatique (mot inventé en 1962 par Philippe Dreyfus)</a:t>
            </a:r>
          </a:p>
          <a:p>
            <a:pPr lvl="0" algn="just"/>
            <a:r>
              <a:rPr lang="fr-FR" sz="2400" dirty="0" smtClean="0"/>
              <a:t>Information: ensemble de données ou de connaissances   humaines et des communications dans le domaine technique, scientifique, économique et social.</a:t>
            </a:r>
          </a:p>
          <a:p>
            <a:pPr algn="just"/>
            <a:r>
              <a:rPr lang="fr-FR" sz="2400" dirty="0" smtClean="0"/>
              <a:t>Traitement automatique: toutes les opérations que l’on peut effectuer sur les informations: saisie, modification, stockage, transmission,…</a:t>
            </a:r>
          </a:p>
          <a:p>
            <a:pPr algn="just"/>
            <a:r>
              <a:rPr lang="fr-FR" sz="2400" dirty="0" smtClean="0"/>
              <a:t>Le traitement de l'information consiste en une suite d'opérations transformant une représentation de cette information en une autre représentation plus facile à manipuler ou à interpréter.</a:t>
            </a:r>
          </a:p>
          <a:p>
            <a:endParaRPr lang="fr-FR" sz="2400" dirty="0" smtClean="0"/>
          </a:p>
          <a:p>
            <a:pPr lvl="0"/>
            <a:endParaRPr lang="fr-FR" sz="2400"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instructions </a:t>
            </a:r>
            <a:endParaRPr lang="fr-FR" dirty="0"/>
          </a:p>
        </p:txBody>
      </p:sp>
      <p:sp>
        <p:nvSpPr>
          <p:cNvPr id="4" name="Text Box 3"/>
          <p:cNvSpPr txBox="1">
            <a:spLocks noChangeArrowheads="1"/>
          </p:cNvSpPr>
          <p:nvPr/>
        </p:nvSpPr>
        <p:spPr bwMode="auto">
          <a:xfrm>
            <a:off x="266700" y="1370483"/>
            <a:ext cx="8686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	La partie manipulation utilise les différents objets déclarés dans la partie déclaration et leur applique des opérations afin de retourner le(s) résultat(s) attendu(s) par le programmeur. Pour ce fait, il y a différentes actions, dites instructions, à savoir :</a:t>
            </a:r>
          </a:p>
        </p:txBody>
      </p:sp>
      <p:sp>
        <p:nvSpPr>
          <p:cNvPr id="5" name="Text Box 7"/>
          <p:cNvSpPr txBox="1">
            <a:spLocks noChangeArrowheads="1"/>
          </p:cNvSpPr>
          <p:nvPr/>
        </p:nvSpPr>
        <p:spPr bwMode="auto">
          <a:xfrm>
            <a:off x="1259632" y="3223096"/>
            <a:ext cx="7772400" cy="287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58000" rIns="558000">
            <a:spAutoFit/>
          </a:bodyPr>
          <a:lstStyle/>
          <a:p>
            <a:pPr algn="just">
              <a:spcBef>
                <a:spcPct val="50000"/>
              </a:spcBef>
              <a:buFontTx/>
              <a:buBlip>
                <a:blip r:embed="rId2"/>
              </a:buBlip>
            </a:pPr>
            <a:r>
              <a:rPr lang="fr-FR" sz="2400" dirty="0">
                <a:solidFill>
                  <a:srgbClr val="000000"/>
                </a:solidFill>
                <a:latin typeface="Times New Roman" panose="02020603050405020304" pitchFamily="18" charset="0"/>
                <a:cs typeface="Times New Roman" panose="02020603050405020304" pitchFamily="18" charset="0"/>
              </a:rPr>
              <a:t>  </a:t>
            </a:r>
            <a:r>
              <a:rPr lang="fr-FR" sz="2600" b="1" dirty="0">
                <a:solidFill>
                  <a:srgbClr val="006600"/>
                </a:solidFill>
                <a:latin typeface="Times New Roman" panose="02020603050405020304" pitchFamily="18" charset="0"/>
                <a:cs typeface="Times New Roman" panose="02020603050405020304" pitchFamily="18" charset="0"/>
              </a:rPr>
              <a:t>Instructions de dialogue Homme-Machine ;</a:t>
            </a:r>
          </a:p>
          <a:p>
            <a:pPr algn="just">
              <a:spcBef>
                <a:spcPct val="50000"/>
              </a:spcBef>
              <a:buFontTx/>
              <a:buBlip>
                <a:blip r:embed="rId2"/>
              </a:buBlip>
            </a:pPr>
            <a:r>
              <a:rPr lang="fr-FR" sz="2600" b="1" dirty="0">
                <a:solidFill>
                  <a:srgbClr val="006600"/>
                </a:solidFill>
                <a:latin typeface="Times New Roman" panose="02020603050405020304" pitchFamily="18" charset="0"/>
                <a:cs typeface="Times New Roman" panose="02020603050405020304" pitchFamily="18" charset="0"/>
              </a:rPr>
              <a:t>  Instructions d’affectation ;</a:t>
            </a:r>
          </a:p>
          <a:p>
            <a:pPr algn="just">
              <a:spcBef>
                <a:spcPct val="50000"/>
              </a:spcBef>
              <a:buFontTx/>
              <a:buBlip>
                <a:blip r:embed="rId2"/>
              </a:buBlip>
            </a:pPr>
            <a:r>
              <a:rPr lang="fr-FR" sz="2600" b="1" dirty="0">
                <a:solidFill>
                  <a:srgbClr val="006600"/>
                </a:solidFill>
                <a:latin typeface="Times New Roman" panose="02020603050405020304" pitchFamily="18" charset="0"/>
                <a:cs typeface="Times New Roman" panose="02020603050405020304" pitchFamily="18" charset="0"/>
              </a:rPr>
              <a:t>  Instructions à structure alternative ;</a:t>
            </a:r>
          </a:p>
          <a:p>
            <a:pPr algn="just">
              <a:spcBef>
                <a:spcPct val="50000"/>
              </a:spcBef>
              <a:buFontTx/>
              <a:buBlip>
                <a:blip r:embed="rId2"/>
              </a:buBlip>
            </a:pPr>
            <a:r>
              <a:rPr lang="fr-FR" sz="2600" b="1" dirty="0">
                <a:solidFill>
                  <a:srgbClr val="006600"/>
                </a:solidFill>
                <a:latin typeface="Times New Roman" panose="02020603050405020304" pitchFamily="18" charset="0"/>
                <a:cs typeface="Times New Roman" panose="02020603050405020304" pitchFamily="18" charset="0"/>
              </a:rPr>
              <a:t>  Instructions à structure répétitive.</a:t>
            </a:r>
          </a:p>
          <a:p>
            <a:pPr algn="just">
              <a:spcBef>
                <a:spcPct val="50000"/>
              </a:spcBef>
              <a:buFontTx/>
              <a:buBlip>
                <a:blip r:embed="rId2"/>
              </a:buBlip>
            </a:pPr>
            <a:r>
              <a:rPr lang="fr-FR" sz="2600" b="1" dirty="0">
                <a:solidFill>
                  <a:srgbClr val="006600"/>
                </a:solidFill>
                <a:latin typeface="Times New Roman" panose="02020603050405020304" pitchFamily="18" charset="0"/>
                <a:cs typeface="Times New Roman" panose="02020603050405020304" pitchFamily="18" charset="0"/>
              </a:rPr>
              <a:t>  Etc</a:t>
            </a:r>
            <a:r>
              <a:rPr lang="fr-FR" sz="2600" dirty="0">
                <a:solidFill>
                  <a:srgbClr val="0066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4507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Fonction de dialogue Output</a:t>
            </a:r>
            <a:endParaRPr lang="fr-FR" dirty="0"/>
          </a:p>
        </p:txBody>
      </p:sp>
      <p:sp>
        <p:nvSpPr>
          <p:cNvPr id="4" name="Text Box 3"/>
          <p:cNvSpPr txBox="1">
            <a:spLocks noChangeArrowheads="1"/>
          </p:cNvSpPr>
          <p:nvPr/>
        </p:nvSpPr>
        <p:spPr bwMode="auto">
          <a:xfrm>
            <a:off x="467544" y="1484784"/>
            <a:ext cx="449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L’affichage des informations</a:t>
            </a:r>
            <a:r>
              <a:rPr lang="fr-FR" sz="2400" b="1" dirty="0">
                <a:solidFill>
                  <a:srgbClr val="FF0066"/>
                </a:solidFill>
                <a:latin typeface="Times New Roman" panose="02020603050405020304" pitchFamily="18" charset="0"/>
              </a:rPr>
              <a:t>:</a:t>
            </a:r>
          </a:p>
        </p:txBody>
      </p:sp>
      <p:sp>
        <p:nvSpPr>
          <p:cNvPr id="5" name="Text Box 4"/>
          <p:cNvSpPr txBox="1">
            <a:spLocks noChangeArrowheads="1"/>
          </p:cNvSpPr>
          <p:nvPr/>
        </p:nvSpPr>
        <p:spPr bwMode="auto">
          <a:xfrm>
            <a:off x="387350" y="1946746"/>
            <a:ext cx="8229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Pour faire comprendre qu’il faut afficher des informations à l’écran, on utilise l’instruction écrire qui obéit à la syntaxe suivante :</a:t>
            </a:r>
            <a:endParaRPr lang="fr-FR" sz="2400" b="1" dirty="0">
              <a:latin typeface="Times New Roman" panose="02020603050405020304" pitchFamily="18" charset="0"/>
            </a:endParaRPr>
          </a:p>
        </p:txBody>
      </p:sp>
      <p:sp>
        <p:nvSpPr>
          <p:cNvPr id="6" name="Text Box 5"/>
          <p:cNvSpPr txBox="1">
            <a:spLocks noChangeArrowheads="1"/>
          </p:cNvSpPr>
          <p:nvPr/>
        </p:nvSpPr>
        <p:spPr bwMode="auto">
          <a:xfrm>
            <a:off x="2520950" y="3246909"/>
            <a:ext cx="5334000" cy="514350"/>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cs typeface="Times New Roman" panose="02020603050405020304" pitchFamily="18" charset="0"/>
              </a:rPr>
              <a:t>    </a:t>
            </a:r>
            <a:r>
              <a:rPr lang="fr-FR" sz="2400" b="1">
                <a:solidFill>
                  <a:srgbClr val="000099"/>
                </a:solidFill>
                <a:latin typeface="Times New Roman" panose="02020603050405020304" pitchFamily="18" charset="0"/>
                <a:cs typeface="Times New Roman" panose="02020603050405020304" pitchFamily="18" charset="0"/>
              </a:rPr>
              <a:t>Écrire</a:t>
            </a:r>
            <a:r>
              <a:rPr lang="fr-FR" sz="2400" b="1">
                <a:latin typeface="Times New Roman" panose="02020603050405020304" pitchFamily="18" charset="0"/>
                <a:cs typeface="Times New Roman" panose="02020603050405020304" pitchFamily="18" charset="0"/>
              </a:rPr>
              <a:t> (Variable ou  </a:t>
            </a:r>
            <a:r>
              <a:rPr lang="fr-FR" sz="2400" b="1">
                <a:solidFill>
                  <a:srgbClr val="000099"/>
                </a:solidFill>
                <a:latin typeface="Times New Roman" panose="02020603050405020304" pitchFamily="18" charset="0"/>
                <a:cs typeface="Times New Roman" panose="02020603050405020304" pitchFamily="18" charset="0"/>
              </a:rPr>
              <a:t>‘ </a:t>
            </a:r>
            <a:r>
              <a:rPr lang="fr-FR" sz="2400" b="1">
                <a:latin typeface="Times New Roman" panose="02020603050405020304" pitchFamily="18" charset="0"/>
                <a:cs typeface="Times New Roman" panose="02020603050405020304" pitchFamily="18" charset="0"/>
              </a:rPr>
              <a:t>Message</a:t>
            </a:r>
            <a:r>
              <a:rPr lang="fr-FR" sz="2400" b="1">
                <a:solidFill>
                  <a:srgbClr val="000099"/>
                </a:solidFill>
                <a:latin typeface="Times New Roman" panose="02020603050405020304" pitchFamily="18" charset="0"/>
                <a:cs typeface="Times New Roman" panose="02020603050405020304" pitchFamily="18" charset="0"/>
              </a:rPr>
              <a:t>’ </a:t>
            </a:r>
            <a:r>
              <a:rPr lang="fr-FR" sz="2400" b="1">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692150" y="4004146"/>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FF0066"/>
                </a:solidFill>
                <a:latin typeface="Times New Roman" panose="02020603050405020304" pitchFamily="18" charset="0"/>
              </a:rPr>
              <a:t>Exemples</a:t>
            </a:r>
            <a:r>
              <a:rPr lang="fr-FR" sz="2400" b="1" i="1" dirty="0">
                <a:solidFill>
                  <a:srgbClr val="FF0066"/>
                </a:solidFill>
                <a:latin typeface="Times New Roman" panose="02020603050405020304" pitchFamily="18" charset="0"/>
              </a:rPr>
              <a:t> :</a:t>
            </a:r>
          </a:p>
        </p:txBody>
      </p:sp>
      <p:sp>
        <p:nvSpPr>
          <p:cNvPr id="8" name="Text Box 8"/>
          <p:cNvSpPr txBox="1">
            <a:spLocks noChangeArrowheads="1"/>
          </p:cNvSpPr>
          <p:nvPr/>
        </p:nvSpPr>
        <p:spPr bwMode="auto">
          <a:xfrm>
            <a:off x="1042988" y="3986684"/>
            <a:ext cx="71628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dirty="0">
                <a:solidFill>
                  <a:srgbClr val="000099"/>
                </a:solidFill>
                <a:latin typeface="Times New Roman" panose="02020603050405020304" pitchFamily="18" charset="0"/>
                <a:cs typeface="Times New Roman" panose="02020603050405020304" pitchFamily="18" charset="0"/>
              </a:rPr>
              <a:t>Écrire</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99"/>
                </a:solidFill>
                <a:latin typeface="Times New Roman" panose="02020603050405020304" pitchFamily="18" charset="0"/>
                <a:cs typeface="Times New Roman" panose="02020603050405020304" pitchFamily="18" charset="0"/>
              </a:rPr>
              <a:t>(‘</a:t>
            </a:r>
            <a:r>
              <a:rPr lang="fr-FR" sz="2000" dirty="0">
                <a:solidFill>
                  <a:srgbClr val="000000"/>
                </a:solidFill>
                <a:latin typeface="Times New Roman" panose="02020603050405020304" pitchFamily="18" charset="0"/>
                <a:cs typeface="Times New Roman" panose="02020603050405020304" pitchFamily="18" charset="0"/>
              </a:rPr>
              <a:t> Saisissez la valeur de a </a:t>
            </a:r>
            <a:r>
              <a:rPr lang="fr-FR" sz="2000" b="1" dirty="0">
                <a:solidFill>
                  <a:srgbClr val="000099"/>
                </a:solidFill>
                <a:latin typeface="Times New Roman" panose="02020603050405020304" pitchFamily="18" charset="0"/>
                <a:cs typeface="Times New Roman" panose="02020603050405020304" pitchFamily="18" charset="0"/>
              </a:rPr>
              <a:t>’)</a:t>
            </a:r>
          </a:p>
          <a:p>
            <a:pPr algn="ctr">
              <a:spcBef>
                <a:spcPct val="50000"/>
              </a:spcBef>
            </a:pPr>
            <a:r>
              <a:rPr lang="fr-FR" sz="2000" b="1" dirty="0">
                <a:solidFill>
                  <a:srgbClr val="000099"/>
                </a:solidFill>
                <a:latin typeface="Times New Roman" panose="02020603050405020304" pitchFamily="18" charset="0"/>
                <a:cs typeface="Times New Roman" panose="02020603050405020304" pitchFamily="18" charset="0"/>
              </a:rPr>
              <a:t>Écrire </a:t>
            </a:r>
            <a:r>
              <a:rPr lang="fr-FR" sz="2000" dirty="0">
                <a:solidFill>
                  <a:srgbClr val="000099"/>
                </a:solidFill>
                <a:latin typeface="Times New Roman" panose="02020603050405020304" pitchFamily="18" charset="0"/>
                <a:cs typeface="Times New Roman" panose="02020603050405020304" pitchFamily="18" charset="0"/>
              </a:rPr>
              <a:t>(</a:t>
            </a:r>
            <a:r>
              <a:rPr lang="fr-FR" sz="2000" b="1" dirty="0">
                <a:solidFill>
                  <a:srgbClr val="000099"/>
                </a:solidFill>
                <a:latin typeface="Times New Roman" panose="02020603050405020304" pitchFamily="18" charset="0"/>
                <a:cs typeface="Times New Roman" panose="02020603050405020304" pitchFamily="18" charset="0"/>
              </a:rPr>
              <a:t>‘</a:t>
            </a:r>
            <a:r>
              <a:rPr lang="fr-FR" sz="2000" dirty="0">
                <a:solidFill>
                  <a:srgbClr val="000000"/>
                </a:solidFill>
                <a:latin typeface="Times New Roman" panose="02020603050405020304" pitchFamily="18" charset="0"/>
                <a:cs typeface="Times New Roman" panose="02020603050405020304" pitchFamily="18" charset="0"/>
              </a:rPr>
              <a:t> Saisissez la valeur de b </a:t>
            </a:r>
            <a:r>
              <a:rPr lang="fr-FR" sz="2000" b="1" dirty="0">
                <a:solidFill>
                  <a:srgbClr val="000099"/>
                </a:solidFill>
                <a:latin typeface="Times New Roman" panose="02020603050405020304" pitchFamily="18" charset="0"/>
                <a:cs typeface="Times New Roman" panose="02020603050405020304" pitchFamily="18" charset="0"/>
              </a:rPr>
              <a:t>’)</a:t>
            </a:r>
          </a:p>
          <a:p>
            <a:pPr algn="ctr">
              <a:spcBef>
                <a:spcPct val="50000"/>
              </a:spcBef>
            </a:pPr>
            <a:r>
              <a:rPr lang="fr-FR" sz="2000" b="1" dirty="0">
                <a:solidFill>
                  <a:srgbClr val="000000"/>
                </a:solidFill>
                <a:latin typeface="Times New Roman" panose="02020603050405020304" pitchFamily="18" charset="0"/>
                <a:cs typeface="Times New Roman" panose="02020603050405020304" pitchFamily="18" charset="0"/>
              </a:rPr>
              <a:t>          </a:t>
            </a:r>
            <a:r>
              <a:rPr lang="fr-FR" sz="2000" b="1" dirty="0">
                <a:solidFill>
                  <a:srgbClr val="000099"/>
                </a:solidFill>
                <a:latin typeface="Times New Roman" panose="02020603050405020304" pitchFamily="18" charset="0"/>
                <a:cs typeface="Times New Roman" panose="02020603050405020304" pitchFamily="18" charset="0"/>
              </a:rPr>
              <a:t>Écrire (‘</a:t>
            </a:r>
            <a:r>
              <a:rPr lang="fr-FR" sz="2000" dirty="0">
                <a:solidFill>
                  <a:srgbClr val="000000"/>
                </a:solidFill>
                <a:latin typeface="Times New Roman" panose="02020603050405020304" pitchFamily="18" charset="0"/>
                <a:cs typeface="Times New Roman" panose="02020603050405020304" pitchFamily="18" charset="0"/>
              </a:rPr>
              <a:t> Saisissez les valeurs de a et b </a:t>
            </a:r>
            <a:r>
              <a:rPr lang="fr-FR" sz="2000" b="1" dirty="0">
                <a:solidFill>
                  <a:srgbClr val="000099"/>
                </a:solidFill>
                <a:latin typeface="Times New Roman" panose="02020603050405020304" pitchFamily="18" charset="0"/>
                <a:cs typeface="Times New Roman" panose="02020603050405020304" pitchFamily="18" charset="0"/>
              </a:rPr>
              <a:t>’)</a:t>
            </a:r>
            <a:endParaRPr lang="fr-FR" sz="2000" b="1" dirty="0">
              <a:solidFill>
                <a:schemeClr val="accent2"/>
              </a:solidFill>
              <a:latin typeface="Times New Roman" panose="02020603050405020304" pitchFamily="18" charset="0"/>
              <a:cs typeface="Times New Roman" panose="02020603050405020304" pitchFamily="18" charset="0"/>
            </a:endParaRPr>
          </a:p>
          <a:p>
            <a:pPr algn="ctr">
              <a:spcBef>
                <a:spcPct val="50000"/>
              </a:spcBef>
            </a:pPr>
            <a:r>
              <a:rPr lang="fr-FR" sz="2000" b="1" dirty="0">
                <a:solidFill>
                  <a:srgbClr val="000099"/>
                </a:solidFill>
                <a:latin typeface="Times New Roman" panose="02020603050405020304" pitchFamily="18" charset="0"/>
                <a:cs typeface="Times New Roman" panose="02020603050405020304" pitchFamily="18" charset="0"/>
              </a:rPr>
              <a:t>Écrire </a:t>
            </a:r>
            <a:r>
              <a:rPr lang="fr-FR" sz="2000" dirty="0">
                <a:solidFill>
                  <a:srgbClr val="000099"/>
                </a:solidFill>
                <a:latin typeface="Times New Roman" panose="02020603050405020304" pitchFamily="18" charset="0"/>
                <a:cs typeface="Times New Roman" panose="02020603050405020304" pitchFamily="18" charset="0"/>
              </a:rPr>
              <a:t>(</a:t>
            </a:r>
            <a:r>
              <a:rPr lang="fr-FR" sz="2000" b="1" dirty="0">
                <a:solidFill>
                  <a:srgbClr val="000099"/>
                </a:solidFill>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Le résultat trouvé est :</a:t>
            </a:r>
            <a:r>
              <a:rPr lang="fr-FR" sz="2000" b="1" dirty="0">
                <a:solidFill>
                  <a:srgbClr val="000099"/>
                </a:solidFill>
                <a:latin typeface="Times New Roman" panose="02020603050405020304" pitchFamily="18" charset="0"/>
                <a:cs typeface="Times New Roman" panose="02020603050405020304" pitchFamily="18" charset="0"/>
              </a:rPr>
              <a:t>’,</a:t>
            </a:r>
            <a:r>
              <a:rPr lang="fr-FR" sz="2000" b="1" dirty="0">
                <a:latin typeface="Times New Roman" panose="02020603050405020304" pitchFamily="18" charset="0"/>
                <a:cs typeface="Times New Roman" panose="02020603050405020304" pitchFamily="18" charset="0"/>
              </a:rPr>
              <a:t> r )</a:t>
            </a:r>
          </a:p>
          <a:p>
            <a:pPr algn="just">
              <a:spcBef>
                <a:spcPct val="50000"/>
              </a:spcBef>
            </a:pPr>
            <a:r>
              <a:rPr lang="fr-FR" sz="2000" b="1" dirty="0">
                <a:solidFill>
                  <a:schemeClr val="accent2"/>
                </a:solidFill>
                <a:latin typeface="Times New Roman" panose="02020603050405020304" pitchFamily="18" charset="0"/>
                <a:cs typeface="Times New Roman" panose="02020603050405020304" pitchFamily="18" charset="0"/>
              </a:rPr>
              <a:t>	            </a:t>
            </a:r>
            <a:r>
              <a:rPr lang="fr-FR" sz="2000" b="1" dirty="0">
                <a:solidFill>
                  <a:srgbClr val="000099"/>
                </a:solidFill>
                <a:latin typeface="Times New Roman" panose="02020603050405020304" pitchFamily="18" charset="0"/>
                <a:cs typeface="Times New Roman" panose="02020603050405020304" pitchFamily="18" charset="0"/>
              </a:rPr>
              <a:t>Écrire </a:t>
            </a:r>
            <a:r>
              <a:rPr lang="fr-FR" sz="2000" b="1" dirty="0">
                <a:latin typeface="Times New Roman" panose="02020603050405020304" pitchFamily="18" charset="0"/>
                <a:cs typeface="Times New Roman" panose="02020603050405020304" pitchFamily="18" charset="0"/>
              </a:rPr>
              <a:t>(r)</a:t>
            </a:r>
            <a:endParaRPr lang="fr-FR" sz="2000" b="1" dirty="0">
              <a:latin typeface="Times New Roman" panose="02020603050405020304" pitchFamily="18" charset="0"/>
            </a:endParaRPr>
          </a:p>
        </p:txBody>
      </p:sp>
    </p:spTree>
    <p:extLst>
      <p:ext uri="{BB962C8B-B14F-4D97-AF65-F5344CB8AC3E}">
        <p14:creationId xmlns="" xmlns:p14="http://schemas.microsoft.com/office/powerpoint/2010/main" val="17186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utoUpdateAnimBg="0"/>
      <p:bldP spid="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 de dialogue </a:t>
            </a:r>
            <a:r>
              <a:rPr lang="fr-FR" dirty="0" smtClean="0"/>
              <a:t>Input</a:t>
            </a:r>
            <a:endParaRPr lang="fr-FR" dirty="0"/>
          </a:p>
        </p:txBody>
      </p:sp>
      <p:sp>
        <p:nvSpPr>
          <p:cNvPr id="4" name="Text Box 3"/>
          <p:cNvSpPr txBox="1">
            <a:spLocks noChangeArrowheads="1"/>
          </p:cNvSpPr>
          <p:nvPr/>
        </p:nvSpPr>
        <p:spPr bwMode="auto">
          <a:xfrm>
            <a:off x="468313" y="1340768"/>
            <a:ext cx="449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La Saisie </a:t>
            </a:r>
            <a:r>
              <a:rPr lang="fr-FR" sz="2400" b="1" u="sng" dirty="0">
                <a:solidFill>
                  <a:srgbClr val="FF0066"/>
                </a:solidFill>
                <a:latin typeface="Times New Roman" panose="02020603050405020304" pitchFamily="18" charset="0"/>
              </a:rPr>
              <a:t>des informations</a:t>
            </a:r>
            <a:r>
              <a:rPr lang="fr-FR" sz="2400" b="1" dirty="0">
                <a:solidFill>
                  <a:srgbClr val="FF0066"/>
                </a:solidFill>
                <a:latin typeface="Times New Roman" panose="02020603050405020304" pitchFamily="18" charset="0"/>
              </a:rPr>
              <a:t>:</a:t>
            </a:r>
          </a:p>
        </p:txBody>
      </p:sp>
      <p:sp>
        <p:nvSpPr>
          <p:cNvPr id="5" name="Text Box 4"/>
          <p:cNvSpPr txBox="1">
            <a:spLocks noChangeArrowheads="1"/>
          </p:cNvSpPr>
          <p:nvPr/>
        </p:nvSpPr>
        <p:spPr bwMode="auto">
          <a:xfrm>
            <a:off x="468313" y="1950368"/>
            <a:ext cx="8229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b="1">
                <a:latin typeface="Times New Roman" panose="02020603050405020304" pitchFamily="18" charset="0"/>
                <a:cs typeface="Times New Roman" panose="02020603050405020304" pitchFamily="18" charset="0"/>
              </a:rPr>
              <a:t>Pour indiquer dans un algorithme que telle donnée doit être lue par le système, on utilise l’instruction lire qui obéit à la syntaxe suivante : </a:t>
            </a:r>
          </a:p>
        </p:txBody>
      </p:sp>
      <p:sp>
        <p:nvSpPr>
          <p:cNvPr id="6" name="Text Box 5"/>
          <p:cNvSpPr txBox="1">
            <a:spLocks noChangeArrowheads="1"/>
          </p:cNvSpPr>
          <p:nvPr/>
        </p:nvSpPr>
        <p:spPr bwMode="auto">
          <a:xfrm>
            <a:off x="2982913" y="3550568"/>
            <a:ext cx="3657600" cy="514350"/>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cs typeface="Times New Roman" panose="02020603050405020304" pitchFamily="18" charset="0"/>
              </a:rPr>
              <a:t>    </a:t>
            </a:r>
            <a:r>
              <a:rPr lang="fr-FR" sz="2400" b="1">
                <a:solidFill>
                  <a:srgbClr val="000099"/>
                </a:solidFill>
                <a:latin typeface="Times New Roman" panose="02020603050405020304" pitchFamily="18" charset="0"/>
                <a:cs typeface="Times New Roman" panose="02020603050405020304" pitchFamily="18" charset="0"/>
              </a:rPr>
              <a:t>Lire</a:t>
            </a:r>
            <a:r>
              <a:rPr lang="fr-FR" sz="2400" b="1">
                <a:latin typeface="Times New Roman" panose="02020603050405020304" pitchFamily="18" charset="0"/>
                <a:cs typeface="Times New Roman" panose="02020603050405020304" pitchFamily="18" charset="0"/>
              </a:rPr>
              <a:t>(Variable)</a:t>
            </a:r>
            <a:endParaRPr lang="fr-FR" sz="2400" b="1">
              <a:latin typeface="Times New Roman" panose="02020603050405020304" pitchFamily="18" charset="0"/>
            </a:endParaRPr>
          </a:p>
        </p:txBody>
      </p:sp>
      <p:sp>
        <p:nvSpPr>
          <p:cNvPr id="7" name="Text Box 6"/>
          <p:cNvSpPr txBox="1">
            <a:spLocks noChangeArrowheads="1"/>
          </p:cNvSpPr>
          <p:nvPr/>
        </p:nvSpPr>
        <p:spPr bwMode="auto">
          <a:xfrm>
            <a:off x="849313" y="4464968"/>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sp>
        <p:nvSpPr>
          <p:cNvPr id="8" name="Text Box 7"/>
          <p:cNvSpPr txBox="1">
            <a:spLocks noChangeArrowheads="1"/>
          </p:cNvSpPr>
          <p:nvPr/>
        </p:nvSpPr>
        <p:spPr bwMode="auto">
          <a:xfrm>
            <a:off x="1154113" y="4998368"/>
            <a:ext cx="71628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solidFill>
                  <a:srgbClr val="000099"/>
                </a:solidFill>
                <a:latin typeface="Times New Roman" panose="02020603050405020304" pitchFamily="18" charset="0"/>
                <a:cs typeface="Times New Roman" panose="02020603050405020304" pitchFamily="18" charset="0"/>
              </a:rPr>
              <a:t>Écrire (</a:t>
            </a:r>
            <a:r>
              <a:rPr lang="fr-FR" sz="2000">
                <a:solidFill>
                  <a:srgbClr val="000099"/>
                </a:solidFill>
                <a:latin typeface="Times New Roman" panose="02020603050405020304" pitchFamily="18" charset="0"/>
                <a:cs typeface="Times New Roman" panose="02020603050405020304" pitchFamily="18" charset="0"/>
              </a:rPr>
              <a:t>‘</a:t>
            </a:r>
            <a:r>
              <a:rPr lang="fr-FR" sz="2000">
                <a:solidFill>
                  <a:srgbClr val="000000"/>
                </a:solidFill>
                <a:latin typeface="Times New Roman" panose="02020603050405020304" pitchFamily="18" charset="0"/>
                <a:cs typeface="Times New Roman" panose="02020603050405020304" pitchFamily="18" charset="0"/>
              </a:rPr>
              <a:t> Saisissez la valeur de a </a:t>
            </a:r>
            <a:r>
              <a:rPr lang="fr-FR" sz="2000">
                <a:solidFill>
                  <a:srgbClr val="000099"/>
                </a:solidFill>
                <a:latin typeface="Times New Roman" panose="02020603050405020304" pitchFamily="18" charset="0"/>
                <a:cs typeface="Times New Roman" panose="02020603050405020304" pitchFamily="18" charset="0"/>
              </a:rPr>
              <a:t>’)</a:t>
            </a:r>
          </a:p>
          <a:p>
            <a:pPr algn="just">
              <a:spcBef>
                <a:spcPct val="50000"/>
              </a:spcBef>
            </a:pPr>
            <a:r>
              <a:rPr lang="fr-FR" sz="2000" b="1">
                <a:solidFill>
                  <a:srgbClr val="000000"/>
                </a:solidFill>
                <a:latin typeface="Times New Roman" panose="02020603050405020304" pitchFamily="18" charset="0"/>
                <a:cs typeface="Times New Roman" panose="02020603050405020304" pitchFamily="18" charset="0"/>
              </a:rPr>
              <a:t>	            </a:t>
            </a:r>
            <a:r>
              <a:rPr lang="fr-FR" sz="2000" b="1">
                <a:solidFill>
                  <a:srgbClr val="000099"/>
                </a:solidFill>
                <a:latin typeface="Times New Roman" panose="02020603050405020304" pitchFamily="18" charset="0"/>
                <a:cs typeface="Times New Roman" panose="02020603050405020304" pitchFamily="18" charset="0"/>
              </a:rPr>
              <a:t>Lire</a:t>
            </a:r>
            <a:r>
              <a:rPr lang="fr-FR" sz="2000" b="1">
                <a:latin typeface="Times New Roman" panose="02020603050405020304" pitchFamily="18" charset="0"/>
                <a:cs typeface="Times New Roman" panose="02020603050405020304" pitchFamily="18" charset="0"/>
              </a:rPr>
              <a:t>(</a:t>
            </a:r>
            <a:r>
              <a:rPr lang="fr-FR" sz="2000">
                <a:solidFill>
                  <a:srgbClr val="00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 xmlns:p14="http://schemas.microsoft.com/office/powerpoint/2010/main" val="331954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utoUpdateAnimBg="0"/>
      <p:bldP spid="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Instruction d’affectation</a:t>
            </a:r>
            <a:endParaRPr lang="fr-FR" dirty="0"/>
          </a:p>
        </p:txBody>
      </p:sp>
      <p:sp>
        <p:nvSpPr>
          <p:cNvPr id="4" name="Text Box 3"/>
          <p:cNvSpPr txBox="1">
            <a:spLocks noChangeArrowheads="1"/>
          </p:cNvSpPr>
          <p:nvPr/>
        </p:nvSpPr>
        <p:spPr bwMode="auto">
          <a:xfrm>
            <a:off x="468313" y="1412776"/>
            <a:ext cx="449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Définition</a:t>
            </a:r>
            <a:r>
              <a:rPr lang="fr-FR" sz="2400" b="1" dirty="0">
                <a:solidFill>
                  <a:srgbClr val="FF0066"/>
                </a:solidFill>
                <a:latin typeface="Times New Roman" panose="02020603050405020304" pitchFamily="18" charset="0"/>
              </a:rPr>
              <a:t>:</a:t>
            </a:r>
          </a:p>
        </p:txBody>
      </p:sp>
      <p:sp>
        <p:nvSpPr>
          <p:cNvPr id="5" name="Text Box 4"/>
          <p:cNvSpPr txBox="1">
            <a:spLocks noChangeArrowheads="1"/>
          </p:cNvSpPr>
          <p:nvPr/>
        </p:nvSpPr>
        <p:spPr bwMode="auto">
          <a:xfrm>
            <a:off x="468313" y="1773138"/>
            <a:ext cx="83820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rgbClr val="000000"/>
                </a:solidFill>
                <a:latin typeface="Times New Roman" panose="02020603050405020304" pitchFamily="18" charset="0"/>
                <a:cs typeface="Times New Roman" panose="02020603050405020304" pitchFamily="18" charset="0"/>
              </a:rPr>
              <a:t>C’est le stockage d’une valeur à un endroit spécifique(variable). Pour affecter une valeur à une variable, on écrit :</a:t>
            </a:r>
          </a:p>
        </p:txBody>
      </p:sp>
      <p:sp>
        <p:nvSpPr>
          <p:cNvPr id="6" name="Text Box 6"/>
          <p:cNvSpPr txBox="1">
            <a:spLocks noChangeArrowheads="1"/>
          </p:cNvSpPr>
          <p:nvPr/>
        </p:nvSpPr>
        <p:spPr bwMode="auto">
          <a:xfrm>
            <a:off x="820738" y="3978176"/>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u="sng" dirty="0">
                <a:solidFill>
                  <a:srgbClr val="000099"/>
                </a:solidFill>
                <a:latin typeface="Times New Roman" panose="02020603050405020304" pitchFamily="18" charset="0"/>
              </a:rPr>
              <a:t>Exemple</a:t>
            </a:r>
            <a:r>
              <a:rPr lang="fr-FR" sz="2400" b="1" i="1" dirty="0">
                <a:solidFill>
                  <a:srgbClr val="000099"/>
                </a:solidFill>
                <a:latin typeface="Times New Roman" panose="02020603050405020304" pitchFamily="18" charset="0"/>
              </a:rPr>
              <a:t> :</a:t>
            </a:r>
          </a:p>
        </p:txBody>
      </p:sp>
      <p:grpSp>
        <p:nvGrpSpPr>
          <p:cNvPr id="7" name="Group 9"/>
          <p:cNvGrpSpPr>
            <a:grpSpLocks/>
          </p:cNvGrpSpPr>
          <p:nvPr/>
        </p:nvGrpSpPr>
        <p:grpSpPr bwMode="auto">
          <a:xfrm>
            <a:off x="2268538" y="3139976"/>
            <a:ext cx="5029200" cy="514350"/>
            <a:chOff x="1392" y="2352"/>
            <a:chExt cx="3168" cy="324"/>
          </a:xfrm>
        </p:grpSpPr>
        <p:sp>
          <p:nvSpPr>
            <p:cNvPr id="8" name="Text Box 5"/>
            <p:cNvSpPr txBox="1">
              <a:spLocks noChangeArrowheads="1"/>
            </p:cNvSpPr>
            <p:nvPr/>
          </p:nvSpPr>
          <p:spPr bwMode="auto">
            <a:xfrm>
              <a:off x="1392" y="2352"/>
              <a:ext cx="3168" cy="324"/>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cs typeface="Times New Roman" panose="02020603050405020304" pitchFamily="18" charset="0"/>
                </a:rPr>
                <a:t>    </a:t>
              </a:r>
              <a:r>
                <a:rPr lang="fr-FR" sz="2400" b="1">
                  <a:solidFill>
                    <a:srgbClr val="000000"/>
                  </a:solidFill>
                  <a:latin typeface="Times New Roman" panose="02020603050405020304" pitchFamily="18" charset="0"/>
                  <a:cs typeface="Times New Roman" panose="02020603050405020304" pitchFamily="18" charset="0"/>
                </a:rPr>
                <a:t>Variable                           Valeur</a:t>
              </a:r>
            </a:p>
          </p:txBody>
        </p:sp>
        <p:sp>
          <p:nvSpPr>
            <p:cNvPr id="9" name="Line 8"/>
            <p:cNvSpPr>
              <a:spLocks noChangeShapeType="1"/>
            </p:cNvSpPr>
            <p:nvPr/>
          </p:nvSpPr>
          <p:spPr bwMode="auto">
            <a:xfrm flipH="1">
              <a:off x="2520" y="2544"/>
              <a:ext cx="960" cy="0"/>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13"/>
          <p:cNvGrpSpPr>
            <a:grpSpLocks/>
          </p:cNvGrpSpPr>
          <p:nvPr/>
        </p:nvGrpSpPr>
        <p:grpSpPr bwMode="auto">
          <a:xfrm>
            <a:off x="1277938" y="4511576"/>
            <a:ext cx="7162800" cy="1311275"/>
            <a:chOff x="816" y="2976"/>
            <a:chExt cx="4512" cy="826"/>
          </a:xfrm>
        </p:grpSpPr>
        <p:sp>
          <p:nvSpPr>
            <p:cNvPr id="11" name="Text Box 7"/>
            <p:cNvSpPr txBox="1">
              <a:spLocks noChangeArrowheads="1"/>
            </p:cNvSpPr>
            <p:nvPr/>
          </p:nvSpPr>
          <p:spPr bwMode="auto">
            <a:xfrm>
              <a:off x="816" y="2976"/>
              <a:ext cx="4512" cy="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a:solidFill>
                    <a:srgbClr val="000000"/>
                  </a:solidFill>
                  <a:latin typeface="Times New Roman" panose="02020603050405020304" pitchFamily="18" charset="0"/>
                  <a:cs typeface="Times New Roman" panose="02020603050405020304" pitchFamily="18" charset="0"/>
                </a:rPr>
                <a:t>Variable                          valeur 1 +  valeur 2</a:t>
              </a:r>
            </a:p>
            <a:p>
              <a:pPr algn="ctr">
                <a:spcBef>
                  <a:spcPct val="50000"/>
                </a:spcBef>
              </a:pPr>
              <a:r>
                <a:rPr lang="fr-FR" sz="2000">
                  <a:solidFill>
                    <a:srgbClr val="000000"/>
                  </a:solidFill>
                  <a:latin typeface="Times New Roman" panose="02020603050405020304" pitchFamily="18" charset="0"/>
                  <a:cs typeface="Times New Roman" panose="02020603050405020304" pitchFamily="18" charset="0"/>
                </a:rPr>
                <a:t>Variable                          valeur 1 *  valeur 2</a:t>
              </a:r>
            </a:p>
            <a:p>
              <a:pPr algn="ctr">
                <a:spcBef>
                  <a:spcPct val="50000"/>
                </a:spcBef>
              </a:pPr>
              <a:r>
                <a:rPr lang="fr-FR" sz="2000">
                  <a:solidFill>
                    <a:srgbClr val="000000"/>
                  </a:solidFill>
                  <a:latin typeface="Times New Roman" panose="02020603050405020304" pitchFamily="18" charset="0"/>
                  <a:cs typeface="Times New Roman" panose="02020603050405020304" pitchFamily="18" charset="0"/>
                </a:rPr>
                <a:t>Variable                          valeur  + Variable1</a:t>
              </a:r>
            </a:p>
          </p:txBody>
        </p:sp>
        <p:sp>
          <p:nvSpPr>
            <p:cNvPr id="12" name="Line 10"/>
            <p:cNvSpPr>
              <a:spLocks noChangeShapeType="1"/>
            </p:cNvSpPr>
            <p:nvPr/>
          </p:nvSpPr>
          <p:spPr bwMode="auto">
            <a:xfrm flipH="1">
              <a:off x="2400" y="3132"/>
              <a:ext cx="672" cy="0"/>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Line 11"/>
            <p:cNvSpPr>
              <a:spLocks noChangeShapeType="1"/>
            </p:cNvSpPr>
            <p:nvPr/>
          </p:nvSpPr>
          <p:spPr bwMode="auto">
            <a:xfrm flipH="1">
              <a:off x="2400" y="3420"/>
              <a:ext cx="672" cy="0"/>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Line 12"/>
            <p:cNvSpPr>
              <a:spLocks noChangeShapeType="1"/>
            </p:cNvSpPr>
            <p:nvPr/>
          </p:nvSpPr>
          <p:spPr bwMode="auto">
            <a:xfrm flipH="1">
              <a:off x="2400" y="3708"/>
              <a:ext cx="672" cy="0"/>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878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2"/>
          <p:cNvSpPr>
            <a:spLocks noChangeArrowheads="1"/>
          </p:cNvSpPr>
          <p:nvPr/>
        </p:nvSpPr>
        <p:spPr bwMode="auto">
          <a:xfrm>
            <a:off x="381000" y="1556792"/>
            <a:ext cx="8255000" cy="3733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spcBef>
                <a:spcPct val="45000"/>
              </a:spcBef>
              <a:buClr>
                <a:schemeClr val="folHlink"/>
              </a:buClr>
              <a:buSzPct val="60000"/>
              <a:buFont typeface="Wingdings" panose="05000000000000000000" pitchFamily="2" charset="2"/>
              <a:buChar char="n"/>
            </a:pPr>
            <a:r>
              <a:rPr lang="fr-FR" dirty="0"/>
              <a:t>Les variables sont des références (adresses mémoires) où vont être stockées des valeurs qui peuvent changer au cours de l’exécution du programme. Les mémoires sont repérées par des numéros (pour l’ordinateur) ou des noms (pour le programmeur, qui a intérêt à choisir des noms significatifs).</a:t>
            </a:r>
          </a:p>
          <a:p>
            <a:pPr algn="just">
              <a:spcBef>
                <a:spcPct val="45000"/>
              </a:spcBef>
              <a:buClr>
                <a:schemeClr val="folHlink"/>
              </a:buClr>
              <a:buSzPct val="60000"/>
              <a:buFont typeface="Wingdings" panose="05000000000000000000" pitchFamily="2" charset="2"/>
              <a:buChar char="n"/>
            </a:pPr>
            <a:r>
              <a:rPr lang="fr-FR" dirty="0"/>
              <a:t>Chaque fois qu’on procède à une nouvelle affectation, l’ancien contenu de la mémoire est perdu et un nouveau contenu est placé dans la mémoire.</a:t>
            </a:r>
          </a:p>
          <a:p>
            <a:pPr algn="just">
              <a:spcBef>
                <a:spcPct val="45000"/>
              </a:spcBef>
              <a:buClr>
                <a:schemeClr val="folHlink"/>
              </a:buClr>
              <a:buSzPct val="60000"/>
              <a:buFont typeface="Wingdings" panose="05000000000000000000" pitchFamily="2" charset="2"/>
              <a:buChar char="n"/>
            </a:pPr>
            <a:r>
              <a:rPr lang="fr-FR" dirty="0"/>
              <a:t>Les </a:t>
            </a:r>
            <a:r>
              <a:rPr lang="fr-FR" b="1" dirty="0">
                <a:solidFill>
                  <a:srgbClr val="3333FF"/>
                </a:solidFill>
              </a:rPr>
              <a:t>constantes</a:t>
            </a:r>
            <a:r>
              <a:rPr lang="fr-FR" dirty="0"/>
              <a:t> correspondent à des zones mémoires dont le contenu ne peut pas varier. </a:t>
            </a:r>
            <a:endParaRPr lang="fr-FR" dirty="0">
              <a:latin typeface="Tahoma" panose="020B0604030504040204" pitchFamily="34" charset="0"/>
            </a:endParaRPr>
          </a:p>
        </p:txBody>
      </p:sp>
      <p:grpSp>
        <p:nvGrpSpPr>
          <p:cNvPr id="5" name="Group 17"/>
          <p:cNvGrpSpPr>
            <a:grpSpLocks/>
          </p:cNvGrpSpPr>
          <p:nvPr/>
        </p:nvGrpSpPr>
        <p:grpSpPr bwMode="auto">
          <a:xfrm>
            <a:off x="5562600" y="5223917"/>
            <a:ext cx="2819400" cy="914400"/>
            <a:chOff x="3216" y="3600"/>
            <a:chExt cx="1776" cy="576"/>
          </a:xfrm>
        </p:grpSpPr>
        <p:sp>
          <p:nvSpPr>
            <p:cNvPr id="6" name="Rectangle 3"/>
            <p:cNvSpPr>
              <a:spLocks noChangeArrowheads="1"/>
            </p:cNvSpPr>
            <p:nvPr/>
          </p:nvSpPr>
          <p:spPr bwMode="auto">
            <a:xfrm>
              <a:off x="3696"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7" name="Rectangle 4"/>
            <p:cNvSpPr>
              <a:spLocks noChangeArrowheads="1"/>
            </p:cNvSpPr>
            <p:nvPr/>
          </p:nvSpPr>
          <p:spPr bwMode="auto">
            <a:xfrm>
              <a:off x="3792"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1</a:t>
              </a:r>
            </a:p>
          </p:txBody>
        </p:sp>
        <p:sp>
          <p:nvSpPr>
            <p:cNvPr id="8" name="Rectangle 5"/>
            <p:cNvSpPr>
              <a:spLocks noChangeArrowheads="1"/>
            </p:cNvSpPr>
            <p:nvPr/>
          </p:nvSpPr>
          <p:spPr bwMode="auto">
            <a:xfrm>
              <a:off x="3888"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9" name="Rectangle 6"/>
            <p:cNvSpPr>
              <a:spLocks noChangeArrowheads="1"/>
            </p:cNvSpPr>
            <p:nvPr/>
          </p:nvSpPr>
          <p:spPr bwMode="auto">
            <a:xfrm>
              <a:off x="3984"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10" name="Rectangle 7"/>
            <p:cNvSpPr>
              <a:spLocks noChangeArrowheads="1"/>
            </p:cNvSpPr>
            <p:nvPr/>
          </p:nvSpPr>
          <p:spPr bwMode="auto">
            <a:xfrm>
              <a:off x="4080"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11" name="Rectangle 8"/>
            <p:cNvSpPr>
              <a:spLocks noChangeArrowheads="1"/>
            </p:cNvSpPr>
            <p:nvPr/>
          </p:nvSpPr>
          <p:spPr bwMode="auto">
            <a:xfrm>
              <a:off x="4176"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12" name="Rectangle 9"/>
            <p:cNvSpPr>
              <a:spLocks noChangeArrowheads="1"/>
            </p:cNvSpPr>
            <p:nvPr/>
          </p:nvSpPr>
          <p:spPr bwMode="auto">
            <a:xfrm>
              <a:off x="4272"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0</a:t>
              </a:r>
            </a:p>
          </p:txBody>
        </p:sp>
        <p:sp>
          <p:nvSpPr>
            <p:cNvPr id="13" name="Rectangle 10"/>
            <p:cNvSpPr>
              <a:spLocks noChangeArrowheads="1"/>
            </p:cNvSpPr>
            <p:nvPr/>
          </p:nvSpPr>
          <p:spPr bwMode="auto">
            <a:xfrm>
              <a:off x="4368" y="3936"/>
              <a:ext cx="96" cy="14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sz="1400">
                  <a:latin typeface="Times New Roman" panose="02020603050405020304" pitchFamily="18" charset="0"/>
                </a:rPr>
                <a:t>1</a:t>
              </a:r>
            </a:p>
          </p:txBody>
        </p:sp>
        <p:sp>
          <p:nvSpPr>
            <p:cNvPr id="14" name="Text Box 11"/>
            <p:cNvSpPr txBox="1">
              <a:spLocks noChangeArrowheads="1"/>
            </p:cNvSpPr>
            <p:nvPr/>
          </p:nvSpPr>
          <p:spPr bwMode="auto">
            <a:xfrm>
              <a:off x="3216" y="3648"/>
              <a:ext cx="96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dirty="0">
                  <a:solidFill>
                    <a:srgbClr val="3333FF"/>
                  </a:solidFill>
                  <a:latin typeface="Times New Roman" panose="02020603050405020304" pitchFamily="18" charset="0"/>
                </a:rPr>
                <a:t>octet n° 52</a:t>
              </a:r>
              <a:endParaRPr lang="fr-FR" sz="2400" dirty="0">
                <a:latin typeface="Times New Roman" panose="02020603050405020304" pitchFamily="18" charset="0"/>
              </a:endParaRPr>
            </a:p>
          </p:txBody>
        </p:sp>
        <p:sp>
          <p:nvSpPr>
            <p:cNvPr id="15" name="Text Box 12"/>
            <p:cNvSpPr txBox="1">
              <a:spLocks noChangeArrowheads="1"/>
            </p:cNvSpPr>
            <p:nvPr/>
          </p:nvSpPr>
          <p:spPr bwMode="auto">
            <a:xfrm>
              <a:off x="4532" y="3648"/>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solidFill>
                    <a:srgbClr val="FF0066"/>
                  </a:solidFill>
                  <a:latin typeface="Times New Roman" panose="02020603050405020304" pitchFamily="18" charset="0"/>
                </a:rPr>
                <a:t>’A’</a:t>
              </a:r>
            </a:p>
          </p:txBody>
        </p:sp>
        <p:sp>
          <p:nvSpPr>
            <p:cNvPr id="16" name="Line 13"/>
            <p:cNvSpPr>
              <a:spLocks noChangeShapeType="1"/>
            </p:cNvSpPr>
            <p:nvPr/>
          </p:nvSpPr>
          <p:spPr bwMode="auto">
            <a:xfrm>
              <a:off x="3456" y="3888"/>
              <a:ext cx="240" cy="96"/>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Line 14"/>
            <p:cNvSpPr>
              <a:spLocks noChangeShapeType="1"/>
            </p:cNvSpPr>
            <p:nvPr/>
          </p:nvSpPr>
          <p:spPr bwMode="auto">
            <a:xfrm flipH="1">
              <a:off x="4464" y="3840"/>
              <a:ext cx="144" cy="96"/>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Rectangle 15"/>
            <p:cNvSpPr>
              <a:spLocks noChangeArrowheads="1"/>
            </p:cNvSpPr>
            <p:nvPr/>
          </p:nvSpPr>
          <p:spPr bwMode="auto">
            <a:xfrm>
              <a:off x="3216" y="3600"/>
              <a:ext cx="1776" cy="576"/>
            </a:xfrm>
            <a:prstGeom prst="rect">
              <a:avLst/>
            </a:prstGeom>
            <a:noFill/>
            <a:ln w="12700" cap="sq">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 xmlns:p14="http://schemas.microsoft.com/office/powerpoint/2010/main" val="17182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grpSp>
        <p:nvGrpSpPr>
          <p:cNvPr id="4" name="Group 7"/>
          <p:cNvGrpSpPr>
            <a:grpSpLocks/>
          </p:cNvGrpSpPr>
          <p:nvPr/>
        </p:nvGrpSpPr>
        <p:grpSpPr bwMode="auto">
          <a:xfrm>
            <a:off x="443483" y="1124744"/>
            <a:ext cx="8809037" cy="5243513"/>
            <a:chOff x="211" y="1200"/>
            <a:chExt cx="5549" cy="3303"/>
          </a:xfrm>
        </p:grpSpPr>
        <p:sp>
          <p:nvSpPr>
            <p:cNvPr id="5" name="Text Box 2"/>
            <p:cNvSpPr txBox="1">
              <a:spLocks noChangeArrowheads="1"/>
            </p:cNvSpPr>
            <p:nvPr/>
          </p:nvSpPr>
          <p:spPr bwMode="auto">
            <a:xfrm>
              <a:off x="672" y="1200"/>
              <a:ext cx="5088" cy="3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sz="2000" b="1" dirty="0">
                  <a:solidFill>
                    <a:srgbClr val="FF0066"/>
                  </a:solidFill>
                  <a:latin typeface="Book Antiqua" panose="02040602050305030304" pitchFamily="18" charset="0"/>
                </a:rPr>
                <a:t>Quels résultats  produit  l’algorithme suivant ? Les types de variables sont-ils corrects</a:t>
              </a:r>
            </a:p>
            <a:p>
              <a:r>
                <a:rPr lang="fr-FR" dirty="0">
                  <a:solidFill>
                    <a:srgbClr val="000000"/>
                  </a:solidFill>
                  <a:latin typeface="Book Antiqua" panose="02040602050305030304" pitchFamily="18" charset="0"/>
                </a:rPr>
                <a:t>Titre : </a:t>
              </a:r>
              <a:r>
                <a:rPr lang="fr-FR" b="1" dirty="0">
                  <a:solidFill>
                    <a:srgbClr val="000000"/>
                  </a:solidFill>
                  <a:latin typeface="Book Antiqua" panose="02040602050305030304" pitchFamily="18" charset="0"/>
                </a:rPr>
                <a:t>Calcul</a:t>
              </a:r>
              <a:br>
                <a:rPr lang="fr-FR" b="1" dirty="0">
                  <a:solidFill>
                    <a:srgbClr val="000000"/>
                  </a:solidFill>
                  <a:latin typeface="Book Antiqua" panose="02040602050305030304" pitchFamily="18" charset="0"/>
                </a:rPr>
              </a:br>
              <a:r>
                <a:rPr lang="fr-FR" b="1" dirty="0">
                  <a:solidFill>
                    <a:srgbClr val="000000"/>
                  </a:solidFill>
                  <a:latin typeface="Lucida Console" panose="020B0609040504020204" pitchFamily="49" charset="0"/>
                </a:rPr>
                <a:t>Variable 	</a:t>
              </a:r>
              <a:r>
                <a:rPr lang="fr-FR" dirty="0">
                  <a:solidFill>
                    <a:srgbClr val="000000"/>
                  </a:solidFill>
                  <a:latin typeface="Lucida Console" panose="020B0609040504020204" pitchFamily="49" charset="0"/>
                </a:rPr>
                <a:t>A: Entier</a:t>
              </a:r>
            </a:p>
            <a:p>
              <a:r>
                <a:rPr lang="fr-FR" dirty="0">
                  <a:solidFill>
                    <a:srgbClr val="000000"/>
                  </a:solidFill>
                  <a:latin typeface="Lucida Console" panose="020B0609040504020204" pitchFamily="49" charset="0"/>
                </a:rPr>
                <a:t>    		C,B  : Réel</a:t>
              </a:r>
            </a:p>
            <a:p>
              <a:r>
                <a:rPr lang="fr-FR" dirty="0">
                  <a:solidFill>
                    <a:srgbClr val="000000"/>
                  </a:solidFill>
                  <a:latin typeface="Lucida Console" panose="020B0609040504020204" pitchFamily="49" charset="0"/>
                </a:rPr>
                <a:t>    		D : caractère</a:t>
              </a:r>
            </a:p>
            <a:p>
              <a:pPr>
                <a:lnSpc>
                  <a:spcPct val="80000"/>
                </a:lnSpc>
              </a:pPr>
              <a:r>
                <a:rPr lang="fr-FR" dirty="0">
                  <a:solidFill>
                    <a:srgbClr val="000000"/>
                  </a:solidFill>
                  <a:latin typeface="Lucida Console" panose="020B0609040504020204" pitchFamily="49" charset="0"/>
                </a:rPr>
                <a:t>    		E : Booléen</a:t>
              </a:r>
              <a:r>
                <a:rPr lang="fr-FR" b="1" dirty="0">
                  <a:solidFill>
                    <a:srgbClr val="000000"/>
                  </a:solidFill>
                  <a:latin typeface="Lucida Console" panose="020B0609040504020204" pitchFamily="49" charset="0"/>
                </a:rPr>
                <a:t/>
              </a:r>
              <a:br>
                <a:rPr lang="fr-FR" b="1" dirty="0">
                  <a:solidFill>
                    <a:srgbClr val="000000"/>
                  </a:solidFill>
                  <a:latin typeface="Lucida Console" panose="020B0609040504020204" pitchFamily="49" charset="0"/>
                </a:rPr>
              </a:br>
              <a:r>
                <a:rPr lang="fr-FR" b="1" dirty="0">
                  <a:solidFill>
                    <a:srgbClr val="000000"/>
                  </a:solidFill>
                  <a:latin typeface="Lucida Console" panose="020B0609040504020204" pitchFamily="49" charset="0"/>
                </a:rPr>
                <a:t>Début</a:t>
              </a:r>
              <a:br>
                <a:rPr lang="fr-FR" b="1" dirty="0">
                  <a:solidFill>
                    <a:srgbClr val="000000"/>
                  </a:solidFill>
                  <a:latin typeface="Lucida Console" panose="020B0609040504020204" pitchFamily="49" charset="0"/>
                </a:rPr>
              </a:br>
              <a:r>
                <a:rPr lang="fr-FR" b="1" dirty="0">
                  <a:solidFill>
                    <a:srgbClr val="000000"/>
                  </a:solidFill>
                  <a:latin typeface="Lucida Console" panose="020B0609040504020204" pitchFamily="49" charset="0"/>
                </a:rPr>
                <a:t>    	</a:t>
              </a:r>
              <a:r>
                <a:rPr lang="fr-FR" dirty="0">
                  <a:solidFill>
                    <a:srgbClr val="000000"/>
                  </a:solidFill>
                  <a:latin typeface="Lucida Console" panose="020B0609040504020204" pitchFamily="49" charset="0"/>
                </a:rPr>
                <a:t>A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30</a:t>
              </a:r>
              <a:br>
                <a:rPr lang="fr-FR" dirty="0">
                  <a:solidFill>
                    <a:srgbClr val="000000"/>
                  </a:solidFill>
                  <a:latin typeface="Lucida Console" panose="020B0609040504020204" pitchFamily="49" charset="0"/>
                </a:rPr>
              </a:br>
              <a:r>
                <a:rPr lang="fr-FR" dirty="0">
                  <a:solidFill>
                    <a:srgbClr val="000000"/>
                  </a:solidFill>
                  <a:latin typeface="Lucida Console" panose="020B0609040504020204" pitchFamily="49" charset="0"/>
                </a:rPr>
                <a:t>	B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A * 2</a:t>
              </a:r>
            </a:p>
            <a:p>
              <a:pPr>
                <a:lnSpc>
                  <a:spcPct val="80000"/>
                </a:lnSpc>
              </a:pPr>
              <a:r>
                <a:rPr lang="fr-FR" dirty="0">
                  <a:solidFill>
                    <a:srgbClr val="000000"/>
                  </a:solidFill>
                  <a:latin typeface="Lucida Console" panose="020B0609040504020204" pitchFamily="49" charset="0"/>
                </a:rPr>
                <a:t>	Écrire('B=' , B)</a:t>
              </a:r>
            </a:p>
            <a:p>
              <a:r>
                <a:rPr lang="fr-FR" dirty="0">
                  <a:solidFill>
                    <a:srgbClr val="000000"/>
                  </a:solidFill>
                  <a:latin typeface="Lucida Console" panose="020B0609040504020204" pitchFamily="49" charset="0"/>
                </a:rPr>
                <a:t>	C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(B + A)/4</a:t>
              </a:r>
            </a:p>
            <a:p>
              <a:r>
                <a:rPr lang="fr-FR" dirty="0">
                  <a:solidFill>
                    <a:srgbClr val="000000"/>
                  </a:solidFill>
                  <a:latin typeface="Lucida Console" panose="020B0609040504020204" pitchFamily="49" charset="0"/>
                </a:rPr>
                <a:t>	B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C / 5</a:t>
              </a:r>
            </a:p>
            <a:p>
              <a:r>
                <a:rPr lang="fr-FR" dirty="0">
                  <a:solidFill>
                    <a:srgbClr val="000000"/>
                  </a:solidFill>
                  <a:latin typeface="Lucida Console" panose="020B0609040504020204" pitchFamily="49" charset="0"/>
                </a:rPr>
                <a:t>	D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‘Amine’</a:t>
              </a:r>
            </a:p>
            <a:p>
              <a:r>
                <a:rPr lang="fr-FR" dirty="0">
                  <a:solidFill>
                    <a:srgbClr val="000000"/>
                  </a:solidFill>
                  <a:latin typeface="Lucida Console" panose="020B0609040504020204" pitchFamily="49" charset="0"/>
                </a:rPr>
                <a:t>	E </a:t>
              </a:r>
              <a:r>
                <a:rPr lang="fr-FR" sz="2400" dirty="0">
                  <a:solidFill>
                    <a:srgbClr val="000000"/>
                  </a:solidFill>
                  <a:latin typeface="Arial" panose="020B0604020202020204" pitchFamily="34" charset="0"/>
                </a:rPr>
                <a:t>←</a:t>
              </a:r>
              <a:r>
                <a:rPr lang="fr-FR" dirty="0">
                  <a:solidFill>
                    <a:srgbClr val="000000"/>
                  </a:solidFill>
                  <a:latin typeface="Lucida Console" panose="020B0609040504020204" pitchFamily="49" charset="0"/>
                </a:rPr>
                <a:t> (A &gt; 40) Ou (C &lt; B)</a:t>
              </a:r>
            </a:p>
            <a:p>
              <a:r>
                <a:rPr lang="fr-FR" dirty="0">
                  <a:solidFill>
                    <a:srgbClr val="000000"/>
                  </a:solidFill>
                  <a:latin typeface="Lucida Console" panose="020B0609040504020204" pitchFamily="49" charset="0"/>
                </a:rPr>
                <a:t>	Écrire('les valeurs obtenues sont : A = ' , A , </a:t>
              </a:r>
            </a:p>
            <a:p>
              <a:pPr>
                <a:lnSpc>
                  <a:spcPct val="95000"/>
                </a:lnSpc>
              </a:pPr>
              <a:r>
                <a:rPr lang="fr-FR" dirty="0">
                  <a:solidFill>
                    <a:srgbClr val="000000"/>
                  </a:solidFill>
                  <a:latin typeface="Lucida Console" panose="020B0609040504020204" pitchFamily="49" charset="0"/>
                </a:rPr>
                <a:t>	'B = ' ,B , ' C = ', C , ' D = ', D, ' E = ', E)</a:t>
              </a:r>
            </a:p>
            <a:p>
              <a:pPr>
                <a:lnSpc>
                  <a:spcPct val="75000"/>
                </a:lnSpc>
              </a:pPr>
              <a:r>
                <a:rPr lang="fr-FR" b="1" dirty="0">
                  <a:solidFill>
                    <a:srgbClr val="000000"/>
                  </a:solidFill>
                  <a:latin typeface="Lucida Console" panose="020B0609040504020204" pitchFamily="49" charset="0"/>
                </a:rPr>
                <a:t>Fin</a:t>
              </a:r>
            </a:p>
          </p:txBody>
        </p:sp>
        <p:sp>
          <p:nvSpPr>
            <p:cNvPr id="6" name="Text Box 3"/>
            <p:cNvSpPr txBox="1">
              <a:spLocks noChangeArrowheads="1"/>
            </p:cNvSpPr>
            <p:nvPr/>
          </p:nvSpPr>
          <p:spPr bwMode="auto">
            <a:xfrm>
              <a:off x="211" y="1584"/>
              <a:ext cx="289" cy="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fr-FR" b="1">
                  <a:solidFill>
                    <a:srgbClr val="000099"/>
                  </a:solidFill>
                  <a:latin typeface="Book Antiqua" panose="02040602050305030304" pitchFamily="18" charset="0"/>
                </a:rPr>
                <a:t>Déclaration</a:t>
              </a:r>
            </a:p>
          </p:txBody>
        </p:sp>
        <p:sp>
          <p:nvSpPr>
            <p:cNvPr id="7" name="Text Box 4"/>
            <p:cNvSpPr txBox="1">
              <a:spLocks noChangeArrowheads="1"/>
            </p:cNvSpPr>
            <p:nvPr/>
          </p:nvSpPr>
          <p:spPr bwMode="auto">
            <a:xfrm>
              <a:off x="211" y="2592"/>
              <a:ext cx="289" cy="1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fr-FR" b="1">
                  <a:solidFill>
                    <a:srgbClr val="000099"/>
                  </a:solidFill>
                  <a:latin typeface="Book Antiqua" panose="02040602050305030304" pitchFamily="18" charset="0"/>
                </a:rPr>
                <a:t>Manipulation</a:t>
              </a:r>
            </a:p>
          </p:txBody>
        </p:sp>
      </p:grpSp>
    </p:spTree>
    <p:extLst>
      <p:ext uri="{BB962C8B-B14F-4D97-AF65-F5344CB8AC3E}">
        <p14:creationId xmlns="" xmlns:p14="http://schemas.microsoft.com/office/powerpoint/2010/main" val="1844674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Etat de la mémoire</a:t>
            </a:r>
            <a:endParaRPr lang="fr-FR" dirty="0"/>
          </a:p>
        </p:txBody>
      </p:sp>
      <p:grpSp>
        <p:nvGrpSpPr>
          <p:cNvPr id="4" name="Group 471"/>
          <p:cNvGrpSpPr>
            <a:grpSpLocks/>
          </p:cNvGrpSpPr>
          <p:nvPr/>
        </p:nvGrpSpPr>
        <p:grpSpPr bwMode="auto">
          <a:xfrm>
            <a:off x="914400" y="1556792"/>
            <a:ext cx="7315200" cy="4419600"/>
            <a:chOff x="576" y="1296"/>
            <a:chExt cx="4608" cy="2784"/>
          </a:xfrm>
        </p:grpSpPr>
        <p:grpSp>
          <p:nvGrpSpPr>
            <p:cNvPr id="5" name="Group 385"/>
            <p:cNvGrpSpPr>
              <a:grpSpLocks/>
            </p:cNvGrpSpPr>
            <p:nvPr/>
          </p:nvGrpSpPr>
          <p:grpSpPr bwMode="auto">
            <a:xfrm>
              <a:off x="576" y="1296"/>
              <a:ext cx="4569" cy="2378"/>
              <a:chOff x="576" y="1296"/>
              <a:chExt cx="4569" cy="2378"/>
            </a:xfrm>
          </p:grpSpPr>
          <p:sp>
            <p:nvSpPr>
              <p:cNvPr id="73" name="Rectangle 185"/>
              <p:cNvSpPr>
                <a:spLocks noChangeArrowheads="1"/>
              </p:cNvSpPr>
              <p:nvPr/>
            </p:nvSpPr>
            <p:spPr bwMode="auto">
              <a:xfrm>
                <a:off x="617" y="1300"/>
                <a:ext cx="998"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100" b="1" i="1">
                    <a:solidFill>
                      <a:srgbClr val="000000"/>
                    </a:solidFill>
                    <a:latin typeface="Georgia" panose="02040502050405020303" pitchFamily="18" charset="0"/>
                  </a:rPr>
                  <a:t>Instruction</a:t>
                </a:r>
                <a:endParaRPr lang="fr-FR"/>
              </a:p>
            </p:txBody>
          </p:sp>
          <p:sp>
            <p:nvSpPr>
              <p:cNvPr id="74" name="Rectangle 186"/>
              <p:cNvSpPr>
                <a:spLocks noChangeArrowheads="1"/>
              </p:cNvSpPr>
              <p:nvPr/>
            </p:nvSpPr>
            <p:spPr bwMode="auto">
              <a:xfrm>
                <a:off x="1673" y="1300"/>
                <a:ext cx="43"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100" b="1" i="1">
                    <a:solidFill>
                      <a:srgbClr val="000000"/>
                    </a:solidFill>
                    <a:latin typeface="Georgia" panose="02040502050405020303" pitchFamily="18" charset="0"/>
                  </a:rPr>
                  <a:t> </a:t>
                </a:r>
                <a:endParaRPr lang="fr-FR"/>
              </a:p>
            </p:txBody>
          </p:sp>
          <p:sp>
            <p:nvSpPr>
              <p:cNvPr id="75" name="Rectangle 187"/>
              <p:cNvSpPr>
                <a:spLocks noChangeArrowheads="1"/>
              </p:cNvSpPr>
              <p:nvPr/>
            </p:nvSpPr>
            <p:spPr bwMode="auto">
              <a:xfrm>
                <a:off x="617" y="1493"/>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76" name="Rectangle 188"/>
              <p:cNvSpPr>
                <a:spLocks noChangeArrowheads="1"/>
              </p:cNvSpPr>
              <p:nvPr/>
            </p:nvSpPr>
            <p:spPr bwMode="auto">
              <a:xfrm>
                <a:off x="2614" y="1301"/>
                <a:ext cx="13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a:t>
                </a:r>
                <a:endParaRPr lang="fr-FR"/>
              </a:p>
            </p:txBody>
          </p:sp>
          <p:sp>
            <p:nvSpPr>
              <p:cNvPr id="77" name="Rectangle 189"/>
              <p:cNvSpPr>
                <a:spLocks noChangeArrowheads="1"/>
              </p:cNvSpPr>
              <p:nvPr/>
            </p:nvSpPr>
            <p:spPr bwMode="auto">
              <a:xfrm>
                <a:off x="2758" y="130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78" name="Rectangle 190"/>
              <p:cNvSpPr>
                <a:spLocks noChangeArrowheads="1"/>
              </p:cNvSpPr>
              <p:nvPr/>
            </p:nvSpPr>
            <p:spPr bwMode="auto">
              <a:xfrm>
                <a:off x="3060" y="1301"/>
                <a:ext cx="13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B</a:t>
                </a:r>
                <a:endParaRPr lang="fr-FR"/>
              </a:p>
            </p:txBody>
          </p:sp>
          <p:sp>
            <p:nvSpPr>
              <p:cNvPr id="79" name="Rectangle 191"/>
              <p:cNvSpPr>
                <a:spLocks noChangeArrowheads="1"/>
              </p:cNvSpPr>
              <p:nvPr/>
            </p:nvSpPr>
            <p:spPr bwMode="auto">
              <a:xfrm>
                <a:off x="3205" y="130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80" name="Rectangle 192"/>
              <p:cNvSpPr>
                <a:spLocks noChangeArrowheads="1"/>
              </p:cNvSpPr>
              <p:nvPr/>
            </p:nvSpPr>
            <p:spPr bwMode="auto">
              <a:xfrm>
                <a:off x="3574" y="1301"/>
                <a:ext cx="13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C</a:t>
                </a:r>
                <a:endParaRPr lang="fr-FR"/>
              </a:p>
            </p:txBody>
          </p:sp>
          <p:sp>
            <p:nvSpPr>
              <p:cNvPr id="81" name="Rectangle 193"/>
              <p:cNvSpPr>
                <a:spLocks noChangeArrowheads="1"/>
              </p:cNvSpPr>
              <p:nvPr/>
            </p:nvSpPr>
            <p:spPr bwMode="auto">
              <a:xfrm>
                <a:off x="3718" y="130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82" name="Rectangle 194"/>
              <p:cNvSpPr>
                <a:spLocks noChangeArrowheads="1"/>
              </p:cNvSpPr>
              <p:nvPr/>
            </p:nvSpPr>
            <p:spPr bwMode="auto">
              <a:xfrm>
                <a:off x="4179" y="1301"/>
                <a:ext cx="139"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D</a:t>
                </a:r>
                <a:endParaRPr lang="fr-FR"/>
              </a:p>
            </p:txBody>
          </p:sp>
          <p:sp>
            <p:nvSpPr>
              <p:cNvPr id="83" name="Rectangle 195"/>
              <p:cNvSpPr>
                <a:spLocks noChangeArrowheads="1"/>
              </p:cNvSpPr>
              <p:nvPr/>
            </p:nvSpPr>
            <p:spPr bwMode="auto">
              <a:xfrm>
                <a:off x="4323" y="130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84" name="Rectangle 196"/>
              <p:cNvSpPr>
                <a:spLocks noChangeArrowheads="1"/>
              </p:cNvSpPr>
              <p:nvPr/>
            </p:nvSpPr>
            <p:spPr bwMode="auto">
              <a:xfrm>
                <a:off x="4803" y="1301"/>
                <a:ext cx="12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E</a:t>
                </a:r>
                <a:endParaRPr lang="fr-FR"/>
              </a:p>
            </p:txBody>
          </p:sp>
          <p:sp>
            <p:nvSpPr>
              <p:cNvPr id="85" name="Rectangle 197"/>
              <p:cNvSpPr>
                <a:spLocks noChangeArrowheads="1"/>
              </p:cNvSpPr>
              <p:nvPr/>
            </p:nvSpPr>
            <p:spPr bwMode="auto">
              <a:xfrm>
                <a:off x="4937" y="130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86" name="Rectangle 198"/>
              <p:cNvSpPr>
                <a:spLocks noChangeArrowheads="1"/>
              </p:cNvSpPr>
              <p:nvPr/>
            </p:nvSpPr>
            <p:spPr bwMode="auto">
              <a:xfrm>
                <a:off x="576"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87" name="Rectangle 199"/>
              <p:cNvSpPr>
                <a:spLocks noChangeArrowheads="1"/>
              </p:cNvSpPr>
              <p:nvPr/>
            </p:nvSpPr>
            <p:spPr bwMode="auto">
              <a:xfrm>
                <a:off x="576"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88" name="Rectangle 200"/>
              <p:cNvSpPr>
                <a:spLocks noChangeArrowheads="1"/>
              </p:cNvSpPr>
              <p:nvPr/>
            </p:nvSpPr>
            <p:spPr bwMode="auto">
              <a:xfrm>
                <a:off x="581" y="1296"/>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89" name="Rectangle 201"/>
              <p:cNvSpPr>
                <a:spLocks noChangeArrowheads="1"/>
              </p:cNvSpPr>
              <p:nvPr/>
            </p:nvSpPr>
            <p:spPr bwMode="auto">
              <a:xfrm>
                <a:off x="2491"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0" name="Rectangle 202"/>
              <p:cNvSpPr>
                <a:spLocks noChangeArrowheads="1"/>
              </p:cNvSpPr>
              <p:nvPr/>
            </p:nvSpPr>
            <p:spPr bwMode="auto">
              <a:xfrm>
                <a:off x="2496" y="1296"/>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1" name="Rectangle 203"/>
              <p:cNvSpPr>
                <a:spLocks noChangeArrowheads="1"/>
              </p:cNvSpPr>
              <p:nvPr/>
            </p:nvSpPr>
            <p:spPr bwMode="auto">
              <a:xfrm>
                <a:off x="2877" y="1296"/>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2" name="Rectangle 204"/>
              <p:cNvSpPr>
                <a:spLocks noChangeArrowheads="1"/>
              </p:cNvSpPr>
              <p:nvPr/>
            </p:nvSpPr>
            <p:spPr bwMode="auto">
              <a:xfrm>
                <a:off x="2883" y="1296"/>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3" name="Rectangle 205"/>
              <p:cNvSpPr>
                <a:spLocks noChangeArrowheads="1"/>
              </p:cNvSpPr>
              <p:nvPr/>
            </p:nvSpPr>
            <p:spPr bwMode="auto">
              <a:xfrm>
                <a:off x="3384"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4" name="Rectangle 206"/>
              <p:cNvSpPr>
                <a:spLocks noChangeArrowheads="1"/>
              </p:cNvSpPr>
              <p:nvPr/>
            </p:nvSpPr>
            <p:spPr bwMode="auto">
              <a:xfrm>
                <a:off x="3389" y="1296"/>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5" name="Rectangle 207"/>
              <p:cNvSpPr>
                <a:spLocks noChangeArrowheads="1"/>
              </p:cNvSpPr>
              <p:nvPr/>
            </p:nvSpPr>
            <p:spPr bwMode="auto">
              <a:xfrm>
                <a:off x="3902" y="1296"/>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6" name="Rectangle 208"/>
              <p:cNvSpPr>
                <a:spLocks noChangeArrowheads="1"/>
              </p:cNvSpPr>
              <p:nvPr/>
            </p:nvSpPr>
            <p:spPr bwMode="auto">
              <a:xfrm>
                <a:off x="3908" y="1296"/>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7" name="Rectangle 209"/>
              <p:cNvSpPr>
                <a:spLocks noChangeArrowheads="1"/>
              </p:cNvSpPr>
              <p:nvPr/>
            </p:nvSpPr>
            <p:spPr bwMode="auto">
              <a:xfrm>
                <a:off x="4595"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8" name="Rectangle 210"/>
              <p:cNvSpPr>
                <a:spLocks noChangeArrowheads="1"/>
              </p:cNvSpPr>
              <p:nvPr/>
            </p:nvSpPr>
            <p:spPr bwMode="auto">
              <a:xfrm>
                <a:off x="4600" y="1296"/>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9" name="Rectangle 211"/>
              <p:cNvSpPr>
                <a:spLocks noChangeArrowheads="1"/>
              </p:cNvSpPr>
              <p:nvPr/>
            </p:nvSpPr>
            <p:spPr bwMode="auto">
              <a:xfrm>
                <a:off x="5140"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0" name="Rectangle 212"/>
              <p:cNvSpPr>
                <a:spLocks noChangeArrowheads="1"/>
              </p:cNvSpPr>
              <p:nvPr/>
            </p:nvSpPr>
            <p:spPr bwMode="auto">
              <a:xfrm>
                <a:off x="5140" y="1296"/>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1" name="Rectangle 213"/>
              <p:cNvSpPr>
                <a:spLocks noChangeArrowheads="1"/>
              </p:cNvSpPr>
              <p:nvPr/>
            </p:nvSpPr>
            <p:spPr bwMode="auto">
              <a:xfrm>
                <a:off x="576" y="1301"/>
                <a:ext cx="5"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2" name="Rectangle 214"/>
              <p:cNvSpPr>
                <a:spLocks noChangeArrowheads="1"/>
              </p:cNvSpPr>
              <p:nvPr/>
            </p:nvSpPr>
            <p:spPr bwMode="auto">
              <a:xfrm>
                <a:off x="2491" y="1301"/>
                <a:ext cx="5"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3" name="Rectangle 215"/>
              <p:cNvSpPr>
                <a:spLocks noChangeArrowheads="1"/>
              </p:cNvSpPr>
              <p:nvPr/>
            </p:nvSpPr>
            <p:spPr bwMode="auto">
              <a:xfrm>
                <a:off x="2877" y="1301"/>
                <a:ext cx="6"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4" name="Rectangle 216"/>
              <p:cNvSpPr>
                <a:spLocks noChangeArrowheads="1"/>
              </p:cNvSpPr>
              <p:nvPr/>
            </p:nvSpPr>
            <p:spPr bwMode="auto">
              <a:xfrm>
                <a:off x="3384" y="1301"/>
                <a:ext cx="5"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5" name="Rectangle 217"/>
              <p:cNvSpPr>
                <a:spLocks noChangeArrowheads="1"/>
              </p:cNvSpPr>
              <p:nvPr/>
            </p:nvSpPr>
            <p:spPr bwMode="auto">
              <a:xfrm>
                <a:off x="3902" y="1301"/>
                <a:ext cx="6"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6" name="Rectangle 218"/>
              <p:cNvSpPr>
                <a:spLocks noChangeArrowheads="1"/>
              </p:cNvSpPr>
              <p:nvPr/>
            </p:nvSpPr>
            <p:spPr bwMode="auto">
              <a:xfrm>
                <a:off x="4595" y="1301"/>
                <a:ext cx="5"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7" name="Rectangle 219"/>
              <p:cNvSpPr>
                <a:spLocks noChangeArrowheads="1"/>
              </p:cNvSpPr>
              <p:nvPr/>
            </p:nvSpPr>
            <p:spPr bwMode="auto">
              <a:xfrm>
                <a:off x="5140" y="1301"/>
                <a:ext cx="5" cy="4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8" name="Rectangle 220"/>
              <p:cNvSpPr>
                <a:spLocks noChangeArrowheads="1"/>
              </p:cNvSpPr>
              <p:nvPr/>
            </p:nvSpPr>
            <p:spPr bwMode="auto">
              <a:xfrm>
                <a:off x="617" y="1715"/>
                <a:ext cx="1485"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a:t>
                </a:r>
                <a:endParaRPr lang="fr-FR"/>
              </a:p>
            </p:txBody>
          </p:sp>
          <p:sp>
            <p:nvSpPr>
              <p:cNvPr id="109" name="Rectangle 221"/>
              <p:cNvSpPr>
                <a:spLocks noChangeArrowheads="1"/>
              </p:cNvSpPr>
              <p:nvPr/>
            </p:nvSpPr>
            <p:spPr bwMode="auto">
              <a:xfrm>
                <a:off x="2142" y="1715"/>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110" name="Rectangle 222"/>
              <p:cNvSpPr>
                <a:spLocks noChangeArrowheads="1"/>
              </p:cNvSpPr>
              <p:nvPr/>
            </p:nvSpPr>
            <p:spPr bwMode="auto">
              <a:xfrm>
                <a:off x="617" y="1923"/>
                <a:ext cx="193"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 </a:t>
                </a:r>
                <a:endParaRPr lang="fr-FR"/>
              </a:p>
            </p:txBody>
          </p:sp>
          <p:sp>
            <p:nvSpPr>
              <p:cNvPr id="111" name="Rectangle 223"/>
              <p:cNvSpPr>
                <a:spLocks noChangeArrowheads="1"/>
              </p:cNvSpPr>
              <p:nvPr/>
            </p:nvSpPr>
            <p:spPr bwMode="auto">
              <a:xfrm>
                <a:off x="817" y="1883"/>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112" name="Rectangle 224"/>
              <p:cNvSpPr>
                <a:spLocks noChangeArrowheads="1"/>
              </p:cNvSpPr>
              <p:nvPr/>
            </p:nvSpPr>
            <p:spPr bwMode="auto">
              <a:xfrm>
                <a:off x="1017" y="1923"/>
                <a:ext cx="241"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30</a:t>
                </a:r>
                <a:endParaRPr lang="fr-FR"/>
              </a:p>
            </p:txBody>
          </p:sp>
          <p:sp>
            <p:nvSpPr>
              <p:cNvPr id="113" name="Rectangle 225"/>
              <p:cNvSpPr>
                <a:spLocks noChangeArrowheads="1"/>
              </p:cNvSpPr>
              <p:nvPr/>
            </p:nvSpPr>
            <p:spPr bwMode="auto">
              <a:xfrm>
                <a:off x="1264" y="1883"/>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14" name="Rectangle 226"/>
              <p:cNvSpPr>
                <a:spLocks noChangeArrowheads="1"/>
              </p:cNvSpPr>
              <p:nvPr/>
            </p:nvSpPr>
            <p:spPr bwMode="auto">
              <a:xfrm>
                <a:off x="2575" y="180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115" name="Rectangle 227"/>
              <p:cNvSpPr>
                <a:spLocks noChangeArrowheads="1"/>
              </p:cNvSpPr>
              <p:nvPr/>
            </p:nvSpPr>
            <p:spPr bwMode="auto">
              <a:xfrm>
                <a:off x="2797" y="180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16" name="Rectangle 228"/>
              <p:cNvSpPr>
                <a:spLocks noChangeArrowheads="1"/>
              </p:cNvSpPr>
              <p:nvPr/>
            </p:nvSpPr>
            <p:spPr bwMode="auto">
              <a:xfrm>
                <a:off x="3077" y="180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17" name="Rectangle 229"/>
              <p:cNvSpPr>
                <a:spLocks noChangeArrowheads="1"/>
              </p:cNvSpPr>
              <p:nvPr/>
            </p:nvSpPr>
            <p:spPr bwMode="auto">
              <a:xfrm>
                <a:off x="3189" y="179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18" name="Rectangle 230"/>
              <p:cNvSpPr>
                <a:spLocks noChangeArrowheads="1"/>
              </p:cNvSpPr>
              <p:nvPr/>
            </p:nvSpPr>
            <p:spPr bwMode="auto">
              <a:xfrm>
                <a:off x="3590" y="180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19" name="Rectangle 231"/>
              <p:cNvSpPr>
                <a:spLocks noChangeArrowheads="1"/>
              </p:cNvSpPr>
              <p:nvPr/>
            </p:nvSpPr>
            <p:spPr bwMode="auto">
              <a:xfrm>
                <a:off x="3702" y="179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20" name="Rectangle 232"/>
              <p:cNvSpPr>
                <a:spLocks noChangeArrowheads="1"/>
              </p:cNvSpPr>
              <p:nvPr/>
            </p:nvSpPr>
            <p:spPr bwMode="auto">
              <a:xfrm>
                <a:off x="4195" y="180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21" name="Rectangle 233"/>
              <p:cNvSpPr>
                <a:spLocks noChangeArrowheads="1"/>
              </p:cNvSpPr>
              <p:nvPr/>
            </p:nvSpPr>
            <p:spPr bwMode="auto">
              <a:xfrm>
                <a:off x="4307" y="179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22" name="Rectangle 234"/>
              <p:cNvSpPr>
                <a:spLocks noChangeArrowheads="1"/>
              </p:cNvSpPr>
              <p:nvPr/>
            </p:nvSpPr>
            <p:spPr bwMode="auto">
              <a:xfrm>
                <a:off x="4814" y="180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23" name="Rectangle 235"/>
              <p:cNvSpPr>
                <a:spLocks noChangeArrowheads="1"/>
              </p:cNvSpPr>
              <p:nvPr/>
            </p:nvSpPr>
            <p:spPr bwMode="auto">
              <a:xfrm>
                <a:off x="4926" y="179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24" name="Rectangle 236"/>
              <p:cNvSpPr>
                <a:spLocks noChangeArrowheads="1"/>
              </p:cNvSpPr>
              <p:nvPr/>
            </p:nvSpPr>
            <p:spPr bwMode="auto">
              <a:xfrm>
                <a:off x="576" y="171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5" name="Rectangle 237"/>
              <p:cNvSpPr>
                <a:spLocks noChangeArrowheads="1"/>
              </p:cNvSpPr>
              <p:nvPr/>
            </p:nvSpPr>
            <p:spPr bwMode="auto">
              <a:xfrm>
                <a:off x="581" y="1711"/>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6" name="Rectangle 238"/>
              <p:cNvSpPr>
                <a:spLocks noChangeArrowheads="1"/>
              </p:cNvSpPr>
              <p:nvPr/>
            </p:nvSpPr>
            <p:spPr bwMode="auto">
              <a:xfrm>
                <a:off x="2491" y="171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7" name="Rectangle 239"/>
              <p:cNvSpPr>
                <a:spLocks noChangeArrowheads="1"/>
              </p:cNvSpPr>
              <p:nvPr/>
            </p:nvSpPr>
            <p:spPr bwMode="auto">
              <a:xfrm>
                <a:off x="2496" y="1711"/>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8" name="Rectangle 240"/>
              <p:cNvSpPr>
                <a:spLocks noChangeArrowheads="1"/>
              </p:cNvSpPr>
              <p:nvPr/>
            </p:nvSpPr>
            <p:spPr bwMode="auto">
              <a:xfrm>
                <a:off x="2877" y="171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9" name="Rectangle 241"/>
              <p:cNvSpPr>
                <a:spLocks noChangeArrowheads="1"/>
              </p:cNvSpPr>
              <p:nvPr/>
            </p:nvSpPr>
            <p:spPr bwMode="auto">
              <a:xfrm>
                <a:off x="2883" y="1711"/>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0" name="Rectangle 242"/>
              <p:cNvSpPr>
                <a:spLocks noChangeArrowheads="1"/>
              </p:cNvSpPr>
              <p:nvPr/>
            </p:nvSpPr>
            <p:spPr bwMode="auto">
              <a:xfrm>
                <a:off x="3384" y="171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1" name="Rectangle 243"/>
              <p:cNvSpPr>
                <a:spLocks noChangeArrowheads="1"/>
              </p:cNvSpPr>
              <p:nvPr/>
            </p:nvSpPr>
            <p:spPr bwMode="auto">
              <a:xfrm>
                <a:off x="3389" y="1711"/>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2" name="Rectangle 244"/>
              <p:cNvSpPr>
                <a:spLocks noChangeArrowheads="1"/>
              </p:cNvSpPr>
              <p:nvPr/>
            </p:nvSpPr>
            <p:spPr bwMode="auto">
              <a:xfrm>
                <a:off x="3902" y="171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3" name="Rectangle 245"/>
              <p:cNvSpPr>
                <a:spLocks noChangeArrowheads="1"/>
              </p:cNvSpPr>
              <p:nvPr/>
            </p:nvSpPr>
            <p:spPr bwMode="auto">
              <a:xfrm>
                <a:off x="3908" y="1711"/>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4" name="Rectangle 246"/>
              <p:cNvSpPr>
                <a:spLocks noChangeArrowheads="1"/>
              </p:cNvSpPr>
              <p:nvPr/>
            </p:nvSpPr>
            <p:spPr bwMode="auto">
              <a:xfrm>
                <a:off x="4595" y="171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5" name="Rectangle 247"/>
              <p:cNvSpPr>
                <a:spLocks noChangeArrowheads="1"/>
              </p:cNvSpPr>
              <p:nvPr/>
            </p:nvSpPr>
            <p:spPr bwMode="auto">
              <a:xfrm>
                <a:off x="4600" y="1711"/>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6" name="Rectangle 248"/>
              <p:cNvSpPr>
                <a:spLocks noChangeArrowheads="1"/>
              </p:cNvSpPr>
              <p:nvPr/>
            </p:nvSpPr>
            <p:spPr bwMode="auto">
              <a:xfrm>
                <a:off x="5140" y="171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7" name="Rectangle 249"/>
              <p:cNvSpPr>
                <a:spLocks noChangeArrowheads="1"/>
              </p:cNvSpPr>
              <p:nvPr/>
            </p:nvSpPr>
            <p:spPr bwMode="auto">
              <a:xfrm>
                <a:off x="576" y="171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8" name="Rectangle 250"/>
              <p:cNvSpPr>
                <a:spLocks noChangeArrowheads="1"/>
              </p:cNvSpPr>
              <p:nvPr/>
            </p:nvSpPr>
            <p:spPr bwMode="auto">
              <a:xfrm>
                <a:off x="2491" y="171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9" name="Rectangle 251"/>
              <p:cNvSpPr>
                <a:spLocks noChangeArrowheads="1"/>
              </p:cNvSpPr>
              <p:nvPr/>
            </p:nvSpPr>
            <p:spPr bwMode="auto">
              <a:xfrm>
                <a:off x="2877" y="171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0" name="Rectangle 252"/>
              <p:cNvSpPr>
                <a:spLocks noChangeArrowheads="1"/>
              </p:cNvSpPr>
              <p:nvPr/>
            </p:nvSpPr>
            <p:spPr bwMode="auto">
              <a:xfrm>
                <a:off x="3384" y="171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1" name="Rectangle 253"/>
              <p:cNvSpPr>
                <a:spLocks noChangeArrowheads="1"/>
              </p:cNvSpPr>
              <p:nvPr/>
            </p:nvSpPr>
            <p:spPr bwMode="auto">
              <a:xfrm>
                <a:off x="3902" y="171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2" name="Rectangle 254"/>
              <p:cNvSpPr>
                <a:spLocks noChangeArrowheads="1"/>
              </p:cNvSpPr>
              <p:nvPr/>
            </p:nvSpPr>
            <p:spPr bwMode="auto">
              <a:xfrm>
                <a:off x="4595" y="171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3" name="Rectangle 255"/>
              <p:cNvSpPr>
                <a:spLocks noChangeArrowheads="1"/>
              </p:cNvSpPr>
              <p:nvPr/>
            </p:nvSpPr>
            <p:spPr bwMode="auto">
              <a:xfrm>
                <a:off x="5140" y="171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4" name="Rectangle 256"/>
              <p:cNvSpPr>
                <a:spLocks noChangeArrowheads="1"/>
              </p:cNvSpPr>
              <p:nvPr/>
            </p:nvSpPr>
            <p:spPr bwMode="auto">
              <a:xfrm>
                <a:off x="617" y="2105"/>
                <a:ext cx="152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 </a:t>
                </a:r>
                <a:endParaRPr lang="fr-FR"/>
              </a:p>
            </p:txBody>
          </p:sp>
          <p:sp>
            <p:nvSpPr>
              <p:cNvPr id="145" name="Rectangle 257"/>
              <p:cNvSpPr>
                <a:spLocks noChangeArrowheads="1"/>
              </p:cNvSpPr>
              <p:nvPr/>
            </p:nvSpPr>
            <p:spPr bwMode="auto">
              <a:xfrm>
                <a:off x="2182" y="2105"/>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146" name="Rectangle 258"/>
              <p:cNvSpPr>
                <a:spLocks noChangeArrowheads="1"/>
              </p:cNvSpPr>
              <p:nvPr/>
            </p:nvSpPr>
            <p:spPr bwMode="auto">
              <a:xfrm>
                <a:off x="617" y="2313"/>
                <a:ext cx="15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B </a:t>
                </a:r>
                <a:endParaRPr lang="fr-FR"/>
              </a:p>
            </p:txBody>
          </p:sp>
          <p:sp>
            <p:nvSpPr>
              <p:cNvPr id="147" name="Rectangle 259"/>
              <p:cNvSpPr>
                <a:spLocks noChangeArrowheads="1"/>
              </p:cNvSpPr>
              <p:nvPr/>
            </p:nvSpPr>
            <p:spPr bwMode="auto">
              <a:xfrm>
                <a:off x="776" y="2273"/>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148" name="Rectangle 260"/>
              <p:cNvSpPr>
                <a:spLocks noChangeArrowheads="1"/>
              </p:cNvSpPr>
              <p:nvPr/>
            </p:nvSpPr>
            <p:spPr bwMode="auto">
              <a:xfrm>
                <a:off x="977" y="2313"/>
                <a:ext cx="400"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 * 2</a:t>
                </a:r>
                <a:endParaRPr lang="fr-FR"/>
              </a:p>
            </p:txBody>
          </p:sp>
          <p:sp>
            <p:nvSpPr>
              <p:cNvPr id="149" name="Rectangle 261"/>
              <p:cNvSpPr>
                <a:spLocks noChangeArrowheads="1"/>
              </p:cNvSpPr>
              <p:nvPr/>
            </p:nvSpPr>
            <p:spPr bwMode="auto">
              <a:xfrm>
                <a:off x="1389" y="2273"/>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50" name="Rectangle 262"/>
              <p:cNvSpPr>
                <a:spLocks noChangeArrowheads="1"/>
              </p:cNvSpPr>
              <p:nvPr/>
            </p:nvSpPr>
            <p:spPr bwMode="auto">
              <a:xfrm>
                <a:off x="2575" y="219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151" name="Rectangle 263"/>
              <p:cNvSpPr>
                <a:spLocks noChangeArrowheads="1"/>
              </p:cNvSpPr>
              <p:nvPr/>
            </p:nvSpPr>
            <p:spPr bwMode="auto">
              <a:xfrm>
                <a:off x="2797" y="219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52" name="Rectangle 264"/>
              <p:cNvSpPr>
                <a:spLocks noChangeArrowheads="1"/>
              </p:cNvSpPr>
              <p:nvPr/>
            </p:nvSpPr>
            <p:spPr bwMode="auto">
              <a:xfrm>
                <a:off x="3022" y="219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60</a:t>
                </a:r>
                <a:endParaRPr lang="fr-FR"/>
              </a:p>
            </p:txBody>
          </p:sp>
          <p:sp>
            <p:nvSpPr>
              <p:cNvPr id="153" name="Rectangle 265"/>
              <p:cNvSpPr>
                <a:spLocks noChangeArrowheads="1"/>
              </p:cNvSpPr>
              <p:nvPr/>
            </p:nvSpPr>
            <p:spPr bwMode="auto">
              <a:xfrm>
                <a:off x="3244" y="219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54" name="Rectangle 266"/>
              <p:cNvSpPr>
                <a:spLocks noChangeArrowheads="1"/>
              </p:cNvSpPr>
              <p:nvPr/>
            </p:nvSpPr>
            <p:spPr bwMode="auto">
              <a:xfrm>
                <a:off x="3590" y="219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55" name="Rectangle 267"/>
              <p:cNvSpPr>
                <a:spLocks noChangeArrowheads="1"/>
              </p:cNvSpPr>
              <p:nvPr/>
            </p:nvSpPr>
            <p:spPr bwMode="auto">
              <a:xfrm>
                <a:off x="3702" y="218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56" name="Rectangle 268"/>
              <p:cNvSpPr>
                <a:spLocks noChangeArrowheads="1"/>
              </p:cNvSpPr>
              <p:nvPr/>
            </p:nvSpPr>
            <p:spPr bwMode="auto">
              <a:xfrm>
                <a:off x="4195" y="219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57" name="Rectangle 269"/>
              <p:cNvSpPr>
                <a:spLocks noChangeArrowheads="1"/>
              </p:cNvSpPr>
              <p:nvPr/>
            </p:nvSpPr>
            <p:spPr bwMode="auto">
              <a:xfrm>
                <a:off x="4307" y="218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58" name="Rectangle 270"/>
              <p:cNvSpPr>
                <a:spLocks noChangeArrowheads="1"/>
              </p:cNvSpPr>
              <p:nvPr/>
            </p:nvSpPr>
            <p:spPr bwMode="auto">
              <a:xfrm>
                <a:off x="4814" y="219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59" name="Rectangle 271"/>
              <p:cNvSpPr>
                <a:spLocks noChangeArrowheads="1"/>
              </p:cNvSpPr>
              <p:nvPr/>
            </p:nvSpPr>
            <p:spPr bwMode="auto">
              <a:xfrm>
                <a:off x="4926" y="218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60" name="Rectangle 272"/>
              <p:cNvSpPr>
                <a:spLocks noChangeArrowheads="1"/>
              </p:cNvSpPr>
              <p:nvPr/>
            </p:nvSpPr>
            <p:spPr bwMode="auto">
              <a:xfrm>
                <a:off x="576" y="210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1" name="Rectangle 273"/>
              <p:cNvSpPr>
                <a:spLocks noChangeArrowheads="1"/>
              </p:cNvSpPr>
              <p:nvPr/>
            </p:nvSpPr>
            <p:spPr bwMode="auto">
              <a:xfrm>
                <a:off x="581" y="2101"/>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2" name="Rectangle 274"/>
              <p:cNvSpPr>
                <a:spLocks noChangeArrowheads="1"/>
              </p:cNvSpPr>
              <p:nvPr/>
            </p:nvSpPr>
            <p:spPr bwMode="auto">
              <a:xfrm>
                <a:off x="2491" y="210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3" name="Rectangle 275"/>
              <p:cNvSpPr>
                <a:spLocks noChangeArrowheads="1"/>
              </p:cNvSpPr>
              <p:nvPr/>
            </p:nvSpPr>
            <p:spPr bwMode="auto">
              <a:xfrm>
                <a:off x="2496" y="2101"/>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4" name="Rectangle 276"/>
              <p:cNvSpPr>
                <a:spLocks noChangeArrowheads="1"/>
              </p:cNvSpPr>
              <p:nvPr/>
            </p:nvSpPr>
            <p:spPr bwMode="auto">
              <a:xfrm>
                <a:off x="2877" y="210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5" name="Rectangle 277"/>
              <p:cNvSpPr>
                <a:spLocks noChangeArrowheads="1"/>
              </p:cNvSpPr>
              <p:nvPr/>
            </p:nvSpPr>
            <p:spPr bwMode="auto">
              <a:xfrm>
                <a:off x="2883" y="2101"/>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6" name="Rectangle 278"/>
              <p:cNvSpPr>
                <a:spLocks noChangeArrowheads="1"/>
              </p:cNvSpPr>
              <p:nvPr/>
            </p:nvSpPr>
            <p:spPr bwMode="auto">
              <a:xfrm>
                <a:off x="3384" y="210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7" name="Rectangle 279"/>
              <p:cNvSpPr>
                <a:spLocks noChangeArrowheads="1"/>
              </p:cNvSpPr>
              <p:nvPr/>
            </p:nvSpPr>
            <p:spPr bwMode="auto">
              <a:xfrm>
                <a:off x="3389" y="2101"/>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8" name="Rectangle 280"/>
              <p:cNvSpPr>
                <a:spLocks noChangeArrowheads="1"/>
              </p:cNvSpPr>
              <p:nvPr/>
            </p:nvSpPr>
            <p:spPr bwMode="auto">
              <a:xfrm>
                <a:off x="3902" y="210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9" name="Rectangle 281"/>
              <p:cNvSpPr>
                <a:spLocks noChangeArrowheads="1"/>
              </p:cNvSpPr>
              <p:nvPr/>
            </p:nvSpPr>
            <p:spPr bwMode="auto">
              <a:xfrm>
                <a:off x="3908" y="2101"/>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0" name="Rectangle 282"/>
              <p:cNvSpPr>
                <a:spLocks noChangeArrowheads="1"/>
              </p:cNvSpPr>
              <p:nvPr/>
            </p:nvSpPr>
            <p:spPr bwMode="auto">
              <a:xfrm>
                <a:off x="4595" y="210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1" name="Rectangle 283"/>
              <p:cNvSpPr>
                <a:spLocks noChangeArrowheads="1"/>
              </p:cNvSpPr>
              <p:nvPr/>
            </p:nvSpPr>
            <p:spPr bwMode="auto">
              <a:xfrm>
                <a:off x="4600" y="2101"/>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2" name="Rectangle 284"/>
              <p:cNvSpPr>
                <a:spLocks noChangeArrowheads="1"/>
              </p:cNvSpPr>
              <p:nvPr/>
            </p:nvSpPr>
            <p:spPr bwMode="auto">
              <a:xfrm>
                <a:off x="5140" y="210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3" name="Rectangle 285"/>
              <p:cNvSpPr>
                <a:spLocks noChangeArrowheads="1"/>
              </p:cNvSpPr>
              <p:nvPr/>
            </p:nvSpPr>
            <p:spPr bwMode="auto">
              <a:xfrm>
                <a:off x="576" y="210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4" name="Rectangle 286"/>
              <p:cNvSpPr>
                <a:spLocks noChangeArrowheads="1"/>
              </p:cNvSpPr>
              <p:nvPr/>
            </p:nvSpPr>
            <p:spPr bwMode="auto">
              <a:xfrm>
                <a:off x="2491" y="210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5" name="Rectangle 287"/>
              <p:cNvSpPr>
                <a:spLocks noChangeArrowheads="1"/>
              </p:cNvSpPr>
              <p:nvPr/>
            </p:nvSpPr>
            <p:spPr bwMode="auto">
              <a:xfrm>
                <a:off x="2877" y="210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6" name="Rectangle 288"/>
              <p:cNvSpPr>
                <a:spLocks noChangeArrowheads="1"/>
              </p:cNvSpPr>
              <p:nvPr/>
            </p:nvSpPr>
            <p:spPr bwMode="auto">
              <a:xfrm>
                <a:off x="3384" y="210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7" name="Rectangle 289"/>
              <p:cNvSpPr>
                <a:spLocks noChangeArrowheads="1"/>
              </p:cNvSpPr>
              <p:nvPr/>
            </p:nvSpPr>
            <p:spPr bwMode="auto">
              <a:xfrm>
                <a:off x="3902" y="210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8" name="Rectangle 290"/>
              <p:cNvSpPr>
                <a:spLocks noChangeArrowheads="1"/>
              </p:cNvSpPr>
              <p:nvPr/>
            </p:nvSpPr>
            <p:spPr bwMode="auto">
              <a:xfrm>
                <a:off x="4595" y="210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9" name="Rectangle 291"/>
              <p:cNvSpPr>
                <a:spLocks noChangeArrowheads="1"/>
              </p:cNvSpPr>
              <p:nvPr/>
            </p:nvSpPr>
            <p:spPr bwMode="auto">
              <a:xfrm>
                <a:off x="5140" y="210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80" name="Rectangle 292"/>
              <p:cNvSpPr>
                <a:spLocks noChangeArrowheads="1"/>
              </p:cNvSpPr>
              <p:nvPr/>
            </p:nvSpPr>
            <p:spPr bwMode="auto">
              <a:xfrm>
                <a:off x="617" y="2495"/>
                <a:ext cx="152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 </a:t>
                </a:r>
                <a:endParaRPr lang="fr-FR"/>
              </a:p>
            </p:txBody>
          </p:sp>
          <p:sp>
            <p:nvSpPr>
              <p:cNvPr id="181" name="Rectangle 293"/>
              <p:cNvSpPr>
                <a:spLocks noChangeArrowheads="1"/>
              </p:cNvSpPr>
              <p:nvPr/>
            </p:nvSpPr>
            <p:spPr bwMode="auto">
              <a:xfrm>
                <a:off x="2182" y="2495"/>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182" name="Rectangle 294"/>
              <p:cNvSpPr>
                <a:spLocks noChangeArrowheads="1"/>
              </p:cNvSpPr>
              <p:nvPr/>
            </p:nvSpPr>
            <p:spPr bwMode="auto">
              <a:xfrm>
                <a:off x="617" y="2704"/>
                <a:ext cx="14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C </a:t>
                </a:r>
                <a:endParaRPr lang="fr-FR"/>
              </a:p>
            </p:txBody>
          </p:sp>
          <p:sp>
            <p:nvSpPr>
              <p:cNvPr id="183" name="Rectangle 295"/>
              <p:cNvSpPr>
                <a:spLocks noChangeArrowheads="1"/>
              </p:cNvSpPr>
              <p:nvPr/>
            </p:nvSpPr>
            <p:spPr bwMode="auto">
              <a:xfrm>
                <a:off x="770" y="2664"/>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184" name="Rectangle 296"/>
              <p:cNvSpPr>
                <a:spLocks noChangeArrowheads="1"/>
              </p:cNvSpPr>
              <p:nvPr/>
            </p:nvSpPr>
            <p:spPr bwMode="auto">
              <a:xfrm>
                <a:off x="970" y="2704"/>
                <a:ext cx="800"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(B + A)/4</a:t>
                </a:r>
                <a:endParaRPr lang="fr-FR"/>
              </a:p>
            </p:txBody>
          </p:sp>
          <p:sp>
            <p:nvSpPr>
              <p:cNvPr id="185" name="Rectangle 297"/>
              <p:cNvSpPr>
                <a:spLocks noChangeArrowheads="1"/>
              </p:cNvSpPr>
              <p:nvPr/>
            </p:nvSpPr>
            <p:spPr bwMode="auto">
              <a:xfrm>
                <a:off x="1792" y="2664"/>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86" name="Rectangle 298"/>
              <p:cNvSpPr>
                <a:spLocks noChangeArrowheads="1"/>
              </p:cNvSpPr>
              <p:nvPr/>
            </p:nvSpPr>
            <p:spPr bwMode="auto">
              <a:xfrm>
                <a:off x="2575" y="258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187" name="Rectangle 299"/>
              <p:cNvSpPr>
                <a:spLocks noChangeArrowheads="1"/>
              </p:cNvSpPr>
              <p:nvPr/>
            </p:nvSpPr>
            <p:spPr bwMode="auto">
              <a:xfrm>
                <a:off x="2797" y="258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88" name="Rectangle 300"/>
              <p:cNvSpPr>
                <a:spLocks noChangeArrowheads="1"/>
              </p:cNvSpPr>
              <p:nvPr/>
            </p:nvSpPr>
            <p:spPr bwMode="auto">
              <a:xfrm>
                <a:off x="3022" y="258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60</a:t>
                </a:r>
                <a:endParaRPr lang="fr-FR"/>
              </a:p>
            </p:txBody>
          </p:sp>
          <p:sp>
            <p:nvSpPr>
              <p:cNvPr id="189" name="Rectangle 301"/>
              <p:cNvSpPr>
                <a:spLocks noChangeArrowheads="1"/>
              </p:cNvSpPr>
              <p:nvPr/>
            </p:nvSpPr>
            <p:spPr bwMode="auto">
              <a:xfrm>
                <a:off x="3244" y="258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90" name="Rectangle 302"/>
              <p:cNvSpPr>
                <a:spLocks noChangeArrowheads="1"/>
              </p:cNvSpPr>
              <p:nvPr/>
            </p:nvSpPr>
            <p:spPr bwMode="auto">
              <a:xfrm>
                <a:off x="3451" y="2580"/>
                <a:ext cx="3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22.5</a:t>
                </a:r>
                <a:endParaRPr lang="fr-FR"/>
              </a:p>
            </p:txBody>
          </p:sp>
          <p:sp>
            <p:nvSpPr>
              <p:cNvPr id="191" name="Rectangle 303"/>
              <p:cNvSpPr>
                <a:spLocks noChangeArrowheads="1"/>
              </p:cNvSpPr>
              <p:nvPr/>
            </p:nvSpPr>
            <p:spPr bwMode="auto">
              <a:xfrm>
                <a:off x="3840" y="258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92" name="Rectangle 304"/>
              <p:cNvSpPr>
                <a:spLocks noChangeArrowheads="1"/>
              </p:cNvSpPr>
              <p:nvPr/>
            </p:nvSpPr>
            <p:spPr bwMode="auto">
              <a:xfrm>
                <a:off x="4195" y="258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93" name="Rectangle 305"/>
              <p:cNvSpPr>
                <a:spLocks noChangeArrowheads="1"/>
              </p:cNvSpPr>
              <p:nvPr/>
            </p:nvSpPr>
            <p:spPr bwMode="auto">
              <a:xfrm>
                <a:off x="4307" y="257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94" name="Rectangle 306"/>
              <p:cNvSpPr>
                <a:spLocks noChangeArrowheads="1"/>
              </p:cNvSpPr>
              <p:nvPr/>
            </p:nvSpPr>
            <p:spPr bwMode="auto">
              <a:xfrm>
                <a:off x="4814" y="258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195" name="Rectangle 307"/>
              <p:cNvSpPr>
                <a:spLocks noChangeArrowheads="1"/>
              </p:cNvSpPr>
              <p:nvPr/>
            </p:nvSpPr>
            <p:spPr bwMode="auto">
              <a:xfrm>
                <a:off x="4926" y="257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196" name="Rectangle 308"/>
              <p:cNvSpPr>
                <a:spLocks noChangeArrowheads="1"/>
              </p:cNvSpPr>
              <p:nvPr/>
            </p:nvSpPr>
            <p:spPr bwMode="auto">
              <a:xfrm>
                <a:off x="576" y="249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97" name="Rectangle 309"/>
              <p:cNvSpPr>
                <a:spLocks noChangeArrowheads="1"/>
              </p:cNvSpPr>
              <p:nvPr/>
            </p:nvSpPr>
            <p:spPr bwMode="auto">
              <a:xfrm>
                <a:off x="581" y="2491"/>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98" name="Rectangle 310"/>
              <p:cNvSpPr>
                <a:spLocks noChangeArrowheads="1"/>
              </p:cNvSpPr>
              <p:nvPr/>
            </p:nvSpPr>
            <p:spPr bwMode="auto">
              <a:xfrm>
                <a:off x="2491" y="249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99" name="Rectangle 311"/>
              <p:cNvSpPr>
                <a:spLocks noChangeArrowheads="1"/>
              </p:cNvSpPr>
              <p:nvPr/>
            </p:nvSpPr>
            <p:spPr bwMode="auto">
              <a:xfrm>
                <a:off x="2496" y="2491"/>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0" name="Rectangle 312"/>
              <p:cNvSpPr>
                <a:spLocks noChangeArrowheads="1"/>
              </p:cNvSpPr>
              <p:nvPr/>
            </p:nvSpPr>
            <p:spPr bwMode="auto">
              <a:xfrm>
                <a:off x="2877" y="249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1" name="Rectangle 313"/>
              <p:cNvSpPr>
                <a:spLocks noChangeArrowheads="1"/>
              </p:cNvSpPr>
              <p:nvPr/>
            </p:nvSpPr>
            <p:spPr bwMode="auto">
              <a:xfrm>
                <a:off x="2883" y="2491"/>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2" name="Rectangle 314"/>
              <p:cNvSpPr>
                <a:spLocks noChangeArrowheads="1"/>
              </p:cNvSpPr>
              <p:nvPr/>
            </p:nvSpPr>
            <p:spPr bwMode="auto">
              <a:xfrm>
                <a:off x="3384" y="249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3" name="Rectangle 315"/>
              <p:cNvSpPr>
                <a:spLocks noChangeArrowheads="1"/>
              </p:cNvSpPr>
              <p:nvPr/>
            </p:nvSpPr>
            <p:spPr bwMode="auto">
              <a:xfrm>
                <a:off x="3389" y="2491"/>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4" name="Rectangle 316"/>
              <p:cNvSpPr>
                <a:spLocks noChangeArrowheads="1"/>
              </p:cNvSpPr>
              <p:nvPr/>
            </p:nvSpPr>
            <p:spPr bwMode="auto">
              <a:xfrm>
                <a:off x="3902" y="249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5" name="Rectangle 317"/>
              <p:cNvSpPr>
                <a:spLocks noChangeArrowheads="1"/>
              </p:cNvSpPr>
              <p:nvPr/>
            </p:nvSpPr>
            <p:spPr bwMode="auto">
              <a:xfrm>
                <a:off x="3908" y="2491"/>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6" name="Rectangle 318"/>
              <p:cNvSpPr>
                <a:spLocks noChangeArrowheads="1"/>
              </p:cNvSpPr>
              <p:nvPr/>
            </p:nvSpPr>
            <p:spPr bwMode="auto">
              <a:xfrm>
                <a:off x="4595" y="249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7" name="Rectangle 319"/>
              <p:cNvSpPr>
                <a:spLocks noChangeArrowheads="1"/>
              </p:cNvSpPr>
              <p:nvPr/>
            </p:nvSpPr>
            <p:spPr bwMode="auto">
              <a:xfrm>
                <a:off x="4600" y="2491"/>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8" name="Rectangle 320"/>
              <p:cNvSpPr>
                <a:spLocks noChangeArrowheads="1"/>
              </p:cNvSpPr>
              <p:nvPr/>
            </p:nvSpPr>
            <p:spPr bwMode="auto">
              <a:xfrm>
                <a:off x="5140" y="249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9" name="Rectangle 321"/>
              <p:cNvSpPr>
                <a:spLocks noChangeArrowheads="1"/>
              </p:cNvSpPr>
              <p:nvPr/>
            </p:nvSpPr>
            <p:spPr bwMode="auto">
              <a:xfrm>
                <a:off x="576" y="249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0" name="Rectangle 322"/>
              <p:cNvSpPr>
                <a:spLocks noChangeArrowheads="1"/>
              </p:cNvSpPr>
              <p:nvPr/>
            </p:nvSpPr>
            <p:spPr bwMode="auto">
              <a:xfrm>
                <a:off x="2491" y="249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1" name="Rectangle 323"/>
              <p:cNvSpPr>
                <a:spLocks noChangeArrowheads="1"/>
              </p:cNvSpPr>
              <p:nvPr/>
            </p:nvSpPr>
            <p:spPr bwMode="auto">
              <a:xfrm>
                <a:off x="2877" y="249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2" name="Rectangle 324"/>
              <p:cNvSpPr>
                <a:spLocks noChangeArrowheads="1"/>
              </p:cNvSpPr>
              <p:nvPr/>
            </p:nvSpPr>
            <p:spPr bwMode="auto">
              <a:xfrm>
                <a:off x="3384" y="249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3" name="Rectangle 325"/>
              <p:cNvSpPr>
                <a:spLocks noChangeArrowheads="1"/>
              </p:cNvSpPr>
              <p:nvPr/>
            </p:nvSpPr>
            <p:spPr bwMode="auto">
              <a:xfrm>
                <a:off x="3902" y="249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4" name="Rectangle 326"/>
              <p:cNvSpPr>
                <a:spLocks noChangeArrowheads="1"/>
              </p:cNvSpPr>
              <p:nvPr/>
            </p:nvSpPr>
            <p:spPr bwMode="auto">
              <a:xfrm>
                <a:off x="4595" y="249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5" name="Rectangle 327"/>
              <p:cNvSpPr>
                <a:spLocks noChangeArrowheads="1"/>
              </p:cNvSpPr>
              <p:nvPr/>
            </p:nvSpPr>
            <p:spPr bwMode="auto">
              <a:xfrm>
                <a:off x="5140" y="249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6" name="Rectangle 328"/>
              <p:cNvSpPr>
                <a:spLocks noChangeArrowheads="1"/>
              </p:cNvSpPr>
              <p:nvPr/>
            </p:nvSpPr>
            <p:spPr bwMode="auto">
              <a:xfrm>
                <a:off x="617" y="2885"/>
                <a:ext cx="152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 </a:t>
                </a:r>
                <a:endParaRPr lang="fr-FR"/>
              </a:p>
            </p:txBody>
          </p:sp>
          <p:sp>
            <p:nvSpPr>
              <p:cNvPr id="217" name="Rectangle 329"/>
              <p:cNvSpPr>
                <a:spLocks noChangeArrowheads="1"/>
              </p:cNvSpPr>
              <p:nvPr/>
            </p:nvSpPr>
            <p:spPr bwMode="auto">
              <a:xfrm>
                <a:off x="2182" y="2885"/>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218" name="Rectangle 330"/>
              <p:cNvSpPr>
                <a:spLocks noChangeArrowheads="1"/>
              </p:cNvSpPr>
              <p:nvPr/>
            </p:nvSpPr>
            <p:spPr bwMode="auto">
              <a:xfrm>
                <a:off x="617" y="3094"/>
                <a:ext cx="15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B </a:t>
                </a:r>
                <a:endParaRPr lang="fr-FR"/>
              </a:p>
            </p:txBody>
          </p:sp>
          <p:sp>
            <p:nvSpPr>
              <p:cNvPr id="219" name="Rectangle 331"/>
              <p:cNvSpPr>
                <a:spLocks noChangeArrowheads="1"/>
              </p:cNvSpPr>
              <p:nvPr/>
            </p:nvSpPr>
            <p:spPr bwMode="auto">
              <a:xfrm>
                <a:off x="776" y="3054"/>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220" name="Rectangle 332"/>
              <p:cNvSpPr>
                <a:spLocks noChangeArrowheads="1"/>
              </p:cNvSpPr>
              <p:nvPr/>
            </p:nvSpPr>
            <p:spPr bwMode="auto">
              <a:xfrm>
                <a:off x="977" y="3094"/>
                <a:ext cx="7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221" name="Rectangle 333"/>
              <p:cNvSpPr>
                <a:spLocks noChangeArrowheads="1"/>
              </p:cNvSpPr>
              <p:nvPr/>
            </p:nvSpPr>
            <p:spPr bwMode="auto">
              <a:xfrm>
                <a:off x="1057" y="3094"/>
                <a:ext cx="350"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C / 5</a:t>
                </a:r>
                <a:endParaRPr lang="fr-FR"/>
              </a:p>
            </p:txBody>
          </p:sp>
          <p:sp>
            <p:nvSpPr>
              <p:cNvPr id="222" name="Rectangle 334"/>
              <p:cNvSpPr>
                <a:spLocks noChangeArrowheads="1"/>
              </p:cNvSpPr>
              <p:nvPr/>
            </p:nvSpPr>
            <p:spPr bwMode="auto">
              <a:xfrm>
                <a:off x="1417" y="3054"/>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23" name="Rectangle 335"/>
              <p:cNvSpPr>
                <a:spLocks noChangeArrowheads="1"/>
              </p:cNvSpPr>
              <p:nvPr/>
            </p:nvSpPr>
            <p:spPr bwMode="auto">
              <a:xfrm>
                <a:off x="2575" y="297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224" name="Rectangle 336"/>
              <p:cNvSpPr>
                <a:spLocks noChangeArrowheads="1"/>
              </p:cNvSpPr>
              <p:nvPr/>
            </p:nvSpPr>
            <p:spPr bwMode="auto">
              <a:xfrm>
                <a:off x="2797" y="297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25" name="Rectangle 337"/>
              <p:cNvSpPr>
                <a:spLocks noChangeArrowheads="1"/>
              </p:cNvSpPr>
              <p:nvPr/>
            </p:nvSpPr>
            <p:spPr bwMode="auto">
              <a:xfrm>
                <a:off x="2994" y="2970"/>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4</a:t>
                </a:r>
                <a:endParaRPr lang="fr-FR"/>
              </a:p>
            </p:txBody>
          </p:sp>
          <p:sp>
            <p:nvSpPr>
              <p:cNvPr id="226" name="Rectangle 338"/>
              <p:cNvSpPr>
                <a:spLocks noChangeArrowheads="1"/>
              </p:cNvSpPr>
              <p:nvPr/>
            </p:nvSpPr>
            <p:spPr bwMode="auto">
              <a:xfrm>
                <a:off x="3105" y="297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t>
                </a:r>
                <a:endParaRPr lang="fr-FR"/>
              </a:p>
            </p:txBody>
          </p:sp>
          <p:sp>
            <p:nvSpPr>
              <p:cNvPr id="227" name="Rectangle 339"/>
              <p:cNvSpPr>
                <a:spLocks noChangeArrowheads="1"/>
              </p:cNvSpPr>
              <p:nvPr/>
            </p:nvSpPr>
            <p:spPr bwMode="auto">
              <a:xfrm>
                <a:off x="3161" y="2970"/>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5</a:t>
                </a:r>
                <a:endParaRPr lang="fr-FR"/>
              </a:p>
            </p:txBody>
          </p:sp>
          <p:sp>
            <p:nvSpPr>
              <p:cNvPr id="228" name="Rectangle 340"/>
              <p:cNvSpPr>
                <a:spLocks noChangeArrowheads="1"/>
              </p:cNvSpPr>
              <p:nvPr/>
            </p:nvSpPr>
            <p:spPr bwMode="auto">
              <a:xfrm>
                <a:off x="3272" y="297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29" name="Rectangle 341"/>
              <p:cNvSpPr>
                <a:spLocks noChangeArrowheads="1"/>
              </p:cNvSpPr>
              <p:nvPr/>
            </p:nvSpPr>
            <p:spPr bwMode="auto">
              <a:xfrm>
                <a:off x="3451" y="2970"/>
                <a:ext cx="3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22.5</a:t>
                </a:r>
                <a:endParaRPr lang="fr-FR"/>
              </a:p>
            </p:txBody>
          </p:sp>
          <p:sp>
            <p:nvSpPr>
              <p:cNvPr id="230" name="Rectangle 342"/>
              <p:cNvSpPr>
                <a:spLocks noChangeArrowheads="1"/>
              </p:cNvSpPr>
              <p:nvPr/>
            </p:nvSpPr>
            <p:spPr bwMode="auto">
              <a:xfrm>
                <a:off x="3840" y="297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31" name="Rectangle 343"/>
              <p:cNvSpPr>
                <a:spLocks noChangeArrowheads="1"/>
              </p:cNvSpPr>
              <p:nvPr/>
            </p:nvSpPr>
            <p:spPr bwMode="auto">
              <a:xfrm>
                <a:off x="4195" y="297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232" name="Rectangle 344"/>
              <p:cNvSpPr>
                <a:spLocks noChangeArrowheads="1"/>
              </p:cNvSpPr>
              <p:nvPr/>
            </p:nvSpPr>
            <p:spPr bwMode="auto">
              <a:xfrm>
                <a:off x="4307" y="296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33" name="Rectangle 345"/>
              <p:cNvSpPr>
                <a:spLocks noChangeArrowheads="1"/>
              </p:cNvSpPr>
              <p:nvPr/>
            </p:nvSpPr>
            <p:spPr bwMode="auto">
              <a:xfrm>
                <a:off x="4814" y="297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234" name="Rectangle 346"/>
              <p:cNvSpPr>
                <a:spLocks noChangeArrowheads="1"/>
              </p:cNvSpPr>
              <p:nvPr/>
            </p:nvSpPr>
            <p:spPr bwMode="auto">
              <a:xfrm>
                <a:off x="4926" y="296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35" name="Rectangle 347"/>
              <p:cNvSpPr>
                <a:spLocks noChangeArrowheads="1"/>
              </p:cNvSpPr>
              <p:nvPr/>
            </p:nvSpPr>
            <p:spPr bwMode="auto">
              <a:xfrm>
                <a:off x="576" y="288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36" name="Rectangle 348"/>
              <p:cNvSpPr>
                <a:spLocks noChangeArrowheads="1"/>
              </p:cNvSpPr>
              <p:nvPr/>
            </p:nvSpPr>
            <p:spPr bwMode="auto">
              <a:xfrm>
                <a:off x="581" y="2881"/>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37" name="Rectangle 349"/>
              <p:cNvSpPr>
                <a:spLocks noChangeArrowheads="1"/>
              </p:cNvSpPr>
              <p:nvPr/>
            </p:nvSpPr>
            <p:spPr bwMode="auto">
              <a:xfrm>
                <a:off x="2491" y="288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38" name="Rectangle 350"/>
              <p:cNvSpPr>
                <a:spLocks noChangeArrowheads="1"/>
              </p:cNvSpPr>
              <p:nvPr/>
            </p:nvSpPr>
            <p:spPr bwMode="auto">
              <a:xfrm>
                <a:off x="2496" y="2881"/>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39" name="Rectangle 351"/>
              <p:cNvSpPr>
                <a:spLocks noChangeArrowheads="1"/>
              </p:cNvSpPr>
              <p:nvPr/>
            </p:nvSpPr>
            <p:spPr bwMode="auto">
              <a:xfrm>
                <a:off x="2877" y="288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0" name="Rectangle 352"/>
              <p:cNvSpPr>
                <a:spLocks noChangeArrowheads="1"/>
              </p:cNvSpPr>
              <p:nvPr/>
            </p:nvSpPr>
            <p:spPr bwMode="auto">
              <a:xfrm>
                <a:off x="2883" y="2881"/>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1" name="Rectangle 353"/>
              <p:cNvSpPr>
                <a:spLocks noChangeArrowheads="1"/>
              </p:cNvSpPr>
              <p:nvPr/>
            </p:nvSpPr>
            <p:spPr bwMode="auto">
              <a:xfrm>
                <a:off x="3384" y="288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2" name="Rectangle 354"/>
              <p:cNvSpPr>
                <a:spLocks noChangeArrowheads="1"/>
              </p:cNvSpPr>
              <p:nvPr/>
            </p:nvSpPr>
            <p:spPr bwMode="auto">
              <a:xfrm>
                <a:off x="3389" y="2881"/>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3" name="Rectangle 355"/>
              <p:cNvSpPr>
                <a:spLocks noChangeArrowheads="1"/>
              </p:cNvSpPr>
              <p:nvPr/>
            </p:nvSpPr>
            <p:spPr bwMode="auto">
              <a:xfrm>
                <a:off x="3902" y="288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4" name="Rectangle 356"/>
              <p:cNvSpPr>
                <a:spLocks noChangeArrowheads="1"/>
              </p:cNvSpPr>
              <p:nvPr/>
            </p:nvSpPr>
            <p:spPr bwMode="auto">
              <a:xfrm>
                <a:off x="3908" y="2881"/>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5" name="Rectangle 357"/>
              <p:cNvSpPr>
                <a:spLocks noChangeArrowheads="1"/>
              </p:cNvSpPr>
              <p:nvPr/>
            </p:nvSpPr>
            <p:spPr bwMode="auto">
              <a:xfrm>
                <a:off x="4595" y="288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6" name="Rectangle 358"/>
              <p:cNvSpPr>
                <a:spLocks noChangeArrowheads="1"/>
              </p:cNvSpPr>
              <p:nvPr/>
            </p:nvSpPr>
            <p:spPr bwMode="auto">
              <a:xfrm>
                <a:off x="4600" y="2881"/>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7" name="Rectangle 359"/>
              <p:cNvSpPr>
                <a:spLocks noChangeArrowheads="1"/>
              </p:cNvSpPr>
              <p:nvPr/>
            </p:nvSpPr>
            <p:spPr bwMode="auto">
              <a:xfrm>
                <a:off x="5140" y="288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8" name="Rectangle 360"/>
              <p:cNvSpPr>
                <a:spLocks noChangeArrowheads="1"/>
              </p:cNvSpPr>
              <p:nvPr/>
            </p:nvSpPr>
            <p:spPr bwMode="auto">
              <a:xfrm>
                <a:off x="576" y="288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9" name="Rectangle 361"/>
              <p:cNvSpPr>
                <a:spLocks noChangeArrowheads="1"/>
              </p:cNvSpPr>
              <p:nvPr/>
            </p:nvSpPr>
            <p:spPr bwMode="auto">
              <a:xfrm>
                <a:off x="2491" y="288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0" name="Rectangle 362"/>
              <p:cNvSpPr>
                <a:spLocks noChangeArrowheads="1"/>
              </p:cNvSpPr>
              <p:nvPr/>
            </p:nvSpPr>
            <p:spPr bwMode="auto">
              <a:xfrm>
                <a:off x="2877" y="288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1" name="Rectangle 363"/>
              <p:cNvSpPr>
                <a:spLocks noChangeArrowheads="1"/>
              </p:cNvSpPr>
              <p:nvPr/>
            </p:nvSpPr>
            <p:spPr bwMode="auto">
              <a:xfrm>
                <a:off x="3384" y="288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2" name="Rectangle 364"/>
              <p:cNvSpPr>
                <a:spLocks noChangeArrowheads="1"/>
              </p:cNvSpPr>
              <p:nvPr/>
            </p:nvSpPr>
            <p:spPr bwMode="auto">
              <a:xfrm>
                <a:off x="3902" y="2886"/>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3" name="Rectangle 365"/>
              <p:cNvSpPr>
                <a:spLocks noChangeArrowheads="1"/>
              </p:cNvSpPr>
              <p:nvPr/>
            </p:nvSpPr>
            <p:spPr bwMode="auto">
              <a:xfrm>
                <a:off x="4595" y="288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4" name="Rectangle 366"/>
              <p:cNvSpPr>
                <a:spLocks noChangeArrowheads="1"/>
              </p:cNvSpPr>
              <p:nvPr/>
            </p:nvSpPr>
            <p:spPr bwMode="auto">
              <a:xfrm>
                <a:off x="5140" y="2886"/>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55" name="Rectangle 367"/>
              <p:cNvSpPr>
                <a:spLocks noChangeArrowheads="1"/>
              </p:cNvSpPr>
              <p:nvPr/>
            </p:nvSpPr>
            <p:spPr bwMode="auto">
              <a:xfrm>
                <a:off x="617" y="3275"/>
                <a:ext cx="152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 </a:t>
                </a:r>
                <a:endParaRPr lang="fr-FR"/>
              </a:p>
            </p:txBody>
          </p:sp>
          <p:sp>
            <p:nvSpPr>
              <p:cNvPr id="256" name="Rectangle 368"/>
              <p:cNvSpPr>
                <a:spLocks noChangeArrowheads="1"/>
              </p:cNvSpPr>
              <p:nvPr/>
            </p:nvSpPr>
            <p:spPr bwMode="auto">
              <a:xfrm>
                <a:off x="2182" y="3275"/>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257" name="Rectangle 369"/>
              <p:cNvSpPr>
                <a:spLocks noChangeArrowheads="1"/>
              </p:cNvSpPr>
              <p:nvPr/>
            </p:nvSpPr>
            <p:spPr bwMode="auto">
              <a:xfrm>
                <a:off x="617" y="3484"/>
                <a:ext cx="166"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D </a:t>
                </a:r>
                <a:endParaRPr lang="fr-FR"/>
              </a:p>
            </p:txBody>
          </p:sp>
          <p:sp>
            <p:nvSpPr>
              <p:cNvPr id="258" name="Rectangle 370"/>
              <p:cNvSpPr>
                <a:spLocks noChangeArrowheads="1"/>
              </p:cNvSpPr>
              <p:nvPr/>
            </p:nvSpPr>
            <p:spPr bwMode="auto">
              <a:xfrm>
                <a:off x="788" y="3444"/>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259" name="Rectangle 371"/>
              <p:cNvSpPr>
                <a:spLocks noChangeArrowheads="1"/>
              </p:cNvSpPr>
              <p:nvPr/>
            </p:nvSpPr>
            <p:spPr bwMode="auto">
              <a:xfrm>
                <a:off x="989" y="3484"/>
                <a:ext cx="673"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‘Amine'</a:t>
                </a:r>
                <a:endParaRPr lang="fr-FR"/>
              </a:p>
            </p:txBody>
          </p:sp>
          <p:sp>
            <p:nvSpPr>
              <p:cNvPr id="260" name="Rectangle 372"/>
              <p:cNvSpPr>
                <a:spLocks noChangeArrowheads="1"/>
              </p:cNvSpPr>
              <p:nvPr/>
            </p:nvSpPr>
            <p:spPr bwMode="auto">
              <a:xfrm>
                <a:off x="1757" y="3444"/>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61" name="Rectangle 373"/>
              <p:cNvSpPr>
                <a:spLocks noChangeArrowheads="1"/>
              </p:cNvSpPr>
              <p:nvPr/>
            </p:nvSpPr>
            <p:spPr bwMode="auto">
              <a:xfrm>
                <a:off x="2575" y="3360"/>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262" name="Rectangle 374"/>
              <p:cNvSpPr>
                <a:spLocks noChangeArrowheads="1"/>
              </p:cNvSpPr>
              <p:nvPr/>
            </p:nvSpPr>
            <p:spPr bwMode="auto">
              <a:xfrm>
                <a:off x="2797" y="336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63" name="Rectangle 375"/>
              <p:cNvSpPr>
                <a:spLocks noChangeArrowheads="1"/>
              </p:cNvSpPr>
              <p:nvPr/>
            </p:nvSpPr>
            <p:spPr bwMode="auto">
              <a:xfrm>
                <a:off x="2994" y="3360"/>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4</a:t>
                </a:r>
                <a:endParaRPr lang="fr-FR"/>
              </a:p>
            </p:txBody>
          </p:sp>
          <p:sp>
            <p:nvSpPr>
              <p:cNvPr id="264" name="Rectangle 376"/>
              <p:cNvSpPr>
                <a:spLocks noChangeArrowheads="1"/>
              </p:cNvSpPr>
              <p:nvPr/>
            </p:nvSpPr>
            <p:spPr bwMode="auto">
              <a:xfrm>
                <a:off x="3105" y="336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t>
                </a:r>
                <a:endParaRPr lang="fr-FR"/>
              </a:p>
            </p:txBody>
          </p:sp>
          <p:sp>
            <p:nvSpPr>
              <p:cNvPr id="265" name="Rectangle 377"/>
              <p:cNvSpPr>
                <a:spLocks noChangeArrowheads="1"/>
              </p:cNvSpPr>
              <p:nvPr/>
            </p:nvSpPr>
            <p:spPr bwMode="auto">
              <a:xfrm>
                <a:off x="3161" y="3360"/>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5</a:t>
                </a:r>
                <a:endParaRPr lang="fr-FR"/>
              </a:p>
            </p:txBody>
          </p:sp>
          <p:sp>
            <p:nvSpPr>
              <p:cNvPr id="266" name="Rectangle 378"/>
              <p:cNvSpPr>
                <a:spLocks noChangeArrowheads="1"/>
              </p:cNvSpPr>
              <p:nvPr/>
            </p:nvSpPr>
            <p:spPr bwMode="auto">
              <a:xfrm>
                <a:off x="3272" y="336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67" name="Rectangle 379"/>
              <p:cNvSpPr>
                <a:spLocks noChangeArrowheads="1"/>
              </p:cNvSpPr>
              <p:nvPr/>
            </p:nvSpPr>
            <p:spPr bwMode="auto">
              <a:xfrm>
                <a:off x="3451" y="3360"/>
                <a:ext cx="3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22.5</a:t>
                </a:r>
                <a:endParaRPr lang="fr-FR"/>
              </a:p>
            </p:txBody>
          </p:sp>
          <p:sp>
            <p:nvSpPr>
              <p:cNvPr id="268" name="Rectangle 380"/>
              <p:cNvSpPr>
                <a:spLocks noChangeArrowheads="1"/>
              </p:cNvSpPr>
              <p:nvPr/>
            </p:nvSpPr>
            <p:spPr bwMode="auto">
              <a:xfrm>
                <a:off x="3840" y="336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69" name="Rectangle 381"/>
              <p:cNvSpPr>
                <a:spLocks noChangeArrowheads="1"/>
              </p:cNvSpPr>
              <p:nvPr/>
            </p:nvSpPr>
            <p:spPr bwMode="auto">
              <a:xfrm>
                <a:off x="3945" y="3360"/>
                <a:ext cx="58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Amine</a:t>
                </a:r>
                <a:endParaRPr lang="fr-FR"/>
              </a:p>
            </p:txBody>
          </p:sp>
          <p:sp>
            <p:nvSpPr>
              <p:cNvPr id="270" name="Rectangle 382"/>
              <p:cNvSpPr>
                <a:spLocks noChangeArrowheads="1"/>
              </p:cNvSpPr>
              <p:nvPr/>
            </p:nvSpPr>
            <p:spPr bwMode="auto">
              <a:xfrm>
                <a:off x="4557" y="3360"/>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271" name="Rectangle 383"/>
              <p:cNvSpPr>
                <a:spLocks noChangeArrowheads="1"/>
              </p:cNvSpPr>
              <p:nvPr/>
            </p:nvSpPr>
            <p:spPr bwMode="auto">
              <a:xfrm>
                <a:off x="4814" y="3368"/>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Wingdings 2" panose="05020102010507070707" pitchFamily="18" charset="2"/>
                  </a:rPr>
                  <a:t>—</a:t>
                </a:r>
                <a:endParaRPr lang="fr-FR"/>
              </a:p>
            </p:txBody>
          </p:sp>
          <p:sp>
            <p:nvSpPr>
              <p:cNvPr id="272" name="Rectangle 384"/>
              <p:cNvSpPr>
                <a:spLocks noChangeArrowheads="1"/>
              </p:cNvSpPr>
              <p:nvPr/>
            </p:nvSpPr>
            <p:spPr bwMode="auto">
              <a:xfrm>
                <a:off x="4926" y="3352"/>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grpSp>
        <p:sp>
          <p:nvSpPr>
            <p:cNvPr id="6" name="Rectangle 386"/>
            <p:cNvSpPr>
              <a:spLocks noChangeArrowheads="1"/>
            </p:cNvSpPr>
            <p:nvPr/>
          </p:nvSpPr>
          <p:spPr bwMode="auto">
            <a:xfrm>
              <a:off x="576" y="327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7" name="Rectangle 387"/>
            <p:cNvSpPr>
              <a:spLocks noChangeArrowheads="1"/>
            </p:cNvSpPr>
            <p:nvPr/>
          </p:nvSpPr>
          <p:spPr bwMode="auto">
            <a:xfrm>
              <a:off x="581" y="3271"/>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8" name="Rectangle 388"/>
            <p:cNvSpPr>
              <a:spLocks noChangeArrowheads="1"/>
            </p:cNvSpPr>
            <p:nvPr/>
          </p:nvSpPr>
          <p:spPr bwMode="auto">
            <a:xfrm>
              <a:off x="2491" y="327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9" name="Rectangle 389"/>
            <p:cNvSpPr>
              <a:spLocks noChangeArrowheads="1"/>
            </p:cNvSpPr>
            <p:nvPr/>
          </p:nvSpPr>
          <p:spPr bwMode="auto">
            <a:xfrm>
              <a:off x="2496" y="3271"/>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0" name="Rectangle 391"/>
            <p:cNvSpPr>
              <a:spLocks noChangeArrowheads="1"/>
            </p:cNvSpPr>
            <p:nvPr/>
          </p:nvSpPr>
          <p:spPr bwMode="auto">
            <a:xfrm>
              <a:off x="2883" y="3271"/>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1" name="Rectangle 392"/>
            <p:cNvSpPr>
              <a:spLocks noChangeArrowheads="1"/>
            </p:cNvSpPr>
            <p:nvPr/>
          </p:nvSpPr>
          <p:spPr bwMode="auto">
            <a:xfrm>
              <a:off x="3384" y="327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2" name="Rectangle 393"/>
            <p:cNvSpPr>
              <a:spLocks noChangeArrowheads="1"/>
            </p:cNvSpPr>
            <p:nvPr/>
          </p:nvSpPr>
          <p:spPr bwMode="auto">
            <a:xfrm>
              <a:off x="3389" y="3271"/>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3" name="Rectangle 394"/>
            <p:cNvSpPr>
              <a:spLocks noChangeArrowheads="1"/>
            </p:cNvSpPr>
            <p:nvPr/>
          </p:nvSpPr>
          <p:spPr bwMode="auto">
            <a:xfrm>
              <a:off x="3902" y="3271"/>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4" name="Rectangle 395"/>
            <p:cNvSpPr>
              <a:spLocks noChangeArrowheads="1"/>
            </p:cNvSpPr>
            <p:nvPr/>
          </p:nvSpPr>
          <p:spPr bwMode="auto">
            <a:xfrm>
              <a:off x="3908" y="3271"/>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5" name="Rectangle 396"/>
            <p:cNvSpPr>
              <a:spLocks noChangeArrowheads="1"/>
            </p:cNvSpPr>
            <p:nvPr/>
          </p:nvSpPr>
          <p:spPr bwMode="auto">
            <a:xfrm>
              <a:off x="4595" y="327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6" name="Rectangle 397"/>
            <p:cNvSpPr>
              <a:spLocks noChangeArrowheads="1"/>
            </p:cNvSpPr>
            <p:nvPr/>
          </p:nvSpPr>
          <p:spPr bwMode="auto">
            <a:xfrm>
              <a:off x="4600" y="3271"/>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7" name="Rectangle 398"/>
            <p:cNvSpPr>
              <a:spLocks noChangeArrowheads="1"/>
            </p:cNvSpPr>
            <p:nvPr/>
          </p:nvSpPr>
          <p:spPr bwMode="auto">
            <a:xfrm>
              <a:off x="5140" y="3271"/>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8" name="Rectangle 399"/>
            <p:cNvSpPr>
              <a:spLocks noChangeArrowheads="1"/>
            </p:cNvSpPr>
            <p:nvPr/>
          </p:nvSpPr>
          <p:spPr bwMode="auto">
            <a:xfrm>
              <a:off x="576" y="3276"/>
              <a:ext cx="5"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19" name="Rectangle 400"/>
            <p:cNvSpPr>
              <a:spLocks noChangeArrowheads="1"/>
            </p:cNvSpPr>
            <p:nvPr/>
          </p:nvSpPr>
          <p:spPr bwMode="auto">
            <a:xfrm>
              <a:off x="2491" y="3276"/>
              <a:ext cx="5"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0" name="Rectangle 402"/>
            <p:cNvSpPr>
              <a:spLocks noChangeArrowheads="1"/>
            </p:cNvSpPr>
            <p:nvPr/>
          </p:nvSpPr>
          <p:spPr bwMode="auto">
            <a:xfrm>
              <a:off x="3384" y="3276"/>
              <a:ext cx="5"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1" name="Rectangle 403"/>
            <p:cNvSpPr>
              <a:spLocks noChangeArrowheads="1"/>
            </p:cNvSpPr>
            <p:nvPr/>
          </p:nvSpPr>
          <p:spPr bwMode="auto">
            <a:xfrm>
              <a:off x="3902" y="3276"/>
              <a:ext cx="6"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2" name="Rectangle 404"/>
            <p:cNvSpPr>
              <a:spLocks noChangeArrowheads="1"/>
            </p:cNvSpPr>
            <p:nvPr/>
          </p:nvSpPr>
          <p:spPr bwMode="auto">
            <a:xfrm>
              <a:off x="4595" y="3276"/>
              <a:ext cx="5"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3" name="Rectangle 405"/>
            <p:cNvSpPr>
              <a:spLocks noChangeArrowheads="1"/>
            </p:cNvSpPr>
            <p:nvPr/>
          </p:nvSpPr>
          <p:spPr bwMode="auto">
            <a:xfrm>
              <a:off x="5140" y="3276"/>
              <a:ext cx="5" cy="38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24" name="Rectangle 406"/>
            <p:cNvSpPr>
              <a:spLocks noChangeArrowheads="1"/>
            </p:cNvSpPr>
            <p:nvPr/>
          </p:nvSpPr>
          <p:spPr bwMode="auto">
            <a:xfrm>
              <a:off x="617" y="3666"/>
              <a:ext cx="152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Après l’instruction </a:t>
              </a:r>
              <a:endParaRPr lang="fr-FR"/>
            </a:p>
          </p:txBody>
        </p:sp>
        <p:sp>
          <p:nvSpPr>
            <p:cNvPr id="25" name="Rectangle 407"/>
            <p:cNvSpPr>
              <a:spLocks noChangeArrowheads="1"/>
            </p:cNvSpPr>
            <p:nvPr/>
          </p:nvSpPr>
          <p:spPr bwMode="auto">
            <a:xfrm>
              <a:off x="2182" y="3666"/>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26" name="Rectangle 408"/>
            <p:cNvSpPr>
              <a:spLocks noChangeArrowheads="1"/>
            </p:cNvSpPr>
            <p:nvPr/>
          </p:nvSpPr>
          <p:spPr bwMode="auto">
            <a:xfrm>
              <a:off x="617" y="3874"/>
              <a:ext cx="14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E </a:t>
              </a:r>
              <a:endParaRPr lang="fr-FR"/>
            </a:p>
          </p:txBody>
        </p:sp>
        <p:sp>
          <p:nvSpPr>
            <p:cNvPr id="27" name="Rectangle 409"/>
            <p:cNvSpPr>
              <a:spLocks noChangeArrowheads="1"/>
            </p:cNvSpPr>
            <p:nvPr/>
          </p:nvSpPr>
          <p:spPr bwMode="auto">
            <a:xfrm>
              <a:off x="770" y="3834"/>
              <a:ext cx="19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a:solidFill>
                    <a:srgbClr val="000000"/>
                  </a:solidFill>
                  <a:latin typeface="Arial" panose="020B0604020202020204" pitchFamily="34" charset="0"/>
                </a:rPr>
                <a:t>←</a:t>
              </a:r>
            </a:p>
          </p:txBody>
        </p:sp>
        <p:sp>
          <p:nvSpPr>
            <p:cNvPr id="28" name="Rectangle 410"/>
            <p:cNvSpPr>
              <a:spLocks noChangeArrowheads="1"/>
            </p:cNvSpPr>
            <p:nvPr/>
          </p:nvSpPr>
          <p:spPr bwMode="auto">
            <a:xfrm>
              <a:off x="970" y="3874"/>
              <a:ext cx="36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 &gt;</a:t>
              </a:r>
              <a:endParaRPr lang="fr-FR"/>
            </a:p>
          </p:txBody>
        </p:sp>
        <p:sp>
          <p:nvSpPr>
            <p:cNvPr id="29" name="Rectangle 411"/>
            <p:cNvSpPr>
              <a:spLocks noChangeArrowheads="1"/>
            </p:cNvSpPr>
            <p:nvPr/>
          </p:nvSpPr>
          <p:spPr bwMode="auto">
            <a:xfrm>
              <a:off x="1348" y="3874"/>
              <a:ext cx="206"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40</a:t>
              </a:r>
              <a:endParaRPr lang="fr-FR"/>
            </a:p>
          </p:txBody>
        </p:sp>
        <p:sp>
          <p:nvSpPr>
            <p:cNvPr id="30" name="Rectangle 412"/>
            <p:cNvSpPr>
              <a:spLocks noChangeArrowheads="1"/>
            </p:cNvSpPr>
            <p:nvPr/>
          </p:nvSpPr>
          <p:spPr bwMode="auto">
            <a:xfrm>
              <a:off x="1560" y="3874"/>
              <a:ext cx="6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a:t>
              </a:r>
              <a:endParaRPr lang="fr-FR"/>
            </a:p>
          </p:txBody>
        </p:sp>
        <p:sp>
          <p:nvSpPr>
            <p:cNvPr id="31" name="Rectangle 413"/>
            <p:cNvSpPr>
              <a:spLocks noChangeArrowheads="1"/>
            </p:cNvSpPr>
            <p:nvPr/>
          </p:nvSpPr>
          <p:spPr bwMode="auto">
            <a:xfrm>
              <a:off x="1629" y="3874"/>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32" name="Rectangle 414"/>
            <p:cNvSpPr>
              <a:spLocks noChangeArrowheads="1"/>
            </p:cNvSpPr>
            <p:nvPr/>
          </p:nvSpPr>
          <p:spPr bwMode="auto">
            <a:xfrm>
              <a:off x="1669" y="3874"/>
              <a:ext cx="22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Ou</a:t>
              </a:r>
              <a:endParaRPr lang="fr-FR"/>
            </a:p>
          </p:txBody>
        </p:sp>
        <p:sp>
          <p:nvSpPr>
            <p:cNvPr id="33" name="Rectangle 415"/>
            <p:cNvSpPr>
              <a:spLocks noChangeArrowheads="1"/>
            </p:cNvSpPr>
            <p:nvPr/>
          </p:nvSpPr>
          <p:spPr bwMode="auto">
            <a:xfrm>
              <a:off x="1904" y="3874"/>
              <a:ext cx="3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 </a:t>
              </a:r>
              <a:endParaRPr lang="fr-FR"/>
            </a:p>
          </p:txBody>
        </p:sp>
        <p:sp>
          <p:nvSpPr>
            <p:cNvPr id="34" name="Rectangle 416"/>
            <p:cNvSpPr>
              <a:spLocks noChangeArrowheads="1"/>
            </p:cNvSpPr>
            <p:nvPr/>
          </p:nvSpPr>
          <p:spPr bwMode="auto">
            <a:xfrm>
              <a:off x="1945" y="3874"/>
              <a:ext cx="284"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(C&lt;</a:t>
              </a:r>
              <a:endParaRPr lang="fr-FR"/>
            </a:p>
          </p:txBody>
        </p:sp>
        <p:sp>
          <p:nvSpPr>
            <p:cNvPr id="35" name="Rectangle 417"/>
            <p:cNvSpPr>
              <a:spLocks noChangeArrowheads="1"/>
            </p:cNvSpPr>
            <p:nvPr/>
          </p:nvSpPr>
          <p:spPr bwMode="auto">
            <a:xfrm>
              <a:off x="2236" y="3874"/>
              <a:ext cx="183"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1900" b="1" i="1">
                  <a:solidFill>
                    <a:srgbClr val="000000"/>
                  </a:solidFill>
                  <a:latin typeface="Georgia" panose="02040502050405020303" pitchFamily="18" charset="0"/>
                </a:rPr>
                <a:t>B)</a:t>
              </a:r>
              <a:endParaRPr lang="fr-FR"/>
            </a:p>
          </p:txBody>
        </p:sp>
        <p:sp>
          <p:nvSpPr>
            <p:cNvPr id="36" name="Rectangle 418"/>
            <p:cNvSpPr>
              <a:spLocks noChangeArrowheads="1"/>
            </p:cNvSpPr>
            <p:nvPr/>
          </p:nvSpPr>
          <p:spPr bwMode="auto">
            <a:xfrm>
              <a:off x="2424" y="3834"/>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37" name="Rectangle 419"/>
            <p:cNvSpPr>
              <a:spLocks noChangeArrowheads="1"/>
            </p:cNvSpPr>
            <p:nvPr/>
          </p:nvSpPr>
          <p:spPr bwMode="auto">
            <a:xfrm>
              <a:off x="2575" y="3751"/>
              <a:ext cx="21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30</a:t>
              </a:r>
              <a:endParaRPr lang="fr-FR"/>
            </a:p>
          </p:txBody>
        </p:sp>
        <p:sp>
          <p:nvSpPr>
            <p:cNvPr id="38" name="Rectangle 420"/>
            <p:cNvSpPr>
              <a:spLocks noChangeArrowheads="1"/>
            </p:cNvSpPr>
            <p:nvPr/>
          </p:nvSpPr>
          <p:spPr bwMode="auto">
            <a:xfrm>
              <a:off x="2797"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39" name="Rectangle 421"/>
            <p:cNvSpPr>
              <a:spLocks noChangeArrowheads="1"/>
            </p:cNvSpPr>
            <p:nvPr/>
          </p:nvSpPr>
          <p:spPr bwMode="auto">
            <a:xfrm>
              <a:off x="2994" y="3751"/>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4</a:t>
              </a:r>
              <a:endParaRPr lang="fr-FR"/>
            </a:p>
          </p:txBody>
        </p:sp>
        <p:sp>
          <p:nvSpPr>
            <p:cNvPr id="40" name="Rectangle 422"/>
            <p:cNvSpPr>
              <a:spLocks noChangeArrowheads="1"/>
            </p:cNvSpPr>
            <p:nvPr/>
          </p:nvSpPr>
          <p:spPr bwMode="auto">
            <a:xfrm>
              <a:off x="3105"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t>
              </a:r>
              <a:endParaRPr lang="fr-FR"/>
            </a:p>
          </p:txBody>
        </p:sp>
        <p:sp>
          <p:nvSpPr>
            <p:cNvPr id="41" name="Rectangle 423"/>
            <p:cNvSpPr>
              <a:spLocks noChangeArrowheads="1"/>
            </p:cNvSpPr>
            <p:nvPr/>
          </p:nvSpPr>
          <p:spPr bwMode="auto">
            <a:xfrm>
              <a:off x="3161" y="3751"/>
              <a:ext cx="10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5</a:t>
              </a:r>
              <a:endParaRPr lang="fr-FR"/>
            </a:p>
          </p:txBody>
        </p:sp>
        <p:sp>
          <p:nvSpPr>
            <p:cNvPr id="42" name="Rectangle 424"/>
            <p:cNvSpPr>
              <a:spLocks noChangeArrowheads="1"/>
            </p:cNvSpPr>
            <p:nvPr/>
          </p:nvSpPr>
          <p:spPr bwMode="auto">
            <a:xfrm>
              <a:off x="3272"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43" name="Rectangle 425"/>
            <p:cNvSpPr>
              <a:spLocks noChangeArrowheads="1"/>
            </p:cNvSpPr>
            <p:nvPr/>
          </p:nvSpPr>
          <p:spPr bwMode="auto">
            <a:xfrm>
              <a:off x="3451" y="3751"/>
              <a:ext cx="37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22.5</a:t>
              </a:r>
              <a:endParaRPr lang="fr-FR"/>
            </a:p>
          </p:txBody>
        </p:sp>
        <p:sp>
          <p:nvSpPr>
            <p:cNvPr id="44" name="Rectangle 426"/>
            <p:cNvSpPr>
              <a:spLocks noChangeArrowheads="1"/>
            </p:cNvSpPr>
            <p:nvPr/>
          </p:nvSpPr>
          <p:spPr bwMode="auto">
            <a:xfrm>
              <a:off x="3840"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45" name="Rectangle 427"/>
            <p:cNvSpPr>
              <a:spLocks noChangeArrowheads="1"/>
            </p:cNvSpPr>
            <p:nvPr/>
          </p:nvSpPr>
          <p:spPr bwMode="auto">
            <a:xfrm>
              <a:off x="3945" y="3751"/>
              <a:ext cx="587"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Amine</a:t>
              </a:r>
              <a:endParaRPr lang="fr-FR"/>
            </a:p>
          </p:txBody>
        </p:sp>
        <p:sp>
          <p:nvSpPr>
            <p:cNvPr id="46" name="Rectangle 428"/>
            <p:cNvSpPr>
              <a:spLocks noChangeArrowheads="1"/>
            </p:cNvSpPr>
            <p:nvPr/>
          </p:nvSpPr>
          <p:spPr bwMode="auto">
            <a:xfrm>
              <a:off x="4557"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47" name="Rectangle 429"/>
            <p:cNvSpPr>
              <a:spLocks noChangeArrowheads="1"/>
            </p:cNvSpPr>
            <p:nvPr/>
          </p:nvSpPr>
          <p:spPr bwMode="auto">
            <a:xfrm>
              <a:off x="4636" y="3751"/>
              <a:ext cx="44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Faux</a:t>
              </a:r>
              <a:endParaRPr lang="fr-FR"/>
            </a:p>
          </p:txBody>
        </p:sp>
        <p:sp>
          <p:nvSpPr>
            <p:cNvPr id="48" name="Rectangle 430"/>
            <p:cNvSpPr>
              <a:spLocks noChangeArrowheads="1"/>
            </p:cNvSpPr>
            <p:nvPr/>
          </p:nvSpPr>
          <p:spPr bwMode="auto">
            <a:xfrm>
              <a:off x="5104" y="3751"/>
              <a:ext cx="53"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sz="2400" b="1" i="1">
                  <a:solidFill>
                    <a:srgbClr val="333333"/>
                  </a:solidFill>
                  <a:latin typeface="Arial" panose="020B0604020202020204" pitchFamily="34" charset="0"/>
                </a:rPr>
                <a:t> </a:t>
              </a:r>
              <a:endParaRPr lang="fr-FR"/>
            </a:p>
          </p:txBody>
        </p:sp>
        <p:sp>
          <p:nvSpPr>
            <p:cNvPr id="49" name="Rectangle 444"/>
            <p:cNvSpPr>
              <a:spLocks noChangeArrowheads="1"/>
            </p:cNvSpPr>
            <p:nvPr/>
          </p:nvSpPr>
          <p:spPr bwMode="auto">
            <a:xfrm>
              <a:off x="576" y="3667"/>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0" name="Rectangle 445"/>
            <p:cNvSpPr>
              <a:spLocks noChangeArrowheads="1"/>
            </p:cNvSpPr>
            <p:nvPr/>
          </p:nvSpPr>
          <p:spPr bwMode="auto">
            <a:xfrm>
              <a:off x="576"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1" name="Rectangle 446"/>
            <p:cNvSpPr>
              <a:spLocks noChangeArrowheads="1"/>
            </p:cNvSpPr>
            <p:nvPr/>
          </p:nvSpPr>
          <p:spPr bwMode="auto">
            <a:xfrm>
              <a:off x="576"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2" name="Rectangle 447"/>
            <p:cNvSpPr>
              <a:spLocks noChangeArrowheads="1"/>
            </p:cNvSpPr>
            <p:nvPr/>
          </p:nvSpPr>
          <p:spPr bwMode="auto">
            <a:xfrm>
              <a:off x="581" y="4052"/>
              <a:ext cx="191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3" name="Rectangle 448"/>
            <p:cNvSpPr>
              <a:spLocks noChangeArrowheads="1"/>
            </p:cNvSpPr>
            <p:nvPr/>
          </p:nvSpPr>
          <p:spPr bwMode="auto">
            <a:xfrm>
              <a:off x="2491" y="3667"/>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4" name="Rectangle 449"/>
            <p:cNvSpPr>
              <a:spLocks noChangeArrowheads="1"/>
            </p:cNvSpPr>
            <p:nvPr/>
          </p:nvSpPr>
          <p:spPr bwMode="auto">
            <a:xfrm>
              <a:off x="2491"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5" name="Rectangle 450"/>
            <p:cNvSpPr>
              <a:spLocks noChangeArrowheads="1"/>
            </p:cNvSpPr>
            <p:nvPr/>
          </p:nvSpPr>
          <p:spPr bwMode="auto">
            <a:xfrm>
              <a:off x="2496" y="4052"/>
              <a:ext cx="38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6" name="Rectangle 453"/>
            <p:cNvSpPr>
              <a:spLocks noChangeArrowheads="1"/>
            </p:cNvSpPr>
            <p:nvPr/>
          </p:nvSpPr>
          <p:spPr bwMode="auto">
            <a:xfrm>
              <a:off x="2883" y="4052"/>
              <a:ext cx="501"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7" name="Rectangle 454"/>
            <p:cNvSpPr>
              <a:spLocks noChangeArrowheads="1"/>
            </p:cNvSpPr>
            <p:nvPr/>
          </p:nvSpPr>
          <p:spPr bwMode="auto">
            <a:xfrm>
              <a:off x="3384" y="3667"/>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8" name="Rectangle 455"/>
            <p:cNvSpPr>
              <a:spLocks noChangeArrowheads="1"/>
            </p:cNvSpPr>
            <p:nvPr/>
          </p:nvSpPr>
          <p:spPr bwMode="auto">
            <a:xfrm>
              <a:off x="3384"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59" name="Rectangle 456"/>
            <p:cNvSpPr>
              <a:spLocks noChangeArrowheads="1"/>
            </p:cNvSpPr>
            <p:nvPr/>
          </p:nvSpPr>
          <p:spPr bwMode="auto">
            <a:xfrm>
              <a:off x="3389" y="4052"/>
              <a:ext cx="513"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0" name="Rectangle 457"/>
            <p:cNvSpPr>
              <a:spLocks noChangeArrowheads="1"/>
            </p:cNvSpPr>
            <p:nvPr/>
          </p:nvSpPr>
          <p:spPr bwMode="auto">
            <a:xfrm>
              <a:off x="3902" y="3667"/>
              <a:ext cx="6"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1" name="Rectangle 458"/>
            <p:cNvSpPr>
              <a:spLocks noChangeArrowheads="1"/>
            </p:cNvSpPr>
            <p:nvPr/>
          </p:nvSpPr>
          <p:spPr bwMode="auto">
            <a:xfrm>
              <a:off x="3902" y="4052"/>
              <a:ext cx="6"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2" name="Rectangle 459"/>
            <p:cNvSpPr>
              <a:spLocks noChangeArrowheads="1"/>
            </p:cNvSpPr>
            <p:nvPr/>
          </p:nvSpPr>
          <p:spPr bwMode="auto">
            <a:xfrm>
              <a:off x="3908" y="4052"/>
              <a:ext cx="68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3" name="Rectangle 460"/>
            <p:cNvSpPr>
              <a:spLocks noChangeArrowheads="1"/>
            </p:cNvSpPr>
            <p:nvPr/>
          </p:nvSpPr>
          <p:spPr bwMode="auto">
            <a:xfrm>
              <a:off x="4595" y="3667"/>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4" name="Rectangle 461"/>
            <p:cNvSpPr>
              <a:spLocks noChangeArrowheads="1"/>
            </p:cNvSpPr>
            <p:nvPr/>
          </p:nvSpPr>
          <p:spPr bwMode="auto">
            <a:xfrm>
              <a:off x="4595"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5" name="Rectangle 462"/>
            <p:cNvSpPr>
              <a:spLocks noChangeArrowheads="1"/>
            </p:cNvSpPr>
            <p:nvPr/>
          </p:nvSpPr>
          <p:spPr bwMode="auto">
            <a:xfrm>
              <a:off x="4600" y="4052"/>
              <a:ext cx="540"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6" name="Rectangle 463"/>
            <p:cNvSpPr>
              <a:spLocks noChangeArrowheads="1"/>
            </p:cNvSpPr>
            <p:nvPr/>
          </p:nvSpPr>
          <p:spPr bwMode="auto">
            <a:xfrm>
              <a:off x="5140" y="3667"/>
              <a:ext cx="5" cy="38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7" name="Rectangle 464"/>
            <p:cNvSpPr>
              <a:spLocks noChangeArrowheads="1"/>
            </p:cNvSpPr>
            <p:nvPr/>
          </p:nvSpPr>
          <p:spPr bwMode="auto">
            <a:xfrm>
              <a:off x="5140"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8" name="Rectangle 465"/>
            <p:cNvSpPr>
              <a:spLocks noChangeArrowheads="1"/>
            </p:cNvSpPr>
            <p:nvPr/>
          </p:nvSpPr>
          <p:spPr bwMode="auto">
            <a:xfrm>
              <a:off x="5140" y="4052"/>
              <a:ext cx="5"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
          <p:nvSpPr>
            <p:cNvPr id="69" name="Line 467"/>
            <p:cNvSpPr>
              <a:spLocks noChangeShapeType="1"/>
            </p:cNvSpPr>
            <p:nvPr/>
          </p:nvSpPr>
          <p:spPr bwMode="auto">
            <a:xfrm>
              <a:off x="576" y="3696"/>
              <a:ext cx="460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 name="Line 468"/>
            <p:cNvSpPr>
              <a:spLocks noChangeShapeType="1"/>
            </p:cNvSpPr>
            <p:nvPr/>
          </p:nvSpPr>
          <p:spPr bwMode="auto">
            <a:xfrm>
              <a:off x="576" y="4080"/>
              <a:ext cx="460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 name="Line 469"/>
            <p:cNvSpPr>
              <a:spLocks noChangeShapeType="1"/>
            </p:cNvSpPr>
            <p:nvPr/>
          </p:nvSpPr>
          <p:spPr bwMode="auto">
            <a:xfrm flipV="1">
              <a:off x="5184" y="1296"/>
              <a:ext cx="0" cy="27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 name="Line 470"/>
            <p:cNvSpPr>
              <a:spLocks noChangeShapeType="1"/>
            </p:cNvSpPr>
            <p:nvPr/>
          </p:nvSpPr>
          <p:spPr bwMode="auto">
            <a:xfrm>
              <a:off x="2928" y="1296"/>
              <a:ext cx="0" cy="27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2554180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3"/>
          <p:cNvSpPr txBox="1">
            <a:spLocks noChangeArrowheads="1"/>
          </p:cNvSpPr>
          <p:nvPr/>
        </p:nvSpPr>
        <p:spPr bwMode="auto">
          <a:xfrm>
            <a:off x="648270" y="1700808"/>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Énoncé</a:t>
            </a:r>
            <a:r>
              <a:rPr lang="fr-FR" sz="2400" b="1" dirty="0">
                <a:solidFill>
                  <a:srgbClr val="FF0066"/>
                </a:solidFill>
                <a:latin typeface="Times New Roman" panose="02020603050405020304" pitchFamily="18" charset="0"/>
              </a:rPr>
              <a:t>:</a:t>
            </a:r>
          </a:p>
        </p:txBody>
      </p:sp>
      <p:sp>
        <p:nvSpPr>
          <p:cNvPr id="5" name="Text Box 4"/>
          <p:cNvSpPr txBox="1">
            <a:spLocks noChangeArrowheads="1"/>
          </p:cNvSpPr>
          <p:nvPr/>
        </p:nvSpPr>
        <p:spPr bwMode="auto">
          <a:xfrm>
            <a:off x="648270" y="2462808"/>
            <a:ext cx="8382000" cy="1370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Écrire l’algorithme permettant le calcul de la surface d’un cercle connaissant son rayon :</a:t>
            </a:r>
          </a:p>
          <a:p>
            <a:pPr algn="ctr">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Surface =  </a:t>
            </a:r>
            <a:r>
              <a:rPr lang="fr-FR" sz="24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b="1" dirty="0">
                <a:solidFill>
                  <a:srgbClr val="000000"/>
                </a:solidFill>
                <a:latin typeface="Times New Roman" panose="02020603050405020304" pitchFamily="18" charset="0"/>
                <a:cs typeface="Times New Roman" panose="02020603050405020304" pitchFamily="18" charset="0"/>
              </a:rPr>
              <a:t> * Rayon</a:t>
            </a:r>
            <a:r>
              <a:rPr lang="fr-FR" sz="2400" b="1" baseline="30000" dirty="0">
                <a:solidFill>
                  <a:srgbClr val="000000"/>
                </a:solidFill>
                <a:latin typeface="Times New Roman" panose="02020603050405020304" pitchFamily="18" charset="0"/>
                <a:cs typeface="Times New Roman" panose="02020603050405020304" pitchFamily="18" charset="0"/>
              </a:rPr>
              <a:t>2</a:t>
            </a:r>
          </a:p>
        </p:txBody>
      </p:sp>
      <p:grpSp>
        <p:nvGrpSpPr>
          <p:cNvPr id="6" name="Group 20"/>
          <p:cNvGrpSpPr>
            <a:grpSpLocks/>
          </p:cNvGrpSpPr>
          <p:nvPr/>
        </p:nvGrpSpPr>
        <p:grpSpPr bwMode="auto">
          <a:xfrm>
            <a:off x="565720" y="4405908"/>
            <a:ext cx="8686800" cy="990600"/>
            <a:chOff x="288" y="2976"/>
            <a:chExt cx="5472" cy="624"/>
          </a:xfrm>
        </p:grpSpPr>
        <p:sp>
          <p:nvSpPr>
            <p:cNvPr id="7" name="Text Box 14"/>
            <p:cNvSpPr txBox="1">
              <a:spLocks noChangeArrowheads="1"/>
            </p:cNvSpPr>
            <p:nvPr/>
          </p:nvSpPr>
          <p:spPr bwMode="auto">
            <a:xfrm>
              <a:off x="1968" y="3024"/>
              <a:ext cx="1488" cy="324"/>
            </a:xfrm>
            <a:prstGeom prst="rect">
              <a:avLst/>
            </a:prstGeom>
            <a:noFill/>
            <a:ln w="57150">
              <a:solidFill>
                <a:srgbClr val="00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latin typeface="Times New Roman" panose="02020603050405020304" pitchFamily="18" charset="0"/>
                </a:rPr>
                <a:t>Manipulation</a:t>
              </a:r>
            </a:p>
          </p:txBody>
        </p:sp>
        <p:sp>
          <p:nvSpPr>
            <p:cNvPr id="8" name="Line 15"/>
            <p:cNvSpPr>
              <a:spLocks noChangeShapeType="1"/>
            </p:cNvSpPr>
            <p:nvPr/>
          </p:nvSpPr>
          <p:spPr bwMode="auto">
            <a:xfrm>
              <a:off x="3564" y="3216"/>
              <a:ext cx="48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16"/>
            <p:cNvSpPr>
              <a:spLocks noChangeShapeType="1"/>
            </p:cNvSpPr>
            <p:nvPr/>
          </p:nvSpPr>
          <p:spPr bwMode="auto">
            <a:xfrm>
              <a:off x="1392" y="3216"/>
              <a:ext cx="48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Text Box 17"/>
            <p:cNvSpPr txBox="1">
              <a:spLocks noChangeArrowheads="1"/>
            </p:cNvSpPr>
            <p:nvPr/>
          </p:nvSpPr>
          <p:spPr bwMode="auto">
            <a:xfrm>
              <a:off x="288" y="3024"/>
              <a:ext cx="1680" cy="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006600"/>
                  </a:solidFill>
                  <a:latin typeface="Times New Roman" panose="02020603050405020304" pitchFamily="18" charset="0"/>
                </a:rPr>
                <a:t>Entrée</a:t>
              </a:r>
              <a:r>
                <a:rPr lang="fr-FR" sz="2400" b="1" dirty="0">
                  <a:solidFill>
                    <a:srgbClr val="006600"/>
                  </a:solidFill>
                  <a:latin typeface="Times New Roman" panose="02020603050405020304" pitchFamily="18" charset="0"/>
                </a:rPr>
                <a:t> :</a:t>
              </a:r>
            </a:p>
            <a:p>
              <a:pPr>
                <a:spcBef>
                  <a:spcPct val="50000"/>
                </a:spcBef>
              </a:pPr>
              <a:r>
                <a:rPr lang="fr-FR" sz="2000" b="1" dirty="0">
                  <a:latin typeface="Times New Roman" panose="02020603050405020304" pitchFamily="18" charset="0"/>
                </a:rPr>
                <a:t>   La valeur du rayon</a:t>
              </a:r>
            </a:p>
          </p:txBody>
        </p:sp>
        <p:sp>
          <p:nvSpPr>
            <p:cNvPr id="11" name="Text Box 18"/>
            <p:cNvSpPr txBox="1">
              <a:spLocks noChangeArrowheads="1"/>
            </p:cNvSpPr>
            <p:nvPr/>
          </p:nvSpPr>
          <p:spPr bwMode="auto">
            <a:xfrm>
              <a:off x="4080" y="2976"/>
              <a:ext cx="1680" cy="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a:solidFill>
                    <a:srgbClr val="006600"/>
                  </a:solidFill>
                  <a:latin typeface="Times New Roman" panose="02020603050405020304" pitchFamily="18" charset="0"/>
                </a:rPr>
                <a:t>Sortie :</a:t>
              </a:r>
            </a:p>
            <a:p>
              <a:pPr>
                <a:spcBef>
                  <a:spcPct val="50000"/>
                </a:spcBef>
              </a:pPr>
              <a:r>
                <a:rPr lang="fr-FR" sz="2000" b="1">
                  <a:latin typeface="Times New Roman" panose="02020603050405020304" pitchFamily="18" charset="0"/>
                </a:rPr>
                <a:t>   La Surface  calculée</a:t>
              </a:r>
            </a:p>
          </p:txBody>
        </p:sp>
      </p:grpSp>
    </p:spTree>
    <p:extLst>
      <p:ext uri="{BB962C8B-B14F-4D97-AF65-F5344CB8AC3E}">
        <p14:creationId xmlns="" xmlns:p14="http://schemas.microsoft.com/office/powerpoint/2010/main" val="16099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4" name="Text Box 12"/>
          <p:cNvSpPr txBox="1">
            <a:spLocks noChangeArrowheads="1"/>
          </p:cNvSpPr>
          <p:nvPr/>
        </p:nvSpPr>
        <p:spPr bwMode="auto">
          <a:xfrm>
            <a:off x="1115616" y="1412776"/>
            <a:ext cx="7508875" cy="4827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75000"/>
              </a:lnSpc>
              <a:spcBef>
                <a:spcPct val="25000"/>
              </a:spcBef>
            </a:pPr>
            <a:r>
              <a:rPr lang="fr-FR" sz="2400" dirty="0">
                <a:latin typeface="Times New Roman" panose="02020603050405020304" pitchFamily="18" charset="0"/>
              </a:rPr>
              <a:t>Titre : Surface d’un cercle</a:t>
            </a:r>
          </a:p>
          <a:p>
            <a:pPr algn="just">
              <a:lnSpc>
                <a:spcPct val="75000"/>
              </a:lnSpc>
              <a:spcBef>
                <a:spcPct val="25000"/>
              </a:spcBef>
            </a:pPr>
            <a:r>
              <a:rPr lang="fr-FR" sz="2400" b="1" u="sng" dirty="0">
                <a:solidFill>
                  <a:srgbClr val="006600"/>
                </a:solidFill>
                <a:latin typeface="Times New Roman" panose="02020603050405020304" pitchFamily="18" charset="0"/>
                <a:cs typeface="Times New Roman" panose="02020603050405020304" pitchFamily="18" charset="0"/>
              </a:rPr>
              <a:t>Déclaration :</a:t>
            </a:r>
            <a:endParaRPr lang="fr-FR" sz="2400" b="1" dirty="0">
              <a:solidFill>
                <a:srgbClr val="006600"/>
              </a:solidFill>
              <a:latin typeface="Times New Roman" panose="02020603050405020304" pitchFamily="18" charset="0"/>
              <a:cs typeface="Times New Roman" panose="02020603050405020304" pitchFamily="18" charset="0"/>
            </a:endParaRP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Constante </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Pi=3.14</a:t>
            </a:r>
          </a:p>
          <a:p>
            <a:pPr algn="just">
              <a:lnSpc>
                <a:spcPct val="75000"/>
              </a:lnSpc>
              <a:spcBef>
                <a:spcPct val="25000"/>
              </a:spcBef>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Variable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Rayon</a:t>
            </a: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 Entier	  </a:t>
            </a:r>
            <a:r>
              <a:rPr lang="fr-FR" sz="2400" dirty="0">
                <a:latin typeface="Times New Roman" panose="02020603050405020304" pitchFamily="18" charset="0"/>
              </a:rPr>
              <a:t>* Donnée d’entrée*</a:t>
            </a: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Variable</a:t>
            </a:r>
            <a:r>
              <a:rPr lang="fr-FR" sz="2400" dirty="0">
                <a:solidFill>
                  <a:srgbClr val="000000"/>
                </a:solidFill>
                <a:latin typeface="Times New Roman" panose="02020603050405020304" pitchFamily="18" charset="0"/>
                <a:cs typeface="Times New Roman" panose="02020603050405020304" pitchFamily="18" charset="0"/>
              </a:rPr>
              <a:t>        Surface </a:t>
            </a:r>
            <a:r>
              <a:rPr lang="fr-FR" sz="2400" b="1" dirty="0">
                <a:solidFill>
                  <a:schemeClr val="accent2"/>
                </a:solidFill>
                <a:latin typeface="Times New Roman" panose="02020603050405020304" pitchFamily="18" charset="0"/>
                <a:cs typeface="Times New Roman" panose="02020603050405020304" pitchFamily="18" charset="0"/>
              </a:rPr>
              <a:t>: Réel	  </a:t>
            </a:r>
            <a:r>
              <a:rPr lang="fr-FR" sz="2400" dirty="0">
                <a:latin typeface="Times New Roman" panose="02020603050405020304" pitchFamily="18" charset="0"/>
              </a:rPr>
              <a:t>* Donnée de sortie*</a:t>
            </a:r>
          </a:p>
          <a:p>
            <a:pPr algn="just">
              <a:lnSpc>
                <a:spcPct val="75000"/>
              </a:lnSpc>
              <a:spcBef>
                <a:spcPct val="25000"/>
              </a:spcBef>
            </a:pPr>
            <a:endParaRPr lang="fr-FR" sz="2400" dirty="0">
              <a:solidFill>
                <a:schemeClr val="accent2"/>
              </a:solidFill>
              <a:latin typeface="Times New Roman" panose="02020603050405020304" pitchFamily="18" charset="0"/>
              <a:cs typeface="Times New Roman" panose="02020603050405020304" pitchFamily="18" charset="0"/>
            </a:endParaRPr>
          </a:p>
          <a:p>
            <a:pPr algn="just">
              <a:lnSpc>
                <a:spcPct val="75000"/>
              </a:lnSpc>
              <a:spcBef>
                <a:spcPct val="25000"/>
              </a:spcBef>
            </a:pPr>
            <a:r>
              <a:rPr lang="fr-FR" sz="2400" b="1" u="sng" dirty="0">
                <a:solidFill>
                  <a:srgbClr val="006600"/>
                </a:solidFill>
                <a:latin typeface="Times New Roman" panose="02020603050405020304" pitchFamily="18" charset="0"/>
                <a:cs typeface="Times New Roman" panose="02020603050405020304" pitchFamily="18" charset="0"/>
              </a:rPr>
              <a:t>Manipulation :</a:t>
            </a:r>
            <a:endParaRPr lang="fr-FR" sz="2400" b="1" dirty="0">
              <a:solidFill>
                <a:srgbClr val="006600"/>
              </a:solidFill>
              <a:latin typeface="Times New Roman" panose="02020603050405020304" pitchFamily="18" charset="0"/>
              <a:cs typeface="Times New Roman" panose="02020603050405020304" pitchFamily="18" charset="0"/>
            </a:endParaRP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DEBUT</a:t>
            </a:r>
            <a:endParaRPr lang="fr-FR" sz="2400" dirty="0">
              <a:solidFill>
                <a:schemeClr val="accent2"/>
              </a:solidFill>
              <a:latin typeface="Times New Roman" panose="02020603050405020304" pitchFamily="18" charset="0"/>
              <a:cs typeface="Times New Roman" panose="02020603050405020304" pitchFamily="18" charset="0"/>
            </a:endParaRP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a:t>
            </a: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Saisir la valeur du rayon' </a:t>
            </a:r>
            <a:r>
              <a:rPr lang="fr-FR" sz="2400" b="1" dirty="0">
                <a:solidFill>
                  <a:schemeClr val="accent2"/>
                </a:solidFill>
                <a:latin typeface="Times New Roman" panose="02020603050405020304" pitchFamily="18" charset="0"/>
                <a:cs typeface="Times New Roman" panose="02020603050405020304" pitchFamily="18" charset="0"/>
              </a:rPr>
              <a:t>)</a:t>
            </a: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Lire</a:t>
            </a:r>
            <a:r>
              <a:rPr lang="fr-FR" sz="2400" dirty="0">
                <a:solidFill>
                  <a:srgbClr val="000000"/>
                </a:solidFill>
                <a:latin typeface="Times New Roman" panose="02020603050405020304" pitchFamily="18" charset="0"/>
                <a:cs typeface="Times New Roman" panose="02020603050405020304" pitchFamily="18" charset="0"/>
              </a:rPr>
              <a:t>(Rayon)</a:t>
            </a:r>
          </a:p>
          <a:p>
            <a:pPr algn="just">
              <a:lnSpc>
                <a:spcPct val="75000"/>
              </a:lnSpc>
              <a:spcBef>
                <a:spcPct val="25000"/>
              </a:spcBef>
            </a:pPr>
            <a:r>
              <a:rPr lang="fr-FR" sz="2400" dirty="0">
                <a:solidFill>
                  <a:srgbClr val="000000"/>
                </a:solidFill>
                <a:latin typeface="Times New Roman" panose="02020603050405020304" pitchFamily="18" charset="0"/>
                <a:cs typeface="Times New Roman" panose="02020603050405020304" pitchFamily="18" charset="0"/>
              </a:rPr>
              <a:t>	Surface  </a:t>
            </a:r>
            <a:r>
              <a:rPr lang="fr-FR" sz="2800" b="1"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sz="24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fr-FR" sz="2400" dirty="0">
                <a:solidFill>
                  <a:srgbClr val="000000"/>
                </a:solidFill>
                <a:latin typeface="Times New Roman" panose="02020603050405020304" pitchFamily="18" charset="0"/>
                <a:cs typeface="Times New Roman" panose="02020603050405020304" pitchFamily="18" charset="0"/>
              </a:rPr>
              <a:t>    Rayon  *  Rayon  *  Pi</a:t>
            </a:r>
          </a:p>
          <a:p>
            <a:pPr algn="just">
              <a:lnSpc>
                <a:spcPct val="75000"/>
              </a:lnSpc>
              <a:spcBef>
                <a:spcPct val="25000"/>
              </a:spcBef>
            </a:pP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Écrire</a:t>
            </a:r>
            <a:r>
              <a:rPr lang="fr-FR" sz="2400" dirty="0">
                <a:solidFill>
                  <a:schemeClr val="accent2"/>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La Surface du cercle est :  </a:t>
            </a:r>
            <a:r>
              <a:rPr lang="fr-FR" sz="2400" b="1" dirty="0">
                <a:solidFill>
                  <a:schemeClr val="accent2"/>
                </a:solidFill>
                <a:latin typeface="Times New Roman" panose="02020603050405020304" pitchFamily="18" charset="0"/>
                <a:cs typeface="Times New Roman" panose="02020603050405020304" pitchFamily="18" charset="0"/>
              </a:rPr>
              <a:t>',</a:t>
            </a:r>
            <a:r>
              <a:rPr lang="fr-FR" sz="2400" dirty="0">
                <a:solidFill>
                  <a:srgbClr val="000000"/>
                </a:solidFill>
                <a:latin typeface="Times New Roman" panose="02020603050405020304" pitchFamily="18" charset="0"/>
                <a:cs typeface="Times New Roman" panose="02020603050405020304" pitchFamily="18" charset="0"/>
              </a:rPr>
              <a:t> Surface</a:t>
            </a:r>
            <a:r>
              <a:rPr lang="fr-FR" sz="2400" b="1" dirty="0">
                <a:solidFill>
                  <a:schemeClr val="accent2"/>
                </a:solidFill>
                <a:latin typeface="Times New Roman" panose="02020603050405020304" pitchFamily="18" charset="0"/>
                <a:cs typeface="Times New Roman" panose="02020603050405020304" pitchFamily="18" charset="0"/>
              </a:rPr>
              <a:t>)</a:t>
            </a:r>
          </a:p>
          <a:p>
            <a:pPr algn="just">
              <a:lnSpc>
                <a:spcPct val="75000"/>
              </a:lnSpc>
              <a:spcBef>
                <a:spcPct val="25000"/>
              </a:spcBef>
            </a:pPr>
            <a:r>
              <a:rPr lang="fr-FR" sz="2400" dirty="0">
                <a:solidFill>
                  <a:schemeClr val="accent2"/>
                </a:solidFill>
                <a:latin typeface="Times New Roman" panose="02020603050405020304" pitchFamily="18" charset="0"/>
                <a:cs typeface="Times New Roman" panose="02020603050405020304" pitchFamily="18" charset="0"/>
              </a:rPr>
              <a:t> </a:t>
            </a:r>
            <a:r>
              <a:rPr lang="fr-FR" sz="2400" b="1" dirty="0">
                <a:solidFill>
                  <a:schemeClr val="accent2"/>
                </a:solidFill>
                <a:latin typeface="Times New Roman" panose="02020603050405020304" pitchFamily="18" charset="0"/>
                <a:cs typeface="Times New Roman" panose="02020603050405020304" pitchFamily="18" charset="0"/>
              </a:rPr>
              <a:t>FIN</a:t>
            </a:r>
          </a:p>
        </p:txBody>
      </p:sp>
    </p:spTree>
    <p:extLst>
      <p:ext uri="{BB962C8B-B14F-4D97-AF65-F5344CB8AC3E}">
        <p14:creationId xmlns="" xmlns:p14="http://schemas.microsoft.com/office/powerpoint/2010/main" val="1292097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5"/>
          <p:cNvSpPr txBox="1">
            <a:spLocks noChangeArrowheads="1"/>
          </p:cNvSpPr>
          <p:nvPr/>
        </p:nvSpPr>
        <p:spPr bwMode="auto">
          <a:xfrm>
            <a:off x="838200" y="1943100"/>
            <a:ext cx="7848600" cy="332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fr-FR" sz="2800" b="1" i="1" dirty="0" smtClean="0">
                <a:latin typeface="Times New Roman" panose="02020603050405020304" pitchFamily="18" charset="0"/>
              </a:rPr>
              <a:t>Écrire </a:t>
            </a:r>
            <a:r>
              <a:rPr lang="fr-FR" sz="2800" b="1" i="1" dirty="0">
                <a:latin typeface="Times New Roman" panose="02020603050405020304" pitchFamily="18" charset="0"/>
              </a:rPr>
              <a:t>l’algorithme qui permet de déterminer le salaire mensuel d’un commercial sachant que ce salaire comporte un montant fixe de 4000 DHS et</a:t>
            </a:r>
          </a:p>
          <a:p>
            <a:pPr algn="just">
              <a:lnSpc>
                <a:spcPct val="150000"/>
              </a:lnSpc>
            </a:pPr>
            <a:r>
              <a:rPr lang="fr-FR" sz="2800" b="1" i="1" dirty="0">
                <a:latin typeface="Times New Roman" panose="02020603050405020304" pitchFamily="18" charset="0"/>
              </a:rPr>
              <a:t>une commission qui représente 10% du chiffre d’affaire réalisé par mois.</a:t>
            </a:r>
          </a:p>
        </p:txBody>
      </p:sp>
    </p:spTree>
    <p:extLst>
      <p:ext uri="{BB962C8B-B14F-4D97-AF65-F5344CB8AC3E}">
        <p14:creationId xmlns="" xmlns:p14="http://schemas.microsoft.com/office/powerpoint/2010/main" val="242968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dirty="0" smtClean="0"/>
              <a:t>Un ordinateur est un ensemble de circuits électroniques qui traite l'information grâce à un programme qu'il mémorise, communique et archive des informations.</a:t>
            </a:r>
          </a:p>
          <a:p>
            <a:pPr algn="just"/>
            <a:r>
              <a:rPr lang="fr-FR" dirty="0" smtClean="0"/>
              <a:t>Le traitement de l'information se fait automatiquement et vise à résoudre un problème bien défini. </a:t>
            </a:r>
          </a:p>
          <a:p>
            <a:pPr marL="0" indent="0" algn="just">
              <a:buNone/>
            </a:pPr>
            <a:endParaRPr lang="fr-FR" dirty="0" smtClean="0"/>
          </a:p>
          <a:p>
            <a:pPr algn="just"/>
            <a:r>
              <a:rPr lang="fr-FR" dirty="0" smtClean="0"/>
              <a:t>Architecture d’un ordinateur désigne le mode de fonctionnement d’un ordinateur; c’est-à-dire comment l’information circule dans un ordinateur.</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Text Box 5"/>
          <p:cNvSpPr txBox="1">
            <a:spLocks noChangeArrowheads="1"/>
          </p:cNvSpPr>
          <p:nvPr/>
        </p:nvSpPr>
        <p:spPr bwMode="auto">
          <a:xfrm>
            <a:off x="251520" y="1340768"/>
            <a:ext cx="8893175" cy="484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fr-FR" sz="2400" dirty="0">
                <a:latin typeface="Times New Roman" panose="02020603050405020304" pitchFamily="18" charset="0"/>
              </a:rPr>
              <a:t>- </a:t>
            </a:r>
            <a:r>
              <a:rPr lang="fr-FR" sz="2800" b="1" dirty="0">
                <a:solidFill>
                  <a:srgbClr val="FF0066"/>
                </a:solidFill>
                <a:latin typeface="Times New Roman" panose="02020603050405020304" pitchFamily="18" charset="0"/>
              </a:rPr>
              <a:t>Analyse du problème</a:t>
            </a:r>
          </a:p>
          <a:p>
            <a:pPr>
              <a:lnSpc>
                <a:spcPct val="90000"/>
              </a:lnSpc>
              <a:spcBef>
                <a:spcPct val="30000"/>
              </a:spcBef>
              <a:buClr>
                <a:srgbClr val="FF0066"/>
              </a:buClr>
              <a:buSzPct val="200000"/>
              <a:buFont typeface="Times New Roman" panose="02020603050405020304" pitchFamily="18" charset="0"/>
              <a:buChar char="•"/>
            </a:pPr>
            <a:r>
              <a:rPr lang="fr-FR" sz="2400" b="1" dirty="0">
                <a:latin typeface="Times New Roman" panose="02020603050405020304" pitchFamily="18" charset="0"/>
              </a:rPr>
              <a:t>  Recenser les données dont on dispose, celles qu’on cherche  </a:t>
            </a:r>
          </a:p>
          <a:p>
            <a:pPr>
              <a:lnSpc>
                <a:spcPct val="90000"/>
              </a:lnSpc>
              <a:spcBef>
                <a:spcPct val="30000"/>
              </a:spcBef>
              <a:buClr>
                <a:srgbClr val="FF0066"/>
              </a:buClr>
              <a:buSzPct val="200000"/>
              <a:buFont typeface="Times New Roman" panose="02020603050405020304" pitchFamily="18" charset="0"/>
              <a:buNone/>
            </a:pPr>
            <a:r>
              <a:rPr lang="fr-FR" sz="2400" b="1" dirty="0">
                <a:latin typeface="Times New Roman" panose="02020603050405020304" pitchFamily="18" charset="0"/>
              </a:rPr>
              <a:t>    à  produire</a:t>
            </a:r>
          </a:p>
          <a:p>
            <a:pPr>
              <a:lnSpc>
                <a:spcPct val="90000"/>
              </a:lnSpc>
              <a:spcBef>
                <a:spcPct val="100000"/>
              </a:spcBef>
              <a:buClr>
                <a:srgbClr val="FF0066"/>
              </a:buClr>
              <a:buSzPct val="200000"/>
              <a:buFont typeface="Times New Roman" panose="02020603050405020304" pitchFamily="18" charset="0"/>
              <a:buChar char="•"/>
            </a:pPr>
            <a:r>
              <a:rPr lang="fr-FR" sz="2400" b="1" dirty="0">
                <a:latin typeface="Times New Roman" panose="02020603050405020304" pitchFamily="18" charset="0"/>
              </a:rPr>
              <a:t> Choisir les actions à utiliser pour résoudre le problème</a:t>
            </a:r>
          </a:p>
          <a:p>
            <a:pPr>
              <a:lnSpc>
                <a:spcPct val="90000"/>
              </a:lnSpc>
            </a:pPr>
            <a:endParaRPr lang="fr-FR" sz="2400" b="1" dirty="0">
              <a:latin typeface="Times New Roman" panose="02020603050405020304" pitchFamily="18" charset="0"/>
            </a:endParaRPr>
          </a:p>
          <a:p>
            <a:pPr>
              <a:lnSpc>
                <a:spcPct val="90000"/>
              </a:lnSpc>
            </a:pPr>
            <a:r>
              <a:rPr lang="fr-FR" sz="2400" b="1" dirty="0">
                <a:latin typeface="Times New Roman" panose="02020603050405020304" pitchFamily="18" charset="0"/>
              </a:rPr>
              <a:t>- </a:t>
            </a:r>
            <a:r>
              <a:rPr lang="fr-FR" sz="2800" b="1" dirty="0">
                <a:solidFill>
                  <a:srgbClr val="FF0066"/>
                </a:solidFill>
                <a:latin typeface="Times New Roman" panose="02020603050405020304" pitchFamily="18" charset="0"/>
              </a:rPr>
              <a:t>Présentation de l’algorithme</a:t>
            </a:r>
            <a:r>
              <a:rPr lang="fr-FR" sz="2400" b="1" dirty="0">
                <a:latin typeface="Times New Roman" panose="02020603050405020304" pitchFamily="18" charset="0"/>
              </a:rPr>
              <a:t> </a:t>
            </a:r>
          </a:p>
          <a:p>
            <a:pPr>
              <a:lnSpc>
                <a:spcPct val="90000"/>
              </a:lnSpc>
              <a:spcBef>
                <a:spcPct val="100000"/>
              </a:spcBef>
            </a:pPr>
            <a:r>
              <a:rPr lang="fr-FR" sz="2400" b="1" dirty="0">
                <a:latin typeface="Times New Roman" panose="02020603050405020304" pitchFamily="18" charset="0"/>
              </a:rPr>
              <a:t>* Déclarer toutes les données utilisées (variables, constantes, types)</a:t>
            </a:r>
          </a:p>
          <a:p>
            <a:pPr>
              <a:lnSpc>
                <a:spcPct val="90000"/>
              </a:lnSpc>
              <a:spcBef>
                <a:spcPct val="100000"/>
              </a:spcBef>
            </a:pPr>
            <a:r>
              <a:rPr lang="fr-FR" sz="2400" b="1" dirty="0">
                <a:latin typeface="Times New Roman" panose="02020603050405020304" pitchFamily="18" charset="0"/>
              </a:rPr>
              <a:t>* Organiser les actions</a:t>
            </a:r>
          </a:p>
          <a:p>
            <a:pPr>
              <a:lnSpc>
                <a:spcPct val="90000"/>
              </a:lnSpc>
              <a:spcBef>
                <a:spcPct val="100000"/>
              </a:spcBef>
            </a:pPr>
            <a:r>
              <a:rPr lang="fr-FR" sz="2400" b="1" dirty="0">
                <a:latin typeface="Times New Roman" panose="02020603050405020304" pitchFamily="18" charset="0"/>
              </a:rPr>
              <a:t>* Présenter les résultats</a:t>
            </a:r>
          </a:p>
        </p:txBody>
      </p:sp>
    </p:spTree>
    <p:extLst>
      <p:ext uri="{BB962C8B-B14F-4D97-AF65-F5344CB8AC3E}">
        <p14:creationId xmlns="" xmlns:p14="http://schemas.microsoft.com/office/powerpoint/2010/main" val="1229660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a:t>
            </a:r>
            <a:endParaRPr lang="fr-FR" dirty="0"/>
          </a:p>
        </p:txBody>
      </p:sp>
      <p:sp>
        <p:nvSpPr>
          <p:cNvPr id="5" name="Text Box 4"/>
          <p:cNvSpPr txBox="1">
            <a:spLocks noChangeArrowheads="1"/>
          </p:cNvSpPr>
          <p:nvPr/>
        </p:nvSpPr>
        <p:spPr bwMode="auto">
          <a:xfrm>
            <a:off x="1169988" y="1334666"/>
            <a:ext cx="7691437" cy="5046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fr-FR" sz="2200" b="1" dirty="0">
                <a:latin typeface="Times New Roman" panose="02020603050405020304" pitchFamily="18" charset="0"/>
              </a:rPr>
              <a:t>Titre :</a:t>
            </a:r>
            <a:r>
              <a:rPr lang="fr-FR" sz="2200" dirty="0">
                <a:latin typeface="Times New Roman" panose="02020603050405020304" pitchFamily="18" charset="0"/>
              </a:rPr>
              <a:t>  Commission</a:t>
            </a:r>
          </a:p>
          <a:p>
            <a:pPr>
              <a:spcBef>
                <a:spcPct val="50000"/>
              </a:spcBef>
            </a:pPr>
            <a:r>
              <a:rPr lang="fr-FR" sz="2200" b="1" u="sng" dirty="0">
                <a:solidFill>
                  <a:srgbClr val="006600"/>
                </a:solidFill>
                <a:latin typeface="Times New Roman" panose="02020603050405020304" pitchFamily="18" charset="0"/>
              </a:rPr>
              <a:t>Déclaration</a:t>
            </a:r>
            <a:r>
              <a:rPr lang="fr-FR" sz="2200" b="1" dirty="0">
                <a:solidFill>
                  <a:srgbClr val="006600"/>
                </a:solidFill>
                <a:latin typeface="Times New Roman" panose="02020603050405020304" pitchFamily="18" charset="0"/>
              </a:rPr>
              <a:t> :</a:t>
            </a:r>
          </a:p>
          <a:p>
            <a:r>
              <a:rPr lang="fr-FR" sz="2200" b="1" dirty="0">
                <a:solidFill>
                  <a:srgbClr val="000000"/>
                </a:solidFill>
                <a:latin typeface="Times New Roman" panose="02020603050405020304" pitchFamily="18" charset="0"/>
              </a:rPr>
              <a:t>     </a:t>
            </a:r>
            <a:r>
              <a:rPr lang="fr-FR" sz="2200" b="1" dirty="0">
                <a:solidFill>
                  <a:schemeClr val="accent2"/>
                </a:solidFill>
                <a:latin typeface="Times New Roman" panose="02020603050405020304" pitchFamily="18" charset="0"/>
              </a:rPr>
              <a:t>Constante </a:t>
            </a:r>
            <a:r>
              <a:rPr lang="fr-FR" sz="2200" b="1" dirty="0">
                <a:solidFill>
                  <a:srgbClr val="000000"/>
                </a:solidFill>
                <a:latin typeface="Times New Roman" panose="02020603050405020304" pitchFamily="18" charset="0"/>
              </a:rPr>
              <a:t> M = 4000</a:t>
            </a:r>
          </a:p>
          <a:p>
            <a:r>
              <a:rPr lang="fr-FR" sz="2200" dirty="0">
                <a:solidFill>
                  <a:srgbClr val="000000"/>
                </a:solidFill>
                <a:latin typeface="Times New Roman" panose="02020603050405020304" pitchFamily="18" charset="0"/>
              </a:rPr>
              <a:t>     </a:t>
            </a:r>
            <a:r>
              <a:rPr lang="fr-FR" sz="2200" b="1" dirty="0">
                <a:solidFill>
                  <a:schemeClr val="accent2"/>
                </a:solidFill>
                <a:latin typeface="Times New Roman" panose="02020603050405020304" pitchFamily="18" charset="0"/>
              </a:rPr>
              <a:t>Variable</a:t>
            </a:r>
            <a:r>
              <a:rPr lang="fr-FR" sz="2200" b="1" dirty="0">
                <a:solidFill>
                  <a:srgbClr val="000000"/>
                </a:solidFill>
                <a:latin typeface="Times New Roman" panose="02020603050405020304" pitchFamily="18" charset="0"/>
              </a:rPr>
              <a:t>     </a:t>
            </a:r>
            <a:r>
              <a:rPr lang="fr-FR" sz="2200" b="1" dirty="0">
                <a:latin typeface="Times New Roman" panose="02020603050405020304" pitchFamily="18" charset="0"/>
              </a:rPr>
              <a:t>CA :</a:t>
            </a:r>
            <a:r>
              <a:rPr lang="fr-FR" sz="2200" b="1" dirty="0">
                <a:solidFill>
                  <a:schemeClr val="accent2"/>
                </a:solidFill>
                <a:latin typeface="Times New Roman" panose="02020603050405020304" pitchFamily="18" charset="0"/>
              </a:rPr>
              <a:t> Entier  	    </a:t>
            </a:r>
            <a:r>
              <a:rPr lang="fr-FR" sz="2200" dirty="0">
                <a:latin typeface="Times New Roman" panose="02020603050405020304" pitchFamily="18" charset="0"/>
              </a:rPr>
              <a:t>* Donnée d’entrée*</a:t>
            </a:r>
          </a:p>
          <a:p>
            <a:r>
              <a:rPr lang="fr-FR" sz="2200" b="1" dirty="0">
                <a:latin typeface="Times New Roman" panose="02020603050405020304" pitchFamily="18" charset="0"/>
              </a:rPr>
              <a:t>	       	Com :</a:t>
            </a:r>
            <a:r>
              <a:rPr lang="fr-FR" sz="2200" b="1" dirty="0">
                <a:solidFill>
                  <a:schemeClr val="accent2"/>
                </a:solidFill>
                <a:latin typeface="Times New Roman" panose="02020603050405020304" pitchFamily="18" charset="0"/>
              </a:rPr>
              <a:t> Réel	    </a:t>
            </a:r>
            <a:r>
              <a:rPr lang="fr-FR" sz="2200" dirty="0">
                <a:latin typeface="Times New Roman" panose="02020603050405020304" pitchFamily="18" charset="0"/>
              </a:rPr>
              <a:t>* Donnée intermédiaire*</a:t>
            </a:r>
          </a:p>
          <a:p>
            <a:r>
              <a:rPr lang="fr-FR" sz="2200" b="1" dirty="0">
                <a:latin typeface="Times New Roman" panose="02020603050405020304" pitchFamily="18" charset="0"/>
              </a:rPr>
              <a:t>                        Sal :</a:t>
            </a:r>
            <a:r>
              <a:rPr lang="fr-FR" sz="2200" b="1" dirty="0">
                <a:solidFill>
                  <a:schemeClr val="accent2"/>
                </a:solidFill>
                <a:latin typeface="Times New Roman" panose="02020603050405020304" pitchFamily="18" charset="0"/>
              </a:rPr>
              <a:t> Réel	    </a:t>
            </a:r>
            <a:r>
              <a:rPr lang="fr-FR" sz="2200" dirty="0">
                <a:latin typeface="Times New Roman" panose="02020603050405020304" pitchFamily="18" charset="0"/>
              </a:rPr>
              <a:t>* Donnée de sortie*</a:t>
            </a:r>
          </a:p>
          <a:p>
            <a:pPr>
              <a:lnSpc>
                <a:spcPct val="55000"/>
              </a:lnSpc>
              <a:spcBef>
                <a:spcPct val="50000"/>
              </a:spcBef>
            </a:pPr>
            <a:r>
              <a:rPr lang="fr-FR" sz="2200" b="1" u="sng" dirty="0">
                <a:solidFill>
                  <a:srgbClr val="006600"/>
                </a:solidFill>
                <a:latin typeface="Times New Roman" panose="02020603050405020304" pitchFamily="18" charset="0"/>
              </a:rPr>
              <a:t>Manipulation</a:t>
            </a:r>
            <a:r>
              <a:rPr lang="fr-FR" sz="2200" b="1" dirty="0">
                <a:solidFill>
                  <a:srgbClr val="006600"/>
                </a:solidFill>
                <a:latin typeface="Times New Roman" panose="02020603050405020304" pitchFamily="18" charset="0"/>
              </a:rPr>
              <a:t> :</a:t>
            </a:r>
          </a:p>
          <a:p>
            <a:pPr>
              <a:spcBef>
                <a:spcPct val="25000"/>
              </a:spcBef>
            </a:pPr>
            <a:r>
              <a:rPr lang="fr-FR" sz="2200" b="1" dirty="0">
                <a:solidFill>
                  <a:srgbClr val="000000"/>
                </a:solidFill>
                <a:latin typeface="Times New Roman" panose="02020603050405020304" pitchFamily="18" charset="0"/>
              </a:rPr>
              <a:t> </a:t>
            </a:r>
            <a:r>
              <a:rPr lang="fr-FR" sz="2200" b="1" dirty="0">
                <a:solidFill>
                  <a:schemeClr val="accent2"/>
                </a:solidFill>
                <a:latin typeface="Times New Roman" panose="02020603050405020304" pitchFamily="18" charset="0"/>
              </a:rPr>
              <a:t>DEBUT</a:t>
            </a:r>
            <a:endParaRPr lang="fr-FR" sz="2200" dirty="0">
              <a:solidFill>
                <a:schemeClr val="accent2"/>
              </a:solidFill>
              <a:latin typeface="Times New Roman" panose="02020603050405020304" pitchFamily="18" charset="0"/>
            </a:endParaRPr>
          </a:p>
          <a:p>
            <a:r>
              <a:rPr lang="fr-FR" sz="2200" b="1" dirty="0">
                <a:solidFill>
                  <a:srgbClr val="000000"/>
                </a:solidFill>
                <a:latin typeface="Times New Roman" panose="02020603050405020304" pitchFamily="18" charset="0"/>
              </a:rPr>
              <a:t>	</a:t>
            </a:r>
            <a:r>
              <a:rPr lang="fr-FR" sz="2200" b="1" dirty="0">
                <a:solidFill>
                  <a:schemeClr val="accent2"/>
                </a:solidFill>
                <a:latin typeface="Times New Roman" panose="02020603050405020304" pitchFamily="18" charset="0"/>
              </a:rPr>
              <a:t>Écrire</a:t>
            </a:r>
            <a:r>
              <a:rPr lang="fr-FR" sz="2200" dirty="0">
                <a:solidFill>
                  <a:schemeClr val="accent2"/>
                </a:solidFill>
                <a:latin typeface="Times New Roman" panose="02020603050405020304" pitchFamily="18" charset="0"/>
              </a:rPr>
              <a:t> (</a:t>
            </a:r>
            <a:r>
              <a:rPr lang="fr-FR" sz="2200" dirty="0">
                <a:solidFill>
                  <a:schemeClr val="accent2"/>
                </a:solidFill>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Donner le CA mensuel en DHS</a:t>
            </a:r>
            <a:r>
              <a:rPr lang="fr-FR" sz="2200" dirty="0">
                <a:latin typeface="Times New Roman" panose="02020603050405020304" pitchFamily="18" charset="0"/>
                <a:cs typeface="Times New Roman" panose="02020603050405020304" pitchFamily="18" charset="0"/>
              </a:rPr>
              <a:t>'</a:t>
            </a:r>
            <a:r>
              <a:rPr lang="fr-FR" sz="2200" b="1" dirty="0">
                <a:solidFill>
                  <a:schemeClr val="accent2"/>
                </a:solidFill>
                <a:latin typeface="Times New Roman" panose="02020603050405020304" pitchFamily="18" charset="0"/>
              </a:rPr>
              <a:t>)</a:t>
            </a:r>
          </a:p>
          <a:p>
            <a:r>
              <a:rPr lang="fr-FR" sz="2200" dirty="0">
                <a:latin typeface="Times New Roman" panose="02020603050405020304" pitchFamily="18" charset="0"/>
              </a:rPr>
              <a:t>	Lire</a:t>
            </a:r>
            <a:r>
              <a:rPr lang="fr-FR" sz="2200" dirty="0">
                <a:solidFill>
                  <a:schemeClr val="accent2"/>
                </a:solidFill>
                <a:latin typeface="Times New Roman" panose="02020603050405020304" pitchFamily="18" charset="0"/>
              </a:rPr>
              <a:t>(</a:t>
            </a:r>
            <a:r>
              <a:rPr lang="fr-FR" sz="2200" dirty="0">
                <a:latin typeface="Times New Roman" panose="02020603050405020304" pitchFamily="18" charset="0"/>
              </a:rPr>
              <a:t>CA</a:t>
            </a:r>
            <a:r>
              <a:rPr lang="fr-FR" sz="2200" dirty="0">
                <a:solidFill>
                  <a:schemeClr val="accent2"/>
                </a:solidFill>
                <a:latin typeface="Times New Roman" panose="02020603050405020304" pitchFamily="18" charset="0"/>
              </a:rPr>
              <a:t>)</a:t>
            </a:r>
          </a:p>
          <a:p>
            <a:r>
              <a:rPr lang="fr-FR" sz="2200" dirty="0">
                <a:latin typeface="Times New Roman" panose="02020603050405020304" pitchFamily="18" charset="0"/>
              </a:rPr>
              <a:t>	Com </a:t>
            </a:r>
            <a:r>
              <a:rPr lang="fr-FR" sz="2200" b="1" dirty="0">
                <a:solidFill>
                  <a:srgbClr val="000000"/>
                </a:solidFill>
                <a:latin typeface="Times New Roman" panose="02020603050405020304" pitchFamily="18" charset="0"/>
                <a:sym typeface="Symbol" panose="05050102010706020507" pitchFamily="18" charset="2"/>
              </a:rPr>
              <a:t></a:t>
            </a:r>
            <a:r>
              <a:rPr lang="fr-FR" sz="2200" dirty="0">
                <a:latin typeface="Times New Roman" panose="02020603050405020304" pitchFamily="18" charset="0"/>
              </a:rPr>
              <a:t> CA * 10/100</a:t>
            </a:r>
          </a:p>
          <a:p>
            <a:r>
              <a:rPr lang="fr-FR" sz="2200" dirty="0">
                <a:latin typeface="Times New Roman" panose="02020603050405020304" pitchFamily="18" charset="0"/>
              </a:rPr>
              <a:t>	Sal </a:t>
            </a:r>
            <a:r>
              <a:rPr lang="fr-FR" sz="2200" b="1" dirty="0">
                <a:solidFill>
                  <a:srgbClr val="000000"/>
                </a:solidFill>
                <a:latin typeface="Times New Roman" panose="02020603050405020304" pitchFamily="18" charset="0"/>
                <a:sym typeface="Symbol" panose="05050102010706020507" pitchFamily="18" charset="2"/>
              </a:rPr>
              <a:t></a:t>
            </a:r>
            <a:r>
              <a:rPr lang="fr-FR" sz="2200" dirty="0">
                <a:latin typeface="Times New Roman" panose="02020603050405020304" pitchFamily="18" charset="0"/>
                <a:sym typeface="Symbol" panose="05050102010706020507" pitchFamily="18" charset="2"/>
              </a:rPr>
              <a:t> </a:t>
            </a:r>
            <a:r>
              <a:rPr lang="fr-FR" sz="2200" dirty="0">
                <a:latin typeface="Times New Roman" panose="02020603050405020304" pitchFamily="18" charset="0"/>
              </a:rPr>
              <a:t>Com + M</a:t>
            </a:r>
          </a:p>
          <a:p>
            <a:r>
              <a:rPr lang="fr-FR" sz="2200" dirty="0">
                <a:latin typeface="Times New Roman" panose="02020603050405020304" pitchFamily="18" charset="0"/>
              </a:rPr>
              <a:t>	</a:t>
            </a:r>
            <a:r>
              <a:rPr lang="fr-FR" sz="2200" b="1" dirty="0">
                <a:solidFill>
                  <a:schemeClr val="accent2"/>
                </a:solidFill>
                <a:latin typeface="Times New Roman" panose="02020603050405020304" pitchFamily="18" charset="0"/>
              </a:rPr>
              <a:t>Écrire (</a:t>
            </a:r>
            <a:r>
              <a:rPr lang="fr-FR" sz="2200" dirty="0">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Le salaire mensuel est de : </a:t>
            </a:r>
            <a:r>
              <a:rPr lang="fr-FR" sz="2200" dirty="0">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 Sal, </a:t>
            </a:r>
            <a:r>
              <a:rPr lang="fr-FR" sz="2200" dirty="0">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 en DHS </a:t>
            </a:r>
            <a:r>
              <a:rPr lang="fr-FR" sz="2200" dirty="0">
                <a:latin typeface="Times New Roman" panose="02020603050405020304" pitchFamily="18" charset="0"/>
                <a:cs typeface="Times New Roman" panose="02020603050405020304" pitchFamily="18" charset="0"/>
              </a:rPr>
              <a:t>'</a:t>
            </a:r>
            <a:r>
              <a:rPr lang="fr-FR" sz="2200" dirty="0">
                <a:latin typeface="Times New Roman" panose="02020603050405020304" pitchFamily="18" charset="0"/>
              </a:rPr>
              <a:t> </a:t>
            </a:r>
            <a:r>
              <a:rPr lang="fr-FR" sz="2200" b="1" dirty="0">
                <a:solidFill>
                  <a:schemeClr val="accent2"/>
                </a:solidFill>
                <a:latin typeface="Times New Roman" panose="02020603050405020304" pitchFamily="18" charset="0"/>
              </a:rPr>
              <a:t>)</a:t>
            </a:r>
          </a:p>
          <a:p>
            <a:r>
              <a:rPr lang="fr-FR" sz="2200" b="1" dirty="0">
                <a:solidFill>
                  <a:schemeClr val="accent2"/>
                </a:solidFill>
                <a:latin typeface="Times New Roman" panose="02020603050405020304" pitchFamily="18" charset="0"/>
              </a:rPr>
              <a:t>FIN</a:t>
            </a:r>
          </a:p>
        </p:txBody>
      </p:sp>
    </p:spTree>
    <p:extLst>
      <p:ext uri="{BB962C8B-B14F-4D97-AF65-F5344CB8AC3E}">
        <p14:creationId xmlns="" xmlns:p14="http://schemas.microsoft.com/office/powerpoint/2010/main" val="1971235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6"/>
          <p:cNvSpPr txBox="1">
            <a:spLocks noChangeArrowheads="1"/>
          </p:cNvSpPr>
          <p:nvPr/>
        </p:nvSpPr>
        <p:spPr bwMode="auto">
          <a:xfrm>
            <a:off x="611188" y="1468537"/>
            <a:ext cx="77724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solidFill>
                  <a:srgbClr val="000000"/>
                </a:solidFill>
                <a:latin typeface="Times New Roman" panose="02020603050405020304" pitchFamily="18" charset="0"/>
                <a:cs typeface="Times New Roman" panose="02020603050405020304" pitchFamily="18" charset="0"/>
              </a:rPr>
              <a:t>	Écrire un algorithme qui calcule la moyenne générale d’un étudiant sachant que celle-ci se calcule de la manière suivante :</a:t>
            </a:r>
            <a:endParaRPr lang="fr-FR" sz="2400" dirty="0">
              <a:latin typeface="Times New Roman" panose="02020603050405020304" pitchFamily="18" charset="0"/>
            </a:endParaRPr>
          </a:p>
        </p:txBody>
      </p:sp>
      <p:sp>
        <p:nvSpPr>
          <p:cNvPr id="5" name="Text Box 7"/>
          <p:cNvSpPr txBox="1">
            <a:spLocks noChangeArrowheads="1"/>
          </p:cNvSpPr>
          <p:nvPr/>
        </p:nvSpPr>
        <p:spPr bwMode="auto">
          <a:xfrm>
            <a:off x="306388" y="2840137"/>
            <a:ext cx="861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a:solidFill>
                  <a:srgbClr val="000000"/>
                </a:solidFill>
                <a:latin typeface="Times New Roman" panose="02020603050405020304" pitchFamily="18" charset="0"/>
                <a:cs typeface="Times New Roman" panose="02020603050405020304" pitchFamily="18" charset="0"/>
              </a:rPr>
              <a:t>Moyenne =  [ 3 * Note(Biologie) + 2* Note(Géologie) + Note(LCI)] / 6</a:t>
            </a:r>
            <a:endParaRPr lang="fr-FR" sz="2000" b="1">
              <a:latin typeface="Times New Roman" panose="02020603050405020304" pitchFamily="18" charset="0"/>
            </a:endParaRPr>
          </a:p>
        </p:txBody>
      </p:sp>
      <p:sp>
        <p:nvSpPr>
          <p:cNvPr id="6" name="Text Box 8"/>
          <p:cNvSpPr txBox="1">
            <a:spLocks noChangeArrowheads="1"/>
          </p:cNvSpPr>
          <p:nvPr/>
        </p:nvSpPr>
        <p:spPr bwMode="auto">
          <a:xfrm>
            <a:off x="763588" y="3602137"/>
            <a:ext cx="198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Indication</a:t>
            </a:r>
            <a:r>
              <a:rPr lang="fr-FR" sz="2400" b="1" dirty="0">
                <a:solidFill>
                  <a:srgbClr val="FF0066"/>
                </a:solidFill>
                <a:latin typeface="Times New Roman" panose="02020603050405020304" pitchFamily="18" charset="0"/>
              </a:rPr>
              <a:t> :</a:t>
            </a:r>
          </a:p>
        </p:txBody>
      </p:sp>
      <p:grpSp>
        <p:nvGrpSpPr>
          <p:cNvPr id="7" name="Group 14"/>
          <p:cNvGrpSpPr>
            <a:grpSpLocks/>
          </p:cNvGrpSpPr>
          <p:nvPr/>
        </p:nvGrpSpPr>
        <p:grpSpPr bwMode="auto">
          <a:xfrm>
            <a:off x="763588" y="4421287"/>
            <a:ext cx="8077200" cy="1023937"/>
            <a:chOff x="480" y="2868"/>
            <a:chExt cx="5088" cy="645"/>
          </a:xfrm>
        </p:grpSpPr>
        <p:sp>
          <p:nvSpPr>
            <p:cNvPr id="8" name="Text Box 9"/>
            <p:cNvSpPr txBox="1">
              <a:spLocks noChangeArrowheads="1"/>
            </p:cNvSpPr>
            <p:nvPr/>
          </p:nvSpPr>
          <p:spPr bwMode="auto">
            <a:xfrm>
              <a:off x="2124" y="2880"/>
              <a:ext cx="1536" cy="312"/>
            </a:xfrm>
            <a:prstGeom prst="rect">
              <a:avLst/>
            </a:prstGeom>
            <a:noFill/>
            <a:ln w="38100">
              <a:solidFill>
                <a:srgbClr val="00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latin typeface="Times New Roman" panose="02020603050405020304" pitchFamily="18" charset="0"/>
                </a:rPr>
                <a:t>Algorithme</a:t>
              </a:r>
            </a:p>
          </p:txBody>
        </p:sp>
        <p:sp>
          <p:nvSpPr>
            <p:cNvPr id="9" name="Text Box 10"/>
            <p:cNvSpPr txBox="1">
              <a:spLocks noChangeArrowheads="1"/>
            </p:cNvSpPr>
            <p:nvPr/>
          </p:nvSpPr>
          <p:spPr bwMode="auto">
            <a:xfrm>
              <a:off x="480" y="2880"/>
              <a:ext cx="1248"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a:latin typeface="Times New Roman" panose="02020603050405020304" pitchFamily="18" charset="0"/>
                </a:rPr>
                <a:t>Entrées:</a:t>
              </a:r>
            </a:p>
            <a:p>
              <a:pPr>
                <a:spcBef>
                  <a:spcPct val="50000"/>
                </a:spcBef>
              </a:pPr>
              <a:r>
                <a:rPr lang="fr-FR" sz="2400">
                  <a:latin typeface="Times New Roman" panose="02020603050405020304" pitchFamily="18" charset="0"/>
                </a:rPr>
                <a:t>NB,NG,NLCI</a:t>
              </a:r>
            </a:p>
          </p:txBody>
        </p:sp>
        <p:sp>
          <p:nvSpPr>
            <p:cNvPr id="10" name="Text Box 11"/>
            <p:cNvSpPr txBox="1">
              <a:spLocks noChangeArrowheads="1"/>
            </p:cNvSpPr>
            <p:nvPr/>
          </p:nvSpPr>
          <p:spPr bwMode="auto">
            <a:xfrm>
              <a:off x="4320" y="2868"/>
              <a:ext cx="1248" cy="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a:latin typeface="Times New Roman" panose="02020603050405020304" pitchFamily="18" charset="0"/>
                </a:rPr>
                <a:t>Sortie:</a:t>
              </a:r>
            </a:p>
            <a:p>
              <a:pPr>
                <a:spcBef>
                  <a:spcPct val="50000"/>
                </a:spcBef>
              </a:pPr>
              <a:r>
                <a:rPr lang="fr-FR" sz="2400">
                  <a:latin typeface="Times New Roman" panose="02020603050405020304" pitchFamily="18" charset="0"/>
                </a:rPr>
                <a:t>   MG</a:t>
              </a:r>
            </a:p>
          </p:txBody>
        </p:sp>
        <p:sp>
          <p:nvSpPr>
            <p:cNvPr id="11" name="Line 12"/>
            <p:cNvSpPr>
              <a:spLocks noChangeShapeType="1"/>
            </p:cNvSpPr>
            <p:nvPr/>
          </p:nvSpPr>
          <p:spPr bwMode="auto">
            <a:xfrm>
              <a:off x="1440" y="3072"/>
              <a:ext cx="48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Line 13"/>
            <p:cNvSpPr>
              <a:spLocks noChangeShapeType="1"/>
            </p:cNvSpPr>
            <p:nvPr/>
          </p:nvSpPr>
          <p:spPr bwMode="auto">
            <a:xfrm>
              <a:off x="3840" y="3072"/>
              <a:ext cx="38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35939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2"/>
          </p:nvPr>
        </p:nvSpPr>
        <p:spPr>
          <a:xfrm>
            <a:off x="3783360" y="6492875"/>
            <a:ext cx="18288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BDFEB46-85A7-445D-B1C3-4A963FD7F955}" type="slidenum">
              <a:rPr lang="fr-FR" smtClean="0"/>
              <a:pPr eaLnBrk="1" hangingPunct="1"/>
              <a:t>53</a:t>
            </a:fld>
            <a:endParaRPr lang="fr-FR" dirty="0" smtClean="0"/>
          </a:p>
        </p:txBody>
      </p:sp>
      <p:sp>
        <p:nvSpPr>
          <p:cNvPr id="2" name="Rectangle 1"/>
          <p:cNvSpPr/>
          <p:nvPr/>
        </p:nvSpPr>
        <p:spPr>
          <a:xfrm>
            <a:off x="2411760" y="4509120"/>
            <a:ext cx="4572000" cy="461665"/>
          </a:xfrm>
          <a:prstGeom prst="rect">
            <a:avLst/>
          </a:prstGeom>
        </p:spPr>
        <p:txBody>
          <a:bodyPr>
            <a:spAutoFit/>
          </a:bodyPr>
          <a:lstStyle/>
          <a:p>
            <a:pPr algn="ctr"/>
            <a:r>
              <a:rPr lang="fr-FR" sz="2400" dirty="0" smtClean="0">
                <a:latin typeface="Times New Roman" pitchFamily="18" charset="0"/>
                <a:cs typeface="Times New Roman" pitchFamily="18" charset="0"/>
              </a:rPr>
              <a:t>(De l’algorithmique au langage C)</a:t>
            </a:r>
            <a:endParaRPr lang="fr-FR" sz="2400" dirty="0">
              <a:latin typeface="Times New Roman" pitchFamily="18" charset="0"/>
              <a:cs typeface="Times New Roman" pitchFamily="18" charset="0"/>
            </a:endParaRPr>
          </a:p>
        </p:txBody>
      </p:sp>
      <p:sp>
        <p:nvSpPr>
          <p:cNvPr id="10"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
        <p:nvSpPr>
          <p:cNvPr id="3" name="Rectangle 2"/>
          <p:cNvSpPr/>
          <p:nvPr/>
        </p:nvSpPr>
        <p:spPr>
          <a:xfrm>
            <a:off x="1403648" y="2085260"/>
            <a:ext cx="6264696" cy="584775"/>
          </a:xfrm>
          <a:prstGeom prst="rect">
            <a:avLst/>
          </a:prstGeom>
        </p:spPr>
        <p:txBody>
          <a:bodyPr wrap="square">
            <a:spAutoFit/>
          </a:bodyPr>
          <a:lstStyle/>
          <a:p>
            <a:pPr algn="ctr"/>
            <a:r>
              <a:rPr lang="fr-FR" sz="3200" b="1" dirty="0">
                <a:latin typeface="Times New Roman" pitchFamily="18" charset="0"/>
                <a:cs typeface="Times New Roman" pitchFamily="18" charset="0"/>
              </a:rPr>
              <a:t>R</a:t>
            </a:r>
            <a:r>
              <a:rPr lang="fr-FR" sz="3200" b="1" dirty="0" smtClean="0">
                <a:latin typeface="Times New Roman" pitchFamily="18" charset="0"/>
                <a:cs typeface="Times New Roman" pitchFamily="18" charset="0"/>
              </a:rPr>
              <a:t>eprésentation </a:t>
            </a:r>
            <a:r>
              <a:rPr lang="fr-FR" sz="3200" b="1" dirty="0">
                <a:latin typeface="Times New Roman" pitchFamily="18" charset="0"/>
                <a:cs typeface="Times New Roman" pitchFamily="18" charset="0"/>
              </a:rPr>
              <a:t>en langage C</a:t>
            </a:r>
          </a:p>
        </p:txBody>
      </p:sp>
    </p:spTree>
    <p:extLst>
      <p:ext uri="{BB962C8B-B14F-4D97-AF65-F5344CB8AC3E}">
        <p14:creationId xmlns="" xmlns:p14="http://schemas.microsoft.com/office/powerpoint/2010/main" val="3155991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288" y="230351"/>
            <a:ext cx="5353902" cy="584775"/>
          </a:xfrm>
          <a:prstGeom prst="rect">
            <a:avLst/>
          </a:prstGeom>
        </p:spPr>
        <p:txBody>
          <a:bodyPr wrap="none">
            <a:spAutoFit/>
          </a:bodyPr>
          <a:lstStyle/>
          <a:p>
            <a:pPr algn="ctr"/>
            <a:r>
              <a:rPr lang="fr-FR" sz="3200" b="1" dirty="0" smtClean="0">
                <a:solidFill>
                  <a:srgbClr val="C00000"/>
                </a:solidFill>
                <a:latin typeface="Times New Roman" pitchFamily="18" charset="0"/>
                <a:cs typeface="Times New Roman" pitchFamily="18" charset="0"/>
              </a:rPr>
              <a:t>Structure d’un programme C</a:t>
            </a:r>
            <a:endParaRPr lang="fr-FR" sz="3200" b="1" dirty="0">
              <a:solidFill>
                <a:srgbClr val="C00000"/>
              </a:solidFill>
              <a:latin typeface="Times New Roman" pitchFamily="18" charset="0"/>
              <a:cs typeface="Times New Roman" pitchFamily="18" charset="0"/>
            </a:endParaRPr>
          </a:p>
        </p:txBody>
      </p:sp>
      <p:sp>
        <p:nvSpPr>
          <p:cNvPr id="3" name="Rectangle 2"/>
          <p:cNvSpPr/>
          <p:nvPr/>
        </p:nvSpPr>
        <p:spPr>
          <a:xfrm>
            <a:off x="179512" y="1196752"/>
            <a:ext cx="6408712" cy="461665"/>
          </a:xfrm>
          <a:prstGeom prst="rect">
            <a:avLst/>
          </a:prstGeom>
        </p:spPr>
        <p:txBody>
          <a:bodyPr wrap="square">
            <a:spAutoFit/>
          </a:bodyPr>
          <a:lstStyle/>
          <a:p>
            <a:r>
              <a:rPr lang="fr-FR" sz="2400" dirty="0" smtClean="0">
                <a:latin typeface="Times New Roman" pitchFamily="18" charset="0"/>
                <a:cs typeface="Times New Roman" pitchFamily="18" charset="0"/>
              </a:rPr>
              <a:t>La structure d’un programme C est la suivante :</a:t>
            </a:r>
            <a:endParaRPr lang="fr-FR" sz="2400" dirty="0">
              <a:latin typeface="Times New Roman" pitchFamily="18" charset="0"/>
              <a:cs typeface="Times New Roman" pitchFamily="18" charset="0"/>
            </a:endParaRPr>
          </a:p>
        </p:txBody>
      </p:sp>
      <p:sp>
        <p:nvSpPr>
          <p:cNvPr id="5" name="Rectangle 4"/>
          <p:cNvSpPr/>
          <p:nvPr/>
        </p:nvSpPr>
        <p:spPr>
          <a:xfrm>
            <a:off x="467544" y="1988840"/>
            <a:ext cx="4824536" cy="2862322"/>
          </a:xfrm>
          <a:prstGeom prst="rect">
            <a:avLst/>
          </a:prstGeom>
          <a:ln>
            <a:solidFill>
              <a:schemeClr val="tx1">
                <a:lumMod val="95000"/>
                <a:lumOff val="5000"/>
              </a:schemeClr>
            </a:solidFill>
          </a:ln>
        </p:spPr>
        <p:txBody>
          <a:bodyPr wrap="square">
            <a:spAutoFit/>
          </a:bodyPr>
          <a:lstStyle/>
          <a:p>
            <a:r>
              <a:rPr lang="fr-FR" sz="3600" b="1" dirty="0" smtClean="0">
                <a:latin typeface="Times New Roman" pitchFamily="18" charset="0"/>
                <a:cs typeface="Times New Roman" pitchFamily="18" charset="0"/>
              </a:rPr>
              <a:t>#</a:t>
            </a:r>
            <a:r>
              <a:rPr lang="fr-FR" sz="3600" b="1" dirty="0" err="1" smtClean="0">
                <a:latin typeface="Times New Roman" pitchFamily="18" charset="0"/>
                <a:cs typeface="Times New Roman" pitchFamily="18" charset="0"/>
              </a:rPr>
              <a:t>include</a:t>
            </a:r>
            <a:r>
              <a:rPr lang="fr-FR" sz="3600" b="1" dirty="0" smtClean="0">
                <a:latin typeface="Times New Roman" pitchFamily="18" charset="0"/>
                <a:cs typeface="Times New Roman" pitchFamily="18" charset="0"/>
              </a:rPr>
              <a:t>&lt;</a:t>
            </a:r>
            <a:r>
              <a:rPr lang="fr-FR" sz="3600" b="1" dirty="0" err="1" smtClean="0">
                <a:latin typeface="Times New Roman" pitchFamily="18" charset="0"/>
                <a:cs typeface="Times New Roman" pitchFamily="18" charset="0"/>
              </a:rPr>
              <a:t>stdio.h</a:t>
            </a:r>
            <a:r>
              <a:rPr lang="fr-FR" sz="3600" b="1" dirty="0" smtClean="0">
                <a:latin typeface="Times New Roman" pitchFamily="18" charset="0"/>
                <a:cs typeface="Times New Roman" pitchFamily="18" charset="0"/>
              </a:rPr>
              <a:t>&gt;</a:t>
            </a:r>
          </a:p>
          <a:p>
            <a:r>
              <a:rPr lang="fr-FR" sz="3600" b="1" dirty="0" err="1">
                <a:latin typeface="Times New Roman" pitchFamily="18" charset="0"/>
                <a:cs typeface="Times New Roman" pitchFamily="18" charset="0"/>
              </a:rPr>
              <a:t>v</a:t>
            </a:r>
            <a:r>
              <a:rPr lang="fr-FR" sz="3600" b="1" dirty="0" err="1" smtClean="0">
                <a:latin typeface="Times New Roman" pitchFamily="18" charset="0"/>
                <a:cs typeface="Times New Roman" pitchFamily="18" charset="0"/>
              </a:rPr>
              <a:t>oid</a:t>
            </a:r>
            <a:r>
              <a:rPr lang="fr-FR" sz="3600" b="1" dirty="0" smtClean="0">
                <a:latin typeface="Times New Roman" pitchFamily="18" charset="0"/>
                <a:cs typeface="Times New Roman" pitchFamily="18" charset="0"/>
              </a:rPr>
              <a:t> main () { </a:t>
            </a:r>
          </a:p>
          <a:p>
            <a:r>
              <a:rPr lang="fr-FR" sz="36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Déclaration des variables </a:t>
            </a:r>
          </a:p>
          <a:p>
            <a:r>
              <a:rPr lang="fr-FR" sz="2400" b="1" dirty="0" smtClean="0">
                <a:latin typeface="Times New Roman" pitchFamily="18" charset="0"/>
                <a:cs typeface="Times New Roman" pitchFamily="18" charset="0"/>
              </a:rPr>
              <a:t>                Corps</a:t>
            </a:r>
            <a:r>
              <a:rPr lang="fr-FR" sz="3600" b="1" dirty="0" smtClean="0">
                <a:latin typeface="Times New Roman" pitchFamily="18" charset="0"/>
                <a:cs typeface="Times New Roman" pitchFamily="18" charset="0"/>
              </a:rPr>
              <a:t>   </a:t>
            </a:r>
          </a:p>
          <a:p>
            <a:r>
              <a:rPr lang="fr-FR" sz="3600" b="1" dirty="0" smtClean="0">
                <a:latin typeface="Times New Roman" pitchFamily="18" charset="0"/>
                <a:cs typeface="Times New Roman" pitchFamily="18" charset="0"/>
              </a:rPr>
              <a:t>}  </a:t>
            </a:r>
          </a:p>
        </p:txBody>
      </p:sp>
      <p:sp>
        <p:nvSpPr>
          <p:cNvPr id="6" name="Rectangle 5"/>
          <p:cNvSpPr/>
          <p:nvPr/>
        </p:nvSpPr>
        <p:spPr>
          <a:xfrm>
            <a:off x="1823860" y="4941168"/>
            <a:ext cx="1832553" cy="369332"/>
          </a:xfrm>
          <a:prstGeom prst="rect">
            <a:avLst/>
          </a:prstGeom>
        </p:spPr>
        <p:txBody>
          <a:bodyPr wrap="none">
            <a:spAutoFit/>
          </a:bodyPr>
          <a:lstStyle/>
          <a:p>
            <a:r>
              <a:rPr lang="fr-FR" dirty="0" smtClean="0">
                <a:latin typeface="Times New Roman" pitchFamily="18" charset="0"/>
                <a:cs typeface="Times New Roman" pitchFamily="18" charset="0"/>
              </a:rPr>
              <a:t>monProgramme.c</a:t>
            </a:r>
          </a:p>
        </p:txBody>
      </p:sp>
      <p:sp>
        <p:nvSpPr>
          <p:cNvPr id="8" name="Rectangle 7"/>
          <p:cNvSpPr/>
          <p:nvPr/>
        </p:nvSpPr>
        <p:spPr>
          <a:xfrm>
            <a:off x="5704186" y="1846993"/>
            <a:ext cx="2906007" cy="2677656"/>
          </a:xfrm>
          <a:prstGeom prst="rect">
            <a:avLst/>
          </a:prstGeom>
        </p:spPr>
        <p:txBody>
          <a:bodyPr wrap="square">
            <a:spAutoFit/>
          </a:bodyPr>
          <a:lstStyle/>
          <a:p>
            <a:pPr algn="just"/>
            <a:r>
              <a:rPr lang="fr-FR" sz="2400" dirty="0" smtClean="0">
                <a:latin typeface="Times New Roman" pitchFamily="18" charset="0"/>
                <a:cs typeface="Times New Roman" pitchFamily="18" charset="0"/>
              </a:rPr>
              <a:t>Votre programme doit </a:t>
            </a:r>
          </a:p>
          <a:p>
            <a:pPr algn="just"/>
            <a:r>
              <a:rPr lang="fr-FR" sz="2400" dirty="0" smtClean="0">
                <a:latin typeface="Times New Roman" pitchFamily="18" charset="0"/>
                <a:cs typeface="Times New Roman" pitchFamily="18" charset="0"/>
              </a:rPr>
              <a:t>Obligatoirement contenir une fonction principale </a:t>
            </a:r>
          </a:p>
          <a:p>
            <a:pPr algn="just"/>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main ( )</a:t>
            </a:r>
            <a:r>
              <a:rPr lang="fr-FR" sz="2400" dirty="0" smtClean="0">
                <a:latin typeface="Times New Roman" pitchFamily="18" charset="0"/>
                <a:cs typeface="Times New Roman" pitchFamily="18" charset="0"/>
              </a:rPr>
              <a:t> », qui est </a:t>
            </a:r>
          </a:p>
          <a:p>
            <a:pPr algn="just"/>
            <a:r>
              <a:rPr lang="fr-FR" sz="2400" dirty="0" smtClean="0">
                <a:latin typeface="Times New Roman" pitchFamily="18" charset="0"/>
                <a:cs typeface="Times New Roman" pitchFamily="18" charset="0"/>
              </a:rPr>
              <a:t>exécutée lorsque le </a:t>
            </a:r>
          </a:p>
          <a:p>
            <a:pPr algn="just"/>
            <a:r>
              <a:rPr lang="fr-FR" sz="2400" dirty="0" smtClean="0">
                <a:latin typeface="Times New Roman" pitchFamily="18" charset="0"/>
                <a:cs typeface="Times New Roman" pitchFamily="18" charset="0"/>
              </a:rPr>
              <a:t>programme est lancé</a:t>
            </a:r>
            <a:endParaRPr lang="fr-FR" sz="2400" dirty="0">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a:xfrm>
            <a:off x="3810000" y="6520259"/>
            <a:ext cx="1828800" cy="365125"/>
          </a:xfrm>
        </p:spPr>
        <p:txBody>
          <a:bodyPr/>
          <a:lstStyle/>
          <a:p>
            <a:fld id="{E573D3F3-2131-4F8B-89B5-EAB9E9E25B40}" type="slidenum">
              <a:rPr lang="fr-FR" smtClean="0"/>
              <a:pPr/>
              <a:t>54</a:t>
            </a:fld>
            <a:endParaRPr lang="fr-FR" dirty="0"/>
          </a:p>
        </p:txBody>
      </p:sp>
      <p:sp>
        <p:nvSpPr>
          <p:cNvPr id="10" name="Espace réservé de la date 2"/>
          <p:cNvSpPr txBox="1">
            <a:spLocks/>
          </p:cNvSpPr>
          <p:nvPr/>
        </p:nvSpPr>
        <p:spPr>
          <a:xfrm>
            <a:off x="6629400" y="6492875"/>
            <a:ext cx="2514600" cy="365125"/>
          </a:xfrm>
          <a:prstGeom prst="rect">
            <a:avLst/>
          </a:prstGeom>
        </p:spPr>
        <p:txBody>
          <a:bodyPr vert="horz" lIns="91440" tIns="45720" rIns="91440" bIns="45720" rtlCol="0" anchor="ctr"/>
          <a:lstStyle>
            <a:defPPr>
              <a:defRPr lang="fr-FR"/>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Filière MIP (S1) : Module I111</a:t>
            </a:r>
            <a:endParaRPr lang="fr-FR" dirty="0"/>
          </a:p>
        </p:txBody>
      </p:sp>
    </p:spTree>
    <p:extLst>
      <p:ext uri="{BB962C8B-B14F-4D97-AF65-F5344CB8AC3E}">
        <p14:creationId xmlns="" xmlns:p14="http://schemas.microsoft.com/office/powerpoint/2010/main" val="840685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288" y="230351"/>
            <a:ext cx="5353902" cy="584775"/>
          </a:xfrm>
          <a:prstGeom prst="rect">
            <a:avLst/>
          </a:prstGeom>
        </p:spPr>
        <p:txBody>
          <a:bodyPr wrap="none">
            <a:spAutoFit/>
          </a:bodyPr>
          <a:lstStyle/>
          <a:p>
            <a:pPr algn="ctr"/>
            <a:r>
              <a:rPr lang="fr-FR" sz="3200" b="1" dirty="0" smtClean="0">
                <a:solidFill>
                  <a:srgbClr val="C00000"/>
                </a:solidFill>
                <a:latin typeface="Times New Roman" pitchFamily="18" charset="0"/>
                <a:cs typeface="Times New Roman" pitchFamily="18" charset="0"/>
              </a:rPr>
              <a:t>Structure d’un programme C</a:t>
            </a:r>
            <a:endParaRPr lang="fr-FR" sz="3200" b="1" dirty="0">
              <a:solidFill>
                <a:srgbClr val="C00000"/>
              </a:solidFill>
              <a:latin typeface="Times New Roman" pitchFamily="18" charset="0"/>
              <a:cs typeface="Times New Roman" pitchFamily="18" charset="0"/>
            </a:endParaRPr>
          </a:p>
        </p:txBody>
      </p:sp>
      <p:sp>
        <p:nvSpPr>
          <p:cNvPr id="3" name="Rectangle 2"/>
          <p:cNvSpPr/>
          <p:nvPr/>
        </p:nvSpPr>
        <p:spPr>
          <a:xfrm>
            <a:off x="2067971" y="1628800"/>
            <a:ext cx="3584149" cy="2862322"/>
          </a:xfrm>
          <a:prstGeom prst="rect">
            <a:avLst/>
          </a:prstGeom>
          <a:ln>
            <a:solidFill>
              <a:schemeClr val="tx1">
                <a:lumMod val="95000"/>
                <a:lumOff val="5000"/>
              </a:schemeClr>
            </a:solidFill>
          </a:ln>
        </p:spPr>
        <p:txBody>
          <a:bodyPr wrap="square">
            <a:spAutoFit/>
          </a:bodyPr>
          <a:lstStyle/>
          <a:p>
            <a:r>
              <a:rPr lang="fr-FR" sz="2000" b="1" dirty="0" smtClean="0">
                <a:latin typeface="Times New Roman" pitchFamily="18" charset="0"/>
                <a:cs typeface="Times New Roman" pitchFamily="18" charset="0"/>
              </a:rPr>
              <a:t>#</a:t>
            </a:r>
            <a:r>
              <a:rPr lang="fr-FR" sz="2000" b="1" dirty="0" err="1" smtClean="0">
                <a:latin typeface="Times New Roman" pitchFamily="18" charset="0"/>
                <a:cs typeface="Times New Roman" pitchFamily="18" charset="0"/>
              </a:rPr>
              <a:t>include</a:t>
            </a:r>
            <a:r>
              <a:rPr lang="fr-FR" sz="2000" b="1" dirty="0" smtClean="0">
                <a:latin typeface="Times New Roman" pitchFamily="18" charset="0"/>
                <a:cs typeface="Times New Roman" pitchFamily="18" charset="0"/>
              </a:rPr>
              <a:t>&lt;</a:t>
            </a:r>
            <a:r>
              <a:rPr lang="fr-FR" sz="2000" b="1" dirty="0" err="1" smtClean="0">
                <a:latin typeface="Times New Roman" pitchFamily="18" charset="0"/>
                <a:cs typeface="Times New Roman" pitchFamily="18" charset="0"/>
              </a:rPr>
              <a:t>stdio.h</a:t>
            </a:r>
            <a:r>
              <a:rPr lang="fr-FR" sz="2000" b="1" dirty="0" smtClean="0">
                <a:latin typeface="Times New Roman" pitchFamily="18" charset="0"/>
                <a:cs typeface="Times New Roman" pitchFamily="18" charset="0"/>
              </a:rPr>
              <a:t>&gt;</a:t>
            </a:r>
          </a:p>
          <a:p>
            <a:endParaRPr lang="fr-FR" sz="2000" b="1" dirty="0" smtClean="0">
              <a:latin typeface="Times New Roman" pitchFamily="18" charset="0"/>
              <a:cs typeface="Times New Roman" pitchFamily="18" charset="0"/>
            </a:endParaRPr>
          </a:p>
          <a:p>
            <a:r>
              <a:rPr lang="fr-FR" sz="2000" b="1" dirty="0" err="1" smtClean="0">
                <a:latin typeface="Times New Roman" pitchFamily="18" charset="0"/>
                <a:cs typeface="Times New Roman" pitchFamily="18" charset="0"/>
              </a:rPr>
              <a:t>Void</a:t>
            </a:r>
            <a:r>
              <a:rPr lang="fr-FR" sz="2000" b="1" dirty="0" smtClean="0">
                <a:latin typeface="Times New Roman" pitchFamily="18" charset="0"/>
                <a:cs typeface="Times New Roman" pitchFamily="18" charset="0"/>
              </a:rPr>
              <a:t> main () { </a:t>
            </a:r>
          </a:p>
          <a:p>
            <a:endParaRPr lang="fr-FR"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Déclaration des variables </a:t>
            </a:r>
          </a:p>
          <a:p>
            <a:r>
              <a:rPr lang="fr-FR" sz="2000" b="1" dirty="0" smtClean="0">
                <a:latin typeface="Times New Roman" pitchFamily="18" charset="0"/>
                <a:cs typeface="Times New Roman" pitchFamily="18" charset="0"/>
              </a:rPr>
              <a:t>                Corps  </a:t>
            </a:r>
          </a:p>
          <a:p>
            <a:r>
              <a:rPr lang="fr-FR" sz="2000" b="1" dirty="0" smtClean="0">
                <a:latin typeface="Times New Roman" pitchFamily="18" charset="0"/>
                <a:cs typeface="Times New Roman" pitchFamily="18" charset="0"/>
              </a:rPr>
              <a:t> </a:t>
            </a:r>
          </a:p>
          <a:p>
            <a:endParaRPr lang="fr-FR"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906071"/>
            <a:ext cx="4133850"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32735" y="2069361"/>
            <a:ext cx="2276475"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176" y="3212976"/>
            <a:ext cx="2276475"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56176" y="4473371"/>
            <a:ext cx="2705100" cy="714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2943768" y="4580786"/>
            <a:ext cx="1832553" cy="369332"/>
          </a:xfrm>
          <a:prstGeom prst="rect">
            <a:avLst/>
          </a:prstGeom>
        </p:spPr>
        <p:txBody>
          <a:bodyPr wrap="none">
            <a:spAutoFit/>
          </a:bodyPr>
          <a:lstStyle/>
          <a:p>
            <a:r>
              <a:rPr lang="fr-FR" dirty="0" smtClean="0">
                <a:latin typeface="Times New Roman" pitchFamily="18" charset="0"/>
                <a:cs typeface="Times New Roman" pitchFamily="18" charset="0"/>
              </a:rPr>
              <a:t>monProgramme.c</a:t>
            </a:r>
          </a:p>
        </p:txBody>
      </p:sp>
      <p:pic>
        <p:nvPicPr>
          <p:cNvPr id="103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1083607"/>
            <a:ext cx="2266950" cy="495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9050" y="2765301"/>
            <a:ext cx="2247900" cy="895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07504" y="5301208"/>
            <a:ext cx="2276475" cy="923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5" name="Connecteur droit 4"/>
          <p:cNvCxnSpPr>
            <a:stCxn id="1026" idx="1"/>
          </p:cNvCxnSpPr>
          <p:nvPr/>
        </p:nvCxnSpPr>
        <p:spPr>
          <a:xfrm flipH="1">
            <a:off x="3995936" y="1363271"/>
            <a:ext cx="1008112"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a:stCxn id="1027" idx="1"/>
          </p:cNvCxnSpPr>
          <p:nvPr/>
        </p:nvCxnSpPr>
        <p:spPr>
          <a:xfrm flipH="1">
            <a:off x="4776321" y="2564661"/>
            <a:ext cx="1156414"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a:endCxn id="1028" idx="1"/>
          </p:cNvCxnSpPr>
          <p:nvPr/>
        </p:nvCxnSpPr>
        <p:spPr>
          <a:xfrm>
            <a:off x="3995936" y="3429000"/>
            <a:ext cx="2160240" cy="126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a:stCxn id="8" idx="3"/>
            <a:endCxn id="1029" idx="1"/>
          </p:cNvCxnSpPr>
          <p:nvPr/>
        </p:nvCxnSpPr>
        <p:spPr>
          <a:xfrm>
            <a:off x="4776321" y="4765452"/>
            <a:ext cx="1379855" cy="65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1030" idx="2"/>
          </p:cNvCxnSpPr>
          <p:nvPr/>
        </p:nvCxnSpPr>
        <p:spPr>
          <a:xfrm>
            <a:off x="1133475" y="1578907"/>
            <a:ext cx="1133475" cy="841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2266950" y="2564661"/>
            <a:ext cx="1368946"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032" idx="0"/>
          </p:cNvCxnSpPr>
          <p:nvPr/>
        </p:nvCxnSpPr>
        <p:spPr>
          <a:xfrm flipV="1">
            <a:off x="1245742" y="4365104"/>
            <a:ext cx="1021208"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Espace réservé du numéro de diapositive 18"/>
          <p:cNvSpPr>
            <a:spLocks noGrp="1"/>
          </p:cNvSpPr>
          <p:nvPr>
            <p:ph type="sldNum" sz="quarter" idx="12"/>
          </p:nvPr>
        </p:nvSpPr>
        <p:spPr>
          <a:xfrm>
            <a:off x="3810000" y="6525344"/>
            <a:ext cx="1828800" cy="365125"/>
          </a:xfrm>
        </p:spPr>
        <p:txBody>
          <a:bodyPr/>
          <a:lstStyle/>
          <a:p>
            <a:fld id="{E573D3F3-2131-4F8B-89B5-EAB9E9E25B40}" type="slidenum">
              <a:rPr lang="fr-FR" smtClean="0"/>
              <a:pPr/>
              <a:t>55</a:t>
            </a:fld>
            <a:endParaRPr lang="fr-FR" dirty="0"/>
          </a:p>
        </p:txBody>
      </p:sp>
      <p:sp>
        <p:nvSpPr>
          <p:cNvPr id="22"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3467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288" y="230351"/>
            <a:ext cx="5353902" cy="584775"/>
          </a:xfrm>
          <a:prstGeom prst="rect">
            <a:avLst/>
          </a:prstGeom>
        </p:spPr>
        <p:txBody>
          <a:bodyPr wrap="none">
            <a:spAutoFit/>
          </a:bodyPr>
          <a:lstStyle/>
          <a:p>
            <a:pPr algn="ctr"/>
            <a:r>
              <a:rPr lang="fr-FR" sz="3200" b="1" dirty="0" smtClean="0">
                <a:solidFill>
                  <a:srgbClr val="C00000"/>
                </a:solidFill>
                <a:latin typeface="Times New Roman" pitchFamily="18" charset="0"/>
                <a:cs typeface="Times New Roman" pitchFamily="18" charset="0"/>
              </a:rPr>
              <a:t>Structure d’un programme C</a:t>
            </a:r>
            <a:endParaRPr lang="fr-FR" sz="3200" b="1" dirty="0">
              <a:solidFill>
                <a:srgbClr val="C00000"/>
              </a:solidFill>
              <a:latin typeface="Times New Roman" pitchFamily="18" charset="0"/>
              <a:cs typeface="Times New Roman" pitchFamily="18" charset="0"/>
            </a:endParaRPr>
          </a:p>
        </p:txBody>
      </p:sp>
      <p:sp>
        <p:nvSpPr>
          <p:cNvPr id="3" name="Rectangle 2"/>
          <p:cNvSpPr/>
          <p:nvPr/>
        </p:nvSpPr>
        <p:spPr>
          <a:xfrm>
            <a:off x="358822" y="1268760"/>
            <a:ext cx="7369325" cy="523220"/>
          </a:xfrm>
          <a:prstGeom prst="rect">
            <a:avLst/>
          </a:prstGeom>
        </p:spPr>
        <p:txBody>
          <a:bodyPr wrap="none">
            <a:spAutoFit/>
          </a:bodyPr>
          <a:lstStyle/>
          <a:p>
            <a:r>
              <a:rPr lang="fr-FR" sz="2800" dirty="0" smtClean="0">
                <a:latin typeface="Times New Roman" pitchFamily="18" charset="0"/>
                <a:cs typeface="Times New Roman" pitchFamily="18" charset="0"/>
              </a:rPr>
              <a:t>Mon premier programme : Bonjour tout le monde</a:t>
            </a:r>
            <a:endParaRPr lang="fr-FR" sz="2800" dirty="0">
              <a:latin typeface="Times New Roman" pitchFamily="18" charset="0"/>
              <a:cs typeface="Times New Roman" pitchFamily="18" charset="0"/>
            </a:endParaRPr>
          </a:p>
        </p:txBody>
      </p:sp>
      <p:sp>
        <p:nvSpPr>
          <p:cNvPr id="4" name="Rectangle 3"/>
          <p:cNvSpPr/>
          <p:nvPr/>
        </p:nvSpPr>
        <p:spPr>
          <a:xfrm>
            <a:off x="2286000" y="2132856"/>
            <a:ext cx="4871190" cy="2308324"/>
          </a:xfrm>
          <a:prstGeom prst="rect">
            <a:avLst/>
          </a:prstGeom>
          <a:ln>
            <a:solidFill>
              <a:schemeClr val="tx1"/>
            </a:solidFill>
          </a:ln>
        </p:spPr>
        <p:txBody>
          <a:bodyPr wrap="square">
            <a:spAutoFit/>
          </a:bodyPr>
          <a:lstStyle/>
          <a:p>
            <a:r>
              <a:rPr lang="en-US" sz="2400" b="1" dirty="0" smtClean="0">
                <a:latin typeface="Times New Roman" pitchFamily="18" charset="0"/>
                <a:cs typeface="Times New Roman" pitchFamily="18" charset="0"/>
              </a:rPr>
              <a:t>#include &lt;</a:t>
            </a:r>
            <a:r>
              <a:rPr lang="en-US" sz="2400" b="1" dirty="0" err="1" smtClean="0">
                <a:latin typeface="Times New Roman" pitchFamily="18" charset="0"/>
                <a:cs typeface="Times New Roman" pitchFamily="18" charset="0"/>
              </a:rPr>
              <a:t>stdio.h</a:t>
            </a:r>
            <a:r>
              <a:rPr lang="en-US" sz="2400" b="1" dirty="0" smtClean="0">
                <a:latin typeface="Times New Roman" pitchFamily="18" charset="0"/>
                <a:cs typeface="Times New Roman" pitchFamily="18" charset="0"/>
              </a:rPr>
              <a:t>&gt;</a:t>
            </a:r>
          </a:p>
          <a:p>
            <a:r>
              <a:rPr lang="en-US" sz="2400" b="1" dirty="0" smtClean="0">
                <a:latin typeface="Times New Roman" pitchFamily="18" charset="0"/>
                <a:cs typeface="Times New Roman" pitchFamily="18" charset="0"/>
              </a:rPr>
              <a:t>void main()</a:t>
            </a:r>
          </a:p>
          <a:p>
            <a:r>
              <a:rPr lang="en-US" sz="2400" b="1" dirty="0" smtClean="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printf</a:t>
            </a:r>
            <a:r>
              <a:rPr lang="en-US"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Bonjour tout le monde </a:t>
            </a:r>
            <a:r>
              <a:rPr lang="en-US" sz="2400" b="1" dirty="0" smtClean="0">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
        <p:nvSpPr>
          <p:cNvPr id="5" name="Rectangle 4"/>
          <p:cNvSpPr/>
          <p:nvPr/>
        </p:nvSpPr>
        <p:spPr>
          <a:xfrm>
            <a:off x="358823" y="4797152"/>
            <a:ext cx="8461650" cy="830997"/>
          </a:xfrm>
          <a:prstGeom prst="rect">
            <a:avLst/>
          </a:prstGeom>
        </p:spPr>
        <p:txBody>
          <a:bodyPr wrap="square">
            <a:spAutoFit/>
          </a:bodyPr>
          <a:lstStyle/>
          <a:p>
            <a:pPr algn="just"/>
            <a:r>
              <a:rPr lang="fr-FR" sz="2400" dirty="0" smtClean="0">
                <a:latin typeface="Times New Roman" pitchFamily="18" charset="0"/>
                <a:cs typeface="Times New Roman" pitchFamily="18" charset="0"/>
              </a:rPr>
              <a:t>On sauvegarde ce programme dans un fichier qui se nomme   </a:t>
            </a:r>
            <a:r>
              <a:rPr lang="fr-FR" sz="2400" b="1" dirty="0" smtClean="0">
                <a:latin typeface="Times New Roman" pitchFamily="18" charset="0"/>
                <a:cs typeface="Times New Roman" pitchFamily="18" charset="0"/>
              </a:rPr>
              <a:t>programme1.c</a:t>
            </a:r>
            <a:endParaRPr lang="fr-FR" sz="2400" b="1"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a:xfrm>
            <a:off x="3810000" y="6520259"/>
            <a:ext cx="1828800" cy="365125"/>
          </a:xfrm>
        </p:spPr>
        <p:txBody>
          <a:bodyPr/>
          <a:lstStyle/>
          <a:p>
            <a:fld id="{E573D3F3-2131-4F8B-89B5-EAB9E9E25B40}" type="slidenum">
              <a:rPr lang="fr-FR" smtClean="0"/>
              <a:pPr/>
              <a:t>56</a:t>
            </a:fld>
            <a:endParaRPr lang="fr-FR"/>
          </a:p>
        </p:txBody>
      </p:sp>
      <p:sp>
        <p:nvSpPr>
          <p:cNvPr id="9"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798248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288" y="230351"/>
            <a:ext cx="5353902" cy="584775"/>
          </a:xfrm>
          <a:prstGeom prst="rect">
            <a:avLst/>
          </a:prstGeom>
        </p:spPr>
        <p:txBody>
          <a:bodyPr wrap="none">
            <a:spAutoFit/>
          </a:bodyPr>
          <a:lstStyle/>
          <a:p>
            <a:pPr algn="ctr"/>
            <a:r>
              <a:rPr lang="fr-FR" sz="3200" b="1" dirty="0" smtClean="0">
                <a:solidFill>
                  <a:srgbClr val="C00000"/>
                </a:solidFill>
                <a:latin typeface="Times New Roman" pitchFamily="18" charset="0"/>
                <a:cs typeface="Times New Roman" pitchFamily="18" charset="0"/>
              </a:rPr>
              <a:t>Structure d’un programme C</a:t>
            </a:r>
            <a:endParaRPr lang="fr-FR" sz="3200" b="1" dirty="0">
              <a:solidFill>
                <a:srgbClr val="C00000"/>
              </a:solidFill>
              <a:latin typeface="Times New Roman" pitchFamily="18" charset="0"/>
              <a:cs typeface="Times New Roman" pitchFamily="18" charset="0"/>
            </a:endParaRPr>
          </a:p>
        </p:txBody>
      </p:sp>
      <p:sp>
        <p:nvSpPr>
          <p:cNvPr id="3" name="Rectangle 2"/>
          <p:cNvSpPr/>
          <p:nvPr/>
        </p:nvSpPr>
        <p:spPr>
          <a:xfrm>
            <a:off x="323528" y="832087"/>
            <a:ext cx="8496944" cy="5632311"/>
          </a:xfrm>
          <a:prstGeom prst="rect">
            <a:avLst/>
          </a:prstGeom>
        </p:spPr>
        <p:txBody>
          <a:bodyPr wrap="square">
            <a:spAutoFit/>
          </a:bodyPr>
          <a:lstStyle/>
          <a:p>
            <a:pPr algn="just">
              <a:lnSpc>
                <a:spcPct val="150000"/>
              </a:lnSpc>
            </a:pPr>
            <a:r>
              <a:rPr lang="fr-FR" sz="2400" b="1" dirty="0" smtClean="0">
                <a:latin typeface="Times New Roman" pitchFamily="18" charset="0"/>
                <a:cs typeface="Times New Roman" pitchFamily="18" charset="0"/>
              </a:rPr>
              <a:t>Mon premier programme : Bonjour tout le monde </a:t>
            </a:r>
          </a:p>
          <a:p>
            <a:pPr marL="342900" indent="-342900" algn="just">
              <a:lnSpc>
                <a:spcPct val="150000"/>
              </a:lnSpc>
              <a:buFont typeface="Wingdings" pitchFamily="2" charset="2"/>
              <a:buChar char="Ø"/>
            </a:pPr>
            <a:r>
              <a:rPr lang="fr-FR" sz="2400" dirty="0" smtClean="0">
                <a:latin typeface="Times New Roman" pitchFamily="18" charset="0"/>
                <a:cs typeface="Times New Roman" pitchFamily="18" charset="0"/>
              </a:rPr>
              <a:t>La machine ne comprend que le langage machine</a:t>
            </a:r>
          </a:p>
          <a:p>
            <a:pPr marL="342900" indent="-342900" algn="just">
              <a:lnSpc>
                <a:spcPct val="150000"/>
              </a:lnSpc>
              <a:buFont typeface="Wingdings" pitchFamily="2" charset="2"/>
              <a:buChar char="Ø"/>
            </a:pPr>
            <a:r>
              <a:rPr lang="fr-FR" sz="2400" dirty="0" smtClean="0">
                <a:latin typeface="Times New Roman" pitchFamily="18" charset="0"/>
                <a:cs typeface="Times New Roman" pitchFamily="18" charset="0"/>
              </a:rPr>
              <a:t>Il faut traduire mon programme programme1.c en langage machine à l’aide d’un traducteur du langage C vers le langage machine</a:t>
            </a:r>
            <a:endParaRPr lang="fr-FR" sz="2400" dirty="0">
              <a:latin typeface="Times New Roman" pitchFamily="18" charset="0"/>
              <a:cs typeface="Times New Roman" pitchFamily="18" charset="0"/>
            </a:endParaRPr>
          </a:p>
          <a:p>
            <a:pPr marL="342900" indent="-342900" algn="just">
              <a:lnSpc>
                <a:spcPct val="150000"/>
              </a:lnSpc>
              <a:buFont typeface="Wingdings" pitchFamily="2" charset="2"/>
              <a:buChar char="Ø"/>
            </a:pPr>
            <a:r>
              <a:rPr lang="fr-FR" sz="2400" dirty="0" smtClean="0">
                <a:latin typeface="Times New Roman" pitchFamily="18" charset="0"/>
                <a:cs typeface="Times New Roman" pitchFamily="18" charset="0"/>
              </a:rPr>
              <a:t>Un programme appelé compilateur vérifie la syntaxe de mon programme (on dit d’une façon générale, code source) et le traduit en code objet, compris par le processeur</a:t>
            </a:r>
          </a:p>
          <a:p>
            <a:pPr marL="342900" indent="-342900" algn="just">
              <a:lnSpc>
                <a:spcPct val="150000"/>
              </a:lnSpc>
              <a:buFont typeface="Wingdings" pitchFamily="2" charset="2"/>
              <a:buChar char="Ø"/>
            </a:pPr>
            <a:r>
              <a:rPr lang="fr-FR" sz="2400" dirty="0" smtClean="0">
                <a:latin typeface="Times New Roman" pitchFamily="18" charset="0"/>
                <a:cs typeface="Times New Roman" pitchFamily="18" charset="0"/>
              </a:rPr>
              <a:t>Le programme en code objet ainsi obtenu peut être exécuté sur la machine</a:t>
            </a:r>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a:xfrm>
            <a:off x="3810000" y="6520259"/>
            <a:ext cx="1828800" cy="365125"/>
          </a:xfrm>
        </p:spPr>
        <p:txBody>
          <a:bodyPr/>
          <a:lstStyle/>
          <a:p>
            <a:fld id="{E573D3F3-2131-4F8B-89B5-EAB9E9E25B40}" type="slidenum">
              <a:rPr lang="fr-FR" smtClean="0"/>
              <a:pPr/>
              <a:t>57</a:t>
            </a:fld>
            <a:endParaRPr lang="fr-FR"/>
          </a:p>
        </p:txBody>
      </p:sp>
      <p:sp>
        <p:nvSpPr>
          <p:cNvPr id="7"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670363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58</a:t>
            </a:fld>
            <a:endParaRPr lang="fr-FR" dirty="0"/>
          </a:p>
        </p:txBody>
      </p:sp>
      <p:sp>
        <p:nvSpPr>
          <p:cNvPr id="3" name="Rectangle 2"/>
          <p:cNvSpPr/>
          <p:nvPr/>
        </p:nvSpPr>
        <p:spPr>
          <a:xfrm>
            <a:off x="1259632" y="188640"/>
            <a:ext cx="6549870"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Compilation d'un programme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179512" y="878951"/>
            <a:ext cx="6192688" cy="400110"/>
          </a:xfrm>
          <a:prstGeom prst="rect">
            <a:avLst/>
          </a:prstGeom>
        </p:spPr>
        <p:txBody>
          <a:bodyPr wrap="square">
            <a:spAutoFit/>
          </a:bodyPr>
          <a:lstStyle/>
          <a:p>
            <a:r>
              <a:rPr lang="fr-FR" sz="2000" b="1" dirty="0" smtClean="0">
                <a:latin typeface="Times New Roman" pitchFamily="18" charset="0"/>
                <a:cs typeface="Times New Roman" pitchFamily="18" charset="0"/>
              </a:rPr>
              <a:t>Schéma simplifié de la compilation</a:t>
            </a:r>
            <a:endParaRPr lang="fr-FR" sz="2000" b="1" dirty="0">
              <a:latin typeface="Times New Roman" pitchFamily="18" charset="0"/>
              <a:cs typeface="Times New Roman" pitchFamily="18" charset="0"/>
            </a:endParaRPr>
          </a:p>
        </p:txBody>
      </p:sp>
      <p:sp>
        <p:nvSpPr>
          <p:cNvPr id="5" name="Rectangle 4"/>
          <p:cNvSpPr/>
          <p:nvPr/>
        </p:nvSpPr>
        <p:spPr>
          <a:xfrm>
            <a:off x="5436096" y="1282760"/>
            <a:ext cx="3600400" cy="1477328"/>
          </a:xfrm>
          <a:prstGeom prst="rect">
            <a:avLst/>
          </a:prstGeom>
          <a:ln>
            <a:solidFill>
              <a:schemeClr val="tx1"/>
            </a:solidFill>
          </a:ln>
        </p:spPr>
        <p:txBody>
          <a:bodyPr wrap="square">
            <a:spAutoFit/>
          </a:bodyPr>
          <a:lstStyle/>
          <a:p>
            <a:r>
              <a:rPr lang="en-US" b="1" dirty="0" smtClean="0">
                <a:latin typeface="Times New Roman" pitchFamily="18" charset="0"/>
                <a:cs typeface="Times New Roman" pitchFamily="18" charset="0"/>
              </a:rPr>
              <a:t>#include &lt;</a:t>
            </a:r>
            <a:r>
              <a:rPr lang="en-US" b="1" dirty="0" err="1" smtClean="0">
                <a:latin typeface="Times New Roman" pitchFamily="18" charset="0"/>
                <a:cs typeface="Times New Roman" pitchFamily="18" charset="0"/>
              </a:rPr>
              <a:t>stdio.h</a:t>
            </a:r>
            <a:r>
              <a:rPr lang="en-US" b="1" dirty="0" smtClean="0">
                <a:latin typeface="Times New Roman" pitchFamily="18" charset="0"/>
                <a:cs typeface="Times New Roman" pitchFamily="18" charset="0"/>
              </a:rPr>
              <a:t>&gt;</a:t>
            </a:r>
          </a:p>
          <a:p>
            <a:r>
              <a:rPr lang="en-US" b="1" dirty="0" smtClean="0">
                <a:latin typeface="Times New Roman" pitchFamily="18" charset="0"/>
                <a:cs typeface="Times New Roman" pitchFamily="18" charset="0"/>
              </a:rPr>
              <a:t>void main()</a:t>
            </a:r>
          </a:p>
          <a:p>
            <a:r>
              <a:rPr lang="en-US" b="1" dirty="0" smtClean="0">
                <a:latin typeface="Times New Roman" pitchFamily="18" charset="0"/>
                <a:cs typeface="Times New Roman" pitchFamily="18" charset="0"/>
              </a:rPr>
              <a:t>{</a:t>
            </a:r>
          </a:p>
          <a:p>
            <a:r>
              <a:rPr lang="en-US" b="1" dirty="0" err="1" smtClean="0">
                <a:latin typeface="Times New Roman" pitchFamily="18" charset="0"/>
                <a:cs typeface="Times New Roman" pitchFamily="18" charset="0"/>
              </a:rPr>
              <a:t>printf</a:t>
            </a:r>
            <a:r>
              <a:rPr lang="en-US" b="1"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Bonjour tout le monde </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74221" y="2783515"/>
            <a:ext cx="2724150"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576" y="1804124"/>
            <a:ext cx="4276725"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35696" y="3277033"/>
            <a:ext cx="3838575" cy="42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83521" y="4277469"/>
            <a:ext cx="1552575" cy="447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586336" y="5301208"/>
            <a:ext cx="2209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67530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573D3F3-2131-4F8B-89B5-EAB9E9E25B40}" type="slidenum">
              <a:rPr lang="fr-FR" smtClean="0"/>
              <a:pPr/>
              <a:t>59</a:t>
            </a:fld>
            <a:endParaRPr lang="fr-FR"/>
          </a:p>
        </p:txBody>
      </p:sp>
      <p:pic>
        <p:nvPicPr>
          <p:cNvPr id="1026" name="Imag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008" y="1124744"/>
            <a:ext cx="9036496" cy="5589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2286000" y="764704"/>
            <a:ext cx="5742384" cy="369332"/>
          </a:xfrm>
          <a:prstGeom prst="rect">
            <a:avLst/>
          </a:prstGeom>
        </p:spPr>
        <p:txBody>
          <a:bodyPr wrap="square">
            <a:spAutoFit/>
          </a:bodyPr>
          <a:lstStyle/>
          <a:p>
            <a:r>
              <a:rPr lang="fr-FR" b="1" dirty="0">
                <a:latin typeface="Times New Roman" pitchFamily="18" charset="0"/>
                <a:cs typeface="Times New Roman" pitchFamily="18" charset="0"/>
              </a:rPr>
              <a:t>Schéma: Bibliothèques de fonctions et compilation</a:t>
            </a:r>
            <a:endParaRPr lang="fr-FR" dirty="0">
              <a:latin typeface="Times New Roman" pitchFamily="18" charset="0"/>
              <a:cs typeface="Times New Roman" pitchFamily="18" charset="0"/>
            </a:endParaRPr>
          </a:p>
        </p:txBody>
      </p:sp>
      <p:sp>
        <p:nvSpPr>
          <p:cNvPr id="5" name="Rectangle 4"/>
          <p:cNvSpPr/>
          <p:nvPr/>
        </p:nvSpPr>
        <p:spPr>
          <a:xfrm>
            <a:off x="1259632" y="44624"/>
            <a:ext cx="6549870"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Compilation d'un programme C</a:t>
            </a:r>
            <a:endParaRPr lang="fr-FR" sz="3600" b="1" dirty="0">
              <a:solidFill>
                <a:srgbClr val="C00000"/>
              </a:solidFill>
              <a:latin typeface="Times New Roman" pitchFamily="18" charset="0"/>
              <a:cs typeface="Times New Roman" pitchFamily="18" charset="0"/>
            </a:endParaRPr>
          </a:p>
        </p:txBody>
      </p:sp>
      <p:sp>
        <p:nvSpPr>
          <p:cNvPr id="8" name="Espace réservé de la date 2"/>
          <p:cNvSpPr>
            <a:spLocks noGrp="1"/>
          </p:cNvSpPr>
          <p:nvPr>
            <p:ph type="dt" sz="half" idx="10"/>
          </p:nvPr>
        </p:nvSpPr>
        <p:spPr>
          <a:xfrm>
            <a:off x="6629400" y="6592267"/>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81300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Composantes d’un ordinateur</a:t>
            </a:r>
            <a:endParaRPr lang="fr-FR" dirty="0"/>
          </a:p>
        </p:txBody>
      </p:sp>
      <p:sp>
        <p:nvSpPr>
          <p:cNvPr id="3" name="Espace réservé du contenu 2"/>
          <p:cNvSpPr>
            <a:spLocks noGrp="1"/>
          </p:cNvSpPr>
          <p:nvPr>
            <p:ph idx="1"/>
          </p:nvPr>
        </p:nvSpPr>
        <p:spPr/>
        <p:txBody>
          <a:bodyPr/>
          <a:lstStyle/>
          <a:p>
            <a:pPr marL="360363" indent="-360363" algn="just">
              <a:spcBef>
                <a:spcPts val="1750"/>
              </a:spcBef>
              <a:buClr>
                <a:srgbClr val="3399FF"/>
              </a:buClr>
              <a:buSzPct val="100000"/>
              <a:buFont typeface="Wingdings" pitchFamily="2" charset="2"/>
              <a:buChar char=""/>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dirty="0" smtClean="0">
                <a:latin typeface="Calibri" pitchFamily="34" charset="0"/>
                <a:cs typeface="Times New Roman" pitchFamily="18" charset="0"/>
              </a:rPr>
              <a:t>Un ordinateur se compose en deux principales parties:</a:t>
            </a:r>
          </a:p>
          <a:p>
            <a:pPr marL="817563" lvl="1" indent="-360363" algn="just">
              <a:spcBef>
                <a:spcPts val="1750"/>
              </a:spcBef>
              <a:buClr>
                <a:srgbClr val="3399FF"/>
              </a:buClr>
              <a:buSzPct val="100000"/>
              <a:buFont typeface="Wingdings" pitchFamily="2" charset="2"/>
              <a:buChar char="v"/>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sz="3200" dirty="0" smtClean="0">
                <a:latin typeface="Calibri" pitchFamily="34" charset="0"/>
                <a:cs typeface="Times New Roman" pitchFamily="18" charset="0"/>
              </a:rPr>
              <a:t> Partie matérielle (</a:t>
            </a:r>
            <a:r>
              <a:rPr lang="fr-FR" sz="3200" dirty="0" err="1" smtClean="0">
                <a:latin typeface="Calibri" pitchFamily="34" charset="0"/>
                <a:cs typeface="Times New Roman" pitchFamily="18" charset="0"/>
              </a:rPr>
              <a:t>Hardwrae</a:t>
            </a:r>
            <a:r>
              <a:rPr lang="fr-FR" sz="3200" dirty="0" smtClean="0">
                <a:latin typeface="Calibri" pitchFamily="34" charset="0"/>
                <a:cs typeface="Times New Roman" pitchFamily="18" charset="0"/>
              </a:rPr>
              <a:t>) c’est les composants physiques de l’ordinateur.</a:t>
            </a:r>
          </a:p>
          <a:p>
            <a:pPr marL="817563" lvl="1" indent="-360363" algn="just">
              <a:spcBef>
                <a:spcPts val="1750"/>
              </a:spcBef>
              <a:buClr>
                <a:srgbClr val="3399FF"/>
              </a:buClr>
              <a:buSzPct val="100000"/>
              <a:buFont typeface="Wingdings" pitchFamily="2" charset="2"/>
              <a:buChar char="v"/>
              <a:tabLst>
                <a:tab pos="360363" algn="l"/>
                <a:tab pos="1274763" algn="l"/>
                <a:tab pos="2189163" algn="l"/>
                <a:tab pos="3103563" algn="l"/>
                <a:tab pos="4017963" algn="l"/>
                <a:tab pos="4932363" algn="l"/>
                <a:tab pos="5846763" algn="l"/>
                <a:tab pos="6761163" algn="l"/>
                <a:tab pos="7675563" algn="l"/>
                <a:tab pos="8589963" algn="l"/>
                <a:tab pos="9504363" algn="l"/>
                <a:tab pos="10418763" algn="l"/>
              </a:tabLst>
            </a:pPr>
            <a:r>
              <a:rPr lang="fr-FR" sz="3200" dirty="0" smtClean="0">
                <a:latin typeface="Calibri" pitchFamily="34" charset="0"/>
                <a:cs typeface="Times New Roman" pitchFamily="18" charset="0"/>
              </a:rPr>
              <a:t>    Partie Logicielle (Software) c’est des logiciels permettant le fonctionnement de l’ordinateur.    </a:t>
            </a:r>
          </a:p>
          <a:p>
            <a:pPr>
              <a:buNone/>
            </a:pP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60</a:t>
            </a:fld>
            <a:endParaRPr lang="fr-FR"/>
          </a:p>
        </p:txBody>
      </p:sp>
      <p:sp>
        <p:nvSpPr>
          <p:cNvPr id="3" name="Rectangle 2"/>
          <p:cNvSpPr/>
          <p:nvPr/>
        </p:nvSpPr>
        <p:spPr>
          <a:xfrm>
            <a:off x="1259632" y="188640"/>
            <a:ext cx="6549870"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Compilation d'un programme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251520" y="1231083"/>
            <a:ext cx="6480720" cy="461665"/>
          </a:xfrm>
          <a:prstGeom prst="rect">
            <a:avLst/>
          </a:prstGeom>
        </p:spPr>
        <p:txBody>
          <a:bodyPr wrap="square">
            <a:spAutoFit/>
          </a:bodyPr>
          <a:lstStyle/>
          <a:p>
            <a:r>
              <a:rPr lang="fr-FR" sz="2400" b="1" dirty="0" smtClean="0">
                <a:latin typeface="Times New Roman" pitchFamily="18" charset="0"/>
                <a:cs typeface="Times New Roman" pitchFamily="18" charset="0"/>
              </a:rPr>
              <a:t>Quelques environnements de développement</a:t>
            </a:r>
            <a:endParaRPr lang="fr-FR" sz="2400" b="1" dirty="0">
              <a:latin typeface="Times New Roman" pitchFamily="18" charset="0"/>
              <a:cs typeface="Times New Roman" pitchFamily="18" charset="0"/>
            </a:endParaRPr>
          </a:p>
        </p:txBody>
      </p:sp>
      <p:sp>
        <p:nvSpPr>
          <p:cNvPr id="5" name="Rectangle 4"/>
          <p:cNvSpPr/>
          <p:nvPr/>
        </p:nvSpPr>
        <p:spPr>
          <a:xfrm>
            <a:off x="395536" y="1988840"/>
            <a:ext cx="2736304" cy="3416320"/>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Sous Windows</a:t>
            </a:r>
          </a:p>
          <a:p>
            <a:pPr marL="285750" indent="-285750">
              <a:lnSpc>
                <a:spcPct val="150000"/>
              </a:lnSpc>
              <a:buFont typeface="Wingdings" pitchFamily="2" charset="2"/>
              <a:buChar char="Ø"/>
            </a:pPr>
            <a:r>
              <a:rPr lang="fr-FR" sz="2400" dirty="0" smtClean="0">
                <a:latin typeface="Times New Roman" pitchFamily="18" charset="0"/>
                <a:cs typeface="Times New Roman" pitchFamily="18" charset="0"/>
              </a:rPr>
              <a:t>Eclipse</a:t>
            </a:r>
          </a:p>
          <a:p>
            <a:pPr marL="285750" indent="-285750">
              <a:lnSpc>
                <a:spcPct val="150000"/>
              </a:lnSpc>
              <a:buFont typeface="Wingdings" pitchFamily="2" charset="2"/>
              <a:buChar char="Ø"/>
            </a:pPr>
            <a:r>
              <a:rPr lang="fr-FR" sz="2400" dirty="0" err="1" smtClean="0">
                <a:latin typeface="Times New Roman" pitchFamily="18" charset="0"/>
                <a:cs typeface="Times New Roman" pitchFamily="18" charset="0"/>
              </a:rPr>
              <a:t>Netbeans</a:t>
            </a:r>
            <a:endParaRPr lang="fr-FR" sz="2400" dirty="0" smtClean="0">
              <a:latin typeface="Times New Roman" pitchFamily="18" charset="0"/>
              <a:cs typeface="Times New Roman" pitchFamily="18" charset="0"/>
            </a:endParaRPr>
          </a:p>
          <a:p>
            <a:pPr marL="285750" indent="-285750">
              <a:lnSpc>
                <a:spcPct val="150000"/>
              </a:lnSpc>
              <a:buFont typeface="Wingdings" pitchFamily="2" charset="2"/>
              <a:buChar char="Ø"/>
            </a:pPr>
            <a:r>
              <a:rPr lang="fr-FR" sz="2400" dirty="0" smtClean="0">
                <a:latin typeface="Times New Roman" pitchFamily="18" charset="0"/>
                <a:cs typeface="Times New Roman" pitchFamily="18" charset="0"/>
              </a:rPr>
              <a:t>Visual C++</a:t>
            </a:r>
          </a:p>
          <a:p>
            <a:pPr marL="285750" indent="-285750">
              <a:lnSpc>
                <a:spcPct val="150000"/>
              </a:lnSpc>
              <a:buFont typeface="Wingdings" pitchFamily="2" charset="2"/>
              <a:buChar char="Ø"/>
            </a:pPr>
            <a:r>
              <a:rPr lang="fr-FR" sz="2400" dirty="0" smtClean="0">
                <a:latin typeface="Times New Roman" pitchFamily="18" charset="0"/>
                <a:cs typeface="Times New Roman" pitchFamily="18" charset="0"/>
              </a:rPr>
              <a:t>Turbo </a:t>
            </a:r>
            <a:r>
              <a:rPr lang="fr-FR" sz="2400" dirty="0" err="1" smtClean="0">
                <a:latin typeface="Times New Roman" pitchFamily="18" charset="0"/>
                <a:cs typeface="Times New Roman" pitchFamily="18" charset="0"/>
              </a:rPr>
              <a:t>c++</a:t>
            </a:r>
            <a:endParaRPr lang="fr-FR" sz="2400" dirty="0" smtClean="0">
              <a:latin typeface="Times New Roman" pitchFamily="18" charset="0"/>
              <a:cs typeface="Times New Roman" pitchFamily="18" charset="0"/>
            </a:endParaRPr>
          </a:p>
          <a:p>
            <a:pPr marL="285750" indent="-285750">
              <a:lnSpc>
                <a:spcPct val="150000"/>
              </a:lnSpc>
              <a:buFont typeface="Wingdings" pitchFamily="2" charset="2"/>
              <a:buChar char="Ø"/>
            </a:pPr>
            <a:r>
              <a:rPr lang="fr-FR" sz="2400" dirty="0" err="1" smtClean="0">
                <a:latin typeface="Times New Roman" pitchFamily="18" charset="0"/>
                <a:cs typeface="Times New Roman" pitchFamily="18" charset="0"/>
              </a:rPr>
              <a:t>Dev</a:t>
            </a:r>
            <a:r>
              <a:rPr lang="fr-FR" sz="2400" dirty="0" smtClean="0">
                <a:latin typeface="Times New Roman" pitchFamily="18" charset="0"/>
                <a:cs typeface="Times New Roman" pitchFamily="18" charset="0"/>
              </a:rPr>
              <a:t>-C++</a:t>
            </a:r>
            <a:endParaRPr lang="fr-FR" sz="2400" dirty="0">
              <a:latin typeface="Times New Roman" pitchFamily="18" charset="0"/>
              <a:cs typeface="Times New Roman" pitchFamily="18" charset="0"/>
            </a:endParaRPr>
          </a:p>
        </p:txBody>
      </p:sp>
      <p:sp>
        <p:nvSpPr>
          <p:cNvPr id="6" name="Rectangle 5"/>
          <p:cNvSpPr/>
          <p:nvPr/>
        </p:nvSpPr>
        <p:spPr>
          <a:xfrm>
            <a:off x="4211960" y="2005639"/>
            <a:ext cx="3240360" cy="2862322"/>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Sous Linux</a:t>
            </a:r>
          </a:p>
          <a:p>
            <a:pPr marL="342900" indent="-342900">
              <a:lnSpc>
                <a:spcPct val="150000"/>
              </a:lnSpc>
              <a:buFont typeface="Wingdings" pitchFamily="2" charset="2"/>
              <a:buChar char="Ø"/>
            </a:pPr>
            <a:r>
              <a:rPr lang="fr-FR" sz="2400" dirty="0" smtClean="0">
                <a:latin typeface="Times New Roman" pitchFamily="18" charset="0"/>
                <a:cs typeface="Times New Roman" pitchFamily="18" charset="0"/>
              </a:rPr>
              <a:t>Eclipse</a:t>
            </a:r>
          </a:p>
          <a:p>
            <a:pPr marL="342900" indent="-342900">
              <a:lnSpc>
                <a:spcPct val="150000"/>
              </a:lnSpc>
              <a:buFont typeface="Wingdings" pitchFamily="2" charset="2"/>
              <a:buChar char="Ø"/>
            </a:pPr>
            <a:r>
              <a:rPr lang="fr-FR" sz="2400" dirty="0" err="1" smtClean="0">
                <a:latin typeface="Times New Roman" pitchFamily="18" charset="0"/>
                <a:cs typeface="Times New Roman" pitchFamily="18" charset="0"/>
              </a:rPr>
              <a:t>Netbeans</a:t>
            </a:r>
            <a:endParaRPr lang="fr-FR" sz="2400" dirty="0" smtClean="0">
              <a:latin typeface="Times New Roman" pitchFamily="18" charset="0"/>
              <a:cs typeface="Times New Roman" pitchFamily="18" charset="0"/>
            </a:endParaRPr>
          </a:p>
          <a:p>
            <a:pPr marL="342900" indent="-342900">
              <a:lnSpc>
                <a:spcPct val="150000"/>
              </a:lnSpc>
              <a:buFont typeface="Wingdings" pitchFamily="2" charset="2"/>
              <a:buChar char="Ø"/>
            </a:pPr>
            <a:r>
              <a:rPr lang="fr-FR" sz="2400" dirty="0" err="1" smtClean="0">
                <a:latin typeface="Times New Roman" pitchFamily="18" charset="0"/>
                <a:cs typeface="Times New Roman" pitchFamily="18" charset="0"/>
              </a:rPr>
              <a:t>KDevelop</a:t>
            </a:r>
            <a:endParaRPr lang="fr-FR" sz="2400" dirty="0" smtClean="0">
              <a:latin typeface="Times New Roman" pitchFamily="18" charset="0"/>
              <a:cs typeface="Times New Roman" pitchFamily="18" charset="0"/>
            </a:endParaRPr>
          </a:p>
          <a:p>
            <a:pPr marL="342900" indent="-342900">
              <a:lnSpc>
                <a:spcPct val="150000"/>
              </a:lnSpc>
              <a:buFont typeface="Wingdings" pitchFamily="2" charset="2"/>
              <a:buChar char="Ø"/>
            </a:pP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9"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37377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61</a:t>
            </a:fld>
            <a:endParaRPr lang="fr-FR"/>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2127516" y="963929"/>
            <a:ext cx="4460708" cy="461665"/>
          </a:xfrm>
          <a:prstGeom prst="rect">
            <a:avLst/>
          </a:prstGeom>
        </p:spPr>
        <p:txBody>
          <a:bodyPr wrap="none">
            <a:spAutoFit/>
          </a:bodyPr>
          <a:lstStyle/>
          <a:p>
            <a:pPr algn="ctr"/>
            <a:r>
              <a:rPr lang="fr-FR" sz="2400" b="1" dirty="0" smtClean="0">
                <a:latin typeface="Times New Roman" pitchFamily="18" charset="0"/>
                <a:cs typeface="Times New Roman" pitchFamily="18" charset="0"/>
              </a:rPr>
              <a:t>Algorithme et programmation C</a:t>
            </a:r>
            <a:endParaRPr lang="fr-FR" sz="2400" b="1" dirty="0">
              <a:latin typeface="Times New Roman" pitchFamily="18" charset="0"/>
              <a:cs typeface="Times New Roman" pitchFamily="18" charset="0"/>
            </a:endParaRPr>
          </a:p>
        </p:txBody>
      </p:sp>
      <p:sp>
        <p:nvSpPr>
          <p:cNvPr id="5" name="Rectangle 4"/>
          <p:cNvSpPr/>
          <p:nvPr/>
        </p:nvSpPr>
        <p:spPr>
          <a:xfrm>
            <a:off x="323528" y="1458030"/>
            <a:ext cx="3096344" cy="5078313"/>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Algorithme somme</a:t>
            </a:r>
          </a:p>
          <a:p>
            <a:pPr>
              <a:lnSpc>
                <a:spcPct val="150000"/>
              </a:lnSpc>
            </a:pPr>
            <a:r>
              <a:rPr lang="fr-FR" sz="2400" dirty="0" smtClean="0">
                <a:latin typeface="Times New Roman" pitchFamily="18" charset="0"/>
                <a:cs typeface="Times New Roman" pitchFamily="18" charset="0"/>
              </a:rPr>
              <a:t>variable X, Y: Entier </a:t>
            </a:r>
          </a:p>
          <a:p>
            <a:pPr>
              <a:lnSpc>
                <a:spcPct val="150000"/>
              </a:lnSpc>
            </a:pPr>
            <a:r>
              <a:rPr lang="fr-FR" sz="2400" dirty="0" smtClean="0">
                <a:latin typeface="Times New Roman" pitchFamily="18" charset="0"/>
                <a:cs typeface="Times New Roman" pitchFamily="18" charset="0"/>
              </a:rPr>
              <a:t>Début</a:t>
            </a:r>
          </a:p>
          <a:p>
            <a:pPr>
              <a:lnSpc>
                <a:spcPct val="150000"/>
              </a:lnSpc>
            </a:pPr>
            <a:r>
              <a:rPr lang="fr-FR" sz="2400" dirty="0" smtClean="0">
                <a:latin typeface="Times New Roman" pitchFamily="18" charset="0"/>
                <a:cs typeface="Times New Roman" pitchFamily="18" charset="0"/>
              </a:rPr>
              <a:t>   X</a:t>
            </a:r>
            <a:r>
              <a:rPr lang="fr-FR" sz="24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rPr>
              <a:t>4</a:t>
            </a:r>
          </a:p>
          <a:p>
            <a:pPr>
              <a:lnSpc>
                <a:spcPct val="150000"/>
              </a:lnSpc>
            </a:pPr>
            <a:r>
              <a:rPr lang="fr-FR" sz="2400" dirty="0" smtClean="0">
                <a:latin typeface="Times New Roman" pitchFamily="18" charset="0"/>
                <a:cs typeface="Times New Roman" pitchFamily="18" charset="0"/>
              </a:rPr>
              <a:t>   Ecrire("Donner Y ")</a:t>
            </a:r>
          </a:p>
          <a:p>
            <a:pPr>
              <a:lnSpc>
                <a:spcPct val="150000"/>
              </a:lnSpc>
            </a:pPr>
            <a:r>
              <a:rPr lang="fr-FR" sz="2400" dirty="0" smtClean="0">
                <a:latin typeface="Times New Roman" pitchFamily="18" charset="0"/>
                <a:cs typeface="Times New Roman" pitchFamily="18" charset="0"/>
              </a:rPr>
              <a:t>   Lire(Y)</a:t>
            </a:r>
          </a:p>
          <a:p>
            <a:pPr>
              <a:lnSpc>
                <a:spcPct val="150000"/>
              </a:lnSpc>
            </a:pPr>
            <a:r>
              <a:rPr lang="fr-FR" sz="2400" dirty="0" smtClean="0">
                <a:latin typeface="Times New Roman" pitchFamily="18" charset="0"/>
                <a:cs typeface="Times New Roman" pitchFamily="18" charset="0"/>
              </a:rPr>
              <a:t>   Ecrire(X+Y)</a:t>
            </a:r>
          </a:p>
          <a:p>
            <a:pPr>
              <a:lnSpc>
                <a:spcPct val="150000"/>
              </a:lnSpc>
            </a:pP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Fin</a:t>
            </a:r>
          </a:p>
        </p:txBody>
      </p:sp>
      <p:sp>
        <p:nvSpPr>
          <p:cNvPr id="6" name="Rectangle 5"/>
          <p:cNvSpPr/>
          <p:nvPr/>
        </p:nvSpPr>
        <p:spPr>
          <a:xfrm>
            <a:off x="6033953" y="1484461"/>
            <a:ext cx="2889301" cy="5078313"/>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include</a:t>
            </a:r>
            <a:r>
              <a:rPr lang="fr-FR" sz="2400" dirty="0" smtClean="0">
                <a:latin typeface="Times New Roman" pitchFamily="18" charset="0"/>
                <a:cs typeface="Times New Roman" pitchFamily="18" charset="0"/>
              </a:rPr>
              <a:t> &lt;</a:t>
            </a:r>
            <a:r>
              <a:rPr lang="fr-FR" sz="2400" dirty="0" err="1" smtClean="0">
                <a:latin typeface="Times New Roman" pitchFamily="18" charset="0"/>
                <a:cs typeface="Times New Roman" pitchFamily="18" charset="0"/>
              </a:rPr>
              <a:t>stdio.h</a:t>
            </a:r>
            <a:r>
              <a:rPr lang="fr-FR" sz="2400" dirty="0" smtClean="0">
                <a:latin typeface="Times New Roman" pitchFamily="18" charset="0"/>
                <a:cs typeface="Times New Roman" pitchFamily="18" charset="0"/>
              </a:rPr>
              <a:t>&gt;</a:t>
            </a:r>
          </a:p>
          <a:p>
            <a:pPr>
              <a:lnSpc>
                <a:spcPct val="150000"/>
              </a:lnSpc>
            </a:pPr>
            <a:r>
              <a:rPr lang="fr-FR" sz="2400" dirty="0" err="1" smtClean="0">
                <a:latin typeface="Times New Roman" pitchFamily="18" charset="0"/>
                <a:cs typeface="Times New Roman" pitchFamily="18" charset="0"/>
              </a:rPr>
              <a:t>void</a:t>
            </a:r>
            <a:r>
              <a:rPr lang="fr-FR" sz="2400" dirty="0" smtClean="0">
                <a:latin typeface="Times New Roman" pitchFamily="18" charset="0"/>
                <a:cs typeface="Times New Roman" pitchFamily="18" charset="0"/>
              </a:rPr>
              <a:t> main ( ){</a:t>
            </a:r>
          </a:p>
          <a:p>
            <a:pPr>
              <a:lnSpc>
                <a:spcPct val="150000"/>
              </a:lnSpc>
            </a:pPr>
            <a:r>
              <a:rPr lang="fr-FR" sz="2400" dirty="0" err="1" smtClean="0">
                <a:latin typeface="Times New Roman" pitchFamily="18" charset="0"/>
                <a:cs typeface="Times New Roman" pitchFamily="18" charset="0"/>
              </a:rPr>
              <a:t>int</a:t>
            </a:r>
            <a:r>
              <a:rPr lang="fr-FR" sz="2400" dirty="0" smtClean="0">
                <a:latin typeface="Times New Roman" pitchFamily="18" charset="0"/>
                <a:cs typeface="Times New Roman" pitchFamily="18" charset="0"/>
              </a:rPr>
              <a:t> X, Y ; </a:t>
            </a:r>
          </a:p>
          <a:p>
            <a:pPr>
              <a:lnSpc>
                <a:spcPct val="150000"/>
              </a:lnSpc>
            </a:pPr>
            <a:r>
              <a:rPr lang="fr-FR" sz="2400" dirty="0" smtClean="0">
                <a:latin typeface="Times New Roman" pitchFamily="18" charset="0"/>
                <a:cs typeface="Times New Roman" pitchFamily="18" charset="0"/>
              </a:rPr>
              <a:t>X=4 ;</a:t>
            </a:r>
          </a:p>
          <a:p>
            <a:pPr>
              <a:lnSpc>
                <a:spcPct val="150000"/>
              </a:lnSpc>
            </a:pPr>
            <a:r>
              <a:rPr lang="fr-FR" sz="2400" dirty="0" err="1" smtClean="0">
                <a:latin typeface="Times New Roman" pitchFamily="18" charset="0"/>
                <a:cs typeface="Times New Roman" pitchFamily="18" charset="0"/>
              </a:rPr>
              <a:t>printf</a:t>
            </a:r>
            <a:r>
              <a:rPr lang="fr-FR" sz="2400" dirty="0" smtClean="0">
                <a:latin typeface="Times New Roman" pitchFamily="18" charset="0"/>
                <a:cs typeface="Times New Roman" pitchFamily="18" charset="0"/>
              </a:rPr>
              <a:t>("Donner Y");</a:t>
            </a:r>
          </a:p>
          <a:p>
            <a:pPr>
              <a:lnSpc>
                <a:spcPct val="150000"/>
              </a:lnSpc>
            </a:pPr>
            <a:r>
              <a:rPr lang="fr-FR" sz="2400" dirty="0" err="1" smtClean="0">
                <a:latin typeface="Times New Roman" pitchFamily="18" charset="0"/>
                <a:cs typeface="Times New Roman" pitchFamily="18" charset="0"/>
              </a:rPr>
              <a:t>scanf</a:t>
            </a: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d",&amp;Y</a:t>
            </a:r>
            <a:r>
              <a:rPr lang="fr-FR" sz="2400" dirty="0" smtClean="0">
                <a:latin typeface="Times New Roman" pitchFamily="18" charset="0"/>
                <a:cs typeface="Times New Roman" pitchFamily="18" charset="0"/>
              </a:rPr>
              <a:t>);</a:t>
            </a:r>
          </a:p>
          <a:p>
            <a:pPr>
              <a:lnSpc>
                <a:spcPct val="150000"/>
              </a:lnSpc>
            </a:pPr>
            <a:r>
              <a:rPr lang="fr-FR" sz="2400" dirty="0" err="1" smtClean="0">
                <a:latin typeface="Times New Roman" pitchFamily="18" charset="0"/>
                <a:cs typeface="Times New Roman" pitchFamily="18" charset="0"/>
              </a:rPr>
              <a:t>printf</a:t>
            </a: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d",X+Y</a:t>
            </a:r>
            <a:r>
              <a:rPr lang="fr-FR" sz="2400" dirty="0" smtClean="0">
                <a:latin typeface="Times New Roman" pitchFamily="18" charset="0"/>
                <a:cs typeface="Times New Roman" pitchFamily="18" charset="0"/>
              </a:rPr>
              <a:t>);</a:t>
            </a:r>
          </a:p>
          <a:p>
            <a:pPr>
              <a:lnSpc>
                <a:spcPct val="150000"/>
              </a:lnSpc>
            </a:pP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46190" y="1628800"/>
            <a:ext cx="1085850" cy="361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05225" y="2492896"/>
            <a:ext cx="1733550" cy="409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29062" y="4250743"/>
            <a:ext cx="1285875" cy="42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ccolade fermante 6"/>
          <p:cNvSpPr/>
          <p:nvPr/>
        </p:nvSpPr>
        <p:spPr>
          <a:xfrm>
            <a:off x="3203848" y="3212976"/>
            <a:ext cx="501377" cy="2448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p:cNvSpPr/>
          <p:nvPr/>
        </p:nvSpPr>
        <p:spPr>
          <a:xfrm flipH="1">
            <a:off x="5436096" y="3212976"/>
            <a:ext cx="432048" cy="2448272"/>
          </a:xfrm>
          <a:prstGeom prst="rightBrace">
            <a:avLst>
              <a:gd name="adj1" fmla="val 8333"/>
              <a:gd name="adj2" fmla="val 505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2893139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62</a:t>
            </a:fld>
            <a:endParaRPr lang="fr-FR" dirty="0"/>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151197" y="1052736"/>
            <a:ext cx="4934749" cy="461665"/>
          </a:xfrm>
          <a:prstGeom prst="rect">
            <a:avLst/>
          </a:prstGeom>
        </p:spPr>
        <p:txBody>
          <a:bodyPr wrap="none">
            <a:spAutoFit/>
          </a:bodyPr>
          <a:lstStyle/>
          <a:p>
            <a:r>
              <a:rPr lang="fr-FR" sz="2400" dirty="0" smtClean="0">
                <a:latin typeface="Times New Roman" pitchFamily="18" charset="0"/>
                <a:cs typeface="Times New Roman" pitchFamily="18" charset="0"/>
              </a:rPr>
              <a:t>Traduction de l’entête d’un algorithme</a:t>
            </a:r>
            <a:endParaRPr lang="fr-FR" sz="2400" dirty="0">
              <a:latin typeface="Times New Roman" pitchFamily="18" charset="0"/>
              <a:cs typeface="Times New Roman" pitchFamily="18" charset="0"/>
            </a:endParaRPr>
          </a:p>
        </p:txBody>
      </p:sp>
      <p:sp>
        <p:nvSpPr>
          <p:cNvPr id="5" name="Rectangle 4"/>
          <p:cNvSpPr/>
          <p:nvPr/>
        </p:nvSpPr>
        <p:spPr>
          <a:xfrm>
            <a:off x="522549" y="2060848"/>
            <a:ext cx="2746265" cy="400110"/>
          </a:xfrm>
          <a:prstGeom prst="rect">
            <a:avLst/>
          </a:prstGeom>
        </p:spPr>
        <p:txBody>
          <a:bodyPr wrap="none">
            <a:spAutoFit/>
          </a:bodyPr>
          <a:lstStyle/>
          <a:p>
            <a:r>
              <a:rPr lang="fr-FR" sz="2000" dirty="0" smtClean="0">
                <a:latin typeface="Times New Roman" pitchFamily="18" charset="0"/>
                <a:cs typeface="Times New Roman" pitchFamily="18" charset="0"/>
              </a:rPr>
              <a:t>Syntaxe en </a:t>
            </a:r>
            <a:r>
              <a:rPr lang="fr-FR" sz="2000" dirty="0" err="1" smtClean="0">
                <a:latin typeface="Times New Roman" pitchFamily="18" charset="0"/>
                <a:cs typeface="Times New Roman" pitchFamily="18" charset="0"/>
              </a:rPr>
              <a:t>pseudo-code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6" name="Rectangle 5"/>
          <p:cNvSpPr/>
          <p:nvPr/>
        </p:nvSpPr>
        <p:spPr>
          <a:xfrm>
            <a:off x="5085946" y="2060848"/>
            <a:ext cx="2547492" cy="400110"/>
          </a:xfrm>
          <a:prstGeom prst="rect">
            <a:avLst/>
          </a:prstGeom>
        </p:spPr>
        <p:txBody>
          <a:bodyPr wrap="none">
            <a:spAutoFit/>
          </a:bodyPr>
          <a:lstStyle/>
          <a:p>
            <a:r>
              <a:rPr lang="fr-FR" sz="2000" dirty="0" smtClean="0">
                <a:latin typeface="Times New Roman" pitchFamily="18" charset="0"/>
                <a:cs typeface="Times New Roman" pitchFamily="18" charset="0"/>
              </a:rPr>
              <a:t>Syntaxe en langage C :</a:t>
            </a:r>
            <a:endParaRPr lang="fr-FR" sz="2000" dirty="0">
              <a:latin typeface="Times New Roman" pitchFamily="18" charset="0"/>
              <a:cs typeface="Times New Roman" pitchFamily="18" charset="0"/>
            </a:endParaRPr>
          </a:p>
        </p:txBody>
      </p:sp>
      <p:cxnSp>
        <p:nvCxnSpPr>
          <p:cNvPr id="8" name="Connecteur droit 7"/>
          <p:cNvCxnSpPr/>
          <p:nvPr/>
        </p:nvCxnSpPr>
        <p:spPr>
          <a:xfrm>
            <a:off x="3923928" y="2245514"/>
            <a:ext cx="0" cy="2335614"/>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151197" y="2782669"/>
            <a:ext cx="3556707" cy="400110"/>
          </a:xfrm>
          <a:prstGeom prst="rect">
            <a:avLst/>
          </a:prstGeom>
        </p:spPr>
        <p:txBody>
          <a:bodyPr wrap="square">
            <a:spAutoFit/>
          </a:bodyPr>
          <a:lstStyle/>
          <a:p>
            <a:r>
              <a:rPr lang="fr-FR" sz="2000" dirty="0" smtClean="0">
                <a:latin typeface="Times New Roman" pitchFamily="18" charset="0"/>
                <a:cs typeface="Times New Roman" pitchFamily="18" charset="0"/>
              </a:rPr>
              <a:t>Algorithme &lt;</a:t>
            </a:r>
            <a:r>
              <a:rPr lang="fr-FR" sz="2000" dirty="0" err="1" smtClean="0">
                <a:latin typeface="Times New Roman" pitchFamily="18" charset="0"/>
                <a:cs typeface="Times New Roman" pitchFamily="18" charset="0"/>
              </a:rPr>
              <a:t>nom_algorithme</a:t>
            </a:r>
            <a:r>
              <a:rPr lang="fr-FR" sz="2000" dirty="0" smtClean="0">
                <a:latin typeface="Times New Roman" pitchFamily="18" charset="0"/>
                <a:cs typeface="Times New Roman" pitchFamily="18" charset="0"/>
              </a:rPr>
              <a:t>&gt;</a:t>
            </a:r>
            <a:endParaRPr lang="fr-FR" sz="2000" dirty="0">
              <a:latin typeface="Times New Roman" pitchFamily="18" charset="0"/>
              <a:cs typeface="Times New Roman" pitchFamily="18" charset="0"/>
            </a:endParaRPr>
          </a:p>
        </p:txBody>
      </p:sp>
      <p:sp>
        <p:nvSpPr>
          <p:cNvPr id="10" name="Rectangle 9"/>
          <p:cNvSpPr/>
          <p:nvPr/>
        </p:nvSpPr>
        <p:spPr>
          <a:xfrm>
            <a:off x="4067944" y="2782669"/>
            <a:ext cx="4896544" cy="1015663"/>
          </a:xfrm>
          <a:prstGeom prst="rect">
            <a:avLst/>
          </a:prstGeom>
        </p:spPr>
        <p:txBody>
          <a:bodyPr wrap="square">
            <a:spAutoFit/>
          </a:bodyPr>
          <a:lstStyle/>
          <a:p>
            <a:r>
              <a:rPr lang="fr-FR" sz="2000" dirty="0" err="1" smtClean="0">
                <a:latin typeface="Times New Roman" pitchFamily="18" charset="0"/>
                <a:cs typeface="Times New Roman" pitchFamily="18" charset="0"/>
              </a:rPr>
              <a:t>void</a:t>
            </a:r>
            <a:r>
              <a:rPr lang="fr-FR" sz="2000" dirty="0" smtClean="0">
                <a:latin typeface="Times New Roman" pitchFamily="18" charset="0"/>
                <a:cs typeface="Times New Roman" pitchFamily="18" charset="0"/>
              </a:rPr>
              <a:t> main ( )</a:t>
            </a:r>
          </a:p>
          <a:p>
            <a:r>
              <a:rPr lang="fr-FR" sz="2000" dirty="0" smtClean="0">
                <a:latin typeface="Times New Roman" pitchFamily="18" charset="0"/>
                <a:cs typeface="Times New Roman" pitchFamily="18" charset="0"/>
              </a:rPr>
              <a:t>(éventuellement ajouter au début </a:t>
            </a:r>
          </a:p>
          <a:p>
            <a:r>
              <a:rPr lang="fr-FR" sz="2000" dirty="0" smtClean="0">
                <a:latin typeface="Times New Roman" pitchFamily="18" charset="0"/>
                <a:cs typeface="Times New Roman" pitchFamily="18" charset="0"/>
              </a:rPr>
              <a:t>du fichier #</a:t>
            </a:r>
            <a:r>
              <a:rPr lang="fr-FR" sz="2000" dirty="0" err="1" smtClean="0">
                <a:latin typeface="Times New Roman" pitchFamily="18" charset="0"/>
                <a:cs typeface="Times New Roman" pitchFamily="18" charset="0"/>
              </a:rPr>
              <a:t>include</a:t>
            </a:r>
            <a:r>
              <a:rPr lang="fr-FR" sz="2000" dirty="0" smtClean="0">
                <a:latin typeface="Times New Roman" pitchFamily="18" charset="0"/>
                <a:cs typeface="Times New Roman" pitchFamily="18" charset="0"/>
              </a:rPr>
              <a:t>&lt;</a:t>
            </a:r>
            <a:r>
              <a:rPr lang="fr-FR" sz="2000" dirty="0" err="1" smtClean="0">
                <a:latin typeface="Times New Roman" pitchFamily="18" charset="0"/>
                <a:cs typeface="Times New Roman" pitchFamily="18" charset="0"/>
              </a:rPr>
              <a:t>stdio.h</a:t>
            </a:r>
            <a:r>
              <a:rPr lang="fr-FR" sz="2000" dirty="0" smtClean="0">
                <a:latin typeface="Times New Roman" pitchFamily="18" charset="0"/>
                <a:cs typeface="Times New Roman" pitchFamily="18" charset="0"/>
              </a:rPr>
              <a:t>&gt;)</a:t>
            </a:r>
            <a:endParaRPr lang="fr-FR" sz="2000" dirty="0">
              <a:latin typeface="Times New Roman" pitchFamily="18" charset="0"/>
              <a:cs typeface="Times New Roman" pitchFamily="18" charset="0"/>
            </a:endParaRPr>
          </a:p>
        </p:txBody>
      </p:sp>
      <p:sp>
        <p:nvSpPr>
          <p:cNvPr id="12"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289313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63</a:t>
            </a:fld>
            <a:endParaRPr lang="fr-FR" dirty="0"/>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467544" y="1052736"/>
            <a:ext cx="8064896" cy="400110"/>
          </a:xfrm>
          <a:prstGeom prst="rect">
            <a:avLst/>
          </a:prstGeom>
        </p:spPr>
        <p:txBody>
          <a:bodyPr wrap="square">
            <a:spAutoFit/>
          </a:bodyPr>
          <a:lstStyle/>
          <a:p>
            <a:r>
              <a:rPr lang="fr-FR" sz="2000" b="1" dirty="0" smtClean="0">
                <a:latin typeface="Times New Roman" pitchFamily="18" charset="0"/>
                <a:cs typeface="Times New Roman" pitchFamily="18" charset="0"/>
              </a:rPr>
              <a:t>Traduction des déclarations d’un algorithme : variables</a:t>
            </a:r>
            <a:endParaRPr lang="fr-FR" sz="2000" b="1" dirty="0">
              <a:latin typeface="Times New Roman" pitchFamily="18" charset="0"/>
              <a:cs typeface="Times New Roman" pitchFamily="18" charset="0"/>
            </a:endParaRPr>
          </a:p>
        </p:txBody>
      </p:sp>
      <p:sp>
        <p:nvSpPr>
          <p:cNvPr id="5" name="Rectangle 4"/>
          <p:cNvSpPr/>
          <p:nvPr/>
        </p:nvSpPr>
        <p:spPr>
          <a:xfrm>
            <a:off x="5364088" y="1982625"/>
            <a:ext cx="2677336" cy="400110"/>
          </a:xfrm>
          <a:prstGeom prst="rect">
            <a:avLst/>
          </a:prstGeom>
        </p:spPr>
        <p:txBody>
          <a:bodyPr wrap="none">
            <a:spAutoFit/>
          </a:bodyPr>
          <a:lstStyle/>
          <a:p>
            <a:r>
              <a:rPr lang="fr-FR" sz="2000" b="1" dirty="0" smtClean="0">
                <a:latin typeface="Times New Roman" pitchFamily="18" charset="0"/>
                <a:cs typeface="Times New Roman" pitchFamily="18" charset="0"/>
              </a:rPr>
              <a:t>Syntaxe en langage C :</a:t>
            </a:r>
            <a:endParaRPr lang="fr-FR" sz="2000" b="1" dirty="0">
              <a:latin typeface="Times New Roman" pitchFamily="18" charset="0"/>
              <a:cs typeface="Times New Roman" pitchFamily="18" charset="0"/>
            </a:endParaRPr>
          </a:p>
        </p:txBody>
      </p:sp>
      <p:sp>
        <p:nvSpPr>
          <p:cNvPr id="6" name="Rectangle 5"/>
          <p:cNvSpPr/>
          <p:nvPr/>
        </p:nvSpPr>
        <p:spPr>
          <a:xfrm>
            <a:off x="827584" y="1957286"/>
            <a:ext cx="2876108" cy="400110"/>
          </a:xfrm>
          <a:prstGeom prst="rect">
            <a:avLst/>
          </a:prstGeom>
        </p:spPr>
        <p:txBody>
          <a:bodyPr wrap="none">
            <a:spAutoFit/>
          </a:bodyPr>
          <a:lstStyle/>
          <a:p>
            <a:r>
              <a:rPr lang="fr-FR" sz="2000" b="1" dirty="0" smtClean="0">
                <a:latin typeface="Times New Roman" pitchFamily="18" charset="0"/>
                <a:cs typeface="Times New Roman" pitchFamily="18" charset="0"/>
              </a:rPr>
              <a:t>Syntaxe en </a:t>
            </a:r>
            <a:r>
              <a:rPr lang="fr-FR" sz="2000" b="1" dirty="0" err="1" smtClean="0">
                <a:latin typeface="Times New Roman" pitchFamily="18" charset="0"/>
                <a:cs typeface="Times New Roman" pitchFamily="18" charset="0"/>
              </a:rPr>
              <a:t>pseudo-code</a:t>
            </a:r>
            <a:r>
              <a:rPr lang="fr-FR"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cxnSp>
        <p:nvCxnSpPr>
          <p:cNvPr id="8" name="Connecteur droit 7"/>
          <p:cNvCxnSpPr/>
          <p:nvPr/>
        </p:nvCxnSpPr>
        <p:spPr>
          <a:xfrm>
            <a:off x="4797957" y="2182680"/>
            <a:ext cx="0" cy="2758488"/>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274283" y="2690336"/>
            <a:ext cx="4153701" cy="369332"/>
          </a:xfrm>
          <a:prstGeom prst="rect">
            <a:avLst/>
          </a:prstGeom>
        </p:spPr>
        <p:txBody>
          <a:bodyPr wrap="none">
            <a:spAutoFit/>
          </a:bodyPr>
          <a:lstStyle/>
          <a:p>
            <a:r>
              <a:rPr lang="fr-FR" dirty="0" smtClean="0">
                <a:latin typeface="Times New Roman" pitchFamily="18" charset="0"/>
                <a:cs typeface="Times New Roman" pitchFamily="18" charset="0"/>
              </a:rPr>
              <a:t>variable&lt;</a:t>
            </a:r>
            <a:r>
              <a:rPr lang="fr-FR" dirty="0" err="1" smtClean="0">
                <a:latin typeface="Times New Roman" pitchFamily="18" charset="0"/>
                <a:cs typeface="Times New Roman" pitchFamily="18" charset="0"/>
              </a:rPr>
              <a:t>nom_variable</a:t>
            </a:r>
            <a:r>
              <a:rPr lang="fr-FR" dirty="0" smtClean="0">
                <a:latin typeface="Times New Roman" pitchFamily="18" charset="0"/>
                <a:cs typeface="Times New Roman" pitchFamily="18" charset="0"/>
              </a:rPr>
              <a:t>&gt; : &lt;</a:t>
            </a:r>
            <a:r>
              <a:rPr lang="fr-FR" dirty="0" err="1" smtClean="0">
                <a:latin typeface="Times New Roman" pitchFamily="18" charset="0"/>
                <a:cs typeface="Times New Roman" pitchFamily="18" charset="0"/>
              </a:rPr>
              <a:t>type_variable</a:t>
            </a:r>
            <a:r>
              <a:rPr lang="fr-FR" dirty="0" smtClean="0">
                <a:latin typeface="Times New Roman" pitchFamily="18" charset="0"/>
                <a:cs typeface="Times New Roman" pitchFamily="18" charset="0"/>
              </a:rPr>
              <a:t>&gt;</a:t>
            </a:r>
            <a:endParaRPr lang="fr-FR" dirty="0">
              <a:latin typeface="Times New Roman" pitchFamily="18" charset="0"/>
              <a:cs typeface="Times New Roman" pitchFamily="18" charset="0"/>
            </a:endParaRPr>
          </a:p>
        </p:txBody>
      </p:sp>
      <p:sp>
        <p:nvSpPr>
          <p:cNvPr id="10" name="Rectangle 9"/>
          <p:cNvSpPr/>
          <p:nvPr/>
        </p:nvSpPr>
        <p:spPr>
          <a:xfrm>
            <a:off x="4878965" y="2664997"/>
            <a:ext cx="3445174" cy="523220"/>
          </a:xfrm>
          <a:prstGeom prst="rect">
            <a:avLst/>
          </a:prstGeom>
        </p:spPr>
        <p:txBody>
          <a:bodyPr wrap="none">
            <a:spAutoFit/>
          </a:bodyPr>
          <a:lstStyle/>
          <a:p>
            <a:r>
              <a:rPr lang="fr-FR" dirty="0" smtClean="0">
                <a:latin typeface="Times New Roman" pitchFamily="18" charset="0"/>
                <a:cs typeface="Times New Roman" pitchFamily="18" charset="0"/>
              </a:rPr>
              <a:t>&lt;</a:t>
            </a:r>
            <a:r>
              <a:rPr lang="fr-FR" dirty="0" err="1" smtClean="0">
                <a:latin typeface="Times New Roman" pitchFamily="18" charset="0"/>
                <a:cs typeface="Times New Roman" pitchFamily="18" charset="0"/>
              </a:rPr>
              <a:t>type_variable</a:t>
            </a:r>
            <a:r>
              <a:rPr lang="fr-FR" dirty="0" smtClean="0">
                <a:latin typeface="Times New Roman" pitchFamily="18" charset="0"/>
                <a:cs typeface="Times New Roman" pitchFamily="18" charset="0"/>
              </a:rPr>
              <a:t>&gt; &lt;</a:t>
            </a:r>
            <a:r>
              <a:rPr lang="fr-FR" dirty="0" err="1" smtClean="0">
                <a:latin typeface="Times New Roman" pitchFamily="18" charset="0"/>
                <a:cs typeface="Times New Roman" pitchFamily="18" charset="0"/>
              </a:rPr>
              <a:t>nom_variable</a:t>
            </a:r>
            <a:r>
              <a:rPr lang="fr-FR" dirty="0" smtClean="0">
                <a:latin typeface="Times New Roman" pitchFamily="18" charset="0"/>
                <a:cs typeface="Times New Roman" pitchFamily="18" charset="0"/>
              </a:rPr>
              <a:t>&gt; </a:t>
            </a:r>
            <a:r>
              <a:rPr lang="fr-FR" sz="2800" dirty="0" smtClean="0">
                <a:solidFill>
                  <a:srgbClr val="FF0000"/>
                </a:solidFill>
                <a:latin typeface="Times New Roman" pitchFamily="18" charset="0"/>
                <a:cs typeface="Times New Roman" pitchFamily="18" charset="0"/>
              </a:rPr>
              <a:t>;</a:t>
            </a:r>
            <a:endParaRPr lang="fr-FR" sz="2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08104" y="3335554"/>
            <a:ext cx="2171700" cy="1085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4" name="Connecteur droit avec flèche 13"/>
          <p:cNvCxnSpPr/>
          <p:nvPr/>
        </p:nvCxnSpPr>
        <p:spPr>
          <a:xfrm flipV="1">
            <a:off x="7679804" y="3188217"/>
            <a:ext cx="492596" cy="8888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5925" y="4471270"/>
            <a:ext cx="7229475"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667916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573D3F3-2131-4F8B-89B5-EAB9E9E25B40}" type="slidenum">
              <a:rPr lang="fr-FR" smtClean="0"/>
              <a:pPr/>
              <a:t>64</a:t>
            </a:fld>
            <a:endParaRPr lang="fr-FR"/>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755576" y="908720"/>
            <a:ext cx="7992888" cy="461665"/>
          </a:xfrm>
          <a:prstGeom prst="rect">
            <a:avLst/>
          </a:prstGeom>
        </p:spPr>
        <p:txBody>
          <a:bodyPr wrap="square">
            <a:spAutoFit/>
          </a:bodyPr>
          <a:lstStyle/>
          <a:p>
            <a:r>
              <a:rPr lang="fr-FR" sz="2400" b="1" dirty="0" smtClean="0">
                <a:latin typeface="Times New Roman" pitchFamily="18" charset="0"/>
                <a:cs typeface="Times New Roman" pitchFamily="18" charset="0"/>
              </a:rPr>
              <a:t>Traduction des déclarations d’un algorithme : variables</a:t>
            </a:r>
            <a:endParaRPr lang="fr-FR" sz="24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016" y="1656011"/>
            <a:ext cx="8964488" cy="49413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042819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65</a:t>
            </a:fld>
            <a:endParaRPr lang="fr-FR" dirty="0"/>
          </a:p>
        </p:txBody>
      </p:sp>
      <p:sp>
        <p:nvSpPr>
          <p:cNvPr id="3" name="Rectangle 2"/>
          <p:cNvSpPr/>
          <p:nvPr/>
        </p:nvSpPr>
        <p:spPr>
          <a:xfrm>
            <a:off x="2051720" y="1052736"/>
            <a:ext cx="4625177" cy="400110"/>
          </a:xfrm>
          <a:prstGeom prst="rect">
            <a:avLst/>
          </a:prstGeom>
        </p:spPr>
        <p:txBody>
          <a:bodyPr wrap="none">
            <a:spAutoFit/>
          </a:bodyPr>
          <a:lstStyle/>
          <a:p>
            <a:r>
              <a:rPr lang="fr-FR" sz="2000" b="1" dirty="0" smtClean="0">
                <a:latin typeface="Times New Roman" pitchFamily="18" charset="0"/>
                <a:cs typeface="Times New Roman" pitchFamily="18" charset="0"/>
              </a:rPr>
              <a:t>Traduction des instructions : affectation </a:t>
            </a:r>
            <a:endParaRPr lang="fr-FR" sz="2000" b="1" dirty="0">
              <a:latin typeface="Times New Roman" pitchFamily="18" charset="0"/>
              <a:cs typeface="Times New Roman" pitchFamily="18" charset="0"/>
            </a:endParaRPr>
          </a:p>
        </p:txBody>
      </p:sp>
      <p:sp>
        <p:nvSpPr>
          <p:cNvPr id="4" name="Rectangle 3"/>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0550" y="1611263"/>
            <a:ext cx="7962900" cy="809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1025" y="3276972"/>
            <a:ext cx="7981950" cy="80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ZoneTexte 4"/>
          <p:cNvSpPr txBox="1"/>
          <p:nvPr/>
        </p:nvSpPr>
        <p:spPr>
          <a:xfrm>
            <a:off x="395536" y="2636912"/>
            <a:ext cx="165618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Exemple:</a:t>
            </a:r>
            <a:endParaRPr lang="fr-FR" sz="2000" b="1"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38200" y="5031457"/>
            <a:ext cx="7467600" cy="485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091552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573D3F3-2131-4F8B-89B5-EAB9E9E25B40}" type="slidenum">
              <a:rPr lang="fr-FR" smtClean="0"/>
              <a:pPr/>
              <a:t>66</a:t>
            </a:fld>
            <a:endParaRPr lang="fr-FR"/>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340135" y="1052736"/>
            <a:ext cx="4794518" cy="461665"/>
          </a:xfrm>
          <a:prstGeom prst="rect">
            <a:avLst/>
          </a:prstGeom>
        </p:spPr>
        <p:txBody>
          <a:bodyPr wrap="none">
            <a:spAutoFit/>
          </a:bodyPr>
          <a:lstStyle/>
          <a:p>
            <a:r>
              <a:rPr lang="fr-FR" sz="2400" dirty="0" smtClean="0">
                <a:latin typeface="Times New Roman" pitchFamily="18" charset="0"/>
                <a:cs typeface="Times New Roman" pitchFamily="18" charset="0"/>
              </a:rPr>
              <a:t>Traduction des instructions : </a:t>
            </a:r>
            <a:r>
              <a:rPr lang="fr-FR" sz="2400" b="1" dirty="0" smtClean="0">
                <a:latin typeface="Times New Roman" pitchFamily="18" charset="0"/>
                <a:cs typeface="Times New Roman" pitchFamily="18" charset="0"/>
              </a:rPr>
              <a:t>écriture</a:t>
            </a:r>
            <a:endParaRPr lang="fr-FR" sz="24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0238" y="1630313"/>
            <a:ext cx="5343525" cy="790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340135" y="2492896"/>
            <a:ext cx="1178528" cy="369332"/>
          </a:xfrm>
          <a:prstGeom prst="rect">
            <a:avLst/>
          </a:prstGeom>
        </p:spPr>
        <p:txBody>
          <a:bodyPr wrap="none">
            <a:spAutoFit/>
          </a:bodyPr>
          <a:lstStyle/>
          <a:p>
            <a:r>
              <a:rPr lang="fr-FR" b="1" dirty="0" smtClean="0">
                <a:latin typeface="Times New Roman" pitchFamily="18" charset="0"/>
                <a:cs typeface="Times New Roman" pitchFamily="18" charset="0"/>
              </a:rPr>
              <a:t>Exemple :</a:t>
            </a:r>
            <a:endParaRPr lang="fr-FR" b="1"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22" y="2852936"/>
            <a:ext cx="9035355" cy="2686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322" y="5805264"/>
            <a:ext cx="9089678" cy="904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Espace réservé de la date 2"/>
          <p:cNvSpPr>
            <a:spLocks noGrp="1"/>
          </p:cNvSpPr>
          <p:nvPr>
            <p:ph type="dt" sz="half" idx="10"/>
          </p:nvPr>
        </p:nvSpPr>
        <p:spPr>
          <a:xfrm>
            <a:off x="6629400" y="6592267"/>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31568692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67</a:t>
            </a:fld>
            <a:endParaRPr lang="fr-FR"/>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467544" y="1124744"/>
            <a:ext cx="7488832" cy="461665"/>
          </a:xfrm>
          <a:prstGeom prst="rect">
            <a:avLst/>
          </a:prstGeom>
        </p:spPr>
        <p:txBody>
          <a:bodyPr wrap="square">
            <a:spAutoFit/>
          </a:bodyPr>
          <a:lstStyle/>
          <a:p>
            <a:r>
              <a:rPr lang="fr-FR" sz="2400" b="1" dirty="0" smtClean="0">
                <a:latin typeface="Times New Roman" pitchFamily="18" charset="0"/>
                <a:cs typeface="Times New Roman" pitchFamily="18" charset="0"/>
              </a:rPr>
              <a:t>Exemple : Traduire en C l'algorithme suivant</a:t>
            </a:r>
            <a:endParaRPr lang="fr-FR" sz="24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5450" y="1628800"/>
            <a:ext cx="5753100" cy="469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6973430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68</a:t>
            </a:fld>
            <a:endParaRPr lang="fr-FR" dirty="0"/>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916832"/>
            <a:ext cx="4716016" cy="469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51520" y="1124744"/>
            <a:ext cx="1231427" cy="461665"/>
          </a:xfrm>
          <a:prstGeom prst="rect">
            <a:avLst/>
          </a:prstGeom>
        </p:spPr>
        <p:txBody>
          <a:bodyPr wrap="none">
            <a:spAutoFit/>
          </a:bodyPr>
          <a:lstStyle/>
          <a:p>
            <a:r>
              <a:rPr lang="fr-FR" sz="2400" b="1" dirty="0" smtClean="0">
                <a:latin typeface="Times New Roman" pitchFamily="18" charset="0"/>
                <a:cs typeface="Times New Roman" pitchFamily="18" charset="0"/>
              </a:rPr>
              <a:t>Corrigé</a:t>
            </a:r>
            <a:endParaRPr lang="fr-FR" sz="2400" b="1" dirty="0">
              <a:latin typeface="Times New Roman" pitchFamily="18" charset="0"/>
              <a:cs typeface="Times New Roman" pitchFamily="18" charset="0"/>
            </a:endParaRPr>
          </a:p>
        </p:txBody>
      </p:sp>
      <p:sp>
        <p:nvSpPr>
          <p:cNvPr id="6" name="Rectangle 5"/>
          <p:cNvSpPr/>
          <p:nvPr/>
        </p:nvSpPr>
        <p:spPr>
          <a:xfrm>
            <a:off x="4428229" y="1772816"/>
            <a:ext cx="4752283" cy="39703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include</a:t>
            </a:r>
            <a:r>
              <a:rPr lang="fr-FR" dirty="0" smtClean="0">
                <a:latin typeface="Times New Roman" pitchFamily="18" charset="0"/>
                <a:cs typeface="Times New Roman" pitchFamily="18" charset="0"/>
              </a:rPr>
              <a:t>&lt;</a:t>
            </a:r>
            <a:r>
              <a:rPr lang="fr-FR" dirty="0" err="1" smtClean="0">
                <a:latin typeface="Times New Roman" pitchFamily="18" charset="0"/>
                <a:cs typeface="Times New Roman" pitchFamily="18" charset="0"/>
              </a:rPr>
              <a:t>stdio.h</a:t>
            </a:r>
            <a:r>
              <a:rPr lang="fr-FR" dirty="0" smtClean="0">
                <a:latin typeface="Times New Roman" pitchFamily="18" charset="0"/>
                <a:cs typeface="Times New Roman" pitchFamily="18" charset="0"/>
              </a:rPr>
              <a:t>&gt;</a:t>
            </a:r>
          </a:p>
          <a:p>
            <a:r>
              <a:rPr lang="fr-FR" dirty="0" err="1" smtClean="0">
                <a:latin typeface="Times New Roman" pitchFamily="18" charset="0"/>
                <a:cs typeface="Times New Roman" pitchFamily="18" charset="0"/>
              </a:rPr>
              <a:t>Void</a:t>
            </a:r>
            <a:r>
              <a:rPr lang="fr-FR" dirty="0" smtClean="0">
                <a:latin typeface="Times New Roman" pitchFamily="18" charset="0"/>
                <a:cs typeface="Times New Roman" pitchFamily="18" charset="0"/>
              </a:rPr>
              <a:t> main ( )</a:t>
            </a:r>
          </a:p>
          <a:p>
            <a:r>
              <a:rPr lang="fr-FR" dirty="0" smtClean="0">
                <a:latin typeface="Times New Roman" pitchFamily="18" charset="0"/>
                <a:cs typeface="Times New Roman" pitchFamily="18" charset="0"/>
              </a:rPr>
              <a:t>{</a:t>
            </a:r>
          </a:p>
          <a:p>
            <a:r>
              <a:rPr lang="fr-FR" dirty="0" err="1" smtClean="0">
                <a:latin typeface="Times New Roman" pitchFamily="18" charset="0"/>
                <a:cs typeface="Times New Roman" pitchFamily="18" charset="0"/>
              </a:rPr>
              <a:t>int</a:t>
            </a:r>
            <a:r>
              <a:rPr lang="fr-FR" dirty="0" smtClean="0">
                <a:latin typeface="Times New Roman" pitchFamily="18" charset="0"/>
                <a:cs typeface="Times New Roman" pitchFamily="18" charset="0"/>
              </a:rPr>
              <a:t> A, B, C; </a:t>
            </a:r>
          </a:p>
          <a:p>
            <a:r>
              <a:rPr lang="fr-FR" dirty="0" smtClean="0">
                <a:latin typeface="Times New Roman" pitchFamily="18" charset="0"/>
                <a:cs typeface="Times New Roman" pitchFamily="18" charset="0"/>
              </a:rPr>
              <a:t>A = 3;</a:t>
            </a:r>
          </a:p>
          <a:p>
            <a:r>
              <a:rPr lang="fr-FR" dirty="0" smtClean="0">
                <a:latin typeface="Times New Roman" pitchFamily="18" charset="0"/>
                <a:cs typeface="Times New Roman" pitchFamily="18" charset="0"/>
              </a:rPr>
              <a:t>B = 2 ;</a:t>
            </a:r>
          </a:p>
          <a:p>
            <a:r>
              <a:rPr lang="fr-FR" dirty="0" err="1" smtClean="0">
                <a:latin typeface="Times New Roman" pitchFamily="18" charset="0"/>
                <a:cs typeface="Times New Roman" pitchFamily="18" charset="0"/>
              </a:rPr>
              <a:t>printf</a:t>
            </a:r>
            <a:r>
              <a:rPr lang="fr-FR" dirty="0" smtClean="0">
                <a:latin typeface="Times New Roman" pitchFamily="18" charset="0"/>
                <a:cs typeface="Times New Roman" pitchFamily="18" charset="0"/>
              </a:rPr>
              <a:t>(" Avant échange");</a:t>
            </a:r>
          </a:p>
          <a:p>
            <a:r>
              <a:rPr lang="fr-FR" dirty="0" err="1" smtClean="0">
                <a:latin typeface="Times New Roman" pitchFamily="18" charset="0"/>
                <a:cs typeface="Times New Roman" pitchFamily="18" charset="0"/>
              </a:rPr>
              <a:t>printf</a:t>
            </a:r>
            <a:r>
              <a:rPr lang="fr-FR" dirty="0" smtClean="0">
                <a:latin typeface="Times New Roman" pitchFamily="18" charset="0"/>
                <a:cs typeface="Times New Roman" pitchFamily="18" charset="0"/>
              </a:rPr>
              <a:t>("La valeur de A =</a:t>
            </a:r>
            <a:r>
              <a:rPr lang="fr-FR" dirty="0" smtClean="0">
                <a:solidFill>
                  <a:srgbClr val="FFFF00"/>
                </a:solidFill>
                <a:latin typeface="Times New Roman" pitchFamily="18" charset="0"/>
                <a:cs typeface="Times New Roman" pitchFamily="18" charset="0"/>
              </a:rPr>
              <a:t>%d </a:t>
            </a:r>
            <a:r>
              <a:rPr lang="fr-FR" dirty="0" smtClean="0">
                <a:latin typeface="Times New Roman" pitchFamily="18" charset="0"/>
                <a:cs typeface="Times New Roman" pitchFamily="18" charset="0"/>
              </a:rPr>
              <a:t>et de B =</a:t>
            </a:r>
            <a:r>
              <a:rPr lang="fr-FR" dirty="0" smtClean="0">
                <a:solidFill>
                  <a:srgbClr val="FF0000"/>
                </a:solidFill>
                <a:latin typeface="Times New Roman" pitchFamily="18" charset="0"/>
                <a:cs typeface="Times New Roman" pitchFamily="18" charset="0"/>
              </a:rPr>
              <a:t>%</a:t>
            </a:r>
            <a:r>
              <a:rPr lang="fr-FR" dirty="0" err="1" smtClean="0">
                <a:solidFill>
                  <a:srgbClr val="FF0000"/>
                </a:solidFill>
                <a:latin typeface="Times New Roman" pitchFamily="18" charset="0"/>
                <a:cs typeface="Times New Roman" pitchFamily="18" charset="0"/>
              </a:rPr>
              <a:t>d</a:t>
            </a:r>
            <a:r>
              <a:rPr lang="fr-FR" dirty="0" err="1" smtClean="0">
                <a:latin typeface="Times New Roman" pitchFamily="18" charset="0"/>
                <a:cs typeface="Times New Roman" pitchFamily="18" charset="0"/>
              </a:rPr>
              <a:t>",</a:t>
            </a:r>
            <a:r>
              <a:rPr lang="fr-FR" dirty="0" err="1">
                <a:solidFill>
                  <a:srgbClr val="FFFF00"/>
                </a:solidFill>
                <a:latin typeface="Times New Roman" pitchFamily="18" charset="0"/>
                <a:cs typeface="Times New Roman" pitchFamily="18" charset="0"/>
              </a:rPr>
              <a:t>A</a:t>
            </a:r>
            <a:r>
              <a:rPr lang="fr-FR" dirty="0" err="1">
                <a:solidFill>
                  <a:schemeClr val="bg1"/>
                </a:solidFill>
                <a:latin typeface="Times New Roman" pitchFamily="18" charset="0"/>
                <a:cs typeface="Times New Roman" pitchFamily="18" charset="0"/>
              </a:rPr>
              <a:t>,</a:t>
            </a:r>
            <a:r>
              <a:rPr lang="fr-FR" dirty="0" err="1">
                <a:solidFill>
                  <a:srgbClr val="FF0000"/>
                </a:solidFill>
                <a:latin typeface="Times New Roman" pitchFamily="18" charset="0"/>
                <a:cs typeface="Times New Roman" pitchFamily="18" charset="0"/>
              </a:rPr>
              <a:t>B</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C = B ;</a:t>
            </a:r>
          </a:p>
          <a:p>
            <a:r>
              <a:rPr lang="fr-FR" dirty="0" smtClean="0">
                <a:latin typeface="Times New Roman" pitchFamily="18" charset="0"/>
                <a:cs typeface="Times New Roman" pitchFamily="18" charset="0"/>
              </a:rPr>
              <a:t>B = A ;</a:t>
            </a:r>
          </a:p>
          <a:p>
            <a:r>
              <a:rPr lang="fr-FR" dirty="0" smtClean="0">
                <a:latin typeface="Times New Roman" pitchFamily="18" charset="0"/>
                <a:cs typeface="Times New Roman" pitchFamily="18" charset="0"/>
              </a:rPr>
              <a:t>A = C ;</a:t>
            </a:r>
          </a:p>
          <a:p>
            <a:r>
              <a:rPr lang="fr-FR" dirty="0" err="1" smtClean="0">
                <a:latin typeface="Times New Roman" pitchFamily="18" charset="0"/>
                <a:cs typeface="Times New Roman" pitchFamily="18" charset="0"/>
              </a:rPr>
              <a:t>printf</a:t>
            </a:r>
            <a:r>
              <a:rPr lang="fr-FR" dirty="0" smtClean="0">
                <a:latin typeface="Times New Roman" pitchFamily="18" charset="0"/>
                <a:cs typeface="Times New Roman" pitchFamily="18" charset="0"/>
              </a:rPr>
              <a:t>(" Après échange") ;</a:t>
            </a:r>
          </a:p>
          <a:p>
            <a:r>
              <a:rPr lang="fr-FR" dirty="0" err="1" smtClean="0">
                <a:latin typeface="Times New Roman" pitchFamily="18" charset="0"/>
                <a:cs typeface="Times New Roman" pitchFamily="18" charset="0"/>
              </a:rPr>
              <a:t>printf</a:t>
            </a:r>
            <a:r>
              <a:rPr lang="fr-FR" dirty="0" smtClean="0">
                <a:latin typeface="Times New Roman" pitchFamily="18" charset="0"/>
                <a:cs typeface="Times New Roman" pitchFamily="18" charset="0"/>
              </a:rPr>
              <a:t>("La valeur de A =%d et de B =%</a:t>
            </a:r>
            <a:r>
              <a:rPr lang="fr-FR" dirty="0" err="1" smtClean="0">
                <a:latin typeface="Times New Roman" pitchFamily="18" charset="0"/>
                <a:cs typeface="Times New Roman" pitchFamily="18" charset="0"/>
              </a:rPr>
              <a:t>d",A</a:t>
            </a:r>
            <a:r>
              <a:rPr lang="fr-FR" dirty="0" smtClean="0">
                <a:latin typeface="Times New Roman" pitchFamily="18" charset="0"/>
                <a:cs typeface="Times New Roman" pitchFamily="18" charset="0"/>
              </a:rPr>
              <a:t>, B); </a:t>
            </a:r>
          </a:p>
          <a:p>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9"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39176839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69</a:t>
            </a:fld>
            <a:endParaRPr lang="fr-FR" dirty="0"/>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323528" y="980728"/>
            <a:ext cx="4294189" cy="461665"/>
          </a:xfrm>
          <a:prstGeom prst="rect">
            <a:avLst/>
          </a:prstGeom>
        </p:spPr>
        <p:txBody>
          <a:bodyPr wrap="none">
            <a:spAutoFit/>
          </a:bodyPr>
          <a:lstStyle/>
          <a:p>
            <a:r>
              <a:rPr lang="fr-FR" sz="2000" b="1" dirty="0" smtClean="0">
                <a:latin typeface="Times New Roman" pitchFamily="18" charset="0"/>
                <a:cs typeface="Times New Roman" pitchFamily="18" charset="0"/>
              </a:rPr>
              <a:t>Traduction des instructions : </a:t>
            </a:r>
            <a:r>
              <a:rPr lang="fr-FR" sz="2400" b="1" dirty="0" smtClean="0">
                <a:latin typeface="Times New Roman" pitchFamily="18" charset="0"/>
                <a:cs typeface="Times New Roman" pitchFamily="18" charset="0"/>
              </a:rPr>
              <a:t>lecture</a:t>
            </a:r>
            <a:endParaRPr lang="fr-FR" sz="24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4729" y="1462003"/>
            <a:ext cx="5133975"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301113" y="2420888"/>
            <a:ext cx="1178528" cy="369332"/>
          </a:xfrm>
          <a:prstGeom prst="rect">
            <a:avLst/>
          </a:prstGeom>
        </p:spPr>
        <p:txBody>
          <a:bodyPr wrap="none">
            <a:spAutoFit/>
          </a:bodyPr>
          <a:lstStyle/>
          <a:p>
            <a:r>
              <a:rPr lang="fr-FR" b="1" dirty="0" smtClean="0">
                <a:latin typeface="Times New Roman" pitchFamily="18" charset="0"/>
                <a:cs typeface="Times New Roman" pitchFamily="18" charset="0"/>
              </a:rPr>
              <a:t>Exemple :</a:t>
            </a:r>
            <a:endParaRPr lang="fr-FR" b="1"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2852936"/>
            <a:ext cx="8229600" cy="1609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4016" y="4781897"/>
            <a:ext cx="8892480" cy="1095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86977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71480"/>
            <a:ext cx="8964488" cy="5554683"/>
          </a:xfrm>
        </p:spPr>
        <p:txBody>
          <a:bodyPr>
            <a:normAutofit fontScale="70000" lnSpcReduction="20000"/>
          </a:bodyPr>
          <a:lstStyle/>
          <a:p>
            <a:pPr algn="just"/>
            <a:r>
              <a:rPr lang="fr-FR" dirty="0" smtClean="0"/>
              <a:t>Les différentes fonctions correspondent à 3 constituants de l'ordinateur:</a:t>
            </a:r>
          </a:p>
          <a:p>
            <a:pPr algn="just">
              <a:buNone/>
            </a:pPr>
            <a:r>
              <a:rPr lang="fr-FR" dirty="0" smtClean="0"/>
              <a:t>		- la mémoire centrale</a:t>
            </a:r>
          </a:p>
          <a:p>
            <a:pPr algn="just">
              <a:buNone/>
            </a:pPr>
            <a:r>
              <a:rPr lang="fr-FR" dirty="0" smtClean="0"/>
              <a:t>		- l'unité centrale</a:t>
            </a:r>
          </a:p>
          <a:p>
            <a:pPr algn="just">
              <a:buNone/>
            </a:pPr>
            <a:r>
              <a:rPr lang="fr-FR" dirty="0" smtClean="0"/>
              <a:t>		- les périphériques</a:t>
            </a:r>
          </a:p>
          <a:p>
            <a:pPr algn="just"/>
            <a:r>
              <a:rPr lang="fr-FR" dirty="0" smtClean="0"/>
              <a:t>La mémoire centrale contient les programmes systèmes nécessaires au bon fonctionnement de l'ordinateur, et les programmes utilisateurs répondant à un besoin particulier et résolvant un problème rencontré par le dit utilisateur</a:t>
            </a:r>
          </a:p>
          <a:p>
            <a:pPr algn="just"/>
            <a:r>
              <a:rPr lang="fr-FR" dirty="0" smtClean="0"/>
              <a:t>L'unité centrale va s'occuper de l'exécution des programmes logés dans la mémoire centrale.  Elle est constituée de l'unité arithmétique et logique (UAL) qui s'occupe de toutes les opérations arithmétiques et logiques (addition, soustraction, multiplication, </a:t>
            </a:r>
            <a:r>
              <a:rPr lang="fr-FR" dirty="0" err="1" smtClean="0"/>
              <a:t>etc</a:t>
            </a:r>
            <a:r>
              <a:rPr lang="fr-FR" dirty="0" smtClean="0"/>
              <a:t>) et de l’unité de commande (UC) qui exécute les programmes instructions par instructions en collaborant avec l'UAL.</a:t>
            </a:r>
          </a:p>
          <a:p>
            <a:pPr algn="just"/>
            <a:r>
              <a:rPr lang="fr-FR" dirty="0" smtClean="0"/>
              <a:t>Les périphériques sont les unités qui assurent la relation de l'ordinateur avec le monde extérieur. Ils constituent de périphériques d’entrée et sortie assurant l’entrée et sortie de données. </a:t>
            </a:r>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70</a:t>
            </a:fld>
            <a:endParaRPr lang="fr-FR"/>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12150" y="908720"/>
            <a:ext cx="6216033" cy="400110"/>
          </a:xfrm>
          <a:prstGeom prst="rect">
            <a:avLst/>
          </a:prstGeom>
        </p:spPr>
        <p:txBody>
          <a:bodyPr wrap="square">
            <a:spAutoFit/>
          </a:bodyPr>
          <a:lstStyle/>
          <a:p>
            <a:r>
              <a:rPr lang="fr-FR" sz="2000" b="1" dirty="0" smtClean="0">
                <a:latin typeface="Times New Roman" pitchFamily="18" charset="0"/>
                <a:cs typeface="Times New Roman" pitchFamily="18" charset="0"/>
              </a:rPr>
              <a:t>Exemple : Traduire en C l'algorithme suivant</a:t>
            </a:r>
            <a:endParaRPr lang="fr-FR" sz="20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04975" y="1524347"/>
            <a:ext cx="5734050" cy="4352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5146169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71</a:t>
            </a:fld>
            <a:endParaRPr lang="fr-FR" dirty="0"/>
          </a:p>
        </p:txBody>
      </p:sp>
      <p:sp>
        <p:nvSpPr>
          <p:cNvPr id="3" name="Rectangle 2"/>
          <p:cNvSpPr/>
          <p:nvPr/>
        </p:nvSpPr>
        <p:spPr>
          <a:xfrm>
            <a:off x="1907704" y="116632"/>
            <a:ext cx="4968027" cy="646331"/>
          </a:xfrm>
          <a:prstGeom prst="rect">
            <a:avLst/>
          </a:prstGeom>
        </p:spPr>
        <p:txBody>
          <a:bodyPr wrap="none">
            <a:spAutoFit/>
          </a:bodyPr>
          <a:lstStyle/>
          <a:p>
            <a:r>
              <a:rPr lang="fr-FR" sz="3600" b="1" dirty="0" smtClean="0">
                <a:solidFill>
                  <a:srgbClr val="C00000"/>
                </a:solidFill>
                <a:latin typeface="Times New Roman" pitchFamily="18" charset="0"/>
                <a:cs typeface="Times New Roman" pitchFamily="18" charset="0"/>
              </a:rPr>
              <a:t>De l’algorithmique au C</a:t>
            </a:r>
            <a:endParaRPr lang="fr-FR" sz="3600" b="1" dirty="0">
              <a:solidFill>
                <a:srgbClr val="C00000"/>
              </a:solidFill>
              <a:latin typeface="Times New Roman" pitchFamily="18" charset="0"/>
              <a:cs typeface="Times New Roman" pitchFamily="18" charset="0"/>
            </a:endParaRPr>
          </a:p>
        </p:txBody>
      </p:sp>
      <p:sp>
        <p:nvSpPr>
          <p:cNvPr id="4" name="Rectangle 3"/>
          <p:cNvSpPr/>
          <p:nvPr/>
        </p:nvSpPr>
        <p:spPr>
          <a:xfrm>
            <a:off x="12151" y="908720"/>
            <a:ext cx="1103466" cy="400110"/>
          </a:xfrm>
          <a:prstGeom prst="rect">
            <a:avLst/>
          </a:prstGeom>
        </p:spPr>
        <p:txBody>
          <a:bodyPr wrap="square">
            <a:spAutoFit/>
          </a:bodyPr>
          <a:lstStyle/>
          <a:p>
            <a:r>
              <a:rPr lang="fr-FR" sz="2000" b="1" dirty="0" smtClean="0">
                <a:latin typeface="Times New Roman" pitchFamily="18" charset="0"/>
                <a:cs typeface="Times New Roman" pitchFamily="18" charset="0"/>
              </a:rPr>
              <a:t>Corrigé</a:t>
            </a:r>
            <a:endParaRPr lang="fr-FR" sz="20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51" y="1812379"/>
            <a:ext cx="4739233" cy="46409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3419872" y="908720"/>
            <a:ext cx="5184576" cy="440120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include</a:t>
            </a:r>
            <a:r>
              <a:rPr lang="fr-FR" sz="2000" dirty="0" smtClean="0">
                <a:latin typeface="Times New Roman" pitchFamily="18" charset="0"/>
                <a:cs typeface="Times New Roman" pitchFamily="18" charset="0"/>
              </a:rPr>
              <a:t>&lt;</a:t>
            </a:r>
            <a:r>
              <a:rPr lang="fr-FR" sz="2000" dirty="0" err="1" smtClean="0">
                <a:latin typeface="Times New Roman" pitchFamily="18" charset="0"/>
                <a:cs typeface="Times New Roman" pitchFamily="18" charset="0"/>
              </a:rPr>
              <a:t>stdio.h</a:t>
            </a:r>
            <a:r>
              <a:rPr lang="fr-FR" sz="2000" dirty="0" smtClean="0">
                <a:latin typeface="Times New Roman" pitchFamily="18" charset="0"/>
                <a:cs typeface="Times New Roman" pitchFamily="18" charset="0"/>
              </a:rPr>
              <a:t>&gt;</a:t>
            </a:r>
          </a:p>
          <a:p>
            <a:r>
              <a:rPr lang="fr-FR" sz="2000" dirty="0" err="1" smtClean="0">
                <a:latin typeface="Times New Roman" pitchFamily="18" charset="0"/>
                <a:cs typeface="Times New Roman" pitchFamily="18" charset="0"/>
              </a:rPr>
              <a:t>Void</a:t>
            </a:r>
            <a:r>
              <a:rPr lang="fr-FR" sz="2000" dirty="0" smtClean="0">
                <a:latin typeface="Times New Roman" pitchFamily="18" charset="0"/>
                <a:cs typeface="Times New Roman" pitchFamily="18" charset="0"/>
              </a:rPr>
              <a:t> main ( )</a:t>
            </a:r>
          </a:p>
          <a:p>
            <a:r>
              <a:rPr lang="fr-FR" sz="2000" dirty="0" smtClean="0">
                <a:latin typeface="Times New Roman" pitchFamily="18" charset="0"/>
                <a:cs typeface="Times New Roman" pitchFamily="18" charset="0"/>
              </a:rPr>
              <a:t>{</a:t>
            </a:r>
          </a:p>
          <a:p>
            <a:r>
              <a:rPr lang="fr-FR" sz="2000" dirty="0" err="1" smtClean="0">
                <a:latin typeface="Times New Roman" pitchFamily="18" charset="0"/>
                <a:cs typeface="Times New Roman" pitchFamily="18" charset="0"/>
              </a:rPr>
              <a:t>int</a:t>
            </a:r>
            <a:r>
              <a:rPr lang="fr-FR" sz="2000" dirty="0" smtClean="0">
                <a:latin typeface="Times New Roman" pitchFamily="18" charset="0"/>
                <a:cs typeface="Times New Roman" pitchFamily="18" charset="0"/>
              </a:rPr>
              <a:t> A, B, C; </a:t>
            </a:r>
          </a:p>
          <a:p>
            <a:r>
              <a:rPr lang="fr-FR" sz="2000" dirty="0" err="1" smtClean="0">
                <a:latin typeface="Times New Roman" pitchFamily="18" charset="0"/>
                <a:cs typeface="Times New Roman" pitchFamily="18" charset="0"/>
              </a:rPr>
              <a:t>printf</a:t>
            </a:r>
            <a:r>
              <a:rPr lang="fr-FR" sz="2000" dirty="0" smtClean="0">
                <a:latin typeface="Times New Roman" pitchFamily="18" charset="0"/>
                <a:cs typeface="Times New Roman" pitchFamily="18" charset="0"/>
              </a:rPr>
              <a:t>("Donner A"); </a:t>
            </a:r>
          </a:p>
          <a:p>
            <a:r>
              <a:rPr lang="fr-FR" sz="2000" dirty="0" err="1" smtClean="0">
                <a:latin typeface="Times New Roman" pitchFamily="18" charset="0"/>
                <a:cs typeface="Times New Roman" pitchFamily="18" charset="0"/>
              </a:rPr>
              <a:t>scanf</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d",&amp;A</a:t>
            </a:r>
            <a:r>
              <a:rPr lang="fr-FR" sz="2000" dirty="0" smtClean="0">
                <a:latin typeface="Times New Roman" pitchFamily="18" charset="0"/>
                <a:cs typeface="Times New Roman" pitchFamily="18" charset="0"/>
              </a:rPr>
              <a:t>);</a:t>
            </a:r>
          </a:p>
          <a:p>
            <a:r>
              <a:rPr lang="fr-FR" sz="2000" dirty="0" err="1" smtClean="0">
                <a:latin typeface="Times New Roman" pitchFamily="18" charset="0"/>
                <a:cs typeface="Times New Roman" pitchFamily="18" charset="0"/>
              </a:rPr>
              <a:t>printf</a:t>
            </a:r>
            <a:r>
              <a:rPr lang="fr-FR" sz="2000" dirty="0" smtClean="0">
                <a:latin typeface="Times New Roman" pitchFamily="18" charset="0"/>
                <a:cs typeface="Times New Roman" pitchFamily="18" charset="0"/>
              </a:rPr>
              <a:t>("Donner B");</a:t>
            </a:r>
          </a:p>
          <a:p>
            <a:r>
              <a:rPr lang="fr-FR" sz="2000" dirty="0" err="1" smtClean="0">
                <a:latin typeface="Times New Roman" pitchFamily="18" charset="0"/>
                <a:cs typeface="Times New Roman" pitchFamily="18" charset="0"/>
              </a:rPr>
              <a:t>scanf</a:t>
            </a:r>
            <a:r>
              <a:rPr lang="fr-FR" sz="2000" dirty="0" smtClean="0">
                <a:latin typeface="Times New Roman" pitchFamily="18" charset="0"/>
                <a:cs typeface="Times New Roman" pitchFamily="18" charset="0"/>
              </a:rPr>
              <a:t>("%d ",&amp;B) ;</a:t>
            </a:r>
          </a:p>
          <a:p>
            <a:r>
              <a:rPr lang="fr-FR" sz="2000" dirty="0" smtClean="0">
                <a:latin typeface="Times New Roman" pitchFamily="18" charset="0"/>
                <a:cs typeface="Times New Roman" pitchFamily="18" charset="0"/>
              </a:rPr>
              <a:t>C = B ;</a:t>
            </a:r>
          </a:p>
          <a:p>
            <a:r>
              <a:rPr lang="fr-FR" sz="2000" dirty="0" smtClean="0">
                <a:latin typeface="Times New Roman" pitchFamily="18" charset="0"/>
                <a:cs typeface="Times New Roman" pitchFamily="18" charset="0"/>
              </a:rPr>
              <a:t>B = A ;</a:t>
            </a:r>
          </a:p>
          <a:p>
            <a:r>
              <a:rPr lang="fr-FR" sz="2000" dirty="0" smtClean="0">
                <a:latin typeface="Times New Roman" pitchFamily="18" charset="0"/>
                <a:cs typeface="Times New Roman" pitchFamily="18" charset="0"/>
              </a:rPr>
              <a:t>A = C ;</a:t>
            </a:r>
          </a:p>
          <a:p>
            <a:r>
              <a:rPr lang="fr-FR" sz="2000" dirty="0" err="1" smtClean="0">
                <a:latin typeface="Times New Roman" pitchFamily="18" charset="0"/>
                <a:cs typeface="Times New Roman" pitchFamily="18" charset="0"/>
              </a:rPr>
              <a:t>printf</a:t>
            </a:r>
            <a:r>
              <a:rPr lang="fr-FR" sz="2000" dirty="0" smtClean="0">
                <a:latin typeface="Times New Roman" pitchFamily="18" charset="0"/>
                <a:cs typeface="Times New Roman" pitchFamily="18" charset="0"/>
              </a:rPr>
              <a:t>("Après échange") ;</a:t>
            </a:r>
          </a:p>
          <a:p>
            <a:r>
              <a:rPr lang="fr-FR" sz="2000" dirty="0" err="1" smtClean="0">
                <a:latin typeface="Times New Roman" pitchFamily="18" charset="0"/>
                <a:cs typeface="Times New Roman" pitchFamily="18" charset="0"/>
              </a:rPr>
              <a:t>printf</a:t>
            </a:r>
            <a:r>
              <a:rPr lang="fr-FR" sz="2000" dirty="0" smtClean="0">
                <a:latin typeface="Times New Roman" pitchFamily="18" charset="0"/>
                <a:cs typeface="Times New Roman" pitchFamily="18" charset="0"/>
              </a:rPr>
              <a:t>("La valeur de A =%d et de B =%</a:t>
            </a:r>
            <a:r>
              <a:rPr lang="fr-FR" sz="2000" dirty="0" err="1" smtClean="0">
                <a:latin typeface="Times New Roman" pitchFamily="18" charset="0"/>
                <a:cs typeface="Times New Roman" pitchFamily="18" charset="0"/>
              </a:rPr>
              <a:t>d",A</a:t>
            </a:r>
            <a:r>
              <a:rPr lang="fr-FR" sz="2000" dirty="0" smtClean="0">
                <a:latin typeface="Times New Roman" pitchFamily="18" charset="0"/>
                <a:cs typeface="Times New Roman" pitchFamily="18" charset="0"/>
              </a:rPr>
              <a:t>, B); </a:t>
            </a:r>
          </a:p>
          <a:p>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9"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38477960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3747356" y="6492875"/>
            <a:ext cx="1828800" cy="365125"/>
          </a:xfrm>
        </p:spPr>
        <p:txBody>
          <a:bodyPr/>
          <a:lstStyle/>
          <a:p>
            <a:fld id="{E573D3F3-2131-4F8B-89B5-EAB9E9E25B40}" type="slidenum">
              <a:rPr lang="fr-FR" smtClean="0"/>
              <a:pPr/>
              <a:t>72</a:t>
            </a:fld>
            <a:endParaRPr lang="fr-FR" dirty="0"/>
          </a:p>
        </p:txBody>
      </p:sp>
      <p:sp>
        <p:nvSpPr>
          <p:cNvPr id="4" name="Rectangle 3"/>
          <p:cNvSpPr/>
          <p:nvPr/>
        </p:nvSpPr>
        <p:spPr>
          <a:xfrm>
            <a:off x="179512" y="260648"/>
            <a:ext cx="8964488" cy="523220"/>
          </a:xfrm>
          <a:prstGeom prst="rect">
            <a:avLst/>
          </a:prstGeom>
        </p:spPr>
        <p:txBody>
          <a:bodyPr wrap="square">
            <a:spAutoFit/>
          </a:bodyPr>
          <a:lstStyle/>
          <a:p>
            <a:pPr lvl="0" algn="ctr"/>
            <a:r>
              <a:rPr lang="fr-FR" sz="2800" b="1" dirty="0" smtClean="0">
                <a:solidFill>
                  <a:srgbClr val="FF0000"/>
                </a:solidFill>
                <a:latin typeface="Times New Roman" pitchFamily="18" charset="0"/>
                <a:cs typeface="Times New Roman" pitchFamily="18" charset="0"/>
              </a:rPr>
              <a:t>Les Constantes caractères (</a:t>
            </a:r>
            <a:r>
              <a:rPr lang="fr-FR" sz="2800" b="1" dirty="0">
                <a:solidFill>
                  <a:srgbClr val="FF0000"/>
                </a:solidFill>
                <a:latin typeface="Times New Roman" pitchFamily="18" charset="0"/>
                <a:cs typeface="Times New Roman" pitchFamily="18" charset="0"/>
              </a:rPr>
              <a:t>Séquences </a:t>
            </a:r>
            <a:r>
              <a:rPr lang="fr-FR" sz="2800" b="1" dirty="0" smtClean="0">
                <a:solidFill>
                  <a:srgbClr val="FF0000"/>
                </a:solidFill>
                <a:latin typeface="Times New Roman" pitchFamily="18" charset="0"/>
                <a:cs typeface="Times New Roman" pitchFamily="18" charset="0"/>
              </a:rPr>
              <a:t>d'échappement)</a:t>
            </a:r>
            <a:endParaRPr lang="fr-FR" sz="2800" b="1" dirty="0">
              <a:solidFill>
                <a:srgbClr val="FF0000"/>
              </a:solidFill>
              <a:latin typeface="Times New Roman" pitchFamily="18" charset="0"/>
              <a:cs typeface="Times New Roman" pitchFamily="18" charset="0"/>
            </a:endParaRPr>
          </a:p>
        </p:txBody>
      </p:sp>
      <p:sp>
        <p:nvSpPr>
          <p:cNvPr id="5" name="Rectangle 4"/>
          <p:cNvSpPr/>
          <p:nvPr/>
        </p:nvSpPr>
        <p:spPr>
          <a:xfrm>
            <a:off x="467544" y="1124744"/>
            <a:ext cx="8208912" cy="707886"/>
          </a:xfrm>
          <a:prstGeom prst="rect">
            <a:avLst/>
          </a:prstGeom>
        </p:spPr>
        <p:txBody>
          <a:bodyPr wrap="square">
            <a:spAutoFit/>
          </a:bodyPr>
          <a:lstStyle/>
          <a:p>
            <a:pPr algn="just"/>
            <a:r>
              <a:rPr lang="fr-FR" sz="2000" b="1" dirty="0">
                <a:latin typeface="Times New Roman" pitchFamily="18" charset="0"/>
                <a:cs typeface="Times New Roman" pitchFamily="18" charset="0"/>
              </a:rPr>
              <a:t>Une séquence d'échappement est un couple de symboles dont le premier est le </a:t>
            </a:r>
            <a:r>
              <a:rPr lang="fr-FR" sz="2000" b="1" i="1" dirty="0">
                <a:latin typeface="Times New Roman" pitchFamily="18" charset="0"/>
                <a:cs typeface="Times New Roman" pitchFamily="18" charset="0"/>
              </a:rPr>
              <a:t>signe d'échappement</a:t>
            </a:r>
            <a:r>
              <a:rPr lang="fr-FR" sz="2000" b="1" dirty="0">
                <a:latin typeface="Times New Roman" pitchFamily="18" charset="0"/>
                <a:cs typeface="Times New Roman" pitchFamily="18" charset="0"/>
              </a:rPr>
              <a:t> '\'. </a:t>
            </a:r>
          </a:p>
        </p:txBody>
      </p:sp>
      <p:graphicFrame>
        <p:nvGraphicFramePr>
          <p:cNvPr id="6" name="Tableau 5"/>
          <p:cNvGraphicFramePr>
            <a:graphicFrameLocks noGrp="1"/>
          </p:cNvGraphicFramePr>
          <p:nvPr>
            <p:extLst>
              <p:ext uri="{D42A27DB-BD31-4B8C-83A1-F6EECF244321}">
                <p14:modId xmlns="" xmlns:p14="http://schemas.microsoft.com/office/powerpoint/2010/main" val="2025493437"/>
              </p:ext>
            </p:extLst>
          </p:nvPr>
        </p:nvGraphicFramePr>
        <p:xfrm>
          <a:off x="1143000" y="2201008"/>
          <a:ext cx="6957392" cy="2217420"/>
        </p:xfrm>
        <a:graphic>
          <a:graphicData uri="http://schemas.openxmlformats.org/drawingml/2006/table">
            <a:tbl>
              <a:tblPr firstRow="1" firstCol="1" bandRow="1">
                <a:tableStyleId>{5C22544A-7EE6-4342-B048-85BDC9FD1C3A}</a:tableStyleId>
              </a:tblPr>
              <a:tblGrid>
                <a:gridCol w="674661"/>
                <a:gridCol w="2804035"/>
                <a:gridCol w="639826"/>
                <a:gridCol w="2838870"/>
              </a:tblGrid>
              <a:tr h="0">
                <a:tc>
                  <a:txBody>
                    <a:bodyPr/>
                    <a:lstStyle/>
                    <a:p>
                      <a:pPr algn="just">
                        <a:spcAft>
                          <a:spcPts val="0"/>
                        </a:spcAft>
                      </a:pPr>
                      <a:r>
                        <a:rPr lang="fr-FR" sz="2000" dirty="0">
                          <a:effectLst/>
                          <a:latin typeface="Times New Roman" pitchFamily="18" charset="0"/>
                          <a:cs typeface="Times New Roman" pitchFamily="18" charset="0"/>
                        </a:rPr>
                        <a:t>\a </a:t>
                      </a:r>
                      <a:endParaRPr lang="fr-FR" sz="2000" dirty="0">
                        <a:effectLst/>
                        <a:latin typeface="Times New Roman" pitchFamily="18" charset="0"/>
                        <a:ea typeface="Times New Roman"/>
                        <a:cs typeface="Times New Roman" pitchFamily="18" charset="0"/>
                      </a:endParaRPr>
                    </a:p>
                  </a:txBody>
                  <a:tcPr marL="9525" marR="9525" marT="9525" marB="9525" anchor="ctr"/>
                </a:tc>
                <a:tc>
                  <a:txBody>
                    <a:bodyPr/>
                    <a:lstStyle/>
                    <a:p>
                      <a:pPr algn="just">
                        <a:lnSpc>
                          <a:spcPct val="115000"/>
                        </a:lnSpc>
                        <a:spcAft>
                          <a:spcPts val="0"/>
                        </a:spcAft>
                      </a:pPr>
                      <a:r>
                        <a:rPr lang="fr-FR" sz="2000" dirty="0">
                          <a:solidFill>
                            <a:schemeClr val="tx1"/>
                          </a:solidFill>
                          <a:effectLst/>
                          <a:latin typeface="Times New Roman" pitchFamily="18" charset="0"/>
                          <a:cs typeface="Times New Roman" pitchFamily="18" charset="0"/>
                        </a:rPr>
                        <a:t>sonnerie </a:t>
                      </a:r>
                      <a:endParaRPr lang="fr-FR" sz="2000" dirty="0">
                        <a:solidFill>
                          <a:schemeClr val="tx1"/>
                        </a:solidFill>
                        <a:effectLst/>
                        <a:latin typeface="Times New Roman" pitchFamily="18" charset="0"/>
                        <a:ea typeface="Calibri"/>
                        <a:cs typeface="Times New Roman" pitchFamily="18" charset="0"/>
                      </a:endParaRPr>
                    </a:p>
                  </a:txBody>
                  <a:tcPr marL="9525" marR="9525" marT="9525" marB="9525" anchor="ctr">
                    <a:solidFill>
                      <a:schemeClr val="tx2">
                        <a:lumMod val="20000"/>
                        <a:lumOff val="80000"/>
                      </a:schemeClr>
                    </a:solidFill>
                  </a:tcP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dirty="0">
                          <a:solidFill>
                            <a:schemeClr val="tx1"/>
                          </a:solidFill>
                          <a:effectLst/>
                          <a:latin typeface="Times New Roman" pitchFamily="18" charset="0"/>
                          <a:cs typeface="Times New Roman" pitchFamily="18" charset="0"/>
                        </a:rPr>
                        <a:t>trait oblique </a:t>
                      </a:r>
                      <a:endParaRPr lang="fr-FR" sz="2000" dirty="0">
                        <a:solidFill>
                          <a:schemeClr val="tx1"/>
                        </a:solidFill>
                        <a:effectLst/>
                        <a:latin typeface="Times New Roman" pitchFamily="18" charset="0"/>
                        <a:ea typeface="Calibri"/>
                        <a:cs typeface="Times New Roman" pitchFamily="18" charset="0"/>
                      </a:endParaRPr>
                    </a:p>
                  </a:txBody>
                  <a:tcPr marL="9525" marR="9525" marT="9525" marB="9525" anchor="ctr">
                    <a:solidFill>
                      <a:schemeClr val="tx2">
                        <a:lumMod val="20000"/>
                        <a:lumOff val="80000"/>
                      </a:schemeClr>
                    </a:solidFill>
                  </a:tcP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\b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curseur arrière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a:effectLst/>
                          <a:latin typeface="Times New Roman" pitchFamily="18" charset="0"/>
                          <a:cs typeface="Times New Roman" pitchFamily="18" charset="0"/>
                        </a:rPr>
                        <a:t>point d'interrogation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\t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tabulation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a:effectLst/>
                          <a:latin typeface="Times New Roman" pitchFamily="18" charset="0"/>
                          <a:cs typeface="Times New Roman" pitchFamily="18" charset="0"/>
                        </a:rPr>
                        <a:t>apostrophe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\n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nouvelle ligne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a:effectLst/>
                          <a:latin typeface="Times New Roman" pitchFamily="18" charset="0"/>
                          <a:cs typeface="Times New Roman" pitchFamily="18" charset="0"/>
                        </a:rPr>
                        <a:t>guillemets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\r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retour au début de ligne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\f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a:effectLst/>
                          <a:latin typeface="Times New Roman" pitchFamily="18" charset="0"/>
                          <a:cs typeface="Times New Roman" pitchFamily="18" charset="0"/>
                        </a:rPr>
                        <a:t>saut de page (imprimante)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\0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NUL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marL="0" algn="just" defTabSz="914400" rtl="0" eaLnBrk="1" latinLnBrk="0" hangingPunct="1">
                        <a:lnSpc>
                          <a:spcPct val="115000"/>
                        </a:lnSpc>
                        <a:spcAft>
                          <a:spcPts val="0"/>
                        </a:spcAft>
                      </a:pPr>
                      <a:r>
                        <a:rPr lang="fr-FR" sz="2000" b="1" kern="1200" dirty="0">
                          <a:solidFill>
                            <a:schemeClr val="lt1"/>
                          </a:solidFill>
                          <a:effectLst/>
                          <a:latin typeface="Times New Roman" pitchFamily="18" charset="0"/>
                          <a:ea typeface="+mn-ea"/>
                          <a:cs typeface="Times New Roman" pitchFamily="18" charset="0"/>
                        </a:rPr>
                        <a:t>\v </a:t>
                      </a:r>
                    </a:p>
                  </a:txBody>
                  <a:tcPr marL="9525" marR="9525" marT="9525" marB="9525" anchor="ctr">
                    <a:solidFill>
                      <a:schemeClr val="bg2">
                        <a:lumMod val="50000"/>
                      </a:schemeClr>
                    </a:solidFill>
                  </a:tcPr>
                </a:tc>
                <a:tc>
                  <a:txBody>
                    <a:bodyPr/>
                    <a:lstStyle/>
                    <a:p>
                      <a:pPr algn="just">
                        <a:lnSpc>
                          <a:spcPct val="115000"/>
                        </a:lnSpc>
                        <a:spcAft>
                          <a:spcPts val="0"/>
                        </a:spcAft>
                      </a:pPr>
                      <a:r>
                        <a:rPr lang="fr-FR" sz="2000" dirty="0">
                          <a:effectLst/>
                          <a:latin typeface="Times New Roman" pitchFamily="18" charset="0"/>
                          <a:cs typeface="Times New Roman" pitchFamily="18" charset="0"/>
                        </a:rPr>
                        <a:t>tabulateur vertical </a:t>
                      </a:r>
                      <a:endParaRPr lang="fr-FR" sz="20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8"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701376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73</a:t>
            </a:fld>
            <a:endParaRPr lang="fr-FR" dirty="0"/>
          </a:p>
        </p:txBody>
      </p:sp>
      <p:sp>
        <p:nvSpPr>
          <p:cNvPr id="3" name="Rectangle 2"/>
          <p:cNvSpPr/>
          <p:nvPr/>
        </p:nvSpPr>
        <p:spPr>
          <a:xfrm>
            <a:off x="2051720" y="166265"/>
            <a:ext cx="5186035" cy="646331"/>
          </a:xfrm>
          <a:prstGeom prst="rect">
            <a:avLst/>
          </a:prstGeom>
        </p:spPr>
        <p:txBody>
          <a:bodyPr wrap="none">
            <a:spAutoFit/>
          </a:bodyPr>
          <a:lstStyle/>
          <a:p>
            <a:pPr lvl="0"/>
            <a:r>
              <a:rPr lang="fr-FR" sz="3600" b="1" dirty="0">
                <a:solidFill>
                  <a:srgbClr val="FF0000"/>
                </a:solidFill>
                <a:latin typeface="Times New Roman" pitchFamily="18" charset="0"/>
                <a:cs typeface="Times New Roman" pitchFamily="18" charset="0"/>
              </a:rPr>
              <a:t>Les opérateurs standards</a:t>
            </a:r>
            <a:endParaRPr lang="fr-FR" sz="3600"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extLst>
              <p:ext uri="{D42A27DB-BD31-4B8C-83A1-F6EECF244321}">
                <p14:modId xmlns="" xmlns:p14="http://schemas.microsoft.com/office/powerpoint/2010/main" val="3376604291"/>
              </p:ext>
            </p:extLst>
          </p:nvPr>
        </p:nvGraphicFramePr>
        <p:xfrm>
          <a:off x="5148064" y="1999616"/>
          <a:ext cx="3074076" cy="1440844"/>
        </p:xfrm>
        <a:graphic>
          <a:graphicData uri="http://schemas.openxmlformats.org/drawingml/2006/table">
            <a:tbl>
              <a:tblPr firstRow="1" firstCol="1" bandRow="1">
                <a:tableStyleId>{5C22544A-7EE6-4342-B048-85BDC9FD1C3A}</a:tableStyleId>
              </a:tblPr>
              <a:tblGrid>
                <a:gridCol w="1152128"/>
                <a:gridCol w="1921948"/>
              </a:tblGrid>
              <a:tr h="375012">
                <a:tc>
                  <a:txBody>
                    <a:bodyPr/>
                    <a:lstStyle/>
                    <a:p>
                      <a:pPr algn="ctr">
                        <a:spcAft>
                          <a:spcPts val="0"/>
                        </a:spcAft>
                      </a:pPr>
                      <a:r>
                        <a:rPr lang="fr-FR" sz="1800" dirty="0">
                          <a:effectLst/>
                          <a:latin typeface="Times New Roman" pitchFamily="18" charset="0"/>
                          <a:cs typeface="Times New Roman" pitchFamily="18" charset="0"/>
                        </a:rPr>
                        <a:t>&amp;&amp; </a:t>
                      </a:r>
                      <a:endParaRPr lang="fr-FR" sz="1800" dirty="0">
                        <a:effectLst/>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fr-FR" sz="1800" dirty="0">
                          <a:effectLst/>
                          <a:latin typeface="Times New Roman" pitchFamily="18" charset="0"/>
                          <a:cs typeface="Times New Roman" pitchFamily="18" charset="0"/>
                        </a:rPr>
                        <a:t>et logique </a:t>
                      </a:r>
                      <a:endParaRPr lang="fr-FR" sz="1800" dirty="0">
                        <a:effectLst/>
                        <a:latin typeface="Times New Roman" pitchFamily="18" charset="0"/>
                        <a:ea typeface="Calibri"/>
                        <a:cs typeface="Times New Roman" pitchFamily="18" charset="0"/>
                      </a:endParaRPr>
                    </a:p>
                  </a:txBody>
                  <a:tcPr marL="9525" marR="9525" marT="9525" marB="9525" anchor="ctr"/>
                </a:tc>
              </a:tr>
              <a:tr h="364023">
                <a:tc>
                  <a:txBody>
                    <a:bodyPr/>
                    <a:lstStyle/>
                    <a:p>
                      <a:pPr algn="ctr">
                        <a:lnSpc>
                          <a:spcPct val="115000"/>
                        </a:lnSpc>
                        <a:spcAft>
                          <a:spcPts val="0"/>
                        </a:spcAft>
                      </a:pPr>
                      <a:r>
                        <a:rPr lang="fr-FR" sz="1800">
                          <a:effectLst/>
                          <a:latin typeface="Times New Roman" pitchFamily="18" charset="0"/>
                          <a:cs typeface="Times New Roman" pitchFamily="18" charset="0"/>
                        </a:rPr>
                        <a:t>||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dirty="0">
                          <a:effectLst/>
                          <a:latin typeface="Times New Roman" pitchFamily="18" charset="0"/>
                          <a:cs typeface="Times New Roman" pitchFamily="18" charset="0"/>
                        </a:rPr>
                        <a:t>ou </a:t>
                      </a:r>
                      <a:r>
                        <a:rPr lang="fr-FR" sz="1800" dirty="0" smtClean="0">
                          <a:effectLst/>
                          <a:latin typeface="Times New Roman" pitchFamily="18" charset="0"/>
                          <a:cs typeface="Times New Roman" pitchFamily="18" charset="0"/>
                        </a:rPr>
                        <a:t>logique</a:t>
                      </a:r>
                      <a:endParaRPr lang="fr-FR" sz="1800" dirty="0">
                        <a:effectLst/>
                        <a:latin typeface="Times New Roman" pitchFamily="18" charset="0"/>
                        <a:ea typeface="Calibri"/>
                        <a:cs typeface="Times New Roman" pitchFamily="18" charset="0"/>
                      </a:endParaRPr>
                    </a:p>
                  </a:txBody>
                  <a:tcPr marL="9525" marR="9525" marT="9525" marB="9525" anchor="ctr"/>
                </a:tc>
              </a:tr>
              <a:tr h="701809">
                <a:tc>
                  <a:txBody>
                    <a:bodyPr/>
                    <a:lstStyle/>
                    <a:p>
                      <a:pPr algn="ctr">
                        <a:lnSpc>
                          <a:spcPct val="115000"/>
                        </a:lnSpc>
                        <a:spcAft>
                          <a:spcPts val="0"/>
                        </a:spcAft>
                      </a:pPr>
                      <a:r>
                        <a:rPr lang="fr-FR" sz="1800" dirty="0">
                          <a:effectLst/>
                          <a:latin typeface="Times New Roman" pitchFamily="18" charset="0"/>
                          <a:cs typeface="Times New Roman" pitchFamily="18" charset="0"/>
                        </a:rPr>
                        <a:t>!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dirty="0">
                          <a:effectLst/>
                          <a:latin typeface="Times New Roman" pitchFamily="18" charset="0"/>
                          <a:cs typeface="Times New Roman" pitchFamily="18" charset="0"/>
                        </a:rPr>
                        <a:t>négation </a:t>
                      </a:r>
                      <a:r>
                        <a:rPr lang="fr-FR" sz="1800" dirty="0" smtClean="0">
                          <a:effectLst/>
                          <a:latin typeface="Times New Roman" pitchFamily="18" charset="0"/>
                          <a:cs typeface="Times New Roman" pitchFamily="18" charset="0"/>
                        </a:rPr>
                        <a:t>logique</a:t>
                      </a:r>
                      <a:endParaRPr lang="fr-FR" sz="18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7" name="Rectangle 2"/>
          <p:cNvSpPr>
            <a:spLocks noChangeArrowheads="1"/>
          </p:cNvSpPr>
          <p:nvPr/>
        </p:nvSpPr>
        <p:spPr bwMode="auto">
          <a:xfrm>
            <a:off x="1143000" y="19827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4"/>
          <p:cNvSpPr>
            <a:spLocks noChangeArrowheads="1"/>
          </p:cNvSpPr>
          <p:nvPr/>
        </p:nvSpPr>
        <p:spPr bwMode="auto">
          <a:xfrm>
            <a:off x="842734" y="1428789"/>
            <a:ext cx="272115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Opérateurs arithmétiques</a:t>
            </a:r>
            <a:endParaRPr kumimoji="0" lang="fr-FR" b="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0" name="Tableau 9"/>
          <p:cNvGraphicFramePr>
            <a:graphicFrameLocks noGrp="1"/>
          </p:cNvGraphicFramePr>
          <p:nvPr>
            <p:extLst>
              <p:ext uri="{D42A27DB-BD31-4B8C-83A1-F6EECF244321}">
                <p14:modId xmlns="" xmlns:p14="http://schemas.microsoft.com/office/powerpoint/2010/main" val="3439490727"/>
              </p:ext>
            </p:extLst>
          </p:nvPr>
        </p:nvGraphicFramePr>
        <p:xfrm>
          <a:off x="251520" y="1982788"/>
          <a:ext cx="4221088" cy="1673385"/>
        </p:xfrm>
        <a:graphic>
          <a:graphicData uri="http://schemas.openxmlformats.org/drawingml/2006/table">
            <a:tbl>
              <a:tblPr firstRow="1" firstCol="1" bandRow="1">
                <a:tableStyleId>{5C22544A-7EE6-4342-B048-85BDC9FD1C3A}</a:tableStyleId>
              </a:tblPr>
              <a:tblGrid>
                <a:gridCol w="646753"/>
                <a:gridCol w="3574335"/>
              </a:tblGrid>
              <a:tr h="334677">
                <a:tc>
                  <a:txBody>
                    <a:bodyPr/>
                    <a:lstStyle/>
                    <a:p>
                      <a:pPr algn="ctr">
                        <a:spcAft>
                          <a:spcPts val="0"/>
                        </a:spcAft>
                      </a:pPr>
                      <a:r>
                        <a:rPr lang="fr-FR" sz="1800" b="0">
                          <a:effectLst/>
                          <a:latin typeface="Times New Roman" pitchFamily="18" charset="0"/>
                          <a:cs typeface="Times New Roman" pitchFamily="18" charset="0"/>
                        </a:rPr>
                        <a:t>+ </a:t>
                      </a:r>
                      <a:endParaRPr lang="fr-FR" sz="1800" b="0">
                        <a:effectLst/>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fr-FR" sz="1800" b="0">
                          <a:effectLst/>
                          <a:latin typeface="Times New Roman" pitchFamily="18" charset="0"/>
                          <a:cs typeface="Times New Roman" pitchFamily="18" charset="0"/>
                        </a:rPr>
                        <a:t>addition </a:t>
                      </a:r>
                      <a:endParaRPr lang="fr-FR" sz="1800" b="0">
                        <a:effectLst/>
                        <a:latin typeface="Times New Roman" pitchFamily="18" charset="0"/>
                        <a:ea typeface="Calibri"/>
                        <a:cs typeface="Times New Roman" pitchFamily="18" charset="0"/>
                      </a:endParaRPr>
                    </a:p>
                  </a:txBody>
                  <a:tcPr marL="9525" marR="9525" marT="9525" marB="9525" anchor="ctr"/>
                </a:tc>
              </a:tr>
              <a:tr h="334677">
                <a:tc>
                  <a:txBody>
                    <a:bodyPr/>
                    <a:lstStyle/>
                    <a:p>
                      <a:pPr algn="ctr">
                        <a:lnSpc>
                          <a:spcPct val="115000"/>
                        </a:lnSpc>
                        <a:spcAft>
                          <a:spcPts val="0"/>
                        </a:spcAft>
                      </a:pPr>
                      <a:r>
                        <a:rPr lang="fr-FR" sz="1800" b="0">
                          <a:effectLst/>
                          <a:latin typeface="Times New Roman" pitchFamily="18" charset="0"/>
                          <a:cs typeface="Times New Roman" pitchFamily="18" charset="0"/>
                        </a:rPr>
                        <a:t>- </a:t>
                      </a:r>
                      <a:endParaRPr lang="fr-FR" sz="1800" b="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b="0">
                          <a:effectLst/>
                          <a:latin typeface="Times New Roman" pitchFamily="18" charset="0"/>
                          <a:cs typeface="Times New Roman" pitchFamily="18" charset="0"/>
                        </a:rPr>
                        <a:t>soustraction </a:t>
                      </a:r>
                      <a:endParaRPr lang="fr-FR" sz="1800" b="0">
                        <a:effectLst/>
                        <a:latin typeface="Times New Roman" pitchFamily="18" charset="0"/>
                        <a:ea typeface="Calibri"/>
                        <a:cs typeface="Times New Roman" pitchFamily="18" charset="0"/>
                      </a:endParaRPr>
                    </a:p>
                  </a:txBody>
                  <a:tcPr marL="9525" marR="9525" marT="9525" marB="9525" anchor="ctr"/>
                </a:tc>
              </a:tr>
              <a:tr h="334677">
                <a:tc>
                  <a:txBody>
                    <a:bodyPr/>
                    <a:lstStyle/>
                    <a:p>
                      <a:pPr algn="ctr">
                        <a:lnSpc>
                          <a:spcPct val="115000"/>
                        </a:lnSpc>
                        <a:spcAft>
                          <a:spcPts val="0"/>
                        </a:spcAft>
                      </a:pPr>
                      <a:r>
                        <a:rPr lang="fr-FR" sz="1800" b="0">
                          <a:effectLst/>
                          <a:latin typeface="Times New Roman" pitchFamily="18" charset="0"/>
                          <a:cs typeface="Times New Roman" pitchFamily="18" charset="0"/>
                        </a:rPr>
                        <a:t>* </a:t>
                      </a:r>
                      <a:endParaRPr lang="fr-FR" sz="1800" b="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b="0">
                          <a:effectLst/>
                          <a:latin typeface="Times New Roman" pitchFamily="18" charset="0"/>
                          <a:cs typeface="Times New Roman" pitchFamily="18" charset="0"/>
                        </a:rPr>
                        <a:t>multiplication </a:t>
                      </a:r>
                      <a:endParaRPr lang="fr-FR" sz="1800" b="0">
                        <a:effectLst/>
                        <a:latin typeface="Times New Roman" pitchFamily="18" charset="0"/>
                        <a:ea typeface="Calibri"/>
                        <a:cs typeface="Times New Roman" pitchFamily="18" charset="0"/>
                      </a:endParaRPr>
                    </a:p>
                  </a:txBody>
                  <a:tcPr marL="9525" marR="9525" marT="9525" marB="9525" anchor="ctr"/>
                </a:tc>
              </a:tr>
              <a:tr h="334677">
                <a:tc>
                  <a:txBody>
                    <a:bodyPr/>
                    <a:lstStyle/>
                    <a:p>
                      <a:pPr algn="ctr">
                        <a:lnSpc>
                          <a:spcPct val="115000"/>
                        </a:lnSpc>
                        <a:spcAft>
                          <a:spcPts val="0"/>
                        </a:spcAft>
                      </a:pPr>
                      <a:r>
                        <a:rPr lang="fr-FR" sz="1800" b="0">
                          <a:effectLst/>
                          <a:latin typeface="Times New Roman" pitchFamily="18" charset="0"/>
                          <a:cs typeface="Times New Roman" pitchFamily="18" charset="0"/>
                        </a:rPr>
                        <a:t>/ </a:t>
                      </a:r>
                      <a:endParaRPr lang="fr-FR" sz="1800" b="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b="0">
                          <a:effectLst/>
                          <a:latin typeface="Times New Roman" pitchFamily="18" charset="0"/>
                          <a:cs typeface="Times New Roman" pitchFamily="18" charset="0"/>
                        </a:rPr>
                        <a:t>division (entière et rationnelle!) </a:t>
                      </a:r>
                      <a:endParaRPr lang="fr-FR" sz="1800" b="0">
                        <a:effectLst/>
                        <a:latin typeface="Times New Roman" pitchFamily="18" charset="0"/>
                        <a:ea typeface="Calibri"/>
                        <a:cs typeface="Times New Roman" pitchFamily="18" charset="0"/>
                      </a:endParaRPr>
                    </a:p>
                  </a:txBody>
                  <a:tcPr marL="9525" marR="9525" marT="9525" marB="9525" anchor="ctr"/>
                </a:tc>
              </a:tr>
              <a:tr h="334677">
                <a:tc>
                  <a:txBody>
                    <a:bodyPr/>
                    <a:lstStyle/>
                    <a:p>
                      <a:pPr algn="ctr">
                        <a:lnSpc>
                          <a:spcPct val="115000"/>
                        </a:lnSpc>
                        <a:spcAft>
                          <a:spcPts val="0"/>
                        </a:spcAft>
                      </a:pPr>
                      <a:r>
                        <a:rPr lang="fr-FR" sz="1800" b="0">
                          <a:effectLst/>
                          <a:latin typeface="Times New Roman" pitchFamily="18" charset="0"/>
                          <a:cs typeface="Times New Roman" pitchFamily="18" charset="0"/>
                        </a:rPr>
                        <a:t>% </a:t>
                      </a:r>
                      <a:endParaRPr lang="fr-FR" sz="1800" b="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b="0" dirty="0">
                          <a:effectLst/>
                          <a:latin typeface="Times New Roman" pitchFamily="18" charset="0"/>
                          <a:cs typeface="Times New Roman" pitchFamily="18" charset="0"/>
                        </a:rPr>
                        <a:t>modulo (reste d'une div. entière) </a:t>
                      </a:r>
                      <a:endParaRPr lang="fr-FR" sz="1800" b="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11" name="Rectangle 10"/>
          <p:cNvSpPr/>
          <p:nvPr/>
        </p:nvSpPr>
        <p:spPr>
          <a:xfrm>
            <a:off x="5508104" y="1428789"/>
            <a:ext cx="2178802" cy="369332"/>
          </a:xfrm>
          <a:prstGeom prst="rect">
            <a:avLst/>
          </a:prstGeom>
        </p:spPr>
        <p:txBody>
          <a:bodyPr wrap="none">
            <a:spAutoFit/>
          </a:bodyPr>
          <a:lstStyle/>
          <a:p>
            <a:r>
              <a:rPr lang="fr-FR" b="1" dirty="0">
                <a:latin typeface="Times New Roman" pitchFamily="18" charset="0"/>
                <a:cs typeface="Times New Roman" pitchFamily="18" charset="0"/>
              </a:rPr>
              <a:t>Opérateurs logiques</a:t>
            </a:r>
            <a:endParaRPr lang="fr-FR" dirty="0">
              <a:latin typeface="Times New Roman" pitchFamily="18" charset="0"/>
              <a:cs typeface="Times New Roman" pitchFamily="18" charset="0"/>
            </a:endParaRPr>
          </a:p>
        </p:txBody>
      </p:sp>
      <p:sp>
        <p:nvSpPr>
          <p:cNvPr id="12" name="Rectangle 11"/>
          <p:cNvSpPr/>
          <p:nvPr/>
        </p:nvSpPr>
        <p:spPr>
          <a:xfrm>
            <a:off x="2785035" y="4157599"/>
            <a:ext cx="2929007" cy="369332"/>
          </a:xfrm>
          <a:prstGeom prst="rect">
            <a:avLst/>
          </a:prstGeom>
        </p:spPr>
        <p:txBody>
          <a:bodyPr wrap="none">
            <a:spAutoFit/>
          </a:bodyPr>
          <a:lstStyle/>
          <a:p>
            <a:r>
              <a:rPr lang="fr-FR" b="1" dirty="0">
                <a:latin typeface="Times New Roman" pitchFamily="18" charset="0"/>
                <a:cs typeface="Times New Roman" pitchFamily="18" charset="0"/>
              </a:rPr>
              <a:t>Opérateurs de comparaison</a:t>
            </a:r>
            <a:endParaRPr lang="fr-FR" dirty="0">
              <a:latin typeface="Times New Roman" pitchFamily="18" charset="0"/>
              <a:cs typeface="Times New Roman" pitchFamily="18" charset="0"/>
            </a:endParaRPr>
          </a:p>
        </p:txBody>
      </p:sp>
      <p:graphicFrame>
        <p:nvGraphicFramePr>
          <p:cNvPr id="13" name="Tableau 12"/>
          <p:cNvGraphicFramePr>
            <a:graphicFrameLocks noGrp="1"/>
          </p:cNvGraphicFramePr>
          <p:nvPr>
            <p:extLst>
              <p:ext uri="{D42A27DB-BD31-4B8C-83A1-F6EECF244321}">
                <p14:modId xmlns="" xmlns:p14="http://schemas.microsoft.com/office/powerpoint/2010/main" val="1307258329"/>
              </p:ext>
            </p:extLst>
          </p:nvPr>
        </p:nvGraphicFramePr>
        <p:xfrm>
          <a:off x="2218091" y="4653136"/>
          <a:ext cx="4428894" cy="1003554"/>
        </p:xfrm>
        <a:graphic>
          <a:graphicData uri="http://schemas.openxmlformats.org/drawingml/2006/table">
            <a:tbl>
              <a:tblPr firstRow="1" firstCol="1" bandRow="1">
                <a:tableStyleId>{5C22544A-7EE6-4342-B048-85BDC9FD1C3A}</a:tableStyleId>
              </a:tblPr>
              <a:tblGrid>
                <a:gridCol w="1845734"/>
                <a:gridCol w="2583160"/>
              </a:tblGrid>
              <a:tr h="0">
                <a:tc>
                  <a:txBody>
                    <a:bodyPr/>
                    <a:lstStyle/>
                    <a:p>
                      <a:pPr algn="ctr">
                        <a:spcAft>
                          <a:spcPts val="0"/>
                        </a:spcAft>
                      </a:pPr>
                      <a:r>
                        <a:rPr lang="fr-FR" sz="1800">
                          <a:effectLst/>
                          <a:latin typeface="Times New Roman" pitchFamily="18" charset="0"/>
                          <a:cs typeface="Times New Roman" pitchFamily="18" charset="0"/>
                        </a:rPr>
                        <a:t>== </a:t>
                      </a:r>
                      <a:endParaRPr lang="fr-FR" sz="1800">
                        <a:effectLst/>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fr-FR" sz="1800">
                          <a:effectLst/>
                          <a:latin typeface="Times New Roman" pitchFamily="18" charset="0"/>
                          <a:cs typeface="Times New Roman" pitchFamily="18" charset="0"/>
                        </a:rPr>
                        <a:t>égal à </a:t>
                      </a:r>
                      <a:endParaRPr lang="fr-FR" sz="18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1800">
                          <a:effectLst/>
                          <a:latin typeface="Times New Roman" pitchFamily="18" charset="0"/>
                          <a:cs typeface="Times New Roman" pitchFamily="18" charset="0"/>
                        </a:rPr>
                        <a:t>!=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a:effectLst/>
                          <a:latin typeface="Times New Roman" pitchFamily="18" charset="0"/>
                          <a:cs typeface="Times New Roman" pitchFamily="18" charset="0"/>
                        </a:rPr>
                        <a:t>différent de </a:t>
                      </a:r>
                      <a:endParaRPr lang="fr-FR" sz="18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1800">
                          <a:effectLst/>
                          <a:latin typeface="Times New Roman" pitchFamily="18" charset="0"/>
                          <a:cs typeface="Times New Roman" pitchFamily="18" charset="0"/>
                        </a:rPr>
                        <a:t>&lt;, &lt;=, &gt;, &gt;=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1800" dirty="0">
                          <a:effectLst/>
                          <a:latin typeface="Times New Roman" pitchFamily="18" charset="0"/>
                          <a:cs typeface="Times New Roman" pitchFamily="18" charset="0"/>
                        </a:rPr>
                        <a:t>plus petit que, ... </a:t>
                      </a:r>
                      <a:endParaRPr lang="fr-FR" sz="18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14"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4802575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3779912" y="6492875"/>
            <a:ext cx="1828800" cy="365125"/>
          </a:xfrm>
        </p:spPr>
        <p:txBody>
          <a:bodyPr/>
          <a:lstStyle/>
          <a:p>
            <a:fld id="{E573D3F3-2131-4F8B-89B5-EAB9E9E25B40}" type="slidenum">
              <a:rPr lang="fr-FR" smtClean="0"/>
              <a:pPr/>
              <a:t>74</a:t>
            </a:fld>
            <a:endParaRPr lang="fr-FR" dirty="0"/>
          </a:p>
        </p:txBody>
      </p:sp>
      <p:sp>
        <p:nvSpPr>
          <p:cNvPr id="4" name="Rectangle 3"/>
          <p:cNvSpPr/>
          <p:nvPr/>
        </p:nvSpPr>
        <p:spPr>
          <a:xfrm>
            <a:off x="2340462" y="381621"/>
            <a:ext cx="4213013" cy="523220"/>
          </a:xfrm>
          <a:prstGeom prst="rect">
            <a:avLst/>
          </a:prstGeom>
        </p:spPr>
        <p:txBody>
          <a:bodyPr wrap="none">
            <a:spAutoFit/>
          </a:bodyPr>
          <a:lstStyle/>
          <a:p>
            <a:pPr lvl="0" algn="ctr"/>
            <a:r>
              <a:rPr lang="fr-FR" sz="2800" b="1" dirty="0">
                <a:solidFill>
                  <a:srgbClr val="FF0000"/>
                </a:solidFill>
                <a:latin typeface="Times New Roman" pitchFamily="18" charset="0"/>
                <a:cs typeface="Times New Roman" pitchFamily="18" charset="0"/>
              </a:rPr>
              <a:t>Initialisation des variables</a:t>
            </a:r>
            <a:endParaRPr lang="fr-FR" sz="2800" dirty="0">
              <a:solidFill>
                <a:srgbClr val="FF0000"/>
              </a:solidFill>
              <a:latin typeface="Times New Roman" pitchFamily="18" charset="0"/>
              <a:cs typeface="Times New Roman" pitchFamily="18" charset="0"/>
            </a:endParaRPr>
          </a:p>
        </p:txBody>
      </p:sp>
      <p:sp>
        <p:nvSpPr>
          <p:cNvPr id="5" name="Rectangle 1"/>
          <p:cNvSpPr>
            <a:spLocks noChangeArrowheads="1"/>
          </p:cNvSpPr>
          <p:nvPr/>
        </p:nvSpPr>
        <p:spPr bwMode="auto">
          <a:xfrm>
            <a:off x="179512" y="1331322"/>
            <a:ext cx="7249100" cy="353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 C, il est possible d'initialiser les variables lors de leur déclaration:</a:t>
            </a:r>
            <a:endPar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endParaRPr>
          </a:p>
        </p:txBody>
      </p:sp>
      <p:sp>
        <p:nvSpPr>
          <p:cNvPr id="6" name="Rectangle 5"/>
          <p:cNvSpPr/>
          <p:nvPr/>
        </p:nvSpPr>
        <p:spPr>
          <a:xfrm>
            <a:off x="314687" y="2492896"/>
            <a:ext cx="2457113" cy="923330"/>
          </a:xfrm>
          <a:prstGeom prst="rect">
            <a:avLst/>
          </a:prstGeom>
        </p:spPr>
        <p:txBody>
          <a:bodyPr wrap="square">
            <a:spAutoFit/>
          </a:bodyPr>
          <a:lstStyle/>
          <a:p>
            <a:r>
              <a:rPr lang="fr-FR" b="1" dirty="0">
                <a:solidFill>
                  <a:srgbClr val="0033AA"/>
                </a:solidFill>
                <a:latin typeface="Times New Roman" pitchFamily="18" charset="0"/>
                <a:ea typeface="Times New Roman" pitchFamily="18" charset="0"/>
                <a:cs typeface="Times New Roman" pitchFamily="18" charset="0"/>
              </a:rPr>
              <a:t> </a:t>
            </a:r>
            <a:r>
              <a:rPr lang="fr-FR" b="1" dirty="0" err="1">
                <a:solidFill>
                  <a:srgbClr val="0033AA"/>
                </a:solidFill>
                <a:latin typeface="Times New Roman" pitchFamily="18" charset="0"/>
                <a:ea typeface="Times New Roman" pitchFamily="18" charset="0"/>
                <a:cs typeface="Times New Roman" pitchFamily="18" charset="0"/>
              </a:rPr>
              <a:t>int</a:t>
            </a:r>
            <a:r>
              <a:rPr lang="fr-FR" b="1" dirty="0">
                <a:solidFill>
                  <a:srgbClr val="0033AA"/>
                </a:solidFill>
                <a:latin typeface="Times New Roman" pitchFamily="18" charset="0"/>
                <a:ea typeface="Times New Roman" pitchFamily="18" charset="0"/>
                <a:cs typeface="Times New Roman" pitchFamily="18" charset="0"/>
              </a:rPr>
              <a:t>   </a:t>
            </a:r>
            <a:r>
              <a:rPr lang="fr-FR" b="1" dirty="0" smtClean="0">
                <a:solidFill>
                  <a:srgbClr val="0033AA"/>
                </a:solidFill>
                <a:latin typeface="Times New Roman" pitchFamily="18" charset="0"/>
                <a:ea typeface="Times New Roman" pitchFamily="18" charset="0"/>
                <a:cs typeface="Times New Roman" pitchFamily="18" charset="0"/>
              </a:rPr>
              <a:t>A,MAX </a:t>
            </a:r>
            <a:r>
              <a:rPr lang="fr-FR" b="1" dirty="0">
                <a:solidFill>
                  <a:srgbClr val="0033AA"/>
                </a:solidFill>
                <a:latin typeface="Times New Roman" pitchFamily="18" charset="0"/>
                <a:ea typeface="Times New Roman" pitchFamily="18" charset="0"/>
                <a:cs typeface="Times New Roman" pitchFamily="18" charset="0"/>
              </a:rPr>
              <a:t>= 1023;   </a:t>
            </a:r>
            <a:endParaRPr lang="fr-FR" b="1" dirty="0" smtClean="0">
              <a:solidFill>
                <a:srgbClr val="0033AA"/>
              </a:solidFill>
              <a:latin typeface="Times New Roman" pitchFamily="18" charset="0"/>
              <a:ea typeface="Times New Roman" pitchFamily="18" charset="0"/>
              <a:cs typeface="Times New Roman" pitchFamily="18" charset="0"/>
            </a:endParaRPr>
          </a:p>
          <a:p>
            <a:r>
              <a:rPr lang="fr-FR" b="1" dirty="0" smtClean="0">
                <a:solidFill>
                  <a:srgbClr val="0033AA"/>
                </a:solidFill>
                <a:latin typeface="Times New Roman" pitchFamily="18" charset="0"/>
                <a:ea typeface="Times New Roman" pitchFamily="18" charset="0"/>
                <a:cs typeface="Times New Roman" pitchFamily="18" charset="0"/>
              </a:rPr>
              <a:t> char   C,TAB </a:t>
            </a:r>
            <a:r>
              <a:rPr lang="fr-FR" b="1" dirty="0">
                <a:solidFill>
                  <a:srgbClr val="0033AA"/>
                </a:solidFill>
                <a:latin typeface="Times New Roman" pitchFamily="18" charset="0"/>
                <a:ea typeface="Times New Roman" pitchFamily="18" charset="0"/>
                <a:cs typeface="Times New Roman" pitchFamily="18" charset="0"/>
              </a:rPr>
              <a:t>= '\t';  </a:t>
            </a:r>
            <a:endParaRPr lang="fr-FR" b="1" dirty="0" smtClean="0">
              <a:solidFill>
                <a:srgbClr val="0033AA"/>
              </a:solidFill>
              <a:latin typeface="Times New Roman" pitchFamily="18" charset="0"/>
              <a:ea typeface="Times New Roman" pitchFamily="18" charset="0"/>
              <a:cs typeface="Times New Roman" pitchFamily="18" charset="0"/>
            </a:endParaRPr>
          </a:p>
          <a:p>
            <a:r>
              <a:rPr lang="fr-FR" b="1" dirty="0" smtClean="0">
                <a:solidFill>
                  <a:srgbClr val="0033AA"/>
                </a:solidFill>
                <a:latin typeface="Times New Roman" pitchFamily="18" charset="0"/>
                <a:ea typeface="Times New Roman" pitchFamily="18" charset="0"/>
                <a:cs typeface="Times New Roman" pitchFamily="18" charset="0"/>
              </a:rPr>
              <a:t> </a:t>
            </a:r>
            <a:r>
              <a:rPr lang="fr-FR" b="1" dirty="0" err="1">
                <a:solidFill>
                  <a:srgbClr val="0033AA"/>
                </a:solidFill>
                <a:latin typeface="Times New Roman" pitchFamily="18" charset="0"/>
                <a:ea typeface="Times New Roman" pitchFamily="18" charset="0"/>
                <a:cs typeface="Times New Roman" pitchFamily="18" charset="0"/>
              </a:rPr>
              <a:t>float</a:t>
            </a:r>
            <a:r>
              <a:rPr lang="fr-FR" b="1" dirty="0">
                <a:solidFill>
                  <a:srgbClr val="0033AA"/>
                </a:solidFill>
                <a:latin typeface="Times New Roman" pitchFamily="18" charset="0"/>
                <a:ea typeface="Times New Roman" pitchFamily="18" charset="0"/>
                <a:cs typeface="Times New Roman" pitchFamily="18" charset="0"/>
              </a:rPr>
              <a:t>   X = 1.05e-4;</a:t>
            </a:r>
            <a:r>
              <a:rPr lang="fr-FR" sz="1100" dirty="0">
                <a:latin typeface="Arial" pitchFamily="34" charset="0"/>
                <a:cs typeface="Arial" pitchFamily="34" charset="0"/>
              </a:rPr>
              <a:t> </a:t>
            </a:r>
            <a:endParaRPr lang="fr-FR" dirty="0"/>
          </a:p>
        </p:txBody>
      </p:sp>
      <p:sp>
        <p:nvSpPr>
          <p:cNvPr id="8" name="ZoneTexte 7"/>
          <p:cNvSpPr txBox="1"/>
          <p:nvPr/>
        </p:nvSpPr>
        <p:spPr>
          <a:xfrm>
            <a:off x="323528" y="1988840"/>
            <a:ext cx="2016934"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Exemple:</a:t>
            </a:r>
            <a:endParaRPr lang="fr-FR" sz="2000" b="1" i="1" dirty="0">
              <a:latin typeface="Times New Roman" pitchFamily="18" charset="0"/>
              <a:cs typeface="Times New Roman" pitchFamily="18" charset="0"/>
            </a:endParaRPr>
          </a:p>
        </p:txBody>
      </p:sp>
      <p:sp>
        <p:nvSpPr>
          <p:cNvPr id="9" name="ZoneTexte 8"/>
          <p:cNvSpPr txBox="1"/>
          <p:nvPr/>
        </p:nvSpPr>
        <p:spPr>
          <a:xfrm>
            <a:off x="1434629" y="4653136"/>
            <a:ext cx="1337172" cy="369332"/>
          </a:xfrm>
          <a:prstGeom prst="rect">
            <a:avLst/>
          </a:prstGeom>
          <a:noFill/>
        </p:spPr>
        <p:txBody>
          <a:bodyPr wrap="square" rtlCol="0">
            <a:spAutoFit/>
          </a:bodyPr>
          <a:lstStyle/>
          <a:p>
            <a:r>
              <a:rPr lang="fr-FR" b="1" dirty="0">
                <a:solidFill>
                  <a:srgbClr val="0033AA"/>
                </a:solidFill>
                <a:latin typeface="Times New Roman" pitchFamily="18" charset="0"/>
                <a:ea typeface="Times New Roman" pitchFamily="18" charset="0"/>
                <a:cs typeface="Times New Roman" pitchFamily="18" charset="0"/>
              </a:rPr>
              <a:t> </a:t>
            </a:r>
            <a:r>
              <a:rPr lang="fr-FR" b="1" dirty="0" err="1">
                <a:solidFill>
                  <a:srgbClr val="0033AA"/>
                </a:solidFill>
                <a:latin typeface="Times New Roman" pitchFamily="18" charset="0"/>
                <a:ea typeface="Times New Roman" pitchFamily="18" charset="0"/>
                <a:cs typeface="Times New Roman" pitchFamily="18" charset="0"/>
              </a:rPr>
              <a:t>int</a:t>
            </a:r>
            <a:r>
              <a:rPr lang="fr-FR" b="1" dirty="0">
                <a:solidFill>
                  <a:srgbClr val="0033AA"/>
                </a:solidFill>
                <a:latin typeface="Times New Roman" pitchFamily="18" charset="0"/>
                <a:ea typeface="Times New Roman" pitchFamily="18" charset="0"/>
                <a:cs typeface="Times New Roman" pitchFamily="18" charset="0"/>
              </a:rPr>
              <a:t> </a:t>
            </a:r>
            <a:r>
              <a:rPr lang="fr-FR" b="1" dirty="0" smtClean="0">
                <a:solidFill>
                  <a:srgbClr val="0033AA"/>
                </a:solidFill>
                <a:latin typeface="Times New Roman" pitchFamily="18" charset="0"/>
                <a:ea typeface="Times New Roman" pitchFamily="18" charset="0"/>
                <a:cs typeface="Times New Roman" pitchFamily="18" charset="0"/>
              </a:rPr>
              <a:t>A=10; </a:t>
            </a:r>
            <a:endParaRPr lang="fr-FR" dirty="0"/>
          </a:p>
        </p:txBody>
      </p:sp>
      <p:sp>
        <p:nvSpPr>
          <p:cNvPr id="10" name="Double flèche horizontale 9"/>
          <p:cNvSpPr/>
          <p:nvPr/>
        </p:nvSpPr>
        <p:spPr>
          <a:xfrm>
            <a:off x="2699792" y="4782791"/>
            <a:ext cx="2016224" cy="2303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ccolade ouvrante 10"/>
          <p:cNvSpPr/>
          <p:nvPr/>
        </p:nvSpPr>
        <p:spPr>
          <a:xfrm>
            <a:off x="4932040" y="4429931"/>
            <a:ext cx="360040"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5508104" y="4582869"/>
            <a:ext cx="1728192" cy="646331"/>
          </a:xfrm>
          <a:prstGeom prst="rect">
            <a:avLst/>
          </a:prstGeom>
          <a:noFill/>
        </p:spPr>
        <p:txBody>
          <a:bodyPr wrap="square" rtlCol="0">
            <a:spAutoFit/>
          </a:bodyPr>
          <a:lstStyle/>
          <a:p>
            <a:r>
              <a:rPr lang="fr-FR" b="1" dirty="0">
                <a:solidFill>
                  <a:srgbClr val="0033AA"/>
                </a:solidFill>
                <a:latin typeface="Times New Roman" pitchFamily="18" charset="0"/>
                <a:ea typeface="Times New Roman" pitchFamily="18" charset="0"/>
                <a:cs typeface="Times New Roman" pitchFamily="18" charset="0"/>
              </a:rPr>
              <a:t> </a:t>
            </a:r>
            <a:r>
              <a:rPr lang="fr-FR" b="1" dirty="0" err="1">
                <a:solidFill>
                  <a:srgbClr val="0033AA"/>
                </a:solidFill>
                <a:latin typeface="Times New Roman" pitchFamily="18" charset="0"/>
                <a:ea typeface="Times New Roman" pitchFamily="18" charset="0"/>
                <a:cs typeface="Times New Roman" pitchFamily="18" charset="0"/>
              </a:rPr>
              <a:t>int</a:t>
            </a:r>
            <a:r>
              <a:rPr lang="fr-FR" b="1" dirty="0">
                <a:solidFill>
                  <a:srgbClr val="0033AA"/>
                </a:solidFill>
                <a:latin typeface="Times New Roman" pitchFamily="18" charset="0"/>
                <a:ea typeface="Times New Roman" pitchFamily="18" charset="0"/>
                <a:cs typeface="Times New Roman" pitchFamily="18" charset="0"/>
              </a:rPr>
              <a:t>   </a:t>
            </a:r>
            <a:r>
              <a:rPr lang="fr-FR" b="1" dirty="0" smtClean="0">
                <a:solidFill>
                  <a:srgbClr val="0033AA"/>
                </a:solidFill>
                <a:latin typeface="Times New Roman" pitchFamily="18" charset="0"/>
                <a:ea typeface="Times New Roman" pitchFamily="18" charset="0"/>
                <a:cs typeface="Times New Roman" pitchFamily="18" charset="0"/>
              </a:rPr>
              <a:t>A;</a:t>
            </a:r>
          </a:p>
          <a:p>
            <a:r>
              <a:rPr lang="fr-FR" b="1" dirty="0" smtClean="0">
                <a:solidFill>
                  <a:srgbClr val="0033AA"/>
                </a:solidFill>
                <a:latin typeface="Times New Roman" pitchFamily="18" charset="0"/>
                <a:cs typeface="Times New Roman" pitchFamily="18" charset="0"/>
              </a:rPr>
              <a:t>A=10;</a:t>
            </a:r>
            <a:endParaRPr lang="fr-FR" dirty="0"/>
          </a:p>
        </p:txBody>
      </p:sp>
      <p:sp>
        <p:nvSpPr>
          <p:cNvPr id="13" name="ZoneTexte 12"/>
          <p:cNvSpPr txBox="1"/>
          <p:nvPr/>
        </p:nvSpPr>
        <p:spPr>
          <a:xfrm>
            <a:off x="314687" y="3964994"/>
            <a:ext cx="2385105"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Remarque:</a:t>
            </a:r>
            <a:endParaRPr lang="fr-FR" sz="2000" b="1" i="1" dirty="0">
              <a:latin typeface="Times New Roman" pitchFamily="18" charset="0"/>
              <a:cs typeface="Times New Roman" pitchFamily="18" charset="0"/>
            </a:endParaRPr>
          </a:p>
        </p:txBody>
      </p:sp>
      <p:sp>
        <p:nvSpPr>
          <p:cNvPr id="16"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993217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3779912" y="6492875"/>
            <a:ext cx="1828800" cy="365125"/>
          </a:xfrm>
        </p:spPr>
        <p:txBody>
          <a:bodyPr/>
          <a:lstStyle/>
          <a:p>
            <a:fld id="{E573D3F3-2131-4F8B-89B5-EAB9E9E25B40}" type="slidenum">
              <a:rPr lang="fr-FR" smtClean="0"/>
              <a:pPr/>
              <a:t>75</a:t>
            </a:fld>
            <a:endParaRPr lang="fr-FR" dirty="0"/>
          </a:p>
        </p:txBody>
      </p:sp>
      <p:sp>
        <p:nvSpPr>
          <p:cNvPr id="4" name="Rectangle 3"/>
          <p:cNvSpPr/>
          <p:nvPr/>
        </p:nvSpPr>
        <p:spPr>
          <a:xfrm>
            <a:off x="2340462" y="381621"/>
            <a:ext cx="4213013" cy="523220"/>
          </a:xfrm>
          <a:prstGeom prst="rect">
            <a:avLst/>
          </a:prstGeom>
        </p:spPr>
        <p:txBody>
          <a:bodyPr wrap="none">
            <a:spAutoFit/>
          </a:bodyPr>
          <a:lstStyle/>
          <a:p>
            <a:pPr lvl="0" algn="ctr"/>
            <a:r>
              <a:rPr lang="fr-FR" sz="2800" b="1" dirty="0">
                <a:solidFill>
                  <a:srgbClr val="FF0000"/>
                </a:solidFill>
                <a:latin typeface="Times New Roman" pitchFamily="18" charset="0"/>
                <a:cs typeface="Times New Roman" pitchFamily="18" charset="0"/>
              </a:rPr>
              <a:t>Initialisation des variables</a:t>
            </a:r>
            <a:endParaRPr lang="fr-FR" sz="2800" dirty="0">
              <a:solidFill>
                <a:srgbClr val="FF0000"/>
              </a:solidFill>
              <a:latin typeface="Times New Roman" pitchFamily="18" charset="0"/>
              <a:cs typeface="Times New Roman" pitchFamily="18" charset="0"/>
            </a:endParaRPr>
          </a:p>
        </p:txBody>
      </p:sp>
      <p:sp>
        <p:nvSpPr>
          <p:cNvPr id="6" name="Rectangle 5"/>
          <p:cNvSpPr/>
          <p:nvPr/>
        </p:nvSpPr>
        <p:spPr>
          <a:xfrm>
            <a:off x="314687" y="2852936"/>
            <a:ext cx="4977393" cy="1754326"/>
          </a:xfrm>
          <a:prstGeom prst="rect">
            <a:avLst/>
          </a:prstGeom>
        </p:spPr>
        <p:txBody>
          <a:bodyPr wrap="square">
            <a:spAutoFit/>
          </a:bodyPr>
          <a:lstStyle/>
          <a:p>
            <a:pPr>
              <a:lnSpc>
                <a:spcPct val="150000"/>
              </a:lnSpc>
            </a:pPr>
            <a:r>
              <a:rPr lang="fr-FR" b="1" dirty="0">
                <a:solidFill>
                  <a:srgbClr val="0033AA"/>
                </a:solidFill>
                <a:latin typeface="Times New Roman" pitchFamily="18" charset="0"/>
                <a:ea typeface="Times New Roman" pitchFamily="18" charset="0"/>
                <a:cs typeface="Times New Roman" pitchFamily="18" charset="0"/>
              </a:rPr>
              <a:t> </a:t>
            </a:r>
            <a:r>
              <a:rPr lang="fr-FR" b="1" dirty="0" err="1">
                <a:latin typeface="Times New Roman" pitchFamily="18" charset="0"/>
                <a:cs typeface="Times New Roman" pitchFamily="18" charset="0"/>
              </a:rPr>
              <a:t>const</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int</a:t>
            </a:r>
            <a:r>
              <a:rPr lang="fr-FR" b="1" dirty="0">
                <a:latin typeface="Times New Roman" pitchFamily="18" charset="0"/>
                <a:cs typeface="Times New Roman" pitchFamily="18" charset="0"/>
              </a:rPr>
              <a:t>   MAX = 767;   </a:t>
            </a:r>
            <a:endParaRPr lang="fr-FR" b="1" dirty="0" smtClean="0">
              <a:latin typeface="Times New Roman" pitchFamily="18" charset="0"/>
              <a:cs typeface="Times New Roman" pitchFamily="18" charset="0"/>
            </a:endParaRPr>
          </a:p>
          <a:p>
            <a:pPr>
              <a:lnSpc>
                <a:spcPct val="150000"/>
              </a:lnSpc>
            </a:pP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const</a:t>
            </a: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double </a:t>
            </a:r>
            <a:r>
              <a:rPr lang="fr-FR" b="1" dirty="0" smtClean="0">
                <a:latin typeface="Times New Roman" pitchFamily="18" charset="0"/>
                <a:cs typeface="Times New Roman" pitchFamily="18" charset="0"/>
              </a:rPr>
              <a:t>TVA </a:t>
            </a: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0.25;</a:t>
            </a:r>
          </a:p>
          <a:p>
            <a:pPr>
              <a:lnSpc>
                <a:spcPct val="150000"/>
              </a:lnSpc>
            </a:pP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const</a:t>
            </a: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double   e = </a:t>
            </a:r>
            <a:r>
              <a:rPr lang="fr-FR" b="1" dirty="0" smtClean="0">
                <a:latin typeface="Times New Roman" pitchFamily="18" charset="0"/>
                <a:cs typeface="Times New Roman" pitchFamily="18" charset="0"/>
              </a:rPr>
              <a:t>2.7;  </a:t>
            </a:r>
          </a:p>
          <a:p>
            <a:pPr>
              <a:lnSpc>
                <a:spcPct val="150000"/>
              </a:lnSpc>
            </a:pPr>
            <a:r>
              <a:rPr lang="fr-FR" b="1" dirty="0" smtClean="0">
                <a:latin typeface="Times New Roman" pitchFamily="18" charset="0"/>
                <a:cs typeface="Times New Roman" pitchFamily="18" charset="0"/>
              </a:rPr>
              <a:t> </a:t>
            </a:r>
            <a:r>
              <a:rPr lang="fr-FR" b="1" dirty="0" err="1">
                <a:latin typeface="Times New Roman" pitchFamily="18" charset="0"/>
                <a:cs typeface="Times New Roman" pitchFamily="18" charset="0"/>
              </a:rPr>
              <a:t>const</a:t>
            </a:r>
            <a:r>
              <a:rPr lang="fr-FR" b="1" dirty="0">
                <a:latin typeface="Times New Roman" pitchFamily="18" charset="0"/>
                <a:cs typeface="Times New Roman" pitchFamily="18" charset="0"/>
              </a:rPr>
              <a:t> char   NEWLINE = '\n';</a:t>
            </a:r>
            <a:endParaRPr lang="fr-FR" dirty="0">
              <a:latin typeface="Times New Roman" pitchFamily="18" charset="0"/>
              <a:cs typeface="Times New Roman" pitchFamily="18" charset="0"/>
            </a:endParaRPr>
          </a:p>
        </p:txBody>
      </p:sp>
      <p:sp>
        <p:nvSpPr>
          <p:cNvPr id="8" name="ZoneTexte 7"/>
          <p:cNvSpPr txBox="1"/>
          <p:nvPr/>
        </p:nvSpPr>
        <p:spPr>
          <a:xfrm>
            <a:off x="314687" y="2444054"/>
            <a:ext cx="2016934"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Exemple:</a:t>
            </a:r>
            <a:endParaRPr lang="fr-FR" sz="2000" b="1" i="1" dirty="0">
              <a:latin typeface="Times New Roman" pitchFamily="18" charset="0"/>
              <a:cs typeface="Times New Roman" pitchFamily="18" charset="0"/>
            </a:endParaRPr>
          </a:p>
        </p:txBody>
      </p:sp>
      <p:sp>
        <p:nvSpPr>
          <p:cNvPr id="7" name="ZoneTexte 6"/>
          <p:cNvSpPr txBox="1"/>
          <p:nvPr/>
        </p:nvSpPr>
        <p:spPr>
          <a:xfrm>
            <a:off x="3131840" y="904841"/>
            <a:ext cx="2376264" cy="461665"/>
          </a:xfrm>
          <a:prstGeom prst="rect">
            <a:avLst/>
          </a:prstGeom>
          <a:noFill/>
        </p:spPr>
        <p:txBody>
          <a:bodyPr wrap="square" rtlCol="0">
            <a:spAutoFit/>
          </a:bodyPr>
          <a:lstStyle/>
          <a:p>
            <a:pPr algn="ctr"/>
            <a:r>
              <a:rPr lang="fr-FR" sz="2400" dirty="0" smtClean="0">
                <a:solidFill>
                  <a:srgbClr val="FF0000"/>
                </a:solidFill>
                <a:latin typeface="Times New Roman" pitchFamily="18" charset="0"/>
                <a:cs typeface="Times New Roman" pitchFamily="18" charset="0"/>
              </a:rPr>
              <a:t>Les constantes</a:t>
            </a:r>
            <a:endParaRPr lang="fr-FR" sz="2400" dirty="0">
              <a:solidFill>
                <a:srgbClr val="FF0000"/>
              </a:solidFill>
              <a:latin typeface="Times New Roman" pitchFamily="18" charset="0"/>
              <a:cs typeface="Times New Roman" pitchFamily="18" charset="0"/>
            </a:endParaRPr>
          </a:p>
        </p:txBody>
      </p:sp>
      <p:sp>
        <p:nvSpPr>
          <p:cNvPr id="14" name="Rectangle 13"/>
          <p:cNvSpPr/>
          <p:nvPr/>
        </p:nvSpPr>
        <p:spPr>
          <a:xfrm>
            <a:off x="314686" y="1366506"/>
            <a:ext cx="8217753" cy="707886"/>
          </a:xfrm>
          <a:prstGeom prst="rect">
            <a:avLst/>
          </a:prstGeom>
        </p:spPr>
        <p:txBody>
          <a:bodyPr wrap="square">
            <a:spAutoFit/>
          </a:bodyPr>
          <a:lstStyle/>
          <a:p>
            <a:pPr algn="just"/>
            <a:r>
              <a:rPr lang="fr-FR" sz="2000" dirty="0">
                <a:latin typeface="Times New Roman" pitchFamily="18" charset="0"/>
                <a:cs typeface="Times New Roman" pitchFamily="18" charset="0"/>
              </a:rPr>
              <a:t>En utilisant l'attribut </a:t>
            </a:r>
            <a:r>
              <a:rPr lang="fr-FR" sz="2000" b="1" dirty="0" err="1">
                <a:latin typeface="Times New Roman" pitchFamily="18" charset="0"/>
                <a:cs typeface="Times New Roman" pitchFamily="18" charset="0"/>
              </a:rPr>
              <a:t>const</a:t>
            </a:r>
            <a:r>
              <a:rPr lang="fr-FR" sz="2000" dirty="0">
                <a:latin typeface="Times New Roman" pitchFamily="18" charset="0"/>
                <a:cs typeface="Times New Roman" pitchFamily="18" charset="0"/>
              </a:rPr>
              <a:t>, nous pouvons indiquer que la valeur d'une variable ne change pas au cours d'un </a:t>
            </a:r>
            <a:r>
              <a:rPr lang="fr-FR" sz="2000" dirty="0" smtClean="0">
                <a:latin typeface="Times New Roman" pitchFamily="18" charset="0"/>
                <a:cs typeface="Times New Roman" pitchFamily="18" charset="0"/>
              </a:rPr>
              <a:t>programme.</a:t>
            </a:r>
            <a:endParaRPr lang="fr-FR" sz="2000" dirty="0">
              <a:latin typeface="Times New Roman" pitchFamily="18" charset="0"/>
              <a:cs typeface="Times New Roman" pitchFamily="18" charset="0"/>
            </a:endParaRPr>
          </a:p>
        </p:txBody>
      </p:sp>
      <p:sp>
        <p:nvSpPr>
          <p:cNvPr id="17"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4154970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73D3F3-2131-4F8B-89B5-EAB9E9E25B40}" type="slidenum">
              <a:rPr lang="fr-FR" smtClean="0"/>
              <a:pPr/>
              <a:t>76</a:t>
            </a:fld>
            <a:endParaRPr lang="fr-FR"/>
          </a:p>
        </p:txBody>
      </p:sp>
      <p:sp>
        <p:nvSpPr>
          <p:cNvPr id="4" name="Rectangle 3"/>
          <p:cNvSpPr/>
          <p:nvPr/>
        </p:nvSpPr>
        <p:spPr>
          <a:xfrm>
            <a:off x="2895977" y="260648"/>
            <a:ext cx="2432012" cy="523220"/>
          </a:xfrm>
          <a:prstGeom prst="rect">
            <a:avLst/>
          </a:prstGeom>
        </p:spPr>
        <p:txBody>
          <a:bodyPr wrap="none">
            <a:spAutoFit/>
          </a:bodyPr>
          <a:lstStyle/>
          <a:p>
            <a:pPr algn="ctr"/>
            <a:r>
              <a:rPr lang="fr-FR" sz="2800" b="1" dirty="0">
                <a:solidFill>
                  <a:srgbClr val="FF0000"/>
                </a:solidFill>
                <a:latin typeface="Times New Roman" pitchFamily="18" charset="0"/>
                <a:cs typeface="Times New Roman" pitchFamily="18" charset="0"/>
              </a:rPr>
              <a:t>Commentaires</a:t>
            </a:r>
          </a:p>
        </p:txBody>
      </p:sp>
      <p:sp>
        <p:nvSpPr>
          <p:cNvPr id="5" name="Rectangle 4"/>
          <p:cNvSpPr/>
          <p:nvPr/>
        </p:nvSpPr>
        <p:spPr>
          <a:xfrm>
            <a:off x="609976" y="1196752"/>
            <a:ext cx="7850455" cy="707886"/>
          </a:xfrm>
          <a:prstGeom prst="rect">
            <a:avLst/>
          </a:prstGeom>
        </p:spPr>
        <p:txBody>
          <a:bodyPr wrap="square">
            <a:spAutoFit/>
          </a:bodyPr>
          <a:lstStyle/>
          <a:p>
            <a:pPr algn="just"/>
            <a:r>
              <a:rPr lang="fr-FR" sz="2000" dirty="0">
                <a:latin typeface="Times New Roman" pitchFamily="18" charset="0"/>
                <a:cs typeface="Times New Roman" pitchFamily="18" charset="0"/>
              </a:rPr>
              <a:t>Les commentaires sont non seulement utiles, </a:t>
            </a:r>
            <a:r>
              <a:rPr lang="fr-FR" sz="2000" dirty="0" smtClean="0">
                <a:latin typeface="Times New Roman" pitchFamily="18" charset="0"/>
                <a:cs typeface="Times New Roman" pitchFamily="18" charset="0"/>
              </a:rPr>
              <a:t>mais </a:t>
            </a:r>
            <a:r>
              <a:rPr lang="fr-FR" sz="2000" dirty="0">
                <a:latin typeface="Times New Roman" pitchFamily="18" charset="0"/>
                <a:cs typeface="Times New Roman" pitchFamily="18" charset="0"/>
              </a:rPr>
              <a:t>nécessaires à la compréhension d'un </a:t>
            </a:r>
            <a:r>
              <a:rPr lang="fr-FR" sz="2000" dirty="0" smtClean="0">
                <a:latin typeface="Times New Roman" pitchFamily="18" charset="0"/>
                <a:cs typeface="Times New Roman" pitchFamily="18" charset="0"/>
              </a:rPr>
              <a:t>programme.</a:t>
            </a:r>
            <a:endParaRPr lang="fr-FR" sz="2000" dirty="0">
              <a:latin typeface="Times New Roman" pitchFamily="18" charset="0"/>
              <a:cs typeface="Times New Roman" pitchFamily="18" charset="0"/>
            </a:endParaRPr>
          </a:p>
        </p:txBody>
      </p:sp>
      <p:sp>
        <p:nvSpPr>
          <p:cNvPr id="6" name="Rectangle 5"/>
          <p:cNvSpPr/>
          <p:nvPr/>
        </p:nvSpPr>
        <p:spPr>
          <a:xfrm>
            <a:off x="609976" y="2348880"/>
            <a:ext cx="4610096" cy="400110"/>
          </a:xfrm>
          <a:prstGeom prst="rect">
            <a:avLst/>
          </a:prstGeom>
        </p:spPr>
        <p:txBody>
          <a:bodyPr wrap="square">
            <a:spAutoFit/>
          </a:bodyPr>
          <a:lstStyle/>
          <a:p>
            <a:r>
              <a:rPr lang="fr-FR" sz="2000" b="1" dirty="0">
                <a:latin typeface="Times New Roman" pitchFamily="18" charset="0"/>
                <a:cs typeface="Times New Roman" pitchFamily="18" charset="0"/>
              </a:rPr>
              <a:t>Forme « standard » : </a:t>
            </a:r>
            <a:r>
              <a:rPr lang="fr-FR" sz="2000" b="1" dirty="0" smtClean="0">
                <a:latin typeface="Times New Roman" pitchFamily="18" charset="0"/>
                <a:cs typeface="Times New Roman" pitchFamily="18" charset="0"/>
              </a:rPr>
              <a:t> /*... */ ou //…</a:t>
            </a:r>
            <a:endParaRPr lang="fr-FR" sz="2000" b="1" dirty="0">
              <a:latin typeface="Times New Roman" pitchFamily="18" charset="0"/>
              <a:cs typeface="Times New Roman" pitchFamily="18" charset="0"/>
            </a:endParaRPr>
          </a:p>
        </p:txBody>
      </p:sp>
      <p:sp>
        <p:nvSpPr>
          <p:cNvPr id="7" name="Rectangle 6"/>
          <p:cNvSpPr/>
          <p:nvPr/>
        </p:nvSpPr>
        <p:spPr>
          <a:xfrm>
            <a:off x="790556" y="3861048"/>
            <a:ext cx="8173932" cy="646331"/>
          </a:xfrm>
          <a:prstGeom prst="rect">
            <a:avLst/>
          </a:prstGeom>
        </p:spPr>
        <p:txBody>
          <a:bodyPr wrap="square">
            <a:spAutoFit/>
          </a:bodyPr>
          <a:lstStyle/>
          <a:p>
            <a:pPr algn="just"/>
            <a:r>
              <a:rPr lang="fr-FR" dirty="0">
                <a:latin typeface="Times New Roman" pitchFamily="18" charset="0"/>
                <a:cs typeface="Times New Roman" pitchFamily="18" charset="0"/>
              </a:rPr>
              <a:t>a = a + 1; /* Ceci est un commentaire de ligne */</a:t>
            </a:r>
          </a:p>
          <a:p>
            <a:pPr algn="just"/>
            <a:r>
              <a:rPr lang="fr-FR" dirty="0">
                <a:latin typeface="Times New Roman" pitchFamily="18" charset="0"/>
                <a:cs typeface="Times New Roman" pitchFamily="18" charset="0"/>
              </a:rPr>
              <a:t>b = b - 1; /* Et ceci en est un autre */</a:t>
            </a:r>
          </a:p>
        </p:txBody>
      </p:sp>
      <p:sp>
        <p:nvSpPr>
          <p:cNvPr id="8" name="ZoneTexte 7"/>
          <p:cNvSpPr txBox="1"/>
          <p:nvPr/>
        </p:nvSpPr>
        <p:spPr>
          <a:xfrm>
            <a:off x="467544" y="3140968"/>
            <a:ext cx="1656184"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Exemple:</a:t>
            </a:r>
            <a:endParaRPr lang="fr-FR" sz="2000" b="1" i="1" dirty="0">
              <a:latin typeface="Times New Roman" pitchFamily="18" charset="0"/>
              <a:cs typeface="Times New Roman" pitchFamily="18" charset="0"/>
            </a:endParaRPr>
          </a:p>
        </p:txBody>
      </p:sp>
      <p:sp>
        <p:nvSpPr>
          <p:cNvPr id="10"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3475963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448251"/>
            <a:ext cx="1828800" cy="365125"/>
          </a:xfrm>
        </p:spPr>
        <p:txBody>
          <a:bodyPr/>
          <a:lstStyle/>
          <a:p>
            <a:fld id="{E573D3F3-2131-4F8B-89B5-EAB9E9E25B40}" type="slidenum">
              <a:rPr lang="fr-FR" smtClean="0"/>
              <a:pPr/>
              <a:t>77</a:t>
            </a:fld>
            <a:endParaRPr lang="fr-FR" dirty="0"/>
          </a:p>
        </p:txBody>
      </p:sp>
      <p:sp>
        <p:nvSpPr>
          <p:cNvPr id="3" name="Rectangle 2"/>
          <p:cNvSpPr/>
          <p:nvPr/>
        </p:nvSpPr>
        <p:spPr>
          <a:xfrm>
            <a:off x="1187624" y="97479"/>
            <a:ext cx="6545382" cy="646331"/>
          </a:xfrm>
          <a:prstGeom prst="rect">
            <a:avLst/>
          </a:prstGeom>
        </p:spPr>
        <p:txBody>
          <a:bodyPr wrap="none">
            <a:spAutoFit/>
          </a:bodyPr>
          <a:lstStyle/>
          <a:p>
            <a:pPr lvl="0"/>
            <a:r>
              <a:rPr lang="fr-FR" sz="3600" b="1" dirty="0">
                <a:solidFill>
                  <a:srgbClr val="FF0000"/>
                </a:solidFill>
                <a:latin typeface="Times New Roman" pitchFamily="18" charset="0"/>
                <a:cs typeface="Times New Roman" pitchFamily="18" charset="0"/>
              </a:rPr>
              <a:t>Les opérateurs particuliers de C</a:t>
            </a:r>
            <a:endParaRPr lang="fr-FR" sz="3600" dirty="0">
              <a:solidFill>
                <a:srgbClr val="FF0000"/>
              </a:solidFill>
              <a:latin typeface="Times New Roman" pitchFamily="18" charset="0"/>
              <a:cs typeface="Times New Roman" pitchFamily="18" charset="0"/>
            </a:endParaRPr>
          </a:p>
        </p:txBody>
      </p:sp>
      <p:sp>
        <p:nvSpPr>
          <p:cNvPr id="4" name="Rectangle 1"/>
          <p:cNvSpPr>
            <a:spLocks noChangeArrowheads="1"/>
          </p:cNvSpPr>
          <p:nvPr/>
        </p:nvSpPr>
        <p:spPr bwMode="auto">
          <a:xfrm>
            <a:off x="53612" y="1052736"/>
            <a:ext cx="8962354"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 pratique, nous retrouvons souvent des affectations comme: </a:t>
            </a:r>
            <a:r>
              <a:rPr kumimoji="0" lang="fr-FR" sz="24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i = i + 2</a:t>
            </a: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 C, nous utiliserons plutôt la formulation plus compacte: </a:t>
            </a:r>
            <a:r>
              <a:rPr kumimoji="0" lang="fr-FR" sz="24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i += 2</a:t>
            </a: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L'opérateur</a:t>
            </a:r>
            <a:r>
              <a:rPr kumimoji="0" lang="fr-FR" sz="24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est un </a:t>
            </a:r>
            <a:r>
              <a:rPr kumimoji="0" lang="fr-FR"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opérateur d'affectation</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Pour la plupart des expressions de la forme: </a:t>
            </a: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expr1 = (expr1) op (expr2)</a:t>
            </a: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existe une formulation équivalente qui utilise un opérateur d'affectation:</a:t>
            </a:r>
          </a:p>
          <a:p>
            <a:pPr marL="0" marR="0" lvl="0" indent="0" algn="just"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expr1 op= expr2</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4925765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78</a:t>
            </a:fld>
            <a:endParaRPr lang="fr-FR"/>
          </a:p>
        </p:txBody>
      </p:sp>
      <p:sp>
        <p:nvSpPr>
          <p:cNvPr id="3" name="Rectangle 2"/>
          <p:cNvSpPr/>
          <p:nvPr/>
        </p:nvSpPr>
        <p:spPr>
          <a:xfrm>
            <a:off x="1187624" y="97479"/>
            <a:ext cx="6545382" cy="646331"/>
          </a:xfrm>
          <a:prstGeom prst="rect">
            <a:avLst/>
          </a:prstGeom>
        </p:spPr>
        <p:txBody>
          <a:bodyPr wrap="none">
            <a:spAutoFit/>
          </a:bodyPr>
          <a:lstStyle/>
          <a:p>
            <a:pPr lvl="0"/>
            <a:r>
              <a:rPr lang="fr-FR" sz="3600" b="1" dirty="0">
                <a:solidFill>
                  <a:srgbClr val="FF0000"/>
                </a:solidFill>
                <a:latin typeface="Times New Roman" pitchFamily="18" charset="0"/>
                <a:cs typeface="Times New Roman" pitchFamily="18" charset="0"/>
              </a:rPr>
              <a:t>Les opérateurs particuliers de C</a:t>
            </a:r>
            <a:endParaRPr lang="fr-FR" sz="3600" dirty="0">
              <a:solidFill>
                <a:srgbClr val="FF0000"/>
              </a:solidFill>
              <a:latin typeface="Times New Roman" pitchFamily="18" charset="0"/>
              <a:cs typeface="Times New Roman" pitchFamily="18" charset="0"/>
            </a:endParaRPr>
          </a:p>
        </p:txBody>
      </p:sp>
      <p:sp>
        <p:nvSpPr>
          <p:cNvPr id="4" name="Rectangle 3"/>
          <p:cNvSpPr/>
          <p:nvPr/>
        </p:nvSpPr>
        <p:spPr>
          <a:xfrm>
            <a:off x="2517420" y="908720"/>
            <a:ext cx="3422732" cy="461665"/>
          </a:xfrm>
          <a:prstGeom prst="rect">
            <a:avLst/>
          </a:prstGeom>
        </p:spPr>
        <p:txBody>
          <a:bodyPr wrap="none">
            <a:spAutoFit/>
          </a:bodyPr>
          <a:lstStyle/>
          <a:p>
            <a:r>
              <a:rPr lang="fr-FR" sz="2400" b="1" dirty="0">
                <a:latin typeface="Times New Roman" pitchFamily="18" charset="0"/>
                <a:cs typeface="Times New Roman" pitchFamily="18" charset="0"/>
              </a:rPr>
              <a:t>Opérateurs d'affectation</a:t>
            </a:r>
            <a:endParaRPr lang="fr-FR" sz="2400" dirty="0">
              <a:latin typeface="Times New Roman" pitchFamily="18" charset="0"/>
              <a:cs typeface="Times New Roman" pitchFamily="18" charset="0"/>
            </a:endParaRPr>
          </a:p>
        </p:txBody>
      </p:sp>
      <p:graphicFrame>
        <p:nvGraphicFramePr>
          <p:cNvPr id="5" name="Tableau 4"/>
          <p:cNvGraphicFramePr>
            <a:graphicFrameLocks noGrp="1"/>
          </p:cNvGraphicFramePr>
          <p:nvPr>
            <p:extLst>
              <p:ext uri="{D42A27DB-BD31-4B8C-83A1-F6EECF244321}">
                <p14:modId xmlns="" xmlns:p14="http://schemas.microsoft.com/office/powerpoint/2010/main" val="980269978"/>
              </p:ext>
            </p:extLst>
          </p:nvPr>
        </p:nvGraphicFramePr>
        <p:xfrm>
          <a:off x="1187624" y="1700808"/>
          <a:ext cx="6400800" cy="1847850"/>
        </p:xfrm>
        <a:graphic>
          <a:graphicData uri="http://schemas.openxmlformats.org/drawingml/2006/table">
            <a:tbl>
              <a:tblPr firstRow="1" firstCol="1" bandRow="1">
                <a:tableStyleId>{5C22544A-7EE6-4342-B048-85BDC9FD1C3A}</a:tableStyleId>
              </a:tblPr>
              <a:tblGrid>
                <a:gridCol w="3200400"/>
                <a:gridCol w="3200400"/>
              </a:tblGrid>
              <a:tr h="0">
                <a:tc>
                  <a:txBody>
                    <a:bodyPr/>
                    <a:lstStyle/>
                    <a:p>
                      <a:pPr algn="ctr">
                        <a:spcAft>
                          <a:spcPts val="0"/>
                        </a:spcAft>
                      </a:pPr>
                      <a:r>
                        <a:rPr lang="fr-FR" sz="2000" dirty="0">
                          <a:effectLst/>
                          <a:latin typeface="Times New Roman" pitchFamily="18" charset="0"/>
                          <a:cs typeface="Times New Roman" pitchFamily="18" charset="0"/>
                        </a:rPr>
                        <a:t>+= </a:t>
                      </a:r>
                      <a:endParaRPr lang="fr-FR" sz="2000" dirty="0">
                        <a:effectLst/>
                        <a:latin typeface="Times New Roman" pitchFamily="18" charset="0"/>
                        <a:ea typeface="Times New Roman"/>
                        <a:cs typeface="Times New Roman" pitchFamily="18" charset="0"/>
                      </a:endParaRPr>
                    </a:p>
                  </a:txBody>
                  <a:tcPr marL="9525" marR="9525" marT="9525" marB="9525" anchor="ctr"/>
                </a:tc>
                <a:tc>
                  <a:txBody>
                    <a:bodyPr/>
                    <a:lstStyle/>
                    <a:p>
                      <a:pPr algn="ctr">
                        <a:lnSpc>
                          <a:spcPct val="115000"/>
                        </a:lnSpc>
                        <a:spcAft>
                          <a:spcPts val="0"/>
                        </a:spcAft>
                      </a:pPr>
                      <a:r>
                        <a:rPr lang="fr-FR" sz="2000">
                          <a:effectLst/>
                          <a:latin typeface="Times New Roman" pitchFamily="18" charset="0"/>
                          <a:cs typeface="Times New Roman" pitchFamily="18" charset="0"/>
                        </a:rPr>
                        <a:t>ajouter à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2000">
                          <a:effectLst/>
                          <a:latin typeface="Times New Roman" pitchFamily="18" charset="0"/>
                          <a:cs typeface="Times New Roman" pitchFamily="18" charset="0"/>
                        </a:rPr>
                        <a:t>-=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2000">
                          <a:effectLst/>
                          <a:latin typeface="Times New Roman" pitchFamily="18" charset="0"/>
                          <a:cs typeface="Times New Roman" pitchFamily="18" charset="0"/>
                        </a:rPr>
                        <a:t>diminuer de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2000">
                          <a:effectLst/>
                          <a:latin typeface="Times New Roman" pitchFamily="18" charset="0"/>
                          <a:cs typeface="Times New Roman" pitchFamily="18" charset="0"/>
                        </a:rPr>
                        <a:t>*=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2000">
                          <a:effectLst/>
                          <a:latin typeface="Times New Roman" pitchFamily="18" charset="0"/>
                          <a:cs typeface="Times New Roman" pitchFamily="18" charset="0"/>
                        </a:rPr>
                        <a:t>multiplier par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2000">
                          <a:effectLst/>
                          <a:latin typeface="Times New Roman" pitchFamily="18" charset="0"/>
                          <a:cs typeface="Times New Roman" pitchFamily="18" charset="0"/>
                        </a:rPr>
                        <a:t>/=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2000">
                          <a:effectLst/>
                          <a:latin typeface="Times New Roman" pitchFamily="18" charset="0"/>
                          <a:cs typeface="Times New Roman" pitchFamily="18" charset="0"/>
                        </a:rPr>
                        <a:t>diviser par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ctr">
                        <a:lnSpc>
                          <a:spcPct val="115000"/>
                        </a:lnSpc>
                        <a:spcAft>
                          <a:spcPts val="0"/>
                        </a:spcAft>
                      </a:pPr>
                      <a:r>
                        <a:rPr lang="fr-FR" sz="2000">
                          <a:effectLst/>
                          <a:latin typeface="Times New Roman" pitchFamily="18" charset="0"/>
                          <a:cs typeface="Times New Roman" pitchFamily="18" charset="0"/>
                        </a:rPr>
                        <a:t>%=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ctr">
                        <a:lnSpc>
                          <a:spcPct val="115000"/>
                        </a:lnSpc>
                        <a:spcAft>
                          <a:spcPts val="0"/>
                        </a:spcAft>
                      </a:pPr>
                      <a:r>
                        <a:rPr lang="fr-FR" sz="2000" dirty="0">
                          <a:effectLst/>
                          <a:latin typeface="Times New Roman" pitchFamily="18" charset="0"/>
                          <a:cs typeface="Times New Roman" pitchFamily="18" charset="0"/>
                        </a:rPr>
                        <a:t>modulo </a:t>
                      </a:r>
                      <a:endParaRPr lang="fr-FR" sz="20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6" name="ZoneTexte 5"/>
          <p:cNvSpPr txBox="1"/>
          <p:nvPr/>
        </p:nvSpPr>
        <p:spPr>
          <a:xfrm>
            <a:off x="395536" y="3789040"/>
            <a:ext cx="129614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Exemple</a:t>
            </a:r>
            <a:endParaRPr lang="fr-FR" sz="2000" b="1" dirty="0">
              <a:latin typeface="Times New Roman" pitchFamily="18" charset="0"/>
              <a:cs typeface="Times New Roman" pitchFamily="18" charset="0"/>
            </a:endParaRPr>
          </a:p>
        </p:txBody>
      </p:sp>
      <p:sp>
        <p:nvSpPr>
          <p:cNvPr id="7" name="ZoneTexte 6"/>
          <p:cNvSpPr txBox="1"/>
          <p:nvPr/>
        </p:nvSpPr>
        <p:spPr>
          <a:xfrm>
            <a:off x="1403648" y="4509120"/>
            <a:ext cx="5832648" cy="1323439"/>
          </a:xfrm>
          <a:prstGeom prst="rect">
            <a:avLst/>
          </a:prstGeom>
          <a:noFill/>
        </p:spPr>
        <p:txBody>
          <a:bodyPr wrap="square" rtlCol="0">
            <a:spAutoFit/>
          </a:bodyPr>
          <a:lstStyle/>
          <a:p>
            <a:pPr algn="ctr"/>
            <a:r>
              <a:rPr lang="fr-FR" sz="2000" dirty="0" smtClean="0">
                <a:latin typeface="Times New Roman" pitchFamily="18" charset="0"/>
                <a:cs typeface="Times New Roman" pitchFamily="18" charset="0"/>
              </a:rPr>
              <a:t>A+=2;                                A=A+2;</a:t>
            </a:r>
          </a:p>
          <a:p>
            <a:pPr algn="ctr"/>
            <a:r>
              <a:rPr lang="fr-FR" sz="2000" dirty="0" smtClean="0">
                <a:latin typeface="Times New Roman" pitchFamily="18" charset="0"/>
                <a:cs typeface="Times New Roman" pitchFamily="18" charset="0"/>
              </a:rPr>
              <a:t>A*=B                                 A=A*B;</a:t>
            </a:r>
          </a:p>
          <a:p>
            <a:pPr algn="ctr"/>
            <a:r>
              <a:rPr lang="fr-FR" sz="2000" dirty="0" smtClean="0">
                <a:latin typeface="Times New Roman" pitchFamily="18" charset="0"/>
                <a:cs typeface="Times New Roman" pitchFamily="18" charset="0"/>
              </a:rPr>
              <a:t>A%=B                                 A=A%B</a:t>
            </a:r>
            <a:r>
              <a:rPr lang="fr-FR" sz="2000" dirty="0">
                <a:latin typeface="Times New Roman" pitchFamily="18" charset="0"/>
                <a:cs typeface="Times New Roman" pitchFamily="18" charset="0"/>
              </a:rPr>
              <a:t>;</a:t>
            </a:r>
          </a:p>
          <a:p>
            <a:pPr algn="ctr"/>
            <a:endParaRPr lang="fr-FR" sz="2000" dirty="0">
              <a:latin typeface="Times New Roman" pitchFamily="18" charset="0"/>
              <a:cs typeface="Times New Roman" pitchFamily="18" charset="0"/>
            </a:endParaRPr>
          </a:p>
        </p:txBody>
      </p:sp>
      <p:sp>
        <p:nvSpPr>
          <p:cNvPr id="8" name="Double flèche horizontale 7"/>
          <p:cNvSpPr/>
          <p:nvPr/>
        </p:nvSpPr>
        <p:spPr>
          <a:xfrm>
            <a:off x="3611521" y="4941168"/>
            <a:ext cx="1224136" cy="1800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horizontale 8"/>
          <p:cNvSpPr/>
          <p:nvPr/>
        </p:nvSpPr>
        <p:spPr>
          <a:xfrm>
            <a:off x="3616718" y="4689140"/>
            <a:ext cx="1224136" cy="1800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horizontale 9"/>
          <p:cNvSpPr/>
          <p:nvPr/>
        </p:nvSpPr>
        <p:spPr>
          <a:xfrm>
            <a:off x="3635896" y="5265204"/>
            <a:ext cx="1224136" cy="1800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0241302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79</a:t>
            </a:fld>
            <a:endParaRPr lang="fr-FR" dirty="0"/>
          </a:p>
        </p:txBody>
      </p:sp>
      <p:sp>
        <p:nvSpPr>
          <p:cNvPr id="3" name="Rectangle 2"/>
          <p:cNvSpPr/>
          <p:nvPr/>
        </p:nvSpPr>
        <p:spPr>
          <a:xfrm>
            <a:off x="179512" y="188640"/>
            <a:ext cx="8424936" cy="523220"/>
          </a:xfrm>
          <a:prstGeom prst="rect">
            <a:avLst/>
          </a:prstGeom>
        </p:spPr>
        <p:txBody>
          <a:bodyPr wrap="square">
            <a:spAutoFit/>
          </a:bodyPr>
          <a:lstStyle/>
          <a:p>
            <a:pPr lvl="1"/>
            <a:r>
              <a:rPr lang="fr-FR" sz="2800" b="1" dirty="0">
                <a:solidFill>
                  <a:srgbClr val="FF0000"/>
                </a:solidFill>
                <a:latin typeface="Times New Roman" pitchFamily="18" charset="0"/>
                <a:cs typeface="Times New Roman" pitchFamily="18" charset="0"/>
              </a:rPr>
              <a:t>Opérateurs d'incrémentation et de décrémentation</a:t>
            </a:r>
          </a:p>
        </p:txBody>
      </p:sp>
      <p:sp>
        <p:nvSpPr>
          <p:cNvPr id="4" name="Rectangle 3"/>
          <p:cNvSpPr/>
          <p:nvPr/>
        </p:nvSpPr>
        <p:spPr>
          <a:xfrm>
            <a:off x="611560" y="871566"/>
            <a:ext cx="7992888" cy="707886"/>
          </a:xfrm>
          <a:prstGeom prst="rect">
            <a:avLst/>
          </a:prstGeom>
        </p:spPr>
        <p:txBody>
          <a:bodyPr wrap="square">
            <a:spAutoFit/>
          </a:bodyPr>
          <a:lstStyle/>
          <a:p>
            <a:pPr algn="just"/>
            <a:r>
              <a:rPr lang="fr-FR" sz="2000" dirty="0">
                <a:latin typeface="Times New Roman" pitchFamily="18" charset="0"/>
                <a:cs typeface="Times New Roman" pitchFamily="18" charset="0"/>
              </a:rPr>
              <a:t>Les affectations les plus fréquentes sont du type: </a:t>
            </a:r>
            <a:r>
              <a:rPr lang="fr-FR" sz="2000" b="1" dirty="0">
                <a:latin typeface="Times New Roman" pitchFamily="18" charset="0"/>
                <a:cs typeface="Times New Roman" pitchFamily="18" charset="0"/>
              </a:rPr>
              <a:t>I = I + 1      et      I = I - 1</a:t>
            </a:r>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En C, nous disposons de deux opérateurs </a:t>
            </a:r>
            <a:r>
              <a:rPr lang="fr-FR" sz="2000" dirty="0" smtClean="0">
                <a:latin typeface="Times New Roman" pitchFamily="18" charset="0"/>
                <a:cs typeface="Times New Roman" pitchFamily="18" charset="0"/>
              </a:rPr>
              <a:t>pour </a:t>
            </a:r>
            <a:r>
              <a:rPr lang="fr-FR" sz="2000" dirty="0">
                <a:latin typeface="Times New Roman" pitchFamily="18" charset="0"/>
                <a:cs typeface="Times New Roman" pitchFamily="18" charset="0"/>
              </a:rPr>
              <a:t>ces affectations:</a:t>
            </a:r>
          </a:p>
        </p:txBody>
      </p:sp>
      <p:graphicFrame>
        <p:nvGraphicFramePr>
          <p:cNvPr id="6" name="Tableau 5"/>
          <p:cNvGraphicFramePr>
            <a:graphicFrameLocks noGrp="1"/>
          </p:cNvGraphicFramePr>
          <p:nvPr>
            <p:extLst>
              <p:ext uri="{D42A27DB-BD31-4B8C-83A1-F6EECF244321}">
                <p14:modId xmlns="" xmlns:p14="http://schemas.microsoft.com/office/powerpoint/2010/main" val="3697644923"/>
              </p:ext>
            </p:extLst>
          </p:nvPr>
        </p:nvGraphicFramePr>
        <p:xfrm>
          <a:off x="995772" y="1700808"/>
          <a:ext cx="7224464" cy="2225040"/>
        </p:xfrm>
        <a:graphic>
          <a:graphicData uri="http://schemas.openxmlformats.org/drawingml/2006/table">
            <a:tbl>
              <a:tblPr firstRow="1" bandRow="1">
                <a:tableStyleId>{5C22544A-7EE6-4342-B048-85BDC9FD1C3A}</a:tableStyleId>
              </a:tblPr>
              <a:tblGrid>
                <a:gridCol w="1564125"/>
                <a:gridCol w="566033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itchFamily="18" charset="0"/>
                          <a:cs typeface="Times New Roman" pitchFamily="18" charset="0"/>
                        </a:rPr>
                        <a:t>I++ ou ++I </a:t>
                      </a:r>
                      <a:endParaRPr lang="fr-FR" sz="1800" dirty="0" smtClean="0">
                        <a:effectLst/>
                        <a:latin typeface="Times New Roman" pitchFamily="18" charset="0"/>
                        <a:ea typeface="Times New Roman"/>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itchFamily="18" charset="0"/>
                          <a:cs typeface="Times New Roman" pitchFamily="18" charset="0"/>
                        </a:rPr>
                        <a:t>pour l'incrémentation (augmentation d'une unité) </a:t>
                      </a:r>
                      <a:endParaRPr lang="fr-FR" sz="1800" dirty="0" smtClean="0">
                        <a:effectLst/>
                        <a:latin typeface="Times New Roman" pitchFamily="18" charset="0"/>
                        <a:ea typeface="Calibri"/>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itchFamily="18" charset="0"/>
                          <a:cs typeface="Times New Roman" pitchFamily="18" charset="0"/>
                        </a:rPr>
                        <a:t>I-- ou --I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itchFamily="18" charset="0"/>
                          <a:cs typeface="Times New Roman" pitchFamily="18" charset="0"/>
                        </a:rPr>
                        <a:t>pour la décrémentation (diminution d'une unité)</a:t>
                      </a:r>
                      <a:endParaRPr lang="fr-FR" sz="1800" dirty="0" smtClean="0">
                        <a:effectLst/>
                        <a:latin typeface="Times New Roman" pitchFamily="18" charset="0"/>
                        <a:ea typeface="Calibri"/>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X=I++</a:t>
                      </a:r>
                      <a:endParaRPr lang="fr-FR" dirty="0">
                        <a:latin typeface="Times New Roman" pitchFamily="18" charset="0"/>
                        <a:cs typeface="Times New Roman" pitchFamily="18" charset="0"/>
                      </a:endParaRPr>
                    </a:p>
                  </a:txBody>
                  <a:tcPr/>
                </a:tc>
                <a:tc>
                  <a:txBody>
                    <a:bodyPr/>
                    <a:lstStyle/>
                    <a:p>
                      <a:r>
                        <a:rPr lang="fr-FR" sz="1800" dirty="0" smtClean="0">
                          <a:effectLst/>
                          <a:latin typeface="Times New Roman" pitchFamily="18" charset="0"/>
                          <a:cs typeface="Times New Roman" pitchFamily="18" charset="0"/>
                        </a:rPr>
                        <a:t>passe d'abord la valeur de I à X et incrémente après</a:t>
                      </a:r>
                      <a:endParaRPr lang="fr-FR"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X=I--</a:t>
                      </a:r>
                      <a:endParaRPr lang="fr-FR"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itchFamily="18" charset="0"/>
                          <a:cs typeface="Times New Roman" pitchFamily="18" charset="0"/>
                        </a:rPr>
                        <a:t>passe d'abord la valeur de I à X et décrémente après </a:t>
                      </a:r>
                      <a:endParaRPr lang="fr-FR" sz="1800" dirty="0" smtClean="0">
                        <a:effectLst/>
                        <a:latin typeface="Times New Roman" pitchFamily="18" charset="0"/>
                        <a:ea typeface="Calibri"/>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X=++I</a:t>
                      </a:r>
                    </a:p>
                  </a:txBody>
                  <a:tcPr/>
                </a:tc>
                <a:tc>
                  <a:txBody>
                    <a:bodyPr/>
                    <a:lstStyle/>
                    <a:p>
                      <a:r>
                        <a:rPr lang="fr-FR" sz="1800" dirty="0" smtClean="0">
                          <a:effectLst/>
                          <a:latin typeface="Times New Roman" pitchFamily="18" charset="0"/>
                          <a:cs typeface="Times New Roman" pitchFamily="18" charset="0"/>
                        </a:rPr>
                        <a:t>incrémente d'abord et passe la valeur incrémentée à X</a:t>
                      </a:r>
                      <a:endParaRPr lang="fr-FR" dirty="0">
                        <a:latin typeface="Times New Roman" pitchFamily="18" charset="0"/>
                        <a:cs typeface="Times New Roman" pitchFamily="18" charset="0"/>
                      </a:endParaRPr>
                    </a:p>
                  </a:txBody>
                  <a:tcPr/>
                </a:tc>
              </a:tr>
              <a:tr h="370840">
                <a:tc>
                  <a:txBody>
                    <a:bodyPr/>
                    <a:lstStyle/>
                    <a:p>
                      <a:r>
                        <a:rPr lang="fr-FR" dirty="0" smtClean="0">
                          <a:latin typeface="Times New Roman" pitchFamily="18" charset="0"/>
                          <a:cs typeface="Times New Roman" pitchFamily="18" charset="0"/>
                        </a:rPr>
                        <a:t>X=--I</a:t>
                      </a:r>
                      <a:endParaRPr lang="fr-FR" dirty="0">
                        <a:latin typeface="Times New Roman" pitchFamily="18" charset="0"/>
                        <a:cs typeface="Times New Roman" pitchFamily="18" charset="0"/>
                      </a:endParaRPr>
                    </a:p>
                  </a:txBody>
                  <a:tcPr/>
                </a:tc>
                <a:tc>
                  <a:txBody>
                    <a:bodyPr/>
                    <a:lstStyle/>
                    <a:p>
                      <a:r>
                        <a:rPr lang="fr-FR" sz="1800" dirty="0" smtClean="0">
                          <a:effectLst/>
                          <a:latin typeface="Times New Roman" pitchFamily="18" charset="0"/>
                          <a:cs typeface="Times New Roman" pitchFamily="18" charset="0"/>
                        </a:rPr>
                        <a:t>décrémente d'abord et passe la valeur décrémentée à X</a:t>
                      </a:r>
                      <a:endParaRPr lang="fr-FR" dirty="0">
                        <a:latin typeface="Times New Roman" pitchFamily="18" charset="0"/>
                        <a:cs typeface="Times New Roman" pitchFamily="18" charset="0"/>
                      </a:endParaRPr>
                    </a:p>
                  </a:txBody>
                  <a:tcPr/>
                </a:tc>
              </a:tr>
            </a:tbl>
          </a:graphicData>
        </a:graphic>
      </p:graphicFrame>
      <p:sp>
        <p:nvSpPr>
          <p:cNvPr id="7" name="Rectangle 6"/>
          <p:cNvSpPr/>
          <p:nvPr/>
        </p:nvSpPr>
        <p:spPr>
          <a:xfrm>
            <a:off x="323528" y="4941168"/>
            <a:ext cx="4572000" cy="707886"/>
          </a:xfrm>
          <a:prstGeom prst="rect">
            <a:avLst/>
          </a:prstGeom>
        </p:spPr>
        <p:txBody>
          <a:bodyPr>
            <a:spAutoFit/>
          </a:bodyPr>
          <a:lstStyle/>
          <a:p>
            <a:r>
              <a:rPr lang="fr-FR" sz="2000" b="1" i="1" dirty="0">
                <a:latin typeface="Times New Roman" pitchFamily="18" charset="0"/>
                <a:cs typeface="Times New Roman" pitchFamily="18" charset="0"/>
              </a:rPr>
              <a:t>Exemple</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Supposons que la valeur de N est égal à 5:</a:t>
            </a:r>
          </a:p>
        </p:txBody>
      </p:sp>
      <p:graphicFrame>
        <p:nvGraphicFramePr>
          <p:cNvPr id="8" name="Tableau 7"/>
          <p:cNvGraphicFramePr>
            <a:graphicFrameLocks noGrp="1"/>
          </p:cNvGraphicFramePr>
          <p:nvPr>
            <p:extLst>
              <p:ext uri="{D42A27DB-BD31-4B8C-83A1-F6EECF244321}">
                <p14:modId xmlns="" xmlns:p14="http://schemas.microsoft.com/office/powerpoint/2010/main" val="315207793"/>
              </p:ext>
            </p:extLst>
          </p:nvPr>
        </p:nvGraphicFramePr>
        <p:xfrm>
          <a:off x="1259632" y="5661248"/>
          <a:ext cx="5157192" cy="739140"/>
        </p:xfrm>
        <a:graphic>
          <a:graphicData uri="http://schemas.openxmlformats.org/drawingml/2006/table">
            <a:tbl>
              <a:tblPr firstRow="1" firstCol="1" bandRow="1">
                <a:tableStyleId>{5C22544A-7EE6-4342-B048-85BDC9FD1C3A}</a:tableStyleId>
              </a:tblPr>
              <a:tblGrid>
                <a:gridCol w="1436204"/>
                <a:gridCol w="3720988"/>
              </a:tblGrid>
              <a:tr h="259682">
                <a:tc>
                  <a:txBody>
                    <a:bodyPr/>
                    <a:lstStyle/>
                    <a:p>
                      <a:pPr algn="just">
                        <a:lnSpc>
                          <a:spcPct val="115000"/>
                        </a:lnSpc>
                        <a:spcAft>
                          <a:spcPts val="0"/>
                        </a:spcAft>
                      </a:pPr>
                      <a:r>
                        <a:rPr lang="fr-FR" sz="2000" dirty="0">
                          <a:effectLst/>
                          <a:latin typeface="Times New Roman" pitchFamily="18" charset="0"/>
                          <a:cs typeface="Times New Roman" pitchFamily="18" charset="0"/>
                        </a:rPr>
                        <a:t>X = N++;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Résultat: N=6 et X=5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X = ++N;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dirty="0">
                          <a:effectLst/>
                          <a:latin typeface="Times New Roman" pitchFamily="18" charset="0"/>
                          <a:cs typeface="Times New Roman" pitchFamily="18" charset="0"/>
                        </a:rPr>
                        <a:t>Résultat: N=6 et X=6 </a:t>
                      </a:r>
                      <a:endParaRPr lang="fr-FR" sz="20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5" name="Rectangle 4"/>
          <p:cNvSpPr/>
          <p:nvPr/>
        </p:nvSpPr>
        <p:spPr>
          <a:xfrm>
            <a:off x="2322004" y="4249292"/>
            <a:ext cx="4572000" cy="707886"/>
          </a:xfrm>
          <a:prstGeom prst="rect">
            <a:avLst/>
          </a:prstGeom>
        </p:spPr>
        <p:txBody>
          <a:bodyPr>
            <a:spAutoFit/>
          </a:bodyPr>
          <a:lstStyle/>
          <a:p>
            <a:r>
              <a:rPr lang="fr-FR" sz="2000" dirty="0">
                <a:latin typeface="Times New Roman" pitchFamily="18" charset="0"/>
                <a:cs typeface="Times New Roman" pitchFamily="18" charset="0"/>
              </a:rPr>
              <a:t>var ++;  ⇒ Post-incrémentation</a:t>
            </a:r>
          </a:p>
          <a:p>
            <a:r>
              <a:rPr lang="fr-FR" sz="2000" dirty="0">
                <a:latin typeface="Times New Roman" pitchFamily="18" charset="0"/>
                <a:cs typeface="Times New Roman" pitchFamily="18" charset="0"/>
              </a:rPr>
              <a:t>++ var;  ⇒ Pré-incrémentation </a:t>
            </a:r>
          </a:p>
        </p:txBody>
      </p:sp>
      <p:sp>
        <p:nvSpPr>
          <p:cNvPr id="11"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72709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p:cNvGrpSpPr>
            <a:grpSpLocks/>
          </p:cNvGrpSpPr>
          <p:nvPr/>
        </p:nvGrpSpPr>
        <p:grpSpPr bwMode="auto">
          <a:xfrm>
            <a:off x="365125" y="606648"/>
            <a:ext cx="8169275" cy="5054600"/>
            <a:chOff x="230" y="813"/>
            <a:chExt cx="5146" cy="3216"/>
          </a:xfrm>
        </p:grpSpPr>
        <p:graphicFrame>
          <p:nvGraphicFramePr>
            <p:cNvPr id="5" name="Object 26"/>
            <p:cNvGraphicFramePr>
              <a:graphicFrameLocks noChangeAspect="1"/>
            </p:cNvGraphicFramePr>
            <p:nvPr/>
          </p:nvGraphicFramePr>
          <p:xfrm>
            <a:off x="1392" y="1197"/>
            <a:ext cx="1160" cy="895"/>
          </p:xfrm>
          <a:graphic>
            <a:graphicData uri="http://schemas.openxmlformats.org/presentationml/2006/ole">
              <p:oleObj spid="_x0000_s1128" name="Document" r:id="rId3" imgW="2987040" imgH="2304288" progId="Word.Document.8">
                <p:embed/>
              </p:oleObj>
            </a:graphicData>
          </a:graphic>
        </p:graphicFrame>
        <p:sp>
          <p:nvSpPr>
            <p:cNvPr id="6" name="AutoShape 27"/>
            <p:cNvSpPr>
              <a:spLocks noChangeArrowheads="1"/>
            </p:cNvSpPr>
            <p:nvPr/>
          </p:nvSpPr>
          <p:spPr bwMode="auto">
            <a:xfrm>
              <a:off x="1440" y="2877"/>
              <a:ext cx="576" cy="384"/>
            </a:xfrm>
            <a:prstGeom prst="flowChartDocument">
              <a:avLst/>
            </a:prstGeom>
            <a:solidFill>
              <a:schemeClr val="accent1"/>
            </a:solidFill>
            <a:ln w="12700" cap="sq">
              <a:solidFill>
                <a:schemeClr val="tx1"/>
              </a:solidFill>
              <a:miter lim="800000"/>
              <a:headEnd type="none" w="sm" len="sm"/>
              <a:tailEnd type="none" w="sm" len="sm"/>
            </a:ln>
            <a:effectLst/>
          </p:spPr>
          <p:txBody>
            <a:bodyPr wrap="none" anchor="ctr"/>
            <a:lstStyle/>
            <a:p>
              <a:endParaRPr lang="fr-FR"/>
            </a:p>
          </p:txBody>
        </p:sp>
        <p:sp>
          <p:nvSpPr>
            <p:cNvPr id="7" name="AutoShape 28"/>
            <p:cNvSpPr>
              <a:spLocks noChangeArrowheads="1"/>
            </p:cNvSpPr>
            <p:nvPr/>
          </p:nvSpPr>
          <p:spPr bwMode="auto">
            <a:xfrm>
              <a:off x="2640" y="2925"/>
              <a:ext cx="576" cy="384"/>
            </a:xfrm>
            <a:prstGeom prst="flowChartAlternateProcess">
              <a:avLst/>
            </a:prstGeom>
            <a:solidFill>
              <a:schemeClr val="accent1"/>
            </a:solidFill>
            <a:ln w="12700" cap="sq">
              <a:solidFill>
                <a:schemeClr val="tx1"/>
              </a:solidFill>
              <a:miter lim="800000"/>
              <a:headEnd type="none" w="sm" len="sm"/>
              <a:tailEnd type="none" w="sm" len="sm"/>
            </a:ln>
            <a:effectLst/>
          </p:spPr>
          <p:txBody>
            <a:bodyPr wrap="none" anchor="ctr"/>
            <a:lstStyle/>
            <a:p>
              <a:endParaRPr lang="fr-FR"/>
            </a:p>
          </p:txBody>
        </p:sp>
        <p:sp>
          <p:nvSpPr>
            <p:cNvPr id="8" name="AutoShape 29"/>
            <p:cNvSpPr>
              <a:spLocks noChangeArrowheads="1"/>
            </p:cNvSpPr>
            <p:nvPr/>
          </p:nvSpPr>
          <p:spPr bwMode="auto">
            <a:xfrm>
              <a:off x="528" y="2349"/>
              <a:ext cx="4848" cy="306"/>
            </a:xfrm>
            <a:prstGeom prst="leftRightArrow">
              <a:avLst>
                <a:gd name="adj1" fmla="val 50000"/>
                <a:gd name="adj2" fmla="val 316863"/>
              </a:avLst>
            </a:prstGeom>
            <a:solidFill>
              <a:srgbClr val="3333FF"/>
            </a:solidFill>
            <a:ln w="12700" cap="sq">
              <a:solidFill>
                <a:schemeClr val="tx1"/>
              </a:solidFill>
              <a:miter lim="800000"/>
              <a:headEnd type="none" w="sm" len="sm"/>
              <a:tailEnd type="none" w="sm" len="sm"/>
            </a:ln>
            <a:effectLst/>
          </p:spPr>
          <p:txBody>
            <a:bodyPr wrap="none" anchor="ctr"/>
            <a:lstStyle/>
            <a:p>
              <a:endParaRPr lang="fr-FR"/>
            </a:p>
          </p:txBody>
        </p:sp>
        <p:sp>
          <p:nvSpPr>
            <p:cNvPr id="9" name="Text Box 30"/>
            <p:cNvSpPr txBox="1">
              <a:spLocks noChangeArrowheads="1"/>
            </p:cNvSpPr>
            <p:nvPr/>
          </p:nvSpPr>
          <p:spPr bwMode="auto">
            <a:xfrm>
              <a:off x="1286" y="3287"/>
              <a:ext cx="1010"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Imprimante</a:t>
              </a:r>
            </a:p>
          </p:txBody>
        </p:sp>
        <p:sp>
          <p:nvSpPr>
            <p:cNvPr id="10" name="Text Box 31"/>
            <p:cNvSpPr txBox="1">
              <a:spLocks noChangeArrowheads="1"/>
            </p:cNvSpPr>
            <p:nvPr/>
          </p:nvSpPr>
          <p:spPr bwMode="auto">
            <a:xfrm>
              <a:off x="2582" y="3287"/>
              <a:ext cx="563"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Écran</a:t>
              </a:r>
            </a:p>
          </p:txBody>
        </p:sp>
        <p:sp>
          <p:nvSpPr>
            <p:cNvPr id="11" name="Text Box 32"/>
            <p:cNvSpPr txBox="1">
              <a:spLocks noChangeArrowheads="1"/>
            </p:cNvSpPr>
            <p:nvPr/>
          </p:nvSpPr>
          <p:spPr bwMode="auto">
            <a:xfrm>
              <a:off x="1632" y="813"/>
              <a:ext cx="819"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Mémoire</a:t>
              </a:r>
            </a:p>
          </p:txBody>
        </p:sp>
        <p:sp>
          <p:nvSpPr>
            <p:cNvPr id="12" name="Rectangle 33"/>
            <p:cNvSpPr>
              <a:spLocks noChangeArrowheads="1"/>
            </p:cNvSpPr>
            <p:nvPr/>
          </p:nvSpPr>
          <p:spPr bwMode="auto">
            <a:xfrm>
              <a:off x="3216" y="1197"/>
              <a:ext cx="1680" cy="768"/>
            </a:xfrm>
            <a:prstGeom prst="rect">
              <a:avLst/>
            </a:prstGeom>
            <a:solidFill>
              <a:srgbClr val="CC6600"/>
            </a:solidFill>
            <a:ln w="12700" cap="sq">
              <a:solidFill>
                <a:schemeClr val="tx1"/>
              </a:solidFill>
              <a:miter lim="800000"/>
              <a:headEnd type="none" w="sm" len="sm"/>
              <a:tailEnd type="none" w="sm" len="sm"/>
            </a:ln>
            <a:effectLst/>
          </p:spPr>
          <p:txBody>
            <a:bodyPr wrap="none" anchor="ctr"/>
            <a:lstStyle/>
            <a:p>
              <a:endParaRPr lang="fr-FR"/>
            </a:p>
          </p:txBody>
        </p:sp>
        <p:sp>
          <p:nvSpPr>
            <p:cNvPr id="13" name="Text Box 34"/>
            <p:cNvSpPr txBox="1">
              <a:spLocks noChangeArrowheads="1"/>
            </p:cNvSpPr>
            <p:nvPr/>
          </p:nvSpPr>
          <p:spPr bwMode="auto">
            <a:xfrm>
              <a:off x="3494" y="839"/>
              <a:ext cx="948"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Processeur</a:t>
              </a:r>
            </a:p>
          </p:txBody>
        </p:sp>
        <p:sp>
          <p:nvSpPr>
            <p:cNvPr id="14" name="AutoShape 35"/>
            <p:cNvSpPr>
              <a:spLocks noChangeArrowheads="1"/>
            </p:cNvSpPr>
            <p:nvPr/>
          </p:nvSpPr>
          <p:spPr bwMode="auto">
            <a:xfrm>
              <a:off x="3648" y="2925"/>
              <a:ext cx="576" cy="765"/>
            </a:xfrm>
            <a:prstGeom prst="can">
              <a:avLst>
                <a:gd name="adj" fmla="val 33203"/>
              </a:avLst>
            </a:prstGeom>
            <a:solidFill>
              <a:schemeClr val="accent1"/>
            </a:solidFill>
            <a:ln w="12700" cap="sq">
              <a:solidFill>
                <a:schemeClr val="tx1"/>
              </a:solidFill>
              <a:round/>
              <a:headEnd type="none" w="sm" len="sm"/>
              <a:tailEnd type="none" w="sm" len="sm"/>
            </a:ln>
            <a:effectLst/>
          </p:spPr>
          <p:txBody>
            <a:bodyPr wrap="none" anchor="ctr"/>
            <a:lstStyle/>
            <a:p>
              <a:endParaRPr lang="fr-FR"/>
            </a:p>
          </p:txBody>
        </p:sp>
        <p:sp>
          <p:nvSpPr>
            <p:cNvPr id="15" name="Text Box 36"/>
            <p:cNvSpPr txBox="1">
              <a:spLocks noChangeArrowheads="1"/>
            </p:cNvSpPr>
            <p:nvPr/>
          </p:nvSpPr>
          <p:spPr bwMode="auto">
            <a:xfrm>
              <a:off x="3590" y="3719"/>
              <a:ext cx="660"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Disque</a:t>
              </a:r>
            </a:p>
          </p:txBody>
        </p:sp>
        <p:sp>
          <p:nvSpPr>
            <p:cNvPr id="16" name="AutoShape 37"/>
            <p:cNvSpPr>
              <a:spLocks noChangeArrowheads="1"/>
            </p:cNvSpPr>
            <p:nvPr/>
          </p:nvSpPr>
          <p:spPr bwMode="auto">
            <a:xfrm>
              <a:off x="2784" y="2589"/>
              <a:ext cx="306" cy="336"/>
            </a:xfrm>
            <a:prstGeom prst="upDownArrow">
              <a:avLst>
                <a:gd name="adj1" fmla="val 50000"/>
                <a:gd name="adj2" fmla="val 21961"/>
              </a:avLst>
            </a:prstGeom>
            <a:solidFill>
              <a:srgbClr val="0000FF"/>
            </a:solidFill>
            <a:ln w="12700" cap="sq">
              <a:solidFill>
                <a:schemeClr val="tx1"/>
              </a:solidFill>
              <a:miter lim="800000"/>
              <a:headEnd type="none" w="sm" len="sm"/>
              <a:tailEnd type="none" w="sm" len="sm"/>
            </a:ln>
            <a:effectLst/>
          </p:spPr>
          <p:txBody>
            <a:bodyPr wrap="none" anchor="ctr"/>
            <a:lstStyle/>
            <a:p>
              <a:endParaRPr lang="fr-FR"/>
            </a:p>
          </p:txBody>
        </p:sp>
        <p:sp>
          <p:nvSpPr>
            <p:cNvPr id="17" name="AutoShape 38"/>
            <p:cNvSpPr>
              <a:spLocks noChangeArrowheads="1"/>
            </p:cNvSpPr>
            <p:nvPr/>
          </p:nvSpPr>
          <p:spPr bwMode="auto">
            <a:xfrm>
              <a:off x="1584" y="2589"/>
              <a:ext cx="306" cy="279"/>
            </a:xfrm>
            <a:prstGeom prst="downArrow">
              <a:avLst>
                <a:gd name="adj1" fmla="val 50000"/>
                <a:gd name="adj2" fmla="val 25000"/>
              </a:avLst>
            </a:prstGeom>
            <a:solidFill>
              <a:srgbClr val="3333FF"/>
            </a:solidFill>
            <a:ln w="12700" cap="sq">
              <a:solidFill>
                <a:schemeClr val="tx1"/>
              </a:solidFill>
              <a:miter lim="800000"/>
              <a:headEnd type="none" w="sm" len="sm"/>
              <a:tailEnd type="none" w="sm" len="sm"/>
            </a:ln>
            <a:effectLst/>
          </p:spPr>
          <p:txBody>
            <a:bodyPr wrap="none" anchor="ctr"/>
            <a:lstStyle/>
            <a:p>
              <a:endParaRPr lang="fr-FR"/>
            </a:p>
          </p:txBody>
        </p:sp>
        <p:sp>
          <p:nvSpPr>
            <p:cNvPr id="18" name="AutoShape 39"/>
            <p:cNvSpPr>
              <a:spLocks noChangeArrowheads="1"/>
            </p:cNvSpPr>
            <p:nvPr/>
          </p:nvSpPr>
          <p:spPr bwMode="auto">
            <a:xfrm>
              <a:off x="3792" y="2589"/>
              <a:ext cx="306" cy="336"/>
            </a:xfrm>
            <a:prstGeom prst="upDownArrow">
              <a:avLst>
                <a:gd name="adj1" fmla="val 50000"/>
                <a:gd name="adj2" fmla="val 21961"/>
              </a:avLst>
            </a:prstGeom>
            <a:solidFill>
              <a:srgbClr val="0000FF"/>
            </a:solidFill>
            <a:ln w="12700" cap="sq">
              <a:solidFill>
                <a:schemeClr val="tx1"/>
              </a:solidFill>
              <a:miter lim="800000"/>
              <a:headEnd type="none" w="sm" len="sm"/>
              <a:tailEnd type="none" w="sm" len="sm"/>
            </a:ln>
            <a:effectLst/>
          </p:spPr>
          <p:txBody>
            <a:bodyPr wrap="none" anchor="ctr"/>
            <a:lstStyle/>
            <a:p>
              <a:endParaRPr lang="fr-FR"/>
            </a:p>
          </p:txBody>
        </p:sp>
        <p:sp>
          <p:nvSpPr>
            <p:cNvPr id="19" name="AutoShape 40"/>
            <p:cNvSpPr>
              <a:spLocks noChangeArrowheads="1"/>
            </p:cNvSpPr>
            <p:nvPr/>
          </p:nvSpPr>
          <p:spPr bwMode="auto">
            <a:xfrm>
              <a:off x="3744" y="1965"/>
              <a:ext cx="306" cy="480"/>
            </a:xfrm>
            <a:prstGeom prst="upDownArrow">
              <a:avLst>
                <a:gd name="adj1" fmla="val 50000"/>
                <a:gd name="adj2" fmla="val 31373"/>
              </a:avLst>
            </a:prstGeom>
            <a:solidFill>
              <a:srgbClr val="0000FF"/>
            </a:solidFill>
            <a:ln w="12700" cap="sq">
              <a:solidFill>
                <a:schemeClr val="tx1"/>
              </a:solidFill>
              <a:miter lim="800000"/>
              <a:headEnd type="none" w="sm" len="sm"/>
              <a:tailEnd type="none" w="sm" len="sm"/>
            </a:ln>
            <a:effectLst/>
          </p:spPr>
          <p:txBody>
            <a:bodyPr wrap="none" anchor="ctr"/>
            <a:lstStyle/>
            <a:p>
              <a:endParaRPr lang="fr-FR"/>
            </a:p>
          </p:txBody>
        </p:sp>
        <p:sp>
          <p:nvSpPr>
            <p:cNvPr id="20" name="AutoShape 41"/>
            <p:cNvSpPr>
              <a:spLocks noChangeArrowheads="1"/>
            </p:cNvSpPr>
            <p:nvPr/>
          </p:nvSpPr>
          <p:spPr bwMode="auto">
            <a:xfrm>
              <a:off x="1920" y="2013"/>
              <a:ext cx="306" cy="432"/>
            </a:xfrm>
            <a:prstGeom prst="upDownArrow">
              <a:avLst>
                <a:gd name="adj1" fmla="val 50000"/>
                <a:gd name="adj2" fmla="val 28235"/>
              </a:avLst>
            </a:prstGeom>
            <a:solidFill>
              <a:srgbClr val="0000FF"/>
            </a:solidFill>
            <a:ln w="12700" cap="sq">
              <a:solidFill>
                <a:schemeClr val="tx1"/>
              </a:solidFill>
              <a:miter lim="800000"/>
              <a:headEnd type="none" w="sm" len="sm"/>
              <a:tailEnd type="none" w="sm" len="sm"/>
            </a:ln>
            <a:effectLst/>
          </p:spPr>
          <p:txBody>
            <a:bodyPr wrap="none" anchor="ctr"/>
            <a:lstStyle/>
            <a:p>
              <a:endParaRPr lang="fr-FR"/>
            </a:p>
          </p:txBody>
        </p:sp>
        <p:sp>
          <p:nvSpPr>
            <p:cNvPr id="21" name="Text Box 42"/>
            <p:cNvSpPr txBox="1">
              <a:spLocks noChangeArrowheads="1"/>
            </p:cNvSpPr>
            <p:nvPr/>
          </p:nvSpPr>
          <p:spPr bwMode="auto">
            <a:xfrm>
              <a:off x="230" y="2135"/>
              <a:ext cx="415" cy="291"/>
            </a:xfrm>
            <a:prstGeom prst="rect">
              <a:avLst/>
            </a:prstGeom>
            <a:noFill/>
            <a:ln w="12700" cap="sq">
              <a:noFill/>
              <a:miter lim="800000"/>
              <a:headEnd type="none" w="sm" len="sm"/>
              <a:tailEnd type="none" w="sm" len="sm"/>
            </a:ln>
            <a:effectLst/>
          </p:spPr>
          <p:txBody>
            <a:bodyPr wrap="none">
              <a:spAutoFit/>
            </a:bodyPr>
            <a:lstStyle/>
            <a:p>
              <a:pPr eaLnBrk="0" hangingPunct="0"/>
              <a:r>
                <a:rPr lang="fr-FR" sz="2400">
                  <a:latin typeface="Times New Roman" pitchFamily="18" charset="0"/>
                </a:rPr>
                <a:t>Bus</a:t>
              </a:r>
            </a:p>
          </p:txBody>
        </p:sp>
        <p:sp>
          <p:nvSpPr>
            <p:cNvPr id="22" name="Rectangle 44"/>
            <p:cNvSpPr>
              <a:spLocks noChangeArrowheads="1"/>
            </p:cNvSpPr>
            <p:nvPr/>
          </p:nvSpPr>
          <p:spPr bwMode="auto">
            <a:xfrm>
              <a:off x="1296" y="2781"/>
              <a:ext cx="3456" cy="1248"/>
            </a:xfrm>
            <a:prstGeom prst="rect">
              <a:avLst/>
            </a:prstGeom>
            <a:noFill/>
            <a:ln w="12700" cap="rnd">
              <a:solidFill>
                <a:schemeClr val="tx1"/>
              </a:solidFill>
              <a:prstDash val="sysDot"/>
              <a:miter lim="800000"/>
              <a:headEnd type="none" w="sm" len="sm"/>
              <a:tailEnd type="none" w="sm" len="sm"/>
            </a:ln>
            <a:effectLst/>
          </p:spPr>
          <p:txBody>
            <a:bodyPr wrap="none" anchor="ctr"/>
            <a:lstStyle/>
            <a:p>
              <a:endParaRPr lang="fr-FR"/>
            </a:p>
          </p:txBody>
        </p:sp>
        <p:sp>
          <p:nvSpPr>
            <p:cNvPr id="23" name="Text Box 45"/>
            <p:cNvSpPr txBox="1">
              <a:spLocks noChangeArrowheads="1"/>
            </p:cNvSpPr>
            <p:nvPr/>
          </p:nvSpPr>
          <p:spPr bwMode="auto">
            <a:xfrm>
              <a:off x="278" y="2951"/>
              <a:ext cx="970" cy="756"/>
            </a:xfrm>
            <a:prstGeom prst="rect">
              <a:avLst/>
            </a:prstGeom>
            <a:noFill/>
            <a:ln w="12700" cap="sq">
              <a:noFill/>
              <a:miter lim="800000"/>
              <a:headEnd type="none" w="sm" len="sm"/>
              <a:tailEnd type="none" w="sm" len="sm"/>
            </a:ln>
            <a:effectLst/>
          </p:spPr>
          <p:txBody>
            <a:bodyPr>
              <a:spAutoFit/>
            </a:bodyPr>
            <a:lstStyle/>
            <a:p>
              <a:pPr eaLnBrk="0" hangingPunct="0"/>
              <a:r>
                <a:rPr lang="fr-FR" sz="2400">
                  <a:solidFill>
                    <a:srgbClr val="CC3300"/>
                  </a:solidFill>
                  <a:latin typeface="Times New Roman" pitchFamily="18" charset="0"/>
                </a:rPr>
                <a:t>Unités </a:t>
              </a:r>
            </a:p>
            <a:p>
              <a:pPr eaLnBrk="0" hangingPunct="0"/>
              <a:r>
                <a:rPr lang="fr-FR" sz="2400">
                  <a:solidFill>
                    <a:srgbClr val="CC3300"/>
                  </a:solidFill>
                  <a:latin typeface="Times New Roman" pitchFamily="18" charset="0"/>
                </a:rPr>
                <a:t>d’entrée-</a:t>
              </a:r>
            </a:p>
            <a:p>
              <a:pPr eaLnBrk="0" hangingPunct="0"/>
              <a:r>
                <a:rPr lang="fr-FR" sz="2400">
                  <a:solidFill>
                    <a:srgbClr val="CC3300"/>
                  </a:solidFill>
                  <a:latin typeface="Times New Roman" pitchFamily="18" charset="0"/>
                </a:rPr>
                <a:t>sortie</a:t>
              </a:r>
              <a:endParaRPr lang="fr-FR" sz="2400">
                <a:latin typeface="Times New Roman" pitchFamily="18" charset="0"/>
              </a:endParaRPr>
            </a:p>
          </p:txBody>
        </p:sp>
        <p:sp>
          <p:nvSpPr>
            <p:cNvPr id="24" name="AutoShape 46"/>
            <p:cNvSpPr>
              <a:spLocks noChangeArrowheads="1"/>
            </p:cNvSpPr>
            <p:nvPr/>
          </p:nvSpPr>
          <p:spPr bwMode="auto">
            <a:xfrm>
              <a:off x="2160" y="2589"/>
              <a:ext cx="306" cy="336"/>
            </a:xfrm>
            <a:prstGeom prst="upDownArrow">
              <a:avLst>
                <a:gd name="adj1" fmla="val 50000"/>
                <a:gd name="adj2" fmla="val 21961"/>
              </a:avLst>
            </a:prstGeom>
            <a:solidFill>
              <a:srgbClr val="0000FF"/>
            </a:solidFill>
            <a:ln w="12700" cap="sq">
              <a:solidFill>
                <a:schemeClr val="tx1"/>
              </a:solidFill>
              <a:miter lim="800000"/>
              <a:headEnd type="none" w="sm" len="sm"/>
              <a:tailEnd type="none" w="sm" len="sm"/>
            </a:ln>
            <a:effectLst/>
          </p:spPr>
          <p:txBody>
            <a:bodyPr wrap="none" anchor="ctr"/>
            <a:lstStyle/>
            <a:p>
              <a:endParaRPr lang="fr-FR"/>
            </a:p>
          </p:txBody>
        </p:sp>
        <p:sp>
          <p:nvSpPr>
            <p:cNvPr id="25" name="Text Box 47"/>
            <p:cNvSpPr txBox="1">
              <a:spLocks noChangeArrowheads="1"/>
            </p:cNvSpPr>
            <p:nvPr/>
          </p:nvSpPr>
          <p:spPr bwMode="auto">
            <a:xfrm>
              <a:off x="2126" y="2877"/>
              <a:ext cx="514" cy="29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fr-FR" sz="2400">
                  <a:latin typeface="Times New Roman" pitchFamily="18" charset="0"/>
                </a:rPr>
                <a:t> ...</a:t>
              </a:r>
            </a:p>
          </p:txBody>
        </p:sp>
      </p:grpSp>
      <p:sp>
        <p:nvSpPr>
          <p:cNvPr id="26" name="Text Box 43"/>
          <p:cNvSpPr txBox="1">
            <a:spLocks noChangeArrowheads="1"/>
          </p:cNvSpPr>
          <p:nvPr/>
        </p:nvSpPr>
        <p:spPr bwMode="auto">
          <a:xfrm>
            <a:off x="1447800" y="5708104"/>
            <a:ext cx="6550025" cy="457200"/>
          </a:xfrm>
          <a:prstGeom prst="rect">
            <a:avLst/>
          </a:prstGeom>
          <a:noFill/>
          <a:ln w="12700" cap="sq">
            <a:noFill/>
            <a:miter lim="800000"/>
            <a:headEnd type="none" w="sm" len="sm"/>
            <a:tailEnd type="none" w="sm" len="sm"/>
          </a:ln>
          <a:effectLst/>
        </p:spPr>
        <p:txBody>
          <a:bodyPr wrap="none">
            <a:spAutoFit/>
          </a:bodyPr>
          <a:lstStyle/>
          <a:p>
            <a:pPr eaLnBrk="0" hangingPunct="0"/>
            <a:r>
              <a:rPr lang="fr-FR" sz="2400" dirty="0">
                <a:solidFill>
                  <a:srgbClr val="3333FF"/>
                </a:solidFill>
                <a:latin typeface="Times New Roman" pitchFamily="18" charset="0"/>
              </a:rPr>
              <a:t>La mémoire contient des instructions et des données</a:t>
            </a:r>
            <a:endParaRPr lang="fr-FR"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80</a:t>
            </a:fld>
            <a:endParaRPr lang="fr-FR" dirty="0"/>
          </a:p>
        </p:txBody>
      </p:sp>
      <p:sp>
        <p:nvSpPr>
          <p:cNvPr id="3" name="Rectangle 2"/>
          <p:cNvSpPr/>
          <p:nvPr/>
        </p:nvSpPr>
        <p:spPr>
          <a:xfrm>
            <a:off x="2195736" y="260648"/>
            <a:ext cx="4458272" cy="523220"/>
          </a:xfrm>
          <a:prstGeom prst="rect">
            <a:avLst/>
          </a:prstGeom>
        </p:spPr>
        <p:txBody>
          <a:bodyPr wrap="none">
            <a:spAutoFit/>
          </a:bodyPr>
          <a:lstStyle/>
          <a:p>
            <a:pPr lvl="0"/>
            <a:r>
              <a:rPr lang="fr-FR" sz="2800" b="1" dirty="0">
                <a:solidFill>
                  <a:srgbClr val="FF0000"/>
                </a:solidFill>
                <a:latin typeface="Times New Roman" pitchFamily="18" charset="0"/>
                <a:cs typeface="Times New Roman" pitchFamily="18" charset="0"/>
              </a:rPr>
              <a:t>Les priorités des opérateurs</a:t>
            </a:r>
            <a:endParaRPr lang="fr-FR" sz="2800"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extLst>
              <p:ext uri="{D42A27DB-BD31-4B8C-83A1-F6EECF244321}">
                <p14:modId xmlns="" xmlns:p14="http://schemas.microsoft.com/office/powerpoint/2010/main" val="3663211968"/>
              </p:ext>
            </p:extLst>
          </p:nvPr>
        </p:nvGraphicFramePr>
        <p:xfrm>
          <a:off x="1403648" y="1196752"/>
          <a:ext cx="6400800" cy="3326130"/>
        </p:xfrm>
        <a:graphic>
          <a:graphicData uri="http://schemas.openxmlformats.org/drawingml/2006/table">
            <a:tbl>
              <a:tblPr firstRow="1" firstCol="1" bandRow="1">
                <a:tableStyleId>{5C22544A-7EE6-4342-B048-85BDC9FD1C3A}</a:tableStyleId>
              </a:tblPr>
              <a:tblGrid>
                <a:gridCol w="3200400"/>
                <a:gridCol w="3200400"/>
              </a:tblGrid>
              <a:tr h="0">
                <a:tc>
                  <a:txBody>
                    <a:bodyPr/>
                    <a:lstStyle/>
                    <a:p>
                      <a:pPr algn="just">
                        <a:lnSpc>
                          <a:spcPct val="115000"/>
                        </a:lnSpc>
                        <a:spcAft>
                          <a:spcPts val="0"/>
                        </a:spcAft>
                      </a:pPr>
                      <a:r>
                        <a:rPr lang="fr-FR" sz="2000" dirty="0">
                          <a:effectLst/>
                          <a:latin typeface="Times New Roman" pitchFamily="18" charset="0"/>
                          <a:cs typeface="Times New Roman" pitchFamily="18" charset="0"/>
                        </a:rPr>
                        <a:t>Priorité 1 (la plus forte):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dirty="0" smtClean="0">
                          <a:effectLst/>
                          <a:latin typeface="Times New Roman" pitchFamily="18" charset="0"/>
                          <a:cs typeface="Times New Roman" pitchFamily="18" charset="0"/>
                        </a:rPr>
                        <a:t>( )</a:t>
                      </a:r>
                      <a:r>
                        <a:rPr lang="fr-FR" sz="2000" dirty="0">
                          <a:effectLst/>
                          <a:latin typeface="Times New Roman" pitchFamily="18" charset="0"/>
                          <a:cs typeface="Times New Roman" pitchFamily="18" charset="0"/>
                        </a:rPr>
                        <a:t> </a:t>
                      </a:r>
                      <a:endParaRPr lang="fr-FR" sz="20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2: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 ++ --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dirty="0">
                          <a:effectLst/>
                          <a:latin typeface="Times New Roman" pitchFamily="18" charset="0"/>
                          <a:cs typeface="Times New Roman" pitchFamily="18" charset="0"/>
                        </a:rPr>
                        <a:t>Priorité 3: </a:t>
                      </a:r>
                      <a:endParaRPr lang="fr-FR" sz="20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 / %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4: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 -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5: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&lt; &lt;= &gt; &gt;=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6: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 !=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7: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&amp;&amp;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8: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a:effectLst/>
                          <a:latin typeface="Times New Roman" pitchFamily="18" charset="0"/>
                          <a:cs typeface="Times New Roman" pitchFamily="18" charset="0"/>
                        </a:rPr>
                        <a:t>|| </a:t>
                      </a:r>
                      <a:endParaRPr lang="fr-FR" sz="20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2000">
                          <a:effectLst/>
                          <a:latin typeface="Times New Roman" pitchFamily="18" charset="0"/>
                          <a:cs typeface="Times New Roman" pitchFamily="18" charset="0"/>
                        </a:rPr>
                        <a:t>Priorité 9 (la plus faible): </a:t>
                      </a:r>
                      <a:endParaRPr lang="fr-FR" sz="20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2000" dirty="0">
                          <a:effectLst/>
                          <a:latin typeface="Times New Roman" pitchFamily="18" charset="0"/>
                          <a:cs typeface="Times New Roman" pitchFamily="18" charset="0"/>
                        </a:rPr>
                        <a:t>= += -= *= /= %= </a:t>
                      </a:r>
                      <a:endParaRPr lang="fr-FR" sz="20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7"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519383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81</a:t>
            </a:fld>
            <a:endParaRPr lang="fr-FR" dirty="0"/>
          </a:p>
        </p:txBody>
      </p:sp>
      <p:sp>
        <p:nvSpPr>
          <p:cNvPr id="3" name="Rectangle 2"/>
          <p:cNvSpPr/>
          <p:nvPr/>
        </p:nvSpPr>
        <p:spPr>
          <a:xfrm>
            <a:off x="1547664" y="260648"/>
            <a:ext cx="5902578" cy="523220"/>
          </a:xfrm>
          <a:prstGeom prst="rect">
            <a:avLst/>
          </a:prstGeom>
        </p:spPr>
        <p:txBody>
          <a:bodyPr wrap="none">
            <a:spAutoFit/>
          </a:bodyPr>
          <a:lstStyle/>
          <a:p>
            <a:pPr lvl="0"/>
            <a:r>
              <a:rPr lang="fr-FR" sz="2800" b="1" dirty="0">
                <a:latin typeface="Times New Roman" pitchFamily="18" charset="0"/>
                <a:cs typeface="Times New Roman" pitchFamily="18" charset="0"/>
              </a:rPr>
              <a:t>Les fonctions arithmétiques standard</a:t>
            </a:r>
            <a:endParaRPr lang="fr-FR" sz="2800" dirty="0">
              <a:latin typeface="Times New Roman" pitchFamily="18" charset="0"/>
              <a:cs typeface="Times New Roman" pitchFamily="18" charset="0"/>
            </a:endParaRPr>
          </a:p>
        </p:txBody>
      </p:sp>
      <p:sp>
        <p:nvSpPr>
          <p:cNvPr id="4" name="Rectangle 3"/>
          <p:cNvSpPr/>
          <p:nvPr/>
        </p:nvSpPr>
        <p:spPr>
          <a:xfrm>
            <a:off x="323528" y="980728"/>
            <a:ext cx="8136904" cy="1323439"/>
          </a:xfrm>
          <a:prstGeom prst="rect">
            <a:avLst/>
          </a:prstGeom>
        </p:spPr>
        <p:txBody>
          <a:bodyPr wrap="square">
            <a:spAutoFit/>
          </a:bodyPr>
          <a:lstStyle/>
          <a:p>
            <a:pPr algn="just"/>
            <a:r>
              <a:rPr lang="fr-FR" sz="2000" dirty="0">
                <a:latin typeface="Times New Roman" pitchFamily="18" charset="0"/>
                <a:cs typeface="Times New Roman" pitchFamily="18" charset="0"/>
              </a:rPr>
              <a:t>Les fonctions suivantes sont prédéfinies dans la bibliothèque standard </a:t>
            </a:r>
            <a:r>
              <a:rPr lang="fr-FR" sz="2000" i="1" dirty="0">
                <a:latin typeface="Times New Roman" pitchFamily="18" charset="0"/>
                <a:cs typeface="Times New Roman" pitchFamily="18" charset="0"/>
              </a:rPr>
              <a:t>&lt;math&gt;</a:t>
            </a:r>
            <a:r>
              <a:rPr lang="fr-FR" sz="2000" dirty="0">
                <a:latin typeface="Times New Roman" pitchFamily="18" charset="0"/>
                <a:cs typeface="Times New Roman" pitchFamily="18" charset="0"/>
              </a:rPr>
              <a:t>. Pour pouvoir les utiliser, le programme doit contenir la ligne:</a:t>
            </a:r>
          </a:p>
          <a:p>
            <a:pPr algn="just"/>
            <a:r>
              <a:rPr lang="fr-FR" sz="2000" b="1" dirty="0">
                <a:latin typeface="Times New Roman" pitchFamily="18" charset="0"/>
                <a:cs typeface="Times New Roman" pitchFamily="18" charset="0"/>
              </a:rPr>
              <a:t>#</a:t>
            </a:r>
            <a:r>
              <a:rPr lang="fr-FR" sz="2000" b="1" dirty="0" err="1" smtClean="0">
                <a:latin typeface="Times New Roman" pitchFamily="18" charset="0"/>
                <a:cs typeface="Times New Roman" pitchFamily="18" charset="0"/>
              </a:rPr>
              <a:t>include</a:t>
            </a:r>
            <a:r>
              <a:rPr lang="fr-FR" sz="2000" b="1" dirty="0" smtClean="0">
                <a:latin typeface="Times New Roman" pitchFamily="18" charset="0"/>
                <a:cs typeface="Times New Roman" pitchFamily="18" charset="0"/>
              </a:rPr>
              <a:t>&lt;</a:t>
            </a:r>
            <a:r>
              <a:rPr lang="fr-FR" sz="2000" b="1" dirty="0" err="1" smtClean="0">
                <a:latin typeface="Times New Roman" pitchFamily="18" charset="0"/>
                <a:cs typeface="Times New Roman" pitchFamily="18" charset="0"/>
              </a:rPr>
              <a:t>math.h</a:t>
            </a:r>
            <a:r>
              <a:rPr lang="fr-FR" sz="2000" b="1" dirty="0">
                <a:latin typeface="Times New Roman" pitchFamily="18" charset="0"/>
                <a:cs typeface="Times New Roman" pitchFamily="18" charset="0"/>
              </a:rPr>
              <a:t>&gt;</a:t>
            </a:r>
            <a:endParaRPr lang="fr-FR" sz="2000" dirty="0">
              <a:latin typeface="Times New Roman" pitchFamily="18" charset="0"/>
              <a:cs typeface="Times New Roman" pitchFamily="18" charset="0"/>
            </a:endParaRPr>
          </a:p>
        </p:txBody>
      </p:sp>
      <p:graphicFrame>
        <p:nvGraphicFramePr>
          <p:cNvPr id="5" name="Tableau 4"/>
          <p:cNvGraphicFramePr>
            <a:graphicFrameLocks noGrp="1"/>
          </p:cNvGraphicFramePr>
          <p:nvPr>
            <p:extLst>
              <p:ext uri="{D42A27DB-BD31-4B8C-83A1-F6EECF244321}">
                <p14:modId xmlns="" xmlns:p14="http://schemas.microsoft.com/office/powerpoint/2010/main" val="1707847113"/>
              </p:ext>
            </p:extLst>
          </p:nvPr>
        </p:nvGraphicFramePr>
        <p:xfrm>
          <a:off x="1598188" y="2455526"/>
          <a:ext cx="6646220" cy="2341626"/>
        </p:xfrm>
        <a:graphic>
          <a:graphicData uri="http://schemas.openxmlformats.org/drawingml/2006/table">
            <a:tbl>
              <a:tblPr firstRow="1" firstCol="1" bandRow="1">
                <a:tableStyleId>{5C22544A-7EE6-4342-B048-85BDC9FD1C3A}</a:tableStyleId>
              </a:tblPr>
              <a:tblGrid>
                <a:gridCol w="2541764"/>
                <a:gridCol w="4104456"/>
              </a:tblGrid>
              <a:tr h="0">
                <a:tc>
                  <a:txBody>
                    <a:bodyPr/>
                    <a:lstStyle/>
                    <a:p>
                      <a:pPr algn="just">
                        <a:lnSpc>
                          <a:spcPct val="115000"/>
                        </a:lnSpc>
                        <a:spcAft>
                          <a:spcPts val="0"/>
                        </a:spcAft>
                      </a:pPr>
                      <a:r>
                        <a:rPr lang="fr-FR" sz="1800" dirty="0">
                          <a:effectLst/>
                          <a:latin typeface="Times New Roman" pitchFamily="18" charset="0"/>
                          <a:cs typeface="Times New Roman" pitchFamily="18" charset="0"/>
                        </a:rPr>
                        <a:t>COMMANDE C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EXPLICATION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dirty="0" err="1">
                          <a:effectLst/>
                          <a:latin typeface="Times New Roman" pitchFamily="18" charset="0"/>
                          <a:cs typeface="Times New Roman" pitchFamily="18" charset="0"/>
                        </a:rPr>
                        <a:t>exp</a:t>
                      </a:r>
                      <a:r>
                        <a:rPr lang="fr-FR" sz="1800" dirty="0">
                          <a:effectLst/>
                          <a:latin typeface="Times New Roman" pitchFamily="18" charset="0"/>
                          <a:cs typeface="Times New Roman" pitchFamily="18" charset="0"/>
                        </a:rPr>
                        <a:t>(X)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fonction exponentielle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a:effectLst/>
                          <a:latin typeface="Times New Roman" pitchFamily="18" charset="0"/>
                          <a:cs typeface="Times New Roman" pitchFamily="18" charset="0"/>
                        </a:rPr>
                        <a:t>log(X)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logarithme naturel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a:effectLst/>
                          <a:latin typeface="Times New Roman" pitchFamily="18" charset="0"/>
                          <a:cs typeface="Times New Roman" pitchFamily="18" charset="0"/>
                        </a:rPr>
                        <a:t>log10(X)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logarithme à base 10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a:effectLst/>
                          <a:latin typeface="Times New Roman" pitchFamily="18" charset="0"/>
                          <a:cs typeface="Times New Roman" pitchFamily="18" charset="0"/>
                        </a:rPr>
                        <a:t>pow(X,Y) </a:t>
                      </a:r>
                      <a:endParaRPr lang="fr-FR" sz="180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X exposant Y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dirty="0" err="1">
                          <a:effectLst/>
                          <a:latin typeface="Times New Roman" pitchFamily="18" charset="0"/>
                          <a:cs typeface="Times New Roman" pitchFamily="18" charset="0"/>
                        </a:rPr>
                        <a:t>sqrt</a:t>
                      </a:r>
                      <a:r>
                        <a:rPr lang="fr-FR" sz="1800" dirty="0">
                          <a:effectLst/>
                          <a:latin typeface="Times New Roman" pitchFamily="18" charset="0"/>
                          <a:cs typeface="Times New Roman" pitchFamily="18" charset="0"/>
                        </a:rPr>
                        <a:t>(X)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racine carrée de X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dirty="0" err="1">
                          <a:effectLst/>
                          <a:latin typeface="Times New Roman" pitchFamily="18" charset="0"/>
                          <a:cs typeface="Times New Roman" pitchFamily="18" charset="0"/>
                        </a:rPr>
                        <a:t>fabs</a:t>
                      </a:r>
                      <a:r>
                        <a:rPr lang="fr-FR" sz="1800" dirty="0">
                          <a:effectLst/>
                          <a:latin typeface="Times New Roman" pitchFamily="18" charset="0"/>
                          <a:cs typeface="Times New Roman" pitchFamily="18" charset="0"/>
                        </a:rPr>
                        <a:t>(X)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valeur absolue de X </a:t>
                      </a:r>
                      <a:endParaRPr lang="fr-FR" sz="1800" dirty="0">
                        <a:effectLst/>
                        <a:latin typeface="Times New Roman" pitchFamily="18" charset="0"/>
                        <a:ea typeface="Calibri"/>
                        <a:cs typeface="Times New Roman" pitchFamily="18" charset="0"/>
                      </a:endParaRPr>
                    </a:p>
                  </a:txBody>
                  <a:tcPr marL="9525" marR="9525" marT="9525" marB="9525" anchor="ctr"/>
                </a:tc>
              </a:tr>
            </a:tbl>
          </a:graphicData>
        </a:graphic>
      </p:graphicFrame>
      <p:graphicFrame>
        <p:nvGraphicFramePr>
          <p:cNvPr id="6" name="Tableau 5"/>
          <p:cNvGraphicFramePr>
            <a:graphicFrameLocks noGrp="1"/>
          </p:cNvGraphicFramePr>
          <p:nvPr>
            <p:extLst>
              <p:ext uri="{D42A27DB-BD31-4B8C-83A1-F6EECF244321}">
                <p14:modId xmlns="" xmlns:p14="http://schemas.microsoft.com/office/powerpoint/2010/main" val="2990862061"/>
              </p:ext>
            </p:extLst>
          </p:nvPr>
        </p:nvGraphicFramePr>
        <p:xfrm>
          <a:off x="1547664" y="4797152"/>
          <a:ext cx="6696744" cy="1003554"/>
        </p:xfrm>
        <a:graphic>
          <a:graphicData uri="http://schemas.openxmlformats.org/drawingml/2006/table">
            <a:tbl>
              <a:tblPr firstRow="1" firstCol="1" bandRow="1">
                <a:tableStyleId>{5C22544A-7EE6-4342-B048-85BDC9FD1C3A}</a:tableStyleId>
              </a:tblPr>
              <a:tblGrid>
                <a:gridCol w="2592288"/>
                <a:gridCol w="4104456"/>
              </a:tblGrid>
              <a:tr h="0">
                <a:tc>
                  <a:txBody>
                    <a:bodyPr/>
                    <a:lstStyle/>
                    <a:p>
                      <a:pPr algn="just">
                        <a:lnSpc>
                          <a:spcPct val="115000"/>
                        </a:lnSpc>
                        <a:spcAft>
                          <a:spcPts val="0"/>
                        </a:spcAft>
                      </a:pPr>
                      <a:r>
                        <a:rPr lang="en-US" sz="1800" dirty="0">
                          <a:effectLst/>
                          <a:latin typeface="Times New Roman" pitchFamily="18" charset="0"/>
                          <a:cs typeface="Times New Roman" pitchFamily="18" charset="0"/>
                        </a:rPr>
                        <a:t>sin(X) </a:t>
                      </a:r>
                      <a:r>
                        <a:rPr lang="en-US" sz="1800" dirty="0" err="1">
                          <a:effectLst/>
                          <a:latin typeface="Times New Roman" pitchFamily="18" charset="0"/>
                          <a:cs typeface="Times New Roman" pitchFamily="18" charset="0"/>
                        </a:rPr>
                        <a:t>cos</a:t>
                      </a:r>
                      <a:r>
                        <a:rPr lang="en-US" sz="1800" dirty="0">
                          <a:effectLst/>
                          <a:latin typeface="Times New Roman" pitchFamily="18" charset="0"/>
                          <a:cs typeface="Times New Roman" pitchFamily="18" charset="0"/>
                        </a:rPr>
                        <a:t>(X) tan(X)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sinus, cosinus, tangente de X </a:t>
                      </a:r>
                      <a:endParaRPr lang="fr-FR" sz="1800" dirty="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fr-FR" sz="1800" dirty="0" err="1">
                          <a:effectLst/>
                          <a:latin typeface="Times New Roman" pitchFamily="18" charset="0"/>
                          <a:cs typeface="Times New Roman" pitchFamily="18" charset="0"/>
                        </a:rPr>
                        <a:t>asin</a:t>
                      </a:r>
                      <a:r>
                        <a:rPr lang="fr-FR" sz="1800" dirty="0">
                          <a:effectLst/>
                          <a:latin typeface="Times New Roman" pitchFamily="18" charset="0"/>
                          <a:cs typeface="Times New Roman" pitchFamily="18" charset="0"/>
                        </a:rPr>
                        <a:t>(X) </a:t>
                      </a:r>
                      <a:r>
                        <a:rPr lang="fr-FR" sz="1800" dirty="0" err="1">
                          <a:effectLst/>
                          <a:latin typeface="Times New Roman" pitchFamily="18" charset="0"/>
                          <a:cs typeface="Times New Roman" pitchFamily="18" charset="0"/>
                        </a:rPr>
                        <a:t>acos</a:t>
                      </a:r>
                      <a:r>
                        <a:rPr lang="fr-FR" sz="1800" dirty="0">
                          <a:effectLst/>
                          <a:latin typeface="Times New Roman" pitchFamily="18" charset="0"/>
                          <a:cs typeface="Times New Roman" pitchFamily="18" charset="0"/>
                        </a:rPr>
                        <a:t>(X) </a:t>
                      </a:r>
                      <a:r>
                        <a:rPr lang="fr-FR" sz="1800" dirty="0" err="1">
                          <a:effectLst/>
                          <a:latin typeface="Times New Roman" pitchFamily="18" charset="0"/>
                          <a:cs typeface="Times New Roman" pitchFamily="18" charset="0"/>
                        </a:rPr>
                        <a:t>atan</a:t>
                      </a:r>
                      <a:r>
                        <a:rPr lang="fr-FR" sz="1800" dirty="0">
                          <a:effectLst/>
                          <a:latin typeface="Times New Roman" pitchFamily="18" charset="0"/>
                          <a:cs typeface="Times New Roman" pitchFamily="18" charset="0"/>
                        </a:rPr>
                        <a:t>(X)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en-US" sz="1800">
                          <a:effectLst/>
                          <a:latin typeface="Times New Roman" pitchFamily="18" charset="0"/>
                          <a:cs typeface="Times New Roman" pitchFamily="18" charset="0"/>
                        </a:rPr>
                        <a:t>arcsin(X), arccos(X), arctan(X) </a:t>
                      </a:r>
                      <a:endParaRPr lang="fr-FR" sz="1800">
                        <a:effectLst/>
                        <a:latin typeface="Times New Roman" pitchFamily="18" charset="0"/>
                        <a:ea typeface="Calibri"/>
                        <a:cs typeface="Times New Roman" pitchFamily="18" charset="0"/>
                      </a:endParaRPr>
                    </a:p>
                  </a:txBody>
                  <a:tcPr marL="9525" marR="9525" marT="9525" marB="9525" anchor="ctr"/>
                </a:tc>
              </a:tr>
              <a:tr h="0">
                <a:tc>
                  <a:txBody>
                    <a:bodyPr/>
                    <a:lstStyle/>
                    <a:p>
                      <a:pPr algn="just">
                        <a:lnSpc>
                          <a:spcPct val="115000"/>
                        </a:lnSpc>
                        <a:spcAft>
                          <a:spcPts val="0"/>
                        </a:spcAft>
                      </a:pPr>
                      <a:r>
                        <a:rPr lang="en-US" sz="1800" dirty="0" err="1">
                          <a:effectLst/>
                          <a:latin typeface="Times New Roman" pitchFamily="18" charset="0"/>
                          <a:cs typeface="Times New Roman" pitchFamily="18" charset="0"/>
                        </a:rPr>
                        <a:t>sinh</a:t>
                      </a:r>
                      <a:r>
                        <a:rPr lang="en-US" sz="1800" dirty="0">
                          <a:effectLst/>
                          <a:latin typeface="Times New Roman" pitchFamily="18" charset="0"/>
                          <a:cs typeface="Times New Roman" pitchFamily="18" charset="0"/>
                        </a:rPr>
                        <a:t>(X) </a:t>
                      </a:r>
                      <a:r>
                        <a:rPr lang="en-US" sz="1800" dirty="0" err="1">
                          <a:effectLst/>
                          <a:latin typeface="Times New Roman" pitchFamily="18" charset="0"/>
                          <a:cs typeface="Times New Roman" pitchFamily="18" charset="0"/>
                        </a:rPr>
                        <a:t>cosh</a:t>
                      </a:r>
                      <a:r>
                        <a:rPr lang="en-US" sz="1800" dirty="0">
                          <a:effectLst/>
                          <a:latin typeface="Times New Roman" pitchFamily="18" charset="0"/>
                          <a:cs typeface="Times New Roman" pitchFamily="18" charset="0"/>
                        </a:rPr>
                        <a:t>(X) </a:t>
                      </a:r>
                      <a:r>
                        <a:rPr lang="en-US" sz="1800" dirty="0" err="1">
                          <a:effectLst/>
                          <a:latin typeface="Times New Roman" pitchFamily="18" charset="0"/>
                          <a:cs typeface="Times New Roman" pitchFamily="18" charset="0"/>
                        </a:rPr>
                        <a:t>tanh</a:t>
                      </a:r>
                      <a:r>
                        <a:rPr lang="en-US" sz="1800" dirty="0">
                          <a:effectLst/>
                          <a:latin typeface="Times New Roman" pitchFamily="18" charset="0"/>
                          <a:cs typeface="Times New Roman" pitchFamily="18" charset="0"/>
                        </a:rPr>
                        <a:t>(X) </a:t>
                      </a:r>
                      <a:endParaRPr lang="fr-FR" sz="1800" dirty="0">
                        <a:effectLst/>
                        <a:latin typeface="Times New Roman" pitchFamily="18" charset="0"/>
                        <a:ea typeface="Calibri"/>
                        <a:cs typeface="Times New Roman" pitchFamily="18" charset="0"/>
                      </a:endParaRPr>
                    </a:p>
                  </a:txBody>
                  <a:tcPr marL="9525" marR="9525" marT="9525" marB="9525" anchor="ctr"/>
                </a:tc>
                <a:tc>
                  <a:txBody>
                    <a:bodyPr/>
                    <a:lstStyle/>
                    <a:p>
                      <a:pPr algn="just">
                        <a:lnSpc>
                          <a:spcPct val="115000"/>
                        </a:lnSpc>
                        <a:spcAft>
                          <a:spcPts val="0"/>
                        </a:spcAft>
                      </a:pPr>
                      <a:r>
                        <a:rPr lang="fr-FR" sz="1800" dirty="0">
                          <a:effectLst/>
                          <a:latin typeface="Times New Roman" pitchFamily="18" charset="0"/>
                          <a:cs typeface="Times New Roman" pitchFamily="18" charset="0"/>
                        </a:rPr>
                        <a:t>sinus, cosinus, tangente hyperboliques de X </a:t>
                      </a:r>
                      <a:endParaRPr lang="fr-FR" sz="1800" dirty="0">
                        <a:effectLst/>
                        <a:latin typeface="Times New Roman" pitchFamily="18" charset="0"/>
                        <a:ea typeface="Calibri"/>
                        <a:cs typeface="Times New Roman" pitchFamily="18" charset="0"/>
                      </a:endParaRPr>
                    </a:p>
                  </a:txBody>
                  <a:tcPr marL="9525" marR="9525" marT="9525" marB="9525" anchor="ctr"/>
                </a:tc>
              </a:tr>
            </a:tbl>
          </a:graphicData>
        </a:graphic>
      </p:graphicFrame>
      <p:sp>
        <p:nvSpPr>
          <p:cNvPr id="9"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107995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82</a:t>
            </a:fld>
            <a:endParaRPr lang="fr-FR"/>
          </a:p>
        </p:txBody>
      </p:sp>
      <p:sp>
        <p:nvSpPr>
          <p:cNvPr id="3" name="Rectangle 2"/>
          <p:cNvSpPr/>
          <p:nvPr/>
        </p:nvSpPr>
        <p:spPr>
          <a:xfrm>
            <a:off x="2771800" y="188640"/>
            <a:ext cx="3802644" cy="523220"/>
          </a:xfrm>
          <a:prstGeom prst="rect">
            <a:avLst/>
          </a:prstGeom>
        </p:spPr>
        <p:txBody>
          <a:bodyPr wrap="none">
            <a:spAutoFit/>
          </a:bodyPr>
          <a:lstStyle/>
          <a:p>
            <a:pPr lvl="0"/>
            <a:r>
              <a:rPr lang="fr-FR" sz="2800" b="1" dirty="0">
                <a:solidFill>
                  <a:srgbClr val="FF0000"/>
                </a:solidFill>
                <a:latin typeface="Times New Roman" pitchFamily="18" charset="0"/>
                <a:cs typeface="Times New Roman" pitchFamily="18" charset="0"/>
              </a:rPr>
              <a:t>Les conversions de type</a:t>
            </a:r>
            <a:endParaRPr lang="fr-FR" sz="2800" dirty="0">
              <a:solidFill>
                <a:srgbClr val="FF0000"/>
              </a:solidFill>
              <a:latin typeface="Times New Roman" pitchFamily="18" charset="0"/>
              <a:cs typeface="Times New Roman" pitchFamily="18" charset="0"/>
            </a:endParaRPr>
          </a:p>
        </p:txBody>
      </p:sp>
      <p:sp>
        <p:nvSpPr>
          <p:cNvPr id="4" name="Rectangle 3"/>
          <p:cNvSpPr/>
          <p:nvPr/>
        </p:nvSpPr>
        <p:spPr>
          <a:xfrm>
            <a:off x="-180528" y="836712"/>
            <a:ext cx="6670229" cy="400110"/>
          </a:xfrm>
          <a:prstGeom prst="rect">
            <a:avLst/>
          </a:prstGeom>
        </p:spPr>
        <p:txBody>
          <a:bodyPr wrap="square">
            <a:spAutoFit/>
          </a:bodyPr>
          <a:lstStyle/>
          <a:p>
            <a:pPr lvl="1"/>
            <a:r>
              <a:rPr lang="fr-FR" sz="2000" b="1" dirty="0">
                <a:latin typeface="Times New Roman" pitchFamily="18" charset="0"/>
                <a:cs typeface="Times New Roman" pitchFamily="18" charset="0"/>
              </a:rPr>
              <a:t>Les conversions de type automatiques</a:t>
            </a:r>
          </a:p>
        </p:txBody>
      </p:sp>
      <p:sp>
        <p:nvSpPr>
          <p:cNvPr id="5" name="Rectangle 4"/>
          <p:cNvSpPr/>
          <p:nvPr/>
        </p:nvSpPr>
        <p:spPr>
          <a:xfrm>
            <a:off x="323528" y="1196752"/>
            <a:ext cx="8352928" cy="1015663"/>
          </a:xfrm>
          <a:prstGeom prst="rect">
            <a:avLst/>
          </a:prstGeom>
        </p:spPr>
        <p:txBody>
          <a:bodyPr wrap="square">
            <a:spAutoFit/>
          </a:bodyPr>
          <a:lstStyle/>
          <a:p>
            <a:pPr algn="just"/>
            <a:r>
              <a:rPr lang="fr-FR" sz="2000" dirty="0">
                <a:latin typeface="Times New Roman" pitchFamily="18" charset="0"/>
                <a:cs typeface="Times New Roman" pitchFamily="18" charset="0"/>
              </a:rPr>
              <a:t>les valeurs des opérandes sont </a:t>
            </a:r>
            <a:r>
              <a:rPr lang="fr-FR" sz="2000" b="1" i="1" dirty="0">
                <a:solidFill>
                  <a:srgbClr val="FF0000"/>
                </a:solidFill>
                <a:latin typeface="Times New Roman" pitchFamily="18" charset="0"/>
                <a:cs typeface="Times New Roman" pitchFamily="18" charset="0"/>
              </a:rPr>
              <a:t>converties automatiquement dans un type commun</a:t>
            </a:r>
            <a:r>
              <a:rPr lang="fr-FR" sz="2000" dirty="0">
                <a:latin typeface="Times New Roman" pitchFamily="18" charset="0"/>
                <a:cs typeface="Times New Roman" pitchFamily="18" charset="0"/>
              </a:rPr>
              <a:t>. Ces manipulations implicites convertissent en général des types plus 'petits' en des types plus 'larges'; </a:t>
            </a:r>
          </a:p>
        </p:txBody>
      </p:sp>
      <p:sp>
        <p:nvSpPr>
          <p:cNvPr id="6" name="Rectangle 5"/>
          <p:cNvSpPr/>
          <p:nvPr/>
        </p:nvSpPr>
        <p:spPr>
          <a:xfrm>
            <a:off x="323528" y="2564904"/>
            <a:ext cx="1018227" cy="369332"/>
          </a:xfrm>
          <a:prstGeom prst="rect">
            <a:avLst/>
          </a:prstGeom>
        </p:spPr>
        <p:txBody>
          <a:bodyPr wrap="none">
            <a:spAutoFit/>
          </a:bodyPr>
          <a:lstStyle/>
          <a:p>
            <a:r>
              <a:rPr lang="fr-FR" b="1" i="1" dirty="0">
                <a:latin typeface="Times New Roman" pitchFamily="18" charset="0"/>
                <a:cs typeface="Times New Roman" pitchFamily="18" charset="0"/>
              </a:rPr>
              <a:t>Exemple</a:t>
            </a:r>
            <a:endParaRPr lang="fr-FR" dirty="0">
              <a:latin typeface="Times New Roman" pitchFamily="18" charset="0"/>
              <a:cs typeface="Times New Roman" pitchFamily="18" charset="0"/>
            </a:endParaRPr>
          </a:p>
        </p:txBody>
      </p:sp>
      <p:sp>
        <p:nvSpPr>
          <p:cNvPr id="7" name="Rectangle 1"/>
          <p:cNvSpPr>
            <a:spLocks noChangeArrowheads="1"/>
          </p:cNvSpPr>
          <p:nvPr/>
        </p:nvSpPr>
        <p:spPr bwMode="auto">
          <a:xfrm>
            <a:off x="323528" y="3212976"/>
            <a:ext cx="1483098" cy="2508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char A=3;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rgbClr val="0033AA"/>
                </a:solidFill>
                <a:effectLst/>
                <a:latin typeface="Times New Roman" pitchFamily="18" charset="0"/>
                <a:ea typeface="Times New Roman" pitchFamily="18" charset="0"/>
                <a:cs typeface="Times New Roman" pitchFamily="18" charset="0"/>
              </a:rPr>
              <a:t>int</a:t>
            </a: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B=4;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float C=4;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de-DE" sz="2000" b="1" i="0" u="none" strike="noStrike" cap="none" normalizeH="0" baseline="0" dirty="0" err="1" smtClean="0">
                <a:ln>
                  <a:noFill/>
                </a:ln>
                <a:solidFill>
                  <a:srgbClr val="0033AA"/>
                </a:solidFill>
                <a:effectLst/>
                <a:latin typeface="Times New Roman" pitchFamily="18" charset="0"/>
                <a:ea typeface="Times New Roman" pitchFamily="18" charset="0"/>
                <a:cs typeface="Times New Roman" pitchFamily="18" charset="0"/>
              </a:rPr>
              <a:t>float</a:t>
            </a:r>
            <a:r>
              <a:rPr kumimoji="0" lang="de-DE"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D,E;  </a:t>
            </a:r>
          </a:p>
          <a:p>
            <a:pPr marL="0" marR="0" lvl="0" indent="0"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de-DE" sz="2000" b="1" i="0" u="none" strike="noStrike" cap="none" normalizeH="0" baseline="0" dirty="0" err="1" smtClean="0">
                <a:ln>
                  <a:noFill/>
                </a:ln>
                <a:solidFill>
                  <a:srgbClr val="0033AA"/>
                </a:solidFill>
                <a:effectLst/>
                <a:latin typeface="Times New Roman" pitchFamily="18" charset="0"/>
                <a:ea typeface="Times New Roman" pitchFamily="18" charset="0"/>
                <a:cs typeface="Times New Roman" pitchFamily="18" charset="0"/>
              </a:rPr>
              <a:t>char</a:t>
            </a:r>
            <a:r>
              <a:rPr kumimoji="0" lang="de-DE"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F;</a:t>
            </a:r>
          </a:p>
          <a:p>
            <a:pPr marL="0" marR="0" lvl="0" indent="0"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a:t>
            </a: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D = A/C;  </a:t>
            </a:r>
          </a:p>
          <a:p>
            <a:pPr marL="0" marR="0" lvl="0" indent="0"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E = A/B;  </a:t>
            </a:r>
          </a:p>
          <a:p>
            <a:pPr marL="0" marR="0" lvl="0" indent="0"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F = A/C;</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8" name="Rectangle 7"/>
          <p:cNvSpPr/>
          <p:nvPr/>
        </p:nvSpPr>
        <p:spPr>
          <a:xfrm>
            <a:off x="2044226" y="2564904"/>
            <a:ext cx="7099773" cy="3785652"/>
          </a:xfrm>
          <a:prstGeom prst="rect">
            <a:avLst/>
          </a:prstGeom>
        </p:spPr>
        <p:txBody>
          <a:bodyPr wrap="square">
            <a:spAutoFit/>
          </a:bodyPr>
          <a:lstStyle/>
          <a:p>
            <a:pPr marL="342900" indent="-342900" algn="just">
              <a:lnSpc>
                <a:spcPct val="150000"/>
              </a:lnSpc>
              <a:buFont typeface="Wingdings" pitchFamily="2" charset="2"/>
              <a:buChar char="Ø"/>
            </a:pPr>
            <a:r>
              <a:rPr lang="fr-FR" sz="2000" dirty="0" smtClean="0">
                <a:latin typeface="Times New Roman" pitchFamily="18" charset="0"/>
                <a:cs typeface="Times New Roman" pitchFamily="18" charset="0"/>
              </a:rPr>
              <a:t>Pour </a:t>
            </a:r>
            <a:r>
              <a:rPr lang="fr-FR" sz="2000" dirty="0">
                <a:latin typeface="Times New Roman" pitchFamily="18" charset="0"/>
                <a:cs typeface="Times New Roman" pitchFamily="18" charset="0"/>
              </a:rPr>
              <a:t>le calcul de </a:t>
            </a:r>
            <a:r>
              <a:rPr lang="fr-FR" sz="2000" i="1" dirty="0">
                <a:latin typeface="Times New Roman" pitchFamily="18" charset="0"/>
                <a:cs typeface="Times New Roman" pitchFamily="18" charset="0"/>
              </a:rPr>
              <a:t>D</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A</a:t>
            </a:r>
            <a:r>
              <a:rPr lang="fr-FR" sz="2000" dirty="0">
                <a:latin typeface="Times New Roman" pitchFamily="18" charset="0"/>
                <a:cs typeface="Times New Roman" pitchFamily="18" charset="0"/>
              </a:rPr>
              <a:t> est converti en </a:t>
            </a:r>
            <a:r>
              <a:rPr lang="fr-FR" sz="2000" b="1" dirty="0" err="1">
                <a:latin typeface="Times New Roman" pitchFamily="18" charset="0"/>
                <a:cs typeface="Times New Roman" pitchFamily="18" charset="0"/>
              </a:rPr>
              <a:t>float</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et divisé par </a:t>
            </a:r>
            <a:r>
              <a:rPr lang="fr-FR" sz="2000" i="1" dirty="0">
                <a:latin typeface="Times New Roman" pitchFamily="18" charset="0"/>
                <a:cs typeface="Times New Roman" pitchFamily="18" charset="0"/>
              </a:rPr>
              <a:t>C</a:t>
            </a:r>
            <a:r>
              <a:rPr lang="fr-FR" sz="2000" dirty="0">
                <a:latin typeface="Times New Roman" pitchFamily="18" charset="0"/>
                <a:cs typeface="Times New Roman" pitchFamily="18" charset="0"/>
              </a:rPr>
              <a:t>. Le résultat (0.75) est affecté à</a:t>
            </a:r>
            <a:r>
              <a:rPr lang="fr-FR" sz="2000" i="1" dirty="0">
                <a:latin typeface="Times New Roman" pitchFamily="18" charset="0"/>
                <a:cs typeface="Times New Roman" pitchFamily="18" charset="0"/>
              </a:rPr>
              <a:t> D</a:t>
            </a:r>
            <a:r>
              <a:rPr lang="fr-FR" sz="2000" dirty="0">
                <a:latin typeface="Times New Roman" pitchFamily="18" charset="0"/>
                <a:cs typeface="Times New Roman" pitchFamily="18" charset="0"/>
              </a:rPr>
              <a:t> qui est aussi du type </a:t>
            </a:r>
            <a:r>
              <a:rPr lang="fr-FR" sz="2000" b="1" dirty="0" err="1">
                <a:latin typeface="Times New Roman" pitchFamily="18" charset="0"/>
                <a:cs typeface="Times New Roman" pitchFamily="18" charset="0"/>
              </a:rPr>
              <a:t>float</a:t>
            </a:r>
            <a:r>
              <a:rPr lang="fr-FR" sz="2000" dirty="0">
                <a:latin typeface="Times New Roman" pitchFamily="18" charset="0"/>
                <a:cs typeface="Times New Roman" pitchFamily="18" charset="0"/>
              </a:rPr>
              <a:t>. On obtient donc: </a:t>
            </a:r>
            <a:r>
              <a:rPr lang="fr-FR" sz="2000" i="1" dirty="0" smtClean="0">
                <a:latin typeface="Times New Roman" pitchFamily="18" charset="0"/>
                <a:cs typeface="Times New Roman" pitchFamily="18" charset="0"/>
              </a:rPr>
              <a:t>D=0.75</a:t>
            </a:r>
          </a:p>
          <a:p>
            <a:pPr marL="342900" indent="-342900" algn="just">
              <a:lnSpc>
                <a:spcPct val="150000"/>
              </a:lnSpc>
              <a:buFont typeface="Wingdings" pitchFamily="2" charset="2"/>
              <a:buChar char="Ø"/>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Pour le calcul de </a:t>
            </a:r>
            <a:r>
              <a:rPr lang="fr-FR" sz="2000" i="1" dirty="0">
                <a:latin typeface="Times New Roman" pitchFamily="18" charset="0"/>
                <a:cs typeface="Times New Roman" pitchFamily="18" charset="0"/>
              </a:rPr>
              <a:t>E</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A</a:t>
            </a:r>
            <a:r>
              <a:rPr lang="fr-FR" sz="2000" dirty="0">
                <a:latin typeface="Times New Roman" pitchFamily="18" charset="0"/>
                <a:cs typeface="Times New Roman" pitchFamily="18" charset="0"/>
              </a:rPr>
              <a:t> est converti en </a:t>
            </a:r>
            <a:r>
              <a:rPr lang="fr-FR" sz="2000" b="1" dirty="0" err="1">
                <a:latin typeface="Times New Roman" pitchFamily="18" charset="0"/>
                <a:cs typeface="Times New Roman" pitchFamily="18" charset="0"/>
              </a:rPr>
              <a:t>int</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et divisé par </a:t>
            </a:r>
            <a:r>
              <a:rPr lang="fr-FR" sz="2000" i="1" dirty="0">
                <a:latin typeface="Times New Roman" pitchFamily="18" charset="0"/>
                <a:cs typeface="Times New Roman" pitchFamily="18" charset="0"/>
              </a:rPr>
              <a:t>B</a:t>
            </a:r>
            <a:r>
              <a:rPr lang="fr-FR" sz="2000" dirty="0">
                <a:latin typeface="Times New Roman" pitchFamily="18" charset="0"/>
                <a:cs typeface="Times New Roman" pitchFamily="18" charset="0"/>
              </a:rPr>
              <a:t>. Le résultat de la division (type </a:t>
            </a:r>
            <a:r>
              <a:rPr lang="fr-FR" sz="2000" b="1" dirty="0" err="1">
                <a:latin typeface="Times New Roman" pitchFamily="18" charset="0"/>
                <a:cs typeface="Times New Roman" pitchFamily="18" charset="0"/>
              </a:rPr>
              <a:t>int</a:t>
            </a:r>
            <a:r>
              <a:rPr lang="fr-FR" sz="2000" b="1" dirty="0">
                <a:latin typeface="Times New Roman" pitchFamily="18" charset="0"/>
                <a:cs typeface="Times New Roman" pitchFamily="18" charset="0"/>
              </a:rPr>
              <a:t>,</a:t>
            </a:r>
            <a:r>
              <a:rPr lang="fr-FR" sz="2000" dirty="0">
                <a:latin typeface="Times New Roman" pitchFamily="18" charset="0"/>
                <a:cs typeface="Times New Roman" pitchFamily="18" charset="0"/>
              </a:rPr>
              <a:t> valeur 0) est converti en </a:t>
            </a:r>
            <a:r>
              <a:rPr lang="fr-FR" sz="2000" b="1" dirty="0" err="1" smtClean="0">
                <a:latin typeface="Times New Roman" pitchFamily="18" charset="0"/>
                <a:cs typeface="Times New Roman" pitchFamily="18" charset="0"/>
              </a:rPr>
              <a:t>float</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On obtient donc: </a:t>
            </a:r>
            <a:r>
              <a:rPr lang="fr-FR" sz="2000" i="1" dirty="0" smtClean="0">
                <a:latin typeface="Times New Roman" pitchFamily="18" charset="0"/>
                <a:cs typeface="Times New Roman" pitchFamily="18" charset="0"/>
              </a:rPr>
              <a:t>E=0.000</a:t>
            </a:r>
            <a:endParaRPr lang="fr-FR" sz="2000" dirty="0">
              <a:latin typeface="Times New Roman" pitchFamily="18" charset="0"/>
              <a:cs typeface="Times New Roman" pitchFamily="18" charset="0"/>
            </a:endParaRPr>
          </a:p>
          <a:p>
            <a:pPr marL="342900" indent="-342900" algn="just">
              <a:lnSpc>
                <a:spcPct val="150000"/>
              </a:lnSpc>
              <a:buFont typeface="Wingdings" pitchFamily="2" charset="2"/>
              <a:buChar char="Ø"/>
            </a:pPr>
            <a:r>
              <a:rPr lang="fr-FR" sz="2000" dirty="0" smtClean="0">
                <a:latin typeface="Times New Roman" pitchFamily="18" charset="0"/>
                <a:cs typeface="Times New Roman" pitchFamily="18" charset="0"/>
              </a:rPr>
              <a:t>Pour </a:t>
            </a:r>
            <a:r>
              <a:rPr lang="fr-FR" sz="2000" dirty="0">
                <a:latin typeface="Times New Roman" pitchFamily="18" charset="0"/>
                <a:cs typeface="Times New Roman" pitchFamily="18" charset="0"/>
              </a:rPr>
              <a:t>le calcul de </a:t>
            </a:r>
            <a:r>
              <a:rPr lang="fr-FR" sz="2000" i="1" dirty="0">
                <a:latin typeface="Times New Roman" pitchFamily="18" charset="0"/>
                <a:cs typeface="Times New Roman" pitchFamily="18" charset="0"/>
              </a:rPr>
              <a:t>F</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A</a:t>
            </a:r>
            <a:r>
              <a:rPr lang="fr-FR" sz="2000" dirty="0">
                <a:latin typeface="Times New Roman" pitchFamily="18" charset="0"/>
                <a:cs typeface="Times New Roman" pitchFamily="18" charset="0"/>
              </a:rPr>
              <a:t> est converti en </a:t>
            </a:r>
            <a:r>
              <a:rPr lang="fr-FR" sz="2000" b="1" dirty="0" err="1">
                <a:latin typeface="Times New Roman" pitchFamily="18" charset="0"/>
                <a:cs typeface="Times New Roman" pitchFamily="18" charset="0"/>
              </a:rPr>
              <a:t>float</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et divisé par </a:t>
            </a:r>
            <a:r>
              <a:rPr lang="fr-FR" sz="2000" i="1" dirty="0">
                <a:latin typeface="Times New Roman" pitchFamily="18" charset="0"/>
                <a:cs typeface="Times New Roman" pitchFamily="18" charset="0"/>
              </a:rPr>
              <a:t>C</a:t>
            </a:r>
            <a:r>
              <a:rPr lang="fr-FR" sz="2000" dirty="0">
                <a:latin typeface="Times New Roman" pitchFamily="18" charset="0"/>
                <a:cs typeface="Times New Roman" pitchFamily="18" charset="0"/>
              </a:rPr>
              <a:t>. Le résultat (0.75) est retraduit en </a:t>
            </a:r>
            <a:r>
              <a:rPr lang="fr-FR" sz="2000" b="1" dirty="0" smtClean="0">
                <a:latin typeface="Times New Roman" pitchFamily="18" charset="0"/>
                <a:cs typeface="Times New Roman" pitchFamily="18" charset="0"/>
              </a:rPr>
              <a:t>char</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On obtient donc: </a:t>
            </a:r>
            <a:r>
              <a:rPr lang="fr-FR" sz="2000" i="1" dirty="0">
                <a:latin typeface="Times New Roman" pitchFamily="18" charset="0"/>
                <a:cs typeface="Times New Roman" pitchFamily="18" charset="0"/>
              </a:rPr>
              <a:t>F=0</a:t>
            </a:r>
            <a:endParaRPr lang="fr-FR" sz="2000" dirty="0">
              <a:latin typeface="Times New Roman" pitchFamily="18" charset="0"/>
              <a:cs typeface="Times New Roman" pitchFamily="18" charset="0"/>
            </a:endParaRPr>
          </a:p>
        </p:txBody>
      </p:sp>
      <p:sp>
        <p:nvSpPr>
          <p:cNvPr id="9" name="Rectangle 8"/>
          <p:cNvSpPr/>
          <p:nvPr/>
        </p:nvSpPr>
        <p:spPr>
          <a:xfrm>
            <a:off x="1173504" y="2195572"/>
            <a:ext cx="6998896" cy="400110"/>
          </a:xfrm>
          <a:prstGeom prst="rect">
            <a:avLst/>
          </a:prstGeom>
        </p:spPr>
        <p:txBody>
          <a:bodyPr wrap="square">
            <a:spAutoFit/>
          </a:bodyPr>
          <a:lstStyle/>
          <a:p>
            <a:r>
              <a:rPr lang="en-US" sz="2000" b="1" dirty="0">
                <a:latin typeface="Times New Roman" pitchFamily="18" charset="0"/>
                <a:cs typeface="Times New Roman" pitchFamily="18" charset="0"/>
              </a:rPr>
              <a:t>char &lt;   short ≤  </a:t>
            </a:r>
            <a:r>
              <a:rPr lang="en-US" sz="2000" b="1" dirty="0" err="1">
                <a:latin typeface="Times New Roman" pitchFamily="18" charset="0"/>
                <a:cs typeface="Times New Roman" pitchFamily="18" charset="0"/>
              </a:rPr>
              <a:t>int</a:t>
            </a:r>
            <a:r>
              <a:rPr lang="en-US" sz="2000" b="1" dirty="0">
                <a:latin typeface="Times New Roman" pitchFamily="18" charset="0"/>
                <a:cs typeface="Times New Roman" pitchFamily="18" charset="0"/>
              </a:rPr>
              <a:t> ≤  long &lt; float &lt; double</a:t>
            </a:r>
            <a:endParaRPr lang="fr-FR" sz="2000" b="1" dirty="0">
              <a:latin typeface="Times New Roman" pitchFamily="18" charset="0"/>
              <a:cs typeface="Times New Roman" pitchFamily="18" charset="0"/>
            </a:endParaRPr>
          </a:p>
        </p:txBody>
      </p:sp>
      <p:sp>
        <p:nvSpPr>
          <p:cNvPr id="12"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757791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83</a:t>
            </a:fld>
            <a:endParaRPr lang="fr-FR"/>
          </a:p>
        </p:txBody>
      </p:sp>
      <p:sp>
        <p:nvSpPr>
          <p:cNvPr id="3" name="Rectangle 2"/>
          <p:cNvSpPr/>
          <p:nvPr/>
        </p:nvSpPr>
        <p:spPr>
          <a:xfrm>
            <a:off x="2555776" y="188640"/>
            <a:ext cx="3802644" cy="523220"/>
          </a:xfrm>
          <a:prstGeom prst="rect">
            <a:avLst/>
          </a:prstGeom>
        </p:spPr>
        <p:txBody>
          <a:bodyPr wrap="none">
            <a:spAutoFit/>
          </a:bodyPr>
          <a:lstStyle/>
          <a:p>
            <a:pPr lvl="0"/>
            <a:r>
              <a:rPr lang="fr-FR" sz="2800" b="1" dirty="0">
                <a:solidFill>
                  <a:srgbClr val="FF0000"/>
                </a:solidFill>
                <a:latin typeface="Times New Roman" pitchFamily="18" charset="0"/>
                <a:cs typeface="Times New Roman" pitchFamily="18" charset="0"/>
              </a:rPr>
              <a:t>Les conversions de type</a:t>
            </a:r>
            <a:endParaRPr lang="fr-FR" sz="2800" dirty="0">
              <a:solidFill>
                <a:srgbClr val="FF0000"/>
              </a:solidFill>
              <a:latin typeface="Times New Roman" pitchFamily="18" charset="0"/>
              <a:cs typeface="Times New Roman" pitchFamily="18" charset="0"/>
            </a:endParaRPr>
          </a:p>
        </p:txBody>
      </p:sp>
      <p:sp>
        <p:nvSpPr>
          <p:cNvPr id="4" name="Rectangle 3"/>
          <p:cNvSpPr/>
          <p:nvPr/>
        </p:nvSpPr>
        <p:spPr>
          <a:xfrm>
            <a:off x="107504" y="908720"/>
            <a:ext cx="5976664" cy="461665"/>
          </a:xfrm>
          <a:prstGeom prst="rect">
            <a:avLst/>
          </a:prstGeom>
        </p:spPr>
        <p:txBody>
          <a:bodyPr wrap="square">
            <a:spAutoFit/>
          </a:bodyPr>
          <a:lstStyle/>
          <a:p>
            <a:pPr lvl="1"/>
            <a:r>
              <a:rPr lang="fr-FR" sz="2400" b="1" dirty="0">
                <a:latin typeface="Times New Roman" pitchFamily="18" charset="0"/>
                <a:cs typeface="Times New Roman" pitchFamily="18" charset="0"/>
              </a:rPr>
              <a:t>Les conversions de type forcées (casting)</a:t>
            </a:r>
          </a:p>
        </p:txBody>
      </p:sp>
      <p:sp>
        <p:nvSpPr>
          <p:cNvPr id="5" name="Rectangle 1"/>
          <p:cNvSpPr>
            <a:spLocks noChangeArrowheads="1"/>
          </p:cNvSpPr>
          <p:nvPr/>
        </p:nvSpPr>
        <p:spPr bwMode="auto">
          <a:xfrm>
            <a:off x="137527" y="1422355"/>
            <a:ext cx="8250897" cy="1646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est possible de convertir explicitement une valeur en un type quelconque en forçant la transformation à l'aide de la syntaxe:</a:t>
            </a:r>
            <a:endPar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Casting (conversion de type forcée)</a:t>
            </a: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(&lt;Type&gt;) &lt;Expression&gt;</a:t>
            </a: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6" name="Rectangle 5"/>
          <p:cNvSpPr/>
          <p:nvPr/>
        </p:nvSpPr>
        <p:spPr>
          <a:xfrm>
            <a:off x="251520" y="3397348"/>
            <a:ext cx="1018227" cy="369332"/>
          </a:xfrm>
          <a:prstGeom prst="rect">
            <a:avLst/>
          </a:prstGeom>
        </p:spPr>
        <p:txBody>
          <a:bodyPr wrap="none">
            <a:spAutoFit/>
          </a:bodyPr>
          <a:lstStyle/>
          <a:p>
            <a:r>
              <a:rPr lang="fr-FR" b="1" i="1" dirty="0">
                <a:latin typeface="Times New Roman" pitchFamily="18" charset="0"/>
                <a:cs typeface="Times New Roman" pitchFamily="18" charset="0"/>
              </a:rPr>
              <a:t>Exemple</a:t>
            </a:r>
            <a:endParaRPr lang="fr-FR" i="1" dirty="0">
              <a:latin typeface="Times New Roman" pitchFamily="18" charset="0"/>
              <a:cs typeface="Times New Roman" pitchFamily="18" charset="0"/>
            </a:endParaRPr>
          </a:p>
        </p:txBody>
      </p:sp>
      <p:sp>
        <p:nvSpPr>
          <p:cNvPr id="7" name="Rectangle 2"/>
          <p:cNvSpPr>
            <a:spLocks noChangeArrowheads="1"/>
          </p:cNvSpPr>
          <p:nvPr/>
        </p:nvSpPr>
        <p:spPr bwMode="auto">
          <a:xfrm>
            <a:off x="758273" y="4065940"/>
            <a:ext cx="1952779"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char A=3;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33AA"/>
                </a:solidFill>
                <a:effectLst/>
                <a:latin typeface="Times New Roman" pitchFamily="18" charset="0"/>
                <a:ea typeface="Times New Roman" pitchFamily="18" charset="0"/>
                <a:cs typeface="Times New Roman" pitchFamily="18" charset="0"/>
              </a:rPr>
              <a:t>int</a:t>
            </a: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 B=4;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float C;  </a:t>
            </a:r>
          </a:p>
          <a:p>
            <a:pPr marL="0" marR="0" lvl="0" indent="0"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C = (</a:t>
            </a:r>
            <a:r>
              <a:rPr kumimoji="0" lang="fr-FR" sz="2000" b="1" i="0" u="none" strike="noStrike" cap="none" normalizeH="0" baseline="0" dirty="0" err="1" smtClean="0">
                <a:ln>
                  <a:noFill/>
                </a:ln>
                <a:solidFill>
                  <a:srgbClr val="0033AA"/>
                </a:solidFill>
                <a:effectLst/>
                <a:latin typeface="Times New Roman" pitchFamily="18" charset="0"/>
                <a:ea typeface="Times New Roman" pitchFamily="18" charset="0"/>
                <a:cs typeface="Times New Roman" pitchFamily="18" charset="0"/>
              </a:rPr>
              <a:t>float</a:t>
            </a:r>
            <a:r>
              <a:rPr kumimoji="0" lang="fr-FR" sz="2000" b="1" i="0" u="none" strike="noStrike" cap="none" normalizeH="0" baseline="0" dirty="0" smtClean="0">
                <a:ln>
                  <a:noFill/>
                </a:ln>
                <a:solidFill>
                  <a:srgbClr val="0033AA"/>
                </a:solidFill>
                <a:effectLst/>
                <a:latin typeface="Times New Roman" pitchFamily="18" charset="0"/>
                <a:ea typeface="Times New Roman" pitchFamily="18" charset="0"/>
                <a:cs typeface="Times New Roman" pitchFamily="18" charset="0"/>
              </a:rPr>
              <a:t>)A/B;</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8" name="Rectangle 7"/>
          <p:cNvSpPr/>
          <p:nvPr/>
        </p:nvSpPr>
        <p:spPr>
          <a:xfrm>
            <a:off x="3091538" y="3582014"/>
            <a:ext cx="5800941" cy="2862322"/>
          </a:xfrm>
          <a:prstGeom prst="rect">
            <a:avLst/>
          </a:prstGeom>
        </p:spPr>
        <p:txBody>
          <a:bodyPr wrap="square">
            <a:spAutoFit/>
          </a:bodyPr>
          <a:lstStyle/>
          <a:p>
            <a:pPr>
              <a:lnSpc>
                <a:spcPct val="150000"/>
              </a:lnSpc>
            </a:pPr>
            <a:r>
              <a:rPr lang="fr-FR" sz="2400" dirty="0">
                <a:latin typeface="Times New Roman" pitchFamily="18" charset="0"/>
                <a:cs typeface="Times New Roman" pitchFamily="18" charset="0"/>
              </a:rPr>
              <a:t>La valeur de </a:t>
            </a:r>
            <a:r>
              <a:rPr lang="fr-FR" sz="2400" i="1" dirty="0">
                <a:latin typeface="Times New Roman" pitchFamily="18" charset="0"/>
                <a:cs typeface="Times New Roman" pitchFamily="18" charset="0"/>
              </a:rPr>
              <a:t>A</a:t>
            </a:r>
            <a:r>
              <a:rPr lang="fr-FR" sz="2400" dirty="0">
                <a:latin typeface="Times New Roman" pitchFamily="18" charset="0"/>
                <a:cs typeface="Times New Roman" pitchFamily="18" charset="0"/>
              </a:rPr>
              <a:t> est explicitement convertie en </a:t>
            </a:r>
            <a:r>
              <a:rPr lang="fr-FR" sz="2400" b="1" dirty="0" err="1">
                <a:latin typeface="Times New Roman" pitchFamily="18" charset="0"/>
                <a:cs typeface="Times New Roman" pitchFamily="18" charset="0"/>
              </a:rPr>
              <a:t>float</a:t>
            </a:r>
            <a:r>
              <a:rPr lang="fr-FR" sz="2400" dirty="0">
                <a:latin typeface="Times New Roman" pitchFamily="18" charset="0"/>
                <a:cs typeface="Times New Roman" pitchFamily="18" charset="0"/>
              </a:rPr>
              <a:t>. La valeur de </a:t>
            </a:r>
            <a:r>
              <a:rPr lang="fr-FR" sz="2400" i="1" dirty="0">
                <a:latin typeface="Times New Roman" pitchFamily="18" charset="0"/>
                <a:cs typeface="Times New Roman" pitchFamily="18" charset="0"/>
              </a:rPr>
              <a:t>B</a:t>
            </a:r>
            <a:r>
              <a:rPr lang="fr-FR" sz="2400" dirty="0">
                <a:latin typeface="Times New Roman" pitchFamily="18" charset="0"/>
                <a:cs typeface="Times New Roman" pitchFamily="18" charset="0"/>
              </a:rPr>
              <a:t> est automatiquement convertie en </a:t>
            </a:r>
            <a:r>
              <a:rPr lang="fr-FR" sz="2400" b="1" dirty="0" err="1">
                <a:latin typeface="Times New Roman" pitchFamily="18" charset="0"/>
                <a:cs typeface="Times New Roman" pitchFamily="18" charset="0"/>
              </a:rPr>
              <a:t>float</a:t>
            </a:r>
            <a:r>
              <a:rPr lang="fr-FR" sz="2400" dirty="0">
                <a:latin typeface="Times New Roman" pitchFamily="18" charset="0"/>
                <a:cs typeface="Times New Roman" pitchFamily="18" charset="0"/>
              </a:rPr>
              <a:t>. Le résultat de la division (type rationnel, valeur 0.75) est affecté à </a:t>
            </a:r>
            <a:r>
              <a:rPr lang="fr-FR" sz="2400" i="1" dirty="0">
                <a:latin typeface="Times New Roman" pitchFamily="18" charset="0"/>
                <a:cs typeface="Times New Roman" pitchFamily="18" charset="0"/>
              </a:rPr>
              <a:t>C</a:t>
            </a:r>
            <a:r>
              <a:rPr lang="fr-FR" sz="2400" dirty="0">
                <a:latin typeface="Times New Roman" pitchFamily="18" charset="0"/>
                <a:cs typeface="Times New Roman" pitchFamily="18" charset="0"/>
              </a:rPr>
              <a:t>.</a:t>
            </a:r>
          </a:p>
          <a:p>
            <a:pPr>
              <a:lnSpc>
                <a:spcPct val="150000"/>
              </a:lnSpc>
            </a:pPr>
            <a:r>
              <a:rPr lang="fr-FR" sz="2400" dirty="0">
                <a:latin typeface="Times New Roman" pitchFamily="18" charset="0"/>
                <a:cs typeface="Times New Roman" pitchFamily="18" charset="0"/>
              </a:rPr>
              <a:t>Résultat: </a:t>
            </a:r>
            <a:r>
              <a:rPr lang="fr-FR" sz="2400" i="1" dirty="0">
                <a:latin typeface="Times New Roman" pitchFamily="18" charset="0"/>
                <a:cs typeface="Times New Roman" pitchFamily="18" charset="0"/>
              </a:rPr>
              <a:t>C=0.75</a:t>
            </a:r>
            <a:endParaRPr lang="fr-FR" sz="2400" dirty="0">
              <a:latin typeface="Times New Roman" pitchFamily="18" charset="0"/>
              <a:cs typeface="Times New Roman" pitchFamily="18" charset="0"/>
            </a:endParaRPr>
          </a:p>
        </p:txBody>
      </p:sp>
      <p:sp>
        <p:nvSpPr>
          <p:cNvPr id="11"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21261501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84</a:t>
            </a:fld>
            <a:endParaRPr lang="fr-FR" dirty="0"/>
          </a:p>
        </p:txBody>
      </p:sp>
      <p:sp>
        <p:nvSpPr>
          <p:cNvPr id="3" name="Rectangle 2"/>
          <p:cNvSpPr/>
          <p:nvPr/>
        </p:nvSpPr>
        <p:spPr>
          <a:xfrm>
            <a:off x="1763688" y="188640"/>
            <a:ext cx="5942524" cy="523220"/>
          </a:xfrm>
          <a:prstGeom prst="rect">
            <a:avLst/>
          </a:prstGeom>
        </p:spPr>
        <p:txBody>
          <a:bodyPr wrap="none">
            <a:spAutoFit/>
          </a:bodyPr>
          <a:lstStyle/>
          <a:p>
            <a:pPr lvl="0"/>
            <a:r>
              <a:rPr lang="fr-FR" sz="2800" b="1" dirty="0">
                <a:solidFill>
                  <a:srgbClr val="FF0000"/>
                </a:solidFill>
                <a:latin typeface="Times New Roman" pitchFamily="18" charset="0"/>
                <a:cs typeface="Times New Roman" pitchFamily="18" charset="0"/>
              </a:rPr>
              <a:t>Écriture d'un caractère   </a:t>
            </a:r>
            <a:r>
              <a:rPr lang="fr-FR" sz="2800" b="1" i="1" dirty="0" err="1">
                <a:solidFill>
                  <a:srgbClr val="FF0000"/>
                </a:solidFill>
                <a:latin typeface="Times New Roman" pitchFamily="18" charset="0"/>
                <a:cs typeface="Times New Roman" pitchFamily="18" charset="0"/>
              </a:rPr>
              <a:t>putchar</a:t>
            </a:r>
            <a:r>
              <a:rPr lang="fr-FR" sz="2800" b="1" i="1" dirty="0">
                <a:solidFill>
                  <a:srgbClr val="FF0000"/>
                </a:solidFill>
                <a:latin typeface="Times New Roman" pitchFamily="18" charset="0"/>
                <a:cs typeface="Times New Roman" pitchFamily="18" charset="0"/>
              </a:rPr>
              <a:t>('a');</a:t>
            </a:r>
            <a:endParaRPr lang="fr-FR" sz="2800" dirty="0">
              <a:solidFill>
                <a:srgbClr val="FF0000"/>
              </a:solidFill>
              <a:latin typeface="Times New Roman" pitchFamily="18" charset="0"/>
              <a:cs typeface="Times New Roman" pitchFamily="18" charset="0"/>
            </a:endParaRPr>
          </a:p>
        </p:txBody>
      </p:sp>
      <p:sp>
        <p:nvSpPr>
          <p:cNvPr id="5" name="ZoneTexte 4"/>
          <p:cNvSpPr txBox="1"/>
          <p:nvPr/>
        </p:nvSpPr>
        <p:spPr>
          <a:xfrm>
            <a:off x="179512" y="1204660"/>
            <a:ext cx="7416824" cy="400110"/>
          </a:xfrm>
          <a:prstGeom prst="rect">
            <a:avLst/>
          </a:prstGeom>
          <a:noFill/>
        </p:spPr>
        <p:txBody>
          <a:bodyPr wrap="square" rtlCol="0">
            <a:spAutoFit/>
          </a:bodyPr>
          <a:lstStyle/>
          <a:p>
            <a:r>
              <a:rPr lang="fr-FR" sz="2000" b="1" dirty="0" err="1" smtClean="0">
                <a:latin typeface="Times New Roman" pitchFamily="18" charset="0"/>
                <a:cs typeface="Times New Roman" pitchFamily="18" charset="0"/>
              </a:rPr>
              <a:t>putchar</a:t>
            </a:r>
            <a:r>
              <a:rPr lang="fr-FR" sz="2000" dirty="0" smtClean="0">
                <a:latin typeface="Times New Roman" pitchFamily="18" charset="0"/>
                <a:cs typeface="Times New Roman" pitchFamily="18" charset="0"/>
              </a:rPr>
              <a:t>() c’est une fonction d’écriture d’un caractère.</a:t>
            </a:r>
            <a:endParaRPr lang="fr-FR" sz="2000" dirty="0">
              <a:latin typeface="Times New Roman" pitchFamily="18" charset="0"/>
              <a:cs typeface="Times New Roman" pitchFamily="18" charset="0"/>
            </a:endParaRPr>
          </a:p>
        </p:txBody>
      </p:sp>
      <p:sp>
        <p:nvSpPr>
          <p:cNvPr id="6" name="Rectangle 5"/>
          <p:cNvSpPr/>
          <p:nvPr/>
        </p:nvSpPr>
        <p:spPr>
          <a:xfrm>
            <a:off x="179512" y="1772816"/>
            <a:ext cx="1107996" cy="369332"/>
          </a:xfrm>
          <a:prstGeom prst="rect">
            <a:avLst/>
          </a:prstGeom>
        </p:spPr>
        <p:txBody>
          <a:bodyPr wrap="none">
            <a:spAutoFit/>
          </a:bodyPr>
          <a:lstStyle/>
          <a:p>
            <a:r>
              <a:rPr lang="fr-FR" b="1" i="1" dirty="0">
                <a:latin typeface="Times New Roman" pitchFamily="18" charset="0"/>
                <a:cs typeface="Times New Roman" pitchFamily="18" charset="0"/>
              </a:rPr>
              <a:t>Exemples</a:t>
            </a:r>
            <a:endParaRPr lang="fr-FR" dirty="0">
              <a:latin typeface="Times New Roman" pitchFamily="18" charset="0"/>
              <a:cs typeface="Times New Roman" pitchFamily="18" charset="0"/>
            </a:endParaRPr>
          </a:p>
        </p:txBody>
      </p:sp>
      <p:sp>
        <p:nvSpPr>
          <p:cNvPr id="7" name="Rectangle 1"/>
          <p:cNvSpPr>
            <a:spLocks noChangeArrowheads="1"/>
          </p:cNvSpPr>
          <p:nvPr/>
        </p:nvSpPr>
        <p:spPr bwMode="auto">
          <a:xfrm>
            <a:off x="446126" y="2296036"/>
            <a:ext cx="7892097" cy="3123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char A = 225;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char B = '\a';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 = '\a';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 afficher la lettre x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afficher le symbole ?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 retour à la ligne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(65);    /* afficher le symbole avec  le code 65  (ASCII: 'A')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 afficher la lettre avec  le code 225 (ASCII: 'ß')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 </a:t>
            </a: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beep</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sonore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putchar</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 </a:t>
            </a: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beep</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sonore               */   </a:t>
            </a:r>
          </a:p>
        </p:txBody>
      </p:sp>
      <p:sp>
        <p:nvSpPr>
          <p:cNvPr id="10"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
        <p:nvSpPr>
          <p:cNvPr id="8" name="ZoneTexte 7"/>
          <p:cNvSpPr txBox="1"/>
          <p:nvPr/>
        </p:nvSpPr>
        <p:spPr>
          <a:xfrm>
            <a:off x="323528" y="5733256"/>
            <a:ext cx="1440160"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Remarque:</a:t>
            </a:r>
            <a:endParaRPr lang="fr-FR" sz="2000" b="1" i="1" dirty="0">
              <a:latin typeface="Times New Roman" pitchFamily="18" charset="0"/>
              <a:cs typeface="Times New Roman" pitchFamily="18" charset="0"/>
            </a:endParaRPr>
          </a:p>
        </p:txBody>
      </p:sp>
      <p:sp>
        <p:nvSpPr>
          <p:cNvPr id="11" name="Rectangle 10"/>
          <p:cNvSpPr/>
          <p:nvPr/>
        </p:nvSpPr>
        <p:spPr>
          <a:xfrm>
            <a:off x="2051720" y="5984279"/>
            <a:ext cx="1409360" cy="369332"/>
          </a:xfrm>
          <a:prstGeom prst="rect">
            <a:avLst/>
          </a:prstGeom>
        </p:spPr>
        <p:txBody>
          <a:bodyPr wrap="none">
            <a:spAutoFit/>
          </a:bodyPr>
          <a:lstStyle/>
          <a:p>
            <a:r>
              <a:rPr lang="fr-FR" b="1" dirty="0" err="1">
                <a:latin typeface="Times New Roman" pitchFamily="18" charset="0"/>
                <a:ea typeface="Times New Roman" pitchFamily="18" charset="0"/>
                <a:cs typeface="Times New Roman" pitchFamily="18" charset="0"/>
              </a:rPr>
              <a:t>putchar</a:t>
            </a:r>
            <a:r>
              <a:rPr lang="fr-FR" b="1" dirty="0">
                <a:latin typeface="Times New Roman" pitchFamily="18" charset="0"/>
                <a:ea typeface="Times New Roman" pitchFamily="18" charset="0"/>
                <a:cs typeface="Times New Roman" pitchFamily="18" charset="0"/>
              </a:rPr>
              <a:t>(B); </a:t>
            </a:r>
            <a:endParaRPr lang="fr-FR" dirty="0"/>
          </a:p>
        </p:txBody>
      </p:sp>
      <p:sp>
        <p:nvSpPr>
          <p:cNvPr id="12" name="Rectangle 11"/>
          <p:cNvSpPr/>
          <p:nvPr/>
        </p:nvSpPr>
        <p:spPr>
          <a:xfrm>
            <a:off x="4382157" y="5984279"/>
            <a:ext cx="1858201" cy="369332"/>
          </a:xfrm>
          <a:prstGeom prst="rect">
            <a:avLst/>
          </a:prstGeom>
        </p:spPr>
        <p:txBody>
          <a:bodyPr wrap="none">
            <a:spAutoFit/>
          </a:bodyPr>
          <a:lstStyle/>
          <a:p>
            <a:r>
              <a:rPr lang="en-US" b="1" dirty="0" err="1">
                <a:latin typeface="Times New Roman" pitchFamily="18" charset="0"/>
                <a:cs typeface="Times New Roman" pitchFamily="18" charset="0"/>
              </a:rPr>
              <a:t>printf</a:t>
            </a:r>
            <a:r>
              <a:rPr lang="en-US" b="1"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%c</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,B) </a:t>
            </a:r>
            <a:r>
              <a:rPr lang="en-US" b="1" dirty="0">
                <a:latin typeface="Times New Roman" pitchFamily="18" charset="0"/>
                <a:cs typeface="Times New Roman" pitchFamily="18" charset="0"/>
              </a:rPr>
              <a:t>;</a:t>
            </a:r>
          </a:p>
        </p:txBody>
      </p:sp>
      <p:sp>
        <p:nvSpPr>
          <p:cNvPr id="13" name="Double flèche horizontale 12"/>
          <p:cNvSpPr/>
          <p:nvPr/>
        </p:nvSpPr>
        <p:spPr>
          <a:xfrm>
            <a:off x="3461080" y="6133366"/>
            <a:ext cx="822888" cy="2202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6175562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520259"/>
            <a:ext cx="1828800" cy="365125"/>
          </a:xfrm>
        </p:spPr>
        <p:txBody>
          <a:bodyPr/>
          <a:lstStyle/>
          <a:p>
            <a:fld id="{E573D3F3-2131-4F8B-89B5-EAB9E9E25B40}" type="slidenum">
              <a:rPr lang="fr-FR" smtClean="0"/>
              <a:pPr/>
              <a:t>85</a:t>
            </a:fld>
            <a:endParaRPr lang="fr-FR" dirty="0"/>
          </a:p>
        </p:txBody>
      </p:sp>
      <p:sp>
        <p:nvSpPr>
          <p:cNvPr id="3" name="Rectangle 2"/>
          <p:cNvSpPr/>
          <p:nvPr/>
        </p:nvSpPr>
        <p:spPr>
          <a:xfrm>
            <a:off x="2627784" y="188640"/>
            <a:ext cx="4882940" cy="523220"/>
          </a:xfrm>
          <a:prstGeom prst="rect">
            <a:avLst/>
          </a:prstGeom>
        </p:spPr>
        <p:txBody>
          <a:bodyPr wrap="none">
            <a:spAutoFit/>
          </a:bodyPr>
          <a:lstStyle/>
          <a:p>
            <a:pPr lvl="0"/>
            <a:r>
              <a:rPr lang="fr-FR" sz="2800" b="1" dirty="0">
                <a:solidFill>
                  <a:srgbClr val="FF0000"/>
                </a:solidFill>
                <a:latin typeface="Times New Roman" pitchFamily="18" charset="0"/>
                <a:cs typeface="Times New Roman" pitchFamily="18" charset="0"/>
              </a:rPr>
              <a:t>Lecture d'un caractère </a:t>
            </a:r>
            <a:r>
              <a:rPr lang="fr-FR" sz="2800" b="1" i="1" dirty="0" err="1">
                <a:solidFill>
                  <a:srgbClr val="FF0000"/>
                </a:solidFill>
                <a:latin typeface="Times New Roman" pitchFamily="18" charset="0"/>
                <a:cs typeface="Times New Roman" pitchFamily="18" charset="0"/>
              </a:rPr>
              <a:t>getchar</a:t>
            </a:r>
            <a:endParaRPr lang="fr-FR" sz="2800" dirty="0">
              <a:solidFill>
                <a:srgbClr val="FF0000"/>
              </a:solidFill>
              <a:latin typeface="Times New Roman" pitchFamily="18" charset="0"/>
              <a:cs typeface="Times New Roman" pitchFamily="18" charset="0"/>
            </a:endParaRPr>
          </a:p>
        </p:txBody>
      </p:sp>
      <p:sp>
        <p:nvSpPr>
          <p:cNvPr id="5" name="ZoneTexte 4"/>
          <p:cNvSpPr txBox="1"/>
          <p:nvPr/>
        </p:nvSpPr>
        <p:spPr>
          <a:xfrm>
            <a:off x="467544" y="1124744"/>
            <a:ext cx="6912768" cy="400110"/>
          </a:xfrm>
          <a:prstGeom prst="rect">
            <a:avLst/>
          </a:prstGeom>
          <a:noFill/>
        </p:spPr>
        <p:txBody>
          <a:bodyPr wrap="square" rtlCol="0">
            <a:spAutoFit/>
          </a:bodyPr>
          <a:lstStyle/>
          <a:p>
            <a:r>
              <a:rPr lang="fr-FR" sz="2000" b="1" dirty="0" err="1">
                <a:latin typeface="Times New Roman" pitchFamily="18" charset="0"/>
                <a:cs typeface="Times New Roman" pitchFamily="18" charset="0"/>
              </a:rPr>
              <a:t>g</a:t>
            </a:r>
            <a:r>
              <a:rPr lang="fr-FR" sz="2000" b="1" dirty="0" err="1" smtClean="0">
                <a:latin typeface="Times New Roman" pitchFamily="18" charset="0"/>
                <a:cs typeface="Times New Roman" pitchFamily="18" charset="0"/>
              </a:rPr>
              <a:t>etchar</a:t>
            </a:r>
            <a:r>
              <a:rPr lang="fr-FR" sz="2000" dirty="0" smtClean="0">
                <a:latin typeface="Times New Roman" pitchFamily="18" charset="0"/>
                <a:cs typeface="Times New Roman" pitchFamily="18" charset="0"/>
              </a:rPr>
              <a:t>() c’est une fonction de lecture d’un caractère </a:t>
            </a:r>
            <a:endParaRPr lang="fr-FR" sz="2000" dirty="0">
              <a:latin typeface="Times New Roman" pitchFamily="18" charset="0"/>
              <a:cs typeface="Times New Roman" pitchFamily="18" charset="0"/>
            </a:endParaRPr>
          </a:p>
        </p:txBody>
      </p:sp>
      <p:sp>
        <p:nvSpPr>
          <p:cNvPr id="6" name="Rectangle 5"/>
          <p:cNvSpPr/>
          <p:nvPr/>
        </p:nvSpPr>
        <p:spPr>
          <a:xfrm>
            <a:off x="611560" y="2636912"/>
            <a:ext cx="2141984" cy="707886"/>
          </a:xfrm>
          <a:prstGeom prst="rect">
            <a:avLst/>
          </a:prstGeom>
        </p:spPr>
        <p:txBody>
          <a:bodyPr wrap="square">
            <a:spAutoFit/>
          </a:bodyPr>
          <a:lstStyle/>
          <a:p>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int</a:t>
            </a:r>
            <a:r>
              <a:rPr lang="fr-FR" sz="2000" b="1" dirty="0">
                <a:latin typeface="Times New Roman" pitchFamily="18" charset="0"/>
                <a:cs typeface="Times New Roman" pitchFamily="18" charset="0"/>
              </a:rPr>
              <a:t> C;</a:t>
            </a:r>
            <a:endParaRPr lang="fr-FR" sz="2000" dirty="0">
              <a:latin typeface="Times New Roman" pitchFamily="18" charset="0"/>
              <a:cs typeface="Times New Roman" pitchFamily="18" charset="0"/>
            </a:endParaRPr>
          </a:p>
          <a:p>
            <a:r>
              <a:rPr lang="fr-FR" sz="2000" b="1" dirty="0">
                <a:latin typeface="Times New Roman" pitchFamily="18" charset="0"/>
                <a:cs typeface="Times New Roman" pitchFamily="18" charset="0"/>
              </a:rPr>
              <a:t>  </a:t>
            </a:r>
            <a:r>
              <a:rPr lang="fr-FR" sz="2000" b="1" dirty="0" smtClean="0">
                <a:latin typeface="Times New Roman" pitchFamily="18" charset="0"/>
                <a:cs typeface="Times New Roman" pitchFamily="18" charset="0"/>
              </a:rPr>
              <a:t>C </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getchar</a:t>
            </a:r>
            <a:r>
              <a:rPr lang="fr-FR" sz="2000" b="1" dirty="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7" name="ZoneTexte 6"/>
          <p:cNvSpPr txBox="1"/>
          <p:nvPr/>
        </p:nvSpPr>
        <p:spPr>
          <a:xfrm>
            <a:off x="395536" y="2060848"/>
            <a:ext cx="1512168" cy="400110"/>
          </a:xfrm>
          <a:prstGeom prst="rect">
            <a:avLst/>
          </a:prstGeom>
          <a:noFill/>
        </p:spPr>
        <p:txBody>
          <a:bodyPr wrap="square" rtlCol="0">
            <a:spAutoFit/>
          </a:bodyPr>
          <a:lstStyle/>
          <a:p>
            <a:r>
              <a:rPr lang="fr-FR" sz="2000" b="1" i="1" dirty="0" smtClean="0">
                <a:latin typeface="Times New Roman" pitchFamily="18" charset="0"/>
                <a:cs typeface="Times New Roman" pitchFamily="18" charset="0"/>
              </a:rPr>
              <a:t>Exemple:</a:t>
            </a:r>
            <a:endParaRPr lang="fr-FR" sz="2000" b="1" i="1" dirty="0">
              <a:latin typeface="Times New Roman" pitchFamily="18" charset="0"/>
              <a:cs typeface="Times New Roman" pitchFamily="18" charset="0"/>
            </a:endParaRPr>
          </a:p>
        </p:txBody>
      </p:sp>
      <p:sp>
        <p:nvSpPr>
          <p:cNvPr id="8" name="Double flèche horizontale 7"/>
          <p:cNvSpPr/>
          <p:nvPr/>
        </p:nvSpPr>
        <p:spPr>
          <a:xfrm>
            <a:off x="2987824" y="2960076"/>
            <a:ext cx="1530424" cy="1791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ccolade fermante 8"/>
          <p:cNvSpPr/>
          <p:nvPr/>
        </p:nvSpPr>
        <p:spPr>
          <a:xfrm>
            <a:off x="2411760" y="2636912"/>
            <a:ext cx="34178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4716016" y="2780928"/>
            <a:ext cx="2448272" cy="400110"/>
          </a:xfrm>
          <a:prstGeom prst="rect">
            <a:avLst/>
          </a:prstGeom>
          <a:noFill/>
        </p:spPr>
        <p:txBody>
          <a:bodyPr wrap="square" rtlCol="0">
            <a:spAutoFit/>
          </a:bodyPr>
          <a:lstStyle/>
          <a:p>
            <a:r>
              <a:rPr lang="fr-FR" sz="2000" b="1" dirty="0" err="1" smtClean="0">
                <a:latin typeface="Times New Roman" pitchFamily="18" charset="0"/>
                <a:cs typeface="Times New Roman" pitchFamily="18" charset="0"/>
              </a:rPr>
              <a:t>Scanf</a:t>
            </a:r>
            <a:r>
              <a:rPr lang="fr-FR"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a:t>
            </a:r>
            <a:r>
              <a:rPr lang="fr-FR" sz="2000" b="1" dirty="0" smtClean="0">
                <a:latin typeface="Times New Roman" pitchFamily="18" charset="0"/>
                <a:cs typeface="Times New Roman" pitchFamily="18" charset="0"/>
              </a:rPr>
              <a:t>%c</a:t>
            </a:r>
            <a:r>
              <a:rPr lang="en-US" sz="2000" b="1" dirty="0">
                <a:latin typeface="Times New Roman" pitchFamily="18" charset="0"/>
                <a:cs typeface="Times New Roman" pitchFamily="18" charset="0"/>
              </a:rPr>
              <a:t>"</a:t>
            </a:r>
            <a:r>
              <a:rPr lang="fr-FR" sz="2000" b="1" dirty="0" smtClean="0">
                <a:latin typeface="Times New Roman" pitchFamily="18" charset="0"/>
                <a:cs typeface="Times New Roman" pitchFamily="18" charset="0"/>
              </a:rPr>
              <a:t>,&amp;c);</a:t>
            </a:r>
            <a:endParaRPr lang="fr-FR" sz="2000" b="1" dirty="0">
              <a:latin typeface="Times New Roman" pitchFamily="18" charset="0"/>
              <a:cs typeface="Times New Roman" pitchFamily="18" charset="0"/>
            </a:endParaRPr>
          </a:p>
        </p:txBody>
      </p:sp>
      <p:sp>
        <p:nvSpPr>
          <p:cNvPr id="13" name="Espace réservé de la date 2"/>
          <p:cNvSpPr>
            <a:spLocks noGrp="1"/>
          </p:cNvSpPr>
          <p:nvPr>
            <p:ph type="dt" sz="half" idx="10"/>
          </p:nvPr>
        </p:nvSpPr>
        <p:spPr>
          <a:xfrm>
            <a:off x="6629400" y="6492875"/>
            <a:ext cx="2514600" cy="365125"/>
          </a:xfrm>
        </p:spPr>
        <p:txBody>
          <a:bodyPr/>
          <a:lstStyle/>
          <a:p>
            <a:r>
              <a:rPr lang="fr-FR" dirty="0" smtClean="0"/>
              <a:t>Filière MIP (S1) : Module I111</a:t>
            </a:r>
            <a:endParaRPr lang="fr-FR" dirty="0"/>
          </a:p>
        </p:txBody>
      </p:sp>
    </p:spTree>
    <p:extLst>
      <p:ext uri="{BB962C8B-B14F-4D97-AF65-F5344CB8AC3E}">
        <p14:creationId xmlns="" xmlns:p14="http://schemas.microsoft.com/office/powerpoint/2010/main" val="16126336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73D3F3-2131-4F8B-89B5-EAB9E9E25B40}" type="slidenum">
              <a:rPr lang="fr-FR" smtClean="0"/>
              <a:pPr/>
              <a:t>86</a:t>
            </a:fld>
            <a:endParaRPr lang="fr-FR"/>
          </a:p>
        </p:txBody>
      </p:sp>
      <p:sp>
        <p:nvSpPr>
          <p:cNvPr id="4" name="Rectangle 3"/>
          <p:cNvSpPr/>
          <p:nvPr/>
        </p:nvSpPr>
        <p:spPr>
          <a:xfrm>
            <a:off x="12863" y="116632"/>
            <a:ext cx="7488832" cy="461665"/>
          </a:xfrm>
          <a:prstGeom prst="rect">
            <a:avLst/>
          </a:prstGeom>
        </p:spPr>
        <p:txBody>
          <a:bodyPr wrap="square">
            <a:spAutoFit/>
          </a:bodyPr>
          <a:lstStyle/>
          <a:p>
            <a:r>
              <a:rPr lang="fr-FR" sz="2400" b="1" dirty="0" smtClean="0">
                <a:latin typeface="Times New Roman" pitchFamily="18" charset="0"/>
                <a:cs typeface="Times New Roman" pitchFamily="18" charset="0"/>
              </a:rPr>
              <a:t>Exemple 1 : Traduire en C l'algorithme suivant</a:t>
            </a:r>
            <a:endParaRPr lang="fr-FR" sz="2400" b="1" dirty="0">
              <a:latin typeface="Times New Roman" pitchFamily="18" charset="0"/>
              <a:cs typeface="Times New Roman" pitchFamily="18" charset="0"/>
            </a:endParaRPr>
          </a:p>
        </p:txBody>
      </p:sp>
      <p:sp>
        <p:nvSpPr>
          <p:cNvPr id="5" name="Text Box 2"/>
          <p:cNvSpPr txBox="1">
            <a:spLocks noChangeArrowheads="1"/>
          </p:cNvSpPr>
          <p:nvPr/>
        </p:nvSpPr>
        <p:spPr bwMode="auto">
          <a:xfrm>
            <a:off x="179512" y="980728"/>
            <a:ext cx="8784976"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fr-FR" sz="2000" b="1" dirty="0" smtClean="0">
                <a:solidFill>
                  <a:srgbClr val="000000"/>
                </a:solidFill>
                <a:latin typeface="Times New Roman" pitchFamily="18" charset="0"/>
                <a:cs typeface="Times New Roman" pitchFamily="18" charset="0"/>
              </a:rPr>
              <a:t>Algorithme </a:t>
            </a:r>
            <a:r>
              <a:rPr lang="fr-FR" sz="2000" b="1" dirty="0">
                <a:solidFill>
                  <a:srgbClr val="000000"/>
                </a:solidFill>
                <a:latin typeface="Times New Roman" pitchFamily="18" charset="0"/>
                <a:cs typeface="Times New Roman" pitchFamily="18" charset="0"/>
              </a:rPr>
              <a:t>Calcul</a:t>
            </a:r>
            <a:br>
              <a:rPr lang="fr-FR" sz="2000" b="1" dirty="0">
                <a:solidFill>
                  <a:srgbClr val="000000"/>
                </a:solidFill>
                <a:latin typeface="Times New Roman" pitchFamily="18" charset="0"/>
                <a:cs typeface="Times New Roman" pitchFamily="18" charset="0"/>
              </a:rPr>
            </a:br>
            <a:r>
              <a:rPr lang="fr-FR" sz="2000" b="1" dirty="0">
                <a:solidFill>
                  <a:srgbClr val="000000"/>
                </a:solidFill>
                <a:latin typeface="Times New Roman" pitchFamily="18" charset="0"/>
                <a:cs typeface="Times New Roman" pitchFamily="18" charset="0"/>
              </a:rPr>
              <a:t>Variable 	</a:t>
            </a:r>
            <a:r>
              <a:rPr lang="fr-FR" sz="2000" dirty="0" smtClean="0">
                <a:solidFill>
                  <a:srgbClr val="000000"/>
                </a:solidFill>
                <a:latin typeface="Times New Roman" pitchFamily="18" charset="0"/>
                <a:cs typeface="Times New Roman" pitchFamily="18" charset="0"/>
              </a:rPr>
              <a:t>A : </a:t>
            </a:r>
            <a:r>
              <a:rPr lang="fr-FR" sz="2000" dirty="0">
                <a:solidFill>
                  <a:srgbClr val="000000"/>
                </a:solidFill>
                <a:latin typeface="Times New Roman" pitchFamily="18" charset="0"/>
                <a:cs typeface="Times New Roman" pitchFamily="18" charset="0"/>
              </a:rPr>
              <a:t>Entier</a:t>
            </a:r>
          </a:p>
          <a:p>
            <a:pPr eaLnBrk="1" hangingPunct="1"/>
            <a:r>
              <a:rPr lang="fr-FR" sz="2000" dirty="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          C,B  </a:t>
            </a:r>
            <a:r>
              <a:rPr lang="fr-FR" sz="2000" dirty="0">
                <a:solidFill>
                  <a:srgbClr val="000000"/>
                </a:solidFill>
                <a:latin typeface="Times New Roman" pitchFamily="18" charset="0"/>
                <a:cs typeface="Times New Roman" pitchFamily="18" charset="0"/>
              </a:rPr>
              <a:t>: Réel</a:t>
            </a:r>
          </a:p>
          <a:p>
            <a:pPr eaLnBrk="1" hangingPunct="1"/>
            <a:r>
              <a:rPr lang="fr-FR" sz="2000" dirty="0">
                <a:solidFill>
                  <a:srgbClr val="000000"/>
                </a:solidFill>
                <a:latin typeface="Times New Roman" pitchFamily="18" charset="0"/>
                <a:cs typeface="Times New Roman" pitchFamily="18" charset="0"/>
              </a:rPr>
              <a:t>    		D : caractère</a:t>
            </a:r>
          </a:p>
          <a:p>
            <a:pPr eaLnBrk="1" hangingPunct="1"/>
            <a:r>
              <a:rPr lang="fr-FR" sz="2000" dirty="0">
                <a:solidFill>
                  <a:srgbClr val="000000"/>
                </a:solidFill>
                <a:latin typeface="Times New Roman" pitchFamily="18" charset="0"/>
                <a:cs typeface="Times New Roman" pitchFamily="18" charset="0"/>
              </a:rPr>
              <a:t>    		E : Booléen</a:t>
            </a:r>
            <a:r>
              <a:rPr lang="fr-FR" sz="2000" b="1" dirty="0">
                <a:solidFill>
                  <a:srgbClr val="000000"/>
                </a:solidFill>
                <a:latin typeface="Times New Roman" pitchFamily="18" charset="0"/>
                <a:cs typeface="Times New Roman" pitchFamily="18" charset="0"/>
              </a:rPr>
              <a:t/>
            </a:r>
            <a:br>
              <a:rPr lang="fr-FR" sz="2000" b="1" dirty="0">
                <a:solidFill>
                  <a:srgbClr val="000000"/>
                </a:solidFill>
                <a:latin typeface="Times New Roman" pitchFamily="18" charset="0"/>
                <a:cs typeface="Times New Roman" pitchFamily="18" charset="0"/>
              </a:rPr>
            </a:br>
            <a:r>
              <a:rPr lang="fr-FR" sz="2000" b="1" dirty="0">
                <a:solidFill>
                  <a:srgbClr val="000000"/>
                </a:solidFill>
                <a:latin typeface="Times New Roman" pitchFamily="18" charset="0"/>
                <a:cs typeface="Times New Roman" pitchFamily="18" charset="0"/>
              </a:rPr>
              <a:t>Début</a:t>
            </a:r>
            <a:br>
              <a:rPr lang="fr-FR" sz="2000" b="1" dirty="0">
                <a:solidFill>
                  <a:srgbClr val="000000"/>
                </a:solidFill>
                <a:latin typeface="Times New Roman" pitchFamily="18" charset="0"/>
                <a:cs typeface="Times New Roman" pitchFamily="18" charset="0"/>
              </a:rPr>
            </a:br>
            <a:r>
              <a:rPr lang="fr-FR" sz="2000" b="1" dirty="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A </a:t>
            </a:r>
            <a:r>
              <a:rPr lang="fr-FR" sz="2000" dirty="0">
                <a:solidFill>
                  <a:srgbClr val="000000"/>
                </a:solidFill>
                <a:latin typeface="Times New Roman" pitchFamily="18" charset="0"/>
                <a:cs typeface="Times New Roman" pitchFamily="18" charset="0"/>
              </a:rPr>
              <a:t>← 30</a:t>
            </a:r>
            <a:br>
              <a:rPr lang="fr-FR" sz="2000" dirty="0">
                <a:solidFill>
                  <a:srgbClr val="000000"/>
                </a:solidFill>
                <a:latin typeface="Times New Roman" pitchFamily="18" charset="0"/>
                <a:cs typeface="Times New Roman" pitchFamily="18" charset="0"/>
              </a:rPr>
            </a:br>
            <a:r>
              <a:rPr lang="fr-FR" sz="2000" dirty="0" smtClean="0">
                <a:solidFill>
                  <a:srgbClr val="000000"/>
                </a:solidFill>
                <a:latin typeface="Times New Roman" pitchFamily="18" charset="0"/>
                <a:cs typeface="Times New Roman" pitchFamily="18" charset="0"/>
              </a:rPr>
              <a:t>  B </a:t>
            </a:r>
            <a:r>
              <a:rPr lang="fr-FR" sz="2000" dirty="0">
                <a:solidFill>
                  <a:srgbClr val="000000"/>
                </a:solidFill>
                <a:latin typeface="Times New Roman" pitchFamily="18" charset="0"/>
                <a:cs typeface="Times New Roman" pitchFamily="18" charset="0"/>
              </a:rPr>
              <a:t>← A * 2</a:t>
            </a:r>
          </a:p>
          <a:p>
            <a:pPr eaLnBrk="1" hangingPunct="1"/>
            <a:r>
              <a:rPr lang="fr-FR" sz="2000" dirty="0" smtClean="0">
                <a:solidFill>
                  <a:srgbClr val="000000"/>
                </a:solidFill>
                <a:latin typeface="Times New Roman" pitchFamily="18" charset="0"/>
                <a:cs typeface="Times New Roman" pitchFamily="18" charset="0"/>
              </a:rPr>
              <a:t>  Écrire</a:t>
            </a:r>
            <a:r>
              <a:rPr lang="fr-FR" sz="2000" dirty="0">
                <a:solidFill>
                  <a:srgbClr val="000000"/>
                </a:solidFill>
                <a:latin typeface="Times New Roman" pitchFamily="18" charset="0"/>
                <a:cs typeface="Times New Roman" pitchFamily="18" charset="0"/>
              </a:rPr>
              <a:t>('B=' , B)</a:t>
            </a:r>
          </a:p>
          <a:p>
            <a:pPr eaLnBrk="1" hangingPunct="1"/>
            <a:r>
              <a:rPr lang="fr-FR" sz="2000" dirty="0" smtClean="0">
                <a:solidFill>
                  <a:srgbClr val="000000"/>
                </a:solidFill>
                <a:latin typeface="Times New Roman" pitchFamily="18" charset="0"/>
                <a:cs typeface="Times New Roman" pitchFamily="18" charset="0"/>
              </a:rPr>
              <a:t>  C </a:t>
            </a:r>
            <a:r>
              <a:rPr lang="fr-FR" sz="2000" dirty="0">
                <a:solidFill>
                  <a:srgbClr val="000000"/>
                </a:solidFill>
                <a:latin typeface="Times New Roman" pitchFamily="18" charset="0"/>
                <a:cs typeface="Times New Roman" pitchFamily="18" charset="0"/>
              </a:rPr>
              <a:t>← (B + A)/4</a:t>
            </a:r>
          </a:p>
          <a:p>
            <a:pPr eaLnBrk="1" hangingPunct="1"/>
            <a:r>
              <a:rPr lang="fr-FR" sz="2000" dirty="0" smtClean="0">
                <a:solidFill>
                  <a:srgbClr val="000000"/>
                </a:solidFill>
                <a:latin typeface="Times New Roman" pitchFamily="18" charset="0"/>
                <a:cs typeface="Times New Roman" pitchFamily="18" charset="0"/>
              </a:rPr>
              <a:t>  B </a:t>
            </a:r>
            <a:r>
              <a:rPr lang="fr-FR" sz="2000" dirty="0">
                <a:solidFill>
                  <a:srgbClr val="000000"/>
                </a:solidFill>
                <a:latin typeface="Times New Roman" pitchFamily="18" charset="0"/>
                <a:cs typeface="Times New Roman" pitchFamily="18" charset="0"/>
              </a:rPr>
              <a:t>← C / 5</a:t>
            </a:r>
          </a:p>
          <a:p>
            <a:pPr eaLnBrk="1" hangingPunct="1"/>
            <a:r>
              <a:rPr lang="fr-FR" sz="2000" dirty="0" smtClean="0">
                <a:solidFill>
                  <a:srgbClr val="000000"/>
                </a:solidFill>
                <a:latin typeface="Times New Roman" pitchFamily="18" charset="0"/>
                <a:cs typeface="Times New Roman" pitchFamily="18" charset="0"/>
              </a:rPr>
              <a:t>  D </a:t>
            </a:r>
            <a:r>
              <a:rPr lang="fr-FR" sz="2000" dirty="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A’</a:t>
            </a:r>
            <a:endParaRPr lang="fr-FR" sz="2000" dirty="0">
              <a:solidFill>
                <a:srgbClr val="000000"/>
              </a:solidFill>
              <a:latin typeface="Times New Roman" pitchFamily="18" charset="0"/>
              <a:cs typeface="Times New Roman" pitchFamily="18" charset="0"/>
            </a:endParaRPr>
          </a:p>
          <a:p>
            <a:pPr eaLnBrk="1" hangingPunct="1"/>
            <a:r>
              <a:rPr lang="fr-FR" sz="2000" dirty="0" smtClean="0">
                <a:solidFill>
                  <a:srgbClr val="000000"/>
                </a:solidFill>
                <a:latin typeface="Times New Roman" pitchFamily="18" charset="0"/>
                <a:cs typeface="Times New Roman" pitchFamily="18" charset="0"/>
              </a:rPr>
              <a:t>  E </a:t>
            </a:r>
            <a:r>
              <a:rPr lang="fr-FR" sz="2000" dirty="0">
                <a:solidFill>
                  <a:srgbClr val="000000"/>
                </a:solidFill>
                <a:latin typeface="Times New Roman" pitchFamily="18" charset="0"/>
                <a:cs typeface="Times New Roman" pitchFamily="18" charset="0"/>
              </a:rPr>
              <a:t>← (A &gt; 40) Ou (C &lt; B)</a:t>
            </a:r>
          </a:p>
          <a:p>
            <a:pPr eaLnBrk="1" hangingPunct="1"/>
            <a:r>
              <a:rPr lang="fr-FR" sz="2000" dirty="0" smtClean="0">
                <a:solidFill>
                  <a:srgbClr val="000000"/>
                </a:solidFill>
                <a:latin typeface="Times New Roman" pitchFamily="18" charset="0"/>
                <a:cs typeface="Times New Roman" pitchFamily="18" charset="0"/>
              </a:rPr>
              <a:t>  Écrire</a:t>
            </a:r>
            <a:r>
              <a:rPr lang="fr-FR" sz="2000" dirty="0">
                <a:solidFill>
                  <a:srgbClr val="000000"/>
                </a:solidFill>
                <a:latin typeface="Times New Roman" pitchFamily="18" charset="0"/>
                <a:cs typeface="Times New Roman" pitchFamily="18" charset="0"/>
              </a:rPr>
              <a:t>('les valeurs obtenues sont : A = ' , A , </a:t>
            </a:r>
            <a:r>
              <a:rPr lang="fr-FR" sz="2000" dirty="0" smtClean="0">
                <a:solidFill>
                  <a:srgbClr val="000000"/>
                </a:solidFill>
                <a:latin typeface="Times New Roman" pitchFamily="18" charset="0"/>
                <a:cs typeface="Times New Roman" pitchFamily="18" charset="0"/>
              </a:rPr>
              <a:t>'B </a:t>
            </a:r>
            <a:r>
              <a:rPr lang="fr-FR" sz="2000" dirty="0">
                <a:solidFill>
                  <a:srgbClr val="000000"/>
                </a:solidFill>
                <a:latin typeface="Times New Roman" pitchFamily="18" charset="0"/>
                <a:cs typeface="Times New Roman" pitchFamily="18" charset="0"/>
              </a:rPr>
              <a:t>= ' ,B , ' C =’,C, ' D = ', D, ' E = ', E)</a:t>
            </a:r>
          </a:p>
          <a:p>
            <a:pPr eaLnBrk="1" hangingPunct="1"/>
            <a:r>
              <a:rPr lang="fr-FR" sz="2000" b="1" dirty="0">
                <a:solidFill>
                  <a:srgbClr val="000000"/>
                </a:solidFill>
                <a:latin typeface="Times New Roman" pitchFamily="18" charset="0"/>
                <a:cs typeface="Times New Roman" pitchFamily="18" charset="0"/>
              </a:rPr>
              <a:t>Fin</a:t>
            </a:r>
          </a:p>
        </p:txBody>
      </p:sp>
    </p:spTree>
    <p:extLst>
      <p:ext uri="{BB962C8B-B14F-4D97-AF65-F5344CB8AC3E}">
        <p14:creationId xmlns="" xmlns:p14="http://schemas.microsoft.com/office/powerpoint/2010/main" val="3152863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73D3F3-2131-4F8B-89B5-EAB9E9E25B40}" type="slidenum">
              <a:rPr lang="fr-FR" smtClean="0"/>
              <a:pPr/>
              <a:t>87</a:t>
            </a:fld>
            <a:endParaRPr lang="fr-FR"/>
          </a:p>
        </p:txBody>
      </p:sp>
      <p:sp>
        <p:nvSpPr>
          <p:cNvPr id="4" name="Rectangle 3"/>
          <p:cNvSpPr/>
          <p:nvPr/>
        </p:nvSpPr>
        <p:spPr>
          <a:xfrm>
            <a:off x="12863" y="116632"/>
            <a:ext cx="7488832" cy="461665"/>
          </a:xfrm>
          <a:prstGeom prst="rect">
            <a:avLst/>
          </a:prstGeom>
        </p:spPr>
        <p:txBody>
          <a:bodyPr wrap="square">
            <a:spAutoFit/>
          </a:bodyPr>
          <a:lstStyle/>
          <a:p>
            <a:r>
              <a:rPr lang="fr-FR" sz="2400" b="1" dirty="0" smtClean="0">
                <a:latin typeface="Times New Roman" pitchFamily="18" charset="0"/>
                <a:cs typeface="Times New Roman" pitchFamily="18" charset="0"/>
              </a:rPr>
              <a:t>Exemple 2 : Traduire en C l'algorithme suivant</a:t>
            </a:r>
            <a:endParaRPr lang="fr-FR" sz="2400" b="1" dirty="0">
              <a:latin typeface="Times New Roman" pitchFamily="18" charset="0"/>
              <a:cs typeface="Times New Roman" pitchFamily="18" charset="0"/>
            </a:endParaRPr>
          </a:p>
        </p:txBody>
      </p:sp>
      <p:sp>
        <p:nvSpPr>
          <p:cNvPr id="6" name="Text Box 12"/>
          <p:cNvSpPr txBox="1">
            <a:spLocks noChangeArrowheads="1"/>
          </p:cNvSpPr>
          <p:nvPr/>
        </p:nvSpPr>
        <p:spPr bwMode="auto">
          <a:xfrm>
            <a:off x="395536" y="980728"/>
            <a:ext cx="7508875" cy="4693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spcBef>
                <a:spcPct val="25000"/>
              </a:spcBef>
            </a:pPr>
            <a:r>
              <a:rPr lang="fr-FR" sz="2400" b="1" dirty="0">
                <a:latin typeface="Times New Roman" pitchFamily="18" charset="0"/>
                <a:cs typeface="Times New Roman" pitchFamily="18" charset="0"/>
              </a:rPr>
              <a:t>Algorithme</a:t>
            </a:r>
            <a:r>
              <a:rPr lang="fr-FR" sz="2400" dirty="0">
                <a:latin typeface="Times New Roman" pitchFamily="18" charset="0"/>
              </a:rPr>
              <a:t> Surface d’un cercle</a:t>
            </a:r>
          </a:p>
          <a:p>
            <a:pPr algn="just" eaLnBrk="1" hangingPunct="1">
              <a:spcBef>
                <a:spcPct val="25000"/>
              </a:spcBef>
            </a:pPr>
            <a:r>
              <a:rPr lang="fr-FR" sz="2400" b="1" dirty="0" smtClean="0">
                <a:latin typeface="Times New Roman" pitchFamily="18" charset="0"/>
                <a:cs typeface="Times New Roman" pitchFamily="18" charset="0"/>
              </a:rPr>
              <a:t>     Constante   </a:t>
            </a:r>
            <a:r>
              <a:rPr lang="fr-FR" sz="2400" dirty="0" smtClean="0">
                <a:latin typeface="Times New Roman" pitchFamily="18" charset="0"/>
                <a:cs typeface="Times New Roman" pitchFamily="18" charset="0"/>
              </a:rPr>
              <a:t>  Pi=3.14</a:t>
            </a:r>
            <a:endParaRPr lang="fr-FR" sz="2400" dirty="0">
              <a:latin typeface="Times New Roman" pitchFamily="18" charset="0"/>
              <a:cs typeface="Times New Roman" pitchFamily="18" charset="0"/>
            </a:endParaRPr>
          </a:p>
          <a:p>
            <a:pPr algn="just" eaLnBrk="1" hangingPunct="1">
              <a:spcBef>
                <a:spcPct val="25000"/>
              </a:spcBef>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Variable       </a:t>
            </a:r>
            <a:r>
              <a:rPr lang="fr-FR" sz="2400" dirty="0">
                <a:latin typeface="Times New Roman" pitchFamily="18" charset="0"/>
                <a:cs typeface="Times New Roman" pitchFamily="18" charset="0"/>
              </a:rPr>
              <a:t> Rayon </a:t>
            </a:r>
            <a:r>
              <a:rPr lang="fr-FR" sz="2400" b="1" dirty="0">
                <a:latin typeface="Times New Roman" pitchFamily="18" charset="0"/>
                <a:cs typeface="Times New Roman" pitchFamily="18" charset="0"/>
              </a:rPr>
              <a:t>: Entier	  </a:t>
            </a:r>
            <a:r>
              <a:rPr lang="fr-FR" sz="2400" dirty="0">
                <a:latin typeface="Times New Roman" pitchFamily="18" charset="0"/>
              </a:rPr>
              <a:t>* Donnée d’entrée*</a:t>
            </a:r>
          </a:p>
          <a:p>
            <a:pPr algn="just" eaLnBrk="1" hangingPunct="1">
              <a:spcBef>
                <a:spcPct val="25000"/>
              </a:spcBef>
            </a:pPr>
            <a:r>
              <a:rPr lang="fr-FR" sz="2400" b="1" dirty="0">
                <a:latin typeface="Times New Roman" pitchFamily="18" charset="0"/>
                <a:cs typeface="Times New Roman" pitchFamily="18" charset="0"/>
              </a:rPr>
              <a:t>     Variable</a:t>
            </a:r>
            <a:r>
              <a:rPr lang="fr-FR" sz="2400" dirty="0">
                <a:latin typeface="Times New Roman" pitchFamily="18" charset="0"/>
                <a:cs typeface="Times New Roman" pitchFamily="18" charset="0"/>
              </a:rPr>
              <a:t>        Surface </a:t>
            </a:r>
            <a:r>
              <a:rPr lang="fr-FR" sz="2400" b="1" dirty="0">
                <a:latin typeface="Times New Roman" pitchFamily="18" charset="0"/>
                <a:cs typeface="Times New Roman" pitchFamily="18" charset="0"/>
              </a:rPr>
              <a:t>: Réel	  </a:t>
            </a:r>
            <a:r>
              <a:rPr lang="fr-FR" sz="2400" dirty="0">
                <a:latin typeface="Times New Roman" pitchFamily="18" charset="0"/>
              </a:rPr>
              <a:t>* Donnée de sortie*</a:t>
            </a:r>
          </a:p>
          <a:p>
            <a:pPr algn="just" eaLnBrk="1" hangingPunct="1">
              <a:spcBef>
                <a:spcPct val="25000"/>
              </a:spcBef>
            </a:pPr>
            <a:r>
              <a:rPr lang="fr-FR" sz="2400" b="1" dirty="0" smtClean="0">
                <a:latin typeface="Times New Roman" pitchFamily="18" charset="0"/>
                <a:cs typeface="Times New Roman" pitchFamily="18" charset="0"/>
              </a:rPr>
              <a:t>DEBUT</a:t>
            </a:r>
            <a:endParaRPr lang="fr-FR" sz="2400" dirty="0">
              <a:latin typeface="Times New Roman" pitchFamily="18" charset="0"/>
              <a:cs typeface="Times New Roman" pitchFamily="18" charset="0"/>
            </a:endParaRPr>
          </a:p>
          <a:p>
            <a:pPr algn="just" eaLnBrk="1" hangingPunct="1">
              <a:spcBef>
                <a:spcPct val="25000"/>
              </a:spcBef>
            </a:pPr>
            <a:r>
              <a:rPr lang="fr-FR" sz="2400" b="1" dirty="0">
                <a:latin typeface="Times New Roman" pitchFamily="18" charset="0"/>
                <a:cs typeface="Times New Roman" pitchFamily="18" charset="0"/>
              </a:rPr>
              <a:t>	Écrire</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Saisir la valeur du rayon' </a:t>
            </a:r>
            <a:r>
              <a:rPr lang="fr-FR" sz="2400" b="1" dirty="0">
                <a:latin typeface="Times New Roman" pitchFamily="18" charset="0"/>
                <a:cs typeface="Times New Roman" pitchFamily="18" charset="0"/>
              </a:rPr>
              <a:t>)</a:t>
            </a:r>
          </a:p>
          <a:p>
            <a:pPr algn="just" eaLnBrk="1" hangingPunct="1">
              <a:spcBef>
                <a:spcPct val="25000"/>
              </a:spcBef>
            </a:pPr>
            <a:r>
              <a:rPr lang="fr-FR" sz="2400" b="1" dirty="0">
                <a:latin typeface="Times New Roman" pitchFamily="18" charset="0"/>
                <a:cs typeface="Times New Roman" pitchFamily="18" charset="0"/>
              </a:rPr>
              <a:t>	Lire</a:t>
            </a:r>
            <a:r>
              <a:rPr lang="fr-FR" sz="2400" dirty="0">
                <a:latin typeface="Times New Roman" pitchFamily="18" charset="0"/>
                <a:cs typeface="Times New Roman" pitchFamily="18" charset="0"/>
              </a:rPr>
              <a:t>(Rayon)</a:t>
            </a:r>
          </a:p>
          <a:p>
            <a:pPr algn="just" eaLnBrk="1" hangingPunct="1">
              <a:spcBef>
                <a:spcPct val="25000"/>
              </a:spcBef>
            </a:pPr>
            <a:r>
              <a:rPr lang="fr-FR" sz="2400" dirty="0">
                <a:latin typeface="Times New Roman" pitchFamily="18" charset="0"/>
                <a:cs typeface="Times New Roman" pitchFamily="18" charset="0"/>
              </a:rPr>
              <a:t>	Surface  </a:t>
            </a:r>
            <a:r>
              <a:rPr lang="fr-FR" sz="2800" b="1" dirty="0">
                <a:latin typeface="Times New Roman" pitchFamily="18" charset="0"/>
                <a:cs typeface="Times New Roman" pitchFamily="18" charset="0"/>
                <a:sym typeface="Symbol" pitchFamily="18" charset="2"/>
              </a:rPr>
              <a:t></a:t>
            </a:r>
            <a:r>
              <a:rPr lang="fr-FR" sz="2400" dirty="0">
                <a:latin typeface="Times New Roman" pitchFamily="18" charset="0"/>
                <a:cs typeface="Times New Roman" pitchFamily="18" charset="0"/>
                <a:sym typeface="Symbol" pitchFamily="18" charset="2"/>
              </a:rPr>
              <a:t> </a:t>
            </a:r>
            <a:r>
              <a:rPr lang="fr-FR" sz="2400" dirty="0">
                <a:latin typeface="Times New Roman" pitchFamily="18" charset="0"/>
                <a:cs typeface="Times New Roman" pitchFamily="18" charset="0"/>
              </a:rPr>
              <a:t>    Rayon  *  Rayon  *  Pi</a:t>
            </a:r>
          </a:p>
          <a:p>
            <a:pPr algn="just" eaLnBrk="1" hangingPunct="1">
              <a:spcBef>
                <a:spcPct val="25000"/>
              </a:spcBef>
            </a:pPr>
            <a:r>
              <a:rPr lang="fr-FR" sz="2400" b="1" dirty="0">
                <a:latin typeface="Times New Roman" pitchFamily="18" charset="0"/>
                <a:cs typeface="Times New Roman" pitchFamily="18" charset="0"/>
              </a:rPr>
              <a:t>	Écrire</a:t>
            </a:r>
            <a:r>
              <a:rPr lang="fr-FR" sz="2400" dirty="0">
                <a:latin typeface="Times New Roman" pitchFamily="18" charset="0"/>
                <a:cs typeface="Times New Roman" pitchFamily="18" charset="0"/>
              </a:rPr>
              <a:t> (' La Surface du cercle est :  </a:t>
            </a:r>
            <a:r>
              <a:rPr lang="fr-FR" sz="2400" b="1" dirty="0">
                <a:latin typeface="Times New Roman" pitchFamily="18" charset="0"/>
                <a:cs typeface="Times New Roman" pitchFamily="18" charset="0"/>
              </a:rPr>
              <a:t>',</a:t>
            </a:r>
            <a:r>
              <a:rPr lang="fr-FR" sz="2400" dirty="0">
                <a:latin typeface="Times New Roman" pitchFamily="18" charset="0"/>
                <a:cs typeface="Times New Roman" pitchFamily="18" charset="0"/>
              </a:rPr>
              <a:t> Surface</a:t>
            </a:r>
            <a:r>
              <a:rPr lang="fr-FR" sz="2400" b="1" dirty="0">
                <a:latin typeface="Times New Roman" pitchFamily="18" charset="0"/>
                <a:cs typeface="Times New Roman" pitchFamily="18" charset="0"/>
              </a:rPr>
              <a:t>)</a:t>
            </a:r>
          </a:p>
          <a:p>
            <a:pPr algn="just" eaLnBrk="1" hangingPunct="1">
              <a:spcBef>
                <a:spcPct val="25000"/>
              </a:spcBef>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FIN</a:t>
            </a:r>
          </a:p>
        </p:txBody>
      </p:sp>
    </p:spTree>
    <p:extLst>
      <p:ext uri="{BB962C8B-B14F-4D97-AF65-F5344CB8AC3E}">
        <p14:creationId xmlns="" xmlns:p14="http://schemas.microsoft.com/office/powerpoint/2010/main" val="11148375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573D3F3-2131-4F8B-89B5-EAB9E9E25B40}" type="slidenum">
              <a:rPr lang="fr-FR" smtClean="0"/>
              <a:pPr/>
              <a:t>88</a:t>
            </a:fld>
            <a:endParaRPr lang="fr-FR"/>
          </a:p>
        </p:txBody>
      </p:sp>
      <p:sp>
        <p:nvSpPr>
          <p:cNvPr id="4" name="Rectangle 3"/>
          <p:cNvSpPr/>
          <p:nvPr/>
        </p:nvSpPr>
        <p:spPr>
          <a:xfrm>
            <a:off x="12863" y="116632"/>
            <a:ext cx="7488832" cy="461665"/>
          </a:xfrm>
          <a:prstGeom prst="rect">
            <a:avLst/>
          </a:prstGeom>
        </p:spPr>
        <p:txBody>
          <a:bodyPr wrap="square">
            <a:spAutoFit/>
          </a:bodyPr>
          <a:lstStyle/>
          <a:p>
            <a:r>
              <a:rPr lang="fr-FR" sz="2400" b="1" dirty="0" smtClean="0">
                <a:latin typeface="Times New Roman" pitchFamily="18" charset="0"/>
                <a:cs typeface="Times New Roman" pitchFamily="18" charset="0"/>
              </a:rPr>
              <a:t>Exemple 3 : Traduire en C l'algorithme suivant</a:t>
            </a:r>
            <a:endParaRPr lang="fr-FR" sz="2400" b="1" dirty="0">
              <a:latin typeface="Times New Roman" pitchFamily="18" charset="0"/>
              <a:cs typeface="Times New Roman" pitchFamily="18" charset="0"/>
            </a:endParaRPr>
          </a:p>
        </p:txBody>
      </p:sp>
      <p:sp>
        <p:nvSpPr>
          <p:cNvPr id="5" name="Text Box 4"/>
          <p:cNvSpPr txBox="1">
            <a:spLocks noChangeArrowheads="1"/>
          </p:cNvSpPr>
          <p:nvPr/>
        </p:nvSpPr>
        <p:spPr bwMode="auto">
          <a:xfrm>
            <a:off x="179512" y="974626"/>
            <a:ext cx="8712968" cy="5046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fr-FR" sz="2200" b="1" dirty="0">
                <a:latin typeface="Times New Roman" pitchFamily="18" charset="0"/>
              </a:rPr>
              <a:t>Algorithme</a:t>
            </a:r>
            <a:r>
              <a:rPr lang="fr-FR" sz="2200" dirty="0">
                <a:latin typeface="Times New Roman" pitchFamily="18" charset="0"/>
              </a:rPr>
              <a:t> Commission</a:t>
            </a:r>
          </a:p>
          <a:p>
            <a:pPr eaLnBrk="1" hangingPunct="1">
              <a:spcBef>
                <a:spcPct val="50000"/>
              </a:spcBef>
            </a:pPr>
            <a:r>
              <a:rPr lang="fr-FR" sz="2200" b="1" dirty="0" smtClean="0">
                <a:latin typeface="Times New Roman" pitchFamily="18" charset="0"/>
              </a:rPr>
              <a:t>     Constante  </a:t>
            </a:r>
            <a:r>
              <a:rPr lang="fr-FR" sz="2200" b="1" dirty="0">
                <a:latin typeface="Times New Roman" pitchFamily="18" charset="0"/>
              </a:rPr>
              <a:t>M = </a:t>
            </a:r>
            <a:r>
              <a:rPr lang="fr-FR" sz="2200" b="1" dirty="0" smtClean="0">
                <a:latin typeface="Times New Roman" pitchFamily="18" charset="0"/>
              </a:rPr>
              <a:t>4000       </a:t>
            </a:r>
            <a:r>
              <a:rPr lang="fr-FR" sz="2000" b="1" dirty="0" smtClean="0">
                <a:latin typeface="Times New Roman" pitchFamily="18" charset="0"/>
              </a:rPr>
              <a:t>* </a:t>
            </a:r>
            <a:r>
              <a:rPr lang="fr-FR" sz="2000" dirty="0" smtClean="0">
                <a:latin typeface="Times New Roman" pitchFamily="18" charset="0"/>
              </a:rPr>
              <a:t>M:</a:t>
            </a:r>
            <a:r>
              <a:rPr lang="fr-FR" sz="2000" i="1" dirty="0">
                <a:latin typeface="Times New Roman" pitchFamily="18" charset="0"/>
              </a:rPr>
              <a:t> </a:t>
            </a:r>
            <a:r>
              <a:rPr lang="fr-FR" sz="2000" b="1" i="1" dirty="0">
                <a:latin typeface="Times New Roman" pitchFamily="18" charset="0"/>
              </a:rPr>
              <a:t>montant </a:t>
            </a:r>
            <a:r>
              <a:rPr lang="fr-FR" sz="2000" b="1" i="1" dirty="0" smtClean="0">
                <a:latin typeface="Times New Roman" pitchFamily="18" charset="0"/>
              </a:rPr>
              <a:t>fixe*</a:t>
            </a:r>
            <a:r>
              <a:rPr lang="fr-FR" sz="2000" b="1" dirty="0" smtClean="0">
                <a:latin typeface="Times New Roman" pitchFamily="18" charset="0"/>
              </a:rPr>
              <a:t> </a:t>
            </a:r>
            <a:endParaRPr lang="fr-FR" sz="2000" b="1" dirty="0">
              <a:latin typeface="Times New Roman" pitchFamily="18" charset="0"/>
            </a:endParaRPr>
          </a:p>
          <a:p>
            <a:pPr eaLnBrk="1" hangingPunct="1"/>
            <a:r>
              <a:rPr lang="fr-FR" sz="2200" dirty="0">
                <a:latin typeface="Times New Roman" pitchFamily="18" charset="0"/>
              </a:rPr>
              <a:t>     </a:t>
            </a:r>
            <a:r>
              <a:rPr lang="fr-FR" sz="2200" b="1" dirty="0">
                <a:latin typeface="Times New Roman" pitchFamily="18" charset="0"/>
              </a:rPr>
              <a:t>Variable     CA : Entier  </a:t>
            </a:r>
            <a:r>
              <a:rPr lang="fr-FR" sz="2200" b="1" dirty="0" smtClean="0">
                <a:latin typeface="Times New Roman" pitchFamily="18" charset="0"/>
              </a:rPr>
              <a:t> </a:t>
            </a:r>
            <a:r>
              <a:rPr lang="fr-FR" sz="2200" dirty="0" smtClean="0">
                <a:latin typeface="Times New Roman" pitchFamily="18" charset="0"/>
              </a:rPr>
              <a:t>* </a:t>
            </a:r>
            <a:r>
              <a:rPr lang="fr-FR" sz="2000" dirty="0">
                <a:latin typeface="Times New Roman" pitchFamily="18" charset="0"/>
              </a:rPr>
              <a:t>Donnée </a:t>
            </a:r>
            <a:r>
              <a:rPr lang="fr-FR" sz="2000" dirty="0" smtClean="0">
                <a:latin typeface="Times New Roman" pitchFamily="18" charset="0"/>
              </a:rPr>
              <a:t>d’entrée (CA:</a:t>
            </a:r>
            <a:r>
              <a:rPr lang="fr-FR" sz="2000" b="1" i="1" dirty="0">
                <a:latin typeface="Times New Roman" pitchFamily="18" charset="0"/>
              </a:rPr>
              <a:t> chiffre </a:t>
            </a:r>
            <a:r>
              <a:rPr lang="fr-FR" sz="2000" b="1" i="1" dirty="0" smtClean="0">
                <a:latin typeface="Times New Roman" pitchFamily="18" charset="0"/>
              </a:rPr>
              <a:t>d’affaire)</a:t>
            </a:r>
            <a:r>
              <a:rPr lang="fr-FR" sz="2400" b="1" i="1" dirty="0" smtClean="0">
                <a:latin typeface="Times New Roman" pitchFamily="18" charset="0"/>
              </a:rPr>
              <a:t> </a:t>
            </a:r>
            <a:r>
              <a:rPr lang="fr-FR" sz="2200" dirty="0" smtClean="0">
                <a:latin typeface="Times New Roman" pitchFamily="18" charset="0"/>
              </a:rPr>
              <a:t>*</a:t>
            </a:r>
            <a:endParaRPr lang="fr-FR" sz="2200" dirty="0">
              <a:latin typeface="Times New Roman" pitchFamily="18" charset="0"/>
            </a:endParaRPr>
          </a:p>
          <a:p>
            <a:pPr eaLnBrk="1" hangingPunct="1"/>
            <a:r>
              <a:rPr lang="fr-FR" sz="2200" b="1" dirty="0">
                <a:latin typeface="Times New Roman" pitchFamily="18" charset="0"/>
              </a:rPr>
              <a:t>	           Com : </a:t>
            </a:r>
            <a:r>
              <a:rPr lang="fr-FR" sz="2200" b="1" dirty="0" smtClean="0">
                <a:latin typeface="Times New Roman" pitchFamily="18" charset="0"/>
              </a:rPr>
              <a:t>Réel</a:t>
            </a:r>
            <a:r>
              <a:rPr lang="fr-FR" sz="2200" b="1" dirty="0">
                <a:latin typeface="Times New Roman" pitchFamily="18" charset="0"/>
              </a:rPr>
              <a:t> </a:t>
            </a:r>
            <a:r>
              <a:rPr lang="fr-FR" sz="2200" b="1" dirty="0" smtClean="0">
                <a:latin typeface="Times New Roman" pitchFamily="18" charset="0"/>
              </a:rPr>
              <a:t>   </a:t>
            </a:r>
            <a:r>
              <a:rPr lang="fr-FR" sz="2200" dirty="0" smtClean="0">
                <a:latin typeface="Times New Roman" pitchFamily="18" charset="0"/>
              </a:rPr>
              <a:t>* </a:t>
            </a:r>
            <a:r>
              <a:rPr lang="fr-FR" sz="2000" dirty="0">
                <a:latin typeface="Times New Roman" pitchFamily="18" charset="0"/>
              </a:rPr>
              <a:t>Donnée </a:t>
            </a:r>
            <a:r>
              <a:rPr lang="fr-FR" sz="2000" dirty="0" smtClean="0">
                <a:latin typeface="Times New Roman" pitchFamily="18" charset="0"/>
              </a:rPr>
              <a:t>intermédiaire (Com:</a:t>
            </a:r>
            <a:r>
              <a:rPr lang="fr-FR" sz="2000" b="1" i="1" dirty="0">
                <a:latin typeface="Times New Roman" pitchFamily="18" charset="0"/>
              </a:rPr>
              <a:t> commission </a:t>
            </a:r>
            <a:r>
              <a:rPr lang="fr-FR" sz="2000" b="1" i="1" dirty="0" smtClean="0">
                <a:latin typeface="Times New Roman" pitchFamily="18" charset="0"/>
              </a:rPr>
              <a:t>)</a:t>
            </a:r>
            <a:r>
              <a:rPr lang="fr-FR" sz="2200" dirty="0" smtClean="0">
                <a:latin typeface="Times New Roman" pitchFamily="18" charset="0"/>
              </a:rPr>
              <a:t>*</a:t>
            </a:r>
            <a:endParaRPr lang="fr-FR" sz="2200" dirty="0">
              <a:latin typeface="Times New Roman" pitchFamily="18" charset="0"/>
            </a:endParaRPr>
          </a:p>
          <a:p>
            <a:pPr eaLnBrk="1" hangingPunct="1"/>
            <a:r>
              <a:rPr lang="fr-FR" sz="2200" b="1" dirty="0">
                <a:latin typeface="Times New Roman" pitchFamily="18" charset="0"/>
              </a:rPr>
              <a:t>                        Sal : </a:t>
            </a:r>
            <a:r>
              <a:rPr lang="fr-FR" sz="2200" b="1" dirty="0" smtClean="0">
                <a:latin typeface="Times New Roman" pitchFamily="18" charset="0"/>
              </a:rPr>
              <a:t>Réel       </a:t>
            </a:r>
            <a:r>
              <a:rPr lang="fr-FR" sz="2000" dirty="0" smtClean="0">
                <a:latin typeface="Times New Roman" pitchFamily="18" charset="0"/>
              </a:rPr>
              <a:t>* </a:t>
            </a:r>
            <a:r>
              <a:rPr lang="fr-FR" sz="2000" dirty="0">
                <a:latin typeface="Times New Roman" pitchFamily="18" charset="0"/>
              </a:rPr>
              <a:t>Donnée de </a:t>
            </a:r>
            <a:r>
              <a:rPr lang="fr-FR" sz="2000" dirty="0" smtClean="0">
                <a:latin typeface="Times New Roman" pitchFamily="18" charset="0"/>
              </a:rPr>
              <a:t>sortie(Sal: </a:t>
            </a:r>
            <a:r>
              <a:rPr lang="fr-FR" sz="2000" b="1" i="1" dirty="0">
                <a:latin typeface="Times New Roman" pitchFamily="18" charset="0"/>
              </a:rPr>
              <a:t>salaire mensuel </a:t>
            </a:r>
            <a:r>
              <a:rPr lang="fr-FR" sz="2000" dirty="0" smtClean="0">
                <a:latin typeface="Times New Roman" pitchFamily="18" charset="0"/>
              </a:rPr>
              <a:t>)*</a:t>
            </a:r>
            <a:endParaRPr lang="fr-FR" sz="2000" dirty="0">
              <a:latin typeface="Times New Roman" pitchFamily="18" charset="0"/>
            </a:endParaRPr>
          </a:p>
          <a:p>
            <a:pPr eaLnBrk="1" hangingPunct="1">
              <a:spcBef>
                <a:spcPct val="50000"/>
              </a:spcBef>
            </a:pPr>
            <a:r>
              <a:rPr lang="fr-FR" sz="2200" b="1" dirty="0" smtClean="0">
                <a:latin typeface="Times New Roman" pitchFamily="18" charset="0"/>
              </a:rPr>
              <a:t>DEBUT</a:t>
            </a:r>
            <a:endParaRPr lang="fr-FR" sz="2200" dirty="0">
              <a:latin typeface="Times New Roman" pitchFamily="18" charset="0"/>
            </a:endParaRPr>
          </a:p>
          <a:p>
            <a:pPr eaLnBrk="1" hangingPunct="1"/>
            <a:r>
              <a:rPr lang="fr-FR" sz="2200" b="1" dirty="0">
                <a:latin typeface="Times New Roman" pitchFamily="18" charset="0"/>
              </a:rPr>
              <a:t>	Écrire</a:t>
            </a:r>
            <a:r>
              <a:rPr lang="fr-FR" sz="2200" dirty="0">
                <a:latin typeface="Times New Roman" pitchFamily="18" charset="0"/>
              </a:rPr>
              <a:t> (</a:t>
            </a:r>
            <a:r>
              <a:rPr lang="fr-FR" sz="2200" dirty="0">
                <a:latin typeface="Times New Roman" pitchFamily="18" charset="0"/>
                <a:cs typeface="Times New Roman" pitchFamily="18" charset="0"/>
              </a:rPr>
              <a:t>'</a:t>
            </a:r>
            <a:r>
              <a:rPr lang="fr-FR" sz="2200" dirty="0">
                <a:latin typeface="Times New Roman" pitchFamily="18" charset="0"/>
              </a:rPr>
              <a:t>Donner le CA mensuel en DHS</a:t>
            </a:r>
            <a:r>
              <a:rPr lang="fr-FR" sz="2200" dirty="0">
                <a:latin typeface="Times New Roman" pitchFamily="18" charset="0"/>
                <a:cs typeface="Times New Roman" pitchFamily="18" charset="0"/>
              </a:rPr>
              <a:t>'</a:t>
            </a:r>
            <a:r>
              <a:rPr lang="fr-FR" sz="2200" b="1" dirty="0">
                <a:latin typeface="Times New Roman" pitchFamily="18" charset="0"/>
              </a:rPr>
              <a:t>)</a:t>
            </a:r>
          </a:p>
          <a:p>
            <a:pPr eaLnBrk="1" hangingPunct="1"/>
            <a:r>
              <a:rPr lang="fr-FR" sz="2200" dirty="0">
                <a:latin typeface="Times New Roman" pitchFamily="18" charset="0"/>
              </a:rPr>
              <a:t>	Lire(CA)</a:t>
            </a:r>
          </a:p>
          <a:p>
            <a:pPr eaLnBrk="1" hangingPunct="1"/>
            <a:r>
              <a:rPr lang="fr-FR" sz="2200" dirty="0">
                <a:latin typeface="Times New Roman" pitchFamily="18" charset="0"/>
              </a:rPr>
              <a:t>	Com </a:t>
            </a:r>
            <a:r>
              <a:rPr lang="fr-FR" sz="2200" b="1" dirty="0">
                <a:latin typeface="Times New Roman" pitchFamily="18" charset="0"/>
                <a:sym typeface="Symbol" pitchFamily="18" charset="2"/>
              </a:rPr>
              <a:t></a:t>
            </a:r>
            <a:r>
              <a:rPr lang="fr-FR" sz="2200" dirty="0">
                <a:latin typeface="Times New Roman" pitchFamily="18" charset="0"/>
              </a:rPr>
              <a:t> CA * 10/100</a:t>
            </a:r>
          </a:p>
          <a:p>
            <a:pPr eaLnBrk="1" hangingPunct="1"/>
            <a:r>
              <a:rPr lang="fr-FR" sz="2200" dirty="0">
                <a:latin typeface="Times New Roman" pitchFamily="18" charset="0"/>
              </a:rPr>
              <a:t>	Sal </a:t>
            </a:r>
            <a:r>
              <a:rPr lang="fr-FR" sz="2200" b="1" dirty="0">
                <a:latin typeface="Times New Roman" pitchFamily="18" charset="0"/>
                <a:sym typeface="Symbol" pitchFamily="18" charset="2"/>
              </a:rPr>
              <a:t></a:t>
            </a:r>
            <a:r>
              <a:rPr lang="fr-FR" sz="2200" dirty="0">
                <a:latin typeface="Times New Roman" pitchFamily="18" charset="0"/>
                <a:sym typeface="Symbol" pitchFamily="18" charset="2"/>
              </a:rPr>
              <a:t> </a:t>
            </a:r>
            <a:r>
              <a:rPr lang="fr-FR" sz="2200" dirty="0">
                <a:latin typeface="Times New Roman" pitchFamily="18" charset="0"/>
              </a:rPr>
              <a:t>Com + M</a:t>
            </a:r>
          </a:p>
          <a:p>
            <a:pPr eaLnBrk="1" hangingPunct="1"/>
            <a:r>
              <a:rPr lang="fr-FR" sz="2200" dirty="0">
                <a:latin typeface="Times New Roman" pitchFamily="18" charset="0"/>
              </a:rPr>
              <a:t>	</a:t>
            </a:r>
            <a:r>
              <a:rPr lang="fr-FR" sz="2200" b="1" dirty="0">
                <a:latin typeface="Times New Roman" pitchFamily="18" charset="0"/>
              </a:rPr>
              <a:t>Écrire (</a:t>
            </a:r>
            <a:r>
              <a:rPr lang="fr-FR" sz="2200" dirty="0">
                <a:latin typeface="Times New Roman" pitchFamily="18" charset="0"/>
                <a:cs typeface="Times New Roman" pitchFamily="18" charset="0"/>
              </a:rPr>
              <a:t>'</a:t>
            </a:r>
            <a:r>
              <a:rPr lang="fr-FR" sz="2200" dirty="0">
                <a:latin typeface="Times New Roman" pitchFamily="18" charset="0"/>
              </a:rPr>
              <a:t>Le salaire mensuel est de : </a:t>
            </a:r>
            <a:r>
              <a:rPr lang="fr-FR" sz="2200" dirty="0">
                <a:latin typeface="Times New Roman" pitchFamily="18" charset="0"/>
                <a:cs typeface="Times New Roman" pitchFamily="18" charset="0"/>
              </a:rPr>
              <a:t>'</a:t>
            </a:r>
            <a:r>
              <a:rPr lang="fr-FR" sz="2200" dirty="0">
                <a:latin typeface="Times New Roman" pitchFamily="18" charset="0"/>
              </a:rPr>
              <a:t>, Sal, </a:t>
            </a:r>
            <a:r>
              <a:rPr lang="fr-FR" sz="2200" dirty="0">
                <a:latin typeface="Times New Roman" pitchFamily="18" charset="0"/>
                <a:cs typeface="Times New Roman" pitchFamily="18" charset="0"/>
              </a:rPr>
              <a:t>'</a:t>
            </a:r>
            <a:r>
              <a:rPr lang="fr-FR" sz="2200" dirty="0">
                <a:latin typeface="Times New Roman" pitchFamily="18" charset="0"/>
              </a:rPr>
              <a:t> en DHS </a:t>
            </a:r>
            <a:r>
              <a:rPr lang="fr-FR" sz="2200" dirty="0">
                <a:latin typeface="Times New Roman" pitchFamily="18" charset="0"/>
                <a:cs typeface="Times New Roman" pitchFamily="18" charset="0"/>
              </a:rPr>
              <a:t>'</a:t>
            </a:r>
            <a:r>
              <a:rPr lang="fr-FR" sz="2200" dirty="0">
                <a:latin typeface="Times New Roman" pitchFamily="18" charset="0"/>
              </a:rPr>
              <a:t> </a:t>
            </a:r>
            <a:r>
              <a:rPr lang="fr-FR" sz="2200" b="1" dirty="0">
                <a:latin typeface="Times New Roman" pitchFamily="18" charset="0"/>
              </a:rPr>
              <a:t>)</a:t>
            </a:r>
          </a:p>
          <a:p>
            <a:pPr eaLnBrk="1" hangingPunct="1"/>
            <a:r>
              <a:rPr lang="fr-FR" sz="2200" b="1" dirty="0">
                <a:latin typeface="Times New Roman" pitchFamily="18" charset="0"/>
              </a:rPr>
              <a:t>FIN</a:t>
            </a:r>
          </a:p>
        </p:txBody>
      </p:sp>
    </p:spTree>
    <p:extLst>
      <p:ext uri="{BB962C8B-B14F-4D97-AF65-F5344CB8AC3E}">
        <p14:creationId xmlns="" xmlns:p14="http://schemas.microsoft.com/office/powerpoint/2010/main" val="32132862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6"/>
            <a:ext cx="7772400" cy="1470025"/>
          </a:xfrm>
        </p:spPr>
        <p:txBody>
          <a:bodyPr/>
          <a:lstStyle/>
          <a:p>
            <a:r>
              <a:rPr lang="fr-FR" dirty="0" smtClean="0"/>
              <a:t>Chapitre 2: L’élément de base d’un algorithme</a:t>
            </a:r>
            <a:endParaRPr lang="fr-FR" dirty="0"/>
          </a:p>
        </p:txBody>
      </p:sp>
      <p:sp>
        <p:nvSpPr>
          <p:cNvPr id="5" name="Espace réservé du contenu 2"/>
          <p:cNvSpPr txBox="1">
            <a:spLocks/>
          </p:cNvSpPr>
          <p:nvPr/>
        </p:nvSpPr>
        <p:spPr>
          <a:xfrm>
            <a:off x="3347864" y="3501008"/>
            <a:ext cx="5796136" cy="262515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spcBef>
                <a:spcPct val="20000"/>
              </a:spcBef>
              <a:buFont typeface="Arial" pitchFamily="34" charset="0"/>
              <a:buChar char="•"/>
            </a:pPr>
            <a:r>
              <a:rPr lang="fr-FR" sz="3200" dirty="0" smtClean="0">
                <a:solidFill>
                  <a:schemeClr val="tx1">
                    <a:tint val="75000"/>
                  </a:schemeClr>
                </a:solidFill>
              </a:rPr>
              <a:t> Structure alternative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dirty="0" smtClean="0">
              <a:solidFill>
                <a:schemeClr val="tx1">
                  <a:tint val="75000"/>
                </a:schemeClr>
              </a:solidFill>
            </a:endParaRPr>
          </a:p>
        </p:txBody>
      </p:sp>
    </p:spTree>
    <p:extLst>
      <p:ext uri="{BB962C8B-B14F-4D97-AF65-F5344CB8AC3E}">
        <p14:creationId xmlns="" xmlns:p14="http://schemas.microsoft.com/office/powerpoint/2010/main" val="39073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lnSpcReduction="10000"/>
          </a:bodyPr>
          <a:lstStyle/>
          <a:p>
            <a:pPr algn="just"/>
            <a:r>
              <a:rPr lang="fr-FR" dirty="0" smtClean="0">
                <a:latin typeface="Calibri" pitchFamily="34" charset="0"/>
              </a:rPr>
              <a:t> Tous ces constituants sont reliés entre eux par l’intermédiaire d’un bus, qui est l’artère centrale et leur permet de s’échanger des données.</a:t>
            </a:r>
          </a:p>
          <a:p>
            <a:pPr algn="just"/>
            <a:r>
              <a:rPr lang="fr-FR" dirty="0" smtClean="0">
                <a:latin typeface="Calibri" pitchFamily="34" charset="0"/>
              </a:rPr>
              <a:t> Pratiquement tous les ordinateurs actuels ont cette architecture, qui ce soit les micros ordinateurs personnels ou les gros ordinateurs des entreprises. </a:t>
            </a:r>
          </a:p>
          <a:p>
            <a:pPr algn="just"/>
            <a:r>
              <a:rPr lang="fr-FR" dirty="0" smtClean="0">
                <a:latin typeface="Calibri" pitchFamily="34" charset="0"/>
              </a:rPr>
              <a:t>Les différences résident essentiellement dans les performances  des constituants. </a:t>
            </a:r>
          </a:p>
          <a:p>
            <a:pPr algn="just"/>
            <a:r>
              <a:rPr lang="fr-FR" dirty="0" smtClean="0">
                <a:latin typeface="Calibri" pitchFamily="34" charset="0"/>
              </a:rPr>
              <a:t>L’ensemble des communications à l’intérieur s’effectue par le langage binaire. </a:t>
            </a:r>
            <a:endParaRPr lang="fr-FR" dirty="0" smtClean="0">
              <a:latin typeface="Calibri" pitchFamily="34" charset="0"/>
              <a:cs typeface="Times New Roman" pitchFamily="18" charset="0"/>
            </a:endParaRPr>
          </a:p>
          <a:p>
            <a:pPr algn="just">
              <a:buNone/>
            </a:pP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alternative</a:t>
            </a:r>
            <a:endParaRPr lang="fr-FR" dirty="0"/>
          </a:p>
        </p:txBody>
      </p:sp>
      <p:sp>
        <p:nvSpPr>
          <p:cNvPr id="4" name="Text Box 3"/>
          <p:cNvSpPr txBox="1">
            <a:spLocks noChangeArrowheads="1"/>
          </p:cNvSpPr>
          <p:nvPr/>
        </p:nvSpPr>
        <p:spPr bwMode="auto">
          <a:xfrm>
            <a:off x="533400" y="2057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cs typeface="Times New Roman" panose="02020603050405020304" pitchFamily="18" charset="0"/>
              </a:rPr>
              <a:t>Les conditions</a:t>
            </a:r>
            <a:r>
              <a:rPr lang="fr-FR" sz="2400" b="1" dirty="0">
                <a:solidFill>
                  <a:srgbClr val="FF006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rPr>
              <a:t> </a:t>
            </a:r>
          </a:p>
        </p:txBody>
      </p:sp>
      <p:sp>
        <p:nvSpPr>
          <p:cNvPr id="5" name="Text Box 4"/>
          <p:cNvSpPr txBox="1">
            <a:spLocks noChangeArrowheads="1"/>
          </p:cNvSpPr>
          <p:nvPr/>
        </p:nvSpPr>
        <p:spPr bwMode="auto">
          <a:xfrm>
            <a:off x="838200" y="3124200"/>
            <a:ext cx="7696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a:solidFill>
                  <a:srgbClr val="000000"/>
                </a:solidFill>
                <a:latin typeface="Times New Roman" panose="02020603050405020304" pitchFamily="18" charset="0"/>
                <a:cs typeface="Times New Roman" panose="02020603050405020304" pitchFamily="18" charset="0"/>
              </a:rPr>
              <a:t>On appelle condition simple toute expression de la forme :</a:t>
            </a:r>
            <a:endParaRPr lang="fr-FR" sz="2400" b="1" i="1">
              <a:latin typeface="Times New Roman" panose="02020603050405020304" pitchFamily="18" charset="0"/>
            </a:endParaRPr>
          </a:p>
        </p:txBody>
      </p:sp>
      <p:sp>
        <p:nvSpPr>
          <p:cNvPr id="6" name="Text Box 6"/>
          <p:cNvSpPr txBox="1">
            <a:spLocks noChangeArrowheads="1"/>
          </p:cNvSpPr>
          <p:nvPr/>
        </p:nvSpPr>
        <p:spPr bwMode="auto">
          <a:xfrm>
            <a:off x="1752600" y="4419600"/>
            <a:ext cx="5943600" cy="514350"/>
          </a:xfrm>
          <a:prstGeom prst="rect">
            <a:avLst/>
          </a:prstGeom>
          <a:solidFill>
            <a:schemeClr val="bg1"/>
          </a:solidFill>
          <a:ln w="57150">
            <a:solidFill>
              <a:srgbClr val="00008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r-FR" sz="2400" b="1">
                <a:latin typeface="Times New Roman" panose="02020603050405020304" pitchFamily="18" charset="0"/>
              </a:rPr>
              <a:t>Variable 1    </a:t>
            </a:r>
            <a:r>
              <a:rPr lang="fr-FR" sz="2400" b="1">
                <a:solidFill>
                  <a:schemeClr val="accent2"/>
                </a:solidFill>
                <a:latin typeface="Times New Roman" panose="02020603050405020304" pitchFamily="18" charset="0"/>
              </a:rPr>
              <a:t>Opérateur</a:t>
            </a:r>
            <a:r>
              <a:rPr lang="fr-FR" sz="2400" b="1">
                <a:latin typeface="Times New Roman" panose="02020603050405020304" pitchFamily="18" charset="0"/>
              </a:rPr>
              <a:t>   Variable 2</a:t>
            </a:r>
            <a:endParaRPr lang="fr-FR" sz="2400">
              <a:latin typeface="Times New Roman" panose="02020603050405020304" pitchFamily="18" charset="0"/>
            </a:endParaRPr>
          </a:p>
        </p:txBody>
      </p:sp>
    </p:spTree>
    <p:extLst>
      <p:ext uri="{BB962C8B-B14F-4D97-AF65-F5344CB8AC3E}">
        <p14:creationId xmlns="" xmlns:p14="http://schemas.microsoft.com/office/powerpoint/2010/main" val="424901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Arithmétiques</a:t>
            </a:r>
            <a:endParaRPr lang="fr-FR" dirty="0"/>
          </a:p>
        </p:txBody>
      </p:sp>
      <p:grpSp>
        <p:nvGrpSpPr>
          <p:cNvPr id="5" name="Group 174"/>
          <p:cNvGrpSpPr>
            <a:grpSpLocks/>
          </p:cNvGrpSpPr>
          <p:nvPr/>
        </p:nvGrpSpPr>
        <p:grpSpPr bwMode="auto">
          <a:xfrm>
            <a:off x="1244600" y="1771650"/>
            <a:ext cx="7162800" cy="4343400"/>
            <a:chOff x="-3" y="-3"/>
            <a:chExt cx="2710" cy="2424"/>
          </a:xfrm>
        </p:grpSpPr>
        <p:grpSp>
          <p:nvGrpSpPr>
            <p:cNvPr id="6" name="Group 175"/>
            <p:cNvGrpSpPr>
              <a:grpSpLocks/>
            </p:cNvGrpSpPr>
            <p:nvPr/>
          </p:nvGrpSpPr>
          <p:grpSpPr bwMode="auto">
            <a:xfrm>
              <a:off x="0" y="0"/>
              <a:ext cx="2704" cy="2418"/>
              <a:chOff x="0" y="0"/>
              <a:chExt cx="2704" cy="2418"/>
            </a:xfrm>
          </p:grpSpPr>
          <p:grpSp>
            <p:nvGrpSpPr>
              <p:cNvPr id="8" name="Group 176"/>
              <p:cNvGrpSpPr>
                <a:grpSpLocks/>
              </p:cNvGrpSpPr>
              <p:nvPr/>
            </p:nvGrpSpPr>
            <p:grpSpPr bwMode="auto">
              <a:xfrm>
                <a:off x="0" y="0"/>
                <a:ext cx="776" cy="403"/>
                <a:chOff x="0" y="0"/>
                <a:chExt cx="776" cy="403"/>
              </a:xfrm>
            </p:grpSpPr>
            <p:sp>
              <p:nvSpPr>
                <p:cNvPr id="42" name="Rectangle 177"/>
                <p:cNvSpPr>
                  <a:spLocks noChangeArrowheads="1"/>
                </p:cNvSpPr>
                <p:nvPr/>
              </p:nvSpPr>
              <p:spPr bwMode="auto">
                <a:xfrm>
                  <a:off x="28" y="0"/>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2400" b="1" dirty="0" smtClean="0">
                      <a:solidFill>
                        <a:srgbClr val="000000"/>
                      </a:solidFill>
                      <a:latin typeface="Times New Roman" panose="02020603050405020304" pitchFamily="18" charset="0"/>
                    </a:rPr>
                    <a:t>Opération</a:t>
                  </a:r>
                  <a:endParaRPr lang="fr-FR" sz="2400" dirty="0">
                    <a:solidFill>
                      <a:srgbClr val="000000"/>
                    </a:solidFill>
                    <a:latin typeface="Times New Roman" panose="02020603050405020304" pitchFamily="18" charset="0"/>
                  </a:endParaRPr>
                </a:p>
                <a:p>
                  <a:pPr algn="ctr" eaLnBrk="0" hangingPunct="0"/>
                  <a:endParaRPr lang="fr-FR" sz="2400" dirty="0">
                    <a:solidFill>
                      <a:srgbClr val="000000"/>
                    </a:solidFill>
                    <a:latin typeface="Times New Roman" panose="02020603050405020304" pitchFamily="18" charset="0"/>
                  </a:endParaRPr>
                </a:p>
              </p:txBody>
            </p:sp>
            <p:sp>
              <p:nvSpPr>
                <p:cNvPr id="43" name="Rectangle 178"/>
                <p:cNvSpPr>
                  <a:spLocks noChangeArrowheads="1"/>
                </p:cNvSpPr>
                <p:nvPr/>
              </p:nvSpPr>
              <p:spPr bwMode="auto">
                <a:xfrm>
                  <a:off x="0" y="0"/>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9" name="Group 179"/>
              <p:cNvGrpSpPr>
                <a:grpSpLocks/>
              </p:cNvGrpSpPr>
              <p:nvPr/>
            </p:nvGrpSpPr>
            <p:grpSpPr bwMode="auto">
              <a:xfrm>
                <a:off x="776" y="0"/>
                <a:ext cx="1928" cy="403"/>
                <a:chOff x="776" y="0"/>
                <a:chExt cx="1928" cy="403"/>
              </a:xfrm>
            </p:grpSpPr>
            <p:sp>
              <p:nvSpPr>
                <p:cNvPr id="40" name="Rectangle 180"/>
                <p:cNvSpPr>
                  <a:spLocks noChangeArrowheads="1"/>
                </p:cNvSpPr>
                <p:nvPr/>
              </p:nvSpPr>
              <p:spPr bwMode="auto">
                <a:xfrm>
                  <a:off x="804" y="0"/>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2400" b="1">
                      <a:solidFill>
                        <a:srgbClr val="000000"/>
                      </a:solidFill>
                      <a:latin typeface="Times New Roman" panose="02020603050405020304" pitchFamily="18" charset="0"/>
                    </a:rPr>
                    <a:t>Signification</a:t>
                  </a:r>
                  <a:endParaRPr lang="fr-FR" sz="2400">
                    <a:solidFill>
                      <a:srgbClr val="000000"/>
                    </a:solidFill>
                    <a:latin typeface="Times New Roman" panose="02020603050405020304" pitchFamily="18" charset="0"/>
                  </a:endParaRPr>
                </a:p>
                <a:p>
                  <a:pPr algn="ctr" eaLnBrk="0" hangingPunct="0"/>
                  <a:endParaRPr lang="fr-FR" sz="2400">
                    <a:solidFill>
                      <a:srgbClr val="000000"/>
                    </a:solidFill>
                    <a:latin typeface="Times New Roman" panose="02020603050405020304" pitchFamily="18" charset="0"/>
                  </a:endParaRPr>
                </a:p>
              </p:txBody>
            </p:sp>
            <p:sp>
              <p:nvSpPr>
                <p:cNvPr id="41" name="Rectangle 181"/>
                <p:cNvSpPr>
                  <a:spLocks noChangeArrowheads="1"/>
                </p:cNvSpPr>
                <p:nvPr/>
              </p:nvSpPr>
              <p:spPr bwMode="auto">
                <a:xfrm>
                  <a:off x="776" y="0"/>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0" name="Group 182"/>
              <p:cNvGrpSpPr>
                <a:grpSpLocks/>
              </p:cNvGrpSpPr>
              <p:nvPr/>
            </p:nvGrpSpPr>
            <p:grpSpPr bwMode="auto">
              <a:xfrm>
                <a:off x="0" y="403"/>
                <a:ext cx="776" cy="403"/>
                <a:chOff x="0" y="403"/>
                <a:chExt cx="776" cy="403"/>
              </a:xfrm>
            </p:grpSpPr>
            <p:sp>
              <p:nvSpPr>
                <p:cNvPr id="38" name="Rectangle 183"/>
                <p:cNvSpPr>
                  <a:spLocks noChangeArrowheads="1"/>
                </p:cNvSpPr>
                <p:nvPr/>
              </p:nvSpPr>
              <p:spPr bwMode="auto">
                <a:xfrm>
                  <a:off x="28" y="403"/>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3200" b="1">
                      <a:solidFill>
                        <a:srgbClr val="0000FF"/>
                      </a:solidFill>
                      <a:latin typeface="Times New Roman" panose="02020603050405020304" pitchFamily="18" charset="0"/>
                    </a:rPr>
                    <a:t>+</a:t>
                  </a:r>
                </a:p>
                <a:p>
                  <a:pPr algn="ctr" eaLnBrk="0" hangingPunct="0"/>
                  <a:endParaRPr lang="fr-FR" sz="3200">
                    <a:solidFill>
                      <a:srgbClr val="000000"/>
                    </a:solidFill>
                    <a:latin typeface="Times New Roman" panose="02020603050405020304" pitchFamily="18" charset="0"/>
                  </a:endParaRPr>
                </a:p>
              </p:txBody>
            </p:sp>
            <p:sp>
              <p:nvSpPr>
                <p:cNvPr id="39" name="Rectangle 184"/>
                <p:cNvSpPr>
                  <a:spLocks noChangeArrowheads="1"/>
                </p:cNvSpPr>
                <p:nvPr/>
              </p:nvSpPr>
              <p:spPr bwMode="auto">
                <a:xfrm>
                  <a:off x="0" y="403"/>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1" name="Group 185"/>
              <p:cNvGrpSpPr>
                <a:grpSpLocks/>
              </p:cNvGrpSpPr>
              <p:nvPr/>
            </p:nvGrpSpPr>
            <p:grpSpPr bwMode="auto">
              <a:xfrm>
                <a:off x="776" y="403"/>
                <a:ext cx="1928" cy="403"/>
                <a:chOff x="776" y="403"/>
                <a:chExt cx="1928" cy="403"/>
              </a:xfrm>
            </p:grpSpPr>
            <p:sp>
              <p:nvSpPr>
                <p:cNvPr id="36" name="Rectangle 186"/>
                <p:cNvSpPr>
                  <a:spLocks noChangeArrowheads="1"/>
                </p:cNvSpPr>
                <p:nvPr/>
              </p:nvSpPr>
              <p:spPr bwMode="auto">
                <a:xfrm>
                  <a:off x="804" y="403"/>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eaLnBrk="0" hangingPunct="0"/>
                  <a:r>
                    <a:rPr lang="fr-FR" sz="2400" b="1">
                      <a:solidFill>
                        <a:srgbClr val="000000"/>
                      </a:solidFill>
                      <a:latin typeface="Times New Roman" panose="02020603050405020304" pitchFamily="18" charset="0"/>
                    </a:rPr>
                    <a:t>Addition</a:t>
                  </a:r>
                </a:p>
                <a:p>
                  <a:pPr eaLnBrk="0" hangingPunct="0"/>
                  <a:endParaRPr lang="fr-FR" sz="2400">
                    <a:solidFill>
                      <a:srgbClr val="000000"/>
                    </a:solidFill>
                    <a:latin typeface="Times New Roman" panose="02020603050405020304" pitchFamily="18" charset="0"/>
                  </a:endParaRPr>
                </a:p>
              </p:txBody>
            </p:sp>
            <p:sp>
              <p:nvSpPr>
                <p:cNvPr id="37" name="Rectangle 187"/>
                <p:cNvSpPr>
                  <a:spLocks noChangeArrowheads="1"/>
                </p:cNvSpPr>
                <p:nvPr/>
              </p:nvSpPr>
              <p:spPr bwMode="auto">
                <a:xfrm>
                  <a:off x="776" y="403"/>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2" name="Group 188"/>
              <p:cNvGrpSpPr>
                <a:grpSpLocks/>
              </p:cNvGrpSpPr>
              <p:nvPr/>
            </p:nvGrpSpPr>
            <p:grpSpPr bwMode="auto">
              <a:xfrm>
                <a:off x="0" y="806"/>
                <a:ext cx="776" cy="403"/>
                <a:chOff x="0" y="806"/>
                <a:chExt cx="776" cy="403"/>
              </a:xfrm>
            </p:grpSpPr>
            <p:sp>
              <p:nvSpPr>
                <p:cNvPr id="34" name="Rectangle 189"/>
                <p:cNvSpPr>
                  <a:spLocks noChangeArrowheads="1"/>
                </p:cNvSpPr>
                <p:nvPr/>
              </p:nvSpPr>
              <p:spPr bwMode="auto">
                <a:xfrm>
                  <a:off x="28" y="806"/>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3200" b="1">
                      <a:solidFill>
                        <a:srgbClr val="0000FF"/>
                      </a:solidFill>
                      <a:latin typeface="Times New Roman" panose="02020603050405020304" pitchFamily="18" charset="0"/>
                    </a:rPr>
                    <a:t>-</a:t>
                  </a:r>
                </a:p>
                <a:p>
                  <a:pPr algn="ctr" eaLnBrk="0" hangingPunct="0"/>
                  <a:endParaRPr lang="fr-FR" sz="3200" b="1">
                    <a:solidFill>
                      <a:srgbClr val="0000FF"/>
                    </a:solidFill>
                    <a:latin typeface="Times New Roman" panose="02020603050405020304" pitchFamily="18" charset="0"/>
                  </a:endParaRPr>
                </a:p>
              </p:txBody>
            </p:sp>
            <p:sp>
              <p:nvSpPr>
                <p:cNvPr id="35" name="Rectangle 190"/>
                <p:cNvSpPr>
                  <a:spLocks noChangeArrowheads="1"/>
                </p:cNvSpPr>
                <p:nvPr/>
              </p:nvSpPr>
              <p:spPr bwMode="auto">
                <a:xfrm>
                  <a:off x="0" y="806"/>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3" name="Group 191"/>
              <p:cNvGrpSpPr>
                <a:grpSpLocks/>
              </p:cNvGrpSpPr>
              <p:nvPr/>
            </p:nvGrpSpPr>
            <p:grpSpPr bwMode="auto">
              <a:xfrm>
                <a:off x="776" y="806"/>
                <a:ext cx="1928" cy="403"/>
                <a:chOff x="776" y="806"/>
                <a:chExt cx="1928" cy="403"/>
              </a:xfrm>
            </p:grpSpPr>
            <p:sp>
              <p:nvSpPr>
                <p:cNvPr id="32" name="Rectangle 192"/>
                <p:cNvSpPr>
                  <a:spLocks noChangeArrowheads="1"/>
                </p:cNvSpPr>
                <p:nvPr/>
              </p:nvSpPr>
              <p:spPr bwMode="auto">
                <a:xfrm>
                  <a:off x="804" y="806"/>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eaLnBrk="0" hangingPunct="0"/>
                  <a:r>
                    <a:rPr lang="fr-FR" sz="2400" b="1">
                      <a:solidFill>
                        <a:srgbClr val="000000"/>
                      </a:solidFill>
                      <a:latin typeface="Times New Roman" panose="02020603050405020304" pitchFamily="18" charset="0"/>
                    </a:rPr>
                    <a:t>Soustraction</a:t>
                  </a:r>
                </a:p>
                <a:p>
                  <a:pPr eaLnBrk="0" hangingPunct="0"/>
                  <a:endParaRPr lang="fr-FR" sz="2400" b="1">
                    <a:solidFill>
                      <a:srgbClr val="000000"/>
                    </a:solidFill>
                    <a:latin typeface="Times New Roman" panose="02020603050405020304" pitchFamily="18" charset="0"/>
                  </a:endParaRPr>
                </a:p>
              </p:txBody>
            </p:sp>
            <p:sp>
              <p:nvSpPr>
                <p:cNvPr id="33" name="Rectangle 193"/>
                <p:cNvSpPr>
                  <a:spLocks noChangeArrowheads="1"/>
                </p:cNvSpPr>
                <p:nvPr/>
              </p:nvSpPr>
              <p:spPr bwMode="auto">
                <a:xfrm>
                  <a:off x="776" y="806"/>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4" name="Group 194"/>
              <p:cNvGrpSpPr>
                <a:grpSpLocks/>
              </p:cNvGrpSpPr>
              <p:nvPr/>
            </p:nvGrpSpPr>
            <p:grpSpPr bwMode="auto">
              <a:xfrm>
                <a:off x="0" y="1209"/>
                <a:ext cx="776" cy="403"/>
                <a:chOff x="0" y="1209"/>
                <a:chExt cx="776" cy="403"/>
              </a:xfrm>
            </p:grpSpPr>
            <p:sp>
              <p:nvSpPr>
                <p:cNvPr id="30" name="Rectangle 195"/>
                <p:cNvSpPr>
                  <a:spLocks noChangeArrowheads="1"/>
                </p:cNvSpPr>
                <p:nvPr/>
              </p:nvSpPr>
              <p:spPr bwMode="auto">
                <a:xfrm>
                  <a:off x="28" y="1209"/>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3200" b="1">
                      <a:solidFill>
                        <a:srgbClr val="0000FF"/>
                      </a:solidFill>
                      <a:latin typeface="Times New Roman" panose="02020603050405020304" pitchFamily="18" charset="0"/>
                    </a:rPr>
                    <a:t>*</a:t>
                  </a:r>
                </a:p>
                <a:p>
                  <a:pPr algn="ctr" eaLnBrk="0" hangingPunct="0"/>
                  <a:endParaRPr lang="fr-FR" sz="3200" b="1">
                    <a:solidFill>
                      <a:srgbClr val="0000FF"/>
                    </a:solidFill>
                    <a:latin typeface="Times New Roman" panose="02020603050405020304" pitchFamily="18" charset="0"/>
                  </a:endParaRPr>
                </a:p>
              </p:txBody>
            </p:sp>
            <p:sp>
              <p:nvSpPr>
                <p:cNvPr id="31" name="Rectangle 196"/>
                <p:cNvSpPr>
                  <a:spLocks noChangeArrowheads="1"/>
                </p:cNvSpPr>
                <p:nvPr/>
              </p:nvSpPr>
              <p:spPr bwMode="auto">
                <a:xfrm>
                  <a:off x="0" y="1209"/>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5" name="Group 197"/>
              <p:cNvGrpSpPr>
                <a:grpSpLocks/>
              </p:cNvGrpSpPr>
              <p:nvPr/>
            </p:nvGrpSpPr>
            <p:grpSpPr bwMode="auto">
              <a:xfrm>
                <a:off x="776" y="1209"/>
                <a:ext cx="1928" cy="403"/>
                <a:chOff x="776" y="1209"/>
                <a:chExt cx="1928" cy="403"/>
              </a:xfrm>
            </p:grpSpPr>
            <p:sp>
              <p:nvSpPr>
                <p:cNvPr id="28" name="Rectangle 198"/>
                <p:cNvSpPr>
                  <a:spLocks noChangeArrowheads="1"/>
                </p:cNvSpPr>
                <p:nvPr/>
              </p:nvSpPr>
              <p:spPr bwMode="auto">
                <a:xfrm>
                  <a:off x="804" y="1209"/>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eaLnBrk="0" hangingPunct="0"/>
                  <a:r>
                    <a:rPr lang="fr-FR" sz="2400" b="1">
                      <a:solidFill>
                        <a:srgbClr val="000000"/>
                      </a:solidFill>
                      <a:latin typeface="Times New Roman" panose="02020603050405020304" pitchFamily="18" charset="0"/>
                    </a:rPr>
                    <a:t>Multiplication</a:t>
                  </a:r>
                </a:p>
                <a:p>
                  <a:pPr eaLnBrk="0" hangingPunct="0"/>
                  <a:endParaRPr lang="fr-FR" sz="2400" b="1">
                    <a:solidFill>
                      <a:srgbClr val="000000"/>
                    </a:solidFill>
                    <a:latin typeface="Times New Roman" panose="02020603050405020304" pitchFamily="18" charset="0"/>
                  </a:endParaRPr>
                </a:p>
              </p:txBody>
            </p:sp>
            <p:sp>
              <p:nvSpPr>
                <p:cNvPr id="29" name="Rectangle 199"/>
                <p:cNvSpPr>
                  <a:spLocks noChangeArrowheads="1"/>
                </p:cNvSpPr>
                <p:nvPr/>
              </p:nvSpPr>
              <p:spPr bwMode="auto">
                <a:xfrm>
                  <a:off x="776" y="1209"/>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6" name="Group 200"/>
              <p:cNvGrpSpPr>
                <a:grpSpLocks/>
              </p:cNvGrpSpPr>
              <p:nvPr/>
            </p:nvGrpSpPr>
            <p:grpSpPr bwMode="auto">
              <a:xfrm>
                <a:off x="0" y="1612"/>
                <a:ext cx="776" cy="403"/>
                <a:chOff x="0" y="1612"/>
                <a:chExt cx="776" cy="403"/>
              </a:xfrm>
            </p:grpSpPr>
            <p:sp>
              <p:nvSpPr>
                <p:cNvPr id="26" name="Rectangle 201"/>
                <p:cNvSpPr>
                  <a:spLocks noChangeArrowheads="1"/>
                </p:cNvSpPr>
                <p:nvPr/>
              </p:nvSpPr>
              <p:spPr bwMode="auto">
                <a:xfrm>
                  <a:off x="28" y="1612"/>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3200" b="1">
                      <a:solidFill>
                        <a:srgbClr val="0000FF"/>
                      </a:solidFill>
                      <a:latin typeface="Times New Roman" panose="02020603050405020304" pitchFamily="18" charset="0"/>
                    </a:rPr>
                    <a:t>/</a:t>
                  </a:r>
                </a:p>
                <a:p>
                  <a:pPr algn="ctr" eaLnBrk="0" hangingPunct="0"/>
                  <a:endParaRPr lang="fr-FR" sz="3200" b="1">
                    <a:solidFill>
                      <a:srgbClr val="000000"/>
                    </a:solidFill>
                    <a:latin typeface="Times New Roman" panose="02020603050405020304" pitchFamily="18" charset="0"/>
                  </a:endParaRPr>
                </a:p>
              </p:txBody>
            </p:sp>
            <p:sp>
              <p:nvSpPr>
                <p:cNvPr id="27" name="Rectangle 202"/>
                <p:cNvSpPr>
                  <a:spLocks noChangeArrowheads="1"/>
                </p:cNvSpPr>
                <p:nvPr/>
              </p:nvSpPr>
              <p:spPr bwMode="auto">
                <a:xfrm>
                  <a:off x="0" y="1612"/>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7" name="Group 203"/>
              <p:cNvGrpSpPr>
                <a:grpSpLocks/>
              </p:cNvGrpSpPr>
              <p:nvPr/>
            </p:nvGrpSpPr>
            <p:grpSpPr bwMode="auto">
              <a:xfrm>
                <a:off x="776" y="1612"/>
                <a:ext cx="1928" cy="403"/>
                <a:chOff x="776" y="1612"/>
                <a:chExt cx="1928" cy="403"/>
              </a:xfrm>
            </p:grpSpPr>
            <p:sp>
              <p:nvSpPr>
                <p:cNvPr id="24" name="Rectangle 204"/>
                <p:cNvSpPr>
                  <a:spLocks noChangeArrowheads="1"/>
                </p:cNvSpPr>
                <p:nvPr/>
              </p:nvSpPr>
              <p:spPr bwMode="auto">
                <a:xfrm>
                  <a:off x="804" y="1612"/>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eaLnBrk="0" hangingPunct="0"/>
                  <a:r>
                    <a:rPr lang="fr-FR" sz="2400" b="1">
                      <a:solidFill>
                        <a:srgbClr val="000000"/>
                      </a:solidFill>
                      <a:latin typeface="Times New Roman" panose="02020603050405020304" pitchFamily="18" charset="0"/>
                    </a:rPr>
                    <a:t>Division</a:t>
                  </a:r>
                </a:p>
                <a:p>
                  <a:pPr eaLnBrk="0" hangingPunct="0"/>
                  <a:endParaRPr lang="fr-FR" sz="2400" b="1">
                    <a:solidFill>
                      <a:srgbClr val="000000"/>
                    </a:solidFill>
                    <a:latin typeface="Times New Roman" panose="02020603050405020304" pitchFamily="18" charset="0"/>
                  </a:endParaRPr>
                </a:p>
              </p:txBody>
            </p:sp>
            <p:sp>
              <p:nvSpPr>
                <p:cNvPr id="25" name="Rectangle 205"/>
                <p:cNvSpPr>
                  <a:spLocks noChangeArrowheads="1"/>
                </p:cNvSpPr>
                <p:nvPr/>
              </p:nvSpPr>
              <p:spPr bwMode="auto">
                <a:xfrm>
                  <a:off x="776" y="1612"/>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8" name="Group 206"/>
              <p:cNvGrpSpPr>
                <a:grpSpLocks/>
              </p:cNvGrpSpPr>
              <p:nvPr/>
            </p:nvGrpSpPr>
            <p:grpSpPr bwMode="auto">
              <a:xfrm>
                <a:off x="0" y="2015"/>
                <a:ext cx="776" cy="403"/>
                <a:chOff x="0" y="2015"/>
                <a:chExt cx="776" cy="403"/>
              </a:xfrm>
            </p:grpSpPr>
            <p:sp>
              <p:nvSpPr>
                <p:cNvPr id="22" name="Rectangle 207"/>
                <p:cNvSpPr>
                  <a:spLocks noChangeArrowheads="1"/>
                </p:cNvSpPr>
                <p:nvPr/>
              </p:nvSpPr>
              <p:spPr bwMode="auto">
                <a:xfrm>
                  <a:off x="28" y="2015"/>
                  <a:ext cx="720"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algn="ctr" eaLnBrk="0" hangingPunct="0"/>
                  <a:r>
                    <a:rPr lang="fr-FR" sz="2800" b="1">
                      <a:solidFill>
                        <a:srgbClr val="0000FF"/>
                      </a:solidFill>
                      <a:latin typeface="Times New Roman" panose="02020603050405020304" pitchFamily="18" charset="0"/>
                    </a:rPr>
                    <a:t>% ou mod</a:t>
                  </a:r>
                </a:p>
              </p:txBody>
            </p:sp>
            <p:sp>
              <p:nvSpPr>
                <p:cNvPr id="23" name="Rectangle 208"/>
                <p:cNvSpPr>
                  <a:spLocks noChangeArrowheads="1"/>
                </p:cNvSpPr>
                <p:nvPr/>
              </p:nvSpPr>
              <p:spPr bwMode="auto">
                <a:xfrm>
                  <a:off x="0" y="2015"/>
                  <a:ext cx="776"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nvGrpSpPr>
              <p:cNvPr id="19" name="Group 209"/>
              <p:cNvGrpSpPr>
                <a:grpSpLocks/>
              </p:cNvGrpSpPr>
              <p:nvPr/>
            </p:nvGrpSpPr>
            <p:grpSpPr bwMode="auto">
              <a:xfrm>
                <a:off x="776" y="2015"/>
                <a:ext cx="1928" cy="403"/>
                <a:chOff x="776" y="2015"/>
                <a:chExt cx="1928" cy="403"/>
              </a:xfrm>
            </p:grpSpPr>
            <p:sp>
              <p:nvSpPr>
                <p:cNvPr id="20" name="Rectangle 210"/>
                <p:cNvSpPr>
                  <a:spLocks noChangeArrowheads="1"/>
                </p:cNvSpPr>
                <p:nvPr/>
              </p:nvSpPr>
              <p:spPr bwMode="auto">
                <a:xfrm>
                  <a:off x="804" y="2015"/>
                  <a:ext cx="1872" cy="403"/>
                </a:xfrm>
                <a:prstGeom prst="rect">
                  <a:avLst/>
                </a:prstGeom>
                <a:noFill/>
                <a:ln>
                  <a:noFill/>
                </a:ln>
                <a:effectLst/>
                <a:extLst>
                  <a:ext uri="{909E8E84-426E-40DD-AFC4-6F175D3DCCD1}">
                    <a14:hiddenFill xmlns="" xmlns:a14="http://schemas.microsoft.com/office/drawing/2010/main">
                      <a:solidFill>
                        <a:srgbClr val="00E4A8"/>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pPr eaLnBrk="0" hangingPunct="0"/>
                  <a:r>
                    <a:rPr lang="fr-FR" sz="2400" b="1">
                      <a:solidFill>
                        <a:srgbClr val="000000"/>
                      </a:solidFill>
                      <a:latin typeface="Times New Roman" panose="02020603050405020304" pitchFamily="18" charset="0"/>
                    </a:rPr>
                    <a:t>Modulo :  le reste de la division de 2 valeurs entières</a:t>
                  </a:r>
                </a:p>
              </p:txBody>
            </p:sp>
            <p:sp>
              <p:nvSpPr>
                <p:cNvPr id="21" name="Rectangle 211"/>
                <p:cNvSpPr>
                  <a:spLocks noChangeArrowheads="1"/>
                </p:cNvSpPr>
                <p:nvPr/>
              </p:nvSpPr>
              <p:spPr bwMode="auto">
                <a:xfrm>
                  <a:off x="776" y="2015"/>
                  <a:ext cx="192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grpSp>
        <p:sp>
          <p:nvSpPr>
            <p:cNvPr id="7" name="Rectangle 212"/>
            <p:cNvSpPr>
              <a:spLocks noChangeArrowheads="1"/>
            </p:cNvSpPr>
            <p:nvPr/>
          </p:nvSpPr>
          <p:spPr bwMode="auto">
            <a:xfrm>
              <a:off x="-3" y="-3"/>
              <a:ext cx="2710" cy="2424"/>
            </a:xfrm>
            <a:prstGeom prst="rect">
              <a:avLst/>
            </a:prstGeom>
            <a:noFill/>
            <a:ln w="11112">
              <a:solidFill>
                <a:srgbClr val="A0A0A0"/>
              </a:solidFill>
              <a:miter lim="800000"/>
              <a:headEnd/>
              <a:tailEnd/>
            </a:ln>
            <a:effectLst/>
            <a:extLst>
              <a:ext uri="{909E8E84-426E-40DD-AFC4-6F175D3DCCD1}">
                <a14:hiddenFill xmlns="" xmlns:a14="http://schemas.microsoft.com/office/drawing/2010/main">
                  <a:solidFill>
                    <a:srgbClr val="00E4A8"/>
                  </a:solidFill>
                </a14:hiddenFill>
              </a:ext>
              <a:ext uri="{AF507438-7753-43E0-B8FC-AC1667EBCBE1}">
                <a14:hiddenEffects xmlns="" xmlns:a14="http://schemas.microsoft.com/office/drawing/2010/main">
                  <a:effectLst>
                    <a:outerShdw dist="35921" dir="2700000" algn="ctr" rotWithShape="0">
                      <a:srgbClr val="1C1C1C"/>
                    </a:outerShdw>
                  </a:effectLst>
                </a14:hiddenEffects>
              </a:ext>
            </a:extLst>
          </p:spPr>
          <p:txBody>
            <a:bodyPr/>
            <a:lstStyle/>
            <a:p>
              <a:endParaRPr lang="fr-FR"/>
            </a:p>
          </p:txBody>
        </p:sp>
      </p:grpSp>
    </p:spTree>
    <p:extLst>
      <p:ext uri="{BB962C8B-B14F-4D97-AF65-F5344CB8AC3E}">
        <p14:creationId xmlns="" xmlns:p14="http://schemas.microsoft.com/office/powerpoint/2010/main" val="29419376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conditionnelles</a:t>
            </a:r>
            <a:endParaRPr lang="fr-FR" dirty="0"/>
          </a:p>
        </p:txBody>
      </p:sp>
      <p:sp>
        <p:nvSpPr>
          <p:cNvPr id="4" name="Text Box 5"/>
          <p:cNvSpPr txBox="1">
            <a:spLocks noChangeArrowheads="1"/>
          </p:cNvSpPr>
          <p:nvPr/>
        </p:nvSpPr>
        <p:spPr bwMode="auto">
          <a:xfrm>
            <a:off x="281880" y="1700808"/>
            <a:ext cx="8610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dirty="0">
                <a:solidFill>
                  <a:srgbClr val="000000"/>
                </a:solidFill>
                <a:latin typeface="Times New Roman" panose="02020603050405020304" pitchFamily="18" charset="0"/>
                <a:cs typeface="Times New Roman" panose="02020603050405020304" pitchFamily="18" charset="0"/>
              </a:rPr>
              <a:t> </a:t>
            </a:r>
            <a:r>
              <a:rPr lang="fr-FR" sz="2000" b="1" i="1" dirty="0">
                <a:solidFill>
                  <a:srgbClr val="000000"/>
                </a:solidFill>
                <a:latin typeface="Times New Roman" panose="02020603050405020304" pitchFamily="18" charset="0"/>
                <a:cs typeface="Times New Roman" panose="02020603050405020304" pitchFamily="18" charset="0"/>
              </a:rPr>
              <a:t>Pour exprimer les conditions, on utilise les opérateurs conditionnels suivants :</a:t>
            </a:r>
            <a:endParaRPr lang="fr-FR" sz="2000" b="1" i="1" dirty="0">
              <a:latin typeface="Times New Roman" panose="02020603050405020304" pitchFamily="18" charset="0"/>
            </a:endParaRPr>
          </a:p>
        </p:txBody>
      </p:sp>
      <p:grpSp>
        <p:nvGrpSpPr>
          <p:cNvPr id="5" name="Group 50"/>
          <p:cNvGrpSpPr>
            <a:grpSpLocks/>
          </p:cNvGrpSpPr>
          <p:nvPr/>
        </p:nvGrpSpPr>
        <p:grpSpPr bwMode="auto">
          <a:xfrm>
            <a:off x="1783655" y="2327870"/>
            <a:ext cx="6400800" cy="3505200"/>
            <a:chOff x="-3" y="-3"/>
            <a:chExt cx="2544" cy="3061"/>
          </a:xfrm>
        </p:grpSpPr>
        <p:grpSp>
          <p:nvGrpSpPr>
            <p:cNvPr id="6" name="Group 48"/>
            <p:cNvGrpSpPr>
              <a:grpSpLocks/>
            </p:cNvGrpSpPr>
            <p:nvPr/>
          </p:nvGrpSpPr>
          <p:grpSpPr bwMode="auto">
            <a:xfrm>
              <a:off x="0" y="0"/>
              <a:ext cx="2538" cy="3055"/>
              <a:chOff x="0" y="0"/>
              <a:chExt cx="2538" cy="3055"/>
            </a:xfrm>
          </p:grpSpPr>
          <p:grpSp>
            <p:nvGrpSpPr>
              <p:cNvPr id="8" name="Group 21"/>
              <p:cNvGrpSpPr>
                <a:grpSpLocks/>
              </p:cNvGrpSpPr>
              <p:nvPr/>
            </p:nvGrpSpPr>
            <p:grpSpPr bwMode="auto">
              <a:xfrm>
                <a:off x="0" y="0"/>
                <a:ext cx="1078" cy="403"/>
                <a:chOff x="0" y="0"/>
                <a:chExt cx="1078" cy="403"/>
              </a:xfrm>
            </p:grpSpPr>
            <p:sp>
              <p:nvSpPr>
                <p:cNvPr id="48" name="Rectangle 6"/>
                <p:cNvSpPr>
                  <a:spLocks noChangeArrowheads="1"/>
                </p:cNvSpPr>
                <p:nvPr/>
              </p:nvSpPr>
              <p:spPr bwMode="auto">
                <a:xfrm>
                  <a:off x="28" y="0"/>
                  <a:ext cx="1022"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2800" b="1">
                      <a:solidFill>
                        <a:srgbClr val="000000"/>
                      </a:solidFill>
                      <a:cs typeface="Times New Roman" panose="02020603050405020304" pitchFamily="18" charset="0"/>
                    </a:rPr>
                    <a:t>Opérateur </a:t>
                  </a:r>
                  <a:endParaRPr lang="fr-FR" sz="2800">
                    <a:solidFill>
                      <a:srgbClr val="000000"/>
                    </a:solidFill>
                    <a:cs typeface="Times New Roman" panose="02020603050405020304" pitchFamily="18" charset="0"/>
                  </a:endParaRPr>
                </a:p>
                <a:p>
                  <a:pPr algn="ctr" eaLnBrk="0" hangingPunct="0"/>
                  <a:endParaRPr lang="fr-FR" sz="2800"/>
                </a:p>
              </p:txBody>
            </p:sp>
            <p:sp>
              <p:nvSpPr>
                <p:cNvPr id="49" name="Rectangle 20"/>
                <p:cNvSpPr>
                  <a:spLocks noChangeArrowheads="1"/>
                </p:cNvSpPr>
                <p:nvPr/>
              </p:nvSpPr>
              <p:spPr bwMode="auto">
                <a:xfrm>
                  <a:off x="0" y="0"/>
                  <a:ext cx="1078"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23"/>
              <p:cNvGrpSpPr>
                <a:grpSpLocks/>
              </p:cNvGrpSpPr>
              <p:nvPr/>
            </p:nvGrpSpPr>
            <p:grpSpPr bwMode="auto">
              <a:xfrm>
                <a:off x="1078" y="0"/>
                <a:ext cx="1460" cy="403"/>
                <a:chOff x="1078" y="0"/>
                <a:chExt cx="1460" cy="403"/>
              </a:xfrm>
            </p:grpSpPr>
            <p:sp>
              <p:nvSpPr>
                <p:cNvPr id="46" name="Rectangle 7"/>
                <p:cNvSpPr>
                  <a:spLocks noChangeArrowheads="1"/>
                </p:cNvSpPr>
                <p:nvPr/>
              </p:nvSpPr>
              <p:spPr bwMode="auto">
                <a:xfrm>
                  <a:off x="1106" y="0"/>
                  <a:ext cx="1404"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rgbClr val="000000"/>
                      </a:solidFill>
                      <a:cs typeface="Times New Roman" panose="02020603050405020304" pitchFamily="18" charset="0"/>
                    </a:rPr>
                    <a:t>Signification</a:t>
                  </a:r>
                </a:p>
                <a:p>
                  <a:pPr algn="ctr" eaLnBrk="0" hangingPunct="0"/>
                  <a:endParaRPr lang="fr-FR" sz="3200"/>
                </a:p>
              </p:txBody>
            </p:sp>
            <p:sp>
              <p:nvSpPr>
                <p:cNvPr id="47" name="Rectangle 22"/>
                <p:cNvSpPr>
                  <a:spLocks noChangeArrowheads="1"/>
                </p:cNvSpPr>
                <p:nvPr/>
              </p:nvSpPr>
              <p:spPr bwMode="auto">
                <a:xfrm>
                  <a:off x="1078" y="0"/>
                  <a:ext cx="1460"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25"/>
              <p:cNvGrpSpPr>
                <a:grpSpLocks/>
              </p:cNvGrpSpPr>
              <p:nvPr/>
            </p:nvGrpSpPr>
            <p:grpSpPr bwMode="auto">
              <a:xfrm>
                <a:off x="0" y="403"/>
                <a:ext cx="1078" cy="442"/>
                <a:chOff x="0" y="403"/>
                <a:chExt cx="1078" cy="442"/>
              </a:xfrm>
            </p:grpSpPr>
            <p:sp>
              <p:nvSpPr>
                <p:cNvPr id="44" name="Rectangle 8"/>
                <p:cNvSpPr>
                  <a:spLocks noChangeArrowheads="1"/>
                </p:cNvSpPr>
                <p:nvPr/>
              </p:nvSpPr>
              <p:spPr bwMode="auto">
                <a:xfrm>
                  <a:off x="28" y="403"/>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a:t>
                  </a:r>
                </a:p>
                <a:p>
                  <a:pPr algn="ctr" eaLnBrk="0" hangingPunct="0"/>
                  <a:endParaRPr lang="fr-FR" sz="3200" b="1"/>
                </a:p>
              </p:txBody>
            </p:sp>
            <p:sp>
              <p:nvSpPr>
                <p:cNvPr id="45" name="Rectangle 24"/>
                <p:cNvSpPr>
                  <a:spLocks noChangeArrowheads="1"/>
                </p:cNvSpPr>
                <p:nvPr/>
              </p:nvSpPr>
              <p:spPr bwMode="auto">
                <a:xfrm>
                  <a:off x="0" y="403"/>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27"/>
              <p:cNvGrpSpPr>
                <a:grpSpLocks/>
              </p:cNvGrpSpPr>
              <p:nvPr/>
            </p:nvGrpSpPr>
            <p:grpSpPr bwMode="auto">
              <a:xfrm>
                <a:off x="1078" y="403"/>
                <a:ext cx="1460" cy="442"/>
                <a:chOff x="1078" y="403"/>
                <a:chExt cx="1460" cy="442"/>
              </a:xfrm>
            </p:grpSpPr>
            <p:sp>
              <p:nvSpPr>
                <p:cNvPr id="42" name="Rectangle 9"/>
                <p:cNvSpPr>
                  <a:spLocks noChangeArrowheads="1"/>
                </p:cNvSpPr>
                <p:nvPr/>
              </p:nvSpPr>
              <p:spPr bwMode="auto">
                <a:xfrm>
                  <a:off x="1106" y="403"/>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Égal</a:t>
                  </a:r>
                </a:p>
                <a:p>
                  <a:pPr eaLnBrk="0" hangingPunct="0"/>
                  <a:endParaRPr lang="fr-FR" b="1"/>
                </a:p>
              </p:txBody>
            </p:sp>
            <p:sp>
              <p:nvSpPr>
                <p:cNvPr id="43" name="Rectangle 26"/>
                <p:cNvSpPr>
                  <a:spLocks noChangeArrowheads="1"/>
                </p:cNvSpPr>
                <p:nvPr/>
              </p:nvSpPr>
              <p:spPr bwMode="auto">
                <a:xfrm>
                  <a:off x="1078" y="403"/>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29"/>
              <p:cNvGrpSpPr>
                <a:grpSpLocks/>
              </p:cNvGrpSpPr>
              <p:nvPr/>
            </p:nvGrpSpPr>
            <p:grpSpPr bwMode="auto">
              <a:xfrm>
                <a:off x="0" y="845"/>
                <a:ext cx="1078" cy="442"/>
                <a:chOff x="0" y="845"/>
                <a:chExt cx="1078" cy="442"/>
              </a:xfrm>
            </p:grpSpPr>
            <p:sp>
              <p:nvSpPr>
                <p:cNvPr id="40" name="Rectangle 10"/>
                <p:cNvSpPr>
                  <a:spLocks noChangeArrowheads="1"/>
                </p:cNvSpPr>
                <p:nvPr/>
              </p:nvSpPr>
              <p:spPr bwMode="auto">
                <a:xfrm>
                  <a:off x="28" y="845"/>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&lt;</a:t>
                  </a:r>
                </a:p>
                <a:p>
                  <a:pPr algn="ctr" eaLnBrk="0" hangingPunct="0"/>
                  <a:endParaRPr lang="fr-FR" sz="3200" b="1">
                    <a:solidFill>
                      <a:schemeClr val="accent2"/>
                    </a:solidFill>
                  </a:endParaRPr>
                </a:p>
              </p:txBody>
            </p:sp>
            <p:sp>
              <p:nvSpPr>
                <p:cNvPr id="41" name="Rectangle 28"/>
                <p:cNvSpPr>
                  <a:spLocks noChangeArrowheads="1"/>
                </p:cNvSpPr>
                <p:nvPr/>
              </p:nvSpPr>
              <p:spPr bwMode="auto">
                <a:xfrm>
                  <a:off x="0" y="845"/>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31"/>
              <p:cNvGrpSpPr>
                <a:grpSpLocks/>
              </p:cNvGrpSpPr>
              <p:nvPr/>
            </p:nvGrpSpPr>
            <p:grpSpPr bwMode="auto">
              <a:xfrm>
                <a:off x="1078" y="845"/>
                <a:ext cx="1460" cy="442"/>
                <a:chOff x="1078" y="845"/>
                <a:chExt cx="1460" cy="442"/>
              </a:xfrm>
            </p:grpSpPr>
            <p:sp>
              <p:nvSpPr>
                <p:cNvPr id="38" name="Rectangle 11"/>
                <p:cNvSpPr>
                  <a:spLocks noChangeArrowheads="1"/>
                </p:cNvSpPr>
                <p:nvPr/>
              </p:nvSpPr>
              <p:spPr bwMode="auto">
                <a:xfrm>
                  <a:off x="1106" y="845"/>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Inférieur</a:t>
                  </a:r>
                </a:p>
                <a:p>
                  <a:pPr eaLnBrk="0" hangingPunct="0"/>
                  <a:endParaRPr lang="fr-FR" b="1"/>
                </a:p>
              </p:txBody>
            </p:sp>
            <p:sp>
              <p:nvSpPr>
                <p:cNvPr id="39" name="Rectangle 30"/>
                <p:cNvSpPr>
                  <a:spLocks noChangeArrowheads="1"/>
                </p:cNvSpPr>
                <p:nvPr/>
              </p:nvSpPr>
              <p:spPr bwMode="auto">
                <a:xfrm>
                  <a:off x="1078" y="845"/>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33"/>
              <p:cNvGrpSpPr>
                <a:grpSpLocks/>
              </p:cNvGrpSpPr>
              <p:nvPr/>
            </p:nvGrpSpPr>
            <p:grpSpPr bwMode="auto">
              <a:xfrm>
                <a:off x="0" y="1287"/>
                <a:ext cx="1078" cy="442"/>
                <a:chOff x="0" y="1287"/>
                <a:chExt cx="1078" cy="442"/>
              </a:xfrm>
            </p:grpSpPr>
            <p:sp>
              <p:nvSpPr>
                <p:cNvPr id="36" name="Rectangle 12"/>
                <p:cNvSpPr>
                  <a:spLocks noChangeArrowheads="1"/>
                </p:cNvSpPr>
                <p:nvPr/>
              </p:nvSpPr>
              <p:spPr bwMode="auto">
                <a:xfrm>
                  <a:off x="28" y="1287"/>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&gt;</a:t>
                  </a:r>
                </a:p>
                <a:p>
                  <a:pPr algn="ctr" eaLnBrk="0" hangingPunct="0"/>
                  <a:endParaRPr lang="fr-FR" b="1">
                    <a:solidFill>
                      <a:schemeClr val="accent2"/>
                    </a:solidFill>
                  </a:endParaRPr>
                </a:p>
              </p:txBody>
            </p:sp>
            <p:sp>
              <p:nvSpPr>
                <p:cNvPr id="37" name="Rectangle 32"/>
                <p:cNvSpPr>
                  <a:spLocks noChangeArrowheads="1"/>
                </p:cNvSpPr>
                <p:nvPr/>
              </p:nvSpPr>
              <p:spPr bwMode="auto">
                <a:xfrm>
                  <a:off x="0" y="1287"/>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5" name="Group 35"/>
              <p:cNvGrpSpPr>
                <a:grpSpLocks/>
              </p:cNvGrpSpPr>
              <p:nvPr/>
            </p:nvGrpSpPr>
            <p:grpSpPr bwMode="auto">
              <a:xfrm>
                <a:off x="1078" y="1287"/>
                <a:ext cx="1460" cy="442"/>
                <a:chOff x="1078" y="1287"/>
                <a:chExt cx="1460" cy="442"/>
              </a:xfrm>
            </p:grpSpPr>
            <p:sp>
              <p:nvSpPr>
                <p:cNvPr id="34" name="Rectangle 13"/>
                <p:cNvSpPr>
                  <a:spLocks noChangeArrowheads="1"/>
                </p:cNvSpPr>
                <p:nvPr/>
              </p:nvSpPr>
              <p:spPr bwMode="auto">
                <a:xfrm>
                  <a:off x="1106" y="1287"/>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Supérieur</a:t>
                  </a:r>
                </a:p>
                <a:p>
                  <a:pPr eaLnBrk="0" hangingPunct="0"/>
                  <a:endParaRPr lang="fr-FR" sz="3200" b="1"/>
                </a:p>
              </p:txBody>
            </p:sp>
            <p:sp>
              <p:nvSpPr>
                <p:cNvPr id="35" name="Rectangle 34"/>
                <p:cNvSpPr>
                  <a:spLocks noChangeArrowheads="1"/>
                </p:cNvSpPr>
                <p:nvPr/>
              </p:nvSpPr>
              <p:spPr bwMode="auto">
                <a:xfrm>
                  <a:off x="1078" y="1287"/>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6" name="Group 37"/>
              <p:cNvGrpSpPr>
                <a:grpSpLocks/>
              </p:cNvGrpSpPr>
              <p:nvPr/>
            </p:nvGrpSpPr>
            <p:grpSpPr bwMode="auto">
              <a:xfrm>
                <a:off x="0" y="1729"/>
                <a:ext cx="1078" cy="442"/>
                <a:chOff x="0" y="1729"/>
                <a:chExt cx="1078" cy="442"/>
              </a:xfrm>
            </p:grpSpPr>
            <p:sp>
              <p:nvSpPr>
                <p:cNvPr id="32" name="Rectangle 14"/>
                <p:cNvSpPr>
                  <a:spLocks noChangeArrowheads="1"/>
                </p:cNvSpPr>
                <p:nvPr/>
              </p:nvSpPr>
              <p:spPr bwMode="auto">
                <a:xfrm>
                  <a:off x="28" y="1729"/>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&lt;=</a:t>
                  </a:r>
                </a:p>
                <a:p>
                  <a:pPr algn="ctr" eaLnBrk="0" hangingPunct="0"/>
                  <a:endParaRPr lang="fr-FR" sz="3200"/>
                </a:p>
              </p:txBody>
            </p:sp>
            <p:sp>
              <p:nvSpPr>
                <p:cNvPr id="33" name="Rectangle 36"/>
                <p:cNvSpPr>
                  <a:spLocks noChangeArrowheads="1"/>
                </p:cNvSpPr>
                <p:nvPr/>
              </p:nvSpPr>
              <p:spPr bwMode="auto">
                <a:xfrm>
                  <a:off x="0" y="1729"/>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 name="Group 39"/>
              <p:cNvGrpSpPr>
                <a:grpSpLocks/>
              </p:cNvGrpSpPr>
              <p:nvPr/>
            </p:nvGrpSpPr>
            <p:grpSpPr bwMode="auto">
              <a:xfrm>
                <a:off x="1078" y="1729"/>
                <a:ext cx="1460" cy="442"/>
                <a:chOff x="1078" y="1729"/>
                <a:chExt cx="1460" cy="442"/>
              </a:xfrm>
            </p:grpSpPr>
            <p:sp>
              <p:nvSpPr>
                <p:cNvPr id="30" name="Rectangle 15"/>
                <p:cNvSpPr>
                  <a:spLocks noChangeArrowheads="1"/>
                </p:cNvSpPr>
                <p:nvPr/>
              </p:nvSpPr>
              <p:spPr bwMode="auto">
                <a:xfrm>
                  <a:off x="1106" y="1729"/>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Inférieur ou égal</a:t>
                  </a:r>
                </a:p>
                <a:p>
                  <a:pPr eaLnBrk="0" hangingPunct="0"/>
                  <a:endParaRPr lang="fr-FR" b="1"/>
                </a:p>
              </p:txBody>
            </p:sp>
            <p:sp>
              <p:nvSpPr>
                <p:cNvPr id="31" name="Rectangle 38"/>
                <p:cNvSpPr>
                  <a:spLocks noChangeArrowheads="1"/>
                </p:cNvSpPr>
                <p:nvPr/>
              </p:nvSpPr>
              <p:spPr bwMode="auto">
                <a:xfrm>
                  <a:off x="1078" y="1729"/>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8" name="Group 41"/>
              <p:cNvGrpSpPr>
                <a:grpSpLocks/>
              </p:cNvGrpSpPr>
              <p:nvPr/>
            </p:nvGrpSpPr>
            <p:grpSpPr bwMode="auto">
              <a:xfrm>
                <a:off x="0" y="2171"/>
                <a:ext cx="1078" cy="442"/>
                <a:chOff x="0" y="2171"/>
                <a:chExt cx="1078" cy="442"/>
              </a:xfrm>
            </p:grpSpPr>
            <p:sp>
              <p:nvSpPr>
                <p:cNvPr id="28" name="Rectangle 16"/>
                <p:cNvSpPr>
                  <a:spLocks noChangeArrowheads="1"/>
                </p:cNvSpPr>
                <p:nvPr/>
              </p:nvSpPr>
              <p:spPr bwMode="auto">
                <a:xfrm>
                  <a:off x="28" y="2171"/>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&gt;=</a:t>
                  </a:r>
                </a:p>
                <a:p>
                  <a:pPr algn="ctr" eaLnBrk="0" hangingPunct="0"/>
                  <a:endParaRPr lang="fr-FR" sz="3200" b="1">
                    <a:solidFill>
                      <a:schemeClr val="accent2"/>
                    </a:solidFill>
                  </a:endParaRPr>
                </a:p>
              </p:txBody>
            </p:sp>
            <p:sp>
              <p:nvSpPr>
                <p:cNvPr id="29" name="Rectangle 40"/>
                <p:cNvSpPr>
                  <a:spLocks noChangeArrowheads="1"/>
                </p:cNvSpPr>
                <p:nvPr/>
              </p:nvSpPr>
              <p:spPr bwMode="auto">
                <a:xfrm>
                  <a:off x="0" y="2171"/>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9" name="Group 43"/>
              <p:cNvGrpSpPr>
                <a:grpSpLocks/>
              </p:cNvGrpSpPr>
              <p:nvPr/>
            </p:nvGrpSpPr>
            <p:grpSpPr bwMode="auto">
              <a:xfrm>
                <a:off x="1078" y="2171"/>
                <a:ext cx="1460" cy="442"/>
                <a:chOff x="1078" y="2171"/>
                <a:chExt cx="1460" cy="442"/>
              </a:xfrm>
            </p:grpSpPr>
            <p:sp>
              <p:nvSpPr>
                <p:cNvPr id="26" name="Rectangle 17"/>
                <p:cNvSpPr>
                  <a:spLocks noChangeArrowheads="1"/>
                </p:cNvSpPr>
                <p:nvPr/>
              </p:nvSpPr>
              <p:spPr bwMode="auto">
                <a:xfrm>
                  <a:off x="1106" y="2171"/>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Supérieur ou égal</a:t>
                  </a:r>
                </a:p>
                <a:p>
                  <a:pPr eaLnBrk="0" hangingPunct="0"/>
                  <a:endParaRPr lang="fr-FR" b="1"/>
                </a:p>
              </p:txBody>
            </p:sp>
            <p:sp>
              <p:nvSpPr>
                <p:cNvPr id="27" name="Rectangle 42"/>
                <p:cNvSpPr>
                  <a:spLocks noChangeArrowheads="1"/>
                </p:cNvSpPr>
                <p:nvPr/>
              </p:nvSpPr>
              <p:spPr bwMode="auto">
                <a:xfrm>
                  <a:off x="1078" y="2171"/>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0" name="Group 45"/>
              <p:cNvGrpSpPr>
                <a:grpSpLocks/>
              </p:cNvGrpSpPr>
              <p:nvPr/>
            </p:nvGrpSpPr>
            <p:grpSpPr bwMode="auto">
              <a:xfrm>
                <a:off x="0" y="2613"/>
                <a:ext cx="1078" cy="442"/>
                <a:chOff x="0" y="2613"/>
                <a:chExt cx="1078" cy="442"/>
              </a:xfrm>
            </p:grpSpPr>
            <p:sp>
              <p:nvSpPr>
                <p:cNvPr id="24" name="Rectangle 18"/>
                <p:cNvSpPr>
                  <a:spLocks noChangeArrowheads="1"/>
                </p:cNvSpPr>
                <p:nvPr/>
              </p:nvSpPr>
              <p:spPr bwMode="auto">
                <a:xfrm>
                  <a:off x="28" y="2613"/>
                  <a:ext cx="102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chemeClr val="accent2"/>
                      </a:solidFill>
                      <a:cs typeface="Times New Roman" panose="02020603050405020304" pitchFamily="18" charset="0"/>
                    </a:rPr>
                    <a:t>&lt;&gt;</a:t>
                  </a:r>
                </a:p>
                <a:p>
                  <a:pPr algn="ctr" eaLnBrk="0" hangingPunct="0"/>
                  <a:endParaRPr lang="fr-FR" sz="3200" b="1">
                    <a:solidFill>
                      <a:schemeClr val="accent2"/>
                    </a:solidFill>
                  </a:endParaRPr>
                </a:p>
              </p:txBody>
            </p:sp>
            <p:sp>
              <p:nvSpPr>
                <p:cNvPr id="25" name="Rectangle 44"/>
                <p:cNvSpPr>
                  <a:spLocks noChangeArrowheads="1"/>
                </p:cNvSpPr>
                <p:nvPr/>
              </p:nvSpPr>
              <p:spPr bwMode="auto">
                <a:xfrm>
                  <a:off x="0" y="2613"/>
                  <a:ext cx="1078"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1" name="Group 47"/>
              <p:cNvGrpSpPr>
                <a:grpSpLocks/>
              </p:cNvGrpSpPr>
              <p:nvPr/>
            </p:nvGrpSpPr>
            <p:grpSpPr bwMode="auto">
              <a:xfrm>
                <a:off x="1078" y="2613"/>
                <a:ext cx="1460" cy="442"/>
                <a:chOff x="1078" y="2613"/>
                <a:chExt cx="1460" cy="442"/>
              </a:xfrm>
            </p:grpSpPr>
            <p:sp>
              <p:nvSpPr>
                <p:cNvPr id="22" name="Rectangle 19"/>
                <p:cNvSpPr>
                  <a:spLocks noChangeArrowheads="1"/>
                </p:cNvSpPr>
                <p:nvPr/>
              </p:nvSpPr>
              <p:spPr bwMode="auto">
                <a:xfrm>
                  <a:off x="1106" y="2613"/>
                  <a:ext cx="140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rgbClr val="000000"/>
                      </a:solidFill>
                      <a:cs typeface="Times New Roman" panose="02020603050405020304" pitchFamily="18" charset="0"/>
                    </a:rPr>
                    <a:t>différent</a:t>
                  </a:r>
                  <a:endParaRPr lang="fr-FR" b="1"/>
                </a:p>
              </p:txBody>
            </p:sp>
            <p:sp>
              <p:nvSpPr>
                <p:cNvPr id="23" name="Rectangle 46"/>
                <p:cNvSpPr>
                  <a:spLocks noChangeArrowheads="1"/>
                </p:cNvSpPr>
                <p:nvPr/>
              </p:nvSpPr>
              <p:spPr bwMode="auto">
                <a:xfrm>
                  <a:off x="1078" y="2613"/>
                  <a:ext cx="1460" cy="44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7" name="Rectangle 49"/>
            <p:cNvSpPr>
              <a:spLocks noChangeArrowheads="1"/>
            </p:cNvSpPr>
            <p:nvPr/>
          </p:nvSpPr>
          <p:spPr bwMode="auto">
            <a:xfrm>
              <a:off x="-3" y="-3"/>
              <a:ext cx="2544" cy="3061"/>
            </a:xfrm>
            <a:prstGeom prst="rect">
              <a:avLst/>
            </a:prstGeom>
            <a:noFill/>
            <a:ln w="11112">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50683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logique</a:t>
            </a:r>
            <a:endParaRPr lang="fr-FR" dirty="0"/>
          </a:p>
        </p:txBody>
      </p:sp>
      <p:sp>
        <p:nvSpPr>
          <p:cNvPr id="4" name="Text Box 4"/>
          <p:cNvSpPr txBox="1">
            <a:spLocks noChangeArrowheads="1"/>
          </p:cNvSpPr>
          <p:nvPr/>
        </p:nvSpPr>
        <p:spPr bwMode="auto">
          <a:xfrm>
            <a:off x="250825" y="1805211"/>
            <a:ext cx="8534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i="1" dirty="0">
                <a:solidFill>
                  <a:srgbClr val="000000"/>
                </a:solidFill>
                <a:latin typeface="Times New Roman" panose="02020603050405020304" pitchFamily="18" charset="0"/>
                <a:cs typeface="Times New Roman" panose="02020603050405020304" pitchFamily="18" charset="0"/>
              </a:rPr>
              <a:t>On peut combiner des conditions à l’aide des opérateurs logiques :</a:t>
            </a:r>
            <a:endParaRPr lang="fr-FR" sz="2400" b="1" i="1" dirty="0">
              <a:latin typeface="Times New Roman" panose="02020603050405020304" pitchFamily="18" charset="0"/>
            </a:endParaRPr>
          </a:p>
        </p:txBody>
      </p:sp>
      <p:grpSp>
        <p:nvGrpSpPr>
          <p:cNvPr id="5" name="Group 82"/>
          <p:cNvGrpSpPr>
            <a:grpSpLocks/>
          </p:cNvGrpSpPr>
          <p:nvPr/>
        </p:nvGrpSpPr>
        <p:grpSpPr bwMode="auto">
          <a:xfrm>
            <a:off x="1692275" y="2452911"/>
            <a:ext cx="5638800" cy="3208337"/>
            <a:chOff x="-3" y="-3"/>
            <a:chExt cx="2191" cy="2021"/>
          </a:xfrm>
        </p:grpSpPr>
        <p:grpSp>
          <p:nvGrpSpPr>
            <p:cNvPr id="6" name="Group 80"/>
            <p:cNvGrpSpPr>
              <a:grpSpLocks/>
            </p:cNvGrpSpPr>
            <p:nvPr/>
          </p:nvGrpSpPr>
          <p:grpSpPr bwMode="auto">
            <a:xfrm>
              <a:off x="0" y="0"/>
              <a:ext cx="2185" cy="2015"/>
              <a:chOff x="0" y="0"/>
              <a:chExt cx="2185" cy="2015"/>
            </a:xfrm>
          </p:grpSpPr>
          <p:grpSp>
            <p:nvGrpSpPr>
              <p:cNvPr id="8" name="Group 61"/>
              <p:cNvGrpSpPr>
                <a:grpSpLocks/>
              </p:cNvGrpSpPr>
              <p:nvPr/>
            </p:nvGrpSpPr>
            <p:grpSpPr bwMode="auto">
              <a:xfrm>
                <a:off x="0" y="0"/>
                <a:ext cx="934" cy="403"/>
                <a:chOff x="0" y="0"/>
                <a:chExt cx="934" cy="403"/>
              </a:xfrm>
            </p:grpSpPr>
            <p:sp>
              <p:nvSpPr>
                <p:cNvPr id="36" name="Rectangle 50"/>
                <p:cNvSpPr>
                  <a:spLocks noChangeArrowheads="1"/>
                </p:cNvSpPr>
                <p:nvPr/>
              </p:nvSpPr>
              <p:spPr bwMode="auto">
                <a:xfrm>
                  <a:off x="28" y="0"/>
                  <a:ext cx="87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rgbClr val="000000"/>
                      </a:solidFill>
                      <a:cs typeface="Times New Roman" panose="02020603050405020304" pitchFamily="18" charset="0"/>
                    </a:rPr>
                    <a:t>Opérateur</a:t>
                  </a:r>
                </a:p>
                <a:p>
                  <a:pPr algn="ctr" eaLnBrk="0" hangingPunct="0"/>
                  <a:endParaRPr lang="fr-FR" sz="3200" b="1"/>
                </a:p>
              </p:txBody>
            </p:sp>
            <p:sp>
              <p:nvSpPr>
                <p:cNvPr id="37" name="Rectangle 60"/>
                <p:cNvSpPr>
                  <a:spLocks noChangeArrowheads="1"/>
                </p:cNvSpPr>
                <p:nvPr/>
              </p:nvSpPr>
              <p:spPr bwMode="auto">
                <a:xfrm>
                  <a:off x="0" y="0"/>
                  <a:ext cx="93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63"/>
              <p:cNvGrpSpPr>
                <a:grpSpLocks/>
              </p:cNvGrpSpPr>
              <p:nvPr/>
            </p:nvGrpSpPr>
            <p:grpSpPr bwMode="auto">
              <a:xfrm>
                <a:off x="934" y="0"/>
                <a:ext cx="1251" cy="403"/>
                <a:chOff x="934" y="0"/>
                <a:chExt cx="1251" cy="403"/>
              </a:xfrm>
            </p:grpSpPr>
            <p:sp>
              <p:nvSpPr>
                <p:cNvPr id="34" name="Rectangle 51"/>
                <p:cNvSpPr>
                  <a:spLocks noChangeArrowheads="1"/>
                </p:cNvSpPr>
                <p:nvPr/>
              </p:nvSpPr>
              <p:spPr bwMode="auto">
                <a:xfrm>
                  <a:off x="962" y="0"/>
                  <a:ext cx="119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3200" b="1">
                      <a:solidFill>
                        <a:srgbClr val="000000"/>
                      </a:solidFill>
                      <a:cs typeface="Times New Roman" panose="02020603050405020304" pitchFamily="18" charset="0"/>
                    </a:rPr>
                    <a:t>Signification</a:t>
                  </a:r>
                </a:p>
                <a:p>
                  <a:pPr algn="ctr" eaLnBrk="0" hangingPunct="0"/>
                  <a:endParaRPr lang="fr-FR" sz="3200" b="1"/>
                </a:p>
              </p:txBody>
            </p:sp>
            <p:sp>
              <p:nvSpPr>
                <p:cNvPr id="35" name="Rectangle 62"/>
                <p:cNvSpPr>
                  <a:spLocks noChangeArrowheads="1"/>
                </p:cNvSpPr>
                <p:nvPr/>
              </p:nvSpPr>
              <p:spPr bwMode="auto">
                <a:xfrm>
                  <a:off x="934" y="0"/>
                  <a:ext cx="1251"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65"/>
              <p:cNvGrpSpPr>
                <a:grpSpLocks/>
              </p:cNvGrpSpPr>
              <p:nvPr/>
            </p:nvGrpSpPr>
            <p:grpSpPr bwMode="auto">
              <a:xfrm>
                <a:off x="0" y="403"/>
                <a:ext cx="934" cy="403"/>
                <a:chOff x="0" y="403"/>
                <a:chExt cx="934" cy="403"/>
              </a:xfrm>
            </p:grpSpPr>
            <p:sp>
              <p:nvSpPr>
                <p:cNvPr id="32" name="Rectangle 52"/>
                <p:cNvSpPr>
                  <a:spLocks noChangeArrowheads="1"/>
                </p:cNvSpPr>
                <p:nvPr/>
              </p:nvSpPr>
              <p:spPr bwMode="auto">
                <a:xfrm>
                  <a:off x="28" y="403"/>
                  <a:ext cx="87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Et</a:t>
                  </a:r>
                </a:p>
                <a:p>
                  <a:pPr algn="ctr" eaLnBrk="0" hangingPunct="0"/>
                  <a:endParaRPr lang="fr-FR" b="1">
                    <a:solidFill>
                      <a:schemeClr val="accent2"/>
                    </a:solidFill>
                  </a:endParaRPr>
                </a:p>
              </p:txBody>
            </p:sp>
            <p:sp>
              <p:nvSpPr>
                <p:cNvPr id="33" name="Rectangle 64"/>
                <p:cNvSpPr>
                  <a:spLocks noChangeArrowheads="1"/>
                </p:cNvSpPr>
                <p:nvPr/>
              </p:nvSpPr>
              <p:spPr bwMode="auto">
                <a:xfrm>
                  <a:off x="0" y="403"/>
                  <a:ext cx="93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67"/>
              <p:cNvGrpSpPr>
                <a:grpSpLocks/>
              </p:cNvGrpSpPr>
              <p:nvPr/>
            </p:nvGrpSpPr>
            <p:grpSpPr bwMode="auto">
              <a:xfrm>
                <a:off x="934" y="403"/>
                <a:ext cx="1251" cy="403"/>
                <a:chOff x="934" y="403"/>
                <a:chExt cx="1251" cy="403"/>
              </a:xfrm>
            </p:grpSpPr>
            <p:sp>
              <p:nvSpPr>
                <p:cNvPr id="30" name="Rectangle 53"/>
                <p:cNvSpPr>
                  <a:spLocks noChangeArrowheads="1"/>
                </p:cNvSpPr>
                <p:nvPr/>
              </p:nvSpPr>
              <p:spPr bwMode="auto">
                <a:xfrm>
                  <a:off x="962" y="403"/>
                  <a:ext cx="119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r>
                    <a:rPr lang="fr-FR" b="1">
                      <a:solidFill>
                        <a:srgbClr val="000000"/>
                      </a:solidFill>
                      <a:cs typeface="Times New Roman" panose="02020603050405020304" pitchFamily="18" charset="0"/>
                    </a:rPr>
                    <a:t>Et logique</a:t>
                  </a:r>
                </a:p>
                <a:p>
                  <a:pPr eaLnBrk="0" hangingPunct="0"/>
                  <a:endParaRPr lang="fr-FR" b="1"/>
                </a:p>
              </p:txBody>
            </p:sp>
            <p:sp>
              <p:nvSpPr>
                <p:cNvPr id="31" name="Rectangle 66"/>
                <p:cNvSpPr>
                  <a:spLocks noChangeArrowheads="1"/>
                </p:cNvSpPr>
                <p:nvPr/>
              </p:nvSpPr>
              <p:spPr bwMode="auto">
                <a:xfrm>
                  <a:off x="934" y="403"/>
                  <a:ext cx="1251"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69"/>
              <p:cNvGrpSpPr>
                <a:grpSpLocks/>
              </p:cNvGrpSpPr>
              <p:nvPr/>
            </p:nvGrpSpPr>
            <p:grpSpPr bwMode="auto">
              <a:xfrm>
                <a:off x="0" y="806"/>
                <a:ext cx="934" cy="403"/>
                <a:chOff x="0" y="806"/>
                <a:chExt cx="934" cy="403"/>
              </a:xfrm>
            </p:grpSpPr>
            <p:sp>
              <p:nvSpPr>
                <p:cNvPr id="28" name="Rectangle 54"/>
                <p:cNvSpPr>
                  <a:spLocks noChangeArrowheads="1"/>
                </p:cNvSpPr>
                <p:nvPr/>
              </p:nvSpPr>
              <p:spPr bwMode="auto">
                <a:xfrm>
                  <a:off x="28" y="806"/>
                  <a:ext cx="87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Ou</a:t>
                  </a:r>
                </a:p>
                <a:p>
                  <a:pPr algn="ctr" eaLnBrk="0" hangingPunct="0"/>
                  <a:endParaRPr lang="fr-FR" b="1">
                    <a:solidFill>
                      <a:schemeClr val="accent2"/>
                    </a:solidFill>
                  </a:endParaRPr>
                </a:p>
              </p:txBody>
            </p:sp>
            <p:sp>
              <p:nvSpPr>
                <p:cNvPr id="29" name="Rectangle 68"/>
                <p:cNvSpPr>
                  <a:spLocks noChangeArrowheads="1"/>
                </p:cNvSpPr>
                <p:nvPr/>
              </p:nvSpPr>
              <p:spPr bwMode="auto">
                <a:xfrm>
                  <a:off x="0" y="806"/>
                  <a:ext cx="93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71"/>
              <p:cNvGrpSpPr>
                <a:grpSpLocks/>
              </p:cNvGrpSpPr>
              <p:nvPr/>
            </p:nvGrpSpPr>
            <p:grpSpPr bwMode="auto">
              <a:xfrm>
                <a:off x="934" y="806"/>
                <a:ext cx="1251" cy="403"/>
                <a:chOff x="934" y="806"/>
                <a:chExt cx="1251" cy="403"/>
              </a:xfrm>
            </p:grpSpPr>
            <p:sp>
              <p:nvSpPr>
                <p:cNvPr id="26" name="Rectangle 55"/>
                <p:cNvSpPr>
                  <a:spLocks noChangeArrowheads="1"/>
                </p:cNvSpPr>
                <p:nvPr/>
              </p:nvSpPr>
              <p:spPr bwMode="auto">
                <a:xfrm>
                  <a:off x="962" y="806"/>
                  <a:ext cx="119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r>
                    <a:rPr lang="fr-FR" b="1">
                      <a:solidFill>
                        <a:srgbClr val="000000"/>
                      </a:solidFill>
                      <a:cs typeface="Times New Roman" panose="02020603050405020304" pitchFamily="18" charset="0"/>
                    </a:rPr>
                    <a:t>Ou logique</a:t>
                  </a:r>
                </a:p>
                <a:p>
                  <a:pPr eaLnBrk="0" hangingPunct="0"/>
                  <a:endParaRPr lang="fr-FR" b="1"/>
                </a:p>
              </p:txBody>
            </p:sp>
            <p:sp>
              <p:nvSpPr>
                <p:cNvPr id="27" name="Rectangle 70"/>
                <p:cNvSpPr>
                  <a:spLocks noChangeArrowheads="1"/>
                </p:cNvSpPr>
                <p:nvPr/>
              </p:nvSpPr>
              <p:spPr bwMode="auto">
                <a:xfrm>
                  <a:off x="934" y="806"/>
                  <a:ext cx="1251"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73"/>
              <p:cNvGrpSpPr>
                <a:grpSpLocks/>
              </p:cNvGrpSpPr>
              <p:nvPr/>
            </p:nvGrpSpPr>
            <p:grpSpPr bwMode="auto">
              <a:xfrm>
                <a:off x="0" y="1209"/>
                <a:ext cx="934" cy="403"/>
                <a:chOff x="0" y="1209"/>
                <a:chExt cx="934" cy="403"/>
              </a:xfrm>
            </p:grpSpPr>
            <p:sp>
              <p:nvSpPr>
                <p:cNvPr id="24" name="Rectangle 56"/>
                <p:cNvSpPr>
                  <a:spLocks noChangeArrowheads="1"/>
                </p:cNvSpPr>
                <p:nvPr/>
              </p:nvSpPr>
              <p:spPr bwMode="auto">
                <a:xfrm>
                  <a:off x="28" y="1209"/>
                  <a:ext cx="87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Non</a:t>
                  </a:r>
                </a:p>
                <a:p>
                  <a:pPr algn="ctr" eaLnBrk="0" hangingPunct="0"/>
                  <a:endParaRPr lang="fr-FR">
                    <a:solidFill>
                      <a:schemeClr val="accent2"/>
                    </a:solidFill>
                  </a:endParaRPr>
                </a:p>
              </p:txBody>
            </p:sp>
            <p:sp>
              <p:nvSpPr>
                <p:cNvPr id="25" name="Rectangle 72"/>
                <p:cNvSpPr>
                  <a:spLocks noChangeArrowheads="1"/>
                </p:cNvSpPr>
                <p:nvPr/>
              </p:nvSpPr>
              <p:spPr bwMode="auto">
                <a:xfrm>
                  <a:off x="0" y="1209"/>
                  <a:ext cx="93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5" name="Group 75"/>
              <p:cNvGrpSpPr>
                <a:grpSpLocks/>
              </p:cNvGrpSpPr>
              <p:nvPr/>
            </p:nvGrpSpPr>
            <p:grpSpPr bwMode="auto">
              <a:xfrm>
                <a:off x="934" y="1209"/>
                <a:ext cx="1251" cy="403"/>
                <a:chOff x="934" y="1209"/>
                <a:chExt cx="1251" cy="403"/>
              </a:xfrm>
            </p:grpSpPr>
            <p:sp>
              <p:nvSpPr>
                <p:cNvPr id="22" name="Rectangle 57"/>
                <p:cNvSpPr>
                  <a:spLocks noChangeArrowheads="1"/>
                </p:cNvSpPr>
                <p:nvPr/>
              </p:nvSpPr>
              <p:spPr bwMode="auto">
                <a:xfrm>
                  <a:off x="962" y="1209"/>
                  <a:ext cx="119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r>
                    <a:rPr lang="fr-FR" b="1">
                      <a:solidFill>
                        <a:srgbClr val="000000"/>
                      </a:solidFill>
                      <a:cs typeface="Times New Roman" panose="02020603050405020304" pitchFamily="18" charset="0"/>
                    </a:rPr>
                    <a:t>Négation logique</a:t>
                  </a:r>
                </a:p>
                <a:p>
                  <a:pPr eaLnBrk="0" hangingPunct="0"/>
                  <a:endParaRPr lang="fr-FR"/>
                </a:p>
              </p:txBody>
            </p:sp>
            <p:sp>
              <p:nvSpPr>
                <p:cNvPr id="23" name="Rectangle 74"/>
                <p:cNvSpPr>
                  <a:spLocks noChangeArrowheads="1"/>
                </p:cNvSpPr>
                <p:nvPr/>
              </p:nvSpPr>
              <p:spPr bwMode="auto">
                <a:xfrm>
                  <a:off x="934" y="1209"/>
                  <a:ext cx="1251"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6" name="Group 77"/>
              <p:cNvGrpSpPr>
                <a:grpSpLocks/>
              </p:cNvGrpSpPr>
              <p:nvPr/>
            </p:nvGrpSpPr>
            <p:grpSpPr bwMode="auto">
              <a:xfrm>
                <a:off x="0" y="1612"/>
                <a:ext cx="934" cy="403"/>
                <a:chOff x="0" y="1612"/>
                <a:chExt cx="934" cy="403"/>
              </a:xfrm>
            </p:grpSpPr>
            <p:sp>
              <p:nvSpPr>
                <p:cNvPr id="20" name="Rectangle 58"/>
                <p:cNvSpPr>
                  <a:spLocks noChangeArrowheads="1"/>
                </p:cNvSpPr>
                <p:nvPr/>
              </p:nvSpPr>
              <p:spPr bwMode="auto">
                <a:xfrm>
                  <a:off x="28" y="1612"/>
                  <a:ext cx="87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Ou = Xor</a:t>
                  </a:r>
                  <a:endParaRPr lang="fr-FR" b="1">
                    <a:solidFill>
                      <a:schemeClr val="accent2"/>
                    </a:solidFill>
                  </a:endParaRPr>
                </a:p>
              </p:txBody>
            </p:sp>
            <p:sp>
              <p:nvSpPr>
                <p:cNvPr id="21" name="Rectangle 76"/>
                <p:cNvSpPr>
                  <a:spLocks noChangeArrowheads="1"/>
                </p:cNvSpPr>
                <p:nvPr/>
              </p:nvSpPr>
              <p:spPr bwMode="auto">
                <a:xfrm>
                  <a:off x="0" y="1612"/>
                  <a:ext cx="93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 name="Group 79"/>
              <p:cNvGrpSpPr>
                <a:grpSpLocks/>
              </p:cNvGrpSpPr>
              <p:nvPr/>
            </p:nvGrpSpPr>
            <p:grpSpPr bwMode="auto">
              <a:xfrm>
                <a:off x="934" y="1612"/>
                <a:ext cx="1251" cy="403"/>
                <a:chOff x="934" y="1612"/>
                <a:chExt cx="1251" cy="403"/>
              </a:xfrm>
            </p:grpSpPr>
            <p:sp>
              <p:nvSpPr>
                <p:cNvPr id="18" name="Rectangle 59"/>
                <p:cNvSpPr>
                  <a:spLocks noChangeArrowheads="1"/>
                </p:cNvSpPr>
                <p:nvPr/>
              </p:nvSpPr>
              <p:spPr bwMode="auto">
                <a:xfrm>
                  <a:off x="962" y="1612"/>
                  <a:ext cx="1195"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r>
                    <a:rPr lang="fr-FR" b="1">
                      <a:solidFill>
                        <a:srgbClr val="000000"/>
                      </a:solidFill>
                      <a:cs typeface="Times New Roman" panose="02020603050405020304" pitchFamily="18" charset="0"/>
                    </a:rPr>
                    <a:t>Ou exclusif</a:t>
                  </a:r>
                  <a:endParaRPr lang="fr-FR" b="1"/>
                </a:p>
              </p:txBody>
            </p:sp>
            <p:sp>
              <p:nvSpPr>
                <p:cNvPr id="19" name="Rectangle 78"/>
                <p:cNvSpPr>
                  <a:spLocks noChangeArrowheads="1"/>
                </p:cNvSpPr>
                <p:nvPr/>
              </p:nvSpPr>
              <p:spPr bwMode="auto">
                <a:xfrm>
                  <a:off x="934" y="1612"/>
                  <a:ext cx="1251"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7" name="Rectangle 81"/>
            <p:cNvSpPr>
              <a:spLocks noChangeArrowheads="1"/>
            </p:cNvSpPr>
            <p:nvPr/>
          </p:nvSpPr>
          <p:spPr bwMode="auto">
            <a:xfrm>
              <a:off x="-3" y="-3"/>
              <a:ext cx="2191" cy="2021"/>
            </a:xfrm>
            <a:prstGeom prst="rect">
              <a:avLst/>
            </a:prstGeom>
            <a:noFill/>
            <a:ln w="11112">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1319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grpSp>
        <p:nvGrpSpPr>
          <p:cNvPr id="4" name="Group 3"/>
          <p:cNvGrpSpPr>
            <a:grpSpLocks/>
          </p:cNvGrpSpPr>
          <p:nvPr/>
        </p:nvGrpSpPr>
        <p:grpSpPr bwMode="auto">
          <a:xfrm>
            <a:off x="1752600" y="2667000"/>
            <a:ext cx="5522913" cy="2568575"/>
            <a:chOff x="-3" y="-3"/>
            <a:chExt cx="2062" cy="1618"/>
          </a:xfrm>
        </p:grpSpPr>
        <p:grpSp>
          <p:nvGrpSpPr>
            <p:cNvPr id="5" name="Group 4"/>
            <p:cNvGrpSpPr>
              <a:grpSpLocks/>
            </p:cNvGrpSpPr>
            <p:nvPr/>
          </p:nvGrpSpPr>
          <p:grpSpPr bwMode="auto">
            <a:xfrm>
              <a:off x="0" y="0"/>
              <a:ext cx="2056" cy="1612"/>
              <a:chOff x="0" y="0"/>
              <a:chExt cx="2056" cy="1612"/>
            </a:xfrm>
          </p:grpSpPr>
          <p:grpSp>
            <p:nvGrpSpPr>
              <p:cNvPr id="7" name="Group 5"/>
              <p:cNvGrpSpPr>
                <a:grpSpLocks/>
              </p:cNvGrpSpPr>
              <p:nvPr/>
            </p:nvGrpSpPr>
            <p:grpSpPr bwMode="auto">
              <a:xfrm>
                <a:off x="0" y="0"/>
                <a:ext cx="1064" cy="403"/>
                <a:chOff x="0" y="0"/>
                <a:chExt cx="1064" cy="403"/>
              </a:xfrm>
            </p:grpSpPr>
            <p:sp>
              <p:nvSpPr>
                <p:cNvPr id="29" name="Rectangle 6"/>
                <p:cNvSpPr>
                  <a:spLocks noChangeArrowheads="1"/>
                </p:cNvSpPr>
                <p:nvPr/>
              </p:nvSpPr>
              <p:spPr bwMode="auto">
                <a:xfrm>
                  <a:off x="28" y="0"/>
                  <a:ext cx="100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fr-FR" sz="2800" b="1">
                      <a:solidFill>
                        <a:srgbClr val="000000"/>
                      </a:solidFill>
                      <a:latin typeface="Times New Roman" panose="02020603050405020304" pitchFamily="18" charset="0"/>
                      <a:cs typeface="Times New Roman" panose="02020603050405020304" pitchFamily="18" charset="0"/>
                    </a:rPr>
                    <a:t>Expression</a:t>
                  </a:r>
                </a:p>
                <a:p>
                  <a:pPr algn="ctr" eaLnBrk="0" hangingPunct="0"/>
                  <a:endParaRPr lang="fr-FR" sz="2800" b="1">
                    <a:latin typeface="Times New Roman" panose="02020603050405020304" pitchFamily="18" charset="0"/>
                  </a:endParaRPr>
                </a:p>
              </p:txBody>
            </p:sp>
            <p:sp>
              <p:nvSpPr>
                <p:cNvPr id="30" name="Rectangle 7"/>
                <p:cNvSpPr>
                  <a:spLocks noChangeArrowheads="1"/>
                </p:cNvSpPr>
                <p:nvPr/>
              </p:nvSpPr>
              <p:spPr bwMode="auto">
                <a:xfrm>
                  <a:off x="0" y="0"/>
                  <a:ext cx="106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 name="Group 8"/>
              <p:cNvGrpSpPr>
                <a:grpSpLocks/>
              </p:cNvGrpSpPr>
              <p:nvPr/>
            </p:nvGrpSpPr>
            <p:grpSpPr bwMode="auto">
              <a:xfrm>
                <a:off x="1064" y="0"/>
                <a:ext cx="992" cy="403"/>
                <a:chOff x="1064" y="0"/>
                <a:chExt cx="992" cy="403"/>
              </a:xfrm>
            </p:grpSpPr>
            <p:sp>
              <p:nvSpPr>
                <p:cNvPr id="27" name="Rectangle 9"/>
                <p:cNvSpPr>
                  <a:spLocks noChangeArrowheads="1"/>
                </p:cNvSpPr>
                <p:nvPr/>
              </p:nvSpPr>
              <p:spPr bwMode="auto">
                <a:xfrm>
                  <a:off x="1092" y="0"/>
                  <a:ext cx="93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fr-FR" sz="2800" b="1">
                      <a:solidFill>
                        <a:srgbClr val="000000"/>
                      </a:solidFill>
                      <a:latin typeface="Times New Roman" panose="02020603050405020304" pitchFamily="18" charset="0"/>
                      <a:cs typeface="Times New Roman" panose="02020603050405020304" pitchFamily="18" charset="0"/>
                    </a:rPr>
                    <a:t>Résultat</a:t>
                  </a:r>
                </a:p>
                <a:p>
                  <a:pPr algn="ctr" eaLnBrk="0" hangingPunct="0"/>
                  <a:endParaRPr lang="fr-FR" sz="2800" b="1">
                    <a:latin typeface="Times New Roman" panose="02020603050405020304" pitchFamily="18" charset="0"/>
                  </a:endParaRPr>
                </a:p>
              </p:txBody>
            </p:sp>
            <p:sp>
              <p:nvSpPr>
                <p:cNvPr id="28" name="Rectangle 10"/>
                <p:cNvSpPr>
                  <a:spLocks noChangeArrowheads="1"/>
                </p:cNvSpPr>
                <p:nvPr/>
              </p:nvSpPr>
              <p:spPr bwMode="auto">
                <a:xfrm>
                  <a:off x="1064" y="0"/>
                  <a:ext cx="992"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11"/>
              <p:cNvGrpSpPr>
                <a:grpSpLocks/>
              </p:cNvGrpSpPr>
              <p:nvPr/>
            </p:nvGrpSpPr>
            <p:grpSpPr bwMode="auto">
              <a:xfrm>
                <a:off x="0" y="403"/>
                <a:ext cx="1064" cy="403"/>
                <a:chOff x="0" y="403"/>
                <a:chExt cx="1064" cy="403"/>
              </a:xfrm>
            </p:grpSpPr>
            <p:sp>
              <p:nvSpPr>
                <p:cNvPr id="25" name="Rectangle 12"/>
                <p:cNvSpPr>
                  <a:spLocks noChangeArrowheads="1"/>
                </p:cNvSpPr>
                <p:nvPr/>
              </p:nvSpPr>
              <p:spPr bwMode="auto">
                <a:xfrm>
                  <a:off x="28" y="403"/>
                  <a:ext cx="100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(4 &lt;7) ET (9&gt;0)</a:t>
                  </a:r>
                </a:p>
                <a:p>
                  <a:pPr algn="ctr" eaLnBrk="0" hangingPunct="0"/>
                  <a:endParaRPr lang="fr-FR" b="1">
                    <a:solidFill>
                      <a:schemeClr val="accent2"/>
                    </a:solidFill>
                  </a:endParaRPr>
                </a:p>
              </p:txBody>
            </p:sp>
            <p:sp>
              <p:nvSpPr>
                <p:cNvPr id="26" name="Rectangle 13"/>
                <p:cNvSpPr>
                  <a:spLocks noChangeArrowheads="1"/>
                </p:cNvSpPr>
                <p:nvPr/>
              </p:nvSpPr>
              <p:spPr bwMode="auto">
                <a:xfrm>
                  <a:off x="0" y="403"/>
                  <a:ext cx="106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14"/>
              <p:cNvGrpSpPr>
                <a:grpSpLocks/>
              </p:cNvGrpSpPr>
              <p:nvPr/>
            </p:nvGrpSpPr>
            <p:grpSpPr bwMode="auto">
              <a:xfrm>
                <a:off x="1064" y="403"/>
                <a:ext cx="992" cy="403"/>
                <a:chOff x="1064" y="403"/>
                <a:chExt cx="992" cy="403"/>
              </a:xfrm>
            </p:grpSpPr>
            <p:sp>
              <p:nvSpPr>
                <p:cNvPr id="23" name="Rectangle 15"/>
                <p:cNvSpPr>
                  <a:spLocks noChangeArrowheads="1"/>
                </p:cNvSpPr>
                <p:nvPr/>
              </p:nvSpPr>
              <p:spPr bwMode="auto">
                <a:xfrm>
                  <a:off x="1092" y="403"/>
                  <a:ext cx="93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sz="2800" b="1" i="1">
                      <a:solidFill>
                        <a:srgbClr val="000000"/>
                      </a:solidFill>
                      <a:cs typeface="Times New Roman" panose="02020603050405020304" pitchFamily="18" charset="0"/>
                    </a:rPr>
                    <a:t>Vrai</a:t>
                  </a:r>
                </a:p>
                <a:p>
                  <a:pPr algn="ctr" eaLnBrk="0" hangingPunct="0"/>
                  <a:endParaRPr lang="fr-FR" sz="2800" b="1" i="1"/>
                </a:p>
              </p:txBody>
            </p:sp>
            <p:sp>
              <p:nvSpPr>
                <p:cNvPr id="24" name="Rectangle 16"/>
                <p:cNvSpPr>
                  <a:spLocks noChangeArrowheads="1"/>
                </p:cNvSpPr>
                <p:nvPr/>
              </p:nvSpPr>
              <p:spPr bwMode="auto">
                <a:xfrm>
                  <a:off x="1064" y="403"/>
                  <a:ext cx="992"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17"/>
              <p:cNvGrpSpPr>
                <a:grpSpLocks/>
              </p:cNvGrpSpPr>
              <p:nvPr/>
            </p:nvGrpSpPr>
            <p:grpSpPr bwMode="auto">
              <a:xfrm>
                <a:off x="0" y="806"/>
                <a:ext cx="1064" cy="403"/>
                <a:chOff x="0" y="806"/>
                <a:chExt cx="1064" cy="403"/>
              </a:xfrm>
            </p:grpSpPr>
            <p:sp>
              <p:nvSpPr>
                <p:cNvPr id="21" name="Rectangle 18"/>
                <p:cNvSpPr>
                  <a:spLocks noChangeArrowheads="1"/>
                </p:cNvSpPr>
                <p:nvPr/>
              </p:nvSpPr>
              <p:spPr bwMode="auto">
                <a:xfrm>
                  <a:off x="28" y="806"/>
                  <a:ext cx="100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(1 &lt; 0) OU (1&lt;&gt;1)</a:t>
                  </a:r>
                </a:p>
                <a:p>
                  <a:pPr algn="ctr" eaLnBrk="0" hangingPunct="0"/>
                  <a:endParaRPr lang="fr-FR" b="1">
                    <a:solidFill>
                      <a:schemeClr val="accent2"/>
                    </a:solidFill>
                  </a:endParaRPr>
                </a:p>
              </p:txBody>
            </p:sp>
            <p:sp>
              <p:nvSpPr>
                <p:cNvPr id="22" name="Rectangle 19"/>
                <p:cNvSpPr>
                  <a:spLocks noChangeArrowheads="1"/>
                </p:cNvSpPr>
                <p:nvPr/>
              </p:nvSpPr>
              <p:spPr bwMode="auto">
                <a:xfrm>
                  <a:off x="0" y="806"/>
                  <a:ext cx="106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20"/>
              <p:cNvGrpSpPr>
                <a:grpSpLocks/>
              </p:cNvGrpSpPr>
              <p:nvPr/>
            </p:nvGrpSpPr>
            <p:grpSpPr bwMode="auto">
              <a:xfrm>
                <a:off x="1064" y="806"/>
                <a:ext cx="992" cy="403"/>
                <a:chOff x="1064" y="806"/>
                <a:chExt cx="992" cy="403"/>
              </a:xfrm>
            </p:grpSpPr>
            <p:sp>
              <p:nvSpPr>
                <p:cNvPr id="19" name="Rectangle 21"/>
                <p:cNvSpPr>
                  <a:spLocks noChangeArrowheads="1"/>
                </p:cNvSpPr>
                <p:nvPr/>
              </p:nvSpPr>
              <p:spPr bwMode="auto">
                <a:xfrm>
                  <a:off x="1092" y="806"/>
                  <a:ext cx="93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fr-FR" sz="2800" b="1" i="1">
                      <a:solidFill>
                        <a:srgbClr val="000000"/>
                      </a:solidFill>
                      <a:latin typeface="Times New Roman" panose="02020603050405020304" pitchFamily="18" charset="0"/>
                      <a:cs typeface="Times New Roman" panose="02020603050405020304" pitchFamily="18" charset="0"/>
                    </a:rPr>
                    <a:t>Faux</a:t>
                  </a:r>
                </a:p>
                <a:p>
                  <a:pPr algn="ctr" eaLnBrk="0" hangingPunct="0"/>
                  <a:endParaRPr lang="fr-FR" sz="2800" b="1" i="1">
                    <a:latin typeface="Times New Roman" panose="02020603050405020304" pitchFamily="18" charset="0"/>
                  </a:endParaRPr>
                </a:p>
              </p:txBody>
            </p:sp>
            <p:sp>
              <p:nvSpPr>
                <p:cNvPr id="20" name="Rectangle 22"/>
                <p:cNvSpPr>
                  <a:spLocks noChangeArrowheads="1"/>
                </p:cNvSpPr>
                <p:nvPr/>
              </p:nvSpPr>
              <p:spPr bwMode="auto">
                <a:xfrm>
                  <a:off x="1064" y="806"/>
                  <a:ext cx="992"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23"/>
              <p:cNvGrpSpPr>
                <a:grpSpLocks/>
              </p:cNvGrpSpPr>
              <p:nvPr/>
            </p:nvGrpSpPr>
            <p:grpSpPr bwMode="auto">
              <a:xfrm>
                <a:off x="0" y="1209"/>
                <a:ext cx="1064" cy="403"/>
                <a:chOff x="0" y="1209"/>
                <a:chExt cx="1064" cy="403"/>
              </a:xfrm>
            </p:grpSpPr>
            <p:sp>
              <p:nvSpPr>
                <p:cNvPr id="17" name="Rectangle 24"/>
                <p:cNvSpPr>
                  <a:spLocks noChangeArrowheads="1"/>
                </p:cNvSpPr>
                <p:nvPr/>
              </p:nvSpPr>
              <p:spPr bwMode="auto">
                <a:xfrm>
                  <a:off x="28" y="1209"/>
                  <a:ext cx="1008"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tabLst>
                      <a:tab pos="449263" algn="r"/>
                    </a:tabLst>
                    <a:defRPr sz="2400">
                      <a:solidFill>
                        <a:schemeClr val="tx1"/>
                      </a:solidFill>
                      <a:latin typeface="Times New Roman" panose="02020603050405020304" pitchFamily="18" charset="0"/>
                    </a:defRPr>
                  </a:lvl1pPr>
                  <a:lvl2pPr>
                    <a:tabLst>
                      <a:tab pos="449263" algn="r"/>
                    </a:tabLst>
                    <a:defRPr sz="2400">
                      <a:solidFill>
                        <a:schemeClr val="tx1"/>
                      </a:solidFill>
                      <a:latin typeface="Times New Roman" panose="02020603050405020304" pitchFamily="18" charset="0"/>
                    </a:defRPr>
                  </a:lvl2pPr>
                  <a:lvl3pPr>
                    <a:tabLst>
                      <a:tab pos="449263" algn="r"/>
                    </a:tabLst>
                    <a:defRPr sz="2400">
                      <a:solidFill>
                        <a:schemeClr val="tx1"/>
                      </a:solidFill>
                      <a:latin typeface="Times New Roman" panose="02020603050405020304" pitchFamily="18" charset="0"/>
                    </a:defRPr>
                  </a:lvl3pPr>
                  <a:lvl4pPr>
                    <a:tabLst>
                      <a:tab pos="449263" algn="r"/>
                    </a:tabLst>
                    <a:defRPr sz="2400">
                      <a:solidFill>
                        <a:schemeClr val="tx1"/>
                      </a:solidFill>
                      <a:latin typeface="Times New Roman" panose="02020603050405020304" pitchFamily="18" charset="0"/>
                    </a:defRPr>
                  </a:lvl4pPr>
                  <a:lvl5pPr>
                    <a:tabLst>
                      <a:tab pos="449263" algn="r"/>
                    </a:tabLst>
                    <a:defRPr sz="2400">
                      <a:solidFill>
                        <a:schemeClr val="tx1"/>
                      </a:solidFill>
                      <a:latin typeface="Times New Roman" panose="02020603050405020304" pitchFamily="18" charset="0"/>
                    </a:defRPr>
                  </a:lvl5pPr>
                  <a:lvl6pPr fontAlgn="base">
                    <a:spcBef>
                      <a:spcPct val="0"/>
                    </a:spcBef>
                    <a:spcAft>
                      <a:spcPct val="0"/>
                    </a:spcAft>
                    <a:tabLst>
                      <a:tab pos="449263" algn="r"/>
                    </a:tabLst>
                    <a:defRPr sz="2400">
                      <a:solidFill>
                        <a:schemeClr val="tx1"/>
                      </a:solidFill>
                      <a:latin typeface="Times New Roman" panose="02020603050405020304" pitchFamily="18" charset="0"/>
                    </a:defRPr>
                  </a:lvl6pPr>
                  <a:lvl7pPr fontAlgn="base">
                    <a:spcBef>
                      <a:spcPct val="0"/>
                    </a:spcBef>
                    <a:spcAft>
                      <a:spcPct val="0"/>
                    </a:spcAft>
                    <a:tabLst>
                      <a:tab pos="449263" algn="r"/>
                    </a:tabLst>
                    <a:defRPr sz="2400">
                      <a:solidFill>
                        <a:schemeClr val="tx1"/>
                      </a:solidFill>
                      <a:latin typeface="Times New Roman" panose="02020603050405020304" pitchFamily="18" charset="0"/>
                    </a:defRPr>
                  </a:lvl7pPr>
                  <a:lvl8pPr fontAlgn="base">
                    <a:spcBef>
                      <a:spcPct val="0"/>
                    </a:spcBef>
                    <a:spcAft>
                      <a:spcPct val="0"/>
                    </a:spcAft>
                    <a:tabLst>
                      <a:tab pos="449263" algn="r"/>
                    </a:tabLst>
                    <a:defRPr sz="2400">
                      <a:solidFill>
                        <a:schemeClr val="tx1"/>
                      </a:solidFill>
                      <a:latin typeface="Times New Roman" panose="02020603050405020304" pitchFamily="18" charset="0"/>
                    </a:defRPr>
                  </a:lvl8pPr>
                  <a:lvl9pPr fontAlgn="base">
                    <a:spcBef>
                      <a:spcPct val="0"/>
                    </a:spcBef>
                    <a:spcAft>
                      <a:spcPct val="0"/>
                    </a:spcAft>
                    <a:tabLst>
                      <a:tab pos="449263" algn="r"/>
                    </a:tabLst>
                    <a:defRPr sz="2400">
                      <a:solidFill>
                        <a:schemeClr val="tx1"/>
                      </a:solidFill>
                      <a:latin typeface="Times New Roman" panose="02020603050405020304" pitchFamily="18" charset="0"/>
                    </a:defRPr>
                  </a:lvl9pPr>
                </a:lstStyle>
                <a:p>
                  <a:pPr algn="ctr"/>
                  <a:r>
                    <a:rPr lang="fr-FR" b="1">
                      <a:solidFill>
                        <a:schemeClr val="accent2"/>
                      </a:solidFill>
                      <a:cs typeface="Times New Roman" panose="02020603050405020304" pitchFamily="18" charset="0"/>
                    </a:rPr>
                    <a:t>Non(13.4 &lt; 15)</a:t>
                  </a:r>
                </a:p>
                <a:p>
                  <a:pPr algn="ctr" eaLnBrk="0" hangingPunct="0"/>
                  <a:endParaRPr lang="fr-FR" b="1">
                    <a:solidFill>
                      <a:schemeClr val="accent2"/>
                    </a:solidFill>
                  </a:endParaRPr>
                </a:p>
              </p:txBody>
            </p:sp>
            <p:sp>
              <p:nvSpPr>
                <p:cNvPr id="18" name="Rectangle 25"/>
                <p:cNvSpPr>
                  <a:spLocks noChangeArrowheads="1"/>
                </p:cNvSpPr>
                <p:nvPr/>
              </p:nvSpPr>
              <p:spPr bwMode="auto">
                <a:xfrm>
                  <a:off x="0" y="1209"/>
                  <a:ext cx="1064"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26"/>
              <p:cNvGrpSpPr>
                <a:grpSpLocks/>
              </p:cNvGrpSpPr>
              <p:nvPr/>
            </p:nvGrpSpPr>
            <p:grpSpPr bwMode="auto">
              <a:xfrm>
                <a:off x="1064" y="1209"/>
                <a:ext cx="992" cy="403"/>
                <a:chOff x="1064" y="1209"/>
                <a:chExt cx="992" cy="403"/>
              </a:xfrm>
            </p:grpSpPr>
            <p:sp>
              <p:nvSpPr>
                <p:cNvPr id="15" name="Rectangle 27"/>
                <p:cNvSpPr>
                  <a:spLocks noChangeArrowheads="1"/>
                </p:cNvSpPr>
                <p:nvPr/>
              </p:nvSpPr>
              <p:spPr bwMode="auto">
                <a:xfrm>
                  <a:off x="1092" y="1209"/>
                  <a:ext cx="936" cy="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fr-FR" sz="2800" b="1" i="1">
                      <a:solidFill>
                        <a:srgbClr val="000000"/>
                      </a:solidFill>
                      <a:latin typeface="Times New Roman" panose="02020603050405020304" pitchFamily="18" charset="0"/>
                      <a:cs typeface="Times New Roman" panose="02020603050405020304" pitchFamily="18" charset="0"/>
                    </a:rPr>
                    <a:t>Faux</a:t>
                  </a:r>
                </a:p>
                <a:p>
                  <a:pPr algn="ctr" eaLnBrk="0" hangingPunct="0"/>
                  <a:endParaRPr lang="fr-FR" sz="2800" b="1" i="1">
                    <a:latin typeface="Times New Roman" panose="02020603050405020304" pitchFamily="18" charset="0"/>
                  </a:endParaRPr>
                </a:p>
              </p:txBody>
            </p:sp>
            <p:sp>
              <p:nvSpPr>
                <p:cNvPr id="16" name="Rectangle 28"/>
                <p:cNvSpPr>
                  <a:spLocks noChangeArrowheads="1"/>
                </p:cNvSpPr>
                <p:nvPr/>
              </p:nvSpPr>
              <p:spPr bwMode="auto">
                <a:xfrm>
                  <a:off x="1064" y="1209"/>
                  <a:ext cx="992" cy="403"/>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6" name="Rectangle 29"/>
            <p:cNvSpPr>
              <a:spLocks noChangeArrowheads="1"/>
            </p:cNvSpPr>
            <p:nvPr/>
          </p:nvSpPr>
          <p:spPr bwMode="auto">
            <a:xfrm>
              <a:off x="-3" y="-3"/>
              <a:ext cx="2062" cy="1618"/>
            </a:xfrm>
            <a:prstGeom prst="rect">
              <a:avLst/>
            </a:prstGeom>
            <a:noFill/>
            <a:ln w="11112">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31548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Priorité des opérations</a:t>
            </a:r>
            <a:endParaRPr lang="fr-FR" dirty="0"/>
          </a:p>
        </p:txBody>
      </p:sp>
      <p:sp>
        <p:nvSpPr>
          <p:cNvPr id="4" name="Text Box 2"/>
          <p:cNvSpPr txBox="1">
            <a:spLocks noChangeArrowheads="1"/>
          </p:cNvSpPr>
          <p:nvPr/>
        </p:nvSpPr>
        <p:spPr bwMode="auto">
          <a:xfrm>
            <a:off x="887288" y="1412776"/>
            <a:ext cx="8077200" cy="4789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fr-BE" sz="2800" dirty="0">
                <a:solidFill>
                  <a:srgbClr val="FF0066"/>
                </a:solidFill>
                <a:latin typeface="Times New Roman" panose="02020603050405020304" pitchFamily="18" charset="0"/>
              </a:rPr>
              <a:t>Priorité de *, /  div et % par rapport à + et -</a:t>
            </a:r>
          </a:p>
          <a:p>
            <a:pPr eaLnBrk="0" hangingPunct="0"/>
            <a:r>
              <a:rPr lang="fr-BE" sz="2800" dirty="0">
                <a:latin typeface="Times New Roman" panose="02020603050405020304" pitchFamily="18" charset="0"/>
              </a:rPr>
              <a:t>	5 + 9 * 3  = </a:t>
            </a:r>
            <a:r>
              <a:rPr lang="fr-BE" sz="2800" dirty="0">
                <a:solidFill>
                  <a:srgbClr val="FF0066"/>
                </a:solidFill>
                <a:latin typeface="Times New Roman" panose="02020603050405020304" pitchFamily="18" charset="0"/>
              </a:rPr>
              <a:t>32</a:t>
            </a:r>
            <a:r>
              <a:rPr lang="fr-BE" sz="2800" dirty="0">
                <a:latin typeface="Times New Roman" panose="02020603050405020304" pitchFamily="18" charset="0"/>
              </a:rPr>
              <a:t> et non 42</a:t>
            </a:r>
          </a:p>
          <a:p>
            <a:pPr lvl="2" eaLnBrk="0" hangingPunct="0"/>
            <a:r>
              <a:rPr lang="fr-BE" sz="2800" dirty="0">
                <a:latin typeface="Times New Roman" panose="02020603050405020304" pitchFamily="18" charset="0"/>
              </a:rPr>
              <a:t>5*9+3 = </a:t>
            </a:r>
            <a:r>
              <a:rPr lang="fr-BE" sz="2800" dirty="0">
                <a:solidFill>
                  <a:srgbClr val="FF0066"/>
                </a:solidFill>
                <a:latin typeface="Times New Roman" panose="02020603050405020304" pitchFamily="18" charset="0"/>
              </a:rPr>
              <a:t>48</a:t>
            </a:r>
            <a:r>
              <a:rPr lang="fr-BE" sz="2800" dirty="0">
                <a:latin typeface="Times New Roman" panose="02020603050405020304" pitchFamily="18" charset="0"/>
              </a:rPr>
              <a:t> et non 60</a:t>
            </a:r>
          </a:p>
          <a:p>
            <a:pPr eaLnBrk="0" hangingPunct="0"/>
            <a:r>
              <a:rPr lang="fr-BE" sz="2800" dirty="0">
                <a:latin typeface="Times New Roman" panose="02020603050405020304" pitchFamily="18" charset="0"/>
              </a:rPr>
              <a:t>Pour les opérateurs de</a:t>
            </a:r>
            <a:r>
              <a:rPr lang="fr-BE" sz="2800" dirty="0">
                <a:solidFill>
                  <a:srgbClr val="FF0066"/>
                </a:solidFill>
                <a:latin typeface="Times New Roman" panose="02020603050405020304" pitchFamily="18" charset="0"/>
              </a:rPr>
              <a:t> même priorité, associativité à partir de la gauche</a:t>
            </a:r>
          </a:p>
          <a:p>
            <a:pPr eaLnBrk="0" hangingPunct="0"/>
            <a:r>
              <a:rPr lang="fr-BE" sz="2800" dirty="0">
                <a:latin typeface="Times New Roman" panose="02020603050405020304" pitchFamily="18" charset="0"/>
              </a:rPr>
              <a:t>	15 / 5 * 3 = </a:t>
            </a:r>
            <a:r>
              <a:rPr lang="fr-BE" sz="2800" dirty="0">
                <a:solidFill>
                  <a:srgbClr val="FF0066"/>
                </a:solidFill>
                <a:latin typeface="Times New Roman" panose="02020603050405020304" pitchFamily="18" charset="0"/>
              </a:rPr>
              <a:t> 9</a:t>
            </a:r>
            <a:r>
              <a:rPr lang="fr-BE" sz="2800" dirty="0">
                <a:latin typeface="Times New Roman" panose="02020603050405020304" pitchFamily="18" charset="0"/>
              </a:rPr>
              <a:t> et non 1</a:t>
            </a:r>
          </a:p>
          <a:p>
            <a:pPr eaLnBrk="0" hangingPunct="0"/>
            <a:r>
              <a:rPr lang="fr-BE" sz="2800" dirty="0">
                <a:latin typeface="Times New Roman" panose="02020603050405020304" pitchFamily="18" charset="0"/>
              </a:rPr>
              <a:t>	5 – 2 + 4 = </a:t>
            </a:r>
            <a:r>
              <a:rPr lang="fr-BE" sz="2800" dirty="0">
                <a:solidFill>
                  <a:srgbClr val="FF0066"/>
                </a:solidFill>
                <a:latin typeface="Times New Roman" panose="02020603050405020304" pitchFamily="18" charset="0"/>
              </a:rPr>
              <a:t>7</a:t>
            </a:r>
            <a:r>
              <a:rPr lang="fr-BE" sz="2800" dirty="0">
                <a:latin typeface="Times New Roman" panose="02020603050405020304" pitchFamily="18" charset="0"/>
              </a:rPr>
              <a:t> et non –1</a:t>
            </a:r>
          </a:p>
          <a:p>
            <a:pPr eaLnBrk="0" hangingPunct="0"/>
            <a:r>
              <a:rPr lang="fr-BE" sz="2800" dirty="0">
                <a:solidFill>
                  <a:srgbClr val="FF0066"/>
                </a:solidFill>
                <a:latin typeface="Times New Roman" panose="02020603050405020304" pitchFamily="18" charset="0"/>
              </a:rPr>
              <a:t>On peut utiliser des parenthèses pour changer l’ordre des opérations :</a:t>
            </a:r>
          </a:p>
          <a:p>
            <a:pPr eaLnBrk="0" hangingPunct="0"/>
            <a:r>
              <a:rPr lang="fr-BE" sz="2800" dirty="0">
                <a:solidFill>
                  <a:srgbClr val="FF0066"/>
                </a:solidFill>
                <a:latin typeface="Times New Roman" panose="02020603050405020304" pitchFamily="18" charset="0"/>
              </a:rPr>
              <a:t>	</a:t>
            </a:r>
            <a:r>
              <a:rPr lang="fr-BE" sz="2800" dirty="0">
                <a:latin typeface="Times New Roman" panose="02020603050405020304" pitchFamily="18" charset="0"/>
              </a:rPr>
              <a:t>15 / (5 * 3) = 1</a:t>
            </a:r>
          </a:p>
          <a:p>
            <a:pPr eaLnBrk="0" hangingPunct="0"/>
            <a:r>
              <a:rPr lang="fr-BE" sz="2800" dirty="0">
                <a:latin typeface="Times New Roman" panose="02020603050405020304" pitchFamily="18" charset="0"/>
              </a:rPr>
              <a:t>	(5 + 9 ) * 3 = 42</a:t>
            </a:r>
            <a:endParaRPr lang="fr-FR" sz="2800" dirty="0">
              <a:latin typeface="Times New Roman" panose="02020603050405020304" pitchFamily="18" charset="0"/>
            </a:endParaRPr>
          </a:p>
        </p:txBody>
      </p:sp>
    </p:spTree>
    <p:extLst>
      <p:ext uri="{BB962C8B-B14F-4D97-AF65-F5344CB8AC3E}">
        <p14:creationId xmlns="" xmlns:p14="http://schemas.microsoft.com/office/powerpoint/2010/main" val="5977760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 variables et Opérations</a:t>
            </a:r>
            <a:endParaRPr lang="fr-FR" dirty="0"/>
          </a:p>
        </p:txBody>
      </p:sp>
      <p:sp>
        <p:nvSpPr>
          <p:cNvPr id="4" name="Text Box 2"/>
          <p:cNvSpPr txBox="1">
            <a:spLocks noChangeArrowheads="1"/>
          </p:cNvSpPr>
          <p:nvPr/>
        </p:nvSpPr>
        <p:spPr bwMode="auto">
          <a:xfrm>
            <a:off x="815280" y="1268760"/>
            <a:ext cx="8077200" cy="4789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fr-BE" sz="2800" dirty="0">
                <a:solidFill>
                  <a:srgbClr val="FF0066"/>
                </a:solidFill>
                <a:latin typeface="Times New Roman" panose="02020603050405020304" pitchFamily="18" charset="0"/>
              </a:rPr>
              <a:t>Priorité de *, /  div et % par rapport à + et -</a:t>
            </a:r>
          </a:p>
          <a:p>
            <a:pPr eaLnBrk="0" hangingPunct="0"/>
            <a:r>
              <a:rPr lang="fr-BE" sz="2800" dirty="0">
                <a:latin typeface="Times New Roman" panose="02020603050405020304" pitchFamily="18" charset="0"/>
              </a:rPr>
              <a:t>	5 + 9 * 3  = </a:t>
            </a:r>
            <a:r>
              <a:rPr lang="fr-BE" sz="2800" dirty="0">
                <a:solidFill>
                  <a:srgbClr val="FF0066"/>
                </a:solidFill>
                <a:latin typeface="Times New Roman" panose="02020603050405020304" pitchFamily="18" charset="0"/>
              </a:rPr>
              <a:t>32</a:t>
            </a:r>
            <a:r>
              <a:rPr lang="fr-BE" sz="2800" dirty="0">
                <a:latin typeface="Times New Roman" panose="02020603050405020304" pitchFamily="18" charset="0"/>
              </a:rPr>
              <a:t> et non 42</a:t>
            </a:r>
          </a:p>
          <a:p>
            <a:pPr lvl="2" eaLnBrk="0" hangingPunct="0"/>
            <a:r>
              <a:rPr lang="fr-BE" sz="2800" dirty="0">
                <a:latin typeface="Times New Roman" panose="02020603050405020304" pitchFamily="18" charset="0"/>
              </a:rPr>
              <a:t>5*9+3 = </a:t>
            </a:r>
            <a:r>
              <a:rPr lang="fr-BE" sz="2800" dirty="0">
                <a:solidFill>
                  <a:srgbClr val="FF0066"/>
                </a:solidFill>
                <a:latin typeface="Times New Roman" panose="02020603050405020304" pitchFamily="18" charset="0"/>
              </a:rPr>
              <a:t>48</a:t>
            </a:r>
            <a:r>
              <a:rPr lang="fr-BE" sz="2800" dirty="0">
                <a:latin typeface="Times New Roman" panose="02020603050405020304" pitchFamily="18" charset="0"/>
              </a:rPr>
              <a:t> et non 60</a:t>
            </a:r>
          </a:p>
          <a:p>
            <a:pPr eaLnBrk="0" hangingPunct="0"/>
            <a:r>
              <a:rPr lang="fr-BE" sz="2800" dirty="0">
                <a:latin typeface="Times New Roman" panose="02020603050405020304" pitchFamily="18" charset="0"/>
              </a:rPr>
              <a:t>Pour les opérateurs de</a:t>
            </a:r>
            <a:r>
              <a:rPr lang="fr-BE" sz="2800" dirty="0">
                <a:solidFill>
                  <a:srgbClr val="FF0066"/>
                </a:solidFill>
                <a:latin typeface="Times New Roman" panose="02020603050405020304" pitchFamily="18" charset="0"/>
              </a:rPr>
              <a:t> même priorité, associativité à partir de la gauche</a:t>
            </a:r>
          </a:p>
          <a:p>
            <a:pPr eaLnBrk="0" hangingPunct="0"/>
            <a:r>
              <a:rPr lang="fr-BE" sz="2800" dirty="0">
                <a:latin typeface="Times New Roman" panose="02020603050405020304" pitchFamily="18" charset="0"/>
              </a:rPr>
              <a:t>	15 / 5 * 3 = </a:t>
            </a:r>
            <a:r>
              <a:rPr lang="fr-BE" sz="2800" dirty="0">
                <a:solidFill>
                  <a:srgbClr val="FF0066"/>
                </a:solidFill>
                <a:latin typeface="Times New Roman" panose="02020603050405020304" pitchFamily="18" charset="0"/>
              </a:rPr>
              <a:t> 9</a:t>
            </a:r>
            <a:r>
              <a:rPr lang="fr-BE" sz="2800" dirty="0">
                <a:latin typeface="Times New Roman" panose="02020603050405020304" pitchFamily="18" charset="0"/>
              </a:rPr>
              <a:t> et non 1</a:t>
            </a:r>
          </a:p>
          <a:p>
            <a:pPr eaLnBrk="0" hangingPunct="0"/>
            <a:r>
              <a:rPr lang="fr-BE" sz="2800" dirty="0">
                <a:latin typeface="Times New Roman" panose="02020603050405020304" pitchFamily="18" charset="0"/>
              </a:rPr>
              <a:t>	5 – 2 + 4 = </a:t>
            </a:r>
            <a:r>
              <a:rPr lang="fr-BE" sz="2800" dirty="0">
                <a:solidFill>
                  <a:srgbClr val="FF0066"/>
                </a:solidFill>
                <a:latin typeface="Times New Roman" panose="02020603050405020304" pitchFamily="18" charset="0"/>
              </a:rPr>
              <a:t>7</a:t>
            </a:r>
            <a:r>
              <a:rPr lang="fr-BE" sz="2800" dirty="0">
                <a:latin typeface="Times New Roman" panose="02020603050405020304" pitchFamily="18" charset="0"/>
              </a:rPr>
              <a:t> et non –1</a:t>
            </a:r>
          </a:p>
          <a:p>
            <a:pPr eaLnBrk="0" hangingPunct="0"/>
            <a:r>
              <a:rPr lang="fr-BE" sz="2800" dirty="0">
                <a:solidFill>
                  <a:srgbClr val="FF0066"/>
                </a:solidFill>
                <a:latin typeface="Times New Roman" panose="02020603050405020304" pitchFamily="18" charset="0"/>
              </a:rPr>
              <a:t>On peut utiliser des parenthèses pour changer l’ordre des opérations :</a:t>
            </a:r>
          </a:p>
          <a:p>
            <a:pPr eaLnBrk="0" hangingPunct="0"/>
            <a:r>
              <a:rPr lang="fr-BE" sz="2800" dirty="0">
                <a:solidFill>
                  <a:srgbClr val="FF0066"/>
                </a:solidFill>
                <a:latin typeface="Times New Roman" panose="02020603050405020304" pitchFamily="18" charset="0"/>
              </a:rPr>
              <a:t>	</a:t>
            </a:r>
            <a:r>
              <a:rPr lang="fr-BE" sz="2800" dirty="0">
                <a:latin typeface="Times New Roman" panose="02020603050405020304" pitchFamily="18" charset="0"/>
              </a:rPr>
              <a:t>15 / (5 * 3) = 1</a:t>
            </a:r>
          </a:p>
          <a:p>
            <a:pPr eaLnBrk="0" hangingPunct="0"/>
            <a:r>
              <a:rPr lang="fr-BE" sz="2800" dirty="0">
                <a:latin typeface="Times New Roman" panose="02020603050405020304" pitchFamily="18" charset="0"/>
              </a:rPr>
              <a:t>	(5 + 9 ) * 3 = 42</a:t>
            </a:r>
            <a:endParaRPr lang="fr-FR" sz="2800" dirty="0">
              <a:latin typeface="Times New Roman" panose="02020603050405020304" pitchFamily="18" charset="0"/>
            </a:endParaRPr>
          </a:p>
        </p:txBody>
      </p:sp>
    </p:spTree>
    <p:extLst>
      <p:ext uri="{BB962C8B-B14F-4D97-AF65-F5344CB8AC3E}">
        <p14:creationId xmlns="" xmlns:p14="http://schemas.microsoft.com/office/powerpoint/2010/main" val="27273723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Alternative: SI</a:t>
            </a:r>
            <a:endParaRPr lang="fr-FR" dirty="0"/>
          </a:p>
        </p:txBody>
      </p:sp>
      <p:sp>
        <p:nvSpPr>
          <p:cNvPr id="4" name="Text Box 31"/>
          <p:cNvSpPr txBox="1">
            <a:spLocks noChangeArrowheads="1"/>
          </p:cNvSpPr>
          <p:nvPr/>
        </p:nvSpPr>
        <p:spPr bwMode="auto">
          <a:xfrm>
            <a:off x="395288" y="1556792"/>
            <a:ext cx="83058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latin typeface="Times New Roman" panose="02020603050405020304" pitchFamily="18" charset="0"/>
                <a:cs typeface="Times New Roman" panose="02020603050405020304" pitchFamily="18" charset="0"/>
              </a:rPr>
              <a:t>Pour exprimer le fait que des instructions vont être exécutées dans un cas alors que d’autres instructions peuvent être exécutées dans l’autre cas, on utilise une structure alternative. </a:t>
            </a:r>
          </a:p>
        </p:txBody>
      </p:sp>
      <p:sp>
        <p:nvSpPr>
          <p:cNvPr id="5" name="Text Box 32"/>
          <p:cNvSpPr txBox="1">
            <a:spLocks noChangeArrowheads="1"/>
          </p:cNvSpPr>
          <p:nvPr/>
        </p:nvSpPr>
        <p:spPr bwMode="auto">
          <a:xfrm>
            <a:off x="466725" y="2637879"/>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dirty="0">
                <a:solidFill>
                  <a:srgbClr val="FF0066"/>
                </a:solidFill>
                <a:latin typeface="Times New Roman" panose="02020603050405020304" pitchFamily="18" charset="0"/>
              </a:rPr>
              <a:t>Syntaxe</a:t>
            </a:r>
            <a:r>
              <a:rPr lang="fr-FR" sz="2400" b="1" dirty="0">
                <a:solidFill>
                  <a:srgbClr val="FF0066"/>
                </a:solidFill>
                <a:latin typeface="Times New Roman" panose="02020603050405020304" pitchFamily="18" charset="0"/>
              </a:rPr>
              <a:t> :</a:t>
            </a:r>
          </a:p>
        </p:txBody>
      </p:sp>
      <p:grpSp>
        <p:nvGrpSpPr>
          <p:cNvPr id="6" name="Group 35"/>
          <p:cNvGrpSpPr>
            <a:grpSpLocks/>
          </p:cNvGrpSpPr>
          <p:nvPr/>
        </p:nvGrpSpPr>
        <p:grpSpPr bwMode="auto">
          <a:xfrm>
            <a:off x="1828800" y="3069679"/>
            <a:ext cx="6705600" cy="2705100"/>
            <a:chOff x="1200" y="2307"/>
            <a:chExt cx="4224" cy="1786"/>
          </a:xfrm>
        </p:grpSpPr>
        <p:sp>
          <p:nvSpPr>
            <p:cNvPr id="7" name="Text Box 33"/>
            <p:cNvSpPr txBox="1">
              <a:spLocks noChangeArrowheads="1"/>
            </p:cNvSpPr>
            <p:nvPr/>
          </p:nvSpPr>
          <p:spPr bwMode="auto">
            <a:xfrm>
              <a:off x="1200" y="2307"/>
              <a:ext cx="4224" cy="1786"/>
            </a:xfrm>
            <a:prstGeom prst="rect">
              <a:avLst/>
            </a:prstGeom>
            <a:solidFill>
              <a:schemeClr val="bg1"/>
            </a:solidFill>
            <a:ln w="5715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accent2"/>
                  </a:solidFill>
                  <a:latin typeface="Times New Roman" panose="02020603050405020304" pitchFamily="18" charset="0"/>
                  <a:cs typeface="Times New Roman" panose="02020603050405020304" pitchFamily="18" charset="0"/>
                </a:rPr>
                <a:t>Si</a:t>
              </a:r>
              <a:r>
                <a:rPr lang="fr-FR" sz="2400" b="1">
                  <a:solidFill>
                    <a:srgbClr val="000000"/>
                  </a:solidFill>
                  <a:latin typeface="Times New Roman" panose="02020603050405020304" pitchFamily="18" charset="0"/>
                  <a:cs typeface="Times New Roman" panose="02020603050405020304" pitchFamily="18" charset="0"/>
                </a:rPr>
                <a:t>   </a:t>
              </a:r>
              <a:r>
                <a:rPr lang="fr-FR" sz="2400">
                  <a:solidFill>
                    <a:srgbClr val="000000"/>
                  </a:solidFill>
                  <a:latin typeface="Times New Roman" panose="02020603050405020304" pitchFamily="18" charset="0"/>
                  <a:cs typeface="Times New Roman" panose="02020603050405020304" pitchFamily="18" charset="0"/>
                </a:rPr>
                <a:t> condition    </a:t>
              </a:r>
              <a:r>
                <a:rPr lang="fr-FR" sz="2400" b="1">
                  <a:solidFill>
                    <a:schemeClr val="accent2"/>
                  </a:solidFill>
                  <a:latin typeface="Times New Roman" panose="02020603050405020304" pitchFamily="18" charset="0"/>
                  <a:cs typeface="Times New Roman" panose="02020603050405020304" pitchFamily="18" charset="0"/>
                </a:rPr>
                <a:t>alors</a:t>
              </a:r>
              <a:endParaRPr lang="fr-FR" sz="2400">
                <a:solidFill>
                  <a:schemeClr val="accent2"/>
                </a:solidFill>
                <a:latin typeface="Times New Roman" panose="02020603050405020304" pitchFamily="18" charset="0"/>
                <a:cs typeface="Times New Roman" panose="02020603050405020304" pitchFamily="18" charset="0"/>
              </a:endParaRPr>
            </a:p>
            <a:p>
              <a:pPr>
                <a:spcBef>
                  <a:spcPct val="50000"/>
                </a:spcBef>
              </a:pPr>
              <a:r>
                <a:rPr lang="fr-FR" sz="2400">
                  <a:solidFill>
                    <a:srgbClr val="000000"/>
                  </a:solidFill>
                  <a:latin typeface="Times New Roman" panose="02020603050405020304" pitchFamily="18" charset="0"/>
                  <a:cs typeface="Times New Roman" panose="02020603050405020304" pitchFamily="18" charset="0"/>
                </a:rPr>
                <a:t>           Actions 1</a:t>
              </a:r>
            </a:p>
            <a:p>
              <a:pPr>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Sinon</a:t>
              </a:r>
              <a:endParaRPr lang="fr-FR" sz="2400">
                <a:solidFill>
                  <a:schemeClr val="accent2"/>
                </a:solidFill>
                <a:latin typeface="Times New Roman" panose="02020603050405020304" pitchFamily="18" charset="0"/>
                <a:cs typeface="Times New Roman" panose="02020603050405020304" pitchFamily="18" charset="0"/>
              </a:endParaRPr>
            </a:p>
            <a:p>
              <a:pPr>
                <a:spcBef>
                  <a:spcPct val="50000"/>
                </a:spcBef>
              </a:pPr>
              <a:r>
                <a:rPr lang="fr-FR" sz="2400">
                  <a:solidFill>
                    <a:srgbClr val="000000"/>
                  </a:solidFill>
                  <a:latin typeface="Times New Roman" panose="02020603050405020304" pitchFamily="18" charset="0"/>
                  <a:cs typeface="Times New Roman" panose="02020603050405020304" pitchFamily="18" charset="0"/>
                </a:rPr>
                <a:t>              Actions 2</a:t>
              </a:r>
              <a:r>
                <a:rPr lang="fr-FR" sz="2400" b="1">
                  <a:solidFill>
                    <a:srgbClr val="000000"/>
                  </a:solidFill>
                  <a:latin typeface="Times New Roman" panose="02020603050405020304" pitchFamily="18" charset="0"/>
                  <a:cs typeface="Times New Roman" panose="02020603050405020304" pitchFamily="18" charset="0"/>
                </a:rPr>
                <a:t>]                     </a:t>
              </a:r>
              <a:r>
                <a:rPr lang="fr-FR" sz="2400" i="1">
                  <a:solidFill>
                    <a:srgbClr val="000000"/>
                  </a:solidFill>
                  <a:latin typeface="Times New Roman" panose="02020603050405020304" pitchFamily="18" charset="0"/>
                  <a:cs typeface="Times New Roman" panose="02020603050405020304" pitchFamily="18" charset="0"/>
                </a:rPr>
                <a:t>Option Facultative</a:t>
              </a:r>
              <a:endParaRPr lang="fr-FR" sz="2400">
                <a:solidFill>
                  <a:srgbClr val="000000"/>
                </a:solidFill>
                <a:latin typeface="Times New Roman" panose="02020603050405020304" pitchFamily="18" charset="0"/>
                <a:cs typeface="Times New Roman" panose="02020603050405020304" pitchFamily="18" charset="0"/>
              </a:endParaRPr>
            </a:p>
            <a:p>
              <a:pPr>
                <a:spcBef>
                  <a:spcPct val="50000"/>
                </a:spcBef>
              </a:pPr>
              <a:r>
                <a:rPr lang="fr-FR" sz="2400" b="1">
                  <a:solidFill>
                    <a:schemeClr val="accent2"/>
                  </a:solidFill>
                  <a:latin typeface="Times New Roman" panose="02020603050405020304" pitchFamily="18" charset="0"/>
                  <a:cs typeface="Times New Roman" panose="02020603050405020304" pitchFamily="18" charset="0"/>
                </a:rPr>
                <a:t>Finsi</a:t>
              </a:r>
              <a:endParaRPr lang="fr-FR" sz="2400">
                <a:solidFill>
                  <a:schemeClr val="accent2"/>
                </a:solidFill>
                <a:latin typeface="Times New Roman" panose="02020603050405020304" pitchFamily="18" charset="0"/>
              </a:endParaRPr>
            </a:p>
          </p:txBody>
        </p:sp>
        <p:sp>
          <p:nvSpPr>
            <p:cNvPr id="8" name="Line 34"/>
            <p:cNvSpPr>
              <a:spLocks noChangeShapeType="1"/>
            </p:cNvSpPr>
            <p:nvPr/>
          </p:nvSpPr>
          <p:spPr bwMode="auto">
            <a:xfrm flipH="1">
              <a:off x="2940" y="3528"/>
              <a:ext cx="72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 xmlns:p14="http://schemas.microsoft.com/office/powerpoint/2010/main" val="9037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4" name="Text Box 3"/>
          <p:cNvSpPr txBox="1">
            <a:spLocks noChangeArrowheads="1"/>
          </p:cNvSpPr>
          <p:nvPr/>
        </p:nvSpPr>
        <p:spPr bwMode="auto">
          <a:xfrm>
            <a:off x="245368" y="1340768"/>
            <a:ext cx="4038600" cy="3609975"/>
          </a:xfrm>
          <a:prstGeom prst="rect">
            <a:avLst/>
          </a:prstGeom>
          <a:noFill/>
          <a:ln w="38100">
            <a:solidFill>
              <a:srgbClr val="FF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fr-FR" sz="2000" b="1" dirty="0">
                <a:solidFill>
                  <a:schemeClr val="folHlink"/>
                </a:solidFill>
                <a:latin typeface="Times New Roman" panose="02020603050405020304" pitchFamily="18" charset="0"/>
              </a:rPr>
              <a:t>Titre </a:t>
            </a:r>
            <a:r>
              <a:rPr lang="fr-FR" sz="2000" dirty="0">
                <a:latin typeface="Times New Roman" panose="02020603050405020304" pitchFamily="18" charset="0"/>
              </a:rPr>
              <a:t>: Test 1</a:t>
            </a:r>
          </a:p>
          <a:p>
            <a:pPr>
              <a:spcBef>
                <a:spcPct val="30000"/>
              </a:spcBef>
            </a:pPr>
            <a:r>
              <a:rPr lang="fr-FR" sz="2000" b="1" dirty="0">
                <a:solidFill>
                  <a:schemeClr val="folHlink"/>
                </a:solidFill>
                <a:latin typeface="Times New Roman" panose="02020603050405020304" pitchFamily="18" charset="0"/>
              </a:rPr>
              <a:t>Variable</a:t>
            </a:r>
            <a:r>
              <a:rPr lang="fr-FR" sz="2000" dirty="0">
                <a:solidFill>
                  <a:schemeClr val="folHlink"/>
                </a:solidFill>
                <a:latin typeface="Times New Roman" panose="02020603050405020304" pitchFamily="18" charset="0"/>
              </a:rPr>
              <a:t> </a:t>
            </a:r>
            <a:r>
              <a:rPr lang="fr-FR" sz="2000" dirty="0">
                <a:latin typeface="Times New Roman" panose="02020603050405020304" pitchFamily="18" charset="0"/>
              </a:rPr>
              <a:t>x : entier</a:t>
            </a:r>
          </a:p>
          <a:p>
            <a:pPr>
              <a:spcBef>
                <a:spcPct val="30000"/>
              </a:spcBef>
            </a:pPr>
            <a:r>
              <a:rPr lang="fr-FR" sz="2000" b="1" dirty="0">
                <a:solidFill>
                  <a:schemeClr val="folHlink"/>
                </a:solidFill>
                <a:latin typeface="Times New Roman" panose="02020603050405020304" pitchFamily="18" charset="0"/>
              </a:rPr>
              <a:t>Début</a:t>
            </a:r>
          </a:p>
          <a:p>
            <a:pPr>
              <a:spcBef>
                <a:spcPct val="30000"/>
              </a:spcBef>
            </a:pPr>
            <a:r>
              <a:rPr lang="fr-FR" sz="2000" dirty="0">
                <a:solidFill>
                  <a:schemeClr val="folHlink"/>
                </a:solidFill>
                <a:latin typeface="Times New Roman" panose="02020603050405020304" pitchFamily="18" charset="0"/>
              </a:rPr>
              <a:t>    </a:t>
            </a:r>
            <a:r>
              <a:rPr lang="fr-FR" sz="2000" b="1" dirty="0">
                <a:solidFill>
                  <a:schemeClr val="folHlink"/>
                </a:solidFill>
                <a:latin typeface="Times New Roman" panose="02020603050405020304" pitchFamily="18" charset="0"/>
              </a:rPr>
              <a:t>Écrire</a:t>
            </a:r>
            <a:r>
              <a:rPr lang="fr-FR" sz="2000" dirty="0">
                <a:latin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rPr>
              <a:t>Saisir un entier x </a:t>
            </a:r>
            <a:r>
              <a:rPr lang="fr-FR" sz="2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ahoma" panose="020B0604030504040204" pitchFamily="34" charset="0"/>
              </a:rPr>
              <a:t>)</a:t>
            </a:r>
            <a:endParaRPr lang="fr-FR" sz="2000" dirty="0">
              <a:latin typeface="Times New Roman" panose="02020603050405020304" pitchFamily="18" charset="0"/>
            </a:endParaRPr>
          </a:p>
          <a:p>
            <a:pPr>
              <a:spcBef>
                <a:spcPct val="30000"/>
              </a:spcBef>
            </a:pPr>
            <a:r>
              <a:rPr lang="fr-FR" sz="2000" dirty="0">
                <a:solidFill>
                  <a:schemeClr val="folHlink"/>
                </a:solidFill>
                <a:latin typeface="Times New Roman" panose="02020603050405020304" pitchFamily="18" charset="0"/>
              </a:rPr>
              <a:t>    </a:t>
            </a:r>
            <a:r>
              <a:rPr lang="fr-FR" sz="2000" b="1" dirty="0">
                <a:solidFill>
                  <a:schemeClr val="folHlink"/>
                </a:solidFill>
                <a:latin typeface="Times New Roman" panose="02020603050405020304" pitchFamily="18" charset="0"/>
              </a:rPr>
              <a:t>Lire</a:t>
            </a:r>
            <a:r>
              <a:rPr lang="fr-FR" sz="2000" dirty="0">
                <a:latin typeface="Times New Roman" panose="02020603050405020304" pitchFamily="18" charset="0"/>
              </a:rPr>
              <a:t> (x)</a:t>
            </a:r>
          </a:p>
          <a:p>
            <a:pPr>
              <a:spcBef>
                <a:spcPct val="30000"/>
              </a:spcBef>
            </a:pPr>
            <a:r>
              <a:rPr lang="fr-FR" sz="2000" dirty="0">
                <a:solidFill>
                  <a:schemeClr val="folHlink"/>
                </a:solidFill>
                <a:latin typeface="Times New Roman" panose="02020603050405020304" pitchFamily="18" charset="0"/>
              </a:rPr>
              <a:t>    </a:t>
            </a:r>
            <a:r>
              <a:rPr lang="fr-FR" sz="2000" b="1" dirty="0">
                <a:solidFill>
                  <a:schemeClr val="folHlink"/>
                </a:solidFill>
                <a:latin typeface="Times New Roman" panose="02020603050405020304" pitchFamily="18" charset="0"/>
              </a:rPr>
              <a:t>Si</a:t>
            </a:r>
            <a:r>
              <a:rPr lang="fr-FR" sz="2000" dirty="0">
                <a:solidFill>
                  <a:schemeClr val="folHlink"/>
                </a:solidFill>
                <a:latin typeface="Times New Roman" panose="02020603050405020304" pitchFamily="18" charset="0"/>
              </a:rPr>
              <a:t> </a:t>
            </a:r>
            <a:r>
              <a:rPr lang="fr-FR" sz="2000" dirty="0">
                <a:latin typeface="Times New Roman" panose="02020603050405020304" pitchFamily="18" charset="0"/>
              </a:rPr>
              <a:t>(x &gt; 0) </a:t>
            </a:r>
            <a:r>
              <a:rPr lang="fr-FR" sz="2000" b="1" dirty="0">
                <a:solidFill>
                  <a:schemeClr val="folHlink"/>
                </a:solidFill>
                <a:latin typeface="Times New Roman" panose="02020603050405020304" pitchFamily="18" charset="0"/>
              </a:rPr>
              <a:t>alors</a:t>
            </a:r>
          </a:p>
          <a:p>
            <a:pPr>
              <a:spcBef>
                <a:spcPct val="30000"/>
              </a:spcBef>
            </a:pPr>
            <a:r>
              <a:rPr lang="fr-FR" sz="2000" dirty="0">
                <a:solidFill>
                  <a:schemeClr val="folHlink"/>
                </a:solidFill>
                <a:latin typeface="Times New Roman" panose="02020603050405020304" pitchFamily="18" charset="0"/>
              </a:rPr>
              <a:t>      </a:t>
            </a:r>
            <a:r>
              <a:rPr lang="fr-FR" sz="2000" b="1" dirty="0">
                <a:solidFill>
                  <a:schemeClr val="folHlink"/>
                </a:solidFill>
                <a:latin typeface="Times New Roman" panose="02020603050405020304" pitchFamily="18" charset="0"/>
              </a:rPr>
              <a:t>Écrire(</a:t>
            </a:r>
            <a:r>
              <a:rPr lang="fr-FR" sz="2000" b="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rPr>
              <a:t>x est un nombre positif </a:t>
            </a:r>
            <a:r>
              <a:rPr lang="fr-FR" sz="2000" dirty="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endParaRPr>
          </a:p>
          <a:p>
            <a:pPr>
              <a:spcBef>
                <a:spcPct val="30000"/>
              </a:spcBef>
            </a:pPr>
            <a:r>
              <a:rPr lang="fr-FR" sz="2000" dirty="0">
                <a:solidFill>
                  <a:schemeClr val="folHlink"/>
                </a:solidFill>
                <a:latin typeface="Times New Roman" panose="02020603050405020304" pitchFamily="18" charset="0"/>
              </a:rPr>
              <a:t>    </a:t>
            </a:r>
            <a:r>
              <a:rPr lang="fr-FR" sz="2000" b="1" dirty="0" err="1">
                <a:solidFill>
                  <a:schemeClr val="folHlink"/>
                </a:solidFill>
                <a:latin typeface="Times New Roman" panose="02020603050405020304" pitchFamily="18" charset="0"/>
              </a:rPr>
              <a:t>Finsi</a:t>
            </a:r>
            <a:endParaRPr lang="fr-FR" sz="2000" b="1" dirty="0">
              <a:solidFill>
                <a:schemeClr val="folHlink"/>
              </a:solidFill>
              <a:latin typeface="Times New Roman" panose="02020603050405020304" pitchFamily="18" charset="0"/>
            </a:endParaRPr>
          </a:p>
          <a:p>
            <a:pPr>
              <a:spcBef>
                <a:spcPct val="30000"/>
              </a:spcBef>
            </a:pPr>
            <a:r>
              <a:rPr lang="fr-FR" sz="2000" b="1" dirty="0">
                <a:solidFill>
                  <a:schemeClr val="folHlink"/>
                </a:solidFill>
                <a:latin typeface="Times New Roman" panose="02020603050405020304" pitchFamily="18" charset="0"/>
              </a:rPr>
              <a:t>Fin</a:t>
            </a:r>
          </a:p>
        </p:txBody>
      </p:sp>
      <p:sp>
        <p:nvSpPr>
          <p:cNvPr id="5" name="Text Box 4"/>
          <p:cNvSpPr txBox="1">
            <a:spLocks noChangeArrowheads="1"/>
          </p:cNvSpPr>
          <p:nvPr/>
        </p:nvSpPr>
        <p:spPr bwMode="auto">
          <a:xfrm>
            <a:off x="4343400" y="1340768"/>
            <a:ext cx="4800600" cy="4403725"/>
          </a:xfrm>
          <a:prstGeom prst="rect">
            <a:avLst/>
          </a:prstGeom>
          <a:noFill/>
          <a:ln w="38100">
            <a:solidFill>
              <a:srgbClr val="FF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fr-FR" sz="2000" b="1">
                <a:solidFill>
                  <a:schemeClr val="folHlink"/>
                </a:solidFill>
                <a:latin typeface="Times New Roman" panose="02020603050405020304" pitchFamily="18" charset="0"/>
              </a:rPr>
              <a:t>Titre </a:t>
            </a:r>
            <a:r>
              <a:rPr lang="fr-FR" sz="2000">
                <a:latin typeface="Times New Roman" panose="02020603050405020304" pitchFamily="18" charset="0"/>
              </a:rPr>
              <a:t>: Test 2</a:t>
            </a:r>
          </a:p>
          <a:p>
            <a:pPr>
              <a:spcBef>
                <a:spcPct val="30000"/>
              </a:spcBef>
            </a:pPr>
            <a:r>
              <a:rPr lang="fr-FR" sz="2000" b="1">
                <a:solidFill>
                  <a:schemeClr val="folHlink"/>
                </a:solidFill>
                <a:latin typeface="Times New Roman" panose="02020603050405020304" pitchFamily="18" charset="0"/>
              </a:rPr>
              <a:t>Variable</a:t>
            </a:r>
            <a:r>
              <a:rPr lang="fr-FR" sz="2000">
                <a:solidFill>
                  <a:schemeClr val="folHlink"/>
                </a:solidFill>
                <a:latin typeface="Times New Roman" panose="02020603050405020304" pitchFamily="18" charset="0"/>
              </a:rPr>
              <a:t> </a:t>
            </a:r>
            <a:r>
              <a:rPr lang="fr-FR" sz="2000">
                <a:latin typeface="Times New Roman" panose="02020603050405020304" pitchFamily="18" charset="0"/>
              </a:rPr>
              <a:t>x : entier</a:t>
            </a:r>
          </a:p>
          <a:p>
            <a:pPr>
              <a:spcBef>
                <a:spcPct val="30000"/>
              </a:spcBef>
            </a:pPr>
            <a:r>
              <a:rPr lang="fr-FR" sz="2000" b="1">
                <a:solidFill>
                  <a:schemeClr val="folHlink"/>
                </a:solidFill>
                <a:latin typeface="Times New Roman" panose="02020603050405020304" pitchFamily="18" charset="0"/>
              </a:rPr>
              <a:t>Début</a:t>
            </a:r>
          </a:p>
          <a:p>
            <a:pPr>
              <a:spcBef>
                <a:spcPct val="30000"/>
              </a:spcBef>
            </a:pPr>
            <a:r>
              <a:rPr lang="fr-FR" sz="2000">
                <a:solidFill>
                  <a:schemeClr val="folHlink"/>
                </a:solidFill>
                <a:latin typeface="Times New Roman" panose="02020603050405020304" pitchFamily="18" charset="0"/>
              </a:rPr>
              <a:t>    </a:t>
            </a:r>
            <a:r>
              <a:rPr lang="fr-FR" sz="2000" b="1">
                <a:solidFill>
                  <a:schemeClr val="folHlink"/>
                </a:solidFill>
                <a:latin typeface="Times New Roman" panose="02020603050405020304" pitchFamily="18" charset="0"/>
              </a:rPr>
              <a:t>Écrire</a:t>
            </a:r>
            <a:r>
              <a:rPr lang="fr-FR" sz="2000">
                <a:latin typeface="Times New Roman" panose="02020603050405020304" pitchFamily="18" charset="0"/>
              </a:rPr>
              <a:t> (</a:t>
            </a:r>
            <a:r>
              <a:rPr lang="fr-FR" sz="2000">
                <a:latin typeface="Times New Roman" panose="02020603050405020304" pitchFamily="18" charset="0"/>
                <a:cs typeface="Times New Roman" panose="02020603050405020304" pitchFamily="18" charset="0"/>
              </a:rPr>
              <a:t>'</a:t>
            </a:r>
            <a:r>
              <a:rPr lang="fr-FR" sz="2000">
                <a:latin typeface="Times New Roman" panose="02020603050405020304" pitchFamily="18" charset="0"/>
              </a:rPr>
              <a:t>Saisir un entier x </a:t>
            </a:r>
            <a:r>
              <a:rPr lang="fr-FR" sz="2000">
                <a:latin typeface="Times New Roman" panose="02020603050405020304" pitchFamily="18" charset="0"/>
                <a:cs typeface="Times New Roman" panose="02020603050405020304" pitchFamily="18" charset="0"/>
              </a:rPr>
              <a:t>')</a:t>
            </a:r>
            <a:endParaRPr lang="fr-FR" sz="2000">
              <a:latin typeface="Times New Roman" panose="02020603050405020304" pitchFamily="18" charset="0"/>
            </a:endParaRPr>
          </a:p>
          <a:p>
            <a:pPr>
              <a:spcBef>
                <a:spcPct val="30000"/>
              </a:spcBef>
            </a:pPr>
            <a:r>
              <a:rPr lang="fr-FR" sz="2000">
                <a:solidFill>
                  <a:schemeClr val="folHlink"/>
                </a:solidFill>
                <a:latin typeface="Times New Roman" panose="02020603050405020304" pitchFamily="18" charset="0"/>
              </a:rPr>
              <a:t>    </a:t>
            </a:r>
            <a:r>
              <a:rPr lang="fr-FR" sz="2000" b="1">
                <a:solidFill>
                  <a:schemeClr val="folHlink"/>
                </a:solidFill>
                <a:latin typeface="Times New Roman" panose="02020603050405020304" pitchFamily="18" charset="0"/>
              </a:rPr>
              <a:t>Lire</a:t>
            </a:r>
            <a:r>
              <a:rPr lang="fr-FR" sz="2000">
                <a:latin typeface="Times New Roman" panose="02020603050405020304" pitchFamily="18" charset="0"/>
              </a:rPr>
              <a:t> (x)</a:t>
            </a:r>
          </a:p>
          <a:p>
            <a:pPr>
              <a:spcBef>
                <a:spcPct val="30000"/>
              </a:spcBef>
            </a:pPr>
            <a:r>
              <a:rPr lang="fr-FR" sz="2000">
                <a:solidFill>
                  <a:schemeClr val="folHlink"/>
                </a:solidFill>
                <a:latin typeface="Times New Roman" panose="02020603050405020304" pitchFamily="18" charset="0"/>
              </a:rPr>
              <a:t>    </a:t>
            </a:r>
            <a:r>
              <a:rPr lang="fr-FR" sz="2000" b="1">
                <a:solidFill>
                  <a:schemeClr val="folHlink"/>
                </a:solidFill>
                <a:latin typeface="Times New Roman" panose="02020603050405020304" pitchFamily="18" charset="0"/>
              </a:rPr>
              <a:t>Si</a:t>
            </a:r>
            <a:r>
              <a:rPr lang="fr-FR" sz="2000">
                <a:solidFill>
                  <a:schemeClr val="folHlink"/>
                </a:solidFill>
                <a:latin typeface="Times New Roman" panose="02020603050405020304" pitchFamily="18" charset="0"/>
              </a:rPr>
              <a:t> </a:t>
            </a:r>
            <a:r>
              <a:rPr lang="fr-FR" sz="2000">
                <a:latin typeface="Times New Roman" panose="02020603050405020304" pitchFamily="18" charset="0"/>
              </a:rPr>
              <a:t>(x &gt; 0) </a:t>
            </a:r>
            <a:r>
              <a:rPr lang="fr-FR" sz="2000" b="1">
                <a:solidFill>
                  <a:schemeClr val="folHlink"/>
                </a:solidFill>
                <a:latin typeface="Times New Roman" panose="02020603050405020304" pitchFamily="18" charset="0"/>
              </a:rPr>
              <a:t>alors</a:t>
            </a:r>
          </a:p>
          <a:p>
            <a:pPr>
              <a:spcBef>
                <a:spcPct val="30000"/>
              </a:spcBef>
            </a:pPr>
            <a:r>
              <a:rPr lang="fr-FR" sz="2000">
                <a:solidFill>
                  <a:schemeClr val="folHlink"/>
                </a:solidFill>
                <a:latin typeface="Times New Roman" panose="02020603050405020304" pitchFamily="18" charset="0"/>
              </a:rPr>
              <a:t>       </a:t>
            </a:r>
            <a:r>
              <a:rPr lang="fr-FR" sz="2000" b="1">
                <a:solidFill>
                  <a:schemeClr val="folHlink"/>
                </a:solidFill>
                <a:latin typeface="Times New Roman" panose="02020603050405020304" pitchFamily="18" charset="0"/>
              </a:rPr>
              <a:t>Écrire</a:t>
            </a:r>
            <a:r>
              <a:rPr lang="fr-FR" sz="2000">
                <a:latin typeface="Times New Roman" panose="02020603050405020304" pitchFamily="18" charset="0"/>
              </a:rPr>
              <a:t> (</a:t>
            </a:r>
            <a:r>
              <a:rPr lang="fr-FR" sz="2000">
                <a:latin typeface="Times New Roman" panose="02020603050405020304" pitchFamily="18" charset="0"/>
                <a:cs typeface="Times New Roman" panose="02020603050405020304" pitchFamily="18" charset="0"/>
              </a:rPr>
              <a:t>'</a:t>
            </a:r>
            <a:r>
              <a:rPr lang="fr-FR" sz="2000">
                <a:latin typeface="Times New Roman" panose="02020603050405020304" pitchFamily="18" charset="0"/>
                <a:cs typeface="Tahoma" panose="020B0604030504040204" pitchFamily="34" charset="0"/>
              </a:rPr>
              <a:t> </a:t>
            </a:r>
            <a:r>
              <a:rPr lang="fr-FR" sz="2000">
                <a:latin typeface="Times New Roman" panose="02020603050405020304" pitchFamily="18" charset="0"/>
              </a:rPr>
              <a:t>x est un nombre positif </a:t>
            </a:r>
            <a:r>
              <a:rPr lang="fr-FR" sz="2000">
                <a:latin typeface="Times New Roman" panose="02020603050405020304" pitchFamily="18" charset="0"/>
                <a:cs typeface="Times New Roman" panose="02020603050405020304" pitchFamily="18" charset="0"/>
              </a:rPr>
              <a:t>')</a:t>
            </a:r>
            <a:endParaRPr lang="fr-FR" sz="2000">
              <a:latin typeface="Times New Roman" panose="02020603050405020304" pitchFamily="18" charset="0"/>
              <a:cs typeface="Tahoma" panose="020B0604030504040204" pitchFamily="34" charset="0"/>
            </a:endParaRPr>
          </a:p>
          <a:p>
            <a:pPr>
              <a:spcBef>
                <a:spcPct val="30000"/>
              </a:spcBef>
            </a:pPr>
            <a:r>
              <a:rPr lang="fr-FR" sz="2000">
                <a:latin typeface="Times New Roman" panose="02020603050405020304" pitchFamily="18" charset="0"/>
              </a:rPr>
              <a:t>     </a:t>
            </a:r>
            <a:r>
              <a:rPr lang="fr-FR" sz="2000" b="1">
                <a:solidFill>
                  <a:schemeClr val="folHlink"/>
                </a:solidFill>
                <a:latin typeface="Times New Roman" panose="02020603050405020304" pitchFamily="18" charset="0"/>
              </a:rPr>
              <a:t>Sinon</a:t>
            </a:r>
          </a:p>
          <a:p>
            <a:pPr>
              <a:spcBef>
                <a:spcPct val="30000"/>
              </a:spcBef>
            </a:pPr>
            <a:r>
              <a:rPr lang="fr-FR" sz="2000">
                <a:latin typeface="Times New Roman" panose="02020603050405020304" pitchFamily="18" charset="0"/>
              </a:rPr>
              <a:t>      </a:t>
            </a:r>
            <a:r>
              <a:rPr lang="fr-FR" sz="2000" b="1">
                <a:solidFill>
                  <a:schemeClr val="folHlink"/>
                </a:solidFill>
                <a:latin typeface="Times New Roman" panose="02020603050405020304" pitchFamily="18" charset="0"/>
              </a:rPr>
              <a:t>Écrire</a:t>
            </a:r>
            <a:r>
              <a:rPr lang="fr-FR" sz="2000">
                <a:latin typeface="Times New Roman" panose="02020603050405020304" pitchFamily="18" charset="0"/>
              </a:rPr>
              <a:t> (</a:t>
            </a:r>
            <a:r>
              <a:rPr lang="fr-FR" sz="2000">
                <a:latin typeface="Times New Roman" panose="02020603050405020304" pitchFamily="18" charset="0"/>
                <a:cs typeface="Times New Roman" panose="02020603050405020304" pitchFamily="18" charset="0"/>
              </a:rPr>
              <a:t>'</a:t>
            </a:r>
            <a:r>
              <a:rPr lang="fr-FR" sz="2000">
                <a:latin typeface="Times New Roman" panose="02020603050405020304" pitchFamily="18" charset="0"/>
                <a:cs typeface="Tahoma" panose="020B0604030504040204" pitchFamily="34" charset="0"/>
              </a:rPr>
              <a:t> </a:t>
            </a:r>
            <a:r>
              <a:rPr lang="fr-FR" sz="2000">
                <a:latin typeface="Times New Roman" panose="02020603050405020304" pitchFamily="18" charset="0"/>
              </a:rPr>
              <a:t>x est un nombre négatif ou nul</a:t>
            </a:r>
            <a:r>
              <a:rPr lang="fr-FR" sz="2000">
                <a:latin typeface="Times New Roman" panose="02020603050405020304" pitchFamily="18" charset="0"/>
                <a:cs typeface="Times New Roman" panose="02020603050405020304" pitchFamily="18" charset="0"/>
              </a:rPr>
              <a:t>')</a:t>
            </a:r>
            <a:endParaRPr lang="fr-FR" sz="2000">
              <a:latin typeface="Times New Roman" panose="02020603050405020304" pitchFamily="18" charset="0"/>
            </a:endParaRPr>
          </a:p>
          <a:p>
            <a:pPr>
              <a:spcBef>
                <a:spcPct val="30000"/>
              </a:spcBef>
            </a:pPr>
            <a:r>
              <a:rPr lang="fr-FR" sz="2000">
                <a:solidFill>
                  <a:schemeClr val="folHlink"/>
                </a:solidFill>
                <a:latin typeface="Times New Roman" panose="02020603050405020304" pitchFamily="18" charset="0"/>
              </a:rPr>
              <a:t>    </a:t>
            </a:r>
            <a:r>
              <a:rPr lang="fr-FR" sz="2000" b="1">
                <a:solidFill>
                  <a:schemeClr val="folHlink"/>
                </a:solidFill>
                <a:latin typeface="Times New Roman" panose="02020603050405020304" pitchFamily="18" charset="0"/>
              </a:rPr>
              <a:t>Finsi</a:t>
            </a:r>
          </a:p>
          <a:p>
            <a:pPr>
              <a:spcBef>
                <a:spcPct val="30000"/>
              </a:spcBef>
            </a:pPr>
            <a:r>
              <a:rPr lang="fr-FR" sz="2000" b="1">
                <a:solidFill>
                  <a:schemeClr val="folHlink"/>
                </a:solidFill>
                <a:latin typeface="Times New Roman" panose="02020603050405020304" pitchFamily="18" charset="0"/>
              </a:rPr>
              <a:t>Fin</a:t>
            </a:r>
          </a:p>
        </p:txBody>
      </p:sp>
    </p:spTree>
    <p:extLst>
      <p:ext uri="{BB962C8B-B14F-4D97-AF65-F5344CB8AC3E}">
        <p14:creationId xmlns="" xmlns:p14="http://schemas.microsoft.com/office/powerpoint/2010/main" val="1075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4" name="Text Box 4"/>
          <p:cNvSpPr txBox="1">
            <a:spLocks noChangeArrowheads="1"/>
          </p:cNvSpPr>
          <p:nvPr/>
        </p:nvSpPr>
        <p:spPr bwMode="auto">
          <a:xfrm>
            <a:off x="463550" y="1484784"/>
            <a:ext cx="83058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sz="2400" b="1"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Dans </a:t>
            </a:r>
            <a:r>
              <a:rPr lang="fr-FR" sz="2000" b="1" dirty="0" smtClean="0">
                <a:latin typeface="Times New Roman" panose="02020603050405020304" pitchFamily="18" charset="0"/>
                <a:cs typeface="Times New Roman" panose="02020603050405020304" pitchFamily="18" charset="0"/>
              </a:rPr>
              <a:t>l’exercice </a:t>
            </a:r>
            <a:r>
              <a:rPr lang="fr-FR" sz="2000" b="1" smtClean="0">
                <a:latin typeface="Times New Roman" panose="02020603050405020304" pitchFamily="18" charset="0"/>
                <a:cs typeface="Times New Roman" panose="02020603050405020304" pitchFamily="18" charset="0"/>
              </a:rPr>
              <a:t>précédent (Calcul </a:t>
            </a:r>
            <a:r>
              <a:rPr lang="fr-FR" sz="2000" b="1" dirty="0">
                <a:latin typeface="Times New Roman" panose="02020603050405020304" pitchFamily="18" charset="0"/>
                <a:cs typeface="Times New Roman" panose="02020603050405020304" pitchFamily="18" charset="0"/>
              </a:rPr>
              <a:t>la </a:t>
            </a:r>
            <a:r>
              <a:rPr lang="fr-FR" sz="2000" b="1">
                <a:latin typeface="Times New Roman" panose="02020603050405020304" pitchFamily="18" charset="0"/>
                <a:cs typeface="Times New Roman" panose="02020603050405020304" pitchFamily="18" charset="0"/>
              </a:rPr>
              <a:t>moyenne </a:t>
            </a:r>
            <a:r>
              <a:rPr lang="fr-FR" sz="2000" b="1" smtClean="0">
                <a:latin typeface="Times New Roman" panose="02020603050405020304" pitchFamily="18" charset="0"/>
                <a:cs typeface="Times New Roman" panose="02020603050405020304" pitchFamily="18" charset="0"/>
              </a:rPr>
              <a:t>générale). </a:t>
            </a:r>
            <a:r>
              <a:rPr lang="fr-FR" sz="2000" b="1" dirty="0">
                <a:solidFill>
                  <a:srgbClr val="000000"/>
                </a:solidFill>
                <a:latin typeface="Times New Roman" panose="02020603050405020304" pitchFamily="18" charset="0"/>
                <a:cs typeface="Times New Roman" panose="02020603050405020304" pitchFamily="18" charset="0"/>
              </a:rPr>
              <a:t>Afficher ‘Admis’ si un étudiant a une moyenne générale &gt;=10 et Afficher ‘Ajourné’ dans le cas contraire (Moyenne générale &lt; 10).</a:t>
            </a:r>
            <a:endParaRPr lang="fr-FR" sz="2000" b="1" dirty="0">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539750" y="2703984"/>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u="sng">
                <a:solidFill>
                  <a:srgbClr val="FF0066"/>
                </a:solidFill>
                <a:latin typeface="Times New Roman" panose="02020603050405020304" pitchFamily="18" charset="0"/>
              </a:rPr>
              <a:t>Solution :</a:t>
            </a:r>
          </a:p>
        </p:txBody>
      </p:sp>
      <p:sp>
        <p:nvSpPr>
          <p:cNvPr id="6" name="Text Box 9"/>
          <p:cNvSpPr txBox="1">
            <a:spLocks noChangeArrowheads="1"/>
          </p:cNvSpPr>
          <p:nvPr/>
        </p:nvSpPr>
        <p:spPr bwMode="auto">
          <a:xfrm>
            <a:off x="2292350" y="2932584"/>
            <a:ext cx="6172200" cy="2922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fr-FR" sz="2400" b="1" i="1">
                <a:solidFill>
                  <a:srgbClr val="006600"/>
                </a:solidFill>
                <a:latin typeface="Times New Roman" panose="02020603050405020304" pitchFamily="18" charset="0"/>
                <a:cs typeface="Times New Roman" panose="02020603050405020304" pitchFamily="18" charset="0"/>
              </a:rPr>
              <a:t>…………….(Reste de l’algorithme)</a:t>
            </a:r>
            <a:r>
              <a:rPr lang="fr-FR" sz="2400" b="1">
                <a:solidFill>
                  <a:schemeClr val="accent2"/>
                </a:solidFill>
                <a:latin typeface="Times New Roman" panose="02020603050405020304" pitchFamily="18" charset="0"/>
                <a:cs typeface="Times New Roman" panose="02020603050405020304" pitchFamily="18" charset="0"/>
              </a:rPr>
              <a:t>      </a:t>
            </a:r>
          </a:p>
          <a:p>
            <a:pPr>
              <a:lnSpc>
                <a:spcPct val="70000"/>
              </a:lnSpc>
              <a:spcBef>
                <a:spcPct val="35000"/>
              </a:spcBef>
            </a:pPr>
            <a:r>
              <a:rPr lang="fr-FR" sz="2400" b="1">
                <a:solidFill>
                  <a:schemeClr val="accent2"/>
                </a:solidFill>
                <a:latin typeface="Times New Roman" panose="02020603050405020304" pitchFamily="18" charset="0"/>
                <a:cs typeface="Times New Roman" panose="02020603050405020304" pitchFamily="18" charset="0"/>
              </a:rPr>
              <a:t>     Si</a:t>
            </a:r>
            <a:r>
              <a:rPr lang="fr-FR" sz="2400">
                <a:solidFill>
                  <a:srgbClr val="000000"/>
                </a:solidFill>
                <a:latin typeface="Times New Roman" panose="02020603050405020304" pitchFamily="18" charset="0"/>
                <a:cs typeface="Times New Roman" panose="02020603050405020304" pitchFamily="18" charset="0"/>
              </a:rPr>
              <a:t> (MG &gt;= 10)  </a:t>
            </a:r>
            <a:r>
              <a:rPr lang="fr-FR" sz="2400" b="1">
                <a:solidFill>
                  <a:schemeClr val="accent2"/>
                </a:solidFill>
                <a:latin typeface="Times New Roman" panose="02020603050405020304" pitchFamily="18" charset="0"/>
                <a:cs typeface="Times New Roman" panose="02020603050405020304" pitchFamily="18" charset="0"/>
              </a:rPr>
              <a:t>alors</a:t>
            </a:r>
            <a:endParaRPr lang="fr-FR" sz="2400">
              <a:solidFill>
                <a:schemeClr val="accent2"/>
              </a:solidFill>
              <a:latin typeface="Times New Roman" panose="02020603050405020304" pitchFamily="18" charset="0"/>
              <a:cs typeface="Times New Roman" panose="02020603050405020304" pitchFamily="18" charset="0"/>
            </a:endParaRPr>
          </a:p>
          <a:p>
            <a:pPr algn="just">
              <a:lnSpc>
                <a:spcPct val="70000"/>
              </a:lnSpc>
              <a:spcBef>
                <a:spcPct val="50000"/>
              </a:spcBef>
            </a:pPr>
            <a:r>
              <a:rPr lang="fr-FR" sz="2400" b="1">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 ('</a:t>
            </a:r>
            <a:r>
              <a:rPr lang="fr-FR" sz="2400">
                <a:solidFill>
                  <a:srgbClr val="000000"/>
                </a:solidFill>
                <a:latin typeface="Times New Roman" panose="02020603050405020304" pitchFamily="18" charset="0"/>
                <a:cs typeface="Times New Roman" panose="02020603050405020304" pitchFamily="18" charset="0"/>
              </a:rPr>
              <a:t>Admis</a:t>
            </a:r>
            <a:r>
              <a:rPr lang="fr-FR" sz="2400" b="1">
                <a:solidFill>
                  <a:schemeClr val="accent2"/>
                </a:solidFill>
                <a:latin typeface="Times New Roman" panose="02020603050405020304" pitchFamily="18" charset="0"/>
                <a:cs typeface="Times New Roman" panose="02020603050405020304" pitchFamily="18" charset="0"/>
              </a:rPr>
              <a:t>')</a:t>
            </a:r>
          </a:p>
          <a:p>
            <a:pPr algn="just">
              <a:lnSpc>
                <a:spcPct val="70000"/>
              </a:lnSpc>
              <a:spcBef>
                <a:spcPct val="50000"/>
              </a:spcBef>
            </a:pPr>
            <a:r>
              <a:rPr lang="fr-FR" sz="2400" b="1">
                <a:solidFill>
                  <a:schemeClr val="accent2"/>
                </a:solidFill>
                <a:latin typeface="Times New Roman" panose="02020603050405020304" pitchFamily="18" charset="0"/>
                <a:cs typeface="Times New Roman" panose="02020603050405020304" pitchFamily="18" charset="0"/>
              </a:rPr>
              <a:t>     Sinon</a:t>
            </a:r>
          </a:p>
          <a:p>
            <a:pPr>
              <a:lnSpc>
                <a:spcPct val="7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Écrire ('</a:t>
            </a:r>
            <a:r>
              <a:rPr lang="fr-FR" sz="2400">
                <a:solidFill>
                  <a:srgbClr val="000000"/>
                </a:solidFill>
                <a:latin typeface="Times New Roman" panose="02020603050405020304" pitchFamily="18" charset="0"/>
                <a:cs typeface="Times New Roman" panose="02020603050405020304" pitchFamily="18" charset="0"/>
              </a:rPr>
              <a:t>Ajourné</a:t>
            </a:r>
            <a:r>
              <a:rPr lang="fr-FR" sz="2400" b="1">
                <a:solidFill>
                  <a:schemeClr val="accent2"/>
                </a:solidFill>
                <a:latin typeface="Times New Roman" panose="02020603050405020304" pitchFamily="18" charset="0"/>
                <a:cs typeface="Times New Roman" panose="02020603050405020304" pitchFamily="18" charset="0"/>
              </a:rPr>
              <a:t>')</a:t>
            </a:r>
          </a:p>
          <a:p>
            <a:pPr>
              <a:lnSpc>
                <a:spcPct val="70000"/>
              </a:lnSpc>
              <a:spcBef>
                <a:spcPct val="50000"/>
              </a:spcBef>
            </a:pPr>
            <a:r>
              <a:rPr lang="fr-FR" sz="2400">
                <a:solidFill>
                  <a:srgbClr val="000000"/>
                </a:solidFill>
                <a:latin typeface="Times New Roman" panose="02020603050405020304" pitchFamily="18" charset="0"/>
                <a:cs typeface="Times New Roman" panose="02020603050405020304" pitchFamily="18" charset="0"/>
              </a:rPr>
              <a:t>     </a:t>
            </a:r>
            <a:r>
              <a:rPr lang="fr-FR" sz="2400" b="1">
                <a:solidFill>
                  <a:schemeClr val="accent2"/>
                </a:solidFill>
                <a:latin typeface="Times New Roman" panose="02020603050405020304" pitchFamily="18" charset="0"/>
                <a:cs typeface="Times New Roman" panose="02020603050405020304" pitchFamily="18" charset="0"/>
              </a:rPr>
              <a:t>Finsi</a:t>
            </a:r>
            <a:endParaRPr lang="fr-FR" sz="2400">
              <a:solidFill>
                <a:schemeClr val="accent2"/>
              </a:solidFill>
              <a:latin typeface="Times New Roman" panose="02020603050405020304" pitchFamily="18" charset="0"/>
              <a:cs typeface="Times New Roman" panose="02020603050405020304" pitchFamily="18" charset="0"/>
            </a:endParaRPr>
          </a:p>
          <a:p>
            <a:pPr>
              <a:lnSpc>
                <a:spcPct val="70000"/>
              </a:lnSpc>
              <a:spcBef>
                <a:spcPct val="50000"/>
              </a:spcBef>
            </a:pPr>
            <a:r>
              <a:rPr lang="fr-FR" sz="2400" b="1">
                <a:solidFill>
                  <a:schemeClr val="accent2"/>
                </a:solidFill>
                <a:latin typeface="Times New Roman" panose="02020603050405020304" pitchFamily="18" charset="0"/>
              </a:rPr>
              <a:t>FIN</a:t>
            </a:r>
          </a:p>
        </p:txBody>
      </p:sp>
    </p:spTree>
    <p:extLst>
      <p:ext uri="{BB962C8B-B14F-4D97-AF65-F5344CB8AC3E}">
        <p14:creationId xmlns="" xmlns:p14="http://schemas.microsoft.com/office/powerpoint/2010/main" val="1321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TotalTime>
  <Words>4720</Words>
  <Application>Microsoft Office PowerPoint</Application>
  <PresentationFormat>Affichage à l'écran (4:3)</PresentationFormat>
  <Paragraphs>1359</Paragraphs>
  <Slides>139</Slides>
  <Notes>2</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139</vt:i4>
      </vt:variant>
    </vt:vector>
  </HeadingPairs>
  <TitlesOfParts>
    <vt:vector size="142" baseType="lpstr">
      <vt:lpstr>Thème Office</vt:lpstr>
      <vt:lpstr>Document</vt:lpstr>
      <vt:lpstr>Equation</vt:lpstr>
      <vt:lpstr>Algorithmique et programmation</vt:lpstr>
      <vt:lpstr>Contenu du Module</vt:lpstr>
      <vt:lpstr>Chapitre 1: Généralités</vt:lpstr>
      <vt:lpstr>Introduction</vt:lpstr>
      <vt:lpstr>Définitions</vt:lpstr>
      <vt:lpstr>Composantes d’un ordinateur</vt:lpstr>
      <vt:lpstr>Diapositive 7</vt:lpstr>
      <vt:lpstr>Diapositive 8</vt:lpstr>
      <vt:lpstr>Diapositive 9</vt:lpstr>
      <vt:lpstr>Codage</vt:lpstr>
      <vt:lpstr>Les données</vt:lpstr>
      <vt:lpstr>Instructions</vt:lpstr>
      <vt:lpstr>Diapositive 13</vt:lpstr>
      <vt:lpstr>Nombre de bits</vt:lpstr>
      <vt:lpstr>Convertir de la base 10 vers une base quelconque</vt:lpstr>
      <vt:lpstr>Exemple 1</vt:lpstr>
      <vt:lpstr>Diapositive 17</vt:lpstr>
      <vt:lpstr>Sens inverse: binaire en décimal</vt:lpstr>
      <vt:lpstr>Chapitre 2: L’élément de base d’un algorithme</vt:lpstr>
      <vt:lpstr>Problème</vt:lpstr>
      <vt:lpstr>Principe d’algorithmique</vt:lpstr>
      <vt:lpstr>Algorithmique</vt:lpstr>
      <vt:lpstr>Algorithmique</vt:lpstr>
      <vt:lpstr>Langage de programmation</vt:lpstr>
      <vt:lpstr>Compilateur</vt:lpstr>
      <vt:lpstr>Structure générale d’un algorithme</vt:lpstr>
      <vt:lpstr>Etapes de résolution</vt:lpstr>
      <vt:lpstr>Chapitre 2: L’élément de base d’un algorithme</vt:lpstr>
      <vt:lpstr>Donnée ou objet</vt:lpstr>
      <vt:lpstr>Les constantes</vt:lpstr>
      <vt:lpstr>Les variables</vt:lpstr>
      <vt:lpstr>Types de variables: Entier</vt:lpstr>
      <vt:lpstr>Types de variables: Réel</vt:lpstr>
      <vt:lpstr>Chaines de caractères</vt:lpstr>
      <vt:lpstr>Booléen</vt:lpstr>
      <vt:lpstr>Autres types de déclarations</vt:lpstr>
      <vt:lpstr>Manipulations des variables</vt:lpstr>
      <vt:lpstr>Structure d’un algorithme</vt:lpstr>
      <vt:lpstr>Manipulation: Corps d’algorithme</vt:lpstr>
      <vt:lpstr>Les instructions </vt:lpstr>
      <vt:lpstr>Fonction de dialogue Output</vt:lpstr>
      <vt:lpstr>Fonction de dialogue Input</vt:lpstr>
      <vt:lpstr>Instruction d’affectation</vt:lpstr>
      <vt:lpstr>Diapositive 44</vt:lpstr>
      <vt:lpstr>Exemple</vt:lpstr>
      <vt:lpstr>Etat de la mémoire</vt:lpstr>
      <vt:lpstr>Exercice</vt:lpstr>
      <vt:lpstr>Solution</vt:lpstr>
      <vt:lpstr>Exercice</vt:lpstr>
      <vt:lpstr>Diapositive 50</vt:lpstr>
      <vt:lpstr>Solution</vt:lpstr>
      <vt:lpstr>Exercice</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Chapitre 2: L’élément de base d’un algorithme</vt:lpstr>
      <vt:lpstr>Structure alternative</vt:lpstr>
      <vt:lpstr>Opérations Arithmétiques</vt:lpstr>
      <vt:lpstr>Opérations conditionnelles</vt:lpstr>
      <vt:lpstr>Opérations logique</vt:lpstr>
      <vt:lpstr>Exemple</vt:lpstr>
      <vt:lpstr>Priorité des opérations</vt:lpstr>
      <vt:lpstr>Types de variables et Opérations</vt:lpstr>
      <vt:lpstr>Structure Alternative: SI</vt:lpstr>
      <vt:lpstr>Exemple</vt:lpstr>
      <vt:lpstr>Exercice</vt:lpstr>
      <vt:lpstr>Exercice</vt:lpstr>
      <vt:lpstr>Solution</vt:lpstr>
      <vt:lpstr>Instruction: Selon-cas</vt:lpstr>
      <vt:lpstr>Diapositive 103</vt:lpstr>
      <vt:lpstr>Exemple</vt:lpstr>
      <vt:lpstr>Diapositive 105</vt:lpstr>
      <vt:lpstr>Structure répétitive</vt:lpstr>
      <vt:lpstr>Boucle: Tant  que</vt:lpstr>
      <vt:lpstr>« </vt:lpstr>
      <vt:lpstr>Diapositive 109</vt:lpstr>
      <vt:lpstr>Exercice</vt:lpstr>
      <vt:lpstr>Exercice</vt:lpstr>
      <vt:lpstr>Boucle: Faire  jusqu’à</vt:lpstr>
      <vt:lpstr>Diapositive 113</vt:lpstr>
      <vt:lpstr>Exemple</vt:lpstr>
      <vt:lpstr>Exercice</vt:lpstr>
      <vt:lpstr>Solution</vt:lpstr>
      <vt:lpstr>Boucle: Pour</vt:lpstr>
      <vt:lpstr>Exercice </vt:lpstr>
      <vt:lpstr>Diapositive 119</vt:lpstr>
      <vt:lpstr>Exercice</vt:lpstr>
      <vt:lpstr>Solution</vt:lpstr>
      <vt:lpstr>A tenir</vt:lpstr>
      <vt:lpstr>Boucle: tant que faire et faire jusqu’à</vt:lpstr>
      <vt:lpstr>Exercice</vt:lpstr>
      <vt:lpstr>Solution</vt:lpstr>
      <vt:lpstr>Diapositive 126</vt:lpstr>
      <vt:lpstr>Exercice</vt:lpstr>
      <vt:lpstr>Chapitre 4: Tableaux &amp; fonctions</vt:lpstr>
      <vt:lpstr>Tableaux</vt:lpstr>
      <vt:lpstr>Diapositive 130</vt:lpstr>
      <vt:lpstr>Diapositive 131</vt:lpstr>
      <vt:lpstr>Exemple 1: Calcul Moyenne</vt:lpstr>
      <vt:lpstr>Exemple 2</vt:lpstr>
      <vt:lpstr>Fonctions et procédures </vt:lpstr>
      <vt:lpstr>Diapositive 135</vt:lpstr>
      <vt:lpstr>Diapositive 136</vt:lpstr>
      <vt:lpstr>Diapositive 137</vt:lpstr>
      <vt:lpstr>Diapositive 138</vt:lpstr>
      <vt:lpstr>Diapositive 139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PRESIDENCE 19</dc:creator>
  <cp:lastModifiedBy>hp</cp:lastModifiedBy>
  <cp:revision>124</cp:revision>
  <dcterms:created xsi:type="dcterms:W3CDTF">2011-09-08T11:30:44Z</dcterms:created>
  <dcterms:modified xsi:type="dcterms:W3CDTF">2019-12-20T09:17:10Z</dcterms:modified>
</cp:coreProperties>
</file>