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77" r:id="rId2"/>
    <p:sldId id="256" r:id="rId3"/>
    <p:sldId id="361" r:id="rId4"/>
    <p:sldId id="371" r:id="rId5"/>
    <p:sldId id="364" r:id="rId6"/>
    <p:sldId id="365" r:id="rId7"/>
    <p:sldId id="366" r:id="rId8"/>
    <p:sldId id="372" r:id="rId9"/>
    <p:sldId id="373" r:id="rId10"/>
    <p:sldId id="374" r:id="rId11"/>
    <p:sldId id="375" r:id="rId12"/>
    <p:sldId id="376" r:id="rId13"/>
    <p:sldId id="378" r:id="rId14"/>
    <p:sldId id="379" r:id="rId15"/>
    <p:sldId id="380" r:id="rId16"/>
    <p:sldId id="381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FF99FF"/>
    <a:srgbClr val="66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69" d="100"/>
          <a:sy n="69" d="100"/>
        </p:scale>
        <p:origin x="-102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47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5.emf"/><Relationship Id="rId1" Type="http://schemas.openxmlformats.org/officeDocument/2006/relationships/image" Target="../media/image7.wmf"/><Relationship Id="rId4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123EE-13CD-4BE8-83B3-FEF8A8B2E1FD}" type="datetimeFigureOut">
              <a:rPr lang="fr-FR" smtClean="0"/>
              <a:pPr/>
              <a:t>01/02/2021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29D09-A5B0-4A3F-AE60-E96F5F4093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F2A455-0E96-4AED-A8A3-227273FF8623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0262-366C-490D-8C1F-D4462AEBCDDE}" type="datetime1">
              <a:rPr lang="fr-FR" smtClean="0"/>
              <a:pPr/>
              <a:t>01/02/2021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CF8D9-60E6-4D34-BFA7-04FD6A22AB7D}" type="datetime1">
              <a:rPr lang="fr-FR" smtClean="0"/>
              <a:pPr/>
              <a:t>01/02/2021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D6665-7FB7-4AB0-A326-20652D1ED2F2}" type="datetime1">
              <a:rPr lang="fr-FR" smtClean="0"/>
              <a:pPr/>
              <a:t>01/02/2021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430B9-1034-43B1-BD9B-1128FA3704EE}" type="datetime1">
              <a:rPr lang="fr-FR" smtClean="0"/>
              <a:pPr/>
              <a:t>01/02/2021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B8C4-289A-4E2C-9B08-9B9C8837673E}" type="datetime1">
              <a:rPr lang="fr-FR" smtClean="0"/>
              <a:pPr/>
              <a:t>01/02/2021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AEB3A-8FA3-4B4F-8177-F33D89358ABD}" type="datetime1">
              <a:rPr lang="fr-FR" smtClean="0"/>
              <a:pPr/>
              <a:t>01/02/2021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4ADB-D812-4344-9559-658E094C449E}" type="datetime1">
              <a:rPr lang="fr-FR" smtClean="0"/>
              <a:pPr/>
              <a:t>01/02/2021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45F4-8A8D-4CFB-AD31-908AE753A61A}" type="datetime1">
              <a:rPr lang="fr-FR" smtClean="0"/>
              <a:pPr/>
              <a:t>01/02/2021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712A5-288C-4EE9-9C21-2B84385A5332}" type="datetime1">
              <a:rPr lang="fr-FR" smtClean="0"/>
              <a:pPr/>
              <a:t>01/02/2021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95461-6448-43F6-A9AD-B6DD5E307AC0}" type="datetime1">
              <a:rPr lang="fr-FR" smtClean="0"/>
              <a:pPr/>
              <a:t>01/02/2021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CFEF-FE41-4BFE-B7CE-E4B82B60830C}" type="datetime1">
              <a:rPr lang="fr-FR" smtClean="0"/>
              <a:pPr/>
              <a:t>01/02/2021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D3679-D4F6-4F85-A90E-A4708AE7BE4C}" type="datetime1">
              <a:rPr lang="fr-FR" smtClean="0"/>
              <a:pPr/>
              <a:t>01/02/2021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466" y="118847"/>
            <a:ext cx="8929718" cy="62760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endParaRPr lang="fr-FR" sz="2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fr-F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Faculté des Sciences et Techniques d’</a:t>
            </a:r>
            <a:r>
              <a:rPr lang="fr-FR" sz="22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Errachidia</a:t>
            </a:r>
            <a:r>
              <a:rPr lang="fr-F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- Maroc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fr-F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Parcours Biologie-Chimie-Géologie-BCG- 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fr-F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Semestre 1/ Section 1/groupe a 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200" b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Année </a:t>
            </a:r>
            <a:r>
              <a:rPr lang="fr-F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u</a:t>
            </a:r>
            <a:r>
              <a:rPr lang="fr-FR" sz="2200" b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niversitaire </a:t>
            </a:r>
            <a:r>
              <a:rPr lang="fr-F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 2020/2021</a:t>
            </a:r>
            <a:r>
              <a:rPr lang="fr-FR" sz="2200" b="1" dirty="0" smtClean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fr-FR" sz="22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fr-F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Travaux dirigés à distance du Module C211</a:t>
            </a:r>
            <a:endParaRPr lang="fr-FR" sz="22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2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STRUCTURE </a:t>
            </a:r>
            <a:r>
              <a:rPr lang="fr-FR" sz="2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ET ÉTATS </a:t>
            </a:r>
            <a:r>
              <a:rPr lang="fr-FR" sz="22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DE LA MATIÈRE: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2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Thermodynamique chimique 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2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Et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2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tomistique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https://fad.umi.ac.ma/course/view.php?id=1951#section-1</a:t>
            </a:r>
            <a:endParaRPr lang="fr-FR" sz="2200" b="1" cap="none" spc="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r">
              <a:spcBef>
                <a:spcPts val="500"/>
              </a:spcBef>
              <a:spcAft>
                <a:spcPts val="500"/>
              </a:spcAft>
              <a:buNone/>
            </a:pPr>
            <a:endParaRPr lang="fr-FR" sz="2200" b="1" cap="none" spc="0" dirty="0" smtClean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2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Pr. Abdessamad </a:t>
            </a:r>
            <a:r>
              <a:rPr lang="fr-FR" sz="2200" b="1" cap="none" spc="0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Mezdar</a:t>
            </a:r>
            <a:r>
              <a:rPr lang="fr-FR" sz="2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                          e-mail: mezdar@gmail.com</a:t>
            </a:r>
            <a:endParaRPr lang="fr-FR" sz="2200" b="1" cap="none" spc="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</a:t>
            </a:fld>
            <a:endParaRPr lang="fr-FR" dirty="0"/>
          </a:p>
        </p:txBody>
      </p:sp>
      <p:pic>
        <p:nvPicPr>
          <p:cNvPr id="5" name="Image 4" descr="LOGO_FST"/>
          <p:cNvPicPr/>
          <p:nvPr/>
        </p:nvPicPr>
        <p:blipFill>
          <a:blip r:embed="rId3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714612" y="142852"/>
            <a:ext cx="2762250" cy="714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357158" y="285728"/>
            <a:ext cx="835824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fr-FR" b="1" dirty="0" smtClean="0">
                <a:latin typeface="Times New Roman"/>
              </a:rPr>
              <a:t>Exercice 3 : </a:t>
            </a: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fr-FR" dirty="0" smtClean="0">
                <a:latin typeface="Times New Roman"/>
              </a:rPr>
              <a:t>1. Donner le diagramme de Lewis des molécules suivantes :</a:t>
            </a: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fr-FR" dirty="0" smtClean="0">
                <a:latin typeface="Times New Roman"/>
              </a:rPr>
              <a:t>O</a:t>
            </a:r>
            <a:r>
              <a:rPr lang="fr-FR" baseline="-25000" dirty="0" smtClean="0">
                <a:latin typeface="Times New Roman"/>
              </a:rPr>
              <a:t>2</a:t>
            </a:r>
            <a:r>
              <a:rPr lang="fr-FR" dirty="0" smtClean="0">
                <a:latin typeface="Times New Roman"/>
              </a:rPr>
              <a:t>,</a:t>
            </a:r>
            <a:r>
              <a:rPr lang="fr-FR" baseline="-25000" dirty="0" smtClean="0">
                <a:latin typeface="Times New Roman"/>
              </a:rPr>
              <a:t> </a:t>
            </a:r>
            <a:r>
              <a:rPr lang="fr-FR" dirty="0" smtClean="0">
                <a:latin typeface="Times New Roman"/>
              </a:rPr>
              <a:t>N</a:t>
            </a:r>
            <a:r>
              <a:rPr lang="fr-FR" baseline="-25000" dirty="0" smtClean="0">
                <a:latin typeface="Times New Roman"/>
              </a:rPr>
              <a:t>2</a:t>
            </a:r>
            <a:r>
              <a:rPr lang="fr-FR" dirty="0" smtClean="0">
                <a:latin typeface="Times New Roman"/>
              </a:rPr>
              <a:t>, H</a:t>
            </a:r>
            <a:r>
              <a:rPr lang="fr-FR" baseline="-25000" dirty="0" smtClean="0">
                <a:latin typeface="Times New Roman"/>
              </a:rPr>
              <a:t>2</a:t>
            </a:r>
            <a:r>
              <a:rPr lang="fr-FR" dirty="0" smtClean="0">
                <a:latin typeface="Times New Roman"/>
              </a:rPr>
              <a:t>S.</a:t>
            </a: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fr-FR" dirty="0" smtClean="0">
                <a:latin typeface="Times New Roman"/>
              </a:rPr>
              <a:t>2. A l’aide de la théorie de Gillespie, donner la géométrie de ces molécules.</a:t>
            </a: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fr-FR" dirty="0" smtClean="0">
                <a:latin typeface="Times New Roman"/>
              </a:rPr>
              <a:t>Données : H(</a:t>
            </a:r>
            <a:r>
              <a:rPr lang="de-LU" dirty="0" smtClean="0">
                <a:latin typeface="Times New Roman"/>
              </a:rPr>
              <a:t>Z=1) ; O(Z=8) ; N(Z=7) ; S(Z=16)</a:t>
            </a:r>
            <a:endParaRPr lang="fr-FR" b="1" dirty="0" smtClean="0">
              <a:latin typeface="Times New Roman"/>
            </a:endParaRP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fr-FR" b="1" dirty="0" smtClean="0">
                <a:latin typeface="Times New Roman"/>
              </a:rPr>
              <a:t>Corrigé 3 : </a:t>
            </a: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fr-FR" dirty="0" smtClean="0">
                <a:latin typeface="Times New Roman"/>
              </a:rPr>
              <a:t>1. Donner le diagramme de Lewis des molécules suivantes :</a:t>
            </a: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fr-FR" dirty="0" smtClean="0">
                <a:latin typeface="Times New Roman"/>
              </a:rPr>
              <a:t>O</a:t>
            </a:r>
            <a:r>
              <a:rPr lang="fr-FR" baseline="-25000" dirty="0" smtClean="0">
                <a:latin typeface="Times New Roman"/>
              </a:rPr>
              <a:t>2</a:t>
            </a:r>
            <a:r>
              <a:rPr lang="fr-FR" dirty="0" smtClean="0">
                <a:latin typeface="Times New Roman"/>
              </a:rPr>
              <a:t>,</a:t>
            </a:r>
            <a:r>
              <a:rPr lang="fr-FR" baseline="-25000" dirty="0" smtClean="0">
                <a:latin typeface="Times New Roman"/>
              </a:rPr>
              <a:t> </a:t>
            </a:r>
            <a:r>
              <a:rPr lang="fr-FR" dirty="0" smtClean="0">
                <a:latin typeface="Times New Roman"/>
              </a:rPr>
              <a:t>N</a:t>
            </a:r>
            <a:r>
              <a:rPr lang="fr-FR" baseline="-25000" dirty="0" smtClean="0">
                <a:latin typeface="Times New Roman"/>
              </a:rPr>
              <a:t>2</a:t>
            </a:r>
            <a:r>
              <a:rPr lang="fr-FR" dirty="0" smtClean="0">
                <a:latin typeface="Times New Roman"/>
              </a:rPr>
              <a:t>, H</a:t>
            </a:r>
            <a:r>
              <a:rPr lang="fr-FR" baseline="-25000" dirty="0" smtClean="0">
                <a:latin typeface="Times New Roman"/>
              </a:rPr>
              <a:t>2</a:t>
            </a:r>
            <a:r>
              <a:rPr lang="fr-FR" dirty="0" smtClean="0">
                <a:latin typeface="Times New Roman"/>
              </a:rPr>
              <a:t>S.</a:t>
            </a: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fr-FR" b="1" dirty="0" smtClean="0">
                <a:latin typeface="Times New Roman"/>
              </a:rPr>
              <a:t>1. Modèle de Lewis  </a:t>
            </a: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fr-FR" dirty="0" smtClean="0">
                <a:latin typeface="Times New Roman"/>
              </a:rPr>
              <a:t>Le modèle de Lewis représente la molécule dans un plan. </a:t>
            </a: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fr-FR" dirty="0" smtClean="0">
                <a:latin typeface="Times New Roman"/>
              </a:rPr>
              <a:t>La représentation de Lewis décrit l'état des électrons de valence qui sont soient célibataires (</a:t>
            </a:r>
            <a:r>
              <a:rPr lang="fr-FR" b="1" dirty="0" smtClean="0">
                <a:latin typeface="Times New Roman"/>
              </a:rPr>
              <a:t>.), soient par doublets (-). </a:t>
            </a: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fr-FR" dirty="0" smtClean="0">
                <a:latin typeface="Times New Roman"/>
              </a:rPr>
              <a:t>- Seule la dernière couche électronique participe à la formation de la liaison covalente.</a:t>
            </a: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fr-FR" dirty="0" smtClean="0">
                <a:latin typeface="Times New Roman"/>
              </a:rPr>
              <a:t>- Règle de l’octet : tout atome engagé dans une ou plusieurs liaisons chimiques tend à saturer sa couche externe à 8 électrons pour avoir la configuration électronique du gaz rare le plus proche.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428596" y="442721"/>
            <a:ext cx="68580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b="1" dirty="0" smtClean="0">
                <a:latin typeface="Times New Roman"/>
              </a:rPr>
              <a:t>Diagramme de Lewis de la molécule O</a:t>
            </a:r>
            <a:r>
              <a:rPr lang="fr-FR" b="1" baseline="-25000" dirty="0" smtClean="0">
                <a:latin typeface="Times New Roman"/>
              </a:rPr>
              <a:t>2</a:t>
            </a:r>
            <a:r>
              <a:rPr lang="fr-FR" b="1" dirty="0" smtClean="0">
                <a:latin typeface="Times New Roman"/>
              </a:rPr>
              <a:t>.</a:t>
            </a:r>
          </a:p>
          <a:p>
            <a:pPr algn="just"/>
            <a:r>
              <a:rPr lang="fr-FR" dirty="0" smtClean="0">
                <a:latin typeface="Times New Roman"/>
              </a:rPr>
              <a:t>O(Z=8) </a:t>
            </a:r>
          </a:p>
          <a:p>
            <a:pPr algn="just"/>
            <a:r>
              <a:rPr lang="fr-FR" dirty="0" smtClean="0">
                <a:latin typeface="Times New Roman"/>
              </a:rPr>
              <a:t>Configuration électronique de l’atome O : 1 s</a:t>
            </a:r>
            <a:r>
              <a:rPr lang="fr-FR" baseline="30000" dirty="0" smtClean="0">
                <a:latin typeface="Times New Roman"/>
              </a:rPr>
              <a:t>2</a:t>
            </a:r>
            <a:r>
              <a:rPr lang="fr-FR" dirty="0" smtClean="0">
                <a:latin typeface="Times New Roman"/>
              </a:rPr>
              <a:t> 2s</a:t>
            </a:r>
            <a:r>
              <a:rPr lang="fr-FR" baseline="30000" dirty="0" smtClean="0">
                <a:latin typeface="Times New Roman"/>
              </a:rPr>
              <a:t>2</a:t>
            </a:r>
            <a:r>
              <a:rPr lang="fr-FR" dirty="0" smtClean="0">
                <a:latin typeface="Times New Roman"/>
              </a:rPr>
              <a:t> 2p</a:t>
            </a:r>
            <a:r>
              <a:rPr lang="fr-FR" baseline="30000" dirty="0" smtClean="0">
                <a:latin typeface="Times New Roman"/>
              </a:rPr>
              <a:t>4</a:t>
            </a:r>
            <a:endParaRPr lang="fr-FR" dirty="0" smtClean="0">
              <a:latin typeface="Times New Roman"/>
            </a:endParaRPr>
          </a:p>
          <a:p>
            <a:pPr algn="just"/>
            <a:r>
              <a:rPr lang="fr-FR" dirty="0" smtClean="0">
                <a:latin typeface="Times New Roman"/>
              </a:rPr>
              <a:t>Couche de valence de l’atome O : 2s</a:t>
            </a:r>
            <a:r>
              <a:rPr lang="fr-FR" baseline="30000" dirty="0" smtClean="0">
                <a:latin typeface="Times New Roman"/>
              </a:rPr>
              <a:t>2</a:t>
            </a:r>
            <a:r>
              <a:rPr lang="fr-FR" dirty="0" smtClean="0">
                <a:latin typeface="Times New Roman"/>
              </a:rPr>
              <a:t> 2p</a:t>
            </a:r>
            <a:r>
              <a:rPr lang="fr-FR" baseline="30000" dirty="0" smtClean="0">
                <a:latin typeface="Times New Roman"/>
              </a:rPr>
              <a:t>4</a:t>
            </a:r>
            <a:endParaRPr lang="fr-FR" dirty="0" smtClean="0">
              <a:latin typeface="Times New Roman"/>
            </a:endParaRPr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2857488" y="1714488"/>
          <a:ext cx="2071701" cy="462916"/>
        </p:xfrm>
        <a:graphic>
          <a:graphicData uri="http://schemas.openxmlformats.org/drawingml/2006/table">
            <a:tbl>
              <a:tblPr/>
              <a:tblGrid>
                <a:gridCol w="499227"/>
                <a:gridCol w="357749"/>
                <a:gridCol w="499227"/>
                <a:gridCol w="357749"/>
                <a:gridCol w="357749"/>
              </a:tblGrid>
              <a:tr h="46291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latin typeface="Times New Roman"/>
                          <a:cs typeface="Times New Roman"/>
                          <a:sym typeface="Symbol"/>
                        </a:rPr>
                        <a:t></a:t>
                      </a:r>
                      <a:endParaRPr lang="fr-FR" sz="11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endParaRPr lang="fr-FR" sz="1400" dirty="0">
                        <a:latin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latin typeface="Times New Roman"/>
                          <a:cs typeface="Times New Roman"/>
                          <a:sym typeface="Symbol"/>
                        </a:rPr>
                        <a:t></a:t>
                      </a:r>
                      <a:endParaRPr lang="fr-FR" sz="11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>
                          <a:latin typeface="Times New Roman"/>
                          <a:cs typeface="Times New Roman"/>
                          <a:sym typeface="Symbol"/>
                        </a:rPr>
                        <a:t></a:t>
                      </a:r>
                      <a:endParaRPr lang="fr-FR" sz="110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latin typeface="Times New Roman"/>
                          <a:cs typeface="Times New Roman"/>
                          <a:sym typeface="Symbol"/>
                        </a:rPr>
                        <a:t></a:t>
                      </a:r>
                      <a:endParaRPr lang="fr-FR" sz="11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84369" name="Rectangle 17"/>
          <p:cNvSpPr>
            <a:spLocks noChangeArrowheads="1"/>
          </p:cNvSpPr>
          <p:nvPr/>
        </p:nvSpPr>
        <p:spPr bwMode="auto">
          <a:xfrm>
            <a:off x="2786050" y="2214554"/>
            <a:ext cx="18327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 s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                  </a:t>
            </a:r>
            <a:r>
              <a:rPr kumimoji="0" lang="fr-FR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 p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14282" y="2500306"/>
            <a:ext cx="87154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dirty="0" smtClean="0">
                <a:latin typeface="Times New Roman"/>
              </a:rPr>
              <a:t>L’atome de l’oxygène O possède deux électrons célibataires et deux doublets électroniques.  </a:t>
            </a:r>
          </a:p>
          <a:p>
            <a:pPr algn="just"/>
            <a:r>
              <a:rPr lang="fr-FR" dirty="0" smtClean="0">
                <a:latin typeface="Times New Roman"/>
              </a:rPr>
              <a:t>Représentation de Lewis de la molécule O</a:t>
            </a:r>
            <a:r>
              <a:rPr lang="fr-FR" baseline="-25000" dirty="0" smtClean="0">
                <a:latin typeface="Times New Roman"/>
              </a:rPr>
              <a:t>2</a:t>
            </a:r>
            <a:r>
              <a:rPr lang="fr-FR" dirty="0" smtClean="0">
                <a:latin typeface="Times New Roman"/>
              </a:rPr>
              <a:t>.</a:t>
            </a:r>
          </a:p>
          <a:p>
            <a:pPr algn="just"/>
            <a:endParaRPr lang="fr-FR" b="1" dirty="0" smtClean="0">
              <a:latin typeface="Times New Roman"/>
            </a:endParaRPr>
          </a:p>
          <a:p>
            <a:pPr algn="just"/>
            <a:r>
              <a:rPr lang="fr-FR" b="1" dirty="0" smtClean="0">
                <a:latin typeface="Times New Roman"/>
              </a:rPr>
              <a:t>Diagramme de Lewis de la molécule N</a:t>
            </a:r>
            <a:r>
              <a:rPr lang="fr-FR" b="1" baseline="-25000" dirty="0" smtClean="0">
                <a:latin typeface="Times New Roman"/>
              </a:rPr>
              <a:t>2</a:t>
            </a:r>
            <a:r>
              <a:rPr lang="fr-FR" b="1" dirty="0" smtClean="0">
                <a:latin typeface="Times New Roman"/>
              </a:rPr>
              <a:t>.</a:t>
            </a:r>
          </a:p>
          <a:p>
            <a:pPr algn="just"/>
            <a:r>
              <a:rPr lang="fr-FR" dirty="0" smtClean="0">
                <a:latin typeface="Times New Roman"/>
              </a:rPr>
              <a:t>N(Z=7) </a:t>
            </a:r>
          </a:p>
          <a:p>
            <a:pPr algn="just"/>
            <a:r>
              <a:rPr lang="fr-FR" dirty="0" smtClean="0">
                <a:latin typeface="Times New Roman"/>
              </a:rPr>
              <a:t>Configuration électronique de l’atome N : 1 s</a:t>
            </a:r>
            <a:r>
              <a:rPr lang="fr-FR" baseline="30000" dirty="0" smtClean="0">
                <a:latin typeface="Times New Roman"/>
              </a:rPr>
              <a:t>2</a:t>
            </a:r>
            <a:r>
              <a:rPr lang="fr-FR" dirty="0" smtClean="0">
                <a:latin typeface="Times New Roman"/>
              </a:rPr>
              <a:t> 2s</a:t>
            </a:r>
            <a:r>
              <a:rPr lang="fr-FR" baseline="30000" dirty="0" smtClean="0">
                <a:latin typeface="Times New Roman"/>
              </a:rPr>
              <a:t>2</a:t>
            </a:r>
            <a:r>
              <a:rPr lang="fr-FR" dirty="0" smtClean="0">
                <a:latin typeface="Times New Roman"/>
              </a:rPr>
              <a:t> 2p</a:t>
            </a:r>
            <a:r>
              <a:rPr lang="fr-FR" baseline="30000" dirty="0" smtClean="0">
                <a:latin typeface="Times New Roman"/>
              </a:rPr>
              <a:t>3</a:t>
            </a:r>
            <a:endParaRPr lang="fr-FR" dirty="0" smtClean="0">
              <a:latin typeface="Times New Roman"/>
            </a:endParaRPr>
          </a:p>
          <a:p>
            <a:pPr algn="just"/>
            <a:r>
              <a:rPr lang="fr-FR" dirty="0" smtClean="0">
                <a:latin typeface="Times New Roman"/>
              </a:rPr>
              <a:t>Couche de valence de l’atome N : 2s</a:t>
            </a:r>
            <a:r>
              <a:rPr lang="fr-FR" baseline="30000" dirty="0" smtClean="0">
                <a:latin typeface="Times New Roman"/>
              </a:rPr>
              <a:t>2</a:t>
            </a:r>
            <a:r>
              <a:rPr lang="fr-FR" dirty="0" smtClean="0">
                <a:latin typeface="Times New Roman"/>
              </a:rPr>
              <a:t> 2p</a:t>
            </a:r>
            <a:r>
              <a:rPr lang="fr-FR" baseline="30000" dirty="0" smtClean="0">
                <a:latin typeface="Times New Roman"/>
              </a:rPr>
              <a:t>3</a:t>
            </a:r>
            <a:endParaRPr lang="fr-FR" dirty="0" smtClean="0">
              <a:latin typeface="Times New Roman"/>
            </a:endParaRPr>
          </a:p>
        </p:txBody>
      </p:sp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3000364" y="4572008"/>
          <a:ext cx="1888492" cy="428628"/>
        </p:xfrm>
        <a:graphic>
          <a:graphicData uri="http://schemas.openxmlformats.org/drawingml/2006/table">
            <a:tbl>
              <a:tblPr/>
              <a:tblGrid>
                <a:gridCol w="455078"/>
                <a:gridCol w="326112"/>
                <a:gridCol w="455078"/>
                <a:gridCol w="326112"/>
                <a:gridCol w="326112"/>
              </a:tblGrid>
              <a:tr h="42862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latin typeface="Times New Roman"/>
                          <a:cs typeface="Times New Roman"/>
                          <a:sym typeface="Symbol"/>
                        </a:rPr>
                        <a:t></a:t>
                      </a:r>
                      <a:endParaRPr lang="fr-FR" sz="11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endParaRPr lang="fr-FR" sz="1400">
                        <a:latin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>
                          <a:latin typeface="Times New Roman"/>
                          <a:cs typeface="Times New Roman"/>
                          <a:sym typeface="Symbol"/>
                        </a:rPr>
                        <a:t></a:t>
                      </a:r>
                      <a:endParaRPr lang="fr-FR" sz="110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>
                          <a:latin typeface="Times New Roman"/>
                          <a:cs typeface="Times New Roman"/>
                          <a:sym typeface="Symbol"/>
                        </a:rPr>
                        <a:t></a:t>
                      </a:r>
                      <a:endParaRPr lang="fr-FR" sz="110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latin typeface="Times New Roman"/>
                          <a:cs typeface="Times New Roman"/>
                          <a:sym typeface="Symbol"/>
                        </a:rPr>
                        <a:t></a:t>
                      </a:r>
                      <a:endParaRPr lang="fr-FR" sz="11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84370" name="Rectangle 18"/>
          <p:cNvSpPr>
            <a:spLocks noChangeArrowheads="1"/>
          </p:cNvSpPr>
          <p:nvPr/>
        </p:nvSpPr>
        <p:spPr bwMode="auto">
          <a:xfrm>
            <a:off x="2964561" y="4988494"/>
            <a:ext cx="160743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 s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               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 p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85720" y="5353308"/>
            <a:ext cx="807249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dirty="0" smtClean="0">
                <a:latin typeface="Times New Roman"/>
              </a:rPr>
              <a:t>L’atome de l’azote N possède trois électrons célibataires et un doublet électronique.  </a:t>
            </a:r>
          </a:p>
          <a:p>
            <a:pPr algn="just"/>
            <a:r>
              <a:rPr lang="fr-FR" dirty="0" smtClean="0">
                <a:latin typeface="Times New Roman"/>
              </a:rPr>
              <a:t>Représentation de Lewis de la molécule N</a:t>
            </a:r>
            <a:r>
              <a:rPr lang="fr-FR" baseline="-25000" dirty="0" smtClean="0">
                <a:latin typeface="Times New Roman"/>
              </a:rPr>
              <a:t>2</a:t>
            </a:r>
            <a:r>
              <a:rPr lang="fr-FR" dirty="0" smtClean="0">
                <a:latin typeface="Times New Roman"/>
              </a:rPr>
              <a:t>.</a:t>
            </a:r>
          </a:p>
          <a:p>
            <a:pPr algn="ctr"/>
            <a:endParaRPr lang="fr-FR" sz="1400" dirty="0" smtClean="0">
              <a:latin typeface="Arial"/>
            </a:endParaRPr>
          </a:p>
        </p:txBody>
      </p:sp>
      <p:sp>
        <p:nvSpPr>
          <p:cNvPr id="48437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484371" name="Object 19"/>
          <p:cNvGraphicFramePr>
            <a:graphicFrameLocks noChangeAspect="1"/>
          </p:cNvGraphicFramePr>
          <p:nvPr/>
        </p:nvGraphicFramePr>
        <p:xfrm>
          <a:off x="4543431" y="5805507"/>
          <a:ext cx="885825" cy="409575"/>
        </p:xfrm>
        <a:graphic>
          <a:graphicData uri="http://schemas.openxmlformats.org/presentationml/2006/ole">
            <p:oleObj spid="_x0000_s484371" r:id="rId3" imgW="885659" imgH="409759" progId="">
              <p:embed/>
            </p:oleObj>
          </a:graphicData>
        </a:graphic>
      </p:graphicFrame>
      <p:sp>
        <p:nvSpPr>
          <p:cNvPr id="25" name="Rectangle 24"/>
          <p:cNvSpPr/>
          <p:nvPr/>
        </p:nvSpPr>
        <p:spPr>
          <a:xfrm>
            <a:off x="394888" y="71414"/>
            <a:ext cx="13195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fr-FR" b="1" dirty="0" smtClean="0">
                <a:latin typeface="Times New Roman"/>
              </a:rPr>
              <a:t>Corrigé 3 : </a:t>
            </a:r>
          </a:p>
        </p:txBody>
      </p:sp>
      <p:sp>
        <p:nvSpPr>
          <p:cNvPr id="484374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484373" name="Object 21"/>
          <p:cNvGraphicFramePr>
            <a:graphicFrameLocks noChangeAspect="1"/>
          </p:cNvGraphicFramePr>
          <p:nvPr/>
        </p:nvGraphicFramePr>
        <p:xfrm>
          <a:off x="4662494" y="2857496"/>
          <a:ext cx="838200" cy="523875"/>
        </p:xfrm>
        <a:graphic>
          <a:graphicData uri="http://schemas.openxmlformats.org/presentationml/2006/ole">
            <p:oleObj spid="_x0000_s484373" r:id="rId4" imgW="834865" imgH="531769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357158" y="714356"/>
            <a:ext cx="65008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b="1" dirty="0" smtClean="0">
                <a:latin typeface="Times New Roman"/>
              </a:rPr>
              <a:t>Diagramme de Lewis de la molécule H</a:t>
            </a:r>
            <a:r>
              <a:rPr lang="fr-FR" b="1" baseline="-25000" dirty="0" smtClean="0">
                <a:latin typeface="Times New Roman"/>
              </a:rPr>
              <a:t>2</a:t>
            </a:r>
            <a:r>
              <a:rPr lang="fr-FR" b="1" dirty="0" smtClean="0">
                <a:latin typeface="Times New Roman"/>
              </a:rPr>
              <a:t>S.</a:t>
            </a:r>
          </a:p>
          <a:p>
            <a:pPr algn="just"/>
            <a:r>
              <a:rPr lang="de-LU" b="1" dirty="0" smtClean="0">
                <a:latin typeface="Times New Roman"/>
              </a:rPr>
              <a:t>S(Z=16)</a:t>
            </a:r>
            <a:endParaRPr lang="fr-FR" b="1" dirty="0" smtClean="0">
              <a:latin typeface="Times New Roman"/>
            </a:endParaRPr>
          </a:p>
          <a:p>
            <a:pPr algn="just"/>
            <a:r>
              <a:rPr lang="fr-FR" dirty="0" smtClean="0">
                <a:latin typeface="Times New Roman"/>
              </a:rPr>
              <a:t>Configuration électronique de l’atome soufre S : 1 s</a:t>
            </a:r>
            <a:r>
              <a:rPr lang="fr-FR" baseline="30000" dirty="0" smtClean="0">
                <a:latin typeface="Times New Roman"/>
              </a:rPr>
              <a:t>2</a:t>
            </a:r>
            <a:r>
              <a:rPr lang="fr-FR" dirty="0" smtClean="0">
                <a:latin typeface="Times New Roman"/>
              </a:rPr>
              <a:t> 2s</a:t>
            </a:r>
            <a:r>
              <a:rPr lang="fr-FR" baseline="30000" dirty="0" smtClean="0">
                <a:latin typeface="Times New Roman"/>
              </a:rPr>
              <a:t>2</a:t>
            </a:r>
            <a:r>
              <a:rPr lang="fr-FR" dirty="0" smtClean="0">
                <a:latin typeface="Times New Roman"/>
              </a:rPr>
              <a:t> 2p</a:t>
            </a:r>
            <a:r>
              <a:rPr lang="fr-FR" baseline="30000" dirty="0" smtClean="0">
                <a:latin typeface="Times New Roman"/>
              </a:rPr>
              <a:t>6</a:t>
            </a:r>
            <a:r>
              <a:rPr lang="fr-FR" dirty="0" smtClean="0">
                <a:latin typeface="Times New Roman"/>
              </a:rPr>
              <a:t> 3s</a:t>
            </a:r>
            <a:r>
              <a:rPr lang="fr-FR" baseline="30000" dirty="0" smtClean="0">
                <a:latin typeface="Times New Roman"/>
              </a:rPr>
              <a:t>2</a:t>
            </a:r>
            <a:r>
              <a:rPr lang="fr-FR" dirty="0" smtClean="0">
                <a:latin typeface="Times New Roman"/>
              </a:rPr>
              <a:t> 3p</a:t>
            </a:r>
            <a:r>
              <a:rPr lang="fr-FR" baseline="30000" dirty="0" smtClean="0">
                <a:latin typeface="Times New Roman"/>
              </a:rPr>
              <a:t>4</a:t>
            </a:r>
            <a:endParaRPr lang="fr-FR" dirty="0" smtClean="0">
              <a:latin typeface="Times New Roman"/>
            </a:endParaRPr>
          </a:p>
          <a:p>
            <a:pPr algn="just"/>
            <a:r>
              <a:rPr lang="fr-FR" dirty="0" smtClean="0">
                <a:latin typeface="Times New Roman"/>
              </a:rPr>
              <a:t>Couche de valence de l’atome de soufre S : 3s</a:t>
            </a:r>
            <a:r>
              <a:rPr lang="fr-FR" baseline="30000" dirty="0" smtClean="0">
                <a:latin typeface="Times New Roman"/>
              </a:rPr>
              <a:t>2</a:t>
            </a:r>
            <a:r>
              <a:rPr lang="fr-FR" dirty="0" smtClean="0">
                <a:latin typeface="Times New Roman"/>
              </a:rPr>
              <a:t> 3p</a:t>
            </a:r>
            <a:r>
              <a:rPr lang="fr-FR" baseline="30000" dirty="0" smtClean="0">
                <a:latin typeface="Times New Roman"/>
              </a:rPr>
              <a:t>4</a:t>
            </a:r>
            <a:endParaRPr lang="fr-FR" dirty="0" smtClean="0">
              <a:latin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8596" y="345024"/>
            <a:ext cx="13195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fr-FR" b="1" dirty="0" smtClean="0">
                <a:latin typeface="Times New Roman"/>
              </a:rPr>
              <a:t>Corrigé 3 : 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3143240" y="2000240"/>
          <a:ext cx="1872938" cy="428628"/>
        </p:xfrm>
        <a:graphic>
          <a:graphicData uri="http://schemas.openxmlformats.org/drawingml/2006/table">
            <a:tbl>
              <a:tblPr/>
              <a:tblGrid>
                <a:gridCol w="451330"/>
                <a:gridCol w="323426"/>
                <a:gridCol w="451330"/>
                <a:gridCol w="323426"/>
                <a:gridCol w="323426"/>
              </a:tblGrid>
              <a:tr h="42862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latin typeface="Times New Roman"/>
                          <a:cs typeface="Times New Roman"/>
                          <a:sym typeface="Symbol"/>
                        </a:rPr>
                        <a:t></a:t>
                      </a:r>
                      <a:endParaRPr lang="fr-FR" sz="11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endParaRPr lang="fr-FR" sz="1400">
                        <a:latin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latin typeface="Times New Roman"/>
                          <a:cs typeface="Times New Roman"/>
                          <a:sym typeface="Symbol"/>
                        </a:rPr>
                        <a:t></a:t>
                      </a:r>
                      <a:endParaRPr lang="fr-FR" sz="11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>
                          <a:latin typeface="Times New Roman"/>
                          <a:cs typeface="Times New Roman"/>
                          <a:sym typeface="Symbol"/>
                        </a:rPr>
                        <a:t></a:t>
                      </a:r>
                      <a:endParaRPr lang="fr-FR" sz="110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latin typeface="Times New Roman"/>
                          <a:cs typeface="Times New Roman"/>
                          <a:sym typeface="Symbol"/>
                        </a:rPr>
                        <a:t></a:t>
                      </a:r>
                      <a:endParaRPr lang="fr-FR" sz="11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357158" y="2728737"/>
            <a:ext cx="82153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dirty="0" smtClean="0">
                <a:latin typeface="Times New Roman"/>
              </a:rPr>
              <a:t>L’atome de soufre S possède deux électrons célibataires et deux doublets électroniques.  </a:t>
            </a:r>
          </a:p>
          <a:p>
            <a:pPr algn="just"/>
            <a:r>
              <a:rPr lang="de-LU" b="1" dirty="0" smtClean="0">
                <a:latin typeface="Times New Roman"/>
              </a:rPr>
              <a:t>H(Z=1)</a:t>
            </a:r>
            <a:endParaRPr lang="fr-FR" b="1" dirty="0" smtClean="0">
              <a:latin typeface="Times New Roman"/>
            </a:endParaRPr>
          </a:p>
          <a:p>
            <a:pPr algn="just"/>
            <a:r>
              <a:rPr lang="fr-FR" dirty="0" smtClean="0">
                <a:latin typeface="Times New Roman"/>
              </a:rPr>
              <a:t>Configuration électronique de l’atome d’hydrogène H : 1 s</a:t>
            </a:r>
            <a:r>
              <a:rPr lang="fr-FR" baseline="30000" dirty="0" smtClean="0">
                <a:latin typeface="Times New Roman"/>
              </a:rPr>
              <a:t>1</a:t>
            </a:r>
            <a:endParaRPr lang="fr-FR" dirty="0" smtClean="0">
              <a:latin typeface="Times New Roman"/>
            </a:endParaRPr>
          </a:p>
          <a:p>
            <a:pPr algn="just"/>
            <a:r>
              <a:rPr lang="fr-FR" dirty="0" smtClean="0">
                <a:latin typeface="Times New Roman"/>
              </a:rPr>
              <a:t>Couche de valence de l’atome H : 1s</a:t>
            </a:r>
            <a:r>
              <a:rPr lang="fr-FR" baseline="30000" dirty="0" smtClean="0">
                <a:latin typeface="Times New Roman"/>
              </a:rPr>
              <a:t>1</a:t>
            </a:r>
            <a:r>
              <a:rPr lang="fr-FR" dirty="0" smtClean="0">
                <a:latin typeface="Times New Roman"/>
              </a:rPr>
              <a:t> </a:t>
            </a:r>
          </a:p>
        </p:txBody>
      </p:sp>
      <p:sp>
        <p:nvSpPr>
          <p:cNvPr id="486403" name="Rectangle 3"/>
          <p:cNvSpPr>
            <a:spLocks noChangeArrowheads="1"/>
          </p:cNvSpPr>
          <p:nvPr/>
        </p:nvSpPr>
        <p:spPr bwMode="auto">
          <a:xfrm>
            <a:off x="3214842" y="2385140"/>
            <a:ext cx="14285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3s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                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3p</a:t>
            </a:r>
            <a:r>
              <a:rPr kumimoji="0" lang="fr-FR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3648706" y="3966216"/>
          <a:ext cx="423228" cy="462916"/>
        </p:xfrm>
        <a:graphic>
          <a:graphicData uri="http://schemas.openxmlformats.org/drawingml/2006/table">
            <a:tbl>
              <a:tblPr/>
              <a:tblGrid>
                <a:gridCol w="423228"/>
              </a:tblGrid>
              <a:tr h="46291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fr-FR" sz="1400" dirty="0">
                          <a:latin typeface="Times New Roman"/>
                          <a:cs typeface="Times New Roman"/>
                          <a:sym typeface="Symbol"/>
                        </a:rPr>
                        <a:t></a:t>
                      </a:r>
                      <a:endParaRPr lang="fr-FR" sz="11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3638105" y="4500570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1s</a:t>
            </a:r>
            <a:r>
              <a:rPr lang="fr-FR" baseline="30000" dirty="0" smtClean="0"/>
              <a:t>1 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357190" y="4791686"/>
            <a:ext cx="62150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dirty="0" smtClean="0">
                <a:latin typeface="Times New Roman"/>
              </a:rPr>
              <a:t>L’atome d’hydrogène H possède un seul électron célibataire.  </a:t>
            </a:r>
          </a:p>
          <a:p>
            <a:pPr algn="just"/>
            <a:r>
              <a:rPr lang="fr-FR" dirty="0" smtClean="0">
                <a:latin typeface="Times New Roman"/>
              </a:rPr>
              <a:t>Représentation de Lewis de la molécule H</a:t>
            </a:r>
            <a:r>
              <a:rPr lang="fr-FR" baseline="-25000" dirty="0" smtClean="0">
                <a:latin typeface="Times New Roman"/>
              </a:rPr>
              <a:t>2</a:t>
            </a:r>
            <a:r>
              <a:rPr lang="fr-FR" dirty="0" smtClean="0">
                <a:latin typeface="Times New Roman"/>
              </a:rPr>
              <a:t>S.</a:t>
            </a:r>
          </a:p>
        </p:txBody>
      </p:sp>
      <p:sp>
        <p:nvSpPr>
          <p:cNvPr id="48640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486404" name="Object 4"/>
          <p:cNvGraphicFramePr>
            <a:graphicFrameLocks noChangeAspect="1"/>
          </p:cNvGraphicFramePr>
          <p:nvPr/>
        </p:nvGraphicFramePr>
        <p:xfrm>
          <a:off x="3929058" y="5500702"/>
          <a:ext cx="1038225" cy="533400"/>
        </p:xfrm>
        <a:graphic>
          <a:graphicData uri="http://schemas.openxmlformats.org/presentationml/2006/ole">
            <p:oleObj spid="_x0000_s486404" r:id="rId3" imgW="1039664" imgH="533119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428596" y="345024"/>
            <a:ext cx="13195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fr-FR" b="1" dirty="0" smtClean="0">
                <a:latin typeface="Times New Roman"/>
              </a:rPr>
              <a:t>Corrigé 3 : </a:t>
            </a:r>
          </a:p>
        </p:txBody>
      </p:sp>
      <p:sp>
        <p:nvSpPr>
          <p:cNvPr id="6" name="Rectangle 5"/>
          <p:cNvSpPr/>
          <p:nvPr/>
        </p:nvSpPr>
        <p:spPr>
          <a:xfrm>
            <a:off x="500034" y="782405"/>
            <a:ext cx="74295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dirty="0" smtClean="0">
                <a:latin typeface="Times New Roman"/>
              </a:rPr>
              <a:t>2. A l’aide de la théorie de Gillespie, donner la géométrie de ces molécules.</a:t>
            </a:r>
          </a:p>
          <a:p>
            <a:pPr algn="just"/>
            <a:r>
              <a:rPr lang="fr-FR" b="1" dirty="0" smtClean="0">
                <a:latin typeface="Times New Roman"/>
              </a:rPr>
              <a:t>Détermination de la géométrie des molécules</a:t>
            </a:r>
          </a:p>
        </p:txBody>
      </p:sp>
      <p:graphicFrame>
        <p:nvGraphicFramePr>
          <p:cNvPr id="508931" name="Object 3"/>
          <p:cNvGraphicFramePr>
            <a:graphicFrameLocks noChangeAspect="1"/>
          </p:cNvGraphicFramePr>
          <p:nvPr/>
        </p:nvGraphicFramePr>
        <p:xfrm>
          <a:off x="1214414" y="1571612"/>
          <a:ext cx="6286544" cy="1428760"/>
        </p:xfrm>
        <a:graphic>
          <a:graphicData uri="http://schemas.openxmlformats.org/presentationml/2006/ole">
            <p:oleObj spid="_x0000_s508931" r:id="rId3" imgW="5439240" imgH="1280160" progId="">
              <p:embed/>
            </p:oleObj>
          </a:graphicData>
        </a:graphic>
      </p:graphicFrame>
      <p:sp>
        <p:nvSpPr>
          <p:cNvPr id="508932" name="Rectangle 4"/>
          <p:cNvSpPr>
            <a:spLocks noChangeArrowheads="1"/>
          </p:cNvSpPr>
          <p:nvPr/>
        </p:nvSpPr>
        <p:spPr bwMode="auto">
          <a:xfrm>
            <a:off x="3143240" y="3071810"/>
            <a:ext cx="11272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 = m + n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1" name="Tableau 30"/>
          <p:cNvGraphicFramePr>
            <a:graphicFrameLocks noGrp="1"/>
          </p:cNvGraphicFramePr>
          <p:nvPr/>
        </p:nvGraphicFramePr>
        <p:xfrm>
          <a:off x="1214415" y="3643314"/>
          <a:ext cx="6143667" cy="2428748"/>
        </p:xfrm>
        <a:graphic>
          <a:graphicData uri="http://schemas.openxmlformats.org/drawingml/2006/table">
            <a:tbl>
              <a:tblPr/>
              <a:tblGrid>
                <a:gridCol w="1258163"/>
                <a:gridCol w="1978233"/>
                <a:gridCol w="445799"/>
                <a:gridCol w="513714"/>
                <a:gridCol w="459730"/>
                <a:gridCol w="1488028"/>
              </a:tblGrid>
              <a:tr h="60006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 b="1" dirty="0">
                          <a:latin typeface="Times New Roman"/>
                          <a:cs typeface="Arial"/>
                        </a:rPr>
                        <a:t>Molécule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 b="1" dirty="0">
                          <a:latin typeface="Times New Roman"/>
                          <a:cs typeface="Arial"/>
                        </a:rPr>
                        <a:t>Représentation de Lewis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 b="1" dirty="0">
                          <a:latin typeface="Times New Roman"/>
                          <a:cs typeface="Arial"/>
                        </a:rPr>
                        <a:t>n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 b="1" dirty="0">
                          <a:latin typeface="Times New Roman"/>
                          <a:cs typeface="Arial"/>
                        </a:rPr>
                        <a:t>m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 b="1" dirty="0">
                          <a:latin typeface="Times New Roman"/>
                          <a:cs typeface="Arial"/>
                        </a:rPr>
                        <a:t>P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 b="1">
                          <a:latin typeface="Times New Roman"/>
                          <a:cs typeface="Arial"/>
                        </a:rPr>
                        <a:t>Géométrie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28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 dirty="0">
                          <a:latin typeface="Times New Roman"/>
                          <a:cs typeface="Arial"/>
                        </a:rPr>
                        <a:t>O</a:t>
                      </a:r>
                      <a:r>
                        <a:rPr lang="fr-FR" sz="1800" baseline="-25000" dirty="0">
                          <a:latin typeface="Times New Roman"/>
                          <a:cs typeface="Arial"/>
                        </a:rPr>
                        <a:t>2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fr-FR" sz="1800">
                        <a:latin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>
                          <a:latin typeface="Times New Roman"/>
                          <a:cs typeface="Arial"/>
                        </a:rPr>
                        <a:t>1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>
                          <a:latin typeface="Times New Roman"/>
                          <a:cs typeface="Arial"/>
                        </a:rPr>
                        <a:t>2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>
                          <a:latin typeface="Times New Roman"/>
                          <a:cs typeface="Arial"/>
                        </a:rPr>
                        <a:t>3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 dirty="0">
                          <a:latin typeface="Times New Roman"/>
                          <a:cs typeface="Arial"/>
                        </a:rPr>
                        <a:t>Triangulaire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 dirty="0">
                          <a:latin typeface="Times New Roman"/>
                          <a:cs typeface="Arial"/>
                        </a:rPr>
                        <a:t>N</a:t>
                      </a:r>
                      <a:r>
                        <a:rPr lang="fr-FR" sz="1800" baseline="-25000" dirty="0">
                          <a:latin typeface="Times New Roman"/>
                          <a:cs typeface="Arial"/>
                        </a:rPr>
                        <a:t>2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fr-FR" sz="1800">
                        <a:latin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>
                          <a:latin typeface="Times New Roman"/>
                          <a:cs typeface="Arial"/>
                        </a:rPr>
                        <a:t>1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>
                          <a:latin typeface="Times New Roman"/>
                          <a:cs typeface="Arial"/>
                        </a:rPr>
                        <a:t>1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>
                          <a:latin typeface="Times New Roman"/>
                          <a:cs typeface="Arial"/>
                        </a:rPr>
                        <a:t>2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 dirty="0">
                          <a:latin typeface="Times New Roman"/>
                          <a:cs typeface="Arial"/>
                        </a:rPr>
                        <a:t>Linéaire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 dirty="0">
                          <a:latin typeface="Times New Roman"/>
                          <a:cs typeface="Arial"/>
                        </a:rPr>
                        <a:t>H</a:t>
                      </a:r>
                      <a:r>
                        <a:rPr lang="fr-FR" sz="1800" baseline="-25000" dirty="0"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fr-FR" sz="1800" dirty="0">
                          <a:latin typeface="Times New Roman"/>
                          <a:cs typeface="Arial"/>
                        </a:rPr>
                        <a:t>S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fr-FR" sz="1800" dirty="0">
                        <a:latin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>
                          <a:latin typeface="Times New Roman"/>
                          <a:cs typeface="Arial"/>
                        </a:rPr>
                        <a:t>2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>
                          <a:latin typeface="Times New Roman"/>
                          <a:cs typeface="Arial"/>
                        </a:rPr>
                        <a:t>2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>
                          <a:latin typeface="Times New Roman"/>
                          <a:cs typeface="Arial"/>
                        </a:rPr>
                        <a:t>4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800" dirty="0">
                          <a:latin typeface="Times New Roman"/>
                          <a:cs typeface="Arial"/>
                        </a:rPr>
                        <a:t>Tétraèdre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08949" name="Object 21"/>
          <p:cNvGraphicFramePr>
            <a:graphicFrameLocks noChangeAspect="1"/>
          </p:cNvGraphicFramePr>
          <p:nvPr/>
        </p:nvGraphicFramePr>
        <p:xfrm>
          <a:off x="2912908" y="4429561"/>
          <a:ext cx="838200" cy="523875"/>
        </p:xfrm>
        <a:graphic>
          <a:graphicData uri="http://schemas.openxmlformats.org/presentationml/2006/ole">
            <p:oleObj spid="_x0000_s508949" r:id="rId4" imgW="834865" imgH="531769" progId="">
              <p:embed/>
            </p:oleObj>
          </a:graphicData>
        </a:graphic>
      </p:graphicFrame>
      <p:graphicFrame>
        <p:nvGraphicFramePr>
          <p:cNvPr id="508948" name="Object 20"/>
          <p:cNvGraphicFramePr>
            <a:graphicFrameLocks noChangeAspect="1"/>
          </p:cNvGraphicFramePr>
          <p:nvPr/>
        </p:nvGraphicFramePr>
        <p:xfrm>
          <a:off x="2885198" y="4986344"/>
          <a:ext cx="885825" cy="409575"/>
        </p:xfrm>
        <a:graphic>
          <a:graphicData uri="http://schemas.openxmlformats.org/presentationml/2006/ole">
            <p:oleObj spid="_x0000_s508948" r:id="rId5" imgW="885659" imgH="409759" progId="">
              <p:embed/>
            </p:oleObj>
          </a:graphicData>
        </a:graphic>
      </p:graphicFrame>
      <p:graphicFrame>
        <p:nvGraphicFramePr>
          <p:cNvPr id="508947" name="Object 19"/>
          <p:cNvGraphicFramePr>
            <a:graphicFrameLocks noChangeAspect="1"/>
          </p:cNvGraphicFramePr>
          <p:nvPr/>
        </p:nvGraphicFramePr>
        <p:xfrm>
          <a:off x="2899053" y="5505461"/>
          <a:ext cx="1038225" cy="533400"/>
        </p:xfrm>
        <a:graphic>
          <a:graphicData uri="http://schemas.openxmlformats.org/presentationml/2006/ole">
            <p:oleObj spid="_x0000_s508947" r:id="rId6" imgW="1039664" imgH="533119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285720" y="451465"/>
            <a:ext cx="8286808" cy="4191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000" b="1" dirty="0" smtClean="0">
                <a:latin typeface="Times New Roman"/>
              </a:rPr>
              <a:t>Exercice 4 :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000" dirty="0" smtClean="0">
                <a:latin typeface="Times New Roman"/>
              </a:rPr>
              <a:t>A l’aide de la théorie des orbitales moléculaires (LCAO) :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000" dirty="0" smtClean="0">
                <a:latin typeface="Times New Roman"/>
              </a:rPr>
              <a:t>1. Donner le diagramme d’énergie de N</a:t>
            </a:r>
            <a:r>
              <a:rPr lang="fr-FR" sz="2000" baseline="-25000" dirty="0" smtClean="0">
                <a:latin typeface="Times New Roman"/>
              </a:rPr>
              <a:t>2</a:t>
            </a:r>
            <a:r>
              <a:rPr lang="fr-FR" sz="2000" dirty="0" smtClean="0">
                <a:latin typeface="Times New Roman"/>
              </a:rPr>
              <a:t>.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000" dirty="0" smtClean="0">
                <a:latin typeface="Times New Roman"/>
              </a:rPr>
              <a:t>2. Donner la configuration électronique de cette molécule.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000" dirty="0" smtClean="0">
                <a:latin typeface="Times New Roman"/>
              </a:rPr>
              <a:t>3. Quel est le comportement magnétique de cette molécule?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000" dirty="0" smtClean="0">
                <a:latin typeface="Times New Roman"/>
              </a:rPr>
              <a:t>4. Donner l’indice de liaison de cette molécule.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000" dirty="0" smtClean="0">
                <a:latin typeface="Times New Roman"/>
              </a:rPr>
              <a:t>Données : </a:t>
            </a:r>
            <a:r>
              <a:rPr lang="de-LU" sz="2000" dirty="0" smtClean="0">
                <a:latin typeface="Times New Roman"/>
              </a:rPr>
              <a:t>N(Z=7).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357158" y="214290"/>
            <a:ext cx="81439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b="1" dirty="0" smtClean="0">
                <a:latin typeface="Times New Roman"/>
              </a:rPr>
              <a:t>Corrigé 4 : </a:t>
            </a:r>
          </a:p>
          <a:p>
            <a:pPr algn="just"/>
            <a:r>
              <a:rPr lang="fr-FR" dirty="0" smtClean="0">
                <a:latin typeface="Times New Roman"/>
              </a:rPr>
              <a:t>A l’aide de la théorie des orbitales moléculaires (LCAO) :</a:t>
            </a:r>
          </a:p>
          <a:p>
            <a:pPr algn="just"/>
            <a:r>
              <a:rPr lang="fr-FR" dirty="0" smtClean="0">
                <a:latin typeface="Times New Roman"/>
              </a:rPr>
              <a:t>1. Donner le diagramme d’énergie de N</a:t>
            </a:r>
            <a:r>
              <a:rPr lang="fr-FR" baseline="-25000" dirty="0" smtClean="0">
                <a:latin typeface="Times New Roman"/>
              </a:rPr>
              <a:t>2</a:t>
            </a:r>
            <a:r>
              <a:rPr lang="fr-FR" dirty="0" smtClean="0">
                <a:latin typeface="Times New Roman"/>
              </a:rPr>
              <a:t>. </a:t>
            </a:r>
          </a:p>
          <a:p>
            <a:pPr algn="just"/>
            <a:r>
              <a:rPr lang="fr-FR" dirty="0" smtClean="0">
                <a:latin typeface="Times New Roman"/>
              </a:rPr>
              <a:t>Données : </a:t>
            </a:r>
            <a:r>
              <a:rPr lang="de-LU" dirty="0" smtClean="0">
                <a:latin typeface="Times New Roman"/>
              </a:rPr>
              <a:t>N(Z=7).</a:t>
            </a:r>
          </a:p>
          <a:p>
            <a:pPr algn="just"/>
            <a:r>
              <a:rPr lang="fr-FR" b="1" dirty="0" smtClean="0">
                <a:latin typeface="Times New Roman"/>
              </a:rPr>
              <a:t>Configuration électronique de l’atome</a:t>
            </a:r>
            <a:r>
              <a:rPr lang="de-LU" b="1" dirty="0" smtClean="0">
                <a:latin typeface="Times New Roman"/>
              </a:rPr>
              <a:t> N(Z=7) :</a:t>
            </a:r>
            <a:r>
              <a:rPr lang="fr-FR" b="1" dirty="0" smtClean="0">
                <a:latin typeface="Times New Roman"/>
              </a:rPr>
              <a:t> 1s</a:t>
            </a:r>
            <a:r>
              <a:rPr lang="fr-FR" b="1" baseline="30000" dirty="0" smtClean="0">
                <a:latin typeface="Times New Roman"/>
              </a:rPr>
              <a:t>2</a:t>
            </a:r>
            <a:r>
              <a:rPr lang="fr-FR" b="1" dirty="0" smtClean="0">
                <a:latin typeface="Times New Roman"/>
              </a:rPr>
              <a:t> 2s</a:t>
            </a:r>
            <a:r>
              <a:rPr lang="fr-FR" b="1" baseline="30000" dirty="0" smtClean="0">
                <a:latin typeface="Times New Roman"/>
              </a:rPr>
              <a:t>2</a:t>
            </a:r>
            <a:r>
              <a:rPr lang="fr-FR" b="1" dirty="0" smtClean="0">
                <a:latin typeface="Times New Roman"/>
              </a:rPr>
              <a:t> 2p</a:t>
            </a:r>
            <a:r>
              <a:rPr lang="fr-FR" b="1" baseline="30000" dirty="0" smtClean="0">
                <a:latin typeface="Times New Roman"/>
              </a:rPr>
              <a:t>3</a:t>
            </a:r>
            <a:endParaRPr lang="fr-FR" b="1" dirty="0" smtClean="0">
              <a:latin typeface="Times New Roman"/>
            </a:endParaRPr>
          </a:p>
          <a:p>
            <a:pPr algn="ctr"/>
            <a:r>
              <a:rPr lang="fr-FR" b="1" dirty="0" smtClean="0">
                <a:latin typeface="Times New Roman"/>
              </a:rPr>
              <a:t>Diagramme d’énergie de N</a:t>
            </a:r>
            <a:r>
              <a:rPr lang="fr-FR" b="1" baseline="-25000" dirty="0" smtClean="0">
                <a:latin typeface="Times New Roman"/>
              </a:rPr>
              <a:t>2 </a:t>
            </a:r>
            <a:r>
              <a:rPr lang="fr-FR" b="1" dirty="0" smtClean="0">
                <a:latin typeface="Times New Roman"/>
              </a:rPr>
              <a:t>avec interaction s-p</a:t>
            </a:r>
          </a:p>
        </p:txBody>
      </p:sp>
      <p:pic>
        <p:nvPicPr>
          <p:cNvPr id="50995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041547"/>
            <a:ext cx="5286412" cy="424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428596" y="426967"/>
            <a:ext cx="8286808" cy="5859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/>
              </a:rPr>
              <a:t>2. Donner la configuration électronique de cette molécule.</a:t>
            </a: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latin typeface="Times New Roman"/>
              </a:rPr>
              <a:t>La configuration électronique de N</a:t>
            </a:r>
            <a:r>
              <a:rPr lang="fr-FR" b="1" baseline="-25000" dirty="0" smtClean="0">
                <a:latin typeface="Times New Roman"/>
              </a:rPr>
              <a:t>2</a:t>
            </a:r>
            <a:r>
              <a:rPr lang="fr-FR" b="1" dirty="0" smtClean="0">
                <a:latin typeface="Times New Roman"/>
              </a:rPr>
              <a:t> est la suivante : (</a:t>
            </a:r>
            <a:r>
              <a:rPr lang="fr-FR" b="1" dirty="0" smtClean="0">
                <a:latin typeface="Times New Roman"/>
                <a:sym typeface="Symbol"/>
              </a:rPr>
              <a:t></a:t>
            </a:r>
            <a:r>
              <a:rPr lang="fr-FR" b="1" baseline="-25000" dirty="0" smtClean="0">
                <a:latin typeface="Times New Roman"/>
                <a:sym typeface="Symbol"/>
              </a:rPr>
              <a:t>s</a:t>
            </a:r>
            <a:r>
              <a:rPr lang="fr-FR" b="1" dirty="0" smtClean="0">
                <a:latin typeface="Times New Roman"/>
                <a:sym typeface="Symbol"/>
              </a:rPr>
              <a:t>)</a:t>
            </a:r>
            <a:r>
              <a:rPr lang="fr-FR" b="1" baseline="30000" dirty="0" smtClean="0">
                <a:latin typeface="Times New Roman"/>
                <a:sym typeface="Symbol"/>
              </a:rPr>
              <a:t>2</a:t>
            </a:r>
            <a:r>
              <a:rPr lang="fr-FR" b="1" dirty="0" smtClean="0">
                <a:latin typeface="Times New Roman"/>
                <a:sym typeface="Symbol"/>
              </a:rPr>
              <a:t> (</a:t>
            </a:r>
            <a:r>
              <a:rPr lang="fr-FR" b="1" baseline="-25000" dirty="0" smtClean="0">
                <a:latin typeface="Times New Roman"/>
                <a:sym typeface="Symbol"/>
              </a:rPr>
              <a:t>s</a:t>
            </a:r>
            <a:r>
              <a:rPr lang="fr-FR" b="1" dirty="0" smtClean="0">
                <a:latin typeface="Times New Roman"/>
                <a:sym typeface="Symbol"/>
              </a:rPr>
              <a:t>)*</a:t>
            </a:r>
            <a:r>
              <a:rPr lang="fr-FR" b="1" baseline="30000" dirty="0" smtClean="0">
                <a:latin typeface="Times New Roman"/>
                <a:sym typeface="Symbol"/>
              </a:rPr>
              <a:t>2</a:t>
            </a:r>
            <a:r>
              <a:rPr lang="fr-FR" b="1" dirty="0" smtClean="0">
                <a:latin typeface="Times New Roman"/>
                <a:sym typeface="Symbol"/>
              </a:rPr>
              <a:t> (</a:t>
            </a:r>
            <a:r>
              <a:rPr lang="fr-FR" b="1" baseline="-25000" dirty="0" smtClean="0">
                <a:latin typeface="Times New Roman"/>
                <a:sym typeface="Symbol"/>
              </a:rPr>
              <a:t>x</a:t>
            </a:r>
            <a:r>
              <a:rPr lang="fr-FR" b="1" baseline="30000" dirty="0" smtClean="0">
                <a:latin typeface="Times New Roman"/>
                <a:sym typeface="Symbol"/>
              </a:rPr>
              <a:t>2</a:t>
            </a:r>
            <a:r>
              <a:rPr lang="fr-FR" b="1" dirty="0" smtClean="0">
                <a:latin typeface="Times New Roman"/>
                <a:sym typeface="Symbol"/>
              </a:rPr>
              <a:t></a:t>
            </a:r>
            <a:r>
              <a:rPr lang="fr-FR" b="1" baseline="-25000" dirty="0" smtClean="0">
                <a:latin typeface="Times New Roman"/>
                <a:sym typeface="Symbol"/>
              </a:rPr>
              <a:t>y</a:t>
            </a:r>
            <a:r>
              <a:rPr lang="fr-FR" b="1" baseline="30000" dirty="0" smtClean="0">
                <a:latin typeface="Times New Roman"/>
                <a:sym typeface="Symbol"/>
              </a:rPr>
              <a:t>2</a:t>
            </a:r>
            <a:r>
              <a:rPr lang="fr-FR" b="1" dirty="0" smtClean="0">
                <a:latin typeface="Times New Roman"/>
                <a:sym typeface="Symbol"/>
              </a:rPr>
              <a:t>) (</a:t>
            </a:r>
            <a:r>
              <a:rPr lang="fr-FR" b="1" baseline="-25000" dirty="0" smtClean="0">
                <a:latin typeface="Times New Roman"/>
                <a:sym typeface="Symbol"/>
              </a:rPr>
              <a:t>z</a:t>
            </a:r>
            <a:r>
              <a:rPr lang="fr-FR" b="1" dirty="0" smtClean="0">
                <a:latin typeface="Times New Roman"/>
                <a:sym typeface="Symbol"/>
              </a:rPr>
              <a:t>)</a:t>
            </a:r>
            <a:r>
              <a:rPr lang="fr-FR" b="1" baseline="30000" dirty="0" smtClean="0">
                <a:latin typeface="Times New Roman"/>
                <a:sym typeface="Symbol"/>
              </a:rPr>
              <a:t>2 </a:t>
            </a:r>
            <a:endParaRPr lang="fr-FR" b="1" dirty="0" smtClean="0">
              <a:latin typeface="Times New Roman"/>
              <a:sym typeface="Symbol"/>
            </a:endParaRP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/>
              </a:rPr>
              <a:t>3. Quel est le comportement magnétique de cette molécule?</a:t>
            </a: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latin typeface="Times New Roman"/>
              </a:rPr>
              <a:t>Diamagnétisme : les atomes ou molécules ne possédant pas des électrons célibataires sont dits diamagnétique.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/>
              </a:rPr>
              <a:t>La molécule N</a:t>
            </a:r>
            <a:r>
              <a:rPr lang="fr-FR" baseline="-25000" dirty="0" smtClean="0">
                <a:latin typeface="Times New Roman"/>
              </a:rPr>
              <a:t>2</a:t>
            </a:r>
            <a:r>
              <a:rPr lang="fr-FR" dirty="0" smtClean="0">
                <a:latin typeface="Times New Roman"/>
              </a:rPr>
              <a:t> est diamagnétique, car la molécule N</a:t>
            </a:r>
            <a:r>
              <a:rPr lang="fr-FR" baseline="-25000" dirty="0" smtClean="0">
                <a:latin typeface="Times New Roman"/>
              </a:rPr>
              <a:t>2</a:t>
            </a:r>
            <a:r>
              <a:rPr lang="fr-FR" dirty="0" smtClean="0">
                <a:latin typeface="Times New Roman"/>
              </a:rPr>
              <a:t> ne possédant pas des électrons célibataires. 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/>
              </a:rPr>
              <a:t>4. Donner l’indice de liaison de cette molécule.</a:t>
            </a: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latin typeface="Times New Roman"/>
              </a:rPr>
              <a:t>Nombre ou indice de liaison 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/>
              </a:rPr>
              <a:t>On définit le nombre ou indice de liaison i par la relation suivante :</a:t>
            </a:r>
          </a:p>
          <a:p>
            <a:pPr algn="ctr">
              <a:lnSpc>
                <a:spcPct val="150000"/>
              </a:lnSpc>
            </a:pPr>
            <a:endParaRPr lang="fr-FR" dirty="0" smtClean="0">
              <a:latin typeface="Times New Roman"/>
            </a:endParaRP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/>
              </a:rPr>
              <a:t>Avec,  n est le nombre des électrons occupant les O.M liantes. 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/>
              </a:rPr>
              <a:t>           n* est le nombre des électrons occupant les O.M </a:t>
            </a:r>
            <a:r>
              <a:rPr lang="fr-FR" dirty="0" err="1" smtClean="0">
                <a:latin typeface="Times New Roman"/>
              </a:rPr>
              <a:t>antiliantes</a:t>
            </a:r>
            <a:r>
              <a:rPr lang="fr-FR" dirty="0" smtClean="0">
                <a:latin typeface="Times New Roman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fr-FR" dirty="0" smtClean="0">
                <a:latin typeface="Times New Roman"/>
              </a:rPr>
              <a:t>i = 1/2 (8-2) = 3</a:t>
            </a:r>
          </a:p>
        </p:txBody>
      </p:sp>
      <p:pic>
        <p:nvPicPr>
          <p:cNvPr id="5120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4580382"/>
            <a:ext cx="1801819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571472" y="130710"/>
            <a:ext cx="13195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fr-FR" b="1" dirty="0" smtClean="0">
                <a:latin typeface="Times New Roman"/>
              </a:rPr>
              <a:t>Corrigé 4 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142734"/>
            <a:ext cx="9144000" cy="1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Série 5</a:t>
            </a: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Atomistique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60423" name="Rectangle 7"/>
          <p:cNvSpPr>
            <a:spLocks noChangeArrowheads="1"/>
          </p:cNvSpPr>
          <p:nvPr/>
        </p:nvSpPr>
        <p:spPr bwMode="auto">
          <a:xfrm>
            <a:off x="357158" y="742874"/>
            <a:ext cx="87868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Exercice 1 : 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285984" y="2428869"/>
          <a:ext cx="3685539" cy="1071570"/>
        </p:xfrm>
        <a:graphic>
          <a:graphicData uri="http://schemas.openxmlformats.org/drawingml/2006/table">
            <a:tbl>
              <a:tblPr/>
              <a:tblGrid>
                <a:gridCol w="1738948"/>
                <a:gridCol w="589597"/>
                <a:gridCol w="678497"/>
                <a:gridCol w="678497"/>
              </a:tblGrid>
              <a:tr h="3571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Calibri"/>
                          <a:cs typeface="Arial"/>
                        </a:rPr>
                        <a:t>Groupe de Slater</a:t>
                      </a:r>
                      <a:endParaRPr lang="fr-F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Calibri"/>
                          <a:cs typeface="Arial"/>
                        </a:rPr>
                        <a:t>1s</a:t>
                      </a:r>
                      <a:endParaRPr lang="fr-F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>
                          <a:latin typeface="Times New Roman"/>
                          <a:ea typeface="Calibri"/>
                          <a:cs typeface="Arial"/>
                        </a:rPr>
                        <a:t>2s 2p</a:t>
                      </a:r>
                      <a:endParaRPr lang="fr-FR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Calibri"/>
                          <a:cs typeface="Arial"/>
                        </a:rPr>
                        <a:t>3s 3p</a:t>
                      </a:r>
                      <a:endParaRPr lang="fr-F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Calibri"/>
                          <a:cs typeface="Arial"/>
                        </a:rPr>
                        <a:t>1s</a:t>
                      </a:r>
                      <a:endParaRPr lang="fr-F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Calibri"/>
                          <a:cs typeface="Arial"/>
                        </a:rPr>
                        <a:t>0,31</a:t>
                      </a:r>
                      <a:endParaRPr lang="fr-F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Calibri"/>
                          <a:cs typeface="Arial"/>
                        </a:rPr>
                        <a:t>2s 2p</a:t>
                      </a:r>
                      <a:endParaRPr lang="fr-F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>
                          <a:latin typeface="Times New Roman"/>
                          <a:ea typeface="Calibri"/>
                          <a:cs typeface="Arial"/>
                        </a:rPr>
                        <a:t>0,85</a:t>
                      </a:r>
                      <a:endParaRPr lang="fr-FR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Calibri"/>
                          <a:cs typeface="Arial"/>
                        </a:rPr>
                        <a:t>0,35</a:t>
                      </a:r>
                      <a:endParaRPr lang="fr-F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01761" name="Rectangle 1"/>
          <p:cNvSpPr>
            <a:spLocks noChangeArrowheads="1"/>
          </p:cNvSpPr>
          <p:nvPr/>
        </p:nvSpPr>
        <p:spPr bwMode="auto">
          <a:xfrm>
            <a:off x="214282" y="1142984"/>
            <a:ext cx="878687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Déterminer à l'aide du tableau des coefficients de Slater l’énergie de Fluor F(Z=9).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On donne les constantes d’écran 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</a:t>
            </a:r>
            <a:r>
              <a:rPr kumimoji="0" lang="fr-FR" sz="2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</a:t>
            </a:r>
            <a:r>
              <a: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d’après les règles de Slater: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3</a:t>
            </a:fld>
            <a:endParaRPr lang="fr-FR"/>
          </a:p>
        </p:txBody>
      </p:sp>
      <p:pic>
        <p:nvPicPr>
          <p:cNvPr id="463881" name="Image 1" descr="Blanc_10_5_pixel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7200"/>
            <a:ext cx="104775" cy="47625"/>
          </a:xfrm>
          <a:prstGeom prst="rect">
            <a:avLst/>
          </a:prstGeom>
          <a:noFill/>
        </p:spPr>
      </p:pic>
      <p:pic>
        <p:nvPicPr>
          <p:cNvPr id="463888" name="Image 1" descr="Blanc_10_5_pixel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7200"/>
            <a:ext cx="104775" cy="47625"/>
          </a:xfrm>
          <a:prstGeom prst="rect">
            <a:avLst/>
          </a:prstGeom>
          <a:noFill/>
        </p:spPr>
      </p:pic>
      <p:sp>
        <p:nvSpPr>
          <p:cNvPr id="20" name="Rectangle 19"/>
          <p:cNvSpPr/>
          <p:nvPr/>
        </p:nvSpPr>
        <p:spPr>
          <a:xfrm>
            <a:off x="214282" y="285728"/>
            <a:ext cx="842968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b="1" dirty="0" smtClean="0">
                <a:latin typeface="Times New Roman"/>
              </a:rPr>
              <a:t>Corrigé 1 :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b="1" dirty="0" smtClean="0">
                <a:latin typeface="Times New Roman"/>
              </a:rPr>
              <a:t>1. Déterminer à l'aide du tableau des coefficients de Slater l’énergie de Fluor F(Z=9).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dirty="0" smtClean="0">
                <a:latin typeface="Times New Roman"/>
              </a:rPr>
              <a:t>La configuration électronique de Fluor F(Z=9)</a:t>
            </a:r>
            <a:r>
              <a:rPr lang="fr-FR" b="1" dirty="0" smtClean="0">
                <a:latin typeface="Times New Roman"/>
              </a:rPr>
              <a:t> 1s</a:t>
            </a:r>
            <a:r>
              <a:rPr lang="fr-FR" b="1" baseline="30000" dirty="0" smtClean="0">
                <a:latin typeface="Times New Roman"/>
              </a:rPr>
              <a:t>2</a:t>
            </a:r>
            <a:r>
              <a:rPr lang="fr-FR" b="1" dirty="0" smtClean="0">
                <a:latin typeface="Times New Roman"/>
              </a:rPr>
              <a:t> 2s</a:t>
            </a:r>
            <a:r>
              <a:rPr lang="fr-FR" b="1" baseline="30000" dirty="0" smtClean="0">
                <a:latin typeface="Times New Roman"/>
              </a:rPr>
              <a:t>2</a:t>
            </a:r>
            <a:r>
              <a:rPr lang="fr-FR" b="1" dirty="0" smtClean="0">
                <a:latin typeface="Times New Roman"/>
              </a:rPr>
              <a:t> 2p</a:t>
            </a:r>
            <a:r>
              <a:rPr lang="fr-FR" b="1" baseline="30000" dirty="0" smtClean="0">
                <a:latin typeface="Times New Roman"/>
              </a:rPr>
              <a:t>5</a:t>
            </a:r>
            <a:r>
              <a:rPr lang="fr-FR" b="1" dirty="0" smtClean="0">
                <a:latin typeface="Times New Roman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dirty="0" smtClean="0">
                <a:latin typeface="Times New Roman"/>
              </a:rPr>
              <a:t>Dans l'approximation de Slater, l‘énergie E d'un atome est égale à la somme des énergies des électrons des différents groupes d‘électrons: </a:t>
            </a:r>
          </a:p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b="1" dirty="0" smtClean="0">
                <a:latin typeface="Times New Roman"/>
              </a:rPr>
              <a:t>E = </a:t>
            </a:r>
            <a:r>
              <a:rPr lang="el-GR" b="1" dirty="0" smtClean="0">
                <a:latin typeface="Times New Roman"/>
                <a:cs typeface="Times New Roman"/>
              </a:rPr>
              <a:t>Σ </a:t>
            </a:r>
            <a:r>
              <a:rPr lang="fr-FR" b="1" dirty="0" smtClean="0">
                <a:latin typeface="Times New Roman"/>
                <a:cs typeface="Times New Roman"/>
              </a:rPr>
              <a:t>n</a:t>
            </a:r>
            <a:r>
              <a:rPr lang="fr-FR" b="1" baseline="-25000" dirty="0" smtClean="0">
                <a:latin typeface="Times New Roman"/>
                <a:cs typeface="Times New Roman"/>
              </a:rPr>
              <a:t>i</a:t>
            </a:r>
            <a:r>
              <a:rPr lang="fr-FR" b="1" dirty="0" smtClean="0">
                <a:latin typeface="Times New Roman"/>
                <a:cs typeface="Times New Roman"/>
              </a:rPr>
              <a:t> </a:t>
            </a:r>
            <a:r>
              <a:rPr lang="fr-FR" b="1" dirty="0" err="1" smtClean="0">
                <a:latin typeface="Times New Roman"/>
                <a:cs typeface="Times New Roman"/>
              </a:rPr>
              <a:t>E</a:t>
            </a:r>
            <a:r>
              <a:rPr lang="fr-FR" b="1" baseline="-25000" dirty="0" err="1" smtClean="0">
                <a:latin typeface="Times New Roman"/>
                <a:cs typeface="Times New Roman"/>
              </a:rPr>
              <a:t>i</a:t>
            </a:r>
            <a:endParaRPr lang="fr-FR" b="1" dirty="0" smtClean="0">
              <a:latin typeface="Times New Roman"/>
              <a:cs typeface="Times New Roman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b="1" dirty="0" smtClean="0">
                <a:latin typeface="Times New Roman"/>
              </a:rPr>
              <a:t>L’énergie </a:t>
            </a:r>
            <a:r>
              <a:rPr lang="fr-FR" b="1" dirty="0" err="1" smtClean="0">
                <a:latin typeface="Times New Roman"/>
              </a:rPr>
              <a:t>E</a:t>
            </a:r>
            <a:r>
              <a:rPr lang="fr-FR" b="1" baseline="-25000" dirty="0" err="1" smtClean="0">
                <a:latin typeface="Times New Roman"/>
              </a:rPr>
              <a:t>i</a:t>
            </a:r>
            <a:r>
              <a:rPr lang="fr-FR" b="1" dirty="0" smtClean="0">
                <a:latin typeface="Times New Roman"/>
              </a:rPr>
              <a:t> du </a:t>
            </a:r>
            <a:r>
              <a:rPr lang="fr-FR" b="1" dirty="0" err="1" smtClean="0">
                <a:latin typeface="Times New Roman"/>
              </a:rPr>
              <a:t>i</a:t>
            </a:r>
            <a:r>
              <a:rPr lang="fr-FR" b="1" baseline="30000" dirty="0" err="1" smtClean="0">
                <a:latin typeface="Times New Roman"/>
              </a:rPr>
              <a:t>eme</a:t>
            </a:r>
            <a:r>
              <a:rPr lang="fr-FR" b="1" dirty="0" smtClean="0">
                <a:latin typeface="Times New Roman"/>
              </a:rPr>
              <a:t> électron est :             </a:t>
            </a:r>
            <a:r>
              <a:rPr lang="fr-FR" b="1" dirty="0" err="1" smtClean="0">
                <a:latin typeface="Times New Roman"/>
              </a:rPr>
              <a:t>E</a:t>
            </a:r>
            <a:r>
              <a:rPr lang="fr-FR" b="1" baseline="-25000" dirty="0" err="1" smtClean="0">
                <a:latin typeface="Times New Roman"/>
              </a:rPr>
              <a:t>i</a:t>
            </a:r>
            <a:r>
              <a:rPr lang="fr-FR" b="1" baseline="-25000" dirty="0" smtClean="0">
                <a:latin typeface="Times New Roman"/>
              </a:rPr>
              <a:t> </a:t>
            </a:r>
            <a:r>
              <a:rPr lang="fr-FR" b="1" dirty="0" smtClean="0">
                <a:latin typeface="Times New Roman"/>
              </a:rPr>
              <a:t>=  - 13,6 Z</a:t>
            </a:r>
            <a:r>
              <a:rPr lang="fr-FR" b="1" baseline="-25000" dirty="0" smtClean="0">
                <a:latin typeface="Times New Roman"/>
              </a:rPr>
              <a:t>i</a:t>
            </a:r>
            <a:r>
              <a:rPr lang="fr-FR" b="1" baseline="30000" dirty="0" smtClean="0">
                <a:latin typeface="Times New Roman"/>
              </a:rPr>
              <a:t>*2</a:t>
            </a:r>
            <a:r>
              <a:rPr lang="fr-FR" b="1" dirty="0" smtClean="0">
                <a:latin typeface="Times New Roman"/>
              </a:rPr>
              <a:t>/n</a:t>
            </a:r>
            <a:r>
              <a:rPr lang="fr-FR" b="1" baseline="30000" dirty="0" smtClean="0">
                <a:latin typeface="Times New Roman"/>
              </a:rPr>
              <a:t>2 </a:t>
            </a:r>
            <a:r>
              <a:rPr lang="fr-FR" b="1" dirty="0" smtClean="0">
                <a:latin typeface="Times New Roman"/>
              </a:rPr>
              <a:t> eV</a:t>
            </a:r>
            <a:r>
              <a:rPr lang="fr-FR" b="1" baseline="30000" dirty="0" smtClean="0">
                <a:latin typeface="Times New Roman"/>
              </a:rPr>
              <a:t> </a:t>
            </a:r>
            <a:endParaRPr lang="fr-FR" b="1" dirty="0" smtClean="0">
              <a:latin typeface="Times New Roman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b="1" dirty="0" smtClean="0">
                <a:latin typeface="Times New Roman"/>
              </a:rPr>
              <a:t>Avec Z</a:t>
            </a:r>
            <a:r>
              <a:rPr lang="fr-FR" b="1" baseline="30000" dirty="0" smtClean="0">
                <a:latin typeface="Times New Roman"/>
              </a:rPr>
              <a:t>*</a:t>
            </a:r>
            <a:r>
              <a:rPr lang="fr-FR" b="1" dirty="0" smtClean="0">
                <a:latin typeface="Times New Roman"/>
              </a:rPr>
              <a:t> est le numéro atomique effectif.          Z</a:t>
            </a:r>
            <a:r>
              <a:rPr lang="fr-FR" b="1" baseline="30000" dirty="0" smtClean="0">
                <a:latin typeface="Times New Roman"/>
              </a:rPr>
              <a:t>*</a:t>
            </a:r>
            <a:r>
              <a:rPr lang="fr-FR" b="1" dirty="0" smtClean="0">
                <a:latin typeface="Times New Roman"/>
              </a:rPr>
              <a:t>= Z - </a:t>
            </a:r>
            <a:r>
              <a:rPr lang="fr-FR" b="1" dirty="0" smtClean="0">
                <a:latin typeface="Times New Roman"/>
                <a:sym typeface="Symbol"/>
              </a:rPr>
              <a:t></a:t>
            </a:r>
            <a:r>
              <a:rPr lang="fr-FR" b="1" baseline="-25000" dirty="0" err="1" smtClean="0">
                <a:latin typeface="Times New Roman"/>
                <a:sym typeface="Symbol"/>
              </a:rPr>
              <a:t>ji</a:t>
            </a:r>
            <a:endParaRPr lang="fr-FR" b="1" dirty="0" smtClean="0">
              <a:latin typeface="Times New Roman"/>
              <a:sym typeface="Symbol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b="1" dirty="0" smtClean="0">
                <a:latin typeface="Times New Roman"/>
              </a:rPr>
              <a:t>Les électrons de Fluor sont regroupés de la manière suivante : (1s) (2s 2p)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28596" y="214290"/>
            <a:ext cx="1306768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5770563" algn="r"/>
              </a:tabLst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Corrigé 1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 </a:t>
            </a:r>
          </a:p>
        </p:txBody>
      </p:sp>
      <p:sp>
        <p:nvSpPr>
          <p:cNvPr id="7" name="Rectangle 6"/>
          <p:cNvSpPr/>
          <p:nvPr/>
        </p:nvSpPr>
        <p:spPr>
          <a:xfrm>
            <a:off x="500034" y="714356"/>
            <a:ext cx="6286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dirty="0" smtClean="0">
                <a:latin typeface="Times New Roman"/>
              </a:rPr>
              <a:t>On donne les constantes d’écran </a:t>
            </a:r>
            <a:r>
              <a:rPr lang="fr-FR" dirty="0" smtClean="0">
                <a:latin typeface="Times New Roman"/>
                <a:sym typeface="Symbol"/>
              </a:rPr>
              <a:t></a:t>
            </a:r>
            <a:r>
              <a:rPr lang="fr-FR" baseline="-25000" dirty="0" smtClean="0">
                <a:latin typeface="Times New Roman"/>
                <a:sym typeface="Symbol"/>
              </a:rPr>
              <a:t>i</a:t>
            </a:r>
            <a:r>
              <a:rPr lang="fr-FR" dirty="0" smtClean="0">
                <a:latin typeface="Times New Roman"/>
                <a:sym typeface="Symbol"/>
              </a:rPr>
              <a:t> d’après les règles de Slater:</a:t>
            </a: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214546" y="1142984"/>
          <a:ext cx="3685539" cy="1071570"/>
        </p:xfrm>
        <a:graphic>
          <a:graphicData uri="http://schemas.openxmlformats.org/drawingml/2006/table">
            <a:tbl>
              <a:tblPr/>
              <a:tblGrid>
                <a:gridCol w="1738948"/>
                <a:gridCol w="589597"/>
                <a:gridCol w="678497"/>
                <a:gridCol w="678497"/>
              </a:tblGrid>
              <a:tr h="3571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Calibri"/>
                          <a:cs typeface="Arial"/>
                        </a:rPr>
                        <a:t>Groupe de Slater</a:t>
                      </a:r>
                      <a:endParaRPr lang="fr-F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Calibri"/>
                          <a:cs typeface="Arial"/>
                        </a:rPr>
                        <a:t>1s</a:t>
                      </a:r>
                      <a:endParaRPr lang="fr-F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>
                          <a:latin typeface="Times New Roman"/>
                          <a:ea typeface="Calibri"/>
                          <a:cs typeface="Arial"/>
                        </a:rPr>
                        <a:t>2s 2p</a:t>
                      </a:r>
                      <a:endParaRPr lang="fr-FR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Calibri"/>
                          <a:cs typeface="Arial"/>
                        </a:rPr>
                        <a:t>3s 3p</a:t>
                      </a:r>
                      <a:endParaRPr lang="fr-F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Calibri"/>
                          <a:cs typeface="Arial"/>
                        </a:rPr>
                        <a:t>1s</a:t>
                      </a:r>
                      <a:endParaRPr lang="fr-F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Calibri"/>
                          <a:cs typeface="Arial"/>
                        </a:rPr>
                        <a:t>0,31</a:t>
                      </a:r>
                      <a:endParaRPr lang="fr-F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Calibri"/>
                          <a:cs typeface="Arial"/>
                        </a:rPr>
                        <a:t>2s 2p</a:t>
                      </a:r>
                      <a:endParaRPr lang="fr-F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>
                          <a:latin typeface="Times New Roman"/>
                          <a:ea typeface="Calibri"/>
                          <a:cs typeface="Arial"/>
                        </a:rPr>
                        <a:t>0,85</a:t>
                      </a:r>
                      <a:endParaRPr lang="fr-FR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Calibri"/>
                          <a:cs typeface="Arial"/>
                        </a:rPr>
                        <a:t>0,35</a:t>
                      </a:r>
                      <a:endParaRPr lang="fr-F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500034" y="2285992"/>
            <a:ext cx="80010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b="1" dirty="0" smtClean="0">
                <a:latin typeface="Times New Roman"/>
              </a:rPr>
              <a:t>- Z effectif du groupe 1s          </a:t>
            </a:r>
            <a:endParaRPr lang="en-US" b="1" dirty="0" smtClean="0">
              <a:latin typeface="Times New Roman"/>
            </a:endParaRPr>
          </a:p>
          <a:p>
            <a:pPr algn="ctr"/>
            <a:r>
              <a:rPr lang="en-US" b="1" dirty="0" smtClean="0">
                <a:latin typeface="Times New Roman"/>
              </a:rPr>
              <a:t>Z</a:t>
            </a:r>
            <a:r>
              <a:rPr lang="en-US" b="1" baseline="-25000" dirty="0" smtClean="0">
                <a:latin typeface="Times New Roman"/>
              </a:rPr>
              <a:t>1s</a:t>
            </a:r>
            <a:r>
              <a:rPr lang="en-US" b="1" baseline="30000" dirty="0" smtClean="0">
                <a:latin typeface="Times New Roman"/>
              </a:rPr>
              <a:t>*</a:t>
            </a:r>
            <a:r>
              <a:rPr lang="en-US" b="1" dirty="0" smtClean="0">
                <a:latin typeface="Times New Roman"/>
              </a:rPr>
              <a:t>= Z - </a:t>
            </a:r>
            <a:r>
              <a:rPr lang="fr-FR" b="1" dirty="0" smtClean="0">
                <a:latin typeface="Times New Roman"/>
                <a:sym typeface="Symbol"/>
              </a:rPr>
              <a:t></a:t>
            </a:r>
            <a:r>
              <a:rPr lang="en-US" b="1" baseline="-25000" dirty="0" err="1" smtClean="0">
                <a:latin typeface="Times New Roman"/>
                <a:sym typeface="Symbol"/>
              </a:rPr>
              <a:t>ji</a:t>
            </a:r>
            <a:endParaRPr lang="en-US" b="1" dirty="0" smtClean="0">
              <a:latin typeface="Times New Roman"/>
              <a:sym typeface="Symbol"/>
            </a:endParaRPr>
          </a:p>
          <a:p>
            <a:pPr algn="just"/>
            <a:r>
              <a:rPr lang="fr-FR" b="1" dirty="0" smtClean="0">
                <a:latin typeface="Times New Roman"/>
                <a:sym typeface="Symbol"/>
              </a:rPr>
              <a:t></a:t>
            </a:r>
            <a:r>
              <a:rPr lang="en-US" b="1" baseline="-25000" dirty="0" err="1" smtClean="0">
                <a:latin typeface="Times New Roman"/>
                <a:sym typeface="Symbol"/>
              </a:rPr>
              <a:t>ji</a:t>
            </a:r>
            <a:r>
              <a:rPr lang="en-US" b="1" baseline="-25000" dirty="0" smtClean="0">
                <a:latin typeface="Times New Roman"/>
                <a:sym typeface="Symbol"/>
              </a:rPr>
              <a:t> </a:t>
            </a:r>
            <a:r>
              <a:rPr lang="en-US" b="1" dirty="0" smtClean="0">
                <a:latin typeface="Times New Roman"/>
                <a:sym typeface="Symbol"/>
              </a:rPr>
              <a:t>= 0,31</a:t>
            </a:r>
          </a:p>
          <a:p>
            <a:pPr algn="just"/>
            <a:r>
              <a:rPr lang="en-US" b="1" dirty="0" smtClean="0">
                <a:latin typeface="Times New Roman"/>
              </a:rPr>
              <a:t>Z</a:t>
            </a:r>
            <a:r>
              <a:rPr lang="en-US" b="1" baseline="-25000" dirty="0" smtClean="0">
                <a:latin typeface="Times New Roman"/>
              </a:rPr>
              <a:t>1s</a:t>
            </a:r>
            <a:r>
              <a:rPr lang="en-US" b="1" baseline="30000" dirty="0" smtClean="0">
                <a:latin typeface="Times New Roman"/>
              </a:rPr>
              <a:t>*</a:t>
            </a:r>
            <a:r>
              <a:rPr lang="en-US" b="1" dirty="0" smtClean="0">
                <a:latin typeface="Times New Roman"/>
              </a:rPr>
              <a:t>= Z - </a:t>
            </a:r>
            <a:r>
              <a:rPr lang="fr-FR" b="1" dirty="0" smtClean="0">
                <a:latin typeface="Times New Roman"/>
                <a:sym typeface="Symbol"/>
              </a:rPr>
              <a:t></a:t>
            </a:r>
            <a:r>
              <a:rPr lang="en-US" b="1" baseline="-25000" dirty="0" err="1" smtClean="0">
                <a:latin typeface="Times New Roman"/>
                <a:sym typeface="Symbol"/>
              </a:rPr>
              <a:t>ji</a:t>
            </a:r>
            <a:r>
              <a:rPr lang="en-US" b="1" baseline="-25000" dirty="0" smtClean="0">
                <a:latin typeface="Times New Roman"/>
                <a:sym typeface="Symbol"/>
              </a:rPr>
              <a:t> </a:t>
            </a:r>
            <a:r>
              <a:rPr lang="en-US" b="1" dirty="0" smtClean="0">
                <a:latin typeface="Times New Roman"/>
                <a:sym typeface="Symbol"/>
              </a:rPr>
              <a:t>= 9 – 0,31 = 8,69</a:t>
            </a:r>
          </a:p>
          <a:p>
            <a:pPr algn="just"/>
            <a:r>
              <a:rPr lang="fr-FR" b="1" dirty="0" smtClean="0">
                <a:latin typeface="Times New Roman"/>
              </a:rPr>
              <a:t>- L’énergie d’un électron du groupe 1s</a:t>
            </a:r>
          </a:p>
          <a:p>
            <a:pPr algn="ctr"/>
            <a:r>
              <a:rPr lang="en-US" b="1" dirty="0" smtClean="0">
                <a:latin typeface="Times New Roman"/>
              </a:rPr>
              <a:t>E</a:t>
            </a:r>
            <a:r>
              <a:rPr lang="en-US" b="1" baseline="-25000" dirty="0" smtClean="0">
                <a:latin typeface="Times New Roman"/>
              </a:rPr>
              <a:t>1s </a:t>
            </a:r>
            <a:r>
              <a:rPr lang="en-US" b="1" dirty="0" smtClean="0">
                <a:latin typeface="Times New Roman"/>
              </a:rPr>
              <a:t>= - 13,6 Z</a:t>
            </a:r>
            <a:r>
              <a:rPr lang="en-US" b="1" baseline="-25000" dirty="0" smtClean="0">
                <a:latin typeface="Times New Roman"/>
              </a:rPr>
              <a:t>1s</a:t>
            </a:r>
            <a:r>
              <a:rPr lang="en-US" b="1" baseline="30000" dirty="0" smtClean="0">
                <a:latin typeface="Times New Roman"/>
              </a:rPr>
              <a:t>*2</a:t>
            </a:r>
            <a:r>
              <a:rPr lang="en-US" b="1" dirty="0" smtClean="0">
                <a:latin typeface="Times New Roman"/>
              </a:rPr>
              <a:t>/n</a:t>
            </a:r>
            <a:r>
              <a:rPr lang="en-US" b="1" baseline="30000" dirty="0" smtClean="0">
                <a:latin typeface="Times New Roman"/>
              </a:rPr>
              <a:t>2 </a:t>
            </a:r>
            <a:r>
              <a:rPr lang="en-US" b="1" dirty="0" smtClean="0">
                <a:latin typeface="Times New Roman"/>
              </a:rPr>
              <a:t> </a:t>
            </a:r>
            <a:r>
              <a:rPr lang="en-US" b="1" dirty="0" err="1" smtClean="0">
                <a:latin typeface="Times New Roman"/>
              </a:rPr>
              <a:t>eV</a:t>
            </a:r>
            <a:endParaRPr lang="en-US" b="1" dirty="0" smtClean="0">
              <a:latin typeface="Times New Roman"/>
            </a:endParaRPr>
          </a:p>
          <a:p>
            <a:pPr algn="just"/>
            <a:r>
              <a:rPr lang="pt-BR" b="1" dirty="0" smtClean="0">
                <a:latin typeface="Times New Roman"/>
              </a:rPr>
              <a:t>E</a:t>
            </a:r>
            <a:r>
              <a:rPr lang="pt-BR" b="1" baseline="-25000" dirty="0" smtClean="0">
                <a:latin typeface="Times New Roman"/>
              </a:rPr>
              <a:t>1s </a:t>
            </a:r>
            <a:r>
              <a:rPr lang="pt-BR" b="1" dirty="0" smtClean="0">
                <a:latin typeface="Times New Roman"/>
              </a:rPr>
              <a:t>= - 13,6* (8,69)</a:t>
            </a:r>
            <a:r>
              <a:rPr lang="pt-BR" b="1" baseline="30000" dirty="0" smtClean="0">
                <a:latin typeface="Times New Roman"/>
              </a:rPr>
              <a:t>2</a:t>
            </a:r>
            <a:r>
              <a:rPr lang="pt-BR" b="1" dirty="0" smtClean="0">
                <a:latin typeface="Times New Roman"/>
              </a:rPr>
              <a:t>/1 = - 1027,01 eV</a:t>
            </a:r>
          </a:p>
          <a:p>
            <a:pPr algn="just"/>
            <a:r>
              <a:rPr lang="fr-FR" b="1" dirty="0" smtClean="0">
                <a:latin typeface="Times New Roman"/>
              </a:rPr>
              <a:t>- Z effectif du groupe 2s 2p          </a:t>
            </a:r>
          </a:p>
          <a:p>
            <a:pPr algn="ctr"/>
            <a:r>
              <a:rPr lang="en-US" b="1" dirty="0" smtClean="0">
                <a:latin typeface="Times New Roman"/>
              </a:rPr>
              <a:t>Z</a:t>
            </a:r>
            <a:r>
              <a:rPr lang="en-US" b="1" baseline="-25000" dirty="0" smtClean="0">
                <a:latin typeface="Times New Roman"/>
              </a:rPr>
              <a:t>2s 2p</a:t>
            </a:r>
            <a:r>
              <a:rPr lang="en-US" b="1" baseline="30000" dirty="0" smtClean="0">
                <a:latin typeface="Times New Roman"/>
              </a:rPr>
              <a:t>*</a:t>
            </a:r>
            <a:r>
              <a:rPr lang="en-US" b="1" dirty="0" smtClean="0">
                <a:latin typeface="Times New Roman"/>
              </a:rPr>
              <a:t>= Z - </a:t>
            </a:r>
            <a:r>
              <a:rPr lang="fr-FR" b="1" dirty="0" smtClean="0">
                <a:latin typeface="Times New Roman"/>
                <a:sym typeface="Symbol"/>
              </a:rPr>
              <a:t></a:t>
            </a:r>
            <a:r>
              <a:rPr lang="en-US" b="1" baseline="-25000" dirty="0" err="1" smtClean="0">
                <a:latin typeface="Times New Roman"/>
                <a:sym typeface="Symbol"/>
              </a:rPr>
              <a:t>ji</a:t>
            </a:r>
            <a:endParaRPr lang="en-US" b="1" dirty="0" smtClean="0">
              <a:latin typeface="Times New Roman"/>
              <a:sym typeface="Symbol"/>
            </a:endParaRPr>
          </a:p>
          <a:p>
            <a:pPr algn="just"/>
            <a:r>
              <a:rPr lang="fr-FR" b="1" dirty="0" smtClean="0">
                <a:latin typeface="Times New Roman"/>
                <a:sym typeface="Symbol"/>
              </a:rPr>
              <a:t></a:t>
            </a:r>
            <a:r>
              <a:rPr lang="pl-PL" b="1" baseline="-25000" dirty="0" smtClean="0">
                <a:latin typeface="Times New Roman"/>
                <a:sym typeface="Symbol"/>
              </a:rPr>
              <a:t>ji </a:t>
            </a:r>
            <a:r>
              <a:rPr lang="pl-PL" b="1" dirty="0" smtClean="0">
                <a:latin typeface="Times New Roman"/>
                <a:sym typeface="Symbol"/>
              </a:rPr>
              <a:t>= 2*0,85 + 6* 0,35 = 3,8</a:t>
            </a:r>
          </a:p>
          <a:p>
            <a:pPr algn="just"/>
            <a:r>
              <a:rPr lang="en-US" b="1" dirty="0" smtClean="0">
                <a:latin typeface="Times New Roman"/>
              </a:rPr>
              <a:t>Z</a:t>
            </a:r>
            <a:r>
              <a:rPr lang="en-US" b="1" baseline="-25000" dirty="0" smtClean="0">
                <a:latin typeface="Times New Roman"/>
              </a:rPr>
              <a:t>2s 2p</a:t>
            </a:r>
            <a:r>
              <a:rPr lang="en-US" b="1" baseline="30000" dirty="0" smtClean="0">
                <a:latin typeface="Times New Roman"/>
              </a:rPr>
              <a:t>*</a:t>
            </a:r>
            <a:r>
              <a:rPr lang="en-US" b="1" dirty="0" smtClean="0">
                <a:latin typeface="Times New Roman"/>
              </a:rPr>
              <a:t>= Z - </a:t>
            </a:r>
            <a:r>
              <a:rPr lang="fr-FR" b="1" dirty="0" smtClean="0">
                <a:latin typeface="Times New Roman"/>
                <a:sym typeface="Symbol"/>
              </a:rPr>
              <a:t></a:t>
            </a:r>
            <a:r>
              <a:rPr lang="en-US" b="1" baseline="-25000" dirty="0" err="1" smtClean="0">
                <a:latin typeface="Times New Roman"/>
                <a:sym typeface="Symbol"/>
              </a:rPr>
              <a:t>ji</a:t>
            </a:r>
            <a:r>
              <a:rPr lang="en-US" b="1" baseline="-25000" dirty="0" smtClean="0">
                <a:latin typeface="Times New Roman"/>
                <a:sym typeface="Symbol"/>
              </a:rPr>
              <a:t> </a:t>
            </a:r>
            <a:r>
              <a:rPr lang="en-US" b="1" dirty="0" smtClean="0">
                <a:latin typeface="Times New Roman"/>
                <a:sym typeface="Symbol"/>
              </a:rPr>
              <a:t>= 9 – 3,8 = 5,2</a:t>
            </a:r>
          </a:p>
          <a:p>
            <a:pPr algn="just"/>
            <a:r>
              <a:rPr lang="fr-FR" b="1" dirty="0" smtClean="0">
                <a:latin typeface="Times New Roman"/>
              </a:rPr>
              <a:t>- L’énergie d’un électron du groupe 2s 2p</a:t>
            </a:r>
          </a:p>
          <a:p>
            <a:pPr algn="ctr"/>
            <a:r>
              <a:rPr lang="pt-BR" b="1" dirty="0" smtClean="0">
                <a:latin typeface="Times New Roman"/>
              </a:rPr>
              <a:t>E</a:t>
            </a:r>
            <a:r>
              <a:rPr lang="pt-BR" b="1" baseline="-25000" dirty="0" smtClean="0">
                <a:latin typeface="Times New Roman"/>
              </a:rPr>
              <a:t>2s 2p </a:t>
            </a:r>
            <a:r>
              <a:rPr lang="pt-BR" b="1" dirty="0" smtClean="0">
                <a:latin typeface="Times New Roman"/>
              </a:rPr>
              <a:t>= - 13,6 Z</a:t>
            </a:r>
            <a:r>
              <a:rPr lang="pt-BR" b="1" baseline="-25000" dirty="0" smtClean="0">
                <a:latin typeface="Times New Roman"/>
              </a:rPr>
              <a:t>2s 2p</a:t>
            </a:r>
            <a:r>
              <a:rPr lang="pt-BR" b="1" baseline="30000" dirty="0" smtClean="0">
                <a:latin typeface="Times New Roman"/>
              </a:rPr>
              <a:t>*2</a:t>
            </a:r>
            <a:r>
              <a:rPr lang="pt-BR" b="1" dirty="0" smtClean="0">
                <a:latin typeface="Times New Roman"/>
              </a:rPr>
              <a:t>/n</a:t>
            </a:r>
            <a:r>
              <a:rPr lang="pt-BR" b="1" baseline="30000" dirty="0" smtClean="0">
                <a:latin typeface="Times New Roman"/>
              </a:rPr>
              <a:t>2 </a:t>
            </a:r>
            <a:r>
              <a:rPr lang="pt-BR" b="1" dirty="0" smtClean="0">
                <a:latin typeface="Times New Roman"/>
              </a:rPr>
              <a:t> eV</a:t>
            </a:r>
          </a:p>
          <a:p>
            <a:pPr algn="just"/>
            <a:r>
              <a:rPr lang="pt-BR" b="1" dirty="0" smtClean="0">
                <a:latin typeface="Times New Roman"/>
              </a:rPr>
              <a:t>E</a:t>
            </a:r>
            <a:r>
              <a:rPr lang="pt-BR" b="1" baseline="-25000" dirty="0" smtClean="0">
                <a:latin typeface="Times New Roman"/>
              </a:rPr>
              <a:t>2s 2p </a:t>
            </a:r>
            <a:r>
              <a:rPr lang="pt-BR" b="1" dirty="0" smtClean="0">
                <a:latin typeface="Times New Roman"/>
              </a:rPr>
              <a:t>= - 13,6* (5,2)</a:t>
            </a:r>
            <a:r>
              <a:rPr lang="pt-BR" b="1" baseline="30000" dirty="0" smtClean="0">
                <a:latin typeface="Times New Roman"/>
              </a:rPr>
              <a:t>2</a:t>
            </a:r>
            <a:r>
              <a:rPr lang="pt-BR" b="1" dirty="0" smtClean="0">
                <a:latin typeface="Times New Roman"/>
              </a:rPr>
              <a:t>/4 = - 91,93 eV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500034" y="1071546"/>
            <a:ext cx="7715304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000" dirty="0" smtClean="0">
                <a:latin typeface="Times New Roman"/>
              </a:rPr>
              <a:t>Dans l'approximation de Slater, l‘énergie E d'un atome est égale à la somme des énergies des électrons des différents groupes d‘électrons: </a:t>
            </a:r>
          </a:p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 smtClean="0">
                <a:latin typeface="Times New Roman"/>
              </a:rPr>
              <a:t>E = </a:t>
            </a:r>
            <a:r>
              <a:rPr lang="el-GR" sz="2000" b="1" dirty="0" smtClean="0">
                <a:latin typeface="Times New Roman"/>
                <a:cs typeface="Times New Roman"/>
              </a:rPr>
              <a:t>Σ </a:t>
            </a:r>
            <a:r>
              <a:rPr lang="en-US" sz="2000" b="1" dirty="0" err="1" smtClean="0">
                <a:latin typeface="Times New Roman"/>
                <a:cs typeface="Times New Roman"/>
              </a:rPr>
              <a:t>n</a:t>
            </a:r>
            <a:r>
              <a:rPr lang="en-US" sz="2000" b="1" baseline="-25000" dirty="0" err="1" smtClean="0">
                <a:latin typeface="Times New Roman"/>
                <a:cs typeface="Times New Roman"/>
              </a:rPr>
              <a:t>i</a:t>
            </a:r>
            <a:r>
              <a:rPr lang="en-US" sz="2000" b="1" dirty="0" smtClean="0">
                <a:latin typeface="Times New Roman"/>
                <a:cs typeface="Times New Roman"/>
              </a:rPr>
              <a:t> </a:t>
            </a:r>
            <a:r>
              <a:rPr lang="en-US" sz="2000" b="1" dirty="0" err="1" smtClean="0">
                <a:latin typeface="Times New Roman"/>
                <a:cs typeface="Times New Roman"/>
              </a:rPr>
              <a:t>E</a:t>
            </a:r>
            <a:r>
              <a:rPr lang="en-US" sz="2000" b="1" baseline="-25000" dirty="0" err="1" smtClean="0">
                <a:latin typeface="Times New Roman"/>
                <a:cs typeface="Times New Roman"/>
              </a:rPr>
              <a:t>i</a:t>
            </a:r>
            <a:endParaRPr lang="en-US" sz="2000" b="1" dirty="0" smtClean="0">
              <a:latin typeface="Times New Roman"/>
              <a:cs typeface="Times New Roman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000" b="1" dirty="0" smtClean="0">
                <a:latin typeface="Times New Roman"/>
              </a:rPr>
              <a:t>E = 2 E</a:t>
            </a:r>
            <a:r>
              <a:rPr lang="pt-BR" sz="2000" b="1" baseline="-25000" dirty="0" smtClean="0">
                <a:latin typeface="Times New Roman"/>
              </a:rPr>
              <a:t>1s</a:t>
            </a:r>
            <a:r>
              <a:rPr lang="pt-BR" sz="2000" b="1" dirty="0" smtClean="0">
                <a:latin typeface="Times New Roman"/>
              </a:rPr>
              <a:t> + 7 E</a:t>
            </a:r>
            <a:r>
              <a:rPr lang="pt-BR" sz="2000" b="1" baseline="-25000" dirty="0" smtClean="0">
                <a:latin typeface="Times New Roman"/>
              </a:rPr>
              <a:t>2s 2p</a:t>
            </a:r>
            <a:endParaRPr lang="pt-BR" sz="2000" b="1" dirty="0" smtClean="0">
              <a:latin typeface="Times New Roman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000" b="1" dirty="0" smtClean="0">
                <a:latin typeface="Times New Roman"/>
              </a:rPr>
              <a:t>E = 2* (- 1027,01) + 7* (- 91,93)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000" b="1" dirty="0" smtClean="0">
                <a:latin typeface="Times New Roman"/>
              </a:rPr>
              <a:t>E = - 2697,53 eV</a:t>
            </a:r>
          </a:p>
          <a:p>
            <a:pPr algn="just"/>
            <a:endParaRPr lang="fr-FR" b="1" dirty="0" smtClean="0">
              <a:latin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034" y="571480"/>
            <a:ext cx="1306768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5770563" algn="r"/>
              </a:tabLst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Corrigé 1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44544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4544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285720" y="285728"/>
            <a:ext cx="8501122" cy="3305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b="1" dirty="0" smtClean="0">
                <a:latin typeface="Times New Roman"/>
              </a:rPr>
              <a:t>Exercice 2 :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dirty="0" smtClean="0">
                <a:latin typeface="Times New Roman"/>
              </a:rPr>
              <a:t>Soient les atomes suivants : Ca (Z=20) ; P (Z=15) ; V (Z=23) ; Ag (Z=47).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dirty="0" smtClean="0">
                <a:latin typeface="Times New Roman"/>
              </a:rPr>
              <a:t>1. Donner les configurations électroniques de ces atomes.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dirty="0" smtClean="0">
                <a:latin typeface="Times New Roman"/>
              </a:rPr>
              <a:t>2. Donner la couche de valence de chaque élément.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dirty="0" smtClean="0">
                <a:latin typeface="Times New Roman"/>
              </a:rPr>
              <a:t>3. Indiquer le nombre des électrons de valence de chaque atome.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dirty="0" smtClean="0">
                <a:latin typeface="Times New Roman"/>
              </a:rPr>
              <a:t>4. Donner le bloc, le groupe et la période de chaque atome.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168" y="6356326"/>
            <a:ext cx="2133600" cy="365125"/>
          </a:xfrm>
        </p:spPr>
        <p:txBody>
          <a:bodyPr/>
          <a:lstStyle/>
          <a:p>
            <a:fld id="{1872C567-695F-4040-AE51-5862F10DD9ED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444420" name="Rectangle 4"/>
          <p:cNvSpPr>
            <a:spLocks noChangeArrowheads="1"/>
          </p:cNvSpPr>
          <p:nvPr/>
        </p:nvSpPr>
        <p:spPr bwMode="auto">
          <a:xfrm>
            <a:off x="-32" y="2314551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571480"/>
            <a:ext cx="864399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b="1" dirty="0" smtClean="0">
                <a:latin typeface="Times New Roman"/>
              </a:rPr>
              <a:t>Corrigé 2 :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b="1" dirty="0" smtClean="0">
                <a:latin typeface="Times New Roman"/>
              </a:rPr>
              <a:t>1. Les configurations électroniques des atomes suivants : Ca (Z=20) ; P (Z=15) ; V(Z=23) ; Ag (Z=47).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b="1" dirty="0" smtClean="0">
                <a:latin typeface="Times New Roman"/>
              </a:rPr>
              <a:t>2. Donner la couche de valence de chaque élément.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b="1" dirty="0" smtClean="0">
                <a:latin typeface="Times New Roman"/>
              </a:rPr>
              <a:t>3. indiquer le nombre des électrons de valence de chaque atome.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b="1" dirty="0" smtClean="0">
                <a:latin typeface="Times New Roman"/>
              </a:rPr>
              <a:t>Règle de </a:t>
            </a:r>
            <a:r>
              <a:rPr lang="fr-FR" b="1" dirty="0" err="1" smtClean="0">
                <a:latin typeface="Times New Roman"/>
              </a:rPr>
              <a:t>Klechkowsky</a:t>
            </a:r>
            <a:r>
              <a:rPr lang="fr-FR" b="1" dirty="0" smtClean="0">
                <a:latin typeface="Times New Roman"/>
              </a:rPr>
              <a:t> </a:t>
            </a:r>
            <a:endParaRPr lang="fr-FR" dirty="0"/>
          </a:p>
        </p:txBody>
      </p:sp>
      <p:pic>
        <p:nvPicPr>
          <p:cNvPr id="7" name="Imag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857496"/>
            <a:ext cx="4572031" cy="3214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8</a:t>
            </a:fld>
            <a:endParaRPr lang="fr-FR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642910" y="2285992"/>
          <a:ext cx="7643866" cy="3200400"/>
        </p:xfrm>
        <a:graphic>
          <a:graphicData uri="http://schemas.openxmlformats.org/drawingml/2006/table">
            <a:tbl>
              <a:tblPr/>
              <a:tblGrid>
                <a:gridCol w="1184986"/>
                <a:gridCol w="3887112"/>
                <a:gridCol w="1214446"/>
                <a:gridCol w="1357322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latin typeface="Times New Roman"/>
                          <a:cs typeface="Arial"/>
                        </a:rPr>
                        <a:t>Atome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latin typeface="Times New Roman"/>
                          <a:cs typeface="Arial"/>
                        </a:rPr>
                        <a:t>Configurations électronique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latin typeface="Times New Roman"/>
                          <a:cs typeface="Arial"/>
                        </a:rPr>
                        <a:t>Couche de valence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latin typeface="Times New Roman"/>
                          <a:cs typeface="Arial"/>
                        </a:rPr>
                        <a:t>Electrons de valence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dirty="0">
                          <a:latin typeface="Times New Roman"/>
                          <a:cs typeface="Arial"/>
                        </a:rPr>
                        <a:t>Ca (Z=20) 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latin typeface="Times New Roman"/>
                          <a:cs typeface="Arial"/>
                        </a:rPr>
                        <a:t>1s</a:t>
                      </a:r>
                      <a:r>
                        <a:rPr lang="fr-FR" sz="1800" b="1" baseline="30000" dirty="0"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fr-FR" sz="1800" b="1" dirty="0">
                          <a:latin typeface="Times New Roman"/>
                          <a:cs typeface="Arial"/>
                        </a:rPr>
                        <a:t> 2s</a:t>
                      </a:r>
                      <a:r>
                        <a:rPr lang="fr-FR" sz="1800" b="1" baseline="30000" dirty="0"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fr-FR" sz="1800" b="1" dirty="0">
                          <a:latin typeface="Times New Roman"/>
                          <a:cs typeface="Arial"/>
                        </a:rPr>
                        <a:t> 2p</a:t>
                      </a:r>
                      <a:r>
                        <a:rPr lang="fr-FR" sz="1800" b="1" baseline="30000" dirty="0">
                          <a:latin typeface="Times New Roman"/>
                          <a:cs typeface="Arial"/>
                        </a:rPr>
                        <a:t>6</a:t>
                      </a:r>
                      <a:r>
                        <a:rPr lang="fr-FR" sz="1800" b="1" dirty="0">
                          <a:latin typeface="Times New Roman"/>
                          <a:cs typeface="Arial"/>
                        </a:rPr>
                        <a:t> 3s</a:t>
                      </a:r>
                      <a:r>
                        <a:rPr lang="fr-FR" sz="1800" b="1" baseline="30000" dirty="0"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fr-FR" sz="1800" b="1" dirty="0">
                          <a:latin typeface="Times New Roman"/>
                          <a:cs typeface="Arial"/>
                        </a:rPr>
                        <a:t> 3p</a:t>
                      </a:r>
                      <a:r>
                        <a:rPr lang="fr-FR" sz="1800" b="1" baseline="30000" dirty="0">
                          <a:latin typeface="Times New Roman"/>
                          <a:cs typeface="Arial"/>
                        </a:rPr>
                        <a:t>6</a:t>
                      </a:r>
                      <a:r>
                        <a:rPr lang="fr-FR" sz="1800" b="1" dirty="0">
                          <a:latin typeface="Times New Roman"/>
                          <a:cs typeface="Arial"/>
                        </a:rPr>
                        <a:t> 4s</a:t>
                      </a:r>
                      <a:r>
                        <a:rPr lang="fr-FR" sz="1800" b="1" baseline="30000" dirty="0">
                          <a:latin typeface="Times New Roman"/>
                          <a:cs typeface="Arial"/>
                        </a:rPr>
                        <a:t>2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latin typeface="Times New Roman" pitchFamily="18" charset="0"/>
                          <a:cs typeface="Times New Roman" pitchFamily="18" charset="0"/>
                        </a:rPr>
                        <a:t>4s</a:t>
                      </a:r>
                      <a:r>
                        <a:rPr lang="fr-FR" sz="1800" b="1" baseline="300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fr-F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>
                          <a:latin typeface="Times New Roman"/>
                          <a:cs typeface="Arial"/>
                        </a:rPr>
                        <a:t>P (Z=15)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latin typeface="Times New Roman"/>
                          <a:cs typeface="Arial"/>
                        </a:rPr>
                        <a:t>1s</a:t>
                      </a:r>
                      <a:r>
                        <a:rPr lang="fr-FR" sz="1800" b="1" baseline="30000" dirty="0"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fr-FR" sz="1800" b="1" dirty="0">
                          <a:latin typeface="Times New Roman"/>
                          <a:cs typeface="Arial"/>
                        </a:rPr>
                        <a:t> 2s</a:t>
                      </a:r>
                      <a:r>
                        <a:rPr lang="fr-FR" sz="1800" b="1" baseline="30000" dirty="0"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fr-FR" sz="1800" b="1" dirty="0">
                          <a:latin typeface="Times New Roman"/>
                          <a:cs typeface="Arial"/>
                        </a:rPr>
                        <a:t> 2p</a:t>
                      </a:r>
                      <a:r>
                        <a:rPr lang="fr-FR" sz="1800" b="1" baseline="30000" dirty="0">
                          <a:latin typeface="Times New Roman"/>
                          <a:cs typeface="Arial"/>
                        </a:rPr>
                        <a:t>6</a:t>
                      </a:r>
                      <a:r>
                        <a:rPr lang="fr-FR" sz="1800" b="1" dirty="0">
                          <a:latin typeface="Times New Roman"/>
                          <a:cs typeface="Arial"/>
                        </a:rPr>
                        <a:t> 3s</a:t>
                      </a:r>
                      <a:r>
                        <a:rPr lang="fr-FR" sz="1800" b="1" baseline="30000" dirty="0"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fr-FR" sz="1800" b="1" dirty="0">
                          <a:latin typeface="Times New Roman"/>
                          <a:cs typeface="Arial"/>
                        </a:rPr>
                        <a:t> 3p</a:t>
                      </a:r>
                      <a:r>
                        <a:rPr lang="fr-FR" sz="1800" b="1" baseline="30000" dirty="0">
                          <a:latin typeface="Times New Roman"/>
                          <a:cs typeface="Arial"/>
                        </a:rPr>
                        <a:t>3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latin typeface="Times New Roman" pitchFamily="18" charset="0"/>
                          <a:cs typeface="Times New Roman" pitchFamily="18" charset="0"/>
                        </a:rPr>
                        <a:t>3s</a:t>
                      </a:r>
                      <a:r>
                        <a:rPr lang="fr-FR" sz="1800" b="1" baseline="300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fr-FR" sz="1800" b="1" dirty="0">
                          <a:latin typeface="Times New Roman" pitchFamily="18" charset="0"/>
                          <a:cs typeface="Times New Roman" pitchFamily="18" charset="0"/>
                        </a:rPr>
                        <a:t> 3p</a:t>
                      </a:r>
                      <a:r>
                        <a:rPr lang="fr-FR" sz="1800" b="1" baseline="300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fr-F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>
                          <a:latin typeface="Times New Roman"/>
                          <a:cs typeface="Arial"/>
                        </a:rPr>
                        <a:t>V (Z=23)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>
                          <a:latin typeface="Times New Roman"/>
                          <a:cs typeface="Arial"/>
                        </a:rPr>
                        <a:t>1s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 2s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 2p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6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 3s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 3p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6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 4s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 3d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3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1s</a:t>
                      </a:r>
                      <a:r>
                        <a:rPr lang="en-US" sz="1800" b="1" baseline="30000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 2s</a:t>
                      </a:r>
                      <a:r>
                        <a:rPr lang="en-US" sz="1800" b="1" baseline="30000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 2p</a:t>
                      </a:r>
                      <a:r>
                        <a:rPr lang="en-US" sz="1800" b="1" baseline="30000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6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 3s</a:t>
                      </a:r>
                      <a:r>
                        <a:rPr lang="en-US" sz="1800" b="1" baseline="30000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 3p</a:t>
                      </a:r>
                      <a:r>
                        <a:rPr lang="en-US" sz="1800" b="1" baseline="30000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6 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3d</a:t>
                      </a:r>
                      <a:r>
                        <a:rPr lang="en-US" sz="1800" b="1" baseline="30000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3 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4s</a:t>
                      </a:r>
                      <a:r>
                        <a:rPr lang="en-US" sz="1800" b="1" baseline="30000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2</a:t>
                      </a:r>
                      <a:endParaRPr lang="fr-FR" sz="1800" dirty="0">
                        <a:solidFill>
                          <a:srgbClr val="FF0000"/>
                        </a:solidFill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fr-F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latin typeface="Times New Roman" pitchFamily="18" charset="0"/>
                          <a:cs typeface="Times New Roman" pitchFamily="18" charset="0"/>
                        </a:rPr>
                        <a:t>3d</a:t>
                      </a:r>
                      <a:r>
                        <a:rPr lang="fr-FR" sz="1800" b="1" baseline="30000" dirty="0"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lang="fr-FR" sz="1800" b="1" dirty="0">
                          <a:latin typeface="Times New Roman" pitchFamily="18" charset="0"/>
                          <a:cs typeface="Times New Roman" pitchFamily="18" charset="0"/>
                        </a:rPr>
                        <a:t>4s</a:t>
                      </a:r>
                      <a:r>
                        <a:rPr lang="fr-FR" sz="1800" b="1" baseline="300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fr-F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fr-FR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fr-F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>
                          <a:latin typeface="Times New Roman"/>
                          <a:cs typeface="Arial"/>
                        </a:rPr>
                        <a:t>Ag (Z=47)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>
                          <a:latin typeface="Times New Roman"/>
                          <a:cs typeface="Arial"/>
                        </a:rPr>
                        <a:t>1s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 2s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 2p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6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 3s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 3p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6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 4s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 3d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10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 4p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6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 5s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 4d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9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>
                          <a:latin typeface="Times New Roman"/>
                          <a:cs typeface="Arial"/>
                        </a:rPr>
                        <a:t>1s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 2s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 2p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6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 3s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 3p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6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 3d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10 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4s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 4p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6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 4d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9 </a:t>
                      </a:r>
                      <a:r>
                        <a:rPr lang="en-US" sz="1800" b="1" dirty="0">
                          <a:latin typeface="Times New Roman"/>
                          <a:cs typeface="Arial"/>
                        </a:rPr>
                        <a:t>5s</a:t>
                      </a:r>
                      <a:r>
                        <a:rPr lang="en-US" sz="1800" b="1" baseline="30000" dirty="0">
                          <a:latin typeface="Times New Roman"/>
                          <a:cs typeface="Arial"/>
                        </a:rPr>
                        <a:t>2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1s</a:t>
                      </a:r>
                      <a:r>
                        <a:rPr lang="en-US" sz="1800" b="1" baseline="30000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 2s</a:t>
                      </a:r>
                      <a:r>
                        <a:rPr lang="en-US" sz="1800" b="1" baseline="30000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 2p</a:t>
                      </a:r>
                      <a:r>
                        <a:rPr lang="en-US" sz="1800" b="1" baseline="30000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6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 3s</a:t>
                      </a:r>
                      <a:r>
                        <a:rPr lang="en-US" sz="1800" b="1" baseline="30000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 3p</a:t>
                      </a:r>
                      <a:r>
                        <a:rPr lang="en-US" sz="1800" b="1" baseline="30000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6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 3d</a:t>
                      </a:r>
                      <a:r>
                        <a:rPr lang="en-US" sz="1800" b="1" baseline="30000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10 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4s</a:t>
                      </a:r>
                      <a:r>
                        <a:rPr lang="en-US" sz="1800" b="1" baseline="30000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 4p</a:t>
                      </a:r>
                      <a:r>
                        <a:rPr lang="en-US" sz="1800" b="1" baseline="30000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6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 4d</a:t>
                      </a:r>
                      <a:r>
                        <a:rPr lang="en-US" sz="1800" b="1" baseline="30000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10 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5s</a:t>
                      </a:r>
                      <a:r>
                        <a:rPr lang="en-US" sz="1800" b="1" baseline="30000" dirty="0">
                          <a:solidFill>
                            <a:srgbClr val="FF0000"/>
                          </a:solidFill>
                          <a:latin typeface="Times New Roman"/>
                          <a:cs typeface="Arial"/>
                        </a:rPr>
                        <a:t>1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fr-F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4d</a:t>
                      </a:r>
                      <a:r>
                        <a:rPr lang="en-US" sz="1800" b="1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r>
                        <a:rPr lang="en-US" sz="1800" b="1" dirty="0">
                          <a:latin typeface="Times New Roman" pitchFamily="18" charset="0"/>
                          <a:cs typeface="Times New Roman" pitchFamily="18" charset="0"/>
                        </a:rPr>
                        <a:t>5s</a:t>
                      </a:r>
                      <a:r>
                        <a:rPr lang="en-US" sz="1800" b="1" baseline="300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8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fr-FR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83337" name="Rectangle 9"/>
          <p:cNvSpPr>
            <a:spLocks noChangeArrowheads="1"/>
          </p:cNvSpPr>
          <p:nvPr/>
        </p:nvSpPr>
        <p:spPr bwMode="auto">
          <a:xfrm>
            <a:off x="500034" y="273586"/>
            <a:ext cx="12490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Corrigé 2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: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71472" y="646023"/>
            <a:ext cx="792961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b="1" dirty="0" smtClean="0">
                <a:latin typeface="Times New Roman"/>
              </a:rPr>
              <a:t>1. Les configurations électroniques des atomes suivants : Ca (Z=20) ; P (Z=15) ; V(Z=23) ; Ag (Z=47).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b="1" dirty="0" smtClean="0">
                <a:latin typeface="Times New Roman"/>
              </a:rPr>
              <a:t>2. Donner la couche de valence de chaque élément.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b="1" dirty="0" smtClean="0">
                <a:latin typeface="Times New Roman"/>
              </a:rPr>
              <a:t>3. indiquer le nombre des électrons de valence de chaque atome.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9</a:t>
            </a:fld>
            <a:endParaRPr lang="fr-FR"/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1142977" y="1714488"/>
          <a:ext cx="6715171" cy="2880360"/>
        </p:xfrm>
        <a:graphic>
          <a:graphicData uri="http://schemas.openxmlformats.org/drawingml/2006/table">
            <a:tbl>
              <a:tblPr/>
              <a:tblGrid>
                <a:gridCol w="1214445"/>
                <a:gridCol w="1073416"/>
                <a:gridCol w="1114599"/>
                <a:gridCol w="762620"/>
                <a:gridCol w="1121331"/>
                <a:gridCol w="1428760"/>
              </a:tblGrid>
              <a:tr h="7048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latin typeface="Times New Roman"/>
                          <a:cs typeface="Arial"/>
                        </a:rPr>
                        <a:t>Atome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latin typeface="Times New Roman"/>
                          <a:cs typeface="Arial"/>
                        </a:rPr>
                        <a:t>Couche de valence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latin typeface="Times New Roman"/>
                          <a:cs typeface="Arial"/>
                        </a:rPr>
                        <a:t>Electrons de valence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>
                          <a:latin typeface="Times New Roman"/>
                          <a:cs typeface="Arial"/>
                        </a:rPr>
                        <a:t>Bloc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>
                          <a:latin typeface="Times New Roman"/>
                          <a:cs typeface="Arial"/>
                        </a:rPr>
                        <a:t>Groupe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>
                          <a:latin typeface="Times New Roman"/>
                          <a:cs typeface="Arial"/>
                        </a:rPr>
                        <a:t>Période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>
                          <a:latin typeface="Times New Roman"/>
                          <a:cs typeface="Arial"/>
                        </a:rPr>
                        <a:t>Ca (Z=20) 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latin typeface="Times New Roman"/>
                          <a:cs typeface="Arial"/>
                        </a:rPr>
                        <a:t>4s</a:t>
                      </a:r>
                      <a:r>
                        <a:rPr lang="fr-FR" sz="1800" b="1" baseline="30000" dirty="0">
                          <a:latin typeface="Times New Roman"/>
                          <a:cs typeface="Arial"/>
                        </a:rPr>
                        <a:t>2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latin typeface="Times New Roman"/>
                          <a:cs typeface="Arial"/>
                        </a:rPr>
                        <a:t>2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latin typeface="Times New Roman"/>
                          <a:cs typeface="Arial"/>
                        </a:rPr>
                        <a:t>s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>
                          <a:latin typeface="Times New Roman"/>
                          <a:cs typeface="Arial"/>
                        </a:rPr>
                        <a:t>II</a:t>
                      </a:r>
                      <a:r>
                        <a:rPr lang="fr-FR" sz="1800" b="1" baseline="-25000">
                          <a:latin typeface="Times New Roman"/>
                          <a:cs typeface="Arial"/>
                        </a:rPr>
                        <a:t>A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>
                          <a:latin typeface="Times New Roman"/>
                          <a:cs typeface="Arial"/>
                        </a:rPr>
                        <a:t>4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>
                          <a:latin typeface="Times New Roman"/>
                          <a:cs typeface="Arial"/>
                        </a:rPr>
                        <a:t>P (Z=15)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>
                          <a:latin typeface="Times New Roman"/>
                          <a:cs typeface="Arial"/>
                        </a:rPr>
                        <a:t>3s</a:t>
                      </a:r>
                      <a:r>
                        <a:rPr lang="fr-FR" sz="1800" b="1" baseline="30000">
                          <a:latin typeface="Times New Roman"/>
                          <a:cs typeface="Arial"/>
                        </a:rPr>
                        <a:t>2</a:t>
                      </a:r>
                      <a:r>
                        <a:rPr lang="fr-FR" sz="1800" b="1">
                          <a:latin typeface="Times New Roman"/>
                          <a:cs typeface="Arial"/>
                        </a:rPr>
                        <a:t> 3p</a:t>
                      </a:r>
                      <a:r>
                        <a:rPr lang="fr-FR" sz="1800" b="1" baseline="30000">
                          <a:latin typeface="Times New Roman"/>
                          <a:cs typeface="Arial"/>
                        </a:rPr>
                        <a:t>3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>
                          <a:latin typeface="Times New Roman"/>
                          <a:cs typeface="Arial"/>
                        </a:rPr>
                        <a:t>5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latin typeface="Times New Roman"/>
                          <a:cs typeface="Arial"/>
                        </a:rPr>
                        <a:t>p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latin typeface="Times New Roman"/>
                          <a:cs typeface="Arial"/>
                        </a:rPr>
                        <a:t>V</a:t>
                      </a:r>
                      <a:r>
                        <a:rPr lang="fr-FR" sz="1800" b="1" baseline="-25000" dirty="0">
                          <a:latin typeface="Times New Roman"/>
                          <a:cs typeface="Arial"/>
                        </a:rPr>
                        <a:t>A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latin typeface="Times New Roman"/>
                          <a:cs typeface="Arial"/>
                        </a:rPr>
                        <a:t>3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>
                          <a:latin typeface="Times New Roman"/>
                          <a:cs typeface="Arial"/>
                        </a:rPr>
                        <a:t>V (Z=23)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>
                          <a:latin typeface="Times New Roman"/>
                          <a:cs typeface="Arial"/>
                        </a:rPr>
                        <a:t>3d</a:t>
                      </a:r>
                      <a:r>
                        <a:rPr lang="fr-FR" sz="1800" b="1" baseline="30000">
                          <a:latin typeface="Times New Roman"/>
                          <a:cs typeface="Arial"/>
                        </a:rPr>
                        <a:t>3 </a:t>
                      </a:r>
                      <a:r>
                        <a:rPr lang="fr-FR" sz="1800" b="1">
                          <a:latin typeface="Times New Roman"/>
                          <a:cs typeface="Arial"/>
                        </a:rPr>
                        <a:t>4s</a:t>
                      </a:r>
                      <a:r>
                        <a:rPr lang="fr-FR" sz="1800" b="1" baseline="30000">
                          <a:latin typeface="Times New Roman"/>
                          <a:cs typeface="Arial"/>
                        </a:rPr>
                        <a:t>2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>
                          <a:latin typeface="Times New Roman"/>
                          <a:cs typeface="Arial"/>
                        </a:rPr>
                        <a:t>5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>
                          <a:latin typeface="Times New Roman"/>
                          <a:cs typeface="Arial"/>
                        </a:rPr>
                        <a:t>d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>
                          <a:latin typeface="Times New Roman"/>
                          <a:cs typeface="Arial"/>
                        </a:rPr>
                        <a:t>V</a:t>
                      </a:r>
                      <a:r>
                        <a:rPr lang="fr-FR" sz="1800" b="1" baseline="-25000">
                          <a:latin typeface="Times New Roman"/>
                          <a:cs typeface="Arial"/>
                        </a:rPr>
                        <a:t>B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latin typeface="Times New Roman"/>
                          <a:cs typeface="Arial"/>
                        </a:rPr>
                        <a:t>4</a:t>
                      </a:r>
                      <a:endParaRPr lang="fr-FR" sz="1800" dirty="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>
                          <a:latin typeface="Times New Roman"/>
                          <a:cs typeface="Arial"/>
                        </a:rPr>
                        <a:t>Ag (Z=47)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>
                          <a:latin typeface="Times New Roman"/>
                          <a:cs typeface="Arial"/>
                        </a:rPr>
                        <a:t>4d</a:t>
                      </a:r>
                      <a:r>
                        <a:rPr lang="en-US" sz="1800" b="1" baseline="30000">
                          <a:latin typeface="Times New Roman"/>
                          <a:cs typeface="Arial"/>
                        </a:rPr>
                        <a:t>10 </a:t>
                      </a:r>
                      <a:r>
                        <a:rPr lang="en-US" sz="1800" b="1">
                          <a:latin typeface="Times New Roman"/>
                          <a:cs typeface="Arial"/>
                        </a:rPr>
                        <a:t>5s</a:t>
                      </a:r>
                      <a:r>
                        <a:rPr lang="en-US" sz="1800" b="1" baseline="30000">
                          <a:latin typeface="Times New Roman"/>
                          <a:cs typeface="Arial"/>
                        </a:rPr>
                        <a:t>1</a:t>
                      </a:r>
                      <a:endParaRPr lang="fr-FR" sz="180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Arial"/>
                        </a:rPr>
                        <a:t>1</a:t>
                      </a:r>
                      <a:endParaRPr lang="fr-FR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Arial"/>
                        </a:rPr>
                        <a:t>d</a:t>
                      </a:r>
                      <a:endParaRPr lang="fr-FR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Arial"/>
                        </a:rPr>
                        <a:t>I</a:t>
                      </a:r>
                      <a:r>
                        <a:rPr lang="en-US" sz="1800" b="1" baseline="-25000">
                          <a:latin typeface="Times New Roman"/>
                          <a:ea typeface="Calibri"/>
                          <a:cs typeface="Arial"/>
                        </a:rPr>
                        <a:t>B</a:t>
                      </a:r>
                      <a:endParaRPr lang="fr-FR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Arial"/>
                        </a:rPr>
                        <a:t>5</a:t>
                      </a:r>
                      <a:endParaRPr lang="fr-F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82312" name="Rectangle 8"/>
          <p:cNvSpPr>
            <a:spLocks noChangeArrowheads="1"/>
          </p:cNvSpPr>
          <p:nvPr/>
        </p:nvSpPr>
        <p:spPr bwMode="auto">
          <a:xfrm>
            <a:off x="456416" y="857232"/>
            <a:ext cx="66159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4. Donner le bloc, le groupe et la période de chaque atome.      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596" y="416462"/>
            <a:ext cx="12490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Corrigé 2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: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9228</TotalTime>
  <Words>759</Words>
  <Application>Microsoft Office PowerPoint</Application>
  <PresentationFormat>Affichage à l'écran (4:3)</PresentationFormat>
  <Paragraphs>265</Paragraphs>
  <Slides>16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0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Abdessamad Mezdar</dc:creator>
  <cp:lastModifiedBy>abdessamad</cp:lastModifiedBy>
  <cp:revision>1279</cp:revision>
  <dcterms:created xsi:type="dcterms:W3CDTF">2014-10-29T11:27:07Z</dcterms:created>
  <dcterms:modified xsi:type="dcterms:W3CDTF">2021-02-01T01:58:02Z</dcterms:modified>
</cp:coreProperties>
</file>