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docx" ContentType="application/vnd.openxmlformats-officedocument.wordprocessingml.document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339" r:id="rId2"/>
    <p:sldId id="256" r:id="rId3"/>
    <p:sldId id="361" r:id="rId4"/>
    <p:sldId id="371" r:id="rId5"/>
    <p:sldId id="364" r:id="rId6"/>
    <p:sldId id="365" r:id="rId7"/>
    <p:sldId id="366" r:id="rId8"/>
    <p:sldId id="372" r:id="rId9"/>
    <p:sldId id="373" r:id="rId1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  <p:clrMru>
    <a:srgbClr val="FF99FF"/>
    <a:srgbClr val="6666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>
        <p:scale>
          <a:sx n="69" d="100"/>
          <a:sy n="69" d="100"/>
        </p:scale>
        <p:origin x="-1026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7123EE-13CD-4BE8-83B3-FEF8A8B2E1FD}" type="datetimeFigureOut">
              <a:rPr lang="fr-FR" smtClean="0"/>
              <a:pPr/>
              <a:t>16/01/2021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C29D09-A5B0-4A3F-AE60-E96F5F40939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DF2A455-0E96-4AED-A8A3-227273FF8623}" type="slidenum">
              <a:rPr lang="fr-FR" smtClean="0"/>
              <a:pPr>
                <a:defRPr/>
              </a:pPr>
              <a:t>1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E0262-366C-490D-8C1F-D4462AEBCDDE}" type="datetime1">
              <a:rPr lang="fr-FR" smtClean="0"/>
              <a:pPr/>
              <a:t>16/01/2021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CF8D9-60E6-4D34-BFA7-04FD6A22AB7D}" type="datetime1">
              <a:rPr lang="fr-FR" smtClean="0"/>
              <a:pPr/>
              <a:t>16/01/2021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D6665-7FB7-4AB0-A326-20652D1ED2F2}" type="datetime1">
              <a:rPr lang="fr-FR" smtClean="0"/>
              <a:pPr/>
              <a:t>16/01/2021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430B9-1034-43B1-BD9B-1128FA3704EE}" type="datetime1">
              <a:rPr lang="fr-FR" smtClean="0"/>
              <a:pPr/>
              <a:t>16/01/2021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8B8C4-289A-4E2C-9B08-9B9C8837673E}" type="datetime1">
              <a:rPr lang="fr-FR" smtClean="0"/>
              <a:pPr/>
              <a:t>16/01/2021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AEB3A-8FA3-4B4F-8177-F33D89358ABD}" type="datetime1">
              <a:rPr lang="fr-FR" smtClean="0"/>
              <a:pPr/>
              <a:t>16/01/2021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34ADB-D812-4344-9559-658E094C449E}" type="datetime1">
              <a:rPr lang="fr-FR" smtClean="0"/>
              <a:pPr/>
              <a:t>16/01/2021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345F4-8A8D-4CFB-AD31-908AE753A61A}" type="datetime1">
              <a:rPr lang="fr-FR" smtClean="0"/>
              <a:pPr/>
              <a:t>16/01/2021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712A5-288C-4EE9-9C21-2B84385A5332}" type="datetime1">
              <a:rPr lang="fr-FR" smtClean="0"/>
              <a:pPr/>
              <a:t>16/01/2021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95461-6448-43F6-A9AD-B6DD5E307AC0}" type="datetime1">
              <a:rPr lang="fr-FR" smtClean="0"/>
              <a:pPr/>
              <a:t>16/01/2021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6CFEF-FE41-4BFE-B7CE-E4B82B60830C}" type="datetime1">
              <a:rPr lang="fr-FR" smtClean="0"/>
              <a:pPr/>
              <a:t>16/01/2021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CD3679-D4F6-4F85-A90E-A4708AE7BE4C}" type="datetime1">
              <a:rPr lang="fr-FR" smtClean="0"/>
              <a:pPr/>
              <a:t>16/01/2021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72C567-695F-4040-AE51-5862F10DD9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Document_Microsoft_Office_Word1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Document_Microsoft_Office_Word2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Document_Microsoft_Office_Word3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Document_Microsoft_Office_Word4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Document_Microsoft_Office_Word5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0466" y="118847"/>
            <a:ext cx="8929718" cy="62247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endParaRPr lang="fr-FR" sz="2800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fr-FR" sz="23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Faculté des Sciences et Techniques d’</a:t>
            </a:r>
            <a:r>
              <a:rPr lang="fr-FR" sz="2300" b="1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Errachidia</a:t>
            </a:r>
            <a:r>
              <a:rPr lang="fr-FR" sz="23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- Maroc</a:t>
            </a:r>
          </a:p>
          <a:p>
            <a:pPr algn="ctr">
              <a:lnSpc>
                <a:spcPct val="150000"/>
              </a:lnSpc>
            </a:pPr>
            <a:r>
              <a:rPr lang="fr-FR" sz="23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Parcours Biologie-Chimie-Géologie-BCG- </a:t>
            </a:r>
          </a:p>
          <a:p>
            <a:pPr algn="ctr">
              <a:lnSpc>
                <a:spcPct val="150000"/>
              </a:lnSpc>
            </a:pPr>
            <a:r>
              <a:rPr lang="fr-FR" sz="23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Semestre 1/ Section 1/groupe a </a:t>
            </a:r>
          </a:p>
          <a:p>
            <a:pPr algn="ctr">
              <a:lnSpc>
                <a:spcPct val="150000"/>
              </a:lnSpc>
              <a:buNone/>
            </a:pPr>
            <a:r>
              <a:rPr lang="fr-FR" sz="23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Année universitaire : 2020/2021</a:t>
            </a:r>
            <a:r>
              <a:rPr lang="fr-FR" sz="2300" b="1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fr-FR" sz="2300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fr-FR" sz="23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Travaux dirigés à distance du Module C211</a:t>
            </a:r>
            <a:endParaRPr lang="fr-FR" sz="2300" b="1" cap="none" spc="0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  <a:buNone/>
            </a:pPr>
            <a:r>
              <a:rPr lang="fr-FR" sz="23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STRUCTURE </a:t>
            </a:r>
            <a:r>
              <a:rPr lang="fr-FR" sz="23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ET ÉTATS </a:t>
            </a:r>
            <a:r>
              <a:rPr lang="fr-FR" sz="23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DE LA MATIÈRE:</a:t>
            </a:r>
          </a:p>
          <a:p>
            <a:pPr algn="ctr">
              <a:lnSpc>
                <a:spcPct val="150000"/>
              </a:lnSpc>
              <a:buNone/>
            </a:pPr>
            <a:r>
              <a:rPr lang="fr-FR" sz="23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Thermodynamique chimique </a:t>
            </a:r>
          </a:p>
          <a:p>
            <a:pPr algn="ctr">
              <a:lnSpc>
                <a:spcPct val="150000"/>
              </a:lnSpc>
              <a:buNone/>
            </a:pPr>
            <a:r>
              <a:rPr lang="fr-FR" sz="23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Et</a:t>
            </a:r>
          </a:p>
          <a:p>
            <a:pPr algn="ctr">
              <a:lnSpc>
                <a:spcPct val="150000"/>
              </a:lnSpc>
              <a:buNone/>
            </a:pPr>
            <a:r>
              <a:rPr lang="fr-FR" sz="23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A</a:t>
            </a:r>
            <a:r>
              <a:rPr lang="fr-FR" sz="23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tomistique</a:t>
            </a:r>
          </a:p>
          <a:p>
            <a:pPr algn="r">
              <a:buNone/>
            </a:pPr>
            <a:endParaRPr lang="fr-FR" sz="2300" b="1" cap="none" spc="0" dirty="0" smtClean="0">
              <a:ln w="1905"/>
              <a:solidFill>
                <a:schemeClr val="tx2">
                  <a:lumMod val="60000"/>
                  <a:lumOff val="4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sz="23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Pr. Abdessamad </a:t>
            </a:r>
            <a:r>
              <a:rPr lang="fr-FR" sz="2300" b="1" cap="none" spc="0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Mezdar</a:t>
            </a:r>
            <a:r>
              <a:rPr lang="fr-FR" sz="23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                            e-mail: mezdar@gmail.com</a:t>
            </a:r>
            <a:endParaRPr lang="fr-FR" sz="2300" b="1" cap="none" spc="0" dirty="0" smtClean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1</a:t>
            </a:fld>
            <a:endParaRPr lang="fr-FR" dirty="0"/>
          </a:p>
        </p:txBody>
      </p:sp>
      <p:pic>
        <p:nvPicPr>
          <p:cNvPr id="5" name="Image 4" descr="LOGO_FST"/>
          <p:cNvPicPr/>
          <p:nvPr/>
        </p:nvPicPr>
        <p:blipFill>
          <a:blip r:embed="rId3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2714612" y="142852"/>
            <a:ext cx="2762250" cy="714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0" y="0"/>
            <a:ext cx="9144000" cy="1123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76176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Série 3</a:t>
            </a:r>
          </a:p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Atomistique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2</a:t>
            </a:fld>
            <a:endParaRPr lang="fr-FR"/>
          </a:p>
        </p:txBody>
      </p:sp>
      <p:sp>
        <p:nvSpPr>
          <p:cNvPr id="60423" name="Rectangle 7"/>
          <p:cNvSpPr>
            <a:spLocks noChangeArrowheads="1"/>
          </p:cNvSpPr>
          <p:nvPr/>
        </p:nvSpPr>
        <p:spPr bwMode="auto">
          <a:xfrm>
            <a:off x="142844" y="857232"/>
            <a:ext cx="878687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Exercice 1 : </a:t>
            </a: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4912" name="Rectangle 16"/>
          <p:cNvSpPr>
            <a:spLocks noChangeArrowheads="1"/>
          </p:cNvSpPr>
          <p:nvPr/>
        </p:nvSpPr>
        <p:spPr bwMode="auto">
          <a:xfrm>
            <a:off x="71439" y="1285860"/>
            <a:ext cx="8929717" cy="960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Indiquer le nombre de protons, de neutrons et d'électrons qui participent à la composition des structures suivantes :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64913" name="Object 17"/>
          <p:cNvGraphicFramePr>
            <a:graphicFrameLocks noChangeAspect="1"/>
          </p:cNvGraphicFramePr>
          <p:nvPr/>
        </p:nvGraphicFramePr>
        <p:xfrm>
          <a:off x="428596" y="2357430"/>
          <a:ext cx="6500858" cy="642942"/>
        </p:xfrm>
        <a:graphic>
          <a:graphicData uri="http://schemas.openxmlformats.org/presentationml/2006/ole">
            <p:oleObj spid="_x0000_s464913" name="Document" r:id="rId3" imgW="5759285" imgH="322144" progId="Word.Document.12">
              <p:embed/>
            </p:oleObj>
          </a:graphicData>
        </a:graphic>
      </p:graphicFrame>
      <p:sp>
        <p:nvSpPr>
          <p:cNvPr id="464914" name="Rectangle 18"/>
          <p:cNvSpPr>
            <a:spLocks noChangeArrowheads="1"/>
          </p:cNvSpPr>
          <p:nvPr/>
        </p:nvSpPr>
        <p:spPr bwMode="auto">
          <a:xfrm>
            <a:off x="71406" y="3071810"/>
            <a:ext cx="49536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70563" algn="r"/>
              </a:tabLst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Corrigé 1 : </a:t>
            </a:r>
          </a:p>
          <a:p>
            <a:pPr marL="0" marR="0" lvl="0" indent="0" algn="justLow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70563" algn="r"/>
              </a:tabLst>
            </a:pPr>
            <a:r>
              <a:rPr kumimoji="0" lang="fr-FR" sz="2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Nombre de protons, de neutrons et d'électrons.</a:t>
            </a:r>
            <a:endParaRPr kumimoji="0" lang="fr-FR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70563" algn="r"/>
              </a:tabLst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Nombre des électrons = Z - q</a:t>
            </a:r>
            <a:endParaRPr kumimoji="0" lang="fr-F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70563" algn="r"/>
              </a:tabLst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 = ∑ protons + ∑ neutrons = Z + N </a:t>
            </a:r>
            <a:endParaRPr kumimoji="0" lang="fr-F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3</a:t>
            </a:fld>
            <a:endParaRPr lang="fr-FR"/>
          </a:p>
        </p:txBody>
      </p:sp>
      <p:sp>
        <p:nvSpPr>
          <p:cNvPr id="58371" name="Rectangle 3"/>
          <p:cNvSpPr>
            <a:spLocks noChangeArrowheads="1"/>
          </p:cNvSpPr>
          <p:nvPr/>
        </p:nvSpPr>
        <p:spPr bwMode="auto">
          <a:xfrm>
            <a:off x="142844" y="214290"/>
            <a:ext cx="8858312" cy="498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70563" algn="r"/>
              </a:tabLst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Corrigé 1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 : </a:t>
            </a:r>
          </a:p>
        </p:txBody>
      </p:sp>
      <p:graphicFrame>
        <p:nvGraphicFramePr>
          <p:cNvPr id="463880" name="Object 8"/>
          <p:cNvGraphicFramePr>
            <a:graphicFrameLocks noChangeAspect="1"/>
          </p:cNvGraphicFramePr>
          <p:nvPr/>
        </p:nvGraphicFramePr>
        <p:xfrm>
          <a:off x="928662" y="2000240"/>
          <a:ext cx="6715172" cy="4071966"/>
        </p:xfrm>
        <a:graphic>
          <a:graphicData uri="http://schemas.openxmlformats.org/presentationml/2006/ole">
            <p:oleObj spid="_x0000_s463880" name="Document" r:id="rId3" imgW="6045773" imgH="2380483" progId="Word.Document.12">
              <p:embed/>
            </p:oleObj>
          </a:graphicData>
        </a:graphic>
      </p:graphicFrame>
      <p:sp>
        <p:nvSpPr>
          <p:cNvPr id="13" name="Rectangle 12"/>
          <p:cNvSpPr/>
          <p:nvPr/>
        </p:nvSpPr>
        <p:spPr>
          <a:xfrm>
            <a:off x="1643074" y="754160"/>
            <a:ext cx="5429256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Low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5770563" algn="r"/>
              </a:tabLst>
            </a:pPr>
            <a:r>
              <a:rPr lang="fr-FR" sz="20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Nombre des électrons = Z - q</a:t>
            </a:r>
            <a:endParaRPr lang="fr-FR" sz="20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Low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5770563" algn="r"/>
              </a:tabLst>
            </a:pPr>
            <a:r>
              <a:rPr lang="fr-FR" sz="20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 = ∑ protons + ∑ neutrons = Z + N </a:t>
            </a:r>
            <a:endParaRPr lang="fr-FR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4</a:t>
            </a:fld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142844" y="357166"/>
            <a:ext cx="8715404" cy="5586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200" b="1" dirty="0" smtClean="0">
                <a:latin typeface="Times New Roman" pitchFamily="18" charset="0"/>
                <a:cs typeface="Times New Roman" pitchFamily="18" charset="0"/>
              </a:rPr>
              <a:t>Exercice 2 :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Les masses du proton, du neutron et de l'électron sont respectivement de 1,673.10</a:t>
            </a:r>
            <a:r>
              <a:rPr lang="fr-FR" sz="2200" baseline="30000" dirty="0" smtClean="0">
                <a:latin typeface="Times New Roman" pitchFamily="18" charset="0"/>
                <a:cs typeface="Times New Roman" pitchFamily="18" charset="0"/>
              </a:rPr>
              <a:t>-24 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g ; 1,675.10</a:t>
            </a:r>
            <a:r>
              <a:rPr lang="fr-FR" sz="2200" baseline="30000" dirty="0" smtClean="0">
                <a:latin typeface="Times New Roman" pitchFamily="18" charset="0"/>
                <a:cs typeface="Times New Roman" pitchFamily="18" charset="0"/>
              </a:rPr>
              <a:t>-24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 g et 9,109.10</a:t>
            </a:r>
            <a:r>
              <a:rPr lang="fr-FR" sz="2200" baseline="30000" dirty="0" smtClean="0">
                <a:latin typeface="Times New Roman" pitchFamily="18" charset="0"/>
                <a:cs typeface="Times New Roman" pitchFamily="18" charset="0"/>
              </a:rPr>
              <a:t>-28 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g.</a:t>
            </a:r>
            <a:r>
              <a:rPr lang="fr-FR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fr-FR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200" baseline="-250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6,022.10</a:t>
            </a:r>
            <a:r>
              <a:rPr lang="en-US" sz="2200" baseline="30000" dirty="0" smtClean="0">
                <a:latin typeface="Times New Roman" pitchFamily="18" charset="0"/>
                <a:cs typeface="Times New Roman" pitchFamily="18" charset="0"/>
              </a:rPr>
              <a:t>23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 mol</a:t>
            </a:r>
            <a:r>
              <a:rPr lang="en-US" sz="2200" baseline="30000" dirty="0" smtClean="0"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;  1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eV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= 1,602.10</a:t>
            </a:r>
            <a:r>
              <a:rPr lang="en-US" sz="2200" baseline="30000" dirty="0" smtClean="0">
                <a:latin typeface="Times New Roman" pitchFamily="18" charset="0"/>
                <a:cs typeface="Times New Roman" pitchFamily="18" charset="0"/>
              </a:rPr>
              <a:t>-19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J; 1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MeV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= 10</a:t>
            </a:r>
            <a:r>
              <a:rPr lang="en-US" sz="2200" baseline="30000" dirty="0" smtClean="0">
                <a:latin typeface="Times New Roman" pitchFamily="18" charset="0"/>
                <a:cs typeface="Times New Roman" pitchFamily="18" charset="0"/>
              </a:rPr>
              <a:t>6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eV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= 1,602.10</a:t>
            </a:r>
            <a:r>
              <a:rPr lang="en-US" sz="2200" baseline="30000" dirty="0" smtClean="0">
                <a:latin typeface="Times New Roman" pitchFamily="18" charset="0"/>
                <a:cs typeface="Times New Roman" pitchFamily="18" charset="0"/>
              </a:rPr>
              <a:t>-13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J. </a:t>
            </a:r>
            <a:endParaRPr lang="fr-FR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M(C)=12 g/mol.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1- 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Définir l'unité de masse atomique (</a:t>
            </a:r>
            <a:r>
              <a:rPr lang="fr-FR" sz="2200" dirty="0" err="1" smtClean="0">
                <a:latin typeface="Times New Roman" pitchFamily="18" charset="0"/>
                <a:cs typeface="Times New Roman" pitchFamily="18" charset="0"/>
              </a:rPr>
              <a:t>u.m.a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). Donner sa valeur en g.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2- Calculer en </a:t>
            </a:r>
            <a:r>
              <a:rPr lang="fr-FR" sz="2200" dirty="0" err="1" smtClean="0">
                <a:latin typeface="Times New Roman" pitchFamily="18" charset="0"/>
                <a:cs typeface="Times New Roman" pitchFamily="18" charset="0"/>
              </a:rPr>
              <a:t>u.m.a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, les masses du proton, du neutron et de l'électron.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3- Calculer en MeV l’énergie de cohésion du noyau de lithium (A=7 et Z=3) sachant que : Masse du noyau = 7,016 </a:t>
            </a:r>
            <a:r>
              <a:rPr lang="fr-FR" sz="2200" dirty="0" err="1" smtClean="0">
                <a:latin typeface="Times New Roman" pitchFamily="18" charset="0"/>
                <a:cs typeface="Times New Roman" pitchFamily="18" charset="0"/>
              </a:rPr>
              <a:t>u.m.a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fr-FR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fr-FR" sz="2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5</a:t>
            </a:fld>
            <a:endParaRPr lang="fr-FR"/>
          </a:p>
        </p:txBody>
      </p:sp>
      <p:graphicFrame>
        <p:nvGraphicFramePr>
          <p:cNvPr id="446479" name="Object 15"/>
          <p:cNvGraphicFramePr>
            <a:graphicFrameLocks noChangeAspect="1"/>
          </p:cNvGraphicFramePr>
          <p:nvPr/>
        </p:nvGraphicFramePr>
        <p:xfrm>
          <a:off x="285720" y="357166"/>
          <a:ext cx="8501122" cy="5857916"/>
        </p:xfrm>
        <a:graphic>
          <a:graphicData uri="http://schemas.openxmlformats.org/presentationml/2006/ole">
            <p:oleObj spid="_x0000_s446479" name="Document" r:id="rId3" imgW="5759285" imgH="4071736" progId="Word.Document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6</a:t>
            </a:fld>
            <a:endParaRPr lang="fr-FR"/>
          </a:p>
        </p:txBody>
      </p:sp>
      <p:sp>
        <p:nvSpPr>
          <p:cNvPr id="445443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44544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graphicFrame>
        <p:nvGraphicFramePr>
          <p:cNvPr id="445449" name="Object 9"/>
          <p:cNvGraphicFramePr>
            <a:graphicFrameLocks noChangeAspect="1"/>
          </p:cNvGraphicFramePr>
          <p:nvPr/>
        </p:nvGraphicFramePr>
        <p:xfrm>
          <a:off x="357158" y="500042"/>
          <a:ext cx="8215370" cy="5286412"/>
        </p:xfrm>
        <a:graphic>
          <a:graphicData uri="http://schemas.openxmlformats.org/presentationml/2006/ole">
            <p:oleObj spid="_x0000_s445449" name="Document" r:id="rId3" imgW="5759285" imgH="3369204" progId="Word.Document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6553168" y="6356326"/>
            <a:ext cx="2133600" cy="365125"/>
          </a:xfrm>
        </p:spPr>
        <p:txBody>
          <a:bodyPr/>
          <a:lstStyle/>
          <a:p>
            <a:fld id="{1872C567-695F-4040-AE51-5862F10DD9ED}" type="slidenum">
              <a:rPr lang="fr-FR" smtClean="0"/>
              <a:pPr/>
              <a:t>7</a:t>
            </a:fld>
            <a:endParaRPr lang="fr-FR"/>
          </a:p>
        </p:txBody>
      </p:sp>
      <p:sp>
        <p:nvSpPr>
          <p:cNvPr id="444420" name="Rectangle 4"/>
          <p:cNvSpPr>
            <a:spLocks noChangeArrowheads="1"/>
          </p:cNvSpPr>
          <p:nvPr/>
        </p:nvSpPr>
        <p:spPr bwMode="auto">
          <a:xfrm>
            <a:off x="-32" y="2314551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44430" name="Object 14"/>
          <p:cNvGraphicFramePr>
            <a:graphicFrameLocks noChangeAspect="1"/>
          </p:cNvGraphicFramePr>
          <p:nvPr/>
        </p:nvGraphicFramePr>
        <p:xfrm>
          <a:off x="285720" y="428604"/>
          <a:ext cx="8501122" cy="5857916"/>
        </p:xfrm>
        <a:graphic>
          <a:graphicData uri="http://schemas.openxmlformats.org/presentationml/2006/ole">
            <p:oleObj spid="_x0000_s444430" name="Document" r:id="rId3" imgW="5759285" imgH="5488305" progId="Word.Document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8</a:t>
            </a:fld>
            <a:endParaRPr lang="fr-FR"/>
          </a:p>
        </p:txBody>
      </p:sp>
      <p:sp>
        <p:nvSpPr>
          <p:cNvPr id="468993" name="Rectangle 1"/>
          <p:cNvSpPr>
            <a:spLocks noChangeArrowheads="1"/>
          </p:cNvSpPr>
          <p:nvPr/>
        </p:nvSpPr>
        <p:spPr bwMode="auto">
          <a:xfrm>
            <a:off x="357190" y="511333"/>
            <a:ext cx="8429652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70563" algn="r"/>
              </a:tabLst>
            </a:pP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Exercice 3 :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70563" algn="r"/>
              </a:tabLst>
            </a:pPr>
            <a:r>
              <a:rPr kumimoji="0" lang="fr-FR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Calculer le nombre de moles et le nombre d’atomes contenus dans 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70563" algn="r"/>
              </a:tabLst>
            </a:pPr>
            <a:r>
              <a:rPr kumimoji="0" lang="fr-FR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un échantillon de cuivre pesant 3 g.</a:t>
            </a:r>
            <a:endParaRPr kumimoji="0" lang="fr-FR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70563" algn="r"/>
              </a:tabLst>
            </a:pPr>
            <a:r>
              <a:rPr kumimoji="0" lang="en-US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 (Cu) = 63,54 g/mol; </a:t>
            </a:r>
            <a:r>
              <a:rPr kumimoji="0" lang="en-US" sz="240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en-US" sz="240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kumimoji="0" lang="en-US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6,022.10</a:t>
            </a:r>
            <a:r>
              <a:rPr kumimoji="0" lang="en-US" sz="2400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23</a:t>
            </a:r>
            <a:r>
              <a:rPr kumimoji="0" lang="en-US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mol</a:t>
            </a:r>
            <a:r>
              <a:rPr kumimoji="0" lang="en-US" sz="2400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-1</a:t>
            </a:r>
            <a:r>
              <a:rPr kumimoji="0" lang="en-US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fr-FR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70563" algn="r"/>
              </a:tabLst>
            </a:pP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Corrigé 3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: 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70563" algn="r"/>
              </a:tabLst>
            </a:pPr>
            <a:r>
              <a:rPr kumimoji="0" lang="fr-FR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Nombre de moles :</a:t>
            </a:r>
            <a:endParaRPr kumimoji="0" lang="fr-FR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70563" algn="r"/>
              </a:tabLst>
            </a:pPr>
            <a:r>
              <a:rPr kumimoji="0" lang="fr-FR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n(Cu) =m(Cu) /M(Cu) = 3/63,54 = 0,0472 mol</a:t>
            </a:r>
            <a:endParaRPr kumimoji="0" lang="fr-FR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70563" algn="r"/>
              </a:tabLst>
            </a:pPr>
            <a:r>
              <a:rPr kumimoji="0" lang="fr-FR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Nombre d’atomes :</a:t>
            </a:r>
            <a:endParaRPr kumimoji="0" lang="fr-FR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70563" algn="r"/>
              </a:tabLst>
            </a:pPr>
            <a:r>
              <a:rPr kumimoji="0" lang="fr-FR" sz="2400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N(Cu) = </a:t>
            </a:r>
            <a:r>
              <a:rPr kumimoji="0" lang="fr-FR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n(Cu).</a:t>
            </a:r>
            <a:r>
              <a:rPr kumimoji="0" lang="fr-FR" sz="240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N</a:t>
            </a:r>
            <a:r>
              <a:rPr kumimoji="0" lang="fr-FR" sz="240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kumimoji="0" lang="fr-FR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2,842 10</a:t>
            </a:r>
            <a:r>
              <a:rPr kumimoji="0" lang="fr-FR" sz="2400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22</a:t>
            </a:r>
            <a:r>
              <a:rPr kumimoji="0" lang="fr-FR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atomes</a:t>
            </a:r>
            <a:endParaRPr kumimoji="0" lang="fr-FR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9</a:t>
            </a:fld>
            <a:endParaRPr lang="fr-FR"/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714348" y="351562"/>
            <a:ext cx="7429552" cy="5934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spcBef>
                <a:spcPts val="500"/>
              </a:spcBef>
              <a:spcAft>
                <a:spcPts val="500"/>
              </a:spcAft>
              <a:buClrTx/>
              <a:buSzTx/>
              <a:buFontTx/>
              <a:buNone/>
              <a:tabLst>
                <a:tab pos="5770563" algn="r"/>
              </a:tabLst>
            </a:pP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Exercice 4 :</a:t>
            </a:r>
            <a:endParaRPr kumimoji="0" lang="fr-F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ts val="500"/>
              </a:spcBef>
              <a:spcAft>
                <a:spcPts val="500"/>
              </a:spcAft>
              <a:buClrTx/>
              <a:buSzTx/>
              <a:buFontTx/>
              <a:buNone/>
              <a:tabLst>
                <a:tab pos="5770563" algn="r"/>
              </a:tabLst>
            </a:pP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Deux isotopes constituent l'élément brome: </a:t>
            </a:r>
            <a:r>
              <a:rPr kumimoji="0" lang="fr-FR" b="0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79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Br (50,54% et 78,91 g. mol</a:t>
            </a:r>
            <a:r>
              <a:rPr kumimoji="0" lang="fr-FR" b="0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-1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et</a:t>
            </a:r>
            <a:r>
              <a:rPr kumimoji="0" lang="fr-FR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b="0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81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Br (49,46% et 80,91 g. mol</a:t>
            </a:r>
            <a:r>
              <a:rPr kumimoji="0" lang="fr-FR" b="0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-1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). </a:t>
            </a:r>
            <a:endParaRPr kumimoji="0" lang="fr-F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ts val="500"/>
              </a:spcBef>
              <a:spcAft>
                <a:spcPts val="500"/>
              </a:spcAft>
              <a:buClrTx/>
              <a:buSzTx/>
              <a:buFontTx/>
              <a:buNone/>
              <a:tabLst>
                <a:tab pos="5770563" algn="r"/>
              </a:tabLst>
            </a:pP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1- Donner la définition d’un isotope. </a:t>
            </a:r>
            <a:endParaRPr kumimoji="0" lang="fr-F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ts val="500"/>
              </a:spcBef>
              <a:spcAft>
                <a:spcPts val="500"/>
              </a:spcAft>
              <a:buClrTx/>
              <a:buSzTx/>
              <a:buFontTx/>
              <a:buNone/>
              <a:tabLst>
                <a:tab pos="5770563" algn="r"/>
              </a:tabLst>
            </a:pP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2- Déterminer sa masse atomique molaire.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just" defTabSz="914400" rtl="0" eaLnBrk="0" fontAlgn="base" latinLnBrk="0" hangingPunct="0">
              <a:spcBef>
                <a:spcPts val="500"/>
              </a:spcBef>
              <a:spcAft>
                <a:spcPts val="500"/>
              </a:spcAft>
              <a:buClrTx/>
              <a:buSzTx/>
              <a:buFontTx/>
              <a:buNone/>
              <a:tabLst>
                <a:tab pos="5770563" algn="r"/>
              </a:tabLst>
            </a:pP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Corrigé 4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: </a:t>
            </a:r>
          </a:p>
          <a:p>
            <a:pPr marL="0" marR="0" lvl="0" indent="0" algn="just" defTabSz="914400" rtl="0" eaLnBrk="0" fontAlgn="base" latinLnBrk="0" hangingPunct="0">
              <a:spcBef>
                <a:spcPts val="500"/>
              </a:spcBef>
              <a:spcAft>
                <a:spcPts val="500"/>
              </a:spcAft>
              <a:buClrTx/>
              <a:buSzTx/>
              <a:buFontTx/>
              <a:buNone/>
              <a:tabLst>
                <a:tab pos="5770563" algn="r"/>
              </a:tabLst>
            </a:pP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– Définition des isotopes </a:t>
            </a:r>
            <a:endParaRPr kumimoji="0" lang="fr-F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ts val="500"/>
              </a:spcBef>
              <a:spcAft>
                <a:spcPts val="500"/>
              </a:spcAft>
              <a:buClrTx/>
              <a:buSzTx/>
              <a:buFontTx/>
              <a:buNone/>
              <a:tabLst>
                <a:tab pos="5770563" algn="r"/>
              </a:tabLst>
            </a:pP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On appelle isotopes d’un même élément chimique X, des atomes de même numéro atomique Z</a:t>
            </a:r>
            <a:r>
              <a:rPr kumimoji="0" lang="fr-FR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(même nombre de protons) et de nombre de masse A différentes. Les isotopes d’un même</a:t>
            </a:r>
            <a:r>
              <a:rPr kumimoji="0" lang="fr-FR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élément ne différent donc que par le nombre de neutrons.  </a:t>
            </a:r>
          </a:p>
          <a:p>
            <a:pPr marL="0" marR="0" lvl="0" indent="0" algn="just" defTabSz="914400" rtl="0" eaLnBrk="0" fontAlgn="base" latinLnBrk="0" hangingPunct="0">
              <a:spcBef>
                <a:spcPts val="500"/>
              </a:spcBef>
              <a:spcAft>
                <a:spcPts val="500"/>
              </a:spcAft>
              <a:buClrTx/>
              <a:buSzTx/>
              <a:buFontTx/>
              <a:buNone/>
              <a:tabLst>
                <a:tab pos="5770563" algn="r"/>
              </a:tabLst>
            </a:pP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2- La masse atomique molaire de Br.</a:t>
            </a:r>
            <a:endParaRPr kumimoji="0" lang="fr-F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ts val="500"/>
              </a:spcBef>
              <a:spcAft>
                <a:spcPts val="500"/>
              </a:spcAft>
              <a:buClrTx/>
              <a:buSzTx/>
              <a:buFontTx/>
              <a:buNone/>
              <a:tabLst>
                <a:tab pos="5770563" algn="r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 (Br) = M (</a:t>
            </a:r>
            <a:r>
              <a:rPr kumimoji="0" lang="en-US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79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Br) . x(</a:t>
            </a:r>
            <a:r>
              <a:rPr kumimoji="0" lang="en-US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79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Br)/100+ M (</a:t>
            </a:r>
            <a:r>
              <a:rPr kumimoji="0" lang="en-US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81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Br) . x(</a:t>
            </a:r>
            <a:r>
              <a:rPr kumimoji="0" lang="en-US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81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Br)/100</a:t>
            </a:r>
            <a:endParaRPr kumimoji="0" lang="fr-F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ts val="500"/>
              </a:spcBef>
              <a:spcAft>
                <a:spcPts val="500"/>
              </a:spcAft>
              <a:buClrTx/>
              <a:buSzTx/>
              <a:buFontTx/>
              <a:buNone/>
              <a:tabLst>
                <a:tab pos="5770563" algn="r"/>
              </a:tabLst>
            </a:pP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Avec x(</a:t>
            </a:r>
            <a:r>
              <a:rPr kumimoji="0" lang="fr-FR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79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Br) et x(</a:t>
            </a:r>
            <a:r>
              <a:rPr kumimoji="0" lang="fr-FR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81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Br)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les 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pourcentages de chaque isotope.</a:t>
            </a:r>
          </a:p>
          <a:p>
            <a:pPr marL="0" marR="0" lvl="0" indent="0" algn="just" defTabSz="914400" rtl="0" eaLnBrk="0" fontAlgn="base" latinLnBrk="0" hangingPunct="0">
              <a:spcBef>
                <a:spcPts val="500"/>
              </a:spcBef>
              <a:spcAft>
                <a:spcPts val="500"/>
              </a:spcAft>
              <a:buClrTx/>
              <a:buSzTx/>
              <a:buFontTx/>
              <a:buNone/>
              <a:tabLst>
                <a:tab pos="5770563" algn="r"/>
              </a:tabLst>
            </a:pP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 (</a:t>
            </a:r>
            <a:r>
              <a:rPr kumimoji="0" lang="fr-F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Br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=78,91.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50,54/100+ 80,91. 49,46/100</a:t>
            </a:r>
            <a:endParaRPr kumimoji="0" lang="fr-F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ts val="500"/>
              </a:spcBef>
              <a:spcAft>
                <a:spcPts val="500"/>
              </a:spcAft>
              <a:buClrTx/>
              <a:buSzTx/>
              <a:buFontTx/>
              <a:buNone/>
              <a:tabLst>
                <a:tab pos="5770563" algn="r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 (Br) = 79,89 g/mol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8682</TotalTime>
  <Words>129</Words>
  <Application>Microsoft Office PowerPoint</Application>
  <PresentationFormat>Affichage à l'écran (4:3)</PresentationFormat>
  <Paragraphs>61</Paragraphs>
  <Slides>9</Slides>
  <Notes>1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1" baseType="lpstr">
      <vt:lpstr>Thème Office</vt:lpstr>
      <vt:lpstr>Document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Abdessamad Mezdar</dc:creator>
  <cp:lastModifiedBy>abdessamad</cp:lastModifiedBy>
  <cp:revision>1212</cp:revision>
  <dcterms:created xsi:type="dcterms:W3CDTF">2014-10-29T11:27:07Z</dcterms:created>
  <dcterms:modified xsi:type="dcterms:W3CDTF">2021-01-15T23:53:19Z</dcterms:modified>
</cp:coreProperties>
</file>