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44"/>
  </p:notesMasterIdLst>
  <p:sldIdLst>
    <p:sldId id="597" r:id="rId2"/>
    <p:sldId id="599" r:id="rId3"/>
    <p:sldId id="683" r:id="rId4"/>
    <p:sldId id="600" r:id="rId5"/>
    <p:sldId id="601" r:id="rId6"/>
    <p:sldId id="685" r:id="rId7"/>
    <p:sldId id="618" r:id="rId8"/>
    <p:sldId id="602" r:id="rId9"/>
    <p:sldId id="604" r:id="rId10"/>
    <p:sldId id="605" r:id="rId11"/>
    <p:sldId id="606" r:id="rId12"/>
    <p:sldId id="610" r:id="rId13"/>
    <p:sldId id="609" r:id="rId14"/>
    <p:sldId id="611" r:id="rId15"/>
    <p:sldId id="687" r:id="rId16"/>
    <p:sldId id="680" r:id="rId17"/>
    <p:sldId id="682" r:id="rId18"/>
    <p:sldId id="688" r:id="rId19"/>
    <p:sldId id="690" r:id="rId20"/>
    <p:sldId id="614" r:id="rId21"/>
    <p:sldId id="615" r:id="rId22"/>
    <p:sldId id="533" r:id="rId23"/>
    <p:sldId id="616" r:id="rId24"/>
    <p:sldId id="619" r:id="rId25"/>
    <p:sldId id="620" r:id="rId26"/>
    <p:sldId id="621" r:id="rId27"/>
    <p:sldId id="617" r:id="rId28"/>
    <p:sldId id="622" r:id="rId29"/>
    <p:sldId id="694" r:id="rId30"/>
    <p:sldId id="695" r:id="rId31"/>
    <p:sldId id="696" r:id="rId32"/>
    <p:sldId id="697" r:id="rId33"/>
    <p:sldId id="698" r:id="rId34"/>
    <p:sldId id="691" r:id="rId35"/>
    <p:sldId id="689" r:id="rId36"/>
    <p:sldId id="699" r:id="rId37"/>
    <p:sldId id="535" r:id="rId38"/>
    <p:sldId id="536" r:id="rId39"/>
    <p:sldId id="537" r:id="rId40"/>
    <p:sldId id="538" r:id="rId41"/>
    <p:sldId id="539" r:id="rId42"/>
    <p:sldId id="540"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98" autoAdjust="0"/>
    <p:restoredTop sz="81748" autoAdjust="0"/>
  </p:normalViewPr>
  <p:slideViewPr>
    <p:cSldViewPr snapToGrid="0" showGuides="1">
      <p:cViewPr>
        <p:scale>
          <a:sx n="50" d="100"/>
          <a:sy n="50" d="100"/>
        </p:scale>
        <p:origin x="-1108" y="-192"/>
      </p:cViewPr>
      <p:guideLst>
        <p:guide orient="horz" pos="2160"/>
        <p:guide pos="3840"/>
      </p:guideLst>
    </p:cSldViewPr>
  </p:slideViewPr>
  <p:outlineViewPr>
    <p:cViewPr>
      <p:scale>
        <a:sx n="33" d="100"/>
        <a:sy n="33" d="100"/>
      </p:scale>
      <p:origin x="52" y="1866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7A138F-49A7-4F18-A5B8-3A2513B24A2C}" type="datetimeFigureOut">
              <a:rPr lang="en-US" smtClean="0"/>
              <a:t>12/29/2023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9F6393-E911-4189-BDA8-8371B1133C99}" type="slidenum">
              <a:rPr lang="en-US" smtClean="0"/>
              <a:t>‹N°›</a:t>
            </a:fld>
            <a:endParaRPr lang="en-US"/>
          </a:p>
        </p:txBody>
      </p:sp>
    </p:spTree>
    <p:extLst>
      <p:ext uri="{BB962C8B-B14F-4D97-AF65-F5344CB8AC3E}">
        <p14:creationId xmlns:p14="http://schemas.microsoft.com/office/powerpoint/2010/main" val="2622887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0" algn="just"/>
            <a:r>
              <a:rPr lang="en-US" sz="1050" dirty="0" smtClean="0">
                <a:latin typeface="Times New Roman" panose="02020603050405020304" pitchFamily="18" charset="0"/>
                <a:cs typeface="Times New Roman" panose="02020603050405020304" pitchFamily="18" charset="0"/>
              </a:rPr>
              <a:t>Literary terminology describes the </a:t>
            </a:r>
            <a:r>
              <a:rPr lang="en-US" sz="1050" b="1" dirty="0" smtClean="0">
                <a:latin typeface="Times New Roman" panose="02020603050405020304" pitchFamily="18" charset="0"/>
                <a:cs typeface="Times New Roman" panose="02020603050405020304" pitchFamily="18" charset="0"/>
              </a:rPr>
              <a:t>method</a:t>
            </a:r>
            <a:r>
              <a:rPr lang="en-US" sz="1050" dirty="0" smtClean="0">
                <a:latin typeface="Times New Roman" panose="02020603050405020304" pitchFamily="18" charset="0"/>
                <a:cs typeface="Times New Roman" panose="02020603050405020304" pitchFamily="18" charset="0"/>
              </a:rPr>
              <a:t>, </a:t>
            </a:r>
            <a:r>
              <a:rPr lang="en-US" sz="1050" b="1" dirty="0" smtClean="0">
                <a:latin typeface="Times New Roman" panose="02020603050405020304" pitchFamily="18" charset="0"/>
                <a:cs typeface="Times New Roman" panose="02020603050405020304" pitchFamily="18" charset="0"/>
              </a:rPr>
              <a:t>diction</a:t>
            </a:r>
            <a:r>
              <a:rPr lang="en-US" sz="1050" dirty="0" smtClean="0">
                <a:latin typeface="Times New Roman" panose="02020603050405020304" pitchFamily="18" charset="0"/>
                <a:cs typeface="Times New Roman" panose="02020603050405020304" pitchFamily="18" charset="0"/>
              </a:rPr>
              <a:t>, and </a:t>
            </a:r>
            <a:r>
              <a:rPr lang="en-US" sz="1050" b="1" dirty="0" smtClean="0">
                <a:latin typeface="Times New Roman" panose="02020603050405020304" pitchFamily="18" charset="0"/>
                <a:cs typeface="Times New Roman" panose="02020603050405020304" pitchFamily="18" charset="0"/>
              </a:rPr>
              <a:t>format</a:t>
            </a:r>
            <a:r>
              <a:rPr lang="en-US" sz="1050" dirty="0" smtClean="0">
                <a:latin typeface="Times New Roman" panose="02020603050405020304" pitchFamily="18" charset="0"/>
                <a:cs typeface="Times New Roman" panose="02020603050405020304" pitchFamily="18" charset="0"/>
              </a:rPr>
              <a:t> that authors and speakers use to expertly </a:t>
            </a:r>
            <a:r>
              <a:rPr lang="en-US" sz="1050" b="1" dirty="0" smtClean="0">
                <a:latin typeface="Times New Roman" panose="02020603050405020304" pitchFamily="18" charset="0"/>
                <a:cs typeface="Times New Roman" panose="02020603050405020304" pitchFamily="18" charset="0"/>
              </a:rPr>
              <a:t>emphasize</a:t>
            </a:r>
            <a:r>
              <a:rPr lang="en-US" sz="1050" dirty="0" smtClean="0">
                <a:latin typeface="Times New Roman" panose="02020603050405020304" pitchFamily="18" charset="0"/>
                <a:cs typeface="Times New Roman" panose="02020603050405020304" pitchFamily="18" charset="0"/>
              </a:rPr>
              <a:t>, or </a:t>
            </a:r>
            <a:r>
              <a:rPr lang="en-US" sz="1050" b="1" dirty="0" smtClean="0">
                <a:latin typeface="Times New Roman" panose="02020603050405020304" pitchFamily="18" charset="0"/>
                <a:cs typeface="Times New Roman" panose="02020603050405020304" pitchFamily="18" charset="0"/>
              </a:rPr>
              <a:t>strengthen</a:t>
            </a:r>
            <a:r>
              <a:rPr lang="en-US" sz="1050" dirty="0" smtClean="0">
                <a:latin typeface="Times New Roman" panose="02020603050405020304" pitchFamily="18" charset="0"/>
                <a:cs typeface="Times New Roman" panose="02020603050405020304" pitchFamily="18" charset="0"/>
              </a:rPr>
              <a:t>, their writings.</a:t>
            </a:r>
            <a:endParaRPr lang="fr-FR" sz="1050" dirty="0" smtClean="0">
              <a:latin typeface="Times New Roman" panose="02020603050405020304" pitchFamily="18" charset="0"/>
              <a:cs typeface="Times New Roman" panose="02020603050405020304" pitchFamily="18" charset="0"/>
            </a:endParaRPr>
          </a:p>
          <a:p>
            <a:pPr lvl="0" algn="just"/>
            <a:r>
              <a:rPr lang="en-US" sz="1050" dirty="0" smtClean="0">
                <a:latin typeface="Times New Roman" panose="02020603050405020304" pitchFamily="18" charset="0"/>
                <a:cs typeface="Times New Roman" panose="02020603050405020304" pitchFamily="18" charset="0"/>
              </a:rPr>
              <a:t>Strong </a:t>
            </a:r>
            <a:r>
              <a:rPr lang="en-US" sz="1050" b="1" dirty="0" smtClean="0">
                <a:latin typeface="Times New Roman" panose="02020603050405020304" pitchFamily="18" charset="0"/>
                <a:cs typeface="Times New Roman" panose="02020603050405020304" pitchFamily="18" charset="0"/>
              </a:rPr>
              <a:t>figurative language </a:t>
            </a:r>
            <a:r>
              <a:rPr lang="en-US" sz="1050" dirty="0" smtClean="0">
                <a:latin typeface="Times New Roman" panose="02020603050405020304" pitchFamily="18" charset="0"/>
                <a:cs typeface="Times New Roman" panose="02020603050405020304" pitchFamily="18" charset="0"/>
              </a:rPr>
              <a:t>is another </a:t>
            </a:r>
            <a:r>
              <a:rPr lang="en-US" sz="1050" b="1" dirty="0" smtClean="0">
                <a:latin typeface="Times New Roman" panose="02020603050405020304" pitchFamily="18" charset="0"/>
                <a:cs typeface="Times New Roman" panose="02020603050405020304" pitchFamily="18" charset="0"/>
              </a:rPr>
              <a:t>component</a:t>
            </a:r>
            <a:r>
              <a:rPr lang="en-US" sz="1050" dirty="0" smtClean="0">
                <a:latin typeface="Times New Roman" panose="02020603050405020304" pitchFamily="18" charset="0"/>
                <a:cs typeface="Times New Roman" panose="02020603050405020304" pitchFamily="18" charset="0"/>
              </a:rPr>
              <a:t> of literary terms that authors use to </a:t>
            </a:r>
            <a:r>
              <a:rPr lang="en-US" sz="1050" b="1" dirty="0" smtClean="0">
                <a:latin typeface="Times New Roman" panose="02020603050405020304" pitchFamily="18" charset="0"/>
                <a:cs typeface="Times New Roman" panose="02020603050405020304" pitchFamily="18" charset="0"/>
              </a:rPr>
              <a:t>evoke</a:t>
            </a:r>
            <a:r>
              <a:rPr lang="en-US" sz="1050" dirty="0" smtClean="0">
                <a:latin typeface="Times New Roman" panose="02020603050405020304" pitchFamily="18" charset="0"/>
                <a:cs typeface="Times New Roman" panose="02020603050405020304" pitchFamily="18" charset="0"/>
              </a:rPr>
              <a:t> a variety of </a:t>
            </a:r>
            <a:r>
              <a:rPr lang="en-US" sz="1050" b="1" dirty="0" smtClean="0">
                <a:latin typeface="Times New Roman" panose="02020603050405020304" pitchFamily="18" charset="0"/>
                <a:cs typeface="Times New Roman" panose="02020603050405020304" pitchFamily="18" charset="0"/>
              </a:rPr>
              <a:t>emotions</a:t>
            </a:r>
            <a:r>
              <a:rPr lang="en-US" sz="1050" dirty="0" smtClean="0">
                <a:latin typeface="Times New Roman" panose="02020603050405020304" pitchFamily="18" charset="0"/>
                <a:cs typeface="Times New Roman" panose="02020603050405020304" pitchFamily="18" charset="0"/>
              </a:rPr>
              <a:t>, from guilt to rage to bliss, and to help us </a:t>
            </a:r>
            <a:r>
              <a:rPr lang="en-US" sz="1050" b="1" dirty="0" smtClean="0">
                <a:latin typeface="Times New Roman" panose="02020603050405020304" pitchFamily="18" charset="0"/>
                <a:cs typeface="Times New Roman" panose="02020603050405020304" pitchFamily="18" charset="0"/>
              </a:rPr>
              <a:t>see</a:t>
            </a:r>
            <a:r>
              <a:rPr lang="en-US" sz="1050" dirty="0" smtClean="0">
                <a:latin typeface="Times New Roman" panose="02020603050405020304" pitchFamily="18" charset="0"/>
                <a:cs typeface="Times New Roman" panose="02020603050405020304" pitchFamily="18" charset="0"/>
              </a:rPr>
              <a:t> the world in </a:t>
            </a:r>
            <a:r>
              <a:rPr lang="en-US" sz="1050" b="1" dirty="0" smtClean="0">
                <a:latin typeface="Times New Roman" panose="02020603050405020304" pitchFamily="18" charset="0"/>
                <a:cs typeface="Times New Roman" panose="02020603050405020304" pitchFamily="18" charset="0"/>
              </a:rPr>
              <a:t>fresh</a:t>
            </a:r>
            <a:r>
              <a:rPr lang="en-US" sz="1050" dirty="0" smtClean="0">
                <a:latin typeface="Times New Roman" panose="02020603050405020304" pitchFamily="18" charset="0"/>
                <a:cs typeface="Times New Roman" panose="02020603050405020304" pitchFamily="18" charset="0"/>
              </a:rPr>
              <a:t> and </a:t>
            </a:r>
            <a:r>
              <a:rPr lang="en-US" sz="1050" b="1" dirty="0" smtClean="0">
                <a:latin typeface="Times New Roman" panose="02020603050405020304" pitchFamily="18" charset="0"/>
                <a:cs typeface="Times New Roman" panose="02020603050405020304" pitchFamily="18" charset="0"/>
              </a:rPr>
              <a:t>magical</a:t>
            </a:r>
            <a:r>
              <a:rPr lang="en-US" sz="1050" dirty="0" smtClean="0">
                <a:latin typeface="Times New Roman" panose="02020603050405020304" pitchFamily="18" charset="0"/>
                <a:cs typeface="Times New Roman" panose="02020603050405020304" pitchFamily="18" charset="0"/>
              </a:rPr>
              <a:t> ways.</a:t>
            </a:r>
            <a:endParaRPr lang="fr-FR" sz="1050" dirty="0" smtClean="0">
              <a:latin typeface="Times New Roman" panose="02020603050405020304" pitchFamily="18" charset="0"/>
              <a:cs typeface="Times New Roman" panose="02020603050405020304" pitchFamily="18" charset="0"/>
            </a:endParaRPr>
          </a:p>
          <a:p>
            <a:pPr lvl="0" algn="just"/>
            <a:r>
              <a:rPr lang="en-US" sz="1050" b="1" dirty="0" smtClean="0">
                <a:latin typeface="Times New Roman" panose="02020603050405020304" pitchFamily="18" charset="0"/>
                <a:cs typeface="Times New Roman" panose="02020603050405020304" pitchFamily="18" charset="0"/>
              </a:rPr>
              <a:t>Word combinations </a:t>
            </a:r>
            <a:r>
              <a:rPr lang="en-US" sz="1050" dirty="0" smtClean="0">
                <a:latin typeface="Times New Roman" panose="02020603050405020304" pitchFamily="18" charset="0"/>
                <a:cs typeface="Times New Roman" panose="02020603050405020304" pitchFamily="18" charset="0"/>
              </a:rPr>
              <a:t>can be used to add </a:t>
            </a:r>
            <a:r>
              <a:rPr lang="en-US" sz="1050" b="1" dirty="0" smtClean="0">
                <a:latin typeface="Times New Roman" panose="02020603050405020304" pitchFamily="18" charset="0"/>
                <a:cs typeface="Times New Roman" panose="02020603050405020304" pitchFamily="18" charset="0"/>
              </a:rPr>
              <a:t>rhythm</a:t>
            </a:r>
            <a:r>
              <a:rPr lang="en-US" sz="1050" dirty="0" smtClean="0">
                <a:latin typeface="Times New Roman" panose="02020603050405020304" pitchFamily="18" charset="0"/>
                <a:cs typeface="Times New Roman" panose="02020603050405020304" pitchFamily="18" charset="0"/>
              </a:rPr>
              <a:t> and </a:t>
            </a:r>
            <a:r>
              <a:rPr lang="en-US" sz="1050" b="1" dirty="0" smtClean="0">
                <a:latin typeface="Times New Roman" panose="02020603050405020304" pitchFamily="18" charset="0"/>
                <a:cs typeface="Times New Roman" panose="02020603050405020304" pitchFamily="18" charset="0"/>
              </a:rPr>
              <a:t>musicality</a:t>
            </a:r>
            <a:r>
              <a:rPr lang="en-US" sz="1050" dirty="0" smtClean="0">
                <a:latin typeface="Times New Roman" panose="02020603050405020304" pitchFamily="18" charset="0"/>
                <a:cs typeface="Times New Roman" panose="02020603050405020304" pitchFamily="18" charset="0"/>
              </a:rPr>
              <a:t> to prose, poetry, and songs. They have the ability to </a:t>
            </a:r>
            <a:r>
              <a:rPr lang="en-US" sz="1050" b="1" dirty="0" smtClean="0">
                <a:latin typeface="Times New Roman" panose="02020603050405020304" pitchFamily="18" charset="0"/>
                <a:cs typeface="Times New Roman" panose="02020603050405020304" pitchFamily="18" charset="0"/>
              </a:rPr>
              <a:t>bring a story to life </a:t>
            </a:r>
            <a:r>
              <a:rPr lang="en-US" sz="1050" dirty="0" smtClean="0">
                <a:latin typeface="Times New Roman" panose="02020603050405020304" pitchFamily="18" charset="0"/>
                <a:cs typeface="Times New Roman" panose="02020603050405020304" pitchFamily="18" charset="0"/>
              </a:rPr>
              <a:t>with such </a:t>
            </a:r>
            <a:r>
              <a:rPr lang="en-US" sz="1050" b="1" dirty="0" smtClean="0">
                <a:latin typeface="Times New Roman" panose="02020603050405020304" pitchFamily="18" charset="0"/>
                <a:cs typeface="Times New Roman" panose="02020603050405020304" pitchFamily="18" charset="0"/>
              </a:rPr>
              <a:t>depth</a:t>
            </a:r>
            <a:r>
              <a:rPr lang="en-US" sz="1050" dirty="0" smtClean="0">
                <a:latin typeface="Times New Roman" panose="02020603050405020304" pitchFamily="18" charset="0"/>
                <a:cs typeface="Times New Roman" panose="02020603050405020304" pitchFamily="18" charset="0"/>
              </a:rPr>
              <a:t> of </a:t>
            </a:r>
            <a:r>
              <a:rPr lang="en-US" sz="1050" b="1" dirty="0" smtClean="0">
                <a:latin typeface="Times New Roman" panose="02020603050405020304" pitchFamily="18" charset="0"/>
                <a:cs typeface="Times New Roman" panose="02020603050405020304" pitchFamily="18" charset="0"/>
              </a:rPr>
              <a:t>detail</a:t>
            </a:r>
            <a:r>
              <a:rPr lang="en-US" sz="1050" dirty="0" smtClean="0">
                <a:latin typeface="Times New Roman" panose="02020603050405020304" pitchFamily="18" charset="0"/>
                <a:cs typeface="Times New Roman" panose="02020603050405020304" pitchFamily="18" charset="0"/>
              </a:rPr>
              <a:t>, </a:t>
            </a:r>
            <a:r>
              <a:rPr lang="en-US" sz="1050" b="1" dirty="0" smtClean="0">
                <a:latin typeface="Times New Roman" panose="02020603050405020304" pitchFamily="18" charset="0"/>
                <a:cs typeface="Times New Roman" panose="02020603050405020304" pitchFamily="18" charset="0"/>
              </a:rPr>
              <a:t>character development</a:t>
            </a:r>
            <a:r>
              <a:rPr lang="en-US" sz="1050" dirty="0" smtClean="0">
                <a:latin typeface="Times New Roman" panose="02020603050405020304" pitchFamily="18" charset="0"/>
                <a:cs typeface="Times New Roman" panose="02020603050405020304" pitchFamily="18" charset="0"/>
              </a:rPr>
              <a:t>, and action that as readers, we are </a:t>
            </a:r>
            <a:r>
              <a:rPr lang="en-US" sz="1050" b="1" dirty="0" smtClean="0">
                <a:latin typeface="Times New Roman" panose="02020603050405020304" pitchFamily="18" charset="0"/>
                <a:cs typeface="Times New Roman" panose="02020603050405020304" pitchFamily="18" charset="0"/>
              </a:rPr>
              <a:t>engrossed in </a:t>
            </a:r>
            <a:r>
              <a:rPr lang="en-US" sz="1050" dirty="0" smtClean="0">
                <a:latin typeface="Times New Roman" panose="02020603050405020304" pitchFamily="18" charset="0"/>
                <a:cs typeface="Times New Roman" panose="02020603050405020304" pitchFamily="18" charset="0"/>
              </a:rPr>
              <a:t>it and </a:t>
            </a:r>
            <a:r>
              <a:rPr lang="en-US" sz="1050" b="1" dirty="0" smtClean="0">
                <a:latin typeface="Times New Roman" panose="02020603050405020304" pitchFamily="18" charset="0"/>
                <a:cs typeface="Times New Roman" panose="02020603050405020304" pitchFamily="18" charset="0"/>
              </a:rPr>
              <a:t>believe</a:t>
            </a:r>
            <a:r>
              <a:rPr lang="en-US" sz="1050" dirty="0" smtClean="0">
                <a:latin typeface="Times New Roman" panose="02020603050405020304" pitchFamily="18" charset="0"/>
                <a:cs typeface="Times New Roman" panose="02020603050405020304" pitchFamily="18" charset="0"/>
              </a:rPr>
              <a:t> the characters to be </a:t>
            </a:r>
            <a:r>
              <a:rPr lang="en-US" sz="1050" b="1" dirty="0" smtClean="0">
                <a:latin typeface="Times New Roman" panose="02020603050405020304" pitchFamily="18" charset="0"/>
                <a:cs typeface="Times New Roman" panose="02020603050405020304" pitchFamily="18" charset="0"/>
              </a:rPr>
              <a:t>real</a:t>
            </a:r>
            <a:r>
              <a:rPr lang="en-US" sz="1050" dirty="0" smtClean="0">
                <a:latin typeface="Times New Roman" panose="02020603050405020304" pitchFamily="18" charset="0"/>
                <a:cs typeface="Times New Roman" panose="02020603050405020304" pitchFamily="18" charset="0"/>
              </a:rPr>
              <a:t>.</a:t>
            </a:r>
            <a:endParaRPr lang="fr-FR" sz="1050" dirty="0" smtClean="0">
              <a:latin typeface="Times New Roman" panose="02020603050405020304" pitchFamily="18" charset="0"/>
              <a:cs typeface="Times New Roman" panose="02020603050405020304" pitchFamily="18" charset="0"/>
            </a:endParaRPr>
          </a:p>
          <a:p>
            <a:pPr lvl="0" algn="just"/>
            <a:r>
              <a:rPr lang="en-US" sz="1050" b="1" dirty="0" smtClean="0">
                <a:latin typeface="Times New Roman" panose="02020603050405020304" pitchFamily="18" charset="0"/>
                <a:cs typeface="Times New Roman" panose="02020603050405020304" pitchFamily="18" charset="0"/>
              </a:rPr>
              <a:t>The beauty of the poet, the persuasiveness of the speaker, and the plot development of the novelist are just a few examples of how literary terms can be used.</a:t>
            </a:r>
            <a:endParaRPr lang="fr-FR" sz="1050" b="1" dirty="0" smtClean="0">
              <a:latin typeface="Times New Roman" panose="02020603050405020304" pitchFamily="18" charset="0"/>
              <a:cs typeface="Times New Roman" panose="02020603050405020304" pitchFamily="18" charset="0"/>
            </a:endParaRPr>
          </a:p>
          <a:p>
            <a:endParaRPr lang="en-GB" sz="1050" dirty="0"/>
          </a:p>
        </p:txBody>
      </p:sp>
      <p:sp>
        <p:nvSpPr>
          <p:cNvPr id="4" name="Espace réservé du numéro de diapositive 3"/>
          <p:cNvSpPr>
            <a:spLocks noGrp="1"/>
          </p:cNvSpPr>
          <p:nvPr>
            <p:ph type="sldNum" sz="quarter" idx="10"/>
          </p:nvPr>
        </p:nvSpPr>
        <p:spPr/>
        <p:txBody>
          <a:bodyPr/>
          <a:lstStyle/>
          <a:p>
            <a:fld id="{DE9F6393-E911-4189-BDA8-8371B1133C99}" type="slidenum">
              <a:rPr lang="en-US" smtClean="0"/>
              <a:t>1</a:t>
            </a:fld>
            <a:endParaRPr lang="en-US"/>
          </a:p>
        </p:txBody>
      </p:sp>
    </p:spTree>
    <p:extLst>
      <p:ext uri="{BB962C8B-B14F-4D97-AF65-F5344CB8AC3E}">
        <p14:creationId xmlns:p14="http://schemas.microsoft.com/office/powerpoint/2010/main" val="1335830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GB" sz="1800" dirty="0" smtClean="0"/>
              <a:t>5</a:t>
            </a:r>
            <a:endParaRPr lang="en-GB" sz="1800" dirty="0"/>
          </a:p>
        </p:txBody>
      </p:sp>
      <p:sp>
        <p:nvSpPr>
          <p:cNvPr id="4" name="Espace réservé du numéro de diapositive 3"/>
          <p:cNvSpPr>
            <a:spLocks noGrp="1"/>
          </p:cNvSpPr>
          <p:nvPr>
            <p:ph type="sldNum" sz="quarter" idx="10"/>
          </p:nvPr>
        </p:nvSpPr>
        <p:spPr/>
        <p:txBody>
          <a:bodyPr/>
          <a:lstStyle/>
          <a:p>
            <a:fld id="{DE9F6393-E911-4189-BDA8-8371B1133C99}" type="slidenum">
              <a:rPr lang="en-US" smtClean="0"/>
              <a:t>13</a:t>
            </a:fld>
            <a:endParaRPr lang="en-US"/>
          </a:p>
        </p:txBody>
      </p:sp>
    </p:spTree>
    <p:extLst>
      <p:ext uri="{BB962C8B-B14F-4D97-AF65-F5344CB8AC3E}">
        <p14:creationId xmlns:p14="http://schemas.microsoft.com/office/powerpoint/2010/main" val="3916368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DE9F6393-E911-4189-BDA8-8371B1133C99}" type="slidenum">
              <a:rPr lang="en-US" smtClean="0"/>
              <a:t>23</a:t>
            </a:fld>
            <a:endParaRPr lang="en-US"/>
          </a:p>
        </p:txBody>
      </p:sp>
    </p:spTree>
    <p:extLst>
      <p:ext uri="{BB962C8B-B14F-4D97-AF65-F5344CB8AC3E}">
        <p14:creationId xmlns:p14="http://schemas.microsoft.com/office/powerpoint/2010/main" val="3708196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13346FB-4B1C-47F9-8716-A4A53CC4B360}" type="slidenum">
              <a:rPr lang="fr-FR" smtClean="0"/>
              <a:t>37</a:t>
            </a:fld>
            <a:endParaRPr lang="fr-FR"/>
          </a:p>
        </p:txBody>
      </p:sp>
    </p:spTree>
    <p:extLst>
      <p:ext uri="{BB962C8B-B14F-4D97-AF65-F5344CB8AC3E}">
        <p14:creationId xmlns:p14="http://schemas.microsoft.com/office/powerpoint/2010/main" val="628115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2">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347840"/>
      </p:ext>
    </p:extLst>
  </p:cSld>
  <p:clrMapOvr>
    <a:masterClrMapping/>
  </p:clrMapOvr>
  <p:transition spd="slow">
    <p:push dir="u"/>
  </p:transition>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3">
    <p:spTree>
      <p:nvGrpSpPr>
        <p:cNvPr id="1" name=""/>
        <p:cNvGrpSpPr/>
        <p:nvPr/>
      </p:nvGrpSpPr>
      <p:grpSpPr>
        <a:xfrm>
          <a:off x="0" y="0"/>
          <a:ext cx="0" cy="0"/>
          <a:chOff x="0" y="0"/>
          <a:chExt cx="0" cy="0"/>
        </a:xfrm>
      </p:grpSpPr>
      <p:sp>
        <p:nvSpPr>
          <p:cNvPr id="6" name="Picture Placeholder 2">
            <a:extLst>
              <a:ext uri="{FF2B5EF4-FFF2-40B4-BE49-F238E27FC236}">
                <a16:creationId xmlns:a16="http://schemas.microsoft.com/office/drawing/2014/main" xmlns="" id="{C6958ABB-54B7-467D-9B14-DB7664E440F3}"/>
              </a:ext>
            </a:extLst>
          </p:cNvPr>
          <p:cNvSpPr>
            <a:spLocks noGrp="1"/>
          </p:cNvSpPr>
          <p:nvPr>
            <p:ph type="pic" sz="quarter" idx="10"/>
          </p:nvPr>
        </p:nvSpPr>
        <p:spPr>
          <a:xfrm>
            <a:off x="1409701" y="904875"/>
            <a:ext cx="3200400" cy="4391025"/>
          </a:xfrm>
          <a:prstGeom prst="rect">
            <a:avLst/>
          </a:prstGeom>
          <a:solidFill>
            <a:schemeClr val="bg1">
              <a:lumMod val="85000"/>
            </a:schemeClr>
          </a:solidFill>
        </p:spPr>
        <p:txBody>
          <a:bodyPr/>
          <a:lstStyle/>
          <a:p>
            <a:r>
              <a:rPr lang="fr-FR" smtClean="0"/>
              <a:t>Cliquez sur l'icône pour ajouter une image</a:t>
            </a:r>
            <a:endParaRPr lang="en-GB"/>
          </a:p>
        </p:txBody>
      </p:sp>
    </p:spTree>
    <p:extLst>
      <p:ext uri="{BB962C8B-B14F-4D97-AF65-F5344CB8AC3E}">
        <p14:creationId xmlns:p14="http://schemas.microsoft.com/office/powerpoint/2010/main" val="4175284125"/>
      </p:ext>
    </p:extLst>
  </p:cSld>
  <p:clrMapOvr>
    <a:masterClrMapping/>
  </p:clrMapOvr>
  <p:transition spd="slow">
    <p:push dir="u"/>
  </p:transition>
  <p:extLst mod="1">
    <p:ext uri="{DCECCB84-F9BA-43D5-87BE-67443E8EF086}">
      <p15:sldGuideLst xmlns:p15="http://schemas.microsoft.com/office/powerpoint/2012/main" xmlns="">
        <p15:guide id="1" pos="3840" userDrawn="1">
          <p15:clr>
            <a:srgbClr val="FBAE40"/>
          </p15:clr>
        </p15:guide>
        <p15:guide id="2" orient="horz"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cSld name="4">
    <p:spTree>
      <p:nvGrpSpPr>
        <p:cNvPr id="1" name=""/>
        <p:cNvGrpSpPr/>
        <p:nvPr/>
      </p:nvGrpSpPr>
      <p:grpSpPr>
        <a:xfrm>
          <a:off x="0" y="0"/>
          <a:ext cx="0" cy="0"/>
          <a:chOff x="0" y="0"/>
          <a:chExt cx="0" cy="0"/>
        </a:xfrm>
      </p:grpSpPr>
      <p:sp>
        <p:nvSpPr>
          <p:cNvPr id="13" name="Picture Placeholder 12"/>
          <p:cNvSpPr>
            <a:spLocks noGrp="1"/>
          </p:cNvSpPr>
          <p:nvPr>
            <p:ph type="pic" sz="quarter" idx="14"/>
          </p:nvPr>
        </p:nvSpPr>
        <p:spPr>
          <a:xfrm>
            <a:off x="390425" y="3716323"/>
            <a:ext cx="5339256" cy="2622565"/>
          </a:xfrm>
          <a:prstGeom prst="rect">
            <a:avLst/>
          </a:prstGeom>
          <a:solidFill>
            <a:schemeClr val="bg1">
              <a:lumMod val="85000"/>
            </a:schemeClr>
          </a:solidFill>
        </p:spPr>
        <p:txBody>
          <a:bodyPr/>
          <a:lstStyle>
            <a:lvl1pPr>
              <a:defRPr lang="en-GB"/>
            </a:lvl1pPr>
          </a:lstStyle>
          <a:p>
            <a:r>
              <a:rPr lang="fr-FR" smtClean="0"/>
              <a:t>Cliquez sur l'icône pour ajouter une image</a:t>
            </a:r>
            <a:endParaRPr lang="en-GB"/>
          </a:p>
        </p:txBody>
      </p:sp>
      <p:sp>
        <p:nvSpPr>
          <p:cNvPr id="7" name="Picture Placeholder 12">
            <a:extLst>
              <a:ext uri="{FF2B5EF4-FFF2-40B4-BE49-F238E27FC236}">
                <a16:creationId xmlns:a16="http://schemas.microsoft.com/office/drawing/2014/main" xmlns="" id="{F6941202-0B24-427F-8E11-13A423FCFE77}"/>
              </a:ext>
            </a:extLst>
          </p:cNvPr>
          <p:cNvSpPr>
            <a:spLocks noGrp="1"/>
          </p:cNvSpPr>
          <p:nvPr>
            <p:ph type="pic" sz="quarter" idx="15"/>
          </p:nvPr>
        </p:nvSpPr>
        <p:spPr>
          <a:xfrm>
            <a:off x="6462321" y="3716322"/>
            <a:ext cx="5339256" cy="2622565"/>
          </a:xfrm>
          <a:prstGeom prst="rect">
            <a:avLst/>
          </a:prstGeom>
          <a:solidFill>
            <a:schemeClr val="bg1">
              <a:lumMod val="85000"/>
            </a:schemeClr>
          </a:solidFill>
        </p:spPr>
        <p:txBody>
          <a:bodyPr/>
          <a:lstStyle>
            <a:lvl1pPr>
              <a:defRPr lang="en-GB"/>
            </a:lvl1pPr>
          </a:lstStyle>
          <a:p>
            <a:r>
              <a:rPr lang="fr-FR" smtClean="0"/>
              <a:t>Cliquez sur l'icône pour ajouter une image</a:t>
            </a:r>
            <a:endParaRPr lang="en-GB"/>
          </a:p>
        </p:txBody>
      </p:sp>
    </p:spTree>
    <p:extLst>
      <p:ext uri="{BB962C8B-B14F-4D97-AF65-F5344CB8AC3E}">
        <p14:creationId xmlns:p14="http://schemas.microsoft.com/office/powerpoint/2010/main" val="3180443634"/>
      </p:ext>
    </p:extLst>
  </p:cSld>
  <p:clrMapOvr>
    <a:masterClrMapping/>
  </p:clrMapOvr>
  <p:transition spd="slow">
    <p:push dir="u"/>
  </p:transition>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6">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xmlns="" id="{A33FE3B6-B100-4C38-BDAD-FE2937AE1804}"/>
              </a:ext>
            </a:extLst>
          </p:cNvPr>
          <p:cNvSpPr>
            <a:spLocks noGrp="1"/>
          </p:cNvSpPr>
          <p:nvPr>
            <p:ph type="pic" sz="quarter" idx="11"/>
          </p:nvPr>
        </p:nvSpPr>
        <p:spPr>
          <a:xfrm>
            <a:off x="0" y="704848"/>
            <a:ext cx="12192000" cy="3467101"/>
          </a:xfrm>
          <a:prstGeom prst="rect">
            <a:avLst/>
          </a:prstGeom>
          <a:solidFill>
            <a:schemeClr val="bg1">
              <a:lumMod val="85000"/>
            </a:schemeClr>
          </a:solidFill>
        </p:spPr>
        <p:txBody>
          <a:bodyPr/>
          <a:lstStyle>
            <a:lvl1pPr marL="285750" indent="-285750">
              <a:buFont typeface="Arial" panose="020B0604020202020204" pitchFamily="34" charset="0"/>
              <a:buChar char="•"/>
              <a:defRPr sz="18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fr-FR" smtClean="0"/>
              <a:t>Cliquez sur l'icône pour ajouter une image</a:t>
            </a:r>
            <a:endParaRPr lang="en-ID" dirty="0"/>
          </a:p>
        </p:txBody>
      </p:sp>
    </p:spTree>
    <p:extLst>
      <p:ext uri="{BB962C8B-B14F-4D97-AF65-F5344CB8AC3E}">
        <p14:creationId xmlns:p14="http://schemas.microsoft.com/office/powerpoint/2010/main" val="1950677296"/>
      </p:ext>
    </p:extLst>
  </p:cSld>
  <p:clrMapOvr>
    <a:masterClrMapping/>
  </p:clrMapOvr>
  <p:transition spd="slow">
    <p:push dir="u"/>
  </p:transition>
  <p:extLst mod="1">
    <p:ext uri="{DCECCB84-F9BA-43D5-87BE-67443E8EF086}">
      <p15:sldGuideLst xmlns:p15="http://schemas.microsoft.com/office/powerpoint/2012/main" xmlns="">
        <p15:guide id="1" pos="3840">
          <p15:clr>
            <a:srgbClr val="FBAE40"/>
          </p15:clr>
        </p15:guide>
        <p15:guide id="2" orient="horz" pos="21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fr-FR"/>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Date Placeholder 3"/>
          <p:cNvSpPr>
            <a:spLocks noGrp="1"/>
          </p:cNvSpPr>
          <p:nvPr>
            <p:ph type="dt" sz="half" idx="10"/>
          </p:nvPr>
        </p:nvSpPr>
        <p:spPr/>
        <p:txBody>
          <a:bodyPr/>
          <a:lstStyle/>
          <a:p>
            <a:fld id="{2F3968D9-90B7-4881-978C-17F1F235234A}"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88AA7C-9855-4DF6-A874-C9D17EF233E4}" type="slidenum">
              <a:rPr lang="en-US" smtClean="0"/>
              <a:t>‹N°›</a:t>
            </a:fld>
            <a:endParaRPr lang="en-US"/>
          </a:p>
        </p:txBody>
      </p:sp>
    </p:spTree>
    <p:extLst>
      <p:ext uri="{BB962C8B-B14F-4D97-AF65-F5344CB8AC3E}">
        <p14:creationId xmlns:p14="http://schemas.microsoft.com/office/powerpoint/2010/main" val="2880997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1">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prstGeom prst="rect">
            <a:avLst/>
          </a:prstGeom>
          <a:solidFill>
            <a:schemeClr val="bg1">
              <a:lumMod val="85000"/>
            </a:schemeClr>
          </a:solidFill>
        </p:spPr>
        <p:txBody>
          <a:bodyPr/>
          <a:lstStyle/>
          <a:p>
            <a:endParaRPr lang="en-GB"/>
          </a:p>
        </p:txBody>
      </p:sp>
    </p:spTree>
    <p:extLst>
      <p:ext uri="{BB962C8B-B14F-4D97-AF65-F5344CB8AC3E}">
        <p14:creationId xmlns:p14="http://schemas.microsoft.com/office/powerpoint/2010/main" val="1419524447"/>
      </p:ext>
    </p:extLst>
  </p:cSld>
  <p:clrMapOvr>
    <a:masterClrMapping/>
  </p:clrMapOvr>
  <p:transition spd="slow">
    <p:push dir="u"/>
  </p:transition>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347840"/>
      </p:ext>
    </p:extLst>
  </p:cSld>
  <p:clrMapOvr>
    <a:masterClrMapping/>
  </p:clrMapOvr>
  <p:transition spd="slow">
    <p:push dir="u"/>
  </p:transition>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3">
    <p:spTree>
      <p:nvGrpSpPr>
        <p:cNvPr id="1" name=""/>
        <p:cNvGrpSpPr/>
        <p:nvPr/>
      </p:nvGrpSpPr>
      <p:grpSpPr>
        <a:xfrm>
          <a:off x="0" y="0"/>
          <a:ext cx="0" cy="0"/>
          <a:chOff x="0" y="0"/>
          <a:chExt cx="0" cy="0"/>
        </a:xfrm>
      </p:grpSpPr>
      <p:sp>
        <p:nvSpPr>
          <p:cNvPr id="6" name="Picture Placeholder 2">
            <a:extLst>
              <a:ext uri="{FF2B5EF4-FFF2-40B4-BE49-F238E27FC236}">
                <a16:creationId xmlns:a16="http://schemas.microsoft.com/office/drawing/2014/main" xmlns="" id="{C6958ABB-54B7-467D-9B14-DB7664E440F3}"/>
              </a:ext>
            </a:extLst>
          </p:cNvPr>
          <p:cNvSpPr>
            <a:spLocks noGrp="1"/>
          </p:cNvSpPr>
          <p:nvPr>
            <p:ph type="pic" sz="quarter" idx="10"/>
          </p:nvPr>
        </p:nvSpPr>
        <p:spPr>
          <a:xfrm>
            <a:off x="1409701" y="904875"/>
            <a:ext cx="3200400" cy="4391025"/>
          </a:xfrm>
          <a:prstGeom prst="rect">
            <a:avLst/>
          </a:prstGeom>
          <a:solidFill>
            <a:schemeClr val="bg1">
              <a:lumMod val="85000"/>
            </a:schemeClr>
          </a:solidFill>
        </p:spPr>
        <p:txBody>
          <a:bodyPr/>
          <a:lstStyle/>
          <a:p>
            <a:endParaRPr lang="en-GB"/>
          </a:p>
        </p:txBody>
      </p:sp>
    </p:spTree>
    <p:extLst>
      <p:ext uri="{BB962C8B-B14F-4D97-AF65-F5344CB8AC3E}">
        <p14:creationId xmlns:p14="http://schemas.microsoft.com/office/powerpoint/2010/main" val="4175284125"/>
      </p:ext>
    </p:extLst>
  </p:cSld>
  <p:clrMapOvr>
    <a:masterClrMapping/>
  </p:clrMapOvr>
  <p:transition spd="slow">
    <p:push dir="u"/>
  </p:transition>
  <p:extLst mod="1">
    <p:ext uri="{DCECCB84-F9BA-43D5-87BE-67443E8EF086}">
      <p15:sldGuideLst xmlns:p15="http://schemas.microsoft.com/office/powerpoint/2012/main" xmlns="">
        <p15:guide id="1" pos="3840" userDrawn="1">
          <p15:clr>
            <a:srgbClr val="FBAE40"/>
          </p15:clr>
        </p15:guide>
        <p15:guide id="2" orient="horz" pos="216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6">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xmlns="" id="{A33FE3B6-B100-4C38-BDAD-FE2937AE1804}"/>
              </a:ext>
            </a:extLst>
          </p:cNvPr>
          <p:cNvSpPr>
            <a:spLocks noGrp="1"/>
          </p:cNvSpPr>
          <p:nvPr>
            <p:ph type="pic" sz="quarter" idx="11"/>
          </p:nvPr>
        </p:nvSpPr>
        <p:spPr>
          <a:xfrm>
            <a:off x="0" y="704848"/>
            <a:ext cx="12192000" cy="3467101"/>
          </a:xfrm>
          <a:prstGeom prst="rect">
            <a:avLst/>
          </a:prstGeom>
          <a:solidFill>
            <a:schemeClr val="bg1">
              <a:lumMod val="85000"/>
            </a:schemeClr>
          </a:solidFill>
        </p:spPr>
        <p:txBody>
          <a:bodyPr/>
          <a:lstStyle>
            <a:lvl1pPr marL="285750" indent="-285750">
              <a:buFont typeface="Arial" panose="020B0604020202020204" pitchFamily="34" charset="0"/>
              <a:buChar char="•"/>
              <a:defRPr sz="18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endParaRPr lang="en-ID" dirty="0"/>
          </a:p>
        </p:txBody>
      </p:sp>
    </p:spTree>
    <p:extLst>
      <p:ext uri="{BB962C8B-B14F-4D97-AF65-F5344CB8AC3E}">
        <p14:creationId xmlns:p14="http://schemas.microsoft.com/office/powerpoint/2010/main" val="1950677296"/>
      </p:ext>
    </p:extLst>
  </p:cSld>
  <p:clrMapOvr>
    <a:masterClrMapping/>
  </p:clrMapOvr>
  <p:transition spd="slow">
    <p:push dir="u"/>
  </p:transition>
  <p:extLst mod="1">
    <p:ext uri="{DCECCB84-F9BA-43D5-87BE-67443E8EF086}">
      <p15:sldGuideLst xmlns:p15="http://schemas.microsoft.com/office/powerpoint/2012/main" xmlns="">
        <p15:guide id="1" pos="3840">
          <p15:clr>
            <a:srgbClr val="FBAE40"/>
          </p15:clr>
        </p15:guide>
        <p15:guide id="2" orient="horz" pos="216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www.free-power-point-templates.com/"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9B56D97-44CF-4676-B615-30100F158D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Text Placeholder 2">
            <a:extLst>
              <a:ext uri="{FF2B5EF4-FFF2-40B4-BE49-F238E27FC236}">
                <a16:creationId xmlns:a16="http://schemas.microsoft.com/office/drawing/2014/main" xmlns="" id="{890C77D6-BD26-4F2F-9760-C833E915F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a:extLst>
              <a:ext uri="{FF2B5EF4-FFF2-40B4-BE49-F238E27FC236}">
                <a16:creationId xmlns:a16="http://schemas.microsoft.com/office/drawing/2014/main" xmlns="" id="{1432BFB3-D77A-4F66-B808-EB858FA87F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3968D9-90B7-4881-978C-17F1F235234A}" type="datetimeFigureOut">
              <a:rPr lang="en-US" smtClean="0"/>
              <a:t>12/29/2023</a:t>
            </a:fld>
            <a:endParaRPr lang="en-US"/>
          </a:p>
        </p:txBody>
      </p:sp>
      <p:sp>
        <p:nvSpPr>
          <p:cNvPr id="5" name="Footer Placeholder 4">
            <a:extLst>
              <a:ext uri="{FF2B5EF4-FFF2-40B4-BE49-F238E27FC236}">
                <a16:creationId xmlns:a16="http://schemas.microsoft.com/office/drawing/2014/main" xmlns="" id="{15B32995-9A2C-416B-A2AB-0896AB379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837B90BA-CBB9-4F95-B2E4-B47AB35523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88AA7C-9855-4DF6-A874-C9D17EF233E4}" type="slidenum">
              <a:rPr lang="en-US" smtClean="0"/>
              <a:t>‹N°›</a:t>
            </a:fld>
            <a:endParaRPr lang="en-US"/>
          </a:p>
        </p:txBody>
      </p:sp>
      <p:sp>
        <p:nvSpPr>
          <p:cNvPr id="8" name="TextBox 7">
            <a:extLst>
              <a:ext uri="{FF2B5EF4-FFF2-40B4-BE49-F238E27FC236}">
                <a16:creationId xmlns:a16="http://schemas.microsoft.com/office/drawing/2014/main" xmlns="" id="{AF7DC35E-807C-424F-B310-BFD5C260A4EA}"/>
              </a:ext>
            </a:extLst>
          </p:cNvPr>
          <p:cNvSpPr txBox="1"/>
          <p:nvPr/>
        </p:nvSpPr>
        <p:spPr>
          <a:xfrm>
            <a:off x="-46180" y="6889888"/>
            <a:ext cx="6096000" cy="276999"/>
          </a:xfrm>
          <a:prstGeom prst="rect">
            <a:avLst/>
          </a:prstGeom>
          <a:noFill/>
        </p:spPr>
        <p:txBody>
          <a:bodyPr wrap="square">
            <a:spAutoFit/>
          </a:bodyPr>
          <a:lstStyle/>
          <a:p>
            <a:r>
              <a:rPr lang="en-US" sz="1200">
                <a:solidFill>
                  <a:schemeClr val="bg1">
                    <a:lumMod val="65000"/>
                  </a:schemeClr>
                </a:solidFill>
                <a:hlinkClick r:id="rId11">
                  <a:extLst>
                    <a:ext uri="{A12FA001-AC4F-418D-AE19-62706E023703}">
                      <ahyp:hlinkClr xmlns:ahyp="http://schemas.microsoft.com/office/drawing/2018/hyperlinkcolor" xmlns="" val="tx"/>
                    </a:ext>
                  </a:extLst>
                </a:hlinkClick>
              </a:rPr>
              <a:t>https://www.free-power-point-templates.com/</a:t>
            </a:r>
            <a:endParaRPr lang="en-US" sz="1200">
              <a:solidFill>
                <a:schemeClr val="bg1">
                  <a:lumMod val="65000"/>
                </a:schemeClr>
              </a:solidFill>
            </a:endParaRPr>
          </a:p>
        </p:txBody>
      </p:sp>
      <p:sp>
        <p:nvSpPr>
          <p:cNvPr id="9" name="TextBox 8">
            <a:extLst>
              <a:ext uri="{FF2B5EF4-FFF2-40B4-BE49-F238E27FC236}">
                <a16:creationId xmlns:a16="http://schemas.microsoft.com/office/drawing/2014/main" xmlns="" id="{5A5EBB0C-8A03-4940-9BE4-61BC87B95248}"/>
              </a:ext>
            </a:extLst>
          </p:cNvPr>
          <p:cNvSpPr txBox="1"/>
          <p:nvPr/>
        </p:nvSpPr>
        <p:spPr>
          <a:xfrm>
            <a:off x="11042213" y="6889887"/>
            <a:ext cx="1206062" cy="276999"/>
          </a:xfrm>
          <a:prstGeom prst="rect">
            <a:avLst/>
          </a:prstGeom>
          <a:noFill/>
        </p:spPr>
        <p:txBody>
          <a:bodyPr wrap="square">
            <a:spAutoFit/>
          </a:bodyPr>
          <a:lstStyle/>
          <a:p>
            <a:pPr algn="r"/>
            <a:r>
              <a:rPr lang="en-US" sz="1200">
                <a:solidFill>
                  <a:schemeClr val="bg1">
                    <a:lumMod val="65000"/>
                  </a:schemeClr>
                </a:solidFill>
              </a:rPr>
              <a:t>FPPT.com</a:t>
            </a:r>
          </a:p>
        </p:txBody>
      </p:sp>
      <p:sp>
        <p:nvSpPr>
          <p:cNvPr id="10" name="TextBox 7">
            <a:extLst>
              <a:ext uri="{FF2B5EF4-FFF2-40B4-BE49-F238E27FC236}">
                <a16:creationId xmlns:a16="http://schemas.microsoft.com/office/drawing/2014/main" xmlns="" id="{AF7DC35E-807C-424F-B310-BFD5C260A4EA}"/>
              </a:ext>
            </a:extLst>
          </p:cNvPr>
          <p:cNvSpPr txBox="1"/>
          <p:nvPr userDrawn="1"/>
        </p:nvSpPr>
        <p:spPr>
          <a:xfrm>
            <a:off x="-46180" y="6889888"/>
            <a:ext cx="6096000" cy="276999"/>
          </a:xfrm>
          <a:prstGeom prst="rect">
            <a:avLst/>
          </a:prstGeom>
          <a:noFill/>
        </p:spPr>
        <p:txBody>
          <a:bodyPr wrap="square">
            <a:spAutoFit/>
          </a:bodyPr>
          <a:lstStyle/>
          <a:p>
            <a:r>
              <a:rPr lang="en-US" sz="1200">
                <a:solidFill>
                  <a:schemeClr val="bg1">
                    <a:lumMod val="65000"/>
                  </a:schemeClr>
                </a:solidFill>
                <a:hlinkClick r:id="rId11">
                  <a:extLst>
                    <a:ext uri="{A12FA001-AC4F-418D-AE19-62706E023703}">
                      <ahyp:hlinkClr xmlns:ahyp="http://schemas.microsoft.com/office/drawing/2018/hyperlinkcolor" xmlns="" val="tx"/>
                    </a:ext>
                  </a:extLst>
                </a:hlinkClick>
              </a:rPr>
              <a:t>https://www.free-power-point-templates.com/</a:t>
            </a:r>
            <a:endParaRPr lang="en-US" sz="1200">
              <a:solidFill>
                <a:schemeClr val="bg1">
                  <a:lumMod val="65000"/>
                </a:schemeClr>
              </a:solidFill>
            </a:endParaRPr>
          </a:p>
        </p:txBody>
      </p:sp>
      <p:sp>
        <p:nvSpPr>
          <p:cNvPr id="11" name="TextBox 8">
            <a:extLst>
              <a:ext uri="{FF2B5EF4-FFF2-40B4-BE49-F238E27FC236}">
                <a16:creationId xmlns:a16="http://schemas.microsoft.com/office/drawing/2014/main" xmlns="" id="{5A5EBB0C-8A03-4940-9BE4-61BC87B95248}"/>
              </a:ext>
            </a:extLst>
          </p:cNvPr>
          <p:cNvSpPr txBox="1"/>
          <p:nvPr userDrawn="1"/>
        </p:nvSpPr>
        <p:spPr>
          <a:xfrm>
            <a:off x="11042213" y="6889887"/>
            <a:ext cx="1206062" cy="276999"/>
          </a:xfrm>
          <a:prstGeom prst="rect">
            <a:avLst/>
          </a:prstGeom>
          <a:noFill/>
        </p:spPr>
        <p:txBody>
          <a:bodyPr wrap="square">
            <a:spAutoFit/>
          </a:bodyPr>
          <a:lstStyle/>
          <a:p>
            <a:pPr algn="r"/>
            <a:r>
              <a:rPr lang="en-US" sz="1200">
                <a:solidFill>
                  <a:schemeClr val="bg1">
                    <a:lumMod val="65000"/>
                  </a:schemeClr>
                </a:solidFill>
              </a:rPr>
              <a:t>FPPT.com</a:t>
            </a:r>
          </a:p>
        </p:txBody>
      </p:sp>
    </p:spTree>
    <p:extLst>
      <p:ext uri="{BB962C8B-B14F-4D97-AF65-F5344CB8AC3E}">
        <p14:creationId xmlns:p14="http://schemas.microsoft.com/office/powerpoint/2010/main" val="99584360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60" r:id="rId6"/>
    <p:sldLayoutId id="2147483661" r:id="rId7"/>
    <p:sldLayoutId id="2147483662" r:id="rId8"/>
    <p:sldLayoutId id="2147483665" r:id="rId9"/>
  </p:sldLayoutIdLst>
  <p:transition spd="slow">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3060" y="215900"/>
            <a:ext cx="4052713" cy="1015663"/>
          </a:xfrm>
          <a:prstGeom prst="rect">
            <a:avLst/>
          </a:prstGeom>
        </p:spPr>
        <p:txBody>
          <a:bodyPr wrap="none">
            <a:spAutoFit/>
          </a:bodyPr>
          <a:lstStyle/>
          <a:p>
            <a:r>
              <a:rPr lang="en-US" sz="6000" dirty="0" smtClean="0">
                <a:latin typeface="Times New Roman" pitchFamily="18" charset="0"/>
                <a:cs typeface="Times New Roman" pitchFamily="18" charset="0"/>
              </a:rPr>
              <a:t>Short </a:t>
            </a:r>
            <a:r>
              <a:rPr lang="en-US" sz="6000" dirty="0">
                <a:latin typeface="Times New Roman" pitchFamily="18" charset="0"/>
                <a:cs typeface="Times New Roman" pitchFamily="18" charset="0"/>
              </a:rPr>
              <a:t>stories</a:t>
            </a:r>
            <a:endParaRPr lang="en-GB" sz="6000" dirty="0">
              <a:latin typeface="Times New Roman" pitchFamily="18" charset="0"/>
              <a:cs typeface="Times New Roman" pitchFamily="18" charset="0"/>
            </a:endParaRPr>
          </a:p>
        </p:txBody>
      </p:sp>
      <p:sp>
        <p:nvSpPr>
          <p:cNvPr id="5" name="Content Placeholder 2"/>
          <p:cNvSpPr>
            <a:spLocks noGrp="1"/>
          </p:cNvSpPr>
          <p:nvPr>
            <p:ph idx="1"/>
          </p:nvPr>
        </p:nvSpPr>
        <p:spPr>
          <a:xfrm>
            <a:off x="1704560" y="1422400"/>
            <a:ext cx="8290340" cy="4470400"/>
          </a:xfrm>
          <a:ln>
            <a:solidFill>
              <a:srgbClr val="0070C0"/>
            </a:solidFill>
          </a:ln>
        </p:spPr>
        <p:txBody>
          <a:bodyPr>
            <a:normAutofit fontScale="92500"/>
          </a:bodyPr>
          <a:lstStyle/>
          <a:p>
            <a:pPr indent="457200" algn="just">
              <a:lnSpc>
                <a:spcPct val="150000"/>
              </a:lnSpc>
              <a:spcAft>
                <a:spcPts val="800"/>
              </a:spcAft>
            </a:pPr>
            <a:r>
              <a:rPr lang="en-GB" sz="3900" dirty="0" smtClean="0">
                <a:latin typeface="Times New Roman" panose="02020603050405020304" pitchFamily="18" charset="0"/>
                <a:ea typeface="Calibri" panose="020F0502020204030204" pitchFamily="34" charset="0"/>
                <a:cs typeface="Times New Roman" pitchFamily="18" charset="0"/>
              </a:rPr>
              <a:t>*</a:t>
            </a:r>
            <a:r>
              <a:rPr lang="en-GB" sz="3900" dirty="0">
                <a:latin typeface="Times New Roman" panose="02020603050405020304" pitchFamily="18" charset="0"/>
                <a:ea typeface="Calibri" panose="020F0502020204030204" pitchFamily="34" charset="0"/>
                <a:cs typeface="Times New Roman" pitchFamily="18" charset="0"/>
              </a:rPr>
              <a:t>Learning to Read by Jessica Powders</a:t>
            </a:r>
            <a:endParaRPr lang="en-US" sz="3900" dirty="0">
              <a:latin typeface="Times New Roman" pitchFamily="18" charset="0"/>
              <a:ea typeface="Calibri" panose="020F0502020204030204" pitchFamily="34" charset="0"/>
              <a:cs typeface="Times New Roman" pitchFamily="18" charset="0"/>
            </a:endParaRPr>
          </a:p>
          <a:p>
            <a:pPr indent="457200" algn="just">
              <a:lnSpc>
                <a:spcPct val="150000"/>
              </a:lnSpc>
              <a:spcAft>
                <a:spcPts val="800"/>
              </a:spcAft>
            </a:pPr>
            <a:r>
              <a:rPr lang="en-GB" sz="3900" dirty="0">
                <a:latin typeface="Times New Roman" panose="02020603050405020304" pitchFamily="18" charset="0"/>
                <a:ea typeface="Calibri" panose="020F0502020204030204" pitchFamily="34" charset="0"/>
                <a:cs typeface="Times New Roman" pitchFamily="18" charset="0"/>
              </a:rPr>
              <a:t>*Through the Tunnel by Doris Lessing </a:t>
            </a:r>
            <a:endParaRPr lang="en-US" sz="3900" dirty="0">
              <a:latin typeface="Times New Roman" pitchFamily="18" charset="0"/>
              <a:ea typeface="Calibri" panose="020F0502020204030204" pitchFamily="34" charset="0"/>
              <a:cs typeface="Times New Roman" pitchFamily="18" charset="0"/>
            </a:endParaRPr>
          </a:p>
          <a:p>
            <a:pPr indent="457200" algn="just">
              <a:lnSpc>
                <a:spcPct val="150000"/>
              </a:lnSpc>
              <a:spcAft>
                <a:spcPts val="800"/>
              </a:spcAft>
            </a:pPr>
            <a:r>
              <a:rPr lang="en-GB" sz="3900" dirty="0">
                <a:latin typeface="Times New Roman" panose="02020603050405020304" pitchFamily="18" charset="0"/>
                <a:ea typeface="Calibri" panose="020F0502020204030204" pitchFamily="34" charset="0"/>
                <a:cs typeface="Times New Roman" pitchFamily="18" charset="0"/>
              </a:rPr>
              <a:t>*The Necklace by Guy de Maupassant</a:t>
            </a:r>
            <a:endParaRPr lang="en-US" sz="3900" dirty="0">
              <a:latin typeface="Times New Roman" pitchFamily="18" charset="0"/>
              <a:ea typeface="Calibri" panose="020F0502020204030204" pitchFamily="34" charset="0"/>
              <a:cs typeface="Times New Roman" pitchFamily="18" charset="0"/>
            </a:endParaRPr>
          </a:p>
          <a:p>
            <a:pPr indent="457200" algn="just">
              <a:lnSpc>
                <a:spcPct val="150000"/>
              </a:lnSpc>
              <a:spcAft>
                <a:spcPts val="800"/>
              </a:spcAft>
            </a:pPr>
            <a:r>
              <a:rPr lang="en-GB" sz="3900" dirty="0">
                <a:latin typeface="Times New Roman" panose="02020603050405020304" pitchFamily="18" charset="0"/>
                <a:ea typeface="Calibri" panose="020F0502020204030204" pitchFamily="34" charset="0"/>
                <a:cs typeface="Times New Roman" pitchFamily="18" charset="0"/>
              </a:rPr>
              <a:t>*The Saint by Accident by Paul </a:t>
            </a:r>
            <a:r>
              <a:rPr lang="en-GB" sz="3900" dirty="0" smtClean="0">
                <a:latin typeface="Times New Roman" panose="02020603050405020304" pitchFamily="18" charset="0"/>
                <a:ea typeface="Calibri" panose="020F0502020204030204" pitchFamily="34" charset="0"/>
                <a:cs typeface="Times New Roman" pitchFamily="18" charset="0"/>
              </a:rPr>
              <a:t>Bowels</a:t>
            </a:r>
            <a:endParaRPr lang="en-US" sz="3900" dirty="0">
              <a:latin typeface="Times New Roman" pitchFamily="18" charset="0"/>
              <a:ea typeface="Calibri" panose="020F0502020204030204" pitchFamily="34" charset="0"/>
              <a:cs typeface="Times New Roman" pitchFamily="18" charset="0"/>
            </a:endParaRPr>
          </a:p>
        </p:txBody>
      </p:sp>
    </p:spTree>
    <p:extLst>
      <p:ext uri="{BB962C8B-B14F-4D97-AF65-F5344CB8AC3E}">
        <p14:creationId xmlns:p14="http://schemas.microsoft.com/office/powerpoint/2010/main" val="1307893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00" y="571838"/>
            <a:ext cx="11849100" cy="3693319"/>
          </a:xfrm>
          <a:prstGeom prst="rect">
            <a:avLst/>
          </a:prstGeom>
          <a:ln>
            <a:solidFill>
              <a:srgbClr val="0070C0"/>
            </a:solidFill>
          </a:ln>
        </p:spPr>
        <p:txBody>
          <a:bodyPr wrap="square">
            <a:spAutoFit/>
          </a:bodyPr>
          <a:lstStyle/>
          <a:p>
            <a:pPr algn="just">
              <a:lnSpc>
                <a:spcPct val="150000"/>
              </a:lnSpc>
            </a:pPr>
            <a:r>
              <a:rPr lang="en-US" sz="3600" b="1" dirty="0">
                <a:latin typeface="Times New Roman" pitchFamily="18" charset="0"/>
                <a:cs typeface="Times New Roman" pitchFamily="18" charset="0"/>
              </a:rPr>
              <a:t>c) Climax: </a:t>
            </a:r>
            <a:r>
              <a:rPr lang="en-US" sz="3600" dirty="0">
                <a:latin typeface="Times New Roman" pitchFamily="18" charset="0"/>
                <a:cs typeface="Times New Roman" pitchFamily="18" charset="0"/>
              </a:rPr>
              <a:t>Here, the reader finds out what happens to </a:t>
            </a:r>
            <a:r>
              <a:rPr lang="en-US" sz="3600" dirty="0" smtClean="0">
                <a:latin typeface="Times New Roman" pitchFamily="18" charset="0"/>
                <a:cs typeface="Times New Roman" pitchFamily="18" charset="0"/>
              </a:rPr>
              <a:t>the conflict</a:t>
            </a:r>
            <a:r>
              <a:rPr lang="en-US" sz="3600" dirty="0">
                <a:latin typeface="Times New Roman" pitchFamily="18" charset="0"/>
                <a:cs typeface="Times New Roman" pitchFamily="18" charset="0"/>
              </a:rPr>
              <a:t>, or how the conflict </a:t>
            </a:r>
            <a:r>
              <a:rPr lang="en-US" sz="3600" dirty="0" smtClean="0">
                <a:latin typeface="Times New Roman" pitchFamily="18" charset="0"/>
                <a:cs typeface="Times New Roman" pitchFamily="18" charset="0"/>
              </a:rPr>
              <a:t>might be </a:t>
            </a:r>
            <a:r>
              <a:rPr lang="en-US" sz="3600" dirty="0">
                <a:latin typeface="Times New Roman" pitchFamily="18" charset="0"/>
                <a:cs typeface="Times New Roman" pitchFamily="18" charset="0"/>
              </a:rPr>
              <a:t>resolved. The story </a:t>
            </a:r>
            <a:r>
              <a:rPr lang="en-US" sz="3600" dirty="0" smtClean="0">
                <a:latin typeface="Times New Roman" pitchFamily="18" charset="0"/>
                <a:cs typeface="Times New Roman" pitchFamily="18" charset="0"/>
              </a:rPr>
              <a:t>may not </a:t>
            </a:r>
            <a:r>
              <a:rPr lang="en-US" sz="3600" dirty="0">
                <a:latin typeface="Times New Roman" pitchFamily="18" charset="0"/>
                <a:cs typeface="Times New Roman" pitchFamily="18" charset="0"/>
              </a:rPr>
              <a:t>yet be finished, but the reader now has a </a:t>
            </a:r>
            <a:r>
              <a:rPr lang="en-US" sz="3600" dirty="0" smtClean="0">
                <a:latin typeface="Times New Roman" pitchFamily="18" charset="0"/>
                <a:cs typeface="Times New Roman" pitchFamily="18" charset="0"/>
              </a:rPr>
              <a:t>good understanding of what </a:t>
            </a:r>
            <a:r>
              <a:rPr lang="en-US" sz="3600" dirty="0">
                <a:latin typeface="Times New Roman" pitchFamily="18" charset="0"/>
                <a:cs typeface="Times New Roman" pitchFamily="18" charset="0"/>
              </a:rPr>
              <a:t>way it is going to go</a:t>
            </a:r>
            <a:r>
              <a:rPr lang="en-US" sz="3600" dirty="0" smtClean="0">
                <a:latin typeface="Times New Roman" pitchFamily="18" charset="0"/>
                <a:cs typeface="Times New Roman" pitchFamily="18" charset="0"/>
              </a:rPr>
              <a:t>.</a:t>
            </a:r>
            <a:endParaRPr lang="en-US" dirty="0"/>
          </a:p>
          <a:p>
            <a:pPr algn="just"/>
            <a:endParaRPr lang="en-GB" dirty="0"/>
          </a:p>
        </p:txBody>
      </p:sp>
      <p:sp>
        <p:nvSpPr>
          <p:cNvPr id="5" name="Espace réservé du contenu 2"/>
          <p:cNvSpPr>
            <a:spLocks noGrp="1"/>
          </p:cNvSpPr>
          <p:nvPr>
            <p:ph idx="1"/>
          </p:nvPr>
        </p:nvSpPr>
        <p:spPr>
          <a:xfrm>
            <a:off x="101600" y="5524500"/>
            <a:ext cx="12001500" cy="1064902"/>
          </a:xfrm>
          <a:ln>
            <a:solidFill>
              <a:schemeClr val="accent5">
                <a:lumMod val="75000"/>
              </a:schemeClr>
            </a:solidFill>
          </a:ln>
        </p:spPr>
        <p:txBody>
          <a:bodyPr>
            <a:noAutofit/>
          </a:bodyPr>
          <a:lstStyle/>
          <a:p>
            <a:pPr algn="just"/>
            <a:r>
              <a:rPr lang="en-US" sz="2800" b="1" dirty="0" smtClean="0">
                <a:latin typeface="Times New Roman" panose="02020603050405020304" pitchFamily="18" charset="0"/>
                <a:cs typeface="Times New Roman" panose="02020603050405020304" pitchFamily="18" charset="0"/>
              </a:rPr>
              <a:t>Climax</a:t>
            </a:r>
            <a:r>
              <a:rPr lang="en-US" sz="2800" dirty="0">
                <a:latin typeface="Times New Roman" panose="02020603050405020304" pitchFamily="18" charset="0"/>
                <a:cs typeface="Times New Roman" panose="02020603050405020304" pitchFamily="18" charset="0"/>
              </a:rPr>
              <a:t>: The conflict is faced during the main, most dramatic event of the story. </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0308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100" y="1480909"/>
            <a:ext cx="11938000" cy="1754326"/>
          </a:xfrm>
          <a:prstGeom prst="rect">
            <a:avLst/>
          </a:prstGeom>
          <a:ln>
            <a:solidFill>
              <a:srgbClr val="0070C0"/>
            </a:solidFill>
          </a:ln>
        </p:spPr>
        <p:txBody>
          <a:bodyPr wrap="square">
            <a:spAutoFit/>
          </a:bodyPr>
          <a:lstStyle/>
          <a:p>
            <a:pPr algn="just">
              <a:lnSpc>
                <a:spcPct val="150000"/>
              </a:lnSpc>
            </a:pPr>
            <a:r>
              <a:rPr lang="en-US" sz="3600" b="1" dirty="0">
                <a:latin typeface="Times New Roman" pitchFamily="18" charset="0"/>
                <a:cs typeface="Times New Roman" pitchFamily="18" charset="0"/>
              </a:rPr>
              <a:t>d) Falling Action: </a:t>
            </a:r>
            <a:r>
              <a:rPr lang="en-US" sz="3600" dirty="0">
                <a:latin typeface="Times New Roman" pitchFamily="18" charset="0"/>
                <a:cs typeface="Times New Roman" pitchFamily="18" charset="0"/>
              </a:rPr>
              <a:t>The plot begins to wrap up in this section of the story, which is </a:t>
            </a:r>
            <a:r>
              <a:rPr lang="en-US" sz="3600" dirty="0" smtClean="0">
                <a:latin typeface="Times New Roman" pitchFamily="18" charset="0"/>
                <a:cs typeface="Times New Roman" pitchFamily="18" charset="0"/>
              </a:rPr>
              <a:t>usually brief.</a:t>
            </a:r>
            <a:endParaRPr lang="en-GB" dirty="0"/>
          </a:p>
        </p:txBody>
      </p:sp>
      <p:sp>
        <p:nvSpPr>
          <p:cNvPr id="3" name="Espace réservé du contenu 2"/>
          <p:cNvSpPr>
            <a:spLocks noGrp="1"/>
          </p:cNvSpPr>
          <p:nvPr>
            <p:ph idx="1"/>
          </p:nvPr>
        </p:nvSpPr>
        <p:spPr>
          <a:xfrm>
            <a:off x="127000" y="5486400"/>
            <a:ext cx="12001500" cy="1064902"/>
          </a:xfrm>
          <a:ln>
            <a:solidFill>
              <a:schemeClr val="accent5">
                <a:lumMod val="75000"/>
              </a:schemeClr>
            </a:solidFill>
          </a:ln>
        </p:spPr>
        <p:txBody>
          <a:bodyPr>
            <a:noAutofit/>
          </a:bodyPr>
          <a:lstStyle/>
          <a:p>
            <a:pPr algn="just"/>
            <a:r>
              <a:rPr lang="en-US" sz="2800" b="1" dirty="0" smtClean="0">
                <a:latin typeface="Times New Roman" panose="02020603050405020304" pitchFamily="18" charset="0"/>
                <a:cs typeface="Times New Roman" panose="02020603050405020304" pitchFamily="18" charset="0"/>
              </a:rPr>
              <a:t>Falling </a:t>
            </a:r>
            <a:r>
              <a:rPr lang="en-US" sz="2800" b="1" dirty="0">
                <a:latin typeface="Times New Roman" panose="02020603050405020304" pitchFamily="18" charset="0"/>
                <a:cs typeface="Times New Roman" panose="02020603050405020304" pitchFamily="18" charset="0"/>
              </a:rPr>
              <a:t>action</a:t>
            </a:r>
            <a:r>
              <a:rPr lang="en-US" sz="2800" dirty="0">
                <a:latin typeface="Times New Roman" panose="02020603050405020304" pitchFamily="18" charset="0"/>
                <a:cs typeface="Times New Roman" panose="02020603050405020304" pitchFamily="18" charset="0"/>
              </a:rPr>
              <a:t>: The story begins to slow down, showing the results of the climax. </a:t>
            </a:r>
            <a:endParaRPr lang="en-US" sz="2800" dirty="0" smtClean="0">
              <a:latin typeface="Times New Roman" panose="02020603050405020304" pitchFamily="18" charset="0"/>
              <a:cs typeface="Times New Roman" panose="02020603050405020304" pitchFamily="18" charset="0"/>
            </a:endParaRPr>
          </a:p>
          <a:p>
            <a:pPr algn="just"/>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11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 y="395238"/>
            <a:ext cx="11963400" cy="4524315"/>
          </a:xfrm>
          <a:prstGeom prst="rect">
            <a:avLst/>
          </a:prstGeom>
          <a:ln>
            <a:solidFill>
              <a:srgbClr val="0070C0"/>
            </a:solidFill>
          </a:ln>
        </p:spPr>
        <p:txBody>
          <a:bodyPr wrap="square">
            <a:spAutoFit/>
          </a:bodyPr>
          <a:lstStyle/>
          <a:p>
            <a:pPr algn="just"/>
            <a:r>
              <a:rPr lang="en-US" sz="3600" b="1" dirty="0">
                <a:latin typeface="Times New Roman" pitchFamily="18" charset="0"/>
                <a:cs typeface="Times New Roman" pitchFamily="18" charset="0"/>
              </a:rPr>
              <a:t>e) Denouement/Conclusion/Resolution: </a:t>
            </a:r>
            <a:r>
              <a:rPr lang="en-US" sz="3600" dirty="0">
                <a:latin typeface="Times New Roman" pitchFamily="18" charset="0"/>
                <a:cs typeface="Times New Roman" pitchFamily="18" charset="0"/>
              </a:rPr>
              <a:t>This part follows quickly after the climax </a:t>
            </a:r>
            <a:r>
              <a:rPr lang="en-US" sz="3600" dirty="0" smtClean="0">
                <a:latin typeface="Times New Roman" pitchFamily="18" charset="0"/>
                <a:cs typeface="Times New Roman" pitchFamily="18" charset="0"/>
              </a:rPr>
              <a:t>and provides </a:t>
            </a:r>
            <a:r>
              <a:rPr lang="en-US" sz="3600" dirty="0">
                <a:latin typeface="Times New Roman" pitchFamily="18" charset="0"/>
                <a:cs typeface="Times New Roman" pitchFamily="18" charset="0"/>
              </a:rPr>
              <a:t>the last pieces </a:t>
            </a:r>
            <a:r>
              <a:rPr lang="en-US" sz="3600" dirty="0" smtClean="0">
                <a:latin typeface="Times New Roman" pitchFamily="18" charset="0"/>
                <a:cs typeface="Times New Roman" pitchFamily="18" charset="0"/>
              </a:rPr>
              <a:t>of information </a:t>
            </a:r>
            <a:r>
              <a:rPr lang="en-US" sz="3600" dirty="0">
                <a:latin typeface="Times New Roman" pitchFamily="18" charset="0"/>
                <a:cs typeface="Times New Roman" pitchFamily="18" charset="0"/>
              </a:rPr>
              <a:t>for the reader. “Denouement” is </a:t>
            </a:r>
            <a:r>
              <a:rPr lang="en-US" sz="3600" dirty="0" smtClean="0">
                <a:latin typeface="Times New Roman" pitchFamily="18" charset="0"/>
                <a:cs typeface="Times New Roman" pitchFamily="18" charset="0"/>
              </a:rPr>
              <a:t>French word for “unknotting</a:t>
            </a:r>
            <a:r>
              <a:rPr lang="en-US" sz="3600" dirty="0">
                <a:latin typeface="Times New Roman" pitchFamily="18" charset="0"/>
                <a:cs typeface="Times New Roman" pitchFamily="18" charset="0"/>
              </a:rPr>
              <a:t>”; you may therefore think </a:t>
            </a:r>
            <a:r>
              <a:rPr lang="en-US" sz="3600" dirty="0" smtClean="0">
                <a:latin typeface="Times New Roman" pitchFamily="18" charset="0"/>
                <a:cs typeface="Times New Roman" pitchFamily="18" charset="0"/>
              </a:rPr>
              <a:t>of denouement </a:t>
            </a:r>
            <a:r>
              <a:rPr lang="en-US" sz="3600" dirty="0">
                <a:latin typeface="Times New Roman" pitchFamily="18" charset="0"/>
                <a:cs typeface="Times New Roman" pitchFamily="18" charset="0"/>
              </a:rPr>
              <a:t>as </a:t>
            </a:r>
            <a:r>
              <a:rPr lang="en-US" sz="3600" dirty="0" smtClean="0">
                <a:latin typeface="Times New Roman" pitchFamily="18" charset="0"/>
                <a:cs typeface="Times New Roman" pitchFamily="18" charset="0"/>
              </a:rPr>
              <a:t>the “unknotting</a:t>
            </a:r>
            <a:r>
              <a:rPr lang="en-US" sz="3600" dirty="0">
                <a:latin typeface="Times New Roman" pitchFamily="18" charset="0"/>
                <a:cs typeface="Times New Roman" pitchFamily="18" charset="0"/>
              </a:rPr>
              <a:t>” or “untangling</a:t>
            </a:r>
            <a:r>
              <a:rPr lang="en-US" sz="3600" dirty="0" smtClean="0">
                <a:latin typeface="Times New Roman" pitchFamily="18" charset="0"/>
                <a:cs typeface="Times New Roman" pitchFamily="18" charset="0"/>
              </a:rPr>
              <a:t>”</a:t>
            </a:r>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of the </a:t>
            </a:r>
            <a:r>
              <a:rPr lang="en-US" sz="3600" dirty="0">
                <a:latin typeface="Times New Roman" pitchFamily="18" charset="0"/>
                <a:cs typeface="Times New Roman" pitchFamily="18" charset="0"/>
              </a:rPr>
              <a:t>plot. Other words </a:t>
            </a:r>
            <a:r>
              <a:rPr lang="en-US" sz="3600" dirty="0" smtClean="0">
                <a:latin typeface="Times New Roman" pitchFamily="18" charset="0"/>
                <a:cs typeface="Times New Roman" pitchFamily="18" charset="0"/>
              </a:rPr>
              <a:t>for denouement </a:t>
            </a:r>
            <a:r>
              <a:rPr lang="en-US" sz="3600" dirty="0">
                <a:latin typeface="Times New Roman" pitchFamily="18" charset="0"/>
                <a:cs typeface="Times New Roman" pitchFamily="18" charset="0"/>
              </a:rPr>
              <a:t>are conclusion or resolution (think about it as </a:t>
            </a:r>
            <a:r>
              <a:rPr lang="en-US" sz="3600" dirty="0" smtClean="0">
                <a:latin typeface="Times New Roman" pitchFamily="18" charset="0"/>
                <a:cs typeface="Times New Roman" pitchFamily="18" charset="0"/>
              </a:rPr>
              <a:t>the resolution </a:t>
            </a:r>
            <a:r>
              <a:rPr lang="en-US" sz="3600" dirty="0">
                <a:latin typeface="Times New Roman" pitchFamily="18" charset="0"/>
                <a:cs typeface="Times New Roman" pitchFamily="18" charset="0"/>
              </a:rPr>
              <a:t>of the climax). However, not all conclusions </a:t>
            </a:r>
            <a:r>
              <a:rPr lang="en-US" sz="3600" dirty="0" smtClean="0">
                <a:latin typeface="Times New Roman" pitchFamily="18" charset="0"/>
                <a:cs typeface="Times New Roman" pitchFamily="18" charset="0"/>
              </a:rPr>
              <a:t>provide resolution.</a:t>
            </a:r>
            <a:endParaRPr lang="en-GB" dirty="0"/>
          </a:p>
        </p:txBody>
      </p:sp>
      <p:sp>
        <p:nvSpPr>
          <p:cNvPr id="3" name="Espace réservé du contenu 2"/>
          <p:cNvSpPr>
            <a:spLocks noGrp="1"/>
          </p:cNvSpPr>
          <p:nvPr>
            <p:ph idx="1"/>
          </p:nvPr>
        </p:nvSpPr>
        <p:spPr>
          <a:xfrm>
            <a:off x="127000" y="5539098"/>
            <a:ext cx="12001500" cy="1064902"/>
          </a:xfrm>
          <a:ln>
            <a:solidFill>
              <a:schemeClr val="accent5">
                <a:lumMod val="75000"/>
              </a:schemeClr>
            </a:solidFill>
          </a:ln>
        </p:spPr>
        <p:txBody>
          <a:bodyPr>
            <a:noAutofit/>
          </a:bodyPr>
          <a:lstStyle/>
          <a:p>
            <a:pPr algn="just"/>
            <a:r>
              <a:rPr lang="en-US" sz="2800" b="1" dirty="0" smtClean="0">
                <a:latin typeface="Times New Roman" panose="02020603050405020304" pitchFamily="18" charset="0"/>
                <a:cs typeface="Times New Roman" panose="02020603050405020304" pitchFamily="18" charset="0"/>
              </a:rPr>
              <a:t>Resolution</a:t>
            </a:r>
            <a:r>
              <a:rPr lang="en-US" sz="2800" dirty="0">
                <a:latin typeface="Times New Roman" panose="02020603050405020304" pitchFamily="18" charset="0"/>
                <a:cs typeface="Times New Roman" panose="02020603050405020304" pitchFamily="18" charset="0"/>
              </a:rPr>
              <a:t>: The story is tied up and concluded.</a:t>
            </a:r>
            <a:endParaRPr lang="fr-FR" sz="2800" dirty="0">
              <a:latin typeface="Times New Roman" panose="02020603050405020304" pitchFamily="18" charset="0"/>
              <a:cs typeface="Times New Roman" panose="02020603050405020304" pitchFamily="18" charset="0"/>
            </a:endParaRPr>
          </a:p>
          <a:p>
            <a:pPr algn="just"/>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1074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000" y="301536"/>
            <a:ext cx="11950700" cy="1200329"/>
          </a:xfrm>
          <a:prstGeom prst="rect">
            <a:avLst/>
          </a:prstGeom>
        </p:spPr>
        <p:txBody>
          <a:bodyPr wrap="square">
            <a:spAutoFit/>
          </a:bodyPr>
          <a:lstStyle/>
          <a:p>
            <a:r>
              <a:rPr lang="en-US" sz="3600" b="1" dirty="0">
                <a:solidFill>
                  <a:srgbClr val="FF0000"/>
                </a:solidFill>
                <a:latin typeface="Times New Roman" pitchFamily="18" charset="0"/>
                <a:cs typeface="Times New Roman" pitchFamily="18" charset="0"/>
              </a:rPr>
              <a:t>There are five types of conclusions and they have a variety of names:</a:t>
            </a:r>
            <a:endParaRPr lang="en-GB" sz="3600" b="1" dirty="0">
              <a:solidFill>
                <a:srgbClr val="FF0000"/>
              </a:solidFill>
              <a:latin typeface="Times New Roman" pitchFamily="18" charset="0"/>
              <a:cs typeface="Times New Roman" pitchFamily="18" charset="0"/>
            </a:endParaRPr>
          </a:p>
        </p:txBody>
      </p:sp>
      <p:sp>
        <p:nvSpPr>
          <p:cNvPr id="3" name="Rectangle 2"/>
          <p:cNvSpPr/>
          <p:nvPr/>
        </p:nvSpPr>
        <p:spPr>
          <a:xfrm>
            <a:off x="127000" y="1632974"/>
            <a:ext cx="11950700" cy="4524315"/>
          </a:xfrm>
          <a:prstGeom prst="rect">
            <a:avLst/>
          </a:prstGeom>
          <a:ln>
            <a:solidFill>
              <a:srgbClr val="0070C0"/>
            </a:solidFill>
          </a:ln>
        </p:spPr>
        <p:txBody>
          <a:bodyPr wrap="square">
            <a:spAutoFit/>
          </a:bodyPr>
          <a:lstStyle/>
          <a:p>
            <a:pPr marL="514350" indent="-514350" algn="just">
              <a:buAutoNum type="alphaLcParenR"/>
            </a:pPr>
            <a:r>
              <a:rPr lang="en-US" sz="3200" b="1" dirty="0" smtClean="0">
                <a:latin typeface="Times New Roman" pitchFamily="18" charset="0"/>
                <a:cs typeface="Times New Roman" pitchFamily="18" charset="0"/>
              </a:rPr>
              <a:t>Expository </a:t>
            </a:r>
            <a:r>
              <a:rPr lang="en-US" sz="3200" b="1" dirty="0">
                <a:latin typeface="Times New Roman" pitchFamily="18" charset="0"/>
                <a:cs typeface="Times New Roman" pitchFamily="18" charset="0"/>
              </a:rPr>
              <a:t>Happy</a:t>
            </a:r>
            <a:r>
              <a:rPr lang="en-US" sz="3200" dirty="0">
                <a:latin typeface="Times New Roman" pitchFamily="18" charset="0"/>
                <a:cs typeface="Times New Roman" pitchFamily="18" charset="0"/>
              </a:rPr>
              <a:t>: All loose ends are tied up and explained and </a:t>
            </a:r>
            <a:r>
              <a:rPr lang="en-US" sz="3200" dirty="0" smtClean="0">
                <a:latin typeface="Times New Roman" pitchFamily="18" charset="0"/>
                <a:cs typeface="Times New Roman" pitchFamily="18" charset="0"/>
              </a:rPr>
              <a:t>the ending </a:t>
            </a:r>
            <a:r>
              <a:rPr lang="en-US" sz="3200" dirty="0">
                <a:latin typeface="Times New Roman" pitchFamily="18" charset="0"/>
                <a:cs typeface="Times New Roman" pitchFamily="18" charset="0"/>
              </a:rPr>
              <a:t>is </a:t>
            </a:r>
            <a:r>
              <a:rPr lang="en-US" sz="3200" dirty="0" smtClean="0">
                <a:latin typeface="Times New Roman" pitchFamily="18" charset="0"/>
                <a:cs typeface="Times New Roman" pitchFamily="18" charset="0"/>
              </a:rPr>
              <a:t>happy.</a:t>
            </a:r>
            <a:endParaRPr lang="en-US" sz="3200" b="1" dirty="0">
              <a:latin typeface="Times New Roman" pitchFamily="18" charset="0"/>
              <a:cs typeface="Times New Roman" pitchFamily="18" charset="0"/>
            </a:endParaRPr>
          </a:p>
          <a:p>
            <a:pPr marL="514350" indent="-514350" algn="just">
              <a:buAutoNum type="alphaLcParenR"/>
            </a:pPr>
            <a:r>
              <a:rPr lang="en-US" sz="3200" b="1" dirty="0" smtClean="0">
                <a:latin typeface="Times New Roman" pitchFamily="18" charset="0"/>
                <a:cs typeface="Times New Roman" pitchFamily="18" charset="0"/>
              </a:rPr>
              <a:t>Expository </a:t>
            </a:r>
            <a:r>
              <a:rPr lang="en-US" sz="3200" b="1" dirty="0">
                <a:latin typeface="Times New Roman" pitchFamily="18" charset="0"/>
                <a:cs typeface="Times New Roman" pitchFamily="18" charset="0"/>
              </a:rPr>
              <a:t>Sad: </a:t>
            </a:r>
            <a:r>
              <a:rPr lang="en-US" sz="3200" dirty="0">
                <a:latin typeface="Times New Roman" pitchFamily="18" charset="0"/>
                <a:cs typeface="Times New Roman" pitchFamily="18" charset="0"/>
              </a:rPr>
              <a:t>All loose ends are tied up and explained and the ending is </a:t>
            </a:r>
            <a:r>
              <a:rPr lang="en-US" sz="3200" dirty="0" smtClean="0">
                <a:latin typeface="Times New Roman" pitchFamily="18" charset="0"/>
                <a:cs typeface="Times New Roman" pitchFamily="18" charset="0"/>
              </a:rPr>
              <a:t>sad.</a:t>
            </a:r>
            <a:endParaRPr lang="en-US" sz="3200" b="1" dirty="0">
              <a:latin typeface="Times New Roman" pitchFamily="18" charset="0"/>
              <a:cs typeface="Times New Roman" pitchFamily="18" charset="0"/>
            </a:endParaRPr>
          </a:p>
          <a:p>
            <a:pPr marL="514350" indent="-514350" algn="just">
              <a:buAutoNum type="alphaLcParenR"/>
            </a:pPr>
            <a:r>
              <a:rPr lang="en-US" sz="3200" b="1" dirty="0" smtClean="0">
                <a:latin typeface="Times New Roman" pitchFamily="18" charset="0"/>
                <a:cs typeface="Times New Roman" pitchFamily="18" charset="0"/>
              </a:rPr>
              <a:t>Surprise </a:t>
            </a:r>
            <a:r>
              <a:rPr lang="en-US" sz="3200" b="1" dirty="0">
                <a:latin typeface="Times New Roman" pitchFamily="18" charset="0"/>
                <a:cs typeface="Times New Roman" pitchFamily="18" charset="0"/>
              </a:rPr>
              <a:t>or Twist: </a:t>
            </a:r>
            <a:r>
              <a:rPr lang="en-US" sz="3200" dirty="0">
                <a:latin typeface="Times New Roman" pitchFamily="18" charset="0"/>
                <a:cs typeface="Times New Roman" pitchFamily="18" charset="0"/>
              </a:rPr>
              <a:t>Something happens that the reader does not expect at </a:t>
            </a:r>
            <a:r>
              <a:rPr lang="en-US" sz="3200" dirty="0" smtClean="0">
                <a:latin typeface="Times New Roman" pitchFamily="18" charset="0"/>
                <a:cs typeface="Times New Roman" pitchFamily="18" charset="0"/>
              </a:rPr>
              <a:t>all.</a:t>
            </a:r>
            <a:endParaRPr lang="en-US" sz="3200" b="1" dirty="0">
              <a:latin typeface="Times New Roman" pitchFamily="18" charset="0"/>
              <a:cs typeface="Times New Roman" pitchFamily="18" charset="0"/>
            </a:endParaRPr>
          </a:p>
          <a:p>
            <a:pPr marL="514350" indent="-514350" algn="just">
              <a:buAutoNum type="alphaLcParenR"/>
            </a:pPr>
            <a:r>
              <a:rPr lang="en-US" sz="3200" b="1" dirty="0" smtClean="0">
                <a:latin typeface="Times New Roman" pitchFamily="18" charset="0"/>
                <a:cs typeface="Times New Roman" pitchFamily="18" charset="0"/>
              </a:rPr>
              <a:t>Unresolved </a:t>
            </a:r>
            <a:r>
              <a:rPr lang="en-US" sz="3200" b="1" dirty="0">
                <a:latin typeface="Times New Roman" pitchFamily="18" charset="0"/>
                <a:cs typeface="Times New Roman" pitchFamily="18" charset="0"/>
              </a:rPr>
              <a:t>or Indeterminate: </a:t>
            </a:r>
            <a:r>
              <a:rPr lang="en-US" sz="3200" dirty="0">
                <a:latin typeface="Times New Roman" pitchFamily="18" charset="0"/>
                <a:cs typeface="Times New Roman" pitchFamily="18" charset="0"/>
              </a:rPr>
              <a:t>The reader is left with questions and has to, in part, </a:t>
            </a:r>
            <a:r>
              <a:rPr lang="en-US" sz="3200" dirty="0" smtClean="0">
                <a:latin typeface="Times New Roman" pitchFamily="18" charset="0"/>
                <a:cs typeface="Times New Roman" pitchFamily="18" charset="0"/>
              </a:rPr>
              <a:t>supply the </a:t>
            </a:r>
            <a:r>
              <a:rPr lang="en-US" sz="3200" dirty="0">
                <a:latin typeface="Times New Roman" pitchFamily="18" charset="0"/>
                <a:cs typeface="Times New Roman" pitchFamily="18" charset="0"/>
              </a:rPr>
              <a:t>ending him or herself. Some loose ends are left to </a:t>
            </a:r>
            <a:r>
              <a:rPr lang="en-US" sz="3200" dirty="0" smtClean="0">
                <a:latin typeface="Times New Roman" pitchFamily="18" charset="0"/>
                <a:cs typeface="Times New Roman" pitchFamily="18" charset="0"/>
              </a:rPr>
              <a:t>dangle.</a:t>
            </a:r>
          </a:p>
        </p:txBody>
      </p:sp>
    </p:spTree>
    <p:extLst>
      <p:ext uri="{BB962C8B-B14F-4D97-AF65-F5344CB8AC3E}">
        <p14:creationId xmlns:p14="http://schemas.microsoft.com/office/powerpoint/2010/main" val="1524058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9700" y="1460838"/>
            <a:ext cx="11950700" cy="3539430"/>
          </a:xfrm>
          <a:prstGeom prst="rect">
            <a:avLst/>
          </a:prstGeom>
          <a:ln>
            <a:solidFill>
              <a:srgbClr val="0070C0"/>
            </a:solidFill>
          </a:ln>
        </p:spPr>
        <p:txBody>
          <a:bodyPr wrap="square">
            <a:spAutoFit/>
          </a:bodyPr>
          <a:lstStyle/>
          <a:p>
            <a:pPr algn="just"/>
            <a:r>
              <a:rPr lang="en-US" sz="3200" b="1" dirty="0">
                <a:latin typeface="Times New Roman" pitchFamily="18" charset="0"/>
                <a:cs typeface="Times New Roman" pitchFamily="18" charset="0"/>
              </a:rPr>
              <a:t>e) Anti-Climax: </a:t>
            </a:r>
            <a:r>
              <a:rPr lang="en-US" sz="3200" dirty="0">
                <a:latin typeface="Times New Roman" pitchFamily="18" charset="0"/>
                <a:cs typeface="Times New Roman" pitchFamily="18" charset="0"/>
              </a:rPr>
              <a:t>A dull or disappointing ending to something after increasing </a:t>
            </a:r>
            <a:r>
              <a:rPr lang="en-US" sz="3200" dirty="0" smtClean="0">
                <a:latin typeface="Times New Roman" pitchFamily="18" charset="0"/>
                <a:cs typeface="Times New Roman" pitchFamily="18" charset="0"/>
              </a:rPr>
              <a:t>excitement.</a:t>
            </a:r>
          </a:p>
          <a:p>
            <a:pPr algn="just"/>
            <a:r>
              <a:rPr lang="en-US" sz="3200" dirty="0" smtClean="0">
                <a:latin typeface="Times New Roman" pitchFamily="18" charset="0"/>
                <a:cs typeface="Times New Roman" pitchFamily="18" charset="0"/>
              </a:rPr>
              <a:t>For </a:t>
            </a:r>
            <a:r>
              <a:rPr lang="en-US" sz="3200" dirty="0">
                <a:latin typeface="Times New Roman" pitchFamily="18" charset="0"/>
                <a:cs typeface="Times New Roman" pitchFamily="18" charset="0"/>
              </a:rPr>
              <a:t>example: After the weeks of preparation, the concert itself was a bit of an </a:t>
            </a:r>
            <a:r>
              <a:rPr lang="en-US" sz="3200" dirty="0" smtClean="0">
                <a:latin typeface="Times New Roman" pitchFamily="18" charset="0"/>
                <a:cs typeface="Times New Roman" pitchFamily="18" charset="0"/>
              </a:rPr>
              <a:t>anti-climax.</a:t>
            </a:r>
          </a:p>
          <a:p>
            <a:pPr algn="just"/>
            <a:r>
              <a:rPr lang="en-US" sz="3200" dirty="0" smtClean="0">
                <a:latin typeface="Times New Roman" pitchFamily="18" charset="0"/>
                <a:cs typeface="Times New Roman" pitchFamily="18" charset="0"/>
              </a:rPr>
              <a:t>In </a:t>
            </a:r>
            <a:r>
              <a:rPr lang="en-US" sz="3200" dirty="0">
                <a:latin typeface="Times New Roman" pitchFamily="18" charset="0"/>
                <a:cs typeface="Times New Roman" pitchFamily="18" charset="0"/>
              </a:rPr>
              <a:t>connection to a story or novel, it means an ending that </a:t>
            </a:r>
            <a:r>
              <a:rPr lang="en-US" sz="3200" dirty="0" smtClean="0">
                <a:latin typeface="Times New Roman" pitchFamily="18" charset="0"/>
                <a:cs typeface="Times New Roman" pitchFamily="18" charset="0"/>
              </a:rPr>
              <a:t>doesn’t measure </a:t>
            </a:r>
            <a:r>
              <a:rPr lang="en-US" sz="3200" dirty="0">
                <a:latin typeface="Times New Roman" pitchFamily="18" charset="0"/>
                <a:cs typeface="Times New Roman" pitchFamily="18" charset="0"/>
              </a:rPr>
              <a:t>up to the </a:t>
            </a:r>
            <a:r>
              <a:rPr lang="en-US" sz="3200" dirty="0" smtClean="0">
                <a:latin typeface="Times New Roman" pitchFamily="18" charset="0"/>
                <a:cs typeface="Times New Roman" pitchFamily="18" charset="0"/>
              </a:rPr>
              <a:t>plot events </a:t>
            </a:r>
            <a:r>
              <a:rPr lang="en-US" sz="3200" dirty="0">
                <a:latin typeface="Times New Roman" pitchFamily="18" charset="0"/>
                <a:cs typeface="Times New Roman" pitchFamily="18" charset="0"/>
              </a:rPr>
              <a:t>that precede it (the ending is anti-climactic).</a:t>
            </a:r>
            <a:endParaRPr lang="en-GB" sz="3200" dirty="0">
              <a:latin typeface="Times New Roman" pitchFamily="18" charset="0"/>
              <a:cs typeface="Times New Roman" pitchFamily="18" charset="0"/>
            </a:endParaRPr>
          </a:p>
        </p:txBody>
      </p:sp>
    </p:spTree>
    <p:extLst>
      <p:ext uri="{BB962C8B-B14F-4D97-AF65-F5344CB8AC3E}">
        <p14:creationId xmlns:p14="http://schemas.microsoft.com/office/powerpoint/2010/main" val="3079962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90500" y="1254125"/>
            <a:ext cx="11696700" cy="4351338"/>
          </a:xfrm>
          <a:ln w="19050">
            <a:solidFill>
              <a:schemeClr val="accent1"/>
            </a:solidFill>
            <a:prstDash val="lgDashDotDot"/>
          </a:ln>
        </p:spPr>
        <p:txBody>
          <a:bodyPr>
            <a:normAutofit fontScale="40000" lnSpcReduction="20000"/>
          </a:bodyPr>
          <a:lstStyle/>
          <a:p>
            <a:pPr>
              <a:lnSpc>
                <a:spcPct val="115000"/>
              </a:lnSpc>
              <a:spcAft>
                <a:spcPts val="1000"/>
              </a:spcAft>
            </a:pPr>
            <a:r>
              <a:rPr lang="en-GB" sz="9000" b="1" dirty="0">
                <a:ln w="9525">
                  <a:solidFill>
                    <a:schemeClr val="tx1"/>
                  </a:solidFill>
                </a:ln>
                <a:latin typeface="Times New Roman"/>
                <a:ea typeface="Calibri"/>
                <a:cs typeface="Arial"/>
              </a:rPr>
              <a:t>Questions about the plot:</a:t>
            </a:r>
          </a:p>
          <a:p>
            <a:pPr>
              <a:lnSpc>
                <a:spcPct val="115000"/>
              </a:lnSpc>
              <a:spcAft>
                <a:spcPts val="1000"/>
              </a:spcAft>
            </a:pPr>
            <a:r>
              <a:rPr lang="en-GB" sz="7000" dirty="0">
                <a:ln w="9525">
                  <a:solidFill>
                    <a:schemeClr val="tx1"/>
                  </a:solidFill>
                </a:ln>
                <a:effectLst/>
                <a:latin typeface="Times New Roman" pitchFamily="18" charset="0"/>
                <a:ea typeface="Calibri"/>
                <a:cs typeface="Times New Roman" pitchFamily="18" charset="0"/>
              </a:rPr>
              <a:t>1. What is the main conflict in the story?</a:t>
            </a:r>
            <a:endParaRPr lang="en-GB" sz="7000" dirty="0">
              <a:ln w="9525">
                <a:solidFill>
                  <a:schemeClr val="tx1"/>
                </a:solidFill>
              </a:ln>
              <a:latin typeface="Times New Roman" pitchFamily="18" charset="0"/>
              <a:ea typeface="Calibri"/>
              <a:cs typeface="Times New Roman" pitchFamily="18" charset="0"/>
            </a:endParaRPr>
          </a:p>
          <a:p>
            <a:pPr>
              <a:lnSpc>
                <a:spcPct val="115000"/>
              </a:lnSpc>
              <a:spcAft>
                <a:spcPts val="1000"/>
              </a:spcAft>
            </a:pPr>
            <a:r>
              <a:rPr lang="en-GB" sz="7000" dirty="0">
                <a:ln w="9525">
                  <a:solidFill>
                    <a:schemeClr val="tx1"/>
                  </a:solidFill>
                </a:ln>
                <a:effectLst/>
                <a:latin typeface="Times New Roman" pitchFamily="18" charset="0"/>
                <a:ea typeface="Calibri"/>
                <a:cs typeface="Times New Roman" pitchFamily="18" charset="0"/>
              </a:rPr>
              <a:t>2. What causes the conflict?</a:t>
            </a:r>
            <a:endParaRPr lang="en-GB" sz="7000" dirty="0">
              <a:ln w="9525">
                <a:solidFill>
                  <a:schemeClr val="tx1"/>
                </a:solidFill>
              </a:ln>
              <a:latin typeface="Times New Roman" pitchFamily="18" charset="0"/>
              <a:ea typeface="Calibri"/>
              <a:cs typeface="Times New Roman" pitchFamily="18" charset="0"/>
            </a:endParaRPr>
          </a:p>
          <a:p>
            <a:pPr>
              <a:lnSpc>
                <a:spcPct val="115000"/>
              </a:lnSpc>
              <a:spcAft>
                <a:spcPts val="1000"/>
              </a:spcAft>
            </a:pPr>
            <a:r>
              <a:rPr lang="en-GB" sz="7000" dirty="0">
                <a:ln w="9525">
                  <a:solidFill>
                    <a:schemeClr val="tx1"/>
                  </a:solidFill>
                </a:ln>
                <a:effectLst/>
                <a:latin typeface="Times New Roman" pitchFamily="18" charset="0"/>
                <a:ea typeface="Calibri"/>
                <a:cs typeface="Times New Roman" pitchFamily="18" charset="0"/>
              </a:rPr>
              <a:t>3. Is the conflict external or internal?</a:t>
            </a:r>
            <a:endParaRPr lang="en-GB" sz="7000" dirty="0">
              <a:ln w="9525">
                <a:solidFill>
                  <a:schemeClr val="tx1"/>
                </a:solidFill>
              </a:ln>
              <a:latin typeface="Times New Roman" pitchFamily="18" charset="0"/>
              <a:ea typeface="Calibri"/>
              <a:cs typeface="Times New Roman" pitchFamily="18" charset="0"/>
            </a:endParaRPr>
          </a:p>
          <a:p>
            <a:pPr>
              <a:lnSpc>
                <a:spcPct val="115000"/>
              </a:lnSpc>
              <a:spcAft>
                <a:spcPts val="1000"/>
              </a:spcAft>
            </a:pPr>
            <a:r>
              <a:rPr lang="en-GB" sz="7000" dirty="0">
                <a:ln w="9525">
                  <a:solidFill>
                    <a:schemeClr val="tx1"/>
                  </a:solidFill>
                </a:ln>
                <a:effectLst/>
                <a:latin typeface="Times New Roman" pitchFamily="18" charset="0"/>
                <a:ea typeface="Calibri"/>
                <a:cs typeface="Times New Roman" pitchFamily="18" charset="0"/>
              </a:rPr>
              <a:t>4. What is the turning point in the story?</a:t>
            </a:r>
            <a:endParaRPr lang="en-GB" sz="7000" dirty="0">
              <a:ln w="9525">
                <a:solidFill>
                  <a:schemeClr val="tx1"/>
                </a:solidFill>
              </a:ln>
              <a:latin typeface="Times New Roman" pitchFamily="18" charset="0"/>
              <a:ea typeface="Calibri"/>
              <a:cs typeface="Times New Roman" pitchFamily="18" charset="0"/>
            </a:endParaRPr>
          </a:p>
          <a:p>
            <a:pPr>
              <a:lnSpc>
                <a:spcPct val="115000"/>
              </a:lnSpc>
              <a:spcAft>
                <a:spcPts val="1000"/>
              </a:spcAft>
            </a:pPr>
            <a:r>
              <a:rPr lang="en-GB" sz="7000" dirty="0">
                <a:ln w="9525">
                  <a:solidFill>
                    <a:schemeClr val="tx1"/>
                  </a:solidFill>
                </a:ln>
                <a:effectLst/>
                <a:latin typeface="Times New Roman" pitchFamily="18" charset="0"/>
                <a:ea typeface="Calibri"/>
                <a:cs typeface="Times New Roman" pitchFamily="18" charset="0"/>
              </a:rPr>
              <a:t>5. How is the main conflict resolved?</a:t>
            </a:r>
            <a:endParaRPr lang="en-GB" sz="7000" dirty="0">
              <a:ln w="9525">
                <a:solidFill>
                  <a:schemeClr val="tx1"/>
                </a:solidFill>
              </a:ln>
              <a:latin typeface="Times New Roman" pitchFamily="18" charset="0"/>
              <a:ea typeface="Calibri"/>
              <a:cs typeface="Times New Roman" pitchFamily="18" charset="0"/>
            </a:endParaRPr>
          </a:p>
          <a:p>
            <a:pPr marL="0" indent="0">
              <a:buNone/>
            </a:pPr>
            <a:endParaRPr lang="en-US" sz="7000" dirty="0">
              <a:ln w="9525">
                <a:solidFill>
                  <a:schemeClr val="tx1"/>
                </a:solidFill>
              </a:ln>
            </a:endParaRPr>
          </a:p>
        </p:txBody>
      </p:sp>
    </p:spTree>
    <p:extLst>
      <p:ext uri="{BB962C8B-B14F-4D97-AF65-F5344CB8AC3E}">
        <p14:creationId xmlns:p14="http://schemas.microsoft.com/office/powerpoint/2010/main" val="1966641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52400" y="147638"/>
            <a:ext cx="11849100" cy="1143000"/>
          </a:xfrm>
        </p:spPr>
        <p:txBody>
          <a:bodyPr>
            <a:normAutofit/>
          </a:bodyPr>
          <a:lstStyle/>
          <a:p>
            <a:r>
              <a:rPr lang="en-GB" b="1" dirty="0">
                <a:solidFill>
                  <a:srgbClr val="000000"/>
                </a:solidFill>
                <a:effectLst/>
                <a:latin typeface="Times New Roman"/>
                <a:ea typeface="Calibri"/>
                <a:cs typeface="Arial"/>
              </a:rPr>
              <a:t>More Literary Terms</a:t>
            </a:r>
            <a:r>
              <a:rPr lang="en-GB" b="1" dirty="0" smtClean="0">
                <a:solidFill>
                  <a:srgbClr val="000000"/>
                </a:solidFill>
                <a:effectLst/>
                <a:latin typeface="Times New Roman"/>
                <a:ea typeface="Calibri"/>
                <a:cs typeface="Arial"/>
              </a:rPr>
              <a:t>:</a:t>
            </a:r>
            <a:endParaRPr lang="en-US" dirty="0"/>
          </a:p>
        </p:txBody>
      </p:sp>
      <p:sp>
        <p:nvSpPr>
          <p:cNvPr id="5" name="Content Placeholder 2"/>
          <p:cNvSpPr>
            <a:spLocks noGrp="1"/>
          </p:cNvSpPr>
          <p:nvPr>
            <p:ph idx="1"/>
          </p:nvPr>
        </p:nvSpPr>
        <p:spPr>
          <a:xfrm>
            <a:off x="165100" y="1600200"/>
            <a:ext cx="11849100" cy="4525963"/>
          </a:xfrm>
          <a:noFill/>
          <a:ln w="12700">
            <a:solidFill>
              <a:schemeClr val="tx1"/>
            </a:solidFill>
          </a:ln>
        </p:spPr>
        <p:txBody>
          <a:bodyPr>
            <a:normAutofit/>
          </a:bodyPr>
          <a:lstStyle/>
          <a:p>
            <a:pPr marL="0" indent="0" algn="just">
              <a:lnSpc>
                <a:spcPct val="115000"/>
              </a:lnSpc>
              <a:spcAft>
                <a:spcPts val="1000"/>
              </a:spcAft>
              <a:buNone/>
            </a:pPr>
            <a:r>
              <a:rPr lang="en-GB" sz="4000" b="1" dirty="0">
                <a:solidFill>
                  <a:srgbClr val="FF0000"/>
                </a:solidFill>
                <a:latin typeface="Times New Roman"/>
                <a:ea typeface="Calibri"/>
                <a:cs typeface="Arial"/>
              </a:rPr>
              <a:t>SETTING:  </a:t>
            </a:r>
          </a:p>
          <a:p>
            <a:pPr marL="0" indent="0" algn="just">
              <a:lnSpc>
                <a:spcPct val="115000"/>
              </a:lnSpc>
              <a:spcAft>
                <a:spcPts val="1000"/>
              </a:spcAft>
              <a:buNone/>
            </a:pPr>
            <a:r>
              <a:rPr lang="en-GB" sz="4000" dirty="0" smtClean="0">
                <a:solidFill>
                  <a:srgbClr val="000000"/>
                </a:solidFill>
                <a:effectLst/>
                <a:latin typeface="Times New Roman"/>
                <a:ea typeface="Calibri"/>
                <a:cs typeface="Arial"/>
              </a:rPr>
              <a:t>The </a:t>
            </a:r>
            <a:r>
              <a:rPr lang="en-GB" sz="4000" dirty="0">
                <a:solidFill>
                  <a:srgbClr val="000000"/>
                </a:solidFill>
                <a:effectLst/>
                <a:latin typeface="Times New Roman"/>
                <a:ea typeface="Calibri"/>
                <a:cs typeface="Arial"/>
              </a:rPr>
              <a:t>setting includes the physical world and the time of the action, including historical circumstances; the social mores, values, and customs of the world in which the characters live.</a:t>
            </a:r>
            <a:endParaRPr lang="en-GB" dirty="0">
              <a:ea typeface="Calibri"/>
              <a:cs typeface="Arial"/>
            </a:endParaRPr>
          </a:p>
          <a:p>
            <a:endParaRPr lang="en-US" dirty="0"/>
          </a:p>
        </p:txBody>
      </p:sp>
    </p:spTree>
    <p:extLst>
      <p:ext uri="{BB962C8B-B14F-4D97-AF65-F5344CB8AC3E}">
        <p14:creationId xmlns:p14="http://schemas.microsoft.com/office/powerpoint/2010/main" val="39341846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9700" y="734060"/>
            <a:ext cx="11950700" cy="5565140"/>
          </a:xfrm>
          <a:ln w="28575">
            <a:solidFill>
              <a:schemeClr val="accent5">
                <a:lumMod val="75000"/>
              </a:schemeClr>
            </a:solidFill>
          </a:ln>
        </p:spPr>
        <p:txBody>
          <a:bodyPr>
            <a:noAutofit/>
          </a:bodyPr>
          <a:lstStyle/>
          <a:p>
            <a:pPr lvl="0" algn="just">
              <a:lnSpc>
                <a:spcPct val="150000"/>
              </a:lnSpc>
            </a:pPr>
            <a:r>
              <a:rPr lang="en-US" sz="2400" dirty="0" smtClean="0">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time, place, physical details, and circumstances in which a situation occurs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0" lvl="0" indent="0" algn="just">
              <a:lnSpc>
                <a:spcPct val="150000"/>
              </a:lnSpc>
              <a:buNone/>
            </a:pPr>
            <a:endParaRPr lang="en-US" sz="2400" dirty="0" smtClean="0">
              <a:latin typeface="Times New Roman" panose="02020603050405020304" pitchFamily="18" charset="0"/>
              <a:cs typeface="Times New Roman" panose="02020603050405020304" pitchFamily="18" charset="0"/>
            </a:endParaRPr>
          </a:p>
          <a:p>
            <a:pPr lvl="0" algn="just">
              <a:lnSpc>
                <a:spcPct val="150000"/>
              </a:lnSpc>
            </a:pPr>
            <a:r>
              <a:rPr lang="en-US" sz="2400" dirty="0" smtClean="0">
                <a:latin typeface="Times New Roman" panose="02020603050405020304" pitchFamily="18" charset="0"/>
                <a:cs typeface="Times New Roman" panose="02020603050405020304" pitchFamily="18" charset="0"/>
              </a:rPr>
              <a:t>It </a:t>
            </a:r>
            <a:r>
              <a:rPr lang="en-US" sz="2400" dirty="0">
                <a:latin typeface="Times New Roman" panose="02020603050405020304" pitchFamily="18" charset="0"/>
                <a:cs typeface="Times New Roman" panose="02020603050405020304" pitchFamily="18" charset="0"/>
              </a:rPr>
              <a:t>includes the </a:t>
            </a:r>
            <a:r>
              <a:rPr lang="en-US" sz="2400" b="1" dirty="0">
                <a:latin typeface="Times New Roman" panose="02020603050405020304" pitchFamily="18" charset="0"/>
                <a:cs typeface="Times New Roman" panose="02020603050405020304" pitchFamily="18" charset="0"/>
              </a:rPr>
              <a:t>background</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atmosphere</a:t>
            </a:r>
            <a:r>
              <a:rPr lang="en-US" sz="2400" dirty="0">
                <a:latin typeface="Times New Roman" panose="02020603050405020304" pitchFamily="18" charset="0"/>
                <a:cs typeface="Times New Roman" panose="02020603050405020304" pitchFamily="18" charset="0"/>
              </a:rPr>
              <a:t>, or </a:t>
            </a:r>
            <a:r>
              <a:rPr lang="en-US" sz="2400" b="1" dirty="0">
                <a:latin typeface="Times New Roman" panose="02020603050405020304" pitchFamily="18" charset="0"/>
                <a:cs typeface="Times New Roman" panose="02020603050405020304" pitchFamily="18" charset="0"/>
              </a:rPr>
              <a:t>environment</a:t>
            </a:r>
            <a:r>
              <a:rPr lang="en-US" sz="2400" dirty="0">
                <a:latin typeface="Times New Roman" panose="02020603050405020304" pitchFamily="18" charset="0"/>
                <a:cs typeface="Times New Roman" panose="02020603050405020304" pitchFamily="18" charset="0"/>
              </a:rPr>
              <a:t> in which characters </a:t>
            </a:r>
            <a:r>
              <a:rPr lang="en-US" sz="2400" b="1" dirty="0">
                <a:latin typeface="Times New Roman" panose="02020603050405020304" pitchFamily="18" charset="0"/>
                <a:cs typeface="Times New Roman" panose="02020603050405020304" pitchFamily="18" charset="0"/>
              </a:rPr>
              <a:t>live and move</a:t>
            </a:r>
            <a:r>
              <a:rPr lang="en-US" sz="2400" dirty="0">
                <a:latin typeface="Times New Roman" panose="02020603050405020304" pitchFamily="18" charset="0"/>
                <a:cs typeface="Times New Roman" panose="02020603050405020304" pitchFamily="18" charset="0"/>
              </a:rPr>
              <a:t>, and usually include </a:t>
            </a:r>
            <a:r>
              <a:rPr lang="en-US" sz="2400" b="1" dirty="0">
                <a:latin typeface="Times New Roman" panose="02020603050405020304" pitchFamily="18" charset="0"/>
                <a:cs typeface="Times New Roman" panose="02020603050405020304" pitchFamily="18" charset="0"/>
              </a:rPr>
              <a:t>physical characteristics of the surroundings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lvl="0" algn="just">
              <a:lnSpc>
                <a:spcPct val="150000"/>
              </a:lnSpc>
            </a:pPr>
            <a:endParaRPr lang="en-US" sz="2400" dirty="0" smtClean="0">
              <a:latin typeface="Times New Roman" panose="02020603050405020304" pitchFamily="18" charset="0"/>
              <a:cs typeface="Times New Roman" panose="02020603050405020304" pitchFamily="18" charset="0"/>
            </a:endParaRPr>
          </a:p>
          <a:p>
            <a:pPr lvl="0" algn="just">
              <a:lnSpc>
                <a:spcPct val="150000"/>
              </a:lnSpc>
            </a:pPr>
            <a:r>
              <a:rPr lang="en-US" sz="2400" dirty="0" smtClean="0">
                <a:latin typeface="Times New Roman" panose="02020603050405020304" pitchFamily="18" charset="0"/>
                <a:cs typeface="Times New Roman" panose="02020603050405020304" pitchFamily="18" charset="0"/>
              </a:rPr>
              <a:t>Settings </a:t>
            </a:r>
            <a:r>
              <a:rPr lang="en-US" sz="2400" dirty="0">
                <a:latin typeface="Times New Roman" panose="02020603050405020304" pitchFamily="18" charset="0"/>
                <a:cs typeface="Times New Roman" panose="02020603050405020304" pitchFamily="18" charset="0"/>
              </a:rPr>
              <a:t>enable the reader to </a:t>
            </a:r>
            <a:r>
              <a:rPr lang="en-US" sz="2400" b="1" dirty="0">
                <a:latin typeface="Times New Roman" panose="02020603050405020304" pitchFamily="18" charset="0"/>
                <a:cs typeface="Times New Roman" panose="02020603050405020304" pitchFamily="18" charset="0"/>
              </a:rPr>
              <a:t>better envision </a:t>
            </a:r>
            <a:r>
              <a:rPr lang="en-US" sz="2400" dirty="0">
                <a:latin typeface="Times New Roman" panose="02020603050405020304" pitchFamily="18" charset="0"/>
                <a:cs typeface="Times New Roman" panose="02020603050405020304" pitchFamily="18" charset="0"/>
              </a:rPr>
              <a:t>how a story unfolds by relating necessary physical details of a piece of literature. A setting may be simple or elaborate, used to create </a:t>
            </a:r>
            <a:r>
              <a:rPr lang="en-US" sz="2400" b="1" dirty="0">
                <a:latin typeface="Times New Roman" panose="02020603050405020304" pitchFamily="18" charset="0"/>
                <a:cs typeface="Times New Roman" panose="02020603050405020304" pitchFamily="18" charset="0"/>
              </a:rPr>
              <a:t>ambiance, lend credibility or realism, emphasize or accentuate, organize, or even distract the reader. </a:t>
            </a:r>
            <a:endParaRPr lang="fr-F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931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871538"/>
            <a:ext cx="10972800" cy="778098"/>
          </a:xfrm>
        </p:spPr>
        <p:txBody>
          <a:bodyPr>
            <a:normAutofit/>
          </a:bodyPr>
          <a:lstStyle/>
          <a:p>
            <a:r>
              <a:rPr lang="en-GB" sz="4000" b="1" dirty="0">
                <a:latin typeface="Times New Roman"/>
                <a:ea typeface="Calibri"/>
                <a:cs typeface="Arial"/>
              </a:rPr>
              <a:t>THEME:  </a:t>
            </a:r>
            <a:endParaRPr lang="en-US" dirty="0"/>
          </a:p>
        </p:txBody>
      </p:sp>
      <p:sp>
        <p:nvSpPr>
          <p:cNvPr id="3" name="Content Placeholder 2"/>
          <p:cNvSpPr>
            <a:spLocks noGrp="1"/>
          </p:cNvSpPr>
          <p:nvPr>
            <p:ph idx="1"/>
          </p:nvPr>
        </p:nvSpPr>
        <p:spPr>
          <a:xfrm>
            <a:off x="148499" y="1912269"/>
            <a:ext cx="11954601" cy="3459831"/>
          </a:xfrm>
          <a:ln w="28575">
            <a:solidFill>
              <a:schemeClr val="accent1"/>
            </a:solidFill>
          </a:ln>
        </p:spPr>
        <p:txBody>
          <a:bodyPr>
            <a:normAutofit/>
          </a:bodyPr>
          <a:lstStyle/>
          <a:p>
            <a:pPr algn="just">
              <a:lnSpc>
                <a:spcPct val="115000"/>
              </a:lnSpc>
              <a:spcAft>
                <a:spcPts val="1000"/>
              </a:spcAft>
            </a:pPr>
            <a:r>
              <a:rPr lang="en-GB" dirty="0">
                <a:effectLst/>
                <a:latin typeface="Times New Roman"/>
                <a:ea typeface="Calibri"/>
                <a:cs typeface="Arial"/>
              </a:rPr>
              <a:t>The theme is an idea or point that is central to a story, which can often be summed up in a word or a few words. </a:t>
            </a:r>
            <a:endParaRPr lang="en-GB" dirty="0">
              <a:ea typeface="Calibri"/>
              <a:cs typeface="Arial"/>
            </a:endParaRPr>
          </a:p>
          <a:p>
            <a:pPr algn="just">
              <a:lnSpc>
                <a:spcPct val="115000"/>
              </a:lnSpc>
              <a:spcAft>
                <a:spcPts val="1000"/>
              </a:spcAft>
            </a:pPr>
            <a:r>
              <a:rPr lang="en-GB" dirty="0">
                <a:effectLst/>
                <a:latin typeface="Times New Roman"/>
                <a:ea typeface="Calibri"/>
                <a:cs typeface="Arial"/>
              </a:rPr>
              <a:t>A story may have several themes. Themes often explore historical, cultural ideas, such as ethical questions and commentary on the human condition, and are usually implied rather than stated explicitly</a:t>
            </a:r>
            <a:r>
              <a:rPr lang="en-GB" dirty="0" smtClean="0">
                <a:effectLst/>
                <a:latin typeface="Times New Roman"/>
                <a:ea typeface="Calibri"/>
                <a:cs typeface="Arial"/>
              </a:rPr>
              <a:t>.</a:t>
            </a:r>
            <a:endParaRPr lang="en-GB" dirty="0">
              <a:ea typeface="Calibri"/>
              <a:cs typeface="Arial"/>
            </a:endParaRPr>
          </a:p>
        </p:txBody>
      </p:sp>
    </p:spTree>
    <p:extLst>
      <p:ext uri="{BB962C8B-B14F-4D97-AF65-F5344CB8AC3E}">
        <p14:creationId xmlns:p14="http://schemas.microsoft.com/office/powerpoint/2010/main" val="12893714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39700" y="692696"/>
            <a:ext cx="11925300" cy="5433467"/>
          </a:xfrm>
          <a:ln>
            <a:solidFill>
              <a:srgbClr val="00B0F0"/>
            </a:solidFill>
            <a:prstDash val="lgDashDotDot"/>
          </a:ln>
        </p:spPr>
        <p:txBody>
          <a:bodyPr>
            <a:normAutofit fontScale="85000" lnSpcReduction="20000"/>
          </a:bodyPr>
          <a:lstStyle/>
          <a:p>
            <a:pPr algn="just">
              <a:lnSpc>
                <a:spcPct val="115000"/>
              </a:lnSpc>
              <a:spcAft>
                <a:spcPts val="1000"/>
              </a:spcAft>
            </a:pPr>
            <a:r>
              <a:rPr lang="en-GB" sz="5100" dirty="0">
                <a:ln w="9525">
                  <a:solidFill>
                    <a:schemeClr val="tx1"/>
                  </a:solidFill>
                </a:ln>
                <a:latin typeface="Times New Roman" pitchFamily="18" charset="0"/>
                <a:ea typeface="Calibri"/>
                <a:cs typeface="Times New Roman" pitchFamily="18" charset="0"/>
              </a:rPr>
              <a:t>Questions about the theme:</a:t>
            </a:r>
          </a:p>
          <a:p>
            <a:pPr algn="just">
              <a:lnSpc>
                <a:spcPct val="115000"/>
              </a:lnSpc>
              <a:spcAft>
                <a:spcPts val="1000"/>
              </a:spcAft>
            </a:pPr>
            <a:r>
              <a:rPr lang="en-GB" sz="5100" dirty="0">
                <a:ln w="9525">
                  <a:solidFill>
                    <a:schemeClr val="tx1"/>
                  </a:solidFill>
                </a:ln>
                <a:latin typeface="Times New Roman" pitchFamily="18" charset="0"/>
                <a:ea typeface="Calibri"/>
                <a:cs typeface="Times New Roman" pitchFamily="18" charset="0"/>
              </a:rPr>
              <a:t>1. What does the story show us about human </a:t>
            </a:r>
            <a:r>
              <a:rPr lang="en-GB" sz="5100" dirty="0" err="1">
                <a:ln w="9525">
                  <a:solidFill>
                    <a:schemeClr val="tx1"/>
                  </a:solidFill>
                </a:ln>
                <a:latin typeface="Times New Roman" pitchFamily="18" charset="0"/>
                <a:ea typeface="Calibri"/>
                <a:cs typeface="Times New Roman" pitchFamily="18" charset="0"/>
              </a:rPr>
              <a:t>behavior</a:t>
            </a:r>
            <a:r>
              <a:rPr lang="en-GB" sz="5100" dirty="0">
                <a:ln w="9525">
                  <a:solidFill>
                    <a:schemeClr val="tx1"/>
                  </a:solidFill>
                </a:ln>
                <a:latin typeface="Times New Roman" pitchFamily="18" charset="0"/>
                <a:ea typeface="Calibri"/>
                <a:cs typeface="Times New Roman" pitchFamily="18" charset="0"/>
              </a:rPr>
              <a:t>?</a:t>
            </a:r>
          </a:p>
          <a:p>
            <a:pPr algn="just">
              <a:lnSpc>
                <a:spcPct val="115000"/>
              </a:lnSpc>
              <a:spcAft>
                <a:spcPts val="1000"/>
              </a:spcAft>
            </a:pPr>
            <a:r>
              <a:rPr lang="en-GB" sz="5100" dirty="0">
                <a:ln w="9525">
                  <a:solidFill>
                    <a:schemeClr val="tx1"/>
                  </a:solidFill>
                </a:ln>
                <a:latin typeface="Times New Roman" pitchFamily="18" charset="0"/>
                <a:ea typeface="Calibri"/>
                <a:cs typeface="Times New Roman" pitchFamily="18" charset="0"/>
              </a:rPr>
              <a:t>2. Are there moral issues raised by the story? Describe.</a:t>
            </a:r>
          </a:p>
          <a:p>
            <a:pPr algn="just">
              <a:lnSpc>
                <a:spcPct val="115000"/>
              </a:lnSpc>
              <a:spcAft>
                <a:spcPts val="1000"/>
              </a:spcAft>
            </a:pPr>
            <a:r>
              <a:rPr lang="en-GB" sz="5100" dirty="0">
                <a:ln w="9525">
                  <a:solidFill>
                    <a:schemeClr val="tx1"/>
                  </a:solidFill>
                </a:ln>
                <a:latin typeface="Times New Roman" pitchFamily="18" charset="0"/>
                <a:ea typeface="Calibri"/>
                <a:cs typeface="Times New Roman" pitchFamily="18" charset="0"/>
              </a:rPr>
              <a:t>3. What does the story tell us about why people change?</a:t>
            </a:r>
          </a:p>
          <a:p>
            <a:endParaRPr lang="en-US" sz="7000" dirty="0"/>
          </a:p>
        </p:txBody>
      </p:sp>
    </p:spTree>
    <p:extLst>
      <p:ext uri="{BB962C8B-B14F-4D97-AF65-F5344CB8AC3E}">
        <p14:creationId xmlns:p14="http://schemas.microsoft.com/office/powerpoint/2010/main" val="3636354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73400" y="160635"/>
            <a:ext cx="6096000" cy="646331"/>
          </a:xfrm>
          <a:prstGeom prst="rect">
            <a:avLst/>
          </a:prstGeom>
        </p:spPr>
        <p:txBody>
          <a:bodyPr>
            <a:spAutoFit/>
          </a:bodyPr>
          <a:lstStyle/>
          <a:p>
            <a:r>
              <a:rPr lang="en-US" sz="3600" b="1" dirty="0" smtClean="0">
                <a:latin typeface="Times New Roman" pitchFamily="18" charset="0"/>
                <a:cs typeface="Times New Roman" pitchFamily="18" charset="0"/>
              </a:rPr>
              <a:t>Definition </a:t>
            </a:r>
            <a:r>
              <a:rPr lang="en-US" sz="3600" b="1" dirty="0">
                <a:latin typeface="Times New Roman" pitchFamily="18" charset="0"/>
                <a:cs typeface="Times New Roman" pitchFamily="18" charset="0"/>
              </a:rPr>
              <a:t>of the short story</a:t>
            </a:r>
            <a:r>
              <a:rPr lang="en-US" sz="3600" b="1" dirty="0" smtClean="0">
                <a:latin typeface="Times New Roman" pitchFamily="18" charset="0"/>
                <a:cs typeface="Times New Roman" pitchFamily="18" charset="0"/>
              </a:rPr>
              <a:t>:</a:t>
            </a:r>
            <a:endParaRPr lang="en-GB" dirty="0"/>
          </a:p>
        </p:txBody>
      </p:sp>
      <p:sp>
        <p:nvSpPr>
          <p:cNvPr id="5" name="Rectangle 4"/>
          <p:cNvSpPr/>
          <p:nvPr/>
        </p:nvSpPr>
        <p:spPr>
          <a:xfrm>
            <a:off x="203200" y="864106"/>
            <a:ext cx="11836400" cy="5632311"/>
          </a:xfrm>
          <a:prstGeom prst="rect">
            <a:avLst/>
          </a:prstGeom>
          <a:ln>
            <a:solidFill>
              <a:srgbClr val="0070C0"/>
            </a:solidFill>
          </a:ln>
        </p:spPr>
        <p:txBody>
          <a:bodyPr wrap="square">
            <a:spAutoFit/>
          </a:bodyPr>
          <a:lstStyle/>
          <a:p>
            <a:r>
              <a:rPr lang="en-US" sz="3600" dirty="0">
                <a:latin typeface="Times New Roman" pitchFamily="18" charset="0"/>
                <a:cs typeface="Times New Roman" pitchFamily="18" charset="0"/>
              </a:rPr>
              <a:t>It is a fictional tale of a length that is too short to publish in a single volume like a </a:t>
            </a:r>
            <a:r>
              <a:rPr lang="en-US" sz="3600" dirty="0" smtClean="0">
                <a:latin typeface="Times New Roman" pitchFamily="18" charset="0"/>
                <a:cs typeface="Times New Roman" pitchFamily="18" charset="0"/>
              </a:rPr>
              <a:t>novel. The </a:t>
            </a:r>
            <a:r>
              <a:rPr lang="en-US" sz="3600" dirty="0">
                <a:latin typeface="Times New Roman" pitchFamily="18" charset="0"/>
                <a:cs typeface="Times New Roman" pitchFamily="18" charset="0"/>
              </a:rPr>
              <a:t>short story has three elements: </a:t>
            </a:r>
            <a:r>
              <a:rPr lang="en-US" sz="3600" b="1" dirty="0">
                <a:latin typeface="Times New Roman" pitchFamily="18" charset="0"/>
                <a:cs typeface="Times New Roman" pitchFamily="18" charset="0"/>
              </a:rPr>
              <a:t>plot</a:t>
            </a:r>
            <a:r>
              <a:rPr lang="en-US" sz="3600" dirty="0">
                <a:latin typeface="Times New Roman" pitchFamily="18" charset="0"/>
                <a:cs typeface="Times New Roman" pitchFamily="18" charset="0"/>
              </a:rPr>
              <a:t>, </a:t>
            </a:r>
            <a:r>
              <a:rPr lang="en-US" sz="3600" b="1" dirty="0">
                <a:latin typeface="Times New Roman" pitchFamily="18" charset="0"/>
                <a:cs typeface="Times New Roman" pitchFamily="18" charset="0"/>
              </a:rPr>
              <a:t>characterization</a:t>
            </a:r>
            <a:r>
              <a:rPr lang="en-US" sz="3600" dirty="0">
                <a:latin typeface="Times New Roman" pitchFamily="18" charset="0"/>
                <a:cs typeface="Times New Roman" pitchFamily="18" charset="0"/>
              </a:rPr>
              <a:t>, and </a:t>
            </a:r>
            <a:r>
              <a:rPr lang="en-US" sz="3600" b="1" dirty="0">
                <a:latin typeface="Times New Roman" pitchFamily="18" charset="0"/>
                <a:cs typeface="Times New Roman" pitchFamily="18" charset="0"/>
              </a:rPr>
              <a:t>setting</a:t>
            </a:r>
            <a:r>
              <a:rPr lang="en-US" sz="3600" dirty="0">
                <a:latin typeface="Times New Roman" pitchFamily="18" charset="0"/>
                <a:cs typeface="Times New Roman" pitchFamily="18" charset="0"/>
              </a:rPr>
              <a:t>. In addition, </a:t>
            </a:r>
            <a:r>
              <a:rPr lang="en-US" sz="3600" dirty="0" smtClean="0">
                <a:latin typeface="Times New Roman" pitchFamily="18" charset="0"/>
                <a:cs typeface="Times New Roman" pitchFamily="18" charset="0"/>
              </a:rPr>
              <a:t>short stories </a:t>
            </a:r>
            <a:r>
              <a:rPr lang="en-US" sz="3600" dirty="0">
                <a:latin typeface="Times New Roman" pitchFamily="18" charset="0"/>
                <a:cs typeface="Times New Roman" pitchFamily="18" charset="0"/>
              </a:rPr>
              <a:t>also contain other devices/features including: </a:t>
            </a:r>
            <a:r>
              <a:rPr lang="en-US" sz="3600" b="1" dirty="0">
                <a:latin typeface="Times New Roman" pitchFamily="18" charset="0"/>
                <a:cs typeface="Times New Roman" pitchFamily="18" charset="0"/>
              </a:rPr>
              <a:t>theme</a:t>
            </a:r>
            <a:r>
              <a:rPr lang="en-US" sz="3600" dirty="0">
                <a:latin typeface="Times New Roman" pitchFamily="18" charset="0"/>
                <a:cs typeface="Times New Roman" pitchFamily="18" charset="0"/>
              </a:rPr>
              <a:t>, </a:t>
            </a:r>
            <a:r>
              <a:rPr lang="en-US" sz="3600" b="1" dirty="0">
                <a:latin typeface="Times New Roman" pitchFamily="18" charset="0"/>
                <a:cs typeface="Times New Roman" pitchFamily="18" charset="0"/>
              </a:rPr>
              <a:t>conflict, point of view</a:t>
            </a:r>
            <a:r>
              <a:rPr lang="en-US" sz="3600" dirty="0">
                <a:latin typeface="Times New Roman" pitchFamily="18" charset="0"/>
                <a:cs typeface="Times New Roman" pitchFamily="18" charset="0"/>
              </a:rPr>
              <a:t>,</a:t>
            </a:r>
            <a:br>
              <a:rPr lang="en-US" sz="3600" dirty="0">
                <a:latin typeface="Times New Roman" pitchFamily="18" charset="0"/>
                <a:cs typeface="Times New Roman" pitchFamily="18" charset="0"/>
              </a:rPr>
            </a:br>
            <a:r>
              <a:rPr lang="en-US" sz="3600" b="1" dirty="0">
                <a:latin typeface="Times New Roman" pitchFamily="18" charset="0"/>
                <a:cs typeface="Times New Roman" pitchFamily="18" charset="0"/>
              </a:rPr>
              <a:t>suspense</a:t>
            </a:r>
            <a:r>
              <a:rPr lang="en-US" sz="3600" dirty="0">
                <a:latin typeface="Times New Roman" pitchFamily="18" charset="0"/>
                <a:cs typeface="Times New Roman" pitchFamily="18" charset="0"/>
              </a:rPr>
              <a:t>, </a:t>
            </a:r>
            <a:r>
              <a:rPr lang="en-US" sz="3600" b="1" dirty="0">
                <a:latin typeface="Times New Roman" pitchFamily="18" charset="0"/>
                <a:cs typeface="Times New Roman" pitchFamily="18" charset="0"/>
              </a:rPr>
              <a:t>foreshadowing</a:t>
            </a:r>
            <a:r>
              <a:rPr lang="en-US" sz="3600" dirty="0">
                <a:latin typeface="Times New Roman" pitchFamily="18" charset="0"/>
                <a:cs typeface="Times New Roman" pitchFamily="18" charset="0"/>
              </a:rPr>
              <a:t>, </a:t>
            </a:r>
            <a:r>
              <a:rPr lang="en-US" sz="3600" b="1" dirty="0">
                <a:latin typeface="Times New Roman" pitchFamily="18" charset="0"/>
                <a:cs typeface="Times New Roman" pitchFamily="18" charset="0"/>
              </a:rPr>
              <a:t>flashback</a:t>
            </a:r>
            <a:r>
              <a:rPr lang="en-US" sz="3600" i="1" dirty="0">
                <a:latin typeface="Times New Roman" pitchFamily="18" charset="0"/>
                <a:cs typeface="Times New Roman" pitchFamily="18" charset="0"/>
              </a:rPr>
              <a:t>, </a:t>
            </a:r>
            <a:r>
              <a:rPr lang="en-US" sz="3600" dirty="0">
                <a:latin typeface="Times New Roman" pitchFamily="18" charset="0"/>
                <a:cs typeface="Times New Roman" pitchFamily="18" charset="0"/>
              </a:rPr>
              <a:t>and so on. The theme is so vital to the short story,</a:t>
            </a:r>
            <a:br>
              <a:rPr lang="en-US" sz="3600" dirty="0">
                <a:latin typeface="Times New Roman" pitchFamily="18" charset="0"/>
                <a:cs typeface="Times New Roman" pitchFamily="18" charset="0"/>
              </a:rPr>
            </a:br>
            <a:r>
              <a:rPr lang="en-US" sz="3600" dirty="0">
                <a:latin typeface="Times New Roman" pitchFamily="18" charset="0"/>
                <a:cs typeface="Times New Roman" pitchFamily="18" charset="0"/>
              </a:rPr>
              <a:t>however, some critics consider it the fourth element, rather than a device or feature.</a:t>
            </a:r>
            <a:r>
              <a:rPr lang="en-US" dirty="0"/>
              <a:t/>
            </a:r>
            <a:br>
              <a:rPr lang="en-US" dirty="0"/>
            </a:br>
            <a:r>
              <a:rPr lang="en-US" dirty="0"/>
              <a:t/>
            </a:r>
            <a:br>
              <a:rPr lang="en-US" dirty="0"/>
            </a:br>
            <a:endParaRPr lang="en-GB" dirty="0"/>
          </a:p>
        </p:txBody>
      </p:sp>
    </p:spTree>
    <p:extLst>
      <p:ext uri="{BB962C8B-B14F-4D97-AF65-F5344CB8AC3E}">
        <p14:creationId xmlns:p14="http://schemas.microsoft.com/office/powerpoint/2010/main" val="36887783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000" y="325735"/>
            <a:ext cx="11963400" cy="1046440"/>
          </a:xfrm>
          <a:prstGeom prst="rect">
            <a:avLst/>
          </a:prstGeom>
        </p:spPr>
        <p:txBody>
          <a:bodyPr wrap="square">
            <a:spAutoFit/>
          </a:bodyPr>
          <a:lstStyle/>
          <a:p>
            <a:r>
              <a:rPr lang="fr-FR" sz="4400" b="1" dirty="0" err="1" smtClean="0">
                <a:solidFill>
                  <a:srgbClr val="FF0000"/>
                </a:solidFill>
                <a:latin typeface="Times New Roman" panose="02020603050405020304" pitchFamily="18" charset="0"/>
                <a:ea typeface="+mj-ea"/>
                <a:cs typeface="Times New Roman" panose="02020603050405020304" pitchFamily="18" charset="0"/>
              </a:rPr>
              <a:t>Characterization</a:t>
            </a:r>
            <a:r>
              <a:rPr lang="fr-FR" dirty="0"/>
              <a:t/>
            </a:r>
            <a:br>
              <a:rPr lang="fr-FR" dirty="0"/>
            </a:br>
            <a:endParaRPr lang="en-GB" dirty="0"/>
          </a:p>
        </p:txBody>
      </p:sp>
      <p:sp>
        <p:nvSpPr>
          <p:cNvPr id="5" name="Rectangle 4"/>
          <p:cNvSpPr/>
          <p:nvPr/>
        </p:nvSpPr>
        <p:spPr>
          <a:xfrm>
            <a:off x="127000" y="1749911"/>
            <a:ext cx="11963400" cy="3416320"/>
          </a:xfrm>
          <a:prstGeom prst="rect">
            <a:avLst/>
          </a:prstGeom>
          <a:ln>
            <a:solidFill>
              <a:schemeClr val="accent1"/>
            </a:solidFill>
          </a:ln>
        </p:spPr>
        <p:txBody>
          <a:bodyPr wrap="square">
            <a:spAutoFit/>
          </a:bodyPr>
          <a:lstStyle/>
          <a:p>
            <a:pPr algn="just">
              <a:lnSpc>
                <a:spcPct val="150000"/>
              </a:lnSpc>
            </a:pPr>
            <a:r>
              <a:rPr lang="en-US" sz="3600" dirty="0">
                <a:latin typeface="Times New Roman" pitchFamily="18" charset="0"/>
                <a:cs typeface="Times New Roman" pitchFamily="18" charset="0"/>
              </a:rPr>
              <a:t>The collection of characters, or people, in a short story is called </a:t>
            </a:r>
            <a:r>
              <a:rPr lang="en-US" sz="3600" dirty="0" smtClean="0">
                <a:latin typeface="Times New Roman" pitchFamily="18" charset="0"/>
                <a:cs typeface="Times New Roman" pitchFamily="18" charset="0"/>
              </a:rPr>
              <a:t>its characterization</a:t>
            </a:r>
            <a:r>
              <a:rPr lang="en-US" sz="3600" dirty="0">
                <a:latin typeface="Times New Roman" pitchFamily="18" charset="0"/>
                <a:cs typeface="Times New Roman" pitchFamily="18" charset="0"/>
              </a:rPr>
              <a:t>. A </a:t>
            </a:r>
            <a:r>
              <a:rPr lang="en-US" sz="3600" b="1" dirty="0">
                <a:latin typeface="Times New Roman" pitchFamily="18" charset="0"/>
                <a:cs typeface="Times New Roman" pitchFamily="18" charset="0"/>
              </a:rPr>
              <a:t>character,</a:t>
            </a:r>
            <a:r>
              <a:rPr lang="en-US" sz="3600" dirty="0">
                <a:latin typeface="Times New Roman" pitchFamily="18" charset="0"/>
                <a:cs typeface="Times New Roman" pitchFamily="18" charset="0"/>
              </a:rPr>
              <a:t> of course, is usually a person in a story, but it can also be </a:t>
            </a:r>
            <a:r>
              <a:rPr lang="en-US" sz="3600" dirty="0" smtClean="0">
                <a:latin typeface="Times New Roman" pitchFamily="18" charset="0"/>
                <a:cs typeface="Times New Roman" pitchFamily="18" charset="0"/>
              </a:rPr>
              <a:t>an animal (</a:t>
            </a:r>
            <a:r>
              <a:rPr lang="en-US" sz="3600" dirty="0" err="1" smtClean="0">
                <a:latin typeface="Times New Roman" pitchFamily="18" charset="0"/>
                <a:cs typeface="Times New Roman" pitchFamily="18" charset="0"/>
              </a:rPr>
              <a:t>Simba</a:t>
            </a:r>
            <a:r>
              <a:rPr lang="en-US" sz="3600" dirty="0" smtClean="0">
                <a:latin typeface="Times New Roman" pitchFamily="18" charset="0"/>
                <a:cs typeface="Times New Roman" pitchFamily="18" charset="0"/>
              </a:rPr>
              <a:t> in Disney’s </a:t>
            </a:r>
            <a:r>
              <a:rPr lang="en-US" sz="3600" dirty="0">
                <a:latin typeface="Times New Roman" pitchFamily="18" charset="0"/>
                <a:cs typeface="Times New Roman" pitchFamily="18" charset="0"/>
              </a:rPr>
              <a:t>The Lion King) or even an object like a </a:t>
            </a:r>
            <a:r>
              <a:rPr lang="en-US" sz="3600" dirty="0" smtClean="0">
                <a:latin typeface="Times New Roman" pitchFamily="18" charset="0"/>
                <a:cs typeface="Times New Roman" pitchFamily="18" charset="0"/>
              </a:rPr>
              <a:t>mountain.</a:t>
            </a:r>
            <a:endParaRPr lang="en-GB" sz="3200" dirty="0">
              <a:latin typeface="Times New Roman" pitchFamily="18" charset="0"/>
              <a:cs typeface="Times New Roman" pitchFamily="18" charset="0"/>
            </a:endParaRPr>
          </a:p>
        </p:txBody>
      </p:sp>
    </p:spTree>
    <p:extLst>
      <p:ext uri="{BB962C8B-B14F-4D97-AF65-F5344CB8AC3E}">
        <p14:creationId xmlns:p14="http://schemas.microsoft.com/office/powerpoint/2010/main" val="1207695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5100" y="819140"/>
            <a:ext cx="11899900" cy="5262979"/>
          </a:xfrm>
          <a:prstGeom prst="rect">
            <a:avLst/>
          </a:prstGeom>
          <a:ln w="19050">
            <a:solidFill>
              <a:srgbClr val="0070C0"/>
            </a:solidFill>
          </a:ln>
        </p:spPr>
        <p:txBody>
          <a:bodyPr wrap="square">
            <a:spAutoFit/>
          </a:bodyPr>
          <a:lstStyle/>
          <a:p>
            <a:pPr marL="514350" indent="-514350" algn="just">
              <a:lnSpc>
                <a:spcPct val="150000"/>
              </a:lnSpc>
              <a:buAutoNum type="alphaLcParenR"/>
            </a:pPr>
            <a:r>
              <a:rPr lang="en-US" sz="3200" b="1" dirty="0" smtClean="0">
                <a:latin typeface="Times New Roman" pitchFamily="18" charset="0"/>
                <a:cs typeface="Times New Roman" pitchFamily="18" charset="0"/>
              </a:rPr>
              <a:t>Protagonist</a:t>
            </a:r>
            <a:r>
              <a:rPr lang="en-US" sz="3200" b="1" dirty="0">
                <a:latin typeface="Times New Roman" pitchFamily="18" charset="0"/>
                <a:cs typeface="Times New Roman" pitchFamily="18" charset="0"/>
              </a:rPr>
              <a:t>: </a:t>
            </a:r>
            <a:r>
              <a:rPr lang="en-US" sz="3200" dirty="0">
                <a:latin typeface="Times New Roman" pitchFamily="18" charset="0"/>
                <a:cs typeface="Times New Roman" pitchFamily="18" charset="0"/>
              </a:rPr>
              <a:t>The main character in the story. The protagonist is usually, but not </a:t>
            </a:r>
            <a:r>
              <a:rPr lang="en-US" sz="3200" dirty="0" smtClean="0">
                <a:latin typeface="Times New Roman" pitchFamily="18" charset="0"/>
                <a:cs typeface="Times New Roman" pitchFamily="18" charset="0"/>
              </a:rPr>
              <a:t>always, a </a:t>
            </a:r>
            <a:r>
              <a:rPr lang="en-US" sz="3200" dirty="0">
                <a:latin typeface="Times New Roman" pitchFamily="18" charset="0"/>
                <a:cs typeface="Times New Roman" pitchFamily="18" charset="0"/>
              </a:rPr>
              <a:t>“</a:t>
            </a:r>
            <a:r>
              <a:rPr lang="en-US" sz="3200" b="1" dirty="0">
                <a:solidFill>
                  <a:srgbClr val="00B050"/>
                </a:solidFill>
                <a:latin typeface="Times New Roman" pitchFamily="18" charset="0"/>
                <a:cs typeface="Times New Roman" pitchFamily="18" charset="0"/>
              </a:rPr>
              <a:t>good guy</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514350" indent="-514350" algn="just">
              <a:lnSpc>
                <a:spcPct val="150000"/>
              </a:lnSpc>
              <a:buAutoNum type="alphaLcParenR"/>
            </a:pPr>
            <a:r>
              <a:rPr lang="en-US" sz="3200" b="1" dirty="0" smtClean="0">
                <a:latin typeface="Times New Roman" pitchFamily="18" charset="0"/>
                <a:cs typeface="Times New Roman" pitchFamily="18" charset="0"/>
              </a:rPr>
              <a:t>Antagonist</a:t>
            </a:r>
            <a:r>
              <a:rPr lang="en-US" sz="3200" b="1" dirty="0">
                <a:latin typeface="Times New Roman" pitchFamily="18" charset="0"/>
                <a:cs typeface="Times New Roman" pitchFamily="18" charset="0"/>
              </a:rPr>
              <a:t>: </a:t>
            </a:r>
            <a:r>
              <a:rPr lang="en-US" sz="3200" dirty="0">
                <a:latin typeface="Times New Roman" pitchFamily="18" charset="0"/>
                <a:cs typeface="Times New Roman" pitchFamily="18" charset="0"/>
              </a:rPr>
              <a:t>The force against the protagonist. The antagonist is usually another </a:t>
            </a:r>
            <a:r>
              <a:rPr lang="en-US" sz="3200" dirty="0" smtClean="0">
                <a:latin typeface="Times New Roman" pitchFamily="18" charset="0"/>
                <a:cs typeface="Times New Roman" pitchFamily="18" charset="0"/>
              </a:rPr>
              <a:t>character, but </a:t>
            </a:r>
            <a:r>
              <a:rPr lang="en-US" sz="3200" dirty="0">
                <a:latin typeface="Times New Roman" pitchFamily="18" charset="0"/>
                <a:cs typeface="Times New Roman" pitchFamily="18" charset="0"/>
              </a:rPr>
              <a:t>not always, especially if the conflict is “person against self.” The antagonist is </a:t>
            </a:r>
            <a:r>
              <a:rPr lang="en-US" sz="3200" dirty="0" smtClean="0">
                <a:latin typeface="Times New Roman" pitchFamily="18" charset="0"/>
                <a:cs typeface="Times New Roman" pitchFamily="18" charset="0"/>
              </a:rPr>
              <a:t>usually described </a:t>
            </a:r>
            <a:r>
              <a:rPr lang="en-US" sz="3200" dirty="0">
                <a:latin typeface="Times New Roman" pitchFamily="18" charset="0"/>
                <a:cs typeface="Times New Roman" pitchFamily="18" charset="0"/>
              </a:rPr>
              <a:t>as “</a:t>
            </a:r>
            <a:r>
              <a:rPr lang="en-US" sz="3200" b="1" dirty="0">
                <a:solidFill>
                  <a:srgbClr val="FF0000"/>
                </a:solidFill>
                <a:latin typeface="Times New Roman" pitchFamily="18" charset="0"/>
                <a:cs typeface="Times New Roman" pitchFamily="18" charset="0"/>
              </a:rPr>
              <a:t>the bad guy</a:t>
            </a:r>
            <a:r>
              <a:rPr lang="en-US" sz="3200" dirty="0">
                <a:latin typeface="Times New Roman" pitchFamily="18" charset="0"/>
                <a:cs typeface="Times New Roman" pitchFamily="18" charset="0"/>
              </a:rPr>
              <a:t>”, although that description doesn’t work </a:t>
            </a:r>
            <a:r>
              <a:rPr lang="en-US" sz="3200" dirty="0" smtClean="0">
                <a:latin typeface="Times New Roman" pitchFamily="18" charset="0"/>
                <a:cs typeface="Times New Roman" pitchFamily="18" charset="0"/>
              </a:rPr>
              <a:t>if the </a:t>
            </a:r>
            <a:r>
              <a:rPr lang="en-US" sz="3200" dirty="0">
                <a:latin typeface="Times New Roman" pitchFamily="18" charset="0"/>
                <a:cs typeface="Times New Roman" pitchFamily="18" charset="0"/>
              </a:rPr>
              <a:t>conflict is </a:t>
            </a:r>
            <a:r>
              <a:rPr lang="en-US" sz="3200" dirty="0" smtClean="0">
                <a:latin typeface="Times New Roman" pitchFamily="18" charset="0"/>
                <a:cs typeface="Times New Roman" pitchFamily="18" charset="0"/>
              </a:rPr>
              <a:t>person against self or </a:t>
            </a:r>
            <a:r>
              <a:rPr lang="en-US" sz="3200" dirty="0">
                <a:latin typeface="Times New Roman" pitchFamily="18" charset="0"/>
                <a:cs typeface="Times New Roman" pitchFamily="18" charset="0"/>
              </a:rPr>
              <a:t>person against environment</a:t>
            </a:r>
            <a:r>
              <a:rPr lang="en-US" sz="3200" dirty="0" smtClean="0">
                <a:latin typeface="Times New Roman" pitchFamily="18" charset="0"/>
                <a:cs typeface="Times New Roman" pitchFamily="18" charset="0"/>
              </a:rPr>
              <a:t>.</a:t>
            </a:r>
            <a:endParaRPr lang="en-GB" dirty="0"/>
          </a:p>
        </p:txBody>
      </p:sp>
      <p:sp>
        <p:nvSpPr>
          <p:cNvPr id="3" name="Titre 1"/>
          <p:cNvSpPr>
            <a:spLocks noGrp="1"/>
          </p:cNvSpPr>
          <p:nvPr>
            <p:ph type="title"/>
          </p:nvPr>
        </p:nvSpPr>
        <p:spPr>
          <a:xfrm>
            <a:off x="177800" y="-190500"/>
            <a:ext cx="11887200" cy="1325563"/>
          </a:xfrm>
        </p:spPr>
        <p:txBody>
          <a:bodyPr>
            <a:normAutofit/>
          </a:bodyPr>
          <a:lstStyle/>
          <a:p>
            <a:r>
              <a:rPr lang="fr-FR" b="1" dirty="0" err="1" smtClean="0">
                <a:solidFill>
                  <a:srgbClr val="FF0000"/>
                </a:solidFill>
                <a:latin typeface="Times New Roman" panose="02020603050405020304" pitchFamily="18" charset="0"/>
                <a:cs typeface="Times New Roman" panose="02020603050405020304" pitchFamily="18" charset="0"/>
              </a:rPr>
              <a:t>Character</a:t>
            </a:r>
            <a:r>
              <a:rPr lang="fr-FR" b="1" dirty="0" smtClean="0">
                <a:solidFill>
                  <a:srgbClr val="FF0000"/>
                </a:solidFill>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Types</a:t>
            </a:r>
            <a:r>
              <a:rPr lang="fr-FR" b="1" dirty="0" smtClean="0">
                <a:solidFill>
                  <a:srgbClr val="FF0000"/>
                </a:solidFill>
                <a:latin typeface="Times New Roman" panose="02020603050405020304" pitchFamily="18" charset="0"/>
                <a:cs typeface="Times New Roman" panose="02020603050405020304" pitchFamily="18" charset="0"/>
              </a:rPr>
              <a:t>:</a:t>
            </a:r>
            <a:endParaRPr lang="fr-FR"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603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647700"/>
            <a:ext cx="11938000" cy="5549900"/>
          </a:xfrm>
          <a:ln w="12700">
            <a:solidFill>
              <a:srgbClr val="0070C0"/>
            </a:solidFill>
          </a:ln>
        </p:spPr>
        <p:txBody>
          <a:bodyPr>
            <a:normAutofit fontScale="92500" lnSpcReduction="20000"/>
          </a:bodyPr>
          <a:lstStyle/>
          <a:p>
            <a:pPr marL="0" lvl="1" indent="0" algn="just">
              <a:lnSpc>
                <a:spcPct val="200000"/>
              </a:lnSpc>
              <a:spcBef>
                <a:spcPts val="1000"/>
              </a:spcBef>
              <a:buNone/>
            </a:pPr>
            <a:r>
              <a:rPr lang="en-US" sz="3200" b="1" dirty="0" smtClean="0">
                <a:latin typeface="Times New Roman" pitchFamily="18" charset="0"/>
                <a:cs typeface="Times New Roman" pitchFamily="18" charset="0"/>
              </a:rPr>
              <a:t>c) Static character</a:t>
            </a:r>
            <a:r>
              <a:rPr lang="en-US" sz="2800" dirty="0" smtClean="0">
                <a:latin typeface="Times New Roman" panose="02020603050405020304" pitchFamily="18" charset="0"/>
                <a:cs typeface="Times New Roman" panose="02020603050405020304" pitchFamily="18" charset="0"/>
              </a:rPr>
              <a:t>: A character who </a:t>
            </a:r>
            <a:r>
              <a:rPr lang="en-US" sz="2800" b="1" dirty="0" smtClean="0">
                <a:latin typeface="Times New Roman" panose="02020603050405020304" pitchFamily="18" charset="0"/>
                <a:cs typeface="Times New Roman" panose="02020603050405020304" pitchFamily="18" charset="0"/>
              </a:rPr>
              <a:t>remains</a:t>
            </a:r>
            <a:r>
              <a:rPr lang="en-US" sz="2800" dirty="0" smtClean="0">
                <a:latin typeface="Times New Roman" panose="02020603050405020304" pitchFamily="18" charset="0"/>
                <a:cs typeface="Times New Roman" panose="02020603050405020304" pitchFamily="18" charset="0"/>
              </a:rPr>
              <a:t> the same</a:t>
            </a:r>
            <a:r>
              <a:rPr lang="en-US" sz="2800" dirty="0">
                <a:latin typeface="Times New Roman" panose="02020603050405020304" pitchFamily="18" charset="0"/>
                <a:cs typeface="Times New Roman" panose="02020603050405020304" pitchFamily="18" charset="0"/>
              </a:rPr>
              <a:t>. These characters are the opposite of dynamic characters. These people don’t change through the course of a story. They have the same personality </a:t>
            </a:r>
            <a:r>
              <a:rPr lang="en-US" sz="2800" dirty="0" smtClean="0">
                <a:latin typeface="Times New Roman" panose="02020603050405020304" pitchFamily="18" charset="0"/>
                <a:cs typeface="Times New Roman" panose="02020603050405020304" pitchFamily="18" charset="0"/>
              </a:rPr>
              <a:t>throughout.</a:t>
            </a:r>
            <a:endParaRPr lang="fr-FR" sz="2800" dirty="0">
              <a:latin typeface="Times New Roman" panose="02020603050405020304" pitchFamily="18" charset="0"/>
              <a:cs typeface="Times New Roman" panose="02020603050405020304" pitchFamily="18" charset="0"/>
            </a:endParaRPr>
          </a:p>
          <a:p>
            <a:pPr marL="0" lvl="1" indent="0" algn="just">
              <a:lnSpc>
                <a:spcPct val="200000"/>
              </a:lnSpc>
              <a:spcBef>
                <a:spcPts val="1000"/>
              </a:spcBef>
              <a:buNone/>
            </a:pPr>
            <a:r>
              <a:rPr lang="en-US" sz="3200" b="1" dirty="0" smtClean="0">
                <a:latin typeface="Times New Roman" pitchFamily="18" charset="0"/>
                <a:cs typeface="Times New Roman" pitchFamily="18" charset="0"/>
              </a:rPr>
              <a:t>d</a:t>
            </a:r>
            <a:r>
              <a:rPr lang="en-US" sz="3200" b="1" dirty="0">
                <a:latin typeface="Times New Roman" pitchFamily="18" charset="0"/>
                <a:cs typeface="Times New Roman" pitchFamily="18" charset="0"/>
              </a:rPr>
              <a:t>) Dynamic character</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Also </a:t>
            </a:r>
            <a:r>
              <a:rPr lang="en-US" sz="2800" dirty="0">
                <a:latin typeface="Times New Roman" panose="02020603050405020304" pitchFamily="18" charset="0"/>
                <a:cs typeface="Times New Roman" panose="02020603050405020304" pitchFamily="18" charset="0"/>
              </a:rPr>
              <a:t>known as a kinetic character, a dynamic character </a:t>
            </a:r>
            <a:r>
              <a:rPr lang="en-US" sz="2800" b="1" dirty="0">
                <a:solidFill>
                  <a:srgbClr val="FF0000"/>
                </a:solidFill>
                <a:latin typeface="Times New Roman" panose="02020603050405020304" pitchFamily="18" charset="0"/>
                <a:cs typeface="Times New Roman" panose="02020603050405020304" pitchFamily="18" charset="0"/>
              </a:rPr>
              <a:t>changes</a:t>
            </a:r>
            <a:r>
              <a:rPr lang="en-US" sz="2800" dirty="0">
                <a:latin typeface="Times New Roman" panose="02020603050405020304" pitchFamily="18" charset="0"/>
                <a:cs typeface="Times New Roman" panose="02020603050405020304" pitchFamily="18" charset="0"/>
              </a:rPr>
              <a:t> in some important way because of plot events. For example: a cruel old man might see the error of his ways and become generous and kind, or a gentle girl becomes vicious and angry because her parents’ divorce.</a:t>
            </a:r>
            <a:endParaRPr lang="fr-FR" sz="2800" dirty="0">
              <a:latin typeface="Times New Roman" panose="02020603050405020304" pitchFamily="18" charset="0"/>
              <a:cs typeface="Times New Roman" panose="02020603050405020304" pitchFamily="18" charset="0"/>
            </a:endParaRPr>
          </a:p>
          <a:p>
            <a:pPr marL="0" indent="0" algn="just">
              <a:lnSpc>
                <a:spcPct val="200000"/>
              </a:lnSpc>
              <a:buNone/>
            </a:pPr>
            <a:endParaRPr lang="fr-FR" sz="2800"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378760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5900" y="525840"/>
            <a:ext cx="11760200" cy="5809732"/>
          </a:xfrm>
          <a:prstGeom prst="rect">
            <a:avLst/>
          </a:prstGeom>
          <a:ln w="19050">
            <a:solidFill>
              <a:srgbClr val="0070C0"/>
            </a:solidFill>
          </a:ln>
        </p:spPr>
        <p:txBody>
          <a:bodyPr wrap="square">
            <a:spAutoFit/>
          </a:bodyPr>
          <a:lstStyle/>
          <a:p>
            <a:pPr algn="just">
              <a:lnSpc>
                <a:spcPct val="150000"/>
              </a:lnSpc>
            </a:pPr>
            <a:r>
              <a:rPr lang="en-US" sz="3600" dirty="0" smtClean="0">
                <a:latin typeface="Times New Roman" pitchFamily="18" charset="0"/>
                <a:cs typeface="Times New Roman" pitchFamily="18" charset="0"/>
              </a:rPr>
              <a:t>e) </a:t>
            </a:r>
            <a:r>
              <a:rPr lang="en-US" sz="3600" b="1" dirty="0">
                <a:latin typeface="Times New Roman" pitchFamily="18" charset="0"/>
                <a:cs typeface="Times New Roman" pitchFamily="18" charset="0"/>
              </a:rPr>
              <a:t>Flat: </a:t>
            </a:r>
            <a:r>
              <a:rPr lang="en-US" sz="3600" dirty="0">
                <a:latin typeface="Times New Roman" pitchFamily="18" charset="0"/>
                <a:cs typeface="Times New Roman" pitchFamily="18" charset="0"/>
              </a:rPr>
              <a:t>This is a minor character with one or </a:t>
            </a:r>
            <a:r>
              <a:rPr lang="en-US" sz="3600" dirty="0" smtClean="0">
                <a:latin typeface="Times New Roman" pitchFamily="18" charset="0"/>
                <a:cs typeface="Times New Roman" pitchFamily="18" charset="0"/>
              </a:rPr>
              <a:t>maybe </a:t>
            </a:r>
            <a:r>
              <a:rPr lang="en-US" sz="3600" dirty="0">
                <a:latin typeface="Times New Roman" pitchFamily="18" charset="0"/>
                <a:cs typeface="Times New Roman" pitchFamily="18" charset="0"/>
              </a:rPr>
              <a:t>two sides to the personality. </a:t>
            </a:r>
            <a:r>
              <a:rPr lang="en-US" sz="3600" dirty="0" smtClean="0">
                <a:latin typeface="Times New Roman" pitchFamily="18" charset="0"/>
                <a:cs typeface="Times New Roman" pitchFamily="18" charset="0"/>
              </a:rPr>
              <a:t>These characters </a:t>
            </a:r>
            <a:r>
              <a:rPr lang="en-US" sz="3600" dirty="0">
                <a:latin typeface="Times New Roman" pitchFamily="18" charset="0"/>
                <a:cs typeface="Times New Roman" pitchFamily="18" charset="0"/>
              </a:rPr>
              <a:t>might not seem very realistic or life-like because so little is known about </a:t>
            </a:r>
            <a:r>
              <a:rPr lang="en-US" sz="3600" dirty="0" smtClean="0">
                <a:latin typeface="Times New Roman" pitchFamily="18" charset="0"/>
                <a:cs typeface="Times New Roman" pitchFamily="18" charset="0"/>
              </a:rPr>
              <a:t>them.</a:t>
            </a:r>
            <a:endParaRPr lang="en-US" sz="3600" dirty="0">
              <a:latin typeface="Times New Roman" pitchFamily="18" charset="0"/>
              <a:cs typeface="Times New Roman" pitchFamily="18" charset="0"/>
            </a:endParaRPr>
          </a:p>
          <a:p>
            <a:pPr algn="just">
              <a:lnSpc>
                <a:spcPct val="150000"/>
              </a:lnSpc>
            </a:pPr>
            <a:r>
              <a:rPr lang="en-US" sz="3600" dirty="0" smtClean="0">
                <a:latin typeface="Times New Roman" pitchFamily="18" charset="0"/>
                <a:cs typeface="Times New Roman" pitchFamily="18" charset="0"/>
              </a:rPr>
              <a:t>f) </a:t>
            </a:r>
            <a:r>
              <a:rPr lang="en-US" sz="3600" b="1" dirty="0" smtClean="0">
                <a:latin typeface="Times New Roman" pitchFamily="18" charset="0"/>
                <a:cs typeface="Times New Roman" pitchFamily="18" charset="0"/>
              </a:rPr>
              <a:t>Round</a:t>
            </a:r>
            <a:r>
              <a:rPr lang="en-US" sz="3600" b="1" dirty="0">
                <a:latin typeface="Times New Roman" pitchFamily="18" charset="0"/>
                <a:cs typeface="Times New Roman" pitchFamily="18" charset="0"/>
              </a:rPr>
              <a:t>: </a:t>
            </a:r>
            <a:r>
              <a:rPr lang="en-US" sz="3600" dirty="0">
                <a:latin typeface="Times New Roman" pitchFamily="18" charset="0"/>
                <a:cs typeface="Times New Roman" pitchFamily="18" charset="0"/>
              </a:rPr>
              <a:t>These characters are believable and </a:t>
            </a:r>
            <a:r>
              <a:rPr lang="en-US" sz="3600" dirty="0" smtClean="0">
                <a:latin typeface="Times New Roman" pitchFamily="18" charset="0"/>
                <a:cs typeface="Times New Roman" pitchFamily="18" charset="0"/>
              </a:rPr>
              <a:t>complex people </a:t>
            </a:r>
            <a:r>
              <a:rPr lang="en-US" sz="3600" dirty="0">
                <a:latin typeface="Times New Roman" pitchFamily="18" charset="0"/>
                <a:cs typeface="Times New Roman" pitchFamily="18" charset="0"/>
              </a:rPr>
              <a:t>with several sides to their personality. They are lifelike and behave like real people would, if real people were </a:t>
            </a:r>
            <a:r>
              <a:rPr lang="en-US" sz="3600" dirty="0" smtClean="0">
                <a:latin typeface="Times New Roman" pitchFamily="18" charset="0"/>
                <a:cs typeface="Times New Roman" pitchFamily="18" charset="0"/>
              </a:rPr>
              <a:t>in those same situations.</a:t>
            </a:r>
            <a:endParaRPr lang="en-GB" sz="2000" dirty="0">
              <a:latin typeface="Times New Roman" pitchFamily="18" charset="0"/>
              <a:cs typeface="Times New Roman" pitchFamily="18" charset="0"/>
            </a:endParaRPr>
          </a:p>
        </p:txBody>
      </p:sp>
    </p:spTree>
    <p:extLst>
      <p:ext uri="{BB962C8B-B14F-4D97-AF65-F5344CB8AC3E}">
        <p14:creationId xmlns:p14="http://schemas.microsoft.com/office/powerpoint/2010/main" val="3585914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a:spLocks noGrp="1"/>
          </p:cNvSpPr>
          <p:nvPr>
            <p:ph idx="1"/>
          </p:nvPr>
        </p:nvSpPr>
        <p:spPr>
          <a:xfrm>
            <a:off x="127001" y="778164"/>
            <a:ext cx="11924144" cy="5444836"/>
          </a:xfrm>
          <a:ln w="19050">
            <a:solidFill>
              <a:schemeClr val="accent1"/>
            </a:solidFill>
          </a:ln>
        </p:spPr>
        <p:txBody>
          <a:bodyPr>
            <a:noAutofit/>
          </a:bodyPr>
          <a:lstStyle/>
          <a:p>
            <a:pPr marL="228600" lvl="1" algn="just">
              <a:spcBef>
                <a:spcPts val="1000"/>
              </a:spcBef>
            </a:pPr>
            <a:r>
              <a:rPr lang="en-US" sz="3200" b="1" dirty="0">
                <a:latin typeface="Times New Roman" pitchFamily="18" charset="0"/>
                <a:cs typeface="Times New Roman" pitchFamily="18" charset="0"/>
              </a:rPr>
              <a:t>Stereotypical: </a:t>
            </a:r>
            <a:r>
              <a:rPr lang="en-US" sz="3200" dirty="0">
                <a:latin typeface="Times New Roman" pitchFamily="18" charset="0"/>
                <a:cs typeface="Times New Roman" pitchFamily="18" charset="0"/>
              </a:rPr>
              <a:t>Also known as stock, these characters are people who are easily recognized as “types”. </a:t>
            </a:r>
          </a:p>
          <a:p>
            <a:pPr marL="228600" lvl="1" algn="just">
              <a:spcBef>
                <a:spcPts val="1000"/>
              </a:spcBef>
            </a:pPr>
            <a:endParaRPr lang="en-US" sz="3200" dirty="0">
              <a:latin typeface="Times New Roman" pitchFamily="18" charset="0"/>
              <a:cs typeface="Times New Roman" pitchFamily="18" charset="0"/>
            </a:endParaRPr>
          </a:p>
          <a:p>
            <a:pPr marL="0" lvl="1" indent="0" algn="just">
              <a:spcBef>
                <a:spcPts val="1000"/>
              </a:spcBef>
              <a:buNone/>
            </a:pPr>
            <a:endParaRPr lang="en-US" sz="3200" dirty="0">
              <a:latin typeface="Times New Roman" pitchFamily="18" charset="0"/>
              <a:cs typeface="Times New Roman" pitchFamily="18" charset="0"/>
            </a:endParaRPr>
          </a:p>
          <a:p>
            <a:pPr marL="228600" lvl="1" algn="just">
              <a:spcBef>
                <a:spcPts val="1000"/>
              </a:spcBef>
            </a:pPr>
            <a:r>
              <a:rPr lang="en-US" sz="3200" dirty="0">
                <a:latin typeface="Times New Roman" pitchFamily="18" charset="0"/>
                <a:cs typeface="Times New Roman" pitchFamily="18" charset="0"/>
              </a:rPr>
              <a:t>In this sense, they are also clichés.* (A cliché is an over-used expression, like “light as a feather,” or an over-used idea, like the stereotypical characters just discussed</a:t>
            </a:r>
            <a:r>
              <a:rPr lang="en-US" sz="3200" dirty="0" smtClean="0">
                <a:latin typeface="Times New Roman" pitchFamily="18" charset="0"/>
                <a:cs typeface="Times New Roman" pitchFamily="18" charset="0"/>
              </a:rPr>
              <a:t>.)</a:t>
            </a:r>
            <a:endParaRPr lang="fr-FR" sz="3200" dirty="0">
              <a:latin typeface="Times New Roman" pitchFamily="18" charset="0"/>
              <a:cs typeface="Times New Roman" pitchFamily="18" charset="0"/>
            </a:endParaRPr>
          </a:p>
        </p:txBody>
      </p:sp>
    </p:spTree>
    <p:extLst>
      <p:ext uri="{BB962C8B-B14F-4D97-AF65-F5344CB8AC3E}">
        <p14:creationId xmlns:p14="http://schemas.microsoft.com/office/powerpoint/2010/main" val="2170212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1000"/>
                                        <p:tgtEl>
                                          <p:spTgt spid="6">
                                            <p:bg/>
                                          </p:spTgt>
                                        </p:tgtEl>
                                      </p:cBhvr>
                                    </p:animEffect>
                                    <p:anim calcmode="lin" valueType="num">
                                      <p:cBhvr>
                                        <p:cTn id="8" dur="1000" fill="hold"/>
                                        <p:tgtEl>
                                          <p:spTgt spid="6">
                                            <p:bg/>
                                          </p:spTgt>
                                        </p:tgtEl>
                                        <p:attrNameLst>
                                          <p:attrName>ppt_x</p:attrName>
                                        </p:attrNameLst>
                                      </p:cBhvr>
                                      <p:tavLst>
                                        <p:tav tm="0">
                                          <p:val>
                                            <p:strVal val="#ppt_x"/>
                                          </p:val>
                                        </p:tav>
                                        <p:tav tm="100000">
                                          <p:val>
                                            <p:strVal val="#ppt_x"/>
                                          </p:val>
                                        </p:tav>
                                      </p:tavLst>
                                    </p:anim>
                                    <p:anim calcmode="lin" valueType="num">
                                      <p:cBhvr>
                                        <p:cTn id="9" dur="1000" fill="hold"/>
                                        <p:tgtEl>
                                          <p:spTgt spid="6">
                                            <p:bg/>
                                          </p:spTgt>
                                        </p:tgtEl>
                                        <p:attrNameLst>
                                          <p:attrName>ppt_y</p:attrName>
                                        </p:attrNameLst>
                                      </p:cBhvr>
                                      <p:tavLst>
                                        <p:tav tm="0">
                                          <p:val>
                                            <p:strVal val="#ppt_y+.1"/>
                                          </p:val>
                                        </p:tav>
                                        <p:tav tm="100000">
                                          <p:val>
                                            <p:strVal val="#ppt_y"/>
                                          </p:val>
                                        </p:tav>
                                      </p:tavLst>
                                    </p:anim>
                                  </p:childTnLst>
                                </p:cTn>
                              </p:par>
                              <p:par>
                                <p:cTn id="10" presetID="10" presetClass="entr" presetSubtype="0" fill="hold" grpId="0" nodeType="with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animEffect transition="in" filter="fade">
                                      <p:cBhvr>
                                        <p:cTn id="15"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190500" y="317500"/>
            <a:ext cx="11874500" cy="6388100"/>
          </a:xfrm>
          <a:ln w="19050">
            <a:solidFill>
              <a:schemeClr val="accent1"/>
            </a:solidFill>
          </a:ln>
        </p:spPr>
        <p:txBody>
          <a:bodyPr>
            <a:noAutofit/>
          </a:bodyPr>
          <a:lstStyle/>
          <a:p>
            <a:pPr marL="228600" lvl="1" algn="just">
              <a:lnSpc>
                <a:spcPct val="150000"/>
              </a:lnSpc>
              <a:spcBef>
                <a:spcPts val="1000"/>
              </a:spcBef>
            </a:pPr>
            <a:r>
              <a:rPr lang="en-US" sz="3200" b="1" dirty="0">
                <a:latin typeface="Times New Roman" pitchFamily="18" charset="0"/>
                <a:cs typeface="Times New Roman" pitchFamily="18" charset="0"/>
              </a:rPr>
              <a:t>Character Foil</a:t>
            </a:r>
            <a:r>
              <a:rPr lang="en-US" sz="3200" dirty="0">
                <a:latin typeface="Times New Roman" pitchFamily="18" charset="0"/>
                <a:cs typeface="Times New Roman" pitchFamily="18" charset="0"/>
              </a:rPr>
              <a:t>: A character foil, or simply “foil”,</a:t>
            </a:r>
            <a:r>
              <a:rPr lang="en-US" sz="3200" dirty="0">
                <a:solidFill>
                  <a:srgbClr val="FF0000"/>
                </a:solidFill>
                <a:latin typeface="Times New Roman" pitchFamily="18" charset="0"/>
                <a:cs typeface="Times New Roman" pitchFamily="18" charset="0"/>
              </a:rPr>
              <a:t> occurs when two characters balance each other in some way; </a:t>
            </a:r>
            <a:r>
              <a:rPr lang="en-US" sz="3200" dirty="0">
                <a:latin typeface="Times New Roman" pitchFamily="18" charset="0"/>
                <a:cs typeface="Times New Roman" pitchFamily="18" charset="0"/>
              </a:rPr>
              <a:t>they are almost like two halves of a whole person. </a:t>
            </a:r>
          </a:p>
          <a:p>
            <a:pPr marL="228600" lvl="1" algn="just">
              <a:lnSpc>
                <a:spcPct val="150000"/>
              </a:lnSpc>
              <a:spcBef>
                <a:spcPts val="1000"/>
              </a:spcBef>
            </a:pPr>
            <a:r>
              <a:rPr lang="en-US" sz="3200" dirty="0">
                <a:latin typeface="Times New Roman" pitchFamily="18" charset="0"/>
                <a:cs typeface="Times New Roman" pitchFamily="18" charset="0"/>
              </a:rPr>
              <a:t>This is when a character is portrayed as opposite of another character in a particular way. By putting the two characters next to each other, the different characteristic is emphasized.</a:t>
            </a:r>
          </a:p>
          <a:p>
            <a:pPr marL="228600" lvl="1" algn="just">
              <a:lnSpc>
                <a:spcPct val="150000"/>
              </a:lnSpc>
              <a:spcBef>
                <a:spcPts val="1000"/>
              </a:spcBef>
            </a:pPr>
            <a:r>
              <a:rPr lang="en-US" sz="3200" dirty="0">
                <a:latin typeface="Times New Roman" pitchFamily="18" charset="0"/>
                <a:cs typeface="Times New Roman" pitchFamily="18" charset="0"/>
              </a:rPr>
              <a:t> This helps readers recognize particular characteristics. A good person might be a foil for an evil person, for example</a:t>
            </a:r>
            <a:r>
              <a:rPr lang="en-US" sz="3200" dirty="0" smtClean="0">
                <a:latin typeface="Times New Roman" pitchFamily="18" charset="0"/>
                <a:cs typeface="Times New Roman" pitchFamily="18" charset="0"/>
              </a:rPr>
              <a:t>.</a:t>
            </a:r>
            <a:endParaRPr lang="fr-FR" sz="3200" dirty="0">
              <a:latin typeface="Times New Roman" pitchFamily="18" charset="0"/>
              <a:cs typeface="Times New Roman" pitchFamily="18" charset="0"/>
            </a:endParaRPr>
          </a:p>
        </p:txBody>
      </p:sp>
    </p:spTree>
    <p:extLst>
      <p:ext uri="{BB962C8B-B14F-4D97-AF65-F5344CB8AC3E}">
        <p14:creationId xmlns:p14="http://schemas.microsoft.com/office/powerpoint/2010/main" val="2820581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barn(inVertical)">
                                      <p:cBhvr>
                                        <p:cTn id="7" dur="500"/>
                                        <p:tgtEl>
                                          <p:spTgt spid="4">
                                            <p:bg/>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barn(inVertical)">
                                      <p:cBhvr>
                                        <p:cTn id="10" dur="500"/>
                                        <p:tgtEl>
                                          <p:spTgt spid="4">
                                            <p:txEl>
                                              <p:pRg st="0" end="0"/>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barn(inVertical)">
                                      <p:cBhvr>
                                        <p:cTn id="13" dur="500"/>
                                        <p:tgtEl>
                                          <p:spTgt spid="4">
                                            <p:txEl>
                                              <p:pRg st="1" end="1"/>
                                            </p:txEl>
                                          </p:spTgt>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barn(inVertical)">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215901" y="1143000"/>
            <a:ext cx="11805226" cy="4432300"/>
          </a:xfrm>
          <a:ln w="19050">
            <a:solidFill>
              <a:schemeClr val="accent1"/>
            </a:solidFill>
          </a:ln>
        </p:spPr>
        <p:txBody>
          <a:bodyPr>
            <a:normAutofit/>
          </a:bodyPr>
          <a:lstStyle/>
          <a:p>
            <a:pPr marL="228600" lvl="1" algn="just">
              <a:lnSpc>
                <a:spcPct val="150000"/>
              </a:lnSpc>
              <a:spcBef>
                <a:spcPts val="1000"/>
              </a:spcBef>
            </a:pPr>
            <a:r>
              <a:rPr lang="en-US" sz="4000" b="1" dirty="0">
                <a:latin typeface="Times New Roman" pitchFamily="18" charset="0"/>
                <a:cs typeface="Times New Roman" pitchFamily="18" charset="0"/>
              </a:rPr>
              <a:t>Caricature: </a:t>
            </a:r>
            <a:r>
              <a:rPr lang="en-US" sz="4000" dirty="0">
                <a:latin typeface="Times New Roman" pitchFamily="18" charset="0"/>
                <a:cs typeface="Times New Roman" pitchFamily="18" charset="0"/>
              </a:rPr>
              <a:t>A character in a piece of literature who has very exaggerated characteristics, usually for comic effect. </a:t>
            </a:r>
          </a:p>
        </p:txBody>
      </p:sp>
    </p:spTree>
    <p:extLst>
      <p:ext uri="{BB962C8B-B14F-4D97-AF65-F5344CB8AC3E}">
        <p14:creationId xmlns:p14="http://schemas.microsoft.com/office/powerpoint/2010/main" val="3811668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 y="346839"/>
            <a:ext cx="11823700" cy="6186309"/>
          </a:xfrm>
          <a:prstGeom prst="rect">
            <a:avLst/>
          </a:prstGeom>
          <a:ln w="19050">
            <a:solidFill>
              <a:srgbClr val="0070C0"/>
            </a:solidFill>
          </a:ln>
        </p:spPr>
        <p:txBody>
          <a:bodyPr wrap="square">
            <a:spAutoFit/>
          </a:bodyPr>
          <a:lstStyle/>
          <a:p>
            <a:pPr>
              <a:lnSpc>
                <a:spcPct val="150000"/>
              </a:lnSpc>
            </a:pPr>
            <a:r>
              <a:rPr lang="en-US" sz="3600" b="1" dirty="0">
                <a:latin typeface="Times New Roman" pitchFamily="18" charset="0"/>
                <a:cs typeface="Times New Roman" pitchFamily="18" charset="0"/>
              </a:rPr>
              <a:t>Character Analysis</a:t>
            </a:r>
            <a:r>
              <a:rPr lang="en-US" sz="3600" b="1" dirty="0" smtClean="0">
                <a:latin typeface="Times New Roman" pitchFamily="18" charset="0"/>
                <a:cs typeface="Times New Roman" pitchFamily="18" charset="0"/>
              </a:rPr>
              <a:t>:</a:t>
            </a:r>
          </a:p>
          <a:p>
            <a:pPr algn="just"/>
            <a:r>
              <a:rPr lang="en-US" sz="3600" dirty="0">
                <a:latin typeface="Times New Roman" pitchFamily="18" charset="0"/>
                <a:cs typeface="Times New Roman" pitchFamily="18" charset="0"/>
              </a:rPr>
              <a:t>The author may choose any of </a:t>
            </a:r>
            <a:r>
              <a:rPr lang="en-US" sz="3600" dirty="0">
                <a:solidFill>
                  <a:srgbClr val="FF0000"/>
                </a:solidFill>
                <a:latin typeface="Times New Roman" pitchFamily="18" charset="0"/>
                <a:cs typeface="Times New Roman" pitchFamily="18" charset="0"/>
              </a:rPr>
              <a:t>six ways </a:t>
            </a:r>
            <a:r>
              <a:rPr lang="en-US" sz="3600" dirty="0">
                <a:latin typeface="Times New Roman" pitchFamily="18" charset="0"/>
                <a:cs typeface="Times New Roman" pitchFamily="18" charset="0"/>
              </a:rPr>
              <a:t>to reveal a character to the reader. The reader must therefore be prepared to watch for "clues" about each character in these same six ways:</a:t>
            </a:r>
            <a:endParaRPr lang="fr-FR" sz="3600" dirty="0">
              <a:latin typeface="Times New Roman" pitchFamily="18" charset="0"/>
              <a:cs typeface="Times New Roman" pitchFamily="18" charset="0"/>
            </a:endParaRPr>
          </a:p>
          <a:p>
            <a:pPr lvl="2"/>
            <a:r>
              <a:rPr lang="en-US" sz="3600" dirty="0">
                <a:solidFill>
                  <a:srgbClr val="FF0000"/>
                </a:solidFill>
                <a:latin typeface="Times New Roman" pitchFamily="18" charset="0"/>
                <a:cs typeface="Times New Roman" pitchFamily="18" charset="0"/>
              </a:rPr>
              <a:t>physical appearance</a:t>
            </a:r>
            <a:endParaRPr lang="fr-FR" sz="3600" dirty="0">
              <a:solidFill>
                <a:srgbClr val="FF0000"/>
              </a:solidFill>
              <a:latin typeface="Times New Roman" pitchFamily="18" charset="0"/>
              <a:cs typeface="Times New Roman" pitchFamily="18" charset="0"/>
            </a:endParaRPr>
          </a:p>
          <a:p>
            <a:pPr lvl="2"/>
            <a:r>
              <a:rPr lang="en-US" sz="3600" dirty="0">
                <a:solidFill>
                  <a:srgbClr val="FF0000"/>
                </a:solidFill>
                <a:latin typeface="Times New Roman" pitchFamily="18" charset="0"/>
                <a:cs typeface="Times New Roman" pitchFamily="18" charset="0"/>
              </a:rPr>
              <a:t>things the character says</a:t>
            </a:r>
            <a:endParaRPr lang="fr-FR" sz="3600" dirty="0">
              <a:solidFill>
                <a:srgbClr val="FF0000"/>
              </a:solidFill>
              <a:latin typeface="Times New Roman" pitchFamily="18" charset="0"/>
              <a:cs typeface="Times New Roman" pitchFamily="18" charset="0"/>
            </a:endParaRPr>
          </a:p>
          <a:p>
            <a:pPr lvl="2"/>
            <a:r>
              <a:rPr lang="en-US" sz="3600" dirty="0">
                <a:solidFill>
                  <a:srgbClr val="FF0000"/>
                </a:solidFill>
                <a:latin typeface="Times New Roman" pitchFamily="18" charset="0"/>
                <a:cs typeface="Times New Roman" pitchFamily="18" charset="0"/>
              </a:rPr>
              <a:t>things the character does (actions)</a:t>
            </a:r>
            <a:endParaRPr lang="fr-FR" sz="3600" dirty="0">
              <a:solidFill>
                <a:srgbClr val="FF0000"/>
              </a:solidFill>
              <a:latin typeface="Times New Roman" pitchFamily="18" charset="0"/>
              <a:cs typeface="Times New Roman" pitchFamily="18" charset="0"/>
            </a:endParaRPr>
          </a:p>
          <a:p>
            <a:pPr lvl="2"/>
            <a:r>
              <a:rPr lang="en-US" sz="3600" dirty="0">
                <a:solidFill>
                  <a:srgbClr val="FF0000"/>
                </a:solidFill>
                <a:latin typeface="Times New Roman" pitchFamily="18" charset="0"/>
                <a:cs typeface="Times New Roman" pitchFamily="18" charset="0"/>
              </a:rPr>
              <a:t>things the character thinks</a:t>
            </a:r>
            <a:endParaRPr lang="fr-FR" sz="3600" dirty="0">
              <a:solidFill>
                <a:srgbClr val="FF0000"/>
              </a:solidFill>
              <a:latin typeface="Times New Roman" pitchFamily="18" charset="0"/>
              <a:cs typeface="Times New Roman" pitchFamily="18" charset="0"/>
            </a:endParaRPr>
          </a:p>
          <a:p>
            <a:pPr lvl="2"/>
            <a:r>
              <a:rPr lang="en-US" sz="3600" dirty="0">
                <a:solidFill>
                  <a:srgbClr val="FF0000"/>
                </a:solidFill>
                <a:latin typeface="Times New Roman" pitchFamily="18" charset="0"/>
                <a:cs typeface="Times New Roman" pitchFamily="18" charset="0"/>
              </a:rPr>
              <a:t>things other characters say about the character</a:t>
            </a:r>
            <a:endParaRPr lang="fr-FR" sz="3600" dirty="0">
              <a:solidFill>
                <a:srgbClr val="FF0000"/>
              </a:solidFill>
              <a:latin typeface="Times New Roman" pitchFamily="18" charset="0"/>
              <a:cs typeface="Times New Roman" pitchFamily="18" charset="0"/>
            </a:endParaRPr>
          </a:p>
          <a:p>
            <a:pPr lvl="2"/>
            <a:r>
              <a:rPr lang="en-US" sz="3600" dirty="0">
                <a:solidFill>
                  <a:srgbClr val="FF0000"/>
                </a:solidFill>
                <a:latin typeface="Times New Roman" pitchFamily="18" charset="0"/>
                <a:cs typeface="Times New Roman" pitchFamily="18" charset="0"/>
              </a:rPr>
              <a:t>author </a:t>
            </a:r>
            <a:r>
              <a:rPr lang="en-US" sz="3600" dirty="0" smtClean="0">
                <a:solidFill>
                  <a:srgbClr val="FF0000"/>
                </a:solidFill>
                <a:latin typeface="Times New Roman" pitchFamily="18" charset="0"/>
                <a:cs typeface="Times New Roman" pitchFamily="18" charset="0"/>
              </a:rPr>
              <a:t>information</a:t>
            </a: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en-GB" dirty="0"/>
          </a:p>
        </p:txBody>
      </p:sp>
    </p:spTree>
    <p:extLst>
      <p:ext uri="{BB962C8B-B14F-4D97-AF65-F5344CB8AC3E}">
        <p14:creationId xmlns:p14="http://schemas.microsoft.com/office/powerpoint/2010/main" val="11211417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77799" y="1143000"/>
            <a:ext cx="11874501" cy="4838700"/>
          </a:xfrm>
          <a:prstGeom prst="rect">
            <a:avLst/>
          </a:prstGeom>
          <a:ln w="19050">
            <a:solidFill>
              <a:schemeClr val="accent1"/>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3600" dirty="0" smtClean="0">
                <a:solidFill>
                  <a:srgbClr val="FF0000"/>
                </a:solidFill>
                <a:latin typeface="Times New Roman" pitchFamily="18" charset="0"/>
                <a:cs typeface="Times New Roman" pitchFamily="18" charset="0"/>
              </a:rPr>
              <a:t>A character sketch is a description of a character's moral and personality qualities, </a:t>
            </a:r>
            <a:r>
              <a:rPr lang="en-US" sz="3600" dirty="0" smtClean="0">
                <a:latin typeface="Times New Roman" pitchFamily="18" charset="0"/>
                <a:cs typeface="Times New Roman" pitchFamily="18" charset="0"/>
              </a:rPr>
              <a:t>written in paragraph form with specific examples from the story in question. </a:t>
            </a:r>
          </a:p>
          <a:p>
            <a:pPr algn="just"/>
            <a:endParaRPr lang="en-US" sz="3600" dirty="0" smtClean="0">
              <a:latin typeface="Times New Roman" pitchFamily="18" charset="0"/>
              <a:cs typeface="Times New Roman" pitchFamily="18" charset="0"/>
            </a:endParaRPr>
          </a:p>
          <a:p>
            <a:pPr algn="just"/>
            <a:r>
              <a:rPr lang="en-US" sz="3600" dirty="0" smtClean="0">
                <a:latin typeface="Times New Roman" pitchFamily="18" charset="0"/>
                <a:cs typeface="Times New Roman" pitchFamily="18" charset="0"/>
              </a:rPr>
              <a:t>Usually, the character terms are used in the course of the description</a:t>
            </a:r>
          </a:p>
          <a:p>
            <a:pPr algn="just"/>
            <a:endParaRPr lang="en-US" sz="3600" dirty="0" smtClean="0">
              <a:latin typeface="Times New Roman" pitchFamily="18" charset="0"/>
              <a:cs typeface="Times New Roman" pitchFamily="18" charset="0"/>
            </a:endParaRPr>
          </a:p>
          <a:p>
            <a:pPr algn="just"/>
            <a:r>
              <a:rPr lang="en-US" sz="3600" dirty="0" smtClean="0">
                <a:solidFill>
                  <a:srgbClr val="FF0000"/>
                </a:solidFill>
                <a:latin typeface="Times New Roman" pitchFamily="18" charset="0"/>
                <a:cs typeface="Times New Roman" pitchFamily="18" charset="0"/>
              </a:rPr>
              <a:t>Physical appearance and dress (if showing something about personality) are sometimes described as well.</a:t>
            </a:r>
            <a:endParaRPr lang="fr-FR" sz="3600" dirty="0" smtClean="0">
              <a:solidFill>
                <a:srgbClr val="FF0000"/>
              </a:solidFill>
              <a:latin typeface="Times New Roman" pitchFamily="18" charset="0"/>
              <a:cs typeface="Times New Roman" pitchFamily="18" charset="0"/>
            </a:endParaRPr>
          </a:p>
          <a:p>
            <a:endParaRPr lang="fr-FR" dirty="0"/>
          </a:p>
        </p:txBody>
      </p:sp>
      <p:sp>
        <p:nvSpPr>
          <p:cNvPr id="6" name="Titre 1"/>
          <p:cNvSpPr>
            <a:spLocks noGrp="1"/>
          </p:cNvSpPr>
          <p:nvPr>
            <p:ph type="title"/>
          </p:nvPr>
        </p:nvSpPr>
        <p:spPr>
          <a:xfrm>
            <a:off x="215900" y="118719"/>
            <a:ext cx="9603275" cy="1049235"/>
          </a:xfrm>
        </p:spPr>
        <p:txBody>
          <a:bodyPr/>
          <a:lstStyle/>
          <a:p>
            <a:r>
              <a:rPr lang="en-US" b="1" dirty="0">
                <a:latin typeface="Times New Roman" pitchFamily="18" charset="0"/>
                <a:cs typeface="Times New Roman" pitchFamily="18" charset="0"/>
              </a:rPr>
              <a:t>Character Sketch: </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3030543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1000"/>
                                        <p:tgtEl>
                                          <p:spTgt spid="5">
                                            <p:bg/>
                                          </p:spTgt>
                                        </p:tgtEl>
                                      </p:cBhvr>
                                    </p:animEffect>
                                    <p:anim calcmode="lin" valueType="num">
                                      <p:cBhvr>
                                        <p:cTn id="8" dur="1000" fill="hold"/>
                                        <p:tgtEl>
                                          <p:spTgt spid="5">
                                            <p:bg/>
                                          </p:spTgt>
                                        </p:tgtEl>
                                        <p:attrNameLst>
                                          <p:attrName>ppt_x</p:attrName>
                                        </p:attrNameLst>
                                      </p:cBhvr>
                                      <p:tavLst>
                                        <p:tav tm="0">
                                          <p:val>
                                            <p:strVal val="#ppt_x"/>
                                          </p:val>
                                        </p:tav>
                                        <p:tav tm="100000">
                                          <p:val>
                                            <p:strVal val="#ppt_x"/>
                                          </p:val>
                                        </p:tav>
                                      </p:tavLst>
                                    </p:anim>
                                    <p:anim calcmode="lin" valueType="num">
                                      <p:cBhvr>
                                        <p:cTn id="9" dur="1000" fill="hold"/>
                                        <p:tgtEl>
                                          <p:spTgt spid="5">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30026"/>
          </a:xfrm>
        </p:spPr>
        <p:txBody>
          <a:bodyPr>
            <a:normAutofit fontScale="90000"/>
          </a:bodyPr>
          <a:lstStyle/>
          <a:p>
            <a:endParaRPr lang="ar-DZ" dirty="0"/>
          </a:p>
        </p:txBody>
      </p:sp>
      <p:sp>
        <p:nvSpPr>
          <p:cNvPr id="3" name="Espace réservé du contenu 2"/>
          <p:cNvSpPr>
            <a:spLocks noGrp="1"/>
          </p:cNvSpPr>
          <p:nvPr>
            <p:ph idx="1"/>
          </p:nvPr>
        </p:nvSpPr>
        <p:spPr>
          <a:xfrm>
            <a:off x="609600" y="620689"/>
            <a:ext cx="10972800" cy="5505475"/>
          </a:xfrm>
        </p:spPr>
        <p:txBody>
          <a:bodyPr>
            <a:noAutofit/>
          </a:bodyPr>
          <a:lstStyle/>
          <a:p>
            <a:r>
              <a:rPr lang="fr-BE" sz="1200" b="1" dirty="0"/>
              <a:t>. </a:t>
            </a:r>
            <a:endParaRPr lang="ar-DZ" sz="1200" b="1" dirty="0"/>
          </a:p>
        </p:txBody>
      </p:sp>
      <p:graphicFrame>
        <p:nvGraphicFramePr>
          <p:cNvPr id="4" name="Tableau 3"/>
          <p:cNvGraphicFramePr>
            <a:graphicFrameLocks noGrp="1"/>
          </p:cNvGraphicFramePr>
          <p:nvPr>
            <p:extLst>
              <p:ext uri="{D42A27DB-BD31-4B8C-83A1-F6EECF244321}">
                <p14:modId xmlns:p14="http://schemas.microsoft.com/office/powerpoint/2010/main" val="1962970051"/>
              </p:ext>
            </p:extLst>
          </p:nvPr>
        </p:nvGraphicFramePr>
        <p:xfrm>
          <a:off x="190500" y="127000"/>
          <a:ext cx="11798300" cy="6604000"/>
        </p:xfrm>
        <a:graphic>
          <a:graphicData uri="http://schemas.openxmlformats.org/drawingml/2006/table">
            <a:tbl>
              <a:tblPr rtl="1" firstRow="1" bandRow="1">
                <a:tableStyleId>{5C22544A-7EE6-4342-B048-85BDC9FD1C3A}</a:tableStyleId>
              </a:tblPr>
              <a:tblGrid>
                <a:gridCol w="3845372">
                  <a:extLst>
                    <a:ext uri="{9D8B030D-6E8A-4147-A177-3AD203B41FA5}">
                      <a16:colId xmlns="" xmlns:a16="http://schemas.microsoft.com/office/drawing/2014/main" val="20000"/>
                    </a:ext>
                  </a:extLst>
                </a:gridCol>
                <a:gridCol w="4145011">
                  <a:extLst>
                    <a:ext uri="{9D8B030D-6E8A-4147-A177-3AD203B41FA5}">
                      <a16:colId xmlns="" xmlns:a16="http://schemas.microsoft.com/office/drawing/2014/main" val="20001"/>
                    </a:ext>
                  </a:extLst>
                </a:gridCol>
                <a:gridCol w="3807917">
                  <a:extLst>
                    <a:ext uri="{9D8B030D-6E8A-4147-A177-3AD203B41FA5}">
                      <a16:colId xmlns="" xmlns:a16="http://schemas.microsoft.com/office/drawing/2014/main" val="20002"/>
                    </a:ext>
                  </a:extLst>
                </a:gridCol>
              </a:tblGrid>
              <a:tr h="6604000">
                <a:tc>
                  <a:txBody>
                    <a:bodyPr/>
                    <a:lstStyle/>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fearless</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fierce</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foolish</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fortunate</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foul</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fresh</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friendly</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frustrated</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funny</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gentle</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giving</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glamorous</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gloomy</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good</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graceful</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grateful</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greedy</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grouchy</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qrurnpv</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smtClean="0">
                          <a:ln>
                            <a:noFill/>
                          </a:ln>
                          <a:solidFill>
                            <a:srgbClr val="000000"/>
                          </a:solidFill>
                          <a:effectLst/>
                          <a:uLnTx/>
                          <a:uFillTx/>
                          <a:latin typeface="Times New Roman" pitchFamily="18" charset="0"/>
                          <a:ea typeface="+mn-ea"/>
                          <a:cs typeface="Times New Roman" pitchFamily="18" charset="0"/>
                        </a:rPr>
                        <a:t>guilty</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marL="121920" marR="121920">
                    <a:solidFill>
                      <a:schemeClr val="accent3"/>
                    </a:solid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calm</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careful</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careless</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cautious</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charming</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cheerful</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childish</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clever</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clumsy</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coarse</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concerned</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confident</a:t>
                      </a: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efficient</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embarrassed</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encouraging</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energetic</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evil</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excited</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expert</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fair</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smtClean="0">
                          <a:ln>
                            <a:noFill/>
                          </a:ln>
                          <a:solidFill>
                            <a:srgbClr val="000000"/>
                          </a:solidFill>
                          <a:effectLst/>
                          <a:uLnTx/>
                          <a:uFillTx/>
                          <a:latin typeface="Times New Roman" pitchFamily="18" charset="0"/>
                          <a:ea typeface="+mn-ea"/>
                          <a:cs typeface="Times New Roman" pitchFamily="18" charset="0"/>
                        </a:rPr>
                        <a:t>faithful</a:t>
                      </a:r>
                      <a:endParaRPr kumimoji="0" lang="ar-DZ"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marL="121920" marR="121920">
                    <a:solidFill>
                      <a:schemeClr val="accent3">
                        <a:lumMod val="60000"/>
                        <a:lumOff val="40000"/>
                      </a:schemeClr>
                    </a:solid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able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active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adventurous</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affectionate</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afraid</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alert</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ambitious</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angry</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annoyed</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anxious</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apologetic</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arrogant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attentive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average</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bad</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blue</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bold</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bored</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bossy</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brainy</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brave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bright</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brilliant</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400" b="1" i="0" u="none" strike="noStrike" kern="1200" cap="none" spc="0" normalizeH="0" baseline="0" noProof="0" dirty="0" err="1" smtClean="0">
                          <a:ln>
                            <a:noFill/>
                          </a:ln>
                          <a:solidFill>
                            <a:prstClr val="black"/>
                          </a:solidFill>
                          <a:effectLst/>
                          <a:uLnTx/>
                          <a:uFillTx/>
                          <a:latin typeface="Times New Roman" pitchFamily="18" charset="0"/>
                          <a:ea typeface="+mn-ea"/>
                          <a:cs typeface="Times New Roman" pitchFamily="18" charset="0"/>
                        </a:rPr>
                        <a:t>busy</a:t>
                      </a:r>
                      <a:endParaRPr kumimoji="0" lang="fr-BE"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marL="121920" marR="121920">
                    <a:solidFill>
                      <a:schemeClr val="tx2">
                        <a:lumMod val="40000"/>
                        <a:lumOff val="60000"/>
                      </a:schemeClr>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10712136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511425"/>
            <a:ext cx="10515600" cy="1514475"/>
          </a:xfrm>
        </p:spPr>
        <p:txBody>
          <a:bodyPr>
            <a:normAutofit lnSpcReduction="10000"/>
          </a:bodyPr>
          <a:lstStyle/>
          <a:p>
            <a:pPr marL="0" indent="0" algn="ctr">
              <a:buNone/>
            </a:pPr>
            <a:r>
              <a:rPr lang="en-GB" sz="10400" dirty="0" smtClean="0">
                <a:latin typeface="Times New Roman" pitchFamily="18" charset="0"/>
                <a:cs typeface="Times New Roman" pitchFamily="18" charset="0"/>
              </a:rPr>
              <a:t>Review</a:t>
            </a:r>
            <a:r>
              <a:rPr lang="en-GB" sz="7200" dirty="0" smtClean="0">
                <a:latin typeface="Times New Roman" pitchFamily="18" charset="0"/>
                <a:cs typeface="Times New Roman" pitchFamily="18" charset="0"/>
              </a:rPr>
              <a:t> </a:t>
            </a:r>
            <a:endParaRPr lang="en-GB" sz="7200" dirty="0">
              <a:latin typeface="Times New Roman" pitchFamily="18" charset="0"/>
              <a:cs typeface="Times New Roman" pitchFamily="18" charset="0"/>
            </a:endParaRPr>
          </a:p>
        </p:txBody>
      </p:sp>
    </p:spTree>
    <p:extLst>
      <p:ext uri="{BB962C8B-B14F-4D97-AF65-F5344CB8AC3E}">
        <p14:creationId xmlns:p14="http://schemas.microsoft.com/office/powerpoint/2010/main" val="17857292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ar-DZ"/>
          </a:p>
        </p:txBody>
      </p:sp>
      <p:sp>
        <p:nvSpPr>
          <p:cNvPr id="3" name="Espace réservé du contenu 2"/>
          <p:cNvSpPr>
            <a:spLocks noGrp="1"/>
          </p:cNvSpPr>
          <p:nvPr>
            <p:ph idx="1"/>
          </p:nvPr>
        </p:nvSpPr>
        <p:spPr>
          <a:xfrm>
            <a:off x="623392" y="1340769"/>
            <a:ext cx="10972800" cy="4525963"/>
          </a:xfrm>
        </p:spPr>
        <p:txBody>
          <a:bodyPr>
            <a:noAutofit/>
          </a:bodyPr>
          <a:lstStyle/>
          <a:p>
            <a:pPr marL="347472" lvl="0" indent="-347472">
              <a:spcBef>
                <a:spcPts val="192"/>
              </a:spcBef>
            </a:pPr>
            <a:endParaRPr lang="ar-DZ" sz="1200" b="1" dirty="0">
              <a:solidFill>
                <a:prstClr val="black"/>
              </a:solidFill>
              <a:latin typeface="Arial"/>
            </a:endParaRPr>
          </a:p>
          <a:p>
            <a:pPr lvl="0"/>
            <a:endParaRPr lang="ar-DZ" sz="1200" b="1" dirty="0">
              <a:solidFill>
                <a:prstClr val="black"/>
              </a:solidFill>
            </a:endParaRPr>
          </a:p>
          <a:p>
            <a:pPr lvl="0"/>
            <a:endParaRPr lang="ar-DZ" sz="1200" b="1" dirty="0">
              <a:solidFill>
                <a:prstClr val="black"/>
              </a:solidFill>
            </a:endParaRPr>
          </a:p>
          <a:p>
            <a:endParaRPr lang="ar-DZ" sz="1200" b="1" dirty="0"/>
          </a:p>
        </p:txBody>
      </p:sp>
      <p:graphicFrame>
        <p:nvGraphicFramePr>
          <p:cNvPr id="4" name="Tableau 3"/>
          <p:cNvGraphicFramePr>
            <a:graphicFrameLocks noGrp="1"/>
          </p:cNvGraphicFramePr>
          <p:nvPr>
            <p:extLst>
              <p:ext uri="{D42A27DB-BD31-4B8C-83A1-F6EECF244321}">
                <p14:modId xmlns:p14="http://schemas.microsoft.com/office/powerpoint/2010/main" val="2296717881"/>
              </p:ext>
            </p:extLst>
          </p:nvPr>
        </p:nvGraphicFramePr>
        <p:xfrm>
          <a:off x="127000" y="44624"/>
          <a:ext cx="11938000" cy="6751320"/>
        </p:xfrm>
        <a:graphic>
          <a:graphicData uri="http://schemas.openxmlformats.org/drawingml/2006/table">
            <a:tbl>
              <a:tblPr rtl="1" firstRow="1" bandRow="1">
                <a:tableStyleId>{5C22544A-7EE6-4342-B048-85BDC9FD1C3A}</a:tableStyleId>
              </a:tblPr>
              <a:tblGrid>
                <a:gridCol w="6184900">
                  <a:extLst>
                    <a:ext uri="{9D8B030D-6E8A-4147-A177-3AD203B41FA5}">
                      <a16:colId xmlns="" xmlns:a16="http://schemas.microsoft.com/office/drawing/2014/main" val="20000"/>
                    </a:ext>
                  </a:extLst>
                </a:gridCol>
                <a:gridCol w="5753100">
                  <a:extLst>
                    <a:ext uri="{9D8B030D-6E8A-4147-A177-3AD203B41FA5}">
                      <a16:colId xmlns="" xmlns:a16="http://schemas.microsoft.com/office/drawing/2014/main" val="20001"/>
                    </a:ext>
                  </a:extLst>
                </a:gridCol>
              </a:tblGrid>
              <a:tr h="6453044">
                <a:tc>
                  <a:txBody>
                    <a:bodyPr/>
                    <a:lstStyle/>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dependable</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depressed</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determined</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discouraged</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dishonest</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disrespectful</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doubtful</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dull</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dutiful</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eager</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srgbClr val="000000"/>
                          </a:solidFill>
                          <a:effectLst/>
                          <a:uLnTx/>
                          <a:uFillTx/>
                          <a:latin typeface="+mn-lt"/>
                          <a:ea typeface="+mn-ea"/>
                          <a:cs typeface="+mn-cs"/>
                        </a:rPr>
                        <a:t>easygoing</a:t>
                      </a:r>
                      <a:endParaRPr kumimoji="0" lang="ar-DZ" sz="16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happy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harsh</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a:t>
                      </a:r>
                      <a:r>
                        <a:rPr kumimoji="0" lang="fr-BE" sz="1400" b="1" i="0" u="none" strike="noStrike" kern="1200" cap="none" spc="0" normalizeH="0" baseline="0" noProof="0" dirty="0" err="1">
                          <a:ln>
                            <a:noFill/>
                          </a:ln>
                          <a:solidFill>
                            <a:srgbClr val="000000"/>
                          </a:solidFill>
                          <a:effectLst/>
                          <a:uLnTx/>
                          <a:uFillTx/>
                          <a:latin typeface="+mn-lt"/>
                          <a:ea typeface="+mn-ea"/>
                          <a:cs typeface="+mn-cs"/>
                        </a:rPr>
                        <a:t>hateful</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healthy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helpful</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honest</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confused</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considerate</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cooperative</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courageous</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cowardly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cross</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smtClean="0">
                          <a:ln>
                            <a:noFill/>
                          </a:ln>
                          <a:solidFill>
                            <a:srgbClr val="000000"/>
                          </a:solidFill>
                          <a:effectLst/>
                          <a:uLnTx/>
                          <a:uFillTx/>
                          <a:latin typeface="+mn-lt"/>
                          <a:ea typeface="+mn-ea"/>
                          <a:cs typeface="+mn-cs"/>
                        </a:rPr>
                        <a:t>Cruel</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txBody>
                  <a:tcPr marL="121920" marR="121920">
                    <a:solidFill>
                      <a:schemeClr val="accent3">
                        <a:lumMod val="60000"/>
                        <a:lumOff val="40000"/>
                      </a:schemeClr>
                    </a:solidFill>
                  </a:tcPr>
                </a:tc>
                <a:tc>
                  <a:txBody>
                    <a:bodyPr/>
                    <a:lstStyle/>
                    <a:p>
                      <a:pPr marL="347472" marR="0" lvl="0" indent="-347472" algn="l" defTabSz="914400" rtl="0" eaLnBrk="1" fontAlgn="auto" latinLnBrk="0" hangingPunct="1">
                        <a:lnSpc>
                          <a:spcPct val="100000"/>
                        </a:lnSpc>
                        <a:spcBef>
                          <a:spcPts val="192"/>
                        </a:spcBef>
                        <a:spcAft>
                          <a:spcPts val="0"/>
                        </a:spcAft>
                        <a:buClrTx/>
                        <a:buSzPts val="800"/>
                        <a:buFont typeface="Arial"/>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hopeful</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hopeless</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humorous</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ignorant</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imaginative</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impatient</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impolite</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inconsiderate</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independent</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industrious</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innocent</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intelligent</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jealous</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kindly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lazy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leader</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lively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lonely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loving</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loyal</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lucky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mature</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mean</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messy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miserable</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mysterious</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naughty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endParaRPr kumimoji="0" lang="fr-BE" sz="1400" b="1" i="0" u="none" strike="noStrike" kern="1200" cap="none" spc="0" normalizeH="0" baseline="0" noProof="0" dirty="0">
                        <a:ln>
                          <a:noFill/>
                        </a:ln>
                        <a:solidFill>
                          <a:srgbClr val="000000"/>
                        </a:solidFill>
                        <a:effectLst/>
                        <a:uLnTx/>
                        <a:uFillTx/>
                        <a:latin typeface="+mn-lt"/>
                        <a:ea typeface="+mn-ea"/>
                        <a:cs typeface="+mn-cs"/>
                      </a:endParaRPr>
                    </a:p>
                  </a:txBody>
                  <a:tcPr marL="121920" marR="121920">
                    <a:solidFill>
                      <a:schemeClr val="accent3">
                        <a:lumMod val="60000"/>
                        <a:lumOff val="40000"/>
                      </a:schemeClr>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40064046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845272869"/>
              </p:ext>
            </p:extLst>
          </p:nvPr>
        </p:nvGraphicFramePr>
        <p:xfrm>
          <a:off x="165100" y="127000"/>
          <a:ext cx="11874500" cy="6604000"/>
        </p:xfrm>
        <a:graphic>
          <a:graphicData uri="http://schemas.openxmlformats.org/drawingml/2006/table">
            <a:tbl>
              <a:tblPr rtl="1" firstRow="1" bandRow="1">
                <a:tableStyleId>{5C22544A-7EE6-4342-B048-85BDC9FD1C3A}</a:tableStyleId>
              </a:tblPr>
              <a:tblGrid>
                <a:gridCol w="5937250">
                  <a:extLst>
                    <a:ext uri="{9D8B030D-6E8A-4147-A177-3AD203B41FA5}">
                      <a16:colId xmlns="" xmlns:a16="http://schemas.microsoft.com/office/drawing/2014/main" val="20000"/>
                    </a:ext>
                  </a:extLst>
                </a:gridCol>
                <a:gridCol w="5937250">
                  <a:extLst>
                    <a:ext uri="{9D8B030D-6E8A-4147-A177-3AD203B41FA5}">
                      <a16:colId xmlns="" xmlns:a16="http://schemas.microsoft.com/office/drawing/2014/main" val="20001"/>
                    </a:ext>
                  </a:extLst>
                </a:gridCol>
              </a:tblGrid>
              <a:tr h="6604000">
                <a:tc>
                  <a:txBody>
                    <a:bodyPr/>
                    <a:lstStyle/>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nervous</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nice</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a:ln>
                            <a:noFill/>
                          </a:ln>
                          <a:solidFill>
                            <a:srgbClr val="000000"/>
                          </a:solidFill>
                          <a:effectLst/>
                          <a:uLnTx/>
                          <a:uFillTx/>
                          <a:latin typeface="+mn-lt"/>
                          <a:ea typeface="+mn-ea"/>
                          <a:cs typeface="+mn-cs"/>
                        </a:rPr>
                        <a:t>'</a:t>
                      </a:r>
                      <a:r>
                        <a:rPr kumimoji="0" lang="fr-BE" sz="1400" b="1" i="0" u="none" strike="noStrike" kern="1200" cap="none" spc="0" normalizeH="0" baseline="0" noProof="0" dirty="0" err="1">
                          <a:ln>
                            <a:noFill/>
                          </a:ln>
                          <a:solidFill>
                            <a:srgbClr val="000000"/>
                          </a:solidFill>
                          <a:effectLst/>
                          <a:uLnTx/>
                          <a:uFillTx/>
                          <a:latin typeface="+mn-lt"/>
                          <a:ea typeface="+mn-ea"/>
                          <a:cs typeface="+mn-cs"/>
                        </a:rPr>
                        <a:t>noisy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obedient</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obnoxious</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old</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peaceful</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picky</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400" b="1" i="0" u="none" strike="noStrike" kern="1200" cap="none" spc="0" normalizeH="0" baseline="0" noProof="0" dirty="0" err="1">
                          <a:ln>
                            <a:noFill/>
                          </a:ln>
                          <a:solidFill>
                            <a:srgbClr val="000000"/>
                          </a:solidFill>
                          <a:effectLst/>
                          <a:uLnTx/>
                          <a:uFillTx/>
                          <a:latin typeface="+mn-lt"/>
                          <a:ea typeface="+mn-ea"/>
                          <a:cs typeface="+mn-cs"/>
                        </a:rPr>
                        <a:t>pleasant</a:t>
                      </a:r>
                      <a:endParaRPr kumimoji="0" lang="ar-DZ" sz="1400" b="1" i="0" u="none" strike="noStrike" kern="1200" cap="none" spc="0" normalizeH="0" baseline="0" noProof="0" dirty="0">
                        <a:ln>
                          <a:noFill/>
                        </a:ln>
                        <a:solidFill>
                          <a:prstClr val="black"/>
                        </a:solidFill>
                        <a:effectLst/>
                        <a:uLnTx/>
                        <a:uFillTx/>
                        <a:latin typeface="Arial"/>
                        <a:ea typeface="+mn-ea"/>
                        <a:cs typeface="+mn-cs"/>
                      </a:endParaRPr>
                    </a:p>
                    <a:p>
                      <a:pPr rtl="1"/>
                      <a:endParaRPr lang="ar-DZ" dirty="0"/>
                    </a:p>
                  </a:txBody>
                  <a:tcPr marL="121920" marR="121920">
                    <a:solidFill>
                      <a:schemeClr val="accent3">
                        <a:lumMod val="40000"/>
                        <a:lumOff val="60000"/>
                      </a:schemeClr>
                    </a:solidFill>
                  </a:tcPr>
                </a:tc>
                <a:tc>
                  <a:txBody>
                    <a:bodyPr/>
                    <a:lstStyle/>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800" b="1" i="0" u="none" strike="noStrike" kern="1200" cap="none" spc="0" normalizeH="0" baseline="0" noProof="0" dirty="0" err="1">
                          <a:ln>
                            <a:noFill/>
                          </a:ln>
                          <a:solidFill>
                            <a:srgbClr val="000000"/>
                          </a:solidFill>
                          <a:effectLst/>
                          <a:uLnTx/>
                          <a:uFillTx/>
                          <a:latin typeface="+mn-lt"/>
                          <a:ea typeface="+mn-ea"/>
                          <a:cs typeface="+mn-cs"/>
                        </a:rPr>
                        <a:t>curious</a:t>
                      </a:r>
                      <a:endParaRPr kumimoji="0" lang="ar-DZ" sz="18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800" b="1" i="0" u="none" strike="noStrike" kern="1200" cap="none" spc="0" normalizeH="0" baseline="0" noProof="0" dirty="0" err="1">
                          <a:ln>
                            <a:noFill/>
                          </a:ln>
                          <a:solidFill>
                            <a:srgbClr val="000000"/>
                          </a:solidFill>
                          <a:effectLst/>
                          <a:uLnTx/>
                          <a:uFillTx/>
                          <a:latin typeface="+mn-lt"/>
                          <a:ea typeface="+mn-ea"/>
                          <a:cs typeface="+mn-cs"/>
                        </a:rPr>
                        <a:t>dangerous</a:t>
                      </a:r>
                      <a:endParaRPr kumimoji="0" lang="ar-DZ" sz="18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800" b="1" i="0" u="none" strike="noStrike" kern="1200" cap="none" spc="0" normalizeH="0" baseline="0" noProof="0" dirty="0" err="1">
                          <a:ln>
                            <a:noFill/>
                          </a:ln>
                          <a:solidFill>
                            <a:srgbClr val="000000"/>
                          </a:solidFill>
                          <a:effectLst/>
                          <a:uLnTx/>
                          <a:uFillTx/>
                          <a:latin typeface="+mn-lt"/>
                          <a:ea typeface="+mn-ea"/>
                          <a:cs typeface="+mn-cs"/>
                        </a:rPr>
                        <a:t>daring</a:t>
                      </a:r>
                      <a:endParaRPr kumimoji="0" lang="ar-DZ" sz="18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800" b="1" i="0" u="none" strike="noStrike" kern="1200" cap="none" spc="0" normalizeH="0" baseline="0" noProof="0" dirty="0" err="1">
                          <a:ln>
                            <a:noFill/>
                          </a:ln>
                          <a:solidFill>
                            <a:srgbClr val="000000"/>
                          </a:solidFill>
                          <a:effectLst/>
                          <a:uLnTx/>
                          <a:uFillTx/>
                          <a:latin typeface="+mn-lt"/>
                          <a:ea typeface="+mn-ea"/>
                          <a:cs typeface="+mn-cs"/>
                        </a:rPr>
                        <a:t>dark</a:t>
                      </a:r>
                      <a:endParaRPr kumimoji="0" lang="ar-DZ" sz="18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800" b="1" i="0" u="none" strike="noStrike" kern="1200" cap="none" spc="0" normalizeH="0" baseline="0" noProof="0" dirty="0" err="1">
                          <a:ln>
                            <a:noFill/>
                          </a:ln>
                          <a:solidFill>
                            <a:srgbClr val="000000"/>
                          </a:solidFill>
                          <a:effectLst/>
                          <a:uLnTx/>
                          <a:uFillTx/>
                          <a:latin typeface="+mn-lt"/>
                          <a:ea typeface="+mn-ea"/>
                          <a:cs typeface="+mn-cs"/>
                        </a:rPr>
                        <a:t>decisive</a:t>
                      </a:r>
                      <a:endParaRPr kumimoji="0" lang="ar-DZ" sz="1800" b="1" i="0" u="none" strike="noStrike" kern="1200" cap="none" spc="0" normalizeH="0" baseline="0" noProof="0" dirty="0">
                        <a:ln>
                          <a:noFill/>
                        </a:ln>
                        <a:solidFill>
                          <a:prstClr val="black"/>
                        </a:solidFill>
                        <a:effectLst/>
                        <a:uLnTx/>
                        <a:uFillTx/>
                        <a:latin typeface="Arial"/>
                        <a:ea typeface="+mn-ea"/>
                        <a:cs typeface="+mn-cs"/>
                      </a:endParaRPr>
                    </a:p>
                    <a:p>
                      <a:pPr marL="347472" marR="0" lvl="0" indent="-347472" algn="l" defTabSz="914400" rtl="0" eaLnBrk="1" fontAlgn="auto" latinLnBrk="0" hangingPunct="1">
                        <a:lnSpc>
                          <a:spcPct val="100000"/>
                        </a:lnSpc>
                        <a:spcBef>
                          <a:spcPts val="192"/>
                        </a:spcBef>
                        <a:spcAft>
                          <a:spcPts val="0"/>
                        </a:spcAft>
                        <a:buClrTx/>
                        <a:buSzTx/>
                        <a:buFont typeface="Arial" pitchFamily="34" charset="0"/>
                        <a:buChar char="•"/>
                        <a:tabLst/>
                        <a:defRPr/>
                      </a:pPr>
                      <a:r>
                        <a:rPr kumimoji="0" lang="fr-BE" sz="1800" b="1" i="0" u="none" strike="noStrike" kern="1200" cap="none" spc="0" normalizeH="0" baseline="0" noProof="0" dirty="0" err="1">
                          <a:ln>
                            <a:noFill/>
                          </a:ln>
                          <a:solidFill>
                            <a:srgbClr val="000000"/>
                          </a:solidFill>
                          <a:effectLst/>
                          <a:uLnTx/>
                          <a:uFillTx/>
                          <a:latin typeface="+mn-lt"/>
                          <a:ea typeface="+mn-ea"/>
                          <a:cs typeface="+mn-cs"/>
                        </a:rPr>
                        <a:t>demanding</a:t>
                      </a:r>
                      <a:endParaRPr kumimoji="0" lang="ar-DZ" sz="1800" b="1" i="0" u="none" strike="noStrike" kern="1200" cap="none" spc="0" normalizeH="0" baseline="0" noProof="0" dirty="0">
                        <a:ln>
                          <a:noFill/>
                        </a:ln>
                        <a:solidFill>
                          <a:prstClr val="white"/>
                        </a:solidFill>
                        <a:effectLst/>
                        <a:uLnTx/>
                        <a:uFillTx/>
                        <a:latin typeface="+mn-lt"/>
                        <a:ea typeface="+mn-ea"/>
                        <a:cs typeface="+mn-cs"/>
                      </a:endParaRPr>
                    </a:p>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DZ" sz="1800" b="1" i="0" u="none" strike="noStrike" kern="1200" cap="none" spc="0" normalizeH="0" baseline="0" noProof="0" dirty="0">
                        <a:ln>
                          <a:noFill/>
                        </a:ln>
                        <a:solidFill>
                          <a:prstClr val="white"/>
                        </a:solidFill>
                        <a:effectLst/>
                        <a:uLnTx/>
                        <a:uFillTx/>
                        <a:latin typeface="+mn-lt"/>
                        <a:ea typeface="+mn-ea"/>
                        <a:cs typeface="+mn-cs"/>
                      </a:endParaRPr>
                    </a:p>
                    <a:p>
                      <a:pPr rtl="1"/>
                      <a:endParaRPr lang="ar-DZ" sz="1800" dirty="0"/>
                    </a:p>
                  </a:txBody>
                  <a:tcPr marL="121920" marR="121920">
                    <a:solidFill>
                      <a:schemeClr val="accent3">
                        <a:lumMod val="40000"/>
                        <a:lumOff val="60000"/>
                      </a:schemeClr>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74008668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346050"/>
          </a:xfrm>
        </p:spPr>
        <p:txBody>
          <a:bodyPr>
            <a:normAutofit fontScale="90000"/>
          </a:bodyPr>
          <a:lstStyle/>
          <a:p>
            <a:endParaRPr lang="ar-DZ" dirty="0"/>
          </a:p>
        </p:txBody>
      </p:sp>
      <p:sp>
        <p:nvSpPr>
          <p:cNvPr id="3" name="Espace réservé du contenu 2"/>
          <p:cNvSpPr>
            <a:spLocks noGrp="1"/>
          </p:cNvSpPr>
          <p:nvPr>
            <p:ph idx="1"/>
          </p:nvPr>
        </p:nvSpPr>
        <p:spPr/>
        <p:txBody>
          <a:bodyPr>
            <a:normAutofit/>
          </a:bodyPr>
          <a:lstStyle/>
          <a:p>
            <a:endParaRPr lang="fr-BE" dirty="0"/>
          </a:p>
          <a:p>
            <a:endParaRPr lang="ar-DZ" dirty="0"/>
          </a:p>
        </p:txBody>
      </p:sp>
      <p:graphicFrame>
        <p:nvGraphicFramePr>
          <p:cNvPr id="4" name="Tableau 3"/>
          <p:cNvGraphicFramePr>
            <a:graphicFrameLocks noGrp="1"/>
          </p:cNvGraphicFramePr>
          <p:nvPr>
            <p:extLst>
              <p:ext uri="{D42A27DB-BD31-4B8C-83A1-F6EECF244321}">
                <p14:modId xmlns:p14="http://schemas.microsoft.com/office/powerpoint/2010/main" val="283321976"/>
              </p:ext>
            </p:extLst>
          </p:nvPr>
        </p:nvGraphicFramePr>
        <p:xfrm>
          <a:off x="38100" y="-49276"/>
          <a:ext cx="12153900" cy="6894576"/>
        </p:xfrm>
        <a:graphic>
          <a:graphicData uri="http://schemas.openxmlformats.org/drawingml/2006/table">
            <a:tbl>
              <a:tblPr rtl="1" firstRow="1" bandRow="1">
                <a:tableStyleId>{93296810-A885-4BE3-A3E7-6D5BEEA58F35}</a:tableStyleId>
              </a:tblPr>
              <a:tblGrid>
                <a:gridCol w="5698453">
                  <a:extLst>
                    <a:ext uri="{9D8B030D-6E8A-4147-A177-3AD203B41FA5}">
                      <a16:colId xmlns="" xmlns:a16="http://schemas.microsoft.com/office/drawing/2014/main" val="20000"/>
                    </a:ext>
                  </a:extLst>
                </a:gridCol>
                <a:gridCol w="6455447">
                  <a:extLst>
                    <a:ext uri="{9D8B030D-6E8A-4147-A177-3AD203B41FA5}">
                      <a16:colId xmlns="" xmlns:a16="http://schemas.microsoft.com/office/drawing/2014/main" val="20001"/>
                    </a:ext>
                  </a:extLst>
                </a:gridCol>
              </a:tblGrid>
              <a:tr h="6426200">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fr-BE" sz="1800" b="1" i="0" u="none" strike="noStrike" kern="1200" cap="none" spc="0" normalizeH="0" baseline="0" noProof="0" dirty="0" err="1">
                          <a:ln>
                            <a:noFill/>
                          </a:ln>
                          <a:solidFill>
                            <a:schemeClr val="tx1"/>
                          </a:solidFill>
                          <a:effectLst/>
                          <a:uLnTx/>
                          <a:uFillTx/>
                          <a:latin typeface="Times New Roman" pitchFamily="18" charset="0"/>
                          <a:ea typeface="+mn-ea"/>
                          <a:cs typeface="Times New Roman" pitchFamily="18" charset="0"/>
                        </a:rPr>
                        <a:t>scared</a:t>
                      </a:r>
                      <a:endParaRPr kumimoji="0" lang="fr-BE" sz="1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0" marR="0" lvl="0" indent="0" algn="l" defTabSz="914400" rtl="1" eaLnBrk="1" fontAlgn="auto" latinLnBrk="0" hangingPunct="1">
                        <a:lnSpc>
                          <a:spcPct val="100000"/>
                        </a:lnSpc>
                        <a:spcBef>
                          <a:spcPts val="0"/>
                        </a:spcBef>
                        <a:spcAft>
                          <a:spcPts val="0"/>
                        </a:spcAft>
                        <a:buClrTx/>
                        <a:buSzTx/>
                        <a:buFontTx/>
                        <a:buNone/>
                        <a:tabLst/>
                        <a:defRPr/>
                      </a:pPr>
                      <a:r>
                        <a:rPr kumimoji="0" lang="fr-BE" sz="1800" b="1" i="0" u="none" strike="noStrike" kern="1200" cap="none" spc="0" normalizeH="0" baseline="0" noProof="0" dirty="0" err="1">
                          <a:ln>
                            <a:noFill/>
                          </a:ln>
                          <a:solidFill>
                            <a:schemeClr val="tx1"/>
                          </a:solidFill>
                          <a:effectLst/>
                          <a:uLnTx/>
                          <a:uFillTx/>
                          <a:latin typeface="Times New Roman" pitchFamily="18" charset="0"/>
                          <a:ea typeface="+mn-ea"/>
                          <a:cs typeface="Times New Roman" pitchFamily="18" charset="0"/>
                        </a:rPr>
                        <a:t>secretive</a:t>
                      </a:r>
                      <a:endParaRPr kumimoji="0" lang="fr-BE" sz="1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0" marR="0" lvl="0" indent="0" algn="l" defTabSz="914400" rtl="1" eaLnBrk="1" fontAlgn="auto" latinLnBrk="0" hangingPunct="1">
                        <a:lnSpc>
                          <a:spcPct val="100000"/>
                        </a:lnSpc>
                        <a:spcBef>
                          <a:spcPts val="0"/>
                        </a:spcBef>
                        <a:spcAft>
                          <a:spcPts val="0"/>
                        </a:spcAft>
                        <a:buClrTx/>
                        <a:buSzTx/>
                        <a:buFontTx/>
                        <a:buNone/>
                        <a:tabLst/>
                        <a:defRPr/>
                      </a:pPr>
                      <a:r>
                        <a:rPr kumimoji="0" lang="fr-BE" sz="1800" b="1" i="0" u="none" strike="noStrike" kern="1200" cap="none" spc="0" normalizeH="0" baseline="0" noProof="0" dirty="0" err="1">
                          <a:ln>
                            <a:noFill/>
                          </a:ln>
                          <a:solidFill>
                            <a:schemeClr val="tx1"/>
                          </a:solidFill>
                          <a:effectLst/>
                          <a:uLnTx/>
                          <a:uFillTx/>
                          <a:latin typeface="Times New Roman" pitchFamily="18" charset="0"/>
                          <a:ea typeface="+mn-ea"/>
                          <a:cs typeface="Times New Roman" pitchFamily="18" charset="0"/>
                        </a:rPr>
                        <a:t>selfish</a:t>
                      </a:r>
                      <a:endParaRPr kumimoji="0" lang="fr-BE" sz="1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0" marR="0" lvl="0" indent="0" algn="l" defTabSz="914400" rtl="1" eaLnBrk="1" fontAlgn="auto" latinLnBrk="0" hangingPunct="1">
                        <a:lnSpc>
                          <a:spcPct val="100000"/>
                        </a:lnSpc>
                        <a:spcBef>
                          <a:spcPts val="0"/>
                        </a:spcBef>
                        <a:spcAft>
                          <a:spcPts val="0"/>
                        </a:spcAft>
                        <a:buClrTx/>
                        <a:buSzTx/>
                        <a:buFontTx/>
                        <a:buNone/>
                        <a:tabLst/>
                        <a:defRPr/>
                      </a:pPr>
                      <a:r>
                        <a:rPr kumimoji="0" lang="fr-BE" sz="1800" b="1" i="0" u="none" strike="noStrike" kern="1200" cap="none" spc="0" normalizeH="0" baseline="0" noProof="0" dirty="0" err="1">
                          <a:ln>
                            <a:noFill/>
                          </a:ln>
                          <a:solidFill>
                            <a:schemeClr val="tx1"/>
                          </a:solidFill>
                          <a:effectLst/>
                          <a:uLnTx/>
                          <a:uFillTx/>
                          <a:latin typeface="Times New Roman" pitchFamily="18" charset="0"/>
                          <a:ea typeface="+mn-ea"/>
                          <a:cs typeface="Times New Roman" pitchFamily="18" charset="0"/>
                        </a:rPr>
                        <a:t>serious</a:t>
                      </a:r>
                      <a:endParaRPr kumimoji="0" lang="fr-BE" sz="1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0" marR="0" lvl="0" indent="0" algn="l" defTabSz="914400" rtl="1" eaLnBrk="1" fontAlgn="auto" latinLnBrk="0" hangingPunct="1">
                        <a:lnSpc>
                          <a:spcPct val="100000"/>
                        </a:lnSpc>
                        <a:spcBef>
                          <a:spcPts val="0"/>
                        </a:spcBef>
                        <a:spcAft>
                          <a:spcPts val="0"/>
                        </a:spcAft>
                        <a:buClrTx/>
                        <a:buSzTx/>
                        <a:buFontTx/>
                        <a:buNone/>
                        <a:tabLst/>
                        <a:defRPr/>
                      </a:pPr>
                      <a:r>
                        <a:rPr kumimoji="0" lang="fr-BE" sz="1800" b="1" i="0" u="none" strike="noStrike" kern="1200" cap="none" spc="0" normalizeH="0" baseline="0" noProof="0" dirty="0" err="1">
                          <a:ln>
                            <a:noFill/>
                          </a:ln>
                          <a:solidFill>
                            <a:schemeClr val="tx1"/>
                          </a:solidFill>
                          <a:effectLst/>
                          <a:uLnTx/>
                          <a:uFillTx/>
                          <a:latin typeface="Times New Roman" pitchFamily="18" charset="0"/>
                          <a:ea typeface="+mn-ea"/>
                          <a:cs typeface="Times New Roman" pitchFamily="18" charset="0"/>
                        </a:rPr>
                        <a:t>sharp</a:t>
                      </a:r>
                      <a:endParaRPr kumimoji="0" lang="fr-BE" sz="1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0" marR="0" lvl="0" indent="0" algn="l" defTabSz="914400" rtl="1" eaLnBrk="1" fontAlgn="auto" latinLnBrk="0" hangingPunct="1">
                        <a:lnSpc>
                          <a:spcPct val="100000"/>
                        </a:lnSpc>
                        <a:spcBef>
                          <a:spcPts val="0"/>
                        </a:spcBef>
                        <a:spcAft>
                          <a:spcPts val="0"/>
                        </a:spcAft>
                        <a:buClrTx/>
                        <a:buSzTx/>
                        <a:buFontTx/>
                        <a:buNone/>
                        <a:tabLst/>
                        <a:defRPr/>
                      </a:pPr>
                      <a:r>
                        <a:rPr kumimoji="0" lang="fr-BE" sz="1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short</a:t>
                      </a:r>
                    </a:p>
                    <a:p>
                      <a:pPr marL="0" marR="0" lvl="0" indent="0" algn="l" defTabSz="914400" rtl="1" eaLnBrk="1" fontAlgn="auto" latinLnBrk="0" hangingPunct="1">
                        <a:lnSpc>
                          <a:spcPct val="100000"/>
                        </a:lnSpc>
                        <a:spcBef>
                          <a:spcPts val="0"/>
                        </a:spcBef>
                        <a:spcAft>
                          <a:spcPts val="0"/>
                        </a:spcAft>
                        <a:buClrTx/>
                        <a:buSzTx/>
                        <a:buFontTx/>
                        <a:buNone/>
                        <a:tabLst/>
                        <a:defRPr/>
                      </a:pPr>
                      <a:r>
                        <a:rPr kumimoji="0" lang="fr-BE" sz="1800" b="1" i="0" u="none" strike="noStrike" kern="1200" cap="none" spc="0" normalizeH="0" baseline="0" noProof="0" dirty="0" err="1">
                          <a:ln>
                            <a:noFill/>
                          </a:ln>
                          <a:solidFill>
                            <a:schemeClr val="tx1"/>
                          </a:solidFill>
                          <a:effectLst/>
                          <a:uLnTx/>
                          <a:uFillTx/>
                          <a:latin typeface="Times New Roman" pitchFamily="18" charset="0"/>
                          <a:ea typeface="+mn-ea"/>
                          <a:cs typeface="Times New Roman" pitchFamily="18" charset="0"/>
                        </a:rPr>
                        <a:t>shy</a:t>
                      </a:r>
                      <a:endParaRPr kumimoji="0" lang="ar-DZ" sz="1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silly</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skillful</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sly</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rPr>
                        <a:t>smart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sneaky</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sorry</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spoiled</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stingy</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strange</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rPr>
                        <a:t>strict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stubborn</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sweet</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talented</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fr-BE" sz="1800" u="none" strike="noStrike" kern="1200" cap="none" spc="0" normalizeH="0" baseline="0" noProof="0" dirty="0" err="1">
                          <a:ln>
                            <a:noFill/>
                          </a:ln>
                          <a:solidFill>
                            <a:schemeClr val="tx1"/>
                          </a:solidFill>
                          <a:effectLst/>
                          <a:uLnTx/>
                          <a:uFillTx/>
                          <a:latin typeface="Times New Roman" pitchFamily="18" charset="0"/>
                          <a:cs typeface="Times New Roman" pitchFamily="18" charset="0"/>
                        </a:rPr>
                        <a:t>tall</a:t>
                      </a:r>
                      <a:endParaRPr kumimoji="0" lang="fr-BE" sz="180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rtl="1"/>
                      <a:endParaRPr lang="ar-DZ" sz="1800" dirty="0"/>
                    </a:p>
                  </a:txBody>
                  <a:tcPr marL="121920" marR="121920">
                    <a:solidFill>
                      <a:schemeClr val="accent3">
                        <a:lumMod val="40000"/>
                        <a:lumOff val="60000"/>
                      </a:schemeClr>
                    </a:solidFill>
                  </a:tcPr>
                </a:tc>
                <a:tc>
                  <a:txBody>
                    <a:bodyPr/>
                    <a:lstStyle/>
                    <a:p>
                      <a:pPr rtl="1"/>
                      <a:r>
                        <a:rPr lang="fr-BE" sz="1800" dirty="0" err="1">
                          <a:solidFill>
                            <a:schemeClr val="tx1"/>
                          </a:solidFill>
                        </a:rPr>
                        <a:t>polite</a:t>
                      </a:r>
                      <a:endParaRPr lang="fr-BE" sz="1800" dirty="0">
                        <a:solidFill>
                          <a:schemeClr val="tx1"/>
                        </a:solidFill>
                      </a:endParaRPr>
                    </a:p>
                    <a:p>
                      <a:pPr rtl="1"/>
                      <a:r>
                        <a:rPr lang="fr-BE" sz="1800" dirty="0" err="1">
                          <a:solidFill>
                            <a:schemeClr val="tx1"/>
                          </a:solidFill>
                        </a:rPr>
                        <a:t>poor</a:t>
                      </a:r>
                      <a:endParaRPr lang="fr-BE" sz="1800" dirty="0">
                        <a:solidFill>
                          <a:schemeClr val="tx1"/>
                        </a:solidFill>
                      </a:endParaRPr>
                    </a:p>
                    <a:p>
                      <a:pPr rtl="1"/>
                      <a:r>
                        <a:rPr lang="fr-BE" sz="1800" dirty="0" err="1">
                          <a:solidFill>
                            <a:schemeClr val="tx1"/>
                          </a:solidFill>
                        </a:rPr>
                        <a:t>popular</a:t>
                      </a:r>
                      <a:endParaRPr lang="fr-BE" sz="1800" dirty="0">
                        <a:solidFill>
                          <a:schemeClr val="tx1"/>
                        </a:solidFill>
                      </a:endParaRPr>
                    </a:p>
                    <a:p>
                      <a:pPr rtl="1"/>
                      <a:r>
                        <a:rPr lang="fr-BE" sz="1800" dirty="0">
                          <a:solidFill>
                            <a:schemeClr val="tx1"/>
                          </a:solidFill>
                        </a:rPr>
                        <a:t>positive</a:t>
                      </a:r>
                    </a:p>
                    <a:p>
                      <a:pPr rtl="1"/>
                      <a:r>
                        <a:rPr lang="fr-BE" sz="1800" dirty="0" err="1">
                          <a:solidFill>
                            <a:schemeClr val="tx1"/>
                          </a:solidFill>
                        </a:rPr>
                        <a:t>precise</a:t>
                      </a:r>
                      <a:endParaRPr lang="fr-BE" sz="1800" dirty="0">
                        <a:solidFill>
                          <a:schemeClr val="tx1"/>
                        </a:solidFill>
                      </a:endParaRPr>
                    </a:p>
                    <a:p>
                      <a:pPr rtl="1"/>
                      <a:r>
                        <a:rPr lang="fr-BE" sz="1800" dirty="0" err="1">
                          <a:solidFill>
                            <a:schemeClr val="tx1"/>
                          </a:solidFill>
                        </a:rPr>
                        <a:t>proper</a:t>
                      </a:r>
                      <a:endParaRPr lang="fr-BE" sz="1800" dirty="0">
                        <a:solidFill>
                          <a:schemeClr val="tx1"/>
                        </a:solidFill>
                      </a:endParaRPr>
                    </a:p>
                    <a:p>
                      <a:pPr rtl="1"/>
                      <a:r>
                        <a:rPr lang="fr-BE" sz="1800" dirty="0" err="1">
                          <a:solidFill>
                            <a:schemeClr val="tx1"/>
                          </a:solidFill>
                        </a:rPr>
                        <a:t>proud</a:t>
                      </a:r>
                      <a:endParaRPr lang="fr-BE" sz="1800" dirty="0">
                        <a:solidFill>
                          <a:schemeClr val="tx1"/>
                        </a:solidFill>
                      </a:endParaRPr>
                    </a:p>
                    <a:p>
                      <a:pPr rtl="1"/>
                      <a:r>
                        <a:rPr lang="fr-BE" sz="1800" dirty="0">
                          <a:solidFill>
                            <a:schemeClr val="tx1"/>
                          </a:solidFill>
                        </a:rPr>
                        <a:t>quick</a:t>
                      </a:r>
                    </a:p>
                    <a:p>
                      <a:pPr rtl="1"/>
                      <a:r>
                        <a:rPr lang="fr-BE" sz="1800" dirty="0">
                          <a:solidFill>
                            <a:schemeClr val="tx1"/>
                          </a:solidFill>
                        </a:rPr>
                        <a:t>quiet</a:t>
                      </a:r>
                    </a:p>
                    <a:p>
                      <a:pPr rtl="1"/>
                      <a:r>
                        <a:rPr lang="fr-BE" sz="1800" dirty="0">
                          <a:solidFill>
                            <a:schemeClr val="tx1"/>
                          </a:solidFill>
                        </a:rPr>
                        <a:t>rational</a:t>
                      </a:r>
                    </a:p>
                    <a:p>
                      <a:pPr rtl="1"/>
                      <a:r>
                        <a:rPr lang="fr-BE" sz="1800" dirty="0">
                          <a:solidFill>
                            <a:schemeClr val="tx1"/>
                          </a:solidFill>
                        </a:rPr>
                        <a:t>-</a:t>
                      </a:r>
                      <a:r>
                        <a:rPr lang="fr-BE" sz="1800" dirty="0" err="1">
                          <a:solidFill>
                            <a:schemeClr val="tx1"/>
                          </a:solidFill>
                        </a:rPr>
                        <a:t>rellable</a:t>
                      </a:r>
                      <a:r>
                        <a:rPr lang="fr-BE" sz="1800" dirty="0">
                          <a:solidFill>
                            <a:schemeClr val="tx1"/>
                          </a:solidFill>
                        </a:rPr>
                        <a:t> </a:t>
                      </a:r>
                    </a:p>
                    <a:p>
                      <a:pPr rtl="1"/>
                      <a:r>
                        <a:rPr lang="fr-BE" sz="1800" dirty="0" err="1">
                          <a:solidFill>
                            <a:schemeClr val="tx1"/>
                          </a:solidFill>
                        </a:rPr>
                        <a:t>religious</a:t>
                      </a:r>
                      <a:r>
                        <a:rPr lang="fr-BE" sz="1800" dirty="0">
                          <a:solidFill>
                            <a:schemeClr val="tx1"/>
                          </a:solidFill>
                        </a:rPr>
                        <a:t>, :</a:t>
                      </a:r>
                    </a:p>
                    <a:p>
                      <a:pPr rtl="1"/>
                      <a:r>
                        <a:rPr lang="fr-BE" sz="1800" dirty="0" err="1">
                          <a:solidFill>
                            <a:schemeClr val="tx1"/>
                          </a:solidFill>
                        </a:rPr>
                        <a:t>responsible</a:t>
                      </a:r>
                      <a:endParaRPr lang="fr-BE" sz="1800" dirty="0">
                        <a:solidFill>
                          <a:schemeClr val="tx1"/>
                        </a:solidFill>
                      </a:endParaRPr>
                    </a:p>
                    <a:p>
                      <a:pPr rtl="1"/>
                      <a:r>
                        <a:rPr lang="fr-BE" sz="1800" dirty="0" err="1">
                          <a:solidFill>
                            <a:schemeClr val="tx1"/>
                          </a:solidFill>
                        </a:rPr>
                        <a:t>restless</a:t>
                      </a:r>
                      <a:endParaRPr lang="fr-BE" sz="1800" dirty="0">
                        <a:solidFill>
                          <a:schemeClr val="tx1"/>
                        </a:solidFill>
                      </a:endParaRPr>
                    </a:p>
                    <a:p>
                      <a:pPr rtl="1"/>
                      <a:r>
                        <a:rPr lang="fr-BE" sz="1800" dirty="0" err="1">
                          <a:solidFill>
                            <a:schemeClr val="tx1"/>
                          </a:solidFill>
                        </a:rPr>
                        <a:t>rich</a:t>
                      </a:r>
                      <a:endParaRPr lang="fr-BE" sz="1800" dirty="0">
                        <a:solidFill>
                          <a:schemeClr val="tx1"/>
                        </a:solidFill>
                      </a:endParaRPr>
                    </a:p>
                    <a:p>
                      <a:pPr rtl="1"/>
                      <a:r>
                        <a:rPr lang="fr-BE" sz="1800" dirty="0">
                          <a:solidFill>
                            <a:schemeClr val="tx1"/>
                          </a:solidFill>
                        </a:rPr>
                        <a:t>rough</a:t>
                      </a:r>
                    </a:p>
                    <a:p>
                      <a:pPr rtl="1"/>
                      <a:r>
                        <a:rPr lang="fr-BE" sz="1800" dirty="0" err="1">
                          <a:solidFill>
                            <a:schemeClr val="tx1"/>
                          </a:solidFill>
                        </a:rPr>
                        <a:t>rowdy</a:t>
                      </a:r>
                      <a:endParaRPr lang="fr-BE" sz="1800" dirty="0">
                        <a:solidFill>
                          <a:schemeClr val="tx1"/>
                        </a:solidFill>
                      </a:endParaRPr>
                    </a:p>
                    <a:p>
                      <a:pPr rtl="1"/>
                      <a:r>
                        <a:rPr lang="fr-BE" sz="1800" dirty="0">
                          <a:solidFill>
                            <a:schemeClr val="tx1"/>
                          </a:solidFill>
                        </a:rPr>
                        <a:t>rude</a:t>
                      </a:r>
                    </a:p>
                    <a:p>
                      <a:pPr rtl="1"/>
                      <a:r>
                        <a:rPr lang="fr-BE" sz="1800" dirty="0" err="1">
                          <a:solidFill>
                            <a:schemeClr val="tx1"/>
                          </a:solidFill>
                        </a:rPr>
                        <a:t>sad</a:t>
                      </a:r>
                      <a:endParaRPr lang="fr-BE" sz="1800" dirty="0">
                        <a:solidFill>
                          <a:schemeClr val="tx1"/>
                        </a:solidFill>
                      </a:endParaRPr>
                    </a:p>
                    <a:p>
                      <a:pPr rtl="1"/>
                      <a:r>
                        <a:rPr lang="fr-BE" sz="1800" dirty="0" err="1" smtClean="0">
                          <a:solidFill>
                            <a:schemeClr val="tx1"/>
                          </a:solidFill>
                        </a:rPr>
                        <a:t>Safe</a:t>
                      </a:r>
                      <a:endParaRPr lang="fr-BE" sz="1800" dirty="0">
                        <a:solidFill>
                          <a:schemeClr val="tx1"/>
                        </a:solidFill>
                      </a:endParaRPr>
                    </a:p>
                    <a:p>
                      <a:pPr rtl="1"/>
                      <a:r>
                        <a:rPr lang="fr-BE" sz="1800" dirty="0" err="1" smtClean="0">
                          <a:solidFill>
                            <a:schemeClr val="tx1"/>
                          </a:solidFill>
                        </a:rPr>
                        <a:t>satisfied</a:t>
                      </a:r>
                      <a:endParaRPr lang="ar-DZ" sz="1800" dirty="0">
                        <a:solidFill>
                          <a:schemeClr val="tx1"/>
                        </a:solidFill>
                      </a:endParaRPr>
                    </a:p>
                  </a:txBody>
                  <a:tcPr marL="121920" marR="121920">
                    <a:solidFill>
                      <a:schemeClr val="accent3">
                        <a:lumMod val="40000"/>
                        <a:lumOff val="60000"/>
                      </a:schemeClr>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28213159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600" y="620688"/>
            <a:ext cx="10972800" cy="6048672"/>
          </a:xfrm>
        </p:spPr>
        <p:txBody>
          <a:bodyPr>
            <a:normAutofit/>
          </a:bodyPr>
          <a:lstStyle/>
          <a:p>
            <a:pPr lvl="0">
              <a:defRPr/>
            </a:pPr>
            <a:endParaRPr lang="fr-BE" sz="1600" b="1" dirty="0"/>
          </a:p>
          <a:p>
            <a:endParaRPr lang="ar-DZ" dirty="0"/>
          </a:p>
        </p:txBody>
      </p:sp>
      <p:graphicFrame>
        <p:nvGraphicFramePr>
          <p:cNvPr id="4" name="Tableau 3"/>
          <p:cNvGraphicFramePr>
            <a:graphicFrameLocks noGrp="1"/>
          </p:cNvGraphicFramePr>
          <p:nvPr>
            <p:extLst>
              <p:ext uri="{D42A27DB-BD31-4B8C-83A1-F6EECF244321}">
                <p14:modId xmlns:p14="http://schemas.microsoft.com/office/powerpoint/2010/main" val="1353569647"/>
              </p:ext>
            </p:extLst>
          </p:nvPr>
        </p:nvGraphicFramePr>
        <p:xfrm>
          <a:off x="101600" y="114300"/>
          <a:ext cx="11988800" cy="6743700"/>
        </p:xfrm>
        <a:graphic>
          <a:graphicData uri="http://schemas.openxmlformats.org/drawingml/2006/table">
            <a:tbl>
              <a:tblPr rtl="1" firstRow="1" bandRow="1">
                <a:tableStyleId>{5C22544A-7EE6-4342-B048-85BDC9FD1C3A}</a:tableStyleId>
              </a:tblPr>
              <a:tblGrid>
                <a:gridCol w="5994400">
                  <a:extLst>
                    <a:ext uri="{9D8B030D-6E8A-4147-A177-3AD203B41FA5}">
                      <a16:colId xmlns="" xmlns:a16="http://schemas.microsoft.com/office/drawing/2014/main" val="20000"/>
                    </a:ext>
                  </a:extLst>
                </a:gridCol>
                <a:gridCol w="5994400">
                  <a:extLst>
                    <a:ext uri="{9D8B030D-6E8A-4147-A177-3AD203B41FA5}">
                      <a16:colId xmlns="" xmlns:a16="http://schemas.microsoft.com/office/drawing/2014/main" val="20001"/>
                    </a:ext>
                  </a:extLst>
                </a:gridCol>
              </a:tblGrid>
              <a:tr h="6743700">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wicked</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wise</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worried</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wrong</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young</a:t>
                      </a:r>
                      <a:endParaRPr kumimoji="0" lang="ar-DZ" sz="1800" b="1" i="0" u="none" strike="noStrike" kern="1200" cap="none" spc="0" normalizeH="0" baseline="0" noProof="0" dirty="0">
                        <a:ln>
                          <a:noFill/>
                        </a:ln>
                        <a:solidFill>
                          <a:prstClr val="white"/>
                        </a:solidFill>
                        <a:effectLst/>
                        <a:uLnTx/>
                        <a:uFillTx/>
                        <a:latin typeface="+mn-lt"/>
                        <a:ea typeface="+mn-ea"/>
                        <a:cs typeface="+mn-cs"/>
                      </a:endParaRPr>
                    </a:p>
                    <a:p>
                      <a:pPr rtl="1"/>
                      <a:endParaRPr lang="ar-DZ" dirty="0"/>
                    </a:p>
                  </a:txBody>
                  <a:tcPr marL="121920" marR="121920">
                    <a:solidFill>
                      <a:schemeClr val="accent3">
                        <a:lumMod val="40000"/>
                        <a:lumOff val="60000"/>
                      </a:schemeClr>
                    </a:solidFill>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thankful</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thoughtful</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thoughtless</a:t>
                      </a:r>
                      <a:r>
                        <a:rPr kumimoji="0" lang="fr-BE" sz="1600" b="1" i="0" u="none" strike="noStrike" kern="1200" cap="none" spc="0" normalizeH="0" baseline="0" noProof="0" dirty="0">
                          <a:ln>
                            <a:noFill/>
                          </a:ln>
                          <a:solidFill>
                            <a:prstClr val="black"/>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tired</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tolerant</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touchy</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trusting</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trustworthy</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unfriendly</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unhappy</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upset</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useful</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a:ln>
                            <a:noFill/>
                          </a:ln>
                          <a:solidFill>
                            <a:prstClr val="black"/>
                          </a:solidFill>
                          <a:effectLst/>
                          <a:uLnTx/>
                          <a:uFillTx/>
                          <a:latin typeface="+mn-lt"/>
                          <a:ea typeface="+mn-ea"/>
                          <a:cs typeface="+mn-cs"/>
                        </a:rPr>
                        <a:t>warm</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fr-BE" sz="1600" b="1" i="0" u="none" strike="noStrike" kern="1200" cap="none" spc="0" normalizeH="0" baseline="0" noProof="0" dirty="0" err="1">
                          <a:ln>
                            <a:noFill/>
                          </a:ln>
                          <a:solidFill>
                            <a:prstClr val="black"/>
                          </a:solidFill>
                          <a:effectLst/>
                          <a:uLnTx/>
                          <a:uFillTx/>
                          <a:latin typeface="+mn-lt"/>
                          <a:ea typeface="+mn-ea"/>
                          <a:cs typeface="+mn-cs"/>
                        </a:rPr>
                        <a:t>weak</a:t>
                      </a:r>
                      <a:endParaRPr kumimoji="0" lang="fr-BE" sz="1600" b="1" i="0" u="none" strike="noStrike" kern="1200" cap="none" spc="0" normalizeH="0" baseline="0" noProof="0" dirty="0">
                        <a:ln>
                          <a:noFill/>
                        </a:ln>
                        <a:solidFill>
                          <a:prstClr val="black"/>
                        </a:solidFill>
                        <a:effectLst/>
                        <a:uLnTx/>
                        <a:uFillTx/>
                        <a:latin typeface="+mn-lt"/>
                        <a:ea typeface="+mn-ea"/>
                        <a:cs typeface="+mn-cs"/>
                      </a:endParaRPr>
                    </a:p>
                  </a:txBody>
                  <a:tcPr marL="121920" marR="121920">
                    <a:solidFill>
                      <a:schemeClr val="bg1">
                        <a:lumMod val="95000"/>
                      </a:schemeClr>
                    </a:solid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15575368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01600" y="63500"/>
            <a:ext cx="12001500" cy="6705600"/>
          </a:xfrm>
          <a:ln>
            <a:solidFill>
              <a:schemeClr val="accent1"/>
            </a:solidFill>
            <a:prstDash val="lgDashDotDot"/>
          </a:ln>
        </p:spPr>
        <p:txBody>
          <a:bodyPr>
            <a:noAutofit/>
          </a:bodyPr>
          <a:lstStyle/>
          <a:p>
            <a:pPr lvl="0">
              <a:lnSpc>
                <a:spcPct val="115000"/>
              </a:lnSpc>
              <a:spcAft>
                <a:spcPts val="1000"/>
              </a:spcAft>
            </a:pPr>
            <a:r>
              <a:rPr lang="en-GB" sz="3600" dirty="0">
                <a:ln w="9525">
                  <a:solidFill>
                    <a:schemeClr val="tx1"/>
                  </a:solidFill>
                </a:ln>
                <a:latin typeface="Times New Roman" pitchFamily="18" charset="0"/>
                <a:ea typeface="Calibri"/>
                <a:cs typeface="Times New Roman" pitchFamily="18" charset="0"/>
              </a:rPr>
              <a:t>Questions about the character:</a:t>
            </a:r>
          </a:p>
          <a:p>
            <a:pPr lvl="0">
              <a:lnSpc>
                <a:spcPct val="115000"/>
              </a:lnSpc>
              <a:spcAft>
                <a:spcPts val="1000"/>
              </a:spcAft>
            </a:pPr>
            <a:r>
              <a:rPr lang="en-GB" sz="3600" dirty="0">
                <a:ln w="9525">
                  <a:solidFill>
                    <a:schemeClr val="tx1"/>
                  </a:solidFill>
                </a:ln>
                <a:latin typeface="Times New Roman" pitchFamily="18" charset="0"/>
                <a:ea typeface="Calibri"/>
                <a:cs typeface="Times New Roman" pitchFamily="18" charset="0"/>
              </a:rPr>
              <a:t>1. Is the main character simple or complex? Explain.</a:t>
            </a:r>
          </a:p>
          <a:p>
            <a:pPr lvl="0">
              <a:lnSpc>
                <a:spcPct val="115000"/>
              </a:lnSpc>
              <a:spcAft>
                <a:spcPts val="1000"/>
              </a:spcAft>
            </a:pPr>
            <a:r>
              <a:rPr lang="en-GB" sz="3600" dirty="0">
                <a:ln w="9525">
                  <a:solidFill>
                    <a:schemeClr val="tx1"/>
                  </a:solidFill>
                </a:ln>
                <a:latin typeface="Times New Roman" pitchFamily="18" charset="0"/>
                <a:ea typeface="Calibri"/>
                <a:cs typeface="Times New Roman" pitchFamily="18" charset="0"/>
              </a:rPr>
              <a:t>2. What are the traits of the main character? Make a list.</a:t>
            </a:r>
          </a:p>
          <a:p>
            <a:pPr lvl="0">
              <a:lnSpc>
                <a:spcPct val="115000"/>
              </a:lnSpc>
              <a:spcAft>
                <a:spcPts val="1000"/>
              </a:spcAft>
            </a:pPr>
            <a:r>
              <a:rPr lang="en-GB" sz="3600" dirty="0">
                <a:ln w="9525">
                  <a:solidFill>
                    <a:schemeClr val="tx1"/>
                  </a:solidFill>
                </a:ln>
                <a:latin typeface="Times New Roman" pitchFamily="18" charset="0"/>
                <a:ea typeface="Calibri"/>
                <a:cs typeface="Times New Roman" pitchFamily="18" charset="0"/>
              </a:rPr>
              <a:t>3. Does the main character change? Describe.</a:t>
            </a:r>
          </a:p>
          <a:p>
            <a:pPr lvl="0">
              <a:lnSpc>
                <a:spcPct val="115000"/>
              </a:lnSpc>
              <a:spcAft>
                <a:spcPts val="1000"/>
              </a:spcAft>
            </a:pPr>
            <a:r>
              <a:rPr lang="en-GB" sz="3600" dirty="0">
                <a:ln w="9525">
                  <a:solidFill>
                    <a:schemeClr val="tx1"/>
                  </a:solidFill>
                </a:ln>
                <a:latin typeface="Times New Roman" pitchFamily="18" charset="0"/>
                <a:ea typeface="Calibri"/>
                <a:cs typeface="Times New Roman" pitchFamily="18" charset="0"/>
              </a:rPr>
              <a:t>4. What steps does she go through to change? Make a list.</a:t>
            </a:r>
          </a:p>
          <a:p>
            <a:pPr lvl="0">
              <a:lnSpc>
                <a:spcPct val="115000"/>
              </a:lnSpc>
              <a:spcAft>
                <a:spcPts val="1000"/>
              </a:spcAft>
            </a:pPr>
            <a:r>
              <a:rPr lang="en-GB" sz="3600" dirty="0">
                <a:ln w="9525">
                  <a:solidFill>
                    <a:schemeClr val="tx1"/>
                  </a:solidFill>
                </a:ln>
                <a:latin typeface="Times New Roman" pitchFamily="18" charset="0"/>
                <a:ea typeface="Calibri"/>
                <a:cs typeface="Times New Roman" pitchFamily="18" charset="0"/>
              </a:rPr>
              <a:t>5. What does she learn? Describe.</a:t>
            </a:r>
          </a:p>
          <a:p>
            <a:pPr lvl="0">
              <a:lnSpc>
                <a:spcPct val="115000"/>
              </a:lnSpc>
              <a:spcAft>
                <a:spcPts val="1000"/>
              </a:spcAft>
            </a:pPr>
            <a:r>
              <a:rPr lang="en-GB" sz="4300" dirty="0">
                <a:ln w="9525">
                  <a:solidFill>
                    <a:schemeClr val="tx1"/>
                  </a:solidFill>
                </a:ln>
                <a:latin typeface="Times New Roman" pitchFamily="18" charset="0"/>
                <a:ea typeface="Calibri"/>
                <a:cs typeface="Times New Roman" pitchFamily="18" charset="0"/>
              </a:rPr>
              <a:t>6. Does the main character experience an epiphany? Describe.</a:t>
            </a:r>
          </a:p>
        </p:txBody>
      </p:sp>
    </p:spTree>
    <p:extLst>
      <p:ext uri="{BB962C8B-B14F-4D97-AF65-F5344CB8AC3E}">
        <p14:creationId xmlns:p14="http://schemas.microsoft.com/office/powerpoint/2010/main" val="327089250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100" y="139700"/>
            <a:ext cx="11772900" cy="825500"/>
          </a:xfrm>
        </p:spPr>
        <p:txBody>
          <a:bodyPr>
            <a:normAutofit/>
          </a:bodyPr>
          <a:lstStyle/>
          <a:p>
            <a:r>
              <a:rPr lang="en-US" sz="4000" b="1" dirty="0">
                <a:solidFill>
                  <a:srgbClr val="000000"/>
                </a:solidFill>
                <a:effectLst/>
                <a:latin typeface="Times New Roman"/>
                <a:ea typeface="Calibri"/>
                <a:cs typeface="Arial"/>
              </a:rPr>
              <a:t>POINT OF VIEW:  </a:t>
            </a:r>
            <a:endParaRPr lang="en-US" sz="4000" dirty="0"/>
          </a:p>
        </p:txBody>
      </p:sp>
      <p:sp>
        <p:nvSpPr>
          <p:cNvPr id="3" name="Content Placeholder 2"/>
          <p:cNvSpPr>
            <a:spLocks noGrp="1"/>
          </p:cNvSpPr>
          <p:nvPr>
            <p:ph idx="1"/>
          </p:nvPr>
        </p:nvSpPr>
        <p:spPr>
          <a:xfrm>
            <a:off x="101600" y="901700"/>
            <a:ext cx="12001500" cy="5854700"/>
          </a:xfrm>
          <a:ln w="19050">
            <a:solidFill>
              <a:schemeClr val="accent1"/>
            </a:solidFill>
          </a:ln>
        </p:spPr>
        <p:txBody>
          <a:bodyPr>
            <a:normAutofit fontScale="92500" lnSpcReduction="20000"/>
          </a:bodyPr>
          <a:lstStyle/>
          <a:p>
            <a:pPr>
              <a:lnSpc>
                <a:spcPct val="115000"/>
              </a:lnSpc>
              <a:spcAft>
                <a:spcPts val="1000"/>
              </a:spcAft>
            </a:pPr>
            <a:r>
              <a:rPr lang="en-US" dirty="0">
                <a:solidFill>
                  <a:srgbClr val="000000"/>
                </a:solidFill>
                <a:effectLst/>
                <a:latin typeface="Times New Roman" pitchFamily="18" charset="0"/>
                <a:ea typeface="Calibri"/>
                <a:cs typeface="Times New Roman" pitchFamily="18" charset="0"/>
              </a:rPr>
              <a:t>The author’s relationship to his or her fictional world, especially to the minds of the characters. </a:t>
            </a:r>
            <a:endParaRPr lang="en-GB" dirty="0">
              <a:latin typeface="Times New Roman" pitchFamily="18" charset="0"/>
              <a:ea typeface="Calibri"/>
              <a:cs typeface="Times New Roman" pitchFamily="18" charset="0"/>
            </a:endParaRPr>
          </a:p>
          <a:p>
            <a:pPr>
              <a:lnSpc>
                <a:spcPct val="115000"/>
              </a:lnSpc>
              <a:spcAft>
                <a:spcPts val="1000"/>
              </a:spcAft>
            </a:pPr>
            <a:r>
              <a:rPr lang="en-US" dirty="0">
                <a:solidFill>
                  <a:srgbClr val="000000"/>
                </a:solidFill>
                <a:effectLst/>
                <a:latin typeface="Times New Roman" pitchFamily="18" charset="0"/>
                <a:ea typeface="Calibri"/>
                <a:cs typeface="Times New Roman" pitchFamily="18" charset="0"/>
              </a:rPr>
              <a:t>There are four common points of view: </a:t>
            </a:r>
            <a:endParaRPr lang="en-US" dirty="0">
              <a:solidFill>
                <a:srgbClr val="000000"/>
              </a:solidFill>
              <a:latin typeface="Times New Roman" pitchFamily="18" charset="0"/>
              <a:ea typeface="Calibri"/>
              <a:cs typeface="Times New Roman" pitchFamily="18" charset="0"/>
            </a:endParaRPr>
          </a:p>
          <a:p>
            <a:pPr marL="0" indent="0">
              <a:lnSpc>
                <a:spcPct val="115000"/>
              </a:lnSpc>
              <a:spcAft>
                <a:spcPts val="1000"/>
              </a:spcAft>
              <a:buNone/>
            </a:pPr>
            <a:r>
              <a:rPr lang="en-US" b="1" dirty="0" smtClean="0">
                <a:solidFill>
                  <a:srgbClr val="000000"/>
                </a:solidFill>
                <a:latin typeface="Times New Roman" pitchFamily="18" charset="0"/>
                <a:ea typeface="Calibri"/>
                <a:cs typeface="Times New Roman" pitchFamily="18" charset="0"/>
              </a:rPr>
              <a:t>* </a:t>
            </a:r>
            <a:r>
              <a:rPr lang="en-US" b="1" dirty="0">
                <a:solidFill>
                  <a:srgbClr val="000000"/>
                </a:solidFill>
                <a:latin typeface="Times New Roman" pitchFamily="18" charset="0"/>
                <a:ea typeface="Calibri"/>
                <a:cs typeface="Times New Roman" pitchFamily="18" charset="0"/>
              </a:rPr>
              <a:t>Omniscient point of view</a:t>
            </a:r>
            <a:r>
              <a:rPr lang="en-US" dirty="0">
                <a:solidFill>
                  <a:srgbClr val="000000"/>
                </a:solidFill>
                <a:effectLst/>
                <a:latin typeface="Times New Roman" pitchFamily="18" charset="0"/>
                <a:ea typeface="Calibri"/>
                <a:cs typeface="Times New Roman" pitchFamily="18" charset="0"/>
              </a:rPr>
              <a:t>—(unlimited or all knowing) the author tells the story and assumes </a:t>
            </a:r>
            <a:r>
              <a:rPr lang="en-US" b="1" dirty="0">
                <a:solidFill>
                  <a:srgbClr val="000000"/>
                </a:solidFill>
                <a:effectLst/>
                <a:latin typeface="Times New Roman" pitchFamily="18" charset="0"/>
                <a:ea typeface="Calibri"/>
                <a:cs typeface="Times New Roman" pitchFamily="18" charset="0"/>
              </a:rPr>
              <a:t>complete knowledge </a:t>
            </a:r>
            <a:r>
              <a:rPr lang="en-US" dirty="0">
                <a:solidFill>
                  <a:srgbClr val="000000"/>
                </a:solidFill>
                <a:effectLst/>
                <a:latin typeface="Times New Roman" pitchFamily="18" charset="0"/>
                <a:ea typeface="Calibri"/>
                <a:cs typeface="Times New Roman" pitchFamily="18" charset="0"/>
              </a:rPr>
              <a:t>of the characters’ actions and thoughts.</a:t>
            </a:r>
            <a:br>
              <a:rPr lang="en-US" dirty="0">
                <a:solidFill>
                  <a:srgbClr val="000000"/>
                </a:solidFill>
                <a:effectLst/>
                <a:latin typeface="Times New Roman" pitchFamily="18" charset="0"/>
                <a:ea typeface="Calibri"/>
                <a:cs typeface="Times New Roman" pitchFamily="18" charset="0"/>
              </a:rPr>
            </a:br>
            <a:r>
              <a:rPr lang="en-US" dirty="0">
                <a:solidFill>
                  <a:srgbClr val="000000"/>
                </a:solidFill>
                <a:effectLst/>
                <a:latin typeface="Times New Roman" pitchFamily="18" charset="0"/>
                <a:ea typeface="Calibri"/>
                <a:cs typeface="Times New Roman" pitchFamily="18" charset="0"/>
              </a:rPr>
              <a:t>	</a:t>
            </a:r>
            <a:endParaRPr lang="en-US" dirty="0" smtClean="0">
              <a:solidFill>
                <a:srgbClr val="000000"/>
              </a:solidFill>
              <a:effectLst/>
              <a:latin typeface="Times New Roman" pitchFamily="18" charset="0"/>
              <a:ea typeface="Calibri"/>
              <a:cs typeface="Times New Roman" pitchFamily="18" charset="0"/>
            </a:endParaRPr>
          </a:p>
          <a:p>
            <a:pPr marL="0" indent="0">
              <a:lnSpc>
                <a:spcPct val="115000"/>
              </a:lnSpc>
              <a:spcAft>
                <a:spcPts val="1000"/>
              </a:spcAft>
              <a:buNone/>
            </a:pPr>
            <a:r>
              <a:rPr lang="en-US" b="1" dirty="0" smtClean="0">
                <a:solidFill>
                  <a:srgbClr val="000000"/>
                </a:solidFill>
                <a:latin typeface="Times New Roman" pitchFamily="18" charset="0"/>
                <a:ea typeface="Calibri"/>
                <a:cs typeface="Times New Roman" pitchFamily="18" charset="0"/>
              </a:rPr>
              <a:t>* </a:t>
            </a:r>
            <a:r>
              <a:rPr lang="en-US" b="1" dirty="0">
                <a:solidFill>
                  <a:srgbClr val="000000"/>
                </a:solidFill>
                <a:latin typeface="Times New Roman" pitchFamily="18" charset="0"/>
                <a:ea typeface="Calibri"/>
                <a:cs typeface="Times New Roman" pitchFamily="18" charset="0"/>
              </a:rPr>
              <a:t>First person point of view</a:t>
            </a:r>
            <a:r>
              <a:rPr lang="en-US" dirty="0">
                <a:solidFill>
                  <a:srgbClr val="000000"/>
                </a:solidFill>
                <a:effectLst/>
                <a:latin typeface="Times New Roman" pitchFamily="18" charset="0"/>
                <a:ea typeface="Calibri"/>
                <a:cs typeface="Times New Roman" pitchFamily="18" charset="0"/>
              </a:rPr>
              <a:t>—one of the characters tells the story, eliminating the author as narrator.  The narration is restricted to what one character </a:t>
            </a:r>
            <a:r>
              <a:rPr lang="en-US" i="1" dirty="0">
                <a:solidFill>
                  <a:srgbClr val="000000"/>
                </a:solidFill>
                <a:effectLst/>
                <a:latin typeface="Times New Roman" pitchFamily="18" charset="0"/>
                <a:ea typeface="Calibri"/>
                <a:cs typeface="Times New Roman" pitchFamily="18" charset="0"/>
              </a:rPr>
              <a:t>says</a:t>
            </a:r>
            <a:r>
              <a:rPr lang="en-US" dirty="0">
                <a:solidFill>
                  <a:srgbClr val="000000"/>
                </a:solidFill>
                <a:effectLst/>
                <a:latin typeface="Times New Roman" pitchFamily="18" charset="0"/>
                <a:ea typeface="Calibri"/>
                <a:cs typeface="Times New Roman" pitchFamily="18" charset="0"/>
              </a:rPr>
              <a:t> or observes</a:t>
            </a:r>
            <a:r>
              <a:rPr lang="en-US" dirty="0" smtClean="0">
                <a:solidFill>
                  <a:srgbClr val="000000"/>
                </a:solidFill>
                <a:effectLst/>
                <a:latin typeface="Times New Roman" pitchFamily="18" charset="0"/>
                <a:ea typeface="Calibri"/>
                <a:cs typeface="Times New Roman" pitchFamily="18" charset="0"/>
              </a:rPr>
              <a:t>.</a:t>
            </a:r>
          </a:p>
          <a:p>
            <a:pPr marL="0" indent="0">
              <a:lnSpc>
                <a:spcPct val="115000"/>
              </a:lnSpc>
              <a:spcAft>
                <a:spcPts val="1000"/>
              </a:spcAft>
              <a:buNone/>
            </a:pPr>
            <a:r>
              <a:rPr lang="en-US" dirty="0">
                <a:solidFill>
                  <a:srgbClr val="000000"/>
                </a:solidFill>
                <a:effectLst/>
                <a:latin typeface="Times New Roman" pitchFamily="18" charset="0"/>
                <a:ea typeface="Calibri"/>
                <a:cs typeface="Times New Roman" pitchFamily="18" charset="0"/>
              </a:rPr>
              <a:t/>
            </a:r>
            <a:br>
              <a:rPr lang="en-US" dirty="0">
                <a:solidFill>
                  <a:srgbClr val="000000"/>
                </a:solidFill>
                <a:effectLst/>
                <a:latin typeface="Times New Roman" pitchFamily="18" charset="0"/>
                <a:ea typeface="Calibri"/>
                <a:cs typeface="Times New Roman" pitchFamily="18" charset="0"/>
              </a:rPr>
            </a:br>
            <a:r>
              <a:rPr lang="en-US" dirty="0">
                <a:solidFill>
                  <a:srgbClr val="000000"/>
                </a:solidFill>
                <a:effectLst/>
                <a:latin typeface="Times New Roman" pitchFamily="18" charset="0"/>
                <a:ea typeface="Calibri"/>
                <a:cs typeface="Times New Roman" pitchFamily="18" charset="0"/>
              </a:rPr>
              <a:t> </a:t>
            </a:r>
            <a:r>
              <a:rPr lang="en-US" b="1" dirty="0" smtClean="0">
                <a:solidFill>
                  <a:srgbClr val="000000"/>
                </a:solidFill>
                <a:latin typeface="Times New Roman" pitchFamily="18" charset="0"/>
                <a:ea typeface="Calibri"/>
                <a:cs typeface="Times New Roman" pitchFamily="18" charset="0"/>
              </a:rPr>
              <a:t>* </a:t>
            </a:r>
            <a:r>
              <a:rPr lang="en-US" b="1" dirty="0">
                <a:solidFill>
                  <a:srgbClr val="000000"/>
                </a:solidFill>
                <a:latin typeface="Times New Roman" pitchFamily="18" charset="0"/>
                <a:ea typeface="Calibri"/>
                <a:cs typeface="Times New Roman" pitchFamily="18" charset="0"/>
              </a:rPr>
              <a:t>Objective point of view</a:t>
            </a:r>
            <a:r>
              <a:rPr lang="en-US" dirty="0">
                <a:solidFill>
                  <a:srgbClr val="000000"/>
                </a:solidFill>
                <a:effectLst/>
                <a:latin typeface="Times New Roman" pitchFamily="18" charset="0"/>
                <a:ea typeface="Calibri"/>
                <a:cs typeface="Times New Roman" pitchFamily="18" charset="0"/>
              </a:rPr>
              <a:t>—the author is the narrator but does not enter the minds of any of the characters.  The writer sees them (and lets us see them) as we would in real life</a:t>
            </a:r>
            <a:r>
              <a:rPr lang="en-US" dirty="0" smtClean="0">
                <a:solidFill>
                  <a:srgbClr val="000000"/>
                </a:solidFill>
                <a:effectLst/>
                <a:latin typeface="Times New Roman" pitchFamily="18" charset="0"/>
                <a:ea typeface="Calibri"/>
                <a:cs typeface="Times New Roman" pitchFamily="18" charset="0"/>
              </a:rPr>
              <a:t>.</a:t>
            </a:r>
            <a:endParaRPr lang="en-GB"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3949120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39700" y="1600200"/>
            <a:ext cx="11950700" cy="3530600"/>
          </a:xfrm>
          <a:ln w="19050">
            <a:solidFill>
              <a:schemeClr val="accent1"/>
            </a:solidFill>
          </a:ln>
        </p:spPr>
        <p:txBody>
          <a:bodyPr>
            <a:normAutofit/>
          </a:bodyPr>
          <a:lstStyle/>
          <a:p>
            <a:pPr algn="just">
              <a:lnSpc>
                <a:spcPct val="200000"/>
              </a:lnSpc>
              <a:spcAft>
                <a:spcPts val="1000"/>
              </a:spcAft>
            </a:pPr>
            <a:r>
              <a:rPr lang="en-GB" sz="2600" b="1" dirty="0">
                <a:solidFill>
                  <a:srgbClr val="000000"/>
                </a:solidFill>
                <a:latin typeface="Times New Roman" pitchFamily="18" charset="0"/>
                <a:ea typeface="Calibri"/>
                <a:cs typeface="Times New Roman" pitchFamily="18" charset="0"/>
              </a:rPr>
              <a:t>Symbolism: </a:t>
            </a:r>
            <a:r>
              <a:rPr lang="en-GB" sz="2600" b="1" dirty="0" smtClean="0">
                <a:solidFill>
                  <a:srgbClr val="000000"/>
                </a:solidFill>
                <a:latin typeface="Times New Roman" pitchFamily="18" charset="0"/>
                <a:ea typeface="Calibri"/>
                <a:cs typeface="Times New Roman" pitchFamily="18" charset="0"/>
              </a:rPr>
              <a:t> </a:t>
            </a:r>
            <a:r>
              <a:rPr lang="en-GB" dirty="0" smtClean="0">
                <a:solidFill>
                  <a:srgbClr val="000000"/>
                </a:solidFill>
                <a:effectLst/>
                <a:latin typeface="Times New Roman"/>
                <a:ea typeface="Calibri"/>
                <a:cs typeface="Arial"/>
              </a:rPr>
              <a:t>Words</a:t>
            </a:r>
            <a:r>
              <a:rPr lang="en-GB" dirty="0">
                <a:solidFill>
                  <a:srgbClr val="000000"/>
                </a:solidFill>
                <a:effectLst/>
                <a:latin typeface="Times New Roman"/>
                <a:ea typeface="Calibri"/>
                <a:cs typeface="Arial"/>
              </a:rPr>
              <a:t>, for example, are symbols.  But in literature, a </a:t>
            </a:r>
            <a:r>
              <a:rPr lang="en-GB" b="1" i="1" dirty="0">
                <a:solidFill>
                  <a:srgbClr val="000000"/>
                </a:solidFill>
                <a:effectLst/>
                <a:latin typeface="Times New Roman"/>
                <a:ea typeface="Calibri"/>
                <a:cs typeface="Arial"/>
              </a:rPr>
              <a:t>symbol </a:t>
            </a:r>
            <a:r>
              <a:rPr lang="en-GB" dirty="0">
                <a:solidFill>
                  <a:srgbClr val="000000"/>
                </a:solidFill>
                <a:effectLst/>
                <a:latin typeface="Times New Roman"/>
                <a:ea typeface="Calibri"/>
                <a:cs typeface="Arial"/>
              </a:rPr>
              <a:t> is an object that has meaning beyond itself.  It </a:t>
            </a:r>
            <a:r>
              <a:rPr lang="en-US" dirty="0">
                <a:solidFill>
                  <a:srgbClr val="000000"/>
                </a:solidFill>
                <a:effectLst/>
                <a:latin typeface="Times New Roman"/>
                <a:ea typeface="Times New Roman"/>
                <a:cs typeface="Arial"/>
              </a:rPr>
              <a:t>represents something else by association, resemblance, or convention, especially a material object used to represent </a:t>
            </a:r>
            <a:r>
              <a:rPr lang="en-US" dirty="0">
                <a:solidFill>
                  <a:srgbClr val="000000"/>
                </a:solidFill>
                <a:effectLst/>
                <a:latin typeface="Times New Roman"/>
                <a:ea typeface="Calibri"/>
                <a:cs typeface="Arial"/>
              </a:rPr>
              <a:t> </a:t>
            </a:r>
            <a:r>
              <a:rPr lang="en-GB" dirty="0">
                <a:solidFill>
                  <a:srgbClr val="000000"/>
                </a:solidFill>
                <a:effectLst/>
                <a:latin typeface="Times New Roman"/>
                <a:ea typeface="Calibri"/>
                <a:cs typeface="Arial"/>
              </a:rPr>
              <a:t>abstract meanings.  </a:t>
            </a:r>
            <a:endParaRPr lang="en-GB" sz="2400" dirty="0">
              <a:ea typeface="Calibri"/>
              <a:cs typeface="Arial"/>
            </a:endParaRPr>
          </a:p>
        </p:txBody>
      </p:sp>
    </p:spTree>
    <p:extLst>
      <p:ext uri="{BB962C8B-B14F-4D97-AF65-F5344CB8AC3E}">
        <p14:creationId xmlns:p14="http://schemas.microsoft.com/office/powerpoint/2010/main" val="20039345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1600" y="1231106"/>
            <a:ext cx="11963400" cy="4896585"/>
          </a:xfrm>
          <a:ln>
            <a:solidFill>
              <a:schemeClr val="accent1"/>
            </a:solidFill>
          </a:ln>
        </p:spPr>
        <p:txBody>
          <a:bodyPr>
            <a:normAutofit fontScale="92500"/>
          </a:bodyPr>
          <a:lstStyle/>
          <a:p>
            <a:pPr lvl="0" algn="just">
              <a:lnSpc>
                <a:spcPct val="110000"/>
              </a:lnSpc>
            </a:pPr>
            <a:r>
              <a:rPr lang="en-US" sz="2200" b="1" dirty="0" smtClean="0">
                <a:latin typeface="Times New Roman" panose="02020603050405020304" pitchFamily="18" charset="0"/>
                <a:cs typeface="Times New Roman" panose="02020603050405020304" pitchFamily="18" charset="0"/>
              </a:rPr>
              <a:t>Point </a:t>
            </a:r>
            <a:r>
              <a:rPr lang="en-US" sz="2200" b="1" dirty="0">
                <a:latin typeface="Times New Roman" panose="02020603050405020304" pitchFamily="18" charset="0"/>
                <a:cs typeface="Times New Roman" panose="02020603050405020304" pitchFamily="18" charset="0"/>
              </a:rPr>
              <a:t>of view</a:t>
            </a:r>
            <a:r>
              <a:rPr lang="en-US" sz="2200" dirty="0">
                <a:latin typeface="Times New Roman" panose="02020603050405020304" pitchFamily="18" charset="0"/>
                <a:cs typeface="Times New Roman" panose="02020603050405020304" pitchFamily="18" charset="0"/>
              </a:rPr>
              <a:t>: the point of view can sometimes indirectly establish the author’s </a:t>
            </a:r>
            <a:r>
              <a:rPr lang="en-US" sz="2200" b="1" dirty="0">
                <a:latin typeface="Times New Roman" panose="02020603050405020304" pitchFamily="18" charset="0"/>
                <a:cs typeface="Times New Roman" panose="02020603050405020304" pitchFamily="18" charset="0"/>
              </a:rPr>
              <a:t>intentions</a:t>
            </a:r>
            <a:r>
              <a:rPr lang="en-US" sz="2200" dirty="0">
                <a:latin typeface="Times New Roman" panose="02020603050405020304" pitchFamily="18" charset="0"/>
                <a:cs typeface="Times New Roman" panose="02020603050405020304" pitchFamily="18" charset="0"/>
              </a:rPr>
              <a:t>. Point of view pertains to </a:t>
            </a:r>
            <a:r>
              <a:rPr lang="en-US" sz="2200" b="1" dirty="0">
                <a:latin typeface="Times New Roman" panose="02020603050405020304" pitchFamily="18" charset="0"/>
                <a:cs typeface="Times New Roman" panose="02020603050405020304" pitchFamily="18" charset="0"/>
              </a:rPr>
              <a:t>who</a:t>
            </a:r>
            <a:r>
              <a:rPr lang="en-US" sz="2200" dirty="0">
                <a:latin typeface="Times New Roman" panose="02020603050405020304" pitchFamily="18" charset="0"/>
                <a:cs typeface="Times New Roman" panose="02020603050405020304" pitchFamily="18" charset="0"/>
              </a:rPr>
              <a:t> tells the story and </a:t>
            </a:r>
            <a:r>
              <a:rPr lang="en-US" sz="2200" b="1" dirty="0">
                <a:latin typeface="Times New Roman" panose="02020603050405020304" pitchFamily="18" charset="0"/>
                <a:cs typeface="Times New Roman" panose="02020603050405020304" pitchFamily="18" charset="0"/>
              </a:rPr>
              <a:t>how</a:t>
            </a:r>
            <a:r>
              <a:rPr lang="en-US" sz="2200" dirty="0">
                <a:latin typeface="Times New Roman" panose="02020603050405020304" pitchFamily="18" charset="0"/>
                <a:cs typeface="Times New Roman" panose="02020603050405020304" pitchFamily="18" charset="0"/>
              </a:rPr>
              <a:t> it is told. The narrative is simply the words of the story. The point of view of the story is simply the </a:t>
            </a:r>
            <a:r>
              <a:rPr lang="en-US" sz="2200" b="1" dirty="0">
                <a:latin typeface="Times New Roman" panose="02020603050405020304" pitchFamily="18" charset="0"/>
                <a:cs typeface="Times New Roman" panose="02020603050405020304" pitchFamily="18" charset="0"/>
              </a:rPr>
              <a:t>perspective</a:t>
            </a:r>
            <a:r>
              <a:rPr lang="en-US" sz="2200" dirty="0">
                <a:latin typeface="Times New Roman" panose="02020603050405020304" pitchFamily="18" charset="0"/>
                <a:cs typeface="Times New Roman" panose="02020603050405020304" pitchFamily="18" charset="0"/>
              </a:rPr>
              <a:t> from which the narrative is given. </a:t>
            </a:r>
            <a:endParaRPr lang="fr-FR" sz="2200" dirty="0">
              <a:latin typeface="Times New Roman" panose="02020603050405020304" pitchFamily="18" charset="0"/>
              <a:cs typeface="Times New Roman" panose="02020603050405020304" pitchFamily="18" charset="0"/>
            </a:endParaRPr>
          </a:p>
          <a:p>
            <a:pPr algn="just">
              <a:lnSpc>
                <a:spcPct val="110000"/>
              </a:lnSpc>
            </a:pPr>
            <a:r>
              <a:rPr lang="en-US" sz="2200" b="1" dirty="0">
                <a:latin typeface="Times New Roman" panose="02020603050405020304" pitchFamily="18" charset="0"/>
                <a:cs typeface="Times New Roman" panose="02020603050405020304" pitchFamily="18" charset="0"/>
              </a:rPr>
              <a:t>Narrator</a:t>
            </a:r>
            <a:r>
              <a:rPr lang="en-US" sz="2200" dirty="0">
                <a:latin typeface="Times New Roman" panose="02020603050405020304" pitchFamily="18" charset="0"/>
                <a:cs typeface="Times New Roman" panose="02020603050405020304" pitchFamily="18" charset="0"/>
              </a:rPr>
              <a:t>: The person </a:t>
            </a:r>
            <a:r>
              <a:rPr lang="en-US" sz="2200" b="1" dirty="0">
                <a:latin typeface="Times New Roman" panose="02020603050405020304" pitchFamily="18" charset="0"/>
                <a:cs typeface="Times New Roman" panose="02020603050405020304" pitchFamily="18" charset="0"/>
              </a:rPr>
              <a:t>telling the story. </a:t>
            </a:r>
            <a:endParaRPr lang="fr-FR" sz="2200" b="1" dirty="0">
              <a:latin typeface="Times New Roman" panose="02020603050405020304" pitchFamily="18" charset="0"/>
              <a:cs typeface="Times New Roman" panose="02020603050405020304" pitchFamily="18" charset="0"/>
            </a:endParaRPr>
          </a:p>
          <a:p>
            <a:pPr algn="just">
              <a:lnSpc>
                <a:spcPct val="110000"/>
              </a:lnSpc>
            </a:pPr>
            <a:r>
              <a:rPr lang="en-US" sz="2200" b="1" dirty="0">
                <a:latin typeface="Times New Roman" panose="02020603050405020304" pitchFamily="18" charset="0"/>
                <a:cs typeface="Times New Roman" panose="02020603050405020304" pitchFamily="18" charset="0"/>
              </a:rPr>
              <a:t>First-person</a:t>
            </a:r>
            <a:r>
              <a:rPr lang="en-US" sz="2200" dirty="0">
                <a:latin typeface="Times New Roman" panose="02020603050405020304" pitchFamily="18" charset="0"/>
                <a:cs typeface="Times New Roman" panose="02020603050405020304" pitchFamily="18" charset="0"/>
              </a:rPr>
              <a:t>: The narrator </a:t>
            </a:r>
            <a:r>
              <a:rPr lang="en-US" sz="2200" b="1" dirty="0">
                <a:latin typeface="Times New Roman" panose="02020603050405020304" pitchFamily="18" charset="0"/>
                <a:cs typeface="Times New Roman" panose="02020603050405020304" pitchFamily="18" charset="0"/>
              </a:rPr>
              <a:t>participates in action </a:t>
            </a:r>
            <a:r>
              <a:rPr lang="en-US" sz="2200" dirty="0">
                <a:latin typeface="Times New Roman" panose="02020603050405020304" pitchFamily="18" charset="0"/>
                <a:cs typeface="Times New Roman" panose="02020603050405020304" pitchFamily="18" charset="0"/>
              </a:rPr>
              <a:t>but sometimes has </a:t>
            </a:r>
            <a:r>
              <a:rPr lang="en-US" sz="2200" b="1" dirty="0">
                <a:latin typeface="Times New Roman" panose="02020603050405020304" pitchFamily="18" charset="0"/>
                <a:cs typeface="Times New Roman" panose="02020603050405020304" pitchFamily="18" charset="0"/>
              </a:rPr>
              <a:t>limited knowledge/vision</a:t>
            </a:r>
            <a:r>
              <a:rPr lang="en-US" sz="2200" dirty="0">
                <a:latin typeface="Times New Roman" panose="02020603050405020304" pitchFamily="18" charset="0"/>
                <a:cs typeface="Times New Roman" panose="02020603050405020304" pitchFamily="18" charset="0"/>
              </a:rPr>
              <a:t>. </a:t>
            </a:r>
            <a:endParaRPr lang="fr-FR" sz="2200" dirty="0">
              <a:latin typeface="Times New Roman" panose="02020603050405020304" pitchFamily="18" charset="0"/>
              <a:cs typeface="Times New Roman" panose="02020603050405020304" pitchFamily="18" charset="0"/>
            </a:endParaRPr>
          </a:p>
          <a:p>
            <a:pPr algn="just">
              <a:lnSpc>
                <a:spcPct val="110000"/>
              </a:lnSpc>
            </a:pPr>
            <a:r>
              <a:rPr lang="en-US" sz="2200" b="1" dirty="0">
                <a:latin typeface="Times New Roman" panose="02020603050405020304" pitchFamily="18" charset="0"/>
                <a:cs typeface="Times New Roman" panose="02020603050405020304" pitchFamily="18" charset="0"/>
              </a:rPr>
              <a:t>Third-person limited</a:t>
            </a:r>
            <a:r>
              <a:rPr lang="en-US" sz="2200" dirty="0">
                <a:latin typeface="Times New Roman" panose="02020603050405020304" pitchFamily="18" charset="0"/>
                <a:cs typeface="Times New Roman" panose="02020603050405020304" pitchFamily="18" charset="0"/>
              </a:rPr>
              <a:t>: In a third-person limited story, the narrative follows a </a:t>
            </a:r>
            <a:r>
              <a:rPr lang="en-US" sz="2200" b="1" dirty="0">
                <a:latin typeface="Times New Roman" panose="02020603050405020304" pitchFamily="18" charset="0"/>
                <a:cs typeface="Times New Roman" panose="02020603050405020304" pitchFamily="18" charset="0"/>
              </a:rPr>
              <a:t>single character </a:t>
            </a:r>
            <a:r>
              <a:rPr lang="en-US" sz="2200" dirty="0">
                <a:latin typeface="Times New Roman" panose="02020603050405020304" pitchFamily="18" charset="0"/>
                <a:cs typeface="Times New Roman" panose="02020603050405020304" pitchFamily="18" charset="0"/>
              </a:rPr>
              <a:t>at any given time and is told by an unseen narrator. We also are privy to this character’s thoughts and emotions. </a:t>
            </a:r>
            <a:endParaRPr lang="fr-FR" sz="2200" dirty="0">
              <a:latin typeface="Times New Roman" panose="02020603050405020304" pitchFamily="18" charset="0"/>
              <a:cs typeface="Times New Roman" panose="02020603050405020304" pitchFamily="18" charset="0"/>
            </a:endParaRPr>
          </a:p>
          <a:p>
            <a:pPr algn="just">
              <a:lnSpc>
                <a:spcPct val="110000"/>
              </a:lnSpc>
            </a:pPr>
            <a:r>
              <a:rPr lang="en-US" sz="2200" b="1" dirty="0">
                <a:latin typeface="Times New Roman" panose="02020603050405020304" pitchFamily="18" charset="0"/>
                <a:cs typeface="Times New Roman" panose="02020603050405020304" pitchFamily="18" charset="0"/>
              </a:rPr>
              <a:t>Third-person omniscient</a:t>
            </a:r>
            <a:r>
              <a:rPr lang="en-US" sz="2200" dirty="0">
                <a:latin typeface="Times New Roman" panose="02020603050405020304" pitchFamily="18" charset="0"/>
                <a:cs typeface="Times New Roman" panose="02020603050405020304" pitchFamily="18" charset="0"/>
              </a:rPr>
              <a:t>: it is, quite simply, speaking from a </a:t>
            </a:r>
            <a:r>
              <a:rPr lang="en-US" sz="2200" b="1" dirty="0">
                <a:latin typeface="Times New Roman" panose="02020603050405020304" pitchFamily="18" charset="0"/>
                <a:cs typeface="Times New Roman" panose="02020603050405020304" pitchFamily="18" charset="0"/>
              </a:rPr>
              <a:t>god-like perspective </a:t>
            </a:r>
            <a:r>
              <a:rPr lang="en-US" sz="2200" dirty="0">
                <a:latin typeface="Times New Roman" panose="02020603050405020304" pitchFamily="18" charset="0"/>
                <a:cs typeface="Times New Roman" panose="02020603050405020304" pitchFamily="18" charset="0"/>
              </a:rPr>
              <a:t>– that is, the narrative is disconnected from the characters but sees all. The omniscient narrator describes the thoughts and emotions of all the characters. </a:t>
            </a:r>
            <a:endParaRPr lang="fr-FR" sz="2200" dirty="0">
              <a:latin typeface="Times New Roman" panose="02020603050405020304" pitchFamily="18" charset="0"/>
              <a:cs typeface="Times New Roman" panose="02020603050405020304" pitchFamily="18" charset="0"/>
            </a:endParaRPr>
          </a:p>
          <a:p>
            <a:pPr algn="just">
              <a:lnSpc>
                <a:spcPct val="110000"/>
              </a:lnSpc>
            </a:pPr>
            <a:r>
              <a:rPr lang="en-US" sz="2200" b="1" dirty="0">
                <a:latin typeface="Times New Roman" panose="02020603050405020304" pitchFamily="18" charset="0"/>
                <a:cs typeface="Times New Roman" panose="02020603050405020304" pitchFamily="18" charset="0"/>
              </a:rPr>
              <a:t>Third-person objective:</a:t>
            </a:r>
            <a:r>
              <a:rPr lang="en-US" sz="2200" dirty="0">
                <a:latin typeface="Times New Roman" panose="02020603050405020304" pitchFamily="18" charset="0"/>
                <a:cs typeface="Times New Roman" panose="02020603050405020304" pitchFamily="18" charset="0"/>
              </a:rPr>
              <a:t> This perspective is essentially the opposite of third-person omniscient in that instead of seeing all of the characters’ thoughts, </a:t>
            </a:r>
            <a:r>
              <a:rPr lang="en-US" sz="2200" b="1" dirty="0">
                <a:latin typeface="Times New Roman" panose="02020603050405020304" pitchFamily="18" charset="0"/>
                <a:cs typeface="Times New Roman" panose="02020603050405020304" pitchFamily="18" charset="0"/>
              </a:rPr>
              <a:t>we don’t see any thoughts or emotions - only actions. </a:t>
            </a:r>
            <a:endParaRPr lang="fr-FR" sz="2200" b="1" dirty="0">
              <a:latin typeface="Times New Roman" panose="02020603050405020304" pitchFamily="18" charset="0"/>
              <a:cs typeface="Times New Roman" panose="02020603050405020304" pitchFamily="18" charset="0"/>
            </a:endParaRPr>
          </a:p>
          <a:p>
            <a:endParaRPr lang="fr-FR" dirty="0"/>
          </a:p>
        </p:txBody>
      </p:sp>
      <p:sp>
        <p:nvSpPr>
          <p:cNvPr id="2" name="Rectangle 1"/>
          <p:cNvSpPr/>
          <p:nvPr/>
        </p:nvSpPr>
        <p:spPr>
          <a:xfrm>
            <a:off x="0" y="0"/>
            <a:ext cx="8331200" cy="1046440"/>
          </a:xfrm>
          <a:prstGeom prst="rect">
            <a:avLst/>
          </a:prstGeom>
        </p:spPr>
        <p:txBody>
          <a:bodyPr wrap="square">
            <a:spAutoFit/>
          </a:bodyPr>
          <a:lstStyle/>
          <a:p>
            <a:r>
              <a:rPr lang="en-US" sz="4400" b="1" dirty="0" smtClean="0">
                <a:solidFill>
                  <a:srgbClr val="FF0000"/>
                </a:solidFill>
                <a:latin typeface="Times New Roman" panose="02020603050405020304" pitchFamily="18" charset="0"/>
                <a:ea typeface="+mj-ea"/>
                <a:cs typeface="Times New Roman" panose="02020603050405020304" pitchFamily="18" charset="0"/>
              </a:rPr>
              <a:t>Narrative</a:t>
            </a:r>
            <a:r>
              <a:rPr lang="en-US" sz="4400" b="1" dirty="0" smtClean="0">
                <a:latin typeface="Times New Roman" panose="02020603050405020304" pitchFamily="18" charset="0"/>
                <a:ea typeface="+mj-ea"/>
                <a:cs typeface="Times New Roman" panose="02020603050405020304" pitchFamily="18" charset="0"/>
              </a:rPr>
              <a:t> </a:t>
            </a:r>
            <a:endParaRPr lang="en-US" sz="4400" b="1" dirty="0">
              <a:latin typeface="Times New Roman" panose="02020603050405020304" pitchFamily="18" charset="0"/>
              <a:ea typeface="+mj-ea"/>
              <a:cs typeface="Times New Roman" panose="02020603050405020304" pitchFamily="18" charset="0"/>
            </a:endParaRPr>
          </a:p>
          <a:p>
            <a:endParaRPr lang="fr-FR" dirty="0"/>
          </a:p>
        </p:txBody>
      </p:sp>
    </p:spTree>
    <p:extLst>
      <p:ext uri="{BB962C8B-B14F-4D97-AF65-F5344CB8AC3E}">
        <p14:creationId xmlns:p14="http://schemas.microsoft.com/office/powerpoint/2010/main" val="2438780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12191999" cy="1422400"/>
          </a:xfrm>
        </p:spPr>
        <p:txBody>
          <a:bodyPr>
            <a:normAutofit/>
          </a:bodyPr>
          <a:lstStyle/>
          <a:p>
            <a:r>
              <a:rPr lang="en-US" b="1" dirty="0" smtClean="0">
                <a:latin typeface="Times New Roman" panose="02020603050405020304" pitchFamily="18" charset="0"/>
                <a:cs typeface="Times New Roman" panose="02020603050405020304" pitchFamily="18" charset="0"/>
              </a:rPr>
              <a:t>Literary </a:t>
            </a:r>
            <a:r>
              <a:rPr lang="en-US" b="1" dirty="0">
                <a:latin typeface="Times New Roman" panose="02020603050405020304" pitchFamily="18" charset="0"/>
                <a:cs typeface="Times New Roman" panose="02020603050405020304" pitchFamily="18" charset="0"/>
              </a:rPr>
              <a:t>Terminology:</a:t>
            </a:r>
            <a:r>
              <a:rPr lang="en-US" b="1" dirty="0">
                <a:solidFill>
                  <a:srgbClr val="FF0000"/>
                </a:solidFill>
                <a:latin typeface="Times New Roman" panose="02020603050405020304" pitchFamily="18" charset="0"/>
                <a:cs typeface="Times New Roman" panose="02020603050405020304" pitchFamily="18" charset="0"/>
              </a:rPr>
              <a:t> </a:t>
            </a:r>
            <a:r>
              <a:rPr lang="en-US" b="1" dirty="0" smtClean="0">
                <a:solidFill>
                  <a:srgbClr val="FF0000"/>
                </a:solidFill>
                <a:latin typeface="Times New Roman" panose="02020603050405020304" pitchFamily="18" charset="0"/>
                <a:cs typeface="Times New Roman" panose="02020603050405020304" pitchFamily="18" charset="0"/>
              </a:rPr>
              <a:t>Conflict </a:t>
            </a:r>
            <a:endParaRPr lang="fr-FR" dirty="0">
              <a:solidFill>
                <a:srgbClr val="FF0000"/>
              </a:solidFill>
            </a:endParaRPr>
          </a:p>
        </p:txBody>
      </p:sp>
      <p:sp>
        <p:nvSpPr>
          <p:cNvPr id="3" name="Espace réservé du contenu 2"/>
          <p:cNvSpPr>
            <a:spLocks noGrp="1"/>
          </p:cNvSpPr>
          <p:nvPr>
            <p:ph idx="1"/>
          </p:nvPr>
        </p:nvSpPr>
        <p:spPr>
          <a:xfrm>
            <a:off x="88900" y="1524000"/>
            <a:ext cx="11988800" cy="4328160"/>
          </a:xfrm>
          <a:ln w="19050">
            <a:solidFill>
              <a:schemeClr val="accent5"/>
            </a:solidFill>
          </a:ln>
        </p:spPr>
        <p:txBody>
          <a:bodyPr>
            <a:normAutofit lnSpcReduction="10000"/>
          </a:bodyPr>
          <a:lstStyle/>
          <a:p>
            <a:pPr marL="0" lvl="0" indent="0" algn="just">
              <a:lnSpc>
                <a:spcPct val="200000"/>
              </a:lnSpc>
              <a:buNone/>
            </a:pPr>
            <a:r>
              <a:rPr lang="en-US" dirty="0" smtClean="0">
                <a:latin typeface="Times New Roman" pitchFamily="18" charset="0"/>
                <a:cs typeface="Times New Roman" pitchFamily="18" charset="0"/>
              </a:rPr>
              <a:t> </a:t>
            </a:r>
            <a:r>
              <a:rPr lang="en-US" sz="2800" dirty="0">
                <a:latin typeface="Times New Roman" panose="02020603050405020304" pitchFamily="18" charset="0"/>
                <a:cs typeface="Times New Roman" panose="02020603050405020304" pitchFamily="18" charset="0"/>
              </a:rPr>
              <a:t>In literature, a conflict is a </a:t>
            </a:r>
            <a:r>
              <a:rPr lang="en-US" sz="2800" b="1" dirty="0">
                <a:latin typeface="Times New Roman" panose="02020603050405020304" pitchFamily="18" charset="0"/>
                <a:cs typeface="Times New Roman" panose="02020603050405020304" pitchFamily="18" charset="0"/>
              </a:rPr>
              <a:t>literary device </a:t>
            </a:r>
            <a:r>
              <a:rPr lang="en-US" sz="2800" dirty="0">
                <a:latin typeface="Times New Roman" panose="02020603050405020304" pitchFamily="18" charset="0"/>
                <a:cs typeface="Times New Roman" panose="02020603050405020304" pitchFamily="18" charset="0"/>
              </a:rPr>
              <a:t>characterized by a </a:t>
            </a:r>
            <a:r>
              <a:rPr lang="en-US" sz="2800" b="1" dirty="0">
                <a:latin typeface="Times New Roman" panose="02020603050405020304" pitchFamily="18" charset="0"/>
                <a:cs typeface="Times New Roman" panose="02020603050405020304" pitchFamily="18" charset="0"/>
              </a:rPr>
              <a:t>struggle</a:t>
            </a:r>
            <a:r>
              <a:rPr lang="en-US" sz="2800" dirty="0">
                <a:latin typeface="Times New Roman" panose="02020603050405020304" pitchFamily="18" charset="0"/>
                <a:cs typeface="Times New Roman" panose="02020603050405020304" pitchFamily="18" charset="0"/>
              </a:rPr>
              <a:t> between </a:t>
            </a:r>
            <a:r>
              <a:rPr lang="en-US" sz="2800" b="1" dirty="0">
                <a:latin typeface="Times New Roman" panose="02020603050405020304" pitchFamily="18" charset="0"/>
                <a:cs typeface="Times New Roman" panose="02020603050405020304" pitchFamily="18" charset="0"/>
              </a:rPr>
              <a:t>two opposing forces.</a:t>
            </a:r>
            <a:r>
              <a:rPr lang="en-US" sz="2800" dirty="0">
                <a:latin typeface="Times New Roman" panose="02020603050405020304" pitchFamily="18" charset="0"/>
                <a:cs typeface="Times New Roman" panose="02020603050405020304" pitchFamily="18" charset="0"/>
              </a:rPr>
              <a:t> Conflict provides </a:t>
            </a:r>
            <a:r>
              <a:rPr lang="en-US" sz="2800" b="1" dirty="0">
                <a:latin typeface="Times New Roman" panose="02020603050405020304" pitchFamily="18" charset="0"/>
                <a:cs typeface="Times New Roman" panose="02020603050405020304" pitchFamily="18" charset="0"/>
              </a:rPr>
              <a:t>crucial tension </a:t>
            </a:r>
            <a:r>
              <a:rPr lang="en-US" sz="2800" dirty="0">
                <a:latin typeface="Times New Roman" panose="02020603050405020304" pitchFamily="18" charset="0"/>
                <a:cs typeface="Times New Roman" panose="02020603050405020304" pitchFamily="18" charset="0"/>
              </a:rPr>
              <a:t>in any story and is used to </a:t>
            </a:r>
            <a:r>
              <a:rPr lang="en-US" sz="2800" b="1" dirty="0">
                <a:latin typeface="Times New Roman" panose="02020603050405020304" pitchFamily="18" charset="0"/>
                <a:cs typeface="Times New Roman" panose="02020603050405020304" pitchFamily="18" charset="0"/>
              </a:rPr>
              <a:t>drive</a:t>
            </a:r>
            <a:r>
              <a:rPr lang="en-US" sz="2800" dirty="0">
                <a:latin typeface="Times New Roman" panose="02020603050405020304" pitchFamily="18" charset="0"/>
                <a:cs typeface="Times New Roman" panose="02020603050405020304" pitchFamily="18" charset="0"/>
              </a:rPr>
              <a:t> the </a:t>
            </a:r>
            <a:r>
              <a:rPr lang="en-US" sz="2800" b="1" dirty="0">
                <a:latin typeface="Times New Roman" panose="02020603050405020304" pitchFamily="18" charset="0"/>
                <a:cs typeface="Times New Roman" panose="02020603050405020304" pitchFamily="18" charset="0"/>
              </a:rPr>
              <a:t>narrative</a:t>
            </a: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forward</a:t>
            </a:r>
            <a:r>
              <a:rPr lang="en-US" sz="2800" dirty="0">
                <a:latin typeface="Times New Roman" panose="02020603050405020304" pitchFamily="18" charset="0"/>
                <a:cs typeface="Times New Roman" panose="02020603050405020304" pitchFamily="18" charset="0"/>
              </a:rPr>
              <a:t>. It is often used to </a:t>
            </a:r>
            <a:r>
              <a:rPr lang="en-US" sz="2800" b="1" dirty="0">
                <a:latin typeface="Times New Roman" panose="02020603050405020304" pitchFamily="18" charset="0"/>
                <a:cs typeface="Times New Roman" panose="02020603050405020304" pitchFamily="18" charset="0"/>
              </a:rPr>
              <a:t>reveal deeper meaning </a:t>
            </a:r>
            <a:r>
              <a:rPr lang="en-US" sz="2800" dirty="0">
                <a:latin typeface="Times New Roman" panose="02020603050405020304" pitchFamily="18" charset="0"/>
                <a:cs typeface="Times New Roman" panose="02020603050405020304" pitchFamily="18" charset="0"/>
              </a:rPr>
              <a:t>in a narrative while highlighting characters’ </a:t>
            </a:r>
            <a:r>
              <a:rPr lang="en-US" sz="2800" b="1" dirty="0">
                <a:latin typeface="Times New Roman" panose="02020603050405020304" pitchFamily="18" charset="0"/>
                <a:cs typeface="Times New Roman" panose="02020603050405020304" pitchFamily="18" charset="0"/>
              </a:rPr>
              <a:t>motivations</a:t>
            </a:r>
            <a:r>
              <a:rPr lang="en-US" sz="280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values</a:t>
            </a:r>
            <a:r>
              <a:rPr lang="en-US" sz="2800" dirty="0">
                <a:latin typeface="Times New Roman" panose="02020603050405020304" pitchFamily="18" charset="0"/>
                <a:cs typeface="Times New Roman" panose="02020603050405020304" pitchFamily="18" charset="0"/>
              </a:rPr>
              <a:t>, and </a:t>
            </a:r>
            <a:r>
              <a:rPr lang="en-US" sz="2800" b="1" dirty="0">
                <a:latin typeface="Times New Roman" panose="02020603050405020304" pitchFamily="18" charset="0"/>
                <a:cs typeface="Times New Roman" panose="02020603050405020304" pitchFamily="18" charset="0"/>
              </a:rPr>
              <a:t>weaknesses</a:t>
            </a:r>
            <a:r>
              <a:rPr lang="en-US" sz="2800" dirty="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pPr marL="0" lvl="0" indent="0" algn="just">
              <a:lnSpc>
                <a:spcPct val="200000"/>
              </a:lnSpc>
              <a:buNone/>
            </a:pPr>
            <a:r>
              <a:rPr lang="en-US" sz="2800" dirty="0" smtClean="0">
                <a:latin typeface="Times New Roman" panose="02020603050405020304" pitchFamily="18" charset="0"/>
                <a:cs typeface="Times New Roman" panose="02020603050405020304" pitchFamily="18" charset="0"/>
              </a:rPr>
              <a:t>There </a:t>
            </a:r>
            <a:r>
              <a:rPr lang="en-US" sz="2800" dirty="0">
                <a:latin typeface="Times New Roman" panose="02020603050405020304" pitchFamily="18" charset="0"/>
                <a:cs typeface="Times New Roman" panose="02020603050405020304" pitchFamily="18" charset="0"/>
              </a:rPr>
              <a:t>are six main types of literary conflict, each of which is detailed below</a:t>
            </a:r>
            <a:r>
              <a:rPr lang="en-US" sz="2800" dirty="0" smtClean="0">
                <a:latin typeface="Times New Roman" panose="02020603050405020304" pitchFamily="18" charset="0"/>
                <a:cs typeface="Times New Roman" panose="02020603050405020304" pitchFamily="18" charset="0"/>
              </a:rPr>
              <a:t>:</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390855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1600" y="177800"/>
            <a:ext cx="11938000" cy="1325563"/>
          </a:xfrm>
        </p:spPr>
        <p:txBody>
          <a:bodyPr>
            <a:normAutofit/>
          </a:bodyPr>
          <a:lstStyle/>
          <a:p>
            <a:pPr lvl="0"/>
            <a:r>
              <a:rPr lang="en-US" b="1" dirty="0">
                <a:latin typeface="Times New Roman" panose="02020603050405020304" pitchFamily="18" charset="0"/>
                <a:cs typeface="Times New Roman" panose="02020603050405020304" pitchFamily="18" charset="0"/>
              </a:rPr>
              <a:t>Literary Terminology: </a:t>
            </a:r>
            <a:r>
              <a:rPr lang="en-US" b="1" dirty="0" smtClean="0">
                <a:latin typeface="Times New Roman" panose="02020603050405020304" pitchFamily="18" charset="0"/>
                <a:cs typeface="Times New Roman" panose="02020603050405020304" pitchFamily="18" charset="0"/>
              </a:rPr>
              <a:t>Internal conflict</a:t>
            </a:r>
            <a:endParaRPr lang="fr-FR" dirty="0"/>
          </a:p>
        </p:txBody>
      </p:sp>
      <p:sp>
        <p:nvSpPr>
          <p:cNvPr id="3" name="Espace réservé du contenu 2"/>
          <p:cNvSpPr>
            <a:spLocks noGrp="1"/>
          </p:cNvSpPr>
          <p:nvPr>
            <p:ph idx="1"/>
          </p:nvPr>
        </p:nvSpPr>
        <p:spPr>
          <a:xfrm>
            <a:off x="114300" y="1739900"/>
            <a:ext cx="11887200" cy="3777622"/>
          </a:xfrm>
          <a:ln>
            <a:solidFill>
              <a:schemeClr val="accent5"/>
            </a:solidFill>
          </a:ln>
        </p:spPr>
        <p:txBody>
          <a:bodyPr/>
          <a:lstStyle/>
          <a:p>
            <a:pPr algn="just">
              <a:lnSpc>
                <a:spcPct val="150000"/>
              </a:lnSpc>
            </a:pPr>
            <a:r>
              <a:rPr lang="en-US" sz="2400" b="1" dirty="0" smtClean="0">
                <a:latin typeface="Times New Roman" panose="02020603050405020304" pitchFamily="18" charset="0"/>
                <a:cs typeface="Times New Roman" panose="02020603050405020304" pitchFamily="18" charset="0"/>
              </a:rPr>
              <a:t>Character </a:t>
            </a:r>
            <a:r>
              <a:rPr lang="en-US" sz="2400" b="1" dirty="0">
                <a:latin typeface="Times New Roman" panose="02020603050405020304" pitchFamily="18" charset="0"/>
                <a:cs typeface="Times New Roman" panose="02020603050405020304" pitchFamily="18" charset="0"/>
              </a:rPr>
              <a:t>vs. Self: </a:t>
            </a:r>
            <a:r>
              <a:rPr lang="en-US" sz="2400" dirty="0">
                <a:latin typeface="Times New Roman" panose="02020603050405020304" pitchFamily="18" charset="0"/>
                <a:cs typeface="Times New Roman" panose="02020603050405020304" pitchFamily="18" charset="0"/>
              </a:rPr>
              <a:t>This is an internal conflict, meaning that</a:t>
            </a:r>
            <a:r>
              <a:rPr lang="en-US" sz="2400" b="1" dirty="0">
                <a:latin typeface="Times New Roman" panose="02020603050405020304" pitchFamily="18" charset="0"/>
                <a:cs typeface="Times New Roman" panose="02020603050405020304" pitchFamily="18" charset="0"/>
              </a:rPr>
              <a:t> the opposition the character faces is coming from within</a:t>
            </a:r>
            <a:r>
              <a:rPr lang="en-US" sz="2400" dirty="0">
                <a:latin typeface="Times New Roman" panose="02020603050405020304" pitchFamily="18" charset="0"/>
                <a:cs typeface="Times New Roman" panose="02020603050405020304" pitchFamily="18" charset="0"/>
              </a:rPr>
              <a:t>. This may entail a struggle to discern what the </a:t>
            </a:r>
            <a:r>
              <a:rPr lang="en-US" sz="2400" b="1" dirty="0">
                <a:latin typeface="Times New Roman" panose="02020603050405020304" pitchFamily="18" charset="0"/>
                <a:cs typeface="Times New Roman" panose="02020603050405020304" pitchFamily="18" charset="0"/>
              </a:rPr>
              <a:t>moral</a:t>
            </a:r>
            <a:r>
              <a:rPr lang="en-US" sz="2400" dirty="0">
                <a:latin typeface="Times New Roman" panose="02020603050405020304" pitchFamily="18" charset="0"/>
                <a:cs typeface="Times New Roman" panose="02020603050405020304" pitchFamily="18" charset="0"/>
              </a:rPr>
              <a:t> or “right” choice is, or it may also </a:t>
            </a:r>
            <a:r>
              <a:rPr lang="en-US" sz="2400" b="1" dirty="0">
                <a:latin typeface="Times New Roman" panose="02020603050405020304" pitchFamily="18" charset="0"/>
                <a:cs typeface="Times New Roman" panose="02020603050405020304" pitchFamily="18" charset="0"/>
              </a:rPr>
              <a:t>encompass mental health struggles</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0" indent="0" algn="just">
              <a:lnSpc>
                <a:spcPct val="150000"/>
              </a:lnSpc>
              <a:buNone/>
            </a:pPr>
            <a:endParaRPr lang="fr-FR" sz="2400" dirty="0">
              <a:latin typeface="Times New Roman" panose="02020603050405020304" pitchFamily="18" charset="0"/>
              <a:cs typeface="Times New Roman" panose="02020603050405020304" pitchFamily="18" charset="0"/>
            </a:endParaRPr>
          </a:p>
          <a:p>
            <a:pPr algn="just">
              <a:lnSpc>
                <a:spcPct val="150000"/>
              </a:lnSpc>
            </a:pPr>
            <a:r>
              <a:rPr lang="en-US" sz="2400" dirty="0">
                <a:latin typeface="Times New Roman" panose="02020603050405020304" pitchFamily="18" charset="0"/>
                <a:cs typeface="Times New Roman" panose="02020603050405020304" pitchFamily="18" charset="0"/>
              </a:rPr>
              <a:t>All other types of conflict are external—meaning that a </a:t>
            </a:r>
            <a:r>
              <a:rPr lang="en-US" sz="2400" b="1" dirty="0">
                <a:latin typeface="Times New Roman" panose="02020603050405020304" pitchFamily="18" charset="0"/>
                <a:cs typeface="Times New Roman" panose="02020603050405020304" pitchFamily="18" charset="0"/>
              </a:rPr>
              <a:t>character comes up against an outside force that creates the conflict.</a:t>
            </a:r>
            <a:endParaRPr lang="fr-FR" sz="2400" b="1"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48544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14700" y="193426"/>
            <a:ext cx="6096000" cy="646331"/>
          </a:xfrm>
          <a:prstGeom prst="rect">
            <a:avLst/>
          </a:prstGeom>
        </p:spPr>
        <p:txBody>
          <a:bodyPr>
            <a:spAutoFit/>
          </a:bodyPr>
          <a:lstStyle/>
          <a:p>
            <a:r>
              <a:rPr lang="fr-FR" sz="3600" b="1" dirty="0">
                <a:solidFill>
                  <a:srgbClr val="FF0000"/>
                </a:solidFill>
                <a:latin typeface="Times New Roman" pitchFamily="18" charset="0"/>
                <a:cs typeface="Times New Roman" pitchFamily="18" charset="0"/>
              </a:rPr>
              <a:t>Short Story </a:t>
            </a:r>
            <a:r>
              <a:rPr lang="fr-FR" sz="3600" b="1" dirty="0" err="1">
                <a:solidFill>
                  <a:srgbClr val="FF0000"/>
                </a:solidFill>
                <a:latin typeface="Times New Roman" pitchFamily="18" charset="0"/>
                <a:cs typeface="Times New Roman" pitchFamily="18" charset="0"/>
              </a:rPr>
              <a:t>Elements</a:t>
            </a:r>
            <a:r>
              <a:rPr lang="fr-FR" sz="3600" b="1" dirty="0">
                <a:solidFill>
                  <a:srgbClr val="FF0000"/>
                </a:solidFill>
                <a:latin typeface="Times New Roman" pitchFamily="18" charset="0"/>
                <a:cs typeface="Times New Roman" pitchFamily="18" charset="0"/>
              </a:rPr>
              <a:t>:</a:t>
            </a:r>
            <a:endParaRPr lang="en-GB" sz="3600" b="1" dirty="0">
              <a:solidFill>
                <a:srgbClr val="FF0000"/>
              </a:solidFill>
              <a:latin typeface="Times New Roman" pitchFamily="18" charset="0"/>
              <a:cs typeface="Times New Roman" pitchFamily="18" charset="0"/>
            </a:endParaRPr>
          </a:p>
        </p:txBody>
      </p:sp>
      <p:sp>
        <p:nvSpPr>
          <p:cNvPr id="6" name="Rectangle 5"/>
          <p:cNvSpPr/>
          <p:nvPr/>
        </p:nvSpPr>
        <p:spPr>
          <a:xfrm>
            <a:off x="215900" y="980826"/>
            <a:ext cx="11798300" cy="5632311"/>
          </a:xfrm>
          <a:prstGeom prst="rect">
            <a:avLst/>
          </a:prstGeom>
          <a:ln>
            <a:solidFill>
              <a:srgbClr val="0070C0"/>
            </a:solidFill>
          </a:ln>
        </p:spPr>
        <p:txBody>
          <a:bodyPr wrap="square">
            <a:spAutoFit/>
          </a:bodyPr>
          <a:lstStyle/>
          <a:p>
            <a:pPr lvl="0" algn="just"/>
            <a:r>
              <a:rPr lang="en-US" sz="3600" b="1" dirty="0">
                <a:latin typeface="Times New Roman" panose="02020603050405020304" pitchFamily="18" charset="0"/>
                <a:cs typeface="Times New Roman" panose="02020603050405020304" pitchFamily="18" charset="0"/>
              </a:rPr>
              <a:t>Plot: </a:t>
            </a:r>
            <a:r>
              <a:rPr lang="en-US" sz="3600" dirty="0">
                <a:latin typeface="Times New Roman" panose="02020603050405020304" pitchFamily="18" charset="0"/>
                <a:cs typeface="Times New Roman" panose="02020603050405020304" pitchFamily="18" charset="0"/>
              </a:rPr>
              <a:t>The plot is essentially the </a:t>
            </a:r>
            <a:r>
              <a:rPr lang="en-US" sz="3600" b="1" dirty="0">
                <a:latin typeface="Times New Roman" panose="02020603050405020304" pitchFamily="18" charset="0"/>
                <a:cs typeface="Times New Roman" panose="02020603050405020304" pitchFamily="18" charset="0"/>
              </a:rPr>
              <a:t>action</a:t>
            </a:r>
            <a:r>
              <a:rPr lang="en-US" sz="3600" dirty="0">
                <a:latin typeface="Times New Roman" panose="02020603050405020304" pitchFamily="18" charset="0"/>
                <a:cs typeface="Times New Roman" panose="02020603050405020304" pitchFamily="18" charset="0"/>
              </a:rPr>
              <a:t> of the story. This is a </a:t>
            </a:r>
            <a:r>
              <a:rPr lang="en-US" sz="3600" b="1" dirty="0">
                <a:latin typeface="Times New Roman" panose="02020603050405020304" pitchFamily="18" charset="0"/>
                <a:cs typeface="Times New Roman" panose="02020603050405020304" pitchFamily="18" charset="0"/>
              </a:rPr>
              <a:t>difficult element </a:t>
            </a:r>
            <a:r>
              <a:rPr lang="en-US" sz="3600" dirty="0">
                <a:latin typeface="Times New Roman" panose="02020603050405020304" pitchFamily="18" charset="0"/>
                <a:cs typeface="Times New Roman" panose="02020603050405020304" pitchFamily="18" charset="0"/>
              </a:rPr>
              <a:t>to properly discuss in a literary analysis because it’s very easy to fall into the trap of discussing what happens in the story (which would be a summary instead of an analysis). Don’t spend time discussing things your reader would know just by reading the story. Instead, discuss the </a:t>
            </a:r>
            <a:r>
              <a:rPr lang="en-US" sz="3600" b="1" dirty="0">
                <a:latin typeface="Times New Roman" panose="02020603050405020304" pitchFamily="18" charset="0"/>
                <a:cs typeface="Times New Roman" panose="02020603050405020304" pitchFamily="18" charset="0"/>
              </a:rPr>
              <a:t>structure</a:t>
            </a:r>
            <a:r>
              <a:rPr lang="en-US" sz="3600" dirty="0">
                <a:latin typeface="Times New Roman" panose="02020603050405020304" pitchFamily="18" charset="0"/>
                <a:cs typeface="Times New Roman" panose="02020603050405020304" pitchFamily="18" charset="0"/>
              </a:rPr>
              <a:t> of the plot itself. Many short stories, for instance, have non-linear plots – that is, they use flashbacks, or they jump forward in time. In any case, consider the plot itself instead of the story events that make up the plot. </a:t>
            </a:r>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08979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54000"/>
            <a:ext cx="12192000" cy="1026890"/>
          </a:xfrm>
        </p:spPr>
        <p:txBody>
          <a:bodyPr>
            <a:normAutofit fontScale="90000"/>
          </a:bodyPr>
          <a:lstStyle/>
          <a:p>
            <a:pPr lvl="0"/>
            <a:r>
              <a:rPr lang="en-US" b="1" dirty="0" smtClean="0">
                <a:latin typeface="Times New Roman" panose="02020603050405020304" pitchFamily="18" charset="0"/>
                <a:cs typeface="Times New Roman" panose="02020603050405020304" pitchFamily="18" charset="0"/>
              </a:rPr>
              <a:t>External </a:t>
            </a:r>
            <a:r>
              <a:rPr lang="en-US" b="1" dirty="0">
                <a:latin typeface="Times New Roman" panose="02020603050405020304" pitchFamily="18" charset="0"/>
                <a:cs typeface="Times New Roman" panose="02020603050405020304" pitchFamily="18" charset="0"/>
              </a:rPr>
              <a:t>conflict</a:t>
            </a:r>
            <a:r>
              <a:rPr lang="fr-FR" dirty="0"/>
              <a:t/>
            </a:r>
            <a:br>
              <a:rPr lang="fr-FR" dirty="0"/>
            </a:br>
            <a:endParaRPr lang="fr-FR" dirty="0"/>
          </a:p>
        </p:txBody>
      </p:sp>
      <p:sp>
        <p:nvSpPr>
          <p:cNvPr id="3" name="Espace réservé du contenu 2"/>
          <p:cNvSpPr>
            <a:spLocks noGrp="1"/>
          </p:cNvSpPr>
          <p:nvPr>
            <p:ph idx="1"/>
          </p:nvPr>
        </p:nvSpPr>
        <p:spPr>
          <a:xfrm>
            <a:off x="63500" y="1117600"/>
            <a:ext cx="12065000" cy="5245100"/>
          </a:xfrm>
          <a:ln w="19050">
            <a:solidFill>
              <a:schemeClr val="tx1"/>
            </a:solidFill>
          </a:ln>
        </p:spPr>
        <p:txBody>
          <a:bodyPr>
            <a:noAutofit/>
          </a:bodyPr>
          <a:lstStyle/>
          <a:p>
            <a:pPr algn="just">
              <a:lnSpc>
                <a:spcPct val="150000"/>
              </a:lnSpc>
            </a:pPr>
            <a:r>
              <a:rPr lang="en-US" sz="2400" b="1" dirty="0" smtClean="0">
                <a:latin typeface="Times New Roman" panose="02020603050405020304" pitchFamily="18" charset="0"/>
                <a:cs typeface="Times New Roman" panose="02020603050405020304" pitchFamily="18" charset="0"/>
              </a:rPr>
              <a:t>Character </a:t>
            </a:r>
            <a:r>
              <a:rPr lang="en-US" sz="2400" b="1" dirty="0">
                <a:latin typeface="Times New Roman" panose="02020603050405020304" pitchFamily="18" charset="0"/>
                <a:cs typeface="Times New Roman" panose="02020603050405020304" pitchFamily="18" charset="0"/>
              </a:rPr>
              <a:t>vs. Character: </a:t>
            </a:r>
            <a:r>
              <a:rPr lang="en-US" sz="2400" dirty="0">
                <a:latin typeface="Times New Roman" panose="02020603050405020304" pitchFamily="18" charset="0"/>
                <a:cs typeface="Times New Roman" panose="02020603050405020304" pitchFamily="18" charset="0"/>
              </a:rPr>
              <a:t>This is a </a:t>
            </a:r>
            <a:r>
              <a:rPr lang="en-US" sz="2400" b="1" dirty="0">
                <a:latin typeface="Times New Roman" panose="02020603050405020304" pitchFamily="18" charset="0"/>
                <a:cs typeface="Times New Roman" panose="02020603050405020304" pitchFamily="18" charset="0"/>
              </a:rPr>
              <a:t>common type </a:t>
            </a:r>
            <a:r>
              <a:rPr lang="en-US" sz="2400" dirty="0">
                <a:latin typeface="Times New Roman" panose="02020603050405020304" pitchFamily="18" charset="0"/>
                <a:cs typeface="Times New Roman" panose="02020603050405020304" pitchFamily="18" charset="0"/>
              </a:rPr>
              <a:t>of conflict in which one character’s needs or wants are at odds with another’s. A character conflict can be depicted as a straightforward fistfight, or as intricate and nuanced as the ongoing struggle for power in the HBO series Game of Thrones.</a:t>
            </a:r>
            <a:endParaRPr lang="fr-FR" sz="2400" dirty="0">
              <a:latin typeface="Times New Roman" panose="02020603050405020304" pitchFamily="18" charset="0"/>
              <a:cs typeface="Times New Roman" panose="02020603050405020304" pitchFamily="18" charset="0"/>
            </a:endParaRPr>
          </a:p>
          <a:p>
            <a:pPr algn="just">
              <a:lnSpc>
                <a:spcPct val="150000"/>
              </a:lnSpc>
            </a:pPr>
            <a:r>
              <a:rPr lang="en-US" sz="2400" b="1" dirty="0">
                <a:latin typeface="Times New Roman" panose="02020603050405020304" pitchFamily="18" charset="0"/>
                <a:cs typeface="Times New Roman" panose="02020603050405020304" pitchFamily="18" charset="0"/>
              </a:rPr>
              <a:t>Character vs. Society: </a:t>
            </a:r>
            <a:r>
              <a:rPr lang="en-US" sz="2400" dirty="0">
                <a:latin typeface="Times New Roman" panose="02020603050405020304" pitchFamily="18" charset="0"/>
                <a:cs typeface="Times New Roman" panose="02020603050405020304" pitchFamily="18" charset="0"/>
              </a:rPr>
              <a:t>A character vs. society conflict is an external conflict that occurs in literature when the </a:t>
            </a:r>
            <a:r>
              <a:rPr lang="en-US" sz="2400" b="1" dirty="0">
                <a:latin typeface="Times New Roman" panose="02020603050405020304" pitchFamily="18" charset="0"/>
                <a:cs typeface="Times New Roman" panose="02020603050405020304" pitchFamily="18" charset="0"/>
              </a:rPr>
              <a:t>protagonist is placed in opposition with society,</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the government</a:t>
            </a:r>
            <a:r>
              <a:rPr lang="en-US" sz="2400" dirty="0">
                <a:latin typeface="Times New Roman" panose="02020603050405020304" pitchFamily="18" charset="0"/>
                <a:cs typeface="Times New Roman" panose="02020603050405020304" pitchFamily="18" charset="0"/>
              </a:rPr>
              <a:t>, or a </a:t>
            </a:r>
            <a:r>
              <a:rPr lang="en-US" sz="2400" b="1" dirty="0">
                <a:latin typeface="Times New Roman" panose="02020603050405020304" pitchFamily="18" charset="0"/>
                <a:cs typeface="Times New Roman" panose="02020603050405020304" pitchFamily="18" charset="0"/>
              </a:rPr>
              <a:t>cultural tradition </a:t>
            </a:r>
            <a:r>
              <a:rPr lang="en-US" sz="2400" dirty="0">
                <a:latin typeface="Times New Roman" panose="02020603050405020304" pitchFamily="18" charset="0"/>
                <a:cs typeface="Times New Roman" panose="02020603050405020304" pitchFamily="18" charset="0"/>
              </a:rPr>
              <a:t>or </a:t>
            </a:r>
            <a:r>
              <a:rPr lang="en-US" sz="2400" b="1" dirty="0">
                <a:latin typeface="Times New Roman" panose="02020603050405020304" pitchFamily="18" charset="0"/>
                <a:cs typeface="Times New Roman" panose="02020603050405020304" pitchFamily="18" charset="0"/>
              </a:rPr>
              <a:t>societal norm </a:t>
            </a:r>
            <a:r>
              <a:rPr lang="en-US" sz="2400" dirty="0">
                <a:latin typeface="Times New Roman" panose="02020603050405020304" pitchFamily="18" charset="0"/>
                <a:cs typeface="Times New Roman" panose="02020603050405020304" pitchFamily="18" charset="0"/>
              </a:rPr>
              <a:t>of some kind. Characters may be motivated to </a:t>
            </a:r>
            <a:r>
              <a:rPr lang="en-US" sz="2400" b="1" dirty="0">
                <a:latin typeface="Times New Roman" panose="02020603050405020304" pitchFamily="18" charset="0"/>
                <a:cs typeface="Times New Roman" panose="02020603050405020304" pitchFamily="18" charset="0"/>
              </a:rPr>
              <a:t>take action against their society </a:t>
            </a:r>
            <a:r>
              <a:rPr lang="en-US" sz="2400" dirty="0">
                <a:latin typeface="Times New Roman" panose="02020603050405020304" pitchFamily="18" charset="0"/>
                <a:cs typeface="Times New Roman" panose="02020603050405020304" pitchFamily="18" charset="0"/>
              </a:rPr>
              <a:t>by a </a:t>
            </a:r>
            <a:r>
              <a:rPr lang="en-US" sz="2400" b="1" dirty="0">
                <a:latin typeface="Times New Roman" panose="02020603050405020304" pitchFamily="18" charset="0"/>
                <a:cs typeface="Times New Roman" panose="02020603050405020304" pitchFamily="18" charset="0"/>
              </a:rPr>
              <a:t>need to survive</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a moral sense of right and wrong, or a desire for happiness, freedom, justice, or love.</a:t>
            </a:r>
            <a:endParaRPr lang="fr-FR" sz="2400" b="1" dirty="0">
              <a:latin typeface="Times New Roman" panose="02020603050405020304" pitchFamily="18" charset="0"/>
              <a:cs typeface="Times New Roman" panose="02020603050405020304" pitchFamily="18" charset="0"/>
            </a:endParaRPr>
          </a:p>
          <a:p>
            <a:pPr algn="just"/>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9053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9700" y="-242030"/>
            <a:ext cx="11823699" cy="1280890"/>
          </a:xfrm>
        </p:spPr>
        <p:txBody>
          <a:bodyPr>
            <a:normAutofit/>
          </a:bodyPr>
          <a:lstStyle/>
          <a:p>
            <a:r>
              <a:rPr lang="en-US" sz="4900" b="1" dirty="0">
                <a:latin typeface="Times New Roman" panose="02020603050405020304" pitchFamily="18" charset="0"/>
                <a:cs typeface="Times New Roman" panose="02020603050405020304" pitchFamily="18" charset="0"/>
              </a:rPr>
              <a:t>Literary </a:t>
            </a:r>
            <a:r>
              <a:rPr lang="en-US" sz="4900" b="1" dirty="0" smtClean="0">
                <a:latin typeface="Times New Roman" panose="02020603050405020304" pitchFamily="18" charset="0"/>
                <a:cs typeface="Times New Roman" panose="02020603050405020304" pitchFamily="18" charset="0"/>
              </a:rPr>
              <a:t>Terminology:</a:t>
            </a:r>
            <a:r>
              <a:rPr lang="en-US" sz="4900" b="1" dirty="0">
                <a:latin typeface="Times New Roman" panose="02020603050405020304" pitchFamily="18" charset="0"/>
                <a:cs typeface="Times New Roman" panose="02020603050405020304" pitchFamily="18" charset="0"/>
              </a:rPr>
              <a:t> </a:t>
            </a:r>
            <a:r>
              <a:rPr lang="en-US" sz="4900" b="1" dirty="0" smtClean="0">
                <a:latin typeface="Times New Roman" panose="02020603050405020304" pitchFamily="18" charset="0"/>
                <a:cs typeface="Times New Roman" panose="02020603050405020304" pitchFamily="18" charset="0"/>
              </a:rPr>
              <a:t>External conflict</a:t>
            </a:r>
            <a:endParaRPr lang="fr-FR" dirty="0"/>
          </a:p>
        </p:txBody>
      </p:sp>
      <p:sp>
        <p:nvSpPr>
          <p:cNvPr id="3" name="Espace réservé du contenu 2"/>
          <p:cNvSpPr>
            <a:spLocks noGrp="1"/>
          </p:cNvSpPr>
          <p:nvPr>
            <p:ph idx="1"/>
          </p:nvPr>
        </p:nvSpPr>
        <p:spPr>
          <a:xfrm>
            <a:off x="127000" y="660400"/>
            <a:ext cx="11874500" cy="5994400"/>
          </a:xfrm>
          <a:ln w="19050">
            <a:solidFill>
              <a:schemeClr val="tx1"/>
            </a:solidFill>
          </a:ln>
        </p:spPr>
        <p:txBody>
          <a:bodyPr>
            <a:noAutofit/>
          </a:bodyPr>
          <a:lstStyle/>
          <a:p>
            <a:pPr algn="just">
              <a:lnSpc>
                <a:spcPct val="170000"/>
              </a:lnSpc>
            </a:pPr>
            <a:r>
              <a:rPr lang="en-US" sz="2000" b="1" dirty="0">
                <a:latin typeface="Times New Roman" panose="02020603050405020304" pitchFamily="18" charset="0"/>
                <a:cs typeface="Times New Roman" panose="02020603050405020304" pitchFamily="18" charset="0"/>
              </a:rPr>
              <a:t>Character vs. Nature: </a:t>
            </a:r>
            <a:r>
              <a:rPr lang="en-US" sz="2000" dirty="0">
                <a:latin typeface="Times New Roman" panose="02020603050405020304" pitchFamily="18" charset="0"/>
                <a:cs typeface="Times New Roman" panose="02020603050405020304" pitchFamily="18" charset="0"/>
              </a:rPr>
              <a:t>In a nature conflict, a character is set in </a:t>
            </a:r>
            <a:r>
              <a:rPr lang="en-US" sz="2000" b="1" dirty="0">
                <a:latin typeface="Times New Roman" panose="02020603050405020304" pitchFamily="18" charset="0"/>
                <a:cs typeface="Times New Roman" panose="02020603050405020304" pitchFamily="18" charset="0"/>
              </a:rPr>
              <a:t>opposition to nature</a:t>
            </a:r>
            <a:r>
              <a:rPr lang="en-US" sz="2000" dirty="0">
                <a:latin typeface="Times New Roman" panose="02020603050405020304" pitchFamily="18" charset="0"/>
                <a:cs typeface="Times New Roman" panose="02020603050405020304" pitchFamily="18" charset="0"/>
              </a:rPr>
              <a:t>. This can mean the </a:t>
            </a:r>
            <a:r>
              <a:rPr lang="en-US" sz="2000" b="1" dirty="0">
                <a:latin typeface="Times New Roman" panose="02020603050405020304" pitchFamily="18" charset="0"/>
                <a:cs typeface="Times New Roman" panose="02020603050405020304" pitchFamily="18" charset="0"/>
              </a:rPr>
              <a:t>weather, the wilderness, or a natural disaster</a:t>
            </a:r>
            <a:r>
              <a:rPr lang="en-US" sz="2000" dirty="0">
                <a:latin typeface="Times New Roman" panose="02020603050405020304" pitchFamily="18" charset="0"/>
                <a:cs typeface="Times New Roman" panose="02020603050405020304" pitchFamily="18" charset="0"/>
              </a:rPr>
              <a:t>. For example, in Ernest Hemingway’s The Old Man and the Sea, the main character, Santiago finally manages to reel in a fish after months and months of bad luck. He fends off sharks, who are trying to steal his prized catch, but eventually they eat the fish—leaving Santiago with only a carcass. This is the </a:t>
            </a:r>
            <a:r>
              <a:rPr lang="en-US" sz="2000" b="1" dirty="0">
                <a:latin typeface="Times New Roman" panose="02020603050405020304" pitchFamily="18" charset="0"/>
                <a:cs typeface="Times New Roman" panose="02020603050405020304" pitchFamily="18" charset="0"/>
              </a:rPr>
              <a:t>essence of the man versus nature </a:t>
            </a:r>
            <a:r>
              <a:rPr lang="en-US" sz="2000" dirty="0">
                <a:latin typeface="Times New Roman" panose="02020603050405020304" pitchFamily="18" charset="0"/>
                <a:cs typeface="Times New Roman" panose="02020603050405020304" pitchFamily="18" charset="0"/>
              </a:rPr>
              <a:t>conflict: man struggles with human emotions, while nature discourages them.</a:t>
            </a:r>
            <a:endParaRPr lang="fr-FR" sz="2000" dirty="0">
              <a:latin typeface="Times New Roman" panose="02020603050405020304" pitchFamily="18" charset="0"/>
              <a:cs typeface="Times New Roman" panose="02020603050405020304" pitchFamily="18" charset="0"/>
            </a:endParaRPr>
          </a:p>
          <a:p>
            <a:pPr algn="just">
              <a:lnSpc>
                <a:spcPct val="170000"/>
              </a:lnSpc>
            </a:pPr>
            <a:r>
              <a:rPr lang="en-US" sz="2000" b="1" dirty="0">
                <a:latin typeface="Times New Roman" panose="02020603050405020304" pitchFamily="18" charset="0"/>
                <a:cs typeface="Times New Roman" panose="02020603050405020304" pitchFamily="18" charset="0"/>
              </a:rPr>
              <a:t>Character vs. Supernatural: </a:t>
            </a:r>
            <a:r>
              <a:rPr lang="en-US" sz="2000" dirty="0">
                <a:latin typeface="Times New Roman" panose="02020603050405020304" pitchFamily="18" charset="0"/>
                <a:cs typeface="Times New Roman" panose="02020603050405020304" pitchFamily="18" charset="0"/>
              </a:rPr>
              <a:t>Putting </a:t>
            </a:r>
            <a:r>
              <a:rPr lang="en-US" sz="2000" b="1" dirty="0">
                <a:latin typeface="Times New Roman" panose="02020603050405020304" pitchFamily="18" charset="0"/>
                <a:cs typeface="Times New Roman" panose="02020603050405020304" pitchFamily="18" charset="0"/>
              </a:rPr>
              <a:t>characters against phenomena </a:t>
            </a:r>
            <a:r>
              <a:rPr lang="en-US" sz="2000" dirty="0">
                <a:latin typeface="Times New Roman" panose="02020603050405020304" pitchFamily="18" charset="0"/>
                <a:cs typeface="Times New Roman" panose="02020603050405020304" pitchFamily="18" charset="0"/>
              </a:rPr>
              <a:t>like ghosts, gods, or monsters raises the stakes of a conflict by creating an </a:t>
            </a:r>
            <a:r>
              <a:rPr lang="en-US" sz="2000" b="1" dirty="0">
                <a:latin typeface="Times New Roman" panose="02020603050405020304" pitchFamily="18" charset="0"/>
                <a:cs typeface="Times New Roman" panose="02020603050405020304" pitchFamily="18" charset="0"/>
              </a:rPr>
              <a:t>unequal playing field</a:t>
            </a:r>
            <a:r>
              <a:rPr lang="en-US" sz="2000" dirty="0">
                <a:latin typeface="Times New Roman" panose="02020603050405020304" pitchFamily="18" charset="0"/>
                <a:cs typeface="Times New Roman" panose="02020603050405020304" pitchFamily="18" charset="0"/>
              </a:rPr>
              <a:t>. Supernatural conflict also covers characters, like Harry Potter or Odysseus, who has a fate or destiny and struggle to accept the sacrifices that come along with it.</a:t>
            </a:r>
            <a:endParaRPr lang="fr-FR" sz="2000" dirty="0">
              <a:latin typeface="Times New Roman" panose="02020603050405020304" pitchFamily="18" charset="0"/>
              <a:cs typeface="Times New Roman" panose="02020603050405020304" pitchFamily="18" charset="0"/>
            </a:endParaRPr>
          </a:p>
          <a:p>
            <a:pPr algn="just">
              <a:lnSpc>
                <a:spcPct val="170000"/>
              </a:lnSpc>
            </a:pPr>
            <a:r>
              <a:rPr lang="en-US" sz="2000" b="1" dirty="0">
                <a:latin typeface="Times New Roman" panose="02020603050405020304" pitchFamily="18" charset="0"/>
                <a:cs typeface="Times New Roman" panose="02020603050405020304" pitchFamily="18" charset="0"/>
              </a:rPr>
              <a:t>Character vs. Destiny: </a:t>
            </a:r>
            <a:r>
              <a:rPr lang="en-US" sz="2000" dirty="0">
                <a:latin typeface="Times New Roman" panose="02020603050405020304" pitchFamily="18" charset="0"/>
                <a:cs typeface="Times New Roman" panose="02020603050405020304" pitchFamily="18" charset="0"/>
              </a:rPr>
              <a:t>When science moves </a:t>
            </a:r>
            <a:r>
              <a:rPr lang="en-US" sz="2000" b="1" dirty="0">
                <a:latin typeface="Times New Roman" panose="02020603050405020304" pitchFamily="18" charset="0"/>
                <a:cs typeface="Times New Roman" panose="02020603050405020304" pitchFamily="18" charset="0"/>
              </a:rPr>
              <a:t>beyond human control</a:t>
            </a:r>
            <a:r>
              <a:rPr lang="en-US" sz="2000" dirty="0">
                <a:latin typeface="Times New Roman" panose="02020603050405020304" pitchFamily="18" charset="0"/>
                <a:cs typeface="Times New Roman" panose="02020603050405020304" pitchFamily="18" charset="0"/>
              </a:rPr>
              <a:t>, conflicts of </a:t>
            </a:r>
            <a:r>
              <a:rPr lang="en-US" sz="2000" b="1" dirty="0">
                <a:latin typeface="Times New Roman" panose="02020603050405020304" pitchFamily="18" charset="0"/>
                <a:cs typeface="Times New Roman" panose="02020603050405020304" pitchFamily="18" charset="0"/>
              </a:rPr>
              <a:t>Person vs. Technology develop</a:t>
            </a:r>
            <a:r>
              <a:rPr lang="en-US" sz="2000" dirty="0">
                <a:latin typeface="Times New Roman" panose="02020603050405020304" pitchFamily="18" charset="0"/>
                <a:cs typeface="Times New Roman" panose="02020603050405020304" pitchFamily="18" charset="0"/>
              </a:rPr>
              <a:t>. Stories in this conflict type include the movie “I, Robot</a:t>
            </a:r>
            <a:r>
              <a:rPr lang="en-US" sz="2000" dirty="0" smtClean="0">
                <a:latin typeface="Times New Roman" panose="02020603050405020304" pitchFamily="18" charset="0"/>
                <a:cs typeface="Times New Roman" panose="02020603050405020304" pitchFamily="18" charset="0"/>
              </a:rPr>
              <a:t>”.</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9776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0500" y="-292100"/>
            <a:ext cx="10961053" cy="1280890"/>
          </a:xfrm>
        </p:spPr>
        <p:txBody>
          <a:bodyPr>
            <a:noAutofit/>
          </a:bodyPr>
          <a:lstStyle/>
          <a:p>
            <a:pPr lvl="0"/>
            <a:r>
              <a:rPr lang="en-US" sz="3200" b="1" dirty="0" smtClean="0">
                <a:latin typeface="Times New Roman" panose="02020603050405020304" pitchFamily="18" charset="0"/>
                <a:cs typeface="Times New Roman" panose="02020603050405020304" pitchFamily="18" charset="0"/>
              </a:rPr>
              <a:t>Style</a:t>
            </a: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Tone</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52400" y="624840"/>
            <a:ext cx="11926252" cy="6156960"/>
          </a:xfrm>
          <a:ln w="19050">
            <a:solidFill>
              <a:schemeClr val="tx1"/>
            </a:solidFill>
          </a:ln>
        </p:spPr>
        <p:txBody>
          <a:bodyPr>
            <a:noAutofit/>
          </a:bodyPr>
          <a:lstStyle/>
          <a:p>
            <a:pPr marL="0" indent="0" algn="just">
              <a:lnSpc>
                <a:spcPct val="170000"/>
              </a:lnSpc>
              <a:buNone/>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tone of a story is created by </a:t>
            </a:r>
            <a:r>
              <a:rPr lang="en-US" sz="2000" b="1" dirty="0">
                <a:latin typeface="Times New Roman" panose="02020603050405020304" pitchFamily="18" charset="0"/>
                <a:cs typeface="Times New Roman" panose="02020603050405020304" pitchFamily="18" charset="0"/>
              </a:rPr>
              <a:t>the attitudes of the narrative</a:t>
            </a:r>
            <a:r>
              <a:rPr lang="en-US" sz="2000" dirty="0">
                <a:latin typeface="Times New Roman" panose="02020603050405020304" pitchFamily="18" charset="0"/>
                <a:cs typeface="Times New Roman" panose="02020603050405020304" pitchFamily="18" charset="0"/>
              </a:rPr>
              <a:t>, often </a:t>
            </a:r>
            <a:r>
              <a:rPr lang="en-US" sz="2000" b="1" dirty="0">
                <a:latin typeface="Times New Roman" panose="02020603050405020304" pitchFamily="18" charset="0"/>
                <a:cs typeface="Times New Roman" panose="02020603050405020304" pitchFamily="18" charset="0"/>
              </a:rPr>
              <a:t>supported</a:t>
            </a:r>
            <a:r>
              <a:rPr lang="en-US" sz="2000" dirty="0">
                <a:latin typeface="Times New Roman" panose="02020603050405020304" pitchFamily="18" charset="0"/>
                <a:cs typeface="Times New Roman" panose="02020603050405020304" pitchFamily="18" charset="0"/>
              </a:rPr>
              <a:t> by </a:t>
            </a:r>
            <a:r>
              <a:rPr lang="en-US" sz="2000" b="1" dirty="0">
                <a:latin typeface="Times New Roman" panose="02020603050405020304" pitchFamily="18" charset="0"/>
                <a:cs typeface="Times New Roman" panose="02020603050405020304" pitchFamily="18" charset="0"/>
              </a:rPr>
              <a:t>the words and actions of the story’s characters</a:t>
            </a:r>
            <a:r>
              <a:rPr lang="en-US" sz="2000" dirty="0">
                <a:latin typeface="Times New Roman" panose="02020603050405020304" pitchFamily="18" charset="0"/>
                <a:cs typeface="Times New Roman" panose="02020603050405020304" pitchFamily="18" charset="0"/>
              </a:rPr>
              <a:t>.</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It is derived primarily from word choice (known as diction) and syntax (the structure and style of the sentence).</a:t>
            </a:r>
            <a:r>
              <a:rPr lang="en-US" sz="2000" b="1" dirty="0">
                <a:latin typeface="Times New Roman" panose="02020603050405020304" pitchFamily="18" charset="0"/>
                <a:cs typeface="Times New Roman" panose="02020603050405020304" pitchFamily="18" charset="0"/>
              </a:rPr>
              <a:t> </a:t>
            </a:r>
            <a:endParaRPr lang="en-US" sz="2000" b="1" dirty="0" smtClean="0">
              <a:latin typeface="Times New Roman" panose="02020603050405020304" pitchFamily="18" charset="0"/>
              <a:cs typeface="Times New Roman" panose="02020603050405020304" pitchFamily="18" charset="0"/>
            </a:endParaRPr>
          </a:p>
          <a:p>
            <a:pPr marL="0" indent="0" algn="just">
              <a:lnSpc>
                <a:spcPct val="170000"/>
              </a:lnSpc>
              <a:buNone/>
            </a:pPr>
            <a:r>
              <a:rPr lang="en-US" sz="2000" dirty="0" smtClean="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addition to diction and syntax, the tone can also be created through:</a:t>
            </a:r>
            <a:endParaRPr lang="fr-FR" sz="2000" dirty="0">
              <a:latin typeface="Times New Roman" panose="02020603050405020304" pitchFamily="18" charset="0"/>
              <a:cs typeface="Times New Roman" panose="02020603050405020304" pitchFamily="18" charset="0"/>
            </a:endParaRPr>
          </a:p>
          <a:p>
            <a:pPr algn="just">
              <a:lnSpc>
                <a:spcPct val="170000"/>
              </a:lnSpc>
            </a:pPr>
            <a:r>
              <a:rPr lang="en-US" sz="2000" b="1" dirty="0">
                <a:latin typeface="Times New Roman" panose="02020603050405020304" pitchFamily="18" charset="0"/>
                <a:cs typeface="Times New Roman" panose="02020603050405020304" pitchFamily="18" charset="0"/>
              </a:rPr>
              <a:t>Imagery</a:t>
            </a:r>
            <a:r>
              <a:rPr lang="en-US" sz="2000" dirty="0">
                <a:latin typeface="Times New Roman" panose="02020603050405020304" pitchFamily="18" charset="0"/>
                <a:cs typeface="Times New Roman" panose="02020603050405020304" pitchFamily="18" charset="0"/>
              </a:rPr>
              <a:t>: (the appeal to sight and other senses).</a:t>
            </a:r>
            <a:endParaRPr lang="fr-FR" sz="2000" dirty="0">
              <a:latin typeface="Times New Roman" panose="02020603050405020304" pitchFamily="18" charset="0"/>
              <a:cs typeface="Times New Roman" panose="02020603050405020304" pitchFamily="18" charset="0"/>
            </a:endParaRPr>
          </a:p>
          <a:p>
            <a:pPr algn="just">
              <a:lnSpc>
                <a:spcPct val="170000"/>
              </a:lnSpc>
            </a:pPr>
            <a:r>
              <a:rPr lang="en-US" sz="2000" b="1" dirty="0">
                <a:latin typeface="Times New Roman" panose="02020603050405020304" pitchFamily="18" charset="0"/>
                <a:cs typeface="Times New Roman" panose="02020603050405020304" pitchFamily="18" charset="0"/>
              </a:rPr>
              <a:t>Language</a:t>
            </a:r>
            <a:r>
              <a:rPr lang="en-US" sz="2000" dirty="0">
                <a:latin typeface="Times New Roman" panose="02020603050405020304" pitchFamily="18" charset="0"/>
                <a:cs typeface="Times New Roman" panose="02020603050405020304" pitchFamily="18" charset="0"/>
              </a:rPr>
              <a:t>: for instance, figurative language such as:</a:t>
            </a:r>
            <a:endParaRPr lang="fr-FR" sz="2000" dirty="0">
              <a:latin typeface="Times New Roman" panose="02020603050405020304" pitchFamily="18" charset="0"/>
              <a:cs typeface="Times New Roman" panose="02020603050405020304" pitchFamily="18" charset="0"/>
            </a:endParaRPr>
          </a:p>
          <a:p>
            <a:pPr marL="0" indent="0" algn="just">
              <a:lnSpc>
                <a:spcPct val="170000"/>
              </a:lnSpc>
              <a:buNone/>
            </a:pPr>
            <a:r>
              <a:rPr lang="en-US" sz="2000" b="1" dirty="0">
                <a:latin typeface="Times New Roman" panose="02020603050405020304" pitchFamily="18" charset="0"/>
                <a:cs typeface="Times New Roman" panose="02020603050405020304" pitchFamily="18" charset="0"/>
              </a:rPr>
              <a:t>Similes</a:t>
            </a:r>
            <a:r>
              <a:rPr lang="en-US" sz="2000" dirty="0">
                <a:latin typeface="Times New Roman" panose="02020603050405020304" pitchFamily="18" charset="0"/>
                <a:cs typeface="Times New Roman" panose="02020603050405020304" pitchFamily="18" charset="0"/>
              </a:rPr>
              <a:t>: The comparison of one thing with another thing of a different kind {Uses “as” and “like”}</a:t>
            </a:r>
            <a:endParaRPr lang="fr-FR" sz="2000" dirty="0">
              <a:latin typeface="Times New Roman" panose="02020603050405020304" pitchFamily="18" charset="0"/>
              <a:cs typeface="Times New Roman" panose="02020603050405020304" pitchFamily="18" charset="0"/>
            </a:endParaRPr>
          </a:p>
          <a:p>
            <a:pPr marL="0" indent="0" algn="just">
              <a:lnSpc>
                <a:spcPct val="170000"/>
              </a:lnSpc>
              <a:buNone/>
            </a:pPr>
            <a:r>
              <a:rPr lang="en-US" sz="2000" b="1" dirty="0">
                <a:latin typeface="Times New Roman" panose="02020603050405020304" pitchFamily="18" charset="0"/>
                <a:cs typeface="Times New Roman" panose="02020603050405020304" pitchFamily="18" charset="0"/>
              </a:rPr>
              <a:t>Metaphors</a:t>
            </a:r>
            <a:r>
              <a:rPr lang="en-US" sz="2000" dirty="0">
                <a:latin typeface="Times New Roman" panose="02020603050405020304" pitchFamily="18" charset="0"/>
                <a:cs typeface="Times New Roman" panose="02020603050405020304" pitchFamily="18" charset="0"/>
              </a:rPr>
              <a:t>: A thing regarded as representative or symbolic of something else {People are monsters}</a:t>
            </a:r>
            <a:endParaRPr lang="fr-FR" sz="2000" dirty="0">
              <a:latin typeface="Times New Roman" panose="02020603050405020304" pitchFamily="18" charset="0"/>
              <a:cs typeface="Times New Roman" panose="02020603050405020304" pitchFamily="18" charset="0"/>
            </a:endParaRPr>
          </a:p>
          <a:p>
            <a:pPr marL="0" indent="0" algn="just">
              <a:lnSpc>
                <a:spcPct val="170000"/>
              </a:lnSpc>
              <a:buNone/>
            </a:pPr>
            <a:r>
              <a:rPr lang="en-US" sz="2000" b="1" dirty="0">
                <a:latin typeface="Times New Roman" panose="02020603050405020304" pitchFamily="18" charset="0"/>
                <a:cs typeface="Times New Roman" panose="02020603050405020304" pitchFamily="18" charset="0"/>
              </a:rPr>
              <a:t>Personification</a:t>
            </a:r>
            <a:r>
              <a:rPr lang="en-US" sz="2000" dirty="0">
                <a:latin typeface="Times New Roman" panose="02020603050405020304" pitchFamily="18" charset="0"/>
                <a:cs typeface="Times New Roman" panose="02020603050405020304" pitchFamily="18" charset="0"/>
              </a:rPr>
              <a:t>: Speaking of an abstract quality or inanimate object as if I were a person. {“Money talks”}</a:t>
            </a:r>
            <a:endParaRPr lang="fr-FR" sz="2000" dirty="0">
              <a:latin typeface="Times New Roman" panose="02020603050405020304" pitchFamily="18" charset="0"/>
              <a:cs typeface="Times New Roman" panose="02020603050405020304" pitchFamily="18" charset="0"/>
            </a:endParaRPr>
          </a:p>
          <a:p>
            <a:pPr marL="0" indent="0" algn="just">
              <a:lnSpc>
                <a:spcPct val="170000"/>
              </a:lnSpc>
              <a:buNone/>
            </a:pPr>
            <a:r>
              <a:rPr lang="en-US" sz="2000" b="1" dirty="0">
                <a:latin typeface="Times New Roman" panose="02020603050405020304" pitchFamily="18" charset="0"/>
                <a:cs typeface="Times New Roman" panose="02020603050405020304" pitchFamily="18" charset="0"/>
              </a:rPr>
              <a:t>Hyperbole</a:t>
            </a:r>
            <a:r>
              <a:rPr lang="en-US" sz="2000" dirty="0">
                <a:latin typeface="Times New Roman" panose="02020603050405020304" pitchFamily="18" charset="0"/>
                <a:cs typeface="Times New Roman" panose="02020603050405020304" pitchFamily="18" charset="0"/>
              </a:rPr>
              <a:t>: Deliberate exaggeration for the sake of effect. {I’m so mad I could chew nails</a:t>
            </a:r>
            <a:r>
              <a:rPr lang="en-US" sz="2000" dirty="0" smtClean="0">
                <a:latin typeface="Times New Roman" panose="02020603050405020304" pitchFamily="18" charset="0"/>
                <a:cs typeface="Times New Roman" panose="02020603050405020304" pitchFamily="18" charset="0"/>
              </a:rPr>
              <a:t>}</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0305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9700" y="1784866"/>
            <a:ext cx="11938000" cy="3416320"/>
          </a:xfrm>
          <a:prstGeom prst="rect">
            <a:avLst/>
          </a:prstGeom>
          <a:ln>
            <a:solidFill>
              <a:srgbClr val="0070C0"/>
            </a:solidFill>
          </a:ln>
        </p:spPr>
        <p:txBody>
          <a:bodyPr wrap="square">
            <a:spAutoFit/>
          </a:bodyPr>
          <a:lstStyle/>
          <a:p>
            <a:pPr algn="just">
              <a:lnSpc>
                <a:spcPct val="150000"/>
              </a:lnSpc>
            </a:pPr>
            <a:r>
              <a:rPr lang="en-US" sz="3600" b="1" dirty="0">
                <a:solidFill>
                  <a:srgbClr val="FF0000"/>
                </a:solidFill>
                <a:latin typeface="Times New Roman" pitchFamily="18" charset="0"/>
                <a:cs typeface="Times New Roman" pitchFamily="18" charset="0"/>
              </a:rPr>
              <a:t>Plot: </a:t>
            </a:r>
            <a:r>
              <a:rPr lang="en-US" sz="3600" dirty="0">
                <a:latin typeface="Times New Roman" pitchFamily="18" charset="0"/>
                <a:cs typeface="Times New Roman" pitchFamily="18" charset="0"/>
              </a:rPr>
              <a:t>The events of the story or the series of actions that make up the story are referred </a:t>
            </a:r>
            <a:r>
              <a:rPr lang="en-US" sz="3600" dirty="0" smtClean="0">
                <a:latin typeface="Times New Roman" pitchFamily="18" charset="0"/>
                <a:cs typeface="Times New Roman" pitchFamily="18" charset="0"/>
              </a:rPr>
              <a:t>to as </a:t>
            </a:r>
            <a:r>
              <a:rPr lang="en-US" sz="3600" dirty="0">
                <a:latin typeface="Times New Roman" pitchFamily="18" charset="0"/>
                <a:cs typeface="Times New Roman" pitchFamily="18" charset="0"/>
              </a:rPr>
              <a:t>the plot. Basically, the plot is what happens in the story. Traditionally, it is divided </a:t>
            </a:r>
            <a:r>
              <a:rPr lang="en-US" sz="3600" dirty="0" smtClean="0">
                <a:latin typeface="Times New Roman" pitchFamily="18" charset="0"/>
                <a:cs typeface="Times New Roman" pitchFamily="18" charset="0"/>
              </a:rPr>
              <a:t>into five parts:</a:t>
            </a:r>
            <a:endParaRPr lang="en-GB" sz="3600" dirty="0">
              <a:latin typeface="Times New Roman" pitchFamily="18" charset="0"/>
              <a:cs typeface="Times New Roman" pitchFamily="18" charset="0"/>
            </a:endParaRPr>
          </a:p>
        </p:txBody>
      </p:sp>
    </p:spTree>
    <p:extLst>
      <p:ext uri="{BB962C8B-B14F-4D97-AF65-F5344CB8AC3E}">
        <p14:creationId xmlns:p14="http://schemas.microsoft.com/office/powerpoint/2010/main" val="3318382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11134114" cy="1143000"/>
          </a:xfrm>
        </p:spPr>
        <p:txBody>
          <a:bodyPr>
            <a:normAutofit/>
          </a:bodyPr>
          <a:lstStyle/>
          <a:p>
            <a:r>
              <a:rPr lang="en-GB" sz="4000" b="1" dirty="0">
                <a:solidFill>
                  <a:srgbClr val="000000"/>
                </a:solidFill>
                <a:latin typeface="Times New Roman"/>
                <a:ea typeface="Calibri"/>
                <a:cs typeface="Arial"/>
              </a:rPr>
              <a:t>PLOT:  </a:t>
            </a:r>
            <a:endParaRPr lang="en-US" sz="4000" b="1" dirty="0">
              <a:solidFill>
                <a:srgbClr val="000000"/>
              </a:solidFill>
              <a:latin typeface="Times New Roman"/>
              <a:ea typeface="Calibri"/>
              <a:cs typeface="Arial"/>
            </a:endParaRPr>
          </a:p>
        </p:txBody>
      </p:sp>
      <p:sp>
        <p:nvSpPr>
          <p:cNvPr id="5" name="Content Placeholder 2"/>
          <p:cNvSpPr>
            <a:spLocks noGrp="1"/>
          </p:cNvSpPr>
          <p:nvPr>
            <p:ph idx="1"/>
          </p:nvPr>
        </p:nvSpPr>
        <p:spPr>
          <a:xfrm>
            <a:off x="165100" y="1600200"/>
            <a:ext cx="11874500" cy="4525963"/>
          </a:xfrm>
          <a:ln w="28575">
            <a:solidFill>
              <a:schemeClr val="accent1"/>
            </a:solidFill>
          </a:ln>
        </p:spPr>
        <p:txBody>
          <a:bodyPr>
            <a:normAutofit/>
          </a:bodyPr>
          <a:lstStyle/>
          <a:p>
            <a:pPr algn="just">
              <a:lnSpc>
                <a:spcPct val="115000"/>
              </a:lnSpc>
              <a:spcAft>
                <a:spcPts val="1000"/>
              </a:spcAft>
            </a:pPr>
            <a:r>
              <a:rPr lang="en-GB" sz="3600" b="1" dirty="0">
                <a:solidFill>
                  <a:srgbClr val="000000"/>
                </a:solidFill>
                <a:effectLst/>
                <a:latin typeface="Times New Roman"/>
                <a:ea typeface="Calibri"/>
                <a:cs typeface="Arial"/>
              </a:rPr>
              <a:t>Plot</a:t>
            </a:r>
            <a:r>
              <a:rPr lang="en-GB" sz="3600" dirty="0">
                <a:solidFill>
                  <a:srgbClr val="000000"/>
                </a:solidFill>
                <a:effectLst/>
                <a:latin typeface="Times New Roman"/>
                <a:ea typeface="Calibri"/>
                <a:cs typeface="Arial"/>
              </a:rPr>
              <a:t> is the unfolding of a dramatic situation; it is what happens in the narrative, </a:t>
            </a:r>
            <a:r>
              <a:rPr lang="en-US" sz="3600" b="1" dirty="0">
                <a:solidFill>
                  <a:srgbClr val="FF0000"/>
                </a:solidFill>
                <a:effectLst/>
                <a:latin typeface="Times New Roman"/>
                <a:ea typeface="Times New Roman"/>
                <a:cs typeface="Arial"/>
              </a:rPr>
              <a:t>when</a:t>
            </a:r>
            <a:r>
              <a:rPr lang="en-US" sz="3600" dirty="0">
                <a:effectLst/>
                <a:latin typeface="Times New Roman"/>
                <a:ea typeface="Times New Roman"/>
                <a:cs typeface="Arial"/>
              </a:rPr>
              <a:t> it happens, and </a:t>
            </a:r>
            <a:r>
              <a:rPr lang="en-US" sz="3600" b="1" dirty="0">
                <a:solidFill>
                  <a:srgbClr val="FF0000"/>
                </a:solidFill>
                <a:effectLst/>
                <a:latin typeface="Times New Roman"/>
                <a:ea typeface="Times New Roman"/>
                <a:cs typeface="Arial"/>
              </a:rPr>
              <a:t>to whom </a:t>
            </a:r>
            <a:r>
              <a:rPr lang="en-US" sz="3600" dirty="0">
                <a:effectLst/>
                <a:latin typeface="Times New Roman"/>
                <a:ea typeface="Times New Roman"/>
                <a:cs typeface="Arial"/>
              </a:rPr>
              <a:t>it happens. </a:t>
            </a:r>
          </a:p>
          <a:p>
            <a:pPr algn="just">
              <a:lnSpc>
                <a:spcPct val="115000"/>
              </a:lnSpc>
              <a:spcAft>
                <a:spcPts val="1000"/>
              </a:spcAft>
            </a:pPr>
            <a:r>
              <a:rPr lang="en-GB" sz="3600" dirty="0">
                <a:solidFill>
                  <a:srgbClr val="000000"/>
                </a:solidFill>
                <a:effectLst/>
                <a:latin typeface="Times New Roman"/>
                <a:ea typeface="Calibri"/>
                <a:cs typeface="Arial"/>
              </a:rPr>
              <a:t> It is a pattern of carefully selected, casually related events that contain a central conflict</a:t>
            </a:r>
            <a:r>
              <a:rPr lang="en-US" sz="3600" dirty="0">
                <a:effectLst/>
                <a:latin typeface="Times New Roman"/>
                <a:ea typeface="Times New Roman"/>
                <a:cs typeface="Arial"/>
              </a:rPr>
              <a:t>– a problem or struggle involving two or more opposing forces. </a:t>
            </a:r>
            <a:r>
              <a:rPr lang="en-US" sz="3600" i="1" dirty="0">
                <a:effectLst/>
                <a:latin typeface="Times New Roman"/>
                <a:ea typeface="Times New Roman"/>
                <a:cs typeface="Arial"/>
              </a:rPr>
              <a:t> </a:t>
            </a:r>
            <a:endParaRPr lang="en-GB" sz="3200" dirty="0">
              <a:ea typeface="Calibri"/>
              <a:cs typeface="Arial"/>
            </a:endParaRPr>
          </a:p>
        </p:txBody>
      </p:sp>
    </p:spTree>
    <p:extLst>
      <p:ext uri="{BB962C8B-B14F-4D97-AF65-F5344CB8AC3E}">
        <p14:creationId xmlns:p14="http://schemas.microsoft.com/office/powerpoint/2010/main" val="4178726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56509"/>
            <a:ext cx="12192000" cy="5001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re 1"/>
          <p:cNvSpPr>
            <a:spLocks noGrp="1"/>
          </p:cNvSpPr>
          <p:nvPr>
            <p:ph type="title"/>
          </p:nvPr>
        </p:nvSpPr>
        <p:spPr>
          <a:xfrm>
            <a:off x="1541623" y="266500"/>
            <a:ext cx="9520158" cy="1049235"/>
          </a:xfrm>
        </p:spPr>
        <p:txBody>
          <a:bodyPr/>
          <a:lstStyle/>
          <a:p>
            <a:pPr algn="ctr"/>
            <a:r>
              <a:rPr lang="en-US" b="1" dirty="0">
                <a:latin typeface="Times New Roman" pitchFamily="18" charset="0"/>
                <a:cs typeface="Times New Roman" pitchFamily="18" charset="0"/>
              </a:rPr>
              <a:t>Plot Diagram</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160796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0200" y="508338"/>
            <a:ext cx="11557000" cy="4247317"/>
          </a:xfrm>
          <a:prstGeom prst="rect">
            <a:avLst/>
          </a:prstGeom>
          <a:ln>
            <a:solidFill>
              <a:srgbClr val="0070C0"/>
            </a:solidFill>
          </a:ln>
        </p:spPr>
        <p:txBody>
          <a:bodyPr wrap="square">
            <a:spAutoFit/>
          </a:bodyPr>
          <a:lstStyle/>
          <a:p>
            <a:pPr marL="742950" indent="-742950" algn="just">
              <a:lnSpc>
                <a:spcPct val="150000"/>
              </a:lnSpc>
              <a:buAutoNum type="alphaLcParenR"/>
            </a:pPr>
            <a:r>
              <a:rPr lang="en-US" sz="3600" b="1" dirty="0" smtClean="0">
                <a:latin typeface="Times New Roman" pitchFamily="18" charset="0"/>
                <a:cs typeface="Times New Roman" pitchFamily="18" charset="0"/>
              </a:rPr>
              <a:t>Introduction</a:t>
            </a:r>
            <a:r>
              <a:rPr lang="en-US" sz="3600" b="1" dirty="0">
                <a:latin typeface="Times New Roman" pitchFamily="18" charset="0"/>
                <a:cs typeface="Times New Roman" pitchFamily="18" charset="0"/>
              </a:rPr>
              <a:t>: </a:t>
            </a:r>
            <a:r>
              <a:rPr lang="en-US" sz="3600" dirty="0">
                <a:latin typeface="Times New Roman" pitchFamily="18" charset="0"/>
                <a:cs typeface="Times New Roman" pitchFamily="18" charset="0"/>
              </a:rPr>
              <a:t>The reader meets the characters </a:t>
            </a:r>
            <a:r>
              <a:rPr lang="en-US" sz="3600" dirty="0" smtClean="0">
                <a:latin typeface="Times New Roman" pitchFamily="18" charset="0"/>
                <a:cs typeface="Times New Roman" pitchFamily="18" charset="0"/>
              </a:rPr>
              <a:t>and discovers </a:t>
            </a:r>
            <a:r>
              <a:rPr lang="en-US" sz="3600" dirty="0">
                <a:latin typeface="Times New Roman" pitchFamily="18" charset="0"/>
                <a:cs typeface="Times New Roman" pitchFamily="18" charset="0"/>
              </a:rPr>
              <a:t>the setting. Reader </a:t>
            </a:r>
            <a:r>
              <a:rPr lang="en-US" sz="3600" dirty="0" smtClean="0">
                <a:latin typeface="Times New Roman" pitchFamily="18" charset="0"/>
                <a:cs typeface="Times New Roman" pitchFamily="18" charset="0"/>
              </a:rPr>
              <a:t>interest is </a:t>
            </a:r>
            <a:r>
              <a:rPr lang="en-US" sz="3600" dirty="0">
                <a:latin typeface="Times New Roman" pitchFamily="18" charset="0"/>
                <a:cs typeface="Times New Roman" pitchFamily="18" charset="0"/>
              </a:rPr>
              <a:t>aroused here. The conflict that drives the story’s action is discovered at the end of </a:t>
            </a:r>
            <a:r>
              <a:rPr lang="en-US" sz="3600" dirty="0" smtClean="0">
                <a:latin typeface="Times New Roman" pitchFamily="18" charset="0"/>
                <a:cs typeface="Times New Roman" pitchFamily="18" charset="0"/>
              </a:rPr>
              <a:t>the introduction</a:t>
            </a:r>
            <a:r>
              <a:rPr lang="en-US" sz="3600" dirty="0">
                <a:latin typeface="Times New Roman" pitchFamily="18" charset="0"/>
                <a:cs typeface="Times New Roman" pitchFamily="18" charset="0"/>
              </a:rPr>
              <a:t>, with the initiating </a:t>
            </a:r>
            <a:r>
              <a:rPr lang="en-US" sz="3600" dirty="0" smtClean="0">
                <a:latin typeface="Times New Roman" pitchFamily="18" charset="0"/>
                <a:cs typeface="Times New Roman" pitchFamily="18" charset="0"/>
              </a:rPr>
              <a:t>incident.</a:t>
            </a:r>
          </a:p>
          <a:p>
            <a:pPr algn="just">
              <a:lnSpc>
                <a:spcPct val="150000"/>
              </a:lnSpc>
            </a:pPr>
            <a:r>
              <a:rPr lang="en-US" dirty="0" smtClean="0"/>
              <a:t/>
            </a:r>
            <a:br>
              <a:rPr lang="en-US" dirty="0" smtClean="0"/>
            </a:br>
            <a:endParaRPr lang="en-GB" dirty="0"/>
          </a:p>
        </p:txBody>
      </p:sp>
      <p:sp>
        <p:nvSpPr>
          <p:cNvPr id="5" name="Espace réservé du contenu 2"/>
          <p:cNvSpPr>
            <a:spLocks noGrp="1"/>
          </p:cNvSpPr>
          <p:nvPr>
            <p:ph idx="1"/>
          </p:nvPr>
        </p:nvSpPr>
        <p:spPr>
          <a:xfrm>
            <a:off x="317500" y="5156200"/>
            <a:ext cx="11696700" cy="1064902"/>
          </a:xfrm>
          <a:ln>
            <a:solidFill>
              <a:schemeClr val="accent5">
                <a:lumMod val="75000"/>
              </a:schemeClr>
            </a:solidFill>
          </a:ln>
        </p:spPr>
        <p:txBody>
          <a:bodyPr>
            <a:noAutofit/>
          </a:bodyPr>
          <a:lstStyle/>
          <a:p>
            <a:pPr algn="just"/>
            <a:r>
              <a:rPr lang="en-US" sz="2800" b="1" dirty="0" smtClean="0">
                <a:latin typeface="Times New Roman" panose="02020603050405020304" pitchFamily="18" charset="0"/>
                <a:cs typeface="Times New Roman" panose="02020603050405020304" pitchFamily="18" charset="0"/>
              </a:rPr>
              <a:t>Exposition</a:t>
            </a:r>
            <a:r>
              <a:rPr lang="en-US" sz="2800" dirty="0">
                <a:latin typeface="Times New Roman" panose="02020603050405020304" pitchFamily="18" charset="0"/>
                <a:cs typeface="Times New Roman" panose="02020603050405020304" pitchFamily="18" charset="0"/>
              </a:rPr>
              <a:t>: Characters and setting are established and the conflict, or problem, is introduced. </a:t>
            </a:r>
            <a:endParaRPr lang="fr-FR" sz="2800" dirty="0">
              <a:latin typeface="Times New Roman" panose="02020603050405020304" pitchFamily="18" charset="0"/>
              <a:cs typeface="Times New Roman" panose="02020603050405020304" pitchFamily="18" charset="0"/>
            </a:endParaRPr>
          </a:p>
          <a:p>
            <a:pPr algn="just"/>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8394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5100" y="824637"/>
            <a:ext cx="11823700" cy="3416320"/>
          </a:xfrm>
          <a:prstGeom prst="rect">
            <a:avLst/>
          </a:prstGeom>
          <a:ln>
            <a:solidFill>
              <a:schemeClr val="accent1"/>
            </a:solidFill>
          </a:ln>
        </p:spPr>
        <p:txBody>
          <a:bodyPr wrap="square">
            <a:spAutoFit/>
          </a:bodyPr>
          <a:lstStyle/>
          <a:p>
            <a:pPr algn="just">
              <a:lnSpc>
                <a:spcPct val="150000"/>
              </a:lnSpc>
            </a:pPr>
            <a:r>
              <a:rPr lang="en-US" sz="3600" b="1" dirty="0">
                <a:latin typeface="Times New Roman" pitchFamily="18" charset="0"/>
                <a:cs typeface="Times New Roman" pitchFamily="18" charset="0"/>
              </a:rPr>
              <a:t>b) Rising action: </a:t>
            </a:r>
            <a:r>
              <a:rPr lang="en-US" sz="3600" dirty="0">
                <a:latin typeface="Times New Roman" pitchFamily="18" charset="0"/>
                <a:cs typeface="Times New Roman" pitchFamily="18" charset="0"/>
              </a:rPr>
              <a:t>Builds up the story (the longest part) – </a:t>
            </a:r>
            <a:r>
              <a:rPr lang="en-US" sz="3600" dirty="0" smtClean="0">
                <a:latin typeface="Times New Roman" pitchFamily="18" charset="0"/>
                <a:cs typeface="Times New Roman" pitchFamily="18" charset="0"/>
              </a:rPr>
              <a:t>a series </a:t>
            </a:r>
            <a:r>
              <a:rPr lang="en-US" sz="3600" dirty="0">
                <a:latin typeface="Times New Roman" pitchFamily="18" charset="0"/>
                <a:cs typeface="Times New Roman" pitchFamily="18" charset="0"/>
              </a:rPr>
              <a:t>of steps that lead to </a:t>
            </a:r>
            <a:r>
              <a:rPr lang="en-US" sz="3600" dirty="0" smtClean="0">
                <a:latin typeface="Times New Roman" pitchFamily="18" charset="0"/>
                <a:cs typeface="Times New Roman" pitchFamily="18" charset="0"/>
              </a:rPr>
              <a:t>the climax</a:t>
            </a:r>
            <a:r>
              <a:rPr lang="en-US" sz="3600" dirty="0">
                <a:latin typeface="Times New Roman" pitchFamily="18" charset="0"/>
                <a:cs typeface="Times New Roman" pitchFamily="18" charset="0"/>
              </a:rPr>
              <a:t>. You get </a:t>
            </a:r>
            <a:r>
              <a:rPr lang="en-US" sz="3600" dirty="0" smtClean="0">
                <a:latin typeface="Times New Roman" pitchFamily="18" charset="0"/>
                <a:cs typeface="Times New Roman" pitchFamily="18" charset="0"/>
              </a:rPr>
              <a:t>more information </a:t>
            </a:r>
            <a:r>
              <a:rPr lang="en-US" sz="3600" dirty="0">
                <a:latin typeface="Times New Roman" pitchFamily="18" charset="0"/>
                <a:cs typeface="Times New Roman" pitchFamily="18" charset="0"/>
              </a:rPr>
              <a:t>about conflict and character </a:t>
            </a:r>
            <a:r>
              <a:rPr lang="en-US" sz="3600" dirty="0" smtClean="0">
                <a:latin typeface="Times New Roman" pitchFamily="18" charset="0"/>
                <a:cs typeface="Times New Roman" pitchFamily="18" charset="0"/>
              </a:rPr>
              <a:t>here.</a:t>
            </a:r>
          </a:p>
          <a:p>
            <a:pPr algn="just">
              <a:lnSpc>
                <a:spcPct val="150000"/>
              </a:lnSpc>
            </a:pPr>
            <a:r>
              <a:rPr lang="en-US" dirty="0"/>
              <a:t/>
            </a:r>
            <a:br>
              <a:rPr lang="en-US" dirty="0"/>
            </a:br>
            <a:endParaRPr lang="en-GB" dirty="0"/>
          </a:p>
        </p:txBody>
      </p:sp>
      <p:sp>
        <p:nvSpPr>
          <p:cNvPr id="5" name="Espace réservé du contenu 2"/>
          <p:cNvSpPr>
            <a:spLocks noGrp="1"/>
          </p:cNvSpPr>
          <p:nvPr>
            <p:ph idx="1"/>
          </p:nvPr>
        </p:nvSpPr>
        <p:spPr>
          <a:xfrm>
            <a:off x="101600" y="5626100"/>
            <a:ext cx="12001500" cy="1064902"/>
          </a:xfrm>
          <a:ln>
            <a:solidFill>
              <a:schemeClr val="accent5">
                <a:lumMod val="75000"/>
              </a:schemeClr>
            </a:solidFill>
          </a:ln>
        </p:spPr>
        <p:txBody>
          <a:bodyPr>
            <a:noAutofit/>
          </a:bodyPr>
          <a:lstStyle/>
          <a:p>
            <a:pPr algn="just"/>
            <a:r>
              <a:rPr lang="en-US" sz="2800" b="1" dirty="0" smtClean="0">
                <a:latin typeface="Times New Roman" panose="02020603050405020304" pitchFamily="18" charset="0"/>
                <a:cs typeface="Times New Roman" panose="02020603050405020304" pitchFamily="18" charset="0"/>
              </a:rPr>
              <a:t>Rising </a:t>
            </a:r>
            <a:r>
              <a:rPr lang="en-US" sz="2800" b="1" dirty="0">
                <a:latin typeface="Times New Roman" panose="02020603050405020304" pitchFamily="18" charset="0"/>
                <a:cs typeface="Times New Roman" panose="02020603050405020304" pitchFamily="18" charset="0"/>
              </a:rPr>
              <a:t>action</a:t>
            </a:r>
            <a:r>
              <a:rPr lang="en-US" sz="2800" dirty="0">
                <a:latin typeface="Times New Roman" panose="02020603050405020304" pitchFamily="18" charset="0"/>
                <a:cs typeface="Times New Roman" panose="02020603050405020304" pitchFamily="18" charset="0"/>
              </a:rPr>
              <a:t>: The conflict begins to affect the characters, complicating their lives. </a:t>
            </a:r>
            <a:endParaRPr lang="fr-FR" sz="2800" dirty="0">
              <a:latin typeface="Times New Roman" panose="02020603050405020304" pitchFamily="18" charset="0"/>
              <a:cs typeface="Times New Roman" panose="02020603050405020304" pitchFamily="18" charset="0"/>
            </a:endParaRPr>
          </a:p>
          <a:p>
            <a:pPr algn="just"/>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6528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theme/theme1.xml><?xml version="1.0" encoding="utf-8"?>
<a:theme xmlns:a="http://schemas.openxmlformats.org/drawingml/2006/main" name="30117-job-interview">
  <a:themeElements>
    <a:clrScheme name="Custom 2">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F49100"/>
      </a:accent5>
      <a:accent6>
        <a:srgbClr val="A5C249"/>
      </a:accent6>
      <a:hlink>
        <a:srgbClr val="F49100"/>
      </a:hlink>
      <a:folHlink>
        <a:srgbClr val="85DFD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8993</TotalTime>
  <Words>3074</Words>
  <Application>Microsoft Office PowerPoint</Application>
  <PresentationFormat>Personnalisé</PresentationFormat>
  <Paragraphs>335</Paragraphs>
  <Slides>42</Slides>
  <Notes>4</Notes>
  <HiddenSlides>0</HiddenSlides>
  <MMClips>0</MMClips>
  <ScaleCrop>false</ScaleCrop>
  <HeadingPairs>
    <vt:vector size="4" baseType="variant">
      <vt:variant>
        <vt:lpstr>Thème</vt:lpstr>
      </vt:variant>
      <vt:variant>
        <vt:i4>1</vt:i4>
      </vt:variant>
      <vt:variant>
        <vt:lpstr>Titres des diapositives</vt:lpstr>
      </vt:variant>
      <vt:variant>
        <vt:i4>42</vt:i4>
      </vt:variant>
    </vt:vector>
  </HeadingPairs>
  <TitlesOfParts>
    <vt:vector size="43" baseType="lpstr">
      <vt:lpstr>30117-job-interview</vt:lpstr>
      <vt:lpstr>Présentation PowerPoint</vt:lpstr>
      <vt:lpstr>Présentation PowerPoint</vt:lpstr>
      <vt:lpstr>Présentation PowerPoint</vt:lpstr>
      <vt:lpstr>Présentation PowerPoint</vt:lpstr>
      <vt:lpstr>Présentation PowerPoint</vt:lpstr>
      <vt:lpstr>PLOT:  </vt:lpstr>
      <vt:lpstr>Plot Diagram</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More Literary Terms:</vt:lpstr>
      <vt:lpstr>Présentation PowerPoint</vt:lpstr>
      <vt:lpstr>THEME:  </vt:lpstr>
      <vt:lpstr>Présentation PowerPoint</vt:lpstr>
      <vt:lpstr>Présentation PowerPoint</vt:lpstr>
      <vt:lpstr>Character Types:</vt:lpstr>
      <vt:lpstr>Présentation PowerPoint</vt:lpstr>
      <vt:lpstr>Présentation PowerPoint</vt:lpstr>
      <vt:lpstr>Présentation PowerPoint</vt:lpstr>
      <vt:lpstr>Présentation PowerPoint</vt:lpstr>
      <vt:lpstr>Présentation PowerPoint</vt:lpstr>
      <vt:lpstr>Présentation PowerPoint</vt:lpstr>
      <vt:lpstr>Character Sketch: </vt:lpstr>
      <vt:lpstr>Présentation PowerPoint</vt:lpstr>
      <vt:lpstr>Présentation PowerPoint</vt:lpstr>
      <vt:lpstr>Présentation PowerPoint</vt:lpstr>
      <vt:lpstr>Présentation PowerPoint</vt:lpstr>
      <vt:lpstr>Présentation PowerPoint</vt:lpstr>
      <vt:lpstr>Présentation PowerPoint</vt:lpstr>
      <vt:lpstr>POINT OF VIEW:  </vt:lpstr>
      <vt:lpstr>Présentation PowerPoint</vt:lpstr>
      <vt:lpstr>Présentation PowerPoint</vt:lpstr>
      <vt:lpstr>Literary Terminology: Conflict </vt:lpstr>
      <vt:lpstr>Literary Terminology: Internal conflict</vt:lpstr>
      <vt:lpstr>External conflict </vt:lpstr>
      <vt:lpstr>Literary Terminology: External conflict</vt:lpstr>
      <vt:lpstr>Style/ Tone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FPPT</dc:creator>
  <cp:lastModifiedBy>hp</cp:lastModifiedBy>
  <cp:revision>346</cp:revision>
  <dcterms:created xsi:type="dcterms:W3CDTF">2020-07-22T08:58:05Z</dcterms:created>
  <dcterms:modified xsi:type="dcterms:W3CDTF">2023-12-29T16:53:36Z</dcterms:modified>
</cp:coreProperties>
</file>