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9" r:id="rId3"/>
    <p:sldId id="277" r:id="rId4"/>
    <p:sldId id="262" r:id="rId5"/>
    <p:sldId id="257" r:id="rId6"/>
    <p:sldId id="258" r:id="rId7"/>
    <p:sldId id="281" r:id="rId8"/>
    <p:sldId id="260" r:id="rId9"/>
    <p:sldId id="261" r:id="rId10"/>
    <p:sldId id="263" r:id="rId11"/>
    <p:sldId id="282" r:id="rId12"/>
    <p:sldId id="265" r:id="rId13"/>
    <p:sldId id="266" r:id="rId14"/>
    <p:sldId id="283" r:id="rId15"/>
    <p:sldId id="284" r:id="rId16"/>
    <p:sldId id="267" r:id="rId17"/>
    <p:sldId id="285" r:id="rId18"/>
    <p:sldId id="268" r:id="rId19"/>
    <p:sldId id="269" r:id="rId20"/>
    <p:sldId id="286" r:id="rId21"/>
    <p:sldId id="270" r:id="rId22"/>
    <p:sldId id="288" r:id="rId23"/>
    <p:sldId id="271" r:id="rId24"/>
    <p:sldId id="272" r:id="rId25"/>
    <p:sldId id="289" r:id="rId26"/>
    <p:sldId id="274" r:id="rId27"/>
    <p:sldId id="290" r:id="rId28"/>
    <p:sldId id="291" r:id="rId29"/>
    <p:sldId id="278" r:id="rId30"/>
    <p:sldId id="292" r:id="rId31"/>
    <p:sldId id="279" r:id="rId32"/>
    <p:sldId id="280" r:id="rId33"/>
    <p:sldId id="293" r:id="rId34"/>
    <p:sldId id="294" r:id="rId35"/>
    <p:sldId id="276" r:id="rId36"/>
    <p:sldId id="295" r:id="rId37"/>
    <p:sldId id="296"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EF1B1E85-DE59-4FE6-ADE3-CEEB8CCD0361}"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B1E85-DE59-4FE6-ADE3-CEEB8CCD0361}"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EF1B1E85-DE59-4FE6-ADE3-CEEB8CCD036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1B1E85-DE59-4FE6-ADE3-CEEB8CCD0361}"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1B1E85-DE59-4FE6-ADE3-CEEB8CCD0361}"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1B1E85-DE59-4FE6-ADE3-CEEB8CCD0361}"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23B6DCD-1A14-413E-9D28-C3EE47E83CAB}" type="datetimeFigureOut">
              <a:rPr lang="fr-FR" smtClean="0"/>
              <a:pPr/>
              <a:t>17/03/2020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EF1B1E85-DE59-4FE6-ADE3-CEEB8CCD0361}"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3B6DCD-1A14-413E-9D28-C3EE47E83CAB}" type="datetimeFigureOut">
              <a:rPr lang="fr-FR" smtClean="0"/>
              <a:pPr/>
              <a:t>17/03/2020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F1B1E85-DE59-4FE6-ADE3-CEEB8CCD036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00166" y="4214818"/>
            <a:ext cx="6400800" cy="1600200"/>
          </a:xfrm>
        </p:spPr>
        <p:txBody>
          <a:bodyPr>
            <a:normAutofit fontScale="77500" lnSpcReduction="20000"/>
          </a:bodyPr>
          <a:lstStyle/>
          <a:p>
            <a:r>
              <a:rPr lang="ar-MA" sz="3600" b="1" dirty="0" smtClean="0">
                <a:latin typeface="Traditional Arabic" pitchFamily="18" charset="-78"/>
                <a:cs typeface="Traditional Arabic" pitchFamily="18" charset="-78"/>
              </a:rPr>
              <a:t>مادة : الشعر العربي القديم</a:t>
            </a:r>
          </a:p>
          <a:p>
            <a:r>
              <a:rPr lang="ar-MA" sz="3600" b="1" dirty="0" smtClean="0">
                <a:latin typeface="Traditional Arabic" pitchFamily="18" charset="-78"/>
                <a:cs typeface="Traditional Arabic" pitchFamily="18" charset="-78"/>
              </a:rPr>
              <a:t>الأستاذ : عبد الله صغيري</a:t>
            </a:r>
            <a:r>
              <a:rPr lang="fr-FR" sz="3600" b="1" dirty="0" smtClean="0">
                <a:latin typeface="Traditional Arabic" pitchFamily="18" charset="-78"/>
                <a:cs typeface="Traditional Arabic" pitchFamily="18" charset="-78"/>
              </a:rPr>
              <a:t> </a:t>
            </a:r>
            <a:endParaRPr lang="ar-MA" sz="3600" b="1" dirty="0" smtClean="0">
              <a:latin typeface="Traditional Arabic" pitchFamily="18" charset="-78"/>
              <a:cs typeface="Traditional Arabic" pitchFamily="18" charset="-78"/>
            </a:endParaRPr>
          </a:p>
          <a:p>
            <a:r>
              <a:rPr lang="ar-MA" sz="3600" b="1" dirty="0" smtClean="0">
                <a:latin typeface="Traditional Arabic" pitchFamily="18" charset="-78"/>
                <a:cs typeface="Traditional Arabic" pitchFamily="18" charset="-78"/>
              </a:rPr>
              <a:t>الفصل </a:t>
            </a:r>
            <a:r>
              <a:rPr lang="ar-MA" sz="3600" b="1" dirty="0" smtClean="0">
                <a:latin typeface="Traditional Arabic" pitchFamily="18" charset="-78"/>
                <a:cs typeface="Traditional Arabic" pitchFamily="18" charset="-78"/>
              </a:rPr>
              <a:t>الثاني </a:t>
            </a:r>
          </a:p>
          <a:p>
            <a:r>
              <a:rPr lang="ar-MA" b="1" dirty="0" smtClean="0">
                <a:latin typeface="Traditional Arabic" pitchFamily="18" charset="-78"/>
                <a:cs typeface="Traditional Arabic" pitchFamily="18" charset="-78"/>
              </a:rPr>
              <a:t>العام الجامعي : 2019-2020</a:t>
            </a:r>
            <a:endParaRPr lang="fr-FR" b="1" dirty="0">
              <a:latin typeface="Traditional Arabic" pitchFamily="18" charset="-78"/>
              <a:cs typeface="Traditional Arabic" pitchFamily="18" charset="-78"/>
            </a:endParaRPr>
          </a:p>
        </p:txBody>
      </p:sp>
      <p:sp>
        <p:nvSpPr>
          <p:cNvPr id="2" name="Titre 1"/>
          <p:cNvSpPr>
            <a:spLocks noGrp="1"/>
          </p:cNvSpPr>
          <p:nvPr>
            <p:ph type="ctrTitle"/>
          </p:nvPr>
        </p:nvSpPr>
        <p:spPr>
          <a:xfrm>
            <a:off x="357158" y="1500174"/>
            <a:ext cx="8229600" cy="1500198"/>
          </a:xfrm>
        </p:spPr>
        <p:txBody>
          <a:bodyPr>
            <a:normAutofit fontScale="90000"/>
          </a:bodyPr>
          <a:lstStyle/>
          <a:p>
            <a:r>
              <a:rPr lang="ar-MA" b="1" dirty="0" smtClean="0">
                <a:latin typeface="Arabic Typesetting" pitchFamily="66" charset="-78"/>
                <a:cs typeface="Arabic Typesetting" pitchFamily="66" charset="-78"/>
              </a:rPr>
              <a:t>جامعة المولى </a:t>
            </a:r>
            <a:r>
              <a:rPr lang="ar-MA" b="1" dirty="0" err="1" smtClean="0">
                <a:latin typeface="Arabic Typesetting" pitchFamily="66" charset="-78"/>
                <a:cs typeface="Arabic Typesetting" pitchFamily="66" charset="-78"/>
              </a:rPr>
              <a:t>اسماعيل</a:t>
            </a:r>
            <a:r>
              <a:rPr lang="ar-MA" b="1" dirty="0" smtClean="0">
                <a:latin typeface="Arabic Typesetting" pitchFamily="66" charset="-78"/>
                <a:cs typeface="Arabic Typesetting" pitchFamily="66" charset="-78"/>
              </a:rPr>
              <a:t> مكناس</a:t>
            </a:r>
            <a:br>
              <a:rPr lang="ar-MA" b="1" dirty="0" smtClean="0">
                <a:latin typeface="Arabic Typesetting" pitchFamily="66" charset="-78"/>
                <a:cs typeface="Arabic Typesetting" pitchFamily="66" charset="-78"/>
              </a:rPr>
            </a:br>
            <a:r>
              <a:rPr lang="ar-MA" b="1" dirty="0" smtClean="0">
                <a:latin typeface="Arabic Typesetting" pitchFamily="66" charset="-78"/>
                <a:cs typeface="Arabic Typesetting" pitchFamily="66" charset="-78"/>
              </a:rPr>
              <a:t>الكلية المتعددة التخصصات الرشيدية</a:t>
            </a:r>
            <a:br>
              <a:rPr lang="ar-MA" b="1" dirty="0" smtClean="0">
                <a:latin typeface="Arabic Typesetting" pitchFamily="66" charset="-78"/>
                <a:cs typeface="Arabic Typesetting" pitchFamily="66" charset="-78"/>
              </a:rPr>
            </a:br>
            <a:r>
              <a:rPr lang="ar-MA" b="1" dirty="0" smtClean="0">
                <a:latin typeface="Arabic Typesetting" pitchFamily="66" charset="-78"/>
                <a:cs typeface="Arabic Typesetting" pitchFamily="66" charset="-78"/>
              </a:rPr>
              <a:t>شعبة اللغة العربية – مسلك الدراسات العربية – سلك الإجازة</a:t>
            </a:r>
            <a:endParaRPr lang="fr-FR" b="1" dirty="0">
              <a:latin typeface="Arabic Typesetting" pitchFamily="66" charset="-78"/>
              <a:cs typeface="Arabic Typesetting" pitchFamily="66"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5410200"/>
          </a:xfrm>
        </p:spPr>
        <p:txBody>
          <a:bodyPr>
            <a:noAutofit/>
          </a:bodyPr>
          <a:lstStyle/>
          <a:p>
            <a:pPr lvl="0" algn="just" rtl="1">
              <a:lnSpc>
                <a:spcPct val="150000"/>
              </a:lnSpc>
            </a:pPr>
            <a:r>
              <a:rPr lang="ar-MA" sz="3200" b="1" dirty="0" smtClean="0">
                <a:latin typeface="Traditional Arabic" pitchFamily="18" charset="-78"/>
                <a:cs typeface="Traditional Arabic" pitchFamily="18" charset="-78"/>
              </a:rPr>
              <a:t>( إذا مات ابن آدم انقطع عمله إلا من ثلاث : صدقة جارية أو علم ينتفع </a:t>
            </a:r>
            <a:r>
              <a:rPr lang="ar-MA" sz="3200" b="1" dirty="0" err="1" smtClean="0">
                <a:latin typeface="Traditional Arabic" pitchFamily="18" charset="-78"/>
                <a:cs typeface="Traditional Arabic" pitchFamily="18" charset="-78"/>
              </a:rPr>
              <a:t>به</a:t>
            </a:r>
            <a:r>
              <a:rPr lang="ar-MA" sz="3200" b="1" dirty="0" smtClean="0">
                <a:latin typeface="Traditional Arabic" pitchFamily="18" charset="-78"/>
                <a:cs typeface="Traditional Arabic" pitchFamily="18" charset="-78"/>
              </a:rPr>
              <a:t> أو ولد صالح يدعو له )</a:t>
            </a:r>
            <a:endParaRPr lang="fr-FR" sz="3200" b="1" dirty="0" smtClean="0">
              <a:latin typeface="Traditional Arabic" pitchFamily="18" charset="-78"/>
              <a:cs typeface="Traditional Arabic" pitchFamily="18" charset="-78"/>
            </a:endParaRPr>
          </a:p>
          <a:p>
            <a:pPr algn="just" rtl="1">
              <a:lnSpc>
                <a:spcPct val="150000"/>
              </a:lnSpc>
            </a:pPr>
            <a:r>
              <a:rPr lang="ar-MA" sz="3200" b="1" dirty="0" smtClean="0">
                <a:latin typeface="Traditional Arabic" pitchFamily="18" charset="-78"/>
                <a:cs typeface="Traditional Arabic" pitchFamily="18" charset="-78"/>
              </a:rPr>
              <a:t>تتخير الأمم أجود </a:t>
            </a:r>
            <a:r>
              <a:rPr lang="ar-MA" sz="3200" b="1" dirty="0" err="1" smtClean="0">
                <a:latin typeface="Traditional Arabic" pitchFamily="18" charset="-78"/>
                <a:cs typeface="Traditional Arabic" pitchFamily="18" charset="-78"/>
              </a:rPr>
              <a:t>منتوجاتها</a:t>
            </a:r>
            <a:r>
              <a:rPr lang="ar-MA" sz="3200" b="1" dirty="0" smtClean="0">
                <a:latin typeface="Traditional Arabic" pitchFamily="18" charset="-78"/>
                <a:cs typeface="Traditional Arabic" pitchFamily="18" charset="-78"/>
              </a:rPr>
              <a:t> لتستبقي </a:t>
            </a:r>
            <a:r>
              <a:rPr lang="ar-MA" sz="3200" b="1" dirty="0" err="1" smtClean="0">
                <a:latin typeface="Traditional Arabic" pitchFamily="18" charset="-78"/>
                <a:cs typeface="Traditional Arabic" pitchFamily="18" charset="-78"/>
              </a:rPr>
              <a:t>بها</a:t>
            </a:r>
            <a:r>
              <a:rPr lang="ar-MA" sz="3200" b="1" dirty="0" smtClean="0">
                <a:latin typeface="Traditional Arabic" pitchFamily="18" charset="-78"/>
                <a:cs typeface="Traditional Arabic" pitchFamily="18" charset="-78"/>
              </a:rPr>
              <a:t> آثارها ، وتتخير لذلك الوعاء المناسب لاستبقاء تلك الآثار  ،  بما يضمن للأمة نوعا من الاستمرار في تاريخ الأمم اللاحقة .  </a:t>
            </a:r>
            <a:endParaRPr lang="fr-FR" sz="3200" b="1" dirty="0" smtClean="0">
              <a:latin typeface="Traditional Arabic" pitchFamily="18" charset="-78"/>
              <a:cs typeface="Traditional Arabic" pitchFamily="18" charset="-78"/>
            </a:endParaRPr>
          </a:p>
          <a:p>
            <a:pPr lvl="0" algn="just" rtl="1">
              <a:lnSpc>
                <a:spcPct val="150000"/>
              </a:lnSpc>
            </a:pPr>
            <a:r>
              <a:rPr lang="ar-MA" sz="3200" b="1" dirty="0" smtClean="0">
                <a:latin typeface="Traditional Arabic" pitchFamily="18" charset="-78"/>
                <a:cs typeface="Traditional Arabic" pitchFamily="18" charset="-78"/>
              </a:rPr>
              <a:t>يميز الجاحظ بين ما اعتمدته الأمة العربية وما اعتمدته الأمم الأعجمية في سبيل حفظ المناقب وتخليد الآثار :</a:t>
            </a:r>
            <a:endParaRPr lang="fr-FR" sz="3200" b="1" dirty="0" smtClean="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lnSpcReduction="10000"/>
          </a:bodyPr>
          <a:lstStyle/>
          <a:p>
            <a:pPr algn="r" rtl="1">
              <a:lnSpc>
                <a:spcPct val="150000"/>
              </a:lnSpc>
            </a:pPr>
            <a:r>
              <a:rPr lang="ar-MA" sz="3200" b="1" dirty="0" smtClean="0">
                <a:latin typeface="Traditional Arabic" pitchFamily="18" charset="-78"/>
                <a:cs typeface="Traditional Arabic" pitchFamily="18" charset="-78"/>
              </a:rPr>
              <a:t>اعتماد العرب على الشعر اعتماد تفرد وتميز .</a:t>
            </a:r>
            <a:endParaRPr lang="fr-FR" sz="3200" b="1" dirty="0" smtClean="0">
              <a:latin typeface="Traditional Arabic" pitchFamily="18" charset="-78"/>
              <a:cs typeface="Traditional Arabic" pitchFamily="18" charset="-78"/>
            </a:endParaRPr>
          </a:p>
          <a:p>
            <a:pPr lvl="0" algn="r" rtl="1">
              <a:lnSpc>
                <a:spcPct val="150000"/>
              </a:lnSpc>
            </a:pPr>
            <a:r>
              <a:rPr lang="ar-MA" sz="3200" b="1" dirty="0" smtClean="0">
                <a:latin typeface="Traditional Arabic" pitchFamily="18" charset="-78"/>
                <a:cs typeface="Traditional Arabic" pitchFamily="18" charset="-78"/>
              </a:rPr>
              <a:t>الشعر سجل اعتمده العرب لحفظ خصائص حياتهم وطبيعة </a:t>
            </a:r>
            <a:r>
              <a:rPr lang="ar-MA" sz="3200" b="1" dirty="0" err="1" smtClean="0">
                <a:latin typeface="Traditional Arabic" pitchFamily="18" charset="-78"/>
                <a:cs typeface="Traditional Arabic" pitchFamily="18" charset="-78"/>
              </a:rPr>
              <a:t>منتوجاتهم</a:t>
            </a:r>
            <a:r>
              <a:rPr lang="ar-MA" sz="3200" b="1" dirty="0" smtClean="0">
                <a:latin typeface="Traditional Arabic" pitchFamily="18" charset="-78"/>
                <a:cs typeface="Traditional Arabic" pitchFamily="18" charset="-78"/>
              </a:rPr>
              <a:t> .</a:t>
            </a:r>
            <a:endParaRPr lang="fr-FR" sz="3200" b="1" dirty="0" smtClean="0">
              <a:latin typeface="Traditional Arabic" pitchFamily="18" charset="-78"/>
              <a:cs typeface="Traditional Arabic" pitchFamily="18" charset="-78"/>
            </a:endParaRPr>
          </a:p>
          <a:p>
            <a:pPr lvl="0" algn="r" rtl="1">
              <a:lnSpc>
                <a:spcPct val="150000"/>
              </a:lnSpc>
            </a:pPr>
            <a:r>
              <a:rPr lang="ar-MA" sz="3200" b="1" dirty="0" smtClean="0">
                <a:latin typeface="Traditional Arabic" pitchFamily="18" charset="-78"/>
                <a:cs typeface="Traditional Arabic" pitchFamily="18" charset="-78"/>
              </a:rPr>
              <a:t>اعتماد العجم على البناء .</a:t>
            </a:r>
            <a:endParaRPr lang="fr-FR" sz="3200" b="1" dirty="0" smtClean="0">
              <a:latin typeface="Traditional Arabic" pitchFamily="18" charset="-78"/>
              <a:cs typeface="Traditional Arabic" pitchFamily="18" charset="-78"/>
            </a:endParaRPr>
          </a:p>
          <a:p>
            <a:pPr lvl="0" algn="r" rtl="1">
              <a:lnSpc>
                <a:spcPct val="150000"/>
              </a:lnSpc>
            </a:pPr>
            <a:r>
              <a:rPr lang="ar-MA" sz="3200" b="1" dirty="0" smtClean="0">
                <a:latin typeface="Traditional Arabic" pitchFamily="18" charset="-78"/>
                <a:cs typeface="Traditional Arabic" pitchFamily="18" charset="-78"/>
              </a:rPr>
              <a:t>اعتماد العرب على البناء .</a:t>
            </a:r>
            <a:endParaRPr lang="fr-FR" sz="3200" b="1" dirty="0" smtClean="0">
              <a:latin typeface="Traditional Arabic" pitchFamily="18" charset="-78"/>
              <a:cs typeface="Traditional Arabic" pitchFamily="18" charset="-78"/>
            </a:endParaRPr>
          </a:p>
          <a:p>
            <a:pPr lvl="0" algn="r" rtl="1">
              <a:lnSpc>
                <a:spcPct val="150000"/>
              </a:lnSpc>
            </a:pPr>
            <a:r>
              <a:rPr lang="ar-MA" sz="3200" b="1" dirty="0" smtClean="0">
                <a:latin typeface="Traditional Arabic" pitchFamily="18" charset="-78"/>
                <a:cs typeface="Traditional Arabic" pitchFamily="18" charset="-78"/>
              </a:rPr>
              <a:t>الشعر أوثق وأرسخ وأبقى من البناء .</a:t>
            </a:r>
            <a:endParaRPr lang="fr-FR" sz="3200" b="1" dirty="0" smtClean="0">
              <a:latin typeface="Traditional Arabic" pitchFamily="18" charset="-78"/>
              <a:cs typeface="Traditional Arabic" pitchFamily="18" charset="-78"/>
            </a:endParaRPr>
          </a:p>
          <a:p>
            <a:pPr algn="r"/>
            <a:endParaRPr lang="fr-FR" dirty="0" smtClean="0"/>
          </a:p>
          <a:p>
            <a:pPr algn="r">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lvl="0" algn="just" rtl="1">
              <a:buNone/>
            </a:pPr>
            <a:endParaRPr lang="fr-FR" dirty="0" smtClean="0"/>
          </a:p>
          <a:p>
            <a:pPr lvl="0" algn="just" rtl="1">
              <a:lnSpc>
                <a:spcPct val="150000"/>
              </a:lnSpc>
            </a:pPr>
            <a:r>
              <a:rPr lang="ar-MA" sz="3200" b="1" dirty="0" smtClean="0">
                <a:latin typeface="Traditional Arabic" pitchFamily="18" charset="-78"/>
                <a:cs typeface="Traditional Arabic" pitchFamily="18" charset="-78"/>
              </a:rPr>
              <a:t>إنهاء مناقب الأمم وإفناء آثارها بنقض بنيانها الذي كان يحفظ تلك الآثار .</a:t>
            </a:r>
            <a:endParaRPr lang="fr-FR" sz="3200" b="1" dirty="0" smtClean="0">
              <a:latin typeface="Traditional Arabic" pitchFamily="18" charset="-78"/>
              <a:cs typeface="Traditional Arabic" pitchFamily="18" charset="-78"/>
            </a:endParaRPr>
          </a:p>
          <a:p>
            <a:pPr lvl="0" algn="just" rtl="1">
              <a:lnSpc>
                <a:spcPct val="150000"/>
              </a:lnSpc>
            </a:pPr>
            <a:r>
              <a:rPr lang="ar-MA" sz="3200" b="1" dirty="0" smtClean="0">
                <a:latin typeface="Traditional Arabic" pitchFamily="18" charset="-78"/>
                <a:cs typeface="Traditional Arabic" pitchFamily="18" charset="-78"/>
              </a:rPr>
              <a:t>الاعتماد على البناء في تحصين </a:t>
            </a:r>
            <a:r>
              <a:rPr lang="ar-MA" sz="3200" b="1" dirty="0" err="1" smtClean="0">
                <a:latin typeface="Traditional Arabic" pitchFamily="18" charset="-78"/>
                <a:cs typeface="Traditional Arabic" pitchFamily="18" charset="-78"/>
              </a:rPr>
              <a:t>منتوج</a:t>
            </a:r>
            <a:r>
              <a:rPr lang="ar-MA" sz="3200" b="1" dirty="0" smtClean="0">
                <a:latin typeface="Traditional Arabic" pitchFamily="18" charset="-78"/>
                <a:cs typeface="Traditional Arabic" pitchFamily="18" charset="-78"/>
              </a:rPr>
              <a:t> الحضارة اعتماد خاضع لتهديد تعرية الزمن من جهة ، ولتهديد الهدم المباشر بتدخل الإنسان ، من جهة ثانية .</a:t>
            </a:r>
            <a:endParaRPr lang="fr-FR" sz="3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lvl="0" rtl="1">
              <a:buNone/>
            </a:pPr>
            <a:r>
              <a:rPr lang="fr-FR" dirty="0" smtClean="0"/>
              <a:t> </a:t>
            </a:r>
          </a:p>
          <a:p>
            <a:pPr lvl="0" algn="just" rtl="1">
              <a:lnSpc>
                <a:spcPct val="150000"/>
              </a:lnSpc>
            </a:pPr>
            <a:r>
              <a:rPr lang="ar-MA" sz="3200" b="1" dirty="0" smtClean="0">
                <a:latin typeface="Traditional Arabic" pitchFamily="18" charset="-78"/>
                <a:cs typeface="Traditional Arabic" pitchFamily="18" charset="-78"/>
              </a:rPr>
              <a:t>البناء مُعَرضٌ للهدم والاندثار مع مرور الزمن بفعل عوامل الطبيعة .</a:t>
            </a:r>
            <a:endParaRPr lang="fr-FR" sz="3200" b="1" dirty="0" smtClean="0">
              <a:latin typeface="Traditional Arabic" pitchFamily="18" charset="-78"/>
              <a:cs typeface="Traditional Arabic" pitchFamily="18" charset="-78"/>
            </a:endParaRPr>
          </a:p>
          <a:p>
            <a:pPr lvl="0" algn="just" rtl="1">
              <a:lnSpc>
                <a:spcPct val="150000"/>
              </a:lnSpc>
            </a:pPr>
            <a:r>
              <a:rPr lang="ar-MA" sz="3200" b="1" dirty="0" smtClean="0">
                <a:latin typeface="Traditional Arabic" pitchFamily="18" charset="-78"/>
                <a:cs typeface="Traditional Arabic" pitchFamily="18" charset="-78"/>
              </a:rPr>
              <a:t>البناء معرض للهدم والاندثار بفعل تدخل البشر ، حيث تقوم حضارة على أنقاض حضارة ، فتعمل الدولة الجديدة على هدم آثار الدولة القديمة ، لوقف حضورها وإنهاء آثارها في التاريخ .</a:t>
            </a:r>
            <a:endParaRPr lang="fr-FR" sz="3200" b="1" dirty="0" smtClean="0">
              <a:latin typeface="Traditional Arabic" pitchFamily="18" charset="-78"/>
              <a:cs typeface="Traditional Arabic" pitchFamily="18" charset="-78"/>
            </a:endParaRPr>
          </a:p>
          <a:p>
            <a:pPr algn="r" rtl="1">
              <a:lnSpc>
                <a:spcPct val="170000"/>
              </a:lnSpc>
            </a:pPr>
            <a:endParaRPr lang="fr-FR" dirty="0" smtClean="0">
              <a:latin typeface="Traditional Arabic" pitchFamily="18" charset="-78"/>
              <a:cs typeface="Traditional Arabic" pitchFamily="18" charset="-78"/>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Autofit/>
          </a:bodyPr>
          <a:lstStyle/>
          <a:p>
            <a:pPr lvl="0" algn="r" rtl="1">
              <a:lnSpc>
                <a:spcPct val="170000"/>
              </a:lnSpc>
            </a:pPr>
            <a:r>
              <a:rPr lang="ar-MA" sz="3200" b="1" dirty="0" smtClean="0">
                <a:latin typeface="Traditional Arabic" pitchFamily="18" charset="-78"/>
                <a:cs typeface="Traditional Arabic" pitchFamily="18" charset="-78"/>
              </a:rPr>
              <a:t>الشعر أضمن للبقاء والاستمرار </a:t>
            </a:r>
            <a:endParaRPr lang="fr-FR" sz="3200" b="1" dirty="0" smtClean="0">
              <a:latin typeface="Traditional Arabic" pitchFamily="18" charset="-78"/>
              <a:cs typeface="Traditional Arabic" pitchFamily="18" charset="-78"/>
            </a:endParaRPr>
          </a:p>
          <a:p>
            <a:pPr algn="r" rtl="1">
              <a:lnSpc>
                <a:spcPct val="170000"/>
              </a:lnSpc>
            </a:pPr>
            <a:r>
              <a:rPr lang="ar-MA" sz="3200" b="1" dirty="0" smtClean="0">
                <a:latin typeface="Traditional Arabic" pitchFamily="18" charset="-78"/>
                <a:cs typeface="Traditional Arabic" pitchFamily="18" charset="-78"/>
              </a:rPr>
              <a:t>قال الشاعر :</a:t>
            </a:r>
            <a:endParaRPr lang="fr-FR" sz="3200" b="1" dirty="0" smtClean="0">
              <a:latin typeface="Traditional Arabic" pitchFamily="18" charset="-78"/>
              <a:cs typeface="Traditional Arabic" pitchFamily="18" charset="-78"/>
            </a:endParaRPr>
          </a:p>
          <a:p>
            <a:pPr algn="r" rtl="1">
              <a:lnSpc>
                <a:spcPct val="170000"/>
              </a:lnSpc>
            </a:pPr>
            <a:r>
              <a:rPr lang="ar-MA" sz="3200" b="1" dirty="0" smtClean="0">
                <a:latin typeface="Traditional Arabic" pitchFamily="18" charset="-78"/>
                <a:cs typeface="Traditional Arabic" pitchFamily="18" charset="-78"/>
              </a:rPr>
              <a:t>ألم تر للبنيان تبلى بيوته 	وتبقى من الشعر البيوت </a:t>
            </a:r>
            <a:r>
              <a:rPr lang="ar-MA" sz="3200" b="1" dirty="0" err="1" smtClean="0">
                <a:latin typeface="Traditional Arabic" pitchFamily="18" charset="-78"/>
                <a:cs typeface="Traditional Arabic" pitchFamily="18" charset="-78"/>
              </a:rPr>
              <a:t>العوارم</a:t>
            </a:r>
            <a:endParaRPr lang="fr-FR" sz="3200" b="1" dirty="0" smtClean="0">
              <a:latin typeface="Traditional Arabic" pitchFamily="18" charset="-78"/>
              <a:cs typeface="Traditional Arabic" pitchFamily="18" charset="-78"/>
            </a:endParaRPr>
          </a:p>
          <a:p>
            <a:pPr algn="r" rtl="1">
              <a:lnSpc>
                <a:spcPct val="170000"/>
              </a:lnSpc>
            </a:pPr>
            <a:r>
              <a:rPr lang="ar-MA" sz="3200" b="1" dirty="0" smtClean="0">
                <a:latin typeface="Traditional Arabic" pitchFamily="18" charset="-78"/>
                <a:cs typeface="Traditional Arabic" pitchFamily="18" charset="-78"/>
              </a:rPr>
              <a:t>فالبنيان معرض للبلى ، بينما الشعر ممتع بالبقاء .</a:t>
            </a:r>
            <a:endParaRPr lang="fr-FR" sz="3200" b="1" dirty="0" smtClean="0">
              <a:latin typeface="Traditional Arabic" pitchFamily="18" charset="-78"/>
              <a:cs typeface="Traditional Arabic" pitchFamily="18" charset="-78"/>
            </a:endParaRPr>
          </a:p>
          <a:p>
            <a:pPr algn="r" rtl="1">
              <a:lnSpc>
                <a:spcPct val="170000"/>
              </a:lnSpc>
            </a:pPr>
            <a:r>
              <a:rPr lang="ar-MA" sz="3200" b="1" dirty="0" smtClean="0">
                <a:latin typeface="Traditional Arabic" pitchFamily="18" charset="-78"/>
                <a:cs typeface="Traditional Arabic" pitchFamily="18" charset="-78"/>
              </a:rPr>
              <a:t>إذن .. إلامَ تمتد أولية الشعر الشعر العربي ؟؟؟</a:t>
            </a:r>
            <a:endParaRPr lang="fr-FR"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r"/>
            <a:endParaRPr lang="ar-MA" dirty="0" smtClean="0"/>
          </a:p>
          <a:p>
            <a:pPr lvl="0" algn="just" rtl="1">
              <a:lnSpc>
                <a:spcPct val="170000"/>
              </a:lnSpc>
            </a:pPr>
            <a:r>
              <a:rPr lang="ar-MA" sz="3200" b="1" dirty="0" smtClean="0">
                <a:latin typeface="Traditional Arabic" pitchFamily="18" charset="-78"/>
                <a:cs typeface="Traditional Arabic" pitchFamily="18" charset="-78"/>
              </a:rPr>
              <a:t>اعتماد العرب على الشعر ديوانا وسجلا لتوثيق خصائص الحياة المميزة الناهضة ، ولتوثيق </a:t>
            </a:r>
            <a:r>
              <a:rPr lang="ar-MA" sz="3200" b="1" dirty="0" err="1" smtClean="0">
                <a:latin typeface="Traditional Arabic" pitchFamily="18" charset="-78"/>
                <a:cs typeface="Traditional Arabic" pitchFamily="18" charset="-78"/>
              </a:rPr>
              <a:t>منتوج</a:t>
            </a:r>
            <a:r>
              <a:rPr lang="ar-MA" sz="3200" b="1" dirty="0" smtClean="0">
                <a:latin typeface="Traditional Arabic" pitchFamily="18" charset="-78"/>
                <a:cs typeface="Traditional Arabic" pitchFamily="18" charset="-78"/>
              </a:rPr>
              <a:t> تلك الحضارة ، يفيد بأن الشعر كان حاضرا ومؤهلا للقيام بتلك الوظيفة منذ ذلكم الحين : أي منذ </a:t>
            </a:r>
            <a:r>
              <a:rPr lang="ar-MA" sz="3200" b="1" dirty="0" err="1" smtClean="0">
                <a:latin typeface="Traditional Arabic" pitchFamily="18" charset="-78"/>
                <a:cs typeface="Traditional Arabic" pitchFamily="18" charset="-78"/>
              </a:rPr>
              <a:t>جاهزية</a:t>
            </a:r>
            <a:r>
              <a:rPr lang="ar-MA" sz="3200" b="1" dirty="0" smtClean="0">
                <a:latin typeface="Traditional Arabic" pitchFamily="18" charset="-78"/>
                <a:cs typeface="Traditional Arabic" pitchFamily="18" charset="-78"/>
              </a:rPr>
              <a:t> العرض </a:t>
            </a:r>
            <a:r>
              <a:rPr lang="ar-MA" sz="3200" b="1" dirty="0" err="1" smtClean="0">
                <a:latin typeface="Traditional Arabic" pitchFamily="18" charset="-78"/>
                <a:cs typeface="Traditional Arabic" pitchFamily="18" charset="-78"/>
              </a:rPr>
              <a:t>وجاهزية</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المنتوج</a:t>
            </a:r>
            <a:r>
              <a:rPr lang="ar-MA" sz="3200" b="1" dirty="0" smtClean="0">
                <a:latin typeface="Traditional Arabic" pitchFamily="18" charset="-78"/>
                <a:cs typeface="Traditional Arabic" pitchFamily="18" charset="-78"/>
              </a:rPr>
              <a:t> المُعَد للحفظ . </a:t>
            </a:r>
            <a:endParaRPr lang="fr-FR" sz="3200" b="1" dirty="0" smtClean="0"/>
          </a:p>
          <a:p>
            <a:pPr algn="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r"/>
            <a:endParaRPr lang="ar-MA" dirty="0" smtClean="0"/>
          </a:p>
          <a:p>
            <a:pPr lvl="0" algn="just" rtl="1">
              <a:lnSpc>
                <a:spcPct val="170000"/>
              </a:lnSpc>
            </a:pPr>
            <a:r>
              <a:rPr lang="ar-MA" sz="3200" b="1" dirty="0" smtClean="0">
                <a:latin typeface="Traditional Arabic" pitchFamily="18" charset="-78"/>
                <a:cs typeface="Traditional Arabic" pitchFamily="18" charset="-78"/>
              </a:rPr>
              <a:t>اقتران وجود الشعر العربي على الأقل بمستوى مقدر من نهضة حضارة العرب منذ إرهاصات وجودها الحضاري .</a:t>
            </a:r>
            <a:endParaRPr lang="fr-FR" sz="3200" b="1" dirty="0" smtClean="0">
              <a:latin typeface="Traditional Arabic" pitchFamily="18" charset="-78"/>
              <a:cs typeface="Traditional Arabic" pitchFamily="18" charset="-78"/>
            </a:endParaRPr>
          </a:p>
          <a:p>
            <a:pPr algn="just" rtl="1">
              <a:lnSpc>
                <a:spcPct val="170000"/>
              </a:lnSpc>
            </a:pPr>
            <a:r>
              <a:rPr lang="ar-MA" sz="3200" b="1" dirty="0" smtClean="0">
                <a:latin typeface="Traditional Arabic" pitchFamily="18" charset="-78"/>
                <a:cs typeface="Traditional Arabic" pitchFamily="18" charset="-78"/>
              </a:rPr>
              <a:t>الشعر العربي قديم قدم اليقظة العربية لأنه كان وسيلتها الأساس إلى تخليد آثارها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r">
              <a:buNone/>
            </a:pPr>
            <a:endParaRPr lang="ar-MA" dirty="0" smtClean="0"/>
          </a:p>
          <a:p>
            <a:pPr algn="r">
              <a:lnSpc>
                <a:spcPct val="150000"/>
              </a:lnSpc>
              <a:buNone/>
            </a:pPr>
            <a:r>
              <a:rPr lang="ar-MA" sz="3200" b="1" dirty="0" smtClean="0">
                <a:latin typeface="Traditional Arabic" pitchFamily="18" charset="-78"/>
                <a:cs typeface="Traditional Arabic" pitchFamily="18" charset="-78"/>
              </a:rPr>
              <a:t>قال الجاحظ :"وأما الشعر (ويقصد </a:t>
            </a:r>
            <a:r>
              <a:rPr lang="ar-MA" sz="3200" b="1" dirty="0" err="1" smtClean="0">
                <a:latin typeface="Traditional Arabic" pitchFamily="18" charset="-78"/>
                <a:cs typeface="Traditional Arabic" pitchFamily="18" charset="-78"/>
              </a:rPr>
              <a:t>به</a:t>
            </a:r>
            <a:r>
              <a:rPr lang="ar-MA" sz="3200" b="1" dirty="0" smtClean="0">
                <a:latin typeface="Traditional Arabic" pitchFamily="18" charset="-78"/>
                <a:cs typeface="Traditional Arabic" pitchFamily="18" charset="-78"/>
              </a:rPr>
              <a:t> العربي) فحديث الميلاد صغير السن أول ، أول من نهج سبيله وسهل الطريق إليه </a:t>
            </a:r>
            <a:r>
              <a:rPr lang="ar-MA" sz="3200" b="1" dirty="0" err="1" smtClean="0">
                <a:latin typeface="Traditional Arabic" pitchFamily="18" charset="-78"/>
                <a:cs typeface="Traditional Arabic" pitchFamily="18" charset="-78"/>
              </a:rPr>
              <a:t>أمرؤ</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بن حجر، ومهلهل بن ربيعة... فإذا استظهرنا الشعر وجدنا له إلى أن جاء الله بالإسلام خمسين ومائة عام .وإذا استظهرنا بغاية الاستظهار فمائتي عام"</a:t>
            </a:r>
            <a:endParaRPr lang="fr-FR" sz="3200" b="1" dirty="0" smtClean="0">
              <a:latin typeface="Traditional Arabic" pitchFamily="18" charset="-78"/>
              <a:cs typeface="Traditional Arabic" pitchFamily="18" charset="-78"/>
            </a:endParaRPr>
          </a:p>
          <a:p>
            <a:pPr algn="r">
              <a:buNone/>
            </a:pPr>
            <a:endParaRPr lang="fr-F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214282" y="1447800"/>
            <a:ext cx="8715436" cy="5124472"/>
          </a:xfrm>
        </p:spPr>
        <p:txBody>
          <a:bodyPr>
            <a:normAutofit fontScale="85000" lnSpcReduction="10000"/>
          </a:bodyPr>
          <a:lstStyle/>
          <a:p>
            <a:pPr algn="r">
              <a:buNone/>
            </a:pPr>
            <a:endParaRPr lang="ar-MA" dirty="0" smtClean="0"/>
          </a:p>
          <a:p>
            <a:pPr algn="just" rtl="1"/>
            <a:r>
              <a:rPr lang="ar-MA" dirty="0" smtClean="0"/>
              <a:t> </a:t>
            </a:r>
            <a:r>
              <a:rPr lang="ar-MA" sz="3900" b="1" dirty="0" smtClean="0">
                <a:latin typeface="Traditional Arabic" pitchFamily="18" charset="-78"/>
                <a:cs typeface="Traditional Arabic" pitchFamily="18" charset="-78"/>
              </a:rPr>
              <a:t>فوائد ومستنتجات :</a:t>
            </a:r>
            <a:endParaRPr lang="fr-FR" sz="3900" b="1" dirty="0" smtClean="0">
              <a:latin typeface="Traditional Arabic" pitchFamily="18" charset="-78"/>
              <a:cs typeface="Traditional Arabic" pitchFamily="18" charset="-78"/>
            </a:endParaRPr>
          </a:p>
          <a:p>
            <a:pPr lvl="0" algn="just" rtl="1">
              <a:lnSpc>
                <a:spcPct val="160000"/>
              </a:lnSpc>
            </a:pPr>
            <a:r>
              <a:rPr lang="ar-MA" sz="3800" b="1" dirty="0" smtClean="0">
                <a:latin typeface="Traditional Arabic" pitchFamily="18" charset="-78"/>
                <a:cs typeface="Traditional Arabic" pitchFamily="18" charset="-78"/>
              </a:rPr>
              <a:t>الجاحظ يجعل بدء عمر اليقظة العربية يضطرب بين أوائل القرن الخامس الميلادي وبين منتصفه .</a:t>
            </a:r>
            <a:endParaRPr lang="fr-FR" sz="3800" b="1" dirty="0" smtClean="0">
              <a:latin typeface="Traditional Arabic" pitchFamily="18" charset="-78"/>
              <a:cs typeface="Traditional Arabic" pitchFamily="18" charset="-78"/>
            </a:endParaRPr>
          </a:p>
          <a:p>
            <a:pPr lvl="0" algn="just" rtl="1">
              <a:lnSpc>
                <a:spcPct val="160000"/>
              </a:lnSpc>
            </a:pPr>
            <a:r>
              <a:rPr lang="ar-MA" sz="3800" b="1" dirty="0" smtClean="0">
                <a:latin typeface="Traditional Arabic" pitchFamily="18" charset="-78"/>
                <a:cs typeface="Traditional Arabic" pitchFamily="18" charset="-78"/>
              </a:rPr>
              <a:t>الجاحظ يصدر حكما عن عمر الشعر العربي : حديث الميلاد صغير السن</a:t>
            </a:r>
            <a:endParaRPr lang="fr-FR" sz="3800" b="1" dirty="0" smtClean="0">
              <a:latin typeface="Traditional Arabic" pitchFamily="18" charset="-78"/>
              <a:cs typeface="Traditional Arabic" pitchFamily="18" charset="-78"/>
            </a:endParaRPr>
          </a:p>
          <a:p>
            <a:pPr lvl="0" algn="just" rtl="1">
              <a:lnSpc>
                <a:spcPct val="160000"/>
              </a:lnSpc>
            </a:pPr>
            <a:r>
              <a:rPr lang="ar-MA" sz="3800" b="1" dirty="0" smtClean="0">
                <a:latin typeface="Traditional Arabic" pitchFamily="18" charset="-78"/>
                <a:cs typeface="Traditional Arabic" pitchFamily="18" charset="-78"/>
              </a:rPr>
              <a:t>يمتد عُمر الشعر العربي على أبعد تقدير حسب الجاحظ إلى قرن ونصف قبل الإسلام .</a:t>
            </a:r>
            <a:endParaRPr lang="fr-FR" sz="38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lvl="0" algn="r" rtl="1">
              <a:buNone/>
            </a:pPr>
            <a:endParaRPr lang="fr-FR" dirty="0" smtClean="0"/>
          </a:p>
          <a:p>
            <a:pPr lvl="0" algn="just" rtl="1">
              <a:lnSpc>
                <a:spcPct val="160000"/>
              </a:lnSpc>
            </a:pPr>
            <a:r>
              <a:rPr lang="ar-MA" sz="3200" b="1" dirty="0" smtClean="0">
                <a:latin typeface="Traditional Arabic" pitchFamily="18" charset="-78"/>
                <a:cs typeface="Traditional Arabic" pitchFamily="18" charset="-78"/>
              </a:rPr>
              <a:t>يرصد الجاحظُ </a:t>
            </a:r>
            <a:r>
              <a:rPr lang="ar-MA" sz="3200" b="1" dirty="0" err="1" smtClean="0">
                <a:latin typeface="Traditional Arabic" pitchFamily="18" charset="-78"/>
                <a:cs typeface="Traditional Arabic" pitchFamily="18" charset="-78"/>
              </a:rPr>
              <a:t>امرء</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بن حجر والمهلهل بن ربيعة ، أول من نهج سبيل الشعر وسهل الطريق إليه .</a:t>
            </a:r>
            <a:endParaRPr lang="fr-FR" sz="3200" b="1" dirty="0" smtClean="0">
              <a:latin typeface="Traditional Arabic" pitchFamily="18" charset="-78"/>
              <a:cs typeface="Traditional Arabic" pitchFamily="18" charset="-78"/>
            </a:endParaRPr>
          </a:p>
          <a:p>
            <a:pPr lvl="0" algn="just" rtl="1">
              <a:lnSpc>
                <a:spcPct val="160000"/>
              </a:lnSpc>
            </a:pPr>
            <a:r>
              <a:rPr lang="ar-MA" sz="3200" b="1" dirty="0" smtClean="0">
                <a:latin typeface="Traditional Arabic" pitchFamily="18" charset="-78"/>
                <a:cs typeface="Traditional Arabic" pitchFamily="18" charset="-78"/>
              </a:rPr>
              <a:t>اقتران عمر الشعر العربي ( مائة وخمسون عاما قبل الإسلام )  بامرئ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والمهلهل ، لا يدل بدقة على ميلاد الشعر العربي بقدر ما يدل على فترة ظهور شعر 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والمهلهل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t> مقدمة</a:t>
            </a:r>
            <a:r>
              <a:rPr lang="ar-MA" dirty="0" smtClean="0"/>
              <a:t> </a:t>
            </a:r>
            <a:endParaRPr lang="fr-FR" dirty="0"/>
          </a:p>
        </p:txBody>
      </p:sp>
      <p:sp>
        <p:nvSpPr>
          <p:cNvPr id="3" name="Espace réservé du contenu 2"/>
          <p:cNvSpPr>
            <a:spLocks noGrp="1"/>
          </p:cNvSpPr>
          <p:nvPr>
            <p:ph sz="quarter" idx="1"/>
          </p:nvPr>
        </p:nvSpPr>
        <p:spPr/>
        <p:txBody>
          <a:bodyPr>
            <a:noAutofit/>
          </a:bodyPr>
          <a:lstStyle/>
          <a:p>
            <a:pPr lvl="0" algn="just" rtl="1">
              <a:lnSpc>
                <a:spcPct val="170000"/>
              </a:lnSpc>
            </a:pPr>
            <a:r>
              <a:rPr lang="ar-MA" sz="3200" b="1" dirty="0" smtClean="0">
                <a:latin typeface="Traditional Arabic" pitchFamily="18" charset="-78"/>
                <a:cs typeface="Traditional Arabic" pitchFamily="18" charset="-78"/>
              </a:rPr>
              <a:t>البحث في الشعر العربي القديم بحث في أولية الشعر العربي .</a:t>
            </a:r>
            <a:endParaRPr lang="fr-FR" sz="3200" b="1" dirty="0" smtClean="0">
              <a:latin typeface="Traditional Arabic" pitchFamily="18" charset="-78"/>
              <a:cs typeface="Traditional Arabic" pitchFamily="18" charset="-78"/>
            </a:endParaRPr>
          </a:p>
          <a:p>
            <a:pPr lvl="0" algn="just" rtl="1">
              <a:lnSpc>
                <a:spcPct val="170000"/>
              </a:lnSpc>
            </a:pPr>
            <a:r>
              <a:rPr lang="ar-MA" sz="3200" b="1" dirty="0" smtClean="0">
                <a:latin typeface="Traditional Arabic" pitchFamily="18" charset="-78"/>
                <a:cs typeface="Traditional Arabic" pitchFamily="18" charset="-78"/>
              </a:rPr>
              <a:t>" الشعر القديم " </a:t>
            </a:r>
            <a:r>
              <a:rPr lang="ar-MA" sz="3200" b="1" dirty="0" err="1" smtClean="0">
                <a:latin typeface="Traditional Arabic" pitchFamily="18" charset="-78"/>
                <a:cs typeface="Traditional Arabic" pitchFamily="18" charset="-78"/>
              </a:rPr>
              <a:t>ضميمة</a:t>
            </a:r>
            <a:r>
              <a:rPr lang="ar-MA" sz="3200" b="1" dirty="0" smtClean="0">
                <a:latin typeface="Traditional Arabic" pitchFamily="18" charset="-78"/>
                <a:cs typeface="Traditional Arabic" pitchFamily="18" charset="-78"/>
              </a:rPr>
              <a:t> وصفية ، تتألف من الموصوف " الشعر" ومن الصفة " القديم " .</a:t>
            </a:r>
            <a:endParaRPr lang="fr-FR" sz="3200" b="1" dirty="0" smtClean="0">
              <a:latin typeface="Traditional Arabic" pitchFamily="18" charset="-78"/>
              <a:cs typeface="Traditional Arabic" pitchFamily="18" charset="-78"/>
            </a:endParaRPr>
          </a:p>
          <a:p>
            <a:pPr lvl="0" algn="just" rtl="1">
              <a:lnSpc>
                <a:spcPct val="170000"/>
              </a:lnSpc>
            </a:pPr>
            <a:r>
              <a:rPr lang="ar-MA" sz="3200" b="1" dirty="0" smtClean="0">
                <a:latin typeface="Traditional Arabic" pitchFamily="18" charset="-78"/>
                <a:cs typeface="Traditional Arabic" pitchFamily="18" charset="-78"/>
              </a:rPr>
              <a:t>الشعر عند العرب أشهر وأقدم </a:t>
            </a:r>
            <a:r>
              <a:rPr lang="ar-MA" sz="3200" b="1" dirty="0" err="1" smtClean="0">
                <a:latin typeface="Traditional Arabic" pitchFamily="18" charset="-78"/>
                <a:cs typeface="Traditional Arabic" pitchFamily="18" charset="-78"/>
              </a:rPr>
              <a:t>منتوج</a:t>
            </a:r>
            <a:r>
              <a:rPr lang="ar-MA" sz="3200" b="1" dirty="0" smtClean="0">
                <a:latin typeface="Traditional Arabic" pitchFamily="18" charset="-78"/>
                <a:cs typeface="Traditional Arabic" pitchFamily="18" charset="-78"/>
              </a:rPr>
              <a:t> حضاري عُرِفت </a:t>
            </a:r>
            <a:r>
              <a:rPr lang="ar-MA" sz="3200" b="1" dirty="0" err="1" smtClean="0">
                <a:latin typeface="Traditional Arabic" pitchFamily="18" charset="-78"/>
                <a:cs typeface="Traditional Arabic" pitchFamily="18" charset="-78"/>
              </a:rPr>
              <a:t>به</a:t>
            </a:r>
            <a:r>
              <a:rPr lang="ar-MA" sz="3200" b="1" dirty="0" smtClean="0">
                <a:latin typeface="Traditional Arabic" pitchFamily="18" charset="-78"/>
                <a:cs typeface="Traditional Arabic" pitchFamily="18" charset="-78"/>
              </a:rPr>
              <a:t> الأمة العربية </a:t>
            </a:r>
            <a:r>
              <a:rPr lang="ar-MA" sz="3200" b="1" dirty="0" err="1" smtClean="0">
                <a:latin typeface="Traditional Arabic" pitchFamily="18" charset="-78"/>
                <a:cs typeface="Traditional Arabic" pitchFamily="18" charset="-78"/>
              </a:rPr>
              <a:t>وامازت</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به</a:t>
            </a:r>
            <a:r>
              <a:rPr lang="ar-MA" sz="3200" b="1" dirty="0" smtClean="0">
                <a:latin typeface="Traditional Arabic" pitchFamily="18" charset="-78"/>
                <a:cs typeface="Traditional Arabic" pitchFamily="18" charset="-78"/>
              </a:rPr>
              <a:t> بين الأمم .</a:t>
            </a:r>
            <a:endParaRPr lang="fr-FR" sz="3200" b="1" dirty="0" smtClean="0">
              <a:latin typeface="Traditional Arabic" pitchFamily="18" charset="-78"/>
              <a:cs typeface="Traditional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5053034"/>
          </a:xfrm>
        </p:spPr>
        <p:txBody>
          <a:bodyPr>
            <a:normAutofit fontScale="92500" lnSpcReduction="20000"/>
          </a:bodyPr>
          <a:lstStyle/>
          <a:p>
            <a:pPr lvl="0" algn="just" rtl="1">
              <a:lnSpc>
                <a:spcPct val="150000"/>
              </a:lnSpc>
            </a:pPr>
            <a:r>
              <a:rPr lang="ar-MA" sz="3500" b="1" dirty="0" smtClean="0">
                <a:latin typeface="Traditional Arabic" pitchFamily="18" charset="-78"/>
                <a:cs typeface="Traditional Arabic" pitchFamily="18" charset="-78"/>
              </a:rPr>
              <a:t>النصف الأول من القرن الميلادي إشارة إلى زمن امرئ </a:t>
            </a:r>
            <a:r>
              <a:rPr lang="ar-MA" sz="3500" b="1" dirty="0" err="1" smtClean="0">
                <a:latin typeface="Traditional Arabic" pitchFamily="18" charset="-78"/>
                <a:cs typeface="Traditional Arabic" pitchFamily="18" charset="-78"/>
              </a:rPr>
              <a:t>القيس</a:t>
            </a:r>
            <a:r>
              <a:rPr lang="ar-MA" sz="3500" b="1" dirty="0" smtClean="0">
                <a:latin typeface="Traditional Arabic" pitchFamily="18" charset="-78"/>
                <a:cs typeface="Traditional Arabic" pitchFamily="18" charset="-78"/>
              </a:rPr>
              <a:t> والمهلهل .</a:t>
            </a:r>
            <a:endParaRPr lang="fr-FR" sz="3500" b="1" dirty="0" smtClean="0">
              <a:latin typeface="Traditional Arabic" pitchFamily="18" charset="-78"/>
              <a:cs typeface="Traditional Arabic" pitchFamily="18" charset="-78"/>
            </a:endParaRPr>
          </a:p>
          <a:p>
            <a:pPr lvl="0" algn="just" rtl="1">
              <a:lnSpc>
                <a:spcPct val="150000"/>
              </a:lnSpc>
            </a:pPr>
            <a:r>
              <a:rPr lang="ar-MA" sz="3500" b="1" dirty="0" smtClean="0">
                <a:latin typeface="Traditional Arabic" pitchFamily="18" charset="-78"/>
                <a:cs typeface="Traditional Arabic" pitchFamily="18" charset="-78"/>
              </a:rPr>
              <a:t>أولية الشعر العربي مقترنة عند الجاحظ بشعر امرئ </a:t>
            </a:r>
            <a:r>
              <a:rPr lang="ar-MA" sz="3500" b="1" dirty="0" err="1" smtClean="0">
                <a:latin typeface="Traditional Arabic" pitchFamily="18" charset="-78"/>
                <a:cs typeface="Traditional Arabic" pitchFamily="18" charset="-78"/>
              </a:rPr>
              <a:t>القيس</a:t>
            </a:r>
            <a:r>
              <a:rPr lang="ar-MA" sz="3500" b="1" dirty="0" smtClean="0">
                <a:latin typeface="Traditional Arabic" pitchFamily="18" charset="-78"/>
                <a:cs typeface="Traditional Arabic" pitchFamily="18" charset="-78"/>
              </a:rPr>
              <a:t> وشعر المهلهل .</a:t>
            </a:r>
            <a:endParaRPr lang="fr-FR" sz="3500" b="1" dirty="0" smtClean="0">
              <a:latin typeface="Traditional Arabic" pitchFamily="18" charset="-78"/>
              <a:cs typeface="Traditional Arabic" pitchFamily="18" charset="-78"/>
            </a:endParaRPr>
          </a:p>
          <a:p>
            <a:pPr lvl="0" algn="just" rtl="1">
              <a:lnSpc>
                <a:spcPct val="150000"/>
              </a:lnSpc>
            </a:pPr>
            <a:r>
              <a:rPr lang="ar-MA" sz="3500" b="1" dirty="0" smtClean="0">
                <a:latin typeface="Traditional Arabic" pitchFamily="18" charset="-78"/>
                <a:cs typeface="Traditional Arabic" pitchFamily="18" charset="-78"/>
              </a:rPr>
              <a:t>لكن ... هل يمكن أن يكون شعرهما أول الشعر العربي ؟</a:t>
            </a:r>
            <a:endParaRPr lang="fr-FR" sz="3500" b="1" dirty="0" smtClean="0">
              <a:latin typeface="Traditional Arabic" pitchFamily="18" charset="-78"/>
              <a:cs typeface="Traditional Arabic" pitchFamily="18" charset="-78"/>
            </a:endParaRPr>
          </a:p>
          <a:p>
            <a:pPr algn="just" rtl="1">
              <a:lnSpc>
                <a:spcPct val="150000"/>
              </a:lnSpc>
            </a:pPr>
            <a:r>
              <a:rPr lang="ar-MA" sz="3500" b="1" dirty="0" smtClean="0">
                <a:latin typeface="Traditional Arabic" pitchFamily="18" charset="-78"/>
                <a:cs typeface="Traditional Arabic" pitchFamily="18" charset="-78"/>
              </a:rPr>
              <a:t>وهل يمكن أن يكون زمنهما أول زمن لبروز نهضة عربية تحتاج إلى توثيق </a:t>
            </a:r>
            <a:r>
              <a:rPr lang="ar-MA" sz="3500" b="1" dirty="0" err="1" smtClean="0">
                <a:latin typeface="Traditional Arabic" pitchFamily="18" charset="-78"/>
                <a:cs typeface="Traditional Arabic" pitchFamily="18" charset="-78"/>
              </a:rPr>
              <a:t>إنتاجاتها</a:t>
            </a:r>
            <a:r>
              <a:rPr lang="ar-MA" sz="3500" b="1" dirty="0" smtClean="0">
                <a:latin typeface="Traditional Arabic" pitchFamily="18" charset="-78"/>
                <a:cs typeface="Traditional Arabic" pitchFamily="18" charset="-78"/>
              </a:rPr>
              <a:t> وحفظ مآثرها شعرا ؟؟؟</a:t>
            </a:r>
            <a:endParaRPr lang="fr-FR" sz="35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5124472"/>
          </a:xfrm>
        </p:spPr>
        <p:txBody>
          <a:bodyPr>
            <a:normAutofit lnSpcReduction="10000"/>
          </a:bodyPr>
          <a:lstStyle/>
          <a:p>
            <a:pPr algn="just" rtl="1">
              <a:buNone/>
            </a:pPr>
            <a:endParaRPr lang="ar-MA" dirty="0" smtClean="0"/>
          </a:p>
          <a:p>
            <a:pPr algn="just" rtl="1">
              <a:lnSpc>
                <a:spcPct val="150000"/>
              </a:lnSpc>
              <a:buFontTx/>
              <a:buChar char="-"/>
            </a:pPr>
            <a:r>
              <a:rPr lang="ar-MA" sz="3200" b="1" dirty="0" smtClean="0">
                <a:latin typeface="Traditional Arabic" pitchFamily="18" charset="-78"/>
                <a:cs typeface="Traditional Arabic" pitchFamily="18" charset="-78"/>
              </a:rPr>
              <a:t>لا تنضج الأشياء بالطفرة ، بل بالتطور .</a:t>
            </a:r>
          </a:p>
          <a:p>
            <a:pPr algn="just" rtl="1">
              <a:lnSpc>
                <a:spcPct val="150000"/>
              </a:lnSpc>
              <a:buFontTx/>
              <a:buChar char="-"/>
            </a:pPr>
            <a:r>
              <a:rPr lang="ar-MA" sz="3200" b="1" dirty="0" smtClean="0">
                <a:latin typeface="Traditional Arabic" pitchFamily="18" charset="-78"/>
                <a:cs typeface="Traditional Arabic" pitchFamily="18" charset="-78"/>
              </a:rPr>
              <a:t>لا تكتمل الأشياء إلا بعد نقصان .</a:t>
            </a:r>
          </a:p>
          <a:p>
            <a:pPr algn="just" rtl="1">
              <a:lnSpc>
                <a:spcPct val="150000"/>
              </a:lnSpc>
              <a:buFontTx/>
              <a:buChar char="-"/>
            </a:pPr>
            <a:r>
              <a:rPr lang="ar-MA" sz="3200" b="1" dirty="0" smtClean="0">
                <a:latin typeface="Traditional Arabic" pitchFamily="18" charset="-78"/>
                <a:cs typeface="Traditional Arabic" pitchFamily="18" charset="-78"/>
              </a:rPr>
              <a:t>لا تستوي التجارب إلا بالتراكم .</a:t>
            </a:r>
            <a:r>
              <a:rPr lang="ar-MA" sz="3200" b="1" dirty="0" smtClean="0"/>
              <a:t>	</a:t>
            </a:r>
          </a:p>
          <a:p>
            <a:pPr algn="just" rtl="1">
              <a:lnSpc>
                <a:spcPct val="150000"/>
              </a:lnSpc>
              <a:buFontTx/>
              <a:buChar char="-"/>
            </a:pPr>
            <a:r>
              <a:rPr lang="ar-MA" sz="3200" b="1" dirty="0" smtClean="0">
                <a:latin typeface="Traditional Arabic" pitchFamily="18" charset="-78"/>
                <a:cs typeface="Traditional Arabic" pitchFamily="18" charset="-78"/>
              </a:rPr>
              <a:t>نضج الشعر العربي في أعلى مقامات الفنية في تجارب 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ليس من </a:t>
            </a:r>
            <a:r>
              <a:rPr lang="ar-MA" sz="3200" b="1" dirty="0" err="1" smtClean="0">
                <a:latin typeface="Traditional Arabic" pitchFamily="18" charset="-78"/>
                <a:cs typeface="Traditional Arabic" pitchFamily="18" charset="-78"/>
              </a:rPr>
              <a:t>سيماء</a:t>
            </a:r>
            <a:r>
              <a:rPr lang="ar-MA" sz="3200" b="1" dirty="0" smtClean="0">
                <a:latin typeface="Traditional Arabic" pitchFamily="18" charset="-78"/>
                <a:cs typeface="Traditional Arabic" pitchFamily="18" charset="-78"/>
              </a:rPr>
              <a:t> شعر البدايات .</a:t>
            </a:r>
          </a:p>
          <a:p>
            <a:pPr algn="just" rtl="1">
              <a:lnSpc>
                <a:spcPct val="150000"/>
              </a:lnSpc>
              <a:buNone/>
            </a:pPr>
            <a:r>
              <a:rPr lang="ar-MA" sz="3200" dirty="0" smtClean="0">
                <a:latin typeface="Traditional Arabic" pitchFamily="18" charset="-78"/>
                <a:cs typeface="Traditional Arabic" pitchFamily="18" charset="-78"/>
              </a:rPr>
              <a:t>	</a:t>
            </a:r>
            <a:endParaRPr lang="fr-FR" sz="3200" dirty="0" smtClean="0">
              <a:latin typeface="Traditional Arabic" pitchFamily="18" charset="-78"/>
              <a:cs typeface="Traditional Arabic" pitchFamily="18" charset="-78"/>
            </a:endParaRPr>
          </a:p>
          <a:p>
            <a:pPr algn="just" rtl="1">
              <a:buNone/>
            </a:pPr>
            <a:endParaRPr lang="fr-FR"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r">
              <a:buNone/>
            </a:pPr>
            <a:endParaRPr lang="ar-MA" dirty="0" smtClean="0"/>
          </a:p>
          <a:p>
            <a:pPr algn="r">
              <a:lnSpc>
                <a:spcPct val="150000"/>
              </a:lnSpc>
              <a:buNone/>
            </a:pPr>
            <a:r>
              <a:rPr lang="ar-MA" sz="3200" b="1" dirty="0" smtClean="0">
                <a:latin typeface="Traditional Arabic" pitchFamily="18" charset="-78"/>
                <a:cs typeface="Traditional Arabic" pitchFamily="18" charset="-78"/>
              </a:rPr>
              <a:t>      إن النمو الطبيعي للقصيدة العربية من حيث أوزانها وموضوعاتها ولغتها  ونحوها وأساليبها وبلاغتها يقتضي أن تكون قد عاشت قبل زمن </a:t>
            </a:r>
            <a:r>
              <a:rPr lang="ar-MA" sz="3200" b="1" dirty="0" err="1" smtClean="0">
                <a:latin typeface="Traditional Arabic" pitchFamily="18" charset="-78"/>
                <a:cs typeface="Traditional Arabic" pitchFamily="18" charset="-78"/>
              </a:rPr>
              <a:t>امرىء</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أطوار كثيرة ، وتعثرت تعثرات جمة حتى اكتمل لها هذا الشكل ونضجت بتلك الصورة الذي نجدها عليه في شعر </a:t>
            </a:r>
            <a:r>
              <a:rPr lang="ar-MA" sz="3200" b="1" dirty="0" err="1" smtClean="0">
                <a:latin typeface="Traditional Arabic" pitchFamily="18" charset="-78"/>
                <a:cs typeface="Traditional Arabic" pitchFamily="18" charset="-78"/>
              </a:rPr>
              <a:t>امرىء</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ومن عاصره أو سبقه أو جاء بعده .</a:t>
            </a:r>
            <a:endParaRPr lang="fr-FR" sz="32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r">
              <a:buNone/>
            </a:pPr>
            <a:endParaRPr lang="ar-MA" dirty="0" smtClean="0"/>
          </a:p>
          <a:p>
            <a:pPr algn="r">
              <a:lnSpc>
                <a:spcPct val="150000"/>
              </a:lnSpc>
              <a:buNone/>
            </a:pPr>
            <a:r>
              <a:rPr lang="ar-MA" sz="3200" b="1" dirty="0" smtClean="0">
                <a:latin typeface="Traditional Arabic" pitchFamily="18" charset="-78"/>
                <a:cs typeface="Traditional Arabic" pitchFamily="18" charset="-78"/>
              </a:rPr>
              <a:t>قال </a:t>
            </a:r>
            <a:r>
              <a:rPr lang="ar-MA" sz="3200" b="1" dirty="0" err="1" smtClean="0">
                <a:latin typeface="Traditional Arabic" pitchFamily="18" charset="-78"/>
                <a:cs typeface="Traditional Arabic" pitchFamily="18" charset="-78"/>
              </a:rPr>
              <a:t>دي</a:t>
            </a:r>
            <a:r>
              <a:rPr lang="ar-MA" sz="3200" b="1" dirty="0" smtClean="0">
                <a:latin typeface="Traditional Arabic" pitchFamily="18" charset="-78"/>
                <a:cs typeface="Traditional Arabic" pitchFamily="18" charset="-78"/>
              </a:rPr>
              <a:t> فرجيه : " إن أصول هذا الأدب قد هربت منا لسوء الحظ، فهو حين يطلع علينا لأول وهلة يطلع علينا من قلب الصحراء تام الخلقة كما خرجت </a:t>
            </a:r>
            <a:r>
              <a:rPr lang="ar-MA" sz="3200" b="1" dirty="0" err="1" smtClean="0">
                <a:latin typeface="Traditional Arabic" pitchFamily="18" charset="-78"/>
                <a:cs typeface="Traditional Arabic" pitchFamily="18" charset="-78"/>
              </a:rPr>
              <a:t>منيرفا</a:t>
            </a:r>
            <a:r>
              <a:rPr lang="ar-MA" sz="3200" b="1" dirty="0" smtClean="0">
                <a:latin typeface="Traditional Arabic" pitchFamily="18" charset="-78"/>
                <a:cs typeface="Traditional Arabic" pitchFamily="18" charset="-78"/>
              </a:rPr>
              <a:t> مستوية من ذهن  </a:t>
            </a:r>
            <a:r>
              <a:rPr lang="ar-MA" sz="3200" b="1" dirty="0" err="1" smtClean="0">
                <a:latin typeface="Traditional Arabic" pitchFamily="18" charset="-78"/>
                <a:cs typeface="Traditional Arabic" pitchFamily="18" charset="-78"/>
              </a:rPr>
              <a:t>جوبيتر</a:t>
            </a:r>
            <a:r>
              <a:rPr lang="ar-MA" sz="3200" b="1" dirty="0" smtClean="0">
                <a:latin typeface="Traditional Arabic" pitchFamily="18" charset="-78"/>
                <a:cs typeface="Traditional Arabic" pitchFamily="18" charset="-78"/>
              </a:rPr>
              <a:t> "</a:t>
            </a:r>
          </a:p>
          <a:p>
            <a:pPr>
              <a:lnSpc>
                <a:spcPct val="150000"/>
              </a:lnSpc>
              <a:buNone/>
            </a:pPr>
            <a:r>
              <a:rPr lang="fr-FR" sz="3200" b="1" dirty="0" err="1" smtClean="0">
                <a:latin typeface="Traditional Arabic" pitchFamily="18" charset="-78"/>
                <a:cs typeface="Traditional Arabic" pitchFamily="18" charset="-78"/>
              </a:rPr>
              <a:t>lArabie</a:t>
            </a:r>
            <a:r>
              <a:rPr lang="fr-FR" sz="3200" b="1" dirty="0" smtClean="0">
                <a:latin typeface="Traditional Arabic" pitchFamily="18" charset="-78"/>
                <a:cs typeface="Traditional Arabic" pitchFamily="18" charset="-78"/>
              </a:rPr>
              <a:t> par </a:t>
            </a:r>
            <a:r>
              <a:rPr lang="fr-FR" sz="3200" b="1" dirty="0" err="1" smtClean="0">
                <a:latin typeface="Traditional Arabic" pitchFamily="18" charset="-78"/>
                <a:cs typeface="Traditional Arabic" pitchFamily="18" charset="-78"/>
              </a:rPr>
              <a:t>Desvergers</a:t>
            </a:r>
            <a:r>
              <a:rPr lang="fr-FR" sz="3200" b="1" dirty="0" smtClean="0">
                <a:latin typeface="Traditional Arabic" pitchFamily="18" charset="-78"/>
                <a:cs typeface="Traditional Arabic" pitchFamily="18" charset="-78"/>
              </a:rPr>
              <a:t>  472</a:t>
            </a:r>
            <a:r>
              <a:rPr lang="ar-MA" sz="3200" b="1" dirty="0" smtClean="0">
                <a:latin typeface="Traditional Arabic" pitchFamily="18" charset="-78"/>
                <a:cs typeface="Traditional Arabic" pitchFamily="18" charset="-78"/>
              </a:rPr>
              <a:t>-</a:t>
            </a:r>
            <a:endParaRPr lang="fr-FR" sz="3200" b="1" dirty="0" smtClean="0">
              <a:latin typeface="Traditional Arabic" pitchFamily="18" charset="-78"/>
              <a:cs typeface="Traditional Arabic"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just" rtl="1">
              <a:lnSpc>
                <a:spcPct val="150000"/>
              </a:lnSpc>
            </a:pPr>
            <a:r>
              <a:rPr lang="ar-MA" sz="3200" b="1" dirty="0" smtClean="0">
                <a:latin typeface="Traditional Arabic" pitchFamily="18" charset="-78"/>
                <a:cs typeface="Traditional Arabic" pitchFamily="18" charset="-78"/>
              </a:rPr>
              <a:t>هكذا يفتح  </a:t>
            </a:r>
            <a:r>
              <a:rPr lang="ar-MA" sz="3200" b="1" dirty="0" err="1" smtClean="0">
                <a:latin typeface="Traditional Arabic" pitchFamily="18" charset="-78"/>
                <a:cs typeface="Traditional Arabic" pitchFamily="18" charset="-78"/>
              </a:rPr>
              <a:t>دي</a:t>
            </a:r>
            <a:r>
              <a:rPr lang="ar-MA" sz="3200" b="1" dirty="0" smtClean="0">
                <a:latin typeface="Traditional Arabic" pitchFamily="18" charset="-78"/>
                <a:cs typeface="Traditional Arabic" pitchFamily="18" charset="-78"/>
              </a:rPr>
              <a:t> فيرجي  أمامنا نافذة لتفسير المراحل الأولى لنشأة الشعر العربي قبل المرحلة التي يحيل عليها الجاحظ . حيث يشير إلى أطوار التخلق قبل اكتمال الخلقة. </a:t>
            </a:r>
          </a:p>
          <a:p>
            <a:pPr algn="just" rtl="1">
              <a:lnSpc>
                <a:spcPct val="150000"/>
              </a:lnSpc>
            </a:pPr>
            <a:r>
              <a:rPr lang="ar-MA" sz="3200" b="1" dirty="0" smtClean="0">
                <a:latin typeface="Traditional Arabic" pitchFamily="18" charset="-78"/>
                <a:cs typeface="Traditional Arabic" pitchFamily="18" charset="-78"/>
              </a:rPr>
              <a:t>يقول الدكتور محمد نجيب </a:t>
            </a:r>
            <a:r>
              <a:rPr lang="ar-MA" sz="3200" b="1" dirty="0" err="1" smtClean="0">
                <a:latin typeface="Traditional Arabic" pitchFamily="18" charset="-78"/>
                <a:cs typeface="Traditional Arabic" pitchFamily="18" charset="-78"/>
              </a:rPr>
              <a:t>البهبيتي</a:t>
            </a:r>
            <a:r>
              <a:rPr lang="ar-MA" sz="3200" b="1" dirty="0" smtClean="0">
                <a:latin typeface="Traditional Arabic" pitchFamily="18" charset="-78"/>
                <a:cs typeface="Traditional Arabic" pitchFamily="18" charset="-78"/>
              </a:rPr>
              <a:t> : " ولا ريب في أن القصيدة العربية أقدم ميلادا وأعرق نشأة مما صوره الجاحظ ومن ذهب مذهبه من علماء النقد ومؤرخي الأدب .</a:t>
            </a:r>
            <a:endParaRPr lang="fr-FR" sz="3200" b="1" dirty="0" smtClean="0">
              <a:latin typeface="Traditional Arabic" pitchFamily="18" charset="-78"/>
              <a:cs typeface="Traditional Arabic" pitchFamily="18" charset="-78"/>
            </a:endParaRP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just" rtl="1">
              <a:lnSpc>
                <a:spcPct val="150000"/>
              </a:lnSpc>
            </a:pPr>
            <a:r>
              <a:rPr lang="ar-MA" sz="3200" b="1" dirty="0" smtClean="0">
                <a:latin typeface="Traditional Arabic" pitchFamily="18" charset="-78"/>
                <a:cs typeface="Traditional Arabic" pitchFamily="18" charset="-78"/>
              </a:rPr>
              <a:t>إن هذا العصر الذي بينه الجاحظ كان عصرا من العصور الفاصلة في تاريخ الأمم وكان فترة حافلة في حياة الأمة العربية أدت إلى نتائج عميقة في تاريخها وفي تاريخ البشرية خطيرة جسيمة . حتى لقد وجدت معها الأمة نفسها في حال أنستها ماضيها كله : تاريخها وشعرها "        </a:t>
            </a:r>
            <a:r>
              <a:rPr lang="ar-MA" sz="2800" b="1" dirty="0" smtClean="0">
                <a:latin typeface="Traditional Arabic" pitchFamily="18" charset="-78"/>
                <a:cs typeface="Traditional Arabic" pitchFamily="18" charset="-78"/>
              </a:rPr>
              <a:t>تاريخ الشعر العربي حتى آخر القرن الثالث الهجري ص: 5</a:t>
            </a:r>
            <a:endParaRPr lang="fr-FR" sz="2800" b="1" dirty="0" smtClean="0">
              <a:latin typeface="Traditional Arabic" pitchFamily="18" charset="-78"/>
              <a:cs typeface="Traditional Arabic" pitchFamily="18" charset="-78"/>
            </a:endParaRPr>
          </a:p>
          <a:p>
            <a:pPr algn="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Autofit/>
          </a:bodyPr>
          <a:lstStyle/>
          <a:p>
            <a:pPr algn="r" rtl="1">
              <a:lnSpc>
                <a:spcPct val="160000"/>
              </a:lnSpc>
            </a:pPr>
            <a:r>
              <a:rPr lang="ar-MA" sz="3600" b="1" dirty="0" smtClean="0">
                <a:latin typeface="Traditional Arabic" pitchFamily="18" charset="-78"/>
                <a:cs typeface="Traditional Arabic" pitchFamily="18" charset="-78"/>
              </a:rPr>
              <a:t>فوائد ومستنتجات :</a:t>
            </a:r>
          </a:p>
          <a:p>
            <a:pPr algn="r" rtl="1">
              <a:lnSpc>
                <a:spcPct val="160000"/>
              </a:lnSpc>
            </a:pPr>
            <a:r>
              <a:rPr lang="ar-MA" sz="3200" b="1" dirty="0" smtClean="0">
                <a:latin typeface="Traditional Arabic" pitchFamily="18" charset="-78"/>
                <a:cs typeface="Traditional Arabic" pitchFamily="18" charset="-78"/>
              </a:rPr>
              <a:t>ارتباط الشعر العربي بالنهضة العربية وبالوعي العربي لحفظ التراث العربي في قوالب الشعر .</a:t>
            </a:r>
          </a:p>
          <a:p>
            <a:pPr algn="r" rtl="1">
              <a:lnSpc>
                <a:spcPct val="160000"/>
              </a:lnSpc>
            </a:pPr>
            <a:r>
              <a:rPr lang="ar-MA" sz="3200" b="1" dirty="0" smtClean="0">
                <a:latin typeface="Traditional Arabic" pitchFamily="18" charset="-78"/>
                <a:cs typeface="Traditional Arabic" pitchFamily="18" charset="-78"/>
              </a:rPr>
              <a:t>فهل يقف امتداد اليقظة العربية عند زمن 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 أي بخمسين ومائة سنة قبل الإسلام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fontScale="92500"/>
          </a:bodyPr>
          <a:lstStyle/>
          <a:p>
            <a:pPr algn="just" rtl="1">
              <a:lnSpc>
                <a:spcPct val="160000"/>
              </a:lnSpc>
              <a:buNone/>
            </a:pPr>
            <a:r>
              <a:rPr lang="ar-MA" sz="3200" b="1" dirty="0" smtClean="0">
                <a:latin typeface="Traditional Arabic" pitchFamily="18" charset="-78"/>
                <a:cs typeface="Traditional Arabic" pitchFamily="18" charset="-78"/>
              </a:rPr>
              <a:t>يقول </a:t>
            </a:r>
            <a:r>
              <a:rPr lang="ar-MA" sz="3200" b="1" dirty="0" err="1" smtClean="0">
                <a:latin typeface="Traditional Arabic" pitchFamily="18" charset="-78"/>
                <a:cs typeface="Traditional Arabic" pitchFamily="18" charset="-78"/>
              </a:rPr>
              <a:t>فيليبي</a:t>
            </a:r>
            <a:r>
              <a:rPr lang="ar-MA" sz="3200" b="1" dirty="0" smtClean="0">
                <a:latin typeface="Traditional Arabic" pitchFamily="18" charset="-78"/>
                <a:cs typeface="Traditional Arabic" pitchFamily="18" charset="-78"/>
              </a:rPr>
              <a:t>:"إن مشاركة أهل بلاد العرب الجنوبية في بناء الحضارة الإنسانية أمر لا تكاد تمكن في وصفه المغالاة، وأقل من ذلك بكثير إمكان إنكاره . وقد يحسن بنا أن نذكر أن بلاد العرب لبثت على أقل تقدير طوال الألفي عام السابقة لظهور محمد قوة من القوى العظمى على الأرض، لها أعمالها التجارية والفكرية الهائلة ثم غدت بعد ذلك من جديد قطب الرحى من </a:t>
            </a:r>
            <a:r>
              <a:rPr lang="ar-MA" sz="3200" b="1" dirty="0" err="1" smtClean="0">
                <a:latin typeface="Traditional Arabic" pitchFamily="18" charset="-78"/>
                <a:cs typeface="Traditional Arabic" pitchFamily="18" charset="-78"/>
              </a:rPr>
              <a:t>امبراطورية</a:t>
            </a:r>
            <a:r>
              <a:rPr lang="ar-MA" sz="3200" b="1" dirty="0" smtClean="0">
                <a:latin typeface="Traditional Arabic" pitchFamily="18" charset="-78"/>
                <a:cs typeface="Traditional Arabic" pitchFamily="18" charset="-78"/>
              </a:rPr>
              <a:t> عالمية عظمى ، تم لها ذلك بوحي الإسلام وبباعثه . </a:t>
            </a:r>
            <a:endParaRPr lang="fr-FR"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fontScale="92500" lnSpcReduction="20000"/>
          </a:bodyPr>
          <a:lstStyle/>
          <a:p>
            <a:pPr algn="r" rtl="1">
              <a:lnSpc>
                <a:spcPct val="160000"/>
              </a:lnSpc>
              <a:buNone/>
            </a:pPr>
            <a:r>
              <a:rPr lang="ar-MA" sz="3500" b="1" dirty="0" smtClean="0">
                <a:latin typeface="Traditional Arabic" pitchFamily="18" charset="-78"/>
                <a:cs typeface="Traditional Arabic" pitchFamily="18" charset="-78"/>
              </a:rPr>
              <a:t>فحملت شعلة المعرفة حية متوقدة في عهود كان يغمر فيها الظلام أوروبا. ولكنها كانت يومئذ قد نسيت ماضيها، أو انصرفت عن تقدير ما قامت بإنجازه من الأعمال في قديمها العتيد، ثم راحت في كبرياء تطلق على ماضي عظمتها الباكرة اسم (العصر الجاهلي) </a:t>
            </a:r>
          </a:p>
          <a:p>
            <a:pPr algn="r" rtl="1">
              <a:lnSpc>
                <a:spcPct val="160000"/>
              </a:lnSpc>
              <a:buNone/>
            </a:pPr>
            <a:r>
              <a:rPr lang="ar-MA" sz="3500" b="1" dirty="0" smtClean="0">
                <a:latin typeface="Traditional Arabic" pitchFamily="18" charset="-78"/>
                <a:cs typeface="Traditional Arabic" pitchFamily="18" charset="-78"/>
              </a:rPr>
              <a:t> </a:t>
            </a:r>
            <a:r>
              <a:rPr lang="fr-FR" sz="3500" b="1" dirty="0" smtClean="0">
                <a:latin typeface="Traditional Arabic" pitchFamily="18" charset="-78"/>
                <a:cs typeface="Traditional Arabic" pitchFamily="18" charset="-78"/>
              </a:rPr>
              <a:t>The background of</a:t>
            </a:r>
            <a:endParaRPr lang="ar-MA" sz="3500" b="1" dirty="0" smtClean="0">
              <a:latin typeface="Traditional Arabic" pitchFamily="18" charset="-78"/>
              <a:cs typeface="Traditional Arabic" pitchFamily="18" charset="-78"/>
            </a:endParaRPr>
          </a:p>
          <a:p>
            <a:pPr algn="r" rtl="1">
              <a:lnSpc>
                <a:spcPct val="160000"/>
              </a:lnSpc>
              <a:buNone/>
            </a:pPr>
            <a:r>
              <a:rPr lang="fr-FR" sz="3500" b="1" dirty="0" smtClean="0">
                <a:latin typeface="Traditional Arabic" pitchFamily="18" charset="-78"/>
                <a:cs typeface="Traditional Arabic" pitchFamily="18" charset="-78"/>
              </a:rPr>
              <a:t> Islam 11</a:t>
            </a:r>
          </a:p>
          <a:p>
            <a:pPr algn="r">
              <a:buNone/>
            </a:pP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lnSpcReduction="10000"/>
          </a:bodyPr>
          <a:lstStyle/>
          <a:p>
            <a:pPr algn="just" rtl="1">
              <a:lnSpc>
                <a:spcPct val="150000"/>
              </a:lnSpc>
              <a:buFontTx/>
              <a:buChar char="-"/>
            </a:pPr>
            <a:r>
              <a:rPr lang="ar-MA" sz="3600" b="1" dirty="0" smtClean="0">
                <a:latin typeface="Traditional Arabic" pitchFamily="18" charset="-78"/>
                <a:cs typeface="Traditional Arabic" pitchFamily="18" charset="-78"/>
              </a:rPr>
              <a:t>فوائد ومستنتجات :</a:t>
            </a:r>
          </a:p>
          <a:p>
            <a:pPr algn="just" rtl="1">
              <a:lnSpc>
                <a:spcPct val="150000"/>
              </a:lnSpc>
              <a:buFontTx/>
              <a:buChar char="-"/>
            </a:pPr>
            <a:r>
              <a:rPr lang="ar-MA" sz="3200" b="1" dirty="0" smtClean="0">
                <a:latin typeface="Traditional Arabic" pitchFamily="18" charset="-78"/>
                <a:cs typeface="Traditional Arabic" pitchFamily="18" charset="-78"/>
              </a:rPr>
              <a:t>يُرجِع </a:t>
            </a:r>
            <a:r>
              <a:rPr lang="ar-MA" sz="3200" b="1" dirty="0" err="1" smtClean="0">
                <a:latin typeface="Traditional Arabic" pitchFamily="18" charset="-78"/>
                <a:cs typeface="Traditional Arabic" pitchFamily="18" charset="-78"/>
              </a:rPr>
              <a:t>فيليبي</a:t>
            </a:r>
            <a:r>
              <a:rPr lang="ar-MA" sz="3200" b="1" dirty="0" smtClean="0">
                <a:latin typeface="Traditional Arabic" pitchFamily="18" charset="-78"/>
                <a:cs typeface="Traditional Arabic" pitchFamily="18" charset="-78"/>
              </a:rPr>
              <a:t> ظهور الحضارة العربية إلى أقدم عهود الحضارة الإنسانية</a:t>
            </a:r>
          </a:p>
          <a:p>
            <a:pPr algn="just" rtl="1">
              <a:lnSpc>
                <a:spcPct val="150000"/>
              </a:lnSpc>
              <a:buFontTx/>
              <a:buChar char="-"/>
            </a:pPr>
            <a:r>
              <a:rPr lang="ar-MA" sz="3200" b="1" dirty="0" smtClean="0">
                <a:latin typeface="Traditional Arabic" pitchFamily="18" charset="-78"/>
                <a:cs typeface="Traditional Arabic" pitchFamily="18" charset="-78"/>
              </a:rPr>
              <a:t>يرجع </a:t>
            </a:r>
            <a:r>
              <a:rPr lang="ar-MA" sz="3200" b="1" dirty="0" err="1" smtClean="0">
                <a:latin typeface="Traditional Arabic" pitchFamily="18" charset="-78"/>
                <a:cs typeface="Traditional Arabic" pitchFamily="18" charset="-78"/>
              </a:rPr>
              <a:t>فيليبي</a:t>
            </a:r>
            <a:r>
              <a:rPr lang="ar-MA" sz="3200" b="1" dirty="0" smtClean="0">
                <a:latin typeface="Traditional Arabic" pitchFamily="18" charset="-78"/>
                <a:cs typeface="Traditional Arabic" pitchFamily="18" charset="-78"/>
              </a:rPr>
              <a:t> ظهور الحضارة العربية إلى حوالي ألفي عام (عشرين قرنا ) قبل الإسلام .</a:t>
            </a:r>
          </a:p>
          <a:p>
            <a:pPr algn="just" rtl="1">
              <a:lnSpc>
                <a:spcPct val="150000"/>
              </a:lnSpc>
              <a:buFontTx/>
              <a:buChar char="-"/>
            </a:pPr>
            <a:r>
              <a:rPr lang="ar-MA" sz="3200" b="1" dirty="0" err="1" smtClean="0">
                <a:latin typeface="Traditional Arabic" pitchFamily="18" charset="-78"/>
                <a:cs typeface="Traditional Arabic" pitchFamily="18" charset="-78"/>
              </a:rPr>
              <a:t>يُبَئِرُ</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فيليبي</a:t>
            </a:r>
            <a:r>
              <a:rPr lang="ar-MA" sz="3200" b="1" dirty="0" smtClean="0">
                <a:latin typeface="Traditional Arabic" pitchFamily="18" charset="-78"/>
                <a:cs typeface="Traditional Arabic" pitchFamily="18" charset="-78"/>
              </a:rPr>
              <a:t> ضمن عناصر حضارة العرب القديمة قبل الإسلام على الفكر والتجارة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مقدمة</a:t>
            </a:r>
            <a:endParaRPr lang="fr-FR" dirty="0"/>
          </a:p>
        </p:txBody>
      </p:sp>
      <p:sp>
        <p:nvSpPr>
          <p:cNvPr id="3" name="Espace réservé du contenu 2"/>
          <p:cNvSpPr>
            <a:spLocks noGrp="1"/>
          </p:cNvSpPr>
          <p:nvPr>
            <p:ph sz="quarter" idx="1"/>
          </p:nvPr>
        </p:nvSpPr>
        <p:spPr>
          <a:xfrm>
            <a:off x="1000100" y="1428736"/>
            <a:ext cx="7772400" cy="5143504"/>
          </a:xfrm>
        </p:spPr>
        <p:txBody>
          <a:bodyPr>
            <a:normAutofit fontScale="62500" lnSpcReduction="20000"/>
          </a:bodyPr>
          <a:lstStyle/>
          <a:p>
            <a:pPr algn="just" rtl="1">
              <a:lnSpc>
                <a:spcPct val="170000"/>
              </a:lnSpc>
            </a:pPr>
            <a:r>
              <a:rPr lang="ar-MA" sz="4600" b="1" dirty="0" smtClean="0">
                <a:latin typeface="Traditional Arabic" pitchFamily="18" charset="-78"/>
                <a:cs typeface="Traditional Arabic" pitchFamily="18" charset="-78"/>
              </a:rPr>
              <a:t>البحث في الشعر القديم بحث في بدايات الشعر وإرهاصاته الأولية . إنه بحث ميلاد  الشعر زمانا </a:t>
            </a:r>
            <a:r>
              <a:rPr lang="ar-MA" sz="4600" b="1" dirty="0" err="1" smtClean="0">
                <a:latin typeface="Traditional Arabic" pitchFamily="18" charset="-78"/>
                <a:cs typeface="Traditional Arabic" pitchFamily="18" charset="-78"/>
              </a:rPr>
              <a:t>ومنتوجا</a:t>
            </a:r>
            <a:r>
              <a:rPr lang="ar-MA" sz="4600" b="1" dirty="0" smtClean="0">
                <a:latin typeface="Traditional Arabic" pitchFamily="18" charset="-78"/>
                <a:cs typeface="Traditional Arabic" pitchFamily="18" charset="-78"/>
              </a:rPr>
              <a:t> .</a:t>
            </a:r>
            <a:endParaRPr lang="fr-FR" sz="4600" b="1" dirty="0" smtClean="0">
              <a:latin typeface="Traditional Arabic" pitchFamily="18" charset="-78"/>
              <a:cs typeface="Traditional Arabic" pitchFamily="18" charset="-78"/>
            </a:endParaRPr>
          </a:p>
          <a:p>
            <a:pPr lvl="0" algn="just" rtl="1">
              <a:lnSpc>
                <a:spcPct val="170000"/>
              </a:lnSpc>
            </a:pPr>
            <a:r>
              <a:rPr lang="ar-MA" sz="4600" b="1" dirty="0" smtClean="0">
                <a:latin typeface="Traditional Arabic" pitchFamily="18" charset="-78"/>
                <a:cs typeface="Traditional Arabic" pitchFamily="18" charset="-78"/>
              </a:rPr>
              <a:t>البحث في الشعر القديم محاولة لرصد للظاهرة الفنية الأدبية في مراحل التخلق والنشأة .</a:t>
            </a:r>
            <a:endParaRPr lang="fr-FR" sz="4600" b="1" dirty="0" smtClean="0">
              <a:latin typeface="Traditional Arabic" pitchFamily="18" charset="-78"/>
              <a:cs typeface="Traditional Arabic" pitchFamily="18" charset="-78"/>
            </a:endParaRPr>
          </a:p>
          <a:p>
            <a:pPr lvl="0" algn="just" rtl="1">
              <a:lnSpc>
                <a:spcPct val="170000"/>
              </a:lnSpc>
            </a:pPr>
            <a:r>
              <a:rPr lang="ar-MA" sz="4600" b="1" dirty="0" smtClean="0">
                <a:latin typeface="Traditional Arabic" pitchFamily="18" charset="-78"/>
                <a:cs typeface="Traditional Arabic" pitchFamily="18" charset="-78"/>
              </a:rPr>
              <a:t>البحث في الشعر القديم محاولة لفهم طبيعة العلاقة بين الإبداع الشعري والسمات الحضارية للأمة العربية في العهود الأولى للتأسيس والنشأة .</a:t>
            </a:r>
            <a:endParaRPr lang="fr-FR" sz="46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just" rtl="1">
              <a:lnSpc>
                <a:spcPct val="150000"/>
              </a:lnSpc>
              <a:buFontTx/>
              <a:buChar char="-"/>
            </a:pPr>
            <a:r>
              <a:rPr lang="ar-MA" sz="3200" b="1" dirty="0" smtClean="0">
                <a:latin typeface="Traditional Arabic" pitchFamily="18" charset="-78"/>
                <a:cs typeface="Traditional Arabic" pitchFamily="18" charset="-78"/>
              </a:rPr>
              <a:t>يبرز </a:t>
            </a:r>
            <a:r>
              <a:rPr lang="ar-MA" sz="3200" b="1" dirty="0" err="1" smtClean="0">
                <a:latin typeface="Traditional Arabic" pitchFamily="18" charset="-78"/>
                <a:cs typeface="Traditional Arabic" pitchFamily="18" charset="-78"/>
              </a:rPr>
              <a:t>فيليبي</a:t>
            </a:r>
            <a:r>
              <a:rPr lang="ar-MA" sz="3200" b="1" dirty="0" smtClean="0">
                <a:latin typeface="Traditional Arabic" pitchFamily="18" charset="-78"/>
                <a:cs typeface="Traditional Arabic" pitchFamily="18" charset="-78"/>
              </a:rPr>
              <a:t> مساهمة حضارة العرب القديمة في نهضة الحضارة الإنسانية قبل الإسلام</a:t>
            </a:r>
          </a:p>
          <a:p>
            <a:pPr algn="just" rtl="1">
              <a:lnSpc>
                <a:spcPct val="150000"/>
              </a:lnSpc>
              <a:buFontTx/>
              <a:buChar char="-"/>
            </a:pPr>
            <a:r>
              <a:rPr lang="ar-MA" sz="3200" b="1" dirty="0" smtClean="0">
                <a:latin typeface="Traditional Arabic" pitchFamily="18" charset="-78"/>
                <a:cs typeface="Traditional Arabic" pitchFamily="18" charset="-78"/>
              </a:rPr>
              <a:t>وحي الإسلام وبعثة سيدنا محمد صلى الله عليه وسلم كان نقطة تحول الشهود العربي من موقع المشاركة والإسهام إلى موقع القيادة والإمامة .</a:t>
            </a:r>
          </a:p>
          <a:p>
            <a:pPr algn="just" rtl="1">
              <a:lnSpc>
                <a:spcPct val="150000"/>
              </a:lnSpc>
              <a:buFontTx/>
              <a:buChar char="-"/>
            </a:pPr>
            <a:r>
              <a:rPr lang="ar-MA" sz="3200" b="1" dirty="0" smtClean="0">
                <a:latin typeface="Traditional Arabic" pitchFamily="18" charset="-78"/>
                <a:cs typeface="Traditional Arabic" pitchFamily="18" charset="-78"/>
              </a:rPr>
              <a:t>المعرفة بؤرة قيادة الأمة المسلمة لحضارة العالم ببزوغ فجر الإسلام </a:t>
            </a:r>
          </a:p>
          <a:p>
            <a:pPr algn="r">
              <a:buNone/>
            </a:pP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r">
              <a:buNone/>
            </a:pPr>
            <a:endParaRPr lang="ar-MA" dirty="0" smtClean="0"/>
          </a:p>
          <a:p>
            <a:pPr algn="r">
              <a:lnSpc>
                <a:spcPct val="150000"/>
              </a:lnSpc>
              <a:buNone/>
            </a:pPr>
            <a:r>
              <a:rPr lang="ar-MA" dirty="0" smtClean="0"/>
              <a:t>- </a:t>
            </a:r>
            <a:r>
              <a:rPr lang="ar-MA" sz="3200" b="1" dirty="0" smtClean="0">
                <a:latin typeface="Traditional Arabic" pitchFamily="18" charset="-78"/>
                <a:cs typeface="Traditional Arabic" pitchFamily="18" charset="-78"/>
              </a:rPr>
              <a:t>كيف اختفت معالم تلك الحضارة العربية القديمة عن علماء عصر التدوين ؟</a:t>
            </a:r>
          </a:p>
          <a:p>
            <a:pPr algn="r">
              <a:lnSpc>
                <a:spcPct val="150000"/>
              </a:lnSpc>
              <a:buNone/>
            </a:pPr>
            <a:r>
              <a:rPr lang="ar-MA" sz="3200" b="1" dirty="0" smtClean="0">
                <a:latin typeface="Traditional Arabic" pitchFamily="18" charset="-78"/>
                <a:cs typeface="Traditional Arabic" pitchFamily="18" charset="-78"/>
              </a:rPr>
              <a:t>- وكيف حصل لدى علماء التأريخ للأدب العربي تمثلٌ عن تاريخ العرب قبل الإسلام ، مطبوعٌ بصفة الجاهلية ، جعلتهم يصفون تلك المرحلة بالعصر الجاهلي ؟؟؟</a:t>
            </a:r>
            <a:endParaRPr lang="fr-FR" sz="3200" b="1" dirty="0">
              <a:latin typeface="Traditional Arabic" pitchFamily="18" charset="-78"/>
              <a:cs typeface="Traditional Arabic" pitchFamily="18"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fontScale="92500"/>
          </a:bodyPr>
          <a:lstStyle/>
          <a:p>
            <a:pPr algn="r">
              <a:buNone/>
            </a:pPr>
            <a:endParaRPr lang="ar-MA" dirty="0" smtClean="0"/>
          </a:p>
          <a:p>
            <a:pPr algn="just" rtl="1">
              <a:lnSpc>
                <a:spcPct val="150000"/>
              </a:lnSpc>
            </a:pPr>
            <a:r>
              <a:rPr lang="ar-MA" sz="3200" b="1" dirty="0" smtClean="0">
                <a:latin typeface="Traditional Arabic" pitchFamily="18" charset="-78"/>
                <a:cs typeface="Traditional Arabic" pitchFamily="18" charset="-78"/>
              </a:rPr>
              <a:t>يقول الدكتور محمد نجيب </a:t>
            </a:r>
            <a:r>
              <a:rPr lang="ar-MA" sz="3200" b="1" dirty="0" err="1" smtClean="0">
                <a:latin typeface="Traditional Arabic" pitchFamily="18" charset="-78"/>
                <a:cs typeface="Traditional Arabic" pitchFamily="18" charset="-78"/>
              </a:rPr>
              <a:t>البهبيتي</a:t>
            </a:r>
            <a:r>
              <a:rPr lang="ar-MA" sz="3200" b="1" dirty="0" smtClean="0">
                <a:latin typeface="Traditional Arabic" pitchFamily="18" charset="-78"/>
                <a:cs typeface="Traditional Arabic" pitchFamily="18" charset="-78"/>
              </a:rPr>
              <a:t> : لعل ما أصاب الجزيرة في عهد الحروب الأهلية قد أهلك من العرب من لو عاشوا لتغير بهم وجه ذلك كله . وما قيمة الماضي مهما عظمت قيمته عند رجل تلعب الأقدار </a:t>
            </a:r>
            <a:r>
              <a:rPr lang="ar-MA" sz="3200" b="1" dirty="0" err="1" smtClean="0">
                <a:latin typeface="Traditional Arabic" pitchFamily="18" charset="-78"/>
                <a:cs typeface="Traditional Arabic" pitchFamily="18" charset="-78"/>
              </a:rPr>
              <a:t>بحاضره</a:t>
            </a:r>
            <a:r>
              <a:rPr lang="ar-MA" sz="3200" b="1" dirty="0" smtClean="0">
                <a:latin typeface="Traditional Arabic" pitchFamily="18" charset="-78"/>
                <a:cs typeface="Traditional Arabic" pitchFamily="18" charset="-78"/>
              </a:rPr>
              <a:t> وتكاد تعبث بكيانه كله ؟؟؟ لذلك انصرف العرب إلى خصوماتهم وشغلوا بالنضال في سبيل بناء حاضرهم عن ماضيهم . </a:t>
            </a:r>
            <a:endParaRPr lang="fr-FR" sz="32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lstStyle/>
          <a:p>
            <a:pPr algn="r">
              <a:lnSpc>
                <a:spcPct val="150000"/>
              </a:lnSpc>
              <a:buNone/>
            </a:pPr>
            <a:r>
              <a:rPr lang="ar-MA" sz="3200" b="1" dirty="0" smtClean="0">
                <a:latin typeface="Traditional Arabic" pitchFamily="18" charset="-78"/>
                <a:cs typeface="Traditional Arabic" pitchFamily="18" charset="-78"/>
              </a:rPr>
              <a:t>ومر على الناس في ذلك أجيال وأجيال . حتى إذا انكشفت الغمرة لم يجدوا أمامهم ما يتحدثون عنه إلا ماضيهم القريب فحسبوه تاريخهم كله ...فلم يذكروا من تاريخهم الطويل  إلا تلك الفترة التي حكمت فيها الأسرة اليهودية اليمن في عهدها الأخير ، ولم </a:t>
            </a:r>
            <a:r>
              <a:rPr lang="ar-MA" sz="3200" b="1" dirty="0" err="1" smtClean="0">
                <a:latin typeface="Traditional Arabic" pitchFamily="18" charset="-78"/>
                <a:cs typeface="Traditional Arabic" pitchFamily="18" charset="-78"/>
              </a:rPr>
              <a:t>يذكرو</a:t>
            </a:r>
            <a:r>
              <a:rPr lang="ar-MA" sz="3200" b="1" dirty="0" smtClean="0">
                <a:latin typeface="Traditional Arabic" pitchFamily="18" charset="-78"/>
                <a:cs typeface="Traditional Arabic" pitchFamily="18" charset="-78"/>
              </a:rPr>
              <a:t> من شعرهم إلا ذلك الشعر الذي قاله شعراؤهم في عهد لا يزيد على القرنين قبل الإسلام </a:t>
            </a:r>
            <a:r>
              <a:rPr lang="ar-MA" dirty="0" smtClean="0">
                <a:latin typeface="Traditional Arabic" pitchFamily="18" charset="-78"/>
                <a:cs typeface="Traditional Arabic" pitchFamily="18" charset="-78"/>
              </a:rPr>
              <a:t>.</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fontScale="92500" lnSpcReduction="20000"/>
          </a:bodyPr>
          <a:lstStyle/>
          <a:p>
            <a:pPr algn="just" rtl="1">
              <a:buNone/>
            </a:pPr>
            <a:endParaRPr lang="ar-MA" sz="3200" b="1" dirty="0" smtClean="0">
              <a:latin typeface="Traditional Arabic" pitchFamily="18" charset="-78"/>
              <a:cs typeface="Traditional Arabic" pitchFamily="18" charset="-78"/>
            </a:endParaRPr>
          </a:p>
          <a:p>
            <a:pPr algn="just" rtl="1">
              <a:lnSpc>
                <a:spcPct val="150000"/>
              </a:lnSpc>
              <a:buNone/>
            </a:pPr>
            <a:r>
              <a:rPr lang="ar-MA" sz="3200" b="1" dirty="0" smtClean="0">
                <a:latin typeface="Traditional Arabic" pitchFamily="18" charset="-78"/>
                <a:cs typeface="Traditional Arabic" pitchFamily="18" charset="-78"/>
              </a:rPr>
              <a:t>	</a:t>
            </a:r>
            <a:r>
              <a:rPr lang="ar-MA" sz="3500" b="1" dirty="0" smtClean="0">
                <a:latin typeface="Traditional Arabic" pitchFamily="18" charset="-78"/>
                <a:cs typeface="Traditional Arabic" pitchFamily="18" charset="-78"/>
              </a:rPr>
              <a:t>فكتلة ما بقي من الشعر الجاهلي بين أيدينا من صميم الشعر السياسي المتصل بتلك الخصومات. وكل الشعراء الذين قالوا هذا الشعر من </a:t>
            </a:r>
            <a:r>
              <a:rPr lang="ar-MA" sz="3500" b="1" dirty="0" err="1" smtClean="0">
                <a:latin typeface="Traditional Arabic" pitchFamily="18" charset="-78"/>
                <a:cs typeface="Traditional Arabic" pitchFamily="18" charset="-78"/>
              </a:rPr>
              <a:t>اولائك</a:t>
            </a:r>
            <a:r>
              <a:rPr lang="ar-MA" sz="3500" b="1" dirty="0" smtClean="0">
                <a:latin typeface="Traditional Arabic" pitchFamily="18" charset="-78"/>
                <a:cs typeface="Traditional Arabic" pitchFamily="18" charset="-78"/>
              </a:rPr>
              <a:t> القادة الذين شاركوا في هذه الحروب وحملوا عبء الزعامة فيها قولا وعملا . وهم جميعا من صفوة الارستقراطية العربية في زمن النضال القومي ، لا يكاد يخرج منهم عن ذلك إلا القليل . 	</a:t>
            </a:r>
            <a:r>
              <a:rPr lang="ar-MA" sz="2800" b="1" dirty="0" smtClean="0">
                <a:latin typeface="Traditional Arabic" pitchFamily="18" charset="-78"/>
                <a:cs typeface="Traditional Arabic" pitchFamily="18" charset="-78"/>
              </a:rPr>
              <a:t>تاريخ الشعر العربي حتى آخر القرن الثالث الهجري </a:t>
            </a:r>
            <a:r>
              <a:rPr lang="ar-MA" sz="2800" b="1" dirty="0" err="1" smtClean="0">
                <a:latin typeface="Traditional Arabic" pitchFamily="18" charset="-78"/>
                <a:cs typeface="Traditional Arabic" pitchFamily="18" charset="-78"/>
              </a:rPr>
              <a:t>ص</a:t>
            </a:r>
            <a:r>
              <a:rPr lang="ar-MA" sz="2800" b="1" dirty="0" smtClean="0">
                <a:latin typeface="Traditional Arabic" pitchFamily="18" charset="-78"/>
                <a:cs typeface="Traditional Arabic" pitchFamily="18" charset="-78"/>
              </a:rPr>
              <a:t> :  44 – 45</a:t>
            </a:r>
            <a:endParaRPr lang="fr-FR" sz="28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just" rtl="1"/>
            <a:endParaRPr lang="ar-MA" dirty="0" smtClean="0">
              <a:latin typeface="Traditional Arabic" pitchFamily="18" charset="-78"/>
              <a:cs typeface="Traditional Arabic" pitchFamily="18" charset="-78"/>
            </a:endParaRPr>
          </a:p>
          <a:p>
            <a:pPr algn="just" rtl="1">
              <a:lnSpc>
                <a:spcPct val="150000"/>
              </a:lnSpc>
            </a:pPr>
            <a:r>
              <a:rPr lang="ar-MA" sz="3200" dirty="0" smtClean="0">
                <a:latin typeface="Traditional Arabic" pitchFamily="18" charset="-78"/>
                <a:cs typeface="Traditional Arabic" pitchFamily="18" charset="-78"/>
              </a:rPr>
              <a:t>	</a:t>
            </a:r>
            <a:r>
              <a:rPr lang="ar-MA" sz="4000" b="1" dirty="0" smtClean="0">
                <a:latin typeface="Traditional Arabic" pitchFamily="18" charset="-78"/>
                <a:cs typeface="Traditional Arabic" pitchFamily="18" charset="-78"/>
              </a:rPr>
              <a:t>خلاصة : </a:t>
            </a:r>
          </a:p>
          <a:p>
            <a:pPr algn="just" rtl="1">
              <a:lnSpc>
                <a:spcPct val="150000"/>
              </a:lnSpc>
            </a:pPr>
            <a:r>
              <a:rPr lang="ar-MA" sz="3200" b="1" dirty="0" smtClean="0">
                <a:latin typeface="Traditional Arabic" pitchFamily="18" charset="-78"/>
                <a:cs typeface="Traditional Arabic" pitchFamily="18" charset="-78"/>
              </a:rPr>
              <a:t>إن قدم الشعر العربي يعود إلى قدم النهضة العربية التي تعود إلى ما قبل الميلاد بقرون . إلا أن لم يصلنا من ذلك الشعر إلا ما يمتد قدمه إلى حوالي قرن ونصف قبل الإسلام .</a:t>
            </a:r>
            <a:endParaRPr lang="fr-FR" sz="3200" dirty="0">
              <a:latin typeface="Traditional Arabic" pitchFamily="18" charset="-78"/>
              <a:cs typeface="Traditional Arabic" pitchFamily="18"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5195910"/>
          </a:xfrm>
        </p:spPr>
        <p:txBody>
          <a:bodyPr>
            <a:normAutofit/>
          </a:bodyPr>
          <a:lstStyle/>
          <a:p>
            <a:pPr algn="just" rtl="1">
              <a:lnSpc>
                <a:spcPct val="150000"/>
              </a:lnSpc>
            </a:pPr>
            <a:r>
              <a:rPr lang="ar-MA" sz="3200" b="1" dirty="0" smtClean="0">
                <a:latin typeface="Traditional Arabic" pitchFamily="18" charset="-78"/>
                <a:cs typeface="Traditional Arabic" pitchFamily="18" charset="-78"/>
              </a:rPr>
              <a:t>إن أول الشعر العربي الذي </a:t>
            </a:r>
            <a:r>
              <a:rPr lang="ar-MA" sz="3200" b="1" dirty="0" err="1" smtClean="0">
                <a:latin typeface="Traditional Arabic" pitchFamily="18" charset="-78"/>
                <a:cs typeface="Traditional Arabic" pitchFamily="18" charset="-78"/>
              </a:rPr>
              <a:t>يعترف</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به</a:t>
            </a:r>
            <a:r>
              <a:rPr lang="ar-MA" sz="3200" b="1" dirty="0" smtClean="0">
                <a:latin typeface="Traditional Arabic" pitchFamily="18" charset="-78"/>
                <a:cs typeface="Traditional Arabic" pitchFamily="18" charset="-78"/>
              </a:rPr>
              <a:t> أقدم علماء التدوين هو شعر أبي </a:t>
            </a:r>
            <a:r>
              <a:rPr lang="ar-MA" sz="3200" b="1" dirty="0" err="1" smtClean="0">
                <a:latin typeface="Traditional Arabic" pitchFamily="18" charset="-78"/>
                <a:cs typeface="Traditional Arabic" pitchFamily="18" charset="-78"/>
              </a:rPr>
              <a:t>ذؤاد</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الإيادي</a:t>
            </a:r>
            <a:r>
              <a:rPr lang="ar-MA" sz="3200" b="1" dirty="0" smtClean="0">
                <a:latin typeface="Traditional Arabic" pitchFamily="18" charset="-78"/>
                <a:cs typeface="Traditional Arabic" pitchFamily="18" charset="-78"/>
              </a:rPr>
              <a:t> ، الذي كانوا يعدونه أستاذ 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 </a:t>
            </a:r>
          </a:p>
          <a:p>
            <a:pPr algn="just" rtl="1">
              <a:lnSpc>
                <a:spcPct val="150000"/>
              </a:lnSpc>
              <a:buNone/>
            </a:pPr>
            <a:r>
              <a:rPr lang="ar-MA" sz="3200" b="1" dirty="0" smtClean="0">
                <a:latin typeface="Traditional Arabic" pitchFamily="18" charset="-78"/>
                <a:cs typeface="Traditional Arabic" pitchFamily="18" charset="-78"/>
              </a:rPr>
              <a:t>     ( كان امرؤ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يتوكأ عليه ... )               </a:t>
            </a:r>
            <a:r>
              <a:rPr lang="ar-MA" sz="2400" b="1" dirty="0" smtClean="0">
                <a:latin typeface="Traditional Arabic" pitchFamily="18" charset="-78"/>
                <a:cs typeface="Traditional Arabic" pitchFamily="18" charset="-78"/>
              </a:rPr>
              <a:t>العمدة  </a:t>
            </a:r>
            <a:r>
              <a:rPr lang="ar-MA" sz="2400" b="1" dirty="0" err="1" smtClean="0">
                <a:latin typeface="Traditional Arabic" pitchFamily="18" charset="-78"/>
                <a:cs typeface="Traditional Arabic" pitchFamily="18" charset="-78"/>
              </a:rPr>
              <a:t>ج</a:t>
            </a:r>
            <a:r>
              <a:rPr lang="ar-MA" sz="2400" b="1" dirty="0" smtClean="0">
                <a:latin typeface="Traditional Arabic" pitchFamily="18" charset="-78"/>
                <a:cs typeface="Traditional Arabic" pitchFamily="18" charset="-78"/>
              </a:rPr>
              <a:t> 1 </a:t>
            </a:r>
            <a:r>
              <a:rPr lang="ar-MA" sz="2400" b="1" dirty="0" err="1" smtClean="0">
                <a:latin typeface="Traditional Arabic" pitchFamily="18" charset="-78"/>
                <a:cs typeface="Traditional Arabic" pitchFamily="18" charset="-78"/>
              </a:rPr>
              <a:t>ص</a:t>
            </a:r>
            <a:r>
              <a:rPr lang="ar-MA" sz="2400" b="1" dirty="0" smtClean="0">
                <a:latin typeface="Traditional Arabic" pitchFamily="18" charset="-78"/>
                <a:cs typeface="Traditional Arabic" pitchFamily="18" charset="-78"/>
              </a:rPr>
              <a:t> 61 </a:t>
            </a:r>
            <a:endParaRPr lang="fr-FR" sz="2400" b="1" dirty="0" smtClean="0">
              <a:latin typeface="Traditional Arabic" pitchFamily="18" charset="-78"/>
              <a:cs typeface="Traditional Arabic" pitchFamily="18" charset="-78"/>
            </a:endParaRPr>
          </a:p>
          <a:p>
            <a:pPr algn="just" rtl="1">
              <a:lnSpc>
                <a:spcPct val="150000"/>
              </a:lnSpc>
            </a:pPr>
            <a:r>
              <a:rPr lang="ar-MA" sz="3200" b="1" dirty="0" smtClean="0">
                <a:latin typeface="Traditional Arabic" pitchFamily="18" charset="-78"/>
                <a:cs typeface="Traditional Arabic" pitchFamily="18" charset="-78"/>
              </a:rPr>
              <a:t>إن هذا الشعر الذي ينسب لأبي </a:t>
            </a:r>
            <a:r>
              <a:rPr lang="ar-MA" sz="3200" b="1" dirty="0" err="1" smtClean="0">
                <a:latin typeface="Traditional Arabic" pitchFamily="18" charset="-78"/>
                <a:cs typeface="Traditional Arabic" pitchFamily="18" charset="-78"/>
              </a:rPr>
              <a:t>ذؤاد</a:t>
            </a:r>
            <a:r>
              <a:rPr lang="ar-MA" sz="3200" b="1" dirty="0" smtClean="0">
                <a:latin typeface="Traditional Arabic" pitchFamily="18" charset="-78"/>
                <a:cs typeface="Traditional Arabic" pitchFamily="18" charset="-78"/>
              </a:rPr>
              <a:t> </a:t>
            </a:r>
            <a:r>
              <a:rPr lang="ar-MA" sz="3200" b="1" dirty="0" err="1" smtClean="0">
                <a:latin typeface="Traditional Arabic" pitchFamily="18" charset="-78"/>
                <a:cs typeface="Traditional Arabic" pitchFamily="18" charset="-78"/>
              </a:rPr>
              <a:t>الإيادي</a:t>
            </a:r>
            <a:r>
              <a:rPr lang="ar-MA" sz="3200" b="1" dirty="0" smtClean="0">
                <a:latin typeface="Traditional Arabic" pitchFamily="18" charset="-78"/>
                <a:cs typeface="Traditional Arabic" pitchFamily="18" charset="-78"/>
              </a:rPr>
              <a:t> أو امرئ </a:t>
            </a:r>
            <a:r>
              <a:rPr lang="ar-MA" sz="3200" b="1" dirty="0" err="1" smtClean="0">
                <a:latin typeface="Traditional Arabic" pitchFamily="18" charset="-78"/>
                <a:cs typeface="Traditional Arabic" pitchFamily="18" charset="-78"/>
              </a:rPr>
              <a:t>القيس</a:t>
            </a:r>
            <a:r>
              <a:rPr lang="ar-MA" sz="3200" b="1" dirty="0" smtClean="0">
                <a:latin typeface="Traditional Arabic" pitchFamily="18" charset="-78"/>
                <a:cs typeface="Traditional Arabic" pitchFamily="18" charset="-78"/>
              </a:rPr>
              <a:t> أو المهلهل أو كليب ، لهو شعر تام التكوين كامل النضج ، سليم النظر لا تظهر عليه بواكير الأشياء وإرهاصات البدايات :</a:t>
            </a:r>
            <a:endParaRPr lang="fr-FR" sz="32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5195910"/>
          </a:xfrm>
        </p:spPr>
        <p:txBody>
          <a:bodyPr>
            <a:normAutofit fontScale="92500"/>
          </a:bodyPr>
          <a:lstStyle/>
          <a:p>
            <a:pPr algn="just" rtl="1"/>
            <a:endParaRPr lang="ar-MA" sz="2400" dirty="0" smtClean="0">
              <a:latin typeface="Traditional Arabic" pitchFamily="18" charset="-78"/>
              <a:cs typeface="Traditional Arabic" pitchFamily="18" charset="-78"/>
            </a:endParaRPr>
          </a:p>
          <a:p>
            <a:pPr algn="just" rtl="1">
              <a:lnSpc>
                <a:spcPct val="160000"/>
              </a:lnSpc>
            </a:pPr>
            <a:r>
              <a:rPr lang="ar-MA" sz="2400" dirty="0" smtClean="0">
                <a:latin typeface="Traditional Arabic" pitchFamily="18" charset="-78"/>
                <a:cs typeface="Traditional Arabic" pitchFamily="18" charset="-78"/>
              </a:rPr>
              <a:t> </a:t>
            </a:r>
            <a:r>
              <a:rPr lang="ar-MA" sz="3500" b="1" dirty="0" smtClean="0">
                <a:latin typeface="Traditional Arabic" pitchFamily="18" charset="-78"/>
                <a:cs typeface="Traditional Arabic" pitchFamily="18" charset="-78"/>
              </a:rPr>
              <a:t>قال عمر بن الخطاب رضي الله عنه:" كان الشعر علم قوم لم يكن لهم علم أصح منه "</a:t>
            </a:r>
            <a:r>
              <a:rPr lang="ar-MA" sz="3800" b="1" dirty="0" smtClean="0">
                <a:latin typeface="Traditional Arabic" pitchFamily="18" charset="-78"/>
                <a:cs typeface="Traditional Arabic" pitchFamily="18" charset="-78"/>
              </a:rPr>
              <a:t>   </a:t>
            </a:r>
            <a:r>
              <a:rPr lang="ar-MA" b="1" dirty="0" smtClean="0">
                <a:latin typeface="Traditional Arabic" pitchFamily="18" charset="-78"/>
                <a:cs typeface="Traditional Arabic" pitchFamily="18" charset="-78"/>
              </a:rPr>
              <a:t>طبقات فحول الشعراء ، ابن سلام </a:t>
            </a:r>
            <a:r>
              <a:rPr lang="ar-MA" b="1" dirty="0" err="1" smtClean="0">
                <a:latin typeface="Traditional Arabic" pitchFamily="18" charset="-78"/>
                <a:cs typeface="Traditional Arabic" pitchFamily="18" charset="-78"/>
              </a:rPr>
              <a:t>الجمحي</a:t>
            </a:r>
            <a:r>
              <a:rPr lang="ar-MA" b="1" dirty="0" smtClean="0">
                <a:latin typeface="Traditional Arabic" pitchFamily="18" charset="-78"/>
                <a:cs typeface="Traditional Arabic" pitchFamily="18" charset="-78"/>
              </a:rPr>
              <a:t> ، </a:t>
            </a:r>
            <a:r>
              <a:rPr lang="ar-MA" b="1" dirty="0" err="1" smtClean="0">
                <a:latin typeface="Traditional Arabic" pitchFamily="18" charset="-78"/>
                <a:cs typeface="Traditional Arabic" pitchFamily="18" charset="-78"/>
              </a:rPr>
              <a:t>ص</a:t>
            </a:r>
            <a:r>
              <a:rPr lang="ar-MA" b="1" dirty="0" smtClean="0">
                <a:latin typeface="Traditional Arabic" pitchFamily="18" charset="-78"/>
                <a:cs typeface="Traditional Arabic" pitchFamily="18" charset="-78"/>
              </a:rPr>
              <a:t> : 17</a:t>
            </a:r>
          </a:p>
          <a:p>
            <a:pPr algn="just" rtl="1">
              <a:lnSpc>
                <a:spcPct val="160000"/>
              </a:lnSpc>
            </a:pPr>
            <a:r>
              <a:rPr lang="ar-MA" sz="3500" b="1" dirty="0" smtClean="0">
                <a:latin typeface="Traditional Arabic" pitchFamily="18" charset="-78"/>
                <a:cs typeface="Traditional Arabic" pitchFamily="18" charset="-78"/>
              </a:rPr>
              <a:t>وقال أبو عمرو بن العلاء : ما انتهى إليكم مما قالته العرب إلا أقله ولو جاءكم وافرا لجاءكم علم وشعر كثير  " </a:t>
            </a:r>
            <a:r>
              <a:rPr lang="ar-MA" sz="2800" b="1" dirty="0" smtClean="0">
                <a:latin typeface="Traditional Arabic" pitchFamily="18" charset="-78"/>
                <a:cs typeface="Traditional Arabic" pitchFamily="18" charset="-78"/>
              </a:rPr>
              <a:t>طبقات فحول الشعراء ، 10</a:t>
            </a:r>
            <a:endParaRPr lang="fr-FR" sz="2800" b="1" dirty="0" smtClean="0">
              <a:latin typeface="Traditional Arabic" pitchFamily="18" charset="-78"/>
              <a:cs typeface="Traditional Arabic" pitchFamily="18" charset="-78"/>
            </a:endParaRPr>
          </a:p>
          <a:p>
            <a:pPr algn="just" rtl="1">
              <a:lnSpc>
                <a:spcPct val="160000"/>
              </a:lnSpc>
              <a:buNone/>
            </a:pPr>
            <a:r>
              <a:rPr lang="ar-MA" sz="3200" b="1" dirty="0" smtClean="0">
                <a:latin typeface="Traditional Arabic" pitchFamily="18" charset="-78"/>
                <a:cs typeface="Traditional Arabic" pitchFamily="18" charset="-78"/>
              </a:rPr>
              <a:t> قال عنترة : هل غادر الشعراء من </a:t>
            </a:r>
            <a:r>
              <a:rPr lang="ar-MA" sz="3200" b="1" dirty="0" err="1" smtClean="0">
                <a:latin typeface="Traditional Arabic" pitchFamily="18" charset="-78"/>
                <a:cs typeface="Traditional Arabic" pitchFamily="18" charset="-78"/>
              </a:rPr>
              <a:t>متردم</a:t>
            </a:r>
            <a:r>
              <a:rPr lang="ar-MA" sz="3200" b="1" dirty="0" smtClean="0">
                <a:latin typeface="Traditional Arabic" pitchFamily="18" charset="-78"/>
                <a:cs typeface="Traditional Arabic" pitchFamily="18" charset="-78"/>
              </a:rPr>
              <a:t>     أم هل عرفت الدار بعد توهم</a:t>
            </a:r>
            <a:endParaRPr lang="fr-FR" sz="3200" b="1" dirty="0" smtClean="0">
              <a:latin typeface="Traditional Arabic" pitchFamily="18" charset="-78"/>
              <a:cs typeface="Traditional Arabic" pitchFamily="18" charset="-78"/>
            </a:endParaRPr>
          </a:p>
          <a:p>
            <a:pPr algn="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1000108"/>
            <a:ext cx="7772400" cy="1143000"/>
          </a:xfrm>
        </p:spPr>
        <p:txBody>
          <a:bodyPr>
            <a:normAutofit fontScale="90000"/>
          </a:bodyPr>
          <a:lstStyle/>
          <a:p>
            <a:pPr lvl="0" algn="ctr"/>
            <a:r>
              <a:rPr lang="ar-MA" sz="4400" b="1" dirty="0" smtClean="0"/>
              <a:t/>
            </a:r>
            <a:br>
              <a:rPr lang="ar-MA" sz="4400" b="1" dirty="0" smtClean="0"/>
            </a:br>
            <a:r>
              <a:rPr lang="ar-MA" sz="4400" b="1" dirty="0" smtClean="0"/>
              <a:t/>
            </a:r>
            <a:br>
              <a:rPr lang="ar-MA" sz="4400" b="1" dirty="0" smtClean="0"/>
            </a:br>
            <a:r>
              <a:rPr lang="ar-MA" sz="4400" b="1" dirty="0" smtClean="0"/>
              <a:t/>
            </a:r>
            <a:br>
              <a:rPr lang="ar-MA" sz="4400" b="1" dirty="0" smtClean="0"/>
            </a:br>
            <a:r>
              <a:rPr lang="ar-MA" sz="4400" b="1" dirty="0" smtClean="0"/>
              <a:t>منهجية العمل </a:t>
            </a:r>
            <a:r>
              <a:rPr lang="fr-FR" dirty="0" smtClean="0"/>
              <a:t/>
            </a:r>
            <a:br>
              <a:rPr lang="fr-FR" dirty="0" smtClean="0"/>
            </a:br>
            <a:endParaRPr lang="fr-FR" dirty="0"/>
          </a:p>
        </p:txBody>
      </p:sp>
      <p:sp>
        <p:nvSpPr>
          <p:cNvPr id="3" name="Espace réservé du contenu 2"/>
          <p:cNvSpPr>
            <a:spLocks noGrp="1"/>
          </p:cNvSpPr>
          <p:nvPr>
            <p:ph sz="quarter" idx="1"/>
          </p:nvPr>
        </p:nvSpPr>
        <p:spPr>
          <a:xfrm>
            <a:off x="857224" y="1714488"/>
            <a:ext cx="7772400" cy="4572000"/>
          </a:xfrm>
        </p:spPr>
        <p:txBody>
          <a:bodyPr>
            <a:normAutofit/>
          </a:bodyPr>
          <a:lstStyle/>
          <a:p>
            <a:pPr algn="r" rtl="1"/>
            <a:endParaRPr lang="ar-MA" dirty="0" smtClean="0">
              <a:latin typeface="Traditional Arabic" pitchFamily="18" charset="-78"/>
              <a:cs typeface="Traditional Arabic" pitchFamily="18" charset="-78"/>
            </a:endParaRPr>
          </a:p>
          <a:p>
            <a:pPr algn="r" rtl="1">
              <a:lnSpc>
                <a:spcPct val="150000"/>
              </a:lnSpc>
            </a:pPr>
            <a:r>
              <a:rPr lang="ar-MA" sz="3200" b="1" dirty="0" smtClean="0">
                <a:latin typeface="Traditional Arabic" pitchFamily="18" charset="-78"/>
                <a:cs typeface="Traditional Arabic" pitchFamily="18" charset="-78"/>
              </a:rPr>
              <a:t>تعتمد منهجية الاشتغال أساسا على محاولة استنطاق المادة النقدية من بعض نصوص العلماء الأولين والدارسين المحدثين ، من أجل استجلاء تمثل الذهنية العلمية العربية لأولية الشعر العربي القديم .</a:t>
            </a:r>
            <a:endParaRPr lang="fr-FR" sz="3200" b="1" dirty="0" smtClean="0">
              <a:latin typeface="Traditional Arabic" pitchFamily="18" charset="-78"/>
              <a:cs typeface="Traditional Arabic" pitchFamily="18" charset="-78"/>
            </a:endParaRPr>
          </a:p>
          <a:p>
            <a:pPr algn="r" rtl="1">
              <a:lnSpc>
                <a:spcPct val="150000"/>
              </a:lnSpc>
            </a:pPr>
            <a:r>
              <a:rPr lang="ar-MA" sz="3200" b="1" dirty="0" smtClean="0">
                <a:latin typeface="Traditional Arabic" pitchFamily="18" charset="-78"/>
                <a:cs typeface="Traditional Arabic" pitchFamily="18" charset="-78"/>
              </a:rPr>
              <a:t>يعتمد استنطاق النصوص على مهارات التحليل والتعليل والاستنباط والقياس والمقارنة والمحاورة .</a:t>
            </a:r>
            <a:endParaRPr lang="fr-FR" sz="3200" b="1" dirty="0" smtClean="0">
              <a:latin typeface="Traditional Arabic" pitchFamily="18" charset="-78"/>
              <a:cs typeface="Traditional Arabic" pitchFamily="18" charset="-78"/>
            </a:endParaRPr>
          </a:p>
          <a:p>
            <a:pPr algn="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b="1" dirty="0" smtClean="0"/>
              <a:t>أولية الشعر العربي</a:t>
            </a:r>
            <a:endParaRPr lang="fr-FR" b="1" dirty="0"/>
          </a:p>
        </p:txBody>
      </p:sp>
      <p:sp>
        <p:nvSpPr>
          <p:cNvPr id="3" name="Espace réservé du contenu 2"/>
          <p:cNvSpPr>
            <a:spLocks noGrp="1"/>
          </p:cNvSpPr>
          <p:nvPr>
            <p:ph sz="quarter" idx="1"/>
          </p:nvPr>
        </p:nvSpPr>
        <p:spPr/>
        <p:txBody>
          <a:bodyPr>
            <a:normAutofit fontScale="92500"/>
          </a:bodyPr>
          <a:lstStyle/>
          <a:p>
            <a:pPr algn="r" rtl="1"/>
            <a:endParaRPr lang="fr-FR" dirty="0" smtClean="0"/>
          </a:p>
          <a:p>
            <a:pPr algn="just" rtl="1">
              <a:lnSpc>
                <a:spcPct val="160000"/>
              </a:lnSpc>
              <a:buNone/>
            </a:pPr>
            <a:r>
              <a:rPr lang="fr-FR" sz="3800" b="1" dirty="0" smtClean="0"/>
              <a:t>	</a:t>
            </a:r>
            <a:r>
              <a:rPr lang="ar-MA" sz="3500" b="1" dirty="0" smtClean="0">
                <a:latin typeface="Traditional Arabic" pitchFamily="18" charset="-78"/>
                <a:cs typeface="Traditional Arabic" pitchFamily="18" charset="-78"/>
              </a:rPr>
              <a:t>قال الجاحظ : كل أمة تعتمد في استبقاء مآثرها وتحصين مناقبها على ضرب من الضروب وشكل من الأشكال. وكانت العرب تحتال في تخليدها بأن تعتمد في ذلك على الشعر الموزون والكلام المقفى. وكان ذلك هو ديوانها . وذهبت العجم على أن تقيد مآثرها بالبنيان ... </a:t>
            </a:r>
            <a:endParaRPr lang="fr-FR" sz="3500" b="1" dirty="0" smtClean="0">
              <a:latin typeface="Traditional Arabic" pitchFamily="18" charset="-78"/>
              <a:cs typeface="Traditional Arabic" pitchFamily="18" charset="-78"/>
            </a:endParaRPr>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just" rtl="1">
              <a:buNone/>
            </a:pPr>
            <a:r>
              <a:rPr lang="fr-FR" sz="3600" b="1" dirty="0" smtClean="0">
                <a:latin typeface="Traditional Arabic" pitchFamily="18" charset="-78"/>
                <a:cs typeface="Traditional Arabic" pitchFamily="18" charset="-78"/>
              </a:rPr>
              <a:t>	</a:t>
            </a:r>
            <a:endParaRPr lang="ar-MA" sz="3600" b="1" dirty="0" smtClean="0">
              <a:latin typeface="Traditional Arabic" pitchFamily="18" charset="-78"/>
              <a:cs typeface="Traditional Arabic" pitchFamily="18" charset="-78"/>
            </a:endParaRPr>
          </a:p>
          <a:p>
            <a:pPr algn="just" rtl="1">
              <a:lnSpc>
                <a:spcPct val="150000"/>
              </a:lnSpc>
              <a:buNone/>
            </a:pPr>
            <a:r>
              <a:rPr lang="ar-MA" sz="3600" b="1" dirty="0" smtClean="0">
                <a:latin typeface="Traditional Arabic" pitchFamily="18" charset="-78"/>
                <a:cs typeface="Traditional Arabic" pitchFamily="18" charset="-78"/>
              </a:rPr>
              <a:t>	 </a:t>
            </a:r>
            <a:r>
              <a:rPr lang="ar-MA" sz="3200" b="1" dirty="0" smtClean="0">
                <a:latin typeface="Traditional Arabic" pitchFamily="18" charset="-78"/>
                <a:cs typeface="Traditional Arabic" pitchFamily="18" charset="-78"/>
              </a:rPr>
              <a:t>ثم إن العرب أرادت أن تشارك العجم في البناء وتنفرد بالشعر . </a:t>
            </a:r>
            <a:r>
              <a:rPr lang="ar-MA" sz="3200" b="1" dirty="0" err="1" smtClean="0">
                <a:latin typeface="Traditional Arabic" pitchFamily="18" charset="-78"/>
                <a:cs typeface="Traditional Arabic" pitchFamily="18" charset="-78"/>
              </a:rPr>
              <a:t>فبنوا</a:t>
            </a:r>
            <a:r>
              <a:rPr lang="ar-MA" sz="3200" b="1" dirty="0" smtClean="0">
                <a:latin typeface="Traditional Arabic" pitchFamily="18" charset="-78"/>
                <a:cs typeface="Traditional Arabic" pitchFamily="18" charset="-78"/>
              </a:rPr>
              <a:t> غمدان وكعبة نجران وقصر مارد وقصر شعوب  وغير ذلك من البنيان. والكتب أبقى من بنيان الحجارة وحيطان المدر لأن من شأن الملوك أن يطمسوا على آثار من قبلهم وأن يميتوا ذكر أعدائهم . </a:t>
            </a:r>
            <a:endParaRPr lang="fr-F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p:txBody>
          <a:bodyPr>
            <a:normAutofit/>
          </a:bodyPr>
          <a:lstStyle/>
          <a:p>
            <a:pPr algn="just" rtl="1">
              <a:lnSpc>
                <a:spcPct val="150000"/>
              </a:lnSpc>
              <a:buNone/>
            </a:pPr>
            <a:endParaRPr lang="ar-MA" sz="2800" b="1" dirty="0" smtClean="0">
              <a:latin typeface="Traditional Arabic" pitchFamily="18" charset="-78"/>
              <a:cs typeface="Traditional Arabic" pitchFamily="18" charset="-78"/>
            </a:endParaRPr>
          </a:p>
          <a:p>
            <a:pPr algn="just" rtl="1">
              <a:lnSpc>
                <a:spcPct val="150000"/>
              </a:lnSpc>
              <a:buNone/>
            </a:pPr>
            <a:r>
              <a:rPr lang="ar-MA" sz="2800" b="1" dirty="0" smtClean="0">
                <a:latin typeface="Traditional Arabic" pitchFamily="18" charset="-78"/>
                <a:cs typeface="Traditional Arabic" pitchFamily="18" charset="-78"/>
              </a:rPr>
              <a:t>		</a:t>
            </a:r>
            <a:r>
              <a:rPr lang="ar-MA" sz="3200" b="1" dirty="0" smtClean="0">
                <a:latin typeface="Traditional Arabic" pitchFamily="18" charset="-78"/>
                <a:cs typeface="Traditional Arabic" pitchFamily="18" charset="-78"/>
              </a:rPr>
              <a:t>فقد هدموا بذلك السبب المدن وأكثر الحصون. كذلك كانوا أيام العجم وأيام الجاهلية وعلى ذلك هم في الإسلام .كما هدم عثمان بن عفان صومعة غمدان وكما حطم </a:t>
            </a:r>
            <a:r>
              <a:rPr lang="ar-MA" sz="3200" b="1" dirty="0" err="1" smtClean="0">
                <a:latin typeface="Traditional Arabic" pitchFamily="18" charset="-78"/>
                <a:cs typeface="Traditional Arabic" pitchFamily="18" charset="-78"/>
              </a:rPr>
              <a:t>الآطام</a:t>
            </a:r>
            <a:r>
              <a:rPr lang="ar-MA" sz="3200" b="1" dirty="0" smtClean="0">
                <a:latin typeface="Traditional Arabic" pitchFamily="18" charset="-78"/>
                <a:cs typeface="Traditional Arabic" pitchFamily="18" charset="-78"/>
              </a:rPr>
              <a:t> التي كانت تحيط بالمدينة .  </a:t>
            </a:r>
            <a:endParaRPr lang="fr-FR" sz="3200" b="1" dirty="0" smtClean="0">
              <a:latin typeface="Traditional Arabic" pitchFamily="18" charset="-78"/>
              <a:cs typeface="Traditional Arabic" pitchFamily="18" charset="-78"/>
            </a:endParaRPr>
          </a:p>
          <a:p>
            <a:pPr rtl="1">
              <a:lnSpc>
                <a:spcPct val="150000"/>
              </a:lnSpc>
              <a:buNone/>
            </a:pPr>
            <a:r>
              <a:rPr lang="ar-MA" sz="3200" b="1" dirty="0" smtClean="0">
                <a:latin typeface="Traditional Arabic" pitchFamily="18" charset="-78"/>
                <a:cs typeface="Traditional Arabic" pitchFamily="18" charset="-78"/>
              </a:rPr>
              <a:t>  </a:t>
            </a:r>
            <a:r>
              <a:rPr lang="ar-MA" sz="2400" b="1" dirty="0" smtClean="0">
                <a:latin typeface="Traditional Arabic" pitchFamily="18" charset="-78"/>
                <a:cs typeface="Traditional Arabic" pitchFamily="18" charset="-78"/>
              </a:rPr>
              <a:t>الحيوان </a:t>
            </a:r>
            <a:r>
              <a:rPr lang="ar-MA" sz="2400" b="1" dirty="0" err="1" smtClean="0">
                <a:latin typeface="Traditional Arabic" pitchFamily="18" charset="-78"/>
                <a:cs typeface="Traditional Arabic" pitchFamily="18" charset="-78"/>
              </a:rPr>
              <a:t>ج</a:t>
            </a:r>
            <a:r>
              <a:rPr lang="ar-MA" sz="2400" b="1" dirty="0" smtClean="0">
                <a:latin typeface="Traditional Arabic" pitchFamily="18" charset="-78"/>
                <a:cs typeface="Traditional Arabic" pitchFamily="18" charset="-78"/>
              </a:rPr>
              <a:t> 1  </a:t>
            </a:r>
            <a:r>
              <a:rPr lang="ar-MA" sz="2400" b="1" dirty="0" err="1" smtClean="0">
                <a:latin typeface="Traditional Arabic" pitchFamily="18" charset="-78"/>
                <a:cs typeface="Traditional Arabic" pitchFamily="18" charset="-78"/>
              </a:rPr>
              <a:t>ص</a:t>
            </a:r>
            <a:r>
              <a:rPr lang="ar-MA" sz="2400" b="1" dirty="0" smtClean="0">
                <a:latin typeface="Traditional Arabic" pitchFamily="18" charset="-78"/>
                <a:cs typeface="Traditional Arabic" pitchFamily="18" charset="-78"/>
              </a:rPr>
              <a:t> 36 </a:t>
            </a:r>
            <a:r>
              <a:rPr lang="ar-MA" sz="2400" b="1" dirty="0" err="1" smtClean="0">
                <a:latin typeface="Traditional Arabic" pitchFamily="18" charset="-78"/>
                <a:cs typeface="Traditional Arabic" pitchFamily="18" charset="-78"/>
              </a:rPr>
              <a:t>و</a:t>
            </a:r>
            <a:r>
              <a:rPr lang="ar-MA" sz="2400" b="1" dirty="0" smtClean="0">
                <a:latin typeface="Traditional Arabic" pitchFamily="18" charset="-78"/>
                <a:cs typeface="Traditional Arabic" pitchFamily="18" charset="-78"/>
              </a:rPr>
              <a:t> 37</a:t>
            </a:r>
            <a:endParaRPr lang="fr-FR" sz="2400" b="1" dirty="0" smtClean="0">
              <a:latin typeface="Traditional Arabic" pitchFamily="18" charset="-78"/>
              <a:cs typeface="Traditional Arabic" pitchFamily="18" charset="-78"/>
            </a:endParaRP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914400" y="1447800"/>
            <a:ext cx="7772400" cy="4981596"/>
          </a:xfrm>
        </p:spPr>
        <p:txBody>
          <a:bodyPr>
            <a:normAutofit fontScale="92500" lnSpcReduction="20000"/>
          </a:bodyPr>
          <a:lstStyle/>
          <a:p>
            <a:pPr algn="just" rtl="1">
              <a:lnSpc>
                <a:spcPct val="150000"/>
              </a:lnSpc>
            </a:pPr>
            <a:r>
              <a:rPr lang="ar-MA" sz="3900" b="1" dirty="0" smtClean="0">
                <a:latin typeface="Traditional Arabic" pitchFamily="18" charset="-78"/>
                <a:cs typeface="Traditional Arabic" pitchFamily="18" charset="-78"/>
              </a:rPr>
              <a:t>فوائد ومستنتجات :</a:t>
            </a:r>
            <a:endParaRPr lang="fr-FR" sz="3900" b="1" dirty="0" smtClean="0">
              <a:latin typeface="Traditional Arabic" pitchFamily="18" charset="-78"/>
              <a:cs typeface="Traditional Arabic" pitchFamily="18" charset="-78"/>
            </a:endParaRPr>
          </a:p>
          <a:p>
            <a:pPr lvl="0" algn="just" rtl="1">
              <a:lnSpc>
                <a:spcPct val="150000"/>
              </a:lnSpc>
            </a:pPr>
            <a:r>
              <a:rPr lang="ar-MA" sz="3500" b="1" dirty="0" smtClean="0">
                <a:latin typeface="Traditional Arabic" pitchFamily="18" charset="-78"/>
                <a:cs typeface="Traditional Arabic" pitchFamily="18" charset="-78"/>
              </a:rPr>
              <a:t>حياة الأمم مثل حياة الأفراد في الميلاد والنشأة والتطور والتدهور والفناء .</a:t>
            </a:r>
            <a:endParaRPr lang="fr-FR" sz="3500" b="1" dirty="0" smtClean="0">
              <a:latin typeface="Traditional Arabic" pitchFamily="18" charset="-78"/>
              <a:cs typeface="Traditional Arabic" pitchFamily="18" charset="-78"/>
            </a:endParaRPr>
          </a:p>
          <a:p>
            <a:pPr lvl="0" algn="just" rtl="1">
              <a:lnSpc>
                <a:spcPct val="150000"/>
              </a:lnSpc>
            </a:pPr>
            <a:r>
              <a:rPr lang="ar-MA" sz="3500" b="1" dirty="0" smtClean="0">
                <a:latin typeface="Traditional Arabic" pitchFamily="18" charset="-78"/>
                <a:cs typeface="Traditional Arabic" pitchFamily="18" charset="-78"/>
              </a:rPr>
              <a:t>تتحدد قيمة حياة الأفراد والدول بطبيعة إسهامها في بناء حياة الأفراد والدول .</a:t>
            </a:r>
            <a:endParaRPr lang="fr-FR" sz="3500" b="1" dirty="0" smtClean="0">
              <a:latin typeface="Traditional Arabic" pitchFamily="18" charset="-78"/>
              <a:cs typeface="Traditional Arabic" pitchFamily="18" charset="-78"/>
            </a:endParaRPr>
          </a:p>
          <a:p>
            <a:pPr lvl="0" algn="just" rtl="1">
              <a:lnSpc>
                <a:spcPct val="150000"/>
              </a:lnSpc>
            </a:pPr>
            <a:r>
              <a:rPr lang="ar-MA" sz="3500" b="1" dirty="0" smtClean="0">
                <a:latin typeface="Traditional Arabic" pitchFamily="18" charset="-78"/>
                <a:cs typeface="Traditional Arabic" pitchFamily="18" charset="-78"/>
              </a:rPr>
              <a:t>الإنتاج الحضاري لكل أمة عنوان لقيمتها وموقعها في التاريخ وبين الأمم .</a:t>
            </a:r>
            <a:endParaRPr lang="fr-FR" sz="3500" b="1" dirty="0" smtClean="0">
              <a:latin typeface="Traditional Arabic" pitchFamily="18" charset="-78"/>
              <a:cs typeface="Traditional Arabic" pitchFamily="18" charset="-78"/>
            </a:endParaRP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dirty="0" smtClean="0"/>
              <a:t>أولية الشعر العربي</a:t>
            </a:r>
            <a:endParaRPr lang="fr-FR" dirty="0"/>
          </a:p>
        </p:txBody>
      </p:sp>
      <p:sp>
        <p:nvSpPr>
          <p:cNvPr id="3" name="Espace réservé du contenu 2"/>
          <p:cNvSpPr>
            <a:spLocks noGrp="1"/>
          </p:cNvSpPr>
          <p:nvPr>
            <p:ph sz="quarter" idx="1"/>
          </p:nvPr>
        </p:nvSpPr>
        <p:spPr>
          <a:xfrm>
            <a:off x="571472" y="1500174"/>
            <a:ext cx="8358246" cy="5143536"/>
          </a:xfrm>
        </p:spPr>
        <p:txBody>
          <a:bodyPr>
            <a:noAutofit/>
          </a:bodyPr>
          <a:lstStyle/>
          <a:p>
            <a:pPr lvl="0" algn="just" rtl="1">
              <a:lnSpc>
                <a:spcPct val="150000"/>
              </a:lnSpc>
            </a:pPr>
            <a:r>
              <a:rPr lang="ar-MA" sz="3200" b="1" dirty="0" smtClean="0">
                <a:latin typeface="Traditional Arabic" pitchFamily="18" charset="-78"/>
                <a:cs typeface="Traditional Arabic" pitchFamily="18" charset="-78"/>
              </a:rPr>
              <a:t>النزوع إلى الخلود والبقاء إلى أطول فترة ممكنة نزوع فطري ، مرتبط بحب البقاء ، لدى الأفراد والجماعات والدول والأمم .</a:t>
            </a:r>
            <a:endParaRPr lang="fr-FR" sz="3200" b="1" dirty="0" smtClean="0">
              <a:latin typeface="Traditional Arabic" pitchFamily="18" charset="-78"/>
              <a:cs typeface="Traditional Arabic" pitchFamily="18" charset="-78"/>
            </a:endParaRPr>
          </a:p>
          <a:p>
            <a:pPr lvl="0" algn="just" rtl="1">
              <a:lnSpc>
                <a:spcPct val="150000"/>
              </a:lnSpc>
            </a:pPr>
            <a:r>
              <a:rPr lang="ar-MA" sz="3200" b="1" dirty="0" smtClean="0">
                <a:latin typeface="Traditional Arabic" pitchFamily="18" charset="-78"/>
                <a:cs typeface="Traditional Arabic" pitchFamily="18" charset="-78"/>
              </a:rPr>
              <a:t>تخليد الأثر عند كل أمة غاية فطرية من غاياتها الأولى تكاد تلازمها من باكورة تنبهها ومستهل تاريخها.</a:t>
            </a:r>
            <a:endParaRPr lang="fr-FR" sz="3200" b="1" dirty="0" smtClean="0">
              <a:latin typeface="Traditional Arabic" pitchFamily="18" charset="-78"/>
              <a:cs typeface="Traditional Arabic" pitchFamily="18" charset="-78"/>
            </a:endParaRPr>
          </a:p>
          <a:p>
            <a:pPr lvl="0" algn="r" rtl="1">
              <a:lnSpc>
                <a:spcPct val="150000"/>
              </a:lnSpc>
            </a:pPr>
            <a:r>
              <a:rPr lang="ar-MA" sz="3200" b="1" dirty="0" smtClean="0">
                <a:latin typeface="Traditional Arabic" pitchFamily="18" charset="-78"/>
                <a:cs typeface="Traditional Arabic" pitchFamily="18" charset="-78"/>
              </a:rPr>
              <a:t>يتوسل الأفراد والأمم لاستدامة الحياة بعد الحياة بوسائل تتجلى فيها أهم خصائص تلك الحياة . هذا المعنى يتجلى بوضوح في تقرير النبي صلى الله عليه وسلم .</a:t>
            </a:r>
            <a:endParaRPr lang="fr-FR" sz="32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320</TotalTime>
  <Words>1533</Words>
  <Application>Microsoft Office PowerPoint</Application>
  <PresentationFormat>Affichage à l'écran (4:3)</PresentationFormat>
  <Paragraphs>148</Paragraphs>
  <Slides>37</Slides>
  <Notes>0</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Capitaux</vt:lpstr>
      <vt:lpstr>جامعة المولى اسماعيل مكناس الكلية المتعددة التخصصات الرشيدية شعبة اللغة العربية – مسلك الدراسات العربية – سلك الإجازة</vt:lpstr>
      <vt:lpstr> مقدمة </vt:lpstr>
      <vt:lpstr>مقدمة</vt:lpstr>
      <vt:lpstr>   منهجية العمل  </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lpstr>أولية الشعر العربي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المولى اسماعيل مكناس الكلية المتعددة التخصصات الرشيدية شعبة اللغة العربية – مسلك الدراسات العربية</dc:title>
  <dc:creator>Utilisateur Windows</dc:creator>
  <cp:lastModifiedBy>Utilisateur Windows</cp:lastModifiedBy>
  <cp:revision>39</cp:revision>
  <dcterms:created xsi:type="dcterms:W3CDTF">2020-03-17T00:13:13Z</dcterms:created>
  <dcterms:modified xsi:type="dcterms:W3CDTF">2020-03-17T16:27:16Z</dcterms:modified>
</cp:coreProperties>
</file>