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 id="267" r:id="rId11"/>
    <p:sldId id="268" r:id="rId12"/>
    <p:sldId id="269" r:id="rId13"/>
    <p:sldId id="266" r:id="rId14"/>
    <p:sldId id="270" r:id="rId15"/>
    <p:sldId id="271" r:id="rId16"/>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p:cViewPr varScale="1">
        <p:scale>
          <a:sx n="87" d="100"/>
          <a:sy n="87" d="100"/>
        </p:scale>
        <p:origin x="-1464" y="-72"/>
      </p:cViewPr>
      <p:guideLst>
        <p:guide orient="horz" pos="2160"/>
        <p:guide pos="288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sp>
        <p:nvSpPr>
          <p:cNvPr id="2" name="Titre 1"/>
          <p:cNvSpPr>
            <a:spLocks noGrp="1"/>
          </p:cNvSpPr>
          <p:nvPr>
            <p:ph type="ctrTitle"/>
          </p:nvPr>
        </p:nvSpPr>
        <p:spPr>
          <a:xfrm>
            <a:off x="685800" y="2130425"/>
            <a:ext cx="7772400" cy="1470025"/>
          </a:xfrm>
        </p:spPr>
        <p:txBody>
          <a:bodyPr/>
          <a:lstStyle/>
          <a:p>
            <a:r>
              <a:rPr lang="fr-FR" smtClean="0"/>
              <a:t>Modifiez le style du titre</a:t>
            </a:r>
            <a:endParaRPr lang="fr-FR"/>
          </a:p>
        </p:txBody>
      </p:sp>
      <p:sp>
        <p:nvSpPr>
          <p:cNvPr id="3" name="Sous-titr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fr-FR" smtClean="0"/>
              <a:t>Modifiez le style des sous-titres du masque</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67531845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texte vertical 2"/>
          <p:cNvSpPr>
            <a:spLocks noGrp="1"/>
          </p:cNvSpPr>
          <p:nvPr>
            <p:ph type="body" orient="vert" idx="1"/>
          </p:nvPr>
        </p:nvSpPr>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55240802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629400" y="274638"/>
            <a:ext cx="2057400" cy="5851525"/>
          </a:xfrm>
        </p:spPr>
        <p:txBody>
          <a:bodyPr vert="eaVert"/>
          <a:lstStyle/>
          <a:p>
            <a:r>
              <a:rPr lang="fr-FR" smtClean="0"/>
              <a:t>Modifiez le style du titre</a:t>
            </a:r>
            <a:endParaRPr lang="fr-FR"/>
          </a:p>
        </p:txBody>
      </p:sp>
      <p:sp>
        <p:nvSpPr>
          <p:cNvPr id="3" name="Espace réservé du texte vertical 2"/>
          <p:cNvSpPr>
            <a:spLocks noGrp="1"/>
          </p:cNvSpPr>
          <p:nvPr>
            <p:ph type="body" orient="vert" idx="1"/>
          </p:nvPr>
        </p:nvSpPr>
        <p:spPr>
          <a:xfrm>
            <a:off x="457200" y="274638"/>
            <a:ext cx="6019800" cy="5851525"/>
          </a:xfrm>
        </p:spPr>
        <p:txBody>
          <a:bodyPr vert="eaVert"/>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305874221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idx="1"/>
          </p:nvPr>
        </p:nvSpPr>
        <p:spPr/>
        <p:txBody>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10"/>
          </p:nvPr>
        </p:nvSpPr>
        <p:spPr/>
        <p:txBody>
          <a:bodyPr/>
          <a:lstStyle/>
          <a:p>
            <a:fld id="{2E5467C4-C63E-40EE-8329-615FA3D1AC65}" type="datetimeFigureOut">
              <a:rPr lang="fr-FR" smtClean="0"/>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312789131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Titre de section">
    <p:spTree>
      <p:nvGrpSpPr>
        <p:cNvPr id="1" name=""/>
        <p:cNvGrpSpPr/>
        <p:nvPr/>
      </p:nvGrpSpPr>
      <p:grpSpPr>
        <a:xfrm>
          <a:off x="0" y="0"/>
          <a:ext cx="0" cy="0"/>
          <a:chOff x="0" y="0"/>
          <a:chExt cx="0" cy="0"/>
        </a:xfrm>
      </p:grpSpPr>
      <p:sp>
        <p:nvSpPr>
          <p:cNvPr id="2" name="Titre 1"/>
          <p:cNvSpPr>
            <a:spLocks noGrp="1"/>
          </p:cNvSpPr>
          <p:nvPr>
            <p:ph type="title"/>
          </p:nvPr>
        </p:nvSpPr>
        <p:spPr>
          <a:xfrm>
            <a:off x="722313" y="4406900"/>
            <a:ext cx="7772400" cy="1362075"/>
          </a:xfrm>
        </p:spPr>
        <p:txBody>
          <a:bodyPr anchor="t"/>
          <a:lstStyle>
            <a:lvl1pPr algn="l">
              <a:defRPr sz="4000" b="1" cap="all"/>
            </a:lvl1pPr>
          </a:lstStyle>
          <a:p>
            <a:r>
              <a:rPr lang="fr-FR" smtClean="0"/>
              <a:t>Modifiez le style du titre</a:t>
            </a:r>
            <a:endParaRPr lang="fr-FR"/>
          </a:p>
        </p:txBody>
      </p:sp>
      <p:sp>
        <p:nvSpPr>
          <p:cNvPr id="3" name="Espace réservé du texte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fr-FR" smtClean="0"/>
              <a:t>Modifiez les styles du texte du masque</a:t>
            </a:r>
          </a:p>
        </p:txBody>
      </p:sp>
      <p:sp>
        <p:nvSpPr>
          <p:cNvPr id="4" name="Espace réservé de la date 3"/>
          <p:cNvSpPr>
            <a:spLocks noGrp="1"/>
          </p:cNvSpPr>
          <p:nvPr>
            <p:ph type="dt" sz="half" idx="10"/>
          </p:nvPr>
        </p:nvSpPr>
        <p:spPr/>
        <p:txBody>
          <a:bodyPr/>
          <a:lstStyle/>
          <a:p>
            <a:fld id="{2E5467C4-C63E-40EE-8329-615FA3D1AC65}" type="datetimeFigureOut">
              <a:rPr lang="fr-FR" smtClean="0"/>
              <a:t>24/03/2020</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3578234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u contenu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contenu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e la date 4"/>
          <p:cNvSpPr>
            <a:spLocks noGrp="1"/>
          </p:cNvSpPr>
          <p:nvPr>
            <p:ph type="dt" sz="half" idx="10"/>
          </p:nvPr>
        </p:nvSpPr>
        <p:spPr/>
        <p:txBody>
          <a:bodyPr/>
          <a:lstStyle/>
          <a:p>
            <a:fld id="{2E5467C4-C63E-40EE-8329-615FA3D1AC65}" type="datetimeFigureOut">
              <a:rPr lang="fr-FR" smtClean="0"/>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3202221017"/>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lvl1pPr>
              <a:defRPr/>
            </a:lvl1pPr>
          </a:lstStyle>
          <a:p>
            <a:r>
              <a:rPr lang="fr-FR" smtClean="0"/>
              <a:t>Modifiez le style du titre</a:t>
            </a:r>
            <a:endParaRPr lang="fr-FR"/>
          </a:p>
        </p:txBody>
      </p:sp>
      <p:sp>
        <p:nvSpPr>
          <p:cNvPr id="3" name="Espace réservé du texte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4" name="Espace réservé du contenu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5" name="Espace réservé du texte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smtClean="0"/>
              <a:t>Modifiez les styles du texte du masque</a:t>
            </a:r>
          </a:p>
        </p:txBody>
      </p:sp>
      <p:sp>
        <p:nvSpPr>
          <p:cNvPr id="6" name="Espace réservé du contenu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7" name="Espace réservé de la date 6"/>
          <p:cNvSpPr>
            <a:spLocks noGrp="1"/>
          </p:cNvSpPr>
          <p:nvPr>
            <p:ph type="dt" sz="half" idx="10"/>
          </p:nvPr>
        </p:nvSpPr>
        <p:spPr/>
        <p:txBody>
          <a:bodyPr/>
          <a:lstStyle/>
          <a:p>
            <a:fld id="{2E5467C4-C63E-40EE-8329-615FA3D1AC65}" type="datetimeFigureOut">
              <a:rPr lang="fr-FR" smtClean="0"/>
              <a:t>24/03/2020</a:t>
            </a:fld>
            <a:endParaRPr lang="fr-FR"/>
          </a:p>
        </p:txBody>
      </p:sp>
      <p:sp>
        <p:nvSpPr>
          <p:cNvPr id="8" name="Espace réservé du pied de page 7"/>
          <p:cNvSpPr>
            <a:spLocks noGrp="1"/>
          </p:cNvSpPr>
          <p:nvPr>
            <p:ph type="ftr" sz="quarter" idx="11"/>
          </p:nvPr>
        </p:nvSpPr>
        <p:spPr/>
        <p:txBody>
          <a:bodyPr/>
          <a:lstStyle/>
          <a:p>
            <a:endParaRPr lang="fr-FR"/>
          </a:p>
        </p:txBody>
      </p:sp>
      <p:sp>
        <p:nvSpPr>
          <p:cNvPr id="9" name="Espace réservé du numéro de diapositive 8"/>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85240169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lang="fr-FR" smtClean="0"/>
              <a:t>Modifiez le style du titre</a:t>
            </a:r>
            <a:endParaRPr lang="fr-FR"/>
          </a:p>
        </p:txBody>
      </p:sp>
      <p:sp>
        <p:nvSpPr>
          <p:cNvPr id="3" name="Espace réservé de la date 2"/>
          <p:cNvSpPr>
            <a:spLocks noGrp="1"/>
          </p:cNvSpPr>
          <p:nvPr>
            <p:ph type="dt" sz="half" idx="10"/>
          </p:nvPr>
        </p:nvSpPr>
        <p:spPr/>
        <p:txBody>
          <a:bodyPr/>
          <a:lstStyle/>
          <a:p>
            <a:fld id="{2E5467C4-C63E-40EE-8329-615FA3D1AC65}" type="datetimeFigureOut">
              <a:rPr lang="fr-FR" smtClean="0"/>
              <a:t>24/03/2020</a:t>
            </a:fld>
            <a:endParaRPr lang="fr-FR"/>
          </a:p>
        </p:txBody>
      </p:sp>
      <p:sp>
        <p:nvSpPr>
          <p:cNvPr id="4" name="Espace réservé du pied de page 3"/>
          <p:cNvSpPr>
            <a:spLocks noGrp="1"/>
          </p:cNvSpPr>
          <p:nvPr>
            <p:ph type="ftr" sz="quarter" idx="11"/>
          </p:nvPr>
        </p:nvSpPr>
        <p:spPr/>
        <p:txBody>
          <a:bodyPr/>
          <a:lstStyle/>
          <a:p>
            <a:endParaRPr lang="fr-FR"/>
          </a:p>
        </p:txBody>
      </p:sp>
      <p:sp>
        <p:nvSpPr>
          <p:cNvPr id="5" name="Espace réservé du numéro de diapositive 4"/>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423336533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Espace réservé de la date 1"/>
          <p:cNvSpPr>
            <a:spLocks noGrp="1"/>
          </p:cNvSpPr>
          <p:nvPr>
            <p:ph type="dt" sz="half" idx="10"/>
          </p:nvPr>
        </p:nvSpPr>
        <p:spPr/>
        <p:txBody>
          <a:bodyPr/>
          <a:lstStyle/>
          <a:p>
            <a:fld id="{2E5467C4-C63E-40EE-8329-615FA3D1AC65}" type="datetimeFigureOut">
              <a:rPr lang="fr-FR" smtClean="0"/>
              <a:t>24/03/2020</a:t>
            </a:fld>
            <a:endParaRPr lang="fr-FR"/>
          </a:p>
        </p:txBody>
      </p:sp>
      <p:sp>
        <p:nvSpPr>
          <p:cNvPr id="3" name="Espace réservé du pied de page 2"/>
          <p:cNvSpPr>
            <a:spLocks noGrp="1"/>
          </p:cNvSpPr>
          <p:nvPr>
            <p:ph type="ftr" sz="quarter" idx="11"/>
          </p:nvPr>
        </p:nvSpPr>
        <p:spPr/>
        <p:txBody>
          <a:bodyPr/>
          <a:lstStyle/>
          <a:p>
            <a:endParaRPr lang="fr-FR"/>
          </a:p>
        </p:txBody>
      </p:sp>
      <p:sp>
        <p:nvSpPr>
          <p:cNvPr id="4" name="Espace réservé du numéro de diapositive 3"/>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205744079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457200" y="273050"/>
            <a:ext cx="3008313" cy="1162050"/>
          </a:xfrm>
        </p:spPr>
        <p:txBody>
          <a:bodyPr anchor="b"/>
          <a:lstStyle>
            <a:lvl1pPr algn="l">
              <a:defRPr sz="2000" b="1"/>
            </a:lvl1pPr>
          </a:lstStyle>
          <a:p>
            <a:r>
              <a:rPr lang="fr-FR" smtClean="0"/>
              <a:t>Modifiez le style du titre</a:t>
            </a:r>
            <a:endParaRPr lang="fr-FR"/>
          </a:p>
        </p:txBody>
      </p:sp>
      <p:sp>
        <p:nvSpPr>
          <p:cNvPr id="3" name="Espace réservé du contenu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u texte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E5467C4-C63E-40EE-8329-615FA3D1AC65}" type="datetimeFigureOut">
              <a:rPr lang="fr-FR" smtClean="0"/>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88657887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re 1"/>
          <p:cNvSpPr>
            <a:spLocks noGrp="1"/>
          </p:cNvSpPr>
          <p:nvPr>
            <p:ph type="title"/>
          </p:nvPr>
        </p:nvSpPr>
        <p:spPr>
          <a:xfrm>
            <a:off x="1792288" y="4800600"/>
            <a:ext cx="5486400" cy="566738"/>
          </a:xfrm>
        </p:spPr>
        <p:txBody>
          <a:bodyPr anchor="b"/>
          <a:lstStyle>
            <a:lvl1pPr algn="l">
              <a:defRPr sz="2000" b="1"/>
            </a:lvl1pPr>
          </a:lstStyle>
          <a:p>
            <a:r>
              <a:rPr lang="fr-FR" smtClean="0"/>
              <a:t>Modifiez le style du titre</a:t>
            </a:r>
            <a:endParaRPr lang="fr-FR"/>
          </a:p>
        </p:txBody>
      </p:sp>
      <p:sp>
        <p:nvSpPr>
          <p:cNvPr id="3" name="Espace réservé pour une image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fr-FR"/>
          </a:p>
        </p:txBody>
      </p:sp>
      <p:sp>
        <p:nvSpPr>
          <p:cNvPr id="4" name="Espace réservé du texte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smtClean="0"/>
              <a:t>Modifiez les styles du texte du masque</a:t>
            </a:r>
          </a:p>
        </p:txBody>
      </p:sp>
      <p:sp>
        <p:nvSpPr>
          <p:cNvPr id="5" name="Espace réservé de la date 4"/>
          <p:cNvSpPr>
            <a:spLocks noGrp="1"/>
          </p:cNvSpPr>
          <p:nvPr>
            <p:ph type="dt" sz="half" idx="10"/>
          </p:nvPr>
        </p:nvSpPr>
        <p:spPr/>
        <p:txBody>
          <a:bodyPr/>
          <a:lstStyle/>
          <a:p>
            <a:fld id="{2E5467C4-C63E-40EE-8329-615FA3D1AC65}" type="datetimeFigureOut">
              <a:rPr lang="fr-FR" smtClean="0"/>
              <a:t>24/03/2020</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3F73B94D-C3EC-4318-AB13-1D7A48DB5280}" type="slidenum">
              <a:rPr lang="fr-FR" smtClean="0"/>
              <a:t>‹N°›</a:t>
            </a:fld>
            <a:endParaRPr lang="fr-FR"/>
          </a:p>
        </p:txBody>
      </p:sp>
    </p:spTree>
    <p:extLst>
      <p:ext uri="{BB962C8B-B14F-4D97-AF65-F5344CB8AC3E}">
        <p14:creationId xmlns:p14="http://schemas.microsoft.com/office/powerpoint/2010/main" val="114454816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u titre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fr-FR" smtClean="0"/>
              <a:t>Modifiez le style du titre</a:t>
            </a:r>
            <a:endParaRPr lang="fr-FR"/>
          </a:p>
        </p:txBody>
      </p:sp>
      <p:sp>
        <p:nvSpPr>
          <p:cNvPr id="3" name="Espace réservé du texte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fr-FR" smtClean="0"/>
              <a:t>Modifiez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4" name="Espace réservé de la date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E5467C4-C63E-40EE-8329-615FA3D1AC65}" type="datetimeFigureOut">
              <a:rPr lang="fr-FR" smtClean="0"/>
              <a:t>24/03/2020</a:t>
            </a:fld>
            <a:endParaRPr lang="fr-FR"/>
          </a:p>
        </p:txBody>
      </p:sp>
      <p:sp>
        <p:nvSpPr>
          <p:cNvPr id="5" name="Espace réservé du pied de page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fr-FR"/>
          </a:p>
        </p:txBody>
      </p:sp>
      <p:sp>
        <p:nvSpPr>
          <p:cNvPr id="6" name="Espace réservé du numéro de diapositive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3F73B94D-C3EC-4318-AB13-1D7A48DB5280}" type="slidenum">
              <a:rPr lang="fr-FR" smtClean="0"/>
              <a:t>‹N°›</a:t>
            </a:fld>
            <a:endParaRPr lang="fr-FR"/>
          </a:p>
        </p:txBody>
      </p:sp>
    </p:spTree>
    <p:extLst>
      <p:ext uri="{BB962C8B-B14F-4D97-AF65-F5344CB8AC3E}">
        <p14:creationId xmlns:p14="http://schemas.microsoft.com/office/powerpoint/2010/main" val="9441209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ous-titre 2"/>
          <p:cNvSpPr>
            <a:spLocks noGrp="1"/>
          </p:cNvSpPr>
          <p:nvPr>
            <p:ph type="subTitle" idx="1"/>
          </p:nvPr>
        </p:nvSpPr>
        <p:spPr>
          <a:xfrm>
            <a:off x="107504" y="188640"/>
            <a:ext cx="8928992" cy="6552728"/>
          </a:xfrm>
        </p:spPr>
        <p:txBody>
          <a:bodyPr>
            <a:normAutofit/>
          </a:bodyPr>
          <a:lstStyle/>
          <a:p>
            <a:endParaRPr lang="fr-FR" b="1" dirty="0" smtClean="0">
              <a:latin typeface="Times New Roman" pitchFamily="18" charset="0"/>
              <a:cs typeface="Times New Roman" pitchFamily="18" charset="0"/>
            </a:endParaRPr>
          </a:p>
          <a:p>
            <a:endParaRPr lang="fr-FR" b="1" dirty="0">
              <a:latin typeface="Times New Roman" pitchFamily="18" charset="0"/>
              <a:cs typeface="Times New Roman" pitchFamily="18" charset="0"/>
            </a:endParaRPr>
          </a:p>
          <a:p>
            <a:r>
              <a:rPr lang="fr-FR" sz="3600" b="1" dirty="0" smtClean="0">
                <a:latin typeface="Times New Roman" pitchFamily="18" charset="0"/>
                <a:cs typeface="Times New Roman" pitchFamily="18" charset="0"/>
              </a:rPr>
              <a:t>Intercultural communication</a:t>
            </a:r>
            <a:endParaRPr lang="fr-FR" sz="3600" b="1" dirty="0">
              <a:latin typeface="Times New Roman" pitchFamily="18" charset="0"/>
              <a:cs typeface="Times New Roman" pitchFamily="18" charset="0"/>
            </a:endParaRPr>
          </a:p>
          <a:p>
            <a:r>
              <a:rPr lang="fr-FR" sz="3600" b="1" dirty="0" smtClean="0">
                <a:latin typeface="Times New Roman" pitchFamily="18" charset="0"/>
                <a:cs typeface="Times New Roman" pitchFamily="18" charset="0"/>
              </a:rPr>
              <a:t>Dept. of English language Studies</a:t>
            </a:r>
          </a:p>
          <a:p>
            <a:r>
              <a:rPr lang="fr-FR" sz="3600" b="1" dirty="0" smtClean="0">
                <a:latin typeface="Times New Roman" pitchFamily="18" charset="0"/>
                <a:cs typeface="Times New Roman" pitchFamily="18" charset="0"/>
              </a:rPr>
              <a:t>Moulay </a:t>
            </a:r>
            <a:r>
              <a:rPr lang="fr-FR" sz="3600" b="1" dirty="0">
                <a:latin typeface="Times New Roman" pitchFamily="18" charset="0"/>
                <a:cs typeface="Times New Roman" pitchFamily="18" charset="0"/>
              </a:rPr>
              <a:t>I</a:t>
            </a:r>
            <a:r>
              <a:rPr lang="fr-FR" sz="3600" b="1" dirty="0" smtClean="0">
                <a:latin typeface="Times New Roman" pitchFamily="18" charset="0"/>
                <a:cs typeface="Times New Roman" pitchFamily="18" charset="0"/>
              </a:rPr>
              <a:t>smail university</a:t>
            </a:r>
          </a:p>
          <a:p>
            <a:r>
              <a:rPr lang="fr-FR" sz="3600" b="1" dirty="0" smtClean="0">
                <a:latin typeface="Times New Roman" pitchFamily="18" charset="0"/>
                <a:cs typeface="Times New Roman" pitchFamily="18" charset="0"/>
              </a:rPr>
              <a:t>Spring term</a:t>
            </a:r>
          </a:p>
          <a:p>
            <a:r>
              <a:rPr lang="fr-FR" sz="3600" b="1" dirty="0" smtClean="0">
                <a:latin typeface="Times New Roman" pitchFamily="18" charset="0"/>
                <a:cs typeface="Times New Roman" pitchFamily="18" charset="0"/>
              </a:rPr>
              <a:t>Semester6</a:t>
            </a:r>
          </a:p>
          <a:p>
            <a:r>
              <a:rPr lang="fr-FR" sz="3600" b="1" dirty="0" smtClean="0">
                <a:latin typeface="Times New Roman" pitchFamily="18" charset="0"/>
                <a:cs typeface="Times New Roman" pitchFamily="18" charset="0"/>
              </a:rPr>
              <a:t>2019-2020</a:t>
            </a:r>
          </a:p>
          <a:p>
            <a:r>
              <a:rPr lang="fr-FR" sz="3600" b="1" dirty="0" smtClean="0">
                <a:latin typeface="Times New Roman" pitchFamily="18" charset="0"/>
                <a:cs typeface="Times New Roman" pitchFamily="18" charset="0"/>
              </a:rPr>
              <a:t>Prof. M. Talay</a:t>
            </a:r>
            <a:endParaRPr lang="fr-FR" sz="3600" b="1" dirty="0">
              <a:latin typeface="Times New Roman" pitchFamily="18" charset="0"/>
              <a:cs typeface="Times New Roman" pitchFamily="18" charset="0"/>
            </a:endParaRPr>
          </a:p>
        </p:txBody>
      </p:sp>
    </p:spTree>
    <p:extLst>
      <p:ext uri="{BB962C8B-B14F-4D97-AF65-F5344CB8AC3E}">
        <p14:creationId xmlns:p14="http://schemas.microsoft.com/office/powerpoint/2010/main" val="1674543183"/>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circle(in)">
                                      <p:cBhvr>
                                        <p:cTn id="7" dur="2000"/>
                                        <p:tgtEl>
                                          <p:spTgt spid="3">
                                            <p:txEl>
                                              <p:pRg st="2" end="2"/>
                                            </p:txEl>
                                          </p:spTgt>
                                        </p:tgtEl>
                                      </p:cBhvr>
                                    </p:animEffect>
                                  </p:childTnLst>
                                </p:cTn>
                              </p:par>
                              <p:par>
                                <p:cTn id="8" presetID="6" presetClass="entr" presetSubtype="16" fill="hold" nodeType="withEffect">
                                  <p:stCondLst>
                                    <p:cond delay="0"/>
                                  </p:stCondLst>
                                  <p:childTnLst>
                                    <p:set>
                                      <p:cBhvr>
                                        <p:cTn id="9" dur="1" fill="hold">
                                          <p:stCondLst>
                                            <p:cond delay="0"/>
                                          </p:stCondLst>
                                        </p:cTn>
                                        <p:tgtEl>
                                          <p:spTgt spid="3">
                                            <p:txEl>
                                              <p:pRg st="3" end="3"/>
                                            </p:txEl>
                                          </p:spTgt>
                                        </p:tgtEl>
                                        <p:attrNameLst>
                                          <p:attrName>style.visibility</p:attrName>
                                        </p:attrNameLst>
                                      </p:cBhvr>
                                      <p:to>
                                        <p:strVal val="visible"/>
                                      </p:to>
                                    </p:set>
                                    <p:animEffect transition="in" filter="circle(in)">
                                      <p:cBhvr>
                                        <p:cTn id="10" dur="2000"/>
                                        <p:tgtEl>
                                          <p:spTgt spid="3">
                                            <p:txEl>
                                              <p:pRg st="3" end="3"/>
                                            </p:txEl>
                                          </p:spTgt>
                                        </p:tgtEl>
                                      </p:cBhvr>
                                    </p:animEffect>
                                  </p:childTnLst>
                                </p:cTn>
                              </p:par>
                              <p:par>
                                <p:cTn id="11" presetID="6" presetClass="entr" presetSubtype="16" fill="hold" nodeType="withEffect">
                                  <p:stCondLst>
                                    <p:cond delay="0"/>
                                  </p:stCondLst>
                                  <p:childTnLst>
                                    <p:set>
                                      <p:cBhvr>
                                        <p:cTn id="12" dur="1" fill="hold">
                                          <p:stCondLst>
                                            <p:cond delay="0"/>
                                          </p:stCondLst>
                                        </p:cTn>
                                        <p:tgtEl>
                                          <p:spTgt spid="3">
                                            <p:txEl>
                                              <p:pRg st="4" end="4"/>
                                            </p:txEl>
                                          </p:spTgt>
                                        </p:tgtEl>
                                        <p:attrNameLst>
                                          <p:attrName>style.visibility</p:attrName>
                                        </p:attrNameLst>
                                      </p:cBhvr>
                                      <p:to>
                                        <p:strVal val="visible"/>
                                      </p:to>
                                    </p:set>
                                    <p:animEffect transition="in" filter="circle(in)">
                                      <p:cBhvr>
                                        <p:cTn id="13" dur="2000"/>
                                        <p:tgtEl>
                                          <p:spTgt spid="3">
                                            <p:txEl>
                                              <p:pRg st="4" end="4"/>
                                            </p:txEl>
                                          </p:spTgt>
                                        </p:tgtEl>
                                      </p:cBhvr>
                                    </p:animEffect>
                                  </p:childTnLst>
                                </p:cTn>
                              </p:par>
                              <p:par>
                                <p:cTn id="14" presetID="6" presetClass="entr" presetSubtype="16" fill="hold" nodeType="withEffect">
                                  <p:stCondLst>
                                    <p:cond delay="0"/>
                                  </p:stCondLst>
                                  <p:childTnLst>
                                    <p:set>
                                      <p:cBhvr>
                                        <p:cTn id="15" dur="1" fill="hold">
                                          <p:stCondLst>
                                            <p:cond delay="0"/>
                                          </p:stCondLst>
                                        </p:cTn>
                                        <p:tgtEl>
                                          <p:spTgt spid="3">
                                            <p:txEl>
                                              <p:pRg st="5" end="5"/>
                                            </p:txEl>
                                          </p:spTgt>
                                        </p:tgtEl>
                                        <p:attrNameLst>
                                          <p:attrName>style.visibility</p:attrName>
                                        </p:attrNameLst>
                                      </p:cBhvr>
                                      <p:to>
                                        <p:strVal val="visible"/>
                                      </p:to>
                                    </p:set>
                                    <p:animEffect transition="in" filter="circle(in)">
                                      <p:cBhvr>
                                        <p:cTn id="16" dur="2000"/>
                                        <p:tgtEl>
                                          <p:spTgt spid="3">
                                            <p:txEl>
                                              <p:pRg st="5" end="5"/>
                                            </p:txEl>
                                          </p:spTgt>
                                        </p:tgtEl>
                                      </p:cBhvr>
                                    </p:animEffect>
                                  </p:childTnLst>
                                </p:cTn>
                              </p:par>
                              <p:par>
                                <p:cTn id="17" presetID="6" presetClass="entr" presetSubtype="16" fill="hold" nodeType="withEffect">
                                  <p:stCondLst>
                                    <p:cond delay="0"/>
                                  </p:stCondLst>
                                  <p:childTnLst>
                                    <p:set>
                                      <p:cBhvr>
                                        <p:cTn id="18" dur="1" fill="hold">
                                          <p:stCondLst>
                                            <p:cond delay="0"/>
                                          </p:stCondLst>
                                        </p:cTn>
                                        <p:tgtEl>
                                          <p:spTgt spid="3">
                                            <p:txEl>
                                              <p:pRg st="6" end="6"/>
                                            </p:txEl>
                                          </p:spTgt>
                                        </p:tgtEl>
                                        <p:attrNameLst>
                                          <p:attrName>style.visibility</p:attrName>
                                        </p:attrNameLst>
                                      </p:cBhvr>
                                      <p:to>
                                        <p:strVal val="visible"/>
                                      </p:to>
                                    </p:set>
                                    <p:animEffect transition="in" filter="circle(in)">
                                      <p:cBhvr>
                                        <p:cTn id="19" dur="2000"/>
                                        <p:tgtEl>
                                          <p:spTgt spid="3">
                                            <p:txEl>
                                              <p:pRg st="6" end="6"/>
                                            </p:txEl>
                                          </p:spTgt>
                                        </p:tgtEl>
                                      </p:cBhvr>
                                    </p:animEffect>
                                  </p:childTnLst>
                                </p:cTn>
                              </p:par>
                              <p:par>
                                <p:cTn id="20" presetID="6" presetClass="entr" presetSubtype="16" fill="hold" nodeType="withEffect">
                                  <p:stCondLst>
                                    <p:cond delay="0"/>
                                  </p:stCondLst>
                                  <p:childTnLst>
                                    <p:set>
                                      <p:cBhvr>
                                        <p:cTn id="21" dur="1" fill="hold">
                                          <p:stCondLst>
                                            <p:cond delay="0"/>
                                          </p:stCondLst>
                                        </p:cTn>
                                        <p:tgtEl>
                                          <p:spTgt spid="3">
                                            <p:txEl>
                                              <p:pRg st="7" end="7"/>
                                            </p:txEl>
                                          </p:spTgt>
                                        </p:tgtEl>
                                        <p:attrNameLst>
                                          <p:attrName>style.visibility</p:attrName>
                                        </p:attrNameLst>
                                      </p:cBhvr>
                                      <p:to>
                                        <p:strVal val="visible"/>
                                      </p:to>
                                    </p:set>
                                    <p:animEffect transition="in" filter="circle(in)">
                                      <p:cBhvr>
                                        <p:cTn id="22" dur="2000"/>
                                        <p:tgtEl>
                                          <p:spTgt spid="3">
                                            <p:txEl>
                                              <p:pRg st="7" end="7"/>
                                            </p:txEl>
                                          </p:spTgt>
                                        </p:tgtEl>
                                      </p:cBhvr>
                                    </p:animEffect>
                                  </p:childTnLst>
                                </p:cTn>
                              </p:par>
                              <p:par>
                                <p:cTn id="23" presetID="6" presetClass="entr" presetSubtype="16" fill="hold" nodeType="withEffect">
                                  <p:stCondLst>
                                    <p:cond delay="0"/>
                                  </p:stCondLst>
                                  <p:childTnLst>
                                    <p:set>
                                      <p:cBhvr>
                                        <p:cTn id="24" dur="1" fill="hold">
                                          <p:stCondLst>
                                            <p:cond delay="0"/>
                                          </p:stCondLst>
                                        </p:cTn>
                                        <p:tgtEl>
                                          <p:spTgt spid="3">
                                            <p:txEl>
                                              <p:pRg st="8" end="8"/>
                                            </p:txEl>
                                          </p:spTgt>
                                        </p:tgtEl>
                                        <p:attrNameLst>
                                          <p:attrName>style.visibility</p:attrName>
                                        </p:attrNameLst>
                                      </p:cBhvr>
                                      <p:to>
                                        <p:strVal val="visible"/>
                                      </p:to>
                                    </p:set>
                                    <p:animEffect transition="in" filter="circle(in)">
                                      <p:cBhvr>
                                        <p:cTn id="25" dur="2000"/>
                                        <p:tgtEl>
                                          <p:spTgt spid="3">
                                            <p:txEl>
                                              <p:pRg st="8" end="8"/>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396536" cy="6552728"/>
          </a:xfrm>
        </p:spPr>
        <p:txBody>
          <a:bodyPr/>
          <a:lstStyle/>
          <a:p>
            <a:pPr marL="0" indent="0">
              <a:buNone/>
            </a:pPr>
            <a:r>
              <a:rPr lang="fr-FR" b="1" dirty="0" smtClean="0"/>
              <a:t>9. </a:t>
            </a:r>
            <a:r>
              <a:rPr lang="fr-FR" dirty="0" smtClean="0"/>
              <a:t>‘</a:t>
            </a:r>
            <a:r>
              <a:rPr lang="en-US" sz="3000" u="sng" dirty="0" smtClean="0">
                <a:latin typeface="Times New Roman" pitchFamily="18" charset="0"/>
                <a:cs typeface="Times New Roman" pitchFamily="18" charset="0"/>
              </a:rPr>
              <a:t>interpersonal </a:t>
            </a:r>
            <a:r>
              <a:rPr lang="en-US" sz="3000" u="sng" dirty="0">
                <a:latin typeface="Times New Roman" pitchFamily="18" charset="0"/>
                <a:cs typeface="Times New Roman" pitchFamily="18" charset="0"/>
              </a:rPr>
              <a:t>communication </a:t>
            </a:r>
            <a:r>
              <a:rPr lang="en-US" sz="3000" dirty="0">
                <a:latin typeface="Times New Roman" pitchFamily="18" charset="0"/>
                <a:cs typeface="Times New Roman" pitchFamily="18" charset="0"/>
              </a:rPr>
              <a:t>between individuals or groups who are affiliated with different </a:t>
            </a:r>
            <a:r>
              <a:rPr lang="en-US" sz="3000" u="sng" dirty="0">
                <a:latin typeface="Times New Roman" pitchFamily="18" charset="0"/>
                <a:cs typeface="Times New Roman" pitchFamily="18" charset="0"/>
              </a:rPr>
              <a:t>cultural groups </a:t>
            </a:r>
            <a:r>
              <a:rPr lang="en-US" sz="3000" dirty="0">
                <a:latin typeface="Times New Roman" pitchFamily="18" charset="0"/>
                <a:cs typeface="Times New Roman" pitchFamily="18" charset="0"/>
              </a:rPr>
              <a:t>and/or have been socialized in </a:t>
            </a:r>
            <a:r>
              <a:rPr lang="en-US" sz="3000" u="sng" dirty="0">
                <a:latin typeface="Times New Roman" pitchFamily="18" charset="0"/>
                <a:cs typeface="Times New Roman" pitchFamily="18" charset="0"/>
              </a:rPr>
              <a:t>different cultural </a:t>
            </a:r>
            <a:r>
              <a:rPr lang="en-US" sz="3000" dirty="0">
                <a:latin typeface="Times New Roman" pitchFamily="18" charset="0"/>
                <a:cs typeface="Times New Roman" pitchFamily="18" charset="0"/>
              </a:rPr>
              <a:t>(and, in most cases, linguistic) </a:t>
            </a:r>
            <a:r>
              <a:rPr lang="en-US" sz="3000" u="sng" dirty="0">
                <a:latin typeface="Times New Roman" pitchFamily="18" charset="0"/>
                <a:cs typeface="Times New Roman" pitchFamily="18" charset="0"/>
              </a:rPr>
              <a:t>environments</a:t>
            </a:r>
            <a:r>
              <a:rPr lang="en-US" dirty="0" smtClean="0"/>
              <a:t>.’ (Jackson, 2014:p.44)</a:t>
            </a:r>
          </a:p>
          <a:p>
            <a:pPr marL="0" indent="0">
              <a:buNone/>
            </a:pPr>
            <a:endParaRPr lang="en-US" dirty="0" smtClean="0"/>
          </a:p>
          <a:p>
            <a:pPr marL="0" indent="0">
              <a:buNone/>
            </a:pPr>
            <a:r>
              <a:rPr lang="en-US" sz="2400" dirty="0" smtClean="0">
                <a:latin typeface="Times New Roman" pitchFamily="18" charset="0"/>
                <a:cs typeface="Times New Roman" pitchFamily="18" charset="0"/>
              </a:rPr>
              <a:t>Jackson, Jane. 2014. Introducing Language and intercultural communication. London: Routledge</a:t>
            </a:r>
          </a:p>
        </p:txBody>
      </p:sp>
    </p:spTree>
    <p:extLst>
      <p:ext uri="{BB962C8B-B14F-4D97-AF65-F5344CB8AC3E}">
        <p14:creationId xmlns:p14="http://schemas.microsoft.com/office/powerpoint/2010/main" val="604036249"/>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928992" cy="6480720"/>
          </a:xfrm>
        </p:spPr>
        <p:txBody>
          <a:bodyPr/>
          <a:lstStyle/>
          <a:p>
            <a:pPr>
              <a:buFont typeface="Wingdings" pitchFamily="2" charset="2"/>
              <a:buChar char="§"/>
            </a:pPr>
            <a:r>
              <a:rPr lang="fr-FR" i="1" dirty="0" smtClean="0"/>
              <a:t>Interpersonal communication</a:t>
            </a:r>
          </a:p>
          <a:p>
            <a:endParaRPr lang="fr-FR" dirty="0"/>
          </a:p>
          <a:p>
            <a:pPr marL="0" indent="0">
              <a:buNone/>
            </a:pPr>
            <a:r>
              <a:rPr lang="en-US" dirty="0"/>
              <a:t> </a:t>
            </a:r>
            <a:r>
              <a:rPr lang="en-US" sz="3000" dirty="0">
                <a:latin typeface="Times New Roman" pitchFamily="18" charset="0"/>
                <a:cs typeface="Times New Roman" pitchFamily="18" charset="0"/>
              </a:rPr>
              <a:t>‘a form of communication that involves a small number of individuals who are interacting exclusively with one another and who therefore have the ability both to adapt their messages specifically for those others and to obtain immediate interpretations from them’ </a:t>
            </a:r>
            <a:endParaRPr lang="en-US" sz="3000" dirty="0" smtClean="0">
              <a:latin typeface="Times New Roman" pitchFamily="18" charset="0"/>
              <a:cs typeface="Times New Roman" pitchFamily="18" charset="0"/>
            </a:endParaRPr>
          </a:p>
          <a:p>
            <a:pPr marL="0" indent="0">
              <a:buNone/>
            </a:pPr>
            <a:r>
              <a:rPr lang="fr-FR" sz="3000" b="1" dirty="0">
                <a:latin typeface="Times New Roman" pitchFamily="18" charset="0"/>
                <a:cs typeface="Times New Roman" pitchFamily="18" charset="0"/>
              </a:rPr>
              <a:t>(Lustig &amp; Koester 2010: 19</a:t>
            </a:r>
            <a:r>
              <a:rPr lang="fr-FR" sz="3000" b="1" dirty="0" smtClean="0">
                <a:latin typeface="Times New Roman" pitchFamily="18" charset="0"/>
                <a:cs typeface="Times New Roman" pitchFamily="18" charset="0"/>
              </a:rPr>
              <a:t>)</a:t>
            </a:r>
          </a:p>
          <a:p>
            <a:pPr marL="0" indent="0">
              <a:buNone/>
            </a:pPr>
            <a:endParaRPr lang="fr-FR" sz="3000" dirty="0">
              <a:latin typeface="Times New Roman" pitchFamily="18" charset="0"/>
              <a:cs typeface="Times New Roman" pitchFamily="18" charset="0"/>
            </a:endParaRPr>
          </a:p>
          <a:p>
            <a:pPr>
              <a:buFont typeface="Wingdings" pitchFamily="2" charset="2"/>
              <a:buChar char="§"/>
            </a:pPr>
            <a:r>
              <a:rPr lang="en-US" sz="2400" dirty="0">
                <a:latin typeface="Times New Roman" pitchFamily="18" charset="0"/>
                <a:cs typeface="Times New Roman" pitchFamily="18" charset="0"/>
              </a:rPr>
              <a:t>Lustig, M.W. and Koester, J. (2010) Intercultural Competence: Interpersonal Communication across Cultures, 6th edn, Boston: Allyn &amp; Bacon (Pearson). </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24546668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3" end="3"/>
                                            </p:txEl>
                                          </p:spTgt>
                                        </p:tgtEl>
                                        <p:attrNameLst>
                                          <p:attrName>style.visibility</p:attrName>
                                        </p:attrNameLst>
                                      </p:cBhvr>
                                      <p:to>
                                        <p:strVal val="visible"/>
                                      </p:to>
                                    </p:set>
                                    <p:animEffect transition="in" filter="fade">
                                      <p:cBhvr>
                                        <p:cTn id="17" dur="1000"/>
                                        <p:tgtEl>
                                          <p:spTgt spid="3">
                                            <p:txEl>
                                              <p:pRg st="3" end="3"/>
                                            </p:txEl>
                                          </p:spTgt>
                                        </p:tgtEl>
                                      </p:cBhvr>
                                    </p:animEffect>
                                    <p:anim calcmode="lin" valueType="num">
                                      <p:cBhvr>
                                        <p:cTn id="1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88640"/>
            <a:ext cx="9036496" cy="6480720"/>
          </a:xfrm>
        </p:spPr>
        <p:txBody>
          <a:bodyPr/>
          <a:lstStyle/>
          <a:p>
            <a:pPr>
              <a:buFont typeface="Wingdings" pitchFamily="2" charset="2"/>
              <a:buChar char="§"/>
            </a:pPr>
            <a:r>
              <a:rPr lang="fr-FR" i="1" dirty="0" smtClean="0"/>
              <a:t>Different cultural groups </a:t>
            </a:r>
            <a:r>
              <a:rPr lang="fr-FR" dirty="0" smtClean="0"/>
              <a:t>&amp; </a:t>
            </a:r>
            <a:r>
              <a:rPr lang="fr-FR" i="1" dirty="0" smtClean="0"/>
              <a:t>cultural environments:</a:t>
            </a:r>
          </a:p>
          <a:p>
            <a:pPr marL="0" indent="0">
              <a:buNone/>
            </a:pPr>
            <a:endParaRPr lang="fr-FR" dirty="0" smtClean="0"/>
          </a:p>
          <a:p>
            <a:pPr>
              <a:buFont typeface="Wingdings" pitchFamily="2" charset="2"/>
              <a:buChar char="ü"/>
            </a:pPr>
            <a:r>
              <a:rPr lang="fr-FR" dirty="0" smtClean="0"/>
              <a:t>Age</a:t>
            </a:r>
          </a:p>
          <a:p>
            <a:pPr>
              <a:buFont typeface="Wingdings" pitchFamily="2" charset="2"/>
              <a:buChar char="ü"/>
            </a:pPr>
            <a:r>
              <a:rPr lang="fr-FR" dirty="0" smtClean="0"/>
              <a:t>Class</a:t>
            </a:r>
          </a:p>
          <a:p>
            <a:pPr>
              <a:buFont typeface="Wingdings" pitchFamily="2" charset="2"/>
              <a:buChar char="ü"/>
            </a:pPr>
            <a:r>
              <a:rPr lang="fr-FR" dirty="0" smtClean="0"/>
              <a:t>Gender</a:t>
            </a:r>
          </a:p>
          <a:p>
            <a:pPr>
              <a:buFont typeface="Wingdings" pitchFamily="2" charset="2"/>
              <a:buChar char="ü"/>
            </a:pPr>
            <a:r>
              <a:rPr lang="fr-FR" dirty="0" smtClean="0"/>
              <a:t>Ethnicity</a:t>
            </a:r>
          </a:p>
          <a:p>
            <a:pPr>
              <a:buFont typeface="Wingdings" pitchFamily="2" charset="2"/>
              <a:buChar char="ü"/>
            </a:pPr>
            <a:r>
              <a:rPr lang="fr-FR" dirty="0" smtClean="0"/>
              <a:t>Language</a:t>
            </a:r>
          </a:p>
          <a:p>
            <a:pPr>
              <a:buFont typeface="Wingdings" pitchFamily="2" charset="2"/>
              <a:buChar char="ü"/>
            </a:pPr>
            <a:r>
              <a:rPr lang="fr-FR" dirty="0" smtClean="0"/>
              <a:t>Race</a:t>
            </a:r>
          </a:p>
          <a:p>
            <a:pPr>
              <a:buFont typeface="Wingdings" pitchFamily="2" charset="2"/>
              <a:buChar char="ü"/>
            </a:pPr>
            <a:r>
              <a:rPr lang="fr-FR" dirty="0" smtClean="0"/>
              <a:t>Nationality</a:t>
            </a:r>
          </a:p>
          <a:p>
            <a:pPr>
              <a:buFont typeface="Wingdings" pitchFamily="2" charset="2"/>
              <a:buChar char="ü"/>
            </a:pPr>
            <a:r>
              <a:rPr lang="fr-FR" dirty="0" smtClean="0"/>
              <a:t>Physical/mental ability</a:t>
            </a:r>
          </a:p>
          <a:p>
            <a:pPr>
              <a:buFont typeface="Wingdings" pitchFamily="2" charset="2"/>
              <a:buChar char="ü"/>
            </a:pPr>
            <a:endParaRPr lang="fr-FR" dirty="0"/>
          </a:p>
        </p:txBody>
      </p:sp>
    </p:spTree>
    <p:extLst>
      <p:ext uri="{BB962C8B-B14F-4D97-AF65-F5344CB8AC3E}">
        <p14:creationId xmlns:p14="http://schemas.microsoft.com/office/powerpoint/2010/main" val="107495560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42" presetClass="entr" presetSubtype="0" fill="hold" nodeType="clickEffect">
                                  <p:stCondLst>
                                    <p:cond delay="0"/>
                                  </p:stCondLst>
                                  <p:childTnLst>
                                    <p:set>
                                      <p:cBhvr>
                                        <p:cTn id="39" dur="1" fill="hold">
                                          <p:stCondLst>
                                            <p:cond delay="0"/>
                                          </p:stCondLst>
                                        </p:cTn>
                                        <p:tgtEl>
                                          <p:spTgt spid="3">
                                            <p:txEl>
                                              <p:pRg st="6" end="6"/>
                                            </p:txEl>
                                          </p:spTgt>
                                        </p:tgtEl>
                                        <p:attrNameLst>
                                          <p:attrName>style.visibility</p:attrName>
                                        </p:attrNameLst>
                                      </p:cBhvr>
                                      <p:to>
                                        <p:strVal val="visible"/>
                                      </p:to>
                                    </p:set>
                                    <p:animEffect transition="in" filter="fade">
                                      <p:cBhvr>
                                        <p:cTn id="40" dur="1000"/>
                                        <p:tgtEl>
                                          <p:spTgt spid="3">
                                            <p:txEl>
                                              <p:pRg st="6" end="6"/>
                                            </p:txEl>
                                          </p:spTgt>
                                        </p:tgtEl>
                                      </p:cBhvr>
                                    </p:animEffect>
                                    <p:anim calcmode="lin" valueType="num">
                                      <p:cBhvr>
                                        <p:cTn id="41"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42"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par>
                    <p:cTn id="43" fill="hold">
                      <p:stCondLst>
                        <p:cond delay="indefinite"/>
                      </p:stCondLst>
                      <p:childTnLst>
                        <p:par>
                          <p:cTn id="44" fill="hold">
                            <p:stCondLst>
                              <p:cond delay="0"/>
                            </p:stCondLst>
                            <p:childTnLst>
                              <p:par>
                                <p:cTn id="45" presetID="42" presetClass="entr" presetSubtype="0" fill="hold" nodeType="clickEffect">
                                  <p:stCondLst>
                                    <p:cond delay="0"/>
                                  </p:stCondLst>
                                  <p:childTnLst>
                                    <p:set>
                                      <p:cBhvr>
                                        <p:cTn id="46" dur="1" fill="hold">
                                          <p:stCondLst>
                                            <p:cond delay="0"/>
                                          </p:stCondLst>
                                        </p:cTn>
                                        <p:tgtEl>
                                          <p:spTgt spid="3">
                                            <p:txEl>
                                              <p:pRg st="7" end="7"/>
                                            </p:txEl>
                                          </p:spTgt>
                                        </p:tgtEl>
                                        <p:attrNameLst>
                                          <p:attrName>style.visibility</p:attrName>
                                        </p:attrNameLst>
                                      </p:cBhvr>
                                      <p:to>
                                        <p:strVal val="visible"/>
                                      </p:to>
                                    </p:set>
                                    <p:animEffect transition="in" filter="fade">
                                      <p:cBhvr>
                                        <p:cTn id="47" dur="1000"/>
                                        <p:tgtEl>
                                          <p:spTgt spid="3">
                                            <p:txEl>
                                              <p:pRg st="7" end="7"/>
                                            </p:txEl>
                                          </p:spTgt>
                                        </p:tgtEl>
                                      </p:cBhvr>
                                    </p:animEffect>
                                    <p:anim calcmode="lin" valueType="num">
                                      <p:cBhvr>
                                        <p:cTn id="48"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49"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50" fill="hold">
                      <p:stCondLst>
                        <p:cond delay="indefinite"/>
                      </p:stCondLst>
                      <p:childTnLst>
                        <p:par>
                          <p:cTn id="51" fill="hold">
                            <p:stCondLst>
                              <p:cond delay="0"/>
                            </p:stCondLst>
                            <p:childTnLst>
                              <p:par>
                                <p:cTn id="52" presetID="42" presetClass="entr" presetSubtype="0" fill="hold" nodeType="clickEffect">
                                  <p:stCondLst>
                                    <p:cond delay="0"/>
                                  </p:stCondLst>
                                  <p:childTnLst>
                                    <p:set>
                                      <p:cBhvr>
                                        <p:cTn id="53" dur="1" fill="hold">
                                          <p:stCondLst>
                                            <p:cond delay="0"/>
                                          </p:stCondLst>
                                        </p:cTn>
                                        <p:tgtEl>
                                          <p:spTgt spid="3">
                                            <p:txEl>
                                              <p:pRg st="8" end="8"/>
                                            </p:txEl>
                                          </p:spTgt>
                                        </p:tgtEl>
                                        <p:attrNameLst>
                                          <p:attrName>style.visibility</p:attrName>
                                        </p:attrNameLst>
                                      </p:cBhvr>
                                      <p:to>
                                        <p:strVal val="visible"/>
                                      </p:to>
                                    </p:set>
                                    <p:animEffect transition="in" filter="fade">
                                      <p:cBhvr>
                                        <p:cTn id="54" dur="1000"/>
                                        <p:tgtEl>
                                          <p:spTgt spid="3">
                                            <p:txEl>
                                              <p:pRg st="8" end="8"/>
                                            </p:txEl>
                                          </p:spTgt>
                                        </p:tgtEl>
                                      </p:cBhvr>
                                    </p:animEffect>
                                    <p:anim calcmode="lin" valueType="num">
                                      <p:cBhvr>
                                        <p:cTn id="55"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56"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57" fill="hold">
                      <p:stCondLst>
                        <p:cond delay="indefinite"/>
                      </p:stCondLst>
                      <p:childTnLst>
                        <p:par>
                          <p:cTn id="58" fill="hold">
                            <p:stCondLst>
                              <p:cond delay="0"/>
                            </p:stCondLst>
                            <p:childTnLst>
                              <p:par>
                                <p:cTn id="59" presetID="42" presetClass="entr" presetSubtype="0" fill="hold" nodeType="clickEffect">
                                  <p:stCondLst>
                                    <p:cond delay="0"/>
                                  </p:stCondLst>
                                  <p:childTnLst>
                                    <p:set>
                                      <p:cBhvr>
                                        <p:cTn id="60" dur="1" fill="hold">
                                          <p:stCondLst>
                                            <p:cond delay="0"/>
                                          </p:stCondLst>
                                        </p:cTn>
                                        <p:tgtEl>
                                          <p:spTgt spid="3">
                                            <p:txEl>
                                              <p:pRg st="9" end="9"/>
                                            </p:txEl>
                                          </p:spTgt>
                                        </p:tgtEl>
                                        <p:attrNameLst>
                                          <p:attrName>style.visibility</p:attrName>
                                        </p:attrNameLst>
                                      </p:cBhvr>
                                      <p:to>
                                        <p:strVal val="visible"/>
                                      </p:to>
                                    </p:set>
                                    <p:animEffect transition="in" filter="fade">
                                      <p:cBhvr>
                                        <p:cTn id="61" dur="1000"/>
                                        <p:tgtEl>
                                          <p:spTgt spid="3">
                                            <p:txEl>
                                              <p:pRg st="9" end="9"/>
                                            </p:txEl>
                                          </p:spTgt>
                                        </p:tgtEl>
                                      </p:cBhvr>
                                    </p:animEffect>
                                    <p:anim calcmode="lin" valueType="num">
                                      <p:cBhvr>
                                        <p:cTn id="62"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63"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0"/>
            <a:ext cx="9324528" cy="6741368"/>
          </a:xfrm>
        </p:spPr>
        <p:txBody>
          <a:bodyPr>
            <a:normAutofit lnSpcReduction="10000"/>
          </a:bodyPr>
          <a:lstStyle/>
          <a:p>
            <a:pPr>
              <a:buFont typeface="Wingdings" pitchFamily="2" charset="2"/>
              <a:buChar char="§"/>
            </a:pPr>
            <a:r>
              <a:rPr lang="fr-FR" sz="3000" i="1" dirty="0" smtClean="0">
                <a:latin typeface="Times New Roman" pitchFamily="18" charset="0"/>
                <a:cs typeface="Times New Roman" pitchFamily="18" charset="0"/>
              </a:rPr>
              <a:t>Intercultural</a:t>
            </a:r>
            <a:r>
              <a:rPr lang="fr-FR" sz="3000" dirty="0" smtClean="0">
                <a:latin typeface="Times New Roman" pitchFamily="18" charset="0"/>
                <a:cs typeface="Times New Roman" pitchFamily="18" charset="0"/>
              </a:rPr>
              <a:t> VS </a:t>
            </a:r>
            <a:r>
              <a:rPr lang="fr-FR" sz="3000" i="1" dirty="0" smtClean="0">
                <a:latin typeface="Times New Roman" pitchFamily="18" charset="0"/>
                <a:cs typeface="Times New Roman" pitchFamily="18" charset="0"/>
              </a:rPr>
              <a:t>cross-cultural</a:t>
            </a:r>
            <a:r>
              <a:rPr lang="fr-FR" sz="3000" dirty="0" smtClean="0">
                <a:latin typeface="Times New Roman" pitchFamily="18" charset="0"/>
                <a:cs typeface="Times New Roman" pitchFamily="18" charset="0"/>
              </a:rPr>
              <a:t> communication</a:t>
            </a:r>
          </a:p>
          <a:p>
            <a:pPr marL="0" indent="0">
              <a:buNone/>
            </a:pPr>
            <a:endParaRPr lang="fr-FR" sz="3000" dirty="0" smtClean="0">
              <a:latin typeface="Times New Roman" pitchFamily="18" charset="0"/>
              <a:cs typeface="Times New Roman" pitchFamily="18" charset="0"/>
            </a:endParaRPr>
          </a:p>
          <a:p>
            <a:r>
              <a:rPr lang="fr-FR" sz="3000" i="1" dirty="0" smtClean="0">
                <a:latin typeface="Times New Roman" pitchFamily="18" charset="0"/>
                <a:cs typeface="Times New Roman" pitchFamily="18" charset="0"/>
              </a:rPr>
              <a:t>Cross-cultural communication </a:t>
            </a:r>
            <a:r>
              <a:rPr lang="fr-FR" sz="3000" dirty="0" smtClean="0">
                <a:latin typeface="Times New Roman" pitchFamily="18" charset="0"/>
                <a:cs typeface="Times New Roman" pitchFamily="18" charset="0"/>
              </a:rPr>
              <a:t>refers to </a:t>
            </a:r>
            <a:r>
              <a:rPr lang="en-US" sz="3000" dirty="0">
                <a:latin typeface="Times New Roman" pitchFamily="18" charset="0"/>
                <a:cs typeface="Times New Roman" pitchFamily="18" charset="0"/>
              </a:rPr>
              <a:t>the comparison of communication behaviours and patterns in two or more </a:t>
            </a:r>
            <a:r>
              <a:rPr lang="en-US" sz="3000" dirty="0" smtClean="0">
                <a:latin typeface="Times New Roman" pitchFamily="18" charset="0"/>
                <a:cs typeface="Times New Roman" pitchFamily="18" charset="0"/>
              </a:rPr>
              <a:t>cultures</a:t>
            </a:r>
          </a:p>
          <a:p>
            <a:pPr marL="0" indent="0">
              <a:buNone/>
            </a:pPr>
            <a:endParaRPr lang="en-US" sz="3000" dirty="0">
              <a:latin typeface="Times New Roman" pitchFamily="18" charset="0"/>
              <a:cs typeface="Times New Roman" pitchFamily="18" charset="0"/>
            </a:endParaRPr>
          </a:p>
          <a:p>
            <a:pPr>
              <a:buFont typeface="Wingdings" pitchFamily="2" charset="2"/>
              <a:buChar char="Ø"/>
            </a:pPr>
            <a:r>
              <a:rPr lang="en-US" sz="3000" dirty="0" smtClean="0">
                <a:latin typeface="Times New Roman" pitchFamily="18" charset="0"/>
                <a:cs typeface="Times New Roman" pitchFamily="18" charset="0"/>
              </a:rPr>
              <a:t>It typically compares and contrasts native discourse and</a:t>
            </a:r>
          </a:p>
          <a:p>
            <a:pPr marL="0" indent="0">
              <a:buNone/>
            </a:pPr>
            <a:r>
              <a:rPr lang="en-US" sz="3000" dirty="0" smtClean="0">
                <a:latin typeface="Times New Roman" pitchFamily="18" charset="0"/>
                <a:cs typeface="Times New Roman" pitchFamily="18" charset="0"/>
              </a:rPr>
              <a:t> communication behaviours (or styles) in different cultures</a:t>
            </a:r>
          </a:p>
          <a:p>
            <a:pPr marL="0" indent="0">
              <a:buNone/>
            </a:pPr>
            <a:endParaRPr lang="en-US" sz="3000" dirty="0">
              <a:latin typeface="Times New Roman" pitchFamily="18" charset="0"/>
              <a:cs typeface="Times New Roman" pitchFamily="18" charset="0"/>
            </a:endParaRPr>
          </a:p>
          <a:p>
            <a:pPr marL="0" indent="0">
              <a:buNone/>
            </a:pPr>
            <a:r>
              <a:rPr lang="en-US" sz="3000" b="1" dirty="0" smtClean="0">
                <a:latin typeface="Times New Roman" pitchFamily="18" charset="0"/>
                <a:cs typeface="Times New Roman" pitchFamily="18" charset="0"/>
              </a:rPr>
              <a:t>Examples:</a:t>
            </a:r>
          </a:p>
          <a:p>
            <a:pPr>
              <a:buFont typeface="Wingdings" pitchFamily="2" charset="2"/>
              <a:buChar char="ü"/>
            </a:pPr>
            <a:r>
              <a:rPr lang="en-US" sz="3000" dirty="0" smtClean="0">
                <a:latin typeface="Times New Roman" pitchFamily="18" charset="0"/>
                <a:cs typeface="Times New Roman" pitchFamily="18" charset="0"/>
              </a:rPr>
              <a:t>Politeness norms / conflict negotiation strategies in Japanese VS American management meetings</a:t>
            </a:r>
          </a:p>
          <a:p>
            <a:pPr>
              <a:buFont typeface="Wingdings" pitchFamily="2" charset="2"/>
              <a:buChar char="ü"/>
            </a:pPr>
            <a:r>
              <a:rPr lang="en-US" sz="3000" dirty="0" smtClean="0">
                <a:latin typeface="Times New Roman" pitchFamily="18" charset="0"/>
                <a:cs typeface="Times New Roman" pitchFamily="18" charset="0"/>
              </a:rPr>
              <a:t>Speech act strategies in different languages &amp; cultures</a:t>
            </a:r>
          </a:p>
        </p:txBody>
      </p:sp>
    </p:spTree>
    <p:extLst>
      <p:ext uri="{BB962C8B-B14F-4D97-AF65-F5344CB8AC3E}">
        <p14:creationId xmlns:p14="http://schemas.microsoft.com/office/powerpoint/2010/main" val="221841833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fade">
                                      <p:cBhvr>
                                        <p:cTn id="19" dur="1000"/>
                                        <p:tgtEl>
                                          <p:spTgt spid="3">
                                            <p:txEl>
                                              <p:pRg st="4" end="4"/>
                                            </p:txEl>
                                          </p:spTgt>
                                        </p:tgtEl>
                                      </p:cBhvr>
                                    </p:animEffect>
                                    <p:anim calcmode="lin" valueType="num">
                                      <p:cBhvr>
                                        <p:cTn id="20"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4" end="4"/>
                                            </p:txEl>
                                          </p:spTgt>
                                        </p:tgtEl>
                                        <p:attrNameLst>
                                          <p:attrName>ppt_y</p:attrName>
                                        </p:attrNameLst>
                                      </p:cBhvr>
                                      <p:tavLst>
                                        <p:tav tm="0">
                                          <p:val>
                                            <p:strVal val="#ppt_y+.1"/>
                                          </p:val>
                                        </p:tav>
                                        <p:tav tm="100000">
                                          <p:val>
                                            <p:strVal val="#ppt_y"/>
                                          </p:val>
                                        </p:tav>
                                      </p:tavLst>
                                    </p:anim>
                                  </p:childTnLst>
                                </p:cTn>
                              </p:par>
                              <p:par>
                                <p:cTn id="22" presetID="42" presetClass="entr" presetSubtype="0" fill="hold" nodeType="withEffect">
                                  <p:stCondLst>
                                    <p:cond delay="0"/>
                                  </p:stCondLst>
                                  <p:childTnLst>
                                    <p:set>
                                      <p:cBhvr>
                                        <p:cTn id="23" dur="1" fill="hold">
                                          <p:stCondLst>
                                            <p:cond delay="0"/>
                                          </p:stCondLst>
                                        </p:cTn>
                                        <p:tgtEl>
                                          <p:spTgt spid="3">
                                            <p:txEl>
                                              <p:pRg st="5" end="5"/>
                                            </p:txEl>
                                          </p:spTgt>
                                        </p:tgtEl>
                                        <p:attrNameLst>
                                          <p:attrName>style.visibility</p:attrName>
                                        </p:attrNameLst>
                                      </p:cBhvr>
                                      <p:to>
                                        <p:strVal val="visible"/>
                                      </p:to>
                                    </p:set>
                                    <p:animEffect transition="in" filter="fade">
                                      <p:cBhvr>
                                        <p:cTn id="24" dur="1000"/>
                                        <p:tgtEl>
                                          <p:spTgt spid="3">
                                            <p:txEl>
                                              <p:pRg st="5" end="5"/>
                                            </p:txEl>
                                          </p:spTgt>
                                        </p:tgtEl>
                                      </p:cBhvr>
                                    </p:animEffect>
                                    <p:anim calcmode="lin" valueType="num">
                                      <p:cBhvr>
                                        <p:cTn id="2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7" end="7"/>
                                            </p:txEl>
                                          </p:spTgt>
                                        </p:tgtEl>
                                        <p:attrNameLst>
                                          <p:attrName>style.visibility</p:attrName>
                                        </p:attrNameLst>
                                      </p:cBhvr>
                                      <p:to>
                                        <p:strVal val="visible"/>
                                      </p:to>
                                    </p:set>
                                    <p:animEffect transition="in" filter="fade">
                                      <p:cBhvr>
                                        <p:cTn id="31" dur="1000"/>
                                        <p:tgtEl>
                                          <p:spTgt spid="3">
                                            <p:txEl>
                                              <p:pRg st="7" end="7"/>
                                            </p:txEl>
                                          </p:spTgt>
                                        </p:tgtEl>
                                      </p:cBhvr>
                                    </p:animEffect>
                                    <p:anim calcmode="lin" valueType="num">
                                      <p:cBhvr>
                                        <p:cTn id="32" dur="1000" fill="hold"/>
                                        <p:tgtEl>
                                          <p:spTgt spid="3">
                                            <p:txEl>
                                              <p:pRg st="7" end="7"/>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7" end="7"/>
                                            </p:txEl>
                                          </p:spTgt>
                                        </p:tgtEl>
                                        <p:attrNameLst>
                                          <p:attrName>ppt_y</p:attrName>
                                        </p:attrNameLst>
                                      </p:cBhvr>
                                      <p:tavLst>
                                        <p:tav tm="0">
                                          <p:val>
                                            <p:strVal val="#ppt_y+.1"/>
                                          </p:val>
                                        </p:tav>
                                        <p:tav tm="100000">
                                          <p:val>
                                            <p:strVal val="#ppt_y"/>
                                          </p:val>
                                        </p:tav>
                                      </p:tavLst>
                                    </p:anim>
                                  </p:childTnLst>
                                </p:cTn>
                              </p:par>
                            </p:childTnLst>
                          </p:cTn>
                        </p:par>
                      </p:childTnLst>
                    </p:cTn>
                  </p:par>
                  <p:par>
                    <p:cTn id="34" fill="hold">
                      <p:stCondLst>
                        <p:cond delay="indefinite"/>
                      </p:stCondLst>
                      <p:childTnLst>
                        <p:par>
                          <p:cTn id="35" fill="hold">
                            <p:stCondLst>
                              <p:cond delay="0"/>
                            </p:stCondLst>
                            <p:childTnLst>
                              <p:par>
                                <p:cTn id="36" presetID="42" presetClass="entr" presetSubtype="0" fill="hold" nodeType="clickEffect">
                                  <p:stCondLst>
                                    <p:cond delay="0"/>
                                  </p:stCondLst>
                                  <p:childTnLst>
                                    <p:set>
                                      <p:cBhvr>
                                        <p:cTn id="37" dur="1" fill="hold">
                                          <p:stCondLst>
                                            <p:cond delay="0"/>
                                          </p:stCondLst>
                                        </p:cTn>
                                        <p:tgtEl>
                                          <p:spTgt spid="3">
                                            <p:txEl>
                                              <p:pRg st="8" end="8"/>
                                            </p:txEl>
                                          </p:spTgt>
                                        </p:tgtEl>
                                        <p:attrNameLst>
                                          <p:attrName>style.visibility</p:attrName>
                                        </p:attrNameLst>
                                      </p:cBhvr>
                                      <p:to>
                                        <p:strVal val="visible"/>
                                      </p:to>
                                    </p:set>
                                    <p:animEffect transition="in" filter="fade">
                                      <p:cBhvr>
                                        <p:cTn id="38" dur="1000"/>
                                        <p:tgtEl>
                                          <p:spTgt spid="3">
                                            <p:txEl>
                                              <p:pRg st="8" end="8"/>
                                            </p:txEl>
                                          </p:spTgt>
                                        </p:tgtEl>
                                      </p:cBhvr>
                                    </p:animEffect>
                                    <p:anim calcmode="lin" valueType="num">
                                      <p:cBhvr>
                                        <p:cTn id="39"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0"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9" end="9"/>
                                            </p:txEl>
                                          </p:spTgt>
                                        </p:tgtEl>
                                        <p:attrNameLst>
                                          <p:attrName>style.visibility</p:attrName>
                                        </p:attrNameLst>
                                      </p:cBhvr>
                                      <p:to>
                                        <p:strVal val="visible"/>
                                      </p:to>
                                    </p:set>
                                    <p:animEffect transition="in" filter="fade">
                                      <p:cBhvr>
                                        <p:cTn id="45" dur="1000"/>
                                        <p:tgtEl>
                                          <p:spTgt spid="3">
                                            <p:txEl>
                                              <p:pRg st="9" end="9"/>
                                            </p:txEl>
                                          </p:spTgt>
                                        </p:tgtEl>
                                      </p:cBhvr>
                                    </p:animEffect>
                                    <p:anim calcmode="lin" valueType="num">
                                      <p:cBhvr>
                                        <p:cTn id="46"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9036496" cy="6858000"/>
          </a:xfrm>
        </p:spPr>
        <p:txBody>
          <a:bodyPr>
            <a:normAutofit lnSpcReduction="10000"/>
          </a:bodyPr>
          <a:lstStyle/>
          <a:p>
            <a:r>
              <a:rPr lang="fr-FR" sz="3000" i="1" dirty="0" smtClean="0">
                <a:latin typeface="Times New Roman" pitchFamily="18" charset="0"/>
                <a:cs typeface="Times New Roman" pitchFamily="18" charset="0"/>
              </a:rPr>
              <a:t>Intercultural communication </a:t>
            </a:r>
            <a:r>
              <a:rPr lang="fr-FR" sz="3000" dirty="0" smtClean="0">
                <a:latin typeface="Times New Roman" pitchFamily="18" charset="0"/>
                <a:cs typeface="Times New Roman" pitchFamily="18" charset="0"/>
              </a:rPr>
              <a:t>involves an investigation of interpersonal interaction between individuals (or groups) from diverse linguistic &amp; cultural backgrounds</a:t>
            </a:r>
          </a:p>
          <a:p>
            <a:pPr marL="0" indent="0">
              <a:buNone/>
            </a:pPr>
            <a:endParaRPr lang="fr-FR" sz="3000" dirty="0" smtClean="0">
              <a:latin typeface="Times New Roman" pitchFamily="18" charset="0"/>
              <a:cs typeface="Times New Roman" pitchFamily="18" charset="0"/>
            </a:endParaRPr>
          </a:p>
          <a:p>
            <a:pPr>
              <a:buFont typeface="Wingdings" pitchFamily="2" charset="2"/>
              <a:buChar char="Ø"/>
            </a:pPr>
            <a:r>
              <a:rPr lang="fr-FR" sz="3000" dirty="0" smtClean="0">
                <a:latin typeface="Times New Roman" pitchFamily="18" charset="0"/>
                <a:cs typeface="Times New Roman" pitchFamily="18" charset="0"/>
              </a:rPr>
              <a:t>It may occur in various forms:</a:t>
            </a:r>
          </a:p>
          <a:p>
            <a:pPr>
              <a:buFont typeface="Wingdings" pitchFamily="2" charset="2"/>
              <a:buChar char="ü"/>
            </a:pPr>
            <a:r>
              <a:rPr lang="fr-FR" sz="3000" dirty="0" smtClean="0">
                <a:latin typeface="Times New Roman" pitchFamily="18" charset="0"/>
                <a:cs typeface="Times New Roman" pitchFamily="18" charset="0"/>
              </a:rPr>
              <a:t>face-to-face conversations</a:t>
            </a:r>
          </a:p>
          <a:p>
            <a:pPr>
              <a:buFont typeface="Wingdings" pitchFamily="2" charset="2"/>
              <a:buChar char="ü"/>
            </a:pPr>
            <a:r>
              <a:rPr lang="fr-FR" sz="3000" dirty="0" smtClean="0">
                <a:latin typeface="Times New Roman" pitchFamily="18" charset="0"/>
                <a:cs typeface="Times New Roman" pitchFamily="18" charset="0"/>
              </a:rPr>
              <a:t>written discourse: Letters</a:t>
            </a:r>
          </a:p>
          <a:p>
            <a:pPr>
              <a:buFont typeface="Wingdings" pitchFamily="2" charset="2"/>
              <a:buChar char="ü"/>
            </a:pPr>
            <a:r>
              <a:rPr lang="fr-FR" sz="3000" dirty="0" smtClean="0">
                <a:latin typeface="Times New Roman" pitchFamily="18" charset="0"/>
                <a:cs typeface="Times New Roman" pitchFamily="18" charset="0"/>
              </a:rPr>
              <a:t>Virtual CMC : skype calls, WhatAapp, facebook, Twitter, Snapchat, email, etc. </a:t>
            </a:r>
          </a:p>
          <a:p>
            <a:pPr marL="0" indent="0">
              <a:buNone/>
            </a:pPr>
            <a:endParaRPr lang="fr-FR" sz="3000" dirty="0" smtClean="0">
              <a:latin typeface="Times New Roman" pitchFamily="18" charset="0"/>
              <a:cs typeface="Times New Roman" pitchFamily="18" charset="0"/>
            </a:endParaRPr>
          </a:p>
          <a:p>
            <a:pPr>
              <a:buFont typeface="Wingdings" pitchFamily="2" charset="2"/>
              <a:buChar char="Ø"/>
            </a:pPr>
            <a:r>
              <a:rPr lang="fr-FR" sz="3000" dirty="0" smtClean="0">
                <a:latin typeface="Times New Roman" pitchFamily="18" charset="0"/>
                <a:cs typeface="Times New Roman" pitchFamily="18" charset="0"/>
              </a:rPr>
              <a:t>It may focus on:</a:t>
            </a:r>
          </a:p>
          <a:p>
            <a:pPr>
              <a:buFont typeface="Wingdings" pitchFamily="2" charset="2"/>
              <a:buChar char="ü"/>
            </a:pPr>
            <a:r>
              <a:rPr lang="fr-FR" sz="3000" dirty="0" smtClean="0">
                <a:latin typeface="Times New Roman" pitchFamily="18" charset="0"/>
                <a:cs typeface="Times New Roman" pitchFamily="18" charset="0"/>
              </a:rPr>
              <a:t>both </a:t>
            </a:r>
            <a:r>
              <a:rPr lang="fr-FR" sz="3000" i="1" dirty="0" smtClean="0">
                <a:latin typeface="Times New Roman" pitchFamily="18" charset="0"/>
                <a:cs typeface="Times New Roman" pitchFamily="18" charset="0"/>
              </a:rPr>
              <a:t>verbal</a:t>
            </a:r>
            <a:r>
              <a:rPr lang="fr-FR" sz="3000" dirty="0" smtClean="0">
                <a:latin typeface="Times New Roman" pitchFamily="18" charset="0"/>
                <a:cs typeface="Times New Roman" pitchFamily="18" charset="0"/>
              </a:rPr>
              <a:t> &amp; </a:t>
            </a:r>
            <a:r>
              <a:rPr lang="fr-FR" sz="3000" i="1" dirty="0" smtClean="0">
                <a:latin typeface="Times New Roman" pitchFamily="18" charset="0"/>
                <a:cs typeface="Times New Roman" pitchFamily="18" charset="0"/>
              </a:rPr>
              <a:t>non-verbal</a:t>
            </a:r>
            <a:r>
              <a:rPr lang="fr-FR" sz="3000" dirty="0" smtClean="0">
                <a:latin typeface="Times New Roman" pitchFamily="18" charset="0"/>
                <a:cs typeface="Times New Roman" pitchFamily="18" charset="0"/>
              </a:rPr>
              <a:t> behaviour, </a:t>
            </a:r>
          </a:p>
          <a:p>
            <a:pPr>
              <a:buFont typeface="Wingdings" pitchFamily="2" charset="2"/>
              <a:buChar char="ü"/>
            </a:pPr>
            <a:r>
              <a:rPr lang="fr-FR" sz="3000" i="1" dirty="0" smtClean="0">
                <a:latin typeface="Times New Roman" pitchFamily="18" charset="0"/>
                <a:cs typeface="Times New Roman" pitchFamily="18" charset="0"/>
              </a:rPr>
              <a:t>attitudes</a:t>
            </a:r>
            <a:r>
              <a:rPr lang="fr-FR" sz="3000" dirty="0" smtClean="0">
                <a:latin typeface="Times New Roman" pitchFamily="18" charset="0"/>
                <a:cs typeface="Times New Roman" pitchFamily="18" charset="0"/>
              </a:rPr>
              <a:t> or </a:t>
            </a:r>
            <a:r>
              <a:rPr lang="fr-FR" sz="3000" i="1" dirty="0" smtClean="0">
                <a:latin typeface="Times New Roman" pitchFamily="18" charset="0"/>
                <a:cs typeface="Times New Roman" pitchFamily="18" charset="0"/>
              </a:rPr>
              <a:t>perceptions</a:t>
            </a:r>
            <a:r>
              <a:rPr lang="fr-FR" sz="3000" dirty="0" smtClean="0">
                <a:latin typeface="Times New Roman" pitchFamily="18" charset="0"/>
                <a:cs typeface="Times New Roman" pitchFamily="18" charset="0"/>
              </a:rPr>
              <a:t> of people from different linguistic &amp; cultural backgrounds</a:t>
            </a:r>
          </a:p>
          <a:p>
            <a:pPr marL="0" indent="0">
              <a:buNone/>
            </a:pPr>
            <a:endParaRPr lang="fr-FR" sz="3000" dirty="0">
              <a:latin typeface="Times New Roman" pitchFamily="18" charset="0"/>
              <a:cs typeface="Times New Roman" pitchFamily="18" charset="0"/>
            </a:endParaRPr>
          </a:p>
        </p:txBody>
      </p:sp>
    </p:spTree>
    <p:extLst>
      <p:ext uri="{BB962C8B-B14F-4D97-AF65-F5344CB8AC3E}">
        <p14:creationId xmlns:p14="http://schemas.microsoft.com/office/powerpoint/2010/main" val="122415033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16" presetClass="entr" presetSubtype="21"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barn(inVertical)">
                                      <p:cBhvr>
                                        <p:cTn id="14" dur="500"/>
                                        <p:tgtEl>
                                          <p:spTgt spid="3">
                                            <p:txEl>
                                              <p:pRg st="2" end="2"/>
                                            </p:txEl>
                                          </p:spTgt>
                                        </p:tgtEl>
                                      </p:cBhvr>
                                    </p:animEffect>
                                  </p:childTnLst>
                                </p:cTn>
                              </p:par>
                            </p:childTnLst>
                          </p:cTn>
                        </p:par>
                      </p:childTnLst>
                    </p:cTn>
                  </p:par>
                  <p:par>
                    <p:cTn id="15" fill="hold">
                      <p:stCondLst>
                        <p:cond delay="indefinite"/>
                      </p:stCondLst>
                      <p:childTnLst>
                        <p:par>
                          <p:cTn id="16" fill="hold">
                            <p:stCondLst>
                              <p:cond delay="0"/>
                            </p:stCondLst>
                            <p:childTnLst>
                              <p:par>
                                <p:cTn id="17" presetID="42" presetClass="entr" presetSubtype="0" fill="hold" nodeType="clickEffect">
                                  <p:stCondLst>
                                    <p:cond delay="0"/>
                                  </p:stCondLst>
                                  <p:childTnLst>
                                    <p:set>
                                      <p:cBhvr>
                                        <p:cTn id="18" dur="1" fill="hold">
                                          <p:stCondLst>
                                            <p:cond delay="0"/>
                                          </p:stCondLst>
                                        </p:cTn>
                                        <p:tgtEl>
                                          <p:spTgt spid="3">
                                            <p:txEl>
                                              <p:pRg st="3" end="3"/>
                                            </p:txEl>
                                          </p:spTgt>
                                        </p:tgtEl>
                                        <p:attrNameLst>
                                          <p:attrName>style.visibility</p:attrName>
                                        </p:attrNameLst>
                                      </p:cBhvr>
                                      <p:to>
                                        <p:strVal val="visible"/>
                                      </p:to>
                                    </p:set>
                                    <p:animEffect transition="in" filter="fade">
                                      <p:cBhvr>
                                        <p:cTn id="19" dur="1000"/>
                                        <p:tgtEl>
                                          <p:spTgt spid="3">
                                            <p:txEl>
                                              <p:pRg st="3" end="3"/>
                                            </p:txEl>
                                          </p:spTgt>
                                        </p:tgtEl>
                                      </p:cBhvr>
                                    </p:animEffect>
                                    <p:anim calcmode="lin" valueType="num">
                                      <p:cBhvr>
                                        <p:cTn id="20"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1"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2" fill="hold">
                      <p:stCondLst>
                        <p:cond delay="indefinite"/>
                      </p:stCondLst>
                      <p:childTnLst>
                        <p:par>
                          <p:cTn id="23" fill="hold">
                            <p:stCondLst>
                              <p:cond delay="0"/>
                            </p:stCondLst>
                            <p:childTnLst>
                              <p:par>
                                <p:cTn id="24" presetID="42" presetClass="entr" presetSubtype="0" fill="hold" nodeType="clickEffect">
                                  <p:stCondLst>
                                    <p:cond delay="0"/>
                                  </p:stCondLst>
                                  <p:childTnLst>
                                    <p:set>
                                      <p:cBhvr>
                                        <p:cTn id="25" dur="1" fill="hold">
                                          <p:stCondLst>
                                            <p:cond delay="0"/>
                                          </p:stCondLst>
                                        </p:cTn>
                                        <p:tgtEl>
                                          <p:spTgt spid="3">
                                            <p:txEl>
                                              <p:pRg st="4" end="4"/>
                                            </p:txEl>
                                          </p:spTgt>
                                        </p:tgtEl>
                                        <p:attrNameLst>
                                          <p:attrName>style.visibility</p:attrName>
                                        </p:attrNameLst>
                                      </p:cBhvr>
                                      <p:to>
                                        <p:strVal val="visible"/>
                                      </p:to>
                                    </p:set>
                                    <p:animEffect transition="in" filter="fade">
                                      <p:cBhvr>
                                        <p:cTn id="26" dur="1000"/>
                                        <p:tgtEl>
                                          <p:spTgt spid="3">
                                            <p:txEl>
                                              <p:pRg st="4" end="4"/>
                                            </p:txEl>
                                          </p:spTgt>
                                        </p:tgtEl>
                                      </p:cBhvr>
                                    </p:animEffect>
                                    <p:anim calcmode="lin" valueType="num">
                                      <p:cBhvr>
                                        <p:cTn id="27"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8"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9" fill="hold">
                      <p:stCondLst>
                        <p:cond delay="indefinite"/>
                      </p:stCondLst>
                      <p:childTnLst>
                        <p:par>
                          <p:cTn id="30" fill="hold">
                            <p:stCondLst>
                              <p:cond delay="0"/>
                            </p:stCondLst>
                            <p:childTnLst>
                              <p:par>
                                <p:cTn id="31" presetID="42" presetClass="entr" presetSubtype="0" fill="hold" nodeType="clickEffect">
                                  <p:stCondLst>
                                    <p:cond delay="0"/>
                                  </p:stCondLst>
                                  <p:childTnLst>
                                    <p:set>
                                      <p:cBhvr>
                                        <p:cTn id="32" dur="1" fill="hold">
                                          <p:stCondLst>
                                            <p:cond delay="0"/>
                                          </p:stCondLst>
                                        </p:cTn>
                                        <p:tgtEl>
                                          <p:spTgt spid="3">
                                            <p:txEl>
                                              <p:pRg st="5" end="5"/>
                                            </p:txEl>
                                          </p:spTgt>
                                        </p:tgtEl>
                                        <p:attrNameLst>
                                          <p:attrName>style.visibility</p:attrName>
                                        </p:attrNameLst>
                                      </p:cBhvr>
                                      <p:to>
                                        <p:strVal val="visible"/>
                                      </p:to>
                                    </p:set>
                                    <p:animEffect transition="in" filter="fade">
                                      <p:cBhvr>
                                        <p:cTn id="33" dur="1000"/>
                                        <p:tgtEl>
                                          <p:spTgt spid="3">
                                            <p:txEl>
                                              <p:pRg st="5" end="5"/>
                                            </p:txEl>
                                          </p:spTgt>
                                        </p:tgtEl>
                                      </p:cBhvr>
                                    </p:animEffect>
                                    <p:anim calcmode="lin" valueType="num">
                                      <p:cBhvr>
                                        <p:cTn id="34"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5"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36" fill="hold">
                      <p:stCondLst>
                        <p:cond delay="indefinite"/>
                      </p:stCondLst>
                      <p:childTnLst>
                        <p:par>
                          <p:cTn id="37" fill="hold">
                            <p:stCondLst>
                              <p:cond delay="0"/>
                            </p:stCondLst>
                            <p:childTnLst>
                              <p:par>
                                <p:cTn id="38" presetID="16" presetClass="entr" presetSubtype="21" fill="hold" nodeType="clickEffect">
                                  <p:stCondLst>
                                    <p:cond delay="0"/>
                                  </p:stCondLst>
                                  <p:childTnLst>
                                    <p:set>
                                      <p:cBhvr>
                                        <p:cTn id="39" dur="1" fill="hold">
                                          <p:stCondLst>
                                            <p:cond delay="0"/>
                                          </p:stCondLst>
                                        </p:cTn>
                                        <p:tgtEl>
                                          <p:spTgt spid="3">
                                            <p:txEl>
                                              <p:pRg st="7" end="7"/>
                                            </p:txEl>
                                          </p:spTgt>
                                        </p:tgtEl>
                                        <p:attrNameLst>
                                          <p:attrName>style.visibility</p:attrName>
                                        </p:attrNameLst>
                                      </p:cBhvr>
                                      <p:to>
                                        <p:strVal val="visible"/>
                                      </p:to>
                                    </p:set>
                                    <p:animEffect transition="in" filter="barn(inVertical)">
                                      <p:cBhvr>
                                        <p:cTn id="40" dur="500"/>
                                        <p:tgtEl>
                                          <p:spTgt spid="3">
                                            <p:txEl>
                                              <p:pRg st="7" end="7"/>
                                            </p:txEl>
                                          </p:spTgt>
                                        </p:tgtEl>
                                      </p:cBhvr>
                                    </p:animEffect>
                                  </p:childTnLst>
                                </p:cTn>
                              </p:par>
                            </p:childTnLst>
                          </p:cTn>
                        </p:par>
                      </p:childTnLst>
                    </p:cTn>
                  </p:par>
                  <p:par>
                    <p:cTn id="41" fill="hold">
                      <p:stCondLst>
                        <p:cond delay="indefinite"/>
                      </p:stCondLst>
                      <p:childTnLst>
                        <p:par>
                          <p:cTn id="42" fill="hold">
                            <p:stCondLst>
                              <p:cond delay="0"/>
                            </p:stCondLst>
                            <p:childTnLst>
                              <p:par>
                                <p:cTn id="43" presetID="42" presetClass="entr" presetSubtype="0" fill="hold" nodeType="clickEffect">
                                  <p:stCondLst>
                                    <p:cond delay="0"/>
                                  </p:stCondLst>
                                  <p:childTnLst>
                                    <p:set>
                                      <p:cBhvr>
                                        <p:cTn id="44" dur="1" fill="hold">
                                          <p:stCondLst>
                                            <p:cond delay="0"/>
                                          </p:stCondLst>
                                        </p:cTn>
                                        <p:tgtEl>
                                          <p:spTgt spid="3">
                                            <p:txEl>
                                              <p:pRg st="8" end="8"/>
                                            </p:txEl>
                                          </p:spTgt>
                                        </p:tgtEl>
                                        <p:attrNameLst>
                                          <p:attrName>style.visibility</p:attrName>
                                        </p:attrNameLst>
                                      </p:cBhvr>
                                      <p:to>
                                        <p:strVal val="visible"/>
                                      </p:to>
                                    </p:set>
                                    <p:animEffect transition="in" filter="fade">
                                      <p:cBhvr>
                                        <p:cTn id="45" dur="1000"/>
                                        <p:tgtEl>
                                          <p:spTgt spid="3">
                                            <p:txEl>
                                              <p:pRg st="8" end="8"/>
                                            </p:txEl>
                                          </p:spTgt>
                                        </p:tgtEl>
                                      </p:cBhvr>
                                    </p:animEffect>
                                    <p:anim calcmode="lin" valueType="num">
                                      <p:cBhvr>
                                        <p:cTn id="46" dur="1000" fill="hold"/>
                                        <p:tgtEl>
                                          <p:spTgt spid="3">
                                            <p:txEl>
                                              <p:pRg st="8" end="8"/>
                                            </p:txEl>
                                          </p:spTgt>
                                        </p:tgtEl>
                                        <p:attrNameLst>
                                          <p:attrName>ppt_x</p:attrName>
                                        </p:attrNameLst>
                                      </p:cBhvr>
                                      <p:tavLst>
                                        <p:tav tm="0">
                                          <p:val>
                                            <p:strVal val="#ppt_x"/>
                                          </p:val>
                                        </p:tav>
                                        <p:tav tm="100000">
                                          <p:val>
                                            <p:strVal val="#ppt_x"/>
                                          </p:val>
                                        </p:tav>
                                      </p:tavLst>
                                    </p:anim>
                                    <p:anim calcmode="lin" valueType="num">
                                      <p:cBhvr>
                                        <p:cTn id="47" dur="1000" fill="hold"/>
                                        <p:tgtEl>
                                          <p:spTgt spid="3">
                                            <p:txEl>
                                              <p:pRg st="8" end="8"/>
                                            </p:txEl>
                                          </p:spTgt>
                                        </p:tgtEl>
                                        <p:attrNameLst>
                                          <p:attrName>ppt_y</p:attrName>
                                        </p:attrNameLst>
                                      </p:cBhvr>
                                      <p:tavLst>
                                        <p:tav tm="0">
                                          <p:val>
                                            <p:strVal val="#ppt_y+.1"/>
                                          </p:val>
                                        </p:tav>
                                        <p:tav tm="100000">
                                          <p:val>
                                            <p:strVal val="#ppt_y"/>
                                          </p:val>
                                        </p:tav>
                                      </p:tavLst>
                                    </p:anim>
                                  </p:childTnLst>
                                </p:cTn>
                              </p:par>
                            </p:childTnLst>
                          </p:cTn>
                        </p:par>
                      </p:childTnLst>
                    </p:cTn>
                  </p:par>
                  <p:par>
                    <p:cTn id="48" fill="hold">
                      <p:stCondLst>
                        <p:cond delay="indefinite"/>
                      </p:stCondLst>
                      <p:childTnLst>
                        <p:par>
                          <p:cTn id="49" fill="hold">
                            <p:stCondLst>
                              <p:cond delay="0"/>
                            </p:stCondLst>
                            <p:childTnLst>
                              <p:par>
                                <p:cTn id="50" presetID="42" presetClass="entr" presetSubtype="0" fill="hold" nodeType="clickEffect">
                                  <p:stCondLst>
                                    <p:cond delay="0"/>
                                  </p:stCondLst>
                                  <p:childTnLst>
                                    <p:set>
                                      <p:cBhvr>
                                        <p:cTn id="51" dur="1" fill="hold">
                                          <p:stCondLst>
                                            <p:cond delay="0"/>
                                          </p:stCondLst>
                                        </p:cTn>
                                        <p:tgtEl>
                                          <p:spTgt spid="3">
                                            <p:txEl>
                                              <p:pRg st="9" end="9"/>
                                            </p:txEl>
                                          </p:spTgt>
                                        </p:tgtEl>
                                        <p:attrNameLst>
                                          <p:attrName>style.visibility</p:attrName>
                                        </p:attrNameLst>
                                      </p:cBhvr>
                                      <p:to>
                                        <p:strVal val="visible"/>
                                      </p:to>
                                    </p:set>
                                    <p:animEffect transition="in" filter="fade">
                                      <p:cBhvr>
                                        <p:cTn id="52" dur="1000"/>
                                        <p:tgtEl>
                                          <p:spTgt spid="3">
                                            <p:txEl>
                                              <p:pRg st="9" end="9"/>
                                            </p:txEl>
                                          </p:spTgt>
                                        </p:tgtEl>
                                      </p:cBhvr>
                                    </p:animEffect>
                                    <p:anim calcmode="lin" valueType="num">
                                      <p:cBhvr>
                                        <p:cTn id="53" dur="1000" fill="hold"/>
                                        <p:tgtEl>
                                          <p:spTgt spid="3">
                                            <p:txEl>
                                              <p:pRg st="9" end="9"/>
                                            </p:txEl>
                                          </p:spTgt>
                                        </p:tgtEl>
                                        <p:attrNameLst>
                                          <p:attrName>ppt_x</p:attrName>
                                        </p:attrNameLst>
                                      </p:cBhvr>
                                      <p:tavLst>
                                        <p:tav tm="0">
                                          <p:val>
                                            <p:strVal val="#ppt_x"/>
                                          </p:val>
                                        </p:tav>
                                        <p:tav tm="100000">
                                          <p:val>
                                            <p:strVal val="#ppt_x"/>
                                          </p:val>
                                        </p:tav>
                                      </p:tavLst>
                                    </p:anim>
                                    <p:anim calcmode="lin" valueType="num">
                                      <p:cBhvr>
                                        <p:cTn id="54" dur="1000" fill="hold"/>
                                        <p:tgtEl>
                                          <p:spTgt spid="3">
                                            <p:txEl>
                                              <p:pRg st="9" end="9"/>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624736"/>
          </a:xfrm>
        </p:spPr>
        <p:txBody>
          <a:bodyPr>
            <a:normAutofit/>
          </a:bodyPr>
          <a:lstStyle/>
          <a:p>
            <a:pPr>
              <a:buFont typeface="Wingdings" pitchFamily="2" charset="2"/>
              <a:buChar char="Ø"/>
            </a:pPr>
            <a:r>
              <a:rPr lang="fr-FR" sz="3000" dirty="0" smtClean="0">
                <a:latin typeface="Times New Roman" pitchFamily="18" charset="0"/>
                <a:cs typeface="Times New Roman" pitchFamily="18" charset="0"/>
              </a:rPr>
              <a:t>The interlocutors may have a different first language and speak a second language common to all of them (e.g., English)</a:t>
            </a:r>
          </a:p>
          <a:p>
            <a:pPr marL="0" indent="0">
              <a:buNone/>
            </a:pPr>
            <a:endParaRPr lang="fr-FR" sz="3000" dirty="0">
              <a:latin typeface="Times New Roman" pitchFamily="18" charset="0"/>
              <a:cs typeface="Times New Roman" pitchFamily="18" charset="0"/>
            </a:endParaRPr>
          </a:p>
          <a:p>
            <a:pPr marL="0" indent="0">
              <a:buNone/>
            </a:pPr>
            <a:r>
              <a:rPr lang="en-US" sz="3000" b="1" dirty="0">
                <a:latin typeface="Times New Roman" pitchFamily="18" charset="0"/>
                <a:cs typeface="Times New Roman" pitchFamily="18" charset="0"/>
              </a:rPr>
              <a:t>Example</a:t>
            </a:r>
            <a:r>
              <a:rPr lang="en-US" sz="3000" dirty="0" smtClean="0">
                <a:latin typeface="Times New Roman" pitchFamily="18" charset="0"/>
                <a:cs typeface="Times New Roman" pitchFamily="18" charset="0"/>
              </a:rPr>
              <a:t>: A </a:t>
            </a:r>
            <a:r>
              <a:rPr lang="en-US" sz="3000" dirty="0">
                <a:latin typeface="Times New Roman" pitchFamily="18" charset="0"/>
                <a:cs typeface="Times New Roman" pitchFamily="18" charset="0"/>
              </a:rPr>
              <a:t>Moroccan student in an American university interacting in English with a student from Sweden</a:t>
            </a:r>
          </a:p>
          <a:p>
            <a:pPr marL="0" indent="0">
              <a:buNone/>
            </a:pPr>
            <a:endParaRPr lang="fr-FR" sz="3000" dirty="0" smtClean="0">
              <a:latin typeface="Times New Roman" pitchFamily="18" charset="0"/>
              <a:cs typeface="Times New Roman" pitchFamily="18" charset="0"/>
            </a:endParaRPr>
          </a:p>
          <a:p>
            <a:pPr>
              <a:buFont typeface="Wingdings" pitchFamily="2" charset="2"/>
              <a:buChar char="Ø"/>
            </a:pPr>
            <a:r>
              <a:rPr lang="fr-FR" sz="3000" dirty="0" smtClean="0">
                <a:latin typeface="Times New Roman" pitchFamily="18" charset="0"/>
                <a:cs typeface="Times New Roman" pitchFamily="18" charset="0"/>
              </a:rPr>
              <a:t>They may speak the native language of one of the participants or a combination of languages (code –switching, code-mixing, pidgin, creole)</a:t>
            </a:r>
          </a:p>
          <a:p>
            <a:pPr marL="0" indent="0">
              <a:buNone/>
            </a:pPr>
            <a:endParaRPr lang="fr-FR" sz="3000" dirty="0" smtClean="0">
              <a:latin typeface="Times New Roman" pitchFamily="18" charset="0"/>
              <a:cs typeface="Times New Roman" pitchFamily="18" charset="0"/>
            </a:endParaRPr>
          </a:p>
          <a:p>
            <a:pPr marL="0" indent="0">
              <a:buNone/>
            </a:pPr>
            <a:r>
              <a:rPr lang="fr-FR" sz="3000" b="1" dirty="0" smtClean="0">
                <a:latin typeface="Times New Roman" pitchFamily="18" charset="0"/>
                <a:cs typeface="Times New Roman" pitchFamily="18" charset="0"/>
              </a:rPr>
              <a:t>Example</a:t>
            </a:r>
            <a:r>
              <a:rPr lang="fr-FR" sz="3000" dirty="0" smtClean="0">
                <a:latin typeface="Times New Roman" pitchFamily="18" charset="0"/>
                <a:cs typeface="Times New Roman" pitchFamily="18" charset="0"/>
              </a:rPr>
              <a:t>:  An American student in a </a:t>
            </a:r>
            <a:r>
              <a:rPr lang="fr-FR" sz="3000" dirty="0">
                <a:latin typeface="Times New Roman" pitchFamily="18" charset="0"/>
                <a:cs typeface="Times New Roman" pitchFamily="18" charset="0"/>
              </a:rPr>
              <a:t>M</a:t>
            </a:r>
            <a:r>
              <a:rPr lang="fr-FR" sz="3000" dirty="0" smtClean="0">
                <a:latin typeface="Times New Roman" pitchFamily="18" charset="0"/>
                <a:cs typeface="Times New Roman" pitchFamily="18" charset="0"/>
              </a:rPr>
              <a:t>oroccan university interacting with a Moroccan</a:t>
            </a:r>
          </a:p>
          <a:p>
            <a:pPr marL="0" indent="0">
              <a:buNone/>
            </a:pPr>
            <a:endParaRPr lang="fr-FR" sz="3000" dirty="0">
              <a:latin typeface="Times New Roman" pitchFamily="18" charset="0"/>
              <a:cs typeface="Times New Roman" pitchFamily="18" charset="0"/>
            </a:endParaRPr>
          </a:p>
        </p:txBody>
      </p:sp>
    </p:spTree>
    <p:extLst>
      <p:ext uri="{BB962C8B-B14F-4D97-AF65-F5344CB8AC3E}">
        <p14:creationId xmlns:p14="http://schemas.microsoft.com/office/powerpoint/2010/main" val="279395452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6" presetClass="entr" presetSubtype="21"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barn(inVertical)">
                                      <p:cBhvr>
                                        <p:cTn id="7" dur="500"/>
                                        <p:tgtEl>
                                          <p:spTgt spid="3">
                                            <p:txEl>
                                              <p:pRg st="0" end="0"/>
                                            </p:txEl>
                                          </p:spTgt>
                                        </p:tgtEl>
                                      </p:cBhvr>
                                    </p:animEffect>
                                  </p:childTnLst>
                                </p:cTn>
                              </p:par>
                            </p:childTnLst>
                          </p:cTn>
                        </p:par>
                      </p:childTnLst>
                    </p:cTn>
                  </p:par>
                  <p:par>
                    <p:cTn id="8" fill="hold">
                      <p:stCondLst>
                        <p:cond delay="indefinite"/>
                      </p:stCondLst>
                      <p:childTnLst>
                        <p:par>
                          <p:cTn id="9" fill="hold">
                            <p:stCondLst>
                              <p:cond delay="0"/>
                            </p:stCondLst>
                            <p:childTnLst>
                              <p:par>
                                <p:cTn id="10" presetID="42" presetClass="entr" presetSubtype="0" fill="hold" nodeType="clickEffect">
                                  <p:stCondLst>
                                    <p:cond delay="0"/>
                                  </p:stCondLst>
                                  <p:childTnLst>
                                    <p:set>
                                      <p:cBhvr>
                                        <p:cTn id="11" dur="1" fill="hold">
                                          <p:stCondLst>
                                            <p:cond delay="0"/>
                                          </p:stCondLst>
                                        </p:cTn>
                                        <p:tgtEl>
                                          <p:spTgt spid="3">
                                            <p:txEl>
                                              <p:pRg st="2" end="2"/>
                                            </p:txEl>
                                          </p:spTgt>
                                        </p:tgtEl>
                                        <p:attrNameLst>
                                          <p:attrName>style.visibility</p:attrName>
                                        </p:attrNameLst>
                                      </p:cBhvr>
                                      <p:to>
                                        <p:strVal val="visible"/>
                                      </p:to>
                                    </p:set>
                                    <p:animEffect transition="in" filter="fade">
                                      <p:cBhvr>
                                        <p:cTn id="12" dur="1000"/>
                                        <p:tgtEl>
                                          <p:spTgt spid="3">
                                            <p:txEl>
                                              <p:pRg st="2" end="2"/>
                                            </p:txEl>
                                          </p:spTgt>
                                        </p:tgtEl>
                                      </p:cBhvr>
                                    </p:animEffect>
                                    <p:anim calcmode="lin" valueType="num">
                                      <p:cBhvr>
                                        <p:cTn id="13"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5" fill="hold">
                      <p:stCondLst>
                        <p:cond delay="indefinite"/>
                      </p:stCondLst>
                      <p:childTnLst>
                        <p:par>
                          <p:cTn id="16" fill="hold">
                            <p:stCondLst>
                              <p:cond delay="0"/>
                            </p:stCondLst>
                            <p:childTnLst>
                              <p:par>
                                <p:cTn id="17" presetID="16" presetClass="entr" presetSubtype="21" fill="hold" nodeType="clickEffect">
                                  <p:stCondLst>
                                    <p:cond delay="0"/>
                                  </p:stCondLst>
                                  <p:childTnLst>
                                    <p:set>
                                      <p:cBhvr>
                                        <p:cTn id="18" dur="1" fill="hold">
                                          <p:stCondLst>
                                            <p:cond delay="0"/>
                                          </p:stCondLst>
                                        </p:cTn>
                                        <p:tgtEl>
                                          <p:spTgt spid="3">
                                            <p:txEl>
                                              <p:pRg st="4" end="4"/>
                                            </p:txEl>
                                          </p:spTgt>
                                        </p:tgtEl>
                                        <p:attrNameLst>
                                          <p:attrName>style.visibility</p:attrName>
                                        </p:attrNameLst>
                                      </p:cBhvr>
                                      <p:to>
                                        <p:strVal val="visible"/>
                                      </p:to>
                                    </p:set>
                                    <p:animEffect transition="in" filter="barn(inVertical)">
                                      <p:cBhvr>
                                        <p:cTn id="19" dur="500"/>
                                        <p:tgtEl>
                                          <p:spTgt spid="3">
                                            <p:txEl>
                                              <p:pRg st="4" end="4"/>
                                            </p:txEl>
                                          </p:spTgt>
                                        </p:tgtEl>
                                      </p:cBhvr>
                                    </p:animEffect>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6" end="6"/>
                                            </p:txEl>
                                          </p:spTgt>
                                        </p:tgtEl>
                                        <p:attrNameLst>
                                          <p:attrName>style.visibility</p:attrName>
                                        </p:attrNameLst>
                                      </p:cBhvr>
                                      <p:to>
                                        <p:strVal val="visible"/>
                                      </p:to>
                                    </p:set>
                                    <p:animEffect transition="in" filter="fade">
                                      <p:cBhvr>
                                        <p:cTn id="24" dur="1000"/>
                                        <p:tgtEl>
                                          <p:spTgt spid="3">
                                            <p:txEl>
                                              <p:pRg st="6" end="6"/>
                                            </p:txEl>
                                          </p:spTgt>
                                        </p:tgtEl>
                                      </p:cBhvr>
                                    </p:animEffect>
                                    <p:anim calcmode="lin" valueType="num">
                                      <p:cBhvr>
                                        <p:cTn id="25"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396536" cy="6552728"/>
          </a:xfrm>
        </p:spPr>
        <p:txBody>
          <a:bodyPr/>
          <a:lstStyle/>
          <a:p>
            <a:endParaRPr lang="fr-FR" dirty="0" smtClean="0"/>
          </a:p>
          <a:p>
            <a:pPr>
              <a:buFont typeface="Wingdings" pitchFamily="2" charset="2"/>
              <a:buChar char="§"/>
            </a:pPr>
            <a:r>
              <a:rPr lang="fr-FR" b="1" dirty="0" smtClean="0">
                <a:latin typeface="Times New Roman" pitchFamily="18" charset="0"/>
                <a:cs typeface="Times New Roman" pitchFamily="18" charset="0"/>
              </a:rPr>
              <a:t>Definitions:</a:t>
            </a:r>
            <a:endParaRPr lang="fr-FR" b="1" dirty="0">
              <a:latin typeface="Times New Roman" pitchFamily="18" charset="0"/>
              <a:cs typeface="Times New Roman" pitchFamily="18" charset="0"/>
            </a:endParaRPr>
          </a:p>
          <a:p>
            <a:r>
              <a:rPr lang="fr-FR" sz="3000" dirty="0" smtClean="0">
                <a:latin typeface="Times New Roman" pitchFamily="18" charset="0"/>
                <a:cs typeface="Times New Roman" pitchFamily="18" charset="0"/>
              </a:rPr>
              <a:t>What’s intercultural communication?</a:t>
            </a:r>
          </a:p>
          <a:p>
            <a:pPr marL="0" indent="0">
              <a:buNone/>
            </a:pPr>
            <a:endParaRPr lang="fr-FR" sz="3000" dirty="0" smtClean="0">
              <a:latin typeface="Times New Roman" pitchFamily="18" charset="0"/>
              <a:cs typeface="Times New Roman" pitchFamily="18" charset="0"/>
            </a:endParaRPr>
          </a:p>
          <a:p>
            <a:pPr marL="0" indent="0">
              <a:buNone/>
            </a:pPr>
            <a:r>
              <a:rPr lang="fr-FR" sz="3000" b="1" dirty="0" smtClean="0">
                <a:latin typeface="Times New Roman" pitchFamily="18" charset="0"/>
                <a:cs typeface="Times New Roman" pitchFamily="18" charset="0"/>
              </a:rPr>
              <a:t>1. </a:t>
            </a:r>
            <a:r>
              <a:rPr lang="fr-FR" sz="3000" dirty="0" smtClean="0">
                <a:latin typeface="Times New Roman" pitchFamily="18" charset="0"/>
                <a:cs typeface="Times New Roman" pitchFamily="18" charset="0"/>
              </a:rPr>
              <a:t>‘The exchange of information between individuals who are unalike culturally.’ (Rogers &amp; Steinfatt, 1999, p.1)</a:t>
            </a:r>
          </a:p>
          <a:p>
            <a:pPr marL="0" indent="0">
              <a:buNone/>
            </a:pPr>
            <a:endParaRPr lang="fr-FR"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Rogers, E.M. and Steinfatt, T.M. (1999) Intercultural Communication, Prospect Heights, ILL: Waveland Press</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112185582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1" end="1"/>
                                            </p:txEl>
                                          </p:spTgt>
                                        </p:tgtEl>
                                        <p:attrNameLst>
                                          <p:attrName>style.visibility</p:attrName>
                                        </p:attrNameLst>
                                      </p:cBhvr>
                                      <p:to>
                                        <p:strVal val="visible"/>
                                      </p:to>
                                    </p:set>
                                    <p:animEffect transition="in" filter="fade">
                                      <p:cBhvr>
                                        <p:cTn id="7" dur="1000"/>
                                        <p:tgtEl>
                                          <p:spTgt spid="3">
                                            <p:txEl>
                                              <p:pRg st="1" end="1"/>
                                            </p:txEl>
                                          </p:spTgt>
                                        </p:tgtEl>
                                      </p:cBhvr>
                                    </p:animEffect>
                                    <p:anim calcmode="lin" valueType="num">
                                      <p:cBhvr>
                                        <p:cTn id="8"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nodeType="clickEffect">
                                  <p:stCondLst>
                                    <p:cond delay="0"/>
                                  </p:stCondLst>
                                  <p:childTnLst>
                                    <p:set>
                                      <p:cBhvr>
                                        <p:cTn id="20" dur="1" fill="hold">
                                          <p:stCondLst>
                                            <p:cond delay="0"/>
                                          </p:stCondLst>
                                        </p:cTn>
                                        <p:tgtEl>
                                          <p:spTgt spid="3">
                                            <p:txEl>
                                              <p:pRg st="4" end="4"/>
                                            </p:txEl>
                                          </p:spTgt>
                                        </p:tgtEl>
                                        <p:attrNameLst>
                                          <p:attrName>style.visibility</p:attrName>
                                        </p:attrNameLst>
                                      </p:cBhvr>
                                      <p:to>
                                        <p:strVal val="visible"/>
                                      </p:to>
                                    </p:set>
                                    <p:animEffect transition="in" filter="fade">
                                      <p:cBhvr>
                                        <p:cTn id="21" dur="1000"/>
                                        <p:tgtEl>
                                          <p:spTgt spid="3">
                                            <p:txEl>
                                              <p:pRg st="4" end="4"/>
                                            </p:txEl>
                                          </p:spTgt>
                                        </p:tgtEl>
                                      </p:cBhvr>
                                    </p:animEffect>
                                    <p:anim calcmode="lin" valueType="num">
                                      <p:cBhvr>
                                        <p:cTn id="22"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23"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nodeType="clickEffect">
                                  <p:stCondLst>
                                    <p:cond delay="0"/>
                                  </p:stCondLst>
                                  <p:childTnLst>
                                    <p:set>
                                      <p:cBhvr>
                                        <p:cTn id="27" dur="1" fill="hold">
                                          <p:stCondLst>
                                            <p:cond delay="0"/>
                                          </p:stCondLst>
                                        </p:cTn>
                                        <p:tgtEl>
                                          <p:spTgt spid="3">
                                            <p:txEl>
                                              <p:pRg st="6" end="6"/>
                                            </p:txEl>
                                          </p:spTgt>
                                        </p:tgtEl>
                                        <p:attrNameLst>
                                          <p:attrName>style.visibility</p:attrName>
                                        </p:attrNameLst>
                                      </p:cBhvr>
                                      <p:to>
                                        <p:strVal val="visible"/>
                                      </p:to>
                                    </p:set>
                                    <p:animEffect transition="in" filter="fade">
                                      <p:cBhvr>
                                        <p:cTn id="28" dur="1000"/>
                                        <p:tgtEl>
                                          <p:spTgt spid="3">
                                            <p:txEl>
                                              <p:pRg st="6" end="6"/>
                                            </p:txEl>
                                          </p:spTgt>
                                        </p:tgtEl>
                                      </p:cBhvr>
                                    </p:animEffect>
                                    <p:anim calcmode="lin" valueType="num">
                                      <p:cBhvr>
                                        <p:cTn id="29" dur="1000" fill="hold"/>
                                        <p:tgtEl>
                                          <p:spTgt spid="3">
                                            <p:txEl>
                                              <p:pRg st="6" end="6"/>
                                            </p:txEl>
                                          </p:spTgt>
                                        </p:tgtEl>
                                        <p:attrNameLst>
                                          <p:attrName>ppt_x</p:attrName>
                                        </p:attrNameLst>
                                      </p:cBhvr>
                                      <p:tavLst>
                                        <p:tav tm="0">
                                          <p:val>
                                            <p:strVal val="#ppt_x"/>
                                          </p:val>
                                        </p:tav>
                                        <p:tav tm="100000">
                                          <p:val>
                                            <p:strVal val="#ppt_x"/>
                                          </p:val>
                                        </p:tav>
                                      </p:tavLst>
                                    </p:anim>
                                    <p:anim calcmode="lin" valueType="num">
                                      <p:cBhvr>
                                        <p:cTn id="30" dur="1000" fill="hold"/>
                                        <p:tgtEl>
                                          <p:spTgt spid="3">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9036496" cy="6552728"/>
          </a:xfrm>
        </p:spPr>
        <p:txBody>
          <a:bodyPr/>
          <a:lstStyle/>
          <a:p>
            <a:pPr marL="0" indent="0">
              <a:buNone/>
            </a:pPr>
            <a:endParaRPr lang="en-US" b="1" dirty="0" smtClean="0"/>
          </a:p>
          <a:p>
            <a:pPr marL="0" indent="0">
              <a:buNone/>
            </a:pPr>
            <a:endParaRPr lang="en-US" b="1" dirty="0"/>
          </a:p>
          <a:p>
            <a:pPr marL="0" indent="0">
              <a:buNone/>
            </a:pPr>
            <a:r>
              <a:rPr lang="en-US" b="1" dirty="0" smtClean="0"/>
              <a:t>2</a:t>
            </a:r>
            <a:r>
              <a:rPr lang="en-US" sz="3000"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the ‘exchange of information (verbally or nonverbally) between members of different cultural populations’ (Berry et al. 2011: 471).</a:t>
            </a:r>
          </a:p>
          <a:p>
            <a:pPr marL="0" indent="0">
              <a:buNone/>
            </a:pPr>
            <a:endParaRPr lang="en-US" sz="3000" dirty="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Berry, J.W., Poortinga, Y.H., Breugelmans, S.M., Chasiotis, A. and Sam, D.L. (2011) Cross-Cultural Psychology: Research and Applications, 3rd edn, Cambridge: Cambridge University Press</a:t>
            </a:r>
            <a:r>
              <a:rPr lang="en-US" sz="2400" dirty="0" smtClean="0"/>
              <a:t>. </a:t>
            </a:r>
            <a:endParaRPr lang="fr-FR" sz="2400" dirty="0"/>
          </a:p>
        </p:txBody>
      </p:sp>
    </p:spTree>
    <p:extLst>
      <p:ext uri="{BB962C8B-B14F-4D97-AF65-F5344CB8AC3E}">
        <p14:creationId xmlns:p14="http://schemas.microsoft.com/office/powerpoint/2010/main" val="35851762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052736"/>
            <a:ext cx="9144000" cy="5544616"/>
          </a:xfrm>
        </p:spPr>
        <p:txBody>
          <a:bodyPr/>
          <a:lstStyle/>
          <a:p>
            <a:pPr marL="0" indent="0">
              <a:buNone/>
            </a:pPr>
            <a:endParaRPr lang="en-US" b="1" dirty="0" smtClean="0"/>
          </a:p>
          <a:p>
            <a:pPr marL="0" indent="0">
              <a:buNone/>
            </a:pPr>
            <a:endParaRPr lang="en-US" b="1" dirty="0"/>
          </a:p>
          <a:p>
            <a:pPr marL="0" indent="0">
              <a:buNone/>
            </a:pPr>
            <a:endParaRPr lang="en-US" b="1" dirty="0" smtClean="0"/>
          </a:p>
          <a:p>
            <a:pPr marL="0" indent="0">
              <a:buNone/>
            </a:pPr>
            <a:r>
              <a:rPr lang="en-US" b="1" dirty="0" smtClean="0"/>
              <a:t>3. </a:t>
            </a:r>
            <a:r>
              <a:rPr lang="en-US" sz="3000" dirty="0" smtClean="0">
                <a:latin typeface="Times New Roman" pitchFamily="18" charset="0"/>
                <a:cs typeface="Times New Roman" pitchFamily="18" charset="0"/>
              </a:rPr>
              <a:t>‘a peculiar communication situation: the varied language and discourse strategies people from different cultural backgrounds use in direct, face-to-face situations’ (Muller jacquier, 2004, p. 295)</a:t>
            </a:r>
          </a:p>
          <a:p>
            <a:pPr marL="0" indent="0">
              <a:buNone/>
            </a:pPr>
            <a:endParaRPr lang="en-US" sz="3000" dirty="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Müller-Jacquier, B. (2004) ‘Intercultural communication’, in M. Byram (ed.) Routledge Encyclopedia of Language Teaching and Learning, London: Routledge, pp. 295–297.</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43880591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928992" cy="6552728"/>
          </a:xfrm>
        </p:spPr>
        <p:txBody>
          <a:bodyPr/>
          <a:lstStyle/>
          <a:p>
            <a:pPr marL="0" indent="0">
              <a:buNone/>
            </a:pPr>
            <a:endParaRPr lang="en-US" b="1" dirty="0" smtClean="0"/>
          </a:p>
          <a:p>
            <a:pPr marL="0" indent="0">
              <a:buNone/>
            </a:pPr>
            <a:endParaRPr lang="en-US" b="1" dirty="0"/>
          </a:p>
          <a:p>
            <a:pPr marL="0" indent="0">
              <a:buNone/>
            </a:pPr>
            <a:r>
              <a:rPr lang="en-US" b="1" dirty="0" smtClean="0"/>
              <a:t>4. </a:t>
            </a:r>
            <a:r>
              <a:rPr lang="en-US" sz="3000" b="1" dirty="0" smtClean="0">
                <a:latin typeface="Times New Roman" pitchFamily="18" charset="0"/>
                <a:cs typeface="Times New Roman" pitchFamily="18" charset="0"/>
              </a:rPr>
              <a:t>‘</a:t>
            </a:r>
            <a:r>
              <a:rPr lang="en-US" sz="3000" dirty="0" smtClean="0">
                <a:latin typeface="Times New Roman" pitchFamily="18" charset="0"/>
                <a:cs typeface="Times New Roman" pitchFamily="18" charset="0"/>
              </a:rPr>
              <a:t>a situation where people from different cultural backgrounds come into contact with each other; or a subject of study that is concerned with interactions among people of different cultural and ethnic groups and comparative studies of communication patterns across cultures.’ (Zhu Hua 2011: 422) </a:t>
            </a:r>
          </a:p>
          <a:p>
            <a:pPr marL="0" indent="0">
              <a:buNone/>
            </a:pPr>
            <a:endParaRPr lang="en-US" sz="3000" dirty="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Zhu Hua (2011) ‘Glossary’, in Zhu Hua (ed.) The Language and Intercultural Communication Reader, Abingdon: Routledge, pp. 418–425</a:t>
            </a:r>
            <a:endParaRPr lang="fr-FR" sz="2400" dirty="0">
              <a:latin typeface="Times New Roman" pitchFamily="18" charset="0"/>
              <a:cs typeface="Times New Roman" pitchFamily="18" charset="0"/>
            </a:endParaRPr>
          </a:p>
        </p:txBody>
      </p:sp>
    </p:spTree>
    <p:extLst>
      <p:ext uri="{BB962C8B-B14F-4D97-AF65-F5344CB8AC3E}">
        <p14:creationId xmlns:p14="http://schemas.microsoft.com/office/powerpoint/2010/main" val="349215381"/>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2" end="2"/>
                                            </p:txEl>
                                          </p:spTgt>
                                        </p:tgtEl>
                                        <p:attrNameLst>
                                          <p:attrName>style.visibility</p:attrName>
                                        </p:attrNameLst>
                                      </p:cBhvr>
                                      <p:to>
                                        <p:strVal val="visible"/>
                                      </p:to>
                                    </p:set>
                                    <p:animEffect transition="in" filter="fade">
                                      <p:cBhvr>
                                        <p:cTn id="7" dur="1000"/>
                                        <p:tgtEl>
                                          <p:spTgt spid="3">
                                            <p:txEl>
                                              <p:pRg st="2" end="2"/>
                                            </p:txEl>
                                          </p:spTgt>
                                        </p:tgtEl>
                                      </p:cBhvr>
                                    </p:animEffect>
                                    <p:anim calcmode="lin" valueType="num">
                                      <p:cBhvr>
                                        <p:cTn id="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4" end="4"/>
                                            </p:txEl>
                                          </p:spTgt>
                                        </p:tgtEl>
                                        <p:attrNameLst>
                                          <p:attrName>style.visibility</p:attrName>
                                        </p:attrNameLst>
                                      </p:cBhvr>
                                      <p:to>
                                        <p:strVal val="visible"/>
                                      </p:to>
                                    </p:set>
                                    <p:animEffect transition="in" filter="fade">
                                      <p:cBhvr>
                                        <p:cTn id="14" dur="1000"/>
                                        <p:tgtEl>
                                          <p:spTgt spid="3">
                                            <p:txEl>
                                              <p:pRg st="4" end="4"/>
                                            </p:txEl>
                                          </p:spTgt>
                                        </p:tgtEl>
                                      </p:cBhvr>
                                    </p:animEffect>
                                    <p:anim calcmode="lin" valueType="num">
                                      <p:cBhvr>
                                        <p:cTn id="15" dur="1000" fill="hold"/>
                                        <p:tgtEl>
                                          <p:spTgt spid="3">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116632"/>
            <a:ext cx="8928992" cy="6624736"/>
          </a:xfrm>
        </p:spPr>
        <p:txBody>
          <a:bodyPr/>
          <a:lstStyle/>
          <a:p>
            <a:pPr marL="0" indent="0">
              <a:buNone/>
            </a:pPr>
            <a:endParaRPr lang="fr-FR" sz="3000" b="1" dirty="0" smtClean="0"/>
          </a:p>
          <a:p>
            <a:pPr marL="0" indent="0">
              <a:buNone/>
            </a:pPr>
            <a:endParaRPr lang="fr-FR" sz="3000" b="1" dirty="0"/>
          </a:p>
          <a:p>
            <a:pPr marL="0" indent="0">
              <a:buNone/>
            </a:pPr>
            <a:endParaRPr lang="fr-FR" sz="3000" b="1" dirty="0" smtClean="0"/>
          </a:p>
          <a:p>
            <a:pPr marL="0" indent="0">
              <a:buNone/>
            </a:pPr>
            <a:r>
              <a:rPr lang="fr-FR" sz="3000" b="1" dirty="0" smtClean="0"/>
              <a:t>5. </a:t>
            </a:r>
            <a:r>
              <a:rPr lang="en-US" sz="3000" dirty="0" smtClean="0">
                <a:latin typeface="Times New Roman" pitchFamily="18" charset="0"/>
                <a:cs typeface="Times New Roman" pitchFamily="18" charset="0"/>
              </a:rPr>
              <a:t>‘Intercultural communication involves interaction between people whose cultural perceptions and symbol systems are distinct enough to alter the </a:t>
            </a:r>
            <a:r>
              <a:rPr lang="fr-FR" sz="3000" dirty="0" smtClean="0">
                <a:latin typeface="Times New Roman" pitchFamily="18" charset="0"/>
                <a:cs typeface="Times New Roman" pitchFamily="18" charset="0"/>
              </a:rPr>
              <a:t>communication event’ (Samovar et al. 2010: 12). </a:t>
            </a:r>
          </a:p>
          <a:p>
            <a:pPr marL="0" indent="0">
              <a:buNone/>
            </a:pPr>
            <a:endParaRPr lang="fr-FR" sz="3000" dirty="0" smtClean="0">
              <a:latin typeface="Times New Roman" pitchFamily="18" charset="0"/>
              <a:cs typeface="Times New Roman" pitchFamily="18" charset="0"/>
            </a:endParaRPr>
          </a:p>
          <a:p>
            <a:pPr marL="0" indent="0">
              <a:buNone/>
            </a:pPr>
            <a:r>
              <a:rPr lang="en-US" sz="2400" dirty="0" smtClean="0">
                <a:latin typeface="Times New Roman" pitchFamily="18" charset="0"/>
                <a:cs typeface="Times New Roman" pitchFamily="18" charset="0"/>
              </a:rPr>
              <a:t>Samovar, L.A., Porter, R.E. and McDaniel, E.R. (2010) Communication between Cultures, 7th edn, Boston: Wadsworth Cengage Learning</a:t>
            </a:r>
            <a:endParaRPr lang="en-US" sz="2400" dirty="0">
              <a:latin typeface="Times New Roman" pitchFamily="18" charset="0"/>
              <a:cs typeface="Times New Roman" pitchFamily="18" charset="0"/>
            </a:endParaRPr>
          </a:p>
        </p:txBody>
      </p:sp>
    </p:spTree>
    <p:extLst>
      <p:ext uri="{BB962C8B-B14F-4D97-AF65-F5344CB8AC3E}">
        <p14:creationId xmlns:p14="http://schemas.microsoft.com/office/powerpoint/2010/main" val="16060723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3" end="3"/>
                                            </p:txEl>
                                          </p:spTgt>
                                        </p:tgtEl>
                                        <p:attrNameLst>
                                          <p:attrName>style.visibility</p:attrName>
                                        </p:attrNameLst>
                                      </p:cBhvr>
                                      <p:to>
                                        <p:strVal val="visible"/>
                                      </p:to>
                                    </p:set>
                                    <p:animEffect transition="in" filter="fade">
                                      <p:cBhvr>
                                        <p:cTn id="7" dur="1000"/>
                                        <p:tgtEl>
                                          <p:spTgt spid="3">
                                            <p:txEl>
                                              <p:pRg st="3" end="3"/>
                                            </p:txEl>
                                          </p:spTgt>
                                        </p:tgtEl>
                                      </p:cBhvr>
                                    </p:animEffect>
                                    <p:anim calcmode="lin" valueType="num">
                                      <p:cBhvr>
                                        <p:cTn id="8"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5" end="5"/>
                                            </p:txEl>
                                          </p:spTgt>
                                        </p:tgtEl>
                                        <p:attrNameLst>
                                          <p:attrName>style.visibility</p:attrName>
                                        </p:attrNameLst>
                                      </p:cBhvr>
                                      <p:to>
                                        <p:strVal val="visible"/>
                                      </p:to>
                                    </p:set>
                                    <p:animEffect transition="in" filter="fade">
                                      <p:cBhvr>
                                        <p:cTn id="14" dur="1000"/>
                                        <p:tgtEl>
                                          <p:spTgt spid="3">
                                            <p:txEl>
                                              <p:pRg st="5" end="5"/>
                                            </p:txEl>
                                          </p:spTgt>
                                        </p:tgtEl>
                                      </p:cBhvr>
                                    </p:animEffect>
                                    <p:anim calcmode="lin" valueType="num">
                                      <p:cBhvr>
                                        <p:cTn id="15"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7504" y="0"/>
            <a:ext cx="8928992" cy="6552728"/>
          </a:xfrm>
        </p:spPr>
        <p:txBody>
          <a:bodyPr/>
          <a:lstStyle/>
          <a:p>
            <a:pPr marL="0" indent="0">
              <a:buNone/>
            </a:pPr>
            <a:r>
              <a:rPr lang="fr-FR" sz="3000" b="1" dirty="0" smtClean="0"/>
              <a:t>6</a:t>
            </a:r>
            <a:r>
              <a:rPr lang="fr-FR" sz="3000" dirty="0" smtClean="0"/>
              <a:t>. </a:t>
            </a:r>
            <a:r>
              <a:rPr lang="en-US" sz="3000" dirty="0" smtClean="0">
                <a:latin typeface="Times New Roman" pitchFamily="18" charset="0"/>
                <a:cs typeface="Times New Roman" pitchFamily="18" charset="0"/>
              </a:rPr>
              <a:t>‘generally refers to face-to-face interactions among people of diverse cultures’ (</a:t>
            </a:r>
            <a:r>
              <a:rPr lang="en-US" sz="3000" dirty="0">
                <a:latin typeface="Times New Roman" pitchFamily="18" charset="0"/>
                <a:cs typeface="Times New Roman" pitchFamily="18" charset="0"/>
              </a:rPr>
              <a:t>J</a:t>
            </a:r>
            <a:r>
              <a:rPr lang="en-US" sz="3000" dirty="0" smtClean="0">
                <a:latin typeface="Times New Roman" pitchFamily="18" charset="0"/>
                <a:cs typeface="Times New Roman" pitchFamily="18" charset="0"/>
              </a:rPr>
              <a:t>andt, 2006 p. 36)</a:t>
            </a:r>
          </a:p>
          <a:p>
            <a:pPr marL="0" indent="0">
              <a:buNone/>
            </a:pPr>
            <a:endParaRPr lang="en-US" sz="3000" dirty="0">
              <a:latin typeface="Times New Roman" pitchFamily="18" charset="0"/>
              <a:cs typeface="Times New Roman" pitchFamily="18" charset="0"/>
            </a:endParaRPr>
          </a:p>
          <a:p>
            <a:pPr marL="0" indent="0">
              <a:buNone/>
            </a:pPr>
            <a:r>
              <a:rPr lang="en-US" sz="3000" dirty="0" smtClean="0">
                <a:latin typeface="Times New Roman" pitchFamily="18" charset="0"/>
                <a:cs typeface="Times New Roman" pitchFamily="18" charset="0"/>
              </a:rPr>
              <a:t>‘not only to the communication between individuals of diverse cultural identities but also to the communication between diverse groups’ (Jandt 2010: 18).</a:t>
            </a:r>
          </a:p>
          <a:p>
            <a:pPr marL="0" indent="0">
              <a:buNone/>
            </a:pPr>
            <a:endParaRPr lang="en-US" dirty="0">
              <a:latin typeface="Times New Roman" pitchFamily="18" charset="0"/>
              <a:cs typeface="Times New Roman" pitchFamily="18" charset="0"/>
            </a:endParaRPr>
          </a:p>
          <a:p>
            <a:pPr marL="0" indent="0">
              <a:buNone/>
            </a:pPr>
            <a:endParaRPr lang="en-US" dirty="0" smtClean="0"/>
          </a:p>
          <a:p>
            <a:pPr marL="0" indent="0">
              <a:buNone/>
            </a:pPr>
            <a:endParaRPr lang="en-US" dirty="0"/>
          </a:p>
          <a:p>
            <a:pPr marL="0" indent="0">
              <a:buNone/>
            </a:pPr>
            <a:endParaRPr lang="fr-FR" dirty="0"/>
          </a:p>
        </p:txBody>
      </p:sp>
    </p:spTree>
    <p:extLst>
      <p:ext uri="{BB962C8B-B14F-4D97-AF65-F5344CB8AC3E}">
        <p14:creationId xmlns:p14="http://schemas.microsoft.com/office/powerpoint/2010/main" val="171748307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0" y="116632"/>
            <a:ext cx="9144000" cy="6480720"/>
          </a:xfrm>
        </p:spPr>
        <p:txBody>
          <a:bodyPr/>
          <a:lstStyle/>
          <a:p>
            <a:pPr marL="0" indent="0">
              <a:buNone/>
            </a:pPr>
            <a:r>
              <a:rPr lang="en-US" b="1" dirty="0" smtClean="0"/>
              <a:t>7</a:t>
            </a:r>
            <a:r>
              <a:rPr lang="en-US" b="1" dirty="0" smtClean="0">
                <a:latin typeface="Times New Roman" pitchFamily="18" charset="0"/>
                <a:cs typeface="Times New Roman" pitchFamily="18" charset="0"/>
              </a:rPr>
              <a:t>.  </a:t>
            </a:r>
            <a:r>
              <a:rPr lang="en-US" sz="3000" dirty="0" smtClean="0">
                <a:latin typeface="Times New Roman" pitchFamily="18" charset="0"/>
                <a:cs typeface="Times New Roman" pitchFamily="18" charset="0"/>
              </a:rPr>
              <a:t>‘a participatory set of actions in the world’, that is, ‘dialogical and material exchanges between members of cultural groupings’ (Jack and Phipps (2005) p. 181).</a:t>
            </a:r>
          </a:p>
          <a:p>
            <a:pPr marL="0" indent="0">
              <a:buNone/>
            </a:pPr>
            <a:endParaRPr lang="fr-FR" sz="3000" dirty="0" smtClean="0">
              <a:latin typeface="Times New Roman" pitchFamily="18" charset="0"/>
              <a:cs typeface="Times New Roman" pitchFamily="18" charset="0"/>
            </a:endParaRPr>
          </a:p>
          <a:p>
            <a:pPr marL="0" indent="0">
              <a:buNone/>
            </a:pPr>
            <a:r>
              <a:rPr lang="fr-FR" sz="3000" dirty="0" smtClean="0">
                <a:latin typeface="Times New Roman" pitchFamily="18" charset="0"/>
                <a:cs typeface="Times New Roman" pitchFamily="18" charset="0"/>
              </a:rPr>
              <a:t>For Jack &amp; Phipps (2005), </a:t>
            </a:r>
            <a:r>
              <a:rPr lang="fr-FR" sz="3000" b="1" dirty="0" smtClean="0">
                <a:latin typeface="Times New Roman" pitchFamily="18" charset="0"/>
                <a:cs typeface="Times New Roman" pitchFamily="18" charset="0"/>
              </a:rPr>
              <a:t>cultural membership </a:t>
            </a:r>
            <a:r>
              <a:rPr lang="fr-FR" sz="3000" dirty="0" smtClean="0">
                <a:latin typeface="Times New Roman" pitchFamily="18" charset="0"/>
                <a:cs typeface="Times New Roman" pitchFamily="18" charset="0"/>
              </a:rPr>
              <a:t>is marked variously by </a:t>
            </a:r>
            <a:r>
              <a:rPr lang="fr-FR" sz="3000" i="1" dirty="0" smtClean="0">
                <a:latin typeface="Times New Roman" pitchFamily="18" charset="0"/>
                <a:cs typeface="Times New Roman" pitchFamily="18" charset="0"/>
              </a:rPr>
              <a:t>race</a:t>
            </a:r>
            <a:r>
              <a:rPr lang="fr-FR" sz="3000" dirty="0" smtClean="0">
                <a:latin typeface="Times New Roman" pitchFamily="18" charset="0"/>
                <a:cs typeface="Times New Roman" pitchFamily="18" charset="0"/>
              </a:rPr>
              <a:t>, </a:t>
            </a:r>
            <a:r>
              <a:rPr lang="fr-FR" sz="3000" i="1" dirty="0" smtClean="0">
                <a:latin typeface="Times New Roman" pitchFamily="18" charset="0"/>
                <a:cs typeface="Times New Roman" pitchFamily="18" charset="0"/>
              </a:rPr>
              <a:t>ethnicity</a:t>
            </a:r>
            <a:r>
              <a:rPr lang="fr-FR" sz="3000" dirty="0" smtClean="0">
                <a:latin typeface="Times New Roman" pitchFamily="18" charset="0"/>
                <a:cs typeface="Times New Roman" pitchFamily="18" charset="0"/>
              </a:rPr>
              <a:t>, </a:t>
            </a:r>
            <a:r>
              <a:rPr lang="fr-FR" sz="3000" i="1" dirty="0" smtClean="0">
                <a:latin typeface="Times New Roman" pitchFamily="18" charset="0"/>
                <a:cs typeface="Times New Roman" pitchFamily="18" charset="0"/>
              </a:rPr>
              <a:t>nationality</a:t>
            </a:r>
            <a:r>
              <a:rPr lang="fr-FR" sz="3000" dirty="0" smtClean="0">
                <a:latin typeface="Times New Roman" pitchFamily="18" charset="0"/>
                <a:cs typeface="Times New Roman" pitchFamily="18" charset="0"/>
              </a:rPr>
              <a:t>, </a:t>
            </a:r>
            <a:r>
              <a:rPr lang="fr-FR" sz="3000" i="1" dirty="0" smtClean="0">
                <a:latin typeface="Times New Roman" pitchFamily="18" charset="0"/>
                <a:cs typeface="Times New Roman" pitchFamily="18" charset="0"/>
              </a:rPr>
              <a:t>language</a:t>
            </a:r>
            <a:r>
              <a:rPr lang="fr-FR" sz="3000" dirty="0" smtClean="0">
                <a:latin typeface="Times New Roman" pitchFamily="18" charset="0"/>
                <a:cs typeface="Times New Roman" pitchFamily="18" charset="0"/>
              </a:rPr>
              <a:t> </a:t>
            </a:r>
            <a:r>
              <a:rPr lang="fr-FR" sz="3000" i="1" dirty="0" smtClean="0">
                <a:latin typeface="Times New Roman" pitchFamily="18" charset="0"/>
                <a:cs typeface="Times New Roman" pitchFamily="18" charset="0"/>
              </a:rPr>
              <a:t>class</a:t>
            </a:r>
            <a:r>
              <a:rPr lang="fr-FR" sz="3000" dirty="0" smtClean="0">
                <a:latin typeface="Times New Roman" pitchFamily="18" charset="0"/>
                <a:cs typeface="Times New Roman" pitchFamily="18" charset="0"/>
              </a:rPr>
              <a:t>, </a:t>
            </a:r>
            <a:r>
              <a:rPr lang="fr-FR" sz="3000" i="1" dirty="0" smtClean="0">
                <a:latin typeface="Times New Roman" pitchFamily="18" charset="0"/>
                <a:cs typeface="Times New Roman" pitchFamily="18" charset="0"/>
              </a:rPr>
              <a:t>age</a:t>
            </a:r>
            <a:r>
              <a:rPr lang="fr-FR" sz="3000" dirty="0" smtClean="0">
                <a:latin typeface="Times New Roman" pitchFamily="18" charset="0"/>
                <a:cs typeface="Times New Roman" pitchFamily="18" charset="0"/>
              </a:rPr>
              <a:t> and </a:t>
            </a:r>
            <a:r>
              <a:rPr lang="fr-FR" sz="3000" i="1" dirty="0" smtClean="0">
                <a:latin typeface="Times New Roman" pitchFamily="18" charset="0"/>
                <a:cs typeface="Times New Roman" pitchFamily="18" charset="0"/>
              </a:rPr>
              <a:t>gender</a:t>
            </a:r>
            <a:r>
              <a:rPr lang="fr-FR" sz="3000" dirty="0" smtClean="0">
                <a:latin typeface="Times New Roman" pitchFamily="18" charset="0"/>
                <a:cs typeface="Times New Roman" pitchFamily="18" charset="0"/>
              </a:rPr>
              <a:t>.’ (p. 181)</a:t>
            </a:r>
            <a:endParaRPr lang="fr-FR" sz="3000" b="1" dirty="0">
              <a:latin typeface="Times New Roman" pitchFamily="18" charset="0"/>
              <a:cs typeface="Times New Roman" pitchFamily="18" charset="0"/>
            </a:endParaRPr>
          </a:p>
        </p:txBody>
      </p:sp>
    </p:spTree>
    <p:extLst>
      <p:ext uri="{BB962C8B-B14F-4D97-AF65-F5344CB8AC3E}">
        <p14:creationId xmlns:p14="http://schemas.microsoft.com/office/powerpoint/2010/main" val="13801687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nodeType="clickEffect">
                                  <p:stCondLst>
                                    <p:cond delay="0"/>
                                  </p:stCondLst>
                                  <p:childTnLst>
                                    <p:set>
                                      <p:cBhvr>
                                        <p:cTn id="13" dur="1" fill="hold">
                                          <p:stCondLst>
                                            <p:cond delay="0"/>
                                          </p:stCondLst>
                                        </p:cTn>
                                        <p:tgtEl>
                                          <p:spTgt spid="3">
                                            <p:txEl>
                                              <p:pRg st="2" end="2"/>
                                            </p:txEl>
                                          </p:spTgt>
                                        </p:tgtEl>
                                        <p:attrNameLst>
                                          <p:attrName>style.visibility</p:attrName>
                                        </p:attrNameLst>
                                      </p:cBhvr>
                                      <p:to>
                                        <p:strVal val="visible"/>
                                      </p:to>
                                    </p:set>
                                    <p:animEffect transition="in" filter="fade">
                                      <p:cBhvr>
                                        <p:cTn id="14" dur="1000"/>
                                        <p:tgtEl>
                                          <p:spTgt spid="3">
                                            <p:txEl>
                                              <p:pRg st="2" end="2"/>
                                            </p:txEl>
                                          </p:spTgt>
                                        </p:tgtEl>
                                      </p:cBhvr>
                                    </p:animEffect>
                                    <p:anim calcmode="lin" valueType="num">
                                      <p:cBhvr>
                                        <p:cTn id="15"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6"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108520" y="116632"/>
            <a:ext cx="9505056" cy="6480720"/>
          </a:xfrm>
        </p:spPr>
        <p:txBody>
          <a:bodyPr/>
          <a:lstStyle/>
          <a:p>
            <a:pPr marL="0" indent="0">
              <a:buNone/>
            </a:pPr>
            <a:r>
              <a:rPr lang="fr-FR" b="1" dirty="0" smtClean="0"/>
              <a:t>8. </a:t>
            </a:r>
            <a:r>
              <a:rPr lang="fr-FR" sz="3000" dirty="0" smtClean="0">
                <a:latin typeface="Times New Roman" pitchFamily="18" charset="0"/>
                <a:cs typeface="Times New Roman" pitchFamily="18" charset="0"/>
              </a:rPr>
              <a:t>Critical interactional communication scholars (e.g.,</a:t>
            </a:r>
          </a:p>
          <a:p>
            <a:pPr marL="0" indent="0">
              <a:buNone/>
            </a:pPr>
            <a:r>
              <a:rPr lang="fr-FR" sz="3000" dirty="0">
                <a:latin typeface="Times New Roman" pitchFamily="18" charset="0"/>
                <a:cs typeface="Times New Roman" pitchFamily="18" charset="0"/>
              </a:rPr>
              <a:t> Adrian </a:t>
            </a:r>
            <a:r>
              <a:rPr lang="fr-FR" sz="3000" dirty="0" smtClean="0">
                <a:latin typeface="Times New Roman" pitchFamily="18" charset="0"/>
                <a:cs typeface="Times New Roman" pitchFamily="18" charset="0"/>
              </a:rPr>
              <a:t>Holliday, Thomas Nakayama, Kathryn Sorrells, etc.) </a:t>
            </a:r>
            <a:r>
              <a:rPr lang="fr-FR" dirty="0" smtClean="0">
                <a:latin typeface="Times New Roman" pitchFamily="18" charset="0"/>
                <a:cs typeface="Times New Roman" pitchFamily="18" charset="0"/>
              </a:rPr>
              <a:t> have a different view of intercultural communication:</a:t>
            </a:r>
          </a:p>
          <a:p>
            <a:pPr marL="0" indent="0">
              <a:buNone/>
            </a:pPr>
            <a:r>
              <a:rPr lang="fr-FR" dirty="0" smtClean="0">
                <a:latin typeface="Times New Roman" pitchFamily="18" charset="0"/>
                <a:cs typeface="Times New Roman" pitchFamily="18" charset="0"/>
              </a:rPr>
              <a:t> </a:t>
            </a:r>
          </a:p>
          <a:p>
            <a:pPr>
              <a:buFont typeface="Wingdings" pitchFamily="2" charset="2"/>
              <a:buChar char="Ø"/>
            </a:pPr>
            <a:r>
              <a:rPr lang="fr-FR" dirty="0" smtClean="0">
                <a:latin typeface="Times New Roman" pitchFamily="18" charset="0"/>
                <a:cs typeface="Times New Roman" pitchFamily="18" charset="0"/>
              </a:rPr>
              <a:t> They sharply criticize static notions of </a:t>
            </a:r>
            <a:r>
              <a:rPr lang="fr-FR" i="1" dirty="0" smtClean="0">
                <a:latin typeface="Times New Roman" pitchFamily="18" charset="0"/>
                <a:cs typeface="Times New Roman" pitchFamily="18" charset="0"/>
              </a:rPr>
              <a:t>culture</a:t>
            </a:r>
            <a:r>
              <a:rPr lang="fr-FR" dirty="0" smtClean="0">
                <a:latin typeface="Times New Roman" pitchFamily="18" charset="0"/>
                <a:cs typeface="Times New Roman" pitchFamily="18" charset="0"/>
              </a:rPr>
              <a:t> &amp; </a:t>
            </a:r>
            <a:r>
              <a:rPr lang="fr-FR" i="1" dirty="0" smtClean="0">
                <a:latin typeface="Times New Roman" pitchFamily="18" charset="0"/>
                <a:cs typeface="Times New Roman" pitchFamily="18" charset="0"/>
              </a:rPr>
              <a:t>cultural groupings</a:t>
            </a:r>
          </a:p>
          <a:p>
            <a:pPr marL="0" indent="0">
              <a:buNone/>
            </a:pPr>
            <a:endParaRPr lang="fr-FR" i="1" dirty="0" smtClean="0">
              <a:latin typeface="Times New Roman" pitchFamily="18" charset="0"/>
              <a:cs typeface="Times New Roman" pitchFamily="18" charset="0"/>
            </a:endParaRPr>
          </a:p>
          <a:p>
            <a:pPr>
              <a:buFont typeface="Wingdings" pitchFamily="2" charset="2"/>
              <a:buChar char="Ø"/>
            </a:pPr>
            <a:r>
              <a:rPr lang="fr-FR" dirty="0" smtClean="0">
                <a:latin typeface="Times New Roman" pitchFamily="18" charset="0"/>
                <a:cs typeface="Times New Roman" pitchFamily="18" charset="0"/>
              </a:rPr>
              <a:t>They advocate a broader, more flexible conception  of </a:t>
            </a:r>
            <a:r>
              <a:rPr lang="fr-FR" i="1" dirty="0" smtClean="0">
                <a:latin typeface="Times New Roman" pitchFamily="18" charset="0"/>
                <a:cs typeface="Times New Roman" pitchFamily="18" charset="0"/>
              </a:rPr>
              <a:t>culture</a:t>
            </a:r>
            <a:r>
              <a:rPr lang="fr-FR" dirty="0" smtClean="0">
                <a:latin typeface="Times New Roman" pitchFamily="18" charset="0"/>
                <a:cs typeface="Times New Roman" pitchFamily="18" charset="0"/>
              </a:rPr>
              <a:t> and </a:t>
            </a:r>
            <a:r>
              <a:rPr lang="fr-FR" i="1" dirty="0" smtClean="0">
                <a:latin typeface="Times New Roman" pitchFamily="18" charset="0"/>
                <a:cs typeface="Times New Roman" pitchFamily="18" charset="0"/>
              </a:rPr>
              <a:t>cultural groupings </a:t>
            </a:r>
            <a:r>
              <a:rPr lang="fr-FR" dirty="0" smtClean="0">
                <a:latin typeface="Times New Roman" pitchFamily="18" charset="0"/>
                <a:cs typeface="Times New Roman" pitchFamily="18" charset="0"/>
              </a:rPr>
              <a:t>than is evident in depictions of ‘</a:t>
            </a:r>
            <a:r>
              <a:rPr lang="fr-FR" b="1" dirty="0" smtClean="0">
                <a:latin typeface="Times New Roman" pitchFamily="18" charset="0"/>
                <a:cs typeface="Times New Roman" pitchFamily="18" charset="0"/>
              </a:rPr>
              <a:t>culture as nation</a:t>
            </a:r>
            <a:r>
              <a:rPr lang="fr-FR" dirty="0" smtClean="0">
                <a:latin typeface="Times New Roman" pitchFamily="18" charset="0"/>
                <a:cs typeface="Times New Roman" pitchFamily="18" charset="0"/>
              </a:rPr>
              <a:t>’</a:t>
            </a:r>
            <a:endParaRPr lang="fr-FR" dirty="0">
              <a:latin typeface="Times New Roman" pitchFamily="18" charset="0"/>
              <a:cs typeface="Times New Roman" pitchFamily="18" charset="0"/>
            </a:endParaRPr>
          </a:p>
        </p:txBody>
      </p:sp>
    </p:spTree>
    <p:extLst>
      <p:ext uri="{BB962C8B-B14F-4D97-AF65-F5344CB8AC3E}">
        <p14:creationId xmlns:p14="http://schemas.microsoft.com/office/powerpoint/2010/main" val="1128571826"/>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nodeType="clickEffect">
                                  <p:stCondLst>
                                    <p:cond delay="0"/>
                                  </p:stCondLst>
                                  <p:childTnLst>
                                    <p:set>
                                      <p:cBhvr>
                                        <p:cTn id="6" dur="1" fill="hold">
                                          <p:stCondLst>
                                            <p:cond delay="0"/>
                                          </p:stCondLst>
                                        </p:cTn>
                                        <p:tgtEl>
                                          <p:spTgt spid="3">
                                            <p:txEl>
                                              <p:pRg st="0" end="0"/>
                                            </p:txEl>
                                          </p:spTgt>
                                        </p:tgtEl>
                                        <p:attrNameLst>
                                          <p:attrName>style.visibility</p:attrName>
                                        </p:attrNameLst>
                                      </p:cBhvr>
                                      <p:to>
                                        <p:strVal val="visible"/>
                                      </p:to>
                                    </p:set>
                                    <p:animEffect transition="in" filter="fade">
                                      <p:cBhvr>
                                        <p:cTn id="7" dur="1000"/>
                                        <p:tgtEl>
                                          <p:spTgt spid="3">
                                            <p:txEl>
                                              <p:pRg st="0" end="0"/>
                                            </p:txEl>
                                          </p:spTgt>
                                        </p:tgtEl>
                                      </p:cBhvr>
                                    </p:animEffect>
                                    <p:anim calcmode="lin" valueType="num">
                                      <p:cBhvr>
                                        <p:cTn id="8" dur="1000" fill="hold"/>
                                        <p:tgtEl>
                                          <p:spTgt spid="3">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3">
                                            <p:txEl>
                                              <p:pRg st="0" end="0"/>
                                            </p:txEl>
                                          </p:spTgt>
                                        </p:tgtEl>
                                        <p:attrNameLst>
                                          <p:attrName>ppt_y</p:attrName>
                                        </p:attrNameLst>
                                      </p:cBhvr>
                                      <p:tavLst>
                                        <p:tav tm="0">
                                          <p:val>
                                            <p:strVal val="#ppt_y+.1"/>
                                          </p:val>
                                        </p:tav>
                                        <p:tav tm="100000">
                                          <p:val>
                                            <p:strVal val="#ppt_y"/>
                                          </p:val>
                                        </p:tav>
                                      </p:tavLst>
                                    </p:anim>
                                  </p:childTnLst>
                                </p:cTn>
                              </p:par>
                              <p:par>
                                <p:cTn id="10" presetID="42" presetClass="entr" presetSubtype="0" fill="hold" nodeType="withEffect">
                                  <p:stCondLst>
                                    <p:cond delay="0"/>
                                  </p:stCondLst>
                                  <p:childTnLst>
                                    <p:set>
                                      <p:cBhvr>
                                        <p:cTn id="11" dur="1" fill="hold">
                                          <p:stCondLst>
                                            <p:cond delay="0"/>
                                          </p:stCondLst>
                                        </p:cTn>
                                        <p:tgtEl>
                                          <p:spTgt spid="3">
                                            <p:txEl>
                                              <p:pRg st="1" end="1"/>
                                            </p:txEl>
                                          </p:spTgt>
                                        </p:tgtEl>
                                        <p:attrNameLst>
                                          <p:attrName>style.visibility</p:attrName>
                                        </p:attrNameLst>
                                      </p:cBhvr>
                                      <p:to>
                                        <p:strVal val="visible"/>
                                      </p:to>
                                    </p:set>
                                    <p:animEffect transition="in" filter="fade">
                                      <p:cBhvr>
                                        <p:cTn id="12" dur="1000"/>
                                        <p:tgtEl>
                                          <p:spTgt spid="3">
                                            <p:txEl>
                                              <p:pRg st="1" end="1"/>
                                            </p:txEl>
                                          </p:spTgt>
                                        </p:tgtEl>
                                      </p:cBhvr>
                                    </p:animEffect>
                                    <p:anim calcmode="lin" valueType="num">
                                      <p:cBhvr>
                                        <p:cTn id="13" dur="1000" fill="hold"/>
                                        <p:tgtEl>
                                          <p:spTgt spid="3">
                                            <p:txEl>
                                              <p:pRg st="1" end="1"/>
                                            </p:txEl>
                                          </p:spTgt>
                                        </p:tgtEl>
                                        <p:attrNameLst>
                                          <p:attrName>ppt_x</p:attrName>
                                        </p:attrNameLst>
                                      </p:cBhvr>
                                      <p:tavLst>
                                        <p:tav tm="0">
                                          <p:val>
                                            <p:strVal val="#ppt_x"/>
                                          </p:val>
                                        </p:tav>
                                        <p:tav tm="100000">
                                          <p:val>
                                            <p:strVal val="#ppt_x"/>
                                          </p:val>
                                        </p:tav>
                                      </p:tavLst>
                                    </p:anim>
                                    <p:anim calcmode="lin" valueType="num">
                                      <p:cBhvr>
                                        <p:cTn id="14" dur="1000" fill="hold"/>
                                        <p:tgtEl>
                                          <p:spTgt spid="3">
                                            <p:txEl>
                                              <p:pRg st="1" end="1"/>
                                            </p:txEl>
                                          </p:spTgt>
                                        </p:tgtEl>
                                        <p:attrNameLst>
                                          <p:attrName>ppt_y</p:attrName>
                                        </p:attrNameLst>
                                      </p:cBhvr>
                                      <p:tavLst>
                                        <p:tav tm="0">
                                          <p:val>
                                            <p:strVal val="#ppt_y+.1"/>
                                          </p:val>
                                        </p:tav>
                                        <p:tav tm="100000">
                                          <p:val>
                                            <p:strVal val="#ppt_y"/>
                                          </p:val>
                                        </p:tav>
                                      </p:tavLst>
                                    </p:anim>
                                  </p:childTnLst>
                                </p:cTn>
                              </p:par>
                              <p:par>
                                <p:cTn id="15" presetID="42" presetClass="entr" presetSubtype="0" fill="hold" nodeType="withEffect">
                                  <p:stCondLst>
                                    <p:cond delay="0"/>
                                  </p:stCondLst>
                                  <p:childTnLst>
                                    <p:set>
                                      <p:cBhvr>
                                        <p:cTn id="16" dur="1" fill="hold">
                                          <p:stCondLst>
                                            <p:cond delay="0"/>
                                          </p:stCondLst>
                                        </p:cTn>
                                        <p:tgtEl>
                                          <p:spTgt spid="3">
                                            <p:txEl>
                                              <p:pRg st="2" end="2"/>
                                            </p:txEl>
                                          </p:spTgt>
                                        </p:tgtEl>
                                        <p:attrNameLst>
                                          <p:attrName>style.visibility</p:attrName>
                                        </p:attrNameLst>
                                      </p:cBhvr>
                                      <p:to>
                                        <p:strVal val="visible"/>
                                      </p:to>
                                    </p:set>
                                    <p:animEffect transition="in" filter="fade">
                                      <p:cBhvr>
                                        <p:cTn id="17" dur="1000"/>
                                        <p:tgtEl>
                                          <p:spTgt spid="3">
                                            <p:txEl>
                                              <p:pRg st="2" end="2"/>
                                            </p:txEl>
                                          </p:spTgt>
                                        </p:tgtEl>
                                      </p:cBhvr>
                                    </p:animEffect>
                                    <p:anim calcmode="lin" valueType="num">
                                      <p:cBhvr>
                                        <p:cTn id="18" dur="1000" fill="hold"/>
                                        <p:tgtEl>
                                          <p:spTgt spid="3">
                                            <p:txEl>
                                              <p:pRg st="2" end="2"/>
                                            </p:txEl>
                                          </p:spTgt>
                                        </p:tgtEl>
                                        <p:attrNameLst>
                                          <p:attrName>ppt_x</p:attrName>
                                        </p:attrNameLst>
                                      </p:cBhvr>
                                      <p:tavLst>
                                        <p:tav tm="0">
                                          <p:val>
                                            <p:strVal val="#ppt_x"/>
                                          </p:val>
                                        </p:tav>
                                        <p:tav tm="100000">
                                          <p:val>
                                            <p:strVal val="#ppt_x"/>
                                          </p:val>
                                        </p:tav>
                                      </p:tavLst>
                                    </p:anim>
                                    <p:anim calcmode="lin" valueType="num">
                                      <p:cBhvr>
                                        <p:cTn id="19" dur="1000" fill="hold"/>
                                        <p:tgtEl>
                                          <p:spTgt spid="3">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0" fill="hold">
                      <p:stCondLst>
                        <p:cond delay="indefinite"/>
                      </p:stCondLst>
                      <p:childTnLst>
                        <p:par>
                          <p:cTn id="21" fill="hold">
                            <p:stCondLst>
                              <p:cond delay="0"/>
                            </p:stCondLst>
                            <p:childTnLst>
                              <p:par>
                                <p:cTn id="22" presetID="42" presetClass="entr" presetSubtype="0" fill="hold" nodeType="clickEffect">
                                  <p:stCondLst>
                                    <p:cond delay="0"/>
                                  </p:stCondLst>
                                  <p:childTnLst>
                                    <p:set>
                                      <p:cBhvr>
                                        <p:cTn id="23" dur="1" fill="hold">
                                          <p:stCondLst>
                                            <p:cond delay="0"/>
                                          </p:stCondLst>
                                        </p:cTn>
                                        <p:tgtEl>
                                          <p:spTgt spid="3">
                                            <p:txEl>
                                              <p:pRg st="3" end="3"/>
                                            </p:txEl>
                                          </p:spTgt>
                                        </p:tgtEl>
                                        <p:attrNameLst>
                                          <p:attrName>style.visibility</p:attrName>
                                        </p:attrNameLst>
                                      </p:cBhvr>
                                      <p:to>
                                        <p:strVal val="visible"/>
                                      </p:to>
                                    </p:set>
                                    <p:animEffect transition="in" filter="fade">
                                      <p:cBhvr>
                                        <p:cTn id="24" dur="1000"/>
                                        <p:tgtEl>
                                          <p:spTgt spid="3">
                                            <p:txEl>
                                              <p:pRg st="3" end="3"/>
                                            </p:txEl>
                                          </p:spTgt>
                                        </p:tgtEl>
                                      </p:cBhvr>
                                    </p:animEffect>
                                    <p:anim calcmode="lin" valueType="num">
                                      <p:cBhvr>
                                        <p:cTn id="25" dur="1000" fill="hold"/>
                                        <p:tgtEl>
                                          <p:spTgt spid="3">
                                            <p:txEl>
                                              <p:pRg st="3" end="3"/>
                                            </p:txEl>
                                          </p:spTgt>
                                        </p:tgtEl>
                                        <p:attrNameLst>
                                          <p:attrName>ppt_x</p:attrName>
                                        </p:attrNameLst>
                                      </p:cBhvr>
                                      <p:tavLst>
                                        <p:tav tm="0">
                                          <p:val>
                                            <p:strVal val="#ppt_x"/>
                                          </p:val>
                                        </p:tav>
                                        <p:tav tm="100000">
                                          <p:val>
                                            <p:strVal val="#ppt_x"/>
                                          </p:val>
                                        </p:tav>
                                      </p:tavLst>
                                    </p:anim>
                                    <p:anim calcmode="lin" valueType="num">
                                      <p:cBhvr>
                                        <p:cTn id="26" dur="1000" fill="hold"/>
                                        <p:tgtEl>
                                          <p:spTgt spid="3">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27" fill="hold">
                      <p:stCondLst>
                        <p:cond delay="indefinite"/>
                      </p:stCondLst>
                      <p:childTnLst>
                        <p:par>
                          <p:cTn id="28" fill="hold">
                            <p:stCondLst>
                              <p:cond delay="0"/>
                            </p:stCondLst>
                            <p:childTnLst>
                              <p:par>
                                <p:cTn id="29" presetID="42" presetClass="entr" presetSubtype="0" fill="hold" nodeType="clickEffect">
                                  <p:stCondLst>
                                    <p:cond delay="0"/>
                                  </p:stCondLst>
                                  <p:childTnLst>
                                    <p:set>
                                      <p:cBhvr>
                                        <p:cTn id="30" dur="1" fill="hold">
                                          <p:stCondLst>
                                            <p:cond delay="0"/>
                                          </p:stCondLst>
                                        </p:cTn>
                                        <p:tgtEl>
                                          <p:spTgt spid="3">
                                            <p:txEl>
                                              <p:pRg st="5" end="5"/>
                                            </p:txEl>
                                          </p:spTgt>
                                        </p:tgtEl>
                                        <p:attrNameLst>
                                          <p:attrName>style.visibility</p:attrName>
                                        </p:attrNameLst>
                                      </p:cBhvr>
                                      <p:to>
                                        <p:strVal val="visible"/>
                                      </p:to>
                                    </p:set>
                                    <p:animEffect transition="in" filter="fade">
                                      <p:cBhvr>
                                        <p:cTn id="31" dur="1000"/>
                                        <p:tgtEl>
                                          <p:spTgt spid="3">
                                            <p:txEl>
                                              <p:pRg st="5" end="5"/>
                                            </p:txEl>
                                          </p:spTgt>
                                        </p:tgtEl>
                                      </p:cBhvr>
                                    </p:animEffect>
                                    <p:anim calcmode="lin" valueType="num">
                                      <p:cBhvr>
                                        <p:cTn id="32" dur="1000" fill="hold"/>
                                        <p:tgtEl>
                                          <p:spTgt spid="3">
                                            <p:txEl>
                                              <p:pRg st="5" end="5"/>
                                            </p:txEl>
                                          </p:spTgt>
                                        </p:tgtEl>
                                        <p:attrNameLst>
                                          <p:attrName>ppt_x</p:attrName>
                                        </p:attrNameLst>
                                      </p:cBhvr>
                                      <p:tavLst>
                                        <p:tav tm="0">
                                          <p:val>
                                            <p:strVal val="#ppt_x"/>
                                          </p:val>
                                        </p:tav>
                                        <p:tav tm="100000">
                                          <p:val>
                                            <p:strVal val="#ppt_x"/>
                                          </p:val>
                                        </p:tav>
                                      </p:tavLst>
                                    </p:anim>
                                    <p:anim calcmode="lin" valueType="num">
                                      <p:cBhvr>
                                        <p:cTn id="33" dur="1000" fill="hold"/>
                                        <p:tgtEl>
                                          <p:spTgt spid="3">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theme/theme1.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735</TotalTime>
  <Words>899</Words>
  <Application>Microsoft Office PowerPoint</Application>
  <PresentationFormat>Affichage à l'écran (4:3)</PresentationFormat>
  <Paragraphs>98</Paragraphs>
  <Slides>15</Slides>
  <Notes>0</Notes>
  <HiddenSlides>0</HiddenSlides>
  <MMClips>0</MMClips>
  <ScaleCrop>false</ScaleCrop>
  <HeadingPairs>
    <vt:vector size="4" baseType="variant">
      <vt:variant>
        <vt:lpstr>Thème</vt:lpstr>
      </vt:variant>
      <vt:variant>
        <vt:i4>1</vt:i4>
      </vt:variant>
      <vt:variant>
        <vt:lpstr>Titres des diapositives</vt:lpstr>
      </vt:variant>
      <vt:variant>
        <vt:i4>15</vt:i4>
      </vt:variant>
    </vt:vector>
  </HeadingPairs>
  <TitlesOfParts>
    <vt:vector size="16" baseType="lpstr">
      <vt:lpstr>Thème Office</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lpstr>Présentation PowerPoint</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Présentation PowerPoint</dc:title>
  <dc:creator>lenovo</dc:creator>
  <cp:lastModifiedBy>lenovo</cp:lastModifiedBy>
  <cp:revision>56</cp:revision>
  <dcterms:created xsi:type="dcterms:W3CDTF">2020-03-01T20:28:41Z</dcterms:created>
  <dcterms:modified xsi:type="dcterms:W3CDTF">2020-03-24T22:51:53Z</dcterms:modified>
</cp:coreProperties>
</file>