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Style léger 1 - Accentuation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4624" autoAdjust="0"/>
  </p:normalViewPr>
  <p:slideViewPr>
    <p:cSldViewPr>
      <p:cViewPr varScale="1">
        <p:scale>
          <a:sx n="86" d="100"/>
          <a:sy n="86" d="100"/>
        </p:scale>
        <p:origin x="-1494" y="-90"/>
      </p:cViewPr>
      <p:guideLst>
        <p:guide orient="horz" pos="2160"/>
        <p:guide pos="2880"/>
      </p:guideLst>
    </p:cSldViewPr>
  </p:slideViewPr>
  <p:outlineViewPr>
    <p:cViewPr>
      <p:scale>
        <a:sx n="33" d="100"/>
        <a:sy n="33" d="100"/>
      </p:scale>
      <p:origin x="0" y="2116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ectangle à coins arrondis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ectangle à coins arrondis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fr-FR"/>
              <a:t>Cliquez pour modifier le style du titre</a:t>
            </a:r>
            <a:endParaRPr kumimoji="0" lang="en-US"/>
          </a:p>
        </p:txBody>
      </p:sp>
      <p:sp>
        <p:nvSpPr>
          <p:cNvPr id="9" name="Sous-titr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a:xfrm>
            <a:off x="6705600" y="4206240"/>
            <a:ext cx="960120" cy="457200"/>
          </a:xfrm>
        </p:spPr>
        <p:txBody>
          <a:bodyPr/>
          <a:lstStyle/>
          <a:p>
            <a:fld id="{9D40148E-EBB6-474B-956F-80E86EB5F76C}" type="datetimeFigureOut">
              <a:rPr lang="fr-FR" smtClean="0"/>
              <a:pPr/>
              <a:t>30/03/2020</a:t>
            </a:fld>
            <a:endParaRPr lang="fr-FR"/>
          </a:p>
        </p:txBody>
      </p:sp>
      <p:sp>
        <p:nvSpPr>
          <p:cNvPr id="17" name="Espace réservé du pied de page 16"/>
          <p:cNvSpPr>
            <a:spLocks noGrp="1"/>
          </p:cNvSpPr>
          <p:nvPr>
            <p:ph type="ftr" sz="quarter" idx="11"/>
          </p:nvPr>
        </p:nvSpPr>
        <p:spPr>
          <a:xfrm>
            <a:off x="5410200" y="4205288"/>
            <a:ext cx="1295400" cy="457200"/>
          </a:xfrm>
        </p:spPr>
        <p:txBody>
          <a:bodyPr/>
          <a:lstStyle/>
          <a:p>
            <a:endParaRPr lang="fr-FR"/>
          </a:p>
        </p:txBody>
      </p:sp>
      <p:sp>
        <p:nvSpPr>
          <p:cNvPr id="29" name="Espace réservé du numéro de diapositive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3EE29479-D872-4A60-8011-ED74DBB9B41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9D40148E-EBB6-474B-956F-80E86EB5F76C}" type="datetimeFigureOut">
              <a:rPr lang="fr-FR" smtClean="0"/>
              <a:pPr/>
              <a:t>30/03/2020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E29479-D872-4A60-8011-ED74DBB9B41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1143000"/>
            <a:ext cx="1905000" cy="5486400"/>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1143000"/>
            <a:ext cx="6248400" cy="5486400"/>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9D40148E-EBB6-474B-956F-80E86EB5F76C}" type="datetimeFigureOut">
              <a:rPr lang="fr-FR" smtClean="0"/>
              <a:pPr/>
              <a:t>30/03/2020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E29479-D872-4A60-8011-ED74DBB9B41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9D40148E-EBB6-474B-956F-80E86EB5F76C}" type="datetimeFigureOut">
              <a:rPr lang="fr-FR" smtClean="0"/>
              <a:pPr/>
              <a:t>30/03/2020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E29479-D872-4A60-8011-ED74DBB9B41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9D40148E-EBB6-474B-956F-80E86EB5F76C}" type="datetimeFigureOut">
              <a:rPr lang="fr-FR" smtClean="0"/>
              <a:pPr/>
              <a:t>30/03/2020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EE29479-D872-4A60-8011-ED74DBB9B41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9D40148E-EBB6-474B-956F-80E86EB5F76C}" type="datetimeFigureOut">
              <a:rPr lang="fr-FR" smtClean="0"/>
              <a:pPr/>
              <a:t>30/03/2020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EE29479-D872-4A60-8011-ED74DBB9B41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81000" y="1143000"/>
            <a:ext cx="8382000" cy="1069848"/>
          </a:xfrm>
        </p:spPr>
        <p:txBody>
          <a:bodyPr anchor="ctr"/>
          <a:lstStyle>
            <a:lvl1pPr>
              <a:defRPr sz="4000" b="0" i="0" cap="none" baseline="0"/>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6" name="Espace réservé de la date 25"/>
          <p:cNvSpPr>
            <a:spLocks noGrp="1"/>
          </p:cNvSpPr>
          <p:nvPr>
            <p:ph type="dt" sz="half" idx="10"/>
          </p:nvPr>
        </p:nvSpPr>
        <p:spPr/>
        <p:txBody>
          <a:bodyPr rtlCol="0"/>
          <a:lstStyle/>
          <a:p>
            <a:fld id="{9D40148E-EBB6-474B-956F-80E86EB5F76C}" type="datetimeFigureOut">
              <a:rPr lang="fr-FR" smtClean="0"/>
              <a:pPr/>
              <a:t>30/03/2020</a:t>
            </a:fld>
            <a:endParaRPr lang="fr-FR"/>
          </a:p>
        </p:txBody>
      </p:sp>
      <p:sp>
        <p:nvSpPr>
          <p:cNvPr id="27" name="Espace réservé du numéro de diapositive 26"/>
          <p:cNvSpPr>
            <a:spLocks noGrp="1"/>
          </p:cNvSpPr>
          <p:nvPr>
            <p:ph type="sldNum" sz="quarter" idx="11"/>
          </p:nvPr>
        </p:nvSpPr>
        <p:spPr/>
        <p:txBody>
          <a:bodyPr rtlCol="0"/>
          <a:lstStyle/>
          <a:p>
            <a:fld id="{3EE29479-D872-4A60-8011-ED74DBB9B41C}" type="slidenum">
              <a:rPr lang="fr-FR" smtClean="0"/>
              <a:pPr/>
              <a:t>‹N°›</a:t>
            </a:fld>
            <a:endParaRPr lang="fr-FR"/>
          </a:p>
        </p:txBody>
      </p:sp>
      <p:sp>
        <p:nvSpPr>
          <p:cNvPr id="28" name="Espace réservé du pied de page 27"/>
          <p:cNvSpPr>
            <a:spLocks noGrp="1"/>
          </p:cNvSpPr>
          <p:nvPr>
            <p:ph type="ftr" sz="quarter" idx="12"/>
          </p:nvPr>
        </p:nvSpPr>
        <p:spPr/>
        <p:txBody>
          <a:bodyPr rtlCol="0"/>
          <a:lstStyle/>
          <a:p>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fr-FR"/>
              <a:t>Cliquez pour modifier le style du titre</a:t>
            </a:r>
            <a:endParaRPr kumimoji="0" lang="en-US"/>
          </a:p>
        </p:txBody>
      </p:sp>
      <p:sp>
        <p:nvSpPr>
          <p:cNvPr id="3" name="Espace réservé de la date 2"/>
          <p:cNvSpPr>
            <a:spLocks noGrp="1"/>
          </p:cNvSpPr>
          <p:nvPr>
            <p:ph type="dt" sz="half" idx="10"/>
          </p:nvPr>
        </p:nvSpPr>
        <p:spPr>
          <a:xfrm>
            <a:off x="6583680" y="612648"/>
            <a:ext cx="957264" cy="457200"/>
          </a:xfrm>
        </p:spPr>
        <p:txBody>
          <a:bodyPr/>
          <a:lstStyle/>
          <a:p>
            <a:fld id="{9D40148E-EBB6-474B-956F-80E86EB5F76C}" type="datetimeFigureOut">
              <a:rPr lang="fr-FR" smtClean="0"/>
              <a:pPr/>
              <a:t>30/03/2020</a:t>
            </a:fld>
            <a:endParaRPr lang="fr-FR"/>
          </a:p>
        </p:txBody>
      </p:sp>
      <p:sp>
        <p:nvSpPr>
          <p:cNvPr id="4" name="Espace réservé du pied de page 3"/>
          <p:cNvSpPr>
            <a:spLocks noGrp="1"/>
          </p:cNvSpPr>
          <p:nvPr>
            <p:ph type="ftr" sz="quarter" idx="11"/>
          </p:nvPr>
        </p:nvSpPr>
        <p:spPr>
          <a:xfrm>
            <a:off x="5257800" y="612648"/>
            <a:ext cx="1325880" cy="457200"/>
          </a:xfrm>
        </p:spPr>
        <p:txBody>
          <a:bodyPr/>
          <a:lstStyle/>
          <a:p>
            <a:endParaRPr lang="fr-FR"/>
          </a:p>
        </p:txBody>
      </p:sp>
      <p:sp>
        <p:nvSpPr>
          <p:cNvPr id="5" name="Espace réservé du numéro de diapositive 4"/>
          <p:cNvSpPr>
            <a:spLocks noGrp="1"/>
          </p:cNvSpPr>
          <p:nvPr>
            <p:ph type="sldNum" sz="quarter" idx="12"/>
          </p:nvPr>
        </p:nvSpPr>
        <p:spPr>
          <a:xfrm>
            <a:off x="8174736" y="2272"/>
            <a:ext cx="762000" cy="365760"/>
          </a:xfrm>
        </p:spPr>
        <p:txBody>
          <a:bodyPr/>
          <a:lstStyle/>
          <a:p>
            <a:fld id="{3EE29479-D872-4A60-8011-ED74DBB9B41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D40148E-EBB6-474B-956F-80E86EB5F76C}" type="datetimeFigureOut">
              <a:rPr lang="fr-FR" smtClean="0"/>
              <a:pPr/>
              <a:t>30/03/2020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EE29479-D872-4A60-8011-ED74DBB9B41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53496" y="1101970"/>
            <a:ext cx="3383280" cy="877824"/>
          </a:xfrm>
        </p:spPr>
        <p:txBody>
          <a:bodyPr anchor="b"/>
          <a:lstStyle>
            <a:lvl1pPr algn="l">
              <a:buNone/>
              <a:defRPr sz="1800" b="1"/>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9D40148E-EBB6-474B-956F-80E86EB5F76C}" type="datetimeFigureOut">
              <a:rPr lang="fr-FR" smtClean="0"/>
              <a:pPr/>
              <a:t>30/03/2020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EE29479-D872-4A60-8011-ED74DBB9B41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9D40148E-EBB6-474B-956F-80E86EB5F76C}" type="datetimeFigureOut">
              <a:rPr lang="fr-FR" smtClean="0"/>
              <a:pPr/>
              <a:t>30/03/2020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EE29479-D872-4A60-8011-ED74DBB9B41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ectangle à coins arrondis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ectangle à coins arrondis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ce réservé du titre 21"/>
          <p:cNvSpPr>
            <a:spLocks noGrp="1"/>
          </p:cNvSpPr>
          <p:nvPr>
            <p:ph type="title"/>
          </p:nvPr>
        </p:nvSpPr>
        <p:spPr>
          <a:xfrm>
            <a:off x="457200" y="1143000"/>
            <a:ext cx="8229600" cy="1066800"/>
          </a:xfrm>
          <a:prstGeom prst="rect">
            <a:avLst/>
          </a:prstGeom>
        </p:spPr>
        <p:txBody>
          <a:bodyPr vert="horz" anchor="ctr">
            <a:norm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D40148E-EBB6-474B-956F-80E86EB5F76C}" type="datetimeFigureOut">
              <a:rPr lang="fr-FR" smtClean="0"/>
              <a:pPr/>
              <a:t>30/03/2020</a:t>
            </a:fld>
            <a:endParaRPr lang="fr-FR"/>
          </a:p>
        </p:txBody>
      </p:sp>
      <p:sp>
        <p:nvSpPr>
          <p:cNvPr id="3" name="Espace réservé du pied de page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fr-FR"/>
          </a:p>
        </p:txBody>
      </p:sp>
      <p:sp>
        <p:nvSpPr>
          <p:cNvPr id="23" name="Espace réservé du numéro de diapositive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3EE29479-D872-4A60-8011-ED74DBB9B41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648" y="1412776"/>
            <a:ext cx="7406640" cy="1472184"/>
          </a:xfrm>
        </p:spPr>
        <p:txBody>
          <a:bodyPr>
            <a:noAutofit/>
          </a:bodyPr>
          <a:lstStyle/>
          <a:p>
            <a:pPr algn="ctr"/>
            <a:r>
              <a:rPr lang="fr-FR" b="1" spc="225" dirty="0">
                <a:latin typeface="Times New Roman" pitchFamily="18" charset="0"/>
                <a:ea typeface="Verdana" pitchFamily="34" charset="0"/>
                <a:cs typeface="Times New Roman" pitchFamily="18" charset="0"/>
              </a:rPr>
              <a:t>Common</a:t>
            </a:r>
            <a:br>
              <a:rPr lang="fr-FR" b="1" spc="225" dirty="0">
                <a:latin typeface="Times New Roman" pitchFamily="18" charset="0"/>
                <a:ea typeface="Verdana" pitchFamily="34" charset="0"/>
                <a:cs typeface="Times New Roman" pitchFamily="18" charset="0"/>
              </a:rPr>
            </a:br>
            <a:r>
              <a:rPr lang="fr-FR" b="1" spc="225" dirty="0" err="1">
                <a:latin typeface="Times New Roman" pitchFamily="18" charset="0"/>
                <a:ea typeface="Verdana" pitchFamily="34" charset="0"/>
                <a:cs typeface="Times New Roman" pitchFamily="18" charset="0"/>
              </a:rPr>
              <a:t>Logical</a:t>
            </a:r>
            <a:r>
              <a:rPr lang="fr-FR" b="1" spc="225" dirty="0">
                <a:latin typeface="Times New Roman" pitchFamily="18" charset="0"/>
                <a:ea typeface="Verdana" pitchFamily="34" charset="0"/>
                <a:cs typeface="Times New Roman" pitchFamily="18" charset="0"/>
              </a:rPr>
              <a:t> </a:t>
            </a:r>
            <a:r>
              <a:rPr lang="fr-FR" b="1" spc="225" dirty="0" err="1">
                <a:latin typeface="Times New Roman" pitchFamily="18" charset="0"/>
                <a:ea typeface="Verdana" pitchFamily="34" charset="0"/>
                <a:cs typeface="Times New Roman" pitchFamily="18" charset="0"/>
              </a:rPr>
              <a:t>Fallacies</a:t>
            </a:r>
            <a:r>
              <a:rPr lang="fr-FR" b="1" dirty="0">
                <a:latin typeface="Times New Roman" pitchFamily="18" charset="0"/>
                <a:cs typeface="Times New Roman" pitchFamily="18" charset="0"/>
              </a:rPr>
              <a:t/>
            </a:r>
            <a:br>
              <a:rPr lang="fr-FR" b="1" dirty="0">
                <a:latin typeface="Times New Roman" pitchFamily="18" charset="0"/>
                <a:cs typeface="Times New Roman" pitchFamily="18" charset="0"/>
              </a:rPr>
            </a:br>
            <a:endParaRPr lang="fr-FR" b="1" dirty="0">
              <a:latin typeface="Times New Roman" pitchFamily="18" charset="0"/>
              <a:cs typeface="Times New Roman" pitchFamily="18" charset="0"/>
            </a:endParaRPr>
          </a:p>
        </p:txBody>
      </p:sp>
    </p:spTree>
    <p:extLst>
      <p:ext uri="{BB962C8B-B14F-4D97-AF65-F5344CB8AC3E}">
        <p14:creationId xmlns="" xmlns:p14="http://schemas.microsoft.com/office/powerpoint/2010/main" val="935095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buFont typeface="+mj-lt"/>
              <a:buAutoNum type="arabicPeriod" startAt="4"/>
            </a:pPr>
            <a:r>
              <a:rPr lang="fr-FR" sz="2400" spc="-165" dirty="0">
                <a:solidFill>
                  <a:srgbClr val="002060"/>
                </a:solidFill>
                <a:latin typeface="Times New Roman" pitchFamily="18" charset="0"/>
                <a:cs typeface="Times New Roman" pitchFamily="18" charset="0"/>
              </a:rPr>
              <a:t>The  </a:t>
            </a:r>
            <a:r>
              <a:rPr lang="fr-FR" sz="2400" spc="-45" dirty="0" err="1">
                <a:solidFill>
                  <a:srgbClr val="002060"/>
                </a:solidFill>
                <a:latin typeface="Times New Roman" pitchFamily="18" charset="0"/>
                <a:cs typeface="Times New Roman" pitchFamily="18" charset="0"/>
              </a:rPr>
              <a:t>Slippery</a:t>
            </a:r>
            <a:r>
              <a:rPr lang="fr-FR" sz="2400" spc="-290" dirty="0">
                <a:solidFill>
                  <a:srgbClr val="002060"/>
                </a:solidFill>
                <a:latin typeface="Times New Roman" pitchFamily="18" charset="0"/>
                <a:cs typeface="Times New Roman" pitchFamily="18" charset="0"/>
              </a:rPr>
              <a:t> </a:t>
            </a:r>
            <a:r>
              <a:rPr lang="fr-FR" sz="2400" spc="-40" dirty="0" err="1">
                <a:solidFill>
                  <a:srgbClr val="002060"/>
                </a:solidFill>
                <a:latin typeface="Times New Roman" pitchFamily="18" charset="0"/>
                <a:cs typeface="Times New Roman" pitchFamily="18" charset="0"/>
              </a:rPr>
              <a:t>Slope</a:t>
            </a:r>
            <a:r>
              <a:rPr lang="fr-FR" sz="2400" dirty="0">
                <a:solidFill>
                  <a:srgbClr val="002060"/>
                </a:solidFill>
                <a:latin typeface="Times New Roman" pitchFamily="18" charset="0"/>
                <a:cs typeface="Times New Roman" pitchFamily="18" charset="0"/>
              </a:rPr>
              <a:t> </a:t>
            </a:r>
            <a:r>
              <a:rPr lang="fr-FR" sz="2400" spc="-45" dirty="0" err="1">
                <a:solidFill>
                  <a:srgbClr val="002060"/>
                </a:solidFill>
                <a:latin typeface="Times New Roman" pitchFamily="18" charset="0"/>
                <a:cs typeface="Times New Roman" pitchFamily="18" charset="0"/>
              </a:rPr>
              <a:t>Fallacy</a:t>
            </a:r>
            <a:endParaRPr lang="fr-FR"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buNone/>
            </a:pP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It is a conclusion  based on the premise that one small step will lead to a  chain of events resulting in significant negative effects.</a:t>
            </a:r>
          </a:p>
          <a:p>
            <a:pPr algn="just"/>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Example 1: </a:t>
            </a:r>
          </a:p>
          <a:p>
            <a:pPr algn="just">
              <a:buNone/>
            </a:pPr>
            <a:r>
              <a:rPr lang="en-US" sz="2400" dirty="0">
                <a:latin typeface="Times New Roman" pitchFamily="18" charset="0"/>
                <a:cs typeface="Times New Roman" pitchFamily="18" charset="0"/>
              </a:rPr>
              <a:t>-&gt; If you do not wear clothes while it rains, you will be  sick</a:t>
            </a:r>
          </a:p>
          <a:p>
            <a:pPr algn="just">
              <a:buNone/>
            </a:pPr>
            <a:r>
              <a:rPr lang="en-US" sz="2400" dirty="0">
                <a:latin typeface="Times New Roman" pitchFamily="18" charset="0"/>
                <a:cs typeface="Times New Roman" pitchFamily="18" charset="0"/>
              </a:rPr>
              <a:t>-&gt; If you get sick, you will not attend an important test</a:t>
            </a:r>
          </a:p>
          <a:p>
            <a:pPr algn="just">
              <a:buNone/>
            </a:pPr>
            <a:r>
              <a:rPr lang="en-US" sz="2400" dirty="0">
                <a:latin typeface="Times New Roman" pitchFamily="18" charset="0"/>
                <a:cs typeface="Times New Roman" pitchFamily="18" charset="0"/>
              </a:rPr>
              <a:t>-&gt; If you do not attend the test, you will not succeed.</a:t>
            </a:r>
          </a:p>
          <a:p>
            <a:pPr algn="just"/>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Example 2: If I give you a raise, then I’ll need to give everyone a raise, and the company will go bankrupt</a:t>
            </a:r>
          </a:p>
          <a:p>
            <a:endParaRPr lang="en-US" sz="2400" dirty="0">
              <a:latin typeface="Times New Roman" pitchFamily="18" charset="0"/>
              <a:cs typeface="Times New Roman" pitchFamily="18" charset="0"/>
            </a:endParaRPr>
          </a:p>
          <a:p>
            <a:endParaRPr lang="fr-FR"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749559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buFont typeface="+mj-lt"/>
              <a:buAutoNum type="arabicPeriod" startAt="5"/>
            </a:pPr>
            <a:r>
              <a:rPr lang="fr-FR" sz="2400" spc="-165" dirty="0">
                <a:solidFill>
                  <a:srgbClr val="002060"/>
                </a:solidFill>
                <a:latin typeface="Times New Roman" pitchFamily="18" charset="0"/>
                <a:cs typeface="Times New Roman" pitchFamily="18" charset="0"/>
              </a:rPr>
              <a:t>The</a:t>
            </a:r>
            <a:r>
              <a:rPr lang="fr-FR" sz="2400" spc="-5" dirty="0">
                <a:solidFill>
                  <a:srgbClr val="002060"/>
                </a:solidFill>
                <a:latin typeface="Times New Roman" pitchFamily="18" charset="0"/>
                <a:cs typeface="Times New Roman" pitchFamily="18" charset="0"/>
              </a:rPr>
              <a:t> </a:t>
            </a:r>
            <a:r>
              <a:rPr lang="fr-FR" sz="2400" spc="-10" dirty="0" err="1">
                <a:solidFill>
                  <a:srgbClr val="002060"/>
                </a:solidFill>
                <a:latin typeface="Times New Roman" pitchFamily="18" charset="0"/>
                <a:cs typeface="Times New Roman" pitchFamily="18" charset="0"/>
              </a:rPr>
              <a:t>Petitio</a:t>
            </a:r>
            <a:r>
              <a:rPr lang="fr-FR" sz="2400" dirty="0">
                <a:solidFill>
                  <a:srgbClr val="002060"/>
                </a:solidFill>
                <a:latin typeface="Times New Roman" pitchFamily="18" charset="0"/>
                <a:cs typeface="Times New Roman" pitchFamily="18" charset="0"/>
              </a:rPr>
              <a:t> </a:t>
            </a:r>
            <a:r>
              <a:rPr lang="fr-FR" sz="2400" spc="-45" dirty="0" err="1">
                <a:solidFill>
                  <a:srgbClr val="002060"/>
                </a:solidFill>
                <a:latin typeface="Times New Roman" pitchFamily="18" charset="0"/>
                <a:cs typeface="Times New Roman" pitchFamily="18" charset="0"/>
              </a:rPr>
              <a:t>Fallacy</a:t>
            </a:r>
            <a:endParaRPr lang="fr-FR"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Also known as ‘’Begging the question‘’ Or ‘’Circular reasoning’’</a:t>
            </a:r>
          </a:p>
          <a:p>
            <a:pPr algn="just"/>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This fallacy leans you an argument that may not be true in the first place.</a:t>
            </a:r>
          </a:p>
          <a:p>
            <a:pPr algn="just"/>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It’s when the conclusion and the premise are exactly the same. The conclusion is a paraphrased premise </a:t>
            </a:r>
          </a:p>
        </p:txBody>
      </p:sp>
    </p:spTree>
    <p:extLst>
      <p:ext uri="{BB962C8B-B14F-4D97-AF65-F5344CB8AC3E}">
        <p14:creationId xmlns="" xmlns:p14="http://schemas.microsoft.com/office/powerpoint/2010/main" val="2469741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764704"/>
            <a:ext cx="7498080" cy="5534044"/>
          </a:xfrm>
        </p:spPr>
        <p:txBody>
          <a:bodyPr>
            <a:normAutofit/>
          </a:bodyPr>
          <a:lstStyle/>
          <a:p>
            <a:pPr algn="just">
              <a:buNone/>
            </a:pPr>
            <a:endParaRPr lang="en-US" sz="2400" dirty="0">
              <a:latin typeface="Times New Roman" pitchFamily="18" charset="0"/>
              <a:cs typeface="Times New Roman" pitchFamily="18" charset="0"/>
            </a:endParaRPr>
          </a:p>
          <a:p>
            <a:pPr algn="just">
              <a:buNone/>
            </a:pPr>
            <a:r>
              <a:rPr lang="en-US" sz="2400" dirty="0">
                <a:latin typeface="Times New Roman" pitchFamily="18" charset="0"/>
                <a:cs typeface="Times New Roman" pitchFamily="18" charset="0"/>
              </a:rPr>
              <a:t>Nike makes the best shoes in the world</a:t>
            </a:r>
          </a:p>
          <a:p>
            <a:pPr algn="just">
              <a:buNone/>
            </a:pP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The company that makes the best  shoes in the world can pay its  employees more .</a:t>
            </a:r>
          </a:p>
          <a:p>
            <a:pPr algn="just">
              <a:buNone/>
            </a:pP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Companies that pay their employees more can hire the best people.</a:t>
            </a:r>
          </a:p>
          <a:p>
            <a:pPr algn="just">
              <a:buNone/>
            </a:pP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The best people can make the best  shoes in the world.</a:t>
            </a:r>
          </a:p>
          <a:p>
            <a:endParaRPr lang="fr-FR"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2546413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buFont typeface="+mj-lt"/>
              <a:buAutoNum type="arabicPeriod" startAt="6"/>
            </a:pPr>
            <a:r>
              <a:rPr lang="fr-FR" sz="2400" spc="-165" dirty="0">
                <a:solidFill>
                  <a:srgbClr val="002060"/>
                </a:solidFill>
                <a:latin typeface="Times New Roman" pitchFamily="18" charset="0"/>
                <a:cs typeface="Times New Roman" pitchFamily="18" charset="0"/>
              </a:rPr>
              <a:t>The</a:t>
            </a:r>
            <a:r>
              <a:rPr lang="fr-FR" sz="2400" spc="-10" dirty="0">
                <a:solidFill>
                  <a:srgbClr val="002060"/>
                </a:solidFill>
                <a:latin typeface="Times New Roman" pitchFamily="18" charset="0"/>
                <a:cs typeface="Times New Roman" pitchFamily="18" charset="0"/>
              </a:rPr>
              <a:t> </a:t>
            </a:r>
            <a:r>
              <a:rPr lang="fr-FR" sz="2400" spc="-20" dirty="0" err="1">
                <a:solidFill>
                  <a:srgbClr val="002060"/>
                </a:solidFill>
                <a:latin typeface="Times New Roman" pitchFamily="18" charset="0"/>
                <a:cs typeface="Times New Roman" pitchFamily="18" charset="0"/>
              </a:rPr>
              <a:t>Questionable</a:t>
            </a:r>
            <a:r>
              <a:rPr lang="fr-FR" sz="2400" spc="-5" dirty="0">
                <a:solidFill>
                  <a:srgbClr val="002060"/>
                </a:solidFill>
                <a:latin typeface="Times New Roman" pitchFamily="18" charset="0"/>
                <a:cs typeface="Times New Roman" pitchFamily="18" charset="0"/>
              </a:rPr>
              <a:t> </a:t>
            </a:r>
            <a:r>
              <a:rPr lang="fr-FR" sz="2400" spc="-45" dirty="0" err="1">
                <a:solidFill>
                  <a:srgbClr val="002060"/>
                </a:solidFill>
                <a:latin typeface="Times New Roman" pitchFamily="18" charset="0"/>
                <a:cs typeface="Times New Roman" pitchFamily="18" charset="0"/>
              </a:rPr>
              <a:t>Fallacy</a:t>
            </a:r>
            <a:endParaRPr lang="fr-FR"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endParaRPr lang="fr-FR" sz="2400" dirty="0">
              <a:latin typeface="Times New Roman" pitchFamily="18" charset="0"/>
              <a:cs typeface="Times New Roman" pitchFamily="18" charset="0"/>
            </a:endParaRPr>
          </a:p>
          <a:p>
            <a:endParaRPr lang="fr-FR" sz="2400" dirty="0">
              <a:latin typeface="Times New Roman" pitchFamily="18" charset="0"/>
              <a:cs typeface="Times New Roman" pitchFamily="18" charset="0"/>
            </a:endParaRPr>
          </a:p>
          <a:p>
            <a:r>
              <a:rPr lang="fr-FR" sz="2400" dirty="0" err="1">
                <a:latin typeface="Times New Roman" pitchFamily="18" charset="0"/>
                <a:cs typeface="Times New Roman" pitchFamily="18" charset="0"/>
              </a:rPr>
              <a:t>Also</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called</a:t>
            </a:r>
            <a:r>
              <a:rPr lang="fr-FR" sz="2400" dirty="0">
                <a:latin typeface="Times New Roman" pitchFamily="18" charset="0"/>
                <a:cs typeface="Times New Roman" pitchFamily="18" charset="0"/>
              </a:rPr>
              <a:t> ‘’</a:t>
            </a:r>
            <a:r>
              <a:rPr lang="en-US" sz="2400" i="1" dirty="0">
                <a:latin typeface="Times New Roman" pitchFamily="18" charset="0"/>
                <a:cs typeface="Times New Roman" pitchFamily="18" charset="0"/>
              </a:rPr>
              <a:t> Non </a:t>
            </a:r>
            <a:r>
              <a:rPr lang="en-US" sz="2400" i="1" dirty="0" err="1">
                <a:latin typeface="Times New Roman" pitchFamily="18" charset="0"/>
                <a:cs typeface="Times New Roman" pitchFamily="18" charset="0"/>
              </a:rPr>
              <a:t>Causa</a:t>
            </a:r>
            <a:r>
              <a:rPr lang="en-US" sz="2400" i="1" dirty="0">
                <a:latin typeface="Times New Roman" pitchFamily="18" charset="0"/>
                <a:cs typeface="Times New Roman" pitchFamily="18" charset="0"/>
              </a:rPr>
              <a:t> Pro </a:t>
            </a:r>
            <a:r>
              <a:rPr lang="en-US" sz="2400" i="1" dirty="0" err="1">
                <a:latin typeface="Times New Roman" pitchFamily="18" charset="0"/>
                <a:cs typeface="Times New Roman" pitchFamily="18" charset="0"/>
              </a:rPr>
              <a:t>Causa</a:t>
            </a:r>
            <a:r>
              <a:rPr lang="en-US" sz="2400" i="1" dirty="0">
                <a:latin typeface="Times New Roman" pitchFamily="18" charset="0"/>
                <a:cs typeface="Times New Roman" pitchFamily="18" charset="0"/>
              </a:rPr>
              <a:t> ‘’ </a:t>
            </a:r>
          </a:p>
          <a:p>
            <a:endParaRPr lang="fr-FR"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The fallacy of </a:t>
            </a:r>
            <a:r>
              <a:rPr lang="en-US" sz="2400" i="1" dirty="0">
                <a:latin typeface="Times New Roman" pitchFamily="18" charset="0"/>
                <a:cs typeface="Times New Roman" pitchFamily="18" charset="0"/>
              </a:rPr>
              <a:t>Non </a:t>
            </a:r>
            <a:r>
              <a:rPr lang="en-US" sz="2400" i="1" dirty="0" err="1">
                <a:latin typeface="Times New Roman" pitchFamily="18" charset="0"/>
                <a:cs typeface="Times New Roman" pitchFamily="18" charset="0"/>
              </a:rPr>
              <a:t>Causa</a:t>
            </a:r>
            <a:r>
              <a:rPr lang="en-US" sz="2400" i="1" dirty="0">
                <a:latin typeface="Times New Roman" pitchFamily="18" charset="0"/>
                <a:cs typeface="Times New Roman" pitchFamily="18" charset="0"/>
              </a:rPr>
              <a:t> Pro </a:t>
            </a:r>
            <a:r>
              <a:rPr lang="en-US" sz="2400" i="1" dirty="0" err="1">
                <a:latin typeface="Times New Roman" pitchFamily="18" charset="0"/>
                <a:cs typeface="Times New Roman" pitchFamily="18" charset="0"/>
              </a:rPr>
              <a:t>Causa</a:t>
            </a:r>
            <a:r>
              <a:rPr lang="en-US" sz="2400" i="1" dirty="0">
                <a:latin typeface="Times New Roman" pitchFamily="18" charset="0"/>
                <a:cs typeface="Times New Roman" pitchFamily="18" charset="0"/>
              </a:rPr>
              <a:t> </a:t>
            </a:r>
            <a:r>
              <a:rPr lang="en-US" sz="2400" dirty="0">
                <a:latin typeface="Times New Roman" pitchFamily="18" charset="0"/>
                <a:cs typeface="Times New Roman" pitchFamily="18" charset="0"/>
              </a:rPr>
              <a:t>is presuming that a real or perceived relationship between things means that one thing is the cause of another one.</a:t>
            </a:r>
          </a:p>
          <a:p>
            <a:endParaRPr lang="en-US" sz="2400" dirty="0">
              <a:latin typeface="Times New Roman" pitchFamily="18" charset="0"/>
              <a:cs typeface="Times New Roman" pitchFamily="18" charset="0"/>
            </a:endParaRPr>
          </a:p>
          <a:p>
            <a:endParaRPr lang="fr-FR"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934830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620688"/>
            <a:ext cx="7498080" cy="5534044"/>
          </a:xfrm>
        </p:spPr>
        <p:txBody>
          <a:bodyPr/>
          <a:lstStyle/>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Example 1: We have never had a problem with this elevator until you moved into the building</a:t>
            </a:r>
          </a:p>
          <a:p>
            <a:pPr algn="just"/>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Example 2: They had a very successful business, and then they decided to adopt a child, and they immediately went bankrupt    </a:t>
            </a:r>
          </a:p>
          <a:p>
            <a:endParaRPr lang="fr-FR"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3370423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buFont typeface="+mj-lt"/>
              <a:buAutoNum type="arabicPeriod" startAt="7"/>
            </a:pPr>
            <a:r>
              <a:rPr lang="fr-FR" sz="2400" spc="-165" dirty="0">
                <a:solidFill>
                  <a:srgbClr val="002060"/>
                </a:solidFill>
                <a:latin typeface="Times New Roman" pitchFamily="18" charset="0"/>
                <a:cs typeface="Times New Roman" pitchFamily="18" charset="0"/>
              </a:rPr>
              <a:t>The  </a:t>
            </a:r>
            <a:r>
              <a:rPr lang="fr-FR" sz="2400" spc="-145" dirty="0">
                <a:solidFill>
                  <a:srgbClr val="002060"/>
                </a:solidFill>
                <a:latin typeface="Times New Roman" pitchFamily="18" charset="0"/>
                <a:cs typeface="Times New Roman" pitchFamily="18" charset="0"/>
              </a:rPr>
              <a:t>Non </a:t>
            </a:r>
            <a:r>
              <a:rPr lang="fr-FR" sz="2400" spc="-145" dirty="0" err="1">
                <a:solidFill>
                  <a:srgbClr val="002060"/>
                </a:solidFill>
                <a:latin typeface="Times New Roman" pitchFamily="18" charset="0"/>
                <a:cs typeface="Times New Roman" pitchFamily="18" charset="0"/>
              </a:rPr>
              <a:t>Sequitur</a:t>
            </a:r>
            <a:r>
              <a:rPr lang="fr-FR" sz="2400" spc="-145" dirty="0">
                <a:solidFill>
                  <a:srgbClr val="002060"/>
                </a:solidFill>
                <a:latin typeface="Times New Roman" pitchFamily="18" charset="0"/>
                <a:cs typeface="Times New Roman" pitchFamily="18" charset="0"/>
              </a:rPr>
              <a:t> </a:t>
            </a:r>
            <a:r>
              <a:rPr lang="fr-FR" sz="2400" spc="-45" dirty="0" err="1">
                <a:solidFill>
                  <a:srgbClr val="002060"/>
                </a:solidFill>
                <a:latin typeface="Times New Roman" pitchFamily="18" charset="0"/>
                <a:cs typeface="Times New Roman" pitchFamily="18" charset="0"/>
              </a:rPr>
              <a:t>Fallacy</a:t>
            </a:r>
            <a:endParaRPr lang="fr-FR"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endParaRPr lang="fr-FR" sz="2400" dirty="0">
              <a:latin typeface="Times New Roman" pitchFamily="18" charset="0"/>
              <a:cs typeface="Times New Roman" pitchFamily="18" charset="0"/>
            </a:endParaRPr>
          </a:p>
          <a:p>
            <a:r>
              <a:rPr lang="fr-FR" sz="2400" dirty="0" err="1">
                <a:latin typeface="Times New Roman" pitchFamily="18" charset="0"/>
                <a:cs typeface="Times New Roman" pitchFamily="18" charset="0"/>
              </a:rPr>
              <a:t>Translated</a:t>
            </a:r>
            <a:r>
              <a:rPr lang="fr-FR" sz="2400" dirty="0">
                <a:latin typeface="Times New Roman" pitchFamily="18" charset="0"/>
                <a:cs typeface="Times New Roman" pitchFamily="18" charset="0"/>
              </a:rPr>
              <a:t> as ‘’</a:t>
            </a:r>
            <a:r>
              <a:rPr lang="fr-FR" sz="2400" dirty="0" err="1">
                <a:latin typeface="Times New Roman" pitchFamily="18" charset="0"/>
                <a:cs typeface="Times New Roman" pitchFamily="18" charset="0"/>
              </a:rPr>
              <a:t>it</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does</a:t>
            </a:r>
            <a:r>
              <a:rPr lang="fr-FR" sz="2400" dirty="0">
                <a:latin typeface="Times New Roman" pitchFamily="18" charset="0"/>
                <a:cs typeface="Times New Roman" pitchFamily="18" charset="0"/>
              </a:rPr>
              <a:t> not </a:t>
            </a:r>
            <a:r>
              <a:rPr lang="fr-FR" sz="2400" dirty="0" err="1">
                <a:latin typeface="Times New Roman" pitchFamily="18" charset="0"/>
                <a:cs typeface="Times New Roman" pitchFamily="18" charset="0"/>
              </a:rPr>
              <a:t>follow</a:t>
            </a:r>
            <a:r>
              <a:rPr lang="fr-FR" sz="2400" dirty="0">
                <a:latin typeface="Times New Roman" pitchFamily="18" charset="0"/>
                <a:cs typeface="Times New Roman" pitchFamily="18" charset="0"/>
              </a:rPr>
              <a:t>’’</a:t>
            </a:r>
          </a:p>
          <a:p>
            <a:endParaRPr lang="fr-FR" sz="2400" dirty="0">
              <a:latin typeface="Times New Roman" pitchFamily="18" charset="0"/>
              <a:cs typeface="Times New Roman" pitchFamily="18" charset="0"/>
            </a:endParaRPr>
          </a:p>
          <a:p>
            <a:r>
              <a:rPr lang="fr-FR" sz="2400" dirty="0">
                <a:latin typeface="Times New Roman" pitchFamily="18" charset="0"/>
                <a:cs typeface="Times New Roman" pitchFamily="18" charset="0"/>
              </a:rPr>
              <a:t>Non </a:t>
            </a:r>
            <a:r>
              <a:rPr lang="fr-FR" sz="2400" dirty="0" err="1">
                <a:latin typeface="Times New Roman" pitchFamily="18" charset="0"/>
                <a:cs typeface="Times New Roman" pitchFamily="18" charset="0"/>
              </a:rPr>
              <a:t>sequitur</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refers</a:t>
            </a:r>
            <a:r>
              <a:rPr lang="fr-FR" sz="2400" dirty="0">
                <a:latin typeface="Times New Roman" pitchFamily="18" charset="0"/>
                <a:cs typeface="Times New Roman" pitchFamily="18" charset="0"/>
              </a:rPr>
              <a:t> to </a:t>
            </a:r>
            <a:r>
              <a:rPr lang="fr-FR" sz="2400" dirty="0" err="1">
                <a:latin typeface="Times New Roman" pitchFamily="18" charset="0"/>
                <a:cs typeface="Times New Roman" pitchFamily="18" charset="0"/>
              </a:rPr>
              <a:t>any</a:t>
            </a:r>
            <a:r>
              <a:rPr lang="fr-FR" sz="2400" dirty="0">
                <a:latin typeface="Times New Roman" pitchFamily="18" charset="0"/>
                <a:cs typeface="Times New Roman" pitchFamily="18" charset="0"/>
              </a:rPr>
              <a:t> claim </a:t>
            </a:r>
            <a:r>
              <a:rPr lang="fr-FR" sz="2400" dirty="0" err="1">
                <a:latin typeface="Times New Roman" pitchFamily="18" charset="0"/>
                <a:cs typeface="Times New Roman" pitchFamily="18" charset="0"/>
              </a:rPr>
              <a:t>that</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doesn’t</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follow</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from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its</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premises</a:t>
            </a:r>
            <a:r>
              <a:rPr lang="fr-FR" sz="2400" dirty="0">
                <a:latin typeface="Times New Roman" pitchFamily="18" charset="0"/>
                <a:cs typeface="Times New Roman" pitchFamily="18" charset="0"/>
              </a:rPr>
              <a:t> or </a:t>
            </a:r>
            <a:r>
              <a:rPr lang="fr-FR" sz="2400" dirty="0" err="1">
                <a:latin typeface="Times New Roman" pitchFamily="18" charset="0"/>
                <a:cs typeface="Times New Roman" pitchFamily="18" charset="0"/>
              </a:rPr>
              <a:t>is</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supported</a:t>
            </a:r>
            <a:r>
              <a:rPr lang="fr-FR" sz="2400" dirty="0">
                <a:latin typeface="Times New Roman" pitchFamily="18" charset="0"/>
                <a:cs typeface="Times New Roman" pitchFamily="18" charset="0"/>
              </a:rPr>
              <a:t> by </a:t>
            </a:r>
            <a:r>
              <a:rPr lang="fr-FR" sz="2400" dirty="0" err="1">
                <a:latin typeface="Times New Roman" pitchFamily="18" charset="0"/>
                <a:cs typeface="Times New Roman" pitchFamily="18" charset="0"/>
              </a:rPr>
              <a:t>irrelevant</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premises</a:t>
            </a:r>
            <a:r>
              <a:rPr lang="fr-FR" sz="2400" dirty="0">
                <a:latin typeface="Times New Roman" pitchFamily="18" charset="0"/>
                <a:cs typeface="Times New Roman" pitchFamily="18" charset="0"/>
              </a:rPr>
              <a:t>.</a:t>
            </a:r>
          </a:p>
          <a:p>
            <a:endParaRPr lang="fr-FR" sz="2400" dirty="0">
              <a:latin typeface="Times New Roman" pitchFamily="18" charset="0"/>
              <a:cs typeface="Times New Roman" pitchFamily="18" charset="0"/>
            </a:endParaRPr>
          </a:p>
          <a:p>
            <a:r>
              <a:rPr lang="fr-FR" sz="2400" dirty="0" err="1">
                <a:latin typeface="Times New Roman" pitchFamily="18" charset="0"/>
                <a:cs typeface="Times New Roman" pitchFamily="18" charset="0"/>
              </a:rPr>
              <a:t>Example</a:t>
            </a:r>
            <a:r>
              <a:rPr lang="fr-FR" sz="2400" dirty="0">
                <a:latin typeface="Times New Roman" pitchFamily="18" charset="0"/>
                <a:cs typeface="Times New Roman" pitchFamily="18" charset="0"/>
              </a:rPr>
              <a:t>: I </a:t>
            </a:r>
            <a:r>
              <a:rPr lang="fr-FR" sz="2400" dirty="0" err="1">
                <a:latin typeface="Times New Roman" pitchFamily="18" charset="0"/>
                <a:cs typeface="Times New Roman" pitchFamily="18" charset="0"/>
              </a:rPr>
              <a:t>should</a:t>
            </a:r>
            <a:r>
              <a:rPr lang="fr-FR" sz="2400" dirty="0">
                <a:latin typeface="Times New Roman" pitchFamily="18" charset="0"/>
                <a:cs typeface="Times New Roman" pitchFamily="18" charset="0"/>
              </a:rPr>
              <a:t> not </a:t>
            </a:r>
            <a:r>
              <a:rPr lang="fr-FR" sz="2400" dirty="0" err="1">
                <a:latin typeface="Times New Roman" pitchFamily="18" charset="0"/>
                <a:cs typeface="Times New Roman" pitchFamily="18" charset="0"/>
              </a:rPr>
              <a:t>receive</a:t>
            </a:r>
            <a:r>
              <a:rPr lang="fr-FR" sz="2400" dirty="0">
                <a:latin typeface="Times New Roman" pitchFamily="18" charset="0"/>
                <a:cs typeface="Times New Roman" pitchFamily="18" charset="0"/>
              </a:rPr>
              <a:t> a C in </a:t>
            </a:r>
            <a:r>
              <a:rPr lang="fr-FR" sz="2400" dirty="0" err="1">
                <a:latin typeface="Times New Roman" pitchFamily="18" charset="0"/>
                <a:cs typeface="Times New Roman" pitchFamily="18" charset="0"/>
              </a:rPr>
              <a:t>this</a:t>
            </a:r>
            <a:r>
              <a:rPr lang="fr-FR" sz="2400" dirty="0">
                <a:latin typeface="Times New Roman" pitchFamily="18" charset="0"/>
                <a:cs typeface="Times New Roman" pitchFamily="18" charset="0"/>
              </a:rPr>
              <a:t> course. I </a:t>
            </a:r>
            <a:r>
              <a:rPr lang="fr-FR" sz="2400" dirty="0" err="1">
                <a:latin typeface="Times New Roman" pitchFamily="18" charset="0"/>
                <a:cs typeface="Times New Roman" pitchFamily="18" charset="0"/>
              </a:rPr>
              <a:t>never</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get</a:t>
            </a:r>
            <a:r>
              <a:rPr lang="fr-FR" sz="2400" dirty="0">
                <a:latin typeface="Times New Roman" pitchFamily="18" charset="0"/>
                <a:cs typeface="Times New Roman" pitchFamily="18" charset="0"/>
              </a:rPr>
              <a:t> Cs</a:t>
            </a:r>
          </a:p>
        </p:txBody>
      </p:sp>
    </p:spTree>
    <p:extLst>
      <p:ext uri="{BB962C8B-B14F-4D97-AF65-F5344CB8AC3E}">
        <p14:creationId xmlns="" xmlns:p14="http://schemas.microsoft.com/office/powerpoint/2010/main" val="27936057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buFont typeface="+mj-lt"/>
              <a:buAutoNum type="arabicPeriod" startAt="8"/>
            </a:pPr>
            <a:r>
              <a:rPr lang="en-US" sz="2400" spc="-165" dirty="0">
                <a:solidFill>
                  <a:srgbClr val="002060"/>
                </a:solidFill>
                <a:latin typeface="Times New Roman" pitchFamily="18" charset="0"/>
                <a:cs typeface="Times New Roman" pitchFamily="18" charset="0"/>
              </a:rPr>
              <a:t>The  </a:t>
            </a:r>
            <a:r>
              <a:rPr lang="en-US" sz="2400" spc="-5" dirty="0">
                <a:solidFill>
                  <a:srgbClr val="002060"/>
                </a:solidFill>
                <a:latin typeface="Times New Roman" pitchFamily="18" charset="0"/>
                <a:cs typeface="Times New Roman" pitchFamily="18" charset="0"/>
              </a:rPr>
              <a:t>Appeal </a:t>
            </a:r>
            <a:r>
              <a:rPr lang="en-US" sz="2400" spc="55" dirty="0">
                <a:solidFill>
                  <a:srgbClr val="002060"/>
                </a:solidFill>
                <a:latin typeface="Times New Roman" pitchFamily="18" charset="0"/>
                <a:cs typeface="Times New Roman" pitchFamily="18" charset="0"/>
              </a:rPr>
              <a:t>to</a:t>
            </a:r>
            <a:r>
              <a:rPr lang="en-US" sz="2400" spc="-295" dirty="0">
                <a:solidFill>
                  <a:srgbClr val="002060"/>
                </a:solidFill>
                <a:latin typeface="Times New Roman" pitchFamily="18" charset="0"/>
                <a:cs typeface="Times New Roman" pitchFamily="18" charset="0"/>
              </a:rPr>
              <a:t> </a:t>
            </a:r>
            <a:r>
              <a:rPr lang="en-US" sz="2400" spc="-85" dirty="0">
                <a:solidFill>
                  <a:srgbClr val="002060"/>
                </a:solidFill>
                <a:latin typeface="Times New Roman" pitchFamily="18" charset="0"/>
                <a:cs typeface="Times New Roman" pitchFamily="18" charset="0"/>
              </a:rPr>
              <a:t>Pity</a:t>
            </a:r>
            <a:r>
              <a:rPr lang="en-US" sz="2400" spc="-5" dirty="0">
                <a:solidFill>
                  <a:srgbClr val="002060"/>
                </a:solidFill>
                <a:latin typeface="Times New Roman" pitchFamily="18" charset="0"/>
                <a:cs typeface="Times New Roman" pitchFamily="18" charset="0"/>
              </a:rPr>
              <a:t> </a:t>
            </a:r>
            <a:r>
              <a:rPr lang="en-US" sz="2400" spc="-45" dirty="0">
                <a:solidFill>
                  <a:srgbClr val="002060"/>
                </a:solidFill>
                <a:latin typeface="Times New Roman" pitchFamily="18" charset="0"/>
                <a:cs typeface="Times New Roman" pitchFamily="18" charset="0"/>
              </a:rPr>
              <a:t>Fallacy</a:t>
            </a:r>
            <a:endParaRPr lang="fr-FR"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sz="2400" dirty="0">
                <a:latin typeface="Times New Roman" pitchFamily="18" charset="0"/>
                <a:cs typeface="Times New Roman" pitchFamily="18" charset="0"/>
              </a:rPr>
              <a:t>The appeal to Pity ,is a fallacy through which one tries to gain support for an argument or idea by exploiting their  opponent's feeling or Pity or guilt.</a:t>
            </a:r>
          </a:p>
          <a:p>
            <a:endParaRPr lang="en-US" sz="2400" dirty="0">
              <a:latin typeface="Times New Roman" pitchFamily="18" charset="0"/>
              <a:cs typeface="Times New Roman" pitchFamily="18" charset="0"/>
            </a:endParaRPr>
          </a:p>
          <a:p>
            <a:r>
              <a:rPr lang="fr-FR" sz="2400" dirty="0" err="1">
                <a:latin typeface="Times New Roman" pitchFamily="18" charset="0"/>
                <a:cs typeface="Times New Roman" pitchFamily="18" charset="0"/>
              </a:rPr>
              <a:t>Example</a:t>
            </a:r>
            <a:r>
              <a:rPr lang="fr-FR" sz="2400" dirty="0">
                <a:latin typeface="Times New Roman" pitchFamily="18" charset="0"/>
                <a:cs typeface="Times New Roman" pitchFamily="18" charset="0"/>
              </a:rPr>
              <a:t>: I know I made a </a:t>
            </a:r>
            <a:r>
              <a:rPr lang="fr-FR" sz="2400" dirty="0" err="1">
                <a:latin typeface="Times New Roman" pitchFamily="18" charset="0"/>
                <a:cs typeface="Times New Roman" pitchFamily="18" charset="0"/>
              </a:rPr>
              <a:t>poor</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decision</a:t>
            </a:r>
            <a:r>
              <a:rPr lang="fr-FR" sz="2400" dirty="0">
                <a:latin typeface="Times New Roman" pitchFamily="18" charset="0"/>
                <a:cs typeface="Times New Roman" pitchFamily="18" charset="0"/>
              </a:rPr>
              <a:t>, but </a:t>
            </a:r>
            <a:r>
              <a:rPr lang="fr-FR" sz="2400" dirty="0" err="1">
                <a:latin typeface="Times New Roman" pitchFamily="18" charset="0"/>
                <a:cs typeface="Times New Roman" pitchFamily="18" charset="0"/>
              </a:rPr>
              <a:t>let’s</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just</a:t>
            </a:r>
            <a:r>
              <a:rPr lang="fr-FR" sz="2400" dirty="0">
                <a:latin typeface="Times New Roman" pitchFamily="18" charset="0"/>
                <a:cs typeface="Times New Roman" pitchFamily="18" charset="0"/>
              </a:rPr>
              <a:t> look </a:t>
            </a:r>
            <a:r>
              <a:rPr lang="fr-FR" sz="2400" dirty="0" err="1">
                <a:latin typeface="Times New Roman" pitchFamily="18" charset="0"/>
                <a:cs typeface="Times New Roman" pitchFamily="18" charset="0"/>
              </a:rPr>
              <a:t>at</a:t>
            </a:r>
            <a:r>
              <a:rPr lang="fr-FR" sz="2400" dirty="0">
                <a:latin typeface="Times New Roman" pitchFamily="18" charset="0"/>
                <a:cs typeface="Times New Roman" pitchFamily="18" charset="0"/>
              </a:rPr>
              <a:t> how hard </a:t>
            </a:r>
            <a:r>
              <a:rPr lang="fr-FR" sz="2400" dirty="0" err="1">
                <a:latin typeface="Times New Roman" pitchFamily="18" charset="0"/>
                <a:cs typeface="Times New Roman" pitchFamily="18" charset="0"/>
              </a:rPr>
              <a:t>my</a:t>
            </a:r>
            <a:r>
              <a:rPr lang="fr-FR" sz="2400" dirty="0">
                <a:latin typeface="Times New Roman" pitchFamily="18" charset="0"/>
                <a:cs typeface="Times New Roman" pitchFamily="18" charset="0"/>
              </a:rPr>
              <a:t> job </a:t>
            </a:r>
            <a:r>
              <a:rPr lang="fr-FR" sz="2400" dirty="0" err="1">
                <a:latin typeface="Times New Roman" pitchFamily="18" charset="0"/>
                <a:cs typeface="Times New Roman" pitchFamily="18" charset="0"/>
              </a:rPr>
              <a:t>is</a:t>
            </a:r>
            <a:r>
              <a:rPr lang="fr-FR" sz="2400" dirty="0">
                <a:latin typeface="Times New Roman" pitchFamily="18" charset="0"/>
                <a:cs typeface="Times New Roman" pitchFamily="18" charset="0"/>
              </a:rPr>
              <a:t>.</a:t>
            </a:r>
          </a:p>
        </p:txBody>
      </p:sp>
    </p:spTree>
    <p:extLst>
      <p:ext uri="{BB962C8B-B14F-4D97-AF65-F5344CB8AC3E}">
        <p14:creationId xmlns="" xmlns:p14="http://schemas.microsoft.com/office/powerpoint/2010/main" val="10926068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836712"/>
            <a:ext cx="7498080" cy="5462606"/>
          </a:xfrm>
        </p:spPr>
        <p:txBody>
          <a:bodyPr>
            <a:normAutofit/>
          </a:bodyPr>
          <a:lstStyle/>
          <a:p>
            <a:pPr marL="12700" marR="95885" algn="just">
              <a:lnSpc>
                <a:spcPct val="115199"/>
              </a:lnSpc>
              <a:spcBef>
                <a:spcPts val="100"/>
              </a:spcBef>
            </a:pPr>
            <a:r>
              <a:rPr lang="en-US" sz="2400" spc="15" dirty="0">
                <a:latin typeface="Times New Roman" pitchFamily="18" charset="0"/>
                <a:cs typeface="Times New Roman" pitchFamily="18" charset="0"/>
              </a:rPr>
              <a:t>Example 2: </a:t>
            </a:r>
          </a:p>
          <a:p>
            <a:pPr marL="12700" marR="95885" algn="just">
              <a:lnSpc>
                <a:spcPct val="115199"/>
              </a:lnSpc>
              <a:spcBef>
                <a:spcPts val="100"/>
              </a:spcBef>
            </a:pPr>
            <a:endParaRPr lang="en-US" sz="2400" spc="15" dirty="0">
              <a:latin typeface="Times New Roman" pitchFamily="18" charset="0"/>
              <a:cs typeface="Times New Roman" pitchFamily="18" charset="0"/>
            </a:endParaRPr>
          </a:p>
          <a:p>
            <a:pPr marL="12700" marR="95885" algn="just">
              <a:lnSpc>
                <a:spcPct val="115199"/>
              </a:lnSpc>
              <a:spcBef>
                <a:spcPts val="100"/>
              </a:spcBef>
            </a:pPr>
            <a:r>
              <a:rPr lang="en-US" sz="2400" spc="15" dirty="0">
                <a:latin typeface="Times New Roman" pitchFamily="18" charset="0"/>
                <a:cs typeface="Times New Roman" pitchFamily="18" charset="0"/>
              </a:rPr>
              <a:t>Boss </a:t>
            </a:r>
            <a:r>
              <a:rPr lang="en-US" sz="2400" spc="105" dirty="0">
                <a:latin typeface="Times New Roman" pitchFamily="18" charset="0"/>
                <a:cs typeface="Times New Roman" pitchFamily="18" charset="0"/>
              </a:rPr>
              <a:t>:you </a:t>
            </a:r>
            <a:r>
              <a:rPr lang="en-US" sz="2400" spc="140" dirty="0">
                <a:latin typeface="Times New Roman" pitchFamily="18" charset="0"/>
                <a:cs typeface="Times New Roman" pitchFamily="18" charset="0"/>
              </a:rPr>
              <a:t>are </a:t>
            </a:r>
            <a:r>
              <a:rPr lang="en-US" sz="2400" spc="125" dirty="0">
                <a:latin typeface="Times New Roman" pitchFamily="18" charset="0"/>
                <a:cs typeface="Times New Roman" pitchFamily="18" charset="0"/>
              </a:rPr>
              <a:t>late </a:t>
            </a:r>
            <a:r>
              <a:rPr lang="en-US" sz="2400" spc="110" dirty="0">
                <a:latin typeface="Times New Roman" pitchFamily="18" charset="0"/>
                <a:cs typeface="Times New Roman" pitchFamily="18" charset="0"/>
              </a:rPr>
              <a:t>for </a:t>
            </a:r>
            <a:r>
              <a:rPr lang="en-US" sz="2400" spc="80" dirty="0">
                <a:latin typeface="Times New Roman" pitchFamily="18" charset="0"/>
                <a:cs typeface="Times New Roman" pitchFamily="18" charset="0"/>
              </a:rPr>
              <a:t>work </a:t>
            </a:r>
            <a:r>
              <a:rPr lang="en-US" sz="2400" spc="40" dirty="0">
                <a:latin typeface="Times New Roman" pitchFamily="18" charset="0"/>
                <a:cs typeface="Times New Roman" pitchFamily="18" charset="0"/>
              </a:rPr>
              <a:t>I </a:t>
            </a:r>
            <a:r>
              <a:rPr lang="en-US" sz="2400" spc="145" dirty="0">
                <a:latin typeface="Times New Roman" pitchFamily="18" charset="0"/>
                <a:cs typeface="Times New Roman" pitchFamily="18" charset="0"/>
              </a:rPr>
              <a:t>have  </a:t>
            </a:r>
          </a:p>
          <a:p>
            <a:pPr marL="12700" marR="95885" algn="just">
              <a:lnSpc>
                <a:spcPct val="115199"/>
              </a:lnSpc>
              <a:spcBef>
                <a:spcPts val="100"/>
              </a:spcBef>
              <a:buNone/>
            </a:pPr>
            <a:r>
              <a:rPr lang="en-US" sz="2400" spc="145" dirty="0">
                <a:latin typeface="Times New Roman" pitchFamily="18" charset="0"/>
                <a:cs typeface="Times New Roman" pitchFamily="18" charset="0"/>
              </a:rPr>
              <a:t>    </a:t>
            </a:r>
            <a:r>
              <a:rPr lang="en-US" sz="2400" spc="160" dirty="0">
                <a:latin typeface="Times New Roman" pitchFamily="18" charset="0"/>
                <a:cs typeface="Times New Roman" pitchFamily="18" charset="0"/>
              </a:rPr>
              <a:t>to </a:t>
            </a:r>
            <a:r>
              <a:rPr lang="en-US" sz="2400" spc="90" dirty="0">
                <a:latin typeface="Times New Roman" pitchFamily="18" charset="0"/>
                <a:cs typeface="Times New Roman" pitchFamily="18" charset="0"/>
              </a:rPr>
              <a:t>write </a:t>
            </a:r>
            <a:r>
              <a:rPr lang="en-US" sz="2400" spc="125" dirty="0">
                <a:latin typeface="Times New Roman" pitchFamily="18" charset="0"/>
                <a:cs typeface="Times New Roman" pitchFamily="18" charset="0"/>
              </a:rPr>
              <a:t>you</a:t>
            </a:r>
            <a:r>
              <a:rPr lang="en-US" sz="2400" spc="-105" dirty="0">
                <a:latin typeface="Times New Roman" pitchFamily="18" charset="0"/>
                <a:cs typeface="Times New Roman" pitchFamily="18" charset="0"/>
              </a:rPr>
              <a:t> </a:t>
            </a:r>
            <a:r>
              <a:rPr lang="en-US" sz="2400" spc="75" dirty="0">
                <a:latin typeface="Times New Roman" pitchFamily="18" charset="0"/>
                <a:cs typeface="Times New Roman" pitchFamily="18" charset="0"/>
              </a:rPr>
              <a:t>up.</a:t>
            </a:r>
          </a:p>
          <a:p>
            <a:pPr marL="12700" marR="95885" algn="just">
              <a:lnSpc>
                <a:spcPct val="115199"/>
              </a:lnSpc>
              <a:spcBef>
                <a:spcPts val="100"/>
              </a:spcBef>
              <a:buNone/>
            </a:pPr>
            <a:endParaRPr lang="en-US" sz="2400" dirty="0">
              <a:latin typeface="Times New Roman" pitchFamily="18" charset="0"/>
              <a:cs typeface="Times New Roman" pitchFamily="18" charset="0"/>
            </a:endParaRPr>
          </a:p>
          <a:p>
            <a:pPr marL="12700" marR="17780" algn="just">
              <a:lnSpc>
                <a:spcPct val="115199"/>
              </a:lnSpc>
            </a:pPr>
            <a:r>
              <a:rPr lang="en-US" sz="2400" spc="85" dirty="0">
                <a:latin typeface="Times New Roman" pitchFamily="18" charset="0"/>
                <a:cs typeface="Times New Roman" pitchFamily="18" charset="0"/>
              </a:rPr>
              <a:t>Employee </a:t>
            </a:r>
            <a:r>
              <a:rPr lang="en-US" sz="2400" spc="114" dirty="0">
                <a:latin typeface="Times New Roman" pitchFamily="18" charset="0"/>
                <a:cs typeface="Times New Roman" pitchFamily="18" charset="0"/>
              </a:rPr>
              <a:t>:please </a:t>
            </a:r>
            <a:r>
              <a:rPr lang="en-US" sz="2400" spc="215" dirty="0">
                <a:latin typeface="Times New Roman" pitchFamily="18" charset="0"/>
                <a:cs typeface="Times New Roman" pitchFamily="18" charset="0"/>
              </a:rPr>
              <a:t>do </a:t>
            </a:r>
            <a:r>
              <a:rPr lang="en-US" sz="2400" spc="145" dirty="0">
                <a:latin typeface="Times New Roman" pitchFamily="18" charset="0"/>
                <a:cs typeface="Times New Roman" pitchFamily="18" charset="0"/>
              </a:rPr>
              <a:t>not </a:t>
            </a:r>
            <a:r>
              <a:rPr lang="en-US" sz="2400" spc="90" dirty="0">
                <a:latin typeface="Times New Roman" pitchFamily="18" charset="0"/>
                <a:cs typeface="Times New Roman" pitchFamily="18" charset="0"/>
              </a:rPr>
              <a:t>write </a:t>
            </a:r>
            <a:r>
              <a:rPr lang="en-US" sz="2400" spc="270" dirty="0">
                <a:latin typeface="Times New Roman" pitchFamily="18" charset="0"/>
                <a:cs typeface="Times New Roman" pitchFamily="18" charset="0"/>
              </a:rPr>
              <a:t>me </a:t>
            </a:r>
            <a:r>
              <a:rPr lang="en-US" sz="2400" spc="40" dirty="0">
                <a:latin typeface="Times New Roman" pitchFamily="18" charset="0"/>
                <a:cs typeface="Times New Roman" pitchFamily="18" charset="0"/>
              </a:rPr>
              <a:t>up, </a:t>
            </a:r>
            <a:r>
              <a:rPr lang="en-US" sz="2400" spc="55" dirty="0">
                <a:latin typeface="Times New Roman" pitchFamily="18" charset="0"/>
                <a:cs typeface="Times New Roman" pitchFamily="18" charset="0"/>
              </a:rPr>
              <a:t>if </a:t>
            </a:r>
            <a:r>
              <a:rPr lang="en-US" sz="2400" spc="-145" dirty="0">
                <a:latin typeface="Times New Roman" pitchFamily="18" charset="0"/>
                <a:cs typeface="Times New Roman" pitchFamily="18" charset="0"/>
              </a:rPr>
              <a:t>I </a:t>
            </a:r>
            <a:r>
              <a:rPr lang="en-US" sz="2400" spc="175" dirty="0">
                <a:latin typeface="Times New Roman" pitchFamily="18" charset="0"/>
                <a:cs typeface="Times New Roman" pitchFamily="18" charset="0"/>
              </a:rPr>
              <a:t>get  </a:t>
            </a:r>
          </a:p>
          <a:p>
            <a:pPr marL="12700" marR="17780" algn="just">
              <a:lnSpc>
                <a:spcPct val="115199"/>
              </a:lnSpc>
              <a:buNone/>
            </a:pPr>
            <a:r>
              <a:rPr lang="en-US" sz="2400" spc="175" dirty="0">
                <a:latin typeface="Times New Roman" pitchFamily="18" charset="0"/>
                <a:cs typeface="Times New Roman" pitchFamily="18" charset="0"/>
              </a:rPr>
              <a:t>   </a:t>
            </a:r>
            <a:r>
              <a:rPr lang="en-US" sz="2400" spc="105" dirty="0">
                <a:latin typeface="Times New Roman" pitchFamily="18" charset="0"/>
                <a:cs typeface="Times New Roman" pitchFamily="18" charset="0"/>
              </a:rPr>
              <a:t>fired </a:t>
            </a:r>
            <a:r>
              <a:rPr lang="en-US" sz="2400" spc="-145" dirty="0">
                <a:latin typeface="Times New Roman" pitchFamily="18" charset="0"/>
                <a:cs typeface="Times New Roman" pitchFamily="18" charset="0"/>
              </a:rPr>
              <a:t>I </a:t>
            </a:r>
            <a:r>
              <a:rPr lang="en-US" sz="2400" spc="35" dirty="0">
                <a:latin typeface="Times New Roman" pitchFamily="18" charset="0"/>
                <a:cs typeface="Times New Roman" pitchFamily="18" charset="0"/>
              </a:rPr>
              <a:t>will </a:t>
            </a:r>
            <a:r>
              <a:rPr lang="en-US" sz="2400" spc="80" dirty="0">
                <a:latin typeface="Times New Roman" pitchFamily="18" charset="0"/>
                <a:cs typeface="Times New Roman" pitchFamily="18" charset="0"/>
              </a:rPr>
              <a:t>lose </a:t>
            </a:r>
            <a:r>
              <a:rPr lang="en-US" sz="2400" spc="250" dirty="0">
                <a:latin typeface="Times New Roman" pitchFamily="18" charset="0"/>
                <a:cs typeface="Times New Roman" pitchFamily="18" charset="0"/>
              </a:rPr>
              <a:t>my </a:t>
            </a:r>
            <a:r>
              <a:rPr lang="en-US" sz="2400" spc="114" dirty="0">
                <a:latin typeface="Times New Roman" pitchFamily="18" charset="0"/>
                <a:cs typeface="Times New Roman" pitchFamily="18" charset="0"/>
              </a:rPr>
              <a:t>house </a:t>
            </a:r>
            <a:r>
              <a:rPr lang="en-US" sz="2400" spc="215" dirty="0">
                <a:latin typeface="Times New Roman" pitchFamily="18" charset="0"/>
                <a:cs typeface="Times New Roman" pitchFamily="18" charset="0"/>
              </a:rPr>
              <a:t>and </a:t>
            </a:r>
            <a:r>
              <a:rPr lang="en-US" sz="2400" spc="145" dirty="0">
                <a:latin typeface="Times New Roman" pitchFamily="18" charset="0"/>
                <a:cs typeface="Times New Roman" pitchFamily="18" charset="0"/>
              </a:rPr>
              <a:t>not have </a:t>
            </a:r>
            <a:r>
              <a:rPr lang="en-US" sz="2400" spc="155" dirty="0">
                <a:latin typeface="Times New Roman" pitchFamily="18" charset="0"/>
                <a:cs typeface="Times New Roman" pitchFamily="18" charset="0"/>
              </a:rPr>
              <a:t>any  </a:t>
            </a:r>
          </a:p>
          <a:p>
            <a:pPr marL="12700" marR="17780" algn="just">
              <a:lnSpc>
                <a:spcPct val="115199"/>
              </a:lnSpc>
              <a:buNone/>
            </a:pPr>
            <a:r>
              <a:rPr lang="en-US" sz="2400" spc="155" dirty="0">
                <a:latin typeface="Times New Roman" pitchFamily="18" charset="0"/>
                <a:cs typeface="Times New Roman" pitchFamily="18" charset="0"/>
              </a:rPr>
              <a:t>    </a:t>
            </a:r>
            <a:r>
              <a:rPr lang="en-US" sz="2400" spc="170" dirty="0">
                <a:latin typeface="Times New Roman" pitchFamily="18" charset="0"/>
                <a:cs typeface="Times New Roman" pitchFamily="18" charset="0"/>
              </a:rPr>
              <a:t>way </a:t>
            </a:r>
            <a:r>
              <a:rPr lang="en-US" sz="2400" spc="160" dirty="0">
                <a:latin typeface="Times New Roman" pitchFamily="18" charset="0"/>
                <a:cs typeface="Times New Roman" pitchFamily="18" charset="0"/>
              </a:rPr>
              <a:t>to </a:t>
            </a:r>
            <a:r>
              <a:rPr lang="en-US" sz="2400" spc="150" dirty="0">
                <a:latin typeface="Times New Roman" pitchFamily="18" charset="0"/>
                <a:cs typeface="Times New Roman" pitchFamily="18" charset="0"/>
              </a:rPr>
              <a:t>feed </a:t>
            </a:r>
            <a:r>
              <a:rPr lang="en-US" sz="2400" spc="250" dirty="0">
                <a:latin typeface="Times New Roman" pitchFamily="18" charset="0"/>
                <a:cs typeface="Times New Roman" pitchFamily="18" charset="0"/>
              </a:rPr>
              <a:t>my</a:t>
            </a:r>
            <a:r>
              <a:rPr lang="en-US" sz="2400" spc="-285" dirty="0">
                <a:latin typeface="Times New Roman" pitchFamily="18" charset="0"/>
                <a:cs typeface="Times New Roman" pitchFamily="18" charset="0"/>
              </a:rPr>
              <a:t> </a:t>
            </a:r>
            <a:r>
              <a:rPr lang="en-US" sz="2400" spc="100" dirty="0">
                <a:latin typeface="Times New Roman" pitchFamily="18" charset="0"/>
                <a:cs typeface="Times New Roman" pitchFamily="18" charset="0"/>
              </a:rPr>
              <a:t>family.</a:t>
            </a:r>
            <a:endParaRPr lang="fr-FR"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1256549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buFont typeface="+mj-lt"/>
              <a:buAutoNum type="arabicPeriod" startAt="9"/>
            </a:pPr>
            <a:r>
              <a:rPr lang="fr-FR" sz="2400" spc="-165" dirty="0">
                <a:solidFill>
                  <a:srgbClr val="002060"/>
                </a:solidFill>
                <a:latin typeface="Times New Roman" pitchFamily="18" charset="0"/>
                <a:cs typeface="Times New Roman" pitchFamily="18" charset="0"/>
              </a:rPr>
              <a:t>The</a:t>
            </a:r>
            <a:r>
              <a:rPr lang="fr-FR" sz="2400" dirty="0">
                <a:solidFill>
                  <a:srgbClr val="002060"/>
                </a:solidFill>
                <a:latin typeface="Times New Roman" pitchFamily="18" charset="0"/>
                <a:cs typeface="Times New Roman" pitchFamily="18" charset="0"/>
              </a:rPr>
              <a:t> </a:t>
            </a:r>
            <a:r>
              <a:rPr lang="fr-FR" sz="2400" spc="-40" dirty="0" err="1">
                <a:solidFill>
                  <a:srgbClr val="002060"/>
                </a:solidFill>
                <a:latin typeface="Times New Roman" pitchFamily="18" charset="0"/>
                <a:cs typeface="Times New Roman" pitchFamily="18" charset="0"/>
              </a:rPr>
              <a:t>Bandwagon</a:t>
            </a:r>
            <a:r>
              <a:rPr lang="fr-FR" sz="2400" spc="5" dirty="0">
                <a:solidFill>
                  <a:srgbClr val="002060"/>
                </a:solidFill>
                <a:latin typeface="Times New Roman" pitchFamily="18" charset="0"/>
                <a:cs typeface="Times New Roman" pitchFamily="18" charset="0"/>
              </a:rPr>
              <a:t> </a:t>
            </a:r>
            <a:r>
              <a:rPr lang="fr-FR" sz="2400" spc="-45" dirty="0" err="1">
                <a:solidFill>
                  <a:srgbClr val="002060"/>
                </a:solidFill>
                <a:latin typeface="Times New Roman" pitchFamily="18" charset="0"/>
                <a:cs typeface="Times New Roman" pitchFamily="18" charset="0"/>
              </a:rPr>
              <a:t>Fallacy</a:t>
            </a:r>
            <a:endParaRPr lang="fr-FR"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endParaRPr lang="fr-FR" sz="2400" dirty="0">
              <a:latin typeface="Times New Roman" pitchFamily="18" charset="0"/>
              <a:cs typeface="Times New Roman" pitchFamily="18" charset="0"/>
            </a:endParaRPr>
          </a:p>
          <a:p>
            <a:r>
              <a:rPr lang="fr-FR" sz="2400" dirty="0" err="1">
                <a:latin typeface="Times New Roman" pitchFamily="18" charset="0"/>
                <a:cs typeface="Times New Roman" pitchFamily="18" charset="0"/>
              </a:rPr>
              <a:t>Also</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called</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Appeal</a:t>
            </a:r>
            <a:r>
              <a:rPr lang="fr-FR" sz="2400" dirty="0">
                <a:latin typeface="Times New Roman" pitchFamily="18" charset="0"/>
                <a:cs typeface="Times New Roman" pitchFamily="18" charset="0"/>
              </a:rPr>
              <a:t> to </a:t>
            </a:r>
            <a:r>
              <a:rPr lang="fr-FR" sz="2400" dirty="0" err="1">
                <a:latin typeface="Times New Roman" pitchFamily="18" charset="0"/>
                <a:cs typeface="Times New Roman" pitchFamily="18" charset="0"/>
              </a:rPr>
              <a:t>popularity</a:t>
            </a:r>
            <a:r>
              <a:rPr lang="fr-FR" sz="2400" dirty="0">
                <a:latin typeface="Times New Roman" pitchFamily="18" charset="0"/>
                <a:cs typeface="Times New Roman" pitchFamily="18" charset="0"/>
              </a:rPr>
              <a:t> ‘’</a:t>
            </a:r>
          </a:p>
          <a:p>
            <a:endParaRPr lang="fr-FR"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It is a logical fallacy through which one argues that the  opinion of the majority is always valid and that one should  accept or reject an opinion because everyone accepts or  reject it. As everyone believes it, you should do too.</a:t>
            </a:r>
            <a:endParaRPr lang="fr-FR"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25046134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476672"/>
            <a:ext cx="7498080" cy="5534044"/>
          </a:xfrm>
        </p:spPr>
        <p:txBody>
          <a:bodyPr>
            <a:normAutofit/>
          </a:bodyPr>
          <a:lstStyle/>
          <a:p>
            <a:pPr algn="just">
              <a:lnSpc>
                <a:spcPct val="150000"/>
              </a:lnSpc>
            </a:pPr>
            <a:endParaRPr lang="fr-FR" sz="2400" dirty="0">
              <a:latin typeface="Times New Roman" pitchFamily="18" charset="0"/>
              <a:cs typeface="Times New Roman" pitchFamily="18" charset="0"/>
            </a:endParaRPr>
          </a:p>
          <a:p>
            <a:pPr algn="just">
              <a:lnSpc>
                <a:spcPct val="150000"/>
              </a:lnSpc>
            </a:pPr>
            <a:endParaRPr lang="fr-FR" sz="2400" dirty="0">
              <a:latin typeface="Times New Roman" pitchFamily="18" charset="0"/>
              <a:cs typeface="Times New Roman" pitchFamily="18" charset="0"/>
            </a:endParaRPr>
          </a:p>
          <a:p>
            <a:pPr algn="just">
              <a:lnSpc>
                <a:spcPct val="150000"/>
              </a:lnSpc>
              <a:buNone/>
            </a:pPr>
            <a:r>
              <a:rPr lang="fr-FR" sz="2400" dirty="0" err="1" smtClean="0">
                <a:latin typeface="Times New Roman" pitchFamily="18" charset="0"/>
                <a:cs typeface="Times New Roman" pitchFamily="18" charset="0"/>
              </a:rPr>
              <a:t>Example</a:t>
            </a:r>
            <a:r>
              <a:rPr lang="fr-FR" sz="2400" dirty="0" smtClean="0">
                <a:latin typeface="Times New Roman" pitchFamily="18" charset="0"/>
                <a:cs typeface="Times New Roman" pitchFamily="18" charset="0"/>
              </a:rPr>
              <a:t> 1 </a:t>
            </a:r>
            <a:r>
              <a:rPr lang="fr-FR" sz="2400" dirty="0">
                <a:latin typeface="Times New Roman" pitchFamily="18" charset="0"/>
                <a:cs typeface="Times New Roman" pitchFamily="18" charset="0"/>
              </a:rPr>
              <a:t>: </a:t>
            </a:r>
            <a:r>
              <a:rPr lang="en-US" sz="2400" spc="125" dirty="0">
                <a:latin typeface="Times New Roman" pitchFamily="18" charset="0"/>
                <a:cs typeface="Times New Roman" pitchFamily="18" charset="0"/>
              </a:rPr>
              <a:t>Marcus </a:t>
            </a:r>
            <a:r>
              <a:rPr lang="en-US" sz="2400" spc="155" dirty="0">
                <a:latin typeface="Times New Roman" pitchFamily="18" charset="0"/>
                <a:cs typeface="Times New Roman" pitchFamily="18" charset="0"/>
              </a:rPr>
              <a:t>wants </a:t>
            </a:r>
            <a:r>
              <a:rPr lang="en-US" sz="2400" spc="165" dirty="0">
                <a:latin typeface="Times New Roman" pitchFamily="18" charset="0"/>
                <a:cs typeface="Times New Roman" pitchFamily="18" charset="0"/>
              </a:rPr>
              <a:t>to </a:t>
            </a:r>
            <a:r>
              <a:rPr lang="en-US" sz="2400" spc="220" dirty="0">
                <a:latin typeface="Times New Roman" pitchFamily="18" charset="0"/>
                <a:cs typeface="Times New Roman" pitchFamily="18" charset="0"/>
              </a:rPr>
              <a:t>go  </a:t>
            </a:r>
            <a:r>
              <a:rPr lang="en-US" sz="2400" spc="165" dirty="0">
                <a:latin typeface="Times New Roman" pitchFamily="18" charset="0"/>
                <a:cs typeface="Times New Roman" pitchFamily="18" charset="0"/>
              </a:rPr>
              <a:t>to </a:t>
            </a:r>
            <a:r>
              <a:rPr lang="en-US" sz="2400" spc="265" dirty="0">
                <a:latin typeface="Times New Roman" pitchFamily="18" charset="0"/>
                <a:cs typeface="Times New Roman" pitchFamily="18" charset="0"/>
              </a:rPr>
              <a:t>a </a:t>
            </a:r>
            <a:r>
              <a:rPr lang="en-US" sz="2400" spc="145" dirty="0">
                <a:latin typeface="Times New Roman" pitchFamily="18" charset="0"/>
                <a:cs typeface="Times New Roman" pitchFamily="18" charset="0"/>
              </a:rPr>
              <a:t>small  </a:t>
            </a:r>
            <a:r>
              <a:rPr lang="en-US" sz="2400" spc="200" dirty="0">
                <a:latin typeface="Times New Roman" pitchFamily="18" charset="0"/>
                <a:cs typeface="Times New Roman" pitchFamily="18" charset="0"/>
              </a:rPr>
              <a:t>community </a:t>
            </a:r>
            <a:r>
              <a:rPr lang="en-US" sz="2400" spc="135" dirty="0">
                <a:latin typeface="Times New Roman" pitchFamily="18" charset="0"/>
                <a:cs typeface="Times New Roman" pitchFamily="18" charset="0"/>
              </a:rPr>
              <a:t>college  </a:t>
            </a:r>
            <a:r>
              <a:rPr lang="en-US" sz="2400" spc="120" dirty="0">
                <a:latin typeface="Times New Roman" pitchFamily="18" charset="0"/>
                <a:cs typeface="Times New Roman" pitchFamily="18" charset="0"/>
              </a:rPr>
              <a:t>close </a:t>
            </a:r>
            <a:r>
              <a:rPr lang="en-US" sz="2400" spc="165" dirty="0">
                <a:latin typeface="Times New Roman" pitchFamily="18" charset="0"/>
                <a:cs typeface="Times New Roman" pitchFamily="18" charset="0"/>
              </a:rPr>
              <a:t>to </a:t>
            </a:r>
            <a:r>
              <a:rPr lang="en-US" sz="2400" spc="120" dirty="0">
                <a:latin typeface="Times New Roman" pitchFamily="18" charset="0"/>
                <a:cs typeface="Times New Roman" pitchFamily="18" charset="0"/>
              </a:rPr>
              <a:t>home, </a:t>
            </a:r>
            <a:r>
              <a:rPr lang="en-US" sz="2400" spc="185" dirty="0">
                <a:latin typeface="Times New Roman" pitchFamily="18" charset="0"/>
                <a:cs typeface="Times New Roman" pitchFamily="18" charset="0"/>
              </a:rPr>
              <a:t>but  </a:t>
            </a:r>
            <a:r>
              <a:rPr lang="en-US" sz="2400" spc="200" dirty="0">
                <a:latin typeface="Times New Roman" pitchFamily="18" charset="0"/>
                <a:cs typeface="Times New Roman" pitchFamily="18" charset="0"/>
              </a:rPr>
              <a:t>most </a:t>
            </a:r>
            <a:r>
              <a:rPr lang="en-US" sz="2400" spc="150" dirty="0">
                <a:latin typeface="Times New Roman" pitchFamily="18" charset="0"/>
                <a:cs typeface="Times New Roman" pitchFamily="18" charset="0"/>
              </a:rPr>
              <a:t>of </a:t>
            </a:r>
            <a:r>
              <a:rPr lang="en-US" sz="2400" spc="135" dirty="0">
                <a:latin typeface="Times New Roman" pitchFamily="18" charset="0"/>
                <a:cs typeface="Times New Roman" pitchFamily="18" charset="0"/>
              </a:rPr>
              <a:t>students </a:t>
            </a:r>
            <a:r>
              <a:rPr lang="en-US" sz="2400" spc="65" dirty="0">
                <a:latin typeface="Times New Roman" pitchFamily="18" charset="0"/>
                <a:cs typeface="Times New Roman" pitchFamily="18" charset="0"/>
              </a:rPr>
              <a:t>in  </a:t>
            </a:r>
            <a:r>
              <a:rPr lang="en-US" sz="2400" spc="60" dirty="0">
                <a:latin typeface="Times New Roman" pitchFamily="18" charset="0"/>
                <a:cs typeface="Times New Roman" pitchFamily="18" charset="0"/>
              </a:rPr>
              <a:t>his </a:t>
            </a:r>
            <a:r>
              <a:rPr lang="en-US" sz="2400" spc="120" dirty="0">
                <a:latin typeface="Times New Roman" pitchFamily="18" charset="0"/>
                <a:cs typeface="Times New Roman" pitchFamily="18" charset="0"/>
              </a:rPr>
              <a:t>class </a:t>
            </a:r>
            <a:r>
              <a:rPr lang="en-US" sz="2400" spc="145" dirty="0">
                <a:latin typeface="Times New Roman" pitchFamily="18" charset="0"/>
                <a:cs typeface="Times New Roman" pitchFamily="18" charset="0"/>
              </a:rPr>
              <a:t>are  </a:t>
            </a:r>
            <a:r>
              <a:rPr lang="en-US" sz="2400" spc="160" dirty="0">
                <a:latin typeface="Times New Roman" pitchFamily="18" charset="0"/>
                <a:cs typeface="Times New Roman" pitchFamily="18" charset="0"/>
              </a:rPr>
              <a:t>applying </a:t>
            </a:r>
            <a:r>
              <a:rPr lang="en-US" sz="2400" spc="165" dirty="0">
                <a:latin typeface="Times New Roman" pitchFamily="18" charset="0"/>
                <a:cs typeface="Times New Roman" pitchFamily="18" charset="0"/>
              </a:rPr>
              <a:t>to </a:t>
            </a:r>
            <a:r>
              <a:rPr lang="en-US" sz="2400" spc="125" dirty="0">
                <a:latin typeface="Times New Roman" pitchFamily="18" charset="0"/>
                <a:cs typeface="Times New Roman" pitchFamily="18" charset="0"/>
              </a:rPr>
              <a:t>larger  colleges </a:t>
            </a:r>
            <a:r>
              <a:rPr lang="en-US" sz="2400" spc="155" dirty="0">
                <a:latin typeface="Times New Roman" pitchFamily="18" charset="0"/>
                <a:cs typeface="Times New Roman" pitchFamily="18" charset="0"/>
              </a:rPr>
              <a:t>out </a:t>
            </a:r>
            <a:r>
              <a:rPr lang="en-US" sz="2400" spc="150" dirty="0">
                <a:latin typeface="Times New Roman" pitchFamily="18" charset="0"/>
                <a:cs typeface="Times New Roman" pitchFamily="18" charset="0"/>
              </a:rPr>
              <a:t>of</a:t>
            </a:r>
            <a:r>
              <a:rPr lang="en-US" sz="2400" spc="-195" dirty="0">
                <a:latin typeface="Times New Roman" pitchFamily="18" charset="0"/>
                <a:cs typeface="Times New Roman" pitchFamily="18" charset="0"/>
              </a:rPr>
              <a:t> </a:t>
            </a:r>
            <a:r>
              <a:rPr lang="en-US" sz="2400" spc="100" dirty="0">
                <a:latin typeface="Times New Roman" pitchFamily="18" charset="0"/>
                <a:cs typeface="Times New Roman" pitchFamily="18" charset="0"/>
              </a:rPr>
              <a:t>state.  </a:t>
            </a:r>
            <a:r>
              <a:rPr lang="en-US" sz="2400" spc="125" dirty="0">
                <a:latin typeface="Times New Roman" pitchFamily="18" charset="0"/>
                <a:cs typeface="Times New Roman" pitchFamily="18" charset="0"/>
              </a:rPr>
              <a:t>Marcus </a:t>
            </a:r>
            <a:r>
              <a:rPr lang="en-US" sz="2400" spc="155" dirty="0">
                <a:latin typeface="Times New Roman" pitchFamily="18" charset="0"/>
                <a:cs typeface="Times New Roman" pitchFamily="18" charset="0"/>
              </a:rPr>
              <a:t>decides </a:t>
            </a:r>
            <a:r>
              <a:rPr lang="en-US" sz="2400" spc="175" dirty="0">
                <a:latin typeface="Times New Roman" pitchFamily="18" charset="0"/>
                <a:cs typeface="Times New Roman" pitchFamily="18" charset="0"/>
              </a:rPr>
              <a:t>that  </a:t>
            </a:r>
            <a:r>
              <a:rPr lang="en-US" sz="2400" spc="130" dirty="0">
                <a:latin typeface="Times New Roman" pitchFamily="18" charset="0"/>
                <a:cs typeface="Times New Roman" pitchFamily="18" charset="0"/>
              </a:rPr>
              <a:t>he </a:t>
            </a:r>
            <a:r>
              <a:rPr lang="en-US" sz="2400" spc="125" dirty="0">
                <a:latin typeface="Times New Roman" pitchFamily="18" charset="0"/>
                <a:cs typeface="Times New Roman" pitchFamily="18" charset="0"/>
              </a:rPr>
              <a:t>should </a:t>
            </a:r>
            <a:r>
              <a:rPr lang="en-US" sz="2400" spc="120" dirty="0">
                <a:latin typeface="Times New Roman" pitchFamily="18" charset="0"/>
                <a:cs typeface="Times New Roman" pitchFamily="18" charset="0"/>
              </a:rPr>
              <a:t>also</a:t>
            </a:r>
            <a:r>
              <a:rPr lang="en-US" sz="2400" spc="-135" dirty="0">
                <a:latin typeface="Times New Roman" pitchFamily="18" charset="0"/>
                <a:cs typeface="Times New Roman" pitchFamily="18" charset="0"/>
              </a:rPr>
              <a:t> </a:t>
            </a:r>
            <a:r>
              <a:rPr lang="en-US" sz="2400" spc="175" dirty="0">
                <a:latin typeface="Times New Roman" pitchFamily="18" charset="0"/>
                <a:cs typeface="Times New Roman" pitchFamily="18" charset="0"/>
              </a:rPr>
              <a:t>apply  </a:t>
            </a:r>
            <a:r>
              <a:rPr lang="en-US" sz="2400" spc="165" dirty="0">
                <a:latin typeface="Times New Roman" pitchFamily="18" charset="0"/>
                <a:cs typeface="Times New Roman" pitchFamily="18" charset="0"/>
              </a:rPr>
              <a:t>to </a:t>
            </a:r>
            <a:r>
              <a:rPr lang="en-US" sz="2400" spc="130" dirty="0">
                <a:latin typeface="Times New Roman" pitchFamily="18" charset="0"/>
                <a:cs typeface="Times New Roman" pitchFamily="18" charset="0"/>
              </a:rPr>
              <a:t>those</a:t>
            </a:r>
            <a:r>
              <a:rPr lang="en-US" sz="2400" spc="-80" dirty="0">
                <a:latin typeface="Times New Roman" pitchFamily="18" charset="0"/>
                <a:cs typeface="Times New Roman" pitchFamily="18" charset="0"/>
              </a:rPr>
              <a:t> </a:t>
            </a:r>
            <a:r>
              <a:rPr lang="en-US" sz="2400" spc="95" dirty="0">
                <a:latin typeface="Times New Roman" pitchFamily="18" charset="0"/>
                <a:cs typeface="Times New Roman" pitchFamily="18" charset="0"/>
              </a:rPr>
              <a:t>colleges.</a:t>
            </a:r>
          </a:p>
          <a:p>
            <a:pPr algn="just">
              <a:lnSpc>
                <a:spcPct val="150000"/>
              </a:lnSpc>
            </a:pPr>
            <a:endParaRPr lang="en-US" sz="2400" spc="95" dirty="0">
              <a:latin typeface="Times New Roman" pitchFamily="18" charset="0"/>
              <a:cs typeface="Times New Roman" pitchFamily="18" charset="0"/>
            </a:endParaRPr>
          </a:p>
          <a:p>
            <a:endParaRPr lang="fr-FR"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2345419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7290" y="500042"/>
            <a:ext cx="7467600" cy="6045348"/>
          </a:xfrm>
        </p:spPr>
        <p:txBody>
          <a:bodyPr>
            <a:normAutofit fontScale="70000" lnSpcReduction="20000"/>
          </a:bodyPr>
          <a:lstStyle/>
          <a:p>
            <a:pPr marL="457200" indent="-457200">
              <a:lnSpc>
                <a:spcPct val="200000"/>
              </a:lnSpc>
              <a:buFont typeface="+mj-lt"/>
              <a:buAutoNum type="arabicParenR"/>
            </a:pPr>
            <a:r>
              <a:rPr lang="fr-FR" spc="-165" dirty="0">
                <a:solidFill>
                  <a:srgbClr val="002060"/>
                </a:solidFill>
                <a:latin typeface="Calisto MT" pitchFamily="18" charset="0"/>
              </a:rPr>
              <a:t>The </a:t>
            </a:r>
            <a:r>
              <a:rPr lang="fr-FR" spc="-35" dirty="0">
                <a:solidFill>
                  <a:srgbClr val="002060"/>
                </a:solidFill>
                <a:latin typeface="Calisto MT" pitchFamily="18" charset="0"/>
              </a:rPr>
              <a:t>Ad </a:t>
            </a:r>
            <a:r>
              <a:rPr lang="fr-FR" spc="-100" dirty="0">
                <a:solidFill>
                  <a:srgbClr val="002060"/>
                </a:solidFill>
                <a:latin typeface="Calisto MT" pitchFamily="18" charset="0"/>
              </a:rPr>
              <a:t>Hominem </a:t>
            </a:r>
            <a:r>
              <a:rPr lang="fr-FR" spc="-45" dirty="0" err="1">
                <a:solidFill>
                  <a:srgbClr val="002060"/>
                </a:solidFill>
                <a:latin typeface="Calisto MT" pitchFamily="18" charset="0"/>
              </a:rPr>
              <a:t>Fallacy_____________________________</a:t>
            </a:r>
            <a:endParaRPr lang="fr-FR" spc="-45" dirty="0">
              <a:solidFill>
                <a:srgbClr val="002060"/>
              </a:solidFill>
              <a:latin typeface="Calisto MT" pitchFamily="18" charset="0"/>
            </a:endParaRPr>
          </a:p>
          <a:p>
            <a:pPr marL="457200" indent="-457200">
              <a:lnSpc>
                <a:spcPct val="200000"/>
              </a:lnSpc>
              <a:buFont typeface="+mj-lt"/>
              <a:buAutoNum type="arabicParenR"/>
            </a:pPr>
            <a:r>
              <a:rPr lang="fr-FR" spc="-165" dirty="0">
                <a:solidFill>
                  <a:srgbClr val="002060"/>
                </a:solidFill>
                <a:latin typeface="Calisto MT" pitchFamily="18" charset="0"/>
              </a:rPr>
              <a:t>The </a:t>
            </a:r>
            <a:r>
              <a:rPr lang="fr-FR" spc="-235" dirty="0">
                <a:solidFill>
                  <a:srgbClr val="002060"/>
                </a:solidFill>
                <a:latin typeface="Calisto MT" pitchFamily="18" charset="0"/>
              </a:rPr>
              <a:t>Tu </a:t>
            </a:r>
            <a:r>
              <a:rPr lang="fr-FR" spc="-30" dirty="0" err="1">
                <a:solidFill>
                  <a:srgbClr val="002060"/>
                </a:solidFill>
                <a:latin typeface="Calisto MT" pitchFamily="18" charset="0"/>
              </a:rPr>
              <a:t>Quoque</a:t>
            </a:r>
            <a:r>
              <a:rPr lang="fr-FR" spc="-50" dirty="0">
                <a:solidFill>
                  <a:srgbClr val="002060"/>
                </a:solidFill>
                <a:latin typeface="Calisto MT" pitchFamily="18" charset="0"/>
              </a:rPr>
              <a:t> </a:t>
            </a:r>
            <a:r>
              <a:rPr lang="fr-FR" spc="-45" dirty="0" err="1">
                <a:solidFill>
                  <a:srgbClr val="002060"/>
                </a:solidFill>
                <a:latin typeface="Calisto MT" pitchFamily="18" charset="0"/>
              </a:rPr>
              <a:t>Fallacy________________________________</a:t>
            </a:r>
            <a:endParaRPr lang="fr-FR" spc="-45" dirty="0">
              <a:solidFill>
                <a:srgbClr val="002060"/>
              </a:solidFill>
              <a:latin typeface="Calisto MT" pitchFamily="18" charset="0"/>
            </a:endParaRPr>
          </a:p>
          <a:p>
            <a:pPr marL="457200" indent="-457200">
              <a:lnSpc>
                <a:spcPct val="200000"/>
              </a:lnSpc>
              <a:buFont typeface="+mj-lt"/>
              <a:buAutoNum type="arabicParenR"/>
            </a:pPr>
            <a:r>
              <a:rPr lang="fr-FR" spc="-165" dirty="0">
                <a:solidFill>
                  <a:srgbClr val="002060"/>
                </a:solidFill>
                <a:latin typeface="Calisto MT" pitchFamily="18" charset="0"/>
              </a:rPr>
              <a:t>The  </a:t>
            </a:r>
            <a:r>
              <a:rPr lang="fr-FR" spc="-20" dirty="0" err="1">
                <a:solidFill>
                  <a:srgbClr val="002060"/>
                </a:solidFill>
                <a:latin typeface="Calisto MT" pitchFamily="18" charset="0"/>
              </a:rPr>
              <a:t>Straw</a:t>
            </a:r>
            <a:r>
              <a:rPr lang="fr-FR" spc="-290" dirty="0">
                <a:solidFill>
                  <a:srgbClr val="002060"/>
                </a:solidFill>
                <a:latin typeface="Calisto MT" pitchFamily="18" charset="0"/>
              </a:rPr>
              <a:t> </a:t>
            </a:r>
            <a:r>
              <a:rPr lang="fr-FR" spc="-55" dirty="0">
                <a:solidFill>
                  <a:srgbClr val="002060"/>
                </a:solidFill>
                <a:latin typeface="Calisto MT" pitchFamily="18" charset="0"/>
              </a:rPr>
              <a:t>Man</a:t>
            </a:r>
            <a:r>
              <a:rPr lang="fr-FR" spc="-5" dirty="0">
                <a:solidFill>
                  <a:srgbClr val="002060"/>
                </a:solidFill>
                <a:latin typeface="Calisto MT" pitchFamily="18" charset="0"/>
              </a:rPr>
              <a:t> </a:t>
            </a:r>
            <a:r>
              <a:rPr lang="fr-FR" spc="-45" dirty="0" err="1">
                <a:solidFill>
                  <a:srgbClr val="002060"/>
                </a:solidFill>
                <a:latin typeface="Calisto MT" pitchFamily="18" charset="0"/>
              </a:rPr>
              <a:t>Fallacy________________________________</a:t>
            </a:r>
            <a:endParaRPr lang="fr-FR" spc="-45" dirty="0">
              <a:solidFill>
                <a:srgbClr val="002060"/>
              </a:solidFill>
              <a:latin typeface="Calisto MT" pitchFamily="18" charset="0"/>
            </a:endParaRPr>
          </a:p>
          <a:p>
            <a:pPr marL="457200" indent="-457200">
              <a:lnSpc>
                <a:spcPct val="200000"/>
              </a:lnSpc>
              <a:buFont typeface="+mj-lt"/>
              <a:buAutoNum type="arabicParenR"/>
            </a:pPr>
            <a:r>
              <a:rPr lang="fr-FR" spc="-165" dirty="0">
                <a:solidFill>
                  <a:srgbClr val="002060"/>
                </a:solidFill>
                <a:latin typeface="Calisto MT" pitchFamily="18" charset="0"/>
              </a:rPr>
              <a:t>The  </a:t>
            </a:r>
            <a:r>
              <a:rPr lang="fr-FR" spc="-5" dirty="0" err="1">
                <a:solidFill>
                  <a:srgbClr val="002060"/>
                </a:solidFill>
                <a:latin typeface="Calisto MT" pitchFamily="18" charset="0"/>
              </a:rPr>
              <a:t>Appeal</a:t>
            </a:r>
            <a:r>
              <a:rPr lang="fr-FR" spc="-305" dirty="0">
                <a:solidFill>
                  <a:srgbClr val="002060"/>
                </a:solidFill>
                <a:latin typeface="Calisto MT" pitchFamily="18" charset="0"/>
              </a:rPr>
              <a:t> </a:t>
            </a:r>
            <a:r>
              <a:rPr lang="fr-FR" spc="55" dirty="0">
                <a:solidFill>
                  <a:srgbClr val="002060"/>
                </a:solidFill>
                <a:latin typeface="Calisto MT" pitchFamily="18" charset="0"/>
              </a:rPr>
              <a:t>to</a:t>
            </a:r>
            <a:r>
              <a:rPr lang="fr-FR" spc="-10" dirty="0">
                <a:solidFill>
                  <a:srgbClr val="002060"/>
                </a:solidFill>
                <a:latin typeface="Calisto MT" pitchFamily="18" charset="0"/>
              </a:rPr>
              <a:t> </a:t>
            </a:r>
            <a:r>
              <a:rPr lang="fr-FR" spc="-30" dirty="0" err="1">
                <a:solidFill>
                  <a:srgbClr val="002060"/>
                </a:solidFill>
                <a:latin typeface="Calisto MT" pitchFamily="18" charset="0"/>
              </a:rPr>
              <a:t>Ignorance_______________________________</a:t>
            </a:r>
            <a:endParaRPr lang="fr-FR" spc="-30" dirty="0">
              <a:solidFill>
                <a:srgbClr val="002060"/>
              </a:solidFill>
              <a:latin typeface="Calisto MT" pitchFamily="18" charset="0"/>
            </a:endParaRPr>
          </a:p>
          <a:p>
            <a:pPr marL="457200" indent="-457200">
              <a:lnSpc>
                <a:spcPct val="200000"/>
              </a:lnSpc>
              <a:buFont typeface="+mj-lt"/>
              <a:buAutoNum type="arabicParenR"/>
            </a:pPr>
            <a:r>
              <a:rPr lang="fr-FR" spc="-165" dirty="0">
                <a:solidFill>
                  <a:srgbClr val="002060"/>
                </a:solidFill>
                <a:latin typeface="Calisto MT" pitchFamily="18" charset="0"/>
              </a:rPr>
              <a:t>The  </a:t>
            </a:r>
            <a:r>
              <a:rPr lang="fr-FR" spc="-45" dirty="0" err="1">
                <a:solidFill>
                  <a:srgbClr val="002060"/>
                </a:solidFill>
                <a:latin typeface="Calisto MT" pitchFamily="18" charset="0"/>
              </a:rPr>
              <a:t>Slippery</a:t>
            </a:r>
            <a:r>
              <a:rPr lang="fr-FR" spc="-290" dirty="0">
                <a:solidFill>
                  <a:srgbClr val="002060"/>
                </a:solidFill>
                <a:latin typeface="Calisto MT" pitchFamily="18" charset="0"/>
              </a:rPr>
              <a:t> </a:t>
            </a:r>
            <a:r>
              <a:rPr lang="fr-FR" spc="-40" dirty="0" err="1">
                <a:solidFill>
                  <a:srgbClr val="002060"/>
                </a:solidFill>
                <a:latin typeface="Calisto MT" pitchFamily="18" charset="0"/>
              </a:rPr>
              <a:t>Slope</a:t>
            </a:r>
            <a:r>
              <a:rPr lang="fr-FR" dirty="0">
                <a:solidFill>
                  <a:srgbClr val="002060"/>
                </a:solidFill>
                <a:latin typeface="Calisto MT" pitchFamily="18" charset="0"/>
              </a:rPr>
              <a:t> </a:t>
            </a:r>
            <a:r>
              <a:rPr lang="fr-FR" spc="-45" dirty="0" err="1">
                <a:solidFill>
                  <a:srgbClr val="002060"/>
                </a:solidFill>
                <a:latin typeface="Calisto MT" pitchFamily="18" charset="0"/>
              </a:rPr>
              <a:t>Fallacy____________________________</a:t>
            </a:r>
            <a:endParaRPr lang="fr-FR" spc="-45" dirty="0">
              <a:solidFill>
                <a:srgbClr val="002060"/>
              </a:solidFill>
              <a:latin typeface="Calisto MT" pitchFamily="18" charset="0"/>
            </a:endParaRPr>
          </a:p>
          <a:p>
            <a:pPr marL="457200" indent="-457200">
              <a:lnSpc>
                <a:spcPct val="200000"/>
              </a:lnSpc>
              <a:buFont typeface="+mj-lt"/>
              <a:buAutoNum type="arabicParenR"/>
            </a:pPr>
            <a:r>
              <a:rPr lang="fr-FR" spc="-165" dirty="0">
                <a:solidFill>
                  <a:srgbClr val="002060"/>
                </a:solidFill>
                <a:latin typeface="Calisto MT" pitchFamily="18" charset="0"/>
              </a:rPr>
              <a:t>The</a:t>
            </a:r>
            <a:r>
              <a:rPr lang="fr-FR" spc="-5" dirty="0">
                <a:solidFill>
                  <a:srgbClr val="002060"/>
                </a:solidFill>
                <a:latin typeface="Calisto MT" pitchFamily="18" charset="0"/>
              </a:rPr>
              <a:t> </a:t>
            </a:r>
            <a:r>
              <a:rPr lang="fr-FR" spc="-10" dirty="0" err="1">
                <a:solidFill>
                  <a:srgbClr val="002060"/>
                </a:solidFill>
                <a:latin typeface="Calisto MT" pitchFamily="18" charset="0"/>
              </a:rPr>
              <a:t>Petitio</a:t>
            </a:r>
            <a:r>
              <a:rPr lang="fr-FR" dirty="0">
                <a:solidFill>
                  <a:srgbClr val="002060"/>
                </a:solidFill>
                <a:latin typeface="Calisto MT" pitchFamily="18" charset="0"/>
              </a:rPr>
              <a:t> </a:t>
            </a:r>
            <a:r>
              <a:rPr lang="fr-FR" spc="-45" dirty="0" err="1">
                <a:solidFill>
                  <a:srgbClr val="002060"/>
                </a:solidFill>
                <a:latin typeface="Calisto MT" pitchFamily="18" charset="0"/>
              </a:rPr>
              <a:t>Fallacy_________________________________</a:t>
            </a:r>
            <a:endParaRPr lang="fr-FR" spc="-45" dirty="0">
              <a:solidFill>
                <a:srgbClr val="002060"/>
              </a:solidFill>
              <a:latin typeface="Calisto MT" pitchFamily="18" charset="0"/>
            </a:endParaRPr>
          </a:p>
          <a:p>
            <a:pPr marL="457200" indent="-457200">
              <a:lnSpc>
                <a:spcPct val="200000"/>
              </a:lnSpc>
              <a:buFont typeface="+mj-lt"/>
              <a:buAutoNum type="arabicParenR"/>
            </a:pPr>
            <a:r>
              <a:rPr lang="fr-FR" spc="-165" dirty="0">
                <a:solidFill>
                  <a:srgbClr val="002060"/>
                </a:solidFill>
                <a:latin typeface="Calisto MT" pitchFamily="18" charset="0"/>
              </a:rPr>
              <a:t>The</a:t>
            </a:r>
            <a:r>
              <a:rPr lang="fr-FR" spc="-10" dirty="0">
                <a:solidFill>
                  <a:srgbClr val="002060"/>
                </a:solidFill>
                <a:latin typeface="Calisto MT" pitchFamily="18" charset="0"/>
              </a:rPr>
              <a:t> </a:t>
            </a:r>
            <a:r>
              <a:rPr lang="fr-FR" spc="-20" dirty="0" err="1">
                <a:solidFill>
                  <a:srgbClr val="002060"/>
                </a:solidFill>
                <a:latin typeface="Calisto MT" pitchFamily="18" charset="0"/>
              </a:rPr>
              <a:t>Questionable</a:t>
            </a:r>
            <a:r>
              <a:rPr lang="fr-FR" spc="-5" dirty="0">
                <a:solidFill>
                  <a:srgbClr val="002060"/>
                </a:solidFill>
                <a:latin typeface="Calisto MT" pitchFamily="18" charset="0"/>
              </a:rPr>
              <a:t> </a:t>
            </a:r>
            <a:r>
              <a:rPr lang="fr-FR" spc="-45" dirty="0" err="1">
                <a:solidFill>
                  <a:srgbClr val="002060"/>
                </a:solidFill>
                <a:latin typeface="Calisto MT" pitchFamily="18" charset="0"/>
              </a:rPr>
              <a:t>Fallacy______________________________</a:t>
            </a:r>
            <a:endParaRPr lang="fr-FR" spc="-45" dirty="0">
              <a:solidFill>
                <a:srgbClr val="002060"/>
              </a:solidFill>
              <a:latin typeface="Calisto MT" pitchFamily="18" charset="0"/>
            </a:endParaRPr>
          </a:p>
          <a:p>
            <a:endParaRPr lang="fr-FR" dirty="0"/>
          </a:p>
        </p:txBody>
      </p:sp>
    </p:spTree>
    <p:extLst>
      <p:ext uri="{BB962C8B-B14F-4D97-AF65-F5344CB8AC3E}">
        <p14:creationId xmlns="" xmlns:p14="http://schemas.microsoft.com/office/powerpoint/2010/main" val="8772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620688"/>
            <a:ext cx="7498080" cy="5391168"/>
          </a:xfrm>
        </p:spPr>
        <p:txBody>
          <a:bodyPr>
            <a:normAutofit/>
          </a:bodyPr>
          <a:lstStyle/>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pPr algn="just">
              <a:lnSpc>
                <a:spcPct val="150000"/>
              </a:lnSpc>
            </a:pPr>
            <a:r>
              <a:rPr lang="en-US" sz="2400" dirty="0">
                <a:latin typeface="Times New Roman" pitchFamily="18" charset="0"/>
                <a:cs typeface="Times New Roman" pitchFamily="18" charset="0"/>
              </a:rPr>
              <a:t>Example 2: Cathy is opposed to  social media because she would  rather have a face-  to-face  conversation. However, more and  more of Cathy's friends have joined  social media sites,  so Cathy feels like  she needs to create  an account as well</a:t>
            </a:r>
          </a:p>
          <a:p>
            <a:pPr>
              <a:buNone/>
            </a:pPr>
            <a:endParaRPr lang="fr-FR"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38424768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buFont typeface="+mj-lt"/>
              <a:buAutoNum type="arabicPeriod" startAt="10"/>
            </a:pPr>
            <a:r>
              <a:rPr lang="fr-FR" sz="2400" spc="-165" dirty="0">
                <a:solidFill>
                  <a:srgbClr val="002060"/>
                </a:solidFill>
                <a:latin typeface="Times New Roman" pitchFamily="18" charset="0"/>
                <a:cs typeface="Times New Roman" pitchFamily="18" charset="0"/>
              </a:rPr>
              <a:t>The</a:t>
            </a:r>
            <a:r>
              <a:rPr lang="fr-FR" sz="2400" spc="-10" dirty="0">
                <a:solidFill>
                  <a:srgbClr val="002060"/>
                </a:solidFill>
                <a:latin typeface="Times New Roman" pitchFamily="18" charset="0"/>
                <a:cs typeface="Times New Roman" pitchFamily="18" charset="0"/>
              </a:rPr>
              <a:t> </a:t>
            </a:r>
            <a:r>
              <a:rPr lang="fr-FR" sz="2400" spc="-60" dirty="0" err="1">
                <a:solidFill>
                  <a:srgbClr val="002060"/>
                </a:solidFill>
                <a:latin typeface="Times New Roman" pitchFamily="18" charset="0"/>
                <a:cs typeface="Times New Roman" pitchFamily="18" charset="0"/>
              </a:rPr>
              <a:t>Dilemma</a:t>
            </a:r>
            <a:r>
              <a:rPr lang="fr-FR" sz="2400" spc="-5" dirty="0">
                <a:solidFill>
                  <a:srgbClr val="002060"/>
                </a:solidFill>
                <a:latin typeface="Times New Roman" pitchFamily="18" charset="0"/>
                <a:cs typeface="Times New Roman" pitchFamily="18" charset="0"/>
              </a:rPr>
              <a:t> </a:t>
            </a:r>
            <a:r>
              <a:rPr lang="fr-FR" sz="2400" spc="-45" dirty="0" err="1">
                <a:solidFill>
                  <a:srgbClr val="002060"/>
                </a:solidFill>
                <a:latin typeface="Times New Roman" pitchFamily="18" charset="0"/>
                <a:cs typeface="Times New Roman" pitchFamily="18" charset="0"/>
              </a:rPr>
              <a:t>Fallacy</a:t>
            </a:r>
            <a:endParaRPr lang="fr-FR"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This fallacy has a few other names:" black and white  fallacy" "either-or fallacy" and "false   dichotomy".</a:t>
            </a:r>
          </a:p>
          <a:p>
            <a:endParaRPr lang="fr-FR"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Dilemma fallacy is defined as presenting only two  choices for an issue when there may actually be  additional options .</a:t>
            </a:r>
            <a:endParaRPr lang="fr-FR"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10219026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620688"/>
            <a:ext cx="7498080" cy="5391168"/>
          </a:xfrm>
        </p:spPr>
        <p:txBody>
          <a:bodyPr/>
          <a:lstStyle/>
          <a:p>
            <a:endParaRPr lang="en-US" sz="2400" spc="155" dirty="0">
              <a:latin typeface="Times New Roman" pitchFamily="18" charset="0"/>
              <a:cs typeface="Times New Roman" pitchFamily="18" charset="0"/>
            </a:endParaRPr>
          </a:p>
          <a:p>
            <a:endParaRPr lang="en-US" sz="2400" spc="155" dirty="0">
              <a:latin typeface="Times New Roman" pitchFamily="18" charset="0"/>
              <a:cs typeface="Times New Roman" pitchFamily="18" charset="0"/>
            </a:endParaRPr>
          </a:p>
          <a:p>
            <a:pPr algn="just"/>
            <a:r>
              <a:rPr lang="en-US" sz="2400" spc="155" dirty="0">
                <a:latin typeface="Times New Roman" pitchFamily="18" charset="0"/>
                <a:cs typeface="Times New Roman" pitchFamily="18" charset="0"/>
              </a:rPr>
              <a:t>Example </a:t>
            </a:r>
            <a:r>
              <a:rPr lang="en-US" sz="2400" spc="90" dirty="0">
                <a:latin typeface="Times New Roman" pitchFamily="18" charset="0"/>
                <a:cs typeface="Times New Roman" pitchFamily="18" charset="0"/>
              </a:rPr>
              <a:t>"one </a:t>
            </a:r>
            <a:r>
              <a:rPr lang="en-US" sz="2400" spc="75" dirty="0">
                <a:latin typeface="Times New Roman" pitchFamily="18" charset="0"/>
                <a:cs typeface="Times New Roman" pitchFamily="18" charset="0"/>
              </a:rPr>
              <a:t>of </a:t>
            </a:r>
            <a:r>
              <a:rPr lang="en-US" sz="2400" spc="204" dirty="0">
                <a:latin typeface="Times New Roman" pitchFamily="18" charset="0"/>
                <a:cs typeface="Times New Roman" pitchFamily="18" charset="0"/>
              </a:rPr>
              <a:t>us </a:t>
            </a:r>
            <a:r>
              <a:rPr lang="en-US" sz="2400" spc="185" dirty="0">
                <a:latin typeface="Times New Roman" pitchFamily="18" charset="0"/>
                <a:cs typeface="Times New Roman" pitchFamily="18" charset="0"/>
              </a:rPr>
              <a:t>has </a:t>
            </a:r>
            <a:r>
              <a:rPr lang="en-US" sz="2400" spc="85" dirty="0">
                <a:latin typeface="Times New Roman" pitchFamily="18" charset="0"/>
                <a:cs typeface="Times New Roman" pitchFamily="18" charset="0"/>
              </a:rPr>
              <a:t>to </a:t>
            </a:r>
            <a:r>
              <a:rPr lang="en-US" sz="2400" spc="175" dirty="0">
                <a:latin typeface="Times New Roman" pitchFamily="18" charset="0"/>
                <a:cs typeface="Times New Roman" pitchFamily="18" charset="0"/>
              </a:rPr>
              <a:t>be</a:t>
            </a:r>
            <a:r>
              <a:rPr lang="en-US" sz="2400" spc="-245" dirty="0">
                <a:latin typeface="Times New Roman" pitchFamily="18" charset="0"/>
                <a:cs typeface="Times New Roman" pitchFamily="18" charset="0"/>
              </a:rPr>
              <a:t> </a:t>
            </a:r>
            <a:r>
              <a:rPr lang="en-US" sz="2400" spc="45" dirty="0">
                <a:latin typeface="Times New Roman" pitchFamily="18" charset="0"/>
                <a:cs typeface="Times New Roman" pitchFamily="18" charset="0"/>
              </a:rPr>
              <a:t>right“</a:t>
            </a:r>
          </a:p>
          <a:p>
            <a:pPr algn="just">
              <a:buNone/>
            </a:pPr>
            <a:endParaRPr lang="en-US" sz="2400" spc="45" dirty="0">
              <a:latin typeface="Times New Roman" pitchFamily="18" charset="0"/>
              <a:cs typeface="Times New Roman" pitchFamily="18" charset="0"/>
            </a:endParaRPr>
          </a:p>
          <a:p>
            <a:pPr algn="just"/>
            <a:r>
              <a:rPr lang="en-US" sz="2400" spc="45" dirty="0">
                <a:latin typeface="Times New Roman" pitchFamily="18" charset="0"/>
                <a:cs typeface="Times New Roman" pitchFamily="18" charset="0"/>
              </a:rPr>
              <a:t>Example 2: ” Either you are with us, or you are with the terrorists” </a:t>
            </a:r>
            <a:r>
              <a:rPr lang="fr-FR" sz="2400" dirty="0" err="1">
                <a:latin typeface="Times New Roman" pitchFamily="18" charset="0"/>
                <a:cs typeface="Times New Roman" pitchFamily="18" charset="0"/>
              </a:rPr>
              <a:t>President</a:t>
            </a:r>
            <a:r>
              <a:rPr lang="fr-FR" sz="2400" dirty="0">
                <a:latin typeface="Times New Roman" pitchFamily="18" charset="0"/>
                <a:cs typeface="Times New Roman" pitchFamily="18" charset="0"/>
              </a:rPr>
              <a:t> Bush</a:t>
            </a:r>
            <a:endParaRPr lang="en-US" sz="2400" spc="45" dirty="0">
              <a:latin typeface="Times New Roman" pitchFamily="18" charset="0"/>
              <a:cs typeface="Times New Roman" pitchFamily="18" charset="0"/>
            </a:endParaRPr>
          </a:p>
          <a:p>
            <a:pPr>
              <a:buNone/>
            </a:pPr>
            <a:endParaRPr lang="fr-FR"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22884126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buFont typeface="+mj-lt"/>
              <a:buAutoNum type="arabicPeriod" startAt="11"/>
            </a:pPr>
            <a:r>
              <a:rPr lang="fr-FR" sz="2400" spc="-165" dirty="0">
                <a:solidFill>
                  <a:srgbClr val="002060"/>
                </a:solidFill>
                <a:latin typeface="Times New Roman" pitchFamily="18" charset="0"/>
                <a:cs typeface="Times New Roman" pitchFamily="18" charset="0"/>
              </a:rPr>
              <a:t>The  </a:t>
            </a:r>
            <a:r>
              <a:rPr lang="fr-FR" sz="2400" spc="-125" dirty="0" err="1">
                <a:solidFill>
                  <a:srgbClr val="002060"/>
                </a:solidFill>
                <a:latin typeface="Times New Roman" pitchFamily="18" charset="0"/>
                <a:cs typeface="Times New Roman" pitchFamily="18" charset="0"/>
              </a:rPr>
              <a:t>Red</a:t>
            </a:r>
            <a:r>
              <a:rPr lang="fr-FR" sz="2400" spc="-290" dirty="0">
                <a:solidFill>
                  <a:srgbClr val="002060"/>
                </a:solidFill>
                <a:latin typeface="Times New Roman" pitchFamily="18" charset="0"/>
                <a:cs typeface="Times New Roman" pitchFamily="18" charset="0"/>
              </a:rPr>
              <a:t> </a:t>
            </a:r>
            <a:r>
              <a:rPr lang="fr-FR" sz="2400" spc="-60" dirty="0">
                <a:solidFill>
                  <a:srgbClr val="002060"/>
                </a:solidFill>
                <a:latin typeface="Times New Roman" pitchFamily="18" charset="0"/>
                <a:cs typeface="Times New Roman" pitchFamily="18" charset="0"/>
              </a:rPr>
              <a:t>Herring</a:t>
            </a:r>
            <a:r>
              <a:rPr lang="fr-FR" sz="2400" spc="-5" dirty="0">
                <a:solidFill>
                  <a:srgbClr val="002060"/>
                </a:solidFill>
                <a:latin typeface="Times New Roman" pitchFamily="18" charset="0"/>
                <a:cs typeface="Times New Roman" pitchFamily="18" charset="0"/>
              </a:rPr>
              <a:t> </a:t>
            </a:r>
            <a:r>
              <a:rPr lang="fr-FR" sz="2400" spc="-45" dirty="0" err="1">
                <a:solidFill>
                  <a:srgbClr val="002060"/>
                </a:solidFill>
                <a:latin typeface="Times New Roman" pitchFamily="18" charset="0"/>
                <a:cs typeface="Times New Roman" pitchFamily="18" charset="0"/>
              </a:rPr>
              <a:t>Fallacy</a:t>
            </a:r>
            <a:endParaRPr lang="fr-FR"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endParaRPr lang="fr-FR" sz="2400" dirty="0">
              <a:latin typeface="Times New Roman" pitchFamily="18" charset="0"/>
              <a:cs typeface="Times New Roman" pitchFamily="18" charset="0"/>
            </a:endParaRPr>
          </a:p>
          <a:p>
            <a:pPr algn="just"/>
            <a:r>
              <a:rPr lang="fr-FR" sz="2400" dirty="0">
                <a:latin typeface="Times New Roman" pitchFamily="18" charset="0"/>
                <a:cs typeface="Times New Roman" pitchFamily="18" charset="0"/>
              </a:rPr>
              <a:t>A </a:t>
            </a:r>
            <a:r>
              <a:rPr lang="fr-FR" sz="2400" dirty="0" err="1">
                <a:latin typeface="Times New Roman" pitchFamily="18" charset="0"/>
                <a:cs typeface="Times New Roman" pitchFamily="18" charset="0"/>
              </a:rPr>
              <a:t>red</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herring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is</a:t>
            </a:r>
            <a:r>
              <a:rPr lang="fr-FR" sz="2400" dirty="0">
                <a:latin typeface="Times New Roman" pitchFamily="18" charset="0"/>
                <a:cs typeface="Times New Roman" pitchFamily="18" charset="0"/>
              </a:rPr>
              <a:t> an </a:t>
            </a:r>
            <a:r>
              <a:rPr lang="fr-FR" sz="2400" dirty="0" err="1">
                <a:latin typeface="Times New Roman" pitchFamily="18" charset="0"/>
                <a:cs typeface="Times New Roman" pitchFamily="18" charset="0"/>
              </a:rPr>
              <a:t>emotionally</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charged</a:t>
            </a:r>
            <a:r>
              <a:rPr lang="fr-FR" sz="2400" dirty="0">
                <a:latin typeface="Times New Roman" pitchFamily="18" charset="0"/>
                <a:cs typeface="Times New Roman" pitchFamily="18" charset="0"/>
              </a:rPr>
              <a:t> issue </a:t>
            </a:r>
            <a:r>
              <a:rPr lang="fr-FR" sz="2400" dirty="0" err="1">
                <a:latin typeface="Times New Roman" pitchFamily="18" charset="0"/>
                <a:cs typeface="Times New Roman" pitchFamily="18" charset="0"/>
              </a:rPr>
              <a:t>brought</a:t>
            </a:r>
            <a:r>
              <a:rPr lang="fr-FR" sz="2400" dirty="0">
                <a:latin typeface="Times New Roman" pitchFamily="18" charset="0"/>
                <a:cs typeface="Times New Roman" pitchFamily="18" charset="0"/>
              </a:rPr>
              <a:t> up to </a:t>
            </a:r>
            <a:r>
              <a:rPr lang="fr-FR" sz="2400" dirty="0" err="1">
                <a:latin typeface="Times New Roman" pitchFamily="18" charset="0"/>
                <a:cs typeface="Times New Roman" pitchFamily="18" charset="0"/>
              </a:rPr>
              <a:t>divert</a:t>
            </a:r>
            <a:r>
              <a:rPr lang="fr-FR" sz="2400" dirty="0">
                <a:latin typeface="Times New Roman" pitchFamily="18" charset="0"/>
                <a:cs typeface="Times New Roman" pitchFamily="18" charset="0"/>
              </a:rPr>
              <a:t> attention </a:t>
            </a:r>
            <a:r>
              <a:rPr lang="fr-FR" sz="2400" dirty="0" err="1">
                <a:latin typeface="Times New Roman" pitchFamily="18" charset="0"/>
                <a:cs typeface="Times New Roman" pitchFamily="18" charset="0"/>
              </a:rPr>
              <a:t>from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something</a:t>
            </a:r>
            <a:r>
              <a:rPr lang="fr-FR" sz="2400" dirty="0">
                <a:latin typeface="Times New Roman" pitchFamily="18" charset="0"/>
                <a:cs typeface="Times New Roman" pitchFamily="18" charset="0"/>
              </a:rPr>
              <a:t> the </a:t>
            </a:r>
            <a:r>
              <a:rPr lang="fr-FR" sz="2400" dirty="0" err="1">
                <a:latin typeface="Times New Roman" pitchFamily="18" charset="0"/>
                <a:cs typeface="Times New Roman" pitchFamily="18" charset="0"/>
              </a:rPr>
              <a:t>manipulator</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wants</a:t>
            </a:r>
            <a:r>
              <a:rPr lang="fr-FR" sz="2400" dirty="0">
                <a:latin typeface="Times New Roman" pitchFamily="18" charset="0"/>
                <a:cs typeface="Times New Roman" pitchFamily="18" charset="0"/>
              </a:rPr>
              <a:t> to </a:t>
            </a:r>
            <a:r>
              <a:rPr lang="fr-FR" sz="2400" dirty="0" err="1">
                <a:latin typeface="Times New Roman" pitchFamily="18" charset="0"/>
                <a:cs typeface="Times New Roman" pitchFamily="18" charset="0"/>
              </a:rPr>
              <a:t>avoid</a:t>
            </a:r>
            <a:r>
              <a:rPr lang="fr-FR" sz="2400" dirty="0">
                <a:latin typeface="Times New Roman" pitchFamily="18" charset="0"/>
                <a:cs typeface="Times New Roman" pitchFamily="18" charset="0"/>
              </a:rPr>
              <a:t>.</a:t>
            </a:r>
          </a:p>
          <a:p>
            <a:pPr algn="just"/>
            <a:endParaRPr lang="fr-FR" sz="2400" dirty="0">
              <a:latin typeface="Times New Roman" pitchFamily="18" charset="0"/>
              <a:cs typeface="Times New Roman" pitchFamily="18" charset="0"/>
            </a:endParaRPr>
          </a:p>
          <a:p>
            <a:pPr algn="just">
              <a:buNone/>
            </a:pPr>
            <a:endParaRPr lang="fr-FR" sz="2400" dirty="0">
              <a:latin typeface="Times New Roman" pitchFamily="18" charset="0"/>
              <a:cs typeface="Times New Roman" pitchFamily="18" charset="0"/>
            </a:endParaRPr>
          </a:p>
          <a:p>
            <a:pPr algn="just"/>
            <a:r>
              <a:rPr lang="fr-FR" sz="2400" dirty="0" err="1">
                <a:latin typeface="Times New Roman" pitchFamily="18" charset="0"/>
                <a:cs typeface="Times New Roman" pitchFamily="18" charset="0"/>
              </a:rPr>
              <a:t>Example</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you</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asked</a:t>
            </a:r>
            <a:r>
              <a:rPr lang="fr-FR" sz="2400" dirty="0">
                <a:latin typeface="Times New Roman" pitchFamily="18" charset="0"/>
                <a:cs typeface="Times New Roman" pitchFamily="18" charset="0"/>
              </a:rPr>
              <a:t> me </a:t>
            </a:r>
            <a:r>
              <a:rPr lang="fr-FR" sz="2400" dirty="0" err="1">
                <a:latin typeface="Times New Roman" pitchFamily="18" charset="0"/>
                <a:cs typeface="Times New Roman" pitchFamily="18" charset="0"/>
              </a:rPr>
              <a:t>why</a:t>
            </a:r>
            <a:r>
              <a:rPr lang="fr-FR" sz="2400" dirty="0">
                <a:latin typeface="Times New Roman" pitchFamily="18" charset="0"/>
                <a:cs typeface="Times New Roman" pitchFamily="18" charset="0"/>
              </a:rPr>
              <a:t> the </a:t>
            </a:r>
            <a:r>
              <a:rPr lang="fr-FR" sz="2400" dirty="0" err="1">
                <a:latin typeface="Times New Roman" pitchFamily="18" charset="0"/>
                <a:cs typeface="Times New Roman" pitchFamily="18" charset="0"/>
              </a:rPr>
              <a:t>unemployment</a:t>
            </a:r>
            <a:r>
              <a:rPr lang="fr-FR" sz="2400" dirty="0">
                <a:latin typeface="Times New Roman" pitchFamily="18" charset="0"/>
                <a:cs typeface="Times New Roman" pitchFamily="18" charset="0"/>
              </a:rPr>
              <a:t> rate has </a:t>
            </a:r>
            <a:r>
              <a:rPr lang="fr-FR" sz="2400" dirty="0" err="1">
                <a:latin typeface="Times New Roman" pitchFamily="18" charset="0"/>
                <a:cs typeface="Times New Roman" pitchFamily="18" charset="0"/>
              </a:rPr>
              <a:t>risen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again</a:t>
            </a:r>
            <a:r>
              <a:rPr lang="fr-FR" sz="2400" dirty="0">
                <a:latin typeface="Times New Roman" pitchFamily="18" charset="0"/>
                <a:cs typeface="Times New Roman" pitchFamily="18" charset="0"/>
              </a:rPr>
              <a:t>, but </a:t>
            </a:r>
            <a:r>
              <a:rPr lang="fr-FR" sz="2400" dirty="0" err="1">
                <a:latin typeface="Times New Roman" pitchFamily="18" charset="0"/>
                <a:cs typeface="Times New Roman" pitchFamily="18" charset="0"/>
              </a:rPr>
              <a:t>I’ll</a:t>
            </a:r>
            <a:r>
              <a:rPr lang="fr-FR" sz="2400" dirty="0">
                <a:latin typeface="Times New Roman" pitchFamily="18" charset="0"/>
                <a:cs typeface="Times New Roman" pitchFamily="18" charset="0"/>
              </a:rPr>
              <a:t> tell </a:t>
            </a:r>
            <a:r>
              <a:rPr lang="fr-FR" sz="2400" dirty="0" err="1">
                <a:latin typeface="Times New Roman" pitchFamily="18" charset="0"/>
                <a:cs typeface="Times New Roman" pitchFamily="18" charset="0"/>
              </a:rPr>
              <a:t>you</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what’s</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affecting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this</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country’s</a:t>
            </a:r>
            <a:r>
              <a:rPr lang="fr-FR" sz="2400" dirty="0">
                <a:latin typeface="Times New Roman" pitchFamily="18" charset="0"/>
                <a:cs typeface="Times New Roman" pitchFamily="18" charset="0"/>
              </a:rPr>
              <a:t> morale in </a:t>
            </a:r>
            <a:r>
              <a:rPr lang="fr-FR" sz="2400" dirty="0" err="1">
                <a:latin typeface="Times New Roman" pitchFamily="18" charset="0"/>
                <a:cs typeface="Times New Roman" pitchFamily="18" charset="0"/>
              </a:rPr>
              <a:t>even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worse</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ways</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than</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that</a:t>
            </a:r>
            <a:r>
              <a:rPr lang="fr-FR" sz="2400" dirty="0">
                <a:latin typeface="Times New Roman" pitchFamily="18" charset="0"/>
                <a:cs typeface="Times New Roman" pitchFamily="18" charset="0"/>
              </a:rPr>
              <a:t>.’’ </a:t>
            </a:r>
          </a:p>
        </p:txBody>
      </p:sp>
    </p:spTree>
    <p:extLst>
      <p:ext uri="{BB962C8B-B14F-4D97-AF65-F5344CB8AC3E}">
        <p14:creationId xmlns="" xmlns:p14="http://schemas.microsoft.com/office/powerpoint/2010/main" val="2723542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742950" indent="-742950">
              <a:buFont typeface="+mj-lt"/>
              <a:buAutoNum type="arabicPeriod" startAt="12"/>
            </a:pPr>
            <a:r>
              <a:rPr lang="en-US" sz="2400" spc="-165" dirty="0">
                <a:solidFill>
                  <a:srgbClr val="002060"/>
                </a:solidFill>
                <a:latin typeface="Times New Roman" pitchFamily="18" charset="0"/>
                <a:cs typeface="Times New Roman" pitchFamily="18" charset="0"/>
              </a:rPr>
              <a:t>The  </a:t>
            </a:r>
            <a:r>
              <a:rPr lang="en-US" sz="2400" spc="-5" dirty="0">
                <a:solidFill>
                  <a:srgbClr val="002060"/>
                </a:solidFill>
                <a:latin typeface="Times New Roman" pitchFamily="18" charset="0"/>
                <a:cs typeface="Times New Roman" pitchFamily="18" charset="0"/>
              </a:rPr>
              <a:t>Appeal </a:t>
            </a:r>
            <a:r>
              <a:rPr lang="en-US" sz="2400" spc="55" dirty="0">
                <a:solidFill>
                  <a:srgbClr val="002060"/>
                </a:solidFill>
                <a:latin typeface="Times New Roman" pitchFamily="18" charset="0"/>
                <a:cs typeface="Times New Roman" pitchFamily="18" charset="0"/>
              </a:rPr>
              <a:t>to</a:t>
            </a:r>
            <a:r>
              <a:rPr lang="en-US" sz="2400" spc="-300" dirty="0">
                <a:solidFill>
                  <a:srgbClr val="002060"/>
                </a:solidFill>
                <a:latin typeface="Times New Roman" pitchFamily="18" charset="0"/>
                <a:cs typeface="Times New Roman" pitchFamily="18" charset="0"/>
              </a:rPr>
              <a:t> </a:t>
            </a:r>
            <a:r>
              <a:rPr lang="en-US" sz="2400" spc="-30" dirty="0">
                <a:solidFill>
                  <a:srgbClr val="002060"/>
                </a:solidFill>
                <a:latin typeface="Times New Roman" pitchFamily="18" charset="0"/>
                <a:cs typeface="Times New Roman" pitchFamily="18" charset="0"/>
              </a:rPr>
              <a:t>Authority</a:t>
            </a:r>
            <a:r>
              <a:rPr lang="en-US" sz="2400" spc="-5" dirty="0">
                <a:solidFill>
                  <a:srgbClr val="002060"/>
                </a:solidFill>
                <a:latin typeface="Times New Roman" pitchFamily="18" charset="0"/>
                <a:cs typeface="Times New Roman" pitchFamily="18" charset="0"/>
              </a:rPr>
              <a:t> </a:t>
            </a:r>
            <a:r>
              <a:rPr lang="en-US" sz="2400" spc="-45" dirty="0">
                <a:solidFill>
                  <a:srgbClr val="002060"/>
                </a:solidFill>
                <a:latin typeface="Times New Roman" pitchFamily="18" charset="0"/>
                <a:cs typeface="Times New Roman" pitchFamily="18" charset="0"/>
              </a:rPr>
              <a:t>Fallacy</a:t>
            </a:r>
            <a:endParaRPr lang="fr-FR"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endParaRPr lang="fr-FR" sz="2400" dirty="0">
              <a:latin typeface="Times New Roman" pitchFamily="18" charset="0"/>
              <a:cs typeface="Times New Roman" pitchFamily="18" charset="0"/>
            </a:endParaRPr>
          </a:p>
          <a:p>
            <a:pPr algn="justLow"/>
            <a:r>
              <a:rPr lang="en-US" sz="2400" dirty="0">
                <a:latin typeface="Times New Roman" pitchFamily="18" charset="0"/>
                <a:cs typeface="Times New Roman" pitchFamily="18" charset="0"/>
              </a:rPr>
              <a:t>Traditionally called </a:t>
            </a:r>
            <a:r>
              <a:rPr lang="en-US" sz="2400" b="1" i="1" dirty="0">
                <a:latin typeface="Times New Roman" pitchFamily="18" charset="0"/>
                <a:cs typeface="Times New Roman" pitchFamily="18" charset="0"/>
              </a:rPr>
              <a:t>Argumentum ad </a:t>
            </a:r>
            <a:r>
              <a:rPr lang="en-US" sz="2400" b="1" i="1" dirty="0" err="1">
                <a:latin typeface="Times New Roman" pitchFamily="18" charset="0"/>
                <a:cs typeface="Times New Roman" pitchFamily="18" charset="0"/>
              </a:rPr>
              <a:t>Verecundiam</a:t>
            </a:r>
            <a:r>
              <a:rPr lang="en-US" sz="2400" b="1" i="1" dirty="0">
                <a:latin typeface="Times New Roman" pitchFamily="18" charset="0"/>
                <a:cs typeface="Times New Roman" pitchFamily="18" charset="0"/>
              </a:rPr>
              <a:t> </a:t>
            </a:r>
          </a:p>
          <a:p>
            <a:pPr algn="just">
              <a:buNone/>
            </a:pPr>
            <a:endParaRPr lang="fr-FR" sz="2400" i="1"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It is when someone uses the  testimony of an authority in order to warrant their  conclusion, but the authority appealed to is not an  expert in the field in question.</a:t>
            </a:r>
          </a:p>
          <a:p>
            <a:pPr algn="just"/>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Example: “This is a brand Oprah uses”</a:t>
            </a:r>
          </a:p>
          <a:p>
            <a:pPr algn="just">
              <a:buNone/>
            </a:pPr>
            <a:r>
              <a:rPr lang="en-US" sz="2400" dirty="0">
                <a:latin typeface="Times New Roman" pitchFamily="18" charset="0"/>
                <a:cs typeface="Times New Roman" pitchFamily="18" charset="0"/>
              </a:rPr>
              <a:t>                       “ Steve jobs used to drink a cup of </a:t>
            </a:r>
            <a:r>
              <a:rPr lang="en-US" sz="2400" dirty="0" err="1">
                <a:latin typeface="Times New Roman" pitchFamily="18" charset="0"/>
                <a:cs typeface="Times New Roman" pitchFamily="18" charset="0"/>
              </a:rPr>
              <a:t>Twinnings</a:t>
            </a:r>
            <a:r>
              <a:rPr lang="en-US" sz="2400" dirty="0">
                <a:latin typeface="Times New Roman" pitchFamily="18" charset="0"/>
                <a:cs typeface="Times New Roman" pitchFamily="18" charset="0"/>
              </a:rPr>
              <a:t>  </a:t>
            </a:r>
          </a:p>
          <a:p>
            <a:pPr algn="just">
              <a:buNone/>
            </a:pPr>
            <a:r>
              <a:rPr lang="en-US" sz="2400" dirty="0">
                <a:latin typeface="Times New Roman" pitchFamily="18" charset="0"/>
                <a:cs typeface="Times New Roman" pitchFamily="18" charset="0"/>
              </a:rPr>
              <a:t>                         tea every morning at 9. He says it boosted  </a:t>
            </a:r>
          </a:p>
          <a:p>
            <a:pPr algn="just">
              <a:buNone/>
            </a:pPr>
            <a:r>
              <a:rPr lang="en-US" sz="2400" dirty="0">
                <a:latin typeface="Times New Roman" pitchFamily="18" charset="0"/>
                <a:cs typeface="Times New Roman" pitchFamily="18" charset="0"/>
              </a:rPr>
              <a:t>                          his creativity” </a:t>
            </a:r>
          </a:p>
          <a:p>
            <a:pPr algn="just"/>
            <a:endParaRPr lang="fr-FR"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8403736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buFont typeface="+mj-lt"/>
              <a:buAutoNum type="arabicPeriod" startAt="13"/>
            </a:pPr>
            <a:r>
              <a:rPr lang="fr-FR" sz="2400" spc="-165" dirty="0">
                <a:solidFill>
                  <a:srgbClr val="002060"/>
                </a:solidFill>
                <a:latin typeface="Times New Roman" pitchFamily="18" charset="0"/>
                <a:cs typeface="Times New Roman" pitchFamily="18" charset="0"/>
              </a:rPr>
              <a:t>The</a:t>
            </a:r>
            <a:r>
              <a:rPr lang="fr-FR" sz="2400" spc="-5" dirty="0">
                <a:solidFill>
                  <a:srgbClr val="002060"/>
                </a:solidFill>
                <a:latin typeface="Times New Roman" pitchFamily="18" charset="0"/>
                <a:cs typeface="Times New Roman" pitchFamily="18" charset="0"/>
              </a:rPr>
              <a:t> </a:t>
            </a:r>
            <a:r>
              <a:rPr lang="fr-FR" sz="2400" spc="-30" dirty="0">
                <a:solidFill>
                  <a:srgbClr val="002060"/>
                </a:solidFill>
                <a:latin typeface="Times New Roman" pitchFamily="18" charset="0"/>
                <a:cs typeface="Times New Roman" pitchFamily="18" charset="0"/>
              </a:rPr>
              <a:t>Equivocation</a:t>
            </a:r>
            <a:r>
              <a:rPr lang="fr-FR" sz="2400" spc="-5" dirty="0">
                <a:solidFill>
                  <a:srgbClr val="002060"/>
                </a:solidFill>
                <a:latin typeface="Times New Roman" pitchFamily="18" charset="0"/>
                <a:cs typeface="Times New Roman" pitchFamily="18" charset="0"/>
              </a:rPr>
              <a:t> </a:t>
            </a:r>
            <a:r>
              <a:rPr lang="fr-FR" sz="2400" spc="-45" dirty="0" err="1">
                <a:solidFill>
                  <a:srgbClr val="002060"/>
                </a:solidFill>
                <a:latin typeface="Times New Roman" pitchFamily="18" charset="0"/>
                <a:cs typeface="Times New Roman" pitchFamily="18" charset="0"/>
              </a:rPr>
              <a:t>Fallacy</a:t>
            </a:r>
            <a:endParaRPr lang="fr-FR"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a:buNone/>
            </a:pPr>
            <a:endParaRPr lang="en-US" sz="2400" spc="90" dirty="0">
              <a:latin typeface="Times New Roman" pitchFamily="18" charset="0"/>
              <a:cs typeface="Times New Roman" pitchFamily="18" charset="0"/>
            </a:endParaRPr>
          </a:p>
          <a:p>
            <a:r>
              <a:rPr lang="en-US" sz="2400" spc="90" dirty="0">
                <a:latin typeface="Times New Roman" pitchFamily="18" charset="0"/>
                <a:cs typeface="Times New Roman" pitchFamily="18" charset="0"/>
              </a:rPr>
              <a:t>Also </a:t>
            </a:r>
            <a:r>
              <a:rPr lang="en-US" sz="2400" spc="105" dirty="0">
                <a:latin typeface="Times New Roman" pitchFamily="18" charset="0"/>
                <a:cs typeface="Times New Roman" pitchFamily="18" charset="0"/>
              </a:rPr>
              <a:t>known </a:t>
            </a:r>
            <a:r>
              <a:rPr lang="en-US" sz="2400" spc="150" dirty="0">
                <a:latin typeface="Times New Roman" pitchFamily="18" charset="0"/>
                <a:cs typeface="Times New Roman" pitchFamily="18" charset="0"/>
              </a:rPr>
              <a:t>as </a:t>
            </a:r>
            <a:r>
              <a:rPr lang="en-US" sz="2400" spc="110" dirty="0">
                <a:latin typeface="Times New Roman" pitchFamily="18" charset="0"/>
                <a:cs typeface="Times New Roman" pitchFamily="18" charset="0"/>
              </a:rPr>
              <a:t>doublespeak. </a:t>
            </a:r>
            <a:r>
              <a:rPr lang="en-US" sz="2400" dirty="0">
                <a:latin typeface="Times New Roman" pitchFamily="18" charset="0"/>
                <a:cs typeface="Times New Roman" pitchFamily="18" charset="0"/>
              </a:rPr>
              <a:t>It </a:t>
            </a:r>
            <a:r>
              <a:rPr lang="en-US" sz="2400" spc="130" dirty="0">
                <a:latin typeface="Times New Roman" pitchFamily="18" charset="0"/>
                <a:cs typeface="Times New Roman" pitchFamily="18" charset="0"/>
              </a:rPr>
              <a:t>is</a:t>
            </a:r>
            <a:r>
              <a:rPr lang="en-US" sz="2400" spc="-120" dirty="0">
                <a:latin typeface="Times New Roman" pitchFamily="18" charset="0"/>
                <a:cs typeface="Times New Roman" pitchFamily="18" charset="0"/>
              </a:rPr>
              <a:t> </a:t>
            </a:r>
            <a:r>
              <a:rPr lang="en-US" sz="2400" spc="90" dirty="0">
                <a:latin typeface="Times New Roman" pitchFamily="18" charset="0"/>
                <a:cs typeface="Times New Roman" pitchFamily="18" charset="0"/>
              </a:rPr>
              <a:t>the  </a:t>
            </a:r>
            <a:r>
              <a:rPr lang="en-US" sz="2400" spc="150" dirty="0">
                <a:latin typeface="Times New Roman" pitchFamily="18" charset="0"/>
                <a:cs typeface="Times New Roman" pitchFamily="18" charset="0"/>
              </a:rPr>
              <a:t>use</a:t>
            </a:r>
            <a:r>
              <a:rPr lang="en-US" sz="2400" spc="80" dirty="0">
                <a:latin typeface="Times New Roman" pitchFamily="18" charset="0"/>
                <a:cs typeface="Times New Roman" pitchFamily="18" charset="0"/>
              </a:rPr>
              <a:t> </a:t>
            </a:r>
            <a:r>
              <a:rPr lang="en-US" sz="2400" spc="60" dirty="0">
                <a:latin typeface="Times New Roman" pitchFamily="18" charset="0"/>
                <a:cs typeface="Times New Roman" pitchFamily="18" charset="0"/>
              </a:rPr>
              <a:t>of </a:t>
            </a:r>
            <a:r>
              <a:rPr lang="en-US" sz="2400" spc="135" dirty="0">
                <a:latin typeface="Times New Roman" pitchFamily="18" charset="0"/>
                <a:cs typeface="Times New Roman" pitchFamily="18" charset="0"/>
              </a:rPr>
              <a:t>an ambiguous </a:t>
            </a:r>
            <a:r>
              <a:rPr lang="en-US" sz="2400" spc="105" dirty="0">
                <a:latin typeface="Times New Roman" pitchFamily="18" charset="0"/>
                <a:cs typeface="Times New Roman" pitchFamily="18" charset="0"/>
              </a:rPr>
              <a:t>word </a:t>
            </a:r>
            <a:r>
              <a:rPr lang="en-US" sz="2400" spc="70" dirty="0">
                <a:latin typeface="Times New Roman" pitchFamily="18" charset="0"/>
                <a:cs typeface="Times New Roman" pitchFamily="18" charset="0"/>
              </a:rPr>
              <a:t>in </a:t>
            </a:r>
            <a:r>
              <a:rPr lang="en-US" sz="2400" spc="120" dirty="0">
                <a:latin typeface="Times New Roman" pitchFamily="18" charset="0"/>
                <a:cs typeface="Times New Roman" pitchFamily="18" charset="0"/>
              </a:rPr>
              <a:t>a argument</a:t>
            </a:r>
            <a:r>
              <a:rPr lang="en-US" sz="2400" spc="-90" dirty="0">
                <a:latin typeface="Times New Roman" pitchFamily="18" charset="0"/>
                <a:cs typeface="Times New Roman" pitchFamily="18" charset="0"/>
              </a:rPr>
              <a:t> </a:t>
            </a:r>
            <a:r>
              <a:rPr lang="en-US" sz="2400" spc="-4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buNone/>
            </a:pPr>
            <a:endParaRPr lang="en-US" sz="2400" spc="85" dirty="0">
              <a:latin typeface="Times New Roman" pitchFamily="18" charset="0"/>
              <a:cs typeface="Times New Roman" pitchFamily="18" charset="0"/>
            </a:endParaRPr>
          </a:p>
          <a:p>
            <a:r>
              <a:rPr lang="en-US" sz="2400" spc="85" dirty="0">
                <a:latin typeface="Times New Roman" pitchFamily="18" charset="0"/>
                <a:cs typeface="Times New Roman" pitchFamily="18" charset="0"/>
              </a:rPr>
              <a:t>The </a:t>
            </a:r>
            <a:r>
              <a:rPr lang="en-US" sz="2400" spc="70" dirty="0">
                <a:latin typeface="Times New Roman" pitchFamily="18" charset="0"/>
                <a:cs typeface="Times New Roman" pitchFamily="18" charset="0"/>
              </a:rPr>
              <a:t>fallacy </a:t>
            </a:r>
            <a:r>
              <a:rPr lang="en-US" sz="2400" spc="85" dirty="0">
                <a:latin typeface="Times New Roman" pitchFamily="18" charset="0"/>
                <a:cs typeface="Times New Roman" pitchFamily="18" charset="0"/>
              </a:rPr>
              <a:t>of </a:t>
            </a:r>
            <a:r>
              <a:rPr lang="en-US" sz="2400" spc="120" dirty="0">
                <a:latin typeface="Times New Roman" pitchFamily="18" charset="0"/>
                <a:cs typeface="Times New Roman" pitchFamily="18" charset="0"/>
              </a:rPr>
              <a:t>equivocation </a:t>
            </a:r>
            <a:r>
              <a:rPr lang="en-US" sz="2400" spc="175" dirty="0">
                <a:latin typeface="Times New Roman" pitchFamily="18" charset="0"/>
                <a:cs typeface="Times New Roman" pitchFamily="18" charset="0"/>
              </a:rPr>
              <a:t>occurs </a:t>
            </a:r>
            <a:r>
              <a:rPr lang="en-US" sz="2400" spc="95" dirty="0">
                <a:latin typeface="Times New Roman" pitchFamily="18" charset="0"/>
                <a:cs typeface="Times New Roman" pitchFamily="18" charset="0"/>
              </a:rPr>
              <a:t>particularly in  </a:t>
            </a:r>
            <a:r>
              <a:rPr lang="en-US" sz="2400" spc="165" dirty="0">
                <a:latin typeface="Times New Roman" pitchFamily="18" charset="0"/>
                <a:cs typeface="Times New Roman" pitchFamily="18" charset="0"/>
              </a:rPr>
              <a:t>arguments </a:t>
            </a:r>
            <a:r>
              <a:rPr lang="en-US" sz="2400" spc="85" dirty="0">
                <a:latin typeface="Times New Roman" pitchFamily="18" charset="0"/>
                <a:cs typeface="Times New Roman" pitchFamily="18" charset="0"/>
              </a:rPr>
              <a:t>involving </a:t>
            </a:r>
            <a:r>
              <a:rPr lang="en-US" sz="2400" spc="85" dirty="0" err="1">
                <a:latin typeface="Times New Roman" pitchFamily="18" charset="0"/>
                <a:cs typeface="Times New Roman" pitchFamily="18" charset="0"/>
              </a:rPr>
              <a:t>polysemic</a:t>
            </a:r>
            <a:r>
              <a:rPr lang="en-US" sz="2400" spc="85" dirty="0">
                <a:latin typeface="Times New Roman" pitchFamily="18" charset="0"/>
                <a:cs typeface="Times New Roman" pitchFamily="18" charset="0"/>
              </a:rPr>
              <a:t> </a:t>
            </a:r>
            <a:r>
              <a:rPr lang="en-US" sz="2400" spc="155" dirty="0">
                <a:latin typeface="Times New Roman" pitchFamily="18" charset="0"/>
                <a:cs typeface="Times New Roman" pitchFamily="18" charset="0"/>
              </a:rPr>
              <a:t>words</a:t>
            </a:r>
          </a:p>
          <a:p>
            <a:endParaRPr lang="en-US" sz="2400" spc="155" dirty="0">
              <a:latin typeface="Times New Roman" pitchFamily="18" charset="0"/>
              <a:cs typeface="Times New Roman" pitchFamily="18" charset="0"/>
            </a:endParaRPr>
          </a:p>
          <a:p>
            <a:r>
              <a:rPr lang="en-US" sz="2400" spc="155" dirty="0">
                <a:latin typeface="Times New Roman" pitchFamily="18" charset="0"/>
                <a:cs typeface="Times New Roman" pitchFamily="18" charset="0"/>
              </a:rPr>
              <a:t>She cannot bear children .</a:t>
            </a:r>
          </a:p>
          <a:p>
            <a:pPr>
              <a:buNone/>
            </a:pPr>
            <a:endParaRPr lang="en-US" sz="2400" spc="155" dirty="0">
              <a:latin typeface="Times New Roman" pitchFamily="18" charset="0"/>
              <a:cs typeface="Times New Roman" pitchFamily="18" charset="0"/>
            </a:endParaRPr>
          </a:p>
          <a:p>
            <a:pPr marL="12700" marR="378460">
              <a:lnSpc>
                <a:spcPct val="114599"/>
              </a:lnSpc>
              <a:buNone/>
            </a:pPr>
            <a:r>
              <a:rPr lang="en-US" sz="2400" b="1" i="1" spc="5" dirty="0">
                <a:latin typeface="Times New Roman" pitchFamily="18" charset="0"/>
                <a:cs typeface="Times New Roman" pitchFamily="18" charset="0"/>
              </a:rPr>
              <a:t>Meaning </a:t>
            </a:r>
            <a:r>
              <a:rPr lang="en-US" sz="2400" b="1" i="1" spc="55" dirty="0">
                <a:latin typeface="Times New Roman" pitchFamily="18" charset="0"/>
                <a:cs typeface="Times New Roman" pitchFamily="18" charset="0"/>
              </a:rPr>
              <a:t>N' </a:t>
            </a:r>
            <a:r>
              <a:rPr lang="en-US" sz="2400" b="1" i="1" spc="-15" dirty="0">
                <a:latin typeface="Times New Roman" pitchFamily="18" charset="0"/>
                <a:cs typeface="Times New Roman" pitchFamily="18" charset="0"/>
              </a:rPr>
              <a:t>1 </a:t>
            </a:r>
            <a:r>
              <a:rPr lang="en-US" sz="2400" spc="-75" dirty="0">
                <a:latin typeface="Times New Roman" pitchFamily="18" charset="0"/>
                <a:cs typeface="Times New Roman" pitchFamily="18" charset="0"/>
              </a:rPr>
              <a:t>: </a:t>
            </a:r>
            <a:r>
              <a:rPr lang="en-US" sz="2400" spc="160" dirty="0">
                <a:latin typeface="Times New Roman" pitchFamily="18" charset="0"/>
                <a:cs typeface="Times New Roman" pitchFamily="18" charset="0"/>
              </a:rPr>
              <a:t>She </a:t>
            </a:r>
            <a:r>
              <a:rPr lang="en-US" sz="2400" spc="85" dirty="0">
                <a:latin typeface="Times New Roman" pitchFamily="18" charset="0"/>
                <a:cs typeface="Times New Roman" pitchFamily="18" charset="0"/>
              </a:rPr>
              <a:t>is </a:t>
            </a:r>
            <a:r>
              <a:rPr lang="en-US" sz="2400" spc="114" dirty="0">
                <a:latin typeface="Times New Roman" pitchFamily="18" charset="0"/>
                <a:cs typeface="Times New Roman" pitchFamily="18" charset="0"/>
              </a:rPr>
              <a:t>unable </a:t>
            </a:r>
            <a:r>
              <a:rPr lang="en-US" sz="2400" spc="70" dirty="0">
                <a:latin typeface="Times New Roman" pitchFamily="18" charset="0"/>
                <a:cs typeface="Times New Roman" pitchFamily="18" charset="0"/>
              </a:rPr>
              <a:t>to </a:t>
            </a:r>
            <a:r>
              <a:rPr lang="en-US" sz="2400" spc="60" dirty="0">
                <a:latin typeface="Times New Roman" pitchFamily="18" charset="0"/>
                <a:cs typeface="Times New Roman" pitchFamily="18" charset="0"/>
              </a:rPr>
              <a:t>give </a:t>
            </a:r>
            <a:r>
              <a:rPr lang="en-US" sz="2400" spc="80" dirty="0">
                <a:latin typeface="Times New Roman" pitchFamily="18" charset="0"/>
                <a:cs typeface="Times New Roman" pitchFamily="18" charset="0"/>
              </a:rPr>
              <a:t>birth </a:t>
            </a:r>
            <a:r>
              <a:rPr lang="en-US" sz="2400" spc="70" dirty="0">
                <a:latin typeface="Times New Roman" pitchFamily="18" charset="0"/>
                <a:cs typeface="Times New Roman" pitchFamily="18" charset="0"/>
              </a:rPr>
              <a:t>to </a:t>
            </a:r>
            <a:r>
              <a:rPr lang="en-US" sz="2400" spc="100" dirty="0">
                <a:latin typeface="Times New Roman" pitchFamily="18" charset="0"/>
                <a:cs typeface="Times New Roman" pitchFamily="18" charset="0"/>
              </a:rPr>
              <a:t>children </a:t>
            </a:r>
            <a:r>
              <a:rPr lang="en-US" sz="2400" spc="-40" dirty="0">
                <a:latin typeface="Times New Roman" pitchFamily="18" charset="0"/>
                <a:cs typeface="Times New Roman" pitchFamily="18" charset="0"/>
              </a:rPr>
              <a:t>.  </a:t>
            </a:r>
            <a:r>
              <a:rPr lang="en-US" sz="2400" spc="105" dirty="0">
                <a:latin typeface="Times New Roman" pitchFamily="18" charset="0"/>
                <a:cs typeface="Times New Roman" pitchFamily="18" charset="0"/>
              </a:rPr>
              <a:t>New </a:t>
            </a:r>
            <a:r>
              <a:rPr lang="en-US" sz="2400" spc="120" dirty="0">
                <a:latin typeface="Times New Roman" pitchFamily="18" charset="0"/>
                <a:cs typeface="Times New Roman" pitchFamily="18" charset="0"/>
              </a:rPr>
              <a:t>sentence </a:t>
            </a:r>
            <a:r>
              <a:rPr lang="en-US" sz="2400" spc="-75" dirty="0">
                <a:latin typeface="Times New Roman" pitchFamily="18" charset="0"/>
                <a:cs typeface="Times New Roman" pitchFamily="18" charset="0"/>
              </a:rPr>
              <a:t>: </a:t>
            </a:r>
            <a:r>
              <a:rPr lang="en-US" sz="2400" spc="150" dirty="0">
                <a:latin typeface="Times New Roman" pitchFamily="18" charset="0"/>
                <a:cs typeface="Times New Roman" pitchFamily="18" charset="0"/>
              </a:rPr>
              <a:t>she </a:t>
            </a:r>
            <a:r>
              <a:rPr lang="en-US" sz="2400" spc="114" dirty="0">
                <a:latin typeface="Times New Roman" pitchFamily="18" charset="0"/>
                <a:cs typeface="Times New Roman" pitchFamily="18" charset="0"/>
              </a:rPr>
              <a:t>cannot </a:t>
            </a:r>
            <a:r>
              <a:rPr lang="en-US" sz="2400" spc="125" dirty="0">
                <a:latin typeface="Times New Roman" pitchFamily="18" charset="0"/>
                <a:cs typeface="Times New Roman" pitchFamily="18" charset="0"/>
              </a:rPr>
              <a:t>bear </a:t>
            </a:r>
            <a:r>
              <a:rPr lang="en-US" sz="2400" spc="100" dirty="0">
                <a:latin typeface="Times New Roman" pitchFamily="18" charset="0"/>
                <a:cs typeface="Times New Roman" pitchFamily="18" charset="0"/>
              </a:rPr>
              <a:t>children </a:t>
            </a:r>
            <a:r>
              <a:rPr lang="en-US" sz="2400" spc="140" dirty="0">
                <a:latin typeface="Times New Roman" pitchFamily="18" charset="0"/>
                <a:cs typeface="Times New Roman" pitchFamily="18" charset="0"/>
              </a:rPr>
              <a:t>because </a:t>
            </a:r>
            <a:r>
              <a:rPr lang="en-US" sz="2400" spc="150" dirty="0">
                <a:latin typeface="Times New Roman" pitchFamily="18" charset="0"/>
                <a:cs typeface="Times New Roman" pitchFamily="18" charset="0"/>
              </a:rPr>
              <a:t>she</a:t>
            </a:r>
            <a:r>
              <a:rPr lang="en-US" sz="2400" spc="-75" dirty="0">
                <a:latin typeface="Times New Roman" pitchFamily="18" charset="0"/>
                <a:cs typeface="Times New Roman" pitchFamily="18" charset="0"/>
              </a:rPr>
              <a:t> </a:t>
            </a:r>
            <a:r>
              <a:rPr lang="en-US" sz="2400" spc="85" dirty="0">
                <a:latin typeface="Times New Roman" pitchFamily="18" charset="0"/>
                <a:cs typeface="Times New Roman" pitchFamily="18" charset="0"/>
              </a:rPr>
              <a:t>is  </a:t>
            </a:r>
            <a:r>
              <a:rPr lang="en-US" sz="2400" spc="70" dirty="0">
                <a:latin typeface="Times New Roman" pitchFamily="18" charset="0"/>
                <a:cs typeface="Times New Roman" pitchFamily="18" charset="0"/>
              </a:rPr>
              <a:t>sterile</a:t>
            </a:r>
            <a:r>
              <a:rPr lang="en-US" sz="2400" spc="75" dirty="0">
                <a:latin typeface="Times New Roman" pitchFamily="18" charset="0"/>
                <a:cs typeface="Times New Roman" pitchFamily="18" charset="0"/>
              </a:rPr>
              <a:t> </a:t>
            </a:r>
            <a:r>
              <a:rPr lang="en-US" sz="2400" spc="-4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spcBef>
                <a:spcPts val="40"/>
              </a:spcBef>
            </a:pPr>
            <a:endParaRPr lang="en-US" sz="2400" dirty="0">
              <a:latin typeface="Times New Roman" pitchFamily="18" charset="0"/>
              <a:cs typeface="Times New Roman" pitchFamily="18" charset="0"/>
            </a:endParaRPr>
          </a:p>
          <a:p>
            <a:pPr marL="12700">
              <a:buNone/>
            </a:pPr>
            <a:r>
              <a:rPr lang="en-US" sz="2400" b="1" i="1" spc="5" dirty="0">
                <a:latin typeface="Times New Roman" pitchFamily="18" charset="0"/>
                <a:cs typeface="Times New Roman" pitchFamily="18" charset="0"/>
              </a:rPr>
              <a:t>Meaning </a:t>
            </a:r>
            <a:r>
              <a:rPr lang="en-US" sz="2400" b="1" i="1" spc="75" dirty="0">
                <a:latin typeface="Times New Roman" pitchFamily="18" charset="0"/>
                <a:cs typeface="Times New Roman" pitchFamily="18" charset="0"/>
              </a:rPr>
              <a:t>N </a:t>
            </a:r>
            <a:r>
              <a:rPr lang="en-US" sz="2400" b="1" i="1" spc="10" dirty="0">
                <a:latin typeface="Times New Roman" pitchFamily="18" charset="0"/>
                <a:cs typeface="Times New Roman" pitchFamily="18" charset="0"/>
              </a:rPr>
              <a:t>'2 </a:t>
            </a:r>
            <a:r>
              <a:rPr lang="en-US" sz="2400" spc="-75" dirty="0">
                <a:latin typeface="Times New Roman" pitchFamily="18" charset="0"/>
                <a:cs typeface="Times New Roman" pitchFamily="18" charset="0"/>
              </a:rPr>
              <a:t>: </a:t>
            </a:r>
            <a:r>
              <a:rPr lang="en-US" sz="2400" spc="160" dirty="0">
                <a:latin typeface="Times New Roman" pitchFamily="18" charset="0"/>
                <a:cs typeface="Times New Roman" pitchFamily="18" charset="0"/>
              </a:rPr>
              <a:t>She </a:t>
            </a:r>
            <a:r>
              <a:rPr lang="en-US" sz="2400" spc="114" dirty="0">
                <a:latin typeface="Times New Roman" pitchFamily="18" charset="0"/>
                <a:cs typeface="Times New Roman" pitchFamily="18" charset="0"/>
              </a:rPr>
              <a:t>cannot </a:t>
            </a:r>
            <a:r>
              <a:rPr lang="en-US" sz="2400" spc="70" dirty="0">
                <a:latin typeface="Times New Roman" pitchFamily="18" charset="0"/>
                <a:cs typeface="Times New Roman" pitchFamily="18" charset="0"/>
              </a:rPr>
              <a:t>tolerate</a:t>
            </a:r>
            <a:r>
              <a:rPr lang="en-US" sz="2400" spc="-110" dirty="0">
                <a:latin typeface="Times New Roman" pitchFamily="18" charset="0"/>
                <a:cs typeface="Times New Roman" pitchFamily="18" charset="0"/>
              </a:rPr>
              <a:t> </a:t>
            </a:r>
            <a:r>
              <a:rPr lang="en-US" sz="2400" spc="100" dirty="0">
                <a:latin typeface="Times New Roman" pitchFamily="18" charset="0"/>
                <a:cs typeface="Times New Roman" pitchFamily="18" charset="0"/>
              </a:rPr>
              <a:t>children</a:t>
            </a:r>
            <a:endParaRPr lang="en-US" sz="2400" dirty="0">
              <a:latin typeface="Times New Roman" pitchFamily="18" charset="0"/>
              <a:cs typeface="Times New Roman" pitchFamily="18" charset="0"/>
            </a:endParaRPr>
          </a:p>
          <a:p>
            <a:pPr marL="12700">
              <a:spcBef>
                <a:spcPts val="420"/>
              </a:spcBef>
              <a:buNone/>
            </a:pPr>
            <a:r>
              <a:rPr lang="en-US" sz="2400" spc="105" dirty="0">
                <a:latin typeface="Times New Roman" pitchFamily="18" charset="0"/>
                <a:cs typeface="Times New Roman" pitchFamily="18" charset="0"/>
              </a:rPr>
              <a:t>New </a:t>
            </a:r>
            <a:r>
              <a:rPr lang="en-US" sz="2400" spc="125" dirty="0">
                <a:latin typeface="Times New Roman" pitchFamily="18" charset="0"/>
                <a:cs typeface="Times New Roman" pitchFamily="18" charset="0"/>
              </a:rPr>
              <a:t>Sentence </a:t>
            </a:r>
            <a:r>
              <a:rPr lang="en-US" sz="2400" spc="-75" dirty="0">
                <a:latin typeface="Times New Roman" pitchFamily="18" charset="0"/>
                <a:cs typeface="Times New Roman" pitchFamily="18" charset="0"/>
              </a:rPr>
              <a:t>: </a:t>
            </a:r>
            <a:r>
              <a:rPr lang="en-US" sz="2400" spc="160" dirty="0">
                <a:latin typeface="Times New Roman" pitchFamily="18" charset="0"/>
                <a:cs typeface="Times New Roman" pitchFamily="18" charset="0"/>
              </a:rPr>
              <a:t>She </a:t>
            </a:r>
            <a:r>
              <a:rPr lang="en-US" sz="2400" spc="114" dirty="0">
                <a:latin typeface="Times New Roman" pitchFamily="18" charset="0"/>
                <a:cs typeface="Times New Roman" pitchFamily="18" charset="0"/>
              </a:rPr>
              <a:t>cannot </a:t>
            </a:r>
            <a:r>
              <a:rPr lang="en-US" sz="2400" spc="125" dirty="0">
                <a:latin typeface="Times New Roman" pitchFamily="18" charset="0"/>
                <a:cs typeface="Times New Roman" pitchFamily="18" charset="0"/>
              </a:rPr>
              <a:t>bear </a:t>
            </a:r>
            <a:r>
              <a:rPr lang="en-US" sz="2400" spc="100" dirty="0">
                <a:latin typeface="Times New Roman" pitchFamily="18" charset="0"/>
                <a:cs typeface="Times New Roman" pitchFamily="18" charset="0"/>
              </a:rPr>
              <a:t>children </a:t>
            </a:r>
            <a:r>
              <a:rPr lang="en-US" sz="2400" spc="-10" dirty="0">
                <a:latin typeface="Times New Roman" pitchFamily="18" charset="0"/>
                <a:cs typeface="Times New Roman" pitchFamily="18" charset="0"/>
              </a:rPr>
              <a:t>If </a:t>
            </a:r>
            <a:r>
              <a:rPr lang="en-US" sz="2400" spc="70" dirty="0">
                <a:latin typeface="Times New Roman" pitchFamily="18" charset="0"/>
                <a:cs typeface="Times New Roman" pitchFamily="18" charset="0"/>
              </a:rPr>
              <a:t>they </a:t>
            </a:r>
            <a:r>
              <a:rPr lang="en-US" sz="2400" spc="110" dirty="0">
                <a:latin typeface="Times New Roman" pitchFamily="18" charset="0"/>
                <a:cs typeface="Times New Roman" pitchFamily="18" charset="0"/>
              </a:rPr>
              <a:t>are </a:t>
            </a:r>
            <a:r>
              <a:rPr lang="en-US" sz="2400" spc="95" dirty="0">
                <a:latin typeface="Times New Roman" pitchFamily="18" charset="0"/>
                <a:cs typeface="Times New Roman" pitchFamily="18" charset="0"/>
              </a:rPr>
              <a:t>noisy</a:t>
            </a:r>
            <a:r>
              <a:rPr lang="en-US" sz="2400" spc="45" dirty="0">
                <a:latin typeface="Times New Roman" pitchFamily="18" charset="0"/>
                <a:cs typeface="Times New Roman" pitchFamily="18" charset="0"/>
              </a:rPr>
              <a:t> </a:t>
            </a:r>
            <a:r>
              <a:rPr lang="en-US" sz="2400" spc="-4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buNone/>
            </a:pPr>
            <a:endParaRPr lang="en-US" sz="2400" spc="155" dirty="0">
              <a:latin typeface="Times New Roman" pitchFamily="18" charset="0"/>
              <a:cs typeface="Times New Roman" pitchFamily="18" charset="0"/>
            </a:endParaRPr>
          </a:p>
          <a:p>
            <a:endParaRPr lang="en-US" sz="2400" spc="155" dirty="0">
              <a:latin typeface="Times New Roman" pitchFamily="18" charset="0"/>
              <a:cs typeface="Times New Roman" pitchFamily="18" charset="0"/>
            </a:endParaRPr>
          </a:p>
          <a:p>
            <a:pPr>
              <a:buNone/>
            </a:pPr>
            <a:endParaRPr lang="en-US" sz="2400" spc="155" dirty="0">
              <a:latin typeface="Times New Roman" pitchFamily="18" charset="0"/>
              <a:cs typeface="Times New Roman" pitchFamily="18" charset="0"/>
            </a:endParaRPr>
          </a:p>
          <a:p>
            <a:endParaRPr lang="en-US" sz="2400" spc="155" dirty="0">
              <a:latin typeface="Times New Roman" pitchFamily="18" charset="0"/>
              <a:cs typeface="Times New Roman" pitchFamily="18" charset="0"/>
            </a:endParaRPr>
          </a:p>
          <a:p>
            <a:endParaRPr lang="fr-FR"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23218846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92696"/>
            <a:ext cx="7929586" cy="5534044"/>
          </a:xfrm>
        </p:spPr>
        <p:txBody>
          <a:bodyPr>
            <a:normAutofit lnSpcReduction="10000"/>
          </a:bodyPr>
          <a:lstStyle/>
          <a:p>
            <a:pPr algn="just"/>
            <a:r>
              <a:rPr lang="en-US" sz="2400" u="sng" dirty="0">
                <a:latin typeface="Times New Roman" pitchFamily="18" charset="0"/>
                <a:cs typeface="Times New Roman" pitchFamily="18" charset="0"/>
              </a:rPr>
              <a:t>Example 1</a:t>
            </a:r>
            <a:r>
              <a:rPr lang="en-US" sz="2400" dirty="0">
                <a:latin typeface="Times New Roman" pitchFamily="18" charset="0"/>
                <a:cs typeface="Times New Roman" pitchFamily="18" charset="0"/>
              </a:rPr>
              <a:t>: </a:t>
            </a:r>
          </a:p>
          <a:p>
            <a:pPr algn="ctr">
              <a:buNone/>
            </a:pPr>
            <a:r>
              <a:rPr lang="en-US" sz="2400" dirty="0">
                <a:latin typeface="Times New Roman" pitchFamily="18" charset="0"/>
                <a:cs typeface="Times New Roman" pitchFamily="18" charset="0"/>
              </a:rPr>
              <a:t>- Every good law should be obeyed .  </a:t>
            </a:r>
          </a:p>
          <a:p>
            <a:pPr algn="ctr">
              <a:buNone/>
            </a:pPr>
            <a:r>
              <a:rPr lang="en-US" sz="2400" dirty="0">
                <a:latin typeface="Times New Roman" pitchFamily="18" charset="0"/>
                <a:cs typeface="Times New Roman" pitchFamily="18" charset="0"/>
              </a:rPr>
              <a:t>- The law of gravitation is a good law .</a:t>
            </a:r>
          </a:p>
          <a:p>
            <a:pPr algn="ctr">
              <a:buNone/>
            </a:pPr>
            <a:r>
              <a:rPr lang="en-US" sz="2400" dirty="0">
                <a:latin typeface="Times New Roman" pitchFamily="18" charset="0"/>
                <a:cs typeface="Times New Roman" pitchFamily="18" charset="0"/>
              </a:rPr>
              <a:t>- Therefore ,  the law of gravitation</a:t>
            </a:r>
          </a:p>
          <a:p>
            <a:pPr algn="ctr">
              <a:buNone/>
            </a:pPr>
            <a:r>
              <a:rPr lang="en-US" sz="2400" dirty="0">
                <a:latin typeface="Times New Roman" pitchFamily="18" charset="0"/>
                <a:cs typeface="Times New Roman" pitchFamily="18" charset="0"/>
              </a:rPr>
              <a:t>   should be obeyed .</a:t>
            </a:r>
          </a:p>
          <a:p>
            <a:pPr algn="just">
              <a:buNone/>
            </a:pPr>
            <a:endParaRPr lang="en-US" sz="2400" dirty="0">
              <a:latin typeface="Times New Roman" pitchFamily="18" charset="0"/>
              <a:cs typeface="Times New Roman" pitchFamily="18" charset="0"/>
            </a:endParaRPr>
          </a:p>
          <a:p>
            <a:pPr algn="just"/>
            <a:r>
              <a:rPr lang="en-US" sz="2400" u="sng" dirty="0">
                <a:latin typeface="Times New Roman" pitchFamily="18" charset="0"/>
                <a:cs typeface="Times New Roman" pitchFamily="18" charset="0"/>
              </a:rPr>
              <a:t>Example2</a:t>
            </a:r>
            <a:r>
              <a:rPr lang="en-US" sz="2400" dirty="0">
                <a:latin typeface="Times New Roman" pitchFamily="18" charset="0"/>
                <a:cs typeface="Times New Roman" pitchFamily="18" charset="0"/>
              </a:rPr>
              <a:t>: </a:t>
            </a:r>
          </a:p>
          <a:p>
            <a:pPr algn="just"/>
            <a:endParaRPr lang="en-US" sz="2400" dirty="0">
              <a:latin typeface="Times New Roman" pitchFamily="18" charset="0"/>
              <a:cs typeface="Times New Roman" pitchFamily="18" charset="0"/>
            </a:endParaRPr>
          </a:p>
          <a:p>
            <a:pPr algn="ctr">
              <a:buNone/>
            </a:pPr>
            <a:r>
              <a:rPr lang="en-US" sz="2400" spc="120" dirty="0">
                <a:latin typeface="Times New Roman" pitchFamily="18" charset="0"/>
                <a:cs typeface="Times New Roman" pitchFamily="18" charset="0"/>
              </a:rPr>
              <a:t>-The </a:t>
            </a:r>
            <a:r>
              <a:rPr lang="en-US" sz="2400" spc="90" dirty="0">
                <a:latin typeface="Times New Roman" pitchFamily="18" charset="0"/>
                <a:cs typeface="Times New Roman" pitchFamily="18" charset="0"/>
              </a:rPr>
              <a:t>priest </a:t>
            </a:r>
            <a:r>
              <a:rPr lang="en-US" sz="2400" spc="75" dirty="0">
                <a:latin typeface="Times New Roman" pitchFamily="18" charset="0"/>
                <a:cs typeface="Times New Roman" pitchFamily="18" charset="0"/>
              </a:rPr>
              <a:t>told </a:t>
            </a:r>
            <a:r>
              <a:rPr lang="en-US" sz="2400" spc="160" dirty="0">
                <a:latin typeface="Times New Roman" pitchFamily="18" charset="0"/>
                <a:cs typeface="Times New Roman" pitchFamily="18" charset="0"/>
              </a:rPr>
              <a:t>Tom </a:t>
            </a:r>
            <a:r>
              <a:rPr lang="en-US" sz="2400" dirty="0">
                <a:latin typeface="Times New Roman" pitchFamily="18" charset="0"/>
                <a:cs typeface="Times New Roman" pitchFamily="18" charset="0"/>
              </a:rPr>
              <a:t>he </a:t>
            </a:r>
            <a:r>
              <a:rPr lang="en-US" sz="2400" spc="130" dirty="0">
                <a:latin typeface="Times New Roman" pitchFamily="18" charset="0"/>
                <a:cs typeface="Times New Roman" pitchFamily="18" charset="0"/>
              </a:rPr>
              <a:t>should </a:t>
            </a:r>
            <a:r>
              <a:rPr lang="en-US" sz="2400" spc="100" dirty="0">
                <a:latin typeface="Times New Roman" pitchFamily="18" charset="0"/>
                <a:cs typeface="Times New Roman" pitchFamily="18" charset="0"/>
              </a:rPr>
              <a:t>have</a:t>
            </a:r>
            <a:r>
              <a:rPr lang="en-US" sz="2400" spc="-50" dirty="0">
                <a:latin typeface="Times New Roman" pitchFamily="18" charset="0"/>
                <a:cs typeface="Times New Roman" pitchFamily="18" charset="0"/>
              </a:rPr>
              <a:t> </a:t>
            </a:r>
            <a:r>
              <a:rPr lang="en-US" sz="2400" spc="35" dirty="0">
                <a:latin typeface="Times New Roman" pitchFamily="18" charset="0"/>
                <a:cs typeface="Times New Roman" pitchFamily="18" charset="0"/>
              </a:rPr>
              <a:t>faith.</a:t>
            </a:r>
          </a:p>
          <a:p>
            <a:pPr algn="ctr">
              <a:buNone/>
            </a:pPr>
            <a:endParaRPr lang="en-US" sz="2400" dirty="0">
              <a:latin typeface="Times New Roman" pitchFamily="18" charset="0"/>
              <a:cs typeface="Times New Roman" pitchFamily="18" charset="0"/>
            </a:endParaRPr>
          </a:p>
          <a:p>
            <a:pPr marL="12700" marR="542925" algn="ctr">
              <a:lnSpc>
                <a:spcPct val="114599"/>
              </a:lnSpc>
              <a:buFontTx/>
              <a:buChar char="-"/>
            </a:pPr>
            <a:r>
              <a:rPr lang="en-US" sz="2400" dirty="0">
                <a:latin typeface="Times New Roman" pitchFamily="18" charset="0"/>
                <a:cs typeface="Times New Roman" pitchFamily="18" charset="0"/>
              </a:rPr>
              <a:t>Tom </a:t>
            </a:r>
            <a:r>
              <a:rPr lang="en-US" sz="2400" spc="100" dirty="0">
                <a:latin typeface="Times New Roman" pitchFamily="18" charset="0"/>
                <a:cs typeface="Times New Roman" pitchFamily="18" charset="0"/>
              </a:rPr>
              <a:t>has </a:t>
            </a:r>
            <a:r>
              <a:rPr lang="en-US" sz="2400" spc="50" dirty="0">
                <a:latin typeface="Times New Roman" pitchFamily="18" charset="0"/>
                <a:cs typeface="Times New Roman" pitchFamily="18" charset="0"/>
              </a:rPr>
              <a:t>faith </a:t>
            </a:r>
            <a:r>
              <a:rPr lang="en-US" sz="2400" spc="65" dirty="0">
                <a:latin typeface="Times New Roman" pitchFamily="18" charset="0"/>
                <a:cs typeface="Times New Roman" pitchFamily="18" charset="0"/>
              </a:rPr>
              <a:t>that </a:t>
            </a:r>
            <a:r>
              <a:rPr lang="en-US" sz="2400" spc="105" dirty="0">
                <a:latin typeface="Times New Roman" pitchFamily="18" charset="0"/>
                <a:cs typeface="Times New Roman" pitchFamily="18" charset="0"/>
              </a:rPr>
              <a:t>his </a:t>
            </a:r>
            <a:r>
              <a:rPr lang="en-US" sz="2400" spc="155" dirty="0">
                <a:latin typeface="Times New Roman" pitchFamily="18" charset="0"/>
                <a:cs typeface="Times New Roman" pitchFamily="18" charset="0"/>
              </a:rPr>
              <a:t>son </a:t>
            </a:r>
            <a:r>
              <a:rPr lang="en-US" sz="2400" spc="-5" dirty="0">
                <a:latin typeface="Times New Roman" pitchFamily="18" charset="0"/>
                <a:cs typeface="Times New Roman" pitchFamily="18" charset="0"/>
              </a:rPr>
              <a:t>will </a:t>
            </a:r>
            <a:r>
              <a:rPr lang="en-US" sz="2400" spc="150" dirty="0">
                <a:latin typeface="Times New Roman" pitchFamily="18" charset="0"/>
                <a:cs typeface="Times New Roman" pitchFamily="18" charset="0"/>
              </a:rPr>
              <a:t>do </a:t>
            </a:r>
            <a:r>
              <a:rPr lang="en-US" sz="2400" spc="30" dirty="0">
                <a:latin typeface="Times New Roman" pitchFamily="18" charset="0"/>
                <a:cs typeface="Times New Roman" pitchFamily="18" charset="0"/>
              </a:rPr>
              <a:t>well </a:t>
            </a:r>
            <a:r>
              <a:rPr lang="en-US" sz="2400" spc="70" dirty="0">
                <a:latin typeface="Times New Roman" pitchFamily="18" charset="0"/>
                <a:cs typeface="Times New Roman" pitchFamily="18" charset="0"/>
              </a:rPr>
              <a:t>in </a:t>
            </a:r>
            <a:r>
              <a:rPr lang="en-US" sz="2400" spc="120" dirty="0">
                <a:latin typeface="Times New Roman" pitchFamily="18" charset="0"/>
                <a:cs typeface="Times New Roman" pitchFamily="18" charset="0"/>
              </a:rPr>
              <a:t>school </a:t>
            </a:r>
            <a:r>
              <a:rPr lang="en-US" sz="2400" spc="80" dirty="0">
                <a:latin typeface="Times New Roman" pitchFamily="18" charset="0"/>
                <a:cs typeface="Times New Roman" pitchFamily="18" charset="0"/>
              </a:rPr>
              <a:t>this  </a:t>
            </a:r>
            <a:r>
              <a:rPr lang="en-US" sz="2400" spc="60" dirty="0">
                <a:latin typeface="Times New Roman" pitchFamily="18" charset="0"/>
                <a:cs typeface="Times New Roman" pitchFamily="18" charset="0"/>
              </a:rPr>
              <a:t>year.  </a:t>
            </a:r>
          </a:p>
          <a:p>
            <a:pPr marL="12700" marR="542925" algn="ctr">
              <a:lnSpc>
                <a:spcPct val="114599"/>
              </a:lnSpc>
              <a:buFontTx/>
              <a:buChar char="-"/>
            </a:pPr>
            <a:endParaRPr lang="en-US" sz="2400" spc="60" dirty="0">
              <a:latin typeface="Times New Roman" pitchFamily="18" charset="0"/>
              <a:cs typeface="Times New Roman" pitchFamily="18" charset="0"/>
            </a:endParaRPr>
          </a:p>
          <a:p>
            <a:pPr marL="12700" marR="542925" algn="ctr">
              <a:lnSpc>
                <a:spcPct val="114599"/>
              </a:lnSpc>
              <a:buFontTx/>
              <a:buChar char="-"/>
            </a:pPr>
            <a:r>
              <a:rPr lang="en-US" sz="2400" spc="85" dirty="0">
                <a:latin typeface="Times New Roman" pitchFamily="18" charset="0"/>
                <a:cs typeface="Times New Roman" pitchFamily="18" charset="0"/>
              </a:rPr>
              <a:t>Therefore, </a:t>
            </a:r>
            <a:r>
              <a:rPr lang="en-US" sz="2400" spc="90" dirty="0">
                <a:latin typeface="Times New Roman" pitchFamily="18" charset="0"/>
                <a:cs typeface="Times New Roman" pitchFamily="18" charset="0"/>
              </a:rPr>
              <a:t>the priest </a:t>
            </a:r>
            <a:r>
              <a:rPr lang="en-US" sz="2400" spc="130" dirty="0">
                <a:latin typeface="Times New Roman" pitchFamily="18" charset="0"/>
                <a:cs typeface="Times New Roman" pitchFamily="18" charset="0"/>
              </a:rPr>
              <a:t>should </a:t>
            </a:r>
            <a:r>
              <a:rPr lang="en-US" sz="2400" spc="145" dirty="0">
                <a:latin typeface="Times New Roman" pitchFamily="18" charset="0"/>
                <a:cs typeface="Times New Roman" pitchFamily="18" charset="0"/>
              </a:rPr>
              <a:t>be </a:t>
            </a:r>
            <a:r>
              <a:rPr lang="en-US" sz="2400" spc="125" dirty="0">
                <a:latin typeface="Times New Roman" pitchFamily="18" charset="0"/>
                <a:cs typeface="Times New Roman" pitchFamily="18" charset="0"/>
              </a:rPr>
              <a:t>happy </a:t>
            </a:r>
            <a:r>
              <a:rPr lang="en-US" sz="2400" spc="40" dirty="0">
                <a:latin typeface="Times New Roman" pitchFamily="18" charset="0"/>
                <a:cs typeface="Times New Roman" pitchFamily="18" charset="0"/>
              </a:rPr>
              <a:t>with</a:t>
            </a:r>
            <a:r>
              <a:rPr lang="en-US" sz="2400" spc="-125" dirty="0">
                <a:latin typeface="Times New Roman" pitchFamily="18" charset="0"/>
                <a:cs typeface="Times New Roman" pitchFamily="18" charset="0"/>
              </a:rPr>
              <a:t> </a:t>
            </a:r>
            <a:r>
              <a:rPr lang="en-US" sz="2400" spc="95" dirty="0">
                <a:latin typeface="Times New Roman" pitchFamily="18" charset="0"/>
                <a:cs typeface="Times New Roman" pitchFamily="18" charset="0"/>
              </a:rPr>
              <a:t>Tom.</a:t>
            </a:r>
            <a:endParaRPr lang="en-US" sz="2400" dirty="0">
              <a:latin typeface="Times New Roman" pitchFamily="18" charset="0"/>
              <a:cs typeface="Times New Roman" pitchFamily="18" charset="0"/>
            </a:endParaRPr>
          </a:p>
          <a:p>
            <a:pPr>
              <a:buNone/>
            </a:pPr>
            <a:endParaRPr lang="en-US" dirty="0"/>
          </a:p>
          <a:p>
            <a:pPr>
              <a:buNone/>
            </a:pPr>
            <a:endParaRPr lang="en-US" dirty="0"/>
          </a:p>
          <a:p>
            <a:pPr>
              <a:buNone/>
            </a:pPr>
            <a:endParaRPr lang="en-US" dirty="0"/>
          </a:p>
          <a:p>
            <a:endParaRPr lang="fr-FR" dirty="0"/>
          </a:p>
        </p:txBody>
      </p:sp>
    </p:spTree>
    <p:extLst>
      <p:ext uri="{BB962C8B-B14F-4D97-AF65-F5344CB8AC3E}">
        <p14:creationId xmlns="" xmlns:p14="http://schemas.microsoft.com/office/powerpoint/2010/main" val="4236175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48" y="785794"/>
            <a:ext cx="7681914" cy="4873752"/>
          </a:xfrm>
        </p:spPr>
        <p:txBody>
          <a:bodyPr>
            <a:normAutofit fontScale="70000" lnSpcReduction="20000"/>
          </a:bodyPr>
          <a:lstStyle/>
          <a:p>
            <a:pPr marL="457200" indent="-457200">
              <a:lnSpc>
                <a:spcPct val="200000"/>
              </a:lnSpc>
              <a:buFont typeface="+mj-lt"/>
              <a:buAutoNum type="arabicParenR" startAt="8"/>
            </a:pPr>
            <a:r>
              <a:rPr lang="fr-FR" spc="-165" dirty="0">
                <a:solidFill>
                  <a:srgbClr val="002060"/>
                </a:solidFill>
                <a:latin typeface="Calisto MT" pitchFamily="18" charset="0"/>
              </a:rPr>
              <a:t>The  </a:t>
            </a:r>
            <a:r>
              <a:rPr lang="fr-FR" spc="-145" dirty="0">
                <a:solidFill>
                  <a:srgbClr val="002060"/>
                </a:solidFill>
                <a:latin typeface="Calisto MT" pitchFamily="18" charset="0"/>
              </a:rPr>
              <a:t>Non </a:t>
            </a:r>
            <a:r>
              <a:rPr lang="fr-FR" spc="-145" dirty="0" err="1">
                <a:solidFill>
                  <a:srgbClr val="002060"/>
                </a:solidFill>
                <a:latin typeface="Calisto MT" pitchFamily="18" charset="0"/>
              </a:rPr>
              <a:t>Sequitur</a:t>
            </a:r>
            <a:r>
              <a:rPr lang="fr-FR" spc="-145" dirty="0">
                <a:solidFill>
                  <a:srgbClr val="002060"/>
                </a:solidFill>
                <a:latin typeface="Calisto MT" pitchFamily="18" charset="0"/>
              </a:rPr>
              <a:t> </a:t>
            </a:r>
            <a:r>
              <a:rPr lang="fr-FR" spc="-45" dirty="0" err="1">
                <a:solidFill>
                  <a:srgbClr val="002060"/>
                </a:solidFill>
                <a:latin typeface="Calisto MT" pitchFamily="18" charset="0"/>
              </a:rPr>
              <a:t>Fallacy_________________________</a:t>
            </a:r>
            <a:r>
              <a:rPr lang="fr-FR" spc="-45" dirty="0">
                <a:solidFill>
                  <a:srgbClr val="002060"/>
                </a:solidFill>
                <a:latin typeface="Calisto MT" pitchFamily="18" charset="0"/>
              </a:rPr>
              <a:t> _______</a:t>
            </a:r>
          </a:p>
          <a:p>
            <a:pPr marL="457200" indent="-457200">
              <a:lnSpc>
                <a:spcPct val="200000"/>
              </a:lnSpc>
              <a:buFont typeface="+mj-lt"/>
              <a:buAutoNum type="arabicParenR" startAt="9"/>
            </a:pPr>
            <a:r>
              <a:rPr lang="en-US" spc="-165" dirty="0">
                <a:solidFill>
                  <a:srgbClr val="002060"/>
                </a:solidFill>
                <a:latin typeface="Calisto MT" pitchFamily="18" charset="0"/>
              </a:rPr>
              <a:t>The  </a:t>
            </a:r>
            <a:r>
              <a:rPr lang="en-US" spc="-5" dirty="0">
                <a:solidFill>
                  <a:srgbClr val="002060"/>
                </a:solidFill>
                <a:latin typeface="Calisto MT" pitchFamily="18" charset="0"/>
              </a:rPr>
              <a:t>Appeal </a:t>
            </a:r>
            <a:r>
              <a:rPr lang="en-US" spc="55" dirty="0">
                <a:solidFill>
                  <a:srgbClr val="002060"/>
                </a:solidFill>
                <a:latin typeface="Calisto MT" pitchFamily="18" charset="0"/>
              </a:rPr>
              <a:t>to</a:t>
            </a:r>
            <a:r>
              <a:rPr lang="en-US" spc="-295" dirty="0">
                <a:solidFill>
                  <a:srgbClr val="002060"/>
                </a:solidFill>
                <a:latin typeface="Calisto MT" pitchFamily="18" charset="0"/>
              </a:rPr>
              <a:t> </a:t>
            </a:r>
            <a:r>
              <a:rPr lang="en-US" spc="-85" dirty="0">
                <a:solidFill>
                  <a:srgbClr val="002060"/>
                </a:solidFill>
                <a:latin typeface="Calisto MT" pitchFamily="18" charset="0"/>
              </a:rPr>
              <a:t>Pity</a:t>
            </a:r>
            <a:r>
              <a:rPr lang="en-US" spc="-5" dirty="0">
                <a:solidFill>
                  <a:srgbClr val="002060"/>
                </a:solidFill>
                <a:latin typeface="Calisto MT" pitchFamily="18" charset="0"/>
              </a:rPr>
              <a:t> </a:t>
            </a:r>
            <a:r>
              <a:rPr lang="en-US" spc="-45" dirty="0">
                <a:solidFill>
                  <a:srgbClr val="002060"/>
                </a:solidFill>
                <a:latin typeface="Calisto MT" pitchFamily="18" charset="0"/>
              </a:rPr>
              <a:t>Fallacy____________________________</a:t>
            </a:r>
          </a:p>
          <a:p>
            <a:pPr marL="457200" indent="-457200">
              <a:lnSpc>
                <a:spcPct val="200000"/>
              </a:lnSpc>
              <a:buFont typeface="+mj-lt"/>
              <a:buAutoNum type="arabicParenR" startAt="9"/>
            </a:pPr>
            <a:r>
              <a:rPr lang="fr-FR" spc="-165" dirty="0">
                <a:solidFill>
                  <a:srgbClr val="002060"/>
                </a:solidFill>
                <a:latin typeface="Calisto MT" pitchFamily="18" charset="0"/>
              </a:rPr>
              <a:t>The</a:t>
            </a:r>
            <a:r>
              <a:rPr lang="fr-FR" dirty="0">
                <a:solidFill>
                  <a:srgbClr val="002060"/>
                </a:solidFill>
                <a:latin typeface="Calisto MT" pitchFamily="18" charset="0"/>
              </a:rPr>
              <a:t> </a:t>
            </a:r>
            <a:r>
              <a:rPr lang="fr-FR" spc="-40" dirty="0" err="1">
                <a:solidFill>
                  <a:srgbClr val="002060"/>
                </a:solidFill>
                <a:latin typeface="Calisto MT" pitchFamily="18" charset="0"/>
              </a:rPr>
              <a:t>Bandwagon</a:t>
            </a:r>
            <a:r>
              <a:rPr lang="fr-FR" spc="5" dirty="0">
                <a:solidFill>
                  <a:srgbClr val="002060"/>
                </a:solidFill>
                <a:latin typeface="Calisto MT" pitchFamily="18" charset="0"/>
              </a:rPr>
              <a:t> </a:t>
            </a:r>
            <a:r>
              <a:rPr lang="fr-FR" spc="-45" dirty="0" err="1">
                <a:solidFill>
                  <a:srgbClr val="002060"/>
                </a:solidFill>
                <a:latin typeface="Calisto MT" pitchFamily="18" charset="0"/>
              </a:rPr>
              <a:t>Fallacy_____________________________</a:t>
            </a:r>
            <a:r>
              <a:rPr lang="en-US" spc="-45" dirty="0">
                <a:solidFill>
                  <a:srgbClr val="002060"/>
                </a:solidFill>
                <a:latin typeface="Calisto MT" pitchFamily="18" charset="0"/>
              </a:rPr>
              <a:t> </a:t>
            </a:r>
          </a:p>
          <a:p>
            <a:pPr marL="457200" indent="-457200">
              <a:lnSpc>
                <a:spcPct val="200000"/>
              </a:lnSpc>
              <a:buFont typeface="+mj-lt"/>
              <a:buAutoNum type="arabicParenR" startAt="9"/>
            </a:pPr>
            <a:r>
              <a:rPr lang="fr-FR" spc="-165" dirty="0">
                <a:solidFill>
                  <a:srgbClr val="002060"/>
                </a:solidFill>
                <a:latin typeface="Calisto MT" pitchFamily="18" charset="0"/>
              </a:rPr>
              <a:t>The</a:t>
            </a:r>
            <a:r>
              <a:rPr lang="fr-FR" spc="-10" dirty="0">
                <a:solidFill>
                  <a:srgbClr val="002060"/>
                </a:solidFill>
                <a:latin typeface="Calisto MT" pitchFamily="18" charset="0"/>
              </a:rPr>
              <a:t> </a:t>
            </a:r>
            <a:r>
              <a:rPr lang="fr-FR" spc="-60" dirty="0" err="1">
                <a:solidFill>
                  <a:srgbClr val="002060"/>
                </a:solidFill>
                <a:latin typeface="Calisto MT" pitchFamily="18" charset="0"/>
              </a:rPr>
              <a:t>Dilemma</a:t>
            </a:r>
            <a:r>
              <a:rPr lang="fr-FR" spc="-5" dirty="0">
                <a:solidFill>
                  <a:srgbClr val="002060"/>
                </a:solidFill>
                <a:latin typeface="Calisto MT" pitchFamily="18" charset="0"/>
              </a:rPr>
              <a:t> </a:t>
            </a:r>
            <a:r>
              <a:rPr lang="fr-FR" spc="-45" dirty="0" err="1">
                <a:solidFill>
                  <a:srgbClr val="002060"/>
                </a:solidFill>
                <a:latin typeface="Calisto MT" pitchFamily="18" charset="0"/>
              </a:rPr>
              <a:t>Fallacy________________________________</a:t>
            </a:r>
            <a:r>
              <a:rPr lang="fr-FR" spc="-45" dirty="0">
                <a:solidFill>
                  <a:srgbClr val="002060"/>
                </a:solidFill>
                <a:latin typeface="Calisto MT" pitchFamily="18" charset="0"/>
              </a:rPr>
              <a:t> </a:t>
            </a:r>
          </a:p>
          <a:p>
            <a:pPr marL="457200" indent="-457200">
              <a:lnSpc>
                <a:spcPct val="200000"/>
              </a:lnSpc>
              <a:buFont typeface="+mj-lt"/>
              <a:buAutoNum type="arabicParenR" startAt="9"/>
            </a:pPr>
            <a:r>
              <a:rPr lang="fr-FR" spc="-165" dirty="0">
                <a:solidFill>
                  <a:srgbClr val="002060"/>
                </a:solidFill>
                <a:latin typeface="Calisto MT" pitchFamily="18" charset="0"/>
              </a:rPr>
              <a:t>The  </a:t>
            </a:r>
            <a:r>
              <a:rPr lang="fr-FR" spc="-125" dirty="0" err="1">
                <a:solidFill>
                  <a:srgbClr val="002060"/>
                </a:solidFill>
                <a:latin typeface="Calisto MT" pitchFamily="18" charset="0"/>
              </a:rPr>
              <a:t>Red</a:t>
            </a:r>
            <a:r>
              <a:rPr lang="fr-FR" spc="-290" dirty="0">
                <a:solidFill>
                  <a:srgbClr val="002060"/>
                </a:solidFill>
                <a:latin typeface="Calisto MT" pitchFamily="18" charset="0"/>
              </a:rPr>
              <a:t> </a:t>
            </a:r>
            <a:r>
              <a:rPr lang="fr-FR" spc="-60" dirty="0">
                <a:solidFill>
                  <a:srgbClr val="002060"/>
                </a:solidFill>
                <a:latin typeface="Calisto MT" pitchFamily="18" charset="0"/>
              </a:rPr>
              <a:t>Herring</a:t>
            </a:r>
            <a:r>
              <a:rPr lang="fr-FR" spc="-5" dirty="0">
                <a:solidFill>
                  <a:srgbClr val="002060"/>
                </a:solidFill>
                <a:latin typeface="Calisto MT" pitchFamily="18" charset="0"/>
              </a:rPr>
              <a:t> </a:t>
            </a:r>
            <a:r>
              <a:rPr lang="fr-FR" spc="-45" dirty="0" err="1">
                <a:solidFill>
                  <a:srgbClr val="002060"/>
                </a:solidFill>
                <a:latin typeface="Calisto MT" pitchFamily="18" charset="0"/>
              </a:rPr>
              <a:t>Fallacy_______________________________</a:t>
            </a:r>
            <a:endParaRPr lang="fr-FR" spc="-45" dirty="0">
              <a:solidFill>
                <a:srgbClr val="002060"/>
              </a:solidFill>
              <a:latin typeface="Calisto MT" pitchFamily="18" charset="0"/>
            </a:endParaRPr>
          </a:p>
          <a:p>
            <a:pPr marL="457200" indent="-457200">
              <a:lnSpc>
                <a:spcPct val="200000"/>
              </a:lnSpc>
              <a:buFont typeface="+mj-lt"/>
              <a:buAutoNum type="arabicParenR" startAt="9"/>
            </a:pPr>
            <a:r>
              <a:rPr lang="en-US" spc="-165" dirty="0">
                <a:solidFill>
                  <a:srgbClr val="002060"/>
                </a:solidFill>
                <a:latin typeface="Calisto MT" pitchFamily="18" charset="0"/>
              </a:rPr>
              <a:t>The  </a:t>
            </a:r>
            <a:r>
              <a:rPr lang="en-US" spc="-5" dirty="0">
                <a:solidFill>
                  <a:srgbClr val="002060"/>
                </a:solidFill>
                <a:latin typeface="Calisto MT" pitchFamily="18" charset="0"/>
              </a:rPr>
              <a:t>Appeal </a:t>
            </a:r>
            <a:r>
              <a:rPr lang="en-US" spc="55" dirty="0">
                <a:solidFill>
                  <a:srgbClr val="002060"/>
                </a:solidFill>
                <a:latin typeface="Calisto MT" pitchFamily="18" charset="0"/>
              </a:rPr>
              <a:t>to</a:t>
            </a:r>
            <a:r>
              <a:rPr lang="en-US" spc="-300" dirty="0">
                <a:solidFill>
                  <a:srgbClr val="002060"/>
                </a:solidFill>
                <a:latin typeface="Calisto MT" pitchFamily="18" charset="0"/>
              </a:rPr>
              <a:t> </a:t>
            </a:r>
            <a:r>
              <a:rPr lang="en-US" spc="-30" dirty="0">
                <a:solidFill>
                  <a:srgbClr val="002060"/>
                </a:solidFill>
                <a:latin typeface="Calisto MT" pitchFamily="18" charset="0"/>
              </a:rPr>
              <a:t>Authority</a:t>
            </a:r>
            <a:r>
              <a:rPr lang="en-US" spc="-5" dirty="0">
                <a:solidFill>
                  <a:srgbClr val="002060"/>
                </a:solidFill>
                <a:latin typeface="Calisto MT" pitchFamily="18" charset="0"/>
              </a:rPr>
              <a:t> </a:t>
            </a:r>
            <a:r>
              <a:rPr lang="en-US" spc="-45" dirty="0">
                <a:solidFill>
                  <a:srgbClr val="002060"/>
                </a:solidFill>
                <a:latin typeface="Calisto MT" pitchFamily="18" charset="0"/>
              </a:rPr>
              <a:t>Fallacy_______________________</a:t>
            </a:r>
          </a:p>
          <a:p>
            <a:pPr marL="457200" indent="-457200">
              <a:lnSpc>
                <a:spcPct val="200000"/>
              </a:lnSpc>
              <a:buFont typeface="+mj-lt"/>
              <a:buAutoNum type="arabicParenR" startAt="9"/>
            </a:pPr>
            <a:r>
              <a:rPr lang="fr-FR" spc="-165" dirty="0">
                <a:solidFill>
                  <a:srgbClr val="002060"/>
                </a:solidFill>
                <a:latin typeface="Calisto MT" pitchFamily="18" charset="0"/>
              </a:rPr>
              <a:t>The</a:t>
            </a:r>
            <a:r>
              <a:rPr lang="fr-FR" spc="-5" dirty="0">
                <a:solidFill>
                  <a:srgbClr val="002060"/>
                </a:solidFill>
                <a:latin typeface="Calisto MT" pitchFamily="18" charset="0"/>
              </a:rPr>
              <a:t> </a:t>
            </a:r>
            <a:r>
              <a:rPr lang="fr-FR" spc="-30" dirty="0">
                <a:solidFill>
                  <a:srgbClr val="002060"/>
                </a:solidFill>
                <a:latin typeface="Calisto MT" pitchFamily="18" charset="0"/>
              </a:rPr>
              <a:t>Equivocation</a:t>
            </a:r>
            <a:r>
              <a:rPr lang="fr-FR" spc="-5" dirty="0">
                <a:solidFill>
                  <a:srgbClr val="002060"/>
                </a:solidFill>
                <a:latin typeface="Calisto MT" pitchFamily="18" charset="0"/>
              </a:rPr>
              <a:t> </a:t>
            </a:r>
            <a:r>
              <a:rPr lang="fr-FR" spc="-45" dirty="0" err="1">
                <a:solidFill>
                  <a:srgbClr val="002060"/>
                </a:solidFill>
                <a:latin typeface="Calisto MT" pitchFamily="18" charset="0"/>
              </a:rPr>
              <a:t>Fallacy_____________________________</a:t>
            </a:r>
            <a:endParaRPr lang="fr-FR" spc="-30" dirty="0">
              <a:solidFill>
                <a:srgbClr val="002060"/>
              </a:solidFill>
              <a:latin typeface="Calisto MT" pitchFamily="18" charset="0"/>
            </a:endParaRPr>
          </a:p>
          <a:p>
            <a:pPr>
              <a:buNone/>
            </a:pPr>
            <a:endParaRPr lang="fr-FR" dirty="0"/>
          </a:p>
        </p:txBody>
      </p:sp>
    </p:spTree>
    <p:extLst>
      <p:ext uri="{BB962C8B-B14F-4D97-AF65-F5344CB8AC3E}">
        <p14:creationId xmlns="" xmlns:p14="http://schemas.microsoft.com/office/powerpoint/2010/main" val="1105142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2428868"/>
            <a:ext cx="7467600" cy="1143000"/>
          </a:xfrm>
        </p:spPr>
        <p:txBody>
          <a:bodyPr>
            <a:noAutofit/>
          </a:bodyPr>
          <a:lstStyle/>
          <a:p>
            <a:pPr algn="ctr"/>
            <a:r>
              <a:rPr lang="fr-FR" sz="5400" b="1" dirty="0"/>
              <a:t>   </a:t>
            </a:r>
            <a:r>
              <a:rPr lang="fr-FR" sz="3200" b="1" dirty="0" err="1">
                <a:latin typeface="Times New Roman" pitchFamily="18" charset="0"/>
                <a:cs typeface="Times New Roman" pitchFamily="18" charset="0"/>
              </a:rPr>
              <a:t>What</a:t>
            </a:r>
            <a:r>
              <a:rPr lang="fr-FR" sz="3200" b="1" dirty="0">
                <a:latin typeface="Times New Roman" pitchFamily="18" charset="0"/>
                <a:cs typeface="Times New Roman" pitchFamily="18" charset="0"/>
              </a:rPr>
              <a:t> </a:t>
            </a:r>
            <a:r>
              <a:rPr lang="fr-FR" sz="3200" b="1" dirty="0" err="1">
                <a:latin typeface="Times New Roman" pitchFamily="18" charset="0"/>
                <a:cs typeface="Times New Roman" pitchFamily="18" charset="0"/>
              </a:rPr>
              <a:t>is</a:t>
            </a:r>
            <a:r>
              <a:rPr lang="fr-FR" sz="3200" b="1" dirty="0">
                <a:latin typeface="Times New Roman" pitchFamily="18" charset="0"/>
                <a:cs typeface="Times New Roman" pitchFamily="18" charset="0"/>
              </a:rPr>
              <a:t> a </a:t>
            </a:r>
            <a:r>
              <a:rPr lang="fr-FR" sz="3200" b="1" dirty="0" err="1">
                <a:latin typeface="Times New Roman" pitchFamily="18" charset="0"/>
                <a:cs typeface="Times New Roman" pitchFamily="18" charset="0"/>
              </a:rPr>
              <a:t>logical</a:t>
            </a:r>
            <a:r>
              <a:rPr lang="fr-FR" sz="3200" b="1" dirty="0">
                <a:latin typeface="Times New Roman" pitchFamily="18" charset="0"/>
                <a:cs typeface="Times New Roman" pitchFamily="18" charset="0"/>
              </a:rPr>
              <a:t> </a:t>
            </a:r>
            <a:r>
              <a:rPr lang="fr-FR" sz="3200" b="1" dirty="0" err="1">
                <a:latin typeface="Times New Roman" pitchFamily="18" charset="0"/>
                <a:cs typeface="Times New Roman" pitchFamily="18" charset="0"/>
              </a:rPr>
              <a:t>fallacy</a:t>
            </a:r>
            <a:r>
              <a:rPr lang="fr-FR" sz="3200" b="1" dirty="0">
                <a:latin typeface="Times New Roman" pitchFamily="18" charset="0"/>
                <a:cs typeface="Times New Roman" pitchFamily="18" charset="0"/>
              </a:rPr>
              <a:t>? </a:t>
            </a:r>
          </a:p>
        </p:txBody>
      </p:sp>
    </p:spTree>
    <p:extLst>
      <p:ext uri="{BB962C8B-B14F-4D97-AF65-F5344CB8AC3E}">
        <p14:creationId xmlns="" xmlns:p14="http://schemas.microsoft.com/office/powerpoint/2010/main" val="1410516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836712"/>
            <a:ext cx="7498080" cy="5534044"/>
          </a:xfrm>
        </p:spPr>
        <p:txBody>
          <a:bodyPr/>
          <a:lstStyle/>
          <a:p>
            <a:endParaRPr lang="fr-FR" sz="2400" dirty="0">
              <a:latin typeface="Times New Roman" pitchFamily="18" charset="0"/>
              <a:cs typeface="Times New Roman" pitchFamily="18" charset="0"/>
            </a:endParaRPr>
          </a:p>
          <a:p>
            <a:pPr algn="just"/>
            <a:r>
              <a:rPr lang="fr-FR" sz="2400" dirty="0">
                <a:latin typeface="Times New Roman" pitchFamily="18" charset="0"/>
                <a:cs typeface="Times New Roman" pitchFamily="18" charset="0"/>
              </a:rPr>
              <a:t>A </a:t>
            </a:r>
            <a:r>
              <a:rPr lang="fr-FR" sz="2400" dirty="0" err="1">
                <a:latin typeface="Times New Roman" pitchFamily="18" charset="0"/>
                <a:cs typeface="Times New Roman" pitchFamily="18" charset="0"/>
              </a:rPr>
              <a:t>logical</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fallacy</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is</a:t>
            </a:r>
            <a:r>
              <a:rPr lang="fr-FR" sz="2400" dirty="0">
                <a:latin typeface="Times New Roman" pitchFamily="18" charset="0"/>
                <a:cs typeface="Times New Roman" pitchFamily="18" charset="0"/>
              </a:rPr>
              <a:t> a </a:t>
            </a:r>
            <a:r>
              <a:rPr lang="fr-FR" sz="2400" dirty="0" err="1">
                <a:latin typeface="Times New Roman" pitchFamily="18" charset="0"/>
                <a:cs typeface="Times New Roman" pitchFamily="18" charset="0"/>
              </a:rPr>
              <a:t>fault</a:t>
            </a:r>
            <a:r>
              <a:rPr lang="fr-FR" sz="2400" dirty="0">
                <a:latin typeface="Times New Roman" pitchFamily="18" charset="0"/>
                <a:cs typeface="Times New Roman" pitchFamily="18" charset="0"/>
              </a:rPr>
              <a:t> in </a:t>
            </a:r>
            <a:r>
              <a:rPr lang="fr-FR" sz="2400" dirty="0" err="1">
                <a:latin typeface="Times New Roman" pitchFamily="18" charset="0"/>
                <a:cs typeface="Times New Roman" pitchFamily="18" charset="0"/>
              </a:rPr>
              <a:t>reasoning</a:t>
            </a:r>
            <a:r>
              <a:rPr lang="fr-FR" sz="2400" dirty="0">
                <a:latin typeface="Times New Roman" pitchFamily="18" charset="0"/>
                <a:cs typeface="Times New Roman" pitchFamily="18" charset="0"/>
              </a:rPr>
              <a:t>.  It </a:t>
            </a:r>
            <a:r>
              <a:rPr lang="fr-FR" sz="2400" dirty="0" err="1">
                <a:latin typeface="Times New Roman" pitchFamily="18" charset="0"/>
                <a:cs typeface="Times New Roman" pitchFamily="18" charset="0"/>
              </a:rPr>
              <a:t>is</a:t>
            </a:r>
            <a:r>
              <a:rPr lang="fr-FR" sz="2400" dirty="0">
                <a:latin typeface="Times New Roman" pitchFamily="18" charset="0"/>
                <a:cs typeface="Times New Roman" pitchFamily="18" charset="0"/>
              </a:rPr>
              <a:t> an </a:t>
            </a:r>
            <a:r>
              <a:rPr lang="fr-FR" sz="2400" dirty="0" err="1">
                <a:latin typeface="Times New Roman" pitchFamily="18" charset="0"/>
                <a:cs typeface="Times New Roman" pitchFamily="18" charset="0"/>
              </a:rPr>
              <a:t>illogical</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step</a:t>
            </a:r>
            <a:r>
              <a:rPr lang="fr-FR" sz="2400" dirty="0">
                <a:latin typeface="Times New Roman" pitchFamily="18" charset="0"/>
                <a:cs typeface="Times New Roman" pitchFamily="18" charset="0"/>
              </a:rPr>
              <a:t> in the formulation of an argument. </a:t>
            </a:r>
          </a:p>
          <a:p>
            <a:pPr algn="just"/>
            <a:endParaRPr lang="fr-FR" sz="2400" dirty="0">
              <a:latin typeface="Times New Roman" pitchFamily="18" charset="0"/>
              <a:cs typeface="Times New Roman" pitchFamily="18" charset="0"/>
            </a:endParaRPr>
          </a:p>
          <a:p>
            <a:pPr algn="just"/>
            <a:r>
              <a:rPr lang="fr-FR" sz="2400" dirty="0" err="1">
                <a:latin typeface="Times New Roman" pitchFamily="18" charset="0"/>
                <a:cs typeface="Times New Roman" pitchFamily="18" charset="0"/>
              </a:rPr>
              <a:t>Logical</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fallacies</a:t>
            </a:r>
            <a:r>
              <a:rPr lang="fr-FR" sz="2400" dirty="0">
                <a:latin typeface="Times New Roman" pitchFamily="18" charset="0"/>
                <a:cs typeface="Times New Roman" pitchFamily="18" charset="0"/>
              </a:rPr>
              <a:t> are </a:t>
            </a:r>
            <a:r>
              <a:rPr lang="fr-FR" sz="2400" dirty="0" err="1">
                <a:latin typeface="Times New Roman" pitchFamily="18" charset="0"/>
                <a:cs typeface="Times New Roman" pitchFamily="18" charset="0"/>
              </a:rPr>
              <a:t>used</a:t>
            </a:r>
            <a:r>
              <a:rPr lang="fr-FR" sz="2400" dirty="0">
                <a:latin typeface="Times New Roman" pitchFamily="18" charset="0"/>
                <a:cs typeface="Times New Roman" pitchFamily="18" charset="0"/>
              </a:rPr>
              <a:t> to confuse and </a:t>
            </a:r>
            <a:r>
              <a:rPr lang="fr-FR" sz="2400" dirty="0" err="1">
                <a:latin typeface="Times New Roman" pitchFamily="18" charset="0"/>
                <a:cs typeface="Times New Roman" pitchFamily="18" charset="0"/>
              </a:rPr>
              <a:t>convince</a:t>
            </a:r>
            <a:r>
              <a:rPr lang="fr-FR" sz="2400" dirty="0">
                <a:latin typeface="Times New Roman" pitchFamily="18" charset="0"/>
                <a:cs typeface="Times New Roman" pitchFamily="18" charset="0"/>
              </a:rPr>
              <a:t> the </a:t>
            </a:r>
            <a:r>
              <a:rPr lang="fr-FR" sz="2400" dirty="0" err="1">
                <a:latin typeface="Times New Roman" pitchFamily="18" charset="0"/>
                <a:cs typeface="Times New Roman" pitchFamily="18" charset="0"/>
              </a:rPr>
              <a:t>other</a:t>
            </a:r>
            <a:r>
              <a:rPr lang="fr-FR" sz="2400" dirty="0">
                <a:latin typeface="Times New Roman" pitchFamily="18" charset="0"/>
                <a:cs typeface="Times New Roman" pitchFamily="18" charset="0"/>
              </a:rPr>
              <a:t>.</a:t>
            </a:r>
          </a:p>
          <a:p>
            <a:endParaRPr lang="fr-FR" sz="2400" dirty="0">
              <a:latin typeface="Times New Roman" pitchFamily="18" charset="0"/>
              <a:cs typeface="Times New Roman" pitchFamily="18" charset="0"/>
            </a:endParaRPr>
          </a:p>
          <a:p>
            <a:endParaRPr lang="fr-FR" sz="2400" dirty="0">
              <a:latin typeface="Times New Roman" pitchFamily="18" charset="0"/>
              <a:cs typeface="Times New Roman" pitchFamily="18" charset="0"/>
            </a:endParaRPr>
          </a:p>
          <a:p>
            <a:endParaRPr lang="fr-FR"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393454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buFont typeface="+mj-lt"/>
              <a:buAutoNum type="arabicPeriod"/>
            </a:pPr>
            <a:r>
              <a:rPr lang="fr-FR" sz="2400" spc="-35" dirty="0">
                <a:solidFill>
                  <a:srgbClr val="002060"/>
                </a:solidFill>
                <a:latin typeface="Times New Roman" pitchFamily="18" charset="0"/>
                <a:cs typeface="Times New Roman" pitchFamily="18" charset="0"/>
              </a:rPr>
              <a:t>Ad </a:t>
            </a:r>
            <a:r>
              <a:rPr lang="fr-FR" sz="2400" spc="-100" dirty="0">
                <a:solidFill>
                  <a:srgbClr val="002060"/>
                </a:solidFill>
                <a:latin typeface="Times New Roman" pitchFamily="18" charset="0"/>
                <a:cs typeface="Times New Roman" pitchFamily="18" charset="0"/>
              </a:rPr>
              <a:t>Hominem</a:t>
            </a:r>
            <a:endParaRPr lang="fr-FR"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endParaRPr lang="fr-FR" sz="2400" dirty="0">
              <a:latin typeface="Times New Roman" pitchFamily="18" charset="0"/>
              <a:cs typeface="Times New Roman" pitchFamily="18" charset="0"/>
            </a:endParaRPr>
          </a:p>
          <a:p>
            <a:pPr algn="just"/>
            <a:r>
              <a:rPr lang="fr-FR" sz="2400" dirty="0" err="1">
                <a:latin typeface="Times New Roman" pitchFamily="18" charset="0"/>
                <a:cs typeface="Times New Roman" pitchFamily="18" charset="0"/>
              </a:rPr>
              <a:t>Literally</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translated</a:t>
            </a:r>
            <a:r>
              <a:rPr lang="fr-FR" sz="2400" dirty="0">
                <a:latin typeface="Times New Roman" pitchFamily="18" charset="0"/>
                <a:cs typeface="Times New Roman" pitchFamily="18" charset="0"/>
              </a:rPr>
              <a:t> as ‘’ to the man’’  </a:t>
            </a:r>
            <a:r>
              <a:rPr lang="fr-FR" sz="2400" dirty="0" err="1">
                <a:latin typeface="Times New Roman" pitchFamily="18" charset="0"/>
                <a:cs typeface="Times New Roman" pitchFamily="18" charset="0"/>
              </a:rPr>
              <a:t>subtly</a:t>
            </a:r>
            <a:r>
              <a:rPr lang="fr-FR" sz="2400" dirty="0">
                <a:latin typeface="Times New Roman" pitchFamily="18" charset="0"/>
                <a:cs typeface="Times New Roman" pitchFamily="18" charset="0"/>
              </a:rPr>
              <a:t> or </a:t>
            </a:r>
            <a:r>
              <a:rPr lang="fr-FR" sz="2400" dirty="0" err="1">
                <a:latin typeface="Times New Roman" pitchFamily="18" charset="0"/>
                <a:cs typeface="Times New Roman" pitchFamily="18" charset="0"/>
              </a:rPr>
              <a:t>overtly</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distorts</a:t>
            </a:r>
            <a:r>
              <a:rPr lang="fr-FR" sz="2400" dirty="0">
                <a:latin typeface="Times New Roman" pitchFamily="18" charset="0"/>
                <a:cs typeface="Times New Roman" pitchFamily="18" charset="0"/>
              </a:rPr>
              <a:t> a </a:t>
            </a:r>
            <a:r>
              <a:rPr lang="fr-FR" sz="2400" dirty="0" err="1">
                <a:latin typeface="Times New Roman" pitchFamily="18" charset="0"/>
                <a:cs typeface="Times New Roman" pitchFamily="18" charset="0"/>
              </a:rPr>
              <a:t>person’s</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character</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destroying</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their</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credibility</a:t>
            </a:r>
            <a:r>
              <a:rPr lang="fr-FR" sz="2400" dirty="0">
                <a:latin typeface="Times New Roman" pitchFamily="18" charset="0"/>
                <a:cs typeface="Times New Roman" pitchFamily="18" charset="0"/>
              </a:rPr>
              <a:t> no </a:t>
            </a:r>
            <a:r>
              <a:rPr lang="fr-FR" sz="2400" dirty="0" err="1">
                <a:latin typeface="Times New Roman" pitchFamily="18" charset="0"/>
                <a:cs typeface="Times New Roman" pitchFamily="18" charset="0"/>
              </a:rPr>
              <a:t>matter</a:t>
            </a:r>
            <a:r>
              <a:rPr lang="fr-FR" sz="2400" dirty="0">
                <a:latin typeface="Times New Roman" pitchFamily="18" charset="0"/>
                <a:cs typeface="Times New Roman" pitchFamily="18" charset="0"/>
              </a:rPr>
              <a:t> how </a:t>
            </a:r>
            <a:r>
              <a:rPr lang="fr-FR" sz="2400" dirty="0" err="1">
                <a:latin typeface="Times New Roman" pitchFamily="18" charset="0"/>
                <a:cs typeface="Times New Roman" pitchFamily="18" charset="0"/>
              </a:rPr>
              <a:t>valid</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their</a:t>
            </a:r>
            <a:r>
              <a:rPr lang="fr-FR" sz="2400" dirty="0">
                <a:latin typeface="Times New Roman" pitchFamily="18" charset="0"/>
                <a:cs typeface="Times New Roman" pitchFamily="18" charset="0"/>
              </a:rPr>
              <a:t> argument </a:t>
            </a:r>
            <a:r>
              <a:rPr lang="fr-FR" sz="2400" dirty="0" err="1">
                <a:latin typeface="Times New Roman" pitchFamily="18" charset="0"/>
                <a:cs typeface="Times New Roman" pitchFamily="18" charset="0"/>
              </a:rPr>
              <a:t>is</a:t>
            </a:r>
            <a:r>
              <a:rPr lang="fr-FR" sz="2400" dirty="0">
                <a:latin typeface="Times New Roman" pitchFamily="18" charset="0"/>
                <a:cs typeface="Times New Roman" pitchFamily="18" charset="0"/>
              </a:rPr>
              <a:t>. </a:t>
            </a:r>
          </a:p>
          <a:p>
            <a:pPr algn="just"/>
            <a:endParaRPr lang="fr-FR" sz="2400" dirty="0">
              <a:latin typeface="Times New Roman" pitchFamily="18" charset="0"/>
              <a:cs typeface="Times New Roman" pitchFamily="18" charset="0"/>
            </a:endParaRPr>
          </a:p>
          <a:p>
            <a:pPr algn="just"/>
            <a:r>
              <a:rPr lang="fr-FR" sz="2400" dirty="0" err="1">
                <a:latin typeface="Times New Roman" pitchFamily="18" charset="0"/>
                <a:cs typeface="Times New Roman" pitchFamily="18" charset="0"/>
              </a:rPr>
              <a:t>Example</a:t>
            </a:r>
            <a:r>
              <a:rPr lang="fr-FR" sz="2400" dirty="0">
                <a:latin typeface="Times New Roman" pitchFamily="18" charset="0"/>
                <a:cs typeface="Times New Roman" pitchFamily="18" charset="0"/>
              </a:rPr>
              <a:t>: I </a:t>
            </a:r>
            <a:r>
              <a:rPr lang="fr-FR" sz="2400" dirty="0" err="1">
                <a:latin typeface="Times New Roman" pitchFamily="18" charset="0"/>
                <a:cs typeface="Times New Roman" pitchFamily="18" charset="0"/>
              </a:rPr>
              <a:t>was</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surprised</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you</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agreed</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with</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her</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She</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is</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kind</a:t>
            </a:r>
            <a:r>
              <a:rPr lang="fr-FR" sz="2400" dirty="0">
                <a:latin typeface="Times New Roman" pitchFamily="18" charset="0"/>
                <a:cs typeface="Times New Roman" pitchFamily="18" charset="0"/>
              </a:rPr>
              <a:t> of an </a:t>
            </a:r>
            <a:r>
              <a:rPr lang="fr-FR" sz="2400" dirty="0" err="1">
                <a:latin typeface="Times New Roman" pitchFamily="18" charset="0"/>
                <a:cs typeface="Times New Roman" pitchFamily="18" charset="0"/>
              </a:rPr>
              <a:t>extremist</a:t>
            </a:r>
            <a:r>
              <a:rPr lang="fr-FR" sz="2400" dirty="0">
                <a:latin typeface="Times New Roman" pitchFamily="18" charset="0"/>
                <a:cs typeface="Times New Roman" pitchFamily="18" charset="0"/>
              </a:rPr>
              <a:t>.</a:t>
            </a:r>
          </a:p>
        </p:txBody>
      </p:sp>
    </p:spTree>
    <p:extLst>
      <p:ext uri="{BB962C8B-B14F-4D97-AF65-F5344CB8AC3E}">
        <p14:creationId xmlns="" xmlns:p14="http://schemas.microsoft.com/office/powerpoint/2010/main" val="3889568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z="2400" spc="-165" dirty="0">
                <a:solidFill>
                  <a:srgbClr val="002060"/>
                </a:solidFill>
                <a:latin typeface="Times New Roman" pitchFamily="18" charset="0"/>
                <a:cs typeface="Times New Roman" pitchFamily="18" charset="0"/>
              </a:rPr>
              <a:t>The </a:t>
            </a:r>
            <a:r>
              <a:rPr lang="fr-FR" sz="2400" spc="-235" dirty="0">
                <a:solidFill>
                  <a:srgbClr val="002060"/>
                </a:solidFill>
                <a:latin typeface="Times New Roman" pitchFamily="18" charset="0"/>
                <a:cs typeface="Times New Roman" pitchFamily="18" charset="0"/>
              </a:rPr>
              <a:t>Tu </a:t>
            </a:r>
            <a:r>
              <a:rPr lang="fr-FR" sz="2400" spc="-30" dirty="0" err="1">
                <a:solidFill>
                  <a:srgbClr val="002060"/>
                </a:solidFill>
                <a:latin typeface="Times New Roman" pitchFamily="18" charset="0"/>
                <a:cs typeface="Times New Roman" pitchFamily="18" charset="0"/>
              </a:rPr>
              <a:t>Quoque</a:t>
            </a:r>
            <a:r>
              <a:rPr lang="fr-FR" sz="2400" spc="-50" dirty="0">
                <a:solidFill>
                  <a:srgbClr val="002060"/>
                </a:solidFill>
                <a:latin typeface="Times New Roman" pitchFamily="18" charset="0"/>
                <a:cs typeface="Times New Roman" pitchFamily="18" charset="0"/>
              </a:rPr>
              <a:t> </a:t>
            </a:r>
            <a:r>
              <a:rPr lang="fr-FR" sz="2400" spc="-45" dirty="0" err="1">
                <a:solidFill>
                  <a:srgbClr val="002060"/>
                </a:solidFill>
                <a:latin typeface="Times New Roman" pitchFamily="18" charset="0"/>
                <a:cs typeface="Times New Roman" pitchFamily="18" charset="0"/>
              </a:rPr>
              <a:t>Fallacy</a:t>
            </a:r>
            <a:endParaRPr lang="fr-FR"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endParaRPr lang="fr-FR" sz="2400" dirty="0">
              <a:latin typeface="Times New Roman" pitchFamily="18" charset="0"/>
              <a:cs typeface="Times New Roman" pitchFamily="18" charset="0"/>
            </a:endParaRPr>
          </a:p>
          <a:p>
            <a:pPr algn="just"/>
            <a:r>
              <a:rPr lang="fr-FR" sz="2400" dirty="0">
                <a:latin typeface="Times New Roman" pitchFamily="18" charset="0"/>
                <a:cs typeface="Times New Roman" pitchFamily="18" charset="0"/>
              </a:rPr>
              <a:t>“tu </a:t>
            </a:r>
            <a:r>
              <a:rPr lang="fr-FR" sz="2400" dirty="0" err="1">
                <a:latin typeface="Times New Roman" pitchFamily="18" charset="0"/>
                <a:cs typeface="Times New Roman" pitchFamily="18" charset="0"/>
              </a:rPr>
              <a:t>quoque</a:t>
            </a:r>
            <a:r>
              <a:rPr lang="fr-FR" sz="2400" dirty="0">
                <a:latin typeface="Times New Roman" pitchFamily="18" charset="0"/>
                <a:cs typeface="Times New Roman" pitchFamily="18" charset="0"/>
              </a:rPr>
              <a:t>”, Latin for “ </a:t>
            </a:r>
            <a:r>
              <a:rPr lang="en-US" sz="2400" dirty="0">
                <a:latin typeface="Times New Roman" pitchFamily="18" charset="0"/>
                <a:cs typeface="Times New Roman" pitchFamily="18" charset="0"/>
              </a:rPr>
              <a:t>you too,” is also called the “appeal to hypocrisy”</a:t>
            </a:r>
          </a:p>
          <a:p>
            <a:pPr algn="just"/>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it distracts from the  argument by pointing out hypocrisy in the opponent</a:t>
            </a:r>
          </a:p>
          <a:p>
            <a:pPr algn="just"/>
            <a:endParaRPr lang="en-US" sz="2400" dirty="0">
              <a:latin typeface="Times New Roman" pitchFamily="18" charset="0"/>
              <a:cs typeface="Times New Roman" pitchFamily="18" charset="0"/>
            </a:endParaRPr>
          </a:p>
          <a:p>
            <a:pPr algn="just">
              <a:buNone/>
            </a:pPr>
            <a:r>
              <a:rPr lang="en-US" sz="2400" dirty="0">
                <a:latin typeface="Times New Roman" pitchFamily="18" charset="0"/>
                <a:cs typeface="Times New Roman" pitchFamily="18" charset="0"/>
              </a:rPr>
              <a:t>Example: Jack says that stealing is wrong, but he is a thief</a:t>
            </a:r>
          </a:p>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endParaRPr lang="fr-FR"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3549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buFont typeface="+mj-lt"/>
              <a:buAutoNum type="arabicPeriod" startAt="2"/>
            </a:pPr>
            <a:r>
              <a:rPr lang="fr-FR" sz="2400" spc="-165" dirty="0">
                <a:solidFill>
                  <a:srgbClr val="002060"/>
                </a:solidFill>
                <a:latin typeface="Times New Roman" pitchFamily="18" charset="0"/>
                <a:cs typeface="Times New Roman" pitchFamily="18" charset="0"/>
              </a:rPr>
              <a:t>The  </a:t>
            </a:r>
            <a:r>
              <a:rPr lang="fr-FR" sz="2400" spc="-20" dirty="0" err="1">
                <a:solidFill>
                  <a:srgbClr val="002060"/>
                </a:solidFill>
                <a:latin typeface="Times New Roman" pitchFamily="18" charset="0"/>
                <a:cs typeface="Times New Roman" pitchFamily="18" charset="0"/>
              </a:rPr>
              <a:t>Straw</a:t>
            </a:r>
            <a:r>
              <a:rPr lang="fr-FR" sz="2400" spc="-290" dirty="0">
                <a:solidFill>
                  <a:srgbClr val="002060"/>
                </a:solidFill>
                <a:latin typeface="Times New Roman" pitchFamily="18" charset="0"/>
                <a:cs typeface="Times New Roman" pitchFamily="18" charset="0"/>
              </a:rPr>
              <a:t> </a:t>
            </a:r>
            <a:r>
              <a:rPr lang="fr-FR" sz="2400" spc="-55" dirty="0">
                <a:solidFill>
                  <a:srgbClr val="002060"/>
                </a:solidFill>
                <a:latin typeface="Times New Roman" pitchFamily="18" charset="0"/>
                <a:cs typeface="Times New Roman" pitchFamily="18" charset="0"/>
              </a:rPr>
              <a:t>Man</a:t>
            </a:r>
            <a:r>
              <a:rPr lang="fr-FR" sz="2400" spc="-5" dirty="0">
                <a:solidFill>
                  <a:srgbClr val="002060"/>
                </a:solidFill>
                <a:latin typeface="Times New Roman" pitchFamily="18" charset="0"/>
                <a:cs typeface="Times New Roman" pitchFamily="18" charset="0"/>
              </a:rPr>
              <a:t> </a:t>
            </a:r>
            <a:r>
              <a:rPr lang="fr-FR" sz="2400" spc="-45" dirty="0" err="1">
                <a:solidFill>
                  <a:srgbClr val="002060"/>
                </a:solidFill>
                <a:latin typeface="Times New Roman" pitchFamily="18" charset="0"/>
                <a:cs typeface="Times New Roman" pitchFamily="18" charset="0"/>
              </a:rPr>
              <a:t>Fallacy</a:t>
            </a:r>
            <a:endParaRPr lang="fr-FR" sz="2400" dirty="0">
              <a:latin typeface="Times New Roman" pitchFamily="18" charset="0"/>
              <a:cs typeface="Times New Roman" pitchFamily="18" charset="0"/>
            </a:endParaRPr>
          </a:p>
        </p:txBody>
      </p:sp>
      <p:sp>
        <p:nvSpPr>
          <p:cNvPr id="3" name="Content Placeholder 2"/>
          <p:cNvSpPr>
            <a:spLocks noGrp="1"/>
          </p:cNvSpPr>
          <p:nvPr>
            <p:ph idx="1"/>
          </p:nvPr>
        </p:nvSpPr>
        <p:spPr>
          <a:xfrm>
            <a:off x="467544" y="2060848"/>
            <a:ext cx="8229600" cy="4325112"/>
          </a:xfrm>
        </p:spPr>
        <p:txBody>
          <a:bodyPr>
            <a:normAutofit/>
          </a:bodyPr>
          <a:lstStyle/>
          <a:p>
            <a:pPr algn="just"/>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It is responding to an altered version of the argument presented rather than the argument itself. It makes use of  misrepresentations to make an argument look weak.</a:t>
            </a:r>
          </a:p>
          <a:p>
            <a:pPr algn="just"/>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Example: Prolonging semesters might help students get better grades.</a:t>
            </a:r>
          </a:p>
          <a:p>
            <a:pPr algn="just">
              <a:buNone/>
            </a:pPr>
            <a:r>
              <a:rPr lang="en-US" sz="2400" dirty="0">
                <a:latin typeface="Times New Roman" pitchFamily="18" charset="0"/>
                <a:cs typeface="Times New Roman" pitchFamily="18" charset="0"/>
              </a:rPr>
              <a:t>   Why do you want to overwork professors and students? Why do you want the number of those who drop out of school every year increase?</a:t>
            </a:r>
            <a:endParaRPr lang="fr-FR" sz="2400" dirty="0">
              <a:latin typeface="Times New Roman" pitchFamily="18" charset="0"/>
              <a:cs typeface="Times New Roman" pitchFamily="18" charset="0"/>
            </a:endParaRPr>
          </a:p>
          <a:p>
            <a:endParaRPr lang="fr-FR"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2055808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buFont typeface="+mj-lt"/>
              <a:buAutoNum type="arabicPeriod" startAt="3"/>
            </a:pPr>
            <a:r>
              <a:rPr lang="fr-FR" sz="2400" spc="-165" dirty="0">
                <a:solidFill>
                  <a:srgbClr val="002060"/>
                </a:solidFill>
                <a:latin typeface="Times New Roman" pitchFamily="18" charset="0"/>
                <a:cs typeface="Times New Roman" pitchFamily="18" charset="0"/>
              </a:rPr>
              <a:t>The  </a:t>
            </a:r>
            <a:r>
              <a:rPr lang="fr-FR" sz="2400" spc="-5" dirty="0" err="1">
                <a:solidFill>
                  <a:srgbClr val="002060"/>
                </a:solidFill>
                <a:latin typeface="Times New Roman" pitchFamily="18" charset="0"/>
                <a:cs typeface="Times New Roman" pitchFamily="18" charset="0"/>
              </a:rPr>
              <a:t>Appeal</a:t>
            </a:r>
            <a:r>
              <a:rPr lang="fr-FR" sz="2400" spc="-305" dirty="0">
                <a:solidFill>
                  <a:srgbClr val="002060"/>
                </a:solidFill>
                <a:latin typeface="Times New Roman" pitchFamily="18" charset="0"/>
                <a:cs typeface="Times New Roman" pitchFamily="18" charset="0"/>
              </a:rPr>
              <a:t> </a:t>
            </a:r>
            <a:r>
              <a:rPr lang="fr-FR" sz="2400" spc="55" dirty="0">
                <a:solidFill>
                  <a:srgbClr val="002060"/>
                </a:solidFill>
                <a:latin typeface="Times New Roman" pitchFamily="18" charset="0"/>
                <a:cs typeface="Times New Roman" pitchFamily="18" charset="0"/>
              </a:rPr>
              <a:t>to</a:t>
            </a:r>
            <a:r>
              <a:rPr lang="fr-FR" sz="2400" spc="-10" dirty="0">
                <a:solidFill>
                  <a:srgbClr val="002060"/>
                </a:solidFill>
                <a:latin typeface="Times New Roman" pitchFamily="18" charset="0"/>
                <a:cs typeface="Times New Roman" pitchFamily="18" charset="0"/>
              </a:rPr>
              <a:t> </a:t>
            </a:r>
            <a:r>
              <a:rPr lang="fr-FR" sz="2400" spc="-30" dirty="0">
                <a:solidFill>
                  <a:srgbClr val="002060"/>
                </a:solidFill>
                <a:latin typeface="Times New Roman" pitchFamily="18" charset="0"/>
                <a:cs typeface="Times New Roman" pitchFamily="18" charset="0"/>
              </a:rPr>
              <a:t>Ignorance</a:t>
            </a:r>
            <a:endParaRPr lang="fr-FR" sz="2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endParaRPr lang="fr-FR" sz="2400" dirty="0">
              <a:latin typeface="Times New Roman" pitchFamily="18" charset="0"/>
              <a:cs typeface="Times New Roman" pitchFamily="18" charset="0"/>
            </a:endParaRPr>
          </a:p>
          <a:p>
            <a:r>
              <a:rPr lang="fr-FR" sz="2400" dirty="0" err="1">
                <a:latin typeface="Times New Roman" pitchFamily="18" charset="0"/>
                <a:cs typeface="Times New Roman" pitchFamily="18" charset="0"/>
              </a:rPr>
              <a:t>Also</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called</a:t>
            </a:r>
            <a:r>
              <a:rPr lang="fr-FR"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 Ad </a:t>
            </a:r>
            <a:r>
              <a:rPr lang="en-US" sz="2400" b="1" dirty="0" err="1">
                <a:latin typeface="Times New Roman" pitchFamily="18" charset="0"/>
                <a:cs typeface="Times New Roman" pitchFamily="18" charset="0"/>
              </a:rPr>
              <a:t>ignorantiam</a:t>
            </a:r>
            <a:r>
              <a:rPr lang="en-US" sz="2400" b="1" dirty="0">
                <a:latin typeface="Times New Roman" pitchFamily="18" charset="0"/>
                <a:cs typeface="Times New Roman" pitchFamily="18" charset="0"/>
              </a:rPr>
              <a:t>’’</a:t>
            </a:r>
          </a:p>
          <a:p>
            <a:endParaRPr lang="en-US" sz="2400" b="1" dirty="0">
              <a:latin typeface="Times New Roman" pitchFamily="18" charset="0"/>
              <a:cs typeface="Times New Roman" pitchFamily="18" charset="0"/>
            </a:endParaRPr>
          </a:p>
          <a:p>
            <a:r>
              <a:rPr lang="en-US" sz="2400" dirty="0">
                <a:latin typeface="Times New Roman" pitchFamily="18" charset="0"/>
                <a:cs typeface="Times New Roman" pitchFamily="18" charset="0"/>
              </a:rPr>
              <a:t>A statement is true as long as there’s no evidence that it’s wrong.</a:t>
            </a:r>
          </a:p>
          <a:p>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Example: Since students have no questions ,they have all understood the lesson very well</a:t>
            </a:r>
            <a:endParaRPr lang="fr-FR"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40731803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in">
  <a:themeElements>
    <a:clrScheme name="Urbai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i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i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83</TotalTime>
  <Words>1244</Words>
  <Application>Microsoft Office PowerPoint</Application>
  <PresentationFormat>Affichage à l'écran (4:3)</PresentationFormat>
  <Paragraphs>171</Paragraphs>
  <Slides>26</Slides>
  <Notes>0</Notes>
  <HiddenSlides>0</HiddenSlides>
  <MMClips>0</MMClips>
  <ScaleCrop>false</ScaleCrop>
  <HeadingPairs>
    <vt:vector size="4" baseType="variant">
      <vt:variant>
        <vt:lpstr>Thème</vt:lpstr>
      </vt:variant>
      <vt:variant>
        <vt:i4>1</vt:i4>
      </vt:variant>
      <vt:variant>
        <vt:lpstr>Titres des diapositives</vt:lpstr>
      </vt:variant>
      <vt:variant>
        <vt:i4>26</vt:i4>
      </vt:variant>
    </vt:vector>
  </HeadingPairs>
  <TitlesOfParts>
    <vt:vector size="27" baseType="lpstr">
      <vt:lpstr>Urbain</vt:lpstr>
      <vt:lpstr>Common Logical Fallacies </vt:lpstr>
      <vt:lpstr>Diapositive 2</vt:lpstr>
      <vt:lpstr>Diapositive 3</vt:lpstr>
      <vt:lpstr>   What is a logical fallacy? </vt:lpstr>
      <vt:lpstr>Diapositive 5</vt:lpstr>
      <vt:lpstr>Ad Hominem</vt:lpstr>
      <vt:lpstr>The Tu Quoque Fallacy</vt:lpstr>
      <vt:lpstr>The  Straw Man Fallacy</vt:lpstr>
      <vt:lpstr>The  Appeal to Ignorance</vt:lpstr>
      <vt:lpstr>The  Slippery Slope Fallacy</vt:lpstr>
      <vt:lpstr>The Petitio Fallacy</vt:lpstr>
      <vt:lpstr>Diapositive 12</vt:lpstr>
      <vt:lpstr>The Questionable Fallacy</vt:lpstr>
      <vt:lpstr>Diapositive 14</vt:lpstr>
      <vt:lpstr>The  Non Sequitur Fallacy</vt:lpstr>
      <vt:lpstr>The  Appeal to Pity Fallacy</vt:lpstr>
      <vt:lpstr>Diapositive 17</vt:lpstr>
      <vt:lpstr>The Bandwagon Fallacy</vt:lpstr>
      <vt:lpstr>Diapositive 19</vt:lpstr>
      <vt:lpstr>Diapositive 20</vt:lpstr>
      <vt:lpstr>The Dilemma Fallacy</vt:lpstr>
      <vt:lpstr>Diapositive 22</vt:lpstr>
      <vt:lpstr>The  Red Herring Fallacy</vt:lpstr>
      <vt:lpstr>The  Appeal to Authority Fallacy</vt:lpstr>
      <vt:lpstr>The Equivocation Fallacy</vt:lpstr>
      <vt:lpstr>Diapositive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HP</dc:creator>
  <cp:lastModifiedBy>PC</cp:lastModifiedBy>
  <cp:revision>4</cp:revision>
  <dcterms:created xsi:type="dcterms:W3CDTF">2019-12-12T11:08:55Z</dcterms:created>
  <dcterms:modified xsi:type="dcterms:W3CDTF">2020-03-30T12:26:20Z</dcterms:modified>
</cp:coreProperties>
</file>