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7" r:id="rId11"/>
    <p:sldId id="268" r:id="rId12"/>
    <p:sldId id="269" r:id="rId13"/>
    <p:sldId id="270"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B0A460AF-B12D-4C1C-B406-F9B00016AF95}" type="datetimeFigureOut">
              <a:rPr lang="en-US" smtClean="0"/>
              <a:pPr/>
              <a:t>11/30/2022</a:t>
            </a:fld>
            <a:endParaRPr lang="en-US"/>
          </a:p>
        </p:txBody>
      </p:sp>
      <p:sp>
        <p:nvSpPr>
          <p:cNvPr id="19" name="Espace réservé du pied de page 18"/>
          <p:cNvSpPr>
            <a:spLocks noGrp="1"/>
          </p:cNvSpPr>
          <p:nvPr>
            <p:ph type="ftr" sz="quarter" idx="11"/>
          </p:nvPr>
        </p:nvSpPr>
        <p:spPr/>
        <p:txBody>
          <a:bodyPr/>
          <a:lstStyle/>
          <a:p>
            <a:endParaRPr lang="en-US"/>
          </a:p>
        </p:txBody>
      </p:sp>
      <p:sp>
        <p:nvSpPr>
          <p:cNvPr id="27" name="Espace réservé du numéro de diapositive 26"/>
          <p:cNvSpPr>
            <a:spLocks noGrp="1"/>
          </p:cNvSpPr>
          <p:nvPr>
            <p:ph type="sldNum" sz="quarter" idx="12"/>
          </p:nvPr>
        </p:nvSpPr>
        <p:spPr/>
        <p:txBody>
          <a:bodyPr/>
          <a:lstStyle/>
          <a:p>
            <a:fld id="{CF10F71B-851E-4155-8059-2F7A78A55978}"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0A460AF-B12D-4C1C-B406-F9B00016AF95}" type="datetimeFigureOut">
              <a:rPr lang="en-US" smtClean="0"/>
              <a:pPr/>
              <a:t>11/30/2022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F10F71B-851E-4155-8059-2F7A78A55978}"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0A460AF-B12D-4C1C-B406-F9B00016AF95}" type="datetimeFigureOut">
              <a:rPr lang="en-US" smtClean="0"/>
              <a:pPr/>
              <a:t>11/30/2022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F10F71B-851E-4155-8059-2F7A78A55978}"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0A460AF-B12D-4C1C-B406-F9B00016AF95}" type="datetimeFigureOut">
              <a:rPr lang="en-US" smtClean="0"/>
              <a:pPr/>
              <a:t>11/30/2022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F10F71B-851E-4155-8059-2F7A78A55978}"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B0A460AF-B12D-4C1C-B406-F9B00016AF95}" type="datetimeFigureOut">
              <a:rPr lang="en-US" smtClean="0"/>
              <a:pPr/>
              <a:t>11/30/2022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F10F71B-851E-4155-8059-2F7A78A55978}"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B0A460AF-B12D-4C1C-B406-F9B00016AF95}" type="datetimeFigureOut">
              <a:rPr lang="en-US" smtClean="0"/>
              <a:pPr/>
              <a:t>11/30/2022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CF10F71B-851E-4155-8059-2F7A78A55978}"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B0A460AF-B12D-4C1C-B406-F9B00016AF95}" type="datetimeFigureOut">
              <a:rPr lang="en-US" smtClean="0"/>
              <a:pPr/>
              <a:t>11/30/2022</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CF10F71B-851E-4155-8059-2F7A78A55978}"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B0A460AF-B12D-4C1C-B406-F9B00016AF95}" type="datetimeFigureOut">
              <a:rPr lang="en-US" smtClean="0"/>
              <a:pPr/>
              <a:t>11/30/2022</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CF10F71B-851E-4155-8059-2F7A78A55978}"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0A460AF-B12D-4C1C-B406-F9B00016AF95}" type="datetimeFigureOut">
              <a:rPr lang="en-US" smtClean="0"/>
              <a:pPr/>
              <a:t>11/30/2022</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CF10F71B-851E-4155-8059-2F7A78A55978}"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B0A460AF-B12D-4C1C-B406-F9B00016AF95}" type="datetimeFigureOut">
              <a:rPr lang="en-US" smtClean="0"/>
              <a:pPr/>
              <a:t>11/30/2022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CF10F71B-851E-4155-8059-2F7A78A55978}"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B0A460AF-B12D-4C1C-B406-F9B00016AF95}" type="datetimeFigureOut">
              <a:rPr lang="en-US" smtClean="0"/>
              <a:pPr/>
              <a:t>11/30/2022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10F71B-851E-4155-8059-2F7A78A55978}" type="slidenum">
              <a:rPr lang="en-US" smtClean="0"/>
              <a:pPr/>
              <a:t>‹N°›</a:t>
            </a:fld>
            <a:endParaRPr lang="en-US"/>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0A460AF-B12D-4C1C-B406-F9B00016AF95}" type="datetimeFigureOut">
              <a:rPr lang="en-US" smtClean="0"/>
              <a:pPr/>
              <a:t>11/30/2022</a:t>
            </a:fld>
            <a:endParaRPr lang="en-US"/>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10F71B-851E-4155-8059-2F7A78A55978}" type="slidenum">
              <a:rPr lang="en-US" smtClean="0"/>
              <a:pPr/>
              <a:t>‹N°›</a:t>
            </a:fld>
            <a:endParaRPr lang="en-US"/>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512" y="1268760"/>
            <a:ext cx="8610600" cy="3200400"/>
          </a:xfrm>
        </p:spPr>
        <p:txBody>
          <a:bodyPr>
            <a:normAutofit fontScale="90000"/>
          </a:bodyPr>
          <a:lstStyle/>
          <a:p>
            <a:pPr algn="ctr"/>
            <a:r>
              <a:rPr lang="en-US" dirty="0"/>
              <a:t>Translation Theories</a:t>
            </a:r>
            <a:br>
              <a:rPr lang="en-US" dirty="0"/>
            </a:br>
            <a:r>
              <a:rPr lang="en-US" dirty="0"/>
              <a:t>	</a:t>
            </a:r>
            <a:r>
              <a:rPr lang="en-US" sz="3200" b="0" dirty="0"/>
              <a:t>Multi-lingual &amp;interdisciplinary Translation</a:t>
            </a:r>
            <a:br>
              <a:rPr lang="en-US" sz="3200" b="0" dirty="0"/>
            </a:br>
            <a:r>
              <a:rPr lang="en-US" sz="3200" b="0" dirty="0"/>
              <a:t> 		</a:t>
            </a:r>
            <a:r>
              <a:rPr lang="en-US" sz="3200" b="0" i="1" dirty="0" err="1">
                <a:solidFill>
                  <a:srgbClr val="FF0000"/>
                </a:solidFill>
                <a:effectLst/>
              </a:rPr>
              <a:t>Marouan</a:t>
            </a:r>
            <a:r>
              <a:rPr lang="en-US" sz="3200" b="0" i="1" dirty="0">
                <a:solidFill>
                  <a:srgbClr val="FF0000"/>
                </a:solidFill>
                <a:effectLst/>
              </a:rPr>
              <a:t>  </a:t>
            </a:r>
            <a:r>
              <a:rPr lang="en-US" sz="3200" b="0" i="1" dirty="0" err="1">
                <a:solidFill>
                  <a:srgbClr val="FF0000"/>
                </a:solidFill>
                <a:effectLst/>
              </a:rPr>
              <a:t>Lahmidani</a:t>
            </a:r>
            <a:r>
              <a:rPr lang="en-US" dirty="0"/>
              <a:t>	</a:t>
            </a:r>
            <a:br>
              <a:rPr lang="en-US" dirty="0"/>
            </a:br>
            <a:r>
              <a:rPr lang="en-US" dirty="0"/>
              <a:t>		</a:t>
            </a:r>
          </a:p>
        </p:txBody>
      </p:sp>
      <p:sp>
        <p:nvSpPr>
          <p:cNvPr id="3" name="Sous-titre 2"/>
          <p:cNvSpPr>
            <a:spLocks noGrp="1"/>
          </p:cNvSpPr>
          <p:nvPr>
            <p:ph type="subTitle" idx="1"/>
          </p:nvPr>
        </p:nvSpPr>
        <p:spPr>
          <a:xfrm>
            <a:off x="251520" y="908720"/>
            <a:ext cx="8712968" cy="4216432"/>
          </a:xfrm>
        </p:spPr>
        <p:txBody>
          <a:bodyPr>
            <a:normAutofit fontScale="32500" lnSpcReduction="20000"/>
          </a:bodyPr>
          <a:lstStyle/>
          <a:p>
            <a:endParaRPr lang="en-US" dirty="0"/>
          </a:p>
          <a:p>
            <a:endParaRPr lang="en-US" dirty="0"/>
          </a:p>
          <a:p>
            <a:r>
              <a:rPr lang="en-US" dirty="0" err="1"/>
              <a:t>i</a:t>
            </a:r>
            <a:endParaRPr lang="en-US" dirty="0"/>
          </a:p>
          <a:p>
            <a:r>
              <a:rPr lang="en-US" dirty="0"/>
              <a:t>	</a:t>
            </a:r>
          </a:p>
          <a:p>
            <a:endParaRPr lang="en-US" dirty="0"/>
          </a:p>
          <a:p>
            <a:endParaRPr lang="en-US" dirty="0"/>
          </a:p>
          <a:p>
            <a:r>
              <a:rPr lang="en-US" dirty="0"/>
              <a:t>				</a:t>
            </a:r>
          </a:p>
          <a:p>
            <a:endParaRPr lang="en-US" dirty="0"/>
          </a:p>
          <a:p>
            <a:endParaRPr lang="en-US" dirty="0"/>
          </a:p>
          <a:p>
            <a:endParaRPr lang="en-US" dirty="0"/>
          </a:p>
          <a:p>
            <a:endParaRPr lang="en-US" dirty="0"/>
          </a:p>
          <a:p>
            <a:endParaRPr lang="en-US" dirty="0"/>
          </a:p>
          <a:p>
            <a:endParaRPr lang="en-US" dirty="0"/>
          </a:p>
          <a:p>
            <a:endParaRPr lang="en-US" dirty="0"/>
          </a:p>
          <a:p>
            <a:pPr algn="ctr"/>
            <a:r>
              <a:rPr lang="en-US" dirty="0"/>
              <a:t>					</a:t>
            </a:r>
          </a:p>
          <a:p>
            <a:pPr algn="ctr"/>
            <a:endParaRPr lang="en-US" sz="11000" dirty="0">
              <a:solidFill>
                <a:schemeClr val="bg1"/>
              </a:solidFill>
            </a:endParaRPr>
          </a:p>
          <a:p>
            <a:pPr algn="ctr"/>
            <a:endParaRPr lang="en-US" sz="11000" dirty="0">
              <a:solidFill>
                <a:schemeClr val="bg1"/>
              </a:solidFill>
            </a:endParaRPr>
          </a:p>
          <a:p>
            <a:pPr algn="ctr"/>
            <a:r>
              <a:rPr lang="en-US" sz="5400" dirty="0">
                <a:solidFill>
                  <a:schemeClr val="bg1"/>
                </a:solidFill>
              </a:rPr>
              <a:t>                   Department  of Philosophy,   School of Art  and Humanities-Meknes</a:t>
            </a:r>
            <a:endParaRPr lang="en-US" sz="16600" dirty="0">
              <a:solidFill>
                <a:schemeClr val="bg1"/>
              </a:solidFill>
            </a:endParaRPr>
          </a:p>
          <a:p>
            <a:r>
              <a:rPr lang="en-US" dirty="0"/>
              <a:t>					</a:t>
            </a:r>
          </a:p>
          <a:p>
            <a:r>
              <a:rPr lang="en-US" dirty="0"/>
              <a:t>		</a:t>
            </a:r>
          </a:p>
          <a:p>
            <a:r>
              <a:rPr lang="en-US" dirty="0"/>
              <a:t>					</a:t>
            </a:r>
          </a:p>
          <a:p>
            <a:r>
              <a:rPr lang="en-US" dirty="0"/>
              <a:t>		</a:t>
            </a:r>
          </a:p>
          <a:p>
            <a:r>
              <a:rPr lang="en-US"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0"/>
            <a:ext cx="8229600" cy="620688"/>
          </a:xfrm>
        </p:spPr>
        <p:txBody>
          <a:bodyPr>
            <a:normAutofit fontScale="90000"/>
          </a:bodyPr>
          <a:lstStyle/>
          <a:p>
            <a:r>
              <a:rPr lang="en-US" dirty="0"/>
              <a:t> </a:t>
            </a:r>
            <a:r>
              <a:rPr lang="en-US" sz="4400" b="1" dirty="0"/>
              <a:t>Text 1</a:t>
            </a:r>
            <a:endParaRPr lang="en-US" dirty="0"/>
          </a:p>
        </p:txBody>
      </p:sp>
      <p:sp>
        <p:nvSpPr>
          <p:cNvPr id="5" name="Espace réservé du contenu 4"/>
          <p:cNvSpPr>
            <a:spLocks noGrp="1"/>
          </p:cNvSpPr>
          <p:nvPr>
            <p:ph idx="1"/>
          </p:nvPr>
        </p:nvSpPr>
        <p:spPr>
          <a:xfrm>
            <a:off x="457200" y="764704"/>
            <a:ext cx="8229600" cy="6093296"/>
          </a:xfrm>
        </p:spPr>
        <p:txBody>
          <a:bodyPr/>
          <a:lstStyle/>
          <a:p>
            <a:pPr algn="just">
              <a:buNone/>
            </a:pPr>
            <a:r>
              <a:rPr lang="en-US" b="1" dirty="0"/>
              <a:t>   Derrida’s contribution to translation theory is located primarily in his  reclaiming on the power of  the word, and everything it has the potential to signify, ‘ at the beginning of translation is the word ,nothing is less innocent  pleonastic and natural , nothing is more historical then this proposition , even if it seems too obvious” Derrida, 2001:180), the importance of the word is particularly  evident in his  notion of  </a:t>
            </a:r>
            <a:r>
              <a:rPr lang="en-US" b="1" dirty="0" err="1">
                <a:solidFill>
                  <a:srgbClr val="FF0000"/>
                </a:solidFill>
              </a:rPr>
              <a:t>différance</a:t>
            </a:r>
            <a:r>
              <a:rPr lang="en-US" b="1" dirty="0">
                <a:solidFill>
                  <a:srgbClr val="FF0000"/>
                </a:solidFill>
              </a:rPr>
              <a:t> </a:t>
            </a:r>
            <a:r>
              <a:rPr lang="en-US" b="1" dirty="0"/>
              <a:t> which is central to deconstruction , a notion which impact on the very activity of translation .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836712"/>
          </a:xfrm>
        </p:spPr>
        <p:txBody>
          <a:bodyPr>
            <a:normAutofit/>
          </a:bodyPr>
          <a:lstStyle/>
          <a:p>
            <a:r>
              <a:rPr lang="en-US" sz="2800" dirty="0"/>
              <a:t>  Analysis</a:t>
            </a:r>
          </a:p>
        </p:txBody>
      </p:sp>
      <p:sp>
        <p:nvSpPr>
          <p:cNvPr id="3" name="Espace réservé du contenu 2"/>
          <p:cNvSpPr>
            <a:spLocks noGrp="1"/>
          </p:cNvSpPr>
          <p:nvPr>
            <p:ph idx="1"/>
          </p:nvPr>
        </p:nvSpPr>
        <p:spPr>
          <a:xfrm>
            <a:off x="457200" y="908720"/>
            <a:ext cx="8229600" cy="5415880"/>
          </a:xfrm>
        </p:spPr>
        <p:txBody>
          <a:bodyPr>
            <a:normAutofit fontScale="92500" lnSpcReduction="20000"/>
          </a:bodyPr>
          <a:lstStyle/>
          <a:p>
            <a:r>
              <a:rPr lang="en-US" dirty="0"/>
              <a:t>The word is not taken as  a form  but rather as a power</a:t>
            </a:r>
          </a:p>
          <a:p>
            <a:r>
              <a:rPr lang="en-US" dirty="0"/>
              <a:t>Every word must rather establish its genesis through an ‘act’  instead of an etymological  origin of source  </a:t>
            </a:r>
          </a:p>
          <a:p>
            <a:pPr>
              <a:buNone/>
            </a:pPr>
            <a:r>
              <a:rPr lang="en-US" dirty="0"/>
              <a:t>          </a:t>
            </a:r>
            <a:r>
              <a:rPr lang="en-US" dirty="0">
                <a:solidFill>
                  <a:srgbClr val="C00000"/>
                </a:solidFill>
              </a:rPr>
              <a:t>no metaphysics of  significance is accountable </a:t>
            </a:r>
          </a:p>
          <a:p>
            <a:r>
              <a:rPr lang="en-US" dirty="0"/>
              <a:t>The word must refer to the its prior act which bring it to language , it is nothing  more than an act of difference </a:t>
            </a:r>
          </a:p>
          <a:p>
            <a:r>
              <a:rPr lang="en-US" dirty="0"/>
              <a:t>Behind every word there is rather an act but not another word </a:t>
            </a:r>
          </a:p>
          <a:p>
            <a:r>
              <a:rPr lang="en-US" dirty="0"/>
              <a:t>In every word meaning is ascribed through and act of    differentiation = </a:t>
            </a:r>
            <a:r>
              <a:rPr lang="en-US" dirty="0" err="1"/>
              <a:t>différer</a:t>
            </a:r>
            <a:r>
              <a:rPr lang="en-US" dirty="0"/>
              <a:t>  </a:t>
            </a:r>
            <a:r>
              <a:rPr lang="en-US" dirty="0" err="1">
                <a:solidFill>
                  <a:srgbClr val="FF0000"/>
                </a:solidFill>
              </a:rPr>
              <a:t>c’est</a:t>
            </a:r>
            <a:r>
              <a:rPr lang="en-US" dirty="0">
                <a:solidFill>
                  <a:srgbClr val="FF0000"/>
                </a:solidFill>
              </a:rPr>
              <a:t> signifier </a:t>
            </a:r>
          </a:p>
          <a:p>
            <a:pPr algn="ctr">
              <a:buNone/>
            </a:pPr>
            <a:r>
              <a:rPr lang="en-US" dirty="0">
                <a:solidFill>
                  <a:srgbClr val="FF0000"/>
                </a:solidFill>
              </a:rPr>
              <a:t>      </a:t>
            </a:r>
            <a:r>
              <a:rPr lang="en-US" dirty="0" err="1">
                <a:solidFill>
                  <a:srgbClr val="FF0000"/>
                </a:solidFill>
              </a:rPr>
              <a:t>ou</a:t>
            </a:r>
            <a:r>
              <a:rPr lang="en-US" dirty="0">
                <a:solidFill>
                  <a:srgbClr val="FF0000"/>
                </a:solidFill>
              </a:rPr>
              <a:t> la distinction fait le sense  </a:t>
            </a:r>
            <a:r>
              <a:rPr lang="en-US" dirty="0" err="1">
                <a:solidFill>
                  <a:srgbClr val="FF0000"/>
                </a:solidFill>
              </a:rPr>
              <a:t>c’est</a:t>
            </a:r>
            <a:r>
              <a:rPr lang="en-US" dirty="0">
                <a:solidFill>
                  <a:srgbClr val="FF0000"/>
                </a:solidFill>
              </a:rPr>
              <a:t> le </a:t>
            </a:r>
            <a:r>
              <a:rPr lang="en-US" dirty="0" err="1">
                <a:solidFill>
                  <a:srgbClr val="FF0000"/>
                </a:solidFill>
              </a:rPr>
              <a:t>clivage</a:t>
            </a:r>
            <a:r>
              <a:rPr lang="en-US" dirty="0">
                <a:solidFill>
                  <a:srgbClr val="FF0000"/>
                </a:solidFill>
              </a:rPr>
              <a:t> la      </a:t>
            </a:r>
            <a:r>
              <a:rPr lang="en-US" dirty="0" err="1">
                <a:solidFill>
                  <a:srgbClr val="FF0000"/>
                </a:solidFill>
              </a:rPr>
              <a:t>démarcation</a:t>
            </a:r>
            <a:r>
              <a:rPr lang="en-US" dirty="0">
                <a:solidFill>
                  <a:srgbClr val="FF0000"/>
                </a:solidFill>
              </a:rPr>
              <a:t> et la </a:t>
            </a:r>
            <a:r>
              <a:rPr lang="en-US" dirty="0" err="1">
                <a:solidFill>
                  <a:srgbClr val="FF0000"/>
                </a:solidFill>
              </a:rPr>
              <a:t>désignation</a:t>
            </a:r>
            <a:r>
              <a:rPr lang="en-US" dirty="0">
                <a:solidFill>
                  <a:srgbClr val="FF0000"/>
                </a:solidFill>
              </a:rPr>
              <a:t> </a:t>
            </a:r>
            <a:r>
              <a:rPr lang="en-US" dirty="0" err="1">
                <a:solidFill>
                  <a:srgbClr val="FF0000"/>
                </a:solidFill>
              </a:rPr>
              <a:t>dis-jonctive</a:t>
            </a:r>
            <a:r>
              <a:rPr lang="en-US" dirty="0">
                <a:solidFill>
                  <a:srgbClr val="FF0000"/>
                </a:solidFill>
              </a:rPr>
              <a:t> qui </a:t>
            </a:r>
            <a:r>
              <a:rPr lang="en-US" dirty="0" err="1">
                <a:solidFill>
                  <a:srgbClr val="FF0000"/>
                </a:solidFill>
              </a:rPr>
              <a:t>signifie</a:t>
            </a:r>
            <a:r>
              <a:rPr lang="en-US" dirty="0">
                <a:solidFill>
                  <a:srgbClr val="FF0000"/>
                </a:solidFill>
              </a:rPr>
              <a:t>  </a:t>
            </a:r>
            <a:r>
              <a:rPr lang="en-US" dirty="0" err="1">
                <a:solidFill>
                  <a:srgbClr val="FF0000"/>
                </a:solidFill>
              </a:rPr>
              <a:t>donc</a:t>
            </a:r>
            <a:r>
              <a:rPr lang="en-US" dirty="0">
                <a:solidFill>
                  <a:srgbClr val="FF0000"/>
                </a:solidFill>
              </a:rPr>
              <a:t> </a:t>
            </a:r>
            <a:r>
              <a:rPr lang="en-US" dirty="0" err="1">
                <a:solidFill>
                  <a:srgbClr val="FF0000"/>
                </a:solidFill>
              </a:rPr>
              <a:t>c’est</a:t>
            </a:r>
            <a:r>
              <a:rPr lang="en-US" dirty="0">
                <a:solidFill>
                  <a:srgbClr val="FF0000"/>
                </a:solidFill>
              </a:rPr>
              <a:t> </a:t>
            </a:r>
            <a:r>
              <a:rPr lang="en-US" dirty="0" err="1">
                <a:solidFill>
                  <a:srgbClr val="FF0000"/>
                </a:solidFill>
              </a:rPr>
              <a:t>l’act</a:t>
            </a:r>
            <a:r>
              <a:rPr lang="en-US" dirty="0">
                <a:solidFill>
                  <a:srgbClr val="FF0000"/>
                </a:solidFill>
              </a:rPr>
              <a:t> qui a </a:t>
            </a:r>
            <a:r>
              <a:rPr lang="en-US" dirty="0" err="1">
                <a:solidFill>
                  <a:srgbClr val="FF0000"/>
                </a:solidFill>
              </a:rPr>
              <a:t>été</a:t>
            </a:r>
            <a:r>
              <a:rPr lang="en-US" dirty="0">
                <a:solidFill>
                  <a:srgbClr val="FF0000"/>
                </a:solidFill>
              </a:rPr>
              <a:t> a </a:t>
            </a:r>
            <a:r>
              <a:rPr lang="en-US" dirty="0" err="1">
                <a:solidFill>
                  <a:srgbClr val="FF0000"/>
                </a:solidFill>
              </a:rPr>
              <a:t>l’origine</a:t>
            </a:r>
            <a:r>
              <a:rPr lang="en-US" dirty="0">
                <a:solidFill>
                  <a:srgbClr val="FF0000"/>
                </a:solidFill>
              </a:rPr>
              <a:t> du sense  </a:t>
            </a:r>
            <a:r>
              <a:rPr lang="en-US" dirty="0"/>
              <a:t>  </a:t>
            </a:r>
          </a:p>
          <a:p>
            <a:r>
              <a:rPr lang="en-US" dirty="0"/>
              <a:t>Deconstruction is very vital for translators since translation is in itself another act of </a:t>
            </a:r>
            <a:r>
              <a:rPr lang="en-US" dirty="0">
                <a:solidFill>
                  <a:srgbClr val="FF0000"/>
                </a:solidFill>
              </a:rPr>
              <a:t>Writing  re-writing </a:t>
            </a:r>
            <a:endParaRPr lang="en-US" dirty="0"/>
          </a:p>
          <a:p>
            <a:pPr>
              <a:buNone/>
            </a:pPr>
            <a:r>
              <a:rPr lang="en-US" dirty="0"/>
              <a:t> </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836712"/>
          </a:xfrm>
        </p:spPr>
        <p:txBody>
          <a:bodyPr/>
          <a:lstStyle/>
          <a:p>
            <a:r>
              <a:rPr lang="en-US" dirty="0"/>
              <a:t> Translation as Writing </a:t>
            </a:r>
          </a:p>
        </p:txBody>
      </p:sp>
      <p:pic>
        <p:nvPicPr>
          <p:cNvPr id="4" name="Espace réservé du contenu 3" descr="téléchargement (1).jpg"/>
          <p:cNvPicPr>
            <a:picLocks noGrp="1" noChangeAspect="1"/>
          </p:cNvPicPr>
          <p:nvPr>
            <p:ph idx="1"/>
          </p:nvPr>
        </p:nvPicPr>
        <p:blipFill>
          <a:blip r:embed="rId2" cstate="print"/>
          <a:stretch>
            <a:fillRect/>
          </a:stretch>
        </p:blipFill>
        <p:spPr>
          <a:xfrm>
            <a:off x="1907704" y="1124744"/>
            <a:ext cx="4752528" cy="5256584"/>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556792"/>
          </a:xfrm>
        </p:spPr>
        <p:txBody>
          <a:bodyPr>
            <a:normAutofit fontScale="90000"/>
          </a:bodyPr>
          <a:lstStyle/>
          <a:p>
            <a:r>
              <a:rPr lang="en-US" b="1" dirty="0"/>
              <a:t> what is the relation between  writing and differing ? </a:t>
            </a:r>
            <a:r>
              <a:rPr lang="en-US" sz="2800" b="1" dirty="0" err="1">
                <a:solidFill>
                  <a:srgbClr val="FF0000"/>
                </a:solidFill>
              </a:rPr>
              <a:t>écrire</a:t>
            </a:r>
            <a:r>
              <a:rPr lang="en-US" sz="2800" b="1" dirty="0">
                <a:solidFill>
                  <a:srgbClr val="FF0000"/>
                </a:solidFill>
              </a:rPr>
              <a:t> et </a:t>
            </a:r>
            <a:r>
              <a:rPr lang="en-US" sz="2800" b="1" dirty="0" err="1">
                <a:solidFill>
                  <a:srgbClr val="FF0000"/>
                </a:solidFill>
              </a:rPr>
              <a:t>différer</a:t>
            </a:r>
            <a:r>
              <a:rPr lang="en-US" b="1" dirty="0">
                <a:solidFill>
                  <a:srgbClr val="FF0000"/>
                </a:solidFill>
              </a:rPr>
              <a:t> </a:t>
            </a:r>
            <a:endParaRPr lang="en-US" b="1" dirty="0"/>
          </a:p>
        </p:txBody>
      </p:sp>
      <p:sp>
        <p:nvSpPr>
          <p:cNvPr id="3" name="Espace réservé du contenu 2"/>
          <p:cNvSpPr>
            <a:spLocks noGrp="1"/>
          </p:cNvSpPr>
          <p:nvPr>
            <p:ph idx="1"/>
          </p:nvPr>
        </p:nvSpPr>
        <p:spPr>
          <a:xfrm>
            <a:off x="457200" y="1700808"/>
            <a:ext cx="8229600" cy="4968552"/>
          </a:xfrm>
        </p:spPr>
        <p:txBody>
          <a:bodyPr/>
          <a:lstStyle/>
          <a:p>
            <a:r>
              <a:rPr lang="en-US" dirty="0"/>
              <a:t>To write is to make stamps   (faire la trace )</a:t>
            </a:r>
          </a:p>
          <a:p>
            <a:r>
              <a:rPr lang="en-US" dirty="0"/>
              <a:t>Stamps doesn’t refer to themselves , they are rather done in such a way to not signify  themselves ;</a:t>
            </a:r>
          </a:p>
          <a:p>
            <a:r>
              <a:rPr lang="en-US" dirty="0"/>
              <a:t>A word is present there only to make us thinking on behalf  them-selves;</a:t>
            </a:r>
          </a:p>
          <a:p>
            <a:r>
              <a:rPr lang="en-US" dirty="0"/>
              <a:t>The presence of a word is made by the absence of its meaning;</a:t>
            </a:r>
          </a:p>
          <a:p>
            <a:r>
              <a:rPr lang="en-US" dirty="0"/>
              <a:t>The act of writing is the same act of referring to what is absent by means of trace or stamp .</a:t>
            </a:r>
          </a:p>
          <a:p>
            <a:pPr algn="ctr">
              <a:buNone/>
            </a:pPr>
            <a:r>
              <a:rPr lang="en-US" dirty="0"/>
              <a:t>               “</a:t>
            </a:r>
            <a:r>
              <a:rPr lang="en-US" dirty="0" err="1">
                <a:solidFill>
                  <a:srgbClr val="FF0000"/>
                </a:solidFill>
              </a:rPr>
              <a:t>écrire</a:t>
            </a:r>
            <a:r>
              <a:rPr lang="en-US" dirty="0">
                <a:solidFill>
                  <a:srgbClr val="FF0000"/>
                </a:solidFill>
              </a:rPr>
              <a:t> </a:t>
            </a:r>
            <a:r>
              <a:rPr lang="en-US" dirty="0" err="1">
                <a:solidFill>
                  <a:srgbClr val="FF0000"/>
                </a:solidFill>
              </a:rPr>
              <a:t>c’est</a:t>
            </a:r>
            <a:r>
              <a:rPr lang="en-US" dirty="0">
                <a:solidFill>
                  <a:srgbClr val="FF0000"/>
                </a:solidFill>
              </a:rPr>
              <a:t> </a:t>
            </a:r>
            <a:r>
              <a:rPr lang="en-US" dirty="0" err="1">
                <a:solidFill>
                  <a:srgbClr val="FF0000"/>
                </a:solidFill>
              </a:rPr>
              <a:t>différer</a:t>
            </a:r>
            <a:r>
              <a:rPr lang="en-US" dirty="0">
                <a:solidFill>
                  <a:srgbClr val="FF0000"/>
                </a:solidFill>
              </a:rPr>
              <a:t>”  it could be spelt   “</a:t>
            </a:r>
            <a:r>
              <a:rPr lang="en-US" dirty="0" err="1">
                <a:solidFill>
                  <a:srgbClr val="FF0000"/>
                </a:solidFill>
              </a:rPr>
              <a:t>différance</a:t>
            </a:r>
            <a:r>
              <a:rPr lang="en-US" dirty="0">
                <a:solidFill>
                  <a:srgbClr val="FF0000"/>
                </a:solidFill>
              </a:rPr>
              <a:t>” </a:t>
            </a:r>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88640"/>
            <a:ext cx="7772400" cy="2490552"/>
          </a:xfrm>
        </p:spPr>
        <p:txBody>
          <a:bodyPr/>
          <a:lstStyle/>
          <a:p>
            <a:r>
              <a:rPr lang="en-US" dirty="0"/>
              <a:t>		Structuralism 				Hermeneutics and                        		Translation</a:t>
            </a:r>
          </a:p>
        </p:txBody>
      </p:sp>
      <p:sp>
        <p:nvSpPr>
          <p:cNvPr id="3" name="Espace réservé du texte 2"/>
          <p:cNvSpPr>
            <a:spLocks noGrp="1"/>
          </p:cNvSpPr>
          <p:nvPr>
            <p:ph type="body" idx="1"/>
          </p:nvPr>
        </p:nvSpPr>
        <p:spPr/>
        <p:txBody>
          <a:bodyPr/>
          <a:lstStyle/>
          <a:p>
            <a:r>
              <a:rPr lang="en-US" i="1" dirty="0"/>
              <a:t>Identifying linguistic signification and interpreting meaning in     			Translation</a:t>
            </a:r>
          </a:p>
        </p:txBody>
      </p:sp>
      <p:pic>
        <p:nvPicPr>
          <p:cNvPr id="1026" name="Picture 2" descr="Résultat de recherche d'images pour &quot;Schleiermacher&quot;"/>
          <p:cNvPicPr>
            <a:picLocks noChangeAspect="1" noChangeArrowheads="1"/>
          </p:cNvPicPr>
          <p:nvPr/>
        </p:nvPicPr>
        <p:blipFill>
          <a:blip r:embed="rId2" cstate="print"/>
          <a:srcRect/>
          <a:stretch>
            <a:fillRect/>
          </a:stretch>
        </p:blipFill>
        <p:spPr bwMode="auto">
          <a:xfrm>
            <a:off x="5292080" y="3573016"/>
            <a:ext cx="1600200" cy="2664296"/>
          </a:xfrm>
          <a:prstGeom prst="rect">
            <a:avLst/>
          </a:prstGeom>
          <a:noFill/>
        </p:spPr>
      </p:pic>
      <p:pic>
        <p:nvPicPr>
          <p:cNvPr id="1028" name="Picture 4" descr="Résultat de recherche d'images pour &quot;jacques Derrida&quot;"/>
          <p:cNvPicPr>
            <a:picLocks noChangeAspect="1" noChangeArrowheads="1"/>
          </p:cNvPicPr>
          <p:nvPr/>
        </p:nvPicPr>
        <p:blipFill>
          <a:blip r:embed="rId3" cstate="print"/>
          <a:srcRect/>
          <a:stretch>
            <a:fillRect/>
          </a:stretch>
        </p:blipFill>
        <p:spPr bwMode="auto">
          <a:xfrm>
            <a:off x="467544" y="3573016"/>
            <a:ext cx="1724025" cy="2647951"/>
          </a:xfrm>
          <a:prstGeom prst="rect">
            <a:avLst/>
          </a:prstGeom>
          <a:noFill/>
        </p:spPr>
      </p:pic>
      <p:pic>
        <p:nvPicPr>
          <p:cNvPr id="1030" name="Picture 6" descr="Résultat de recherche d'images pour &quot;Gadamer&quot;"/>
          <p:cNvPicPr>
            <a:picLocks noChangeAspect="1" noChangeArrowheads="1"/>
          </p:cNvPicPr>
          <p:nvPr/>
        </p:nvPicPr>
        <p:blipFill>
          <a:blip r:embed="rId4" cstate="print"/>
          <a:srcRect/>
          <a:stretch>
            <a:fillRect/>
          </a:stretch>
        </p:blipFill>
        <p:spPr bwMode="auto">
          <a:xfrm>
            <a:off x="2195736" y="3573016"/>
            <a:ext cx="3114675" cy="2664296"/>
          </a:xfrm>
          <a:prstGeom prst="rect">
            <a:avLst/>
          </a:prstGeom>
          <a:noFill/>
        </p:spPr>
      </p:pic>
      <p:sp>
        <p:nvSpPr>
          <p:cNvPr id="1032" name="AutoShape 8" descr="Résultat de recherche d'images pour &quot;wilhelm von humboldt&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Espace réservé du texte 2"/>
          <p:cNvSpPr txBox="1">
            <a:spLocks/>
          </p:cNvSpPr>
          <p:nvPr/>
        </p:nvSpPr>
        <p:spPr>
          <a:xfrm>
            <a:off x="682752" y="2857064"/>
            <a:ext cx="7772400" cy="1509712"/>
          </a:xfrm>
          <a:prstGeom prst="rect">
            <a:avLst/>
          </a:prstGeom>
        </p:spPr>
        <p:txBody>
          <a:bodyPr vert="horz" lIns="45720" rIns="45720" anchor="t">
            <a:normAutofit/>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200" b="0" i="1" u="none" strike="noStrike" kern="1200" cap="none" spc="0" normalizeH="0" baseline="0" noProof="0" dirty="0">
                <a:ln>
                  <a:noFill/>
                </a:ln>
                <a:solidFill>
                  <a:schemeClr val="tx1"/>
                </a:solidFill>
                <a:effectLst/>
                <a:uLnTx/>
                <a:uFillTx/>
                <a:latin typeface="+mn-lt"/>
                <a:ea typeface="+mn-ea"/>
                <a:cs typeface="+mn-cs"/>
              </a:rPr>
              <a:t> </a:t>
            </a:r>
          </a:p>
        </p:txBody>
      </p:sp>
      <p:sp>
        <p:nvSpPr>
          <p:cNvPr id="1034" name="AutoShape 10" descr="Résultat de recherche d'images pour &quot;wilhelm von humboldt&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6" name="AutoShape 12" descr="Résultat de recherche d'images pour &quot;wilhelm von humboldt&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8" name="AutoShape 14" descr="Résultat de recherche d'images pour &quot;wilhelm von humboldt&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42" name="AutoShape 18" descr="Résultat de recherche d'images pour &quot;wilhelm von humboldt&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44" name="Picture 20" descr="Résultat de recherche d'images pour &quot;wilhelm von humboldt&quot;"/>
          <p:cNvPicPr>
            <a:picLocks noChangeAspect="1" noChangeArrowheads="1"/>
          </p:cNvPicPr>
          <p:nvPr/>
        </p:nvPicPr>
        <p:blipFill>
          <a:blip r:embed="rId5" cstate="print"/>
          <a:srcRect/>
          <a:stretch>
            <a:fillRect/>
          </a:stretch>
        </p:blipFill>
        <p:spPr bwMode="auto">
          <a:xfrm>
            <a:off x="6876257" y="3573016"/>
            <a:ext cx="2267744" cy="266429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800" dirty="0"/>
              <a:t>     </a:t>
            </a:r>
            <a:r>
              <a:rPr lang="en-US" sz="2800" i="1" dirty="0"/>
              <a:t>The goal of this program:</a:t>
            </a:r>
            <a:br>
              <a:rPr lang="en-US" sz="2800" i="1" dirty="0"/>
            </a:br>
            <a:endParaRPr lang="en-US" sz="2800" dirty="0"/>
          </a:p>
        </p:txBody>
      </p:sp>
      <p:sp>
        <p:nvSpPr>
          <p:cNvPr id="3" name="Espace réservé du contenu 2"/>
          <p:cNvSpPr>
            <a:spLocks noGrp="1"/>
          </p:cNvSpPr>
          <p:nvPr>
            <p:ph idx="1"/>
          </p:nvPr>
        </p:nvSpPr>
        <p:spPr/>
        <p:txBody>
          <a:bodyPr>
            <a:normAutofit fontScale="92500" lnSpcReduction="20000"/>
          </a:bodyPr>
          <a:lstStyle/>
          <a:p>
            <a:pPr>
              <a:buNone/>
            </a:pPr>
            <a:r>
              <a:rPr lang="en-US" dirty="0"/>
              <a:t>To understand that dealing with translation, must be  theoretically based on :</a:t>
            </a:r>
          </a:p>
          <a:p>
            <a:pPr>
              <a:buNone/>
            </a:pPr>
            <a:r>
              <a:rPr lang="en-US" dirty="0"/>
              <a:t>1- grasping language as a structural system, where ever signification is rather conceived as the product of signs compounding through  texts or discourse ;</a:t>
            </a:r>
          </a:p>
          <a:p>
            <a:pPr>
              <a:buNone/>
            </a:pPr>
            <a:r>
              <a:rPr lang="en-US" dirty="0"/>
              <a:t>2-that the meaning being the subject matter of translation  is  only abstracted in linguistic approach still needs a holistic outlook  to be duly taken as a humanistic dynamics of interpretation </a:t>
            </a:r>
          </a:p>
          <a:p>
            <a:pPr>
              <a:buNone/>
            </a:pPr>
            <a:r>
              <a:rPr lang="en-US" dirty="0"/>
              <a:t>3-Hermeneutics is but a comprehensive scope  into which translation is best seen as  both a language based process and a meaning strategy enterprise .  </a:t>
            </a:r>
          </a:p>
          <a:p>
            <a:pPr>
              <a:buNone/>
            </a:pPr>
            <a:r>
              <a:rPr lang="en-US"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dirty="0"/>
              <a:t> Trans-</a:t>
            </a:r>
            <a:r>
              <a:rPr lang="en-US" dirty="0" err="1"/>
              <a:t>lation</a:t>
            </a:r>
            <a:r>
              <a:rPr lang="en-US" dirty="0"/>
              <a:t> a definition :</a:t>
            </a:r>
          </a:p>
        </p:txBody>
      </p:sp>
      <p:sp>
        <p:nvSpPr>
          <p:cNvPr id="3" name="Espace réservé du contenu 2"/>
          <p:cNvSpPr>
            <a:spLocks noGrp="1"/>
          </p:cNvSpPr>
          <p:nvPr>
            <p:ph idx="1"/>
          </p:nvPr>
        </p:nvSpPr>
        <p:spPr/>
        <p:txBody>
          <a:bodyPr/>
          <a:lstStyle/>
          <a:p>
            <a:pPr>
              <a:buNone/>
            </a:pPr>
            <a:r>
              <a:rPr lang="en-US" dirty="0"/>
              <a:t>A conceptual split : </a:t>
            </a:r>
          </a:p>
          <a:p>
            <a:pPr>
              <a:buNone/>
            </a:pPr>
            <a:r>
              <a:rPr lang="en-US" dirty="0"/>
              <a:t>     </a:t>
            </a:r>
            <a:r>
              <a:rPr lang="en-US" i="1" dirty="0"/>
              <a:t>moving into space    </a:t>
            </a:r>
            <a:r>
              <a:rPr lang="en-US" b="1" i="1" dirty="0">
                <a:solidFill>
                  <a:srgbClr val="FF0000"/>
                </a:solidFill>
              </a:rPr>
              <a:t>and     </a:t>
            </a:r>
            <a:r>
              <a:rPr lang="en-US" i="1" dirty="0"/>
              <a:t>meaning trans-</a:t>
            </a:r>
            <a:r>
              <a:rPr lang="en-US" i="1" dirty="0" err="1"/>
              <a:t>cription</a:t>
            </a:r>
            <a:r>
              <a:rPr lang="en-US" i="1" dirty="0"/>
              <a:t> </a:t>
            </a:r>
          </a:p>
          <a:p>
            <a:pPr>
              <a:buNone/>
            </a:pPr>
            <a:r>
              <a:rPr lang="en-US" i="1" dirty="0"/>
              <a:t>    classical physics describes  movement as translation when the phenomenon means  bodies changing one geometrical seat by another ;</a:t>
            </a:r>
          </a:p>
          <a:p>
            <a:pPr>
              <a:buNone/>
            </a:pPr>
            <a:r>
              <a:rPr lang="en-US" i="1" dirty="0"/>
              <a:t>   translation is conceived likely to reflect the willingness of moving significance from one grammatically  signifying structure into another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800" dirty="0"/>
              <a:t>Analysis: 1</a:t>
            </a:r>
            <a:br>
              <a:rPr lang="en-US" sz="2800" dirty="0"/>
            </a:br>
            <a:endParaRPr lang="en-US" sz="2800" dirty="0"/>
          </a:p>
        </p:txBody>
      </p:sp>
      <p:sp>
        <p:nvSpPr>
          <p:cNvPr id="3" name="Espace réservé du contenu 2"/>
          <p:cNvSpPr>
            <a:spLocks noGrp="1"/>
          </p:cNvSpPr>
          <p:nvPr>
            <p:ph idx="1"/>
          </p:nvPr>
        </p:nvSpPr>
        <p:spPr/>
        <p:txBody>
          <a:bodyPr>
            <a:normAutofit/>
          </a:bodyPr>
          <a:lstStyle/>
          <a:p>
            <a:pPr algn="just">
              <a:buNone/>
            </a:pPr>
            <a:r>
              <a:rPr lang="en-US" sz="2800" dirty="0"/>
              <a:t>If we take the theoretical problem of translation, to be schematically similar to the scientific issue of </a:t>
            </a:r>
            <a:r>
              <a:rPr lang="fr-FR" sz="2800" i="1" dirty="0"/>
              <a:t>mouvement</a:t>
            </a:r>
            <a:r>
              <a:rPr lang="en-US" sz="2800" dirty="0"/>
              <a:t> : how to conceive Trans-</a:t>
            </a:r>
            <a:r>
              <a:rPr lang="en-US" sz="2800" dirty="0" err="1"/>
              <a:t>lation</a:t>
            </a:r>
            <a:r>
              <a:rPr lang="en-US" sz="2800" dirty="0"/>
              <a:t> in space , it will be suggestive to notice that linguistic translation needs to structure meaning grammatically as mechanics do geometrically ,  the only difference is that physics structure  </a:t>
            </a:r>
            <a:r>
              <a:rPr lang="en-US" sz="2800" i="1" dirty="0">
                <a:solidFill>
                  <a:srgbClr val="FF0000"/>
                </a:solidFill>
              </a:rPr>
              <a:t>Space ,</a:t>
            </a:r>
            <a:r>
              <a:rPr lang="en-US" sz="2800" i="1" dirty="0"/>
              <a:t>whereas </a:t>
            </a:r>
            <a:r>
              <a:rPr lang="en-US" sz="2800" dirty="0"/>
              <a:t> linguistics structure signs .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692696"/>
          </a:xfrm>
        </p:spPr>
        <p:txBody>
          <a:bodyPr>
            <a:normAutofit/>
          </a:bodyPr>
          <a:lstStyle/>
          <a:p>
            <a:r>
              <a:rPr lang="en-US" sz="2800" dirty="0"/>
              <a:t>Analysis:2</a:t>
            </a:r>
          </a:p>
        </p:txBody>
      </p:sp>
      <p:sp>
        <p:nvSpPr>
          <p:cNvPr id="3" name="Espace réservé du contenu 2"/>
          <p:cNvSpPr>
            <a:spLocks noGrp="1"/>
          </p:cNvSpPr>
          <p:nvPr>
            <p:ph idx="1"/>
          </p:nvPr>
        </p:nvSpPr>
        <p:spPr>
          <a:xfrm>
            <a:off x="457200" y="764704"/>
            <a:ext cx="8229600" cy="5559896"/>
          </a:xfrm>
        </p:spPr>
        <p:txBody>
          <a:bodyPr>
            <a:normAutofit/>
          </a:bodyPr>
          <a:lstStyle/>
          <a:p>
            <a:pPr>
              <a:buNone/>
            </a:pPr>
            <a:r>
              <a:rPr lang="en-US" sz="2400" dirty="0"/>
              <a:t>In both cases structures are called for, only to provide a design  for physicians, the main concern is how to design motion through  geometry </a:t>
            </a:r>
          </a:p>
          <a:p>
            <a:pPr>
              <a:buNone/>
            </a:pPr>
            <a:r>
              <a:rPr lang="en-US" sz="2400" dirty="0"/>
              <a:t>   for linguists the main concern is how to design meaning </a:t>
            </a:r>
            <a:r>
              <a:rPr lang="en-US" sz="2400" dirty="0">
                <a:solidFill>
                  <a:srgbClr val="FF0000"/>
                </a:solidFill>
              </a:rPr>
              <a:t>Trans-position</a:t>
            </a:r>
            <a:r>
              <a:rPr lang="en-US" sz="2400" dirty="0"/>
              <a:t> through grammatical forms </a:t>
            </a:r>
          </a:p>
          <a:p>
            <a:pPr>
              <a:buNone/>
            </a:pPr>
            <a:endParaRPr lang="en-US" sz="2400" dirty="0"/>
          </a:p>
          <a:p>
            <a:pPr>
              <a:buNone/>
            </a:pPr>
            <a:r>
              <a:rPr lang="en-US" sz="2400" dirty="0"/>
              <a:t>    If </a:t>
            </a:r>
            <a:r>
              <a:rPr lang="en-US" sz="2400" u="sng" dirty="0">
                <a:solidFill>
                  <a:srgbClr val="FF0000"/>
                </a:solidFill>
              </a:rPr>
              <a:t> </a:t>
            </a:r>
            <a:r>
              <a:rPr lang="en-US" sz="2400" i="1" dirty="0">
                <a:solidFill>
                  <a:srgbClr val="FF0000"/>
                </a:solidFill>
              </a:rPr>
              <a:t>Structuralism </a:t>
            </a:r>
            <a:r>
              <a:rPr lang="en-US" sz="2400" dirty="0">
                <a:solidFill>
                  <a:srgbClr val="FF0000"/>
                </a:solidFill>
              </a:rPr>
              <a:t> </a:t>
            </a:r>
            <a:r>
              <a:rPr lang="en-US" sz="2400" dirty="0"/>
              <a:t>is scientific enough  , then, making language meaningful is no more than grasping </a:t>
            </a:r>
            <a:r>
              <a:rPr lang="en-US" sz="2400" i="1" dirty="0"/>
              <a:t>variable</a:t>
            </a:r>
            <a:r>
              <a:rPr lang="en-US" sz="2400" dirty="0"/>
              <a:t> significance through </a:t>
            </a:r>
            <a:r>
              <a:rPr lang="en-US" sz="2400" i="1" dirty="0"/>
              <a:t>invariable</a:t>
            </a:r>
            <a:r>
              <a:rPr lang="en-US" sz="2400" dirty="0"/>
              <a:t> forms; </a:t>
            </a:r>
          </a:p>
          <a:p>
            <a:pPr>
              <a:buNone/>
            </a:pPr>
            <a:r>
              <a:rPr lang="en-US" sz="2400" dirty="0"/>
              <a:t>    likewise, physics explain motion through </a:t>
            </a:r>
            <a:r>
              <a:rPr lang="en-US" sz="2400" i="1" dirty="0"/>
              <a:t>invariable</a:t>
            </a:r>
            <a:r>
              <a:rPr lang="en-US" sz="2400" dirty="0"/>
              <a:t> geometrical placements     </a:t>
            </a:r>
          </a:p>
        </p:txBody>
      </p:sp>
      <p:sp>
        <p:nvSpPr>
          <p:cNvPr id="4" name="Flèche droite à entaille 3"/>
          <p:cNvSpPr/>
          <p:nvPr/>
        </p:nvSpPr>
        <p:spPr>
          <a:xfrm>
            <a:off x="611560" y="2708920"/>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764704"/>
          </a:xfrm>
        </p:spPr>
        <p:txBody>
          <a:bodyPr>
            <a:normAutofit/>
          </a:bodyPr>
          <a:lstStyle/>
          <a:p>
            <a:r>
              <a:rPr lang="en-US" sz="2800" dirty="0"/>
              <a:t>Analysis : 3</a:t>
            </a:r>
          </a:p>
        </p:txBody>
      </p:sp>
      <p:sp>
        <p:nvSpPr>
          <p:cNvPr id="3" name="Espace réservé du contenu 2"/>
          <p:cNvSpPr>
            <a:spLocks noGrp="1"/>
          </p:cNvSpPr>
          <p:nvPr>
            <p:ph idx="1"/>
          </p:nvPr>
        </p:nvSpPr>
        <p:spPr>
          <a:xfrm>
            <a:off x="457200" y="692696"/>
            <a:ext cx="8229600" cy="5631904"/>
          </a:xfrm>
        </p:spPr>
        <p:txBody>
          <a:bodyPr>
            <a:normAutofit fontScale="92500" lnSpcReduction="10000"/>
          </a:bodyPr>
          <a:lstStyle/>
          <a:p>
            <a:pPr>
              <a:buNone/>
            </a:pPr>
            <a:r>
              <a:rPr lang="en-US" sz="2400" dirty="0"/>
              <a:t>Drawn from the above mentioned similarity , the key point to understand structuralism could be well abstracted: nothing is needed to put linguistics into the secure path of science more than </a:t>
            </a:r>
            <a:r>
              <a:rPr lang="en-US" sz="2400" i="1" dirty="0">
                <a:solidFill>
                  <a:srgbClr val="FF0000"/>
                </a:solidFill>
              </a:rPr>
              <a:t>Signs </a:t>
            </a:r>
            <a:r>
              <a:rPr lang="en-US" sz="2400" dirty="0"/>
              <a:t>and </a:t>
            </a:r>
            <a:r>
              <a:rPr lang="en-US" sz="2400" i="1" dirty="0">
                <a:solidFill>
                  <a:srgbClr val="FF0000"/>
                </a:solidFill>
              </a:rPr>
              <a:t>Relations.</a:t>
            </a:r>
          </a:p>
          <a:p>
            <a:pPr>
              <a:buNone/>
            </a:pPr>
            <a:endParaRPr lang="en-US" sz="2400" i="1" dirty="0">
              <a:solidFill>
                <a:srgbClr val="FF0000"/>
              </a:solidFill>
            </a:endParaRPr>
          </a:p>
          <a:p>
            <a:pPr>
              <a:buNone/>
            </a:pPr>
            <a:r>
              <a:rPr lang="en-US" sz="2400" dirty="0"/>
              <a:t>The later scheme is meant to conceive phenomena under the light of </a:t>
            </a:r>
            <a:r>
              <a:rPr lang="en-US" sz="2400" i="1" dirty="0">
                <a:solidFill>
                  <a:srgbClr val="FF0000"/>
                </a:solidFill>
              </a:rPr>
              <a:t> Systems , </a:t>
            </a:r>
            <a:r>
              <a:rPr lang="en-US" sz="2400" dirty="0"/>
              <a:t>namely, that nothing is significant outside the assumed system within which it undertakes a well defined sort of relations </a:t>
            </a:r>
          </a:p>
          <a:p>
            <a:pPr>
              <a:buNone/>
            </a:pPr>
            <a:endParaRPr lang="en-US" sz="2400" dirty="0"/>
          </a:p>
          <a:p>
            <a:pPr>
              <a:buNone/>
            </a:pPr>
            <a:endParaRPr lang="en-US" sz="2400" dirty="0"/>
          </a:p>
          <a:p>
            <a:pPr>
              <a:buNone/>
            </a:pPr>
            <a:r>
              <a:rPr lang="en-US" sz="2400" dirty="0"/>
              <a:t>Turning to translation problem , the main task then is to keep the invariance of significance while transposing meaning from one </a:t>
            </a:r>
            <a:r>
              <a:rPr lang="en-US" sz="2400" i="1" dirty="0">
                <a:solidFill>
                  <a:srgbClr val="FF0000"/>
                </a:solidFill>
              </a:rPr>
              <a:t>system of significance to another </a:t>
            </a:r>
            <a:endParaRPr lang="en-US" sz="2400" dirty="0"/>
          </a:p>
          <a:p>
            <a:pPr>
              <a:buNone/>
            </a:pPr>
            <a:r>
              <a:rPr lang="en-US" sz="2400" dirty="0"/>
              <a:t> </a:t>
            </a:r>
          </a:p>
          <a:p>
            <a:pPr>
              <a:buNone/>
            </a:pPr>
            <a:r>
              <a:rPr lang="en-US" sz="2400" dirty="0"/>
              <a:t> </a:t>
            </a:r>
          </a:p>
        </p:txBody>
      </p:sp>
      <p:sp>
        <p:nvSpPr>
          <p:cNvPr id="4" name="Flèche droite 3"/>
          <p:cNvSpPr/>
          <p:nvPr/>
        </p:nvSpPr>
        <p:spPr>
          <a:xfrm>
            <a:off x="755576" y="386104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836712"/>
          </a:xfrm>
        </p:spPr>
        <p:txBody>
          <a:bodyPr>
            <a:normAutofit/>
          </a:bodyPr>
          <a:lstStyle/>
          <a:p>
            <a:r>
              <a:rPr lang="en-US" sz="2800" dirty="0"/>
              <a:t>Translation and the problem of meaning identity </a:t>
            </a:r>
          </a:p>
        </p:txBody>
      </p:sp>
      <p:sp>
        <p:nvSpPr>
          <p:cNvPr id="3" name="Espace réservé du contenu 2"/>
          <p:cNvSpPr>
            <a:spLocks noGrp="1"/>
          </p:cNvSpPr>
          <p:nvPr>
            <p:ph idx="1"/>
          </p:nvPr>
        </p:nvSpPr>
        <p:spPr>
          <a:xfrm>
            <a:off x="457200" y="836712"/>
            <a:ext cx="8229600" cy="5487888"/>
          </a:xfrm>
        </p:spPr>
        <p:txBody>
          <a:bodyPr>
            <a:normAutofit/>
          </a:bodyPr>
          <a:lstStyle/>
          <a:p>
            <a:pPr>
              <a:buNone/>
            </a:pPr>
            <a:endParaRPr lang="en-US" sz="2400" dirty="0"/>
          </a:p>
          <a:p>
            <a:pPr>
              <a:buNone/>
            </a:pPr>
            <a:r>
              <a:rPr lang="en-US" sz="2400" dirty="0"/>
              <a:t>What is it meant by  </a:t>
            </a:r>
            <a:r>
              <a:rPr lang="en-US" sz="2400" i="1" dirty="0">
                <a:solidFill>
                  <a:srgbClr val="FF0000"/>
                </a:solidFill>
              </a:rPr>
              <a:t>Signs/words </a:t>
            </a:r>
            <a:r>
              <a:rPr lang="en-US" sz="2400" dirty="0"/>
              <a:t>within </a:t>
            </a:r>
            <a:r>
              <a:rPr lang="en-US" sz="2400" i="1" dirty="0">
                <a:solidFill>
                  <a:srgbClr val="FF0000"/>
                </a:solidFill>
              </a:rPr>
              <a:t>systems </a:t>
            </a:r>
            <a:r>
              <a:rPr lang="en-US" sz="2400" dirty="0"/>
              <a:t>?</a:t>
            </a:r>
          </a:p>
          <a:p>
            <a:pPr algn="just">
              <a:buNone/>
            </a:pPr>
            <a:r>
              <a:rPr lang="en-US" sz="2400" dirty="0"/>
              <a:t>The way taken by structuralism to provide a likely Scientific explanation as to how language comes to signify, is worth studying ,since  translation theory ought to take into account  systematic meaning of words within texts or any other signifying system, but:</a:t>
            </a:r>
          </a:p>
          <a:p>
            <a:pPr algn="just">
              <a:buNone/>
            </a:pPr>
            <a:r>
              <a:rPr lang="en-US" sz="2400" dirty="0"/>
              <a:t> digging down the dualism of Signs and their relations, Jacques Derrida has discovered a rather  irrational structure of textual meaning, one that has put under question the scientific ideal of providing  well defined principles  for  translation theory. </a:t>
            </a:r>
          </a:p>
          <a:p>
            <a:pPr>
              <a:buNone/>
            </a:pPr>
            <a:r>
              <a:rPr lang="en-US" sz="24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620688"/>
          </a:xfrm>
        </p:spPr>
        <p:txBody>
          <a:bodyPr>
            <a:normAutofit/>
          </a:bodyPr>
          <a:lstStyle/>
          <a:p>
            <a:r>
              <a:rPr lang="en-US" sz="3200" dirty="0"/>
              <a:t>Derrida  on Textual meaning </a:t>
            </a:r>
          </a:p>
        </p:txBody>
      </p:sp>
      <p:sp>
        <p:nvSpPr>
          <p:cNvPr id="3" name="Espace réservé du contenu 2"/>
          <p:cNvSpPr>
            <a:spLocks noGrp="1"/>
          </p:cNvSpPr>
          <p:nvPr>
            <p:ph idx="1"/>
          </p:nvPr>
        </p:nvSpPr>
        <p:spPr>
          <a:xfrm>
            <a:off x="457200" y="620688"/>
            <a:ext cx="8229600" cy="6048672"/>
          </a:xfrm>
        </p:spPr>
        <p:txBody>
          <a:bodyPr>
            <a:normAutofit lnSpcReduction="10000"/>
          </a:bodyPr>
          <a:lstStyle/>
          <a:p>
            <a:pPr>
              <a:buNone/>
            </a:pPr>
            <a:r>
              <a:rPr lang="en-US" dirty="0"/>
              <a:t>Derrida’s  notion that there is no  due conception of identity makes  the translator’s task  problematic</a:t>
            </a:r>
          </a:p>
          <a:p>
            <a:r>
              <a:rPr lang="en-US" dirty="0"/>
              <a:t>No exact word’s signification could be known a </a:t>
            </a:r>
            <a:r>
              <a:rPr lang="en-US" dirty="0" err="1"/>
              <a:t>prori</a:t>
            </a:r>
            <a:endParaRPr lang="en-US" dirty="0"/>
          </a:p>
          <a:p>
            <a:r>
              <a:rPr lang="en-US" dirty="0"/>
              <a:t>To know the word’s meaning you have to “guess” the wholly systematic meaning </a:t>
            </a:r>
          </a:p>
          <a:p>
            <a:r>
              <a:rPr lang="en-US" dirty="0"/>
              <a:t>While our common sense’ view point about signification is based on similarity , the deconstructive strategy underlines signification as  an act of difference</a:t>
            </a:r>
          </a:p>
          <a:p>
            <a:r>
              <a:rPr lang="en-US" dirty="0"/>
              <a:t>Texts are but fields of ‘differing’  instead  of  unity </a:t>
            </a:r>
          </a:p>
          <a:p>
            <a:pPr>
              <a:buNone/>
            </a:pPr>
            <a:r>
              <a:rPr lang="en-US" dirty="0"/>
              <a:t>  </a:t>
            </a:r>
          </a:p>
          <a:p>
            <a:pPr>
              <a:buNone/>
            </a:pPr>
            <a:endParaRPr lang="en-US" dirty="0"/>
          </a:p>
          <a:p>
            <a:endParaRPr lang="en-US" dirty="0"/>
          </a:p>
          <a:p>
            <a:r>
              <a:rPr lang="en-US" dirty="0"/>
              <a:t>                 </a:t>
            </a:r>
            <a:r>
              <a:rPr lang="en-US" b="1" dirty="0"/>
              <a:t>How to translate a lost meaning ?</a:t>
            </a:r>
            <a:r>
              <a:rPr lang="en-US" dirty="0"/>
              <a:t>          </a:t>
            </a:r>
          </a:p>
        </p:txBody>
      </p:sp>
      <p:sp>
        <p:nvSpPr>
          <p:cNvPr id="4" name="Flèche vers le bas 3"/>
          <p:cNvSpPr/>
          <p:nvPr/>
        </p:nvSpPr>
        <p:spPr>
          <a:xfrm>
            <a:off x="4139952" y="486916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361</TotalTime>
  <Words>1017</Words>
  <Application>Microsoft Office PowerPoint</Application>
  <PresentationFormat>Affichage à l'écran (4:3)</PresentationFormat>
  <Paragraphs>91</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Calibri</vt:lpstr>
      <vt:lpstr>Constantia</vt:lpstr>
      <vt:lpstr>Wingdings 2</vt:lpstr>
      <vt:lpstr>Débit</vt:lpstr>
      <vt:lpstr>Translation Theories  Multi-lingual &amp;interdisciplinary Translation    Marouan  Lahmidani    </vt:lpstr>
      <vt:lpstr>  Structuralism     Hermeneutics and                          Translation</vt:lpstr>
      <vt:lpstr>     The goal of this program: </vt:lpstr>
      <vt:lpstr> Trans-lation a definition :</vt:lpstr>
      <vt:lpstr>Analysis: 1 </vt:lpstr>
      <vt:lpstr>Analysis:2</vt:lpstr>
      <vt:lpstr>Analysis : 3</vt:lpstr>
      <vt:lpstr>Translation and the problem of meaning identity </vt:lpstr>
      <vt:lpstr>Derrida  on Textual meaning </vt:lpstr>
      <vt:lpstr> Text 1</vt:lpstr>
      <vt:lpstr>  Analysis</vt:lpstr>
      <vt:lpstr> Translation as Writing </vt:lpstr>
      <vt:lpstr> what is the relation between  writing and differing ? écrire et différer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Translation Theories</dc:title>
  <dc:creator>Sony</dc:creator>
  <cp:lastModifiedBy>PC</cp:lastModifiedBy>
  <cp:revision>46</cp:revision>
  <dcterms:created xsi:type="dcterms:W3CDTF">2019-11-03T12:43:39Z</dcterms:created>
  <dcterms:modified xsi:type="dcterms:W3CDTF">2022-11-30T21:50:40Z</dcterms:modified>
</cp:coreProperties>
</file>