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2"/>
  </p:notesMasterIdLst>
  <p:sldIdLst>
    <p:sldId id="327" r:id="rId2"/>
    <p:sldId id="330" r:id="rId3"/>
    <p:sldId id="324" r:id="rId4"/>
    <p:sldId id="258" r:id="rId5"/>
    <p:sldId id="338" r:id="rId6"/>
    <p:sldId id="339" r:id="rId7"/>
    <p:sldId id="340" r:id="rId8"/>
    <p:sldId id="341" r:id="rId9"/>
    <p:sldId id="266" r:id="rId10"/>
    <p:sldId id="342" r:id="rId11"/>
    <p:sldId id="344" r:id="rId12"/>
    <p:sldId id="346" r:id="rId13"/>
    <p:sldId id="353" r:id="rId14"/>
    <p:sldId id="347" r:id="rId15"/>
    <p:sldId id="348" r:id="rId16"/>
    <p:sldId id="343" r:id="rId17"/>
    <p:sldId id="297" r:id="rId18"/>
    <p:sldId id="298" r:id="rId19"/>
    <p:sldId id="264" r:id="rId20"/>
    <p:sldId id="299" r:id="rId21"/>
    <p:sldId id="300" r:id="rId22"/>
    <p:sldId id="349" r:id="rId23"/>
    <p:sldId id="301" r:id="rId24"/>
    <p:sldId id="302" r:id="rId25"/>
    <p:sldId id="303" r:id="rId26"/>
    <p:sldId id="274" r:id="rId27"/>
    <p:sldId id="275" r:id="rId28"/>
    <p:sldId id="304" r:id="rId29"/>
    <p:sldId id="305" r:id="rId30"/>
    <p:sldId id="322" r:id="rId31"/>
    <p:sldId id="307" r:id="rId32"/>
    <p:sldId id="325" r:id="rId33"/>
    <p:sldId id="329" r:id="rId34"/>
    <p:sldId id="331" r:id="rId35"/>
    <p:sldId id="332" r:id="rId36"/>
    <p:sldId id="333" r:id="rId37"/>
    <p:sldId id="334" r:id="rId38"/>
    <p:sldId id="308" r:id="rId39"/>
    <p:sldId id="309" r:id="rId40"/>
    <p:sldId id="326" r:id="rId41"/>
    <p:sldId id="310" r:id="rId42"/>
    <p:sldId id="311" r:id="rId43"/>
    <p:sldId id="312" r:id="rId44"/>
    <p:sldId id="336" r:id="rId45"/>
    <p:sldId id="354" r:id="rId46"/>
    <p:sldId id="313" r:id="rId47"/>
    <p:sldId id="314" r:id="rId48"/>
    <p:sldId id="350" r:id="rId49"/>
    <p:sldId id="351" r:id="rId50"/>
    <p:sldId id="315" r:id="rId51"/>
    <p:sldId id="316" r:id="rId52"/>
    <p:sldId id="317" r:id="rId53"/>
    <p:sldId id="318" r:id="rId54"/>
    <p:sldId id="319" r:id="rId55"/>
    <p:sldId id="320" r:id="rId56"/>
    <p:sldId id="293" r:id="rId57"/>
    <p:sldId id="337" r:id="rId58"/>
    <p:sldId id="294" r:id="rId59"/>
    <p:sldId id="321" r:id="rId60"/>
    <p:sldId id="352" r:id="rId6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A0814-69A6-41BC-AD3F-2447DD0A19A1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E9DE5-49A3-4BCF-9CFA-8FD714B05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91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E9DE5-49A3-4BCF-9CFA-8FD714B0514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03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E9DE5-49A3-4BCF-9CFA-8FD714B05149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502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E9DE5-49A3-4BCF-9CFA-8FD714B05149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736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E9DE5-49A3-4BCF-9CFA-8FD714B05149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73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954FD-1961-4ABA-ACFD-EC6B4BA2C7BE}" type="datetimeFigureOut">
              <a:rPr lang="fr-FR"/>
              <a:pPr>
                <a:defRPr/>
              </a:pPr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BDA2-CF03-40F7-9CC0-DC3D6E06F2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2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E614-CB59-4422-B012-C487B1C02BC0}" type="datetimeFigureOut">
              <a:rPr lang="fr-FR"/>
              <a:pPr>
                <a:defRPr/>
              </a:pPr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E01AD-E519-495D-9B24-C0858D9741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B813-CED8-423F-9B45-0CC250AA4C6F}" type="datetimeFigureOut">
              <a:rPr lang="fr-FR"/>
              <a:pPr>
                <a:defRPr/>
              </a:pPr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CA85-97ED-4BAB-B98B-F2255C6E42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82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4A7EF-6067-4376-A067-D12A901E038E}" type="datetimeFigureOut">
              <a:rPr lang="fr-FR"/>
              <a:pPr>
                <a:defRPr/>
              </a:pPr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FC05-8C32-4BA2-A4C2-E58D354322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7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8CF8-374E-4C36-BF00-390A90975ADE}" type="datetimeFigureOut">
              <a:rPr lang="fr-FR"/>
              <a:pPr>
                <a:defRPr/>
              </a:pPr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FEE6-D249-49F5-B079-E1198E5E9F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2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E3391-7A4B-43F8-8167-F96282E8AFD7}" type="datetimeFigureOut">
              <a:rPr lang="fr-FR"/>
              <a:pPr>
                <a:defRPr/>
              </a:pPr>
              <a:t>25/02/2024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4D5A-E107-4784-A86C-C4D09DAAA0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7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68CD-D20C-44C4-8EE4-3C1B0FF625F5}" type="datetimeFigureOut">
              <a:rPr lang="fr-FR"/>
              <a:pPr>
                <a:defRPr/>
              </a:pPr>
              <a:t>25/02/2024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BC4A-B2D3-4E3B-9990-FA756D0AA8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6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4D92-C336-4F27-BE19-A1B86370E001}" type="datetimeFigureOut">
              <a:rPr lang="fr-FR"/>
              <a:pPr>
                <a:defRPr/>
              </a:pPr>
              <a:t>25/02/2024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F830-98EF-4011-9A51-3C8F558504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C1D6-5009-406F-AD8E-FB1D336DAB22}" type="datetimeFigureOut">
              <a:rPr lang="fr-FR"/>
              <a:pPr>
                <a:defRPr/>
              </a:pPr>
              <a:t>25/02/2024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BF18-43AA-4CC7-8B3D-CF38D11E79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B7C5-D6BA-4D04-83B6-220E04134AF5}" type="datetimeFigureOut">
              <a:rPr lang="fr-FR"/>
              <a:pPr>
                <a:defRPr/>
              </a:pPr>
              <a:t>25/02/2024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934F-212D-48F5-A877-7FCE883523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2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CA39-2F64-40C8-AD55-207890C412C3}" type="datetimeFigureOut">
              <a:rPr lang="fr-FR"/>
              <a:pPr>
                <a:defRPr/>
              </a:pPr>
              <a:t>25/02/2024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EE09-3285-48CE-B547-454F0A0D16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4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39AB67-C033-4184-B43B-A52B239A3BC8}" type="datetimeFigureOut">
              <a:rPr lang="fr-FR"/>
              <a:pPr>
                <a:defRPr/>
              </a:pPr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EDDC21-9F29-4FB2-81C0-003C5BBBAB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COURS DE MECANIQUE QUANTIQUE</a:t>
            </a:r>
            <a:br>
              <a:rPr lang="fr-FR" sz="3200" dirty="0">
                <a:solidFill>
                  <a:srgbClr val="C00000"/>
                </a:solidFill>
              </a:rPr>
            </a:br>
            <a:r>
              <a:rPr lang="fr-FR" sz="3200" dirty="0">
                <a:solidFill>
                  <a:srgbClr val="C00000"/>
                </a:solidFill>
              </a:rPr>
              <a:t>Filières SMP-S4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000" b="1" dirty="0"/>
          </a:p>
          <a:p>
            <a:pPr>
              <a:buNone/>
            </a:pPr>
            <a:r>
              <a:rPr lang="fr-FR" sz="2000" b="1" dirty="0"/>
              <a:t>PLAN DU COURS</a:t>
            </a:r>
          </a:p>
          <a:p>
            <a:pPr>
              <a:buNone/>
            </a:pPr>
            <a:r>
              <a:rPr lang="fr-FR" sz="2000" dirty="0"/>
              <a:t> </a:t>
            </a:r>
            <a:endParaRPr lang="fr-FR" sz="2000" b="1" dirty="0"/>
          </a:p>
          <a:p>
            <a:pPr>
              <a:buNone/>
            </a:pPr>
            <a:r>
              <a:rPr lang="fr-FR" sz="2000" dirty="0"/>
              <a:t>Chapitre 1 :	Origines de la  M.Q</a:t>
            </a:r>
          </a:p>
          <a:p>
            <a:pPr>
              <a:buNone/>
            </a:pPr>
            <a:r>
              <a:rPr lang="fr-FR" sz="2000" dirty="0"/>
              <a:t>Chapitre 2</a:t>
            </a:r>
            <a:r>
              <a:rPr lang="fr-FR" sz="2000" b="1" dirty="0"/>
              <a:t>:	</a:t>
            </a:r>
            <a:r>
              <a:rPr lang="fr-FR" sz="2000" dirty="0"/>
              <a:t>Dualité onde corpuscule</a:t>
            </a:r>
          </a:p>
          <a:p>
            <a:pPr>
              <a:buNone/>
            </a:pPr>
            <a:r>
              <a:rPr lang="fr-FR" sz="2000" dirty="0"/>
              <a:t>Chapitre 3 :	Equation de Schrödinger-Application</a:t>
            </a:r>
            <a:endParaRPr lang="fr-FR" sz="2000" b="1" dirty="0"/>
          </a:p>
          <a:p>
            <a:pPr>
              <a:buNone/>
            </a:pPr>
            <a:r>
              <a:rPr lang="fr-FR" sz="2000" dirty="0"/>
              <a:t>Chapitre 4 :	Formalisme Mathématique de la  M.Q </a:t>
            </a:r>
            <a:endParaRPr lang="fr-FR" sz="2000" b="1" dirty="0"/>
          </a:p>
          <a:p>
            <a:pPr>
              <a:buNone/>
            </a:pPr>
            <a:r>
              <a:rPr lang="fr-FR" sz="2000" dirty="0"/>
              <a:t>Chapitre 5 :	Les postulats de la  M.Q</a:t>
            </a:r>
            <a:endParaRPr lang="fr-FR" sz="2000" b="1" dirty="0"/>
          </a:p>
          <a:p>
            <a:pPr>
              <a:buNone/>
            </a:pPr>
            <a:r>
              <a:rPr lang="fr-FR" sz="2000" dirty="0"/>
              <a:t>Chapitre 6 :	L’oscillateur harmonique à une dimension</a:t>
            </a:r>
            <a:endParaRPr lang="fr-FR" sz="2000" b="1" dirty="0"/>
          </a:p>
          <a:p>
            <a:pPr>
              <a:buNone/>
            </a:pPr>
            <a:r>
              <a:rPr lang="fr-FR" sz="2000" dirty="0"/>
              <a:t> </a:t>
            </a:r>
            <a:endParaRPr lang="fr-FR" sz="2000" b="1" dirty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7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Remarques:</a:t>
            </a:r>
            <a:r>
              <a:rPr lang="fr-FR" sz="2000" b="1" dirty="0"/>
              <a:t> </a:t>
            </a:r>
          </a:p>
          <a:p>
            <a:pPr marL="0" indent="0" algn="just">
              <a:buNone/>
            </a:pPr>
            <a:r>
              <a:rPr lang="fr-FR" sz="2000" dirty="0"/>
              <a:t>Le rayonnement de corps noir est caractérisé par deux propriétés importantes :</a:t>
            </a:r>
          </a:p>
          <a:p>
            <a:pPr marL="0" lvl="0" indent="0" algn="just">
              <a:buNone/>
            </a:pPr>
            <a:r>
              <a:rPr lang="fr-FR" sz="2000" dirty="0">
                <a:solidFill>
                  <a:srgbClr val="FF0000"/>
                </a:solidFill>
              </a:rPr>
              <a:t>Quand la température d’un corps noir augmente, l’intensité de rayonnement émis par le corps noir augmente.</a:t>
            </a:r>
          </a:p>
          <a:p>
            <a:pPr marL="0" lvl="0" indent="0" algn="just">
              <a:buNone/>
            </a:pPr>
            <a:r>
              <a:rPr lang="fr-FR" sz="2000" dirty="0">
                <a:solidFill>
                  <a:srgbClr val="FF0000"/>
                </a:solidFill>
              </a:rPr>
              <a:t>Le maximum de la distribution de rayonnement de corps noir se déplace vers une longueur d’onde petite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2862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2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b="1" dirty="0">
                <a:solidFill>
                  <a:srgbClr val="00B050"/>
                </a:solidFill>
              </a:rPr>
              <a:t>Ces résultats expérimentaux ont conduit à des lois empiriques: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b="1" u="sng" dirty="0">
                <a:solidFill>
                  <a:srgbClr val="FF0000"/>
                </a:solidFill>
              </a:rPr>
              <a:t>-Loi de déplacement de Wien (1983)</a:t>
            </a:r>
            <a:r>
              <a:rPr lang="fr-FR" sz="2000" dirty="0">
                <a:solidFill>
                  <a:srgbClr val="FF0000"/>
                </a:solidFill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b="1" u="sng" dirty="0">
                <a:solidFill>
                  <a:srgbClr val="FF0000"/>
                </a:solidFill>
              </a:rPr>
              <a:t>-Détermination de la Température de corps noir: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b="1" u="sng" dirty="0">
                <a:solidFill>
                  <a:srgbClr val="FF0000"/>
                </a:solidFill>
              </a:rPr>
              <a:t>-Loi de Stefan Boltzmann( 1879)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FF0000"/>
                </a:solidFill>
              </a:rPr>
              <a:t>La puissance rayonnée ( l’aire sous la courbe de spectre)   est proportionnelle à la </a:t>
            </a:r>
            <a:r>
              <a:rPr lang="fr-FR" sz="2000" dirty="0"/>
              <a:t>4</a:t>
            </a:r>
            <a:r>
              <a:rPr lang="fr-FR" sz="2000" baseline="30000" dirty="0"/>
              <a:t>ième </a:t>
            </a:r>
            <a:r>
              <a:rPr lang="fr-FR" sz="2000" dirty="0">
                <a:solidFill>
                  <a:srgbClr val="FF0000"/>
                </a:solidFill>
              </a:rPr>
              <a:t>puissance de la température.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28384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3" y="3782290"/>
            <a:ext cx="73818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165304"/>
            <a:ext cx="29718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/>
              <a:t>Calcul de la constante de Stefan Boltzmann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14425"/>
            <a:ext cx="7904176" cy="425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9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3066" r="16657" b="54500"/>
          <a:stretch/>
        </p:blipFill>
        <p:spPr>
          <a:xfrm>
            <a:off x="1511660" y="1340767"/>
            <a:ext cx="5364596" cy="936105"/>
          </a:xfrm>
          <a:prstGeom prst="rect">
            <a:avLst/>
          </a:prstGeom>
          <a:ln>
            <a:noFill/>
          </a:ln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1"/>
          <a:stretch/>
        </p:blipFill>
        <p:spPr>
          <a:xfrm>
            <a:off x="1043608" y="5229200"/>
            <a:ext cx="6408712" cy="14854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5765" y="316831"/>
            <a:ext cx="852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Application de la loi de </a:t>
            </a:r>
            <a:r>
              <a:rPr lang="fr-FR" sz="2400" dirty="0"/>
              <a:t>Stefan </a:t>
            </a:r>
            <a:r>
              <a:rPr lang="fr-FR" sz="2400" dirty="0" smtClean="0"/>
              <a:t>Boltzmann</a:t>
            </a:r>
          </a:p>
          <a:p>
            <a:r>
              <a:rPr lang="fr-FR" sz="2400" dirty="0" smtClean="0"/>
              <a:t>La puissance totale (ou luminosité L ) d’un corps noir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1539" y="2328173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Remarque</a:t>
            </a:r>
            <a:r>
              <a:rPr lang="fr-FR" sz="2400" dirty="0" smtClean="0"/>
              <a:t> : pour une étoile sphérique S = 4</a:t>
            </a:r>
            <a:r>
              <a:rPr lang="fr-FR" sz="3200" dirty="0" smtClean="0">
                <a:sym typeface="Symbol" panose="05050102010706020507" pitchFamily="18" charset="2"/>
              </a:rPr>
              <a:t></a:t>
            </a:r>
            <a:r>
              <a:rPr lang="fr-FR" sz="2400" dirty="0" smtClean="0"/>
              <a:t>R</a:t>
            </a:r>
            <a:r>
              <a:rPr lang="fr-FR" sz="2400" baseline="30000" dirty="0" smtClean="0"/>
              <a:t>2</a:t>
            </a:r>
          </a:p>
          <a:p>
            <a:r>
              <a:rPr lang="fr-FR" sz="2400" dirty="0" smtClean="0"/>
              <a:t>La connaissance de </a:t>
            </a:r>
            <a:r>
              <a:rPr lang="fr-FR" sz="2400" dirty="0" err="1" smtClean="0"/>
              <a:t>P</a:t>
            </a:r>
            <a:r>
              <a:rPr lang="fr-FR" sz="2400" baseline="-25000" dirty="0" err="1" smtClean="0"/>
              <a:t>tot</a:t>
            </a:r>
            <a:r>
              <a:rPr lang="fr-FR" sz="2400" dirty="0" smtClean="0"/>
              <a:t> et de T permet de calculer son rayon R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31539" y="3772489"/>
            <a:ext cx="8352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Cas d’un corps noir à </a:t>
            </a:r>
            <a:r>
              <a:rPr lang="fr-FR" sz="2400" smtClean="0"/>
              <a:t>rayonnement isotrope</a:t>
            </a:r>
            <a:endParaRPr lang="fr-FR" sz="2400" dirty="0" smtClean="0"/>
          </a:p>
          <a:p>
            <a:r>
              <a:rPr lang="fr-FR" sz="2400" dirty="0" smtClean="0"/>
              <a:t>La puissance rayonnée par le corps noir par unité de volume est donnée par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367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b="1" u="sng" dirty="0">
                <a:solidFill>
                  <a:schemeClr val="accent4"/>
                </a:solidFill>
              </a:rPr>
              <a:t>Résumé des résultats expérimentaux de RCN: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solidFill>
                  <a:srgbClr val="FF0000"/>
                </a:solidFill>
              </a:rPr>
              <a:t>-La densité spectrale est identique pour tout corps noir de même température T, </a:t>
            </a:r>
            <a:r>
              <a:rPr lang="fr-FR" sz="2000" dirty="0">
                <a:solidFill>
                  <a:srgbClr val="00B0F0"/>
                </a:solidFill>
              </a:rPr>
              <a:t>quelque soit la matériau dont il est fabriqué.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solidFill>
                  <a:srgbClr val="FF0000"/>
                </a:solidFill>
              </a:rPr>
              <a:t>-La position de maximum de la courbe de la densité spectrale varie avec la température T. </a:t>
            </a:r>
            <a:r>
              <a:rPr lang="fr-FR" sz="2000" dirty="0">
                <a:solidFill>
                  <a:srgbClr val="00B0F0"/>
                </a:solidFill>
              </a:rPr>
              <a:t>c'est la loi de déplacement de Wien.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solidFill>
                  <a:srgbClr val="FF0000"/>
                </a:solidFill>
              </a:rPr>
              <a:t>-La puissance totale rayonnée varie suivant la </a:t>
            </a:r>
            <a:r>
              <a:rPr lang="fr-FR" sz="2000" dirty="0"/>
              <a:t>4</a:t>
            </a:r>
            <a:r>
              <a:rPr lang="fr-FR" sz="2000" baseline="30000" dirty="0"/>
              <a:t>ième </a:t>
            </a:r>
            <a:r>
              <a:rPr lang="fr-FR" sz="2000" dirty="0">
                <a:solidFill>
                  <a:srgbClr val="FF0000"/>
                </a:solidFill>
              </a:rPr>
              <a:t>puissance de 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solidFill>
                  <a:srgbClr val="00B0F0"/>
                </a:solidFill>
              </a:rPr>
              <a:t>C’est la loi de Stefan Boltzmann.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solidFill>
                  <a:srgbClr val="FF0000"/>
                </a:solidFill>
              </a:rPr>
              <a:t>Approches théoriques: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b="1" u="sng" dirty="0">
                <a:solidFill>
                  <a:schemeClr val="accent1"/>
                </a:solidFill>
              </a:rPr>
              <a:t>La loi de Stefan Boltzmann et la loi de déplacement de Wien ne présentaient pas l’équation complète de la distribution de RCN.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solidFill>
                  <a:srgbClr val="FF0000"/>
                </a:solidFill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	Chercher l’équation théorique qui décrit correctement le spectre de RCN .</a:t>
                </a: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C’est chercher l’expression de la densité d’énergie de R.C.N  , pour un T donnée, en fonction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𝜈</m:t>
                    </m:r>
                    <m:r>
                      <a:rPr lang="fr-FR" sz="20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sz="2000" dirty="0"/>
                  <a:t> dans l’intervalle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l-GR" sz="20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fr-FR" sz="20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fr-FR" sz="20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la puissance rayonnée par unité de surface</a:t>
                </a:r>
                <a:r>
                  <a:rPr lang="fr-FR" sz="2000" dirty="0">
                    <a:solidFill>
                      <a:srgbClr val="FF0000"/>
                    </a:solidFill>
                  </a:rPr>
                  <a:t> sera calculée par l’intégration de la densité d’énergie sur tout le spectre de rayonnement.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7030A0"/>
                    </a:solidFill>
                  </a:rPr>
                  <a:t>b-Interprétation classique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En représentant le rayonnement comme une onde placée dans le cadre d’un aspect ondulatoire, Rayleigh et Jeans ont montré que </a:t>
                </a:r>
                <a:r>
                  <a:rPr lang="fr-FR" sz="2000" b="1" i="1" dirty="0"/>
                  <a:t>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i="1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𝝂</m:t>
                        </m:r>
                      </m:sub>
                    </m:sSub>
                    <m:d>
                      <m:d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fr-FR" sz="2000" b="1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/>
                          </a:rPr>
                          <m:t>𝟖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𝝂</m:t>
                            </m:r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fr-FR" sz="2000" b="1" i="1" smtClean="0">
                        <a:latin typeface="Cambria Math"/>
                      </a:rPr>
                      <m:t>𝑻</m:t>
                    </m:r>
                  </m:oMath>
                </a14:m>
                <a:endParaRPr lang="fr-FR" sz="2000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fr-FR" sz="2000" b="1" i="1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fr-FR" sz="2000" dirty="0"/>
                  <a:t>= 1.38 10</a:t>
                </a:r>
                <a:r>
                  <a:rPr lang="fr-FR" sz="2000" baseline="30000" dirty="0"/>
                  <a:t>–23 </a:t>
                </a:r>
                <a:r>
                  <a:rPr lang="fr-FR" sz="2000" i="1" dirty="0"/>
                  <a:t>J K</a:t>
                </a:r>
                <a:r>
                  <a:rPr lang="fr-FR" sz="2000" baseline="30000" dirty="0"/>
                  <a:t>–1</a:t>
                </a:r>
                <a:r>
                  <a:rPr lang="fr-FR" sz="2000" dirty="0"/>
                  <a:t> est la constante de Boltzmann et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𝒄</m:t>
                    </m:r>
                  </m:oMath>
                </a14:m>
                <a:r>
                  <a:rPr lang="fr-FR" sz="2000" i="1" dirty="0"/>
                  <a:t> </a:t>
                </a:r>
                <a:r>
                  <a:rPr lang="fr-FR" sz="2000" dirty="0"/>
                  <a:t>= 3 10</a:t>
                </a:r>
                <a:r>
                  <a:rPr lang="fr-FR" sz="2000" baseline="30000" dirty="0"/>
                  <a:t>8</a:t>
                </a:r>
                <a:r>
                  <a:rPr lang="fr-FR" sz="2000" dirty="0"/>
                  <a:t> m/s est la vitesse de la lumière.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La théorie </a:t>
                </a:r>
                <a:r>
                  <a:rPr lang="fr-FR" sz="2000">
                    <a:solidFill>
                      <a:srgbClr val="FF0000"/>
                    </a:solidFill>
                  </a:rPr>
                  <a:t>de R-J, </a:t>
                </a:r>
                <a:r>
                  <a:rPr lang="fr-FR" sz="2000" dirty="0">
                    <a:solidFill>
                      <a:srgbClr val="FF0000"/>
                    </a:solidFill>
                  </a:rPr>
                  <a:t>n’expliquait que le début de la courbe, elle n’expliquait pas le maximum, ni la décroissance exponentielle aux fréquences élevées. De plus, la densité totale de l’énergie émise est infinie 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𝒖</m:t>
                    </m:r>
                    <m:d>
                      <m:d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fr-FR" sz="2000" b="1" i="0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sz="2000" b="1" i="0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fr-FR" sz="2000" b="1" i="0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fr-FR" sz="2000" b="1" i="0">
                                <a:latin typeface="Cambria Math"/>
                                <a:ea typeface="Cambria Math"/>
                              </a:rPr>
                              <m:t>𝛎</m:t>
                            </m:r>
                          </m:sub>
                        </m:sSub>
                        <m:d>
                          <m:d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𝑻</m:t>
                            </m:r>
                          </m:e>
                        </m:d>
                        <m:r>
                          <a:rPr lang="fr-FR" sz="2000" b="1" i="0" smtClean="0">
                            <a:latin typeface="Cambria Math"/>
                          </a:rPr>
                          <m:t> </m:t>
                        </m:r>
                        <m:r>
                          <a:rPr lang="fr-FR" sz="2000" b="1" i="0" smtClean="0">
                            <a:latin typeface="Cambria Math"/>
                          </a:rPr>
                          <m:t>𝐝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𝝂</m:t>
                        </m:r>
                        <m:r>
                          <a:rPr lang="fr-FR" sz="2000" b="1" i="0" smtClean="0">
                            <a:latin typeface="Cambria Math"/>
                            <a:ea typeface="Cambria Math"/>
                          </a:rPr>
                          <m:t>=∞</m:t>
                        </m:r>
                      </m:e>
                    </m:nary>
                  </m:oMath>
                </a14:m>
                <a:r>
                  <a:rPr lang="fr-FR" sz="2000" b="1" dirty="0"/>
                  <a:t>	</a:t>
                </a:r>
                <a:r>
                  <a:rPr lang="fr-FR" sz="2000" dirty="0"/>
                  <a:t>(catastrophe de l’UV)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(puissance totale)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Ce qui est contraire à la nature où tout est fini quel que soit sa grandeur.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		</a:t>
                </a:r>
                <a:r>
                  <a:rPr lang="fr-FR" sz="2000" b="1" i="1" u="sng" dirty="0">
                    <a:solidFill>
                      <a:srgbClr val="FF0000"/>
                    </a:solidFill>
                  </a:rPr>
                  <a:t>Pas de loi de Wien et celle de Stefan Boltzmann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94" y="6021287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4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La théorie de R-J n’est en accord avec l’expérience que pour les faibles fréquences.</a:t>
                </a:r>
              </a:p>
              <a:p>
                <a:pPr marL="0" indent="0" algn="just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Pour les hautes fréquences, 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Iν</a:t>
                </a:r>
                <a:r>
                  <a:rPr lang="fr-FR" sz="2000" dirty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ν,T</a:t>
                </a:r>
                <a:r>
                  <a:rPr lang="fr-FR" sz="2000" dirty="0">
                    <a:solidFill>
                      <a:srgbClr val="FF0000"/>
                    </a:solidFill>
                  </a:rPr>
                  <a:t>) diverge, ce qui conduirait à une énergie rayonnée infinie, c’est “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la catastrophe de l’ultraviolet”</a:t>
                </a:r>
                <a:r>
                  <a:rPr lang="fr-FR" sz="20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7030A0"/>
                    </a:solidFill>
                  </a:rPr>
                  <a:t>3-Hypothèse de Planck (1900)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/>
                  <a:t>Afin d’expliquer le rayonnement du corps noir, Planck émit l’hypothèse suivante 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/>
                  <a:t>La surface du corps noir est formée d’atomes et que chaque atome est un petit oscillateur de fréquence </a:t>
                </a:r>
                <a14:m>
                  <m:oMath xmlns:m="http://schemas.openxmlformats.org/officeDocument/2006/math">
                    <m:r>
                      <a:rPr lang="fr-FR" sz="2000" b="1" i="0" dirty="0">
                        <a:latin typeface="Cambria Math"/>
                        <a:ea typeface="Cambria Math"/>
                        <a:sym typeface="Symbol"/>
                      </a:rPr>
                      <m:t>𝛎</m:t>
                    </m:r>
                  </m:oMath>
                </a14:m>
                <a:r>
                  <a:rPr lang="fr-FR" sz="2000" dirty="0"/>
                  <a:t> tel que l’énergie de l’atome oscillant s’exprime sous la forme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fr-FR" sz="2000" b="1" i="0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𝒏𝒉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  <a:sym typeface="Symbol"/>
                      </a:rPr>
                      <m:t>𝝂</m:t>
                    </m:r>
                  </m:oMath>
                </a14:m>
                <a:r>
                  <a:rPr lang="fr-FR" sz="2000" b="1" dirty="0"/>
                  <a:t> </a:t>
                </a:r>
                <a:r>
                  <a:rPr lang="fr-FR" sz="2000" dirty="0"/>
                  <a:t>où n est un entier et </a:t>
                </a:r>
                <a:r>
                  <a:rPr lang="fr-FR" sz="2000" b="1" i="1" dirty="0"/>
                  <a:t>h</a:t>
                </a:r>
                <a:r>
                  <a:rPr lang="fr-FR" sz="2000" dirty="0"/>
                  <a:t> est la constante de Planck : </a:t>
                </a:r>
                <a:r>
                  <a:rPr lang="fr-FR" sz="2000" b="1" i="1" dirty="0"/>
                  <a:t>h</a:t>
                </a:r>
                <a:r>
                  <a:rPr lang="fr-FR" sz="2000" dirty="0"/>
                  <a:t> = 6.62 10</a:t>
                </a:r>
                <a:r>
                  <a:rPr lang="fr-FR" sz="2000" baseline="30000" dirty="0"/>
                  <a:t>-34</a:t>
                </a:r>
                <a:r>
                  <a:rPr lang="fr-FR" sz="2000" dirty="0"/>
                  <a:t> </a:t>
                </a:r>
                <a:r>
                  <a:rPr lang="fr-FR" sz="2000" i="1" dirty="0" err="1"/>
                  <a:t>J</a:t>
                </a:r>
                <a:r>
                  <a:rPr lang="fr-FR" sz="2000" dirty="0" err="1"/>
                  <a:t>.</a:t>
                </a:r>
                <a:r>
                  <a:rPr lang="fr-FR" sz="2000" i="1" dirty="0" err="1"/>
                  <a:t>s</a:t>
                </a:r>
                <a:r>
                  <a:rPr lang="fr-FR" sz="2000" dirty="0"/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/>
                  <a:t>La matière et le rayonnement de fréquence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/>
                        <a:ea typeface="Cambria Math"/>
                        <a:sym typeface="Symbol"/>
                      </a:rPr>
                      <m:t>𝝂</m:t>
                    </m:r>
                  </m:oMath>
                </a14:m>
                <a:r>
                  <a:rPr lang="fr-FR" sz="2000" dirty="0"/>
                  <a:t> ne peuvent échanger que des quantités d'énergie égales à </a:t>
                </a:r>
                <a:r>
                  <a:rPr lang="fr-FR" sz="2000" b="1" i="1" dirty="0"/>
                  <a:t>h</a:t>
                </a:r>
                <a:r>
                  <a:rPr lang="fr-FR" sz="2000" b="1" dirty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/>
                        <a:ea typeface="Cambria Math"/>
                        <a:sym typeface="Symbol"/>
                      </a:rPr>
                      <m:t>𝝂</m:t>
                    </m:r>
                  </m:oMath>
                </a14:m>
                <a:r>
                  <a:rPr lang="fr-FR" sz="2000" b="1" dirty="0"/>
                  <a:t> </a:t>
                </a:r>
                <a:r>
                  <a:rPr lang="fr-FR" sz="2000" dirty="0"/>
                  <a:t>ou à un de ses multiples.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b="1" i="1" dirty="0">
                    <a:solidFill>
                      <a:srgbClr val="FF0000"/>
                    </a:solidFill>
                  </a:rPr>
                  <a:t>h</a:t>
                </a:r>
                <a:r>
                  <a:rPr lang="fr-FR" sz="2000" b="1" dirty="0">
                    <a:solidFill>
                      <a:srgbClr val="FF0000"/>
                    </a:solidFill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𝝂</m:t>
                    </m:r>
                  </m:oMath>
                </a14:m>
                <a:r>
                  <a:rPr lang="fr-FR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est appelé ‘quantum’ d’énergie</a:t>
                </a:r>
                <a:r>
                  <a:rPr lang="fr-FR" sz="2000" dirty="0"/>
                  <a:t>. </a:t>
                </a:r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 t="-444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4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L’hypothèse de Planck associée aux méthodes de la thermodynamique statistique conduit à la formule dite de Planck 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𝑻</m:t>
                          </m:r>
                        </m:e>
                      </m:d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>
                              <a:latin typeface="Cambria Math"/>
                            </a:rPr>
                            <m:t>𝟖</m:t>
                          </m:r>
                          <m:r>
                            <a:rPr lang="fr-FR" sz="2000" b="1">
                              <a:latin typeface="Cambria Math"/>
                              <a:ea typeface="Cambria Math"/>
                            </a:rPr>
                            <m:t>𝛑</m:t>
                          </m:r>
                          <m:sSup>
                            <m:sSup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>
                                  <a:latin typeface="Cambria Math"/>
                                  <a:ea typeface="Cambria Math"/>
                                </a:rPr>
                                <m:t>𝛎</m:t>
                              </m:r>
                            </m:e>
                            <m:sup>
                              <m:r>
                                <a:rPr lang="fr-FR" sz="2000" b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>
                                  <a:latin typeface="Cambria Math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fr-FR" sz="2000" b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fr-FR" sz="2000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/>
                            </a:rPr>
                            <m:t>𝒉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𝝂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fr-FR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𝒉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𝝂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1" i="1" smtClean="0">
                                          <a:latin typeface="Cambria Math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fr-FR" sz="2000" b="1" i="1" smtClean="0">
                                          <a:latin typeface="Cambria Math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𝑻</m:t>
                                  </m:r>
                                </m:den>
                              </m:f>
                            </m:sup>
                          </m:sSup>
                          <m:r>
                            <a:rPr lang="fr-FR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/>
                  <a:t>Si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𝝂</m:t>
                    </m:r>
                    <m:r>
                      <a:rPr lang="fr-FR" sz="2000" b="1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fr-FR" sz="2000" b="1" i="0" smtClean="0">
                        <a:latin typeface="Cambria Math"/>
                        <a:ea typeface="Cambria Math"/>
                      </a:rPr>
                      <m:t>; </m:t>
                    </m:r>
                  </m:oMath>
                </a14:m>
                <a:r>
                  <a:rPr lang="fr-FR" sz="2000" b="1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0" dirty="0" smtClean="0">
                            <a:latin typeface="Cambria Math"/>
                          </a:rPr>
                          <m:t>𝐞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fr-FR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 dirty="0" smtClean="0">
                                <a:latin typeface="Cambria Math"/>
                              </a:rPr>
                              <m:t>𝒉</m:t>
                            </m:r>
                            <m:r>
                              <a:rPr lang="fr-FR" sz="2000" b="1" i="1" dirty="0" smtClean="0">
                                <a:latin typeface="Cambria Math"/>
                                <a:ea typeface="Cambria Math"/>
                              </a:rPr>
                              <m:t>𝝂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 dirty="0" smtClean="0">
                                    <a:latin typeface="Cambria Math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2000" b="1" i="1" dirty="0" smtClean="0">
                                    <a:latin typeface="Cambria Math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2000" b="1" i="1" dirty="0" smtClean="0">
                                <a:latin typeface="Cambria Math"/>
                              </a:rPr>
                              <m:t>𝑻</m:t>
                            </m:r>
                          </m:den>
                        </m:f>
                        <m:r>
                          <a:rPr lang="fr-FR" sz="2000" b="1" i="0" dirty="0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fr-FR" sz="2000" b="1" i="0" dirty="0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000" b="1" i="0" dirty="0">
                        <a:latin typeface="Cambria Math"/>
                        <a:ea typeface="Cambria Math"/>
                      </a:rPr>
                      <m:t>𝟏</m:t>
                    </m:r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fr-FR" sz="2000" b="1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2000" b="1" i="1" dirty="0" smtClean="0">
                            <a:latin typeface="Cambria Math"/>
                            <a:ea typeface="Cambria Math"/>
                          </a:rPr>
                          <m:t>𝒉</m:t>
                        </m:r>
                        <m:r>
                          <a:rPr lang="fr-FR" sz="2000" b="1" i="1" dirty="0" smtClean="0">
                            <a:latin typeface="Cambria Math"/>
                            <a:ea typeface="Cambria Math"/>
                          </a:rPr>
                          <m:t>𝝂</m:t>
                        </m:r>
                      </m:num>
                      <m:den>
                        <m:sSub>
                          <m:sSubPr>
                            <m:ctrlPr>
                              <a:rPr lang="fr-FR" sz="2000" b="1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 dirty="0" smtClean="0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fr-FR" sz="2000" b="1" i="1" dirty="0" smtClean="0">
                                <a:latin typeface="Cambria Math"/>
                                <a:ea typeface="Cambria Math"/>
                              </a:rPr>
                              <m:t>𝑩</m:t>
                            </m:r>
                          </m:sub>
                        </m:sSub>
                        <m:r>
                          <a:rPr lang="fr-FR" sz="2000" b="1" i="1" dirty="0" smtClean="0">
                            <a:latin typeface="Cambria Math"/>
                            <a:ea typeface="Cambria Math"/>
                          </a:rPr>
                          <m:t>𝑻</m:t>
                        </m:r>
                      </m:den>
                    </m:f>
                    <m:r>
                      <a:rPr lang="fr-FR" sz="2000" b="0" i="1" dirty="0" smtClean="0">
                        <a:latin typeface="Cambria Math"/>
                        <a:ea typeface="Cambria Math"/>
                      </a:rPr>
                      <m:t>      </m:t>
                    </m:r>
                  </m:oMath>
                </a14:m>
                <a:r>
                  <a:rPr lang="fr-FR" sz="2000" dirty="0"/>
                  <a:t>et par conséquent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     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𝝂</m:t>
                        </m:r>
                      </m:sub>
                    </m:sSub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fr-FR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latin typeface="Cambria Math"/>
                          </a:rPr>
                          <m:t>𝟖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fr-FR" sz="20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𝝂</m:t>
                            </m:r>
                          </m:e>
                          <m:sup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fr-FR" sz="20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fr-FR" sz="2000" b="1" i="1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fr-FR" sz="2000" b="1" i="1">
                        <a:latin typeface="Cambria Math"/>
                      </a:rPr>
                      <m:t>𝑻</m:t>
                    </m:r>
                  </m:oMath>
                </a14:m>
                <a:endParaRPr lang="fr-FR" sz="2000" b="1" i="1" dirty="0"/>
              </a:p>
              <a:p>
                <a:pPr marL="0" indent="0">
                  <a:buNone/>
                </a:pPr>
                <a:r>
                  <a:rPr lang="fr-FR" sz="2000" dirty="0"/>
                  <a:t>On retrouve le modèle de R-J.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La densité totale d’énergie émise à une température </a:t>
                </a:r>
                <a:r>
                  <a:rPr lang="fr-FR" sz="2000" b="1" i="1" dirty="0"/>
                  <a:t>T</a:t>
                </a:r>
                <a:r>
                  <a:rPr lang="fr-FR" sz="2000" dirty="0"/>
                  <a:t> est: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𝒖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𝝂</m:t>
                            </m:r>
                          </m:sub>
                        </m:sSub>
                        <m:d>
                          <m:d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</m:d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𝝂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num>
                          <m:den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𝟏𝟓</m:t>
                            </m:r>
                          </m:den>
                        </m:f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𝟓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fr-F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fr-F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𝒉</m:t>
                                </m:r>
                              </m:e>
                              <m:sup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𝑻</m:t>
                            </m:r>
                          </m:e>
                          <m:sup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</m:nary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2000" b="1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fr-FR" sz="20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b="1" i="0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fr-FR" sz="2000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b="1" i="0" smtClean="0">
                        <a:latin typeface="Cambria Math"/>
                        <a:ea typeface="Cambria Math"/>
                      </a:rPr>
                      <m:t>𝟓𝟔</m:t>
                    </m:r>
                    <m:r>
                      <a:rPr lang="fr-FR" sz="2000" b="1" i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0" smtClean="0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fr-FR" sz="2000" b="1" i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2000" b="1" i="0" smtClean="0">
                            <a:latin typeface="Cambria Math"/>
                            <a:ea typeface="Cambria Math"/>
                          </a:rPr>
                          <m:t>𝟏𝟔</m:t>
                        </m:r>
                      </m:sup>
                    </m:sSup>
                    <m:r>
                      <a:rPr lang="fr-FR" sz="2000" b="1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𝑱</m:t>
                    </m:r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𝑲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fr-FR" sz="2000" b="1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sz="2000" b="1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Cette loi est connue sous le nom de: </a:t>
                </a:r>
                <a:r>
                  <a:rPr lang="fr-FR" sz="2000" dirty="0">
                    <a:solidFill>
                      <a:srgbClr val="002060"/>
                    </a:solidFill>
                  </a:rPr>
                  <a:t> loi de Stefan , </a:t>
                </a:r>
                <a:r>
                  <a:rPr lang="fr-FR" sz="2000" dirty="0"/>
                  <a:t>elle est bien vérifiée expérimentalement.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dirty="0" smtClean="0"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fr-FR" sz="2000" b="1" i="1" dirty="0" smtClean="0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fr-FR" sz="2000" dirty="0"/>
                  <a:t> est la longueur d’onde correspondant au maximum de densité d’énergie à la température </a:t>
                </a:r>
                <a:r>
                  <a:rPr lang="fr-FR" sz="2000" b="1" i="1" dirty="0"/>
                  <a:t>T</a:t>
                </a:r>
                <a:r>
                  <a:rPr lang="fr-FR" sz="2000" dirty="0"/>
                  <a:t> ; on obtient :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𝝀</m:t>
                    </m:r>
                    <m:r>
                      <a:rPr lang="fr-FR" sz="2000" b="1" i="1" baseline="-25000" dirty="0" err="1">
                        <a:latin typeface="Cambria Math"/>
                      </a:rPr>
                      <m:t>𝒎</m:t>
                    </m:r>
                    <m:r>
                      <a:rPr lang="fr-FR" sz="2000" b="1" i="1" baseline="-25000" dirty="0" smtClean="0">
                        <a:latin typeface="Cambria Math"/>
                      </a:rPr>
                      <m:t> </m:t>
                    </m:r>
                    <m:r>
                      <a:rPr lang="fr-FR" sz="2000" b="1" i="1" dirty="0" err="1">
                        <a:latin typeface="Cambria Math"/>
                      </a:rPr>
                      <m:t>𝑻</m:t>
                    </m:r>
                    <m:r>
                      <a:rPr lang="fr-FR" sz="2000" b="1" i="1" dirty="0">
                        <a:latin typeface="Cambria Math"/>
                      </a:rPr>
                      <m:t> =</m:t>
                    </m:r>
                    <m:r>
                      <a:rPr lang="fr-FR" sz="2000" b="1" i="1" dirty="0" err="1">
                        <a:latin typeface="Cambria Math"/>
                      </a:rPr>
                      <m:t>𝒄</m:t>
                    </m:r>
                    <m:r>
                      <a:rPr lang="fr-FR" sz="2000" i="1" dirty="0" err="1">
                        <a:latin typeface="Cambria Math"/>
                      </a:rPr>
                      <m:t>𝑡𝑒</m:t>
                    </m:r>
                  </m:oMath>
                </a14:m>
                <a:r>
                  <a:rPr lang="fr-FR" sz="2000" dirty="0"/>
                  <a:t>. Cette relation est connue sous le nom de :   </a:t>
                </a:r>
                <a:r>
                  <a:rPr lang="fr-FR" sz="2000" dirty="0">
                    <a:solidFill>
                      <a:srgbClr val="002060"/>
                    </a:solidFill>
                  </a:rPr>
                  <a:t>loi de Wien.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 r="-12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9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2"/>
          <p:cNvSpPr>
            <a:spLocks noGrp="1"/>
          </p:cNvSpPr>
          <p:nvPr>
            <p:ph idx="1"/>
          </p:nvPr>
        </p:nvSpPr>
        <p:spPr>
          <a:xfrm>
            <a:off x="468313" y="0"/>
            <a:ext cx="8218487" cy="6858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fr-FR" sz="20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fr-FR" sz="2000" dirty="0">
                <a:solidFill>
                  <a:srgbClr val="FF0000"/>
                </a:solidFill>
              </a:rPr>
              <a:t>La théorie de Planck permet de retrouver la loi empirique de Wien et Stefan et celle Boltzmann.</a:t>
            </a:r>
            <a:endParaRPr lang="fr-FR" sz="20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En conclusion</a:t>
            </a:r>
            <a:r>
              <a:rPr lang="fr-FR" sz="2000" dirty="0"/>
              <a:t> :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on a pu expliquer les lois principales du rayonnement du corps noir en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supposant que l’échange d’énergie entre la matière et le rayonnement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s’opère, non plus continûment comme dans la théorie classique, mais sous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forme discontinue.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fr-FR" sz="2000" b="1" dirty="0">
                <a:solidFill>
                  <a:srgbClr val="002060"/>
                </a:solidFill>
              </a:rPr>
              <a:t>Remarque</a:t>
            </a:r>
            <a:r>
              <a:rPr lang="fr-FR" sz="2000" dirty="0"/>
              <a:t> :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fr-FR" sz="2000" dirty="0"/>
              <a:t> La dimension de </a:t>
            </a:r>
            <a:r>
              <a:rPr lang="fr-FR" sz="2000" b="1" i="1" dirty="0"/>
              <a:t>h</a:t>
            </a:r>
            <a:r>
              <a:rPr lang="fr-FR" sz="2000" dirty="0"/>
              <a:t> est l’action (énergie x temps). Toute quantité physique de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fr-FR" sz="2000" dirty="0"/>
              <a:t> dimension égale à l’action doit être comparée à h pour voir si elle relève du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fr-FR" sz="2000" dirty="0"/>
              <a:t>domaine quantique ou classique.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fr-F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3600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Chapitre 1</a:t>
            </a:r>
            <a:br>
              <a:rPr lang="fr-FR" b="1" dirty="0"/>
            </a:br>
            <a:r>
              <a:rPr lang="fr-FR" b="1" dirty="0"/>
              <a:t>Origines de la mécanique quantique</a:t>
            </a:r>
            <a:r>
              <a:rPr lang="fr-FR" b="1" dirty="0">
                <a:solidFill>
                  <a:srgbClr val="C00000"/>
                </a:solidFill>
              </a:rPr>
              <a:t/>
            </a:r>
            <a:br>
              <a:rPr lang="fr-FR" b="1" dirty="0">
                <a:solidFill>
                  <a:srgbClr val="C0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45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	</a:t>
                </a:r>
                <a:r>
                  <a:rPr lang="fr-FR" sz="2000" dirty="0">
                    <a:solidFill>
                      <a:srgbClr val="00B050"/>
                    </a:solidFill>
                  </a:rPr>
                  <a:t>II-Effet photoélectrique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Cet effet, découvert par Hertz en 1887, ne trouvait pas d’explication dans le cadre des théories classiques.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Expérimentalement lorsque que la lumière (visible ou ultraviolette) tombe sur une surface métallique, des électrons sont éjectés par cette surface.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7030A0"/>
                    </a:solidFill>
                  </a:rPr>
                  <a:t>1-Expérience</a:t>
                </a:r>
                <a:r>
                  <a:rPr lang="fr-FR" sz="2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La cathode portée à un potentiel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𝑽</m:t>
                    </m:r>
                    <m:r>
                      <a:rPr lang="fr-FR" sz="2000" b="1" i="1" baseline="-25000" dirty="0">
                        <a:latin typeface="Cambria Math"/>
                      </a:rPr>
                      <m:t>𝑪</m:t>
                    </m:r>
                  </m:oMath>
                </a14:m>
                <a:r>
                  <a:rPr lang="fr-FR" sz="2000" dirty="0"/>
                  <a:t> reçoit un rayonnement excitateur de fréquence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  <a:ea typeface="Cambria Math"/>
                        <a:sym typeface="Symbol"/>
                      </a:rPr>
                      <m:t>𝝂</m:t>
                    </m:r>
                  </m:oMath>
                </a14:m>
                <a:r>
                  <a:rPr lang="fr-FR" sz="2000" dirty="0"/>
                  <a:t> et de puissance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𝑷</m:t>
                    </m:r>
                  </m:oMath>
                </a14:m>
                <a:r>
                  <a:rPr lang="fr-FR" sz="2000" dirty="0"/>
                  <a:t>. L'anode portée à un potentiel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𝑽</m:t>
                    </m:r>
                    <m:r>
                      <a:rPr lang="fr-FR" sz="2000" b="1" i="1" baseline="-25000" dirty="0">
                        <a:latin typeface="Cambria Math"/>
                      </a:rPr>
                      <m:t>𝑨</m:t>
                    </m:r>
                  </m:oMath>
                </a14:m>
                <a:r>
                  <a:rPr lang="fr-FR" sz="2000" dirty="0"/>
                  <a:t> recueille les électrons émis par la cathode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  <a:blipFill rotWithShape="0">
                <a:blip r:embed="rId3"/>
                <a:stretch>
                  <a:fillRect l="-741" r="-12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3763" r="5562" b="3394"/>
          <a:stretch>
            <a:fillRect/>
          </a:stretch>
        </p:blipFill>
        <p:spPr bwMode="auto">
          <a:xfrm>
            <a:off x="2915816" y="2708920"/>
            <a:ext cx="2834640" cy="2046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4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L'expérience consiste à mesurer l'intensité du courant qui traverse la cellule photoélectrique en fonction des trois paramètres expérimentaux: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fr-FR" sz="2000" dirty="0">
                    <a:solidFill>
                      <a:srgbClr val="FF0000"/>
                    </a:solidFill>
                  </a:rPr>
                  <a:t>La puissance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fr-FR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du rayonnement incident, c'est à dire la quantité d'énergie apportée par la lumière à la cathode par unité de temps.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fr-FR" sz="2000" dirty="0">
                    <a:solidFill>
                      <a:srgbClr val="FF0000"/>
                    </a:solidFill>
                  </a:rPr>
                  <a:t>La fréquence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𝝂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du rayonnement incident, à laquelle correspond la longueur d'onde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𝝀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𝒄</m:t>
                        </m:r>
                      </m:num>
                      <m:den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𝝂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.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𝑽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  <m:r>
                      <a:rPr lang="fr-FR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la différence de potentielle entre l'anode et la cathode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 r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7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 Lorsqu’on éclaire la cathode par une radiation monochromatique, un courant d’intensité I peut traverser le circuit.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b="1" dirty="0"/>
              <a:t>Ce courant ne s’observe que si les radiations ont une fréquence supérieure à une certaine valeur ν</a:t>
            </a:r>
            <a:r>
              <a:rPr lang="fr-FR" sz="2000" b="1" baseline="-25000" dirty="0"/>
              <a:t>0</a:t>
            </a:r>
            <a:r>
              <a:rPr lang="fr-FR" sz="2000" b="1" dirty="0"/>
              <a:t> appelée “</a:t>
            </a:r>
            <a:r>
              <a:rPr lang="fr-FR" sz="2000" b="1" dirty="0">
                <a:solidFill>
                  <a:srgbClr val="FF0000"/>
                </a:solidFill>
              </a:rPr>
              <a:t>seuil de fréquence de la cathode»</a:t>
            </a:r>
            <a:r>
              <a:rPr lang="fr-FR" sz="2000" b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b="1" dirty="0"/>
          </a:p>
          <a:p>
            <a:pPr marL="0" indent="0">
              <a:lnSpc>
                <a:spcPct val="150000"/>
              </a:lnSpc>
              <a:buNone/>
            </a:pPr>
            <a:endParaRPr lang="fr-FR" sz="2000" b="1" dirty="0"/>
          </a:p>
          <a:p>
            <a:pPr marL="0" indent="0">
              <a:lnSpc>
                <a:spcPct val="150000"/>
              </a:lnSpc>
              <a:buNone/>
            </a:pPr>
            <a:endParaRPr lang="fr-FR" sz="2000" b="1" dirty="0"/>
          </a:p>
          <a:p>
            <a:pPr marL="0" indent="0">
              <a:lnSpc>
                <a:spcPct val="150000"/>
              </a:lnSpc>
              <a:buNone/>
            </a:pPr>
            <a:endParaRPr lang="fr-FR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/>
              <a:t>Lorsque la tension U</a:t>
            </a:r>
            <a:r>
              <a:rPr lang="fr-FR" sz="2000" baseline="-25000" dirty="0"/>
              <a:t>AC</a:t>
            </a:r>
            <a:r>
              <a:rPr lang="fr-FR" sz="2000" dirty="0"/>
              <a:t> augmente, l’intensité du courant augmente et tend vers une limite appelée “</a:t>
            </a:r>
            <a:r>
              <a:rPr lang="fr-FR" sz="2000" dirty="0">
                <a:solidFill>
                  <a:srgbClr val="FF0000"/>
                </a:solidFill>
              </a:rPr>
              <a:t>intensité de saturation”</a:t>
            </a:r>
            <a:r>
              <a:rPr lang="fr-FR" sz="20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/>
              <a:t>-On mesure le temps qui s'écoule entre le début de l'éclairement et le passage du courant. Il est inférieur à 10-9s. </a:t>
            </a:r>
            <a:r>
              <a:rPr lang="fr-FR" sz="2000" dirty="0">
                <a:solidFill>
                  <a:srgbClr val="FF0000"/>
                </a:solidFill>
              </a:rPr>
              <a:t>Le phénomène est instantané.</a:t>
            </a:r>
            <a:r>
              <a:rPr lang="fr-FR" sz="2000" dirty="0"/>
              <a:t> </a:t>
            </a:r>
            <a:br>
              <a:rPr lang="fr-FR" sz="2000" dirty="0"/>
            </a:b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b="1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64" y="2564904"/>
            <a:ext cx="5985940" cy="1245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1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/>
              <a:t>Lorsque la tension U</a:t>
            </a:r>
            <a:r>
              <a:rPr lang="fr-FR" sz="2000" b="1" baseline="-25000" dirty="0"/>
              <a:t>AC</a:t>
            </a:r>
            <a:r>
              <a:rPr lang="fr-FR" sz="2000" b="1" dirty="0"/>
              <a:t> est nulle, un courant I</a:t>
            </a:r>
            <a:r>
              <a:rPr lang="fr-FR" sz="2000" b="1" baseline="-25000" dirty="0"/>
              <a:t>0</a:t>
            </a:r>
            <a:r>
              <a:rPr lang="fr-FR" sz="2000" b="1" dirty="0"/>
              <a:t> traverse encore le circuit.</a:t>
            </a:r>
            <a:endParaRPr lang="fr-FR" sz="2000" dirty="0"/>
          </a:p>
          <a:p>
            <a:r>
              <a:rPr lang="fr-FR" sz="2000" b="1" dirty="0"/>
              <a:t> Le courant s’annule pour une tension U</a:t>
            </a:r>
            <a:r>
              <a:rPr lang="fr-FR" sz="2000" b="1" baseline="-25000" dirty="0"/>
              <a:t>AC</a:t>
            </a:r>
            <a:r>
              <a:rPr lang="fr-FR" sz="2000" b="1" dirty="0"/>
              <a:t> =−</a:t>
            </a:r>
            <a:r>
              <a:rPr lang="fr-FR" sz="2000" b="1" dirty="0" err="1"/>
              <a:t>Ua</a:t>
            </a:r>
            <a:r>
              <a:rPr lang="fr-FR" sz="2000" b="1" dirty="0"/>
              <a:t>,  </a:t>
            </a:r>
            <a:r>
              <a:rPr lang="fr-FR" sz="2000" b="1" dirty="0" err="1"/>
              <a:t>Ua</a:t>
            </a:r>
            <a:r>
              <a:rPr lang="fr-FR" sz="2000" b="1" dirty="0"/>
              <a:t> est appelée “</a:t>
            </a:r>
            <a:r>
              <a:rPr lang="fr-FR" sz="2000" b="1" dirty="0">
                <a:solidFill>
                  <a:srgbClr val="FF0000"/>
                </a:solidFill>
              </a:rPr>
              <a:t>potentiel d’arrêt</a:t>
            </a:r>
            <a:r>
              <a:rPr lang="fr-FR" sz="2000" b="1" dirty="0"/>
              <a:t>” 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dirty="0"/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Le potentiel d’arrêt </a:t>
            </a:r>
            <a:r>
              <a:rPr lang="fr-FR" sz="2000" dirty="0" err="1">
                <a:solidFill>
                  <a:srgbClr val="FF0000"/>
                </a:solidFill>
              </a:rPr>
              <a:t>Ua</a:t>
            </a:r>
            <a:r>
              <a:rPr lang="fr-FR" sz="2000" dirty="0">
                <a:solidFill>
                  <a:srgbClr val="FF0000"/>
                </a:solidFill>
              </a:rPr>
              <a:t> dépend de la fréquence : il est nul pour ν&lt;ν</a:t>
            </a:r>
            <a:r>
              <a:rPr lang="fr-FR" sz="2000" baseline="-25000" dirty="0">
                <a:solidFill>
                  <a:srgbClr val="FF0000"/>
                </a:solidFill>
              </a:rPr>
              <a:t>0</a:t>
            </a:r>
            <a:r>
              <a:rPr lang="fr-FR" sz="2000" dirty="0">
                <a:solidFill>
                  <a:srgbClr val="FF0000"/>
                </a:solidFill>
              </a:rPr>
              <a:t> et croit linéairement avec ν pour ν&gt;ν0 (ﬁgure7).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" r="1764"/>
          <a:stretch>
            <a:fillRect/>
          </a:stretch>
        </p:blipFill>
        <p:spPr bwMode="auto">
          <a:xfrm>
            <a:off x="2545191" y="1124744"/>
            <a:ext cx="295275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2561424" y="4149080"/>
            <a:ext cx="2803947" cy="224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3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L’intensité de saturation et le potentiel d’arrêt peuvent s’expliquer</a:t>
                </a:r>
                <a:r>
                  <a:rPr lang="fr-FR" sz="2000" dirty="0"/>
                  <a:t>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b="1" dirty="0"/>
                  <a:t>Lorsque U</a:t>
                </a:r>
                <a:r>
                  <a:rPr lang="fr-FR" sz="2000" b="1" baseline="-25000" dirty="0"/>
                  <a:t>AC</a:t>
                </a:r>
                <a:r>
                  <a:rPr lang="fr-FR" sz="2000" b="1" dirty="0"/>
                  <a:t> est positive, les électrons émis par la cathode sont accélères par le champ électrique existant entre A(+) et C(-) et se dirigent vers l’anode, donnant ainsi naissance à un courant dans le circuit extérieur.</a:t>
                </a:r>
              </a:p>
              <a:p>
                <a:pPr marL="0" indent="0">
                  <a:buNone/>
                </a:pPr>
                <a:r>
                  <a:rPr lang="fr-FR" sz="2000" b="1" dirty="0"/>
                  <a:t>Lorsque U</a:t>
                </a:r>
                <a:r>
                  <a:rPr lang="fr-FR" sz="2000" b="1" baseline="-25000" dirty="0"/>
                  <a:t>AC</a:t>
                </a:r>
                <a:r>
                  <a:rPr lang="fr-FR" sz="2000" b="1" dirty="0"/>
                  <a:t> est négative, les électrons sont freinés par le champ électrique et selon leur vitesse d’émission, certains d’entre eux peuvent atteindre l’anode, alors que d’autres retournent vers la cathode.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Calcul la valeur du potentiel d’arrêt</a:t>
                </a:r>
                <a:endParaRPr lang="fr-FR" sz="2000" dirty="0">
                  <a:solidFill>
                    <a:srgbClr val="FF0000"/>
                  </a:solidFill>
                </a:endParaRPr>
              </a:p>
              <a:p>
                <a:r>
                  <a:rPr lang="fr-FR" sz="2000" dirty="0"/>
                  <a:t>On applique le théorème de l’énergie cinétique à un électron de masse m se déplaçant de C vers A avec la vitesse V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/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fr-FR" sz="2000" dirty="0"/>
                  <a:t>				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Si le courant I est nul, aucun électron n’atteint l’anode et V</a:t>
                </a:r>
                <a:r>
                  <a:rPr lang="fr-FR" sz="2000" baseline="-25000" dirty="0">
                    <a:solidFill>
                      <a:srgbClr val="FF0000"/>
                    </a:solidFill>
                  </a:rPr>
                  <a:t>A</a:t>
                </a:r>
                <a:r>
                  <a:rPr lang="fr-FR" sz="2000" dirty="0">
                    <a:solidFill>
                      <a:srgbClr val="FF0000"/>
                    </a:solidFill>
                  </a:rPr>
                  <a:t>=0, soit</a:t>
                </a:r>
              </a:p>
              <a:p>
                <a:pPr marL="0" indent="0" algn="ctr">
                  <a:buNone/>
                </a:pPr>
                <a:r>
                  <a:rPr lang="fr-FR" sz="20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/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𝐴𝐶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sz="2000" dirty="0"/>
                  <a:t>				</a:t>
                </a:r>
              </a:p>
              <a:p>
                <a:r>
                  <a:rPr lang="fr-FR" sz="2000" dirty="0"/>
                  <a:t>L’énergie cinétique des électrons est donc comme </a:t>
                </a:r>
                <a:r>
                  <a:rPr lang="fr-FR" sz="2000" dirty="0" err="1"/>
                  <a:t>U</a:t>
                </a:r>
                <a:r>
                  <a:rPr lang="fr-FR" sz="2000" baseline="-25000" dirty="0" err="1"/>
                  <a:t>a</a:t>
                </a:r>
                <a:r>
                  <a:rPr lang="fr-FR" sz="2000" dirty="0"/>
                  <a:t>. Elle est nulle pour ν&lt;ν0 et croit linéairement lorsque ν &gt; ν0.</a:t>
                </a:r>
              </a:p>
              <a:p>
                <a:pPr marL="0" indent="0" algn="ctr">
                  <a:buNone/>
                </a:pPr>
                <a:r>
                  <a:rPr lang="fr-FR" sz="2000" dirty="0"/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/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sz="2000" dirty="0"/>
                  <a:t>					</a:t>
                </a:r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  <a:blipFill rotWithShape="1">
                <a:blip r:embed="rId2"/>
                <a:stretch>
                  <a:fillRect l="-741" t="-452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8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05619" y="-7218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La dépendance simple de l’énergie cinétique des électrons en fonction de la fréquence et son 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indépendance de la puissance du faisceau incident ne trouve pas d’explication dans le cadre de la théorie classique</a:t>
                </a:r>
                <a:r>
                  <a:rPr lang="fr-FR" sz="2000" u="sng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sz="2000" b="1" u="sng" dirty="0"/>
                  <a:t>2. Interprétation quantique :</a:t>
                </a:r>
              </a:p>
              <a:p>
                <a:pPr marL="0" indent="0">
                  <a:buNone/>
                </a:pPr>
                <a:r>
                  <a:rPr lang="fr-FR" sz="2000" dirty="0"/>
                  <a:t>L’explication de ces phénomènes fut donnée par Einstein en 1905. </a:t>
                </a:r>
              </a:p>
              <a:p>
                <a:pPr marL="0" indent="0">
                  <a:buNone/>
                </a:pPr>
                <a:r>
                  <a:rPr lang="fr-FR" sz="2000" dirty="0"/>
                  <a:t>Le champ électromagnétique est constitué de corpuscules d’énergie lumineuse </a:t>
                </a:r>
                <a:r>
                  <a:rPr lang="fr-FR" sz="2000" dirty="0" err="1"/>
                  <a:t>hν</a:t>
                </a:r>
                <a:r>
                  <a:rPr lang="fr-FR" sz="2000" dirty="0"/>
                  <a:t> </a:t>
                </a:r>
                <a:r>
                  <a:rPr lang="fr-FR" sz="2000" b="1" dirty="0"/>
                  <a:t>(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les quanta de lumière ou photons)</a:t>
                </a:r>
                <a:r>
                  <a:rPr lang="fr-FR" sz="20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Le quantum d’énergie peut être transmis en totalité à un électron.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000">
                          <a:latin typeface="Cambria Math" panose="02040503050406030204" pitchFamily="18" charset="0"/>
                        </a:rPr>
                        <m:t>hν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W est une constante caractéristique du métal, indépendante de ν et appelée “travail d’extraction”.</a:t>
                </a:r>
              </a:p>
              <a:p>
                <a:r>
                  <a:rPr lang="fr-FR" sz="2000" b="1" dirty="0"/>
                  <a:t>Comme l’énergie cinétique E</a:t>
                </a:r>
                <a:r>
                  <a:rPr lang="fr-FR" sz="2000" b="1" baseline="-25000" dirty="0"/>
                  <a:t>C</a:t>
                </a:r>
                <a:r>
                  <a:rPr lang="fr-FR" sz="2000" b="1" dirty="0"/>
                  <a:t> est positive ou nulle, on a nécessairement :</a:t>
                </a:r>
                <a:endParaRPr lang="fr-FR" sz="2000" dirty="0"/>
              </a:p>
              <a:p>
                <a:pPr marL="0" indent="0" algn="ctr">
                  <a:buNone/>
                </a:pPr>
                <a:r>
                  <a:rPr lang="fr-FR" sz="2000" b="1" dirty="0"/>
                  <a:t>hν−W≥0, </a:t>
                </a:r>
                <a:endParaRPr lang="fr-FR" sz="2000" dirty="0"/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𝛎</m:t>
                    </m:r>
                    <m:r>
                      <a:rPr lang="fr-FR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𝛎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sz="2000" b="1" dirty="0"/>
                  <a:t>					</a:t>
                </a: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619" y="-7218"/>
                <a:ext cx="8229600" cy="6858000"/>
              </a:xfrm>
              <a:blipFill rotWithShape="1">
                <a:blip r:embed="rId3"/>
                <a:stretch>
                  <a:fillRect l="-815" r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endParaRPr lang="fr-FR" sz="2000" dirty="0"/>
              </a:p>
              <a:p>
                <a:r>
                  <a:rPr lang="fr-FR" sz="2000" dirty="0"/>
                  <a:t>Cette loi rend donc directement compte des aspects “non classiques” de l’effet photoélectrique. </a:t>
                </a:r>
              </a:p>
              <a:p>
                <a:r>
                  <a:rPr lang="fr-FR" sz="2000" dirty="0"/>
                  <a:t>Elle fournit de plus, une valeur expérimentale de h à partir de la variation du potentiel d’arrêt avec la fréquence (ﬁgure8). On a en</a:t>
                </a:r>
              </a:p>
              <a:p>
                <a:pPr marL="0" indent="0" algn="ctr">
                  <a:lnSpc>
                    <a:spcPct val="150000"/>
                  </a:lnSpc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hν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fr-FR" sz="2000" dirty="0"/>
                  <a:t>	</a:t>
                </a:r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fr-FR" sz="2000">
                          <a:latin typeface="Cambria Math" panose="02040503050406030204" pitchFamily="18" charset="0"/>
                        </a:rPr>
                        <m:t>ν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2066" b="1733"/>
          <a:stretch>
            <a:fillRect/>
          </a:stretch>
        </p:blipFill>
        <p:spPr bwMode="auto">
          <a:xfrm>
            <a:off x="2339752" y="3573016"/>
            <a:ext cx="3312368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000" b="1" u="sng" dirty="0"/>
                  <a:t>III. Spectres atomiques.</a:t>
                </a:r>
              </a:p>
              <a:p>
                <a:pPr marL="0" indent="0">
                  <a:buNone/>
                </a:pPr>
                <a:r>
                  <a:rPr lang="fr-FR" sz="2000" b="1" u="sng" dirty="0"/>
                  <a:t> Introduction.</a:t>
                </a:r>
              </a:p>
              <a:p>
                <a:r>
                  <a:rPr lang="fr-FR" sz="2000" dirty="0"/>
                  <a:t>Vers la fin de 19</a:t>
                </a:r>
                <a:r>
                  <a:rPr lang="fr-FR" sz="2000" baseline="30000" dirty="0"/>
                  <a:t>ème</a:t>
                </a:r>
                <a:r>
                  <a:rPr lang="fr-FR" sz="2000" dirty="0"/>
                  <a:t> siècle, les spectres atomiques qui étaient un autre problème très connu a aussi conduit à des développements considérables de la </a:t>
                </a:r>
                <a:r>
                  <a:rPr lang="fr-FR" sz="2000" b="1" dirty="0"/>
                  <a:t>théorie des quanta.</a:t>
                </a:r>
              </a:p>
              <a:p>
                <a:pPr marL="0" indent="0"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Définition</a:t>
                </a:r>
              </a:p>
              <a:p>
                <a:r>
                  <a:rPr lang="fr-FR" sz="2000" b="1" dirty="0">
                    <a:solidFill>
                      <a:srgbClr val="0070C0"/>
                    </a:solidFill>
                  </a:rPr>
                  <a:t>Le spectre des raies d’émission ou d’absorption d’un atome est le spectre de radiations discrètes émises ou absorbées par cet atome.</a:t>
                </a:r>
                <a:endParaRPr lang="fr-FR" sz="2000" dirty="0">
                  <a:solidFill>
                    <a:srgbClr val="0070C0"/>
                  </a:solidFill>
                </a:endParaRPr>
              </a:p>
              <a:p>
                <a:r>
                  <a:rPr lang="fr-FR" sz="2000" b="1" dirty="0"/>
                  <a:t>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En effet, lorsqu’un atome est excité ou irradié, il n’émet ou n’absorbe de la lumière que seulement pour certaines valeurs discrètes de fréquences bien déterminées.</a:t>
                </a:r>
              </a:p>
              <a:p>
                <a:r>
                  <a:rPr lang="fr-FR" sz="2000" b="1" u="sng" dirty="0"/>
                  <a:t>lois empiriques.</a:t>
                </a:r>
              </a:p>
              <a:p>
                <a:r>
                  <a:rPr lang="fr-FR" sz="2000" dirty="0"/>
                  <a:t>Les expériences ont montré que les raies d’émission de l’atome</a:t>
                </a:r>
              </a:p>
              <a:p>
                <a:pPr marL="0" indent="0">
                  <a:buNone/>
                </a:pPr>
                <a:r>
                  <a:rPr lang="fr-FR" sz="2000" dirty="0"/>
                  <a:t>d’hydrogène sont réparties en fonction de la longueur d’onde en séries bien déterminées appelées séries spectrales : </a:t>
                </a:r>
                <a:r>
                  <a:rPr lang="fr-FR" sz="2000" dirty="0">
                    <a:solidFill>
                      <a:srgbClr val="FF0000"/>
                    </a:solidFill>
                  </a:rPr>
                  <a:t>séries de 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Lyman</a:t>
                </a:r>
                <a:r>
                  <a:rPr lang="fr-FR" sz="2000" dirty="0">
                    <a:solidFill>
                      <a:srgbClr val="FF0000"/>
                    </a:solidFill>
                  </a:rPr>
                  <a:t>, de Balmer, de 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Pashen</a:t>
                </a:r>
                <a:r>
                  <a:rPr lang="fr-FR" sz="2000" dirty="0">
                    <a:solidFill>
                      <a:srgbClr val="FF0000"/>
                    </a:solidFill>
                  </a:rPr>
                  <a:t>…,</a:t>
                </a:r>
                <a:r>
                  <a:rPr lang="fr-FR" sz="2000" dirty="0"/>
                  <a:t> qui sont données par la loi empirique de Ritz Balmer- Rydberg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nm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nm</m:t>
                            </m:r>
                          </m:sub>
                        </m:sSub>
                      </m:den>
                    </m:f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fr-FR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fr-FR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fr-FR" sz="2000" dirty="0"/>
                  <a:t>	</a:t>
                </a:r>
              </a:p>
              <a:p>
                <a:r>
                  <a:rPr lang="fr-FR" sz="2000" dirty="0"/>
                  <a:t>(</a:t>
                </a:r>
                <a:r>
                  <a:rPr lang="fr-FR" sz="2000" dirty="0" err="1"/>
                  <a:t>n,m</a:t>
                </a:r>
                <a:r>
                  <a:rPr lang="fr-FR" sz="2000" dirty="0"/>
                  <a:t>=1,2,….) et (n&lt;m).</a:t>
                </a:r>
              </a:p>
              <a:p>
                <a:r>
                  <a:rPr lang="fr-FR" sz="2000" dirty="0"/>
                  <a:t>R</a:t>
                </a:r>
                <a:r>
                  <a:rPr lang="fr-FR" sz="2000" baseline="-25000" dirty="0"/>
                  <a:t>H</a:t>
                </a:r>
                <a:r>
                  <a:rPr lang="fr-FR" sz="2000" dirty="0"/>
                  <a:t>=1.097373 10</a:t>
                </a:r>
                <a:r>
                  <a:rPr lang="fr-FR" sz="2000" baseline="30000" dirty="0"/>
                  <a:t>7</a:t>
                </a:r>
                <a:r>
                  <a:rPr lang="fr-FR" sz="2000" dirty="0"/>
                  <a:t> m</a:t>
                </a:r>
                <a:r>
                  <a:rPr lang="fr-FR" sz="2000" baseline="30000" dirty="0"/>
                  <a:t>-1</a:t>
                </a:r>
                <a:r>
                  <a:rPr lang="fr-FR" sz="2000" dirty="0"/>
                  <a:t> est la constante de Rydberg.</a:t>
                </a:r>
              </a:p>
              <a:p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Font typeface="Arial" charset="0"/>
                  <a:buNone/>
                  <a:defRPr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 t="-444" r="-963" b="-2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000" dirty="0"/>
                  <a:t>Les séries de Balmer de l’atome de l’hydrogène sont données par la loi empirique de Balmer –Rydberg suivante 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den>
                    </m:f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fr-FR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fr-FR" sz="2000" dirty="0"/>
                  <a:t>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3"/>
                <a:stretch>
                  <a:fillRect l="-741" t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386012"/>
            <a:ext cx="5753100" cy="208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6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Les spectres de raies (d’émission ou absorption) caractérisent chaque élément atomique et </a:t>
            </a:r>
            <a:r>
              <a:rPr lang="fr-FR" sz="2000" b="1" dirty="0">
                <a:solidFill>
                  <a:srgbClr val="FF0000"/>
                </a:solidFill>
              </a:rPr>
              <a:t>indiquent une identité de nature discrète dans les atomes.</a:t>
            </a:r>
          </a:p>
          <a:p>
            <a:pPr marL="0" indent="0">
              <a:buNone/>
            </a:pPr>
            <a:r>
              <a:rPr lang="fr-FR" sz="2000" dirty="0"/>
              <a:t> Cette discontinuité ne trouvait pas d’explication dans </a:t>
            </a:r>
            <a:r>
              <a:rPr lang="fr-FR" sz="2000" b="1" dirty="0">
                <a:solidFill>
                  <a:srgbClr val="FF0000"/>
                </a:solidFill>
              </a:rPr>
              <a:t>le cadre de la mécanique classique.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Pour interpréter ces résultats expérimentaux, plusieurs modèles ont été proposés. </a:t>
            </a:r>
          </a:p>
          <a:p>
            <a:pPr marL="0" indent="0">
              <a:buNone/>
            </a:pPr>
            <a:r>
              <a:rPr lang="fr-FR" sz="2000" b="1" u="sng" dirty="0"/>
              <a:t> modèle de Bohr (1913).</a:t>
            </a:r>
          </a:p>
          <a:p>
            <a:pPr marL="0" indent="0">
              <a:buNone/>
            </a:pPr>
            <a:endParaRPr lang="fr-FR" sz="2000" b="1" u="sng" dirty="0"/>
          </a:p>
          <a:p>
            <a:pPr marL="0" indent="0">
              <a:buNone/>
            </a:pPr>
            <a:endParaRPr lang="fr-FR" sz="2000" b="1" u="sng" dirty="0"/>
          </a:p>
          <a:p>
            <a:pPr marL="0" indent="0">
              <a:buNone/>
            </a:pPr>
            <a:endParaRPr lang="fr-FR" sz="2000" b="1" u="sng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391410" cy="21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7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/>
              <a:lstStyle/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I-Introduction</a:t>
                </a:r>
              </a:p>
              <a:p>
                <a:pPr marL="0" indent="0" algn="just">
                  <a:buNone/>
                </a:pPr>
                <a:r>
                  <a:rPr lang="fr-FR" sz="2000" dirty="0"/>
                  <a:t>Jusqu'au au début du dix-neuvième siècle, les objets physiques qui constituent l’univers étaient classés en deux catégories, la matière et le rayonnement.</a:t>
                </a:r>
              </a:p>
              <a:p>
                <a:pPr algn="just"/>
                <a:r>
                  <a:rPr lang="fr-FR" sz="2000" dirty="0">
                    <a:solidFill>
                      <a:srgbClr val="FF0000"/>
                    </a:solidFill>
                  </a:rPr>
                  <a:t>La matière est caractérisée par sa masse m, sa position r et sa quantité de mouvement p. elle  est localisée dans l’espace. Son étude est gouvernée par la mécanique classique de Newton.</a:t>
                </a:r>
              </a:p>
              <a:p>
                <a:pPr marL="0" indent="0" algn="just">
                  <a:buNone/>
                </a:pPr>
                <a:endParaRPr lang="fr-FR" sz="2000" dirty="0"/>
              </a:p>
              <a:p>
                <a:pPr algn="just"/>
                <a:r>
                  <a:rPr lang="fr-FR" sz="2000" dirty="0">
                    <a:solidFill>
                      <a:srgbClr val="FF0000"/>
                    </a:solidFill>
                  </a:rPr>
                  <a:t>Le rayonnement est considéré comme une onde qui a une longueur d’onde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. C’est une déformation ou une perturbation qui se propage dans un milieu. L’onde n’est pas localisée dans l’espace. Son étude est gouvernée par l’électromagnétisme de Maxwell.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/>
                  <a:t>L’interaction entre matière et rayonnement s’expliquait bien par la force de Lorentz: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𝒒</m:t>
                    </m:r>
                    <m:r>
                      <a:rPr lang="fr-FR" sz="2000" b="1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𝑬</m:t>
                        </m:r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𝑩</m:t>
                        </m:r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)</m:t>
                    </m:r>
                  </m:oMath>
                </a14:m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1">
                <a:blip r:embed="rId3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1261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-Premier postulat : quantification de moment cinétique</a:t>
                </a:r>
              </a:p>
              <a:p>
                <a:pPr marL="0" indent="0">
                  <a:buNone/>
                </a:pPr>
                <a:endParaRPr lang="fr-FR" sz="2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fr-FR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𝑚𝑣𝑟</m:t>
                      </m:r>
                      <m:r>
                        <a:rPr lang="fr-FR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fr-F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-Deuxième postulat : règles des quanta de Bohr.</a:t>
                </a: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b="1" dirty="0">
                    <a:solidFill>
                      <a:schemeClr val="accent1"/>
                    </a:solidFill>
                  </a:rPr>
                  <a:t>A chaque orbite permise d’ordre n correspond un niveau d’énergie E</a:t>
                </a:r>
                <a:r>
                  <a:rPr lang="fr-FR" sz="2000" b="1" baseline="-25000" dirty="0">
                    <a:solidFill>
                      <a:schemeClr val="accent1"/>
                    </a:solidFill>
                  </a:rPr>
                  <a:t>n</a:t>
                </a:r>
                <a:r>
                  <a:rPr lang="fr-FR" sz="2000" b="1" dirty="0">
                    <a:solidFill>
                      <a:schemeClr val="accent1"/>
                    </a:solidFill>
                  </a:rPr>
                  <a:t>.</a:t>
                </a:r>
                <a:endParaRPr lang="fr-F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fr-FR" sz="2000" b="1" dirty="0">
                    <a:solidFill>
                      <a:schemeClr val="accent1"/>
                    </a:solidFill>
                  </a:rPr>
                  <a:t>Les transitions des électrons se font par sauts.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/>
                  <a:t>Un électron passe d’orbite d’énergie E</a:t>
                </a:r>
                <a:r>
                  <a:rPr lang="fr-FR" sz="2000" baseline="-25000" dirty="0"/>
                  <a:t>n</a:t>
                </a:r>
                <a:r>
                  <a:rPr lang="fr-FR" sz="2000" dirty="0"/>
                  <a:t> vers une orbite d’énergie </a:t>
                </a:r>
                <a:r>
                  <a:rPr lang="fr-FR" sz="2000" dirty="0" err="1"/>
                  <a:t>E</a:t>
                </a:r>
                <a:r>
                  <a:rPr lang="fr-FR" sz="2000" baseline="-25000" dirty="0" err="1"/>
                  <a:t>m</a:t>
                </a:r>
                <a:r>
                  <a:rPr lang="fr-FR" sz="2000" dirty="0"/>
                  <a:t> plus petite (plus grande) par émission (absorption) d’un photon d’énergie :</a:t>
                </a:r>
              </a:p>
              <a:p>
                <a:pPr marL="0" indent="0">
                  <a:buNone/>
                </a:pPr>
                <a:endParaRPr lang="fr-FR" sz="2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  <m:r>
                        <a:rPr lang="fr-FR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fr-F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126163"/>
              </a:xfrm>
              <a:blipFill rotWithShape="0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7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00B0F0"/>
                </a:solidFill>
              </a:rPr>
              <a:t> </a:t>
            </a:r>
            <a:endParaRPr lang="fr-FR" sz="2000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05" y="836712"/>
            <a:ext cx="3063483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024336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2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126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000" b="1" u="sng" dirty="0"/>
                  <a:t>Conclusions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Grace au modèle de Bohr basé sur la quantification des énergies atomiques et du moment cinétique des orbites électroniques, on a pu interpréter les spectres de raies de l’atome d’hydrogène et on a pu déterminer</a:t>
                </a:r>
                <a:r>
                  <a:rPr lang="fr-FR" sz="2000" b="1" dirty="0"/>
                  <a:t> :</a:t>
                </a:r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13,6</m:t>
                        </m:r>
                      </m:num>
                      <m:den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/>
                  <a:t>	</a:t>
                </a:r>
              </a:p>
              <a:p>
                <a:pPr marL="0" indent="0"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Les séries de </a:t>
                </a:r>
                <a:r>
                  <a:rPr lang="fr-FR" sz="2000" b="1" dirty="0" err="1">
                    <a:solidFill>
                      <a:srgbClr val="FF0000"/>
                    </a:solidFill>
                  </a:rPr>
                  <a:t>Lyman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, de Balmer et de </a:t>
                </a:r>
                <a:r>
                  <a:rPr lang="fr-FR" sz="2000" b="1" dirty="0" err="1">
                    <a:solidFill>
                      <a:srgbClr val="FF0000"/>
                    </a:solidFill>
                  </a:rPr>
                  <a:t>Paschen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 ont été bien reproduites.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une bonne valeur théorique de la constante de Rydberg a été également trouvée :</a:t>
                </a: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8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fr-FR" sz="2000" dirty="0"/>
                  <a:t>	</a:t>
                </a:r>
              </a:p>
              <a:p>
                <a:pPr marL="0" indent="0">
                  <a:buNone/>
                </a:pPr>
                <a:r>
                  <a:rPr lang="fr-FR" sz="2000" b="1" dirty="0">
                    <a:solidFill>
                      <a:schemeClr val="accent1"/>
                    </a:solidFill>
                  </a:rPr>
                  <a:t>Le modèle de Bohr s’applique seulement à l’atome de l’hydrogène (où systèmes </a:t>
                </a:r>
                <a:r>
                  <a:rPr lang="fr-FR" sz="2000" b="1" dirty="0" err="1">
                    <a:solidFill>
                      <a:schemeClr val="accent1"/>
                    </a:solidFill>
                  </a:rPr>
                  <a:t>hydrogénoïde</a:t>
                </a:r>
                <a:r>
                  <a:rPr lang="fr-FR" sz="2000" b="1" dirty="0">
                    <a:solidFill>
                      <a:schemeClr val="accent1"/>
                    </a:solidFill>
                  </a:rPr>
                  <a:t>) tels que He</a:t>
                </a:r>
                <a:r>
                  <a:rPr lang="fr-FR" sz="2000" b="1" baseline="30000" dirty="0">
                    <a:solidFill>
                      <a:schemeClr val="accent1"/>
                    </a:solidFill>
                  </a:rPr>
                  <a:t>+</a:t>
                </a:r>
                <a:r>
                  <a:rPr lang="fr-FR" sz="2000" dirty="0">
                    <a:solidFill>
                      <a:schemeClr val="accent1"/>
                    </a:solidFill>
                  </a:rPr>
                  <a:t>				</a:t>
                </a:r>
                <a:r>
                  <a:rPr lang="fr-FR" sz="2000" dirty="0"/>
                  <a:t>	</a:t>
                </a:r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126163"/>
              </a:xfrm>
              <a:blipFill rotWithShape="0">
                <a:blip r:embed="rId3"/>
                <a:stretch>
                  <a:fillRect l="-741" t="-4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6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72418"/>
            <a:ext cx="6408712" cy="4016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3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3600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Chapitre 2</a:t>
            </a:r>
            <a:br>
              <a:rPr lang="fr-FR" b="1" dirty="0"/>
            </a:br>
            <a:r>
              <a:rPr lang="fr-FR" b="1" dirty="0"/>
              <a:t>Dualité onde-</a:t>
            </a:r>
            <a:r>
              <a:rPr lang="fr-FR" b="1" dirty="0" err="1"/>
              <a:t>corpuscle</a:t>
            </a:r>
            <a:r>
              <a:rPr lang="fr-FR" b="1" dirty="0">
                <a:solidFill>
                  <a:srgbClr val="C00000"/>
                </a:solidFill>
              </a:rPr>
              <a:t/>
            </a:r>
            <a:br>
              <a:rPr lang="fr-FR" b="1" dirty="0">
                <a:solidFill>
                  <a:srgbClr val="C0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5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00B050"/>
                </a:solidFill>
              </a:rPr>
              <a:t>	</a:t>
            </a:r>
            <a:endParaRPr lang="fr-FR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2000" b="1" dirty="0"/>
              <a:t>La lumière peut être décrite soit par une onde électromagnétique soit par une assemblée de corpuscules : les photons.</a:t>
            </a:r>
          </a:p>
          <a:p>
            <a:pPr marL="0" indent="0">
              <a:buNone/>
            </a:pPr>
            <a:endParaRPr lang="fr-F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L’aspect ondulatoire de la lumière </a:t>
            </a:r>
            <a:r>
              <a:rPr lang="fr-FR" sz="2000" b="1" dirty="0"/>
              <a:t>se manifeste par des phénomènes d’interférences et de diffraction.</a:t>
            </a: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L’aspect corpusculaire </a:t>
            </a:r>
            <a:r>
              <a:rPr lang="fr-FR" sz="2000" b="1" dirty="0"/>
              <a:t>apparaît relativement dans l’effet photoélectrique.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On peut donc dire qu’il y a</a:t>
            </a:r>
            <a:r>
              <a:rPr lang="fr-FR" sz="2000" b="1" dirty="0">
                <a:solidFill>
                  <a:srgbClr val="FF0000"/>
                </a:solidFill>
              </a:rPr>
              <a:t> une dualité onde corpuscule.</a:t>
            </a: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accent1"/>
                </a:solidFill>
              </a:rPr>
              <a:t>Pour les particules matérielles les choses ne semblent évidentes.</a:t>
            </a:r>
            <a:endParaRPr lang="fr-F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b="1" dirty="0"/>
              <a:t>Toute particule est un corpuscule mais dire qu'une particule est une onde n’est pas une réalité physique concrète.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C’est à Louis Victor De Broglie qu’on doit l’association des propriétés ondulatoires aux corpuscules </a:t>
            </a: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La matière doit posséder comme la lumière la double entité ondulatoire et corpusculaire.</a:t>
            </a: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3249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00B050"/>
                    </a:solidFill>
                  </a:rPr>
                  <a:t>	</a:t>
                </a:r>
                <a:endParaRPr lang="fr-FR" sz="2000" dirty="0">
                  <a:solidFill>
                    <a:srgbClr val="7030A0"/>
                  </a:solidFill>
                </a:endParaRPr>
              </a:p>
              <a:p>
                <a:pPr marL="0" indent="0" algn="just"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I. Cas de la lumière</a:t>
                </a:r>
              </a:p>
              <a:p>
                <a:pPr marL="457200" indent="-457200" algn="just">
                  <a:buAutoNum type="arabicPeriod"/>
                </a:pPr>
                <a:r>
                  <a:rPr lang="fr-FR" sz="2000" b="1" u="sng" dirty="0"/>
                  <a:t>Aspect ondulatoire</a:t>
                </a:r>
              </a:p>
              <a:p>
                <a:pPr marL="0" indent="0" algn="just">
                  <a:buNone/>
                </a:pPr>
                <a:r>
                  <a:rPr lang="fr-FR" sz="2000" b="1" dirty="0"/>
                  <a:t>L’aspect ondulatoire de la lumière est révélé par l’existence des phénomènes de diffraction et d’interférences. </a:t>
                </a:r>
              </a:p>
              <a:p>
                <a:pPr marL="0" indent="0" algn="just">
                  <a:buNone/>
                </a:pPr>
                <a:endParaRPr lang="fr-FR" sz="2000" dirty="0"/>
              </a:p>
              <a:p>
                <a:pPr marL="0" indent="0" algn="just">
                  <a:buNone/>
                </a:pPr>
                <a:r>
                  <a:rPr lang="fr-FR" sz="2000" b="1" dirty="0"/>
                  <a:t>L’onde est d'écrite par une fonction Ψ(r, t) qui satisfait l’équation de propagation de la forme :</a:t>
                </a:r>
                <a:endParaRPr lang="fr-FR" sz="20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𝚿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acc>
                        <m:r>
                          <a:rPr lang="fr-FR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p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𝛛</m:t>
                            </m:r>
                          </m:e>
                          <m:sup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𝚿</m:t>
                        </m:r>
                        <m:d>
                          <m:d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</m:acc>
                            <m:r>
                              <a:rPr lang="fr-FR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</m:d>
                      </m:num>
                      <m:den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𝛛</m:t>
                        </m:r>
                        <m:sSup>
                          <m:sSup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p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000" b="1" dirty="0"/>
                  <a:t>	</a:t>
                </a:r>
                <a:r>
                  <a:rPr lang="fr-FR" sz="2000" dirty="0"/>
                  <a:t>	</a:t>
                </a:r>
              </a:p>
              <a:p>
                <a:pPr marL="0" indent="0" algn="just">
                  <a:buNone/>
                </a:pPr>
                <a:r>
                  <a:rPr lang="fr-FR" sz="2000" dirty="0"/>
                  <a:t>Qu’est une équation différentielle aux dérivées partielles du second ordre.</a:t>
                </a:r>
                <a:r>
                  <a:rPr lang="fr-FR" sz="2000" b="1" dirty="0"/>
                  <a:t> la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la fonction</a:t>
                </a:r>
                <a14:m>
                  <m:oMath xmlns:m="http://schemas.openxmlformats.org/officeDocument/2006/math">
                    <m:r>
                      <a:rPr lang="fr-FR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𝚿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acc>
                        <m:r>
                          <a:rPr lang="fr-FR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fr-FR" sz="2000" b="1" dirty="0">
                    <a:solidFill>
                      <a:srgbClr val="FF0000"/>
                    </a:solidFill>
                  </a:rPr>
                  <a:t> est dite fonction d’onde</a:t>
                </a:r>
                <a:r>
                  <a:rPr lang="fr-FR" sz="2000" dirty="0"/>
                  <a:t>	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𝚿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acc>
                        <m:r>
                          <a:rPr lang="fr-FR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𝚿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d>
                          <m:d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acc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</m:d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</a:p>
              <a:p>
                <a:pPr marL="0" indent="0" algn="just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fr-FR" sz="2000" b="1" dirty="0"/>
                  <a:t>Ce formalisme permet de rendre compte convenablement des phénomènes d’interférences et de diffraction de la lumière.</a:t>
                </a:r>
                <a:endParaRPr lang="fr-FR" sz="2000" dirty="0"/>
              </a:p>
              <a:p>
                <a:pPr marL="0" indent="0" algn="just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000" b="1" u="sng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00B050"/>
                    </a:solidFill>
                  </a:rPr>
                  <a:t>	</a:t>
                </a:r>
                <a:endParaRPr lang="fr-FR" sz="2000" dirty="0">
                  <a:solidFill>
                    <a:srgbClr val="7030A0"/>
                  </a:solidFill>
                </a:endParaRPr>
              </a:p>
              <a:p>
                <a:pPr marL="0" indent="0" algn="just">
                  <a:buNone/>
                </a:pPr>
                <a:r>
                  <a:rPr lang="fr-FR" sz="2000" dirty="0"/>
                  <a:t>Comme exemple : Expérience d’interférences des fentes d’Young.</a:t>
                </a:r>
              </a:p>
              <a:p>
                <a:pPr marL="0" indent="0" algn="just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b="1" dirty="0"/>
                  <a:t>Dans ce cas les grandeurs physiques oscillantes sont les composantes du champ électrique ou magnétique, de sorte qu’on peut prendre pour fonction d’onde le vecteur champ 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		</a:t>
                </a:r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>
            <a:fillRect/>
          </a:stretch>
        </p:blipFill>
        <p:spPr bwMode="auto">
          <a:xfrm>
            <a:off x="2411760" y="2996952"/>
            <a:ext cx="2736304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1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u="sng" dirty="0"/>
                  <a:t>2. Aspect corpusculaire : effet Compton.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L’effet photoélectrique montre seulement que l’échange d’énergie entre la lumière et la matière se fait par quantum d’énergie de valeur </a:t>
                </a:r>
                <a:r>
                  <a:rPr lang="fr-FR" sz="2000" b="1" dirty="0" err="1">
                    <a:solidFill>
                      <a:srgbClr val="FF0000"/>
                    </a:solidFill>
                  </a:rPr>
                  <a:t>hν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. Compton (1923) a montré que le photon un corpuscule individualisé.</a:t>
                </a: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7030A0"/>
                    </a:solidFill>
                  </a:rPr>
                  <a:t>a-Expérience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Un faisceau de rayons X de longueur d’onde</a:t>
                </a:r>
                <a14:m>
                  <m:oMath xmlns:m="http://schemas.openxmlformats.org/officeDocument/2006/math">
                    <m:r>
                      <a:rPr lang="fr-FR" sz="2000" b="0" i="0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  <a:sym typeface="Symbol"/>
                      </a:rPr>
                      <m:t>𝝀</m:t>
                    </m:r>
                  </m:oMath>
                </a14:m>
                <a:r>
                  <a:rPr lang="fr-FR" sz="2000" dirty="0"/>
                  <a:t>, est envoyé sur une substance (contenant un certain nombre d’électrons libres (Calcite, Aluminium)), qui le renvoie dans toutes les directions.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On isole une radiation dans la direction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  <a:ea typeface="Cambria Math"/>
                        <a:sym typeface="Symbol"/>
                      </a:rPr>
                      <m:t>𝜽</m:t>
                    </m:r>
                  </m:oMath>
                </a14:m>
                <a:r>
                  <a:rPr lang="fr-FR" sz="2000" dirty="0"/>
                  <a:t> et on mesure sa longueur d’onde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fr-FR" sz="2000" b="1" i="0" dirty="0" smtClean="0">
                            <a:latin typeface="Cambria Math"/>
                            <a:ea typeface="Cambria Math"/>
                            <a:sym typeface="Symbol"/>
                          </a:rPr>
                          <m:t>𝛌</m:t>
                        </m:r>
                      </m:e>
                      <m:sup>
                        <m:r>
                          <a:rPr lang="fr-FR" sz="2000" b="1" i="0" dirty="0" smtClean="0">
                            <a:latin typeface="Cambria Math"/>
                            <a:sym typeface="Symbol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b="1" dirty="0"/>
                  <a:t> </a:t>
                </a:r>
                <a:r>
                  <a:rPr lang="fr-FR" sz="2000" dirty="0"/>
                  <a:t>à l’aide d’un interféromètre. On trouve :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latin typeface="Cambria Math"/>
                        <a:ea typeface="Cambria Math"/>
                        <a:sym typeface="Symbol"/>
                      </a:rPr>
                      <m:t>𝜟</m:t>
                    </m:r>
                    <m:r>
                      <a:rPr lang="fr-FR" sz="2000" b="1" i="1" dirty="0" smtClean="0">
                        <a:latin typeface="Cambria Math"/>
                        <a:sym typeface="Symbol"/>
                      </a:rPr>
                      <m:t></m:t>
                    </m:r>
                    <m:r>
                      <a:rPr lang="fr-FR" sz="2000" b="1" i="1" dirty="0">
                        <a:latin typeface="Cambria Math"/>
                      </a:rPr>
                      <m:t> = </m:t>
                    </m:r>
                    <m:r>
                      <a:rPr lang="fr-FR" sz="2000" b="1" i="1" dirty="0">
                        <a:latin typeface="Cambria Math"/>
                        <a:sym typeface="Symbol"/>
                      </a:rPr>
                      <m:t></m:t>
                    </m:r>
                    <m:r>
                      <a:rPr lang="fr-FR" sz="2000" b="1" i="1" baseline="30000" dirty="0">
                        <a:latin typeface="Cambria Math"/>
                      </a:rPr>
                      <m:t>’ </m:t>
                    </m:r>
                    <m:r>
                      <a:rPr lang="fr-FR" sz="2000" b="1" i="1" dirty="0">
                        <a:latin typeface="Cambria Math"/>
                      </a:rPr>
                      <m:t>− </m:t>
                    </m:r>
                    <m:r>
                      <a:rPr lang="fr-FR" sz="2000" b="1" i="1" dirty="0">
                        <a:latin typeface="Cambria Math"/>
                        <a:sym typeface="Symbol"/>
                      </a:rPr>
                      <m:t></m:t>
                    </m:r>
                    <m:r>
                      <a:rPr lang="fr-FR" sz="2000" b="1" i="1" dirty="0">
                        <a:latin typeface="Cambria Math"/>
                      </a:rPr>
                      <m:t>  = </m:t>
                    </m:r>
                    <m:r>
                      <a:rPr lang="fr-FR" sz="2000" b="1" i="1" dirty="0">
                        <a:latin typeface="Cambria Math"/>
                      </a:rPr>
                      <m:t>𝒇</m:t>
                    </m:r>
                    <m:r>
                      <a:rPr lang="fr-FR" sz="2000" b="1" i="1" dirty="0">
                        <a:latin typeface="Cambria Math"/>
                      </a:rPr>
                      <m:t> (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fr-FR" sz="2000" b="1" i="1" dirty="0">
                        <a:latin typeface="Cambria Math"/>
                      </a:rPr>
                      <m:t> )</m:t>
                    </m:r>
                  </m:oMath>
                </a14:m>
                <a:r>
                  <a:rPr lang="fr-FR" sz="2000" b="1" i="1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22" y="2348880"/>
            <a:ext cx="4695190" cy="155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3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000" dirty="0">
                    <a:solidFill>
                      <a:srgbClr val="7030A0"/>
                    </a:solidFill>
                  </a:rPr>
                  <a:t>		b-Interprétation théorique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fr-FR" sz="2000" dirty="0">
                    <a:solidFill>
                      <a:srgbClr val="002060"/>
                    </a:solidFill>
                  </a:rPr>
                  <a:t>Classique : </a:t>
                </a:r>
                <a:r>
                  <a:rPr lang="fr-FR" sz="2000" dirty="0">
                    <a:solidFill>
                      <a:srgbClr val="FF0000"/>
                    </a:solidFill>
                  </a:rPr>
                  <a:t>La théorie ondulatoire de la lumière prévoit une diffusion identique dans toutes les directions sans variation de la longueur d’onde ; soit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  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𝝀</m:t>
                        </m:r>
                      </m:e>
                      <m:sup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′</m:t>
                        </m:r>
                      </m:sup>
                    </m:sSup>
                    <m:r>
                      <a:rPr lang="fr-FR" sz="2000" b="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𝝀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, ce qui est en contradiction avec l’expérience.</a:t>
                </a: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>
                  <a:buFont typeface="Wingdings" pitchFamily="2" charset="2"/>
                  <a:buChar char="§"/>
                </a:pPr>
                <a:r>
                  <a:rPr lang="fr-FR" sz="2000" b="1" dirty="0"/>
                  <a:t>Notions de relativité</a:t>
                </a:r>
                <a:r>
                  <a:rPr lang="fr-FR" sz="2000" dirty="0"/>
                  <a:t> :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Einstein avait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montré,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dans un référentiel R, que pour une particule de masse au repos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000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et de vitesse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fr-FR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proche de la vitesse de la lumière </a:t>
                </a:r>
                <a:r>
                  <a:rPr lang="fr-FR" sz="2000" b="1" i="1" dirty="0">
                    <a:solidFill>
                      <a:srgbClr val="FF0000"/>
                    </a:solidFill>
                  </a:rPr>
                  <a:t>c</a:t>
                </a:r>
                <a:r>
                  <a:rPr lang="fr-FR" sz="2000" dirty="0">
                    <a:solidFill>
                      <a:srgbClr val="FF0000"/>
                    </a:solidFill>
                  </a:rPr>
                  <a:t>, on a :</a:t>
                </a:r>
              </a:p>
              <a:p>
                <a:pPr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𝒎</m:t>
                    </m:r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dirty="0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fr-FR" sz="2000" b="1" i="1" dirty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2000" b="1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fr-FR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fr-F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fr-FR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fr-FR" sz="2000" b="0" i="1" smtClean="0">
                        <a:latin typeface="Cambria Math"/>
                      </a:rPr>
                      <m:t>       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</a:rPr>
                  <a:t>Exemple :</a:t>
                </a:r>
                <a:r>
                  <a:rPr lang="fr-FR" sz="2000" dirty="0"/>
                  <a:t> pour </a:t>
                </a:r>
                <a:r>
                  <a:rPr lang="fr-FR" sz="2000" b="1" i="1" dirty="0"/>
                  <a:t>v = 0.995 c</a:t>
                </a:r>
                <a:r>
                  <a:rPr lang="fr-FR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0" dirty="0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fr-FR" sz="2000" i="1" dirty="0">
                        <a:latin typeface="Cambria Math"/>
                        <a:ea typeface="Cambria Math"/>
                      </a:rPr>
                      <m:t>⟹ </m:t>
                    </m:r>
                  </m:oMath>
                </a14:m>
                <a:r>
                  <a:rPr lang="fr-FR" sz="2000" dirty="0"/>
                  <a:t>	</a:t>
                </a:r>
                <a:r>
                  <a:rPr lang="fr-FR" sz="2000" b="1" i="1" dirty="0"/>
                  <a:t>m = 10 m</a:t>
                </a:r>
                <a:r>
                  <a:rPr lang="fr-FR" sz="2000" b="1" i="1" baseline="-25000" dirty="0"/>
                  <a:t>0</a:t>
                </a:r>
              </a:p>
              <a:p>
                <a:pPr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𝑬</m:t>
                    </m:r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fr-FR" sz="2000" b="1" i="1" smtClean="0">
                        <a:latin typeface="Cambria Math"/>
                      </a:rPr>
                      <m:t>+</m:t>
                    </m:r>
                    <m:r>
                      <a:rPr lang="fr-FR" sz="2000" b="1" i="1" smtClean="0">
                        <a:latin typeface="Cambria Math"/>
                      </a:rPr>
                      <m:t>𝑻</m:t>
                    </m:r>
                  </m:oMath>
                </a14:m>
                <a:r>
                  <a:rPr lang="fr-FR" sz="2000" i="1" dirty="0"/>
                  <a:t> </a:t>
                </a:r>
                <a:r>
                  <a:rPr lang="fr-FR" sz="2000" dirty="0"/>
                  <a:t>où </a:t>
                </a:r>
                <a14:m>
                  <m:oMath xmlns:m="http://schemas.openxmlformats.org/officeDocument/2006/math">
                    <m:r>
                      <a:rPr lang="fr-FR" sz="2000" b="1" i="0">
                        <a:latin typeface="Cambria Math"/>
                      </a:rPr>
                      <m:t>𝐄</m:t>
                    </m:r>
                  </m:oMath>
                </a14:m>
                <a:r>
                  <a:rPr lang="fr-FR" sz="2000" dirty="0"/>
                  <a:t> est l’énergie totale,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fr-FR" sz="20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fr-FR" sz="20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000" dirty="0"/>
                  <a:t> est l’énergie au repos et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</a:rPr>
                      <m:t>𝑻</m:t>
                    </m:r>
                  </m:oMath>
                </a14:m>
                <a:r>
                  <a:rPr lang="fr-FR" sz="2000" i="1" dirty="0"/>
                  <a:t> </a:t>
                </a:r>
                <a:r>
                  <a:rPr lang="fr-FR" sz="2000" dirty="0"/>
                  <a:t>est l’énergie cinétique.</a:t>
                </a:r>
              </a:p>
              <a:p>
                <a:pPr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𝒎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dirty="0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fr-FR" sz="2000" b="1" i="1" dirty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fr-FR" sz="20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1" i="1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fr-FR" sz="20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fr-FR" sz="2000" b="1" i="0" smtClean="0">
                        <a:latin typeface="Cambria Math"/>
                      </a:rPr>
                      <m:t>   </m:t>
                    </m:r>
                    <m:r>
                      <a:rPr lang="fr-F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/>
                  <a:t>est la quantité de mouvement de la particule.</a:t>
                </a:r>
              </a:p>
              <a:p>
                <a:pPr marL="0" indent="0">
                  <a:buNone/>
                </a:pPr>
                <a:endParaRPr lang="fr-FR" sz="2000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  <a:blipFill rotWithShape="0">
                <a:blip r:embed="rId2"/>
                <a:stretch>
                  <a:fillRect l="-741" t="-452" r="-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04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 rtlCol="0">
                <a:normAutofit fontScale="85000" lnSpcReduction="10000"/>
              </a:bodyPr>
              <a:lstStyle/>
              <a:p>
                <a:pPr algn="just" eaLnBrk="1" fontAlgn="auto" hangingPunct="1">
                  <a:lnSpc>
                    <a:spcPct val="160000"/>
                  </a:lnSpc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fr-FR" sz="2400" dirty="0"/>
                  <a:t>	Vers la fin du 19</a:t>
                </a:r>
                <a:r>
                  <a:rPr lang="fr-FR" sz="2400" baseline="30000" dirty="0"/>
                  <a:t>ième</a:t>
                </a:r>
                <a:r>
                  <a:rPr lang="fr-FR" sz="2400" dirty="0"/>
                  <a:t> siècle (début de 20</a:t>
                </a:r>
                <a:r>
                  <a:rPr lang="fr-FR" sz="2400" baseline="30000" dirty="0"/>
                  <a:t>ième</a:t>
                </a:r>
                <a:r>
                  <a:rPr lang="fr-FR" sz="2400" dirty="0"/>
                  <a:t>), certains phénomènes nouveaux n’ont pas pu être expliqués dans le cadre de la physique classique, et notamment :</a:t>
                </a:r>
              </a:p>
              <a:p>
                <a:pPr algn="just" eaLnBrk="1" fontAlgn="auto" hangingPunct="1">
                  <a:lnSpc>
                    <a:spcPct val="160000"/>
                  </a:lnSpc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fr-FR" sz="2400" b="1" dirty="0">
                    <a:solidFill>
                      <a:srgbClr val="FF0000"/>
                    </a:solidFill>
                  </a:rPr>
                  <a:t>Le rayonnement du corps noir ; L’effet photoélectrique, L’effet Compton et le spectre des atomes.</a:t>
                </a:r>
              </a:p>
              <a:p>
                <a:pPr algn="just" eaLnBrk="1" fontAlgn="auto" hangingPunct="1">
                  <a:lnSpc>
                    <a:spcPct val="160000"/>
                  </a:lnSpc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fr-FR" sz="2400" dirty="0"/>
                  <a:t>D’où l’apparition de deux nouvelles théories qui remettent en question la </a:t>
                </a:r>
              </a:p>
              <a:p>
                <a:pPr algn="just" eaLnBrk="1" fontAlgn="auto" hangingPunct="1">
                  <a:lnSpc>
                    <a:spcPct val="160000"/>
                  </a:lnSpc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fr-FR" sz="2400" dirty="0"/>
                  <a:t>théorie classique en des points différents :</a:t>
                </a:r>
              </a:p>
              <a:p>
                <a:pPr algn="just" eaLnBrk="1" fontAlgn="auto" hangingPunct="1">
                  <a:lnSpc>
                    <a:spcPct val="160000"/>
                  </a:lnSpc>
                  <a:spcAft>
                    <a:spcPts val="0"/>
                  </a:spcAft>
                  <a:buFont typeface="Wingdings" pitchFamily="2" charset="2"/>
                  <a:buChar char="v"/>
                  <a:defRPr/>
                </a:pPr>
                <a:r>
                  <a:rPr lang="fr-FR" sz="2400" dirty="0"/>
                  <a:t>1905 : </a:t>
                </a:r>
                <a:r>
                  <a:rPr lang="fr-FR" sz="2400" dirty="0">
                    <a:solidFill>
                      <a:srgbClr val="002060"/>
                    </a:solidFill>
                  </a:rPr>
                  <a:t>la relativité d’Einstein</a:t>
                </a:r>
                <a:r>
                  <a:rPr lang="fr-FR" sz="2400" dirty="0"/>
                  <a:t>.</a:t>
                </a:r>
              </a:p>
              <a:p>
                <a:pPr algn="just" eaLnBrk="1" fontAlgn="auto" hangingPunct="1">
                  <a:lnSpc>
                    <a:spcPct val="160000"/>
                  </a:lnSpc>
                  <a:spcAft>
                    <a:spcPts val="0"/>
                  </a:spcAft>
                  <a:buFont typeface="Wingdings" pitchFamily="2" charset="2"/>
                  <a:buChar char="v"/>
                  <a:defRPr/>
                </a:pPr>
                <a:r>
                  <a:rPr lang="fr-FR" sz="2400" dirty="0"/>
                  <a:t>1900-1927 : </a:t>
                </a:r>
                <a:r>
                  <a:rPr lang="fr-FR" sz="2400" dirty="0">
                    <a:solidFill>
                      <a:srgbClr val="002060"/>
                    </a:solidFill>
                  </a:rPr>
                  <a:t>la Mécanique Quantique </a:t>
                </a:r>
                <a:r>
                  <a:rPr lang="fr-FR" sz="2400" dirty="0"/>
                  <a:t>(échelle atomique).</a:t>
                </a:r>
              </a:p>
              <a:p>
                <a:pPr algn="just" eaLnBrk="1" fontAlgn="auto" hangingPunct="1">
                  <a:lnSpc>
                    <a:spcPct val="160000"/>
                  </a:lnSpc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fr-FR" sz="2400" dirty="0">
                    <a:solidFill>
                      <a:srgbClr val="FF0000"/>
                    </a:solidFill>
                  </a:rPr>
                  <a:t>Néanmoins, la théorie classique reste une bonne approximation de ces deux </a:t>
                </a:r>
              </a:p>
              <a:p>
                <a:pPr algn="just" eaLnBrk="1" fontAlgn="auto" hangingPunct="1">
                  <a:lnSpc>
                    <a:spcPct val="160000"/>
                  </a:lnSpc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fr-FR" sz="2400" dirty="0">
                    <a:solidFill>
                      <a:srgbClr val="FF0000"/>
                    </a:solidFill>
                  </a:rPr>
                  <a:t>théories dans le cas où la vitesse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&lt;&lt; 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fr-FR" sz="2400" dirty="0">
                    <a:solidFill>
                      <a:srgbClr val="FF0000"/>
                    </a:solidFill>
                  </a:rPr>
                  <a:t>, ou bien dans le cas où l’échelle </a:t>
                </a:r>
              </a:p>
              <a:p>
                <a:pPr algn="just" eaLnBrk="1" fontAlgn="auto" hangingPunct="1">
                  <a:lnSpc>
                    <a:spcPct val="160000"/>
                  </a:lnSpc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fr-FR" sz="2400" dirty="0">
                    <a:solidFill>
                      <a:srgbClr val="FF0000"/>
                    </a:solidFill>
                  </a:rPr>
                  <a:t>serait macroscopique</a:t>
                </a:r>
                <a:r>
                  <a:rPr lang="fr-FR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FR" sz="2000" b="1" dirty="0"/>
              </a:p>
              <a:p>
                <a:pPr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  <m:sup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e>
                    </m:rad>
                  </m:oMath>
                </a14:m>
                <a:r>
                  <a:rPr lang="pt-PT" sz="2000" dirty="0">
                    <a:solidFill>
                      <a:srgbClr val="FF0000"/>
                    </a:solidFill>
                  </a:rPr>
                  <a:t>	</a:t>
                </a:r>
              </a:p>
              <a:p>
                <a:pPr marL="0" indent="0">
                  <a:buNone/>
                </a:pPr>
                <a:r>
                  <a:rPr lang="fr-FR" sz="2000" dirty="0"/>
                  <a:t>Dans le cas du photon :</a:t>
                </a:r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000" b="1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fr-FR" sz="2000" b="1" i="1" dirty="0"/>
                  <a:t>  </a:t>
                </a:r>
                <a14:m>
                  <m:oMath xmlns:m="http://schemas.openxmlformats.org/officeDocument/2006/math">
                    <m:r>
                      <a:rPr lang="fr-FR" sz="2000" b="1" dirty="0">
                        <a:latin typeface="Cambria Math"/>
                        <a:ea typeface="Cambria Math"/>
                      </a:rPr>
                      <m:t>⟹</m:t>
                    </m:r>
                    <m:r>
                      <a:rPr lang="fr-FR" sz="2000" b="1" i="1" dirty="0">
                        <a:latin typeface="Cambria Math"/>
                      </a:rPr>
                      <m:t>𝑬</m:t>
                    </m:r>
                    <m:r>
                      <a:rPr lang="fr-FR" sz="2000" b="1" i="1" dirty="0">
                        <a:latin typeface="Cambria Math"/>
                      </a:rPr>
                      <m:t> = </m:t>
                    </m:r>
                    <m:r>
                      <a:rPr lang="fr-FR" sz="2000" b="1" i="1" dirty="0">
                        <a:latin typeface="Cambria Math"/>
                      </a:rPr>
                      <m:t>𝒑𝒄</m:t>
                    </m:r>
                    <m:r>
                      <a:rPr lang="fr-FR" sz="2000" b="1" i="1" dirty="0">
                        <a:latin typeface="Cambria Math"/>
                      </a:rPr>
                      <m:t> </m:t>
                    </m:r>
                    <m:r>
                      <a:rPr lang="fr-FR" sz="2000" b="1" dirty="0">
                        <a:latin typeface="Cambria Math"/>
                      </a:rPr>
                      <m:t>= </m:t>
                    </m:r>
                    <m:r>
                      <a:rPr lang="fr-FR" sz="2000" b="1" i="1" dirty="0">
                        <a:latin typeface="Cambria Math"/>
                      </a:rPr>
                      <m:t>𝒉</m:t>
                    </m:r>
                    <m:r>
                      <a:rPr lang="fr-FR" sz="2000" b="1" i="1" dirty="0">
                        <a:latin typeface="Cambria Math"/>
                        <a:sym typeface="Symbol"/>
                      </a:rPr>
                      <m:t></m:t>
                    </m:r>
                  </m:oMath>
                </a14:m>
                <a:r>
                  <a:rPr lang="fr-FR" sz="2000" b="1" dirty="0"/>
                  <a:t> </a:t>
                </a:r>
                <a14:m>
                  <m:oMath xmlns:m="http://schemas.openxmlformats.org/officeDocument/2006/math">
                    <m:r>
                      <a:rPr lang="fr-FR" sz="2000" b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fr-FR" sz="2000" b="1" dirty="0"/>
                  <a:t> 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</m:num>
                      <m:den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</m:oMath>
                </a14:m>
                <a:endParaRPr lang="fr-FR" sz="2000" b="1" dirty="0"/>
              </a:p>
              <a:p>
                <a:pPr marL="0" indent="0">
                  <a:buNone/>
                </a:pPr>
                <a:endParaRPr lang="fr-FR" sz="2000" b="1" dirty="0"/>
              </a:p>
              <a:p>
                <a:pPr marL="0" indent="0"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Relation très importante car une particule sans masse possède une quantité de mouvement!!!! </a:t>
                </a:r>
              </a:p>
              <a:p>
                <a:pPr marL="0" indent="0">
                  <a:buNone/>
                </a:pPr>
                <a:r>
                  <a:rPr lang="fr-FR" sz="2000" b="1" u="sng" dirty="0">
                    <a:solidFill>
                      <a:schemeClr val="tx2"/>
                    </a:solidFill>
                  </a:rPr>
                  <a:t>Remarque :</a:t>
                </a:r>
                <a:r>
                  <a:rPr lang="fr-FR" sz="2000" u="sng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fr-FR" sz="2000" u="sng" dirty="0">
                    <a:solidFill>
                      <a:schemeClr val="tx2"/>
                    </a:solidFill>
                  </a:rPr>
                  <a:t>En  relativiste restreinte :</a:t>
                </a:r>
                <a:endParaRPr lang="fr-FR" sz="2000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756951" cy="310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0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§"/>
                </a:pPr>
                <a:r>
                  <a:rPr lang="fr-FR" sz="2000" b="1" dirty="0"/>
                  <a:t>Interprétation</a:t>
                </a:r>
                <a:r>
                  <a:rPr lang="fr-FR" sz="2000" dirty="0"/>
                  <a:t> : La diffusion est assimilée à un choc élastique.</a:t>
                </a:r>
              </a:p>
              <a:p>
                <a:pPr>
                  <a:buFont typeface="Wingdings" pitchFamily="2" charset="2"/>
                  <a:buChar char="§"/>
                </a:pPr>
                <a:endParaRPr lang="fr-FR" sz="2000" dirty="0"/>
              </a:p>
              <a:p>
                <a:pPr>
                  <a:buFont typeface="Wingdings" pitchFamily="2" charset="2"/>
                  <a:buChar char="§"/>
                </a:pPr>
                <a:endParaRPr lang="fr-FR" sz="2000" dirty="0"/>
              </a:p>
              <a:p>
                <a:pPr>
                  <a:buFont typeface="Wingdings" pitchFamily="2" charset="2"/>
                  <a:buChar char="§"/>
                </a:pPr>
                <a:endParaRPr lang="fr-FR" sz="2000" dirty="0"/>
              </a:p>
              <a:p>
                <a:pPr>
                  <a:buFont typeface="Wingdings" pitchFamily="2" charset="2"/>
                  <a:buChar char="§"/>
                </a:pPr>
                <a:endParaRPr lang="fr-FR" sz="2000" dirty="0"/>
              </a:p>
              <a:p>
                <a:pPr>
                  <a:buFont typeface="Wingdings" pitchFamily="2" charset="2"/>
                  <a:buChar char="§"/>
                </a:pPr>
                <a:endParaRPr lang="fr-FR" sz="2000" dirty="0"/>
              </a:p>
              <a:p>
                <a:pPr>
                  <a:buFont typeface="Wingdings" pitchFamily="2" charset="2"/>
                  <a:buChar char="§"/>
                </a:pPr>
                <a:endParaRPr lang="fr-FR" sz="2000" dirty="0"/>
              </a:p>
              <a:p>
                <a:pPr>
                  <a:buFont typeface="Wingdings" pitchFamily="2" charset="2"/>
                  <a:buChar char="§"/>
                </a:pPr>
                <a:endParaRPr lang="fr-FR" sz="2000" dirty="0"/>
              </a:p>
              <a:p>
                <a:pPr marL="0" indent="0" algn="ctr">
                  <a:buNone/>
                </a:pPr>
                <a:r>
                  <a:rPr lang="fr-FR" sz="2000" dirty="0"/>
                  <a:t>Figure : Collision entre un photon et un électron</a:t>
                </a:r>
              </a:p>
              <a:p>
                <a:pPr marL="0" indent="0" algn="ctr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C00000"/>
                    </a:solidFill>
                  </a:rPr>
                  <a:t>Pour  le Photon: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𝑬</m:t>
                    </m:r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𝒉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𝝂</m:t>
                    </m:r>
                  </m:oMath>
                </a14:m>
                <a:r>
                  <a:rPr lang="fr-FR" sz="2000" b="1" i="1" dirty="0"/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𝒉</m:t>
                    </m:r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𝝂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fr-FR" sz="20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0" smtClean="0">
                            <a:latin typeface="Cambria Math"/>
                          </a:rPr>
                          <m:t>𝐩</m:t>
                        </m:r>
                      </m:e>
                    </m:acc>
                    <m:r>
                      <a:rPr lang="fr-FR" sz="2000" b="1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0" smtClean="0">
                            <a:latin typeface="Cambria Math"/>
                          </a:rPr>
                          <m:t>𝐡</m:t>
                        </m:r>
                        <m:r>
                          <a:rPr lang="fr-FR" sz="2000" b="1" i="0" smtClean="0">
                            <a:latin typeface="Cambria Math"/>
                            <a:ea typeface="Cambria Math"/>
                          </a:rPr>
                          <m:t>𝛎</m:t>
                        </m:r>
                      </m:num>
                      <m:den>
                        <m:r>
                          <a:rPr lang="fr-FR" sz="2000" b="1" i="0" smtClean="0">
                            <a:latin typeface="Cambria Math"/>
                          </a:rPr>
                          <m:t>𝐜</m:t>
                        </m:r>
                      </m:den>
                    </m:f>
                    <m:r>
                      <a:rPr lang="fr-FR" sz="2000" b="1" i="0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0" smtClean="0">
                            <a:latin typeface="Cambria Math"/>
                          </a:rPr>
                          <m:t>𝐢</m:t>
                        </m:r>
                      </m:e>
                    </m:acc>
                  </m:oMath>
                </a14:m>
                <a:r>
                  <a:rPr lang="fr-FR" sz="2000" b="1" dirty="0"/>
                  <a:t>	</a:t>
                </a:r>
                <a:r>
                  <a:rPr lang="fr-FR" sz="2000" dirty="0"/>
                  <a:t>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0" smtClean="0">
                                <a:latin typeface="Cambria Math"/>
                              </a:rPr>
                              <m:t>𝐩</m:t>
                            </m:r>
                          </m:e>
                          <m:sup>
                            <m:r>
                              <a:rPr lang="fr-FR" sz="2000" b="1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2000" b="1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0">
                            <a:latin typeface="Cambria Math"/>
                          </a:rPr>
                          <m:t>𝐡</m:t>
                        </m:r>
                        <m:sSup>
                          <m:sSup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0">
                                <a:latin typeface="Cambria Math"/>
                                <a:ea typeface="Cambria Math"/>
                              </a:rPr>
                              <m:t>𝛎</m:t>
                            </m:r>
                          </m:e>
                          <m:sup>
                            <m:r>
                              <a:rPr lang="fr-FR" sz="2000" b="1" i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fr-FR" sz="2000" b="1" i="0" smtClean="0">
                            <a:latin typeface="Cambria Math"/>
                          </a:rPr>
                          <m:t>𝐜</m:t>
                        </m:r>
                      </m:den>
                    </m:f>
                    <m:r>
                      <a:rPr lang="fr-FR" sz="2000" b="1" i="0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0" smtClean="0">
                                <a:latin typeface="Cambria Math"/>
                              </a:rPr>
                              <m:t>𝐮</m:t>
                            </m:r>
                          </m:e>
                          <m:sup>
                            <m:r>
                              <a:rPr lang="fr-FR" sz="2000" b="1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fr-FR" sz="2000" b="1" dirty="0"/>
                  <a:t> 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C00000"/>
                    </a:solidFill>
                  </a:rPr>
                  <a:t>Pour l’électron: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000" i="1" dirty="0"/>
                  <a:t>		</a:t>
                </a:r>
                <a:r>
                  <a:rPr lang="fr-FR" sz="2000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fr-FR" sz="2000" b="1" i="1">
                        <a:latin typeface="Cambria Math"/>
                      </a:rPr>
                      <m:t>=</m:t>
                    </m:r>
                    <m:r>
                      <a:rPr lang="fr-FR" sz="2000" b="1" i="1"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fr-FR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fr-FR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20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  <m:sup>
                            <m:r>
                              <a:rPr lang="fr-FR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fr-FR" sz="2000" b="1" i="1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e>
                    </m:rad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fr-FR" sz="20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fr-FR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2000" i="1" dirty="0"/>
                  <a:t>	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fr-FR" sz="2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fr-FR" sz="2000" b="1" i="1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i="1" dirty="0"/>
                  <a:t>		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 t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6737"/>
            <a:ext cx="5328592" cy="2142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Comme il s’agit d’un choc élastique, Il y a conservation de la quantité de mouvement et de l’énergie totale.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La conservation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fr-FR" sz="2000" b="1" dirty="0"/>
                  <a:t> </a:t>
                </a:r>
                <a:r>
                  <a:rPr lang="fr-FR" sz="2000" dirty="0"/>
                  <a:t>donne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fr-FR" sz="2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b="1" i="1" dirty="0"/>
                  <a:t>  </a:t>
                </a:r>
                <a:r>
                  <a:rPr lang="fr-FR" sz="2000" dirty="0"/>
                  <a:t>		 		(1)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La conservation de l’énergie donne :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𝑬</m:t>
                    </m:r>
                    <m:r>
                      <a:rPr lang="fr-FR" sz="2000" b="1" i="1" dirty="0" smtClean="0">
                        <a:latin typeface="Cambria Math"/>
                      </a:rPr>
                      <m:t> + </m:t>
                    </m:r>
                    <m:sSub>
                      <m:sSubPr>
                        <m:ctrlPr>
                          <a:rPr lang="fr-FR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dirty="0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fr-FR" sz="20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2000" b="1" i="1" dirty="0">
                        <a:latin typeface="Cambria Math"/>
                      </a:rPr>
                      <m:t> = </m:t>
                    </m:r>
                    <m:r>
                      <a:rPr lang="fr-FR" sz="2000" b="1" i="1" dirty="0">
                        <a:latin typeface="Cambria Math"/>
                      </a:rPr>
                      <m:t>𝑬</m:t>
                    </m:r>
                    <m:r>
                      <a:rPr lang="fr-FR" sz="2000" b="1" i="1" dirty="0">
                        <a:latin typeface="Cambria Math"/>
                      </a:rPr>
                      <m:t>’ +</m:t>
                    </m:r>
                    <m:sSub>
                      <m:sSubPr>
                        <m:ctrlPr>
                          <a:rPr lang="fr-FR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dirty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fr-FR" sz="2000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2000" dirty="0"/>
                  <a:t>		(2)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On obtient la relation suivante : 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𝝂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𝝂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𝒉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𝝂</m:t>
                        </m:r>
                        <m:sSup>
                          <m:sSupPr>
                            <m:ctrlPr>
                              <a:rPr lang="fr-FR" sz="20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𝝂</m:t>
                            </m:r>
                          </m:e>
                          <m:sup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𝒄𝒐𝒔</m:t>
                            </m:r>
                          </m:fName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fr-FR" sz="2000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Ou, en tenant compte du fait que 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𝝂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num>
                      <m:den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r>
                      <a:rPr lang="fr-FR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𝑒𝑡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𝝂</m:t>
                        </m:r>
                      </m:e>
                      <m:sup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num>
                      <m:den>
                        <m:sSup>
                          <m:sSup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i="1" dirty="0"/>
                  <a:t>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On trouve :	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/>
                        <a:ea typeface="Cambria Math"/>
                      </a:rPr>
                      <m:t>𝜟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000" b="1" i="1" smtClean="0">
                        <a:latin typeface="Cambria Math"/>
                        <a:ea typeface="Cambria Math"/>
                      </a:rPr>
                      <m:t>𝝀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𝝀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𝒉</m:t>
                        </m:r>
                      </m:num>
                      <m:den>
                        <m:sSub>
                          <m:sSub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den>
                    </m:f>
                    <m:r>
                      <a:rPr lang="fr-FR" sz="2000" b="1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)=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2000" dirty="0"/>
                  <a:t>  		(3)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La variation maximale doit-être observée dans la  direction incidente,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 soit   </a:t>
                </a:r>
                <a:r>
                  <a:rPr lang="fr-FR" sz="2000" b="1" i="1" dirty="0">
                    <a:sym typeface="Symbol"/>
                  </a:rPr>
                  <a:t></a:t>
                </a:r>
                <a:r>
                  <a:rPr lang="fr-FR" sz="2000" b="1" i="1" dirty="0"/>
                  <a:t>   = </a:t>
                </a:r>
                <a:r>
                  <a:rPr lang="fr-FR" sz="2000" b="1" i="1" dirty="0">
                    <a:sym typeface="Symbol"/>
                  </a:rPr>
                  <a:t></a:t>
                </a:r>
                <a:r>
                  <a:rPr lang="fr-FR" sz="2000" b="1" i="1" dirty="0"/>
                  <a:t>.</a:t>
                </a:r>
                <a:r>
                  <a:rPr lang="fr-FR" sz="2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1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07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Il est facile de vérifier que la quantité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</m:num>
                      <m:den>
                        <m:sSub>
                          <m:sSub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fr-FR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fr-FR" sz="2000" b="1" dirty="0">
                    <a:solidFill>
                      <a:srgbClr val="FF0000"/>
                    </a:solidFill>
                  </a:rPr>
                  <a:t> 0.02426 Å </a:t>
                </a:r>
                <a:r>
                  <a:rPr lang="fr-FR" sz="2000" dirty="0">
                    <a:solidFill>
                      <a:srgbClr val="FF0000"/>
                    </a:solidFill>
                  </a:rPr>
                  <a:t>est homogène à une longueur d’onde : </a:t>
                </a:r>
                <a:r>
                  <a:rPr lang="fr-FR" sz="2000" u="sng" dirty="0">
                    <a:solidFill>
                      <a:srgbClr val="FF0000"/>
                    </a:solidFill>
                  </a:rPr>
                  <a:t>c’est la longueur d’onde Compton de l’électron.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u="sng" dirty="0">
                    <a:solidFill>
                      <a:srgbClr val="FF0000"/>
                    </a:solidFill>
                  </a:rPr>
                  <a:t>Remarque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𝝀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srgbClr val="FF0000"/>
                    </a:solidFill>
                  </a:rPr>
                  <a:t>  </a:t>
                </a:r>
                <a:r>
                  <a:rPr lang="fr-FR" sz="2000" dirty="0">
                    <a:solidFill>
                      <a:srgbClr val="FF0000"/>
                    </a:solidFill>
                  </a:rPr>
                  <a:t>est la longueur d’onde pour laquelle l’énergie du photon incident est égale à l’énergie au repos de l’électron.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/>
                  <a:t>En effet :	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𝜈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h𝑐</m:t>
                        </m:r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𝝀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</a:rPr>
                      <m:t>h𝑐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/>
                  <a:t>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-L’ordre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de grandeur de cette quantité montre que l’effet ne sera relativement visible que dans le domaine des faibles longueurs d’ondes (de l’ordre de 1 Å) : c’est pourquoi l’on parle de diffusion Compton essentiellement pour les rayons X.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9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384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3. Dualité onde corpuscule</a:t>
                </a:r>
              </a:p>
              <a:p>
                <a:pPr>
                  <a:buFontTx/>
                  <a:buChar char="-"/>
                </a:pPr>
                <a:r>
                  <a:rPr lang="fr-FR" sz="2000" b="1" dirty="0"/>
                  <a:t>Les aspects corpusculaire et ondulatoire de la lumière sont inséparables. </a:t>
                </a:r>
              </a:p>
              <a:p>
                <a:pPr>
                  <a:buFontTx/>
                  <a:buChar char="-"/>
                </a:pPr>
                <a:endParaRPr lang="fr-FR" sz="2000" b="1" dirty="0"/>
              </a:p>
              <a:p>
                <a:pPr>
                  <a:buFontTx/>
                  <a:buChar char="-"/>
                </a:pPr>
                <a:r>
                  <a:rPr lang="fr-FR" sz="2000" b="1" dirty="0"/>
                  <a:t>La lumière se comporte à la fois comme une onde et comme un flux de particules. L’onde permet de calculer la probabilité pour qu’un photon se manifeste. 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b="1" dirty="0"/>
                  <a:t>-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Les prévisions sur le comportement d’un photon ne peuvent être que de type probabiliste.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>
                  <a:buFontTx/>
                  <a:buChar char="-"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Au concept classique de trajectoire, il faut substituer celui d’état. L’état quantique du photon est caractérisé par la fonction d’onde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</m:acc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acc>
                        <m:r>
                          <a:rPr lang="fr-FR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fr-FR" sz="2000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384"/>
                <a:ext cx="8229600" cy="6858000"/>
              </a:xfrm>
              <a:blipFill rotWithShape="0">
                <a:blip r:embed="rId2"/>
                <a:stretch>
                  <a:fillRect l="-815" r="-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9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s quantiques _ Dualité Onde-particu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4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III-Aspect ondulatoire de la matière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00B050"/>
                    </a:solidFill>
                  </a:rPr>
                  <a:t>	1-Hypothèse de De Broglie</a:t>
                </a:r>
              </a:p>
              <a:p>
                <a:pPr marL="0" indent="0">
                  <a:buNone/>
                </a:pPr>
                <a:r>
                  <a:rPr lang="fr-FR" sz="2000" dirty="0"/>
                  <a:t>Un caractère ondulatoire pouvait-être associé à des particules matérielles en plus de leur caractère corpusculaire.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Ainsi à un électron</a:t>
                </a:r>
                <a14:m>
                  <m:oMath xmlns:m="http://schemas.openxmlformats.org/officeDocument/2006/math">
                    <m:r>
                      <a:rPr lang="fr-FR" sz="2000" b="1" i="0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,</m:t>
                    </m:r>
                    <m:r>
                      <a:rPr lang="fr-FR" sz="2000" b="1" i="1" smtClean="0">
                        <a:latin typeface="Cambria Math"/>
                      </a:rPr>
                      <m:t>𝑬</m:t>
                    </m:r>
                    <m:r>
                      <a:rPr lang="fr-FR" sz="2000" b="1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000" b="1" dirty="0"/>
                  <a:t> </a:t>
                </a:r>
                <a:r>
                  <a:rPr lang="fr-FR" sz="2000" dirty="0"/>
                  <a:t>,De Broglie a associé une onde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0" smtClean="0">
                                <a:latin typeface="Cambria Math"/>
                              </a:rPr>
                              <m:t>𝐤</m:t>
                            </m:r>
                          </m:e>
                        </m:acc>
                        <m:r>
                          <a:rPr lang="fr-FR" sz="2000" b="1" i="0" smtClean="0">
                            <a:latin typeface="Cambria Math"/>
                          </a:rPr>
                          <m:t>,</m:t>
                        </m:r>
                        <m:r>
                          <a:rPr lang="fr-FR" sz="2000" b="1" i="0" smtClean="0">
                            <a:latin typeface="Cambria Math"/>
                            <a:ea typeface="Cambria Math"/>
                          </a:rPr>
                          <m:t>𝛎</m:t>
                        </m:r>
                      </m:e>
                    </m:d>
                    <m:r>
                      <a:rPr lang="fr-FR" sz="20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000" dirty="0"/>
                  <a:t>où </a:t>
                </a:r>
                <a:r>
                  <a:rPr lang="fr-FR" sz="2000" dirty="0">
                    <a:sym typeface="Symbol"/>
                  </a:rPr>
                  <a:t></a:t>
                </a:r>
                <a:r>
                  <a:rPr lang="fr-FR" sz="2000" dirty="0"/>
                  <a:t> est la fréquence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latin typeface="Cambria Math"/>
                      </a:rPr>
                      <m:t>(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𝝂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000" b="1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2000" b="1" i="1" dirty="0" smtClean="0">
                            <a:latin typeface="Cambria Math"/>
                            <a:ea typeface="Cambria Math"/>
                          </a:rPr>
                          <m:t>𝝎</m:t>
                        </m:r>
                      </m:num>
                      <m:den>
                        <m:r>
                          <a:rPr lang="fr-FR" sz="2000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fr-FR" sz="2000" b="1" i="1" dirty="0" smtClean="0">
                            <a:latin typeface="Cambria Math"/>
                            <a:ea typeface="Cambria Math"/>
                          </a:rPr>
                          <m:t>𝝅</m:t>
                        </m:r>
                      </m:den>
                    </m:f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sz="2000" dirty="0"/>
                  <a:t> 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𝒌</m:t>
                        </m:r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𝒌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/>
                  <a:t>est le vecteur d’onde,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/>
                  <a:t>est un vecteur unitaire porté par la direction de propagation de l’onde, avec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𝒌</m:t>
                    </m:r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</m:oMath>
                </a14:m>
                <a:r>
                  <a:rPr lang="fr-FR" sz="2000" i="1" dirty="0"/>
                  <a:t> </a:t>
                </a:r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r>
                  <a:rPr lang="fr-FR" sz="2000" dirty="0"/>
                  <a:t> est la longueur d’onde.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𝑬</m:t>
                      </m:r>
                      <m:r>
                        <a:rPr lang="fr-FR" sz="2000" b="1" i="1" smtClean="0">
                          <a:latin typeface="Cambria Math"/>
                        </a:rPr>
                        <m:t>=ℏ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    </m:t>
                      </m:r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b="1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num>
                            <m:den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den>
                          </m:f>
                        </m:e>
                      </m:d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                          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𝑒𝑡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                                     </m:t>
                      </m:r>
                      <m:acc>
                        <m:accPr>
                          <m:chr m:val="⃗"/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acc>
                      <m:r>
                        <a:rPr lang="fr-FR" sz="2000" b="1" i="1" smtClean="0">
                          <a:latin typeface="Cambria Math"/>
                        </a:rPr>
                        <m:t>=</m:t>
                      </m:r>
                      <m:r>
                        <a:rPr lang="fr-FR" sz="2000" b="1" i="1">
                          <a:latin typeface="Cambria Math"/>
                          <a:ea typeface="Cambria Math"/>
                        </a:rPr>
                        <m:t>ℏ</m:t>
                      </m:r>
                      <m:acc>
                        <m:accPr>
                          <m:chr m:val="⃗"/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2000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Donc à chaque particule, on associe une onde de longueur d’onde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définie par : 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 (particule non relativiste)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(particule relativiste).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3"/>
                <a:stretch>
                  <a:fillRect l="-741" t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84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>
                    <a:solidFill>
                      <a:srgbClr val="002060"/>
                    </a:solidFill>
                  </a:rPr>
                  <a:t>Exemples</a:t>
                </a:r>
                <a:r>
                  <a:rPr lang="fr-FR" sz="2000" dirty="0">
                    <a:solidFill>
                      <a:srgbClr val="002060"/>
                    </a:solidFill>
                  </a:rPr>
                  <a:t> :</a:t>
                </a:r>
                <a:r>
                  <a:rPr lang="fr-FR" sz="2000" u="sng" dirty="0"/>
                  <a:t> 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fr-FR" sz="2000" b="1" dirty="0"/>
                  <a:t>Domaine macroscopique</a:t>
                </a:r>
                <a:r>
                  <a:rPr lang="fr-FR" sz="2000" dirty="0"/>
                  <a:t> 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2000" dirty="0">
                    <a:solidFill>
                      <a:srgbClr val="FF0000"/>
                    </a:solidFill>
                  </a:rPr>
                  <a:t>Un grain de poussière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fr-FR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𝑔𝑝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= 10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-15</a:t>
                </a:r>
                <a:r>
                  <a:rPr lang="fr-FR" sz="2000" dirty="0">
                    <a:solidFill>
                      <a:srgbClr val="FF0000"/>
                    </a:solidFill>
                  </a:rPr>
                  <a:t> g ;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= 10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-3</a:t>
                </a:r>
                <a:r>
                  <a:rPr lang="fr-FR" sz="2000" dirty="0">
                    <a:solidFill>
                      <a:srgbClr val="FF0000"/>
                    </a:solidFill>
                  </a:rPr>
                  <a:t> m/s):         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𝝀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= 6.6 10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-16</a:t>
                </a:r>
                <a:r>
                  <a:rPr lang="fr-FR" sz="2000" dirty="0">
                    <a:solidFill>
                      <a:srgbClr val="FF0000"/>
                    </a:solidFill>
                  </a:rPr>
                  <a:t>  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Ces longueurs d’ondes sont impossibles à mesurer par les techniques actuelles.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fr-FR" sz="2000" b="1" dirty="0"/>
                  <a:t>Domaine microscopique</a:t>
                </a:r>
                <a:endParaRPr lang="fr-FR" sz="2000" dirty="0"/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2000" dirty="0">
                    <a:solidFill>
                      <a:srgbClr val="FF0000"/>
                    </a:solidFill>
                  </a:rPr>
                  <a:t>Un électron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fr-FR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= 9.1 10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-31</a:t>
                </a:r>
                <a:r>
                  <a:rPr lang="fr-FR" sz="2000" dirty="0">
                    <a:solidFill>
                      <a:srgbClr val="FF0000"/>
                    </a:solidFill>
                  </a:rPr>
                  <a:t> Kg ; </a:t>
                </a:r>
                <a14:m>
                  <m:oMath xmlns:m="http://schemas.openxmlformats.org/officeDocument/2006/math">
                    <m:r>
                      <a:rPr lang="fr-FR" sz="2000" i="1" dirty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= 6 10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6</a:t>
                </a:r>
                <a:r>
                  <a:rPr lang="fr-FR" sz="2000" dirty="0">
                    <a:solidFill>
                      <a:srgbClr val="FF0000"/>
                    </a:solidFill>
                  </a:rPr>
                  <a:t>  m / s):	</a:t>
                </a:r>
                <a:r>
                  <a:rPr lang="fr-FR" sz="20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𝝀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= 0.12 10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-9</a:t>
                </a:r>
                <a:r>
                  <a:rPr lang="fr-FR" sz="2000" dirty="0">
                    <a:solidFill>
                      <a:srgbClr val="FF0000"/>
                    </a:solidFill>
                  </a:rPr>
                  <a:t>  m = 1.2 Å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Ces longueurs d’ondes sont de l’ordre de celles des rayons X qu’on sait mesurer.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On remarque donc d’après ces exemples que la possibilité de détecter ces ondes apparaît avec l’exploration du monde microscopique.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0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b="1" dirty="0">
                <a:solidFill>
                  <a:srgbClr val="002060"/>
                </a:solidFill>
              </a:rPr>
              <a:t>Remarque</a:t>
            </a:r>
            <a:r>
              <a:rPr lang="fr-FR" sz="2000" dirty="0">
                <a:solidFill>
                  <a:srgbClr val="002060"/>
                </a:solidFill>
              </a:rPr>
              <a:t> :</a:t>
            </a:r>
            <a:r>
              <a:rPr lang="fr-FR" sz="2000" u="sng" dirty="0">
                <a:solidFill>
                  <a:srgbClr val="FF0000"/>
                </a:solidFill>
              </a:rPr>
              <a:t> Dualité onde corpuscule généralisée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725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437112"/>
            <a:ext cx="66865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2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u="sng" dirty="0">
                    <a:solidFill>
                      <a:srgbClr val="FF0000"/>
                    </a:solidFill>
                  </a:rPr>
                  <a:t>Remarque importante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0070C0"/>
                    </a:solidFill>
                  </a:rPr>
                  <a:t>l’hypothèse de De Broglie a donné une bonne interprétation au postulat de Bohr. En effet: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Vu que les atomes sont stables, l’onde de matière associée à l’électron en mouvement autours du noyau ne sera stable que si elle est stationnaire: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Donc la longueur du trajet effectuée par l’onde est égale un nombre entier de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D’après De Broglie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𝑚𝑣</m:t>
                        </m:r>
                      </m:den>
                    </m:f>
                  </m:oMath>
                </a14:m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D’où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𝑚𝑣</m:t>
                    </m:r>
                    <m:sSub>
                      <m:sSubPr>
                        <m:ctrlP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=n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ℏ</m:t>
                    </m:r>
                  </m:oMath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9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Rayonnement thermique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dirty="0"/>
              <a:t>Quand on chauffe un corps (on augmente sa température), ce corps commence à briller (rayonner) ; il émet de la lumière.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Quand la température augmente, la couleur de la lumière émise change.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Exemple en chauffant de plus en plus le fer, sa couleur change.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6480720" cy="2253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2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00B050"/>
                    </a:solidFill>
                  </a:rPr>
                  <a:t>2-Confirmation expérimentale de l’hypothèse de De Broglie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Pour cela, Davisson et Germer ont utilisé la diffraction d’un faisceau d’électrons par un réseau cristallin constitué d’un empilement régulier d’atomes situés à une distance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𝒅</m:t>
                    </m:r>
                    <m:r>
                      <a:rPr lang="fr-FR" sz="2000" i="1" dirty="0" smtClean="0">
                        <a:latin typeface="Cambria Math"/>
                      </a:rPr>
                      <m:t> ≈Å</m:t>
                    </m:r>
                  </m:oMath>
                </a14:m>
                <a:r>
                  <a:rPr lang="fr-FR" sz="2000" dirty="0"/>
                  <a:t> l’un de l’autre.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fr-FR" sz="2000" dirty="0"/>
                  <a:t>Figure : diffraction d’une onde sur les plans réticulaires d’un cristal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L’observation des figures de diffractions (les mêmes que celles fournit par la lumière) au niveau du faisceau réfléchi confirme donc la nature ondulatoire de l’électron.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fr-FR" sz="20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00473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Supposons que ces électrons sont accélérés par une tension </a:t>
                </a:r>
                <a:r>
                  <a:rPr lang="fr-FR" sz="2000" b="1" i="1" dirty="0"/>
                  <a:t>V</a:t>
                </a:r>
                <a:r>
                  <a:rPr lang="fr-FR" sz="2000" dirty="0"/>
                  <a:t> 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𝒆𝑽</m:t>
                    </m:r>
                    <m:r>
                      <a:rPr lang="fr-FR" sz="2000" b="1" i="1" dirty="0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fr-FR" sz="20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2000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2000" b="1" i="1" dirty="0" smtClean="0">
                        <a:latin typeface="Cambria Math"/>
                      </a:rPr>
                      <m:t>𝒎𝒗</m:t>
                    </m:r>
                    <m:r>
                      <a:rPr lang="fr-FR" sz="2000" b="1" i="1" baseline="30000" dirty="0">
                        <a:latin typeface="Cambria Math"/>
                      </a:rPr>
                      <m:t>𝟐</m:t>
                    </m:r>
                    <m:r>
                      <a:rPr lang="fr-FR" sz="2000" b="1" i="1" dirty="0">
                        <a:latin typeface="Cambria Math"/>
                      </a:rPr>
                      <m:t>  =</m:t>
                    </m:r>
                    <m:f>
                      <m:fPr>
                        <m:ctrlPr>
                          <a:rPr lang="fr-FR" sz="20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 dirty="0" smtClean="0">
                                <a:latin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fr-FR" sz="2000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fr-FR" sz="20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fr-FR" sz="2000" b="1" i="1" dirty="0" smtClean="0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fr-FR" sz="2000" b="1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𝒑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𝒎𝒆𝑽</m:t>
                        </m:r>
                      </m:e>
                    </m:rad>
                  </m:oMath>
                </a14:m>
                <a:r>
                  <a:rPr lang="fr-FR" sz="2000" b="1" dirty="0"/>
                  <a:t> </a:t>
                </a:r>
                <a:r>
                  <a:rPr lang="fr-FR" sz="20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La longueur d’onde associée à ces électrons est 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fr-FR" sz="2000" b="1" i="1" dirty="0" smtClean="0">
                            <a:latin typeface="Cambria Math"/>
                            <a:ea typeface="Cambria Math"/>
                            <a:sym typeface="Symbol"/>
                          </a:rPr>
                          <m:t>𝝀</m:t>
                        </m:r>
                      </m:e>
                      <m:sub>
                        <m:r>
                          <a:rPr lang="fr-FR" sz="2000" b="1" i="1" dirty="0" smtClean="0">
                            <a:latin typeface="Cambria Math"/>
                            <a:sym typeface="Symbol"/>
                          </a:rPr>
                          <m:t>𝒕𝒉</m:t>
                        </m:r>
                      </m:sub>
                    </m:sSub>
                    <m:r>
                      <a:rPr lang="fr-FR" sz="2000" b="1" i="1" dirty="0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fr-FR" sz="2000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fr-FR" sz="2000" b="1" i="1" dirty="0" smtClean="0">
                            <a:latin typeface="Cambria Math"/>
                            <a:sym typeface="Symbol"/>
                          </a:rPr>
                          <m:t>𝒉</m:t>
                        </m:r>
                      </m:num>
                      <m:den>
                        <m:r>
                          <a:rPr lang="fr-FR" sz="2000" b="1" i="1" dirty="0" smtClean="0">
                            <a:latin typeface="Cambria Math"/>
                            <a:sym typeface="Symbol"/>
                          </a:rPr>
                          <m:t>𝒎𝒗</m:t>
                        </m:r>
                      </m:den>
                    </m:f>
                    <m:r>
                      <a:rPr lang="fr-FR" sz="2000" b="1" i="1" dirty="0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fr-FR" sz="2000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fr-FR" sz="2000" b="1" i="1" dirty="0" smtClean="0">
                            <a:latin typeface="Cambria Math"/>
                            <a:sym typeface="Symbol"/>
                          </a:rPr>
                          <m:t>𝒉</m:t>
                        </m:r>
                      </m:num>
                      <m:den>
                        <m:r>
                          <a:rPr lang="fr-FR" sz="2000" b="1" i="1" dirty="0" smtClean="0">
                            <a:latin typeface="Cambria Math"/>
                            <a:sym typeface="Symbol"/>
                          </a:rPr>
                          <m:t>𝒑</m:t>
                        </m:r>
                      </m:den>
                    </m:f>
                    <m:r>
                      <a:rPr lang="fr-FR" sz="2000" b="1" i="1" dirty="0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fr-FR" sz="2000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fr-FR" sz="2000" b="1" i="1" dirty="0" smtClean="0">
                            <a:latin typeface="Cambria Math"/>
                            <a:sym typeface="Symbol"/>
                          </a:rPr>
                          <m:t>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𝒎𝒆𝑽</m:t>
                            </m:r>
                          </m:e>
                        </m:rad>
                      </m:den>
                    </m:f>
                    <m:r>
                      <a:rPr lang="fr-FR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/>
                  <a:t>, Ainsi pour l’électron 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fr-FR" sz="2000" b="1" i="0" dirty="0">
                            <a:latin typeface="Cambria Math"/>
                            <a:ea typeface="Cambria Math"/>
                            <a:sym typeface="Symbol"/>
                          </a:rPr>
                          <m:t>𝛌</m:t>
                        </m:r>
                      </m:e>
                      <m:sub>
                        <m:r>
                          <a:rPr lang="fr-FR" sz="2000" b="1" i="0" dirty="0">
                            <a:latin typeface="Cambria Math"/>
                            <a:sym typeface="Symbol"/>
                          </a:rPr>
                          <m:t>𝐭𝐡</m:t>
                        </m:r>
                      </m:sub>
                    </m:sSub>
                    <m:r>
                      <a:rPr lang="fr-FR" sz="2000" b="1" i="0" dirty="0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fr-FR" sz="2000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fr-FR" sz="2000" b="1" i="0" dirty="0" smtClean="0">
                            <a:latin typeface="Cambria Math"/>
                            <a:sym typeface="Symbol"/>
                          </a:rPr>
                          <m:t>𝟏𝟐</m:t>
                        </m:r>
                        <m:r>
                          <a:rPr lang="fr-FR" sz="2000" b="1" i="0" dirty="0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fr-FR" sz="2000" b="1" i="0" dirty="0" smtClean="0">
                            <a:latin typeface="Cambria Math"/>
                            <a:sym typeface="Symbol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b="1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1" i="0" dirty="0" smtClean="0">
                                <a:latin typeface="Cambria Math"/>
                                <a:sym typeface="Symbol"/>
                              </a:rPr>
                              <m:t>𝐕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2000" b="1" dirty="0"/>
                  <a:t> Å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Cette valeur théorique doit être comparée aux valeurs expérimentales obtenue à partir de la relation de Bragg: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latin typeface="Cambria Math"/>
                          <a:sym typeface="Symbol"/>
                        </a:rPr>
                        <m:t></m:t>
                      </m:r>
                      <m:r>
                        <a:rPr lang="fr-FR" sz="2000" b="1" i="1" baseline="-25000" dirty="0" err="1">
                          <a:latin typeface="Cambria Math"/>
                        </a:rPr>
                        <m:t>𝒆𝒙𝒑</m:t>
                      </m:r>
                      <m:r>
                        <a:rPr lang="fr-FR" sz="2000" b="1" i="1" dirty="0">
                          <a:latin typeface="Cambria Math"/>
                        </a:rPr>
                        <m:t>⁡=</m:t>
                      </m:r>
                      <m:r>
                        <a:rPr lang="fr-FR" sz="2000" b="1" i="0" dirty="0">
                          <a:latin typeface="Cambria Math"/>
                        </a:rPr>
                        <m:t> </m:t>
                      </m:r>
                      <m:r>
                        <a:rPr lang="fr-FR" sz="2000" b="1" i="0" dirty="0">
                          <a:latin typeface="Cambria Math"/>
                        </a:rPr>
                        <m:t>𝟐</m:t>
                      </m:r>
                      <m:r>
                        <a:rPr lang="fr-FR" sz="2000" b="1" i="0" dirty="0">
                          <a:latin typeface="Cambria Math"/>
                        </a:rPr>
                        <m:t> </m:t>
                      </m:r>
                      <m:r>
                        <a:rPr lang="fr-FR" sz="2000" b="1" i="0" dirty="0">
                          <a:latin typeface="Cambria Math"/>
                        </a:rPr>
                        <m:t>𝐝</m:t>
                      </m:r>
                      <m:r>
                        <a:rPr lang="fr-FR" sz="2000" b="1" i="0" dirty="0">
                          <a:latin typeface="Cambria Math"/>
                        </a:rPr>
                        <m:t> </m:t>
                      </m:r>
                      <m:r>
                        <a:rPr lang="fr-FR" sz="2000" b="1" i="0" dirty="0">
                          <a:latin typeface="Cambria Math"/>
                        </a:rPr>
                        <m:t>𝐬𝐢𝐧</m:t>
                      </m:r>
                      <m:r>
                        <a:rPr lang="fr-FR" sz="2000" b="1" i="0" dirty="0">
                          <a:latin typeface="Cambria Math"/>
                        </a:rPr>
                        <m:t>⁡</m:t>
                      </m:r>
                      <m:r>
                        <a:rPr lang="fr-FR" sz="2000" b="1" i="1" dirty="0" smtClean="0">
                          <a:latin typeface="Cambria Math"/>
                          <a:ea typeface="Cambria Math"/>
                        </a:rPr>
                        <m:t>𝛉</m:t>
                      </m:r>
                    </m:oMath>
                  </m:oMathPara>
                </a14:m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 Pour des tensions variant entre 10</a:t>
                </a:r>
                <a:r>
                  <a:rPr lang="fr-FR" sz="2000" baseline="30000" dirty="0"/>
                  <a:t>4</a:t>
                </a:r>
                <a:r>
                  <a:rPr lang="fr-FR" sz="2000" dirty="0"/>
                  <a:t> et 2 10</a:t>
                </a:r>
                <a:r>
                  <a:rPr lang="fr-FR" sz="2000" baseline="30000" dirty="0"/>
                  <a:t>4</a:t>
                </a:r>
                <a:r>
                  <a:rPr lang="fr-FR" sz="2000" dirty="0"/>
                  <a:t> volts, correspondant à des longueurs d’ondes de 0.1 Å à 0.07 Å, </a:t>
                </a:r>
                <a:r>
                  <a:rPr lang="fr-FR" sz="2000" dirty="0">
                    <a:solidFill>
                      <a:srgbClr val="FF0000"/>
                    </a:solidFill>
                  </a:rPr>
                  <a:t>la vérification s’effectue à 10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-3</a:t>
                </a:r>
                <a:r>
                  <a:rPr lang="fr-FR" sz="2000" dirty="0">
                    <a:solidFill>
                      <a:srgbClr val="FF0000"/>
                    </a:solidFill>
                  </a:rPr>
                  <a:t> près.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u="sng" dirty="0">
                    <a:solidFill>
                      <a:srgbClr val="FF0000"/>
                    </a:solidFill>
                  </a:rPr>
                  <a:t>Conclusion</a:t>
                </a:r>
                <a:r>
                  <a:rPr lang="fr-FR" sz="2000" u="sng" dirty="0"/>
                  <a:t>:</a:t>
                </a:r>
                <a:r>
                  <a:rPr lang="fr-FR" sz="2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la matière comme la lumière se comporte à la fois comme une onde et comme corpuscule. On dit qu’il y a dualité onde-corpuscule.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6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3. Fonction d’onde d’une particule matérielle</a:t>
                </a:r>
              </a:p>
              <a:p>
                <a:pPr marL="0" indent="0"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L’état d’une particule matérielle est caractérisée à l’instant t par la donnée d’une fonction d’onde qui contient toutes les informations sur la particule.</a:t>
                </a:r>
              </a:p>
              <a:p>
                <a:r>
                  <a:rPr lang="fr-FR" sz="2000" b="1" dirty="0"/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𝚿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acc>
                        <m:r>
                          <a:rPr lang="fr-FR" sz="20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fr-FR" sz="2000" b="1" dirty="0"/>
                  <a:t> est l'amplitude de probabilité de présence de la particule au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</m:oMath>
                </a14:m>
                <a:r>
                  <a:rPr lang="fr-FR" sz="2000" b="1" dirty="0"/>
                  <a:t> à l’instant t. </a:t>
                </a:r>
              </a:p>
              <a:p>
                <a:r>
                  <a:rPr lang="fr-FR" sz="2000" u="sng" dirty="0">
                    <a:solidFill>
                      <a:srgbClr val="FF0000"/>
                    </a:solidFill>
                  </a:rPr>
                  <a:t>Max Born a introduit une interprétation statistique</a:t>
                </a:r>
                <a:r>
                  <a:rPr lang="fr-FR" sz="2000" dirty="0"/>
                  <a:t> du carré de module la fonction d’onde: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b="1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𝚿</m:t>
                            </m:r>
                            <m:d>
                              <m:dPr>
                                <m:ctrlPr>
                                  <a:rPr lang="fr-FR" sz="2000" b="1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2000" b="1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b="1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</m:acc>
                                <m:r>
                                  <a:rPr lang="fr-FR" sz="2000" b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000" b="1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fr-FR" sz="20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000" b="1" dirty="0">
                    <a:solidFill>
                      <a:schemeClr val="accent4"/>
                    </a:solidFill>
                  </a:rPr>
                  <a:t>est la densité de probabilité de présence de la particule à une position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</m:oMath>
                </a14:m>
                <a:r>
                  <a:rPr lang="fr-FR" sz="2000" b="1" dirty="0">
                    <a:solidFill>
                      <a:schemeClr val="accent4"/>
                    </a:solidFill>
                  </a:rPr>
                  <a:t> et l’instant t.</a:t>
                </a:r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𝒅𝑷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𝚿</m:t>
                            </m:r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</m:acc>
                                <m:r>
                                  <a:rPr lang="fr-FR" sz="2000" b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fr-FR" sz="2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b="1" dirty="0"/>
                  <a:t>est la probabilité de trouver la particule à l’instant t dans l’élément de volume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fr-FR" sz="2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𝒅𝒙𝒅𝒚𝒅𝒛</m:t>
                    </m:r>
                  </m:oMath>
                </a14:m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b="1" dirty="0"/>
                  <a:t>		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1">
                <a:blip r:embed="rId4"/>
                <a:stretch>
                  <a:fillRect l="-741" t="-4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42695"/>
            <a:ext cx="3168352" cy="26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b="1" dirty="0"/>
                  <a:t>Il est évident que la probabilité totale pour trouver la particule n’importe où dans l’espace, à l’instant t, doit être finie et égale à l’unité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𝚿</m:t>
                                </m:r>
                                <m:d>
                                  <m:dPr>
                                    <m:ctrlP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0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</m:acc>
                                    <m:r>
                                      <a:rPr lang="fr-FR" sz="2000" b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r>
                  <a:rPr lang="fr-FR" sz="2000" b="1" dirty="0"/>
                  <a:t>	</a:t>
                </a:r>
              </a:p>
              <a:p>
                <a:pPr marL="0" indent="0"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𝚿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acc>
                        <m:r>
                          <a:rPr lang="fr-FR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fr-FR" sz="2000" b="1" dirty="0">
                    <a:solidFill>
                      <a:srgbClr val="FF0000"/>
                    </a:solidFill>
                  </a:rPr>
                  <a:t> est dite fonction de carrée sommable. 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Très important</a:t>
                </a:r>
                <a:endParaRPr lang="fr-FR" sz="2000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4. Equation d’onde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r>
                  <a:rPr lang="fr-FR" sz="2000" dirty="0"/>
                  <a:t>La fonction d’onde d'une particule  vérifie l’équation suivante: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−ℏ</m:t>
                                </m:r>
                              </m:e>
                              <m:sup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∆+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𝚿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acc>
                        <m:r>
                          <a:rPr lang="fr-FR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fr-FR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𝐢</m:t>
                    </m:r>
                    <m:r>
                      <a:rPr lang="fr-FR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𝛛</m:t>
                            </m:r>
                          </m:e>
                          <m:sup/>
                        </m:s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𝚿</m:t>
                        </m:r>
                        <m:d>
                          <m:d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</m:acc>
                            <m:r>
                              <a:rPr lang="fr-FR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</m:d>
                      </m:num>
                      <m:den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𝛛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fr-FR" sz="2000" b="1" dirty="0"/>
                  <a:t>	</a:t>
                </a:r>
              </a:p>
              <a:p>
                <a:pPr marL="0" indent="0" algn="ctr">
                  <a:buNone/>
                </a:pPr>
                <a:endParaRPr lang="fr-FR" sz="2000" dirty="0"/>
              </a:p>
              <a:p>
                <a:pPr marL="0" indent="0" algn="just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Appelée équation de Schrödinger</a:t>
                </a:r>
                <a:r>
                  <a:rPr lang="fr-FR" sz="2000" dirty="0">
                    <a:solidFill>
                      <a:srgbClr val="FFC0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dépendante de temps. </a:t>
                </a:r>
                <a:r>
                  <a:rPr lang="fr-FR" sz="2000" dirty="0"/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C'est une équation aux dérivées partielles linéaire.</a:t>
                </a:r>
              </a:p>
              <a:p>
                <a:pPr marL="0" indent="0">
                  <a:buNone/>
                </a:pPr>
                <a:r>
                  <a:rPr lang="fr-FR" sz="2000" dirty="0"/>
                  <a:t>Cette équation peut s’écrire sous la forme: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fr-FR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𝚿</m:t>
                      </m:r>
                      <m:r>
                        <a:rPr lang="fr-FR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fr-FR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𝛛𝚿</m:t>
                          </m:r>
                        </m:num>
                        <m:den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𝛛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 r="-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9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On peut justifier le bien fondé de l’équation de Schrödinger en considérant, pour simplifier une onde plane monochromatique.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/>
                              </a:rPr>
                              <m:t>r</m:t>
                            </m:r>
                          </m:e>
                        </m:acc>
                        <m:r>
                          <a:rPr lang="fr-FR" sz="2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−</m:t>
                        </m:r>
                        <m:r>
                          <a:rPr lang="fr-FR" sz="2000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sup>
                    </m:sSup>
                    <m:r>
                      <a:rPr lang="fr-F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/>
                              </a:rPr>
                              <m:t>𝑖</m:t>
                            </m:r>
                          </m:num>
                          <m:den>
                            <m:r>
                              <a:rPr lang="fr-FR" sz="2000">
                                <a:latin typeface="Cambria Math"/>
                              </a:rPr>
                              <m:t>ℏ</m:t>
                            </m:r>
                          </m:den>
                        </m:f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𝐸𝑡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sup>
                    </m:sSup>
                  </m:oMath>
                </a14:m>
                <a:r>
                  <a:rPr lang="fr-FR" sz="2000" dirty="0"/>
                  <a:t>		</a:t>
                </a:r>
              </a:p>
              <a:p>
                <a:pPr marL="0" indent="0">
                  <a:buNone/>
                </a:pPr>
                <a:r>
                  <a:rPr lang="fr-FR" sz="2000" u="sng" dirty="0">
                    <a:solidFill>
                      <a:srgbClr val="FF0000"/>
                    </a:solidFill>
                  </a:rPr>
                  <a:t>Cette fonction n’est pas de carré sommable</a:t>
                </a:r>
              </a:p>
              <a:p>
                <a:pPr marL="0" indent="0">
                  <a:buNone/>
                </a:pPr>
                <a:endParaRPr lang="fr-FR" sz="2000" u="sng" dirty="0">
                  <a:solidFill>
                    <a:srgbClr val="FF0000"/>
                  </a:solidFill>
                </a:endParaRPr>
              </a:p>
              <a:p>
                <a:r>
                  <a:rPr lang="fr-FR" sz="2000" b="1" dirty="0"/>
                  <a:t>L’énergie totale de la particule s’écri</a:t>
                </a:r>
                <a:r>
                  <a:rPr lang="fr-FR" sz="2000" dirty="0"/>
                  <a:t>t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𝐸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fr-FR" sz="2000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fr-FR" sz="20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/>
                  <a:t>					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en-US" sz="2000" dirty="0"/>
                  <a:t>On a :</a:t>
                </a:r>
                <a:endParaRPr lang="fr-FR" sz="2000" dirty="0"/>
              </a:p>
              <a:p>
                <a:pPr marL="0" indent="0" algn="ctr">
                  <a:buNone/>
                </a:pPr>
                <a:r>
                  <a:rPr lang="fr-FR" sz="20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</a:rPr>
                          <m:t>Ψ</m:t>
                        </m:r>
                      </m:num>
                      <m:den>
                        <m:r>
                          <a:rPr lang="en-US" sz="200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t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2000">
                            <a:latin typeface="Cambria Math"/>
                          </a:rPr>
                          <m:t>ℏ</m:t>
                        </m:r>
                      </m:den>
                    </m:f>
                    <m:r>
                      <a:rPr lang="fr-FR" sz="2000" i="1">
                        <a:latin typeface="Cambria Math"/>
                      </a:rPr>
                      <m:t>𝐸</m:t>
                    </m:r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Ψ</m:t>
                    </m:r>
                  </m:oMath>
                </a14:m>
                <a:r>
                  <a:rPr lang="en-US" sz="2000" dirty="0"/>
                  <a:t>						</a:t>
                </a:r>
                <a:endParaRPr lang="fr-FR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∆</m:t>
                    </m:r>
                    <m:r>
                      <a:rPr lang="fr-FR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/>
                              </a:rPr>
                              <m:t>r</m:t>
                            </m:r>
                          </m:e>
                        </m:acc>
                        <m:r>
                          <a:rPr lang="fr-FR" sz="2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latin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/>
                              </a:rPr>
                              <m:t>r</m:t>
                            </m:r>
                          </m:e>
                        </m:acc>
                        <m:r>
                          <a:rPr lang="fr-FR" sz="2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</a:rPr>
                          <m:t>t</m:t>
                        </m:r>
                      </m:e>
                    </m:d>
                  </m:oMath>
                </a14:m>
                <a:r>
                  <a:rPr lang="fr-FR" sz="2000" dirty="0"/>
                  <a:t>					</a:t>
                </a:r>
              </a:p>
              <a:p>
                <a:r>
                  <a:rPr lang="fr-FR" sz="2000" dirty="0"/>
                  <a:t>A partir des ces équations on obtient l’équation suivante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−ℏ</m:t>
                                </m:r>
                              </m:e>
                              <m:sup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den>
                        </m:f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∆+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  <m:d>
                          <m:d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𝚿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𝐫</m:t>
                            </m:r>
                          </m:e>
                        </m:acc>
                        <m:r>
                          <a:rPr lang="fr-FR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𝐭</m:t>
                        </m:r>
                      </m:e>
                    </m:d>
                    <m:r>
                      <a:rPr lang="fr-FR" sz="20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𝐢</m:t>
                    </m:r>
                    <m:r>
                      <a:rPr lang="fr-FR" sz="2000" b="1">
                        <a:solidFill>
                          <a:srgbClr val="FF0000"/>
                        </a:solidFill>
                        <a:latin typeface="Cambria Math"/>
                      </a:rPr>
                      <m:t>ℏ</m:t>
                    </m:r>
                    <m:f>
                      <m:f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𝛛𝚿</m:t>
                        </m:r>
                        <m:d>
                          <m:d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𝐫</m:t>
                                </m:r>
                              </m:e>
                            </m:acc>
                            <m:r>
                              <a:rPr lang="fr-FR" sz="2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𝐭</m:t>
                            </m:r>
                          </m:e>
                        </m:d>
                      </m:num>
                      <m:den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𝛛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𝐭</m:t>
                        </m:r>
                      </m:den>
                    </m:f>
                  </m:oMath>
                </a14:m>
                <a:r>
                  <a:rPr lang="fr-FR" sz="2000" b="1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</a:t>
                </a:r>
              </a:p>
              <a:p>
                <a:pPr marL="0" indent="0">
                  <a:buNone/>
                </a:pPr>
                <a:r>
                  <a:rPr lang="fr-FR" sz="2000" dirty="0"/>
                  <a:t>Qu’est l’équation de Schrödinger dépendante de temps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 t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3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FR" sz="2000" b="1" dirty="0"/>
              </a:p>
              <a:p>
                <a:pPr marL="0" indent="0"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Les équations précédentes  permettent également d’établir les règles de correspondances suivantes :</a:t>
                </a: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/>
                        </a:rPr>
                        <m:t>𝐸</m:t>
                      </m:r>
                      <m:r>
                        <a:rPr lang="fr-FR" sz="2000" i="1">
                          <a:latin typeface="Cambria Math"/>
                        </a:rPr>
                        <m:t>→</m:t>
                      </m:r>
                      <m:r>
                        <a:rPr lang="fr-FR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000">
                          <a:latin typeface="Cambria Math"/>
                        </a:rPr>
                        <m:t>i</m:t>
                      </m:r>
                      <m:r>
                        <a:rPr lang="fr-FR" sz="2000">
                          <a:latin typeface="Cambria Math"/>
                        </a:rPr>
                        <m:t>ℏ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fr-FR" sz="200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fr-FR" sz="2000">
                              <a:latin typeface="Cambria Math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fr-FR" sz="2000" i="1"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>
                              <a:latin typeface="Cambria Math"/>
                            </a:rPr>
                            <m:t>ℏ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000">
                              <a:latin typeface="Cambria Math"/>
                            </a:rPr>
                            <m:t>i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>
                              <a:latin typeface="Cambria Math"/>
                            </a:rPr>
                            <m:t>𝛻</m:t>
                          </m:r>
                        </m:e>
                      </m:acc>
                    </m:oMath>
                  </m:oMathPara>
                </a14:m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fr-FR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latin typeface="Cambria Math"/>
                        </a:rPr>
                        <m:t>→−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>
                              <a:latin typeface="Cambria Math"/>
                            </a:rPr>
                            <m:t>ℏ</m:t>
                          </m:r>
                        </m:e>
                        <m:sup>
                          <m:r>
                            <a:rPr lang="fr-FR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latin typeface="Cambria Math"/>
                        </a:rPr>
                        <m:t>∆</m:t>
                      </m:r>
                    </m:oMath>
                  </m:oMathPara>
                </a14:m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 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			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3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18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4192"/>
                <a:ext cx="8229600" cy="6858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III. Le paquet d’ondes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Le principe de superposition, montre que la fonction d’onde plus générale qui décrit la particule libre est une combinaison linéaire de toutes les ondes planes monochromatiques possibles, soit :</a:t>
                </a:r>
              </a:p>
              <a:p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  <m:r>
                          <a:rPr lang="fr-FR" sz="2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limLoc m:val="subSup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000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fr-FR" sz="2000" i="1">
                            <a:latin typeface="Cambria Math"/>
                          </a:rPr>
                          <m:t>+∞</m:t>
                        </m:r>
                      </m:sup>
                      <m:e>
                        <m:r>
                          <a:rPr lang="fr-FR" sz="20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−</m:t>
                        </m:r>
                        <m:r>
                          <a:rPr lang="fr-FR" sz="2000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𝜔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𝑘𝑥</m:t>
                            </m:r>
                          </m:e>
                        </m:d>
                      </m:sup>
                    </m:sSup>
                    <m:r>
                      <a:rPr lang="fr-FR" sz="2000" i="1">
                        <a:latin typeface="Cambria Math"/>
                      </a:rPr>
                      <m:t> </m:t>
                    </m:r>
                    <m:r>
                      <a:rPr lang="fr-FR" sz="2000" i="1">
                        <a:latin typeface="Cambria Math"/>
                      </a:rPr>
                      <m:t>𝑑𝑘</m:t>
                    </m:r>
                  </m:oMath>
                </a14:m>
                <a:r>
                  <a:rPr lang="fr-FR" sz="2000" dirty="0"/>
                  <a:t>		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 g(k) est une fonction généralement complexe de la variable k et qui est Localisée autour d’une valeur k</a:t>
                </a:r>
                <a:r>
                  <a:rPr lang="fr-FR" sz="2000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fr-FR" sz="2000" dirty="0">
                    <a:solidFill>
                      <a:srgbClr val="FF0000"/>
                    </a:solidFill>
                  </a:rPr>
                  <a:t>.</a:t>
                </a:r>
                <a:r>
                  <a:rPr lang="fr-FR" sz="2000" dirty="0"/>
                  <a:t> </a:t>
                </a:r>
              </a:p>
              <a:p>
                <a:r>
                  <a:rPr lang="fr-FR" sz="2000" dirty="0"/>
                  <a:t>A t=0, On a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  <m:r>
                          <a:rPr lang="fr-FR" sz="2000"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limLoc m:val="subSup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000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fr-FR" sz="2000" i="1">
                            <a:latin typeface="Cambria Math"/>
                          </a:rPr>
                          <m:t>+∞</m:t>
                        </m:r>
                      </m:sup>
                      <m:e>
                        <m:r>
                          <a:rPr lang="fr-FR" sz="20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𝑖𝑘𝑥</m:t>
                        </m:r>
                      </m:sup>
                    </m:sSup>
                    <m:r>
                      <a:rPr lang="fr-FR" sz="2000" i="1">
                        <a:latin typeface="Cambria Math"/>
                      </a:rPr>
                      <m:t> </m:t>
                    </m:r>
                    <m:r>
                      <a:rPr lang="fr-FR" sz="2000" i="1">
                        <a:latin typeface="Cambria Math"/>
                      </a:rPr>
                      <m:t>𝑑𝑘</m:t>
                    </m:r>
                  </m:oMath>
                </a14:m>
                <a:r>
                  <a:rPr lang="fr-FR" sz="2000" dirty="0"/>
                  <a:t>			</a:t>
                </a:r>
              </a:p>
              <a:p>
                <a:r>
                  <a:rPr lang="fr-FR" sz="2000" dirty="0"/>
                  <a:t>On remarque que Ψ(x, 0) et g(k) sont transformées de Fourier l’une de l’autre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fr-F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subSup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000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fr-FR" sz="2000" i="1">
                              <a:latin typeface="Cambria Math"/>
                            </a:rPr>
                            <m:t>+∞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/>
                            </a:rPr>
                            <m:t>Ψ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/>
                                </a:rPr>
                                <m:t>,0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000" i="1">
                              <a:latin typeface="Cambria Math"/>
                            </a:rPr>
                            <m:t>−</m:t>
                          </m:r>
                          <m:r>
                            <a:rPr lang="fr-FR" sz="2000" i="1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fr-FR" sz="2000" i="1">
                          <a:latin typeface="Cambria Math"/>
                        </a:rPr>
                        <m:t> </m:t>
                      </m:r>
                      <m:r>
                        <a:rPr lang="fr-FR" sz="2000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endParaRPr lang="fr-FR" sz="2000" dirty="0"/>
              </a:p>
              <a:p>
                <a:pPr marL="0" indent="0">
                  <a:lnSpc>
                    <a:spcPct val="150000"/>
                  </a:lnSpc>
                  <a:buFont typeface="Arial" charset="0"/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Font typeface="Arial" charset="0"/>
                  <a:buNone/>
                </a:pPr>
                <a:endParaRPr lang="fr-FR" sz="2000" dirty="0"/>
              </a:p>
              <a:p>
                <a:pPr marL="0" indent="0">
                  <a:buFont typeface="Arial" charset="0"/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4818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4192"/>
                <a:ext cx="8229600" cy="6858000"/>
              </a:xfrm>
              <a:blipFill rotWithShape="1">
                <a:blip r:embed="rId3"/>
                <a:stretch>
                  <a:fillRect l="-815" t="-444" r="-2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18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4192"/>
                <a:ext cx="8229600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On peut donc pallier les insuffisances de l’onde plane monochromatique (qui n’est de carré sommable) en construisant des paquets d’ondes à partir de fonctions g(k) adéquates.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r>
                  <a:rPr lang="fr-FR" sz="2000" dirty="0"/>
                  <a:t>Ce formalisme se généralise dans l’espace à trois dimensions et on aura 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>
                          <a:latin typeface="Cambria Math"/>
                        </a:rPr>
                        <m:t>Ψ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/>
                                </a:rPr>
                                <m:t>r</m:t>
                              </m:r>
                            </m:e>
                          </m:acc>
                          <m:r>
                            <a:rPr lang="fr-FR" sz="20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fr-FR" sz="200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fr-F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000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fr-FR" sz="2000" i="1">
                              <a:latin typeface="Cambria Math"/>
                            </a:rPr>
                            <m:t>+∞</m:t>
                          </m:r>
                        </m:sup>
                        <m:e>
                          <m:r>
                            <a:rPr lang="fr-FR" sz="20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000" i="1">
                              <a:latin typeface="Cambria Math"/>
                            </a:rPr>
                            <m:t>−</m:t>
                          </m:r>
                          <m:r>
                            <a:rPr lang="fr-FR" sz="20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fr-FR" sz="2000" i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r>
                        <a:rPr lang="fr-FR" sz="2000" i="1">
                          <a:latin typeface="Cambria Math"/>
                        </a:rPr>
                        <m:t> </m:t>
                      </m:r>
                      <m:r>
                        <a:rPr lang="fr-FR" sz="2000" i="1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fr-FR" sz="2000" dirty="0"/>
              </a:p>
              <a:p>
                <a:pPr marL="0" indent="0" algn="ctr">
                  <a:buNone/>
                </a:pPr>
                <a:r>
                  <a:rPr lang="fr-FR" sz="2000" dirty="0"/>
                  <a:t>		</a:t>
                </a:r>
              </a:p>
              <a:p>
                <a:pPr marL="0" indent="0">
                  <a:buNone/>
                </a:pPr>
                <a:r>
                  <a:rPr lang="fr-FR" sz="2000" dirty="0"/>
                  <a:t>On utilise souvent en mécanique quantique l’impulsion à la place du vecteur d’onde ce qui conduit à 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/>
                              </a:rPr>
                              <m:t>r</m:t>
                            </m:r>
                          </m:e>
                        </m:acc>
                        <m:r>
                          <a:rPr lang="fr-FR" sz="2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fr-FR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nary>
                      <m:naryPr>
                        <m:limLoc m:val="subSup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000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fr-FR" sz="2000" i="1">
                            <a:latin typeface="Cambria Math"/>
                          </a:rPr>
                          <m:t>+∞</m:t>
                        </m:r>
                      </m:sup>
                      <m:e>
                        <m:r>
                          <a:rPr lang="fr-FR" sz="2000" i="1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fr-FR" sz="20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latin typeface="Cambria Math"/>
                              </a:rPr>
                              <m:t>𝒊</m:t>
                            </m:r>
                          </m:num>
                          <m:den>
                            <m:r>
                              <a:rPr lang="fr-FR" sz="2000" b="1">
                                <a:latin typeface="Cambria Math"/>
                              </a:rPr>
                              <m:t>ℏ</m:t>
                            </m:r>
                          </m:den>
                        </m:f>
                        <m:d>
                          <m:d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𝑬𝒕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fr-FR" sz="2000" b="1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b="1" i="1"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</m:d>
                      </m:sup>
                    </m:sSup>
                    <m:r>
                      <a:rPr lang="fr-FR" sz="2000" b="1" i="1">
                        <a:latin typeface="Cambria Math"/>
                      </a:rPr>
                      <m:t> </m:t>
                    </m:r>
                    <m:r>
                      <a:rPr lang="fr-FR" sz="2000" b="1" i="1">
                        <a:latin typeface="Cambria Math"/>
                      </a:rPr>
                      <m:t>𝒅</m:t>
                    </m:r>
                    <m:acc>
                      <m:accPr>
                        <m:chr m:val="⃗"/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fr-FR" sz="2000" b="1" dirty="0"/>
                  <a:t>	</a:t>
                </a:r>
                <a:r>
                  <a:rPr lang="fr-FR" sz="2000" dirty="0"/>
                  <a:t>	</a:t>
                </a:r>
              </a:p>
              <a:p>
                <a:pPr marL="0" indent="0">
                  <a:lnSpc>
                    <a:spcPct val="150000"/>
                  </a:lnSpc>
                  <a:buFont typeface="Arial" charset="0"/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Font typeface="Arial" charset="0"/>
                  <a:buNone/>
                </a:pPr>
                <a:endParaRPr lang="fr-FR" sz="2000" dirty="0"/>
              </a:p>
              <a:p>
                <a:pPr marL="0" indent="0">
                  <a:buFont typeface="Arial" charset="0"/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4818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4192"/>
                <a:ext cx="8229600" cy="6858000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3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2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000" b="1" u="sng" dirty="0"/>
                  <a:t>IV. Vitesse de phase et vitesse de groupe</a:t>
                </a:r>
              </a:p>
              <a:p>
                <a:pPr marL="0" indent="0">
                  <a:buNone/>
                </a:pPr>
                <a:endParaRPr lang="fr-FR" sz="2000" b="1" u="sng" dirty="0"/>
              </a:p>
              <a:p>
                <a:pPr marL="457200" indent="-457200">
                  <a:buAutoNum type="arabicPeriod"/>
                </a:pPr>
                <a:r>
                  <a:rPr lang="fr-FR" sz="2000" b="1" u="sng" dirty="0">
                    <a:solidFill>
                      <a:schemeClr val="accent1"/>
                    </a:solidFill>
                  </a:rPr>
                  <a:t>Vitesse de phase </a:t>
                </a:r>
                <a:r>
                  <a:rPr lang="fr-FR" sz="2000" b="1" u="sng" dirty="0"/>
                  <a:t>: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C’est la vitesse de propagation de l’onde. Elle est donnée par </a:t>
                </a:r>
                <a:r>
                  <a:rPr lang="fr-FR" sz="2000" dirty="0"/>
                  <a:t>:</a:t>
                </a:r>
              </a:p>
              <a:p>
                <a:pPr marL="0" indent="0" algn="ctr">
                  <a:buNone/>
                </a:pPr>
                <a:r>
                  <a:rPr lang="fr-FR" sz="20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𝜑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fr-FR" sz="2000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fr-FR" sz="2000" dirty="0"/>
                  <a:t>					</a:t>
                </a:r>
              </a:p>
              <a:p>
                <a:pPr marL="0" indent="0">
                  <a:buNone/>
                </a:pPr>
                <a:r>
                  <a:rPr lang="fr-FR" sz="2000" b="1" u="sng" dirty="0">
                    <a:solidFill>
                      <a:schemeClr val="accent1"/>
                    </a:solidFill>
                  </a:rPr>
                  <a:t>2. Vitesse de groupe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C’est la vitesse de déplacement de maximum centrale de paquet d’onde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/>
                          </a:rPr>
                          <m:t>𝑑</m:t>
                        </m:r>
                        <m:r>
                          <a:rPr lang="fr-FR" sz="2000" i="1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fr-FR" sz="2000" i="1">
                            <a:latin typeface="Cambria Math"/>
                          </a:rPr>
                          <m:t>𝑑𝑘</m:t>
                        </m:r>
                      </m:den>
                    </m:f>
                  </m:oMath>
                </a14:m>
                <a:r>
                  <a:rPr lang="fr-FR" sz="2000" dirty="0"/>
                  <a:t>	</a:t>
                </a:r>
              </a:p>
              <a:p>
                <a:pPr marL="0" indent="0" algn="just">
                  <a:buNone/>
                </a:pPr>
                <a:r>
                  <a:rPr lang="fr-FR" sz="2000" b="1" u="sng" dirty="0"/>
                  <a:t>V. Relations d’incertitude de Heisenberg</a:t>
                </a:r>
              </a:p>
              <a:p>
                <a:pPr marL="0" indent="0">
                  <a:buNone/>
                </a:pPr>
                <a:r>
                  <a:rPr lang="fr-FR" sz="2000" dirty="0"/>
                  <a:t>En mécanique classique la mesure de la position ou de la vitesse d’une particule peut être  très précise et parfaite. </a:t>
                </a:r>
              </a:p>
              <a:p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En mécanique quantique, nous avons vu que la particule est décrite par une fonction d’onde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r</m:t>
                            </m:r>
                          </m:e>
                        </m:acc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qui représente l’amplitude de probabilité de trouver la particule au point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r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à l’instant t.</a:t>
                </a:r>
              </a:p>
              <a:p>
                <a:pPr marL="0" indent="0" algn="ctr">
                  <a:buNone/>
                </a:pPr>
                <a:r>
                  <a:rPr lang="fr-FR" sz="2000" dirty="0"/>
                  <a:t>	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∆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.∆</m:t>
                    </m:r>
                    <m:r>
                      <a:rPr lang="fr-FR" sz="2000" i="1">
                        <a:latin typeface="Cambria Math"/>
                      </a:rPr>
                      <m:t>𝑘</m:t>
                    </m:r>
                    <m:r>
                      <a:rPr lang="fr-FR" sz="2000" i="1">
                        <a:latin typeface="Cambria Math"/>
                      </a:rPr>
                      <m:t>≥1</m:t>
                    </m:r>
                  </m:oMath>
                </a14:m>
                <a:r>
                  <a:rPr lang="fr-FR" sz="2000" dirty="0"/>
                  <a:t>					</a:t>
                </a:r>
              </a:p>
              <a:p>
                <a:pPr marL="0" indent="0" algn="ctr">
                  <a:buNone/>
                </a:pPr>
                <a:r>
                  <a:rPr lang="fr-FR" sz="2000" dirty="0"/>
                  <a:t>	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∆</m:t>
                    </m:r>
                    <m:r>
                      <a:rPr lang="fr-FR" sz="2000" i="1">
                        <a:latin typeface="Cambria Math"/>
                      </a:rPr>
                      <m:t>𝑥</m:t>
                    </m:r>
                    <m:r>
                      <a:rPr lang="fr-FR" sz="2000" i="1">
                        <a:latin typeface="Cambria Math"/>
                      </a:rPr>
                      <m:t>.∆</m:t>
                    </m:r>
                    <m:r>
                      <a:rPr lang="fr-FR" sz="2000" i="1">
                        <a:latin typeface="Cambria Math"/>
                      </a:rPr>
                      <m:t>𝑝</m:t>
                    </m:r>
                    <m:r>
                      <a:rPr lang="fr-FR" sz="2000" i="1">
                        <a:latin typeface="Cambria Math"/>
                      </a:rPr>
                      <m:t>≥</m:t>
                    </m:r>
                    <m:r>
                      <a:rPr lang="fr-FR" sz="2000">
                        <a:latin typeface="Cambria Math"/>
                      </a:rPr>
                      <m:t>ℏ</m:t>
                    </m:r>
                  </m:oMath>
                </a14:m>
                <a:r>
                  <a:rPr lang="fr-FR" sz="2000" dirty="0"/>
                  <a:t>					</a:t>
                </a:r>
              </a:p>
              <a:p>
                <a:pPr marL="0" indent="0" algn="just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:r>
                  <a:rPr lang="fr-FR" sz="2000" dirty="0"/>
                  <a:t>					</a:t>
                </a:r>
              </a:p>
              <a:p>
                <a:pPr marL="0" indent="0">
                  <a:lnSpc>
                    <a:spcPct val="150000"/>
                  </a:lnSpc>
                  <a:buFont typeface="Arial" charset="0"/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5842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2113"/>
              </a:xfrm>
              <a:blipFill rotWithShape="1">
                <a:blip r:embed="rId3"/>
                <a:stretch>
                  <a:fillRect l="-741" t="-452" r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FR" sz="2000" dirty="0"/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IV-Principe de complémentarité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  On a vu que le rayonnement comme la matière présente un double aspect : ondulatoire et corpusculaire </a:t>
                </a:r>
                <a:r>
                  <a:rPr lang="fr-FR" sz="2000" dirty="0">
                    <a:solidFill>
                      <a:srgbClr val="002060"/>
                    </a:solidFill>
                  </a:rPr>
                  <a:t>(C'est la dualité onde- corpuscule).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 Ces deux aspects sont liés entre eux par les relations de Planck-Einstein 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ℏ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</m:e>
                    </m:acc>
                  </m:oMath>
                </a14:m>
                <a:r>
                  <a:rPr lang="fr-FR" sz="2000" b="1" i="1" dirty="0"/>
                  <a:t>	</a:t>
                </a:r>
                <a:r>
                  <a:rPr lang="fr-FR" sz="2000" dirty="0"/>
                  <a:t>		et 		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𝑬</m:t>
                    </m:r>
                    <m:r>
                      <a:rPr lang="fr-FR" sz="2000" b="1" i="1" smtClean="0">
                        <a:latin typeface="Cambria Math"/>
                      </a:rPr>
                      <m:t>=ℏ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fr-FR" sz="2000" b="1" i="1" dirty="0"/>
                  <a:t>	</a:t>
                </a:r>
                <a:r>
                  <a:rPr lang="fr-FR" sz="2000" dirty="0"/>
                  <a:t>		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Le principe de complémentarité de Bohr (1928) illustre l’impossibilité d’observer à la fois le caractère corpusculaire (localisé) et ondulatoire (étendu) de la matière.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Le principe de complémentarité peut-être comparé à l’impossibilité de lire simultanément le recto et le verso d’une même page.</a:t>
                </a:r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6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220" y="620688"/>
            <a:ext cx="82296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/>
              <a:t>	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32" y="1268760"/>
            <a:ext cx="7092292" cy="294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8" y="4437111"/>
            <a:ext cx="6852236" cy="880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2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endParaRPr lang="fr-FR" sz="2000" dirty="0"/>
          </a:p>
          <a:p>
            <a:pPr marL="0" lv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FF0000"/>
                </a:solidFill>
              </a:rPr>
              <a:t>Exemples de superposition d’O.P.M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4176464" cy="282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57" y="4437112"/>
            <a:ext cx="5048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7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Aux basses températures, le corps chauffé émet une lumière rouge, quand T augmente, il vire à l’oronge, puis au jaune, au blanc et au bleu.</a:t>
            </a:r>
          </a:p>
          <a:p>
            <a:pPr marL="0" indent="0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Comprendre et décrire mathématiquement ce qui se passe quand un morceau de fer chauffé change de couleur en émettant une quantité de lumière de plus en plus importante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fr-FR" sz="2200" dirty="0"/>
              <a:t>		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fr-FR" sz="2000" b="1" dirty="0">
                <a:solidFill>
                  <a:srgbClr val="FF0000"/>
                </a:solidFill>
              </a:rPr>
              <a:t>			</a:t>
            </a:r>
            <a:r>
              <a:rPr lang="fr-FR" sz="2800" b="1" dirty="0">
                <a:solidFill>
                  <a:srgbClr val="FF0000"/>
                </a:solidFill>
              </a:rPr>
              <a:t>Problème de corps noir</a:t>
            </a:r>
            <a:endParaRPr lang="fr-FR" sz="2800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fr-FR" sz="2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fr-FR" sz="2400" b="1" u="sng" dirty="0"/>
          </a:p>
          <a:p>
            <a:pPr marL="0" indent="0" eaLnBrk="1" hangingPunct="1">
              <a:buNone/>
            </a:pP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r>
              <a:rPr lang="fr-FR" sz="2000" b="1" u="sng" dirty="0"/>
              <a:t>I. Rayonnement du corps noir</a:t>
            </a:r>
          </a:p>
          <a:p>
            <a:pPr marL="0" indent="0">
              <a:buNone/>
            </a:pPr>
            <a:r>
              <a:rPr lang="fr-FR" sz="2000" b="1" u="sng" dirty="0"/>
              <a:t>1. Définition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Un corps noir est un corps qui absorbe intégralement tout rayonnement frappant sa surface.</a:t>
            </a:r>
            <a:r>
              <a:rPr lang="fr-FR" sz="2000" b="1" dirty="0"/>
              <a:t> </a:t>
            </a:r>
            <a:endParaRPr lang="fr-FR" sz="2000" dirty="0"/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Remarque : le terme noir ne veut pas dire que sa couleur est noire</a:t>
            </a:r>
          </a:p>
          <a:p>
            <a:pPr marL="0" indent="0">
              <a:buNone/>
            </a:pPr>
            <a:endParaRPr lang="fr-FR" sz="2400" dirty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fr-FR" sz="2200" dirty="0"/>
              <a:t>		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fr-FR" sz="2200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fr-FR" sz="2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fr-FR" sz="2400" b="1" u="sng" dirty="0"/>
          </a:p>
          <a:p>
            <a:pPr marL="0" indent="0">
              <a:buNone/>
            </a:pPr>
            <a:r>
              <a:rPr lang="fr-FR" sz="2400" b="1" u="sng" dirty="0"/>
              <a:t>2. Expérience et interprétation classique</a:t>
            </a:r>
          </a:p>
          <a:p>
            <a:pPr marL="0" indent="0">
              <a:buNone/>
            </a:pPr>
            <a:r>
              <a:rPr lang="fr-FR" sz="2400" b="1" u="sng" dirty="0"/>
              <a:t>a-Expérience.</a:t>
            </a:r>
          </a:p>
          <a:p>
            <a:pPr marL="0" indent="0" eaLnBrk="1" hangingPunct="1">
              <a:buNone/>
            </a:pPr>
            <a:r>
              <a:rPr lang="fr-FR" sz="2000" dirty="0"/>
              <a:t>Si on chauffe un corps à haute température, il émet de la lumière à toutes les longueurs d’onde. </a:t>
            </a:r>
          </a:p>
          <a:p>
            <a:pPr marL="0" indent="0" eaLnBrk="1" hangingPunct="1">
              <a:buNone/>
            </a:pP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" t="2738" r="6540" b="8041"/>
          <a:stretch>
            <a:fillRect/>
          </a:stretch>
        </p:blipFill>
        <p:spPr bwMode="auto">
          <a:xfrm>
            <a:off x="3248025" y="2420937"/>
            <a:ext cx="2647950" cy="201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7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133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/>
              <a:t>L'analyse spectrale de la lumière émise révèle un spectre continu où toutes les fréquences 𝜈 sont représentées.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000" i="1" dirty="0"/>
              <a:t>Figure 1</a:t>
            </a:r>
            <a:r>
              <a:rPr lang="fr-FR" sz="2000" dirty="0"/>
              <a:t>: </a:t>
            </a:r>
            <a:r>
              <a:rPr lang="fr-FR" sz="2000" i="1" dirty="0"/>
              <a:t>Spectre d'émission d'un corps porté à haute température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000" dirty="0"/>
              <a:t>(corps noir).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3062"/>
          <a:stretch>
            <a:fillRect/>
          </a:stretch>
        </p:blipFill>
        <p:spPr bwMode="auto">
          <a:xfrm>
            <a:off x="1691680" y="1109788"/>
            <a:ext cx="51816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0" y="3573016"/>
            <a:ext cx="77533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1624</Words>
  <Application>Microsoft Office PowerPoint</Application>
  <PresentationFormat>Affichage à l'écran (4:3)</PresentationFormat>
  <Paragraphs>488</Paragraphs>
  <Slides>60</Slides>
  <Notes>4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Cambria Math</vt:lpstr>
      <vt:lpstr>Courier New</vt:lpstr>
      <vt:lpstr>Symbol</vt:lpstr>
      <vt:lpstr>Wingdings</vt:lpstr>
      <vt:lpstr>Thème Office</vt:lpstr>
      <vt:lpstr>COURS DE MECANIQUE QUANTIQUE Filières SMP-S4</vt:lpstr>
      <vt:lpstr>Chapitre 1 Origines de la mécanique quantique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Chapitre 2 Dualité onde-corpuscle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 PC 1</dc:creator>
  <cp:lastModifiedBy>hamid</cp:lastModifiedBy>
  <cp:revision>285</cp:revision>
  <dcterms:created xsi:type="dcterms:W3CDTF">2016-01-14T14:56:40Z</dcterms:created>
  <dcterms:modified xsi:type="dcterms:W3CDTF">2024-02-25T10:38:13Z</dcterms:modified>
</cp:coreProperties>
</file>