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a" ContentType="audio/x-ms-wma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1" r:id="rId2"/>
    <p:sldId id="272" r:id="rId3"/>
    <p:sldId id="256" r:id="rId4"/>
    <p:sldId id="257" r:id="rId5"/>
    <p:sldId id="258" r:id="rId6"/>
    <p:sldId id="260" r:id="rId7"/>
    <p:sldId id="259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3.wma"/><Relationship Id="rId7" Type="http://schemas.openxmlformats.org/officeDocument/2006/relationships/image" Target="../media/image2.jpeg"/><Relationship Id="rId12" Type="http://schemas.openxmlformats.org/officeDocument/2006/relationships/image" Target="../media/image5.emf"/><Relationship Id="rId2" Type="http://schemas.microsoft.com/office/2007/relationships/media" Target="../media/media3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jpeg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8.emf"/><Relationship Id="rId3" Type="http://schemas.openxmlformats.org/officeDocument/2006/relationships/audio" Target="../media/media4.wma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microsoft.com/office/2007/relationships/media" Target="../media/media4.wma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11" Type="http://schemas.openxmlformats.org/officeDocument/2006/relationships/image" Target="../media/image7.e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4.bin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.jpeg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7.emf"/><Relationship Id="rId5" Type="http://schemas.openxmlformats.org/officeDocument/2006/relationships/image" Target="../media/image18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2.jpeg"/><Relationship Id="rId9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641873" y="852212"/>
            <a:ext cx="10515600" cy="1325563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accent2"/>
                </a:solidFill>
              </a:rPr>
              <a:t>Introduction générale</a:t>
            </a: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641873" y="2307115"/>
            <a:ext cx="11550127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Objectif &amp; intérêt du module de Chimie Organique 2.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Bref sur les chapitres du module.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Principales règles utilisées en C.O.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Principes et facteurs de stabilités.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Différentes types des réactions d’addition, de substitution et d’élimination.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Différentes </a:t>
            </a:r>
            <a:r>
              <a:rPr lang="fr-FR" dirty="0" smtClean="0"/>
              <a:t>modes d’Oxydation.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0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1"/>
    </mc:Choice>
    <mc:Fallback xmlns="">
      <p:transition spd="slow" advTm="1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641873" y="852212"/>
            <a:ext cx="10515600" cy="1325563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accent2"/>
                </a:solidFill>
              </a:rPr>
              <a:t>Réactivité des alcènes</a:t>
            </a:r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641873" y="2307115"/>
            <a:ext cx="11550127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 Hydratation en milieu acide.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err="1" smtClean="0"/>
              <a:t>Hydrohalogénation</a:t>
            </a:r>
            <a:r>
              <a:rPr lang="fr-FR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Addition électrophile de H2O( action des boranes</a:t>
            </a:r>
            <a:r>
              <a:rPr lang="fr-FR" dirty="0"/>
              <a:t>) </a:t>
            </a:r>
            <a:r>
              <a:rPr lang="fr-FR" dirty="0" smtClean="0"/>
              <a:t>             Anti </a:t>
            </a:r>
            <a:r>
              <a:rPr lang="fr-FR" dirty="0" err="1" smtClean="0"/>
              <a:t>Markownikov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Addition radicalaire  </a:t>
            </a:r>
            <a:r>
              <a:rPr lang="fr-FR" dirty="0"/>
              <a:t>de </a:t>
            </a:r>
            <a:r>
              <a:rPr lang="fr-FR" dirty="0" smtClean="0"/>
              <a:t>HX                 Anti </a:t>
            </a:r>
            <a:r>
              <a:rPr lang="fr-FR" dirty="0" err="1" smtClean="0"/>
              <a:t>Markovnikov</a:t>
            </a:r>
            <a:endParaRPr lang="fr-F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 smtClean="0"/>
              <a:t>Oxydation.</a:t>
            </a: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</p:txBody>
      </p:sp>
      <p:sp>
        <p:nvSpPr>
          <p:cNvPr id="11" name="Flèche droite 10"/>
          <p:cNvSpPr/>
          <p:nvPr/>
        </p:nvSpPr>
        <p:spPr>
          <a:xfrm>
            <a:off x="8360230" y="3545114"/>
            <a:ext cx="841828" cy="979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droite 11"/>
          <p:cNvSpPr/>
          <p:nvPr/>
        </p:nvSpPr>
        <p:spPr>
          <a:xfrm>
            <a:off x="5094514" y="4009656"/>
            <a:ext cx="1074058" cy="1559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5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6218"/>
    </mc:Choice>
    <mc:Fallback xmlns="">
      <p:transition spd="slow" advTm="726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303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>
            <a:off x="3033486" y="27442"/>
            <a:ext cx="9059116" cy="792829"/>
          </a:xfrm>
        </p:spPr>
        <p:txBody>
          <a:bodyPr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Hydratation en milieu acide des alcènes</a:t>
            </a: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sz="2000" b="1" dirty="0" smtClean="0">
                <a:solidFill>
                  <a:srgbClr val="7030A0"/>
                </a:solidFill>
              </a:rPr>
              <a:t>Obtention de l’alcool le plus substitué: règle de </a:t>
            </a:r>
            <a:r>
              <a:rPr lang="fr-FR" sz="2000" b="1" dirty="0" err="1" smtClean="0">
                <a:solidFill>
                  <a:srgbClr val="7030A0"/>
                </a:solidFill>
              </a:rPr>
              <a:t>Markownikov</a:t>
            </a:r>
            <a:endParaRPr lang="fr-FR" sz="2000" b="1" dirty="0">
              <a:solidFill>
                <a:srgbClr val="7030A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794727"/>
              </p:ext>
            </p:extLst>
          </p:nvPr>
        </p:nvGraphicFramePr>
        <p:xfrm>
          <a:off x="516290" y="2325687"/>
          <a:ext cx="4015930" cy="2870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CS ChemDraw Drawing" r:id="rId9" imgW="3344852" imgH="2390570" progId="ChemDraw.Document.6.0">
                  <p:embed/>
                </p:oleObj>
              </mc:Choice>
              <mc:Fallback>
                <p:oleObj name="CS ChemDraw Drawing" r:id="rId9" imgW="3344852" imgH="239057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6290" y="2325687"/>
                        <a:ext cx="4015930" cy="2870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926540"/>
              </p:ext>
            </p:extLst>
          </p:nvPr>
        </p:nvGraphicFramePr>
        <p:xfrm>
          <a:off x="4859431" y="847713"/>
          <a:ext cx="7233171" cy="5902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CS ChemDraw Drawing" r:id="rId11" imgW="6756873" imgH="5630828" progId="ChemDraw.Document.6.0">
                  <p:embed/>
                </p:oleObj>
              </mc:Choice>
              <mc:Fallback>
                <p:oleObj name="CS ChemDraw Drawing" r:id="rId11" imgW="6756873" imgH="563082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59431" y="847713"/>
                        <a:ext cx="7233171" cy="5902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802743" y="85731"/>
            <a:ext cx="7626620" cy="754643"/>
          </a:xfrm>
        </p:spPr>
        <p:txBody>
          <a:bodyPr>
            <a:normAutofit/>
          </a:bodyPr>
          <a:lstStyle/>
          <a:p>
            <a:pPr algn="ctr"/>
            <a:r>
              <a:rPr lang="fr-FR" sz="2400" b="1" dirty="0" err="1" smtClean="0">
                <a:solidFill>
                  <a:srgbClr val="FF0000"/>
                </a:solidFill>
              </a:rPr>
              <a:t>Hydrohalogénation</a:t>
            </a:r>
            <a:r>
              <a:rPr lang="fr-FR" sz="2400" b="1" dirty="0" smtClean="0">
                <a:solidFill>
                  <a:srgbClr val="FF0000"/>
                </a:solidFill>
              </a:rPr>
              <a:t> des </a:t>
            </a:r>
            <a:r>
              <a:rPr lang="fr-FR" sz="2400" b="1" dirty="0">
                <a:solidFill>
                  <a:srgbClr val="FF0000"/>
                </a:solidFill>
              </a:rPr>
              <a:t>alcènes</a:t>
            </a:r>
            <a:r>
              <a:rPr lang="fr-FR" sz="2400" b="1" dirty="0" smtClean="0">
                <a:solidFill>
                  <a:srgbClr val="FF0000"/>
                </a:solidFill>
              </a:rPr>
              <a:t>.</a:t>
            </a:r>
            <a:endParaRPr lang="fr-FR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3281"/>
              </p:ext>
            </p:extLst>
          </p:nvPr>
        </p:nvGraphicFramePr>
        <p:xfrm>
          <a:off x="4588066" y="657092"/>
          <a:ext cx="7146097" cy="2729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CS ChemDraw Drawing" r:id="rId7" imgW="6722114" imgH="2360559" progId="ChemDraw.Document.6.0">
                  <p:embed/>
                </p:oleObj>
              </mc:Choice>
              <mc:Fallback>
                <p:oleObj name="CS ChemDraw Drawing" r:id="rId7" imgW="6722114" imgH="236055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88066" y="657092"/>
                        <a:ext cx="7146097" cy="2729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178657"/>
              </p:ext>
            </p:extLst>
          </p:nvPr>
        </p:nvGraphicFramePr>
        <p:xfrm>
          <a:off x="524437" y="2810370"/>
          <a:ext cx="4097940" cy="1703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CS ChemDraw Drawing" r:id="rId10" imgW="4110020" imgH="1072896" progId="ChemDraw.Document.6.0">
                  <p:embed/>
                </p:oleObj>
              </mc:Choice>
              <mc:Fallback>
                <p:oleObj name="CS ChemDraw Drawing" r:id="rId10" imgW="4110020" imgH="107289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4437" y="2810370"/>
                        <a:ext cx="4097940" cy="1703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3998"/>
              </p:ext>
            </p:extLst>
          </p:nvPr>
        </p:nvGraphicFramePr>
        <p:xfrm>
          <a:off x="4588066" y="3429001"/>
          <a:ext cx="7146097" cy="3075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CS ChemDraw Drawing" r:id="rId12" imgW="5997811" imgH="2445434" progId="ChemDraw.Document.6.0">
                  <p:embed/>
                </p:oleObj>
              </mc:Choice>
              <mc:Fallback>
                <p:oleObj name="CS ChemDraw Drawing" r:id="rId12" imgW="5997811" imgH="244543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88066" y="3429001"/>
                        <a:ext cx="7146097" cy="3075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453"/>
    </mc:Choice>
    <mc:Fallback xmlns="">
      <p:transition spd="slow" advTm="238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3258" y="1005447"/>
            <a:ext cx="8432800" cy="1026553"/>
          </a:xfrm>
          <a:prstGeom prst="rect">
            <a:avLst/>
          </a:prstGeom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055143"/>
              </p:ext>
            </p:extLst>
          </p:nvPr>
        </p:nvGraphicFramePr>
        <p:xfrm>
          <a:off x="878950" y="2931885"/>
          <a:ext cx="10857221" cy="3033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CS ChemDraw Drawing" r:id="rId6" imgW="6749358" imgH="1886478" progId="ChemDraw.Document.6.0">
                  <p:embed/>
                </p:oleObj>
              </mc:Choice>
              <mc:Fallback>
                <p:oleObj name="CS ChemDraw Drawing" r:id="rId6" imgW="6749358" imgH="188647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8950" y="2931885"/>
                        <a:ext cx="10857221" cy="3033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21" y="1057370"/>
            <a:ext cx="11304707" cy="718182"/>
          </a:xfrm>
          <a:prstGeom prst="rect">
            <a:avLst/>
          </a:prstGeom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573470"/>
              </p:ext>
            </p:extLst>
          </p:nvPr>
        </p:nvGraphicFramePr>
        <p:xfrm>
          <a:off x="1204686" y="2012651"/>
          <a:ext cx="10643447" cy="4508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CS ChemDraw Drawing" r:id="rId6" imgW="6479741" imgH="3099582" progId="ChemDraw.Document.6.0">
                  <p:embed/>
                </p:oleObj>
              </mc:Choice>
              <mc:Fallback>
                <p:oleObj name="CS ChemDraw Drawing" r:id="rId6" imgW="6479741" imgH="309958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04686" y="2012651"/>
                        <a:ext cx="10643447" cy="4508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21" y="1374191"/>
            <a:ext cx="11274886" cy="7158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36372" y="410135"/>
            <a:ext cx="5500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Addition électrophile sur un alcène.</a:t>
            </a:r>
            <a:endParaRPr lang="fr-FR" sz="2800" dirty="0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309152"/>
              </p:ext>
            </p:extLst>
          </p:nvPr>
        </p:nvGraphicFramePr>
        <p:xfrm>
          <a:off x="654049" y="2429293"/>
          <a:ext cx="11333958" cy="4027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CS ChemDraw Drawing" r:id="rId6" imgW="6671385" imgH="2370875" progId="ChemDraw.Document.6.0">
                  <p:embed/>
                </p:oleObj>
              </mc:Choice>
              <mc:Fallback>
                <p:oleObj name="CS ChemDraw Drawing" r:id="rId6" imgW="6671385" imgH="237087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4049" y="2429293"/>
                        <a:ext cx="11333958" cy="4027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0300" y="1319889"/>
            <a:ext cx="4482126" cy="2169192"/>
          </a:xfrm>
          <a:prstGeom prst="rect">
            <a:avLst/>
          </a:prstGeom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513757"/>
              </p:ext>
            </p:extLst>
          </p:nvPr>
        </p:nvGraphicFramePr>
        <p:xfrm>
          <a:off x="555689" y="1766203"/>
          <a:ext cx="6280150" cy="198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CS ChemDraw Drawing" r:id="rId6" imgW="6280111" imgH="1989641" progId="ChemDraw.Document.6.0">
                  <p:embed/>
                </p:oleObj>
              </mc:Choice>
              <mc:Fallback>
                <p:oleObj name="CS ChemDraw Drawing" r:id="rId6" imgW="6280111" imgH="198964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5689" y="1766203"/>
                        <a:ext cx="6280150" cy="198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4371790" y="195854"/>
            <a:ext cx="4838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Oxydation &amp; Addition </a:t>
            </a:r>
            <a:r>
              <a:rPr lang="fr-FR" b="1" dirty="0">
                <a:solidFill>
                  <a:srgbClr val="FF0000"/>
                </a:solidFill>
              </a:rPr>
              <a:t>électrophile sur un alcène.</a:t>
            </a:r>
            <a:endParaRPr lang="fr-FR" dirty="0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621255"/>
              </p:ext>
            </p:extLst>
          </p:nvPr>
        </p:nvGraphicFramePr>
        <p:xfrm>
          <a:off x="6996425" y="4078516"/>
          <a:ext cx="4869877" cy="1912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CS ChemDraw Drawing" r:id="rId8" imgW="4131627" imgH="1622474" progId="ChemDraw.Document.6.0">
                  <p:embed/>
                </p:oleObj>
              </mc:Choice>
              <mc:Fallback>
                <p:oleObj name="CS ChemDraw Drawing" r:id="rId8" imgW="4131627" imgH="162247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96425" y="4078516"/>
                        <a:ext cx="4869877" cy="1912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726696"/>
              </p:ext>
            </p:extLst>
          </p:nvPr>
        </p:nvGraphicFramePr>
        <p:xfrm>
          <a:off x="671575" y="4701272"/>
          <a:ext cx="6164264" cy="1916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CS ChemDraw Drawing" r:id="rId10" imgW="5217612" imgH="1622474" progId="ChemDraw.Document.6.0">
                  <p:embed/>
                </p:oleObj>
              </mc:Choice>
              <mc:Fallback>
                <p:oleObj name="CS ChemDraw Drawing" r:id="rId10" imgW="5217612" imgH="162247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575" y="4701272"/>
                        <a:ext cx="6164264" cy="1916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3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4886</TotalTime>
  <Words>102</Words>
  <Application>Microsoft Office PowerPoint</Application>
  <PresentationFormat>Grand écran</PresentationFormat>
  <Paragraphs>18</Paragraphs>
  <Slides>8</Slides>
  <Notes>1</Notes>
  <HiddenSlides>0</HiddenSlides>
  <MMClips>4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Thème Office</vt:lpstr>
      <vt:lpstr>CS ChemDraw Drawing</vt:lpstr>
      <vt:lpstr>Introduction générale</vt:lpstr>
      <vt:lpstr>Réactivité des alcènes</vt:lpstr>
      <vt:lpstr>Hydratation en milieu acide des alcènes Obtention de l’alcool le plus substitué: règle de Markownikov</vt:lpstr>
      <vt:lpstr>Hydrohalogénation des alcènes.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50</cp:revision>
  <dcterms:created xsi:type="dcterms:W3CDTF">2019-10-07T11:37:29Z</dcterms:created>
  <dcterms:modified xsi:type="dcterms:W3CDTF">2020-06-16T14:53:10Z</dcterms:modified>
</cp:coreProperties>
</file>