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4" r:id="rId1"/>
  </p:sldMasterIdLst>
  <p:sldIdLst>
    <p:sldId id="256" r:id="rId2"/>
    <p:sldId id="258" r:id="rId3"/>
    <p:sldId id="259" r:id="rId4"/>
    <p:sldId id="261" r:id="rId5"/>
    <p:sldId id="266" r:id="rId6"/>
    <p:sldId id="262" r:id="rId7"/>
    <p:sldId id="268" r:id="rId8"/>
    <p:sldId id="267" r:id="rId9"/>
    <p:sldId id="269" r:id="rId10"/>
    <p:sldId id="270" r:id="rId11"/>
    <p:sldId id="271" r:id="rId12"/>
    <p:sldId id="272" r:id="rId13"/>
    <p:sldId id="273" r:id="rId14"/>
    <p:sldId id="27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fr-FR"/>
              <a:t>Modifiez le style du titre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3/2/2023</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4289559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6DFF08F-DC6B-4601-B491-B0F83F6DD2DA}" type="datetimeFigureOut">
              <a:rPr lang="en-US" smtClean="0"/>
              <a:pPr/>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118479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fr-FR"/>
              <a:t>Modifiez le style du titre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6DFF08F-DC6B-4601-B491-B0F83F6DD2DA}" type="datetimeFigureOut">
              <a:rPr lang="en-US" smtClean="0"/>
              <a:pPr/>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1837478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6DFF08F-DC6B-4601-B491-B0F83F6DD2DA}" type="datetimeFigureOut">
              <a:rPr lang="en-US" smtClean="0"/>
              <a:pPr/>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6396171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fr-FR"/>
              <a:t>Modifiez le style du titre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6DFF08F-DC6B-4601-B491-B0F83F6DD2DA}" type="datetimeFigureOut">
              <a:rPr lang="en-US" smtClean="0"/>
              <a:pPr/>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689041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6DFF08F-DC6B-4601-B491-B0F83F6DD2DA}" type="datetimeFigureOut">
              <a:rPr lang="en-US" smtClean="0"/>
              <a:pPr/>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6734872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fr-FR"/>
              <a:t>Modifiez le style du titre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6DFF08F-DC6B-4601-B491-B0F83F6DD2DA}" type="datetimeFigureOut">
              <a:rPr lang="en-US" smtClean="0"/>
              <a:pPr/>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7361863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2673080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075283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538153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6DFF08F-DC6B-4601-B491-B0F83F6DD2DA}"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4134191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fr-FR"/>
              <a:t>Modifiez le style du titre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320193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3/2/2023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750960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3/2/2023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454179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3/2/2023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75779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fr-FR"/>
              <a:t>Modifiez le style du titre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6DFF08F-DC6B-4601-B491-B0F83F6DD2DA}"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886488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fr-FR"/>
              <a:t>Modifiez le style du titre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6DFF08F-DC6B-4601-B491-B0F83F6DD2DA}"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998184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6DFF08F-DC6B-4601-B491-B0F83F6DD2DA}" type="datetimeFigureOut">
              <a:rPr lang="en-US" smtClean="0"/>
              <a:pPr/>
              <a:t>3/2/2023</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01745061"/>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B1BFF62-ED2F-4C10-83F2-CFD173618EE3}"/>
              </a:ext>
            </a:extLst>
          </p:cNvPr>
          <p:cNvSpPr>
            <a:spLocks noGrp="1"/>
          </p:cNvSpPr>
          <p:nvPr>
            <p:ph type="ctrTitle"/>
          </p:nvPr>
        </p:nvSpPr>
        <p:spPr>
          <a:xfrm>
            <a:off x="1870364" y="1128376"/>
            <a:ext cx="9209116" cy="2867891"/>
          </a:xfrm>
        </p:spPr>
        <p:txBody>
          <a:bodyPr anchor="ctr">
            <a:normAutofit/>
          </a:bodyPr>
          <a:lstStyle/>
          <a:p>
            <a:pPr algn="ctr">
              <a:lnSpc>
                <a:spcPct val="150000"/>
              </a:lnSpc>
            </a:pPr>
            <a:r>
              <a:rPr lang="en-US" sz="4000" b="1" dirty="0"/>
              <a:t>Sociology of social institutions</a:t>
            </a:r>
            <a:r>
              <a:rPr lang="ar-MA" sz="4000" b="1" dirty="0"/>
              <a:t/>
            </a:r>
            <a:br>
              <a:rPr lang="ar-MA" sz="4000" b="1" dirty="0"/>
            </a:br>
            <a:r>
              <a:rPr lang="ar-MA" sz="4000" b="1" dirty="0"/>
              <a:t>سوسيولوجيا المؤسسات الاجتماعية</a:t>
            </a:r>
            <a:endParaRPr lang="en-US" sz="4000" b="1" dirty="0"/>
          </a:p>
        </p:txBody>
      </p:sp>
      <p:sp>
        <p:nvSpPr>
          <p:cNvPr id="3" name="Sous-titre 2">
            <a:extLst>
              <a:ext uri="{FF2B5EF4-FFF2-40B4-BE49-F238E27FC236}">
                <a16:creationId xmlns:a16="http://schemas.microsoft.com/office/drawing/2014/main" xmlns="" id="{D9BC29F4-241F-430A-9724-ECC2665DEFB3}"/>
              </a:ext>
            </a:extLst>
          </p:cNvPr>
          <p:cNvSpPr>
            <a:spLocks noGrp="1"/>
          </p:cNvSpPr>
          <p:nvPr>
            <p:ph type="subTitle" idx="1"/>
          </p:nvPr>
        </p:nvSpPr>
        <p:spPr>
          <a:xfrm>
            <a:off x="7273636" y="4592013"/>
            <a:ext cx="4090840" cy="1388534"/>
          </a:xfrm>
        </p:spPr>
        <p:txBody>
          <a:bodyPr anchor="ctr">
            <a:normAutofit/>
          </a:bodyPr>
          <a:lstStyle/>
          <a:p>
            <a:r>
              <a:rPr lang="fr-FR" sz="2400" b="1" dirty="0">
                <a:latin typeface="Garamond" panose="02020404030301010803" pitchFamily="18" charset="0"/>
              </a:rPr>
              <a:t>Ahmed ELKHATABI</a:t>
            </a:r>
          </a:p>
        </p:txBody>
      </p:sp>
    </p:spTree>
    <p:extLst>
      <p:ext uri="{BB962C8B-B14F-4D97-AF65-F5344CB8AC3E}">
        <p14:creationId xmlns:p14="http://schemas.microsoft.com/office/powerpoint/2010/main" val="3628122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xmlns="" id="{1C0091DD-98F0-4EC5-A124-A97802CDDD02}"/>
              </a:ext>
            </a:extLst>
          </p:cNvPr>
          <p:cNvSpPr>
            <a:spLocks noGrp="1"/>
          </p:cNvSpPr>
          <p:nvPr>
            <p:ph idx="1"/>
          </p:nvPr>
        </p:nvSpPr>
        <p:spPr>
          <a:xfrm>
            <a:off x="1025236" y="581891"/>
            <a:ext cx="10477787" cy="6068291"/>
          </a:xfrm>
        </p:spPr>
        <p:txBody>
          <a:bodyPr anchor="t">
            <a:normAutofit/>
          </a:bodyPr>
          <a:lstStyle/>
          <a:p>
            <a:pPr marL="514350" indent="-514350" algn="r" rtl="1">
              <a:buFont typeface="+mj-lt"/>
              <a:buAutoNum type="arabicPeriod" startAt="3"/>
            </a:pPr>
            <a:r>
              <a:rPr lang="ar-MA" sz="2800" b="1" dirty="0">
                <a:solidFill>
                  <a:srgbClr val="FF0000"/>
                </a:solidFill>
                <a:latin typeface="Times New Roman" panose="02020603050405020304" pitchFamily="18" charset="0"/>
                <a:cs typeface="Times New Roman" panose="02020603050405020304" pitchFamily="18" charset="0"/>
              </a:rPr>
              <a:t>حدود التقسيم الاجتماعي وبروز الخلل الوظيفي</a:t>
            </a:r>
          </a:p>
          <a:p>
            <a:pPr algn="r" rtl="1">
              <a:lnSpc>
                <a:spcPct val="150000"/>
              </a:lnSpc>
            </a:pPr>
            <a:r>
              <a:rPr lang="ar-MA" dirty="0">
                <a:latin typeface="Times New Roman" panose="02020603050405020304" pitchFamily="18" charset="0"/>
                <a:cs typeface="Times New Roman" panose="02020603050405020304" pitchFamily="18" charset="0"/>
              </a:rPr>
              <a:t>التوسع الكبير للتصنيع عمق التناقض بين الرأسمال والعمل بالتالي جعل الكثير من المؤسسات الاجتماعية تغير في أدوارها الاجتماعية بفعل تقسيم العمل الملازم للتصنيع</a:t>
            </a:r>
          </a:p>
          <a:p>
            <a:pPr algn="r" rtl="1">
              <a:lnSpc>
                <a:spcPct val="150000"/>
              </a:lnSpc>
            </a:pPr>
            <a:r>
              <a:rPr lang="ar-MA" dirty="0">
                <a:latin typeface="Times New Roman" panose="02020603050405020304" pitchFamily="18" charset="0"/>
                <a:cs typeface="Times New Roman" panose="02020603050405020304" pitchFamily="18" charset="0"/>
              </a:rPr>
              <a:t>حالة </a:t>
            </a:r>
            <a:r>
              <a:rPr lang="ar-MA" dirty="0" err="1">
                <a:latin typeface="Times New Roman" panose="02020603050405020304" pitchFamily="18" charset="0"/>
                <a:cs typeface="Times New Roman" panose="02020603050405020304" pitchFamily="18" charset="0"/>
              </a:rPr>
              <a:t>اللاعتيادي</a:t>
            </a:r>
            <a:r>
              <a:rPr lang="ar-MA" dirty="0">
                <a:latin typeface="Times New Roman" panose="02020603050405020304" pitchFamily="18" charset="0"/>
                <a:cs typeface="Times New Roman" panose="02020603050405020304" pitchFamily="18" charset="0"/>
              </a:rPr>
              <a:t> أو </a:t>
            </a:r>
            <a:r>
              <a:rPr lang="ar-MA" dirty="0" err="1">
                <a:latin typeface="Times New Roman" panose="02020603050405020304" pitchFamily="18" charset="0"/>
                <a:cs typeface="Times New Roman" panose="02020603050405020304" pitchFamily="18" charset="0"/>
              </a:rPr>
              <a:t>اللاطبيعي</a:t>
            </a:r>
            <a:r>
              <a:rPr lang="ar-MA" dirty="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(Anormal)</a:t>
            </a:r>
            <a:r>
              <a:rPr lang="ar-MA" dirty="0">
                <a:latin typeface="Times New Roman" panose="02020603050405020304" pitchFamily="18" charset="0"/>
                <a:cs typeface="Times New Roman" panose="02020603050405020304" pitchFamily="18" charset="0"/>
              </a:rPr>
              <a:t> لتقسيم العمل يساهم في إضعاف الرابط الاجتماعي، وتكسير الأفراد للقواعد الاجتماعية، بفعل عدم تلبية المؤسسات الاجتماعية </a:t>
            </a:r>
            <a:r>
              <a:rPr lang="ar-MA" dirty="0" err="1">
                <a:latin typeface="Times New Roman" panose="02020603050405020304" pitchFamily="18" charset="0"/>
                <a:cs typeface="Times New Roman" panose="02020603050405020304" pitchFamily="18" charset="0"/>
              </a:rPr>
              <a:t>لانتظارات</a:t>
            </a:r>
            <a:r>
              <a:rPr lang="ar-MA" dirty="0">
                <a:latin typeface="Times New Roman" panose="02020603050405020304" pitchFamily="18" charset="0"/>
                <a:cs typeface="Times New Roman" panose="02020603050405020304" pitchFamily="18" charset="0"/>
              </a:rPr>
              <a:t> الأفراد ورغباتهم.</a:t>
            </a:r>
          </a:p>
          <a:p>
            <a:pPr algn="r" rtl="1">
              <a:lnSpc>
                <a:spcPct val="150000"/>
              </a:lnSpc>
            </a:pPr>
            <a:r>
              <a:rPr lang="ar-MA" dirty="0">
                <a:latin typeface="Times New Roman" panose="02020603050405020304" pitchFamily="18" charset="0"/>
                <a:cs typeface="Times New Roman" panose="02020603050405020304" pitchFamily="18" charset="0"/>
              </a:rPr>
              <a:t>الخلاصة أنه كلما نمت وبرزت قيم الحرية الفردية كلما كان التحرر من ضغط المؤسسة أكبر، وإمكانية تكسير القواعد المؤسساتية واردة، بفعل تدني المراقبة الاجتماعية (الإكراه الاجتماعي)</a:t>
            </a:r>
          </a:p>
          <a:p>
            <a:pPr marL="0" indent="0" algn="r" rtl="1">
              <a:lnSpc>
                <a:spcPct val="150000"/>
              </a:lnSpc>
              <a:buNone/>
            </a:pPr>
            <a:endParaRPr lang="ar-M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4907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xmlns="" id="{1C0091DD-98F0-4EC5-A124-A97802CDDD02}"/>
              </a:ext>
            </a:extLst>
          </p:cNvPr>
          <p:cNvSpPr>
            <a:spLocks noGrp="1"/>
          </p:cNvSpPr>
          <p:nvPr>
            <p:ph idx="1"/>
          </p:nvPr>
        </p:nvSpPr>
        <p:spPr>
          <a:xfrm>
            <a:off x="1025236" y="581891"/>
            <a:ext cx="10477787" cy="5818909"/>
          </a:xfrm>
        </p:spPr>
        <p:txBody>
          <a:bodyPr anchor="t">
            <a:normAutofit/>
          </a:bodyPr>
          <a:lstStyle/>
          <a:p>
            <a:pPr marL="514350" indent="-514350" algn="r" rtl="1">
              <a:buFont typeface="+mj-lt"/>
              <a:buAutoNum type="arabicPeriod" startAt="4"/>
            </a:pPr>
            <a:r>
              <a:rPr lang="ar-MA" sz="2800" b="1" dirty="0">
                <a:solidFill>
                  <a:srgbClr val="FF0000"/>
                </a:solidFill>
                <a:latin typeface="Times New Roman" panose="02020603050405020304" pitchFamily="18" charset="0"/>
                <a:cs typeface="Times New Roman" panose="02020603050405020304" pitchFamily="18" charset="0"/>
              </a:rPr>
              <a:t>أسبقية المؤسسة عن الأفراد (مارسيل موس)</a:t>
            </a:r>
          </a:p>
          <a:p>
            <a:pPr algn="r" rtl="1">
              <a:lnSpc>
                <a:spcPct val="150000"/>
              </a:lnSpc>
            </a:pPr>
            <a:r>
              <a:rPr lang="ar-MA" dirty="0">
                <a:latin typeface="Times New Roman" panose="02020603050405020304" pitchFamily="18" charset="0"/>
                <a:cs typeface="Times New Roman" panose="02020603050405020304" pitchFamily="18" charset="0"/>
              </a:rPr>
              <a:t>يعتبر موس أن الاعتراف بالمؤسسة لا يتم إلا من خلال الأفعال وردود الأفعال (التفاعلات الاجتماعية) التي يقوم بها الأفراد كيفما كان حجم وشكل الجماعة التي ينتمون إليها.</a:t>
            </a:r>
          </a:p>
          <a:p>
            <a:pPr algn="r" rtl="1">
              <a:lnSpc>
                <a:spcPct val="150000"/>
              </a:lnSpc>
            </a:pPr>
            <a:r>
              <a:rPr lang="ar-MA" dirty="0">
                <a:latin typeface="Times New Roman" panose="02020603050405020304" pitchFamily="18" charset="0"/>
                <a:cs typeface="Times New Roman" panose="02020603050405020304" pitchFamily="18" charset="0"/>
              </a:rPr>
              <a:t>هناك حياة للمجتمع متمايزة ومختلفة عن حياة الأفراد، لأن ما يعيشه الأفراد وما يحدث داخل جماعة لا يعبر بالضرورة عن المظاهر الاجتماعية لحياة الجماعة، هذه الأخيرة لها تاريخ يتعدى زمن الأفراد</a:t>
            </a:r>
          </a:p>
          <a:p>
            <a:pPr algn="r" rtl="1">
              <a:lnSpc>
                <a:spcPct val="150000"/>
              </a:lnSpc>
            </a:pPr>
            <a:r>
              <a:rPr lang="ar-MA" dirty="0">
                <a:latin typeface="Times New Roman" panose="02020603050405020304" pitchFamily="18" charset="0"/>
                <a:cs typeface="Times New Roman" panose="02020603050405020304" pitchFamily="18" charset="0"/>
              </a:rPr>
              <a:t>للمؤسسات الاجتماعية طبيعة خاصة مقارنة مع تلك التي توجد لدى الأفراد حيث أحكام القيمة، والتوجهات </a:t>
            </a:r>
            <a:r>
              <a:rPr lang="ar-MA" dirty="0" err="1">
                <a:latin typeface="Times New Roman" panose="02020603050405020304" pitchFamily="18" charset="0"/>
                <a:cs typeface="Times New Roman" panose="02020603050405020304" pitchFamily="18" charset="0"/>
              </a:rPr>
              <a:t>والانتظارات</a:t>
            </a:r>
            <a:r>
              <a:rPr lang="ar-MA" dirty="0">
                <a:latin typeface="Times New Roman" panose="02020603050405020304" pitchFamily="18" charset="0"/>
                <a:cs typeface="Times New Roman" panose="02020603050405020304" pitchFamily="18" charset="0"/>
              </a:rPr>
              <a:t> تكون مختلفة ومتباينة. إذا أخذنا مثلا الحياة الاقتصادية للمجتمعات الحديثة، نجد تقسيم للعمل، إنتاج صناعي، نظام القروض، نمط الاستهلاك... كل هذا نجده باستقلال عن الأفراد كأفراد.</a:t>
            </a:r>
          </a:p>
          <a:p>
            <a:pPr marL="0" indent="0" algn="r" rtl="1">
              <a:lnSpc>
                <a:spcPct val="150000"/>
              </a:lnSpc>
              <a:buNone/>
            </a:pPr>
            <a:endParaRPr lang="ar-M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9638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xmlns="" id="{1C0091DD-98F0-4EC5-A124-A97802CDDD02}"/>
              </a:ext>
            </a:extLst>
          </p:cNvPr>
          <p:cNvSpPr>
            <a:spLocks noGrp="1"/>
          </p:cNvSpPr>
          <p:nvPr>
            <p:ph idx="1"/>
          </p:nvPr>
        </p:nvSpPr>
        <p:spPr>
          <a:xfrm>
            <a:off x="1025236" y="581891"/>
            <a:ext cx="10477787" cy="5624945"/>
          </a:xfrm>
        </p:spPr>
        <p:txBody>
          <a:bodyPr anchor="t">
            <a:normAutofit/>
          </a:bodyPr>
          <a:lstStyle/>
          <a:p>
            <a:pPr algn="r" rtl="1">
              <a:lnSpc>
                <a:spcPct val="150000"/>
              </a:lnSpc>
            </a:pPr>
            <a:r>
              <a:rPr lang="ar-MA" dirty="0">
                <a:latin typeface="Times New Roman" panose="02020603050405020304" pitchFamily="18" charset="0"/>
                <a:cs typeface="Times New Roman" panose="02020603050405020304" pitchFamily="18" charset="0"/>
              </a:rPr>
              <a:t>كل هذه المظاهر تعبر عن نمط اشتغال المؤسسة وليس الفرد، لأن هذا الأخير لا معنى له بدون وجود المؤسسة</a:t>
            </a:r>
          </a:p>
          <a:p>
            <a:pPr algn="r" rtl="1">
              <a:lnSpc>
                <a:spcPct val="150000"/>
              </a:lnSpc>
            </a:pPr>
            <a:r>
              <a:rPr lang="ar-MA" dirty="0">
                <a:latin typeface="Times New Roman" panose="02020603050405020304" pitchFamily="18" charset="0"/>
                <a:cs typeface="Times New Roman" panose="02020603050405020304" pitchFamily="18" charset="0"/>
              </a:rPr>
              <a:t>المؤسسات الاجتماعية سابقة زمانيا عن حياة الفرد، وعمر المؤسسة أكبر بكثير من عمر الأفراد معناه أن حياة الأفراد تختلف كليا عن حياة المؤسسات (الجماعات)</a:t>
            </a:r>
          </a:p>
          <a:p>
            <a:pPr algn="r" rtl="1">
              <a:lnSpc>
                <a:spcPct val="150000"/>
              </a:lnSpc>
            </a:pPr>
            <a:r>
              <a:rPr lang="ar-MA" dirty="0">
                <a:latin typeface="Times New Roman" panose="02020603050405020304" pitchFamily="18" charset="0"/>
                <a:cs typeface="Times New Roman" panose="02020603050405020304" pitchFamily="18" charset="0"/>
              </a:rPr>
              <a:t>هنا يتضح التعقيد الذي تتميز به المؤسسة في أداء أدوارها ووظائفها، وهو نفس التعقيد يميز أشكالها (تعدد المؤسسات وتنوعها).</a:t>
            </a:r>
          </a:p>
          <a:p>
            <a:pPr algn="r" rtl="1">
              <a:lnSpc>
                <a:spcPct val="150000"/>
              </a:lnSpc>
            </a:pPr>
            <a:r>
              <a:rPr lang="ar-MA" dirty="0">
                <a:latin typeface="Times New Roman" panose="02020603050405020304" pitchFamily="18" charset="0"/>
                <a:cs typeface="Times New Roman" panose="02020603050405020304" pitchFamily="18" charset="0"/>
              </a:rPr>
              <a:t>الظواهر الاجتماعية معممة أو عامة </a:t>
            </a:r>
            <a:r>
              <a:rPr lang="fr-FR" dirty="0">
                <a:latin typeface="Times New Roman" panose="02020603050405020304" pitchFamily="18" charset="0"/>
                <a:cs typeface="Times New Roman" panose="02020603050405020304" pitchFamily="18" charset="0"/>
              </a:rPr>
              <a:t>(Généralisés)</a:t>
            </a:r>
            <a:r>
              <a:rPr lang="ar-MA" dirty="0">
                <a:latin typeface="Times New Roman" panose="02020603050405020304" pitchFamily="18" charset="0"/>
                <a:cs typeface="Times New Roman" panose="02020603050405020304" pitchFamily="18" charset="0"/>
              </a:rPr>
              <a:t>، وتتمايز حسب درجة التعميم هذه. </a:t>
            </a:r>
            <a:r>
              <a:rPr lang="ar-MA" dirty="0">
                <a:solidFill>
                  <a:srgbClr val="FF0000"/>
                </a:solidFill>
                <a:latin typeface="Times New Roman" panose="02020603050405020304" pitchFamily="18" charset="0"/>
                <a:cs typeface="Times New Roman" panose="02020603050405020304" pitchFamily="18" charset="0"/>
              </a:rPr>
              <a:t>معنى هذا أن ما هو عام هو ما هو طبيعي وعادي وهو ما يشكل موضوع السوسيولوجيا لأننا يمكن دراسته في نسق أو نظام بحثي.</a:t>
            </a:r>
            <a:endParaRPr lang="ar-MA" dirty="0">
              <a:latin typeface="Times New Roman" panose="02020603050405020304" pitchFamily="18" charset="0"/>
              <a:cs typeface="Times New Roman" panose="02020603050405020304" pitchFamily="18" charset="0"/>
            </a:endParaRPr>
          </a:p>
          <a:p>
            <a:pPr marL="0" indent="0" algn="r" rtl="1">
              <a:lnSpc>
                <a:spcPct val="150000"/>
              </a:lnSpc>
              <a:buNone/>
            </a:pPr>
            <a:endParaRPr lang="ar-M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5065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xmlns="" id="{1C0091DD-98F0-4EC5-A124-A97802CDDD02}"/>
              </a:ext>
            </a:extLst>
          </p:cNvPr>
          <p:cNvSpPr>
            <a:spLocks noGrp="1"/>
          </p:cNvSpPr>
          <p:nvPr>
            <p:ph idx="1"/>
          </p:nvPr>
        </p:nvSpPr>
        <p:spPr>
          <a:xfrm>
            <a:off x="1025236" y="581891"/>
            <a:ext cx="10477787" cy="5624945"/>
          </a:xfrm>
        </p:spPr>
        <p:txBody>
          <a:bodyPr anchor="t">
            <a:normAutofit/>
          </a:bodyPr>
          <a:lstStyle/>
          <a:p>
            <a:pPr algn="r" rtl="1">
              <a:lnSpc>
                <a:spcPct val="150000"/>
              </a:lnSpc>
            </a:pPr>
            <a:r>
              <a:rPr lang="ar-MA" dirty="0">
                <a:latin typeface="Times New Roman" panose="02020603050405020304" pitchFamily="18" charset="0"/>
                <a:cs typeface="Times New Roman" panose="02020603050405020304" pitchFamily="18" charset="0"/>
              </a:rPr>
              <a:t>بنفس الشكل أن علوم الحياة هي علوم الوظائف الحيوية، فإن علم المجتمع هو العلم الذي يدرس المؤسسات، وبالتالي علم دراسة وظائف المؤسسات الاجتماعية</a:t>
            </a:r>
          </a:p>
          <a:p>
            <a:pPr algn="r" rtl="1">
              <a:lnSpc>
                <a:spcPct val="150000"/>
              </a:lnSpc>
            </a:pPr>
            <a:r>
              <a:rPr lang="ar-MA" dirty="0">
                <a:latin typeface="Times New Roman" panose="02020603050405020304" pitchFamily="18" charset="0"/>
                <a:cs typeface="Times New Roman" panose="02020603050405020304" pitchFamily="18" charset="0"/>
              </a:rPr>
              <a:t>تصبح المؤسسة وفق هذا المنظور هي </a:t>
            </a:r>
            <a:r>
              <a:rPr lang="ar-MA" dirty="0" smtClean="0">
                <a:latin typeface="Times New Roman" panose="02020603050405020304" pitchFamily="18" charset="0"/>
                <a:cs typeface="Times New Roman" panose="02020603050405020304" pitchFamily="18" charset="0"/>
              </a:rPr>
              <a:t>ماضي </a:t>
            </a:r>
            <a:r>
              <a:rPr lang="ar-MA" dirty="0">
                <a:latin typeface="Times New Roman" panose="02020603050405020304" pitchFamily="18" charset="0"/>
                <a:cs typeface="Times New Roman" panose="02020603050405020304" pitchFamily="18" charset="0"/>
              </a:rPr>
              <a:t>الأشياء الثابتة وليس تلك المتحركة والمتغيرة, كل تحول </a:t>
            </a:r>
            <a:r>
              <a:rPr lang="fr-FR" dirty="0">
                <a:latin typeface="Times New Roman" panose="02020603050405020304" pitchFamily="18" charset="0"/>
                <a:cs typeface="Times New Roman" panose="02020603050405020304" pitchFamily="18" charset="0"/>
              </a:rPr>
              <a:t>(Changement)</a:t>
            </a:r>
            <a:r>
              <a:rPr lang="ar-MA" dirty="0">
                <a:latin typeface="Times New Roman" panose="02020603050405020304" pitchFamily="18" charset="0"/>
                <a:cs typeface="Times New Roman" panose="02020603050405020304" pitchFamily="18" charset="0"/>
              </a:rPr>
              <a:t> يعكس تغيرات لمؤسسة تكون موجودة سابقا، وليست مُحدَثة.</a:t>
            </a:r>
          </a:p>
          <a:p>
            <a:pPr algn="r" rtl="1">
              <a:lnSpc>
                <a:spcPct val="150000"/>
              </a:lnSpc>
            </a:pPr>
            <a:r>
              <a:rPr lang="ar-MA" dirty="0">
                <a:latin typeface="Times New Roman" panose="02020603050405020304" pitchFamily="18" charset="0"/>
                <a:cs typeface="Times New Roman" panose="02020603050405020304" pitchFamily="18" charset="0"/>
              </a:rPr>
              <a:t>لا تتشكل مؤسسة جديدة إلا على أنقاض أخرى سابقة عليها لأن هذه المؤسسات كيفما كان نوعها هي الوحيدة الموجود زمانيا قبل الأفراد وقبل إنتاج مؤسسات جديدة، أو تلك التي تحث فيها تحولات (بطيئة كانت أو سريعة)</a:t>
            </a:r>
          </a:p>
          <a:p>
            <a:pPr algn="r" rtl="1">
              <a:lnSpc>
                <a:spcPct val="150000"/>
              </a:lnSpc>
            </a:pPr>
            <a:r>
              <a:rPr lang="ar-MA" dirty="0">
                <a:latin typeface="Times New Roman" panose="02020603050405020304" pitchFamily="18" charset="0"/>
                <a:cs typeface="Times New Roman" panose="02020603050405020304" pitchFamily="18" charset="0"/>
              </a:rPr>
              <a:t>طرق اشتغال المؤسسات الاجتماعية والتحولات المصاحبة لها تختلف من لحظة زمنية لأخرى، وهو </a:t>
            </a:r>
            <a:r>
              <a:rPr lang="ar-MA">
                <a:latin typeface="Times New Roman" panose="02020603050405020304" pitchFamily="18" charset="0"/>
                <a:cs typeface="Times New Roman" panose="02020603050405020304" pitchFamily="18" charset="0"/>
              </a:rPr>
              <a:t>ما </a:t>
            </a:r>
            <a:r>
              <a:rPr lang="ar-MA" smtClean="0">
                <a:latin typeface="Times New Roman" panose="02020603050405020304" pitchFamily="18" charset="0"/>
                <a:cs typeface="Times New Roman" panose="02020603050405020304" pitchFamily="18" charset="0"/>
              </a:rPr>
              <a:t>يشكل </a:t>
            </a:r>
            <a:r>
              <a:rPr lang="ar-MA" dirty="0">
                <a:latin typeface="Times New Roman" panose="02020603050405020304" pitchFamily="18" charset="0"/>
                <a:cs typeface="Times New Roman" panose="02020603050405020304" pitchFamily="18" charset="0"/>
              </a:rPr>
              <a:t>الظواهر الاجتماعية (موضوع علم الاجتماع)</a:t>
            </a:r>
          </a:p>
        </p:txBody>
      </p:sp>
    </p:spTree>
    <p:extLst>
      <p:ext uri="{BB962C8B-B14F-4D97-AF65-F5344CB8AC3E}">
        <p14:creationId xmlns:p14="http://schemas.microsoft.com/office/powerpoint/2010/main" val="3240910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xmlns="" id="{1C0091DD-98F0-4EC5-A124-A97802CDDD02}"/>
              </a:ext>
            </a:extLst>
          </p:cNvPr>
          <p:cNvSpPr>
            <a:spLocks noGrp="1"/>
          </p:cNvSpPr>
          <p:nvPr>
            <p:ph idx="1"/>
          </p:nvPr>
        </p:nvSpPr>
        <p:spPr>
          <a:xfrm>
            <a:off x="1025236" y="581891"/>
            <a:ext cx="10477787" cy="5624945"/>
          </a:xfrm>
        </p:spPr>
        <p:txBody>
          <a:bodyPr anchor="t">
            <a:normAutofit/>
          </a:bodyPr>
          <a:lstStyle/>
          <a:p>
            <a:pPr marL="442913" indent="0" algn="r" rtl="1">
              <a:lnSpc>
                <a:spcPct val="150000"/>
              </a:lnSpc>
              <a:buNone/>
            </a:pPr>
            <a:r>
              <a:rPr lang="ar-MA" sz="2800" b="1" dirty="0">
                <a:solidFill>
                  <a:srgbClr val="FF0000"/>
                </a:solidFill>
                <a:latin typeface="Times New Roman" panose="02020603050405020304" pitchFamily="18" charset="0"/>
                <a:cs typeface="Times New Roman" panose="02020603050405020304" pitchFamily="18" charset="0"/>
              </a:rPr>
              <a:t>خلاصات أولية</a:t>
            </a:r>
          </a:p>
          <a:p>
            <a:pPr algn="r" rtl="1">
              <a:lnSpc>
                <a:spcPct val="150000"/>
              </a:lnSpc>
            </a:pPr>
            <a:r>
              <a:rPr lang="ar-MA" dirty="0">
                <a:latin typeface="Times New Roman" panose="02020603050405020304" pitchFamily="18" charset="0"/>
                <a:cs typeface="Times New Roman" panose="02020603050405020304" pitchFamily="18" charset="0"/>
              </a:rPr>
              <a:t>يؤكد الوظيفيون على أن موضوع السوسيولوجيا هو دراسة المؤسسات الاجتماعية، كونها هي ما يشكل الظواهر بخصائصها المتعددة، وليس الظواهر الفردية.</a:t>
            </a:r>
          </a:p>
          <a:p>
            <a:pPr algn="r" rtl="1">
              <a:lnSpc>
                <a:spcPct val="150000"/>
              </a:lnSpc>
            </a:pPr>
            <a:r>
              <a:rPr lang="ar-MA" dirty="0">
                <a:latin typeface="Times New Roman" panose="02020603050405020304" pitchFamily="18" charset="0"/>
                <a:cs typeface="Times New Roman" panose="02020603050405020304" pitchFamily="18" charset="0"/>
              </a:rPr>
              <a:t>الاهتمام بالمؤسسات يعود إلى كونها ضامنة الإنتاج وإعادة إنتاج بجميع أشكاله بما في ذلك المعايير والقيم الاجتماعية التي تسمح باستمرار المؤسسة في الزمن.</a:t>
            </a:r>
          </a:p>
          <a:p>
            <a:pPr algn="r" rtl="1">
              <a:lnSpc>
                <a:spcPct val="150000"/>
              </a:lnSpc>
            </a:pPr>
            <a:r>
              <a:rPr lang="ar-MA" dirty="0">
                <a:latin typeface="Times New Roman" panose="02020603050405020304" pitchFamily="18" charset="0"/>
                <a:cs typeface="Times New Roman" panose="02020603050405020304" pitchFamily="18" charset="0"/>
              </a:rPr>
              <a:t>ما يهم علم الاجتماع هو دراسة وظائف المؤسسة (الموضوع) </a:t>
            </a:r>
            <a:r>
              <a:rPr lang="ar-MA" b="1" dirty="0">
                <a:solidFill>
                  <a:srgbClr val="FF0000"/>
                </a:solidFill>
                <a:latin typeface="Times New Roman" panose="02020603050405020304" pitchFamily="18" charset="0"/>
                <a:cs typeface="Times New Roman" panose="02020603050405020304" pitchFamily="18" charset="0"/>
              </a:rPr>
              <a:t>وتفسير</a:t>
            </a:r>
            <a:r>
              <a:rPr lang="ar-MA" dirty="0">
                <a:latin typeface="Times New Roman" panose="02020603050405020304" pitchFamily="18" charset="0"/>
                <a:cs typeface="Times New Roman" panose="02020603050405020304" pitchFamily="18" charset="0"/>
              </a:rPr>
              <a:t> نمط اشتغالها، وهذا الأخير له تاريخ لأن المؤسسة تعرف تحولات كبيرة قد تكون بطيئة أو سريعة، وهو ما يسمح بكشف قوانين عامة تفسرها</a:t>
            </a:r>
          </a:p>
          <a:p>
            <a:pPr algn="r" rtl="1">
              <a:lnSpc>
                <a:spcPct val="150000"/>
              </a:lnSpc>
            </a:pPr>
            <a:r>
              <a:rPr lang="ar-MA" dirty="0">
                <a:latin typeface="Times New Roman" panose="02020603050405020304" pitchFamily="18" charset="0"/>
                <a:cs typeface="Times New Roman" panose="02020603050405020304" pitchFamily="18" charset="0"/>
              </a:rPr>
              <a:t>المؤسسات تربطها علاقات تبادل وتبعية، كل مؤسسة مرتبطة بمؤسسات أخرى في علاقات نسقية وظيفية</a:t>
            </a:r>
          </a:p>
          <a:p>
            <a:pPr algn="r" rtl="1">
              <a:lnSpc>
                <a:spcPct val="150000"/>
              </a:lnSpc>
            </a:pPr>
            <a:endParaRPr lang="ar-M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3759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E163957-D031-4352-9661-A5C25B8D121A}"/>
              </a:ext>
            </a:extLst>
          </p:cNvPr>
          <p:cNvSpPr>
            <a:spLocks noGrp="1"/>
          </p:cNvSpPr>
          <p:nvPr>
            <p:ph type="title"/>
          </p:nvPr>
        </p:nvSpPr>
        <p:spPr>
          <a:xfrm>
            <a:off x="1357745" y="235527"/>
            <a:ext cx="10654146" cy="6109855"/>
          </a:xfrm>
        </p:spPr>
        <p:txBody>
          <a:bodyPr anchor="t">
            <a:normAutofit fontScale="90000"/>
          </a:bodyPr>
          <a:lstStyle/>
          <a:p>
            <a:pPr marL="179388" algn="l">
              <a:spcAft>
                <a:spcPts val="600"/>
              </a:spcAft>
            </a:pPr>
            <a:r>
              <a:rPr lang="en-US" dirty="0">
                <a:solidFill>
                  <a:srgbClr val="FF0000"/>
                </a:solidFill>
                <a:latin typeface="Times New Roman" panose="02020603050405020304" pitchFamily="18" charset="0"/>
                <a:cs typeface="Times New Roman" panose="02020603050405020304" pitchFamily="18" charset="0"/>
              </a:rPr>
              <a:t>Planning</a:t>
            </a:r>
            <a:r>
              <a:rPr lang="fr-FR" dirty="0">
                <a:solidFill>
                  <a:srgbClr val="FF0000"/>
                </a:solidFill>
                <a:latin typeface="Times New Roman" panose="02020603050405020304" pitchFamily="18" charset="0"/>
                <a:cs typeface="Times New Roman" panose="02020603050405020304" pitchFamily="18" charset="0"/>
              </a:rPr>
              <a:t/>
            </a:r>
            <a:br>
              <a:rPr lang="fr-FR" dirty="0">
                <a:solidFill>
                  <a:srgbClr val="FF0000"/>
                </a:solidFill>
                <a:latin typeface="Times New Roman" panose="02020603050405020304" pitchFamily="18" charset="0"/>
                <a:cs typeface="Times New Roman" panose="02020603050405020304" pitchFamily="18" charset="0"/>
              </a:rPr>
            </a:br>
            <a:r>
              <a:rPr lang="en-US" b="1" dirty="0">
                <a:solidFill>
                  <a:srgbClr val="FF0000"/>
                </a:solidFill>
                <a:latin typeface="Times New Roman" panose="02020603050405020304" pitchFamily="18" charset="0"/>
                <a:cs typeface="Times New Roman" panose="02020603050405020304" pitchFamily="18" charset="0"/>
              </a:rPr>
              <a:t>Introduction</a:t>
            </a:r>
            <a:r>
              <a:rPr lang="en-US" b="1" dirty="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
            </a:r>
            <a:br>
              <a:rPr lang="fr-FR" dirty="0">
                <a:latin typeface="Times New Roman" panose="02020603050405020304" pitchFamily="18" charset="0"/>
                <a:cs typeface="Times New Roman" panose="02020603050405020304" pitchFamily="18" charset="0"/>
              </a:rPr>
            </a:br>
            <a:r>
              <a:rPr lang="fr-FR" b="1" dirty="0">
                <a:latin typeface="Times New Roman" panose="02020603050405020304" pitchFamily="18" charset="0"/>
                <a:cs typeface="Times New Roman" panose="02020603050405020304" pitchFamily="18" charset="0"/>
              </a:rPr>
              <a:t>1</a:t>
            </a:r>
            <a:r>
              <a:rPr lang="fr-FR" sz="3600" b="1" dirty="0">
                <a:latin typeface="Times New Roman" panose="02020603050405020304" pitchFamily="18" charset="0"/>
                <a:cs typeface="Times New Roman" panose="02020603050405020304" pitchFamily="18" charset="0"/>
              </a:rPr>
              <a:t>. Institution: A </a:t>
            </a:r>
            <a:r>
              <a:rPr lang="fr-FR" sz="3600" b="1" dirty="0">
                <a:latin typeface="Times New Roman" panose="02020603050405020304" pitchFamily="18" charset="0"/>
                <a:cs typeface="Times New Roman" panose="02020603050405020304" pitchFamily="18" charset="0"/>
              </a:rPr>
              <a:t>total social </a:t>
            </a:r>
            <a:r>
              <a:rPr lang="en-US" sz="3600" b="1" dirty="0" smtClean="0">
                <a:latin typeface="Times New Roman" panose="02020603050405020304" pitchFamily="18" charset="0"/>
                <a:cs typeface="Times New Roman" panose="02020603050405020304" pitchFamily="18" charset="0"/>
              </a:rPr>
              <a:t>fact</a:t>
            </a:r>
            <a:r>
              <a:rPr lang="ar-MA" sz="3600" b="1" dirty="0">
                <a:latin typeface="Times New Roman" panose="02020603050405020304" pitchFamily="18" charset="0"/>
                <a:cs typeface="Times New Roman" panose="02020603050405020304" pitchFamily="18" charset="0"/>
              </a:rPr>
              <a:t/>
            </a:r>
            <a:br>
              <a:rPr lang="ar-MA" sz="3600" b="1" dirty="0">
                <a:latin typeface="Times New Roman" panose="02020603050405020304" pitchFamily="18" charset="0"/>
                <a:cs typeface="Times New Roman" panose="02020603050405020304" pitchFamily="18" charset="0"/>
              </a:rPr>
            </a:br>
            <a:r>
              <a:rPr lang="ar-MA" sz="3600" b="1" dirty="0">
                <a:solidFill>
                  <a:srgbClr val="FF0000"/>
                </a:solidFill>
                <a:latin typeface="Times New Roman" panose="02020603050405020304" pitchFamily="18" charset="0"/>
                <a:cs typeface="Times New Roman" panose="02020603050405020304" pitchFamily="18" charset="0"/>
              </a:rPr>
              <a:t>المؤسسة: ظاهرة اجتماعية كلية</a:t>
            </a:r>
            <a:r>
              <a:rPr lang="fr-FR" sz="3600" b="1" dirty="0">
                <a:latin typeface="Times New Roman" panose="02020603050405020304" pitchFamily="18" charset="0"/>
                <a:cs typeface="Times New Roman" panose="02020603050405020304" pitchFamily="18" charset="0"/>
              </a:rPr>
              <a:t/>
            </a:r>
            <a:br>
              <a:rPr lang="fr-FR" sz="3600" b="1" dirty="0">
                <a:latin typeface="Times New Roman" panose="02020603050405020304" pitchFamily="18" charset="0"/>
                <a:cs typeface="Times New Roman" panose="02020603050405020304" pitchFamily="18" charset="0"/>
              </a:rPr>
            </a:br>
            <a:r>
              <a:rPr lang="fr-FR" sz="3600" b="1" dirty="0">
                <a:latin typeface="Times New Roman" panose="02020603050405020304" pitchFamily="18" charset="0"/>
                <a:cs typeface="Times New Roman" panose="02020603050405020304" pitchFamily="18" charset="0"/>
              </a:rPr>
              <a:t>2. Institutions </a:t>
            </a:r>
            <a:r>
              <a:rPr lang="en-US" sz="3600" b="1" dirty="0">
                <a:latin typeface="Times New Roman" panose="02020603050405020304" pitchFamily="18" charset="0"/>
                <a:cs typeface="Times New Roman" panose="02020603050405020304" pitchFamily="18" charset="0"/>
              </a:rPr>
              <a:t>as</a:t>
            </a:r>
            <a:r>
              <a:rPr lang="fr-FR" sz="3600" b="1" dirty="0">
                <a:latin typeface="Times New Roman" panose="02020603050405020304" pitchFamily="18" charset="0"/>
                <a:cs typeface="Times New Roman" panose="02020603050405020304" pitchFamily="18" charset="0"/>
              </a:rPr>
              <a:t> structures</a:t>
            </a:r>
            <a:r>
              <a:rPr lang="ar-MA" sz="3600" b="1" dirty="0">
                <a:latin typeface="Times New Roman" panose="02020603050405020304" pitchFamily="18" charset="0"/>
                <a:cs typeface="Times New Roman" panose="02020603050405020304" pitchFamily="18" charset="0"/>
              </a:rPr>
              <a:t/>
            </a:r>
            <a:br>
              <a:rPr lang="ar-MA" sz="3600" b="1" dirty="0">
                <a:latin typeface="Times New Roman" panose="02020603050405020304" pitchFamily="18" charset="0"/>
                <a:cs typeface="Times New Roman" panose="02020603050405020304" pitchFamily="18" charset="0"/>
              </a:rPr>
            </a:br>
            <a:r>
              <a:rPr lang="ar-MA" sz="3600" b="1" dirty="0">
                <a:solidFill>
                  <a:srgbClr val="FF0000"/>
                </a:solidFill>
                <a:latin typeface="Times New Roman" panose="02020603050405020304" pitchFamily="18" charset="0"/>
                <a:cs typeface="Times New Roman" panose="02020603050405020304" pitchFamily="18" charset="0"/>
              </a:rPr>
              <a:t>المؤسسات بوصفها بنيات</a:t>
            </a:r>
            <a:r>
              <a:rPr lang="fr-FR" sz="3600" b="1" dirty="0">
                <a:latin typeface="Times New Roman" panose="02020603050405020304" pitchFamily="18" charset="0"/>
                <a:cs typeface="Times New Roman" panose="02020603050405020304" pitchFamily="18" charset="0"/>
              </a:rPr>
              <a:t/>
            </a:r>
            <a:br>
              <a:rPr lang="fr-FR" sz="3600" b="1" dirty="0">
                <a:latin typeface="Times New Roman" panose="02020603050405020304" pitchFamily="18" charset="0"/>
                <a:cs typeface="Times New Roman" panose="02020603050405020304" pitchFamily="18" charset="0"/>
              </a:rPr>
            </a:br>
            <a:r>
              <a:rPr lang="fr-FR" sz="3600" b="1" dirty="0">
                <a:latin typeface="Times New Roman" panose="02020603050405020304" pitchFamily="18" charset="0"/>
                <a:cs typeface="Times New Roman" panose="02020603050405020304" pitchFamily="18" charset="0"/>
              </a:rPr>
              <a:t>3. Institution and </a:t>
            </a:r>
            <a:r>
              <a:rPr lang="en-US" sz="3600" b="1" dirty="0">
                <a:latin typeface="Times New Roman" panose="02020603050405020304" pitchFamily="18" charset="0"/>
                <a:cs typeface="Times New Roman" panose="02020603050405020304" pitchFamily="18" charset="0"/>
              </a:rPr>
              <a:t>reproduction</a:t>
            </a:r>
            <a:r>
              <a:rPr lang="ar-MA" sz="3600" b="1" dirty="0">
                <a:latin typeface="Times New Roman" panose="02020603050405020304" pitchFamily="18" charset="0"/>
                <a:cs typeface="Times New Roman" panose="02020603050405020304" pitchFamily="18" charset="0"/>
              </a:rPr>
              <a:t/>
            </a:r>
            <a:br>
              <a:rPr lang="ar-MA" sz="3600" b="1" dirty="0">
                <a:latin typeface="Times New Roman" panose="02020603050405020304" pitchFamily="18" charset="0"/>
                <a:cs typeface="Times New Roman" panose="02020603050405020304" pitchFamily="18" charset="0"/>
              </a:rPr>
            </a:br>
            <a:r>
              <a:rPr lang="ar-MA" sz="3600" b="1" dirty="0">
                <a:solidFill>
                  <a:srgbClr val="FF0000"/>
                </a:solidFill>
                <a:latin typeface="Times New Roman" panose="02020603050405020304" pitchFamily="18" charset="0"/>
                <a:cs typeface="Times New Roman" panose="02020603050405020304" pitchFamily="18" charset="0"/>
              </a:rPr>
              <a:t>المؤسسة وإعادة الإنتاج</a:t>
            </a:r>
            <a:r>
              <a:rPr lang="fr-FR" sz="3600" b="1" dirty="0">
                <a:latin typeface="Times New Roman" panose="02020603050405020304" pitchFamily="18" charset="0"/>
                <a:cs typeface="Times New Roman" panose="02020603050405020304" pitchFamily="18" charset="0"/>
              </a:rPr>
              <a:t/>
            </a:r>
            <a:br>
              <a:rPr lang="fr-FR" sz="3600" b="1" dirty="0">
                <a:latin typeface="Times New Roman" panose="02020603050405020304" pitchFamily="18" charset="0"/>
                <a:cs typeface="Times New Roman" panose="02020603050405020304" pitchFamily="18" charset="0"/>
              </a:rPr>
            </a:br>
            <a:r>
              <a:rPr lang="fr-FR" sz="3600" b="1" dirty="0">
                <a:latin typeface="Times New Roman" panose="02020603050405020304" pitchFamily="18" charset="0"/>
                <a:cs typeface="Times New Roman" panose="02020603050405020304" pitchFamily="18" charset="0"/>
              </a:rPr>
              <a:t>4. The </a:t>
            </a:r>
            <a:r>
              <a:rPr lang="en-US" sz="3600" b="1" dirty="0">
                <a:latin typeface="Times New Roman" panose="02020603050405020304" pitchFamily="18" charset="0"/>
                <a:cs typeface="Times New Roman" panose="02020603050405020304" pitchFamily="18" charset="0"/>
              </a:rPr>
              <a:t>Decline</a:t>
            </a:r>
            <a:r>
              <a:rPr lang="fr-FR" sz="3600" b="1" dirty="0">
                <a:latin typeface="Times New Roman" panose="02020603050405020304" pitchFamily="18" charset="0"/>
                <a:cs typeface="Times New Roman" panose="02020603050405020304" pitchFamily="18" charset="0"/>
              </a:rPr>
              <a:t> of institution</a:t>
            </a:r>
            <a:r>
              <a:rPr lang="ar-MA" sz="3600" b="1" dirty="0">
                <a:latin typeface="Times New Roman" panose="02020603050405020304" pitchFamily="18" charset="0"/>
                <a:cs typeface="Times New Roman" panose="02020603050405020304" pitchFamily="18" charset="0"/>
              </a:rPr>
              <a:t/>
            </a:r>
            <a:br>
              <a:rPr lang="ar-MA" sz="3600" b="1" dirty="0">
                <a:latin typeface="Times New Roman" panose="02020603050405020304" pitchFamily="18" charset="0"/>
                <a:cs typeface="Times New Roman" panose="02020603050405020304" pitchFamily="18" charset="0"/>
              </a:rPr>
            </a:br>
            <a:r>
              <a:rPr lang="ar-MA" sz="3600" b="1" dirty="0">
                <a:solidFill>
                  <a:srgbClr val="FF0000"/>
                </a:solidFill>
                <a:latin typeface="Times New Roman" panose="02020603050405020304" pitchFamily="18" charset="0"/>
                <a:cs typeface="Times New Roman" panose="02020603050405020304" pitchFamily="18" charset="0"/>
              </a:rPr>
              <a:t>اندحار المؤسسة </a:t>
            </a:r>
            <a:r>
              <a:rPr lang="fr-FR" sz="3600" b="1" dirty="0">
                <a:latin typeface="Times New Roman" panose="02020603050405020304" pitchFamily="18" charset="0"/>
                <a:cs typeface="Times New Roman" panose="02020603050405020304" pitchFamily="18" charset="0"/>
              </a:rPr>
              <a:t/>
            </a:r>
            <a:br>
              <a:rPr lang="fr-FR" sz="3600" b="1" dirty="0">
                <a:latin typeface="Times New Roman" panose="02020603050405020304" pitchFamily="18" charset="0"/>
                <a:cs typeface="Times New Roman" panose="02020603050405020304" pitchFamily="18" charset="0"/>
              </a:rPr>
            </a:br>
            <a:r>
              <a:rPr lang="fr-FR" sz="3600" b="1" dirty="0">
                <a:latin typeface="Times New Roman" panose="02020603050405020304" pitchFamily="18" charset="0"/>
                <a:cs typeface="Times New Roman" panose="02020603050405020304" pitchFamily="18" charset="0"/>
              </a:rPr>
              <a:t>5. </a:t>
            </a:r>
            <a:r>
              <a:rPr lang="en-US" sz="3600" b="1" dirty="0">
                <a:latin typeface="Times New Roman" panose="02020603050405020304" pitchFamily="18" charset="0"/>
                <a:cs typeface="Times New Roman" panose="02020603050405020304" pitchFamily="18" charset="0"/>
              </a:rPr>
              <a:t>Institution between prison and totalitarian aspects</a:t>
            </a:r>
            <a:r>
              <a:rPr lang="ar-MA" sz="3600" b="1" dirty="0">
                <a:latin typeface="Times New Roman" panose="02020603050405020304" pitchFamily="18" charset="0"/>
                <a:cs typeface="Times New Roman" panose="02020603050405020304" pitchFamily="18" charset="0"/>
              </a:rPr>
              <a:t/>
            </a:r>
            <a:br>
              <a:rPr lang="ar-MA" sz="3600" b="1" dirty="0">
                <a:latin typeface="Times New Roman" panose="02020603050405020304" pitchFamily="18" charset="0"/>
                <a:cs typeface="Times New Roman" panose="02020603050405020304" pitchFamily="18" charset="0"/>
              </a:rPr>
            </a:br>
            <a:r>
              <a:rPr lang="ar-MA" sz="3600" b="1" dirty="0">
                <a:solidFill>
                  <a:srgbClr val="FF0000"/>
                </a:solidFill>
                <a:latin typeface="Times New Roman" panose="02020603050405020304" pitchFamily="18" charset="0"/>
                <a:cs typeface="Times New Roman" panose="02020603050405020304" pitchFamily="18" charset="0"/>
              </a:rPr>
              <a:t>المؤسسة بين النموذج </a:t>
            </a:r>
            <a:r>
              <a:rPr lang="ar-MA" sz="3600" b="1" dirty="0" err="1">
                <a:solidFill>
                  <a:srgbClr val="FF0000"/>
                </a:solidFill>
                <a:latin typeface="Times New Roman" panose="02020603050405020304" pitchFamily="18" charset="0"/>
                <a:cs typeface="Times New Roman" panose="02020603050405020304" pitchFamily="18" charset="0"/>
              </a:rPr>
              <a:t>السجني</a:t>
            </a:r>
            <a:r>
              <a:rPr lang="ar-MA" sz="3600" b="1" dirty="0">
                <a:solidFill>
                  <a:srgbClr val="FF0000"/>
                </a:solidFill>
                <a:latin typeface="Times New Roman" panose="02020603050405020304" pitchFamily="18" charset="0"/>
                <a:cs typeface="Times New Roman" panose="02020603050405020304" pitchFamily="18" charset="0"/>
              </a:rPr>
              <a:t> والمظاهر </a:t>
            </a:r>
            <a:r>
              <a:rPr lang="ar-MA" sz="3600" b="1" dirty="0" err="1">
                <a:solidFill>
                  <a:srgbClr val="FF0000"/>
                </a:solidFill>
                <a:latin typeface="Times New Roman" panose="02020603050405020304" pitchFamily="18" charset="0"/>
                <a:cs typeface="Times New Roman" panose="02020603050405020304" pitchFamily="18" charset="0"/>
              </a:rPr>
              <a:t>التوتاليتارية</a:t>
            </a:r>
            <a:r>
              <a:rPr lang="ar-MA" sz="3600" b="1" dirty="0">
                <a:solidFill>
                  <a:srgbClr val="FF0000"/>
                </a:solidFill>
                <a:latin typeface="Times New Roman" panose="02020603050405020304" pitchFamily="18" charset="0"/>
                <a:cs typeface="Times New Roman" panose="02020603050405020304" pitchFamily="18" charset="0"/>
              </a:rPr>
              <a:t> (الشمولية)</a:t>
            </a:r>
            <a:endParaRPr lang="en-US" sz="36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9296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1F9E685F-1176-4924-A5F5-7863E4B28E6D}"/>
              </a:ext>
            </a:extLst>
          </p:cNvPr>
          <p:cNvSpPr>
            <a:spLocks noGrp="1"/>
          </p:cNvSpPr>
          <p:nvPr>
            <p:ph idx="1"/>
          </p:nvPr>
        </p:nvSpPr>
        <p:spPr>
          <a:xfrm>
            <a:off x="1484310" y="609601"/>
            <a:ext cx="10018713" cy="5555672"/>
          </a:xfrm>
        </p:spPr>
        <p:txBody>
          <a:bodyPr anchor="t">
            <a:normAutofit fontScale="92500" lnSpcReduction="20000"/>
          </a:bodyPr>
          <a:lstStyle/>
          <a:p>
            <a:pPr marL="0" indent="0" algn="r" rtl="1">
              <a:lnSpc>
                <a:spcPct val="150000"/>
              </a:lnSpc>
              <a:spcBef>
                <a:spcPts val="0"/>
              </a:spcBef>
              <a:buNone/>
            </a:pPr>
            <a:r>
              <a:rPr lang="ar-MA" b="1" dirty="0">
                <a:latin typeface="Times New Roman" panose="02020603050405020304" pitchFamily="18" charset="0"/>
                <a:cs typeface="Times New Roman" panose="02020603050405020304" pitchFamily="18" charset="0"/>
              </a:rPr>
              <a:t>مقدمة: حول مفهوم المؤسسة</a:t>
            </a:r>
          </a:p>
          <a:p>
            <a:pPr algn="r" rtl="1">
              <a:lnSpc>
                <a:spcPct val="150000"/>
              </a:lnSpc>
              <a:spcBef>
                <a:spcPts val="0"/>
              </a:spcBef>
            </a:pPr>
            <a:r>
              <a:rPr lang="ar-MA" dirty="0">
                <a:latin typeface="Times New Roman" panose="02020603050405020304" pitchFamily="18" charset="0"/>
                <a:cs typeface="Times New Roman" panose="02020603050405020304" pitchFamily="18" charset="0"/>
              </a:rPr>
              <a:t>يوظف مفهوم </a:t>
            </a:r>
            <a:r>
              <a:rPr lang="ar-MA" b="1" dirty="0">
                <a:latin typeface="Times New Roman" panose="02020603050405020304" pitchFamily="18" charset="0"/>
                <a:cs typeface="Times New Roman" panose="02020603050405020304" pitchFamily="18" charset="0"/>
              </a:rPr>
              <a:t>المؤسسة</a:t>
            </a:r>
            <a:r>
              <a:rPr lang="ar-MA" dirty="0">
                <a:latin typeface="Times New Roman" panose="02020603050405020304" pitchFamily="18" charset="0"/>
                <a:cs typeface="Times New Roman" panose="02020603050405020304" pitchFamily="18" charset="0"/>
              </a:rPr>
              <a:t> من طرف الباحثين بشكل متكرر لوصف الخصائص الثقافية والاجتماعية للجماعات.</a:t>
            </a:r>
          </a:p>
          <a:p>
            <a:pPr algn="r" rtl="1">
              <a:lnSpc>
                <a:spcPct val="150000"/>
              </a:lnSpc>
              <a:spcBef>
                <a:spcPts val="0"/>
              </a:spcBef>
            </a:pPr>
            <a:r>
              <a:rPr lang="ar-MA" dirty="0">
                <a:latin typeface="Times New Roman" panose="02020603050405020304" pitchFamily="18" charset="0"/>
                <a:cs typeface="Times New Roman" panose="02020603050405020304" pitchFamily="18" charset="0"/>
              </a:rPr>
              <a:t>إنها مركب للعلاقات الاجتماعية القائمة بين الناس لتلبية حاجياتهم الأساسية، بما في ذلك الأدوار التي يقوم بها الأفراد داخل المؤسسة لتنظيم تلك المؤسسات.</a:t>
            </a:r>
          </a:p>
          <a:p>
            <a:pPr algn="just" rtl="1">
              <a:lnSpc>
                <a:spcPct val="150000"/>
              </a:lnSpc>
              <a:spcBef>
                <a:spcPts val="0"/>
              </a:spcBef>
            </a:pPr>
            <a:r>
              <a:rPr lang="ar-MA" dirty="0">
                <a:latin typeface="Times New Roman" panose="02020603050405020304" pitchFamily="18" charset="0"/>
                <a:cs typeface="Times New Roman" panose="02020603050405020304" pitchFamily="18" charset="0"/>
              </a:rPr>
              <a:t>في هذا السياق يعرف </a:t>
            </a:r>
            <a:r>
              <a:rPr lang="en-US" dirty="0">
                <a:latin typeface="Times New Roman" panose="02020603050405020304" pitchFamily="18" charset="0"/>
                <a:cs typeface="Times New Roman" panose="02020603050405020304" pitchFamily="18" charset="0"/>
              </a:rPr>
              <a:t>Schaefer and </a:t>
            </a:r>
            <a:r>
              <a:rPr lang="en-US" dirty="0" err="1">
                <a:latin typeface="Times New Roman" panose="02020603050405020304" pitchFamily="18" charset="0"/>
                <a:cs typeface="Times New Roman" panose="02020603050405020304" pitchFamily="18" charset="0"/>
              </a:rPr>
              <a:t>Lamm</a:t>
            </a:r>
            <a:r>
              <a:rPr lang="en-US" dirty="0">
                <a:latin typeface="Times New Roman" panose="02020603050405020304" pitchFamily="18" charset="0"/>
                <a:cs typeface="Times New Roman" panose="02020603050405020304" pitchFamily="18" charset="0"/>
              </a:rPr>
              <a:t> (1997) </a:t>
            </a:r>
            <a:r>
              <a:rPr lang="ar-MA" dirty="0">
                <a:latin typeface="Times New Roman" panose="02020603050405020304" pitchFamily="18" charset="0"/>
                <a:cs typeface="Times New Roman" panose="02020603050405020304" pitchFamily="18" charset="0"/>
              </a:rPr>
              <a:t> المؤسسات الاجتماعية بكونها </a:t>
            </a:r>
            <a:r>
              <a:rPr lang="ar-MA" b="1" dirty="0">
                <a:solidFill>
                  <a:srgbClr val="FF0000"/>
                </a:solidFill>
                <a:latin typeface="Times New Roman" panose="02020603050405020304" pitchFamily="18" charset="0"/>
                <a:cs typeface="Times New Roman" panose="02020603050405020304" pitchFamily="18" charset="0"/>
              </a:rPr>
              <a:t>أنماط منظمة من المعتقدات </a:t>
            </a:r>
            <a:r>
              <a:rPr lang="ar-MA" b="1" dirty="0" err="1">
                <a:solidFill>
                  <a:srgbClr val="FF0000"/>
                </a:solidFill>
                <a:latin typeface="Times New Roman" panose="02020603050405020304" pitchFamily="18" charset="0"/>
                <a:cs typeface="Times New Roman" panose="02020603050405020304" pitchFamily="18" charset="0"/>
              </a:rPr>
              <a:t>والسلوكات</a:t>
            </a:r>
            <a:r>
              <a:rPr lang="ar-MA" b="1" dirty="0">
                <a:solidFill>
                  <a:srgbClr val="FF0000"/>
                </a:solidFill>
                <a:latin typeface="Times New Roman" panose="02020603050405020304" pitchFamily="18" charset="0"/>
                <a:cs typeface="Times New Roman" panose="02020603050405020304" pitchFamily="18" charset="0"/>
              </a:rPr>
              <a:t> والتصرفات ممركزة حول الحاجيات الاجتماعية وضرورات الحياة. </a:t>
            </a:r>
            <a:r>
              <a:rPr lang="ar-MA" dirty="0">
                <a:latin typeface="Times New Roman" panose="02020603050405020304" pitchFamily="18" charset="0"/>
                <a:cs typeface="Times New Roman" panose="02020603050405020304" pitchFamily="18" charset="0"/>
              </a:rPr>
              <a:t>كما أكد الباحثان على المؤسسات تتشكل للاستجابة للحاجيات الخاصة، للتعويض أو تحل محل ما هو شخصي (الأسرة والمدرسة مثلا) وحفض النظام (العمل الحكومي)...</a:t>
            </a:r>
          </a:p>
          <a:p>
            <a:pPr algn="just" rtl="1">
              <a:lnSpc>
                <a:spcPct val="150000"/>
              </a:lnSpc>
              <a:spcBef>
                <a:spcPts val="0"/>
              </a:spcBef>
            </a:pPr>
            <a:r>
              <a:rPr lang="ar-MA" dirty="0">
                <a:latin typeface="Times New Roman" panose="02020603050405020304" pitchFamily="18" charset="0"/>
                <a:cs typeface="Times New Roman" panose="02020603050405020304" pitchFamily="18" charset="0"/>
              </a:rPr>
              <a:t> يمكن إجمالا القول أن المؤسسات الاجتماعية هي بمثابة نسق المعايير والقيم والأدوار والوضعيات </a:t>
            </a:r>
            <a:r>
              <a:rPr lang="fr-FR" dirty="0">
                <a:latin typeface="Times New Roman" panose="02020603050405020304" pitchFamily="18" charset="0"/>
                <a:cs typeface="Times New Roman" panose="02020603050405020304" pitchFamily="18" charset="0"/>
              </a:rPr>
              <a:t>(</a:t>
            </a:r>
            <a:r>
              <a:rPr lang="fr-FR" dirty="0" err="1">
                <a:latin typeface="Times New Roman" panose="02020603050405020304" pitchFamily="18" charset="0"/>
                <a:cs typeface="Times New Roman" panose="02020603050405020304" pitchFamily="18" charset="0"/>
              </a:rPr>
              <a:t>Statuses</a:t>
            </a:r>
            <a:r>
              <a:rPr lang="fr-FR" dirty="0">
                <a:latin typeface="Times New Roman" panose="02020603050405020304" pitchFamily="18" charset="0"/>
                <a:cs typeface="Times New Roman" panose="02020603050405020304" pitchFamily="18" charset="0"/>
              </a:rPr>
              <a:t>)</a:t>
            </a:r>
            <a:r>
              <a:rPr lang="ar-MA" dirty="0">
                <a:latin typeface="Times New Roman" panose="02020603050405020304" pitchFamily="18" charset="0"/>
                <a:cs typeface="Times New Roman" panose="02020603050405020304" pitchFamily="18" charset="0"/>
              </a:rPr>
              <a:t> والتجمعات المحدودة للأفراد (جماعات) تسمح بتوفير الحاجيات الأساسية لضمان شروط الانتماء للجماعة (المجتمع).</a:t>
            </a:r>
          </a:p>
        </p:txBody>
      </p:sp>
    </p:spTree>
    <p:extLst>
      <p:ext uri="{BB962C8B-B14F-4D97-AF65-F5344CB8AC3E}">
        <p14:creationId xmlns:p14="http://schemas.microsoft.com/office/powerpoint/2010/main" val="735927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1F9E685F-1176-4924-A5F5-7863E4B28E6D}"/>
              </a:ext>
            </a:extLst>
          </p:cNvPr>
          <p:cNvSpPr>
            <a:spLocks noGrp="1"/>
          </p:cNvSpPr>
          <p:nvPr>
            <p:ph idx="1"/>
          </p:nvPr>
        </p:nvSpPr>
        <p:spPr>
          <a:xfrm>
            <a:off x="1484310" y="609600"/>
            <a:ext cx="10018713" cy="5486399"/>
          </a:xfrm>
        </p:spPr>
        <p:txBody>
          <a:bodyPr anchor="t">
            <a:normAutofit/>
          </a:bodyPr>
          <a:lstStyle/>
          <a:p>
            <a:pPr marL="0" indent="0">
              <a:buNone/>
            </a:pPr>
            <a:r>
              <a:rPr lang="en-US" sz="2800" b="1" dirty="0">
                <a:latin typeface="Times New Roman" panose="02020603050405020304" pitchFamily="18" charset="0"/>
                <a:cs typeface="Times New Roman" panose="02020603050405020304" pitchFamily="18" charset="0"/>
              </a:rPr>
              <a:t>Characteristics of Social Institutions</a:t>
            </a:r>
            <a:endParaRPr lang="ar-MA" sz="2800" b="1" dirty="0">
              <a:latin typeface="Times New Roman" panose="02020603050405020304" pitchFamily="18" charset="0"/>
              <a:cs typeface="Times New Roman" panose="02020603050405020304" pitchFamily="18" charset="0"/>
            </a:endParaRPr>
          </a:p>
          <a:p>
            <a:pPr marL="0" indent="0" algn="r" rtl="1">
              <a:buNone/>
            </a:pPr>
            <a:r>
              <a:rPr lang="ar-MA" sz="2800" b="1" dirty="0">
                <a:latin typeface="Times New Roman" panose="02020603050405020304" pitchFamily="18" charset="0"/>
                <a:cs typeface="Times New Roman" panose="02020603050405020304" pitchFamily="18" charset="0"/>
              </a:rPr>
              <a:t>خصائص المؤسسة</a:t>
            </a:r>
            <a:endParaRPr lang="fr-FR" sz="2800" dirty="0">
              <a:latin typeface="Times New Roman" panose="02020603050405020304" pitchFamily="18" charset="0"/>
              <a:cs typeface="Times New Roman" panose="02020603050405020304" pitchFamily="18" charset="0"/>
            </a:endParaRPr>
          </a:p>
          <a:p>
            <a:pPr marL="0" indent="0" algn="r" rtl="1">
              <a:buNone/>
            </a:pPr>
            <a:r>
              <a:rPr lang="ar-MA" sz="2800" dirty="0">
                <a:latin typeface="Times New Roman" panose="02020603050405020304" pitchFamily="18" charset="0"/>
                <a:cs typeface="Times New Roman" panose="02020603050405020304" pitchFamily="18" charset="0"/>
              </a:rPr>
              <a:t>يمكن إيجاز خصائص المؤسسة في النقط التالية</a:t>
            </a:r>
          </a:p>
          <a:p>
            <a:pPr algn="r" rtl="1"/>
            <a:r>
              <a:rPr lang="ar-MA" sz="2800" dirty="0">
                <a:latin typeface="Times New Roman" panose="02020603050405020304" pitchFamily="18" charset="0"/>
                <a:cs typeface="Times New Roman" panose="02020603050405020304" pitchFamily="18" charset="0"/>
              </a:rPr>
              <a:t>أنها تتمركز حول الحاجيات الاجتماعية الضرورية التي تضمن الاستمرارية في الحياة داخل مجتمع ما. </a:t>
            </a:r>
          </a:p>
          <a:p>
            <a:pPr algn="r" rtl="1"/>
            <a:r>
              <a:rPr lang="ar-MA" sz="2800" dirty="0">
                <a:latin typeface="Times New Roman" panose="02020603050405020304" pitchFamily="18" charset="0"/>
                <a:cs typeface="Times New Roman" panose="02020603050405020304" pitchFamily="18" charset="0"/>
              </a:rPr>
              <a:t>تكون منظمة ولا تظهر بشكل عشوائي وبدون أية غاية (وظيفة) والتي تكون بالأساس ممتدة في الزمن ولها أشكال </a:t>
            </a:r>
            <a:r>
              <a:rPr lang="ar-MA" sz="2800" dirty="0" err="1">
                <a:latin typeface="Times New Roman" panose="02020603050405020304" pitchFamily="18" charset="0"/>
                <a:cs typeface="Times New Roman" panose="02020603050405020304" pitchFamily="18" charset="0"/>
              </a:rPr>
              <a:t>توقعية</a:t>
            </a:r>
            <a:r>
              <a:rPr lang="ar-MA" sz="2800" dirty="0">
                <a:latin typeface="Times New Roman" panose="02020603050405020304" pitchFamily="18" charset="0"/>
                <a:cs typeface="Times New Roman" panose="02020603050405020304" pitchFamily="18" charset="0"/>
              </a:rPr>
              <a:t> (تنبؤية) للمستقبل.</a:t>
            </a:r>
          </a:p>
          <a:p>
            <a:pPr algn="r" rtl="1"/>
            <a:r>
              <a:rPr lang="ar-MA" sz="2800" dirty="0">
                <a:latin typeface="Times New Roman" panose="02020603050405020304" pitchFamily="18" charset="0"/>
                <a:cs typeface="Times New Roman" panose="02020603050405020304" pitchFamily="18" charset="0"/>
              </a:rPr>
              <a:t>إنها تمثل نمطًا موحدًا (نماذج) للسلوك والإجراءات التي تميز أجزاء مختلفة من الحياة الاجتماعية عن غيرها</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Otite</a:t>
            </a:r>
            <a:r>
              <a:rPr lang="en-US" sz="2800" dirty="0">
                <a:latin typeface="Times New Roman" panose="02020603050405020304" pitchFamily="18" charset="0"/>
                <a:cs typeface="Times New Roman" panose="02020603050405020304" pitchFamily="18" charset="0"/>
              </a:rPr>
              <a:t> and </a:t>
            </a:r>
            <a:r>
              <a:rPr lang="en-US" sz="2800" dirty="0" err="1">
                <a:latin typeface="Times New Roman" panose="02020603050405020304" pitchFamily="18" charset="0"/>
                <a:cs typeface="Times New Roman" panose="02020603050405020304" pitchFamily="18" charset="0"/>
              </a:rPr>
              <a:t>Ogionwo</a:t>
            </a:r>
            <a:r>
              <a:rPr lang="en-US" sz="2800" dirty="0">
                <a:latin typeface="Times New Roman" panose="02020603050405020304" pitchFamily="18" charset="0"/>
                <a:cs typeface="Times New Roman" panose="02020603050405020304" pitchFamily="18" charset="0"/>
              </a:rPr>
              <a:t> 1979; Perl, 1977).</a:t>
            </a: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215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1F9E685F-1176-4924-A5F5-7863E4B28E6D}"/>
              </a:ext>
            </a:extLst>
          </p:cNvPr>
          <p:cNvSpPr>
            <a:spLocks noGrp="1"/>
          </p:cNvSpPr>
          <p:nvPr>
            <p:ph idx="1"/>
          </p:nvPr>
        </p:nvSpPr>
        <p:spPr>
          <a:xfrm>
            <a:off x="1484310" y="609600"/>
            <a:ext cx="10018713" cy="5486399"/>
          </a:xfrm>
        </p:spPr>
        <p:txBody>
          <a:bodyPr anchor="t">
            <a:normAutofit/>
          </a:bodyPr>
          <a:lstStyle/>
          <a:p>
            <a:pPr marL="0" indent="0">
              <a:buNone/>
            </a:pPr>
            <a:r>
              <a:rPr lang="en-US" sz="2800" b="1" dirty="0">
                <a:latin typeface="Times New Roman" panose="02020603050405020304" pitchFamily="18" charset="0"/>
                <a:cs typeface="Times New Roman" panose="02020603050405020304" pitchFamily="18" charset="0"/>
              </a:rPr>
              <a:t>Characteristics of Social Institutions</a:t>
            </a:r>
            <a:endParaRPr lang="ar-MA" sz="2800" b="1" dirty="0">
              <a:latin typeface="Times New Roman" panose="02020603050405020304" pitchFamily="18" charset="0"/>
              <a:cs typeface="Times New Roman" panose="02020603050405020304" pitchFamily="18" charset="0"/>
            </a:endParaRPr>
          </a:p>
          <a:p>
            <a:pPr marL="0" indent="0" algn="r" rtl="1">
              <a:buNone/>
            </a:pPr>
            <a:r>
              <a:rPr lang="ar-MA" sz="2800" b="1" dirty="0">
                <a:latin typeface="Times New Roman" panose="02020603050405020304" pitchFamily="18" charset="0"/>
                <a:cs typeface="Times New Roman" panose="02020603050405020304" pitchFamily="18" charset="0"/>
              </a:rPr>
              <a:t>خصائص المؤسسة</a:t>
            </a:r>
            <a:endParaRPr lang="fr-FR" sz="2800" dirty="0">
              <a:latin typeface="Times New Roman" panose="02020603050405020304" pitchFamily="18" charset="0"/>
              <a:cs typeface="Times New Roman" panose="02020603050405020304" pitchFamily="18" charset="0"/>
            </a:endParaRPr>
          </a:p>
          <a:p>
            <a:pPr algn="r" rtl="1"/>
            <a:r>
              <a:rPr lang="ar-MA" sz="2800" dirty="0">
                <a:latin typeface="Times New Roman" panose="02020603050405020304" pitchFamily="18" charset="0"/>
                <a:cs typeface="Times New Roman" panose="02020603050405020304" pitchFamily="18" charset="0"/>
              </a:rPr>
              <a:t>إن المؤسسات الاجتماعية ذات طبيعة نسبية بدلاً من كونها قصيرة العمر أو مؤقتة.</a:t>
            </a:r>
          </a:p>
          <a:p>
            <a:pPr algn="r" rtl="1"/>
            <a:r>
              <a:rPr lang="ar-MA" sz="2800" dirty="0">
                <a:latin typeface="Times New Roman" panose="02020603050405020304" pitchFamily="18" charset="0"/>
                <a:cs typeface="Times New Roman" panose="02020603050405020304" pitchFamily="18" charset="0"/>
              </a:rPr>
              <a:t>مجموع المؤسسات الاجتماعية يشكل النظام الاجتماعي.</a:t>
            </a:r>
          </a:p>
          <a:p>
            <a:pPr algn="r" rtl="1"/>
            <a:r>
              <a:rPr lang="ar-MA" sz="2800" dirty="0">
                <a:latin typeface="Times New Roman" panose="02020603050405020304" pitchFamily="18" charset="0"/>
                <a:cs typeface="Times New Roman" panose="02020603050405020304" pitchFamily="18" charset="0"/>
              </a:rPr>
              <a:t>المؤسسات الاجتماعية لديها ارتباط عضوي بين أجزائها وفيما بينها. ولكل منها تركيبتها الخاصة من الوظائف ولكن جميعها مرتبطة بالكل. وهي بذلك تشكل في هذه العملية مجموعة اجتماعية (هيكل اجتماعي) من الأدوار الشكلية والمتكاملة.</a:t>
            </a:r>
          </a:p>
          <a:p>
            <a:pPr algn="r" rtl="1"/>
            <a:r>
              <a:rPr lang="ar-MA" sz="2800" dirty="0">
                <a:latin typeface="Times New Roman" panose="02020603050405020304" pitchFamily="18" charset="0"/>
                <a:cs typeface="Times New Roman" panose="02020603050405020304" pitchFamily="18" charset="0"/>
              </a:rPr>
              <a:t>المؤسسات الاجتماعية هي روابط الأدوار وأدوار مترابطة </a:t>
            </a:r>
            <a:r>
              <a:rPr lang="fr-FR" sz="2800" dirty="0">
                <a:latin typeface="Times New Roman" panose="02020603050405020304" pitchFamily="18" charset="0"/>
                <a:cs typeface="Times New Roman" panose="02020603050405020304" pitchFamily="18" charset="0"/>
              </a:rPr>
              <a:t>(</a:t>
            </a:r>
            <a:r>
              <a:rPr lang="fr-FR" sz="2800" dirty="0" err="1">
                <a:latin typeface="Times New Roman" panose="02020603050405020304" pitchFamily="18" charset="0"/>
                <a:cs typeface="Times New Roman" panose="02020603050405020304" pitchFamily="18" charset="0"/>
              </a:rPr>
              <a:t>Durkhiem</a:t>
            </a:r>
            <a:r>
              <a:rPr lang="fr-FR" sz="2800" dirty="0">
                <a:latin typeface="Times New Roman" panose="02020603050405020304" pitchFamily="18" charset="0"/>
                <a:cs typeface="Times New Roman" panose="02020603050405020304" pitchFamily="18" charset="0"/>
              </a:rPr>
              <a:t>)</a:t>
            </a:r>
            <a:r>
              <a:rPr lang="ar-MA" sz="2800" dirty="0">
                <a:latin typeface="Times New Roman" panose="02020603050405020304" pitchFamily="18" charset="0"/>
                <a:cs typeface="Times New Roman" panose="02020603050405020304" pitchFamily="18" charset="0"/>
              </a:rPr>
              <a:t>.</a:t>
            </a: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6129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xmlns="" id="{1C0091DD-98F0-4EC5-A124-A97802CDDD02}"/>
              </a:ext>
            </a:extLst>
          </p:cNvPr>
          <p:cNvSpPr>
            <a:spLocks noGrp="1"/>
          </p:cNvSpPr>
          <p:nvPr>
            <p:ph idx="1"/>
          </p:nvPr>
        </p:nvSpPr>
        <p:spPr>
          <a:xfrm>
            <a:off x="1484310" y="581891"/>
            <a:ext cx="10018713" cy="5209309"/>
          </a:xfrm>
        </p:spPr>
        <p:txBody>
          <a:bodyPr anchor="t">
            <a:normAutofit lnSpcReduction="10000"/>
          </a:bodyPr>
          <a:lstStyle/>
          <a:p>
            <a:pPr marL="514350" indent="-514350" algn="r" rtl="1">
              <a:buFont typeface="+mj-lt"/>
              <a:buAutoNum type="romanUcPeriod"/>
            </a:pPr>
            <a:r>
              <a:rPr lang="ar-MA" sz="2800" b="1" dirty="0">
                <a:solidFill>
                  <a:srgbClr val="FF0000"/>
                </a:solidFill>
                <a:latin typeface="+mj-lt"/>
                <a:cs typeface="+mj-cs"/>
              </a:rPr>
              <a:t>المؤسسة ظاهرة اجتماعية كلية (</a:t>
            </a:r>
            <a:r>
              <a:rPr lang="ar-MA" sz="2800" b="1" dirty="0" err="1">
                <a:solidFill>
                  <a:srgbClr val="FF0000"/>
                </a:solidFill>
                <a:latin typeface="+mj-lt"/>
                <a:cs typeface="+mj-cs"/>
              </a:rPr>
              <a:t>دوركهايم</a:t>
            </a:r>
            <a:r>
              <a:rPr lang="ar-MA" sz="2800" b="1" dirty="0">
                <a:solidFill>
                  <a:srgbClr val="FF0000"/>
                </a:solidFill>
                <a:latin typeface="+mj-lt"/>
                <a:cs typeface="+mj-cs"/>
              </a:rPr>
              <a:t> – موس)</a:t>
            </a:r>
          </a:p>
          <a:p>
            <a:pPr marL="514350" indent="-514350" algn="r" rtl="1">
              <a:buFont typeface="+mj-lt"/>
              <a:buAutoNum type="arabicPeriod"/>
            </a:pPr>
            <a:r>
              <a:rPr lang="ar-MA" sz="2800" b="1" dirty="0">
                <a:solidFill>
                  <a:srgbClr val="FF0000"/>
                </a:solidFill>
                <a:latin typeface="+mj-lt"/>
                <a:cs typeface="+mj-cs"/>
              </a:rPr>
              <a:t>تطور الرابط الاجتماعي</a:t>
            </a:r>
          </a:p>
          <a:p>
            <a:pPr marL="360363" indent="-360363" algn="r" rtl="1">
              <a:lnSpc>
                <a:spcPct val="150000"/>
              </a:lnSpc>
            </a:pPr>
            <a:r>
              <a:rPr lang="ar-MA" dirty="0">
                <a:latin typeface="Times New Roman" panose="02020603050405020304" pitchFamily="18" charset="0"/>
                <a:cs typeface="Times New Roman" panose="02020603050405020304" pitchFamily="18" charset="0"/>
              </a:rPr>
              <a:t>يمكن القول أن الإشكال الأساسي الذي اهتم به </a:t>
            </a:r>
            <a:r>
              <a:rPr lang="ar-MA" dirty="0" err="1">
                <a:latin typeface="Times New Roman" panose="02020603050405020304" pitchFamily="18" charset="0"/>
                <a:cs typeface="Times New Roman" panose="02020603050405020304" pitchFamily="18" charset="0"/>
              </a:rPr>
              <a:t>دوركهايم</a:t>
            </a:r>
            <a:r>
              <a:rPr lang="ar-MA" dirty="0">
                <a:latin typeface="Times New Roman" panose="02020603050405020304" pitchFamily="18" charset="0"/>
                <a:cs typeface="Times New Roman" panose="02020603050405020304" pitchFamily="18" charset="0"/>
              </a:rPr>
              <a:t> هو مسألة التماسك الاجتماعي </a:t>
            </a:r>
            <a:r>
              <a:rPr lang="fr-FR" dirty="0">
                <a:latin typeface="Times New Roman" panose="02020603050405020304" pitchFamily="18" charset="0"/>
                <a:cs typeface="Times New Roman" panose="02020603050405020304" pitchFamily="18" charset="0"/>
              </a:rPr>
              <a:t>(la cohésion sociale)</a:t>
            </a:r>
            <a:r>
              <a:rPr lang="ar-MA" dirty="0">
                <a:latin typeface="Times New Roman" panose="02020603050405020304" pitchFamily="18" charset="0"/>
                <a:cs typeface="Times New Roman" panose="02020603050405020304" pitchFamily="18" charset="0"/>
              </a:rPr>
              <a:t> في عالم أصبحت تتطور فيه قيم الفردانية أكثر فأكثر.</a:t>
            </a:r>
          </a:p>
          <a:p>
            <a:pPr marL="360363" indent="-360363" algn="r" rtl="1">
              <a:lnSpc>
                <a:spcPct val="150000"/>
              </a:lnSpc>
            </a:pPr>
            <a:r>
              <a:rPr lang="ar-MA" dirty="0">
                <a:latin typeface="Times New Roman" panose="02020603050405020304" pitchFamily="18" charset="0"/>
                <a:cs typeface="Times New Roman" panose="02020603050405020304" pitchFamily="18" charset="0"/>
              </a:rPr>
              <a:t>بالنسبة إليه وجود "قواعد أخلاقية" </a:t>
            </a:r>
            <a:r>
              <a:rPr lang="fr-FR" dirty="0">
                <a:latin typeface="Times New Roman" panose="02020603050405020304" pitchFamily="18" charset="0"/>
                <a:cs typeface="Times New Roman" panose="02020603050405020304" pitchFamily="18" charset="0"/>
              </a:rPr>
              <a:t>(Règles morales)</a:t>
            </a:r>
            <a:r>
              <a:rPr lang="ar-MA" dirty="0">
                <a:latin typeface="Times New Roman" panose="02020603050405020304" pitchFamily="18" charset="0"/>
                <a:cs typeface="Times New Roman" panose="02020603050405020304" pitchFamily="18" charset="0"/>
              </a:rPr>
              <a:t> تنظم العلاقات بين الأفراد لتجاوز أناهم </a:t>
            </a:r>
            <a:r>
              <a:rPr lang="fr-FR" dirty="0">
                <a:latin typeface="Times New Roman" panose="02020603050405020304" pitchFamily="18" charset="0"/>
                <a:cs typeface="Times New Roman" panose="02020603050405020304" pitchFamily="18" charset="0"/>
              </a:rPr>
              <a:t>(Ego)</a:t>
            </a:r>
            <a:r>
              <a:rPr lang="ar-MA" dirty="0">
                <a:latin typeface="Times New Roman" panose="02020603050405020304" pitchFamily="18" charset="0"/>
                <a:cs typeface="Times New Roman" panose="02020603050405020304" pitchFamily="18" charset="0"/>
              </a:rPr>
              <a:t> وتنسج الروابط الاجتماعية بينهم. يقول دوركايم </a:t>
            </a:r>
            <a:r>
              <a:rPr lang="ar-MA" i="1" dirty="0">
                <a:latin typeface="Times New Roman" panose="02020603050405020304" pitchFamily="18" charset="0"/>
                <a:cs typeface="Times New Roman" panose="02020603050405020304" pitchFamily="18" charset="0"/>
              </a:rPr>
              <a:t>" الأخلاق هي منبع التضامن، كل ما يجبر الإنسان على ضبط حركاته على أشياء أخرى غير دوافع التي تحرك  أناه" </a:t>
            </a:r>
            <a:r>
              <a:rPr lang="fr-FR" dirty="0">
                <a:latin typeface="Times New Roman" panose="02020603050405020304" pitchFamily="18" charset="0"/>
                <a:cs typeface="Times New Roman" panose="02020603050405020304" pitchFamily="18" charset="0"/>
              </a:rPr>
              <a:t>(la division du travail social)</a:t>
            </a:r>
          </a:p>
          <a:p>
            <a:pPr marL="360363" indent="-360363" algn="r" rtl="1">
              <a:lnSpc>
                <a:spcPct val="150000"/>
              </a:lnSpc>
            </a:pPr>
            <a:r>
              <a:rPr lang="ar-MA" dirty="0">
                <a:latin typeface="Times New Roman" panose="02020603050405020304" pitchFamily="18" charset="0"/>
                <a:cs typeface="Times New Roman" panose="02020603050405020304" pitchFamily="18" charset="0"/>
              </a:rPr>
              <a:t>معنى هذا أن الحقوق والواجبات هي ما يؤسس ويضع الروابط بين الأفراد</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4946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xmlns="" id="{1C0091DD-98F0-4EC5-A124-A97802CDDD02}"/>
              </a:ext>
            </a:extLst>
          </p:cNvPr>
          <p:cNvSpPr>
            <a:spLocks noGrp="1"/>
          </p:cNvSpPr>
          <p:nvPr>
            <p:ph idx="1"/>
          </p:nvPr>
        </p:nvSpPr>
        <p:spPr>
          <a:xfrm>
            <a:off x="1025236" y="581891"/>
            <a:ext cx="10477787" cy="6068291"/>
          </a:xfrm>
        </p:spPr>
        <p:txBody>
          <a:bodyPr anchor="t">
            <a:normAutofit fontScale="92500"/>
          </a:bodyPr>
          <a:lstStyle/>
          <a:p>
            <a:pPr marL="457200" indent="-457200" algn="r" rtl="1">
              <a:lnSpc>
                <a:spcPct val="150000"/>
              </a:lnSpc>
              <a:buFont typeface="+mj-lt"/>
              <a:buAutoNum type="arabicPeriod" startAt="2"/>
            </a:pPr>
            <a:r>
              <a:rPr lang="ar-MA" b="1" dirty="0">
                <a:solidFill>
                  <a:srgbClr val="FF0000"/>
                </a:solidFill>
                <a:latin typeface="Times New Roman" panose="02020603050405020304" pitchFamily="18" charset="0"/>
                <a:cs typeface="Times New Roman" panose="02020603050405020304" pitchFamily="18" charset="0"/>
              </a:rPr>
              <a:t>الوظيفة الاجتماعية لتقسيم العمل الاجتماعي</a:t>
            </a:r>
          </a:p>
          <a:p>
            <a:pPr marL="360363" indent="-360363" algn="r" rtl="1">
              <a:lnSpc>
                <a:spcPct val="150000"/>
              </a:lnSpc>
            </a:pPr>
            <a:r>
              <a:rPr lang="ar-MA" dirty="0">
                <a:latin typeface="Times New Roman" panose="02020603050405020304" pitchFamily="18" charset="0"/>
                <a:cs typeface="Times New Roman" panose="02020603050405020304" pitchFamily="18" charset="0"/>
              </a:rPr>
              <a:t>من أجل فهم المسار الذي يعرفه تطور المجتمع لا بد من التأكيد على عنصرين أساسين: مكانة الفرد في المجتمع (النظام الاجتماعي)، ثم دور نسق القيم (النظام الأخلاقي). ما يحدد النظام الاجتماعي هو نسق القيم (تأثير المعتقدات والعادات والموروثات...)</a:t>
            </a:r>
          </a:p>
          <a:p>
            <a:pPr marL="360363" indent="-360363" algn="r" rtl="1">
              <a:lnSpc>
                <a:spcPct val="150000"/>
              </a:lnSpc>
            </a:pPr>
            <a:r>
              <a:rPr lang="ar-MA" dirty="0">
                <a:latin typeface="Times New Roman" panose="02020603050405020304" pitchFamily="18" charset="0"/>
                <a:cs typeface="Times New Roman" panose="02020603050405020304" pitchFamily="18" charset="0"/>
              </a:rPr>
              <a:t>هذه العلاقة بين الفرد والنظام الاجتماعي والنظام القيمي تختلف حسب طبيعة </a:t>
            </a:r>
            <a:r>
              <a:rPr lang="ar-MA" dirty="0" err="1">
                <a:latin typeface="Times New Roman" panose="02020603050405020304" pitchFamily="18" charset="0"/>
                <a:cs typeface="Times New Roman" panose="02020603050405020304" pitchFamily="18" charset="0"/>
              </a:rPr>
              <a:t>التضامنات</a:t>
            </a:r>
            <a:r>
              <a:rPr lang="ar-MA" dirty="0">
                <a:latin typeface="Times New Roman" panose="02020603050405020304" pitchFamily="18" charset="0"/>
                <a:cs typeface="Times New Roman" panose="02020603050405020304" pitchFamily="18" charset="0"/>
              </a:rPr>
              <a:t> (ميكانيكية أو عضوية):</a:t>
            </a:r>
          </a:p>
          <a:p>
            <a:pPr algn="r" rtl="1">
              <a:lnSpc>
                <a:spcPct val="150000"/>
              </a:lnSpc>
              <a:buFontTx/>
              <a:buChar char="-"/>
            </a:pPr>
            <a:r>
              <a:rPr lang="ar-MA" dirty="0">
                <a:latin typeface="Times New Roman" panose="02020603050405020304" pitchFamily="18" charset="0"/>
                <a:cs typeface="Times New Roman" panose="02020603050405020304" pitchFamily="18" charset="0"/>
              </a:rPr>
              <a:t>في حالة التضامن الآلي (الميكانيكي) يمكن للمؤسسات الاجتماعية أن تقوم بأكثر من دور وبأكثر من وظيفة مهما كانت مكانة </a:t>
            </a:r>
            <a:r>
              <a:rPr lang="fr-FR" dirty="0">
                <a:latin typeface="Times New Roman" panose="02020603050405020304" pitchFamily="18" charset="0"/>
                <a:cs typeface="Times New Roman" panose="02020603050405020304" pitchFamily="18" charset="0"/>
              </a:rPr>
              <a:t>(Statuts)</a:t>
            </a:r>
            <a:r>
              <a:rPr lang="ar-MA" dirty="0">
                <a:latin typeface="Times New Roman" panose="02020603050405020304" pitchFamily="18" charset="0"/>
                <a:cs typeface="Times New Roman" panose="02020603050405020304" pitchFamily="18" charset="0"/>
              </a:rPr>
              <a:t> الأفراد، لأن العادات المتوارثة تشكل وتنظم الحياة الجماعية، بفعل قوة الحس الجمعي ما يفسر قوة رد الفعل الجماعي في حالة تجاوز المؤسسة وقيمها.</a:t>
            </a:r>
          </a:p>
          <a:p>
            <a:pPr algn="r" rtl="1">
              <a:lnSpc>
                <a:spcPct val="150000"/>
              </a:lnSpc>
              <a:buFontTx/>
              <a:buChar char="-"/>
            </a:pPr>
            <a:r>
              <a:rPr lang="ar-MA" dirty="0">
                <a:latin typeface="Times New Roman" panose="02020603050405020304" pitchFamily="18" charset="0"/>
                <a:cs typeface="Times New Roman" panose="02020603050405020304" pitchFamily="18" charset="0"/>
              </a:rPr>
              <a:t>في حالة التضامن العضوي يصبح تقسيم العمل ظاهرة اجتماعية تتأسس على تقاسم الأدوار والوظائف التي تولد الروابط الاجتماعية</a:t>
            </a:r>
          </a:p>
          <a:p>
            <a:pPr marL="360363" indent="-360363" algn="r" rtl="1">
              <a:lnSpc>
                <a:spcPct val="150000"/>
              </a:lnSpc>
            </a:pPr>
            <a:endParaRPr lang="ar-M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0409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xmlns="" id="{1C0091DD-98F0-4EC5-A124-A97802CDDD02}"/>
              </a:ext>
            </a:extLst>
          </p:cNvPr>
          <p:cNvSpPr>
            <a:spLocks noGrp="1"/>
          </p:cNvSpPr>
          <p:nvPr>
            <p:ph idx="1"/>
          </p:nvPr>
        </p:nvSpPr>
        <p:spPr>
          <a:xfrm>
            <a:off x="1025236" y="581891"/>
            <a:ext cx="10477787" cy="6068291"/>
          </a:xfrm>
        </p:spPr>
        <p:txBody>
          <a:bodyPr anchor="t">
            <a:normAutofit/>
          </a:bodyPr>
          <a:lstStyle/>
          <a:p>
            <a:pPr marL="360363" indent="-360363" algn="r" rtl="1">
              <a:lnSpc>
                <a:spcPct val="150000"/>
              </a:lnSpc>
            </a:pPr>
            <a:r>
              <a:rPr lang="ar-MA" dirty="0">
                <a:latin typeface="Times New Roman" panose="02020603050405020304" pitchFamily="18" charset="0"/>
                <a:cs typeface="Times New Roman" panose="02020603050405020304" pitchFamily="18" charset="0"/>
              </a:rPr>
              <a:t>النتيجة إضعاف الوعي الجمعي لأن الفرد يصبح سلوكه عقلاني أكثر، يحلل ويفسر، يتصرف وفق دافع يحدد فردانيته.</a:t>
            </a:r>
          </a:p>
          <a:p>
            <a:pPr marL="360363" indent="-360363" algn="r" rtl="1">
              <a:lnSpc>
                <a:spcPct val="150000"/>
              </a:lnSpc>
            </a:pPr>
            <a:r>
              <a:rPr lang="ar-MA" dirty="0">
                <a:latin typeface="Times New Roman" panose="02020603050405020304" pitchFamily="18" charset="0"/>
                <a:cs typeface="Times New Roman" panose="02020603050405020304" pitchFamily="18" charset="0"/>
              </a:rPr>
              <a:t>بروز الفردانية والوعي الفردي يتجلى في أخذ مسافة بين المعتقدات الجماعية، وهذا يطرح إشكالا كبيرا لدى دوركايم</a:t>
            </a:r>
          </a:p>
          <a:p>
            <a:pPr marL="360363" indent="-360363" algn="r" rtl="1">
              <a:lnSpc>
                <a:spcPct val="150000"/>
              </a:lnSpc>
            </a:pPr>
            <a:r>
              <a:rPr lang="ar-MA" dirty="0">
                <a:latin typeface="Times New Roman" panose="02020603050405020304" pitchFamily="18" charset="0"/>
                <a:cs typeface="Times New Roman" panose="02020603050405020304" pitchFamily="18" charset="0"/>
              </a:rPr>
              <a:t>كلما كان تقسيم العمل أكبر كلما نمت الفردانية أكبر، وأصبح التحرر من القيم الجماعية مرتفعا مما يهدد ببروز </a:t>
            </a:r>
            <a:r>
              <a:rPr lang="ar-MA" dirty="0" err="1">
                <a:latin typeface="Times New Roman" panose="02020603050405020304" pitchFamily="18" charset="0"/>
                <a:cs typeface="Times New Roman" panose="02020603050405020304" pitchFamily="18" charset="0"/>
              </a:rPr>
              <a:t>اللامعيارية</a:t>
            </a:r>
            <a:r>
              <a:rPr lang="ar-MA" dirty="0">
                <a:latin typeface="Times New Roman" panose="02020603050405020304" pitchFamily="18" charset="0"/>
                <a:cs typeface="Times New Roman" panose="02020603050405020304" pitchFamily="18" charset="0"/>
              </a:rPr>
              <a:t> (</a:t>
            </a:r>
            <a:r>
              <a:rPr lang="ar-MA" dirty="0" err="1">
                <a:latin typeface="Times New Roman" panose="02020603050405020304" pitchFamily="18" charset="0"/>
                <a:cs typeface="Times New Roman" panose="02020603050405020304" pitchFamily="18" charset="0"/>
              </a:rPr>
              <a:t>الأنوميا</a:t>
            </a:r>
            <a:r>
              <a:rPr lang="ar-MA" dirty="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Anomie</a:t>
            </a:r>
            <a:r>
              <a:rPr lang="ar-MA" dirty="0">
                <a:latin typeface="Times New Roman" panose="02020603050405020304" pitchFamily="18" charset="0"/>
                <a:cs typeface="Times New Roman" panose="02020603050405020304" pitchFamily="18" charset="0"/>
              </a:rPr>
              <a:t>).</a:t>
            </a:r>
          </a:p>
          <a:p>
            <a:pPr marL="360363" indent="-360363" algn="r" rtl="1">
              <a:lnSpc>
                <a:spcPct val="150000"/>
              </a:lnSpc>
            </a:pPr>
            <a:r>
              <a:rPr lang="ar-MA" dirty="0">
                <a:latin typeface="Times New Roman" panose="02020603050405020304" pitchFamily="18" charset="0"/>
                <a:cs typeface="Times New Roman" panose="02020603050405020304" pitchFamily="18" charset="0"/>
              </a:rPr>
              <a:t>لهذا ينظر دوركايم لتقسيم العمل الاجتماعي بأنه يقوم بوظائف متعددة ومترابطة لتستمر الوظائف الاجتماعية للمؤسسات</a:t>
            </a:r>
          </a:p>
        </p:txBody>
      </p:sp>
    </p:spTree>
    <p:extLst>
      <p:ext uri="{BB962C8B-B14F-4D97-AF65-F5344CB8AC3E}">
        <p14:creationId xmlns:p14="http://schemas.microsoft.com/office/powerpoint/2010/main" val="526137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xmlns="" id="{1C0091DD-98F0-4EC5-A124-A97802CDDD02}"/>
              </a:ext>
            </a:extLst>
          </p:cNvPr>
          <p:cNvSpPr>
            <a:spLocks noGrp="1"/>
          </p:cNvSpPr>
          <p:nvPr>
            <p:ph idx="1"/>
          </p:nvPr>
        </p:nvSpPr>
        <p:spPr>
          <a:xfrm>
            <a:off x="1025236" y="581891"/>
            <a:ext cx="10477787" cy="6068291"/>
          </a:xfrm>
        </p:spPr>
        <p:txBody>
          <a:bodyPr anchor="t">
            <a:normAutofit/>
          </a:bodyPr>
          <a:lstStyle/>
          <a:p>
            <a:pPr algn="r" rtl="1">
              <a:lnSpc>
                <a:spcPct val="150000"/>
              </a:lnSpc>
              <a:buFontTx/>
              <a:buChar char="-"/>
            </a:pPr>
            <a:r>
              <a:rPr lang="ar-MA" dirty="0">
                <a:solidFill>
                  <a:srgbClr val="FF0000"/>
                </a:solidFill>
                <a:latin typeface="Times New Roman" panose="02020603050405020304" pitchFamily="18" charset="0"/>
                <a:cs typeface="Times New Roman" panose="02020603050405020304" pitchFamily="18" charset="0"/>
              </a:rPr>
              <a:t>التكامل</a:t>
            </a:r>
            <a:r>
              <a:rPr lang="ar-MA" dirty="0">
                <a:latin typeface="Times New Roman" panose="02020603050405020304" pitchFamily="18" charset="0"/>
                <a:cs typeface="Times New Roman" panose="02020603050405020304" pitchFamily="18" charset="0"/>
              </a:rPr>
              <a:t>: مركز الاهتمام ليس الفرد كعنصر اجتماعي معزول عن الجماعة (المؤسسة التي ينتمي إليها) بل الرابط الاجتماعي والمؤسساتي الذي ينتج التبعية المتبادلة للأفراد كونهم أعضاء ينتمون للمؤسسة. مثلا تقسيم العمل الجنسي بين الزوجين يقوي الروابط العائلة من خلال تقسيم الأدوار الاجتماعية.</a:t>
            </a:r>
          </a:p>
          <a:p>
            <a:pPr algn="r" rtl="1">
              <a:lnSpc>
                <a:spcPct val="150000"/>
              </a:lnSpc>
              <a:buFontTx/>
              <a:buChar char="-"/>
            </a:pPr>
            <a:r>
              <a:rPr lang="ar-MA" dirty="0">
                <a:solidFill>
                  <a:srgbClr val="FF0000"/>
                </a:solidFill>
                <a:latin typeface="Times New Roman" panose="02020603050405020304" pitchFamily="18" charset="0"/>
                <a:cs typeface="Times New Roman" panose="02020603050405020304" pitchFamily="18" charset="0"/>
              </a:rPr>
              <a:t>الترابط</a:t>
            </a:r>
            <a:r>
              <a:rPr lang="ar-MA" dirty="0">
                <a:latin typeface="Times New Roman" panose="02020603050405020304" pitchFamily="18" charset="0"/>
                <a:cs typeface="Times New Roman" panose="02020603050405020304" pitchFamily="18" charset="0"/>
              </a:rPr>
              <a:t>: تقسيم العمل ينمي الروابط الاجتماعية عبر الخضوع للنظام الاجتماعي (القيم)، هذه المؤسسات المعيارية تخلق انسجام في العلاقات الاجتماعية وفي العلاقات بين المؤسسات مما يعطي </a:t>
            </a:r>
            <a:r>
              <a:rPr lang="ar-MA" dirty="0">
                <a:solidFill>
                  <a:srgbClr val="FF0000"/>
                </a:solidFill>
                <a:latin typeface="Times New Roman" panose="02020603050405020304" pitchFamily="18" charset="0"/>
                <a:cs typeface="Times New Roman" panose="02020603050405020304" pitchFamily="18" charset="0"/>
              </a:rPr>
              <a:t>تماسكا اجتماعيا</a:t>
            </a:r>
          </a:p>
          <a:p>
            <a:pPr algn="r" rtl="1">
              <a:lnSpc>
                <a:spcPct val="150000"/>
              </a:lnSpc>
              <a:buFontTx/>
              <a:buChar char="-"/>
            </a:pPr>
            <a:r>
              <a:rPr lang="ar-MA" dirty="0">
                <a:latin typeface="Times New Roman" panose="02020603050405020304" pitchFamily="18" charset="0"/>
                <a:cs typeface="Times New Roman" panose="02020603050405020304" pitchFamily="18" charset="0"/>
              </a:rPr>
              <a:t>من بين المؤسسات التي تضمن هذا </a:t>
            </a:r>
            <a:r>
              <a:rPr lang="ar-MA" dirty="0">
                <a:solidFill>
                  <a:srgbClr val="FF0000"/>
                </a:solidFill>
                <a:latin typeface="Times New Roman" panose="02020603050405020304" pitchFamily="18" charset="0"/>
                <a:cs typeface="Times New Roman" panose="02020603050405020304" pitchFamily="18" charset="0"/>
              </a:rPr>
              <a:t>التماسك الاجتماعي </a:t>
            </a:r>
            <a:r>
              <a:rPr lang="ar-MA" dirty="0">
                <a:latin typeface="Times New Roman" panose="02020603050405020304" pitchFamily="18" charset="0"/>
                <a:cs typeface="Times New Roman" panose="02020603050405020304" pitchFamily="18" charset="0"/>
              </a:rPr>
              <a:t>هي الأسرة والتي يعتبرها دوركايم مؤسسة قاعدية تقوم بأدوار متعددة (إعادة الإنتاج بكل مستوياته المادية والرمزية)</a:t>
            </a:r>
          </a:p>
          <a:p>
            <a:pPr algn="r" rtl="1">
              <a:lnSpc>
                <a:spcPct val="150000"/>
              </a:lnSpc>
              <a:buFontTx/>
              <a:buChar char="-"/>
            </a:pPr>
            <a:r>
              <a:rPr lang="ar-MA" dirty="0">
                <a:latin typeface="Times New Roman" panose="02020603050405020304" pitchFamily="18" charset="0"/>
                <a:cs typeface="Times New Roman" panose="02020603050405020304" pitchFamily="18" charset="0"/>
              </a:rPr>
              <a:t>الدور الذي يلعبه النظام التربوي في تطوير قيم العقلانية وديموقراطية الولوج للمعارف</a:t>
            </a:r>
          </a:p>
        </p:txBody>
      </p:sp>
    </p:spTree>
    <p:extLst>
      <p:ext uri="{BB962C8B-B14F-4D97-AF65-F5344CB8AC3E}">
        <p14:creationId xmlns:p14="http://schemas.microsoft.com/office/powerpoint/2010/main" val="22200824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e">
  <a:themeElements>
    <a:clrScheme name="Parallaxe">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e">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Parallaxe</Template>
  <TotalTime>7139</TotalTime>
  <Words>1265</Words>
  <Application>Microsoft Office PowerPoint</Application>
  <PresentationFormat>Grand écran</PresentationFormat>
  <Paragraphs>59</Paragraphs>
  <Slides>14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14</vt:i4>
      </vt:variant>
    </vt:vector>
  </HeadingPairs>
  <TitlesOfParts>
    <vt:vector size="18" baseType="lpstr">
      <vt:lpstr>Arial</vt:lpstr>
      <vt:lpstr>Garamond</vt:lpstr>
      <vt:lpstr>Times New Roman</vt:lpstr>
      <vt:lpstr>Parallaxe</vt:lpstr>
      <vt:lpstr>Sociology of social institutions سوسيولوجيا المؤسسات الاجتماعية</vt:lpstr>
      <vt:lpstr>Planning Introduction  1. Institution: A total social fact المؤسسة: ظاهرة اجتماعية كلية 2. Institutions as structures المؤسسات بوصفها بنيات 3. Institution and reproduction المؤسسة وإعادة الإنتاج 4. The Decline of institution اندحار المؤسسة  5. Institution between prison and totalitarian aspects المؤسسة بين النموذج السجني والمظاهر التوتاليتارية (الشمولية)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Sociologie des institution sociales</dc:title>
  <dc:creator>Elkhatabi</dc:creator>
  <cp:lastModifiedBy>Elkhatabi</cp:lastModifiedBy>
  <cp:revision>68</cp:revision>
  <dcterms:created xsi:type="dcterms:W3CDTF">2020-03-01T15:09:02Z</dcterms:created>
  <dcterms:modified xsi:type="dcterms:W3CDTF">2023-03-02T13:29:32Z</dcterms:modified>
</cp:coreProperties>
</file>