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slides/slide8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28" r:id="rId1"/>
  </p:sldMasterIdLst>
  <p:sldIdLst>
    <p:sldId id="313" r:id="rId2"/>
    <p:sldId id="308" r:id="rId3"/>
    <p:sldId id="312" r:id="rId4"/>
    <p:sldId id="343" r:id="rId5"/>
    <p:sldId id="344" r:id="rId6"/>
    <p:sldId id="345" r:id="rId7"/>
    <p:sldId id="350" r:id="rId8"/>
    <p:sldId id="347" r:id="rId9"/>
    <p:sldId id="348" r:id="rId10"/>
    <p:sldId id="258" r:id="rId11"/>
    <p:sldId id="256" r:id="rId12"/>
    <p:sldId id="309" r:id="rId13"/>
    <p:sldId id="314" r:id="rId14"/>
    <p:sldId id="341" r:id="rId15"/>
    <p:sldId id="342" r:id="rId16"/>
    <p:sldId id="315" r:id="rId17"/>
    <p:sldId id="260" r:id="rId18"/>
    <p:sldId id="349" r:id="rId19"/>
    <p:sldId id="261" r:id="rId20"/>
    <p:sldId id="262" r:id="rId21"/>
    <p:sldId id="264" r:id="rId22"/>
    <p:sldId id="265" r:id="rId23"/>
    <p:sldId id="268" r:id="rId24"/>
    <p:sldId id="270" r:id="rId25"/>
    <p:sldId id="271" r:id="rId26"/>
    <p:sldId id="276" r:id="rId27"/>
    <p:sldId id="272" r:id="rId28"/>
    <p:sldId id="275" r:id="rId29"/>
    <p:sldId id="280" r:id="rId30"/>
    <p:sldId id="284" r:id="rId31"/>
    <p:sldId id="281" r:id="rId32"/>
    <p:sldId id="282" r:id="rId33"/>
    <p:sldId id="283" r:id="rId34"/>
    <p:sldId id="278" r:id="rId35"/>
    <p:sldId id="279" r:id="rId36"/>
    <p:sldId id="351" r:id="rId37"/>
    <p:sldId id="277" r:id="rId38"/>
    <p:sldId id="285" r:id="rId39"/>
    <p:sldId id="316" r:id="rId40"/>
    <p:sldId id="291" r:id="rId41"/>
    <p:sldId id="289" r:id="rId42"/>
    <p:sldId id="292" r:id="rId43"/>
    <p:sldId id="293" r:id="rId44"/>
    <p:sldId id="352" r:id="rId45"/>
    <p:sldId id="353" r:id="rId46"/>
    <p:sldId id="286" r:id="rId47"/>
    <p:sldId id="287" r:id="rId48"/>
    <p:sldId id="288" r:id="rId49"/>
    <p:sldId id="294" r:id="rId50"/>
    <p:sldId id="317" r:id="rId51"/>
    <p:sldId id="290" r:id="rId52"/>
    <p:sldId id="273" r:id="rId53"/>
    <p:sldId id="298" r:id="rId54"/>
    <p:sldId id="295" r:id="rId55"/>
    <p:sldId id="299" r:id="rId56"/>
    <p:sldId id="310" r:id="rId57"/>
    <p:sldId id="300" r:id="rId58"/>
    <p:sldId id="311" r:id="rId59"/>
    <p:sldId id="354" r:id="rId60"/>
    <p:sldId id="303" r:id="rId61"/>
    <p:sldId id="301" r:id="rId62"/>
    <p:sldId id="355" r:id="rId63"/>
    <p:sldId id="307" r:id="rId64"/>
    <p:sldId id="305" r:id="rId65"/>
    <p:sldId id="306" r:id="rId66"/>
    <p:sldId id="322" r:id="rId67"/>
    <p:sldId id="338" r:id="rId68"/>
    <p:sldId id="339" r:id="rId69"/>
    <p:sldId id="340" r:id="rId70"/>
    <p:sldId id="323" r:id="rId71"/>
    <p:sldId id="325" r:id="rId72"/>
    <p:sldId id="326" r:id="rId73"/>
    <p:sldId id="328" r:id="rId74"/>
    <p:sldId id="329" r:id="rId75"/>
    <p:sldId id="330" r:id="rId76"/>
    <p:sldId id="331" r:id="rId77"/>
    <p:sldId id="332" r:id="rId78"/>
    <p:sldId id="333" r:id="rId79"/>
    <p:sldId id="334" r:id="rId80"/>
    <p:sldId id="335" r:id="rId81"/>
    <p:sldId id="336" r:id="rId82"/>
    <p:sldId id="337" r:id="rId8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vertBarState="maximized">
    <p:restoredLeft sz="15074" autoAdjust="0"/>
    <p:restoredTop sz="94624" autoAdjust="0"/>
  </p:normalViewPr>
  <p:slideViewPr>
    <p:cSldViewPr>
      <p:cViewPr varScale="1">
        <p:scale>
          <a:sx n="69" d="100"/>
          <a:sy n="69" d="100"/>
        </p:scale>
        <p:origin x="-1182" y="-102"/>
      </p:cViewPr>
      <p:guideLst>
        <p:guide orient="horz" pos="2160"/>
        <p:guide pos="2880"/>
      </p:guideLst>
    </p:cSldViewPr>
  </p:slideViewPr>
  <p:outlineViewPr>
    <p:cViewPr>
      <p:scale>
        <a:sx n="33" d="100"/>
        <a:sy n="33" d="100"/>
      </p:scale>
      <p:origin x="48" y="42906"/>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D8D21BB1-29A8-46C6-838C-873C39C73380}" type="datetimeFigureOut">
              <a:rPr lang="fr-FR" smtClean="0"/>
              <a:pPr/>
              <a:t>17/12/2020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E42B861-F52F-4D4A-820A-D414489ADBFE}"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8D21BB1-29A8-46C6-838C-873C39C73380}" type="datetimeFigureOut">
              <a:rPr lang="fr-FR" smtClean="0"/>
              <a:pPr/>
              <a:t>17/12/2020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E42B861-F52F-4D4A-820A-D414489ADBFE}"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8D21BB1-29A8-46C6-838C-873C39C73380}" type="datetimeFigureOut">
              <a:rPr lang="fr-FR" smtClean="0"/>
              <a:pPr/>
              <a:t>17/12/2020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E42B861-F52F-4D4A-820A-D414489ADBFE}"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8D21BB1-29A8-46C6-838C-873C39C73380}" type="datetimeFigureOut">
              <a:rPr lang="fr-FR" smtClean="0"/>
              <a:pPr/>
              <a:t>17/12/2020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E42B861-F52F-4D4A-820A-D414489ADBFE}"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D8D21BB1-29A8-46C6-838C-873C39C73380}" type="datetimeFigureOut">
              <a:rPr lang="fr-FR" smtClean="0"/>
              <a:pPr/>
              <a:t>17/12/2020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E42B861-F52F-4D4A-820A-D414489ADBFE}"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D8D21BB1-29A8-46C6-838C-873C39C73380}" type="datetimeFigureOut">
              <a:rPr lang="fr-FR" smtClean="0"/>
              <a:pPr/>
              <a:t>17/12/2020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E42B861-F52F-4D4A-820A-D414489ADBFE}"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D8D21BB1-29A8-46C6-838C-873C39C73380}" type="datetimeFigureOut">
              <a:rPr lang="fr-FR" smtClean="0"/>
              <a:pPr/>
              <a:t>17/12/2020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E42B861-F52F-4D4A-820A-D414489ADBFE}"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D8D21BB1-29A8-46C6-838C-873C39C73380}" type="datetimeFigureOut">
              <a:rPr lang="fr-FR" smtClean="0"/>
              <a:pPr/>
              <a:t>17/12/2020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E42B861-F52F-4D4A-820A-D414489ADBFE}"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8D21BB1-29A8-46C6-838C-873C39C73380}" type="datetimeFigureOut">
              <a:rPr lang="fr-FR" smtClean="0"/>
              <a:pPr/>
              <a:t>17/12/2020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E42B861-F52F-4D4A-820A-D414489ADBFE}"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8D21BB1-29A8-46C6-838C-873C39C73380}" type="datetimeFigureOut">
              <a:rPr lang="fr-FR" smtClean="0"/>
              <a:pPr/>
              <a:t>17/12/2020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E42B861-F52F-4D4A-820A-D414489ADBFE}"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8D21BB1-29A8-46C6-838C-873C39C73380}" type="datetimeFigureOut">
              <a:rPr lang="fr-FR" smtClean="0"/>
              <a:pPr/>
              <a:t>17/12/2020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E42B861-F52F-4D4A-820A-D414489ADBFE}"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D21BB1-29A8-46C6-838C-873C39C73380}" type="datetimeFigureOut">
              <a:rPr lang="fr-FR" smtClean="0"/>
              <a:pPr/>
              <a:t>17/12/2020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42B861-F52F-4D4A-820A-D414489ADBFE}"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4129" r:id="rId1"/>
    <p:sldLayoutId id="2147484130" r:id="rId2"/>
    <p:sldLayoutId id="2147484131" r:id="rId3"/>
    <p:sldLayoutId id="2147484132" r:id="rId4"/>
    <p:sldLayoutId id="2147484133" r:id="rId5"/>
    <p:sldLayoutId id="2147484134" r:id="rId6"/>
    <p:sldLayoutId id="2147484135" r:id="rId7"/>
    <p:sldLayoutId id="2147484136" r:id="rId8"/>
    <p:sldLayoutId id="2147484137" r:id="rId9"/>
    <p:sldLayoutId id="2147484138" r:id="rId10"/>
    <p:sldLayoutId id="214748413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Pourquoi la démarche expérimentale?</a:t>
            </a:r>
            <a:endParaRPr lang="fr-FR" dirty="0"/>
          </a:p>
        </p:txBody>
      </p:sp>
      <p:sp>
        <p:nvSpPr>
          <p:cNvPr id="3" name="Espace réservé du contenu 2"/>
          <p:cNvSpPr>
            <a:spLocks noGrp="1"/>
          </p:cNvSpPr>
          <p:nvPr>
            <p:ph idx="1"/>
          </p:nvPr>
        </p:nvSpPr>
        <p:spPr>
          <a:xfrm>
            <a:off x="457200" y="1357298"/>
            <a:ext cx="8229600" cy="5000660"/>
          </a:xfrm>
        </p:spPr>
        <p:txBody>
          <a:bodyPr>
            <a:normAutofit fontScale="40000" lnSpcReduction="20000"/>
          </a:bodyPr>
          <a:lstStyle/>
          <a:p>
            <a:pPr>
              <a:buNone/>
            </a:pPr>
            <a:r>
              <a:rPr lang="fr-FR" sz="3400" dirty="0" smtClean="0"/>
              <a:t>L’apprentissage de la démarche expérimentale pour l’enseignant est nécessaire  pour 2 raisons:</a:t>
            </a:r>
          </a:p>
          <a:p>
            <a:pPr>
              <a:buNone/>
            </a:pPr>
            <a:r>
              <a:rPr lang="fr-FR" sz="3400" dirty="0" smtClean="0"/>
              <a:t>                  </a:t>
            </a:r>
            <a:r>
              <a:rPr lang="fr-FR" sz="3400" b="1" dirty="0" smtClean="0"/>
              <a:t>1/outil d’enseignement</a:t>
            </a:r>
          </a:p>
          <a:p>
            <a:pPr>
              <a:buNone/>
            </a:pPr>
            <a:r>
              <a:rPr lang="fr-FR" sz="3400" b="1" dirty="0" smtClean="0"/>
              <a:t>   Un enseignant :</a:t>
            </a:r>
          </a:p>
          <a:p>
            <a:pPr>
              <a:buNone/>
            </a:pPr>
            <a:r>
              <a:rPr lang="fr-FR" sz="3400" dirty="0" smtClean="0"/>
              <a:t>  </a:t>
            </a:r>
          </a:p>
          <a:p>
            <a:pPr>
              <a:buNone/>
            </a:pPr>
            <a:r>
              <a:rPr lang="fr-FR" sz="3400" dirty="0" smtClean="0"/>
              <a:t>                          -doit savoir: intégrer l’expérience dans son cours si le besoin se fait ressentir, déceler le moment opportun pour l’intégrer(.</a:t>
            </a:r>
          </a:p>
          <a:p>
            <a:pPr>
              <a:buNone/>
            </a:pPr>
            <a:endParaRPr lang="fr-FR" sz="3400" dirty="0" smtClean="0"/>
          </a:p>
          <a:p>
            <a:pPr>
              <a:buNone/>
            </a:pPr>
            <a:r>
              <a:rPr lang="fr-FR" sz="3400" dirty="0" smtClean="0"/>
              <a:t>                         - doit savoir monter un protocole expérimental(choisir l’expérience appropriée, préciser toutes les étapes, délimiter les besoins)</a:t>
            </a:r>
          </a:p>
          <a:p>
            <a:pPr>
              <a:buNone/>
            </a:pPr>
            <a:endParaRPr lang="fr-FR" sz="3400" dirty="0" smtClean="0"/>
          </a:p>
          <a:p>
            <a:pPr>
              <a:buNone/>
            </a:pPr>
            <a:endParaRPr lang="fr-FR" sz="3400" dirty="0" smtClean="0"/>
          </a:p>
          <a:p>
            <a:pPr>
              <a:buNone/>
            </a:pPr>
            <a:r>
              <a:rPr lang="fr-FR" sz="3400" dirty="0" smtClean="0"/>
              <a:t>                         - doit savoir aligner le niveau de ses élèves à l’expérience choisie</a:t>
            </a:r>
          </a:p>
          <a:p>
            <a:pPr>
              <a:buNone/>
            </a:pPr>
            <a:endParaRPr lang="fr-FR" sz="3400" dirty="0" smtClean="0"/>
          </a:p>
          <a:p>
            <a:pPr>
              <a:buNone/>
            </a:pPr>
            <a:r>
              <a:rPr lang="fr-FR" sz="3400" b="1" dirty="0" smtClean="0">
                <a:solidFill>
                  <a:srgbClr val="FF0000"/>
                </a:solidFill>
              </a:rPr>
              <a:t>L’</a:t>
            </a:r>
            <a:r>
              <a:rPr lang="fr-FR" sz="3400" b="1" dirty="0" err="1" smtClean="0">
                <a:solidFill>
                  <a:srgbClr val="FF0000"/>
                </a:solidFill>
              </a:rPr>
              <a:t>intéret</a:t>
            </a:r>
            <a:r>
              <a:rPr lang="fr-FR" sz="3400" b="1" dirty="0" smtClean="0">
                <a:solidFill>
                  <a:srgbClr val="FF0000"/>
                </a:solidFill>
              </a:rPr>
              <a:t> de l’</a:t>
            </a:r>
            <a:r>
              <a:rPr lang="fr-FR" sz="3400" b="1" dirty="0" err="1" smtClean="0">
                <a:solidFill>
                  <a:srgbClr val="FF0000"/>
                </a:solidFill>
              </a:rPr>
              <a:t>expérirnce</a:t>
            </a:r>
            <a:r>
              <a:rPr lang="fr-FR" sz="3400" b="1" dirty="0" smtClean="0">
                <a:solidFill>
                  <a:srgbClr val="FF0000"/>
                </a:solidFill>
              </a:rPr>
              <a:t> est de : rehausser l’interactivité avec l’</a:t>
            </a:r>
            <a:r>
              <a:rPr lang="fr-FR" sz="3400" b="1" dirty="0" err="1" smtClean="0">
                <a:solidFill>
                  <a:srgbClr val="FF0000"/>
                </a:solidFill>
              </a:rPr>
              <a:t>élève,optimiser</a:t>
            </a:r>
            <a:r>
              <a:rPr lang="fr-FR" sz="3400" b="1" dirty="0" smtClean="0">
                <a:solidFill>
                  <a:srgbClr val="FF0000"/>
                </a:solidFill>
              </a:rPr>
              <a:t> l’</a:t>
            </a:r>
            <a:r>
              <a:rPr lang="fr-FR" sz="3400" b="1" dirty="0" err="1" smtClean="0">
                <a:solidFill>
                  <a:srgbClr val="FF0000"/>
                </a:solidFill>
              </a:rPr>
              <a:t>intéret</a:t>
            </a:r>
            <a:r>
              <a:rPr lang="fr-FR" sz="3400" b="1" dirty="0" smtClean="0">
                <a:solidFill>
                  <a:srgbClr val="FF0000"/>
                </a:solidFill>
              </a:rPr>
              <a:t> de l’</a:t>
            </a:r>
            <a:r>
              <a:rPr lang="fr-FR" sz="3400" b="1" dirty="0" err="1" smtClean="0">
                <a:solidFill>
                  <a:srgbClr val="FF0000"/>
                </a:solidFill>
              </a:rPr>
              <a:t>élève,faciliter</a:t>
            </a:r>
            <a:r>
              <a:rPr lang="fr-FR" sz="3400" b="1" dirty="0" smtClean="0">
                <a:solidFill>
                  <a:srgbClr val="FF0000"/>
                </a:solidFill>
              </a:rPr>
              <a:t> le transfert de l’information et apprendre à l’élève à observer et à réfléchir)</a:t>
            </a:r>
          </a:p>
          <a:p>
            <a:pPr>
              <a:buNone/>
            </a:pPr>
            <a:endParaRPr lang="fr-FR" sz="3400" dirty="0" smtClean="0"/>
          </a:p>
          <a:p>
            <a:pPr>
              <a:buNone/>
            </a:pPr>
            <a:r>
              <a:rPr lang="fr-FR" sz="3400" dirty="0" smtClean="0"/>
              <a:t>                </a:t>
            </a:r>
            <a:r>
              <a:rPr lang="fr-FR" sz="3400" b="1" dirty="0" smtClean="0"/>
              <a:t>2/ Un enseignant doit maitriser les méthodologies de recherche</a:t>
            </a:r>
            <a:r>
              <a:rPr lang="fr-FR" sz="3400" dirty="0" smtClean="0"/>
              <a:t>(méthodologies de recherche ayant pour support la démarche scientifique, un cours ou une leçon doit être construite suivant une méthode scientifique)</a:t>
            </a:r>
          </a:p>
          <a:p>
            <a:pPr>
              <a:buNone/>
            </a:pPr>
            <a:endParaRPr lang="fr-FR" sz="3400" dirty="0" smtClean="0"/>
          </a:p>
          <a:p>
            <a:pPr>
              <a:buNone/>
            </a:pPr>
            <a:endParaRPr lang="fr-FR" sz="3400" dirty="0" smtClean="0"/>
          </a:p>
          <a:p>
            <a:pPr>
              <a:buNone/>
            </a:pPr>
            <a:r>
              <a:rPr lang="fr-FR" sz="3400" b="1" dirty="0" smtClean="0"/>
              <a:t>L’ ENSEIGNANT DOIT MAITRISER LA DEMARCHE SCIENTIFIQUE(EXPERIMENTALE COMPRISE)  POUR ETRE CAPABLE DE CONCEVOIR ET CONSTRUIRE SON COURS DE MANIÈRE CORRECTE.</a:t>
            </a:r>
          </a:p>
          <a:p>
            <a:pPr>
              <a:buNone/>
            </a:pP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démarche expérimentale</a:t>
            </a:r>
            <a:endParaRPr lang="fr-FR" dirty="0"/>
          </a:p>
        </p:txBody>
      </p:sp>
      <p:sp>
        <p:nvSpPr>
          <p:cNvPr id="3" name="Espace réservé du contenu 2"/>
          <p:cNvSpPr>
            <a:spLocks noGrp="1"/>
          </p:cNvSpPr>
          <p:nvPr>
            <p:ph idx="1"/>
          </p:nvPr>
        </p:nvSpPr>
        <p:spPr/>
        <p:txBody>
          <a:bodyPr/>
          <a:lstStyle/>
          <a:p>
            <a:endParaRPr lang="fr-FR" dirty="0" smtClean="0"/>
          </a:p>
          <a:p>
            <a:pPr>
              <a:buNone/>
            </a:pPr>
            <a:r>
              <a:rPr lang="fr-FR" dirty="0" smtClean="0"/>
              <a:t>   C’est une démarche scientifique qui prône l’expérimentation c.-à-d. l’utilisation d’expériences pour tester(confirmer ou infirmer) les hypothèses.</a:t>
            </a:r>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428605"/>
            <a:ext cx="7600976" cy="2428891"/>
          </a:xfrm>
        </p:spPr>
        <p:txBody>
          <a:bodyPr>
            <a:normAutofit/>
          </a:bodyPr>
          <a:lstStyle/>
          <a:p>
            <a:r>
              <a:rPr lang="fr-FR" dirty="0" smtClean="0"/>
              <a:t>Étapes de la démarche expérimentale</a:t>
            </a:r>
            <a:br>
              <a:rPr lang="fr-FR" dirty="0" smtClean="0"/>
            </a:br>
            <a:r>
              <a:rPr lang="fr-FR" dirty="0" smtClean="0"/>
              <a:t>Claude Bernard (1865)</a:t>
            </a:r>
            <a:endParaRPr lang="fr-FR" dirty="0"/>
          </a:p>
        </p:txBody>
      </p:sp>
      <p:sp>
        <p:nvSpPr>
          <p:cNvPr id="3" name="Sous-titre 2"/>
          <p:cNvSpPr>
            <a:spLocks noGrp="1"/>
          </p:cNvSpPr>
          <p:nvPr>
            <p:ph type="subTitle" idx="1"/>
          </p:nvPr>
        </p:nvSpPr>
        <p:spPr>
          <a:xfrm>
            <a:off x="1357290" y="5105400"/>
            <a:ext cx="6400800" cy="1752600"/>
          </a:xfrm>
        </p:spPr>
        <p:txBody>
          <a:bodyPr/>
          <a:lstStyle/>
          <a:p>
            <a:r>
              <a:rPr lang="fr-FR" i="1" dirty="0"/>
              <a:t>Figure 1</a:t>
            </a:r>
            <a:r>
              <a:rPr lang="fr-FR" dirty="0"/>
              <a:t> </a:t>
            </a:r>
            <a:r>
              <a:rPr lang="fr-FR" i="1" dirty="0"/>
              <a:t> : OHERIC</a:t>
            </a:r>
            <a:endParaRPr lang="fr-FR" dirty="0"/>
          </a:p>
          <a:p>
            <a:endParaRPr lang="fr-FR" dirty="0"/>
          </a:p>
        </p:txBody>
      </p:sp>
      <p:pic>
        <p:nvPicPr>
          <p:cNvPr id="4" name="Image 3" descr="dsfig1"/>
          <p:cNvPicPr/>
          <p:nvPr/>
        </p:nvPicPr>
        <p:blipFill>
          <a:blip r:embed="rId2"/>
          <a:srcRect/>
          <a:stretch>
            <a:fillRect/>
          </a:stretch>
        </p:blipFill>
        <p:spPr bwMode="auto">
          <a:xfrm>
            <a:off x="2714612" y="3071810"/>
            <a:ext cx="3000396" cy="2000264"/>
          </a:xfrm>
          <a:prstGeom prst="rect">
            <a:avLst/>
          </a:prstGeom>
          <a:noFill/>
          <a:ln w="9525">
            <a:noFill/>
            <a:miter lim="800000"/>
            <a:headEnd/>
            <a:tailEnd/>
          </a:ln>
        </p:spPr>
      </p:pic>
      <p:sp>
        <p:nvSpPr>
          <p:cNvPr id="5" name="Rectangle 4"/>
          <p:cNvSpPr/>
          <p:nvPr/>
        </p:nvSpPr>
        <p:spPr>
          <a:xfrm>
            <a:off x="7504113" y="2586988"/>
            <a:ext cx="2286000" cy="1175706"/>
          </a:xfrm>
          <a:prstGeom prst="rect">
            <a:avLst/>
          </a:prstGeom>
        </p:spPr>
        <p:txBody>
          <a:bodyPr>
            <a:spAutoFit/>
          </a:bodyPr>
          <a:lstStyle/>
          <a:p>
            <a:pPr lvl="0" algn="ctr">
              <a:spcBef>
                <a:spcPct val="20000"/>
              </a:spcBef>
            </a:pPr>
            <a:r>
              <a:rPr lang="fr-FR" sz="3200" dirty="0" smtClean="0">
                <a:solidFill>
                  <a:prstClr val="black">
                    <a:tint val="75000"/>
                  </a:prstClr>
                </a:solidFill>
              </a:rPr>
              <a:t> </a:t>
            </a:r>
            <a:r>
              <a:rPr lang="fr-FR" sz="3200" i="1" dirty="0">
                <a:solidFill>
                  <a:prstClr val="black">
                    <a:tint val="75000"/>
                  </a:prstClr>
                </a:solidFill>
              </a:rPr>
              <a:t> </a:t>
            </a:r>
            <a:endParaRPr lang="fr-FR" sz="3200" dirty="0">
              <a:solidFill>
                <a:prstClr val="black">
                  <a:tint val="75000"/>
                </a:prstClr>
              </a:solidFill>
            </a:endParaRPr>
          </a:p>
          <a:p>
            <a:pPr lvl="0" algn="ctr">
              <a:spcBef>
                <a:spcPct val="20000"/>
              </a:spcBef>
            </a:pPr>
            <a:endParaRPr lang="fr-FR" sz="3200" dirty="0">
              <a:solidFill>
                <a:prstClr val="black">
                  <a:tint val="75000"/>
                </a:prstClr>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err="1" smtClean="0"/>
              <a:t>Cariou</a:t>
            </a:r>
            <a:r>
              <a:rPr lang="fr-FR" dirty="0" smtClean="0"/>
              <a:t> a ajouté en2003 une étape, on obtient alors:</a:t>
            </a:r>
            <a:endParaRPr lang="fr-FR" dirty="0"/>
          </a:p>
        </p:txBody>
      </p:sp>
      <p:sp>
        <p:nvSpPr>
          <p:cNvPr id="3" name="Espace réservé du contenu 2"/>
          <p:cNvSpPr>
            <a:spLocks noGrp="1"/>
          </p:cNvSpPr>
          <p:nvPr>
            <p:ph idx="1"/>
          </p:nvPr>
        </p:nvSpPr>
        <p:spPr/>
        <p:txBody>
          <a:bodyPr/>
          <a:lstStyle/>
          <a:p>
            <a:pPr>
              <a:buNone/>
            </a:pPr>
            <a:r>
              <a:rPr lang="fr-FR" dirty="0" smtClean="0"/>
              <a:t>              DI: données initiales</a:t>
            </a:r>
          </a:p>
          <a:p>
            <a:pPr>
              <a:buNone/>
            </a:pPr>
            <a:r>
              <a:rPr lang="fr-FR" dirty="0" smtClean="0"/>
              <a:t>              P:problème</a:t>
            </a:r>
          </a:p>
          <a:p>
            <a:pPr>
              <a:buNone/>
            </a:pPr>
            <a:r>
              <a:rPr lang="fr-FR" dirty="0" smtClean="0"/>
              <a:t>              H:hypothèse</a:t>
            </a:r>
          </a:p>
          <a:p>
            <a:pPr>
              <a:buNone/>
            </a:pPr>
            <a:r>
              <a:rPr lang="fr-FR" dirty="0" smtClean="0"/>
              <a:t>             Te: test(expériences)</a:t>
            </a:r>
          </a:p>
          <a:p>
            <a:pPr>
              <a:buNone/>
            </a:pPr>
            <a:r>
              <a:rPr lang="fr-FR" dirty="0" smtClean="0"/>
              <a:t>             R:résultats</a:t>
            </a:r>
          </a:p>
          <a:p>
            <a:pPr>
              <a:buNone/>
            </a:pPr>
            <a:r>
              <a:rPr lang="fr-FR" dirty="0" smtClean="0"/>
              <a:t>             I:interprétation</a:t>
            </a:r>
          </a:p>
          <a:p>
            <a:pPr>
              <a:buNone/>
            </a:pPr>
            <a:r>
              <a:rPr lang="fr-FR" dirty="0" smtClean="0"/>
              <a:t>            C:conclusion</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Etapes de la </a:t>
            </a:r>
            <a:r>
              <a:rPr lang="fr-FR" smtClean="0"/>
              <a:t>démarche expérimentale</a:t>
            </a:r>
            <a:endParaRPr lang="fr-FR" dirty="0"/>
          </a:p>
        </p:txBody>
      </p:sp>
      <p:sp>
        <p:nvSpPr>
          <p:cNvPr id="8" name="Espace réservé du contenu 7"/>
          <p:cNvSpPr>
            <a:spLocks noGrp="1"/>
          </p:cNvSpPr>
          <p:nvPr>
            <p:ph idx="1"/>
          </p:nvPr>
        </p:nvSpPr>
        <p:spPr/>
        <p:txBody>
          <a:bodyPr/>
          <a:lstStyle/>
          <a:p>
            <a:pPr>
              <a:buNone/>
            </a:pPr>
            <a:r>
              <a:rPr lang="fr-FR" i="1" dirty="0" smtClean="0"/>
              <a:t>                       Figure</a:t>
            </a:r>
            <a:r>
              <a:rPr lang="fr-FR" i="1" dirty="0"/>
              <a:t> </a:t>
            </a:r>
            <a:r>
              <a:rPr lang="fr-FR" i="1" dirty="0" smtClean="0"/>
              <a:t>2</a:t>
            </a:r>
            <a:r>
              <a:rPr lang="fr-FR" i="1" dirty="0"/>
              <a:t> : </a:t>
            </a:r>
            <a:r>
              <a:rPr lang="fr-FR" i="1" dirty="0" err="1"/>
              <a:t>DiPHTeRIC</a:t>
            </a:r>
            <a:endParaRPr lang="fr-FR" dirty="0"/>
          </a:p>
          <a:p>
            <a:endParaRPr lang="fr-FR" dirty="0"/>
          </a:p>
        </p:txBody>
      </p:sp>
      <p:pic>
        <p:nvPicPr>
          <p:cNvPr id="5" name="Image 4" descr="dsfig2"/>
          <p:cNvPicPr/>
          <p:nvPr/>
        </p:nvPicPr>
        <p:blipFill>
          <a:blip r:embed="rId2"/>
          <a:srcRect/>
          <a:stretch>
            <a:fillRect/>
          </a:stretch>
        </p:blipFill>
        <p:spPr bwMode="auto">
          <a:xfrm>
            <a:off x="2571736" y="2786058"/>
            <a:ext cx="3714776" cy="271464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On résume la démarche expérimentale:</a:t>
            </a:r>
            <a:br>
              <a:rPr lang="fr-FR" dirty="0" smtClean="0"/>
            </a:br>
            <a:endParaRPr lang="fr-FR" dirty="0"/>
          </a:p>
        </p:txBody>
      </p:sp>
      <p:sp>
        <p:nvSpPr>
          <p:cNvPr id="3" name="Espace réservé du contenu 2"/>
          <p:cNvSpPr>
            <a:spLocks noGrp="1"/>
          </p:cNvSpPr>
          <p:nvPr>
            <p:ph idx="1"/>
          </p:nvPr>
        </p:nvSpPr>
        <p:spPr/>
        <p:txBody>
          <a:bodyPr>
            <a:normAutofit lnSpcReduction="10000"/>
          </a:bodyPr>
          <a:lstStyle/>
          <a:p>
            <a:pPr>
              <a:buNone/>
            </a:pPr>
            <a:r>
              <a:rPr lang="fr-FR" dirty="0" smtClean="0"/>
              <a:t>      </a:t>
            </a:r>
          </a:p>
          <a:p>
            <a:pPr>
              <a:buNone/>
            </a:pPr>
            <a:r>
              <a:rPr lang="fr-FR" dirty="0" smtClean="0"/>
              <a:t>      - observer le réel</a:t>
            </a:r>
          </a:p>
          <a:p>
            <a:pPr>
              <a:buNone/>
            </a:pPr>
            <a:r>
              <a:rPr lang="fr-FR" dirty="0" smtClean="0"/>
              <a:t>      - supposer un problème</a:t>
            </a:r>
          </a:p>
          <a:p>
            <a:pPr>
              <a:buNone/>
            </a:pPr>
            <a:r>
              <a:rPr lang="fr-FR" dirty="0" smtClean="0"/>
              <a:t>      - émettre une hypothèse</a:t>
            </a:r>
          </a:p>
          <a:p>
            <a:pPr>
              <a:buNone/>
            </a:pPr>
            <a:r>
              <a:rPr lang="fr-FR" dirty="0" smtClean="0"/>
              <a:t>      -utiliser des expériences pour confirmer ou infirmer l’hypothèse</a:t>
            </a:r>
          </a:p>
          <a:p>
            <a:pPr>
              <a:buNone/>
            </a:pPr>
            <a:r>
              <a:rPr lang="fr-FR" dirty="0" smtClean="0"/>
              <a:t>     -interpréter les résultats</a:t>
            </a:r>
          </a:p>
          <a:p>
            <a:pPr>
              <a:buNone/>
            </a:pPr>
            <a:r>
              <a:rPr lang="fr-FR" dirty="0" smtClean="0"/>
              <a:t>     -conclure</a:t>
            </a:r>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Il est important de noter que:</a:t>
            </a:r>
            <a:endParaRPr lang="fr-FR" dirty="0"/>
          </a:p>
        </p:txBody>
      </p:sp>
      <p:sp>
        <p:nvSpPr>
          <p:cNvPr id="3" name="Espace réservé du contenu 2"/>
          <p:cNvSpPr>
            <a:spLocks noGrp="1"/>
          </p:cNvSpPr>
          <p:nvPr>
            <p:ph idx="1"/>
          </p:nvPr>
        </p:nvSpPr>
        <p:spPr/>
        <p:txBody>
          <a:bodyPr>
            <a:normAutofit fontScale="92500"/>
          </a:bodyPr>
          <a:lstStyle/>
          <a:p>
            <a:r>
              <a:rPr lang="fr-FR" dirty="0" smtClean="0"/>
              <a:t>Si une seule expérience contredit l’hypothèse ou une de ses conséquences on ne peut pas formuler de règle générale.</a:t>
            </a:r>
          </a:p>
          <a:p>
            <a:r>
              <a:rPr lang="fr-FR" dirty="0" smtClean="0"/>
              <a:t> Si toutes les expériences confirment l’hypothèse et ses conséquences on peut formuler une règle générale appelée </a:t>
            </a:r>
            <a:r>
              <a:rPr lang="fr-FR" b="1" u="sng" dirty="0" smtClean="0">
                <a:solidFill>
                  <a:srgbClr val="FF0000"/>
                </a:solidFill>
              </a:rPr>
              <a:t>loi</a:t>
            </a:r>
            <a:r>
              <a:rPr lang="fr-FR" dirty="0" smtClean="0"/>
              <a:t> qui sera valide jusqu’au moment ou quelqu’un éventuellement démontrera qu’elle ne l’est plus. C’est une démarche hypothético-déductive.</a:t>
            </a:r>
          </a:p>
          <a:p>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Remarques:</a:t>
            </a:r>
            <a:endParaRPr lang="fr-FR" dirty="0"/>
          </a:p>
        </p:txBody>
      </p:sp>
      <p:sp>
        <p:nvSpPr>
          <p:cNvPr id="3" name="Espace réservé du contenu 2"/>
          <p:cNvSpPr>
            <a:spLocks noGrp="1"/>
          </p:cNvSpPr>
          <p:nvPr>
            <p:ph idx="1"/>
          </p:nvPr>
        </p:nvSpPr>
        <p:spPr>
          <a:xfrm>
            <a:off x="457200" y="1285860"/>
            <a:ext cx="8229600" cy="5214974"/>
          </a:xfrm>
        </p:spPr>
        <p:txBody>
          <a:bodyPr>
            <a:normAutofit fontScale="25000" lnSpcReduction="20000"/>
          </a:bodyPr>
          <a:lstStyle/>
          <a:p>
            <a:pPr>
              <a:buNone/>
            </a:pPr>
            <a:r>
              <a:rPr lang="fr-FR" sz="11200" dirty="0" smtClean="0"/>
              <a:t>    1/Il n’existe pas de démarche expérimentale standard(approches différentes).</a:t>
            </a:r>
          </a:p>
          <a:p>
            <a:endParaRPr lang="fr-FR" sz="11200" dirty="0" smtClean="0"/>
          </a:p>
          <a:p>
            <a:pPr>
              <a:buNone/>
            </a:pPr>
            <a:r>
              <a:rPr lang="fr-FR" sz="11200" dirty="0" smtClean="0"/>
              <a:t>    2/Aucune démarche scientifique réelle ne fonctionne linéairement(toujours des va et viens entre les différentes étapes).</a:t>
            </a:r>
          </a:p>
          <a:p>
            <a:endParaRPr lang="fr-FR" sz="11200" dirty="0" smtClean="0"/>
          </a:p>
          <a:p>
            <a:pPr>
              <a:buNone/>
            </a:pPr>
            <a:r>
              <a:rPr lang="fr-FR" sz="11200" dirty="0" smtClean="0"/>
              <a:t>    3/Les élèves confondent souvent les différentes étapes(</a:t>
            </a:r>
            <a:r>
              <a:rPr lang="fr-FR" sz="11200" dirty="0" err="1" smtClean="0"/>
              <a:t>expérience-résultats,hypothèse-problème</a:t>
            </a:r>
            <a:r>
              <a:rPr lang="fr-FR" sz="11200" dirty="0" smtClean="0"/>
              <a:t>).</a:t>
            </a:r>
          </a:p>
          <a:p>
            <a:endParaRPr lang="fr-FR" sz="11200" dirty="0" smtClean="0"/>
          </a:p>
          <a:p>
            <a:pPr>
              <a:buNone/>
            </a:pPr>
            <a:r>
              <a:rPr lang="fr-FR" sz="11200" dirty="0" smtClean="0"/>
              <a:t>    4/L’expérience se trouve souvent confrontée à des limites de réalisation(</a:t>
            </a:r>
            <a:r>
              <a:rPr lang="fr-FR" sz="11200" dirty="0" err="1" smtClean="0"/>
              <a:t>complexité,éthique</a:t>
            </a:r>
            <a:r>
              <a:rPr lang="fr-FR" sz="11200" dirty="0" smtClean="0"/>
              <a:t>,manque de matériel, dangerosité…).</a:t>
            </a:r>
          </a:p>
          <a:p>
            <a:endParaRPr lang="fr-FR" dirty="0" smtClean="0"/>
          </a:p>
          <a:p>
            <a:pPr>
              <a:buNone/>
            </a:pPr>
            <a:endParaRPr lang="fr-FR" dirty="0" smtClean="0"/>
          </a:p>
          <a:p>
            <a:pPr>
              <a:buNone/>
            </a:pPr>
            <a:r>
              <a:rPr lang="fr-FR" dirty="0" smtClean="0"/>
              <a:t>    </a:t>
            </a:r>
            <a:endParaRPr lang="fr-F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Etapes de la démarche expérimentale</a:t>
            </a:r>
            <a:br>
              <a:rPr lang="fr-FR" dirty="0" smtClean="0"/>
            </a:br>
            <a:r>
              <a:rPr lang="fr-FR" dirty="0" smtClean="0"/>
              <a:t>Présentation:</a:t>
            </a:r>
            <a:endParaRPr lang="fr-FR" dirty="0"/>
          </a:p>
        </p:txBody>
      </p:sp>
      <p:sp>
        <p:nvSpPr>
          <p:cNvPr id="3" name="Espace réservé du contenu 2"/>
          <p:cNvSpPr>
            <a:spLocks noGrp="1"/>
          </p:cNvSpPr>
          <p:nvPr>
            <p:ph idx="1"/>
          </p:nvPr>
        </p:nvSpPr>
        <p:spPr/>
        <p:txBody>
          <a:bodyPr/>
          <a:lstStyle/>
          <a:p>
            <a:pPr>
              <a:buNone/>
            </a:pPr>
            <a:r>
              <a:rPr lang="fr-FR" dirty="0" smtClean="0"/>
              <a:t>  Développer les différentes étapes de la démarche expérimentale:</a:t>
            </a:r>
          </a:p>
          <a:p>
            <a:pPr>
              <a:buNone/>
            </a:pPr>
            <a:r>
              <a:rPr lang="fr-FR" dirty="0" smtClean="0"/>
              <a:t>       - Préciser les objectifs de chaque étape</a:t>
            </a:r>
          </a:p>
          <a:p>
            <a:pPr>
              <a:buNone/>
            </a:pPr>
            <a:r>
              <a:rPr lang="fr-FR" dirty="0" smtClean="0"/>
              <a:t>       -Comment peuvent-elles être réalisées</a:t>
            </a:r>
          </a:p>
          <a:p>
            <a:pPr>
              <a:buNone/>
            </a:pPr>
            <a:r>
              <a:rPr lang="fr-FR" dirty="0" smtClean="0"/>
              <a:t>       -Comment doivent elles être abordées en milieu </a:t>
            </a:r>
            <a:r>
              <a:rPr lang="fr-FR" dirty="0" err="1" smtClean="0"/>
              <a:t>scolaire:activité</a:t>
            </a:r>
            <a:r>
              <a:rPr lang="fr-FR" dirty="0" smtClean="0"/>
              <a:t> scientifique au primaire, cours de </a:t>
            </a:r>
            <a:r>
              <a:rPr lang="fr-FR" dirty="0" err="1" smtClean="0"/>
              <a:t>svt</a:t>
            </a:r>
            <a:r>
              <a:rPr lang="fr-FR" dirty="0" smtClean="0"/>
              <a:t> au collège et </a:t>
            </a:r>
            <a:r>
              <a:rPr lang="fr-FR" smtClean="0"/>
              <a:t>au lycée.</a:t>
            </a:r>
            <a:endParaRPr lang="fr-F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Au primaire</a:t>
            </a:r>
            <a:endParaRPr lang="fr-FR" dirty="0"/>
          </a:p>
        </p:txBody>
      </p:sp>
      <p:sp>
        <p:nvSpPr>
          <p:cNvPr id="3" name="Espace réservé du contenu 2"/>
          <p:cNvSpPr>
            <a:spLocks noGrp="1"/>
          </p:cNvSpPr>
          <p:nvPr>
            <p:ph idx="1"/>
          </p:nvPr>
        </p:nvSpPr>
        <p:spPr/>
        <p:txBody>
          <a:bodyPr/>
          <a:lstStyle/>
          <a:p>
            <a:pPr>
              <a:buNone/>
            </a:pPr>
            <a:r>
              <a:rPr lang="fr-FR" smtClean="0"/>
              <a:t>    </a:t>
            </a:r>
          </a:p>
          <a:p>
            <a:pPr>
              <a:buNone/>
            </a:pPr>
            <a:r>
              <a:rPr lang="fr-FR" smtClean="0"/>
              <a:t>   L’élève </a:t>
            </a:r>
            <a:r>
              <a:rPr lang="fr-FR" dirty="0" smtClean="0"/>
              <a:t>doit apprendre à se situer dans son environnement et à formuler une vision cohérente du monde dans lequel il vit</a:t>
            </a:r>
            <a:endParaRPr lang="fr-F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 Au collège:</a:t>
            </a:r>
            <a:endParaRPr lang="fr-FR" dirty="0"/>
          </a:p>
        </p:txBody>
      </p:sp>
      <p:sp>
        <p:nvSpPr>
          <p:cNvPr id="3" name="Espace réservé du contenu 2"/>
          <p:cNvSpPr>
            <a:spLocks noGrp="1"/>
          </p:cNvSpPr>
          <p:nvPr>
            <p:ph idx="1"/>
          </p:nvPr>
        </p:nvSpPr>
        <p:spPr>
          <a:xfrm>
            <a:off x="571472" y="1571612"/>
            <a:ext cx="8229600" cy="4525963"/>
          </a:xfrm>
        </p:spPr>
        <p:txBody>
          <a:bodyPr>
            <a:normAutofit fontScale="85000" lnSpcReduction="10000"/>
          </a:bodyPr>
          <a:lstStyle/>
          <a:p>
            <a:pPr>
              <a:buNone/>
            </a:pPr>
            <a:r>
              <a:rPr lang="fr-FR" dirty="0" smtClean="0"/>
              <a:t>1/L’élève doit:</a:t>
            </a:r>
          </a:p>
          <a:p>
            <a:pPr>
              <a:buNone/>
            </a:pPr>
            <a:r>
              <a:rPr lang="fr-FR" dirty="0" smtClean="0"/>
              <a:t>        -Apprendre a construire une représentation globale mais </a:t>
            </a:r>
            <a:r>
              <a:rPr lang="fr-FR" u="sng" dirty="0" smtClean="0"/>
              <a:t>cohérente</a:t>
            </a:r>
            <a:r>
              <a:rPr lang="fr-FR" dirty="0" smtClean="0"/>
              <a:t> du monde dans lequel il vit.</a:t>
            </a:r>
          </a:p>
          <a:p>
            <a:pPr>
              <a:buNone/>
            </a:pPr>
            <a:r>
              <a:rPr lang="fr-FR" dirty="0" smtClean="0"/>
              <a:t>        -doit être capable d’apporter des éléments de réponse simple mais aussi </a:t>
            </a:r>
            <a:r>
              <a:rPr lang="fr-FR" u="sng" dirty="0" smtClean="0"/>
              <a:t>cohérente</a:t>
            </a:r>
            <a:r>
              <a:rPr lang="fr-FR" dirty="0" smtClean="0"/>
              <a:t> aux questions.</a:t>
            </a:r>
          </a:p>
          <a:p>
            <a:pPr>
              <a:buNone/>
            </a:pPr>
            <a:r>
              <a:rPr lang="fr-FR" dirty="0" smtClean="0"/>
              <a:t>2/L’enseignant doit mettre l’accent sur:</a:t>
            </a:r>
          </a:p>
          <a:p>
            <a:pPr>
              <a:buNone/>
            </a:pPr>
            <a:r>
              <a:rPr lang="fr-FR" dirty="0" smtClean="0"/>
              <a:t>      - la pratique d’une démarche scientifique.</a:t>
            </a:r>
          </a:p>
          <a:p>
            <a:pPr>
              <a:buNone/>
            </a:pPr>
            <a:r>
              <a:rPr lang="fr-FR" dirty="0" smtClean="0"/>
              <a:t>      -les manipulations et les expérimentations qui permettent de l’exercer.</a:t>
            </a:r>
          </a:p>
          <a:p>
            <a:pPr>
              <a:buNone/>
            </a:pPr>
            <a:r>
              <a:rPr lang="fr-FR" dirty="0" smtClean="0"/>
              <a:t>      -expression et exploitation des résultats. </a:t>
            </a:r>
          </a:p>
          <a:p>
            <a:pPr>
              <a:buNone/>
            </a:pPr>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démarche scientifique</a:t>
            </a:r>
            <a:endParaRPr lang="fr-FR" dirty="0"/>
          </a:p>
        </p:txBody>
      </p:sp>
      <p:sp>
        <p:nvSpPr>
          <p:cNvPr id="3" name="Espace réservé du contenu 2"/>
          <p:cNvSpPr>
            <a:spLocks noGrp="1"/>
          </p:cNvSpPr>
          <p:nvPr>
            <p:ph idx="1"/>
          </p:nvPr>
        </p:nvSpPr>
        <p:spPr/>
        <p:txBody>
          <a:bodyPr/>
          <a:lstStyle/>
          <a:p>
            <a:pPr>
              <a:buNone/>
            </a:pPr>
            <a:r>
              <a:rPr lang="fr-FR" dirty="0" smtClean="0"/>
              <a:t>   </a:t>
            </a:r>
          </a:p>
          <a:p>
            <a:pPr>
              <a:buNone/>
            </a:pPr>
            <a:r>
              <a:rPr lang="fr-FR" dirty="0" smtClean="0"/>
              <a:t>    La démarche scientifique est une succession d’actions qui visent à comprendre le réel: l’observation du réel peut donner lieu à la supposition de question(s).</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A l’issue des études au lycée:</a:t>
            </a:r>
            <a:endParaRPr lang="fr-FR" dirty="0"/>
          </a:p>
        </p:txBody>
      </p:sp>
      <p:sp>
        <p:nvSpPr>
          <p:cNvPr id="3" name="Espace réservé du contenu 2"/>
          <p:cNvSpPr>
            <a:spLocks noGrp="1"/>
          </p:cNvSpPr>
          <p:nvPr>
            <p:ph idx="1"/>
          </p:nvPr>
        </p:nvSpPr>
        <p:spPr/>
        <p:txBody>
          <a:bodyPr>
            <a:normAutofit fontScale="77500" lnSpcReduction="20000"/>
          </a:bodyPr>
          <a:lstStyle/>
          <a:p>
            <a:pPr>
              <a:buNone/>
            </a:pPr>
            <a:r>
              <a:rPr lang="fr-FR" dirty="0" smtClean="0"/>
              <a:t>1/L’élève doit:</a:t>
            </a:r>
          </a:p>
          <a:p>
            <a:pPr>
              <a:buNone/>
            </a:pPr>
            <a:r>
              <a:rPr lang="fr-FR" dirty="0" smtClean="0"/>
              <a:t>         -avoir construit une culture scientifique</a:t>
            </a:r>
          </a:p>
          <a:p>
            <a:pPr>
              <a:buNone/>
            </a:pPr>
            <a:r>
              <a:rPr lang="fr-FR" dirty="0" smtClean="0"/>
              <a:t>         -avoir développé sa capacité d’argumentation.</a:t>
            </a:r>
          </a:p>
          <a:p>
            <a:pPr>
              <a:buNone/>
            </a:pPr>
            <a:r>
              <a:rPr lang="fr-FR" dirty="0" smtClean="0"/>
              <a:t>         -pouvoir mettre en œuvre une démarche explicative.</a:t>
            </a:r>
          </a:p>
          <a:p>
            <a:pPr>
              <a:buNone/>
            </a:pPr>
            <a:r>
              <a:rPr lang="fr-FR" dirty="0" smtClean="0"/>
              <a:t>2/L’ enseignant, par l’application de la démarche scientifique, doit:</a:t>
            </a:r>
          </a:p>
          <a:p>
            <a:pPr>
              <a:buNone/>
            </a:pPr>
            <a:r>
              <a:rPr lang="fr-FR" dirty="0" smtClean="0"/>
              <a:t>         -construire chez l’élève la culture de raisonnement, d’argumentation</a:t>
            </a:r>
          </a:p>
          <a:p>
            <a:pPr>
              <a:buNone/>
            </a:pPr>
            <a:r>
              <a:rPr lang="fr-FR" dirty="0" smtClean="0"/>
              <a:t>         -développer chez l’élève la démarche explicative par</a:t>
            </a:r>
          </a:p>
          <a:p>
            <a:pPr>
              <a:buNone/>
            </a:pPr>
            <a:r>
              <a:rPr lang="fr-FR" dirty="0" smtClean="0"/>
              <a:t> le biais de l’enseignement de la démarche expérimentale</a:t>
            </a:r>
          </a:p>
          <a:p>
            <a:pPr>
              <a:buNone/>
            </a:pPr>
            <a:r>
              <a:rPr lang="fr-FR" dirty="0" smtClean="0"/>
              <a:t>         -apprendre à l’élève comment aborder un problème, répondre à une question et traiter une observation.</a:t>
            </a:r>
          </a:p>
          <a:p>
            <a:pPr>
              <a:buNone/>
            </a:pPr>
            <a:endParaRPr lang="fr-F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Etape d’observation</a:t>
            </a:r>
            <a:br>
              <a:rPr lang="fr-FR" dirty="0" smtClean="0"/>
            </a:br>
            <a:r>
              <a:rPr lang="fr-FR" dirty="0" smtClean="0"/>
              <a:t>Définition</a:t>
            </a:r>
            <a:endParaRPr lang="fr-FR" dirty="0"/>
          </a:p>
        </p:txBody>
      </p:sp>
      <p:sp>
        <p:nvSpPr>
          <p:cNvPr id="3" name="Espace réservé du contenu 2"/>
          <p:cNvSpPr>
            <a:spLocks noGrp="1"/>
          </p:cNvSpPr>
          <p:nvPr>
            <p:ph idx="1"/>
          </p:nvPr>
        </p:nvSpPr>
        <p:spPr/>
        <p:txBody>
          <a:bodyPr>
            <a:normAutofit fontScale="62500" lnSpcReduction="20000"/>
          </a:bodyPr>
          <a:lstStyle/>
          <a:p>
            <a:r>
              <a:rPr lang="fr-FR" dirty="0" smtClean="0"/>
              <a:t>Cette étape consiste en l’observation du réel(</a:t>
            </a:r>
            <a:r>
              <a:rPr lang="fr-FR" dirty="0" err="1" smtClean="0"/>
              <a:t>environnement,vécu</a:t>
            </a:r>
            <a:r>
              <a:rPr lang="fr-FR" dirty="0" smtClean="0"/>
              <a:t>)</a:t>
            </a:r>
          </a:p>
          <a:p>
            <a:r>
              <a:rPr lang="fr-FR" dirty="0" smtClean="0"/>
              <a:t>Cette observation du réel met l’individu(</a:t>
            </a:r>
            <a:r>
              <a:rPr lang="fr-FR" dirty="0" err="1" smtClean="0"/>
              <a:t>chercheur,simple</a:t>
            </a:r>
            <a:r>
              <a:rPr lang="fr-FR" dirty="0" smtClean="0"/>
              <a:t> individu, élève) </a:t>
            </a:r>
            <a:r>
              <a:rPr lang="fr-FR" dirty="0" smtClean="0">
                <a:solidFill>
                  <a:srgbClr val="FF0000"/>
                </a:solidFill>
              </a:rPr>
              <a:t>devant une situation qui:</a:t>
            </a:r>
          </a:p>
          <a:p>
            <a:pPr>
              <a:buNone/>
            </a:pPr>
            <a:r>
              <a:rPr lang="fr-FR" dirty="0" smtClean="0"/>
              <a:t>                -intrigue</a:t>
            </a:r>
          </a:p>
          <a:p>
            <a:pPr>
              <a:buNone/>
            </a:pPr>
            <a:r>
              <a:rPr lang="fr-FR" dirty="0" smtClean="0"/>
              <a:t>                -interpelle</a:t>
            </a:r>
          </a:p>
          <a:p>
            <a:pPr>
              <a:buNone/>
            </a:pPr>
            <a:r>
              <a:rPr lang="fr-FR" dirty="0" smtClean="0"/>
              <a:t>                -représente un décalage avec le réel</a:t>
            </a:r>
          </a:p>
          <a:p>
            <a:r>
              <a:rPr lang="fr-FR" dirty="0" smtClean="0">
                <a:solidFill>
                  <a:srgbClr val="FF0000"/>
                </a:solidFill>
              </a:rPr>
              <a:t>Ce qui provoque:</a:t>
            </a:r>
          </a:p>
          <a:p>
            <a:pPr>
              <a:buNone/>
            </a:pPr>
            <a:r>
              <a:rPr lang="fr-FR" dirty="0" smtClean="0"/>
              <a:t>                -une situation insatisfaisante</a:t>
            </a:r>
          </a:p>
          <a:p>
            <a:pPr>
              <a:buNone/>
            </a:pPr>
            <a:r>
              <a:rPr lang="fr-FR" dirty="0" smtClean="0"/>
              <a:t>                -envie de savoir</a:t>
            </a:r>
          </a:p>
          <a:p>
            <a:pPr>
              <a:buNone/>
            </a:pPr>
            <a:r>
              <a:rPr lang="fr-FR" dirty="0" smtClean="0"/>
              <a:t>                -curiosité</a:t>
            </a:r>
          </a:p>
          <a:p>
            <a:r>
              <a:rPr lang="fr-FR" dirty="0" smtClean="0">
                <a:solidFill>
                  <a:srgbClr val="FF0000"/>
                </a:solidFill>
              </a:rPr>
              <a:t>Ce qui induit:</a:t>
            </a:r>
          </a:p>
          <a:p>
            <a:pPr>
              <a:buNone/>
            </a:pPr>
            <a:r>
              <a:rPr lang="fr-FR" dirty="0" smtClean="0"/>
              <a:t>                Supposition d’une question                             </a:t>
            </a:r>
            <a:r>
              <a:rPr lang="fr-FR" b="1" dirty="0" smtClean="0"/>
              <a:t>PROBLEME</a:t>
            </a:r>
          </a:p>
          <a:p>
            <a:pPr algn="r" rtl="1"/>
            <a:endParaRPr lang="fr-FR" dirty="0" smtClean="0"/>
          </a:p>
          <a:p>
            <a:pPr algn="r" rtl="1">
              <a:buNone/>
            </a:pPr>
            <a:r>
              <a:rPr lang="fr-FR" dirty="0" smtClean="0"/>
              <a:t>               </a:t>
            </a:r>
            <a:endParaRPr lang="fr-FR" dirty="0"/>
          </a:p>
        </p:txBody>
      </p:sp>
      <p:sp>
        <p:nvSpPr>
          <p:cNvPr id="8" name="Flèche droite 7"/>
          <p:cNvSpPr/>
          <p:nvPr/>
        </p:nvSpPr>
        <p:spPr>
          <a:xfrm>
            <a:off x="4786314" y="5000636"/>
            <a:ext cx="1000132"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Quelle définition pour le réel?</a:t>
            </a:r>
            <a:endParaRPr lang="fr-FR" dirty="0"/>
          </a:p>
        </p:txBody>
      </p:sp>
      <p:sp>
        <p:nvSpPr>
          <p:cNvPr id="3" name="Espace réservé du contenu 2"/>
          <p:cNvSpPr>
            <a:spLocks noGrp="1"/>
          </p:cNvSpPr>
          <p:nvPr>
            <p:ph idx="1"/>
          </p:nvPr>
        </p:nvSpPr>
        <p:spPr/>
        <p:txBody>
          <a:bodyPr>
            <a:normAutofit fontScale="62500" lnSpcReduction="20000"/>
          </a:bodyPr>
          <a:lstStyle/>
          <a:p>
            <a:pPr>
              <a:buNone/>
            </a:pPr>
            <a:r>
              <a:rPr lang="fr-FR" dirty="0" smtClean="0"/>
              <a:t>  Le réel représente l’</a:t>
            </a:r>
            <a:r>
              <a:rPr lang="fr-FR" dirty="0" err="1" smtClean="0"/>
              <a:t>entourage,l’</a:t>
            </a:r>
            <a:r>
              <a:rPr lang="fr-FR" dirty="0" smtClean="0"/>
              <a:t>environnement</a:t>
            </a:r>
          </a:p>
          <a:p>
            <a:r>
              <a:rPr lang="fr-FR" dirty="0" smtClean="0"/>
              <a:t>L’environnement aussi bien:</a:t>
            </a:r>
          </a:p>
          <a:p>
            <a:pPr>
              <a:buNone/>
            </a:pPr>
            <a:r>
              <a:rPr lang="fr-FR" dirty="0" smtClean="0"/>
              <a:t>               -minéral que organique</a:t>
            </a:r>
          </a:p>
          <a:p>
            <a:pPr>
              <a:buNone/>
            </a:pPr>
            <a:r>
              <a:rPr lang="fr-FR" dirty="0" smtClean="0"/>
              <a:t>              -du plus simple(les plus petits atomes) jusqu’au plus complexe(tous les constituants géologiques,végetaux,animaux,homme)</a:t>
            </a:r>
          </a:p>
          <a:p>
            <a:r>
              <a:rPr lang="fr-FR" dirty="0" smtClean="0"/>
              <a:t>Le réel concerne également le vécu:</a:t>
            </a:r>
          </a:p>
          <a:p>
            <a:pPr>
              <a:buNone/>
            </a:pPr>
            <a:r>
              <a:rPr lang="fr-FR" dirty="0" smtClean="0"/>
              <a:t>             -actuel</a:t>
            </a:r>
          </a:p>
          <a:p>
            <a:pPr>
              <a:buNone/>
            </a:pPr>
            <a:r>
              <a:rPr lang="fr-FR" dirty="0" smtClean="0"/>
              <a:t>             -passé(histoire)</a:t>
            </a:r>
          </a:p>
          <a:p>
            <a:pPr>
              <a:buNone/>
            </a:pPr>
            <a:r>
              <a:rPr lang="fr-FR" dirty="0" smtClean="0"/>
              <a:t>            -futur(prévisions)</a:t>
            </a:r>
          </a:p>
          <a:p>
            <a:r>
              <a:rPr lang="fr-FR" dirty="0" smtClean="0"/>
              <a:t>Le réel peut concerner aussi les domaines non palpables ou non visibles:  </a:t>
            </a:r>
          </a:p>
          <a:p>
            <a:pPr>
              <a:buNone/>
            </a:pPr>
            <a:r>
              <a:rPr lang="fr-FR" dirty="0" smtClean="0"/>
              <a:t>            -pensée</a:t>
            </a:r>
          </a:p>
          <a:p>
            <a:pPr>
              <a:buNone/>
            </a:pPr>
            <a:r>
              <a:rPr lang="fr-FR" dirty="0" smtClean="0"/>
              <a:t>           -sentiments</a:t>
            </a:r>
          </a:p>
          <a:p>
            <a:pPr>
              <a:buNone/>
            </a:pPr>
            <a:r>
              <a:rPr lang="fr-FR" dirty="0" smtClean="0"/>
              <a:t>           -tous les autres domaines de psychologie et de comportement</a:t>
            </a:r>
            <a:endParaRPr lang="fr-F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Parfois le réel est imposé</a:t>
            </a:r>
            <a:endParaRPr lang="fr-FR" dirty="0"/>
          </a:p>
        </p:txBody>
      </p:sp>
      <p:sp>
        <p:nvSpPr>
          <p:cNvPr id="3" name="Espace réservé du contenu 2"/>
          <p:cNvSpPr>
            <a:spLocks noGrp="1"/>
          </p:cNvSpPr>
          <p:nvPr>
            <p:ph idx="1"/>
          </p:nvPr>
        </p:nvSpPr>
        <p:spPr/>
        <p:txBody>
          <a:bodyPr>
            <a:normAutofit lnSpcReduction="10000"/>
          </a:bodyPr>
          <a:lstStyle/>
          <a:p>
            <a:pPr>
              <a:buNone/>
            </a:pPr>
            <a:r>
              <a:rPr lang="fr-FR" dirty="0" smtClean="0"/>
              <a:t>   Contraintes par des nécessités vitales:</a:t>
            </a:r>
          </a:p>
          <a:p>
            <a:pPr>
              <a:buNone/>
            </a:pPr>
            <a:r>
              <a:rPr lang="fr-FR" dirty="0" smtClean="0"/>
              <a:t>             -Rechercher de nouvelles ressources alimentaires ou amélioration de celles disponibles.</a:t>
            </a:r>
          </a:p>
          <a:p>
            <a:pPr>
              <a:buNone/>
            </a:pPr>
            <a:r>
              <a:rPr lang="fr-FR" dirty="0" smtClean="0"/>
              <a:t>             -Faire face à des dangers tels que maladies(sida cancer…),épidémies.</a:t>
            </a:r>
          </a:p>
          <a:p>
            <a:pPr>
              <a:buNone/>
            </a:pPr>
            <a:r>
              <a:rPr lang="fr-FR" dirty="0" smtClean="0"/>
              <a:t>            -Prévoir un avenir présentant des complications(</a:t>
            </a:r>
            <a:r>
              <a:rPr lang="fr-FR" dirty="0" err="1" smtClean="0"/>
              <a:t>pollution,changement</a:t>
            </a:r>
            <a:r>
              <a:rPr lang="fr-FR" dirty="0" smtClean="0"/>
              <a:t> de climat)</a:t>
            </a:r>
            <a:endParaRPr lang="fr-F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réel orienté</a:t>
            </a:r>
            <a:endParaRPr lang="fr-FR" dirty="0"/>
          </a:p>
        </p:txBody>
      </p:sp>
      <p:sp>
        <p:nvSpPr>
          <p:cNvPr id="3" name="Espace réservé du contenu 2"/>
          <p:cNvSpPr>
            <a:spLocks noGrp="1"/>
          </p:cNvSpPr>
          <p:nvPr>
            <p:ph idx="1"/>
          </p:nvPr>
        </p:nvSpPr>
        <p:spPr/>
        <p:txBody>
          <a:bodyPr>
            <a:normAutofit fontScale="85000" lnSpcReduction="20000"/>
          </a:bodyPr>
          <a:lstStyle/>
          <a:p>
            <a:r>
              <a:rPr lang="fr-FR" dirty="0" smtClean="0"/>
              <a:t>Notre société actuelle: consommatrice et matérielle a développé une nouvelle forme d’observation(et de recherche par conséquent):observation orientée liée aux besoins industriels de grandes sociétés de production:</a:t>
            </a:r>
          </a:p>
          <a:p>
            <a:pPr>
              <a:buNone/>
            </a:pPr>
            <a:r>
              <a:rPr lang="fr-FR" dirty="0" smtClean="0"/>
              <a:t>               - Sociétés de cosmétiques</a:t>
            </a:r>
          </a:p>
          <a:p>
            <a:pPr>
              <a:buNone/>
            </a:pPr>
            <a:r>
              <a:rPr lang="fr-FR" dirty="0" smtClean="0"/>
              <a:t>               -Sociétés pharmacologiques</a:t>
            </a:r>
          </a:p>
          <a:p>
            <a:pPr>
              <a:buNone/>
            </a:pPr>
            <a:r>
              <a:rPr lang="fr-FR" dirty="0" smtClean="0"/>
              <a:t>               -Productions alimentaires</a:t>
            </a:r>
          </a:p>
          <a:p>
            <a:pPr>
              <a:buNone/>
            </a:pPr>
            <a:r>
              <a:rPr lang="fr-FR" dirty="0" smtClean="0"/>
              <a:t>               -Energies</a:t>
            </a:r>
          </a:p>
          <a:p>
            <a:r>
              <a:rPr lang="fr-FR" dirty="0" smtClean="0"/>
              <a:t>Ces sociétés financent les recherches dans les domaines qui les intéressent</a:t>
            </a:r>
          </a:p>
          <a:p>
            <a:pPr>
              <a:buNone/>
            </a:pPr>
            <a:endParaRPr lang="fr-F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Remarques:</a:t>
            </a:r>
            <a:endParaRPr lang="fr-FR" dirty="0"/>
          </a:p>
        </p:txBody>
      </p:sp>
      <p:sp>
        <p:nvSpPr>
          <p:cNvPr id="3" name="Espace réservé du contenu 2"/>
          <p:cNvSpPr>
            <a:spLocks noGrp="1"/>
          </p:cNvSpPr>
          <p:nvPr>
            <p:ph idx="1"/>
          </p:nvPr>
        </p:nvSpPr>
        <p:spPr/>
        <p:txBody>
          <a:bodyPr>
            <a:noAutofit/>
          </a:bodyPr>
          <a:lstStyle/>
          <a:p>
            <a:r>
              <a:rPr lang="fr-FR" sz="3600" dirty="0" smtClean="0"/>
              <a:t>L’observation est personnelle est de ce fait risque d’être imprécise.</a:t>
            </a:r>
          </a:p>
          <a:p>
            <a:r>
              <a:rPr lang="fr-FR" sz="3600" dirty="0" smtClean="0"/>
              <a:t>L’observation s’effectue par le biais des organes sensoriels(</a:t>
            </a:r>
            <a:r>
              <a:rPr lang="fr-FR" sz="3600" dirty="0" err="1" smtClean="0"/>
              <a:t>yeux,oreilles</a:t>
            </a:r>
            <a:r>
              <a:rPr lang="fr-FR" sz="3600" dirty="0" smtClean="0"/>
              <a:t>…)</a:t>
            </a:r>
          </a:p>
          <a:p>
            <a:r>
              <a:rPr lang="fr-FR" sz="3600" dirty="0" smtClean="0"/>
              <a:t>L’observation est formulée en question(elle doit être distinguée même si elle n’apparait que dans le </a:t>
            </a:r>
            <a:r>
              <a:rPr lang="fr-FR" sz="3600" dirty="0" err="1" smtClean="0"/>
              <a:t>DiPHTERIC</a:t>
            </a:r>
            <a:r>
              <a:rPr lang="fr-FR" sz="3600" dirty="0" smtClean="0"/>
              <a:t> et non dans le OHERIC)</a:t>
            </a:r>
            <a:endParaRPr lang="fr-FR" sz="36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Difficultés rencontrées pendant l’étape d’observation</a:t>
            </a:r>
            <a:endParaRPr lang="fr-FR" dirty="0"/>
          </a:p>
        </p:txBody>
      </p:sp>
      <p:sp>
        <p:nvSpPr>
          <p:cNvPr id="3" name="Espace réservé du contenu 2"/>
          <p:cNvSpPr>
            <a:spLocks noGrp="1"/>
          </p:cNvSpPr>
          <p:nvPr>
            <p:ph idx="1"/>
          </p:nvPr>
        </p:nvSpPr>
        <p:spPr/>
        <p:txBody>
          <a:bodyPr/>
          <a:lstStyle/>
          <a:p>
            <a:endParaRPr lang="fr-FR" dirty="0" smtClean="0"/>
          </a:p>
          <a:p>
            <a:pPr>
              <a:buNone/>
            </a:pPr>
            <a:r>
              <a:rPr lang="fr-FR" dirty="0" smtClean="0"/>
              <a:t>  2 problèmes se posent pour cette étape:</a:t>
            </a:r>
          </a:p>
          <a:p>
            <a:endParaRPr lang="fr-FR" dirty="0" smtClean="0"/>
          </a:p>
          <a:p>
            <a:pPr>
              <a:buNone/>
            </a:pPr>
            <a:r>
              <a:rPr lang="fr-FR" dirty="0" smtClean="0"/>
              <a:t>         - Est-ce que tout est observable? </a:t>
            </a:r>
          </a:p>
          <a:p>
            <a:endParaRPr lang="fr-FR" dirty="0" smtClean="0"/>
          </a:p>
          <a:p>
            <a:pPr>
              <a:buNone/>
            </a:pPr>
            <a:r>
              <a:rPr lang="fr-FR" dirty="0" smtClean="0"/>
              <a:t>         -Est-ce que tout est mesurable?</a:t>
            </a:r>
            <a:endParaRPr lang="fr-F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Est-ce que tout est observable?</a:t>
            </a:r>
            <a:endParaRPr lang="fr-FR" dirty="0"/>
          </a:p>
        </p:txBody>
      </p:sp>
      <p:sp>
        <p:nvSpPr>
          <p:cNvPr id="3" name="Espace réservé du contenu 2"/>
          <p:cNvSpPr>
            <a:spLocks noGrp="1"/>
          </p:cNvSpPr>
          <p:nvPr>
            <p:ph idx="1"/>
          </p:nvPr>
        </p:nvSpPr>
        <p:spPr/>
        <p:txBody>
          <a:bodyPr>
            <a:normAutofit fontScale="92500" lnSpcReduction="20000"/>
          </a:bodyPr>
          <a:lstStyle/>
          <a:p>
            <a:pPr>
              <a:buNone/>
            </a:pPr>
            <a:r>
              <a:rPr lang="fr-FR" dirty="0" smtClean="0"/>
              <a:t>   Plusieurs grandeurs ne sont pas observables sinon difficilement observables:</a:t>
            </a:r>
          </a:p>
          <a:p>
            <a:pPr>
              <a:buNone/>
            </a:pPr>
            <a:r>
              <a:rPr lang="fr-FR" dirty="0" smtClean="0"/>
              <a:t>           -Cas de plusieurs phénomènes astronomiques qui se produisent très rarement(cas d’</a:t>
            </a:r>
            <a:r>
              <a:rPr lang="fr-FR" dirty="0" err="1" smtClean="0"/>
              <a:t>étoiles,de</a:t>
            </a:r>
            <a:r>
              <a:rPr lang="fr-FR" dirty="0" smtClean="0"/>
              <a:t> planètes et de météorites tels que la comète de Halley).</a:t>
            </a:r>
          </a:p>
          <a:p>
            <a:pPr>
              <a:buNone/>
            </a:pPr>
            <a:r>
              <a:rPr lang="fr-FR" dirty="0" smtClean="0"/>
              <a:t>           -Cas d’élément extrêmement petits(atomes…).</a:t>
            </a:r>
          </a:p>
          <a:p>
            <a:pPr>
              <a:buNone/>
            </a:pPr>
            <a:r>
              <a:rPr lang="fr-FR" dirty="0" smtClean="0"/>
              <a:t>           -Aspects psychologiques tels que la pensée, les sentiments, les comportements des animaux et de l’homme.</a:t>
            </a:r>
            <a:endParaRPr lang="fr-F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Pour résoudre le problème</a:t>
            </a:r>
            <a:endParaRPr lang="fr-FR" dirty="0"/>
          </a:p>
        </p:txBody>
      </p:sp>
      <p:sp>
        <p:nvSpPr>
          <p:cNvPr id="3" name="Espace réservé du contenu 2"/>
          <p:cNvSpPr>
            <a:spLocks noGrp="1"/>
          </p:cNvSpPr>
          <p:nvPr>
            <p:ph idx="1"/>
          </p:nvPr>
        </p:nvSpPr>
        <p:spPr/>
        <p:txBody>
          <a:bodyPr>
            <a:normAutofit lnSpcReduction="10000"/>
          </a:bodyPr>
          <a:lstStyle/>
          <a:p>
            <a:endParaRPr lang="fr-FR" dirty="0" smtClean="0"/>
          </a:p>
          <a:p>
            <a:r>
              <a:rPr lang="fr-FR" dirty="0" smtClean="0"/>
              <a:t>Faire évoluer et améliorer les méthodes et les appareils d’observation(navettes </a:t>
            </a:r>
            <a:r>
              <a:rPr lang="fr-FR" dirty="0" err="1" smtClean="0"/>
              <a:t>spatiales,téléscopes,microscopes</a:t>
            </a:r>
            <a:r>
              <a:rPr lang="fr-FR" dirty="0" smtClean="0"/>
              <a:t>…).</a:t>
            </a:r>
          </a:p>
          <a:p>
            <a:endParaRPr lang="fr-FR" dirty="0" smtClean="0"/>
          </a:p>
          <a:p>
            <a:r>
              <a:rPr lang="fr-FR" dirty="0" smtClean="0"/>
              <a:t>Définir les événements non observables en des événements observables(transposer ce qui est non mesurable en ce qui est mesurable)</a:t>
            </a:r>
            <a:endParaRPr lang="fr-F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Est-ce que tout est mesurable?</a:t>
            </a:r>
            <a:endParaRPr lang="fr-FR" dirty="0"/>
          </a:p>
        </p:txBody>
      </p:sp>
      <p:sp>
        <p:nvSpPr>
          <p:cNvPr id="3" name="Espace réservé du contenu 2"/>
          <p:cNvSpPr>
            <a:spLocks noGrp="1"/>
          </p:cNvSpPr>
          <p:nvPr>
            <p:ph idx="1"/>
          </p:nvPr>
        </p:nvSpPr>
        <p:spPr/>
        <p:txBody>
          <a:bodyPr>
            <a:normAutofit fontScale="92500" lnSpcReduction="20000"/>
          </a:bodyPr>
          <a:lstStyle/>
          <a:p>
            <a:pPr>
              <a:buNone/>
            </a:pPr>
            <a:r>
              <a:rPr lang="fr-FR" smtClean="0"/>
              <a:t> Pour </a:t>
            </a:r>
            <a:r>
              <a:rPr lang="fr-FR" dirty="0" smtClean="0"/>
              <a:t>mettre en équation les lois de la nature, il n’est pas suffisant d’observer mais il faut également mesurer, or toutes les grandeurs:</a:t>
            </a:r>
          </a:p>
          <a:p>
            <a:endParaRPr lang="fr-FR" dirty="0" smtClean="0"/>
          </a:p>
          <a:p>
            <a:pPr>
              <a:buNone/>
            </a:pPr>
            <a:r>
              <a:rPr lang="fr-FR" dirty="0" smtClean="0"/>
              <a:t>            -ne sont pas mesurables(on ne peut mesurer des sentiments ou des sensations)</a:t>
            </a:r>
          </a:p>
          <a:p>
            <a:endParaRPr lang="fr-FR" dirty="0" smtClean="0"/>
          </a:p>
          <a:p>
            <a:pPr>
              <a:buNone/>
            </a:pPr>
            <a:r>
              <a:rPr lang="fr-FR" dirty="0" smtClean="0"/>
              <a:t>            -sont difficilement mesurables(trop </a:t>
            </a:r>
            <a:r>
              <a:rPr lang="fr-FR" dirty="0" err="1" smtClean="0"/>
              <a:t>loins,trop</a:t>
            </a:r>
            <a:r>
              <a:rPr lang="fr-FR" dirty="0" smtClean="0"/>
              <a:t> petits)</a:t>
            </a:r>
          </a:p>
          <a:p>
            <a:pPr>
              <a:buNone/>
            </a:pPr>
            <a:r>
              <a:rPr lang="fr-FR" dirty="0" smtClean="0"/>
              <a:t>            -sont noyés dans d’autres données</a:t>
            </a:r>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Etapes de la démarche scientifique:</a:t>
            </a:r>
            <a:endParaRPr lang="fr-FR" dirty="0"/>
          </a:p>
        </p:txBody>
      </p:sp>
      <p:sp>
        <p:nvSpPr>
          <p:cNvPr id="3" name="Espace réservé du contenu 2"/>
          <p:cNvSpPr>
            <a:spLocks noGrp="1"/>
          </p:cNvSpPr>
          <p:nvPr>
            <p:ph idx="1"/>
          </p:nvPr>
        </p:nvSpPr>
        <p:spPr/>
        <p:txBody>
          <a:bodyPr/>
          <a:lstStyle/>
          <a:p>
            <a:pPr>
              <a:buNone/>
            </a:pPr>
            <a:r>
              <a:rPr lang="fr-FR" dirty="0" smtClean="0"/>
              <a:t>     - Observation</a:t>
            </a:r>
          </a:p>
          <a:p>
            <a:pPr>
              <a:buNone/>
            </a:pPr>
            <a:r>
              <a:rPr lang="fr-FR" dirty="0" smtClean="0"/>
              <a:t>    -  Hypothèse</a:t>
            </a:r>
          </a:p>
          <a:p>
            <a:pPr>
              <a:buNone/>
            </a:pPr>
            <a:r>
              <a:rPr lang="fr-FR" dirty="0" smtClean="0"/>
              <a:t>     - Test(</a:t>
            </a:r>
            <a:r>
              <a:rPr lang="fr-FR" dirty="0" err="1" smtClean="0"/>
              <a:t>observation,documentation</a:t>
            </a:r>
            <a:r>
              <a:rPr lang="fr-FR" dirty="0" smtClean="0"/>
              <a:t>,expérience</a:t>
            </a:r>
          </a:p>
          <a:p>
            <a:pPr>
              <a:buNone/>
            </a:pPr>
            <a:r>
              <a:rPr lang="fr-FR" dirty="0" smtClean="0"/>
              <a:t>        modélisation)</a:t>
            </a:r>
          </a:p>
          <a:p>
            <a:pPr>
              <a:buNone/>
            </a:pPr>
            <a:r>
              <a:rPr lang="fr-FR" dirty="0" smtClean="0"/>
              <a:t>    -  Interprétation</a:t>
            </a:r>
          </a:p>
          <a:p>
            <a:pPr>
              <a:buNone/>
            </a:pPr>
            <a:r>
              <a:rPr lang="fr-FR" dirty="0" smtClean="0"/>
              <a:t>    -  </a:t>
            </a:r>
            <a:r>
              <a:rPr lang="fr-FR" dirty="0" err="1" smtClean="0"/>
              <a:t>Conclusion:loi,théorie,modèle</a:t>
            </a:r>
            <a:endParaRPr lang="fr-F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Résoudre le problème?</a:t>
            </a:r>
            <a:endParaRPr lang="fr-FR" dirty="0"/>
          </a:p>
        </p:txBody>
      </p:sp>
      <p:sp>
        <p:nvSpPr>
          <p:cNvPr id="3" name="Espace réservé du contenu 2"/>
          <p:cNvSpPr>
            <a:spLocks noGrp="1"/>
          </p:cNvSpPr>
          <p:nvPr>
            <p:ph idx="1"/>
          </p:nvPr>
        </p:nvSpPr>
        <p:spPr/>
        <p:txBody>
          <a:bodyPr/>
          <a:lstStyle/>
          <a:p>
            <a:r>
              <a:rPr lang="fr-FR" dirty="0" smtClean="0"/>
              <a:t>Là aussi améliorer les méthodes et appareils de mesure.</a:t>
            </a:r>
          </a:p>
          <a:p>
            <a:r>
              <a:rPr lang="fr-FR" dirty="0" smtClean="0"/>
              <a:t>Transposer les grandeurs non mesurables en des grandeurs mesurables.</a:t>
            </a:r>
          </a:p>
          <a:p>
            <a:r>
              <a:rPr lang="fr-FR" dirty="0" smtClean="0"/>
              <a:t>Utiliser des analyses statistiques(dans le cas ou les grandeurs sont noyées dans d’autres données)pour  faire émerger l’élément à observer.</a:t>
            </a:r>
            <a:endParaRPr lang="fr-F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En application en cours de </a:t>
            </a:r>
            <a:r>
              <a:rPr lang="fr-FR" dirty="0" err="1" smtClean="0"/>
              <a:t>svt</a:t>
            </a:r>
            <a:endParaRPr lang="fr-FR" dirty="0"/>
          </a:p>
        </p:txBody>
      </p:sp>
      <p:sp>
        <p:nvSpPr>
          <p:cNvPr id="3" name="Espace réservé du contenu 2"/>
          <p:cNvSpPr>
            <a:spLocks noGrp="1"/>
          </p:cNvSpPr>
          <p:nvPr>
            <p:ph idx="1"/>
          </p:nvPr>
        </p:nvSpPr>
        <p:spPr/>
        <p:txBody>
          <a:bodyPr>
            <a:normAutofit fontScale="70000" lnSpcReduction="20000"/>
          </a:bodyPr>
          <a:lstStyle/>
          <a:p>
            <a:pPr>
              <a:buNone/>
            </a:pPr>
            <a:r>
              <a:rPr lang="fr-FR" smtClean="0"/>
              <a:t>  Pour </a:t>
            </a:r>
            <a:r>
              <a:rPr lang="fr-FR" dirty="0" smtClean="0"/>
              <a:t>l’élève:</a:t>
            </a:r>
          </a:p>
          <a:p>
            <a:pPr>
              <a:buNone/>
            </a:pPr>
            <a:r>
              <a:rPr lang="fr-FR" dirty="0" smtClean="0"/>
              <a:t> Le but de cette étape est que l’élève:</a:t>
            </a:r>
          </a:p>
          <a:p>
            <a:pPr>
              <a:buNone/>
            </a:pPr>
            <a:endParaRPr lang="fr-FR" dirty="0" smtClean="0"/>
          </a:p>
          <a:p>
            <a:pPr>
              <a:buNone/>
            </a:pPr>
            <a:r>
              <a:rPr lang="fr-FR" dirty="0" smtClean="0"/>
              <a:t>           -  donne un sens à ce qu’il fait </a:t>
            </a:r>
          </a:p>
          <a:p>
            <a:pPr>
              <a:buNone/>
            </a:pPr>
            <a:r>
              <a:rPr lang="fr-FR" dirty="0" smtClean="0"/>
              <a:t>           -arrive à représenter ses objectifs</a:t>
            </a:r>
          </a:p>
          <a:p>
            <a:pPr>
              <a:buNone/>
            </a:pPr>
            <a:endParaRPr lang="fr-FR" dirty="0" smtClean="0"/>
          </a:p>
          <a:p>
            <a:pPr>
              <a:buNone/>
            </a:pPr>
            <a:r>
              <a:rPr lang="fr-FR" dirty="0" smtClean="0"/>
              <a:t>   Ainsi:</a:t>
            </a:r>
          </a:p>
          <a:p>
            <a:pPr>
              <a:buNone/>
            </a:pPr>
            <a:r>
              <a:rPr lang="fr-FR" dirty="0" smtClean="0"/>
              <a:t>             - L’élève va analyser une situation qui lui pose problème(l’observation va susciter sa curiosité, attiser sa préoccupation).</a:t>
            </a:r>
          </a:p>
          <a:p>
            <a:pPr>
              <a:buNone/>
            </a:pPr>
            <a:r>
              <a:rPr lang="fr-FR" dirty="0" smtClean="0"/>
              <a:t>            -De cette observation va naitre une question</a:t>
            </a:r>
          </a:p>
          <a:p>
            <a:pPr>
              <a:buNone/>
            </a:pPr>
            <a:r>
              <a:rPr lang="fr-FR" dirty="0" smtClean="0"/>
              <a:t>            -Cette question va induire la supposition d’un problème(il a envie de savoir).</a:t>
            </a:r>
            <a:endParaRPr lang="fr-F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Pour l’enseignant:</a:t>
            </a:r>
            <a:br>
              <a:rPr lang="fr-FR" dirty="0" smtClean="0"/>
            </a:br>
            <a:endParaRPr lang="fr-FR" dirty="0"/>
          </a:p>
        </p:txBody>
      </p:sp>
      <p:sp>
        <p:nvSpPr>
          <p:cNvPr id="3" name="Espace réservé du contenu 2"/>
          <p:cNvSpPr>
            <a:spLocks noGrp="1"/>
          </p:cNvSpPr>
          <p:nvPr>
            <p:ph idx="1"/>
          </p:nvPr>
        </p:nvSpPr>
        <p:spPr/>
        <p:txBody>
          <a:bodyPr>
            <a:normAutofit fontScale="55000" lnSpcReduction="20000"/>
          </a:bodyPr>
          <a:lstStyle/>
          <a:p>
            <a:endParaRPr lang="fr-FR" dirty="0" smtClean="0"/>
          </a:p>
          <a:p>
            <a:pPr>
              <a:buNone/>
            </a:pPr>
            <a:r>
              <a:rPr lang="fr-FR" dirty="0" smtClean="0"/>
              <a:t>  Proposer les situations aux élèves.</a:t>
            </a:r>
          </a:p>
          <a:p>
            <a:pPr>
              <a:buNone/>
            </a:pPr>
            <a:r>
              <a:rPr lang="fr-FR" dirty="0" smtClean="0"/>
              <a:t>   soulever les particularités du réel.</a:t>
            </a:r>
          </a:p>
          <a:p>
            <a:pPr>
              <a:buNone/>
            </a:pPr>
            <a:r>
              <a:rPr lang="fr-FR" dirty="0" smtClean="0"/>
              <a:t>   Etonner et motiver l’élève.</a:t>
            </a:r>
          </a:p>
          <a:p>
            <a:endParaRPr lang="fr-FR" dirty="0" smtClean="0"/>
          </a:p>
          <a:p>
            <a:r>
              <a:rPr lang="fr-FR" dirty="0" smtClean="0"/>
              <a:t>Il est important que l’élève arrive à:</a:t>
            </a:r>
          </a:p>
          <a:p>
            <a:endParaRPr lang="fr-FR" dirty="0" smtClean="0"/>
          </a:p>
          <a:p>
            <a:pPr>
              <a:buNone/>
            </a:pPr>
            <a:r>
              <a:rPr lang="fr-FR" dirty="0" smtClean="0"/>
              <a:t>                 -noter ses observations.</a:t>
            </a:r>
          </a:p>
          <a:p>
            <a:pPr>
              <a:buNone/>
            </a:pPr>
            <a:r>
              <a:rPr lang="fr-FR" dirty="0" smtClean="0"/>
              <a:t>                -préciser le problème qu’elles soulèvent.</a:t>
            </a:r>
          </a:p>
          <a:p>
            <a:pPr>
              <a:buNone/>
            </a:pPr>
            <a:r>
              <a:rPr lang="fr-FR" dirty="0" smtClean="0"/>
              <a:t>                -émettre les hypothèses qui en découlent.</a:t>
            </a:r>
          </a:p>
          <a:p>
            <a:endParaRPr lang="fr-FR" dirty="0" smtClean="0"/>
          </a:p>
          <a:p>
            <a:r>
              <a:rPr lang="fr-FR" dirty="0" smtClean="0"/>
              <a:t>L’élève doit être capable de les distinguer clairement, pour lui  elles seront une réponse à:</a:t>
            </a:r>
          </a:p>
          <a:p>
            <a:pPr>
              <a:buNone/>
            </a:pPr>
            <a:r>
              <a:rPr lang="fr-FR" dirty="0" smtClean="0"/>
              <a:t>                -Ce que j’ai vu(observation).</a:t>
            </a:r>
          </a:p>
          <a:p>
            <a:pPr>
              <a:buNone/>
            </a:pPr>
            <a:r>
              <a:rPr lang="fr-FR" dirty="0" smtClean="0"/>
              <a:t>                -La question que cela pose(problème).</a:t>
            </a:r>
          </a:p>
          <a:p>
            <a:pPr>
              <a:buNone/>
            </a:pPr>
            <a:r>
              <a:rPr lang="fr-FR" dirty="0" smtClean="0"/>
              <a:t>               -Ce que j’imagine par rapport à la question posée(hypothèse).</a:t>
            </a:r>
            <a:endParaRPr lang="fr-FR"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4" name="Picture 6" descr="https://encrypted-tbn3.gstatic.com/images?q=tbn:ANd9GcSlWETDtWoWgoJ7jyedfqld9TR8mlAcTw4fTOJqr-Coq2FSDNI3gVJgTTBe"/>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2" name="Titre 1"/>
          <p:cNvSpPr>
            <a:spLocks noGrp="1"/>
          </p:cNvSpPr>
          <p:nvPr>
            <p:ph type="title"/>
          </p:nvPr>
        </p:nvSpPr>
        <p:spPr>
          <a:xfrm>
            <a:off x="0" y="0"/>
            <a:ext cx="9144000" cy="1417638"/>
          </a:xfrm>
          <a:solidFill>
            <a:schemeClr val="bg1"/>
          </a:solidFill>
        </p:spPr>
        <p:txBody>
          <a:bodyPr>
            <a:normAutofit fontScale="90000"/>
          </a:bodyPr>
          <a:lstStyle/>
          <a:p>
            <a:r>
              <a:rPr lang="fr-FR" dirty="0" smtClean="0"/>
              <a:t>Hypothèse</a:t>
            </a:r>
            <a:br>
              <a:rPr lang="fr-FR" dirty="0" smtClean="0"/>
            </a:br>
            <a:r>
              <a:rPr lang="fr-FR" dirty="0" smtClean="0"/>
              <a:t>définition</a:t>
            </a:r>
            <a:endParaRPr lang="fr-FR" dirty="0"/>
          </a:p>
        </p:txBody>
      </p:sp>
      <p:sp>
        <p:nvSpPr>
          <p:cNvPr id="3" name="Espace réservé du contenu 2"/>
          <p:cNvSpPr>
            <a:spLocks noGrp="1"/>
          </p:cNvSpPr>
          <p:nvPr>
            <p:ph idx="1"/>
          </p:nvPr>
        </p:nvSpPr>
        <p:spPr>
          <a:xfrm>
            <a:off x="0" y="1357298"/>
            <a:ext cx="9144000" cy="5500702"/>
          </a:xfrm>
          <a:solidFill>
            <a:schemeClr val="bg1"/>
          </a:solidFill>
        </p:spPr>
        <p:txBody>
          <a:bodyPr>
            <a:normAutofit/>
          </a:bodyPr>
          <a:lstStyle/>
          <a:p>
            <a:r>
              <a:rPr lang="fr-FR" b="1" dirty="0" smtClean="0">
                <a:solidFill>
                  <a:srgbClr val="FF0000"/>
                </a:solidFill>
              </a:rPr>
              <a:t>Une fois le problème clairement énoncé, l’émission d’hypothèses peut commencer.</a:t>
            </a:r>
          </a:p>
          <a:p>
            <a:endParaRPr lang="fr-FR" b="1" dirty="0" smtClean="0">
              <a:solidFill>
                <a:srgbClr val="FF0000"/>
              </a:solidFill>
            </a:endParaRPr>
          </a:p>
          <a:p>
            <a:r>
              <a:rPr lang="fr-FR" b="1" dirty="0" smtClean="0">
                <a:solidFill>
                  <a:srgbClr val="FF0000"/>
                </a:solidFill>
              </a:rPr>
              <a:t>UNE HYPOTHESE EST UNE SOLUTION POSSIBLE AU PROBLEME POSE ET SERA TESTEE POUR VOIR SI ELLE EST JUSTE OU PAS.</a:t>
            </a:r>
          </a:p>
          <a:p>
            <a:endParaRPr lang="fr-FR" b="1" dirty="0" smtClean="0">
              <a:solidFill>
                <a:srgbClr val="FF0000"/>
              </a:solidFill>
            </a:endParaRPr>
          </a:p>
          <a:p>
            <a:r>
              <a:rPr lang="fr-FR" b="1" dirty="0" smtClean="0">
                <a:solidFill>
                  <a:srgbClr val="FF0000"/>
                </a:solidFill>
              </a:rPr>
              <a:t>ELLE EST DONC UNE PREMIERE REPONSE MAIS RESTE UNE POSSIBILITE ET NON UNE CERTITUDE</a:t>
            </a:r>
            <a:r>
              <a:rPr lang="fr-FR" dirty="0" smtClean="0"/>
              <a:t>.</a:t>
            </a:r>
            <a:endParaRPr lang="fr-FR"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D’où provient une hypothèse</a:t>
            </a:r>
            <a:endParaRPr lang="fr-FR" dirty="0"/>
          </a:p>
        </p:txBody>
      </p:sp>
      <p:sp>
        <p:nvSpPr>
          <p:cNvPr id="3" name="Espace réservé du contenu 2"/>
          <p:cNvSpPr>
            <a:spLocks noGrp="1"/>
          </p:cNvSpPr>
          <p:nvPr>
            <p:ph idx="1"/>
          </p:nvPr>
        </p:nvSpPr>
        <p:spPr/>
        <p:txBody>
          <a:bodyPr/>
          <a:lstStyle/>
          <a:p>
            <a:r>
              <a:rPr lang="fr-FR" dirty="0" smtClean="0"/>
              <a:t>Des connaissances déjà existantes.</a:t>
            </a:r>
          </a:p>
          <a:p>
            <a:r>
              <a:rPr lang="fr-FR" dirty="0" smtClean="0"/>
              <a:t>Des grandeurs mises en jeu(après leur identification)</a:t>
            </a:r>
          </a:p>
          <a:p>
            <a:r>
              <a:rPr lang="fr-FR" dirty="0" smtClean="0"/>
              <a:t>Des relations qui existent entre ces grandeurs.</a:t>
            </a:r>
            <a:endParaRPr lang="fr-FR"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Comment formuler une hypothèse?</a:t>
            </a:r>
            <a:endParaRPr lang="fr-FR" dirty="0"/>
          </a:p>
        </p:txBody>
      </p:sp>
      <p:sp>
        <p:nvSpPr>
          <p:cNvPr id="3" name="Espace réservé du contenu 2"/>
          <p:cNvSpPr>
            <a:spLocks noGrp="1"/>
          </p:cNvSpPr>
          <p:nvPr>
            <p:ph idx="1"/>
          </p:nvPr>
        </p:nvSpPr>
        <p:spPr/>
        <p:txBody>
          <a:bodyPr>
            <a:normAutofit fontScale="77500" lnSpcReduction="20000"/>
          </a:bodyPr>
          <a:lstStyle/>
          <a:p>
            <a:r>
              <a:rPr lang="fr-FR" dirty="0" smtClean="0"/>
              <a:t>La formulation de l’hypothèse est le moment le plus créatif  de toute la démarche scientifique, il s’agit d'inventer une explication plausible qui dépasse les évidences habituelles.</a:t>
            </a:r>
          </a:p>
          <a:p>
            <a:endParaRPr lang="fr-FR" dirty="0" smtClean="0"/>
          </a:p>
          <a:p>
            <a:r>
              <a:rPr lang="fr-FR" dirty="0" smtClean="0"/>
              <a:t>L’hypothèse doit être cohérente.</a:t>
            </a:r>
          </a:p>
          <a:p>
            <a:r>
              <a:rPr lang="fr-FR" dirty="0" smtClean="0"/>
              <a:t>Elle doit être en phase avec les savoirs reconnus de l’époque.</a:t>
            </a:r>
          </a:p>
          <a:p>
            <a:r>
              <a:rPr lang="fr-FR" dirty="0" smtClean="0"/>
              <a:t>Elle doit être explicative sur plusieurs domaines.</a:t>
            </a:r>
          </a:p>
          <a:p>
            <a:endParaRPr lang="fr-FR" dirty="0" smtClean="0"/>
          </a:p>
          <a:p>
            <a:r>
              <a:rPr lang="fr-FR" dirty="0" smtClean="0"/>
              <a:t>Une hypothèse est émise ou rédigée sous la forme d’une phrase </a:t>
            </a:r>
            <a:r>
              <a:rPr lang="fr-FR" u="sng" dirty="0" smtClean="0"/>
              <a:t>affirmative</a:t>
            </a:r>
            <a:r>
              <a:rPr lang="fr-FR" dirty="0" smtClean="0"/>
              <a:t>, </a:t>
            </a:r>
            <a:r>
              <a:rPr lang="fr-FR" u="sng" dirty="0" smtClean="0"/>
              <a:t>précise</a:t>
            </a:r>
            <a:r>
              <a:rPr lang="fr-FR" dirty="0" smtClean="0"/>
              <a:t> en insistant sur son caractère </a:t>
            </a:r>
            <a:r>
              <a:rPr lang="fr-FR" u="sng" dirty="0" smtClean="0"/>
              <a:t>provisoire</a:t>
            </a:r>
            <a:r>
              <a:rPr lang="fr-FR" dirty="0" smtClean="0"/>
              <a:t> par le conditionnel.</a:t>
            </a:r>
            <a:endParaRPr lang="fr-FR"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Formuler une hypothèse</a:t>
            </a:r>
            <a:endParaRPr lang="fr-FR" dirty="0"/>
          </a:p>
        </p:txBody>
      </p:sp>
      <p:sp>
        <p:nvSpPr>
          <p:cNvPr id="3" name="Espace réservé du contenu 2"/>
          <p:cNvSpPr>
            <a:spLocks noGrp="1"/>
          </p:cNvSpPr>
          <p:nvPr>
            <p:ph idx="1"/>
          </p:nvPr>
        </p:nvSpPr>
        <p:spPr/>
        <p:txBody>
          <a:bodyPr/>
          <a:lstStyle/>
          <a:p>
            <a:r>
              <a:rPr lang="fr-FR" dirty="0" smtClean="0"/>
              <a:t>Je pense que…</a:t>
            </a:r>
          </a:p>
          <a:p>
            <a:r>
              <a:rPr lang="fr-FR" dirty="0" smtClean="0"/>
              <a:t>Je crois que…</a:t>
            </a:r>
          </a:p>
          <a:p>
            <a:r>
              <a:rPr lang="fr-FR" dirty="0" smtClean="0"/>
              <a:t>Il est possible que..</a:t>
            </a:r>
          </a:p>
          <a:p>
            <a:r>
              <a:rPr lang="fr-FR" dirty="0" smtClean="0"/>
              <a:t>Le phénomène….</a:t>
            </a:r>
            <a:r>
              <a:rPr lang="fr-FR" b="1" u="sng" dirty="0" smtClean="0"/>
              <a:t>serait</a:t>
            </a:r>
            <a:r>
              <a:rPr lang="fr-FR" dirty="0" smtClean="0"/>
              <a:t> du à…</a:t>
            </a:r>
            <a:endParaRPr lang="fr-FR"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Application en cours de SVT</a:t>
            </a:r>
            <a:endParaRPr lang="fr-FR" dirty="0"/>
          </a:p>
        </p:txBody>
      </p:sp>
      <p:sp>
        <p:nvSpPr>
          <p:cNvPr id="3" name="Espace réservé du contenu 2"/>
          <p:cNvSpPr>
            <a:spLocks noGrp="1"/>
          </p:cNvSpPr>
          <p:nvPr>
            <p:ph idx="1"/>
          </p:nvPr>
        </p:nvSpPr>
        <p:spPr/>
        <p:txBody>
          <a:bodyPr>
            <a:normAutofit fontScale="62500" lnSpcReduction="20000"/>
          </a:bodyPr>
          <a:lstStyle/>
          <a:p>
            <a:r>
              <a:rPr lang="fr-FR" dirty="0" smtClean="0"/>
              <a:t>Avec les élèves toutes les hypothèses émises doivent être retenues et non seulement celles considérées comme étant pertinentes.</a:t>
            </a:r>
          </a:p>
          <a:p>
            <a:endParaRPr lang="fr-FR" dirty="0" smtClean="0"/>
          </a:p>
          <a:p>
            <a:r>
              <a:rPr lang="fr-FR" dirty="0" smtClean="0"/>
              <a:t>Solliciter l’avis de tous les élèves, mettre en action même les élèves en retrait.</a:t>
            </a:r>
          </a:p>
          <a:p>
            <a:pPr>
              <a:buNone/>
            </a:pPr>
            <a:endParaRPr lang="fr-FR" dirty="0" smtClean="0"/>
          </a:p>
          <a:p>
            <a:r>
              <a:rPr lang="fr-FR" dirty="0" smtClean="0"/>
              <a:t>Après l’inventaire de toutes les hypothèses proposées, les organiser, les répertorier en tableau sur lequel:</a:t>
            </a:r>
          </a:p>
          <a:p>
            <a:pPr>
              <a:buNone/>
            </a:pPr>
            <a:r>
              <a:rPr lang="fr-FR" dirty="0" smtClean="0"/>
              <a:t>                  - on rappellera toutes les données initiales.</a:t>
            </a:r>
          </a:p>
          <a:p>
            <a:pPr>
              <a:buNone/>
            </a:pPr>
            <a:r>
              <a:rPr lang="fr-FR" dirty="0" smtClean="0"/>
              <a:t>                  - la question posée</a:t>
            </a:r>
          </a:p>
          <a:p>
            <a:pPr>
              <a:buNone/>
            </a:pPr>
            <a:r>
              <a:rPr lang="fr-FR" dirty="0" smtClean="0"/>
              <a:t>                  - la liste des hypothèses proposées. </a:t>
            </a:r>
          </a:p>
          <a:p>
            <a:endParaRPr lang="fr-FR" dirty="0" smtClean="0"/>
          </a:p>
          <a:p>
            <a:r>
              <a:rPr lang="fr-FR" dirty="0" smtClean="0"/>
              <a:t>Ce tableau restera affiché pendant toute la durée de la démarche, il permettra un va et vient plus facile entre les étapes notamment entre l’expérimentation et l’hypothèse sans perdre de vue le problème.</a:t>
            </a:r>
            <a:endParaRPr lang="fr-FR"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http://www.nirgal.net/graphics/pasteur.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2" name="Titre 1"/>
          <p:cNvSpPr>
            <a:spLocks noGrp="1"/>
          </p:cNvSpPr>
          <p:nvPr>
            <p:ph type="title"/>
          </p:nvPr>
        </p:nvSpPr>
        <p:spPr/>
        <p:txBody>
          <a:bodyPr>
            <a:normAutofit fontScale="90000"/>
          </a:bodyPr>
          <a:lstStyle/>
          <a:p>
            <a:r>
              <a:rPr lang="fr-FR" dirty="0" smtClean="0">
                <a:solidFill>
                  <a:srgbClr val="FF0000"/>
                </a:solidFill>
              </a:rPr>
              <a:t>L’expérimentation</a:t>
            </a:r>
            <a:br>
              <a:rPr lang="fr-FR" dirty="0" smtClean="0">
                <a:solidFill>
                  <a:srgbClr val="FF0000"/>
                </a:solidFill>
              </a:rPr>
            </a:br>
            <a:r>
              <a:rPr lang="fr-FR" dirty="0" smtClean="0">
                <a:solidFill>
                  <a:srgbClr val="FF0000"/>
                </a:solidFill>
              </a:rPr>
              <a:t>Définition</a:t>
            </a:r>
            <a:endParaRPr lang="fr-FR" dirty="0">
              <a:solidFill>
                <a:srgbClr val="FF0000"/>
              </a:solidFill>
            </a:endParaRPr>
          </a:p>
        </p:txBody>
      </p:sp>
      <p:sp>
        <p:nvSpPr>
          <p:cNvPr id="3" name="Espace réservé du contenu 2"/>
          <p:cNvSpPr>
            <a:spLocks noGrp="1"/>
          </p:cNvSpPr>
          <p:nvPr>
            <p:ph idx="1"/>
          </p:nvPr>
        </p:nvSpPr>
        <p:spPr>
          <a:noFill/>
        </p:spPr>
        <p:txBody>
          <a:bodyPr/>
          <a:lstStyle/>
          <a:p>
            <a:r>
              <a:rPr lang="fr-FR" dirty="0" smtClean="0">
                <a:solidFill>
                  <a:srgbClr val="FF0000"/>
                </a:solidFill>
              </a:rPr>
              <a:t>Etape cruciale de la démarche scientifique car son rôle consiste à vérifier l’hypothèse proposée.</a:t>
            </a:r>
          </a:p>
          <a:p>
            <a:r>
              <a:rPr lang="fr-FR" dirty="0" smtClean="0">
                <a:solidFill>
                  <a:srgbClr val="FF0000"/>
                </a:solidFill>
              </a:rPr>
              <a:t>C’est un ensemble de tests  qui repose sur les expériences scientifiques pour la vérification de l’hypothèse proposée.</a:t>
            </a:r>
            <a:endParaRPr lang="fr-FR" dirty="0">
              <a:solidFill>
                <a:srgbClr val="FF0000"/>
              </a:solidFill>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Caractéristiques </a:t>
            </a:r>
            <a:r>
              <a:rPr lang="fr-FR" smtClean="0"/>
              <a:t>de l’expérience:</a:t>
            </a:r>
            <a:endParaRPr lang="fr-FR" dirty="0"/>
          </a:p>
        </p:txBody>
      </p:sp>
      <p:sp>
        <p:nvSpPr>
          <p:cNvPr id="3" name="Espace réservé du contenu 2"/>
          <p:cNvSpPr>
            <a:spLocks noGrp="1"/>
          </p:cNvSpPr>
          <p:nvPr>
            <p:ph idx="1"/>
          </p:nvPr>
        </p:nvSpPr>
        <p:spPr/>
        <p:txBody>
          <a:bodyPr>
            <a:normAutofit lnSpcReduction="10000"/>
          </a:bodyPr>
          <a:lstStyle/>
          <a:p>
            <a:pPr>
              <a:buNone/>
            </a:pPr>
            <a:r>
              <a:rPr lang="fr-FR" dirty="0" smtClean="0"/>
              <a:t>1/Sa mise au point nécessite une </a:t>
            </a:r>
            <a:r>
              <a:rPr lang="fr-FR" dirty="0" smtClean="0">
                <a:solidFill>
                  <a:srgbClr val="FF0000"/>
                </a:solidFill>
              </a:rPr>
              <a:t>rigueur stricte </a:t>
            </a:r>
            <a:r>
              <a:rPr lang="fr-FR" dirty="0" smtClean="0"/>
              <a:t>et une réflexion attentive.</a:t>
            </a:r>
          </a:p>
          <a:p>
            <a:pPr>
              <a:buNone/>
            </a:pPr>
            <a:r>
              <a:rPr lang="fr-FR" dirty="0" smtClean="0"/>
              <a:t>2/Les expériences proposées doivent être</a:t>
            </a:r>
          </a:p>
          <a:p>
            <a:pPr>
              <a:buNone/>
            </a:pPr>
            <a:r>
              <a:rPr lang="fr-FR" dirty="0" smtClean="0"/>
              <a:t> de pair avec la question posée.</a:t>
            </a:r>
          </a:p>
          <a:p>
            <a:pPr>
              <a:buNone/>
            </a:pPr>
            <a:r>
              <a:rPr lang="fr-FR" dirty="0" smtClean="0"/>
              <a:t> 3/ L’expérience permet de décrire la réalité par des mesures repérables et rigoureux et non par les sens(imprécis et personnels).</a:t>
            </a:r>
          </a:p>
          <a:p>
            <a:pPr>
              <a:buNone/>
            </a:pPr>
            <a:r>
              <a:rPr lang="fr-FR" dirty="0" smtClean="0"/>
              <a:t>4/L’expérience doit vérifier l’hypothèse proposée.</a:t>
            </a:r>
          </a:p>
          <a:p>
            <a:pPr>
              <a:buNone/>
            </a:pPr>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Démarche scientifique</a:t>
            </a:r>
            <a:br>
              <a:rPr lang="fr-FR" dirty="0" smtClean="0"/>
            </a:br>
            <a:r>
              <a:rPr lang="fr-FR" dirty="0" smtClean="0"/>
              <a:t>Etapes:</a:t>
            </a:r>
            <a:endParaRPr lang="fr-FR" dirty="0"/>
          </a:p>
        </p:txBody>
      </p:sp>
      <p:sp>
        <p:nvSpPr>
          <p:cNvPr id="3" name="Espace réservé du contenu 2"/>
          <p:cNvSpPr>
            <a:spLocks noGrp="1"/>
          </p:cNvSpPr>
          <p:nvPr>
            <p:ph idx="1"/>
          </p:nvPr>
        </p:nvSpPr>
        <p:spPr/>
        <p:txBody>
          <a:bodyPr>
            <a:normAutofit fontScale="92500" lnSpcReduction="20000"/>
          </a:bodyPr>
          <a:lstStyle/>
          <a:p>
            <a:pPr>
              <a:buNone/>
            </a:pPr>
            <a:r>
              <a:rPr lang="fr-FR" b="1" dirty="0" smtClean="0"/>
              <a:t>   1. La mise en situation (Observation)</a:t>
            </a:r>
            <a:r>
              <a:rPr lang="fr-FR" dirty="0" smtClean="0"/>
              <a:t/>
            </a:r>
            <a:br>
              <a:rPr lang="fr-FR" dirty="0" smtClean="0"/>
            </a:br>
            <a:r>
              <a:rPr lang="fr-FR" dirty="0" smtClean="0"/>
              <a:t/>
            </a:r>
            <a:br>
              <a:rPr lang="fr-FR" dirty="0" smtClean="0"/>
            </a:br>
            <a:r>
              <a:rPr lang="fr-FR" dirty="0" smtClean="0"/>
              <a:t>C'est l'étape où on observe un phénomène autour de soi. on peut regarder, parfois toucher, écouter et même sentir et goûter avec beaucoup de précaution quand </a:t>
            </a:r>
            <a:r>
              <a:rPr lang="fr-FR" smtClean="0"/>
              <a:t>on est </a:t>
            </a:r>
            <a:r>
              <a:rPr lang="fr-FR" dirty="0" smtClean="0"/>
              <a:t>sûr qu'il n'y a pas de danger. On enregistre les observations sous forme de notes ou de dessins. La mise en situation peut aussi être proposée par un ami, un enseignant, un parent... Elle peut venir d'une proposition de travail de recherche, de lecture, d'images vues à la télé…</a:t>
            </a:r>
            <a:endParaRPr lang="fr-FR"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Protocole de l’expérimentation</a:t>
            </a:r>
            <a:endParaRPr lang="fr-FR" dirty="0"/>
          </a:p>
        </p:txBody>
      </p:sp>
      <p:sp>
        <p:nvSpPr>
          <p:cNvPr id="3" name="Espace réservé du contenu 2"/>
          <p:cNvSpPr>
            <a:spLocks noGrp="1"/>
          </p:cNvSpPr>
          <p:nvPr>
            <p:ph idx="1"/>
          </p:nvPr>
        </p:nvSpPr>
        <p:spPr/>
        <p:txBody>
          <a:bodyPr>
            <a:normAutofit fontScale="70000" lnSpcReduction="20000"/>
          </a:bodyPr>
          <a:lstStyle/>
          <a:p>
            <a:pPr>
              <a:buNone/>
            </a:pPr>
            <a:r>
              <a:rPr lang="fr-FR" dirty="0" smtClean="0"/>
              <a:t>La phase de l’expérimentation demande toujours un Protocole précis qui consiste à:</a:t>
            </a:r>
          </a:p>
          <a:p>
            <a:pPr>
              <a:buNone/>
            </a:pPr>
            <a:endParaRPr lang="fr-FR" dirty="0" smtClean="0"/>
          </a:p>
          <a:p>
            <a:pPr>
              <a:buNone/>
            </a:pPr>
            <a:r>
              <a:rPr lang="fr-FR" dirty="0" smtClean="0"/>
              <a:t>               -Indiquer les étapes de la démarche une par une.</a:t>
            </a:r>
          </a:p>
          <a:p>
            <a:pPr>
              <a:buNone/>
            </a:pPr>
            <a:endParaRPr lang="fr-FR" dirty="0" smtClean="0"/>
          </a:p>
          <a:p>
            <a:pPr>
              <a:buNone/>
            </a:pPr>
            <a:r>
              <a:rPr lang="fr-FR" dirty="0" smtClean="0"/>
              <a:t>               -Indiquer le dispositif technique approprié.</a:t>
            </a:r>
          </a:p>
          <a:p>
            <a:pPr>
              <a:buNone/>
            </a:pPr>
            <a:r>
              <a:rPr lang="fr-FR" dirty="0" smtClean="0"/>
              <a:t>               </a:t>
            </a:r>
          </a:p>
          <a:p>
            <a:pPr>
              <a:buNone/>
            </a:pPr>
            <a:r>
              <a:rPr lang="fr-FR" dirty="0" smtClean="0"/>
              <a:t>               -Décrire le matériel et les produits utilisés de façon très précise.</a:t>
            </a:r>
          </a:p>
          <a:p>
            <a:pPr>
              <a:buNone/>
            </a:pPr>
            <a:endParaRPr lang="fr-FR" dirty="0" smtClean="0"/>
          </a:p>
          <a:p>
            <a:pPr>
              <a:buNone/>
            </a:pPr>
            <a:r>
              <a:rPr lang="fr-FR" dirty="0" smtClean="0"/>
              <a:t>                 -Prévoir des témoins(</a:t>
            </a:r>
            <a:r>
              <a:rPr lang="fr-FR" dirty="0" err="1" smtClean="0"/>
              <a:t>tampons,étalons</a:t>
            </a:r>
            <a:r>
              <a:rPr lang="fr-FR" dirty="0" smtClean="0"/>
              <a:t>) pour    effectuer des comparaisons fondées</a:t>
            </a:r>
          </a:p>
          <a:p>
            <a:pPr>
              <a:buNone/>
            </a:pPr>
            <a:r>
              <a:rPr lang="fr-FR" dirty="0" smtClean="0"/>
              <a:t>     </a:t>
            </a:r>
            <a:endParaRPr lang="fr-FR"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Remarques:</a:t>
            </a:r>
            <a:endParaRPr lang="fr-FR" dirty="0"/>
          </a:p>
        </p:txBody>
      </p:sp>
      <p:sp>
        <p:nvSpPr>
          <p:cNvPr id="3" name="Espace réservé du contenu 2"/>
          <p:cNvSpPr>
            <a:spLocks noGrp="1"/>
          </p:cNvSpPr>
          <p:nvPr>
            <p:ph idx="1"/>
          </p:nvPr>
        </p:nvSpPr>
        <p:spPr/>
        <p:txBody>
          <a:bodyPr>
            <a:normAutofit fontScale="62500" lnSpcReduction="20000"/>
          </a:bodyPr>
          <a:lstStyle/>
          <a:p>
            <a:pPr>
              <a:buNone/>
            </a:pPr>
            <a:r>
              <a:rPr lang="fr-FR" dirty="0" smtClean="0"/>
              <a:t>    1/Une seule expérience n’est jamais </a:t>
            </a:r>
            <a:r>
              <a:rPr lang="fr-FR" dirty="0" err="1" smtClean="0"/>
              <a:t>prouvante,il</a:t>
            </a:r>
            <a:r>
              <a:rPr lang="fr-FR" dirty="0" smtClean="0"/>
              <a:t> faut toujours refaire ou reproduire  la même expérience plusieurs fois et obtenir les mêmes résultats.</a:t>
            </a:r>
          </a:p>
          <a:p>
            <a:endParaRPr lang="fr-FR" dirty="0" smtClean="0"/>
          </a:p>
          <a:p>
            <a:pPr>
              <a:buNone/>
            </a:pPr>
            <a:r>
              <a:rPr lang="fr-FR" dirty="0" smtClean="0"/>
              <a:t>    2/Une expérience ne vérifie jamais complètement et définitivement une hypothèse, elle peut seulement réfuter une hypothèse si les résultats obtenus contredisent ce qui a été prévu.</a:t>
            </a:r>
          </a:p>
          <a:p>
            <a:endParaRPr lang="fr-FR" dirty="0" smtClean="0"/>
          </a:p>
          <a:p>
            <a:pPr>
              <a:buNone/>
            </a:pPr>
            <a:r>
              <a:rPr lang="fr-FR" dirty="0" smtClean="0"/>
              <a:t>    3/Tant que l’hypothèse tient on dit que l’expérience corrobore l’hypothèse.</a:t>
            </a:r>
          </a:p>
          <a:p>
            <a:endParaRPr lang="fr-FR" dirty="0" smtClean="0"/>
          </a:p>
          <a:p>
            <a:pPr>
              <a:buNone/>
            </a:pPr>
            <a:r>
              <a:rPr lang="fr-FR" dirty="0" smtClean="0"/>
              <a:t>     4/Hypothèse et expérience ne sont jamais ou presque successives: une situation entraine plusieurs problèmes qui soulèvent à leur tour plusieurs questions et par conséquent plusieurs hypothèses peuvent être émises(hypothèse et expérience interférent mutuellement.)</a:t>
            </a:r>
          </a:p>
          <a:p>
            <a:endParaRPr lang="fr-FR"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descr="http://us.123rf.com/400wm/400/400/olivierl/olivierl1201/olivierl120100025/12048403-scientifique-de-laboratoire-en-verre-conique-erlenmeyer-rempli-de-liquide-chimique-violet-pour-une-e.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2" name="Titre 1"/>
          <p:cNvSpPr>
            <a:spLocks noGrp="1"/>
          </p:cNvSpPr>
          <p:nvPr>
            <p:ph type="title"/>
          </p:nvPr>
        </p:nvSpPr>
        <p:spPr/>
        <p:txBody>
          <a:bodyPr/>
          <a:lstStyle/>
          <a:p>
            <a:r>
              <a:rPr lang="fr-FR" dirty="0" smtClean="0">
                <a:solidFill>
                  <a:srgbClr val="FF0000"/>
                </a:solidFill>
              </a:rPr>
              <a:t>Etapes de l'expérience</a:t>
            </a:r>
            <a:r>
              <a:rPr lang="fr-FR" dirty="0" smtClean="0"/>
              <a:t>:</a:t>
            </a:r>
            <a:endParaRPr lang="fr-FR" dirty="0"/>
          </a:p>
        </p:txBody>
      </p:sp>
      <p:sp>
        <p:nvSpPr>
          <p:cNvPr id="3" name="Espace réservé du contenu 2"/>
          <p:cNvSpPr>
            <a:spLocks noGrp="1"/>
          </p:cNvSpPr>
          <p:nvPr>
            <p:ph idx="1"/>
          </p:nvPr>
        </p:nvSpPr>
        <p:spPr/>
        <p:txBody>
          <a:bodyPr/>
          <a:lstStyle/>
          <a:p>
            <a:pPr>
              <a:buNone/>
            </a:pPr>
            <a:r>
              <a:rPr lang="fr-FR" dirty="0" smtClean="0"/>
              <a:t>  </a:t>
            </a:r>
            <a:r>
              <a:rPr lang="fr-FR" dirty="0" smtClean="0">
                <a:solidFill>
                  <a:srgbClr val="FF0000"/>
                </a:solidFill>
              </a:rPr>
              <a:t>L’expérimentation comporte 2 phases distinctes:</a:t>
            </a:r>
          </a:p>
          <a:p>
            <a:endParaRPr lang="fr-FR" dirty="0" smtClean="0">
              <a:solidFill>
                <a:srgbClr val="FF0000"/>
              </a:solidFill>
            </a:endParaRPr>
          </a:p>
          <a:p>
            <a:pPr>
              <a:buNone/>
            </a:pPr>
            <a:r>
              <a:rPr lang="fr-FR" dirty="0">
                <a:solidFill>
                  <a:srgbClr val="FF0000"/>
                </a:solidFill>
              </a:rPr>
              <a:t> </a:t>
            </a:r>
            <a:r>
              <a:rPr lang="fr-FR" dirty="0" smtClean="0">
                <a:solidFill>
                  <a:srgbClr val="FF0000"/>
                </a:solidFill>
              </a:rPr>
              <a:t>             -Préparation de l’expérience.</a:t>
            </a:r>
          </a:p>
          <a:p>
            <a:pPr>
              <a:buNone/>
            </a:pPr>
            <a:r>
              <a:rPr lang="fr-FR" dirty="0" smtClean="0">
                <a:solidFill>
                  <a:srgbClr val="FF0000"/>
                </a:solidFill>
              </a:rPr>
              <a:t>              -Réalisation de l’expérience.</a:t>
            </a:r>
            <a:endParaRPr lang="fr-FR" dirty="0">
              <a:solidFill>
                <a:srgbClr val="FF0000"/>
              </a:solidFill>
            </a:endParaRPr>
          </a:p>
        </p:txBody>
      </p:sp>
    </p:spTree>
  </p:cSld>
  <p:clrMapOvr>
    <a:masterClrMapping/>
  </p:clrMapOvr>
  <p:transition>
    <p:wedge/>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1/Préparation de l’expérience:</a:t>
            </a:r>
            <a:br>
              <a:rPr lang="fr-FR" dirty="0" smtClean="0"/>
            </a:br>
            <a:endParaRPr lang="fr-FR" dirty="0"/>
          </a:p>
        </p:txBody>
      </p:sp>
      <p:sp>
        <p:nvSpPr>
          <p:cNvPr id="3" name="Espace réservé du contenu 2"/>
          <p:cNvSpPr>
            <a:spLocks noGrp="1"/>
          </p:cNvSpPr>
          <p:nvPr>
            <p:ph idx="1"/>
          </p:nvPr>
        </p:nvSpPr>
        <p:spPr/>
        <p:txBody>
          <a:bodyPr>
            <a:normAutofit fontScale="62500" lnSpcReduction="20000"/>
          </a:bodyPr>
          <a:lstStyle/>
          <a:p>
            <a:r>
              <a:rPr lang="fr-FR" dirty="0" smtClean="0"/>
              <a:t>Rassembler toutes les données possibles et les différents moyens d’investigation qui peuvent apporter une réponse au problème(par documentation, par observation, par mode expérimental).</a:t>
            </a:r>
          </a:p>
          <a:p>
            <a:endParaRPr lang="fr-FR" dirty="0" smtClean="0"/>
          </a:p>
          <a:p>
            <a:r>
              <a:rPr lang="fr-FR" dirty="0" smtClean="0"/>
              <a:t>Les variables à mesurer doivent être clairement identifiées et précisées durant l’expériences(qu’est ce qu’on va mesurer, qu’est ce qu’on va doser).</a:t>
            </a:r>
          </a:p>
          <a:p>
            <a:endParaRPr lang="fr-FR" dirty="0" smtClean="0"/>
          </a:p>
          <a:p>
            <a:r>
              <a:rPr lang="fr-FR" dirty="0" smtClean="0"/>
              <a:t>Rédiger un protocole expérimental(procédure ou ensemble de procédures permettant de </a:t>
            </a:r>
            <a:r>
              <a:rPr lang="fr-FR" smtClean="0"/>
              <a:t>réaliser l’expérience) </a:t>
            </a:r>
            <a:r>
              <a:rPr lang="fr-FR" dirty="0" smtClean="0"/>
              <a:t>détaillé et précis respectant les mesures de sécurité.</a:t>
            </a:r>
          </a:p>
          <a:p>
            <a:endParaRPr lang="fr-FR" dirty="0" smtClean="0"/>
          </a:p>
          <a:p>
            <a:r>
              <a:rPr lang="fr-FR" dirty="0" smtClean="0"/>
              <a:t>Effectuer un plan de réalisation qui consiste à décrire le mode opératoire(avec classement des opérations).Noter s’il y a des étapes.</a:t>
            </a:r>
          </a:p>
          <a:p>
            <a:endParaRPr lang="fr-FR" dirty="0" smtClean="0"/>
          </a:p>
          <a:p>
            <a:r>
              <a:rPr lang="fr-FR" dirty="0" smtClean="0"/>
              <a:t>Préparer les différents instruments et matériels nécessaires à la réalisation des expériences.</a:t>
            </a:r>
            <a:endParaRPr lang="fr-FR"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Protocole expérimental</a:t>
            </a:r>
            <a:endParaRPr lang="fr-FR" dirty="0"/>
          </a:p>
        </p:txBody>
      </p:sp>
      <p:sp>
        <p:nvSpPr>
          <p:cNvPr id="3" name="Espace réservé du contenu 2"/>
          <p:cNvSpPr>
            <a:spLocks noGrp="1"/>
          </p:cNvSpPr>
          <p:nvPr>
            <p:ph idx="1"/>
          </p:nvPr>
        </p:nvSpPr>
        <p:spPr/>
        <p:txBody>
          <a:bodyPr>
            <a:normAutofit fontScale="70000" lnSpcReduction="20000"/>
          </a:bodyPr>
          <a:lstStyle/>
          <a:p>
            <a:pPr>
              <a:buNone/>
            </a:pPr>
            <a:r>
              <a:rPr lang="fr-FR" dirty="0" smtClean="0"/>
              <a:t/>
            </a:r>
            <a:br>
              <a:rPr lang="fr-FR" dirty="0" smtClean="0"/>
            </a:br>
            <a:r>
              <a:rPr lang="fr-FR" dirty="0" smtClean="0">
                <a:solidFill>
                  <a:srgbClr val="FF0000"/>
                </a:solidFill>
              </a:rPr>
              <a:t>C’est la description précise des conditions et du déroulement d'une expérience qui permet d'aboutir à des résultats exploitables</a:t>
            </a:r>
          </a:p>
          <a:p>
            <a:pPr>
              <a:buNone/>
            </a:pPr>
            <a:r>
              <a:rPr lang="fr-FR" dirty="0" smtClean="0"/>
              <a:t/>
            </a:r>
            <a:br>
              <a:rPr lang="fr-FR" dirty="0" smtClean="0"/>
            </a:br>
            <a:r>
              <a:rPr lang="fr-FR" dirty="0" smtClean="0"/>
              <a:t>A partir de cette définition, voici les principaux éléments devant figurer dans un protocole:</a:t>
            </a:r>
          </a:p>
          <a:p>
            <a:pPr>
              <a:buNone/>
            </a:pPr>
            <a:r>
              <a:rPr lang="fr-FR" dirty="0" smtClean="0"/>
              <a:t>   -définir les objectifs de l'expérience</a:t>
            </a:r>
          </a:p>
          <a:p>
            <a:pPr>
              <a:buNone/>
            </a:pPr>
            <a:r>
              <a:rPr lang="fr-FR" dirty="0" smtClean="0"/>
              <a:t>   -dresser la liste du matériel et préciser les conditions de son utilisation</a:t>
            </a:r>
          </a:p>
          <a:p>
            <a:pPr>
              <a:buNone/>
            </a:pPr>
            <a:r>
              <a:rPr lang="fr-FR" dirty="0" smtClean="0"/>
              <a:t>   -préciser la succession des étapes de l'expérience</a:t>
            </a:r>
          </a:p>
          <a:p>
            <a:pPr>
              <a:buNone/>
            </a:pPr>
            <a:r>
              <a:rPr lang="fr-FR" dirty="0" smtClean="0"/>
              <a:t>   -indiquer les conditions optimales des relevés des mesures .</a:t>
            </a:r>
            <a:br>
              <a:rPr lang="fr-FR" dirty="0" smtClean="0"/>
            </a:br>
            <a:r>
              <a:rPr lang="fr-FR" dirty="0" smtClean="0"/>
              <a:t>finalement un protocole expérimental bien rédigé doit permettre à un expérimentateur "étranger" une réplication à l'identique.</a:t>
            </a:r>
            <a:endParaRPr lang="fr-FR"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Mode opératoire</a:t>
            </a:r>
            <a:endParaRPr lang="fr-FR" dirty="0"/>
          </a:p>
        </p:txBody>
      </p:sp>
      <p:sp>
        <p:nvSpPr>
          <p:cNvPr id="3" name="Espace réservé du contenu 2"/>
          <p:cNvSpPr>
            <a:spLocks noGrp="1"/>
          </p:cNvSpPr>
          <p:nvPr>
            <p:ph idx="1"/>
          </p:nvPr>
        </p:nvSpPr>
        <p:spPr/>
        <p:txBody>
          <a:bodyPr/>
          <a:lstStyle/>
          <a:p>
            <a:pPr>
              <a:buNone/>
            </a:pPr>
            <a:r>
              <a:rPr lang="fr-FR" dirty="0" smtClean="0"/>
              <a:t>  </a:t>
            </a:r>
          </a:p>
          <a:p>
            <a:pPr>
              <a:buNone/>
            </a:pPr>
            <a:r>
              <a:rPr lang="fr-FR" dirty="0" smtClean="0"/>
              <a:t>   Le mode opératoire va décrire le déroulement ainsi que les étapes de l’expérience</a:t>
            </a:r>
            <a:endParaRPr lang="fr-FR"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2/Réalisation de l’expérience:</a:t>
            </a:r>
            <a:endParaRPr lang="fr-FR" dirty="0"/>
          </a:p>
        </p:txBody>
      </p:sp>
      <p:sp>
        <p:nvSpPr>
          <p:cNvPr id="3" name="Espace réservé du contenu 2"/>
          <p:cNvSpPr>
            <a:spLocks noGrp="1"/>
          </p:cNvSpPr>
          <p:nvPr>
            <p:ph idx="1"/>
          </p:nvPr>
        </p:nvSpPr>
        <p:spPr/>
        <p:txBody>
          <a:bodyPr>
            <a:normAutofit/>
          </a:bodyPr>
          <a:lstStyle/>
          <a:p>
            <a:pPr>
              <a:buNone/>
            </a:pPr>
            <a:r>
              <a:rPr lang="fr-FR" dirty="0" smtClean="0"/>
              <a:t>    La réalisation de l’expérience ne posera pas de problème si l’étape précédente à été effectuée de façon correcte, elle consiste à:</a:t>
            </a:r>
          </a:p>
          <a:p>
            <a:pPr>
              <a:buNone/>
            </a:pPr>
            <a:endParaRPr lang="fr-FR" dirty="0" smtClean="0"/>
          </a:p>
          <a:p>
            <a:pPr>
              <a:buNone/>
            </a:pPr>
            <a:r>
              <a:rPr lang="fr-FR" dirty="0"/>
              <a:t> </a:t>
            </a:r>
            <a:r>
              <a:rPr lang="fr-FR" dirty="0" smtClean="0"/>
              <a:t>                 -Se procurer le matériel nécessaire.</a:t>
            </a:r>
          </a:p>
          <a:p>
            <a:pPr>
              <a:buNone/>
            </a:pPr>
            <a:endParaRPr lang="fr-FR" dirty="0" smtClean="0"/>
          </a:p>
          <a:p>
            <a:pPr>
              <a:buNone/>
            </a:pPr>
            <a:r>
              <a:rPr lang="fr-FR" dirty="0"/>
              <a:t> </a:t>
            </a:r>
            <a:r>
              <a:rPr lang="fr-FR" dirty="0" smtClean="0"/>
              <a:t>                 - Effectuer la manipulation manuelle     en utilisant le matériel nécessaire.</a:t>
            </a:r>
            <a:endParaRPr lang="fr-FR" dirty="0"/>
          </a:p>
        </p:txBody>
      </p:sp>
    </p:spTree>
  </p:cSld>
  <p:clrMapOvr>
    <a:masterClrMapping/>
  </p:clrMapOvr>
  <p:transition>
    <p:wheel spokes="1"/>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Application en cours de </a:t>
            </a:r>
            <a:r>
              <a:rPr lang="fr-FR" dirty="0" err="1" smtClean="0"/>
              <a:t>svt</a:t>
            </a:r>
            <a:r>
              <a:rPr lang="fr-FR" dirty="0" smtClean="0"/>
              <a:t>:</a:t>
            </a:r>
            <a:endParaRPr lang="fr-FR" dirty="0"/>
          </a:p>
        </p:txBody>
      </p:sp>
      <p:sp>
        <p:nvSpPr>
          <p:cNvPr id="3" name="Espace réservé du contenu 2"/>
          <p:cNvSpPr>
            <a:spLocks noGrp="1"/>
          </p:cNvSpPr>
          <p:nvPr>
            <p:ph idx="1"/>
          </p:nvPr>
        </p:nvSpPr>
        <p:spPr/>
        <p:txBody>
          <a:bodyPr>
            <a:normAutofit fontScale="55000" lnSpcReduction="20000"/>
          </a:bodyPr>
          <a:lstStyle/>
          <a:p>
            <a:pPr>
              <a:buNone/>
            </a:pPr>
            <a:r>
              <a:rPr lang="fr-FR" dirty="0" smtClean="0"/>
              <a:t>          En pratiquant des expériences les élèves vont développer:</a:t>
            </a:r>
          </a:p>
          <a:p>
            <a:endParaRPr lang="fr-FR" dirty="0" smtClean="0"/>
          </a:p>
          <a:p>
            <a:pPr>
              <a:buNone/>
            </a:pPr>
            <a:r>
              <a:rPr lang="fr-FR" dirty="0"/>
              <a:t> </a:t>
            </a:r>
            <a:r>
              <a:rPr lang="fr-FR" dirty="0" smtClean="0"/>
              <a:t>                        -Des compétences d’organisation et de planification(protocole expérimental, mode opératoire).</a:t>
            </a:r>
          </a:p>
          <a:p>
            <a:endParaRPr lang="fr-FR" dirty="0" smtClean="0"/>
          </a:p>
          <a:p>
            <a:pPr>
              <a:buNone/>
            </a:pPr>
            <a:r>
              <a:rPr lang="fr-FR" dirty="0"/>
              <a:t> </a:t>
            </a:r>
            <a:r>
              <a:rPr lang="fr-FR" dirty="0" smtClean="0"/>
              <a:t>                         -Apprendre à être à l’aise avec le matériel et la prise de résultats.</a:t>
            </a:r>
          </a:p>
          <a:p>
            <a:pPr>
              <a:buNone/>
            </a:pPr>
            <a:endParaRPr lang="fr-FR" dirty="0" smtClean="0"/>
          </a:p>
          <a:p>
            <a:pPr>
              <a:buNone/>
            </a:pPr>
            <a:r>
              <a:rPr lang="fr-FR" dirty="0" smtClean="0"/>
              <a:t>                         -Apprendre à préparer des protocoles expérimentaux et à appliquer des expériences selon des protocoles expérimentaux(les protocoles peuvent être proposés par l’enseignant ou par d’autres élèves)</a:t>
            </a:r>
          </a:p>
          <a:p>
            <a:pPr>
              <a:buNone/>
            </a:pPr>
            <a:r>
              <a:rPr lang="fr-FR" dirty="0" smtClean="0"/>
              <a:t> </a:t>
            </a:r>
          </a:p>
          <a:p>
            <a:pPr>
              <a:buNone/>
            </a:pPr>
            <a:r>
              <a:rPr lang="fr-FR" dirty="0"/>
              <a:t> </a:t>
            </a:r>
            <a:r>
              <a:rPr lang="fr-FR" dirty="0" smtClean="0"/>
              <a:t>                       -Apprendre à travailler en groupe en se répartissant la tache  et en écoutant les propositions des uns et  des autres.</a:t>
            </a:r>
          </a:p>
          <a:p>
            <a:pPr>
              <a:buNone/>
            </a:pPr>
            <a:endParaRPr lang="fr-FR" dirty="0" smtClean="0"/>
          </a:p>
          <a:p>
            <a:pPr>
              <a:buNone/>
            </a:pPr>
            <a:r>
              <a:rPr lang="fr-FR" dirty="0"/>
              <a:t> </a:t>
            </a:r>
            <a:r>
              <a:rPr lang="fr-FR" dirty="0" smtClean="0"/>
              <a:t>                     -Apprendre à respecter le matériel, à  éviter le gaspillage et  à travailler proprement.</a:t>
            </a:r>
            <a:endParaRPr lang="fr-FR" dirty="0"/>
          </a:p>
        </p:txBody>
      </p:sp>
    </p:spTree>
  </p:cSld>
  <p:clrMapOvr>
    <a:masterClrMapping/>
  </p:clrMapOvr>
  <p:transition>
    <p:strips dir="rd"/>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Application en cours de </a:t>
            </a:r>
            <a:r>
              <a:rPr lang="fr-FR" dirty="0" err="1" smtClean="0"/>
              <a:t>svt</a:t>
            </a:r>
            <a:r>
              <a:rPr lang="fr-FR" dirty="0" smtClean="0"/>
              <a:t>:</a:t>
            </a:r>
            <a:endParaRPr lang="fr-FR" dirty="0"/>
          </a:p>
        </p:txBody>
      </p:sp>
      <p:sp>
        <p:nvSpPr>
          <p:cNvPr id="3" name="Espace réservé du contenu 2"/>
          <p:cNvSpPr>
            <a:spLocks noGrp="1"/>
          </p:cNvSpPr>
          <p:nvPr>
            <p:ph idx="1"/>
          </p:nvPr>
        </p:nvSpPr>
        <p:spPr/>
        <p:txBody>
          <a:bodyPr>
            <a:normAutofit fontScale="70000" lnSpcReduction="20000"/>
          </a:bodyPr>
          <a:lstStyle/>
          <a:p>
            <a:pPr>
              <a:buNone/>
            </a:pPr>
            <a:r>
              <a:rPr lang="fr-FR" dirty="0" smtClean="0"/>
              <a:t>   L’enseignant va proposer </a:t>
            </a:r>
            <a:r>
              <a:rPr lang="fr-FR" smtClean="0"/>
              <a:t>aux élèves </a:t>
            </a:r>
            <a:r>
              <a:rPr lang="fr-FR" dirty="0" smtClean="0"/>
              <a:t>des applications expérimentales au cours:</a:t>
            </a:r>
          </a:p>
          <a:p>
            <a:pPr>
              <a:buNone/>
            </a:pPr>
            <a:endParaRPr lang="fr-FR" dirty="0" smtClean="0"/>
          </a:p>
          <a:p>
            <a:pPr>
              <a:buNone/>
            </a:pPr>
            <a:r>
              <a:rPr lang="fr-FR" dirty="0"/>
              <a:t> </a:t>
            </a:r>
            <a:r>
              <a:rPr lang="fr-FR" dirty="0" smtClean="0"/>
              <a:t>                -Les élèves vont utiliser les supports de cours pour monter un protocole expérimental.</a:t>
            </a:r>
          </a:p>
          <a:p>
            <a:pPr>
              <a:buNone/>
            </a:pPr>
            <a:endParaRPr lang="fr-FR" dirty="0" smtClean="0"/>
          </a:p>
          <a:p>
            <a:pPr>
              <a:buNone/>
            </a:pPr>
            <a:r>
              <a:rPr lang="fr-FR" dirty="0"/>
              <a:t> </a:t>
            </a:r>
            <a:r>
              <a:rPr lang="fr-FR" dirty="0" smtClean="0"/>
              <a:t>               -préparer un mode opératoire.</a:t>
            </a:r>
          </a:p>
          <a:p>
            <a:pPr>
              <a:buNone/>
            </a:pPr>
            <a:endParaRPr lang="fr-FR" dirty="0" smtClean="0"/>
          </a:p>
          <a:p>
            <a:pPr>
              <a:buNone/>
            </a:pPr>
            <a:r>
              <a:rPr lang="fr-FR" dirty="0"/>
              <a:t> </a:t>
            </a:r>
            <a:r>
              <a:rPr lang="fr-FR" dirty="0" smtClean="0"/>
              <a:t>              -préciser tous les matériels et les produits nécessaires.</a:t>
            </a:r>
          </a:p>
          <a:p>
            <a:pPr>
              <a:buNone/>
            </a:pPr>
            <a:endParaRPr lang="fr-FR" dirty="0" smtClean="0"/>
          </a:p>
          <a:p>
            <a:pPr>
              <a:buNone/>
            </a:pPr>
            <a:r>
              <a:rPr lang="fr-FR" dirty="0"/>
              <a:t> </a:t>
            </a:r>
            <a:r>
              <a:rPr lang="fr-FR" dirty="0" smtClean="0"/>
              <a:t>               -superviser le déroulement de l’expérience tout en laissant aux élèves une marge de liberté d’application et d’interprétation.</a:t>
            </a:r>
            <a:endParaRPr lang="fr-FR"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Résultats</a:t>
            </a:r>
            <a:br>
              <a:rPr lang="fr-FR" dirty="0" smtClean="0"/>
            </a:br>
            <a:r>
              <a:rPr lang="fr-FR" dirty="0" smtClean="0"/>
              <a:t>Définition</a:t>
            </a:r>
            <a:endParaRPr lang="fr-FR" dirty="0"/>
          </a:p>
        </p:txBody>
      </p:sp>
      <p:sp>
        <p:nvSpPr>
          <p:cNvPr id="3" name="Espace réservé du contenu 2"/>
          <p:cNvSpPr>
            <a:spLocks noGrp="1"/>
          </p:cNvSpPr>
          <p:nvPr>
            <p:ph idx="1"/>
          </p:nvPr>
        </p:nvSpPr>
        <p:spPr/>
        <p:txBody>
          <a:bodyPr>
            <a:normAutofit fontScale="77500" lnSpcReduction="20000"/>
          </a:bodyPr>
          <a:lstStyle/>
          <a:p>
            <a:pPr>
              <a:buNone/>
            </a:pPr>
            <a:r>
              <a:rPr lang="fr-FR" dirty="0" smtClean="0"/>
              <a:t>    On définit les résultats selon:</a:t>
            </a:r>
          </a:p>
          <a:p>
            <a:pPr>
              <a:buNone/>
            </a:pPr>
            <a:r>
              <a:rPr lang="fr-FR" dirty="0" smtClean="0"/>
              <a:t>           </a:t>
            </a:r>
            <a:r>
              <a:rPr lang="fr-FR" b="1" u="sng" dirty="0" smtClean="0"/>
              <a:t>1/ leur nature</a:t>
            </a:r>
            <a:r>
              <a:rPr lang="fr-FR" dirty="0" smtClean="0"/>
              <a:t>:</a:t>
            </a:r>
          </a:p>
          <a:p>
            <a:pPr>
              <a:buNone/>
            </a:pPr>
            <a:r>
              <a:rPr lang="fr-FR" dirty="0" smtClean="0"/>
              <a:t>   </a:t>
            </a:r>
          </a:p>
          <a:p>
            <a:pPr>
              <a:buNone/>
            </a:pPr>
            <a:r>
              <a:rPr lang="fr-FR" dirty="0" smtClean="0"/>
              <a:t>    On dira alors que les résultats sont TOUT CE QUE JE VOIS,TOUT CE QUE JE MESURE,TOUT CE QUE JE DOSE,</a:t>
            </a:r>
            <a:r>
              <a:rPr lang="fr-FR" sz="4000" dirty="0" smtClean="0"/>
              <a:t> </a:t>
            </a:r>
            <a:r>
              <a:rPr lang="fr-FR" dirty="0" smtClean="0"/>
              <a:t>…</a:t>
            </a:r>
          </a:p>
          <a:p>
            <a:pPr>
              <a:buNone/>
            </a:pPr>
            <a:r>
              <a:rPr lang="fr-FR" dirty="0" smtClean="0"/>
              <a:t>    C'est à dire toutes les observations, les notes et les mesures qui découlent des expériences.</a:t>
            </a:r>
          </a:p>
          <a:p>
            <a:endParaRPr lang="fr-FR" dirty="0" smtClean="0"/>
          </a:p>
          <a:p>
            <a:pPr>
              <a:buNone/>
            </a:pPr>
            <a:r>
              <a:rPr lang="fr-FR" dirty="0" smtClean="0"/>
              <a:t>            </a:t>
            </a:r>
            <a:r>
              <a:rPr lang="fr-FR" b="1" u="sng" dirty="0" smtClean="0"/>
              <a:t>2/Leur présentation(</a:t>
            </a:r>
            <a:r>
              <a:rPr lang="fr-FR" b="1" u="sng" dirty="0" err="1" smtClean="0"/>
              <a:t>textes,schémas</a:t>
            </a:r>
            <a:r>
              <a:rPr lang="fr-FR" b="1" u="sng" dirty="0" smtClean="0"/>
              <a:t>,graphiques</a:t>
            </a:r>
            <a:r>
              <a:rPr lang="fr-FR" dirty="0" smtClean="0"/>
              <a:t>):</a:t>
            </a:r>
          </a:p>
          <a:p>
            <a:pPr>
              <a:buNone/>
            </a:pPr>
            <a:endParaRPr lang="fr-FR" dirty="0" smtClean="0"/>
          </a:p>
          <a:p>
            <a:pPr>
              <a:buNone/>
            </a:pPr>
            <a:r>
              <a:rPr lang="fr-FR" dirty="0" smtClean="0"/>
              <a:t>    La présentation des résultats se fait par un ou des moyens adéquats à la nature de l’expérience utilisée.</a:t>
            </a:r>
            <a:endParaRPr lang="fr-FR" dirty="0"/>
          </a:p>
        </p:txBody>
      </p:sp>
      <p:pic>
        <p:nvPicPr>
          <p:cNvPr id="10242" name="Picture 2" descr="https://encrypted-tbn3.gstatic.com/images?q=tbn:ANd9GcQsTHgNfDDsOqSdXVaJQpnmE7zvDCs-PWQvrHxs0wZc94StvTvr"/>
          <p:cNvPicPr>
            <a:picLocks noChangeAspect="1" noChangeArrowheads="1"/>
          </p:cNvPicPr>
          <p:nvPr/>
        </p:nvPicPr>
        <p:blipFill>
          <a:blip r:embed="rId2"/>
          <a:srcRect/>
          <a:stretch>
            <a:fillRect/>
          </a:stretch>
        </p:blipFill>
        <p:spPr bwMode="auto">
          <a:xfrm>
            <a:off x="5857884" y="500042"/>
            <a:ext cx="2643206" cy="2000264"/>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Démarche scientifique</a:t>
            </a:r>
            <a:br>
              <a:rPr lang="fr-FR" dirty="0" smtClean="0"/>
            </a:br>
            <a:r>
              <a:rPr lang="fr-FR" dirty="0" smtClean="0"/>
              <a:t>Etapes(suite)</a:t>
            </a:r>
            <a:endParaRPr lang="fr-FR" dirty="0"/>
          </a:p>
        </p:txBody>
      </p:sp>
      <p:sp>
        <p:nvSpPr>
          <p:cNvPr id="3" name="Espace réservé du contenu 2"/>
          <p:cNvSpPr>
            <a:spLocks noGrp="1"/>
          </p:cNvSpPr>
          <p:nvPr>
            <p:ph idx="1"/>
          </p:nvPr>
        </p:nvSpPr>
        <p:spPr/>
        <p:txBody>
          <a:bodyPr/>
          <a:lstStyle/>
          <a:p>
            <a:pPr>
              <a:buNone/>
            </a:pPr>
            <a:r>
              <a:rPr lang="fr-FR" b="1" dirty="0" smtClean="0"/>
              <a:t>   2. Le problème (Interrogation)</a:t>
            </a:r>
            <a:r>
              <a:rPr lang="fr-FR" dirty="0" smtClean="0"/>
              <a:t/>
            </a:r>
            <a:br>
              <a:rPr lang="fr-FR" dirty="0" smtClean="0"/>
            </a:br>
            <a:r>
              <a:rPr lang="fr-FR" dirty="0" smtClean="0"/>
              <a:t/>
            </a:r>
            <a:br>
              <a:rPr lang="fr-FR" dirty="0" smtClean="0"/>
            </a:br>
            <a:r>
              <a:rPr lang="fr-FR" dirty="0" smtClean="0"/>
              <a:t>Il consiste à formuler une question au sujet du phénomène observé ou proposé, pour préciser ce qu’on veut découvrir.</a:t>
            </a:r>
            <a:br>
              <a:rPr lang="fr-FR" dirty="0" smtClean="0"/>
            </a:br>
            <a:r>
              <a:rPr lang="fr-FR" dirty="0" smtClean="0"/>
              <a:t>Pourquoi...?</a:t>
            </a:r>
            <a:br>
              <a:rPr lang="fr-FR" dirty="0" smtClean="0"/>
            </a:br>
            <a:r>
              <a:rPr lang="fr-FR" dirty="0" smtClean="0"/>
              <a:t>Qu'est-ce qui...?</a:t>
            </a:r>
            <a:br>
              <a:rPr lang="fr-FR" dirty="0" smtClean="0"/>
            </a:br>
            <a:r>
              <a:rPr lang="fr-FR" dirty="0" smtClean="0"/>
              <a:t>Comment expliquer que...?</a:t>
            </a:r>
            <a:br>
              <a:rPr lang="fr-FR" dirty="0" smtClean="0"/>
            </a:br>
            <a:r>
              <a:rPr lang="fr-FR" dirty="0" smtClean="0"/>
              <a:t>Où...?</a:t>
            </a:r>
            <a:endParaRPr lang="fr-FR"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Présentation des  résultats</a:t>
            </a:r>
            <a:endParaRPr lang="fr-FR" dirty="0"/>
          </a:p>
        </p:txBody>
      </p:sp>
      <p:sp>
        <p:nvSpPr>
          <p:cNvPr id="3" name="Espace réservé du contenu 2"/>
          <p:cNvSpPr>
            <a:spLocks noGrp="1"/>
          </p:cNvSpPr>
          <p:nvPr>
            <p:ph idx="1"/>
          </p:nvPr>
        </p:nvSpPr>
        <p:spPr/>
        <p:txBody>
          <a:bodyPr/>
          <a:lstStyle/>
          <a:p>
            <a:pPr>
              <a:buNone/>
            </a:pPr>
            <a:r>
              <a:rPr lang="fr-FR" dirty="0" smtClean="0"/>
              <a:t>  </a:t>
            </a:r>
          </a:p>
          <a:p>
            <a:pPr>
              <a:buNone/>
            </a:pPr>
            <a:r>
              <a:rPr lang="fr-FR" dirty="0" smtClean="0"/>
              <a:t>   La présentation des résultats se fait par des moyens adéquats à la nature de l’expérimentation(</a:t>
            </a:r>
            <a:r>
              <a:rPr lang="fr-FR" dirty="0" err="1" smtClean="0"/>
              <a:t>observation,dissection</a:t>
            </a:r>
            <a:r>
              <a:rPr lang="fr-FR" dirty="0" smtClean="0"/>
              <a:t>,</a:t>
            </a:r>
          </a:p>
          <a:p>
            <a:pPr>
              <a:buNone/>
            </a:pPr>
            <a:r>
              <a:rPr lang="fr-FR" dirty="0" smtClean="0"/>
              <a:t>dosage…)</a:t>
            </a:r>
            <a:endParaRPr lang="fr-FR" dirty="0"/>
          </a:p>
        </p:txBody>
      </p:sp>
      <p:sp>
        <p:nvSpPr>
          <p:cNvPr id="4" name="Flèche courbée vers la droite 3"/>
          <p:cNvSpPr/>
          <p:nvPr/>
        </p:nvSpPr>
        <p:spPr>
          <a:xfrm>
            <a:off x="3857620" y="4429132"/>
            <a:ext cx="731520" cy="1216152"/>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checkerboard(across)">
                                      <p:cBhvr>
                                        <p:cTn id="2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Résultats</a:t>
            </a:r>
            <a:endParaRPr lang="fr-FR" dirty="0"/>
          </a:p>
        </p:txBody>
      </p:sp>
      <p:sp>
        <p:nvSpPr>
          <p:cNvPr id="3" name="Espace réservé du contenu 2"/>
          <p:cNvSpPr>
            <a:spLocks noGrp="1"/>
          </p:cNvSpPr>
          <p:nvPr>
            <p:ph idx="1"/>
          </p:nvPr>
        </p:nvSpPr>
        <p:spPr>
          <a:noFill/>
        </p:spPr>
        <p:txBody>
          <a:bodyPr>
            <a:normAutofit fontScale="77500" lnSpcReduction="20000"/>
          </a:bodyPr>
          <a:lstStyle/>
          <a:p>
            <a:pPr>
              <a:buNone/>
            </a:pPr>
            <a:r>
              <a:rPr lang="fr-FR" dirty="0" smtClean="0"/>
              <a:t>   Transformation                                             Tableaux</a:t>
            </a:r>
          </a:p>
          <a:p>
            <a:pPr>
              <a:buNone/>
            </a:pPr>
            <a:r>
              <a:rPr lang="fr-FR" dirty="0" smtClean="0"/>
              <a:t>   mathématique</a:t>
            </a:r>
          </a:p>
          <a:p>
            <a:endParaRPr lang="fr-FR" dirty="0" smtClean="0"/>
          </a:p>
          <a:p>
            <a:endParaRPr lang="fr-FR" dirty="0" smtClean="0"/>
          </a:p>
          <a:p>
            <a:pPr>
              <a:buNone/>
            </a:pPr>
            <a:r>
              <a:rPr lang="fr-FR" dirty="0" smtClean="0"/>
              <a:t>  Tableau de synthèse       </a:t>
            </a:r>
            <a:r>
              <a:rPr lang="fr-FR" b="1" dirty="0" smtClean="0"/>
              <a:t>Résultats</a:t>
            </a:r>
            <a:r>
              <a:rPr lang="fr-FR" dirty="0" smtClean="0"/>
              <a:t>                    Schémas</a:t>
            </a:r>
          </a:p>
          <a:p>
            <a:endParaRPr lang="fr-FR" dirty="0" smtClean="0"/>
          </a:p>
          <a:p>
            <a:endParaRPr lang="fr-FR" dirty="0" smtClean="0"/>
          </a:p>
          <a:p>
            <a:pPr>
              <a:buNone/>
            </a:pPr>
            <a:r>
              <a:rPr lang="fr-FR" dirty="0" smtClean="0"/>
              <a:t>  Textes                                                      Diagrammes</a:t>
            </a:r>
          </a:p>
          <a:p>
            <a:endParaRPr lang="fr-FR" dirty="0" smtClean="0"/>
          </a:p>
          <a:p>
            <a:endParaRPr lang="fr-FR" dirty="0" smtClean="0"/>
          </a:p>
          <a:p>
            <a:pPr>
              <a:buNone/>
            </a:pPr>
            <a:r>
              <a:rPr lang="fr-FR" dirty="0" smtClean="0"/>
              <a:t>                                                               Dessin d’observation</a:t>
            </a:r>
          </a:p>
          <a:p>
            <a:endParaRPr lang="fr-FR" dirty="0" smtClean="0"/>
          </a:p>
          <a:p>
            <a:endParaRPr lang="fr-FR" dirty="0" smtClean="0"/>
          </a:p>
          <a:p>
            <a:endParaRPr lang="fr-FR" dirty="0"/>
          </a:p>
        </p:txBody>
      </p:sp>
      <p:cxnSp>
        <p:nvCxnSpPr>
          <p:cNvPr id="19" name="Connecteur droit avec flèche 18"/>
          <p:cNvCxnSpPr/>
          <p:nvPr/>
        </p:nvCxnSpPr>
        <p:spPr>
          <a:xfrm rot="10800000">
            <a:off x="2643174" y="2214554"/>
            <a:ext cx="1214446" cy="78581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Connecteur droit avec flèche 22"/>
          <p:cNvCxnSpPr/>
          <p:nvPr/>
        </p:nvCxnSpPr>
        <p:spPr>
          <a:xfrm rot="10800000">
            <a:off x="3286116" y="3286124"/>
            <a:ext cx="428628"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0" name="Rectangle 29"/>
          <p:cNvSpPr/>
          <p:nvPr/>
        </p:nvSpPr>
        <p:spPr>
          <a:xfrm>
            <a:off x="642910" y="1643050"/>
            <a:ext cx="2071702" cy="64294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1" name="Organigramme : Processus 30"/>
          <p:cNvSpPr/>
          <p:nvPr/>
        </p:nvSpPr>
        <p:spPr>
          <a:xfrm>
            <a:off x="5929322" y="1571612"/>
            <a:ext cx="1285884" cy="357190"/>
          </a:xfrm>
          <a:prstGeom prst="flowChartProcess">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2" name="Organigramme : Processus 31"/>
          <p:cNvSpPr/>
          <p:nvPr/>
        </p:nvSpPr>
        <p:spPr>
          <a:xfrm>
            <a:off x="6215074" y="3143248"/>
            <a:ext cx="1643074" cy="285752"/>
          </a:xfrm>
          <a:prstGeom prst="flowChartProcess">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6" name="Organigramme : Processus 35"/>
          <p:cNvSpPr/>
          <p:nvPr/>
        </p:nvSpPr>
        <p:spPr>
          <a:xfrm>
            <a:off x="571472" y="3143248"/>
            <a:ext cx="2714644" cy="357190"/>
          </a:xfrm>
          <a:prstGeom prst="flowChartProcess">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9" name="Organigramme : Processus 38"/>
          <p:cNvSpPr/>
          <p:nvPr/>
        </p:nvSpPr>
        <p:spPr>
          <a:xfrm>
            <a:off x="642910" y="4286256"/>
            <a:ext cx="928694" cy="357190"/>
          </a:xfrm>
          <a:prstGeom prst="flowChartProcess">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0" name="Organigramme : Processus 39"/>
          <p:cNvSpPr/>
          <p:nvPr/>
        </p:nvSpPr>
        <p:spPr>
          <a:xfrm>
            <a:off x="5357818" y="4286256"/>
            <a:ext cx="1714512" cy="285752"/>
          </a:xfrm>
          <a:prstGeom prst="flowChartProcess">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1" name="Organigramme : Processus 40"/>
          <p:cNvSpPr/>
          <p:nvPr/>
        </p:nvSpPr>
        <p:spPr>
          <a:xfrm>
            <a:off x="5000628" y="5429264"/>
            <a:ext cx="2786082" cy="357190"/>
          </a:xfrm>
          <a:prstGeom prst="flowChartProcess">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3" name="Rectangle 42"/>
          <p:cNvSpPr/>
          <p:nvPr/>
        </p:nvSpPr>
        <p:spPr>
          <a:xfrm>
            <a:off x="3714744" y="3000372"/>
            <a:ext cx="1285884" cy="57150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47" name="Connecteur droit avec flèche 46"/>
          <p:cNvCxnSpPr/>
          <p:nvPr/>
        </p:nvCxnSpPr>
        <p:spPr>
          <a:xfrm flipV="1">
            <a:off x="4786314" y="1928802"/>
            <a:ext cx="1071570" cy="100013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9" name="Connecteur droit avec flèche 48"/>
          <p:cNvCxnSpPr/>
          <p:nvPr/>
        </p:nvCxnSpPr>
        <p:spPr>
          <a:xfrm rot="16200000" flipH="1">
            <a:off x="5000628" y="3714752"/>
            <a:ext cx="642942" cy="50006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1" name="Connecteur droit avec flèche 50"/>
          <p:cNvCxnSpPr/>
          <p:nvPr/>
        </p:nvCxnSpPr>
        <p:spPr>
          <a:xfrm rot="16200000" flipH="1">
            <a:off x="4071934" y="4000504"/>
            <a:ext cx="1857388" cy="100013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5" name="Connecteur droit avec flèche 54"/>
          <p:cNvCxnSpPr/>
          <p:nvPr/>
        </p:nvCxnSpPr>
        <p:spPr>
          <a:xfrm>
            <a:off x="5072066" y="3286124"/>
            <a:ext cx="107157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7" name="Connecteur droit avec flèche 56"/>
          <p:cNvCxnSpPr/>
          <p:nvPr/>
        </p:nvCxnSpPr>
        <p:spPr>
          <a:xfrm rot="10800000" flipV="1">
            <a:off x="1571604" y="3571876"/>
            <a:ext cx="2143140" cy="78581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checkerboard(across)">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checkerboard(across)">
                                      <p:cBhvr>
                                        <p:cTn id="22" dur="500"/>
                                        <p:tgtEl>
                                          <p:spTgt spid="3">
                                            <p:txEl>
                                              <p:pRg st="7" end="7"/>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animEffect transition="in" filter="checkerboard(across)">
                                      <p:cBhvr>
                                        <p:cTn id="27" dur="500"/>
                                        <p:tgtEl>
                                          <p:spTgt spid="3">
                                            <p:txEl>
                                              <p:pRg st="10" end="1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1" nodeType="clickEffect">
                                  <p:stCondLst>
                                    <p:cond delay="0"/>
                                  </p:stCondLst>
                                  <p:childTnLst>
                                    <p:set>
                                      <p:cBhvr>
                                        <p:cTn id="31" dur="1" fill="hold">
                                          <p:stCondLst>
                                            <p:cond delay="0"/>
                                          </p:stCondLst>
                                        </p:cTn>
                                        <p:tgtEl>
                                          <p:spTgt spid="3">
                                            <p:txEl>
                                              <p:pRg st="0" end="0"/>
                                            </p:txEl>
                                          </p:spTgt>
                                        </p:tgtEl>
                                        <p:attrNameLst>
                                          <p:attrName>style.visibility</p:attrName>
                                        </p:attrNameLst>
                                      </p:cBhvr>
                                      <p:to>
                                        <p:strVal val="visible"/>
                                      </p:to>
                                    </p:set>
                                    <p:animEffect transition="in" filter="box(in)">
                                      <p:cBhvr>
                                        <p:cTn id="32" dur="500"/>
                                        <p:tgtEl>
                                          <p:spTgt spid="3">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1" nodeType="clickEffect">
                                  <p:stCondLst>
                                    <p:cond delay="0"/>
                                  </p:stCondLst>
                                  <p:childTnLst>
                                    <p:set>
                                      <p:cBhvr>
                                        <p:cTn id="36" dur="1" fill="hold">
                                          <p:stCondLst>
                                            <p:cond delay="0"/>
                                          </p:stCondLst>
                                        </p:cTn>
                                        <p:tgtEl>
                                          <p:spTgt spid="3">
                                            <p:txEl>
                                              <p:pRg st="1" end="1"/>
                                            </p:txEl>
                                          </p:spTgt>
                                        </p:tgtEl>
                                        <p:attrNameLst>
                                          <p:attrName>style.visibility</p:attrName>
                                        </p:attrNameLst>
                                      </p:cBhvr>
                                      <p:to>
                                        <p:strVal val="visible"/>
                                      </p:to>
                                    </p:set>
                                    <p:animEffect transition="in" filter="box(in)">
                                      <p:cBhvr>
                                        <p:cTn id="37" dur="500"/>
                                        <p:tgtEl>
                                          <p:spTgt spid="3">
                                            <p:txEl>
                                              <p:pRg st="1" end="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1"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box(in)">
                                      <p:cBhvr>
                                        <p:cTn id="42" dur="500"/>
                                        <p:tgtEl>
                                          <p:spTgt spid="3">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1"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box(in)">
                                      <p:cBhvr>
                                        <p:cTn id="47" dur="500"/>
                                        <p:tgtEl>
                                          <p:spTgt spid="3">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1" nodeType="clickEffect">
                                  <p:stCondLst>
                                    <p:cond delay="0"/>
                                  </p:stCondLst>
                                  <p:childTnLst>
                                    <p:set>
                                      <p:cBhvr>
                                        <p:cTn id="51" dur="1" fill="hold">
                                          <p:stCondLst>
                                            <p:cond delay="0"/>
                                          </p:stCondLst>
                                        </p:cTn>
                                        <p:tgtEl>
                                          <p:spTgt spid="3">
                                            <p:txEl>
                                              <p:pRg st="10" end="10"/>
                                            </p:txEl>
                                          </p:spTgt>
                                        </p:tgtEl>
                                        <p:attrNameLst>
                                          <p:attrName>style.visibility</p:attrName>
                                        </p:attrNameLst>
                                      </p:cBhvr>
                                      <p:to>
                                        <p:strVal val="visible"/>
                                      </p:to>
                                    </p:set>
                                    <p:animEffect transition="in" filter="box(in)">
                                      <p:cBhvr>
                                        <p:cTn id="52" dur="500"/>
                                        <p:tgtEl>
                                          <p:spTgt spid="3">
                                            <p:txEl>
                                              <p:pRg st="10" end="1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5" presetClass="entr" presetSubtype="10" fill="hold" grpId="2" nodeType="clickEffect">
                                  <p:stCondLst>
                                    <p:cond delay="0"/>
                                  </p:stCondLst>
                                  <p:childTnLst>
                                    <p:set>
                                      <p:cBhvr>
                                        <p:cTn id="56" dur="1" fill="hold">
                                          <p:stCondLst>
                                            <p:cond delay="0"/>
                                          </p:stCondLst>
                                        </p:cTn>
                                        <p:tgtEl>
                                          <p:spTgt spid="3">
                                            <p:txEl>
                                              <p:pRg st="0" end="0"/>
                                            </p:txEl>
                                          </p:spTgt>
                                        </p:tgtEl>
                                        <p:attrNameLst>
                                          <p:attrName>style.visibility</p:attrName>
                                        </p:attrNameLst>
                                      </p:cBhvr>
                                      <p:to>
                                        <p:strVal val="visible"/>
                                      </p:to>
                                    </p:set>
                                    <p:animEffect transition="in" filter="checkerboard(across)">
                                      <p:cBhvr>
                                        <p:cTn id="57" dur="500"/>
                                        <p:tgtEl>
                                          <p:spTgt spid="3">
                                            <p:txEl>
                                              <p:pRg st="0" end="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5" presetClass="entr" presetSubtype="10" fill="hold" grpId="2" nodeType="clickEffect">
                                  <p:stCondLst>
                                    <p:cond delay="0"/>
                                  </p:stCondLst>
                                  <p:childTnLst>
                                    <p:set>
                                      <p:cBhvr>
                                        <p:cTn id="61" dur="1" fill="hold">
                                          <p:stCondLst>
                                            <p:cond delay="0"/>
                                          </p:stCondLst>
                                        </p:cTn>
                                        <p:tgtEl>
                                          <p:spTgt spid="3">
                                            <p:txEl>
                                              <p:pRg st="1" end="1"/>
                                            </p:txEl>
                                          </p:spTgt>
                                        </p:tgtEl>
                                        <p:attrNameLst>
                                          <p:attrName>style.visibility</p:attrName>
                                        </p:attrNameLst>
                                      </p:cBhvr>
                                      <p:to>
                                        <p:strVal val="visible"/>
                                      </p:to>
                                    </p:set>
                                    <p:animEffect transition="in" filter="checkerboard(across)">
                                      <p:cBhvr>
                                        <p:cTn id="62" dur="500"/>
                                        <p:tgtEl>
                                          <p:spTgt spid="3">
                                            <p:txEl>
                                              <p:pRg st="1" end="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5" presetClass="entr" presetSubtype="10" fill="hold" grpId="2" nodeType="clickEffect">
                                  <p:stCondLst>
                                    <p:cond delay="0"/>
                                  </p:stCondLst>
                                  <p:childTnLst>
                                    <p:set>
                                      <p:cBhvr>
                                        <p:cTn id="66" dur="1" fill="hold">
                                          <p:stCondLst>
                                            <p:cond delay="0"/>
                                          </p:stCondLst>
                                        </p:cTn>
                                        <p:tgtEl>
                                          <p:spTgt spid="3">
                                            <p:txEl>
                                              <p:pRg st="4" end="4"/>
                                            </p:txEl>
                                          </p:spTgt>
                                        </p:tgtEl>
                                        <p:attrNameLst>
                                          <p:attrName>style.visibility</p:attrName>
                                        </p:attrNameLst>
                                      </p:cBhvr>
                                      <p:to>
                                        <p:strVal val="visible"/>
                                      </p:to>
                                    </p:set>
                                    <p:animEffect transition="in" filter="checkerboard(across)">
                                      <p:cBhvr>
                                        <p:cTn id="67" dur="500"/>
                                        <p:tgtEl>
                                          <p:spTgt spid="3">
                                            <p:txEl>
                                              <p:pRg st="4" end="4"/>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5" presetClass="entr" presetSubtype="10" fill="hold" grpId="2" nodeType="clickEffect">
                                  <p:stCondLst>
                                    <p:cond delay="0"/>
                                  </p:stCondLst>
                                  <p:childTnLst>
                                    <p:set>
                                      <p:cBhvr>
                                        <p:cTn id="71" dur="1" fill="hold">
                                          <p:stCondLst>
                                            <p:cond delay="0"/>
                                          </p:stCondLst>
                                        </p:cTn>
                                        <p:tgtEl>
                                          <p:spTgt spid="3">
                                            <p:txEl>
                                              <p:pRg st="7" end="7"/>
                                            </p:txEl>
                                          </p:spTgt>
                                        </p:tgtEl>
                                        <p:attrNameLst>
                                          <p:attrName>style.visibility</p:attrName>
                                        </p:attrNameLst>
                                      </p:cBhvr>
                                      <p:to>
                                        <p:strVal val="visible"/>
                                      </p:to>
                                    </p:set>
                                    <p:animEffect transition="in" filter="checkerboard(across)">
                                      <p:cBhvr>
                                        <p:cTn id="72" dur="500"/>
                                        <p:tgtEl>
                                          <p:spTgt spid="3">
                                            <p:txEl>
                                              <p:pRg st="7" end="7"/>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5" presetClass="entr" presetSubtype="10" fill="hold" grpId="2" nodeType="clickEffect">
                                  <p:stCondLst>
                                    <p:cond delay="0"/>
                                  </p:stCondLst>
                                  <p:childTnLst>
                                    <p:set>
                                      <p:cBhvr>
                                        <p:cTn id="76" dur="1" fill="hold">
                                          <p:stCondLst>
                                            <p:cond delay="0"/>
                                          </p:stCondLst>
                                        </p:cTn>
                                        <p:tgtEl>
                                          <p:spTgt spid="3">
                                            <p:txEl>
                                              <p:pRg st="10" end="10"/>
                                            </p:txEl>
                                          </p:spTgt>
                                        </p:tgtEl>
                                        <p:attrNameLst>
                                          <p:attrName>style.visibility</p:attrName>
                                        </p:attrNameLst>
                                      </p:cBhvr>
                                      <p:to>
                                        <p:strVal val="visible"/>
                                      </p:to>
                                    </p:set>
                                    <p:animEffect transition="in" filter="checkerboard(across)">
                                      <p:cBhvr>
                                        <p:cTn id="7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P spid="3" grpId="2"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Quelle présentation pour quelle expérience en </a:t>
            </a:r>
            <a:r>
              <a:rPr lang="fr-FR" dirty="0" err="1" smtClean="0"/>
              <a:t>svt</a:t>
            </a:r>
            <a:r>
              <a:rPr lang="fr-FR" dirty="0" smtClean="0"/>
              <a:t>?</a:t>
            </a:r>
            <a:endParaRPr lang="fr-FR" dirty="0"/>
          </a:p>
        </p:txBody>
      </p:sp>
      <p:sp>
        <p:nvSpPr>
          <p:cNvPr id="3" name="Espace réservé du contenu 2"/>
          <p:cNvSpPr>
            <a:spLocks noGrp="1"/>
          </p:cNvSpPr>
          <p:nvPr>
            <p:ph idx="1"/>
          </p:nvPr>
        </p:nvSpPr>
        <p:spPr/>
        <p:txBody>
          <a:bodyPr>
            <a:normAutofit fontScale="70000" lnSpcReduction="20000"/>
          </a:bodyPr>
          <a:lstStyle/>
          <a:p>
            <a:r>
              <a:rPr lang="fr-FR" b="1" u="sng" dirty="0" smtClean="0"/>
              <a:t>Tableau</a:t>
            </a:r>
            <a:r>
              <a:rPr lang="fr-FR" dirty="0" smtClean="0"/>
              <a:t>: pour noter mesures et description.</a:t>
            </a:r>
          </a:p>
          <a:p>
            <a:endParaRPr lang="fr-FR" dirty="0" smtClean="0"/>
          </a:p>
          <a:p>
            <a:r>
              <a:rPr lang="fr-FR" b="1" u="sng" dirty="0" smtClean="0"/>
              <a:t>Diagrammes</a:t>
            </a:r>
            <a:r>
              <a:rPr lang="fr-FR" dirty="0" smtClean="0"/>
              <a:t> utilisés essentiellement pour la présentation des résultats.</a:t>
            </a:r>
          </a:p>
          <a:p>
            <a:endParaRPr lang="fr-FR" dirty="0" smtClean="0"/>
          </a:p>
          <a:p>
            <a:r>
              <a:rPr lang="fr-FR" b="1" u="sng" dirty="0" smtClean="0"/>
              <a:t>Texte</a:t>
            </a:r>
            <a:r>
              <a:rPr lang="fr-FR" dirty="0" smtClean="0"/>
              <a:t>: très souvent utilisés en </a:t>
            </a:r>
            <a:r>
              <a:rPr lang="fr-FR" dirty="0" err="1" smtClean="0"/>
              <a:t>svt</a:t>
            </a:r>
            <a:r>
              <a:rPr lang="fr-FR" dirty="0" smtClean="0"/>
              <a:t>  ou il est nécessaire de décrire les observations(</a:t>
            </a:r>
            <a:r>
              <a:rPr lang="fr-FR" dirty="0" err="1" smtClean="0"/>
              <a:t>dissections,observatons</a:t>
            </a:r>
            <a:r>
              <a:rPr lang="fr-FR" dirty="0" smtClean="0"/>
              <a:t> microscopiques…).</a:t>
            </a:r>
          </a:p>
          <a:p>
            <a:endParaRPr lang="fr-FR" dirty="0" smtClean="0"/>
          </a:p>
          <a:p>
            <a:r>
              <a:rPr lang="fr-FR" b="1" u="sng" dirty="0" smtClean="0"/>
              <a:t>Dessins et schémas</a:t>
            </a:r>
            <a:r>
              <a:rPr lang="fr-FR" dirty="0" smtClean="0"/>
              <a:t>: pour représenter les observations.</a:t>
            </a:r>
          </a:p>
          <a:p>
            <a:endParaRPr lang="fr-FR" dirty="0" smtClean="0"/>
          </a:p>
          <a:p>
            <a:r>
              <a:rPr lang="fr-FR" b="1" u="sng" dirty="0" smtClean="0"/>
              <a:t>Transformations mathématiques</a:t>
            </a:r>
            <a:r>
              <a:rPr lang="fr-FR" dirty="0" smtClean="0"/>
              <a:t>: lorsque les mesures sont insérés dans des formules.</a:t>
            </a:r>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20" name="Picture 4" descr="http://www.jeanclaudevillemain.fr/photo/art/default/1958819-2696298.jpg"/>
          <p:cNvPicPr>
            <a:picLocks noChangeAspect="1" noChangeArrowheads="1"/>
          </p:cNvPicPr>
          <p:nvPr/>
        </p:nvPicPr>
        <p:blipFill>
          <a:blip r:embed="rId2"/>
          <a:srcRect/>
          <a:stretch>
            <a:fillRect/>
          </a:stretch>
        </p:blipFill>
        <p:spPr bwMode="auto">
          <a:xfrm>
            <a:off x="0" y="214290"/>
            <a:ext cx="8501090" cy="6429420"/>
          </a:xfrm>
          <a:prstGeom prst="rect">
            <a:avLst/>
          </a:prstGeom>
          <a:noFill/>
        </p:spPr>
      </p:pic>
      <p:sp>
        <p:nvSpPr>
          <p:cNvPr id="2" name="Titre 1"/>
          <p:cNvSpPr>
            <a:spLocks noGrp="1"/>
          </p:cNvSpPr>
          <p:nvPr>
            <p:ph type="title"/>
          </p:nvPr>
        </p:nvSpPr>
        <p:spPr>
          <a:xfrm>
            <a:off x="457200" y="274638"/>
            <a:ext cx="8229600" cy="1011222"/>
          </a:xfrm>
        </p:spPr>
        <p:txBody>
          <a:bodyPr>
            <a:normAutofit fontScale="90000"/>
          </a:bodyPr>
          <a:lstStyle/>
          <a:p>
            <a:r>
              <a:rPr lang="fr-FR" dirty="0" smtClean="0"/>
              <a:t>Quelle présentation pour quelle expérience en </a:t>
            </a:r>
            <a:r>
              <a:rPr lang="fr-FR" dirty="0" err="1" smtClean="0"/>
              <a:t>svt</a:t>
            </a:r>
            <a:r>
              <a:rPr lang="fr-FR" dirty="0" smtClean="0"/>
              <a:t>( suite)?</a:t>
            </a:r>
            <a:endParaRPr lang="fr-FR" dirty="0"/>
          </a:p>
        </p:txBody>
      </p:sp>
      <p:sp>
        <p:nvSpPr>
          <p:cNvPr id="3" name="Espace réservé du contenu 2"/>
          <p:cNvSpPr>
            <a:spLocks noGrp="1"/>
          </p:cNvSpPr>
          <p:nvPr>
            <p:ph sz="half" idx="1"/>
          </p:nvPr>
        </p:nvSpPr>
        <p:spPr/>
        <p:txBody>
          <a:bodyPr>
            <a:normAutofit fontScale="85000" lnSpcReduction="20000"/>
          </a:bodyPr>
          <a:lstStyle/>
          <a:p>
            <a:r>
              <a:rPr lang="fr-FR" dirty="0" smtClean="0"/>
              <a:t>TABLEAUX:</a:t>
            </a:r>
          </a:p>
          <a:p>
            <a:pPr>
              <a:buNone/>
            </a:pPr>
            <a:r>
              <a:rPr lang="fr-FR" dirty="0" smtClean="0"/>
              <a:t>    Pour expériences </a:t>
            </a:r>
            <a:r>
              <a:rPr lang="fr-FR" dirty="0" err="1" smtClean="0"/>
              <a:t>necéssitant:mesures,dosages,description</a:t>
            </a:r>
            <a:r>
              <a:rPr lang="fr-FR" dirty="0" smtClean="0"/>
              <a:t>.</a:t>
            </a:r>
          </a:p>
          <a:p>
            <a:endParaRPr lang="fr-FR" dirty="0" smtClean="0"/>
          </a:p>
          <a:p>
            <a:r>
              <a:rPr lang="fr-FR" dirty="0" smtClean="0"/>
              <a:t>DIAGRAMMES:</a:t>
            </a:r>
          </a:p>
          <a:p>
            <a:pPr>
              <a:buNone/>
            </a:pPr>
            <a:r>
              <a:rPr lang="fr-FR" dirty="0" smtClean="0"/>
              <a:t>     Pour la présentation des résultats(</a:t>
            </a:r>
            <a:r>
              <a:rPr lang="fr-FR" dirty="0" err="1" smtClean="0"/>
              <a:t>mémoire,thèse</a:t>
            </a:r>
            <a:r>
              <a:rPr lang="fr-FR" dirty="0" smtClean="0"/>
              <a:t>,</a:t>
            </a:r>
            <a:r>
              <a:rPr lang="fr-FR" dirty="0" err="1" smtClean="0"/>
              <a:t>article,copie</a:t>
            </a:r>
            <a:r>
              <a:rPr lang="fr-FR" dirty="0" smtClean="0"/>
              <a:t>,auditoire…).</a:t>
            </a:r>
          </a:p>
          <a:p>
            <a:endParaRPr lang="fr-FR" dirty="0" smtClean="0"/>
          </a:p>
          <a:p>
            <a:endParaRPr lang="fr-FR" dirty="0"/>
          </a:p>
        </p:txBody>
      </p:sp>
      <p:sp>
        <p:nvSpPr>
          <p:cNvPr id="4" name="Espace réservé du contenu 3"/>
          <p:cNvSpPr>
            <a:spLocks noGrp="1"/>
          </p:cNvSpPr>
          <p:nvPr>
            <p:ph sz="half" idx="2"/>
          </p:nvPr>
        </p:nvSpPr>
        <p:spPr/>
        <p:txBody>
          <a:bodyPr>
            <a:normAutofit fontScale="85000" lnSpcReduction="20000"/>
          </a:bodyPr>
          <a:lstStyle/>
          <a:p>
            <a:r>
              <a:rPr lang="fr-FR" dirty="0" smtClean="0"/>
              <a:t>TEXTE:</a:t>
            </a:r>
          </a:p>
          <a:p>
            <a:pPr>
              <a:buNone/>
            </a:pPr>
            <a:r>
              <a:rPr lang="fr-FR" dirty="0" smtClean="0"/>
              <a:t>     Expériences d’observation(</a:t>
            </a:r>
            <a:r>
              <a:rPr lang="fr-FR" dirty="0" err="1" smtClean="0"/>
              <a:t>écologie,biologie</a:t>
            </a:r>
            <a:r>
              <a:rPr lang="fr-FR" dirty="0" smtClean="0"/>
              <a:t> animale et </a:t>
            </a:r>
            <a:r>
              <a:rPr lang="fr-FR" dirty="0" err="1" smtClean="0"/>
              <a:t>végetale:dissection,observation</a:t>
            </a:r>
            <a:r>
              <a:rPr lang="fr-FR" dirty="0" smtClean="0"/>
              <a:t> microscopique, géologie.…).</a:t>
            </a:r>
          </a:p>
          <a:p>
            <a:endParaRPr lang="fr-FR" dirty="0" smtClean="0"/>
          </a:p>
          <a:p>
            <a:r>
              <a:rPr lang="fr-FR" dirty="0" smtClean="0"/>
              <a:t>DESSINS ET SCHEMAS:</a:t>
            </a:r>
          </a:p>
          <a:p>
            <a:r>
              <a:rPr lang="fr-FR" dirty="0" smtClean="0"/>
              <a:t>Expériences d’observation(</a:t>
            </a:r>
            <a:r>
              <a:rPr lang="fr-FR" dirty="0" err="1" smtClean="0"/>
              <a:t>dissection,observations</a:t>
            </a:r>
            <a:r>
              <a:rPr lang="fr-FR" dirty="0" smtClean="0"/>
              <a:t> microscopiques, géologie)</a:t>
            </a:r>
            <a:endParaRPr lang="fr-FR"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EN COURS DE SVT</a:t>
            </a:r>
            <a:endParaRPr lang="fr-FR" dirty="0"/>
          </a:p>
        </p:txBody>
      </p:sp>
      <p:sp>
        <p:nvSpPr>
          <p:cNvPr id="3" name="Espace réservé du contenu 2"/>
          <p:cNvSpPr>
            <a:spLocks noGrp="1"/>
          </p:cNvSpPr>
          <p:nvPr>
            <p:ph idx="1"/>
          </p:nvPr>
        </p:nvSpPr>
        <p:spPr/>
        <p:txBody>
          <a:bodyPr/>
          <a:lstStyle/>
          <a:p>
            <a:r>
              <a:rPr lang="fr-FR" dirty="0" smtClean="0"/>
              <a:t>Apprentissage graduel:</a:t>
            </a:r>
          </a:p>
          <a:p>
            <a:pPr>
              <a:buNone/>
            </a:pPr>
            <a:r>
              <a:rPr lang="fr-FR" dirty="0" smtClean="0"/>
              <a:t>           -  modes de présentation sont d’abord  du choix de l’enseignant.</a:t>
            </a:r>
          </a:p>
          <a:p>
            <a:pPr>
              <a:buNone/>
            </a:pPr>
            <a:r>
              <a:rPr lang="fr-FR" dirty="0" smtClean="0"/>
              <a:t>           -ensuite du choix des élèves dans une liste limitée. </a:t>
            </a:r>
          </a:p>
          <a:p>
            <a:pPr>
              <a:buNone/>
            </a:pPr>
            <a:r>
              <a:rPr lang="fr-FR" dirty="0" smtClean="0"/>
              <a:t>          -enfin du choix libre des élèves.</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 la fin du cycle, l’élève:</a:t>
            </a:r>
            <a:endParaRPr lang="fr-FR" dirty="0"/>
          </a:p>
        </p:txBody>
      </p:sp>
      <p:sp>
        <p:nvSpPr>
          <p:cNvPr id="3" name="Espace réservé du contenu 2"/>
          <p:cNvSpPr>
            <a:spLocks noGrp="1"/>
          </p:cNvSpPr>
          <p:nvPr>
            <p:ph idx="1"/>
          </p:nvPr>
        </p:nvSpPr>
        <p:spPr/>
        <p:txBody>
          <a:bodyPr>
            <a:normAutofit fontScale="70000" lnSpcReduction="20000"/>
          </a:bodyPr>
          <a:lstStyle/>
          <a:p>
            <a:pPr>
              <a:buNone/>
            </a:pPr>
            <a:endParaRPr lang="fr-FR" dirty="0" smtClean="0"/>
          </a:p>
          <a:p>
            <a:pPr>
              <a:buNone/>
            </a:pPr>
            <a:r>
              <a:rPr lang="fr-FR" dirty="0" smtClean="0"/>
              <a:t>1/structure et présente ses résultats en utilisant les unités adéquates.</a:t>
            </a:r>
          </a:p>
          <a:p>
            <a:pPr>
              <a:buNone/>
            </a:pPr>
            <a:endParaRPr lang="fr-FR" dirty="0" smtClean="0"/>
          </a:p>
          <a:p>
            <a:pPr>
              <a:buNone/>
            </a:pPr>
            <a:r>
              <a:rPr lang="fr-FR" dirty="0" smtClean="0"/>
              <a:t>2/ choisit un type de présentation adéquat.</a:t>
            </a:r>
          </a:p>
          <a:p>
            <a:pPr>
              <a:buNone/>
            </a:pPr>
            <a:endParaRPr lang="fr-FR" dirty="0" smtClean="0"/>
          </a:p>
          <a:p>
            <a:pPr>
              <a:buNone/>
            </a:pPr>
            <a:r>
              <a:rPr lang="fr-FR" dirty="0" smtClean="0"/>
              <a:t>3/rédige les résultats et les discute.</a:t>
            </a:r>
          </a:p>
          <a:p>
            <a:pPr>
              <a:buNone/>
            </a:pPr>
            <a:endParaRPr lang="fr-FR" dirty="0" smtClean="0"/>
          </a:p>
          <a:p>
            <a:pPr>
              <a:buNone/>
            </a:pPr>
            <a:r>
              <a:rPr lang="fr-FR" dirty="0" smtClean="0"/>
              <a:t>4/discute les avantages et les désavantages de chaque solution et se met d’accord avec le reste de la classe sur la meilleure façon de les rédiger.</a:t>
            </a:r>
          </a:p>
          <a:p>
            <a:pPr>
              <a:buNone/>
            </a:pPr>
            <a:endParaRPr lang="fr-FR" dirty="0" smtClean="0"/>
          </a:p>
          <a:p>
            <a:pPr>
              <a:buNone/>
            </a:pPr>
            <a:r>
              <a:rPr lang="fr-FR" dirty="0" smtClean="0"/>
              <a:t>5/Fait la distinction entre l’expérience et les résultats</a:t>
            </a:r>
          </a:p>
          <a:p>
            <a:pPr>
              <a:buNone/>
            </a:pPr>
            <a:r>
              <a:rPr lang="fr-FR" dirty="0" smtClean="0"/>
              <a:t>      </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2"/>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Caractéristiques des résultats:</a:t>
            </a:r>
            <a:endParaRPr lang="fr-FR" dirty="0"/>
          </a:p>
        </p:txBody>
      </p:sp>
      <p:sp>
        <p:nvSpPr>
          <p:cNvPr id="3" name="Espace réservé du contenu 2"/>
          <p:cNvSpPr>
            <a:spLocks noGrp="1"/>
          </p:cNvSpPr>
          <p:nvPr>
            <p:ph idx="1"/>
          </p:nvPr>
        </p:nvSpPr>
        <p:spPr/>
        <p:txBody>
          <a:bodyPr>
            <a:normAutofit fontScale="62500" lnSpcReduction="20000"/>
          </a:bodyPr>
          <a:lstStyle/>
          <a:p>
            <a:pPr>
              <a:buNone/>
            </a:pPr>
            <a:r>
              <a:rPr lang="fr-FR" b="1" dirty="0" smtClean="0"/>
              <a:t>                     -La rigueur</a:t>
            </a:r>
            <a:r>
              <a:rPr lang="fr-FR" dirty="0" smtClean="0"/>
              <a:t> : Les résultats doivent être rigoureux et précis la rigueur nécessite  une comparaison entre les différents résultats obtenus entre les élèves et le contrôle effectué par l’enseignant ainsi que la mise à la disposition de la bibliographie.</a:t>
            </a:r>
          </a:p>
          <a:p>
            <a:endParaRPr lang="fr-FR" dirty="0" smtClean="0"/>
          </a:p>
          <a:p>
            <a:pPr>
              <a:buNone/>
            </a:pPr>
            <a:r>
              <a:rPr lang="fr-FR" dirty="0" smtClean="0"/>
              <a:t>                      -</a:t>
            </a:r>
            <a:r>
              <a:rPr lang="fr-FR" b="1" dirty="0" smtClean="0"/>
              <a:t>La mesure</a:t>
            </a:r>
            <a:r>
              <a:rPr lang="fr-FR" dirty="0" smtClean="0"/>
              <a:t> :mesurer est quelque chose de confortable et de pratique pour l’esprit, on a besoin de savoir que cette montagne est plus haute que cette montagne par exemple,. On assiste parfois à l’utilisation abusive des chiffres, il faut donc se méfier parfois des nombres et savoir quand les utiliser.  </a:t>
            </a:r>
          </a:p>
          <a:p>
            <a:pPr>
              <a:buNone/>
            </a:pPr>
            <a:endParaRPr lang="fr-FR" dirty="0" smtClean="0"/>
          </a:p>
          <a:p>
            <a:pPr>
              <a:buNone/>
            </a:pPr>
            <a:r>
              <a:rPr lang="fr-FR" dirty="0" smtClean="0"/>
              <a:t>                    </a:t>
            </a:r>
            <a:r>
              <a:rPr lang="fr-FR" b="1" dirty="0" smtClean="0"/>
              <a:t>- l’utilité</a:t>
            </a:r>
            <a:r>
              <a:rPr lang="fr-FR" dirty="0" smtClean="0"/>
              <a:t> : ou quand l’expérience n’apporte pas un résultat précis et construit. Dans ce cas il est nécessaire de consulter la documentation apportée par l’enseignant.</a:t>
            </a:r>
          </a:p>
          <a:p>
            <a:pPr>
              <a:buNone/>
            </a:pPr>
            <a:endParaRPr lang="fr-FR" dirty="0" smtClean="0"/>
          </a:p>
          <a:p>
            <a:pPr>
              <a:buNone/>
            </a:pPr>
            <a:r>
              <a:rPr lang="fr-FR" dirty="0" smtClean="0"/>
              <a:t> </a:t>
            </a:r>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heckerboard(across)">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checkerboard(across)">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checkerboard(across)">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Interprétation</a:t>
            </a:r>
            <a:br>
              <a:rPr lang="fr-FR" b="1" dirty="0" smtClean="0"/>
            </a:br>
            <a:r>
              <a:rPr lang="fr-FR" dirty="0" smtClean="0"/>
              <a:t>Définition</a:t>
            </a:r>
            <a:endParaRPr lang="fr-FR" dirty="0"/>
          </a:p>
        </p:txBody>
      </p:sp>
      <p:sp>
        <p:nvSpPr>
          <p:cNvPr id="3" name="Espace réservé du contenu 2"/>
          <p:cNvSpPr>
            <a:spLocks noGrp="1"/>
          </p:cNvSpPr>
          <p:nvPr>
            <p:ph idx="1"/>
          </p:nvPr>
        </p:nvSpPr>
        <p:spPr>
          <a:xfrm>
            <a:off x="500034" y="2000216"/>
            <a:ext cx="8229600" cy="4857784"/>
          </a:xfrm>
          <a:noFill/>
        </p:spPr>
        <p:txBody>
          <a:bodyPr/>
          <a:lstStyle/>
          <a:p>
            <a:pPr>
              <a:buNone/>
            </a:pPr>
            <a:r>
              <a:rPr lang="fr-FR" b="1" dirty="0" smtClean="0"/>
              <a:t>    Interpréter consiste à pouvoir lire, comprendre et traduire les données obtenues lors de l’expérience et exprimées sous différentes formes de résultats  : texte, graphique, schéma, tableau…Il faut ensuite </a:t>
            </a:r>
            <a:r>
              <a:rPr lang="fr-FR" b="1" dirty="0" smtClean="0">
                <a:solidFill>
                  <a:srgbClr val="FF0000"/>
                </a:solidFill>
              </a:rPr>
              <a:t>reconnaitre les liens possibles  qui existent entre les données des résultats</a:t>
            </a:r>
            <a:r>
              <a:rPr lang="fr-FR" b="1" dirty="0" smtClean="0"/>
              <a:t>.</a:t>
            </a:r>
            <a:endParaRPr lang="fr-FR" dirty="0" smtClean="0"/>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Exemple: </a:t>
            </a:r>
            <a:endParaRPr lang="fr-FR" dirty="0"/>
          </a:p>
        </p:txBody>
      </p:sp>
      <p:sp>
        <p:nvSpPr>
          <p:cNvPr id="3" name="Espace réservé du contenu 2"/>
          <p:cNvSpPr>
            <a:spLocks noGrp="1"/>
          </p:cNvSpPr>
          <p:nvPr>
            <p:ph idx="1"/>
          </p:nvPr>
        </p:nvSpPr>
        <p:spPr/>
        <p:txBody>
          <a:bodyPr/>
          <a:lstStyle/>
          <a:p>
            <a:pPr>
              <a:buNone/>
            </a:pPr>
            <a:r>
              <a:rPr lang="fr-FR" dirty="0" smtClean="0"/>
              <a:t>    Expérience: Test de gaz par l’eau de chaux</a:t>
            </a:r>
          </a:p>
          <a:p>
            <a:pPr>
              <a:buNone/>
            </a:pPr>
            <a:endParaRPr lang="fr-FR" dirty="0" smtClean="0"/>
          </a:p>
          <a:p>
            <a:pPr>
              <a:buNone/>
            </a:pPr>
            <a:r>
              <a:rPr lang="fr-FR" dirty="0" smtClean="0"/>
              <a:t> Si l’eau de chaux se trouble au contact du gaz obtenu et que l’élève sait que l’eau de chaux est un réactif testant la présence du gaz carbonique, il doit être capable de dire que le gaz obtenu est le gaz carbonique.</a:t>
            </a:r>
          </a:p>
          <a:p>
            <a:endParaRPr lang="fr-FR"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Remarque:</a:t>
            </a:r>
            <a:endParaRPr lang="fr-FR" dirty="0"/>
          </a:p>
        </p:txBody>
      </p:sp>
      <p:sp>
        <p:nvSpPr>
          <p:cNvPr id="3" name="Espace réservé du contenu 2"/>
          <p:cNvSpPr>
            <a:spLocks noGrp="1"/>
          </p:cNvSpPr>
          <p:nvPr>
            <p:ph idx="1"/>
          </p:nvPr>
        </p:nvSpPr>
        <p:spPr/>
        <p:txBody>
          <a:bodyPr/>
          <a:lstStyle/>
          <a:p>
            <a:pPr>
              <a:buNone/>
            </a:pPr>
            <a:r>
              <a:rPr lang="fr-FR" dirty="0" smtClean="0"/>
              <a:t>  </a:t>
            </a:r>
          </a:p>
          <a:p>
            <a:pPr>
              <a:buNone/>
            </a:pPr>
            <a:r>
              <a:rPr lang="fr-FR" dirty="0" smtClean="0"/>
              <a:t>  Trier les résultats, juger de leur rigueur et veiller à la précision des mesure permettra d’aboutir à une interprétation correcte et évitera des interprétations erronées</a:t>
            </a:r>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Démarche scientifique</a:t>
            </a:r>
            <a:br>
              <a:rPr lang="fr-FR" dirty="0" smtClean="0"/>
            </a:br>
            <a:r>
              <a:rPr lang="fr-FR" dirty="0" smtClean="0"/>
              <a:t>Etapes(suite)</a:t>
            </a:r>
            <a:endParaRPr lang="fr-FR" dirty="0"/>
          </a:p>
        </p:txBody>
      </p:sp>
      <p:sp>
        <p:nvSpPr>
          <p:cNvPr id="3" name="Espace réservé du contenu 2"/>
          <p:cNvSpPr>
            <a:spLocks noGrp="1"/>
          </p:cNvSpPr>
          <p:nvPr>
            <p:ph idx="1"/>
          </p:nvPr>
        </p:nvSpPr>
        <p:spPr/>
        <p:txBody>
          <a:bodyPr>
            <a:normAutofit fontScale="92500" lnSpcReduction="10000"/>
          </a:bodyPr>
          <a:lstStyle/>
          <a:p>
            <a:pPr>
              <a:buNone/>
            </a:pPr>
            <a:r>
              <a:rPr lang="fr-FR" b="1" dirty="0" smtClean="0"/>
              <a:t>   3. L'hypothèse </a:t>
            </a:r>
            <a:r>
              <a:rPr lang="fr-FR" dirty="0" smtClean="0"/>
              <a:t/>
            </a:r>
            <a:br>
              <a:rPr lang="fr-FR" dirty="0" smtClean="0"/>
            </a:br>
            <a:r>
              <a:rPr lang="fr-FR" dirty="0" smtClean="0"/>
              <a:t/>
            </a:r>
            <a:br>
              <a:rPr lang="fr-FR" dirty="0" smtClean="0"/>
            </a:br>
            <a:r>
              <a:rPr lang="fr-FR" dirty="0" smtClean="0"/>
              <a:t>À partir de ce que l’on sait, on rédige une hypothèse, c'est-à-dire une supposition qui peut fournir une réponse logique au problème qu’on pose. En même temps, on prend soin d'expliquer ce qui permet de formuler cette hypothèse.</a:t>
            </a:r>
            <a:br>
              <a:rPr lang="fr-FR" dirty="0" smtClean="0"/>
            </a:br>
            <a:r>
              <a:rPr lang="fr-FR" dirty="0" smtClean="0"/>
              <a:t>Je pense que...parce que.</a:t>
            </a:r>
            <a:br>
              <a:rPr lang="fr-FR" dirty="0" smtClean="0"/>
            </a:br>
            <a:r>
              <a:rPr lang="fr-FR" dirty="0" smtClean="0"/>
              <a:t>Je suppose que...parce que.</a:t>
            </a:r>
            <a:br>
              <a:rPr lang="fr-FR" dirty="0" smtClean="0"/>
            </a:br>
            <a:r>
              <a:rPr lang="fr-FR" dirty="0" smtClean="0"/>
              <a:t>J'imagine que...parce que.</a:t>
            </a:r>
            <a:endParaRPr lang="fr-FR"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En cours de </a:t>
            </a:r>
            <a:r>
              <a:rPr lang="fr-FR" dirty="0" err="1" smtClean="0"/>
              <a:t>svt</a:t>
            </a:r>
            <a:r>
              <a:rPr lang="fr-FR" dirty="0" smtClean="0"/>
              <a:t>:</a:t>
            </a:r>
            <a:endParaRPr lang="fr-FR" dirty="0"/>
          </a:p>
        </p:txBody>
      </p:sp>
      <p:sp>
        <p:nvSpPr>
          <p:cNvPr id="3" name="Espace réservé du contenu 2"/>
          <p:cNvSpPr>
            <a:spLocks noGrp="1"/>
          </p:cNvSpPr>
          <p:nvPr>
            <p:ph idx="1"/>
          </p:nvPr>
        </p:nvSpPr>
        <p:spPr/>
        <p:txBody>
          <a:bodyPr>
            <a:normAutofit fontScale="70000" lnSpcReduction="20000"/>
          </a:bodyPr>
          <a:lstStyle/>
          <a:p>
            <a:pPr>
              <a:buNone/>
            </a:pPr>
            <a:r>
              <a:rPr lang="fr-FR" dirty="0" smtClean="0"/>
              <a:t>     Les objectifs à atteindre avec l’élève pendant le cours de </a:t>
            </a:r>
            <a:r>
              <a:rPr lang="fr-FR" dirty="0" err="1" smtClean="0"/>
              <a:t>svt</a:t>
            </a:r>
            <a:r>
              <a:rPr lang="fr-FR" dirty="0" smtClean="0"/>
              <a:t> se résument de la façon suivante :</a:t>
            </a:r>
          </a:p>
          <a:p>
            <a:endParaRPr lang="fr-FR" dirty="0" smtClean="0"/>
          </a:p>
          <a:p>
            <a:pPr>
              <a:buNone/>
            </a:pPr>
            <a:r>
              <a:rPr lang="fr-FR" dirty="0" smtClean="0"/>
              <a:t>                    -L’élève doit être capable de lire les résultats.</a:t>
            </a:r>
          </a:p>
          <a:p>
            <a:pPr>
              <a:buNone/>
            </a:pPr>
            <a:endParaRPr lang="fr-FR" dirty="0" smtClean="0"/>
          </a:p>
          <a:p>
            <a:pPr>
              <a:buNone/>
            </a:pPr>
            <a:r>
              <a:rPr lang="fr-FR" dirty="0" smtClean="0"/>
              <a:t>                    -Il doit être capable de les expliquer, de les relier les uns aux autres.</a:t>
            </a:r>
          </a:p>
          <a:p>
            <a:pPr>
              <a:buNone/>
            </a:pPr>
            <a:endParaRPr lang="fr-FR" dirty="0" smtClean="0"/>
          </a:p>
          <a:p>
            <a:pPr>
              <a:buNone/>
            </a:pPr>
            <a:r>
              <a:rPr lang="fr-FR" dirty="0" smtClean="0"/>
              <a:t>                    -Il doit être capable de relever les erreurs de réalisation ou de mesure ou d’interprétation.</a:t>
            </a:r>
          </a:p>
          <a:p>
            <a:pPr>
              <a:buNone/>
            </a:pPr>
            <a:endParaRPr lang="fr-FR" dirty="0" smtClean="0"/>
          </a:p>
          <a:p>
            <a:pPr>
              <a:buNone/>
            </a:pPr>
            <a:endParaRPr lang="fr-FR" dirty="0" smtClean="0"/>
          </a:p>
          <a:p>
            <a:pPr>
              <a:buNone/>
            </a:pPr>
            <a:r>
              <a:rPr lang="fr-FR" dirty="0" smtClean="0"/>
              <a:t>                   -Il doit être capable de discuter et de débattre de la validité des hypothèses émises.</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latin typeface="Engravers MT" pitchFamily="18" charset="0"/>
              </a:rPr>
              <a:t>Conclusion</a:t>
            </a:r>
            <a:r>
              <a:rPr lang="fr-FR" dirty="0" smtClean="0"/>
              <a:t/>
            </a:r>
            <a:br>
              <a:rPr lang="fr-FR" dirty="0" smtClean="0"/>
            </a:br>
            <a:r>
              <a:rPr lang="fr-FR" dirty="0" smtClean="0"/>
              <a:t>Définition</a:t>
            </a:r>
            <a:endParaRPr lang="fr-FR" dirty="0"/>
          </a:p>
        </p:txBody>
      </p:sp>
      <p:sp>
        <p:nvSpPr>
          <p:cNvPr id="3" name="Espace réservé du contenu 2"/>
          <p:cNvSpPr>
            <a:spLocks noGrp="1"/>
          </p:cNvSpPr>
          <p:nvPr>
            <p:ph idx="1"/>
          </p:nvPr>
        </p:nvSpPr>
        <p:spPr/>
        <p:txBody>
          <a:bodyPr>
            <a:normAutofit fontScale="92500" lnSpcReduction="20000"/>
          </a:bodyPr>
          <a:lstStyle/>
          <a:p>
            <a:pPr>
              <a:buNone/>
            </a:pPr>
            <a:r>
              <a:rPr lang="fr-FR" dirty="0" smtClean="0">
                <a:solidFill>
                  <a:srgbClr val="FF0000"/>
                </a:solidFill>
              </a:rPr>
              <a:t>    La conclusion est une définition, une loi, une théorie ou un modèle tirée de ce qui a été fait et des résultats obtenus</a:t>
            </a:r>
            <a:r>
              <a:rPr lang="fr-FR" dirty="0" smtClean="0"/>
              <a:t> </a:t>
            </a:r>
            <a:r>
              <a:rPr lang="fr-FR" sz="2400" dirty="0" smtClean="0"/>
              <a:t> (la conclusion va faire ressortir les liens entre les facteurs étudiés, liens qui devront être constants pour tous les exemples .</a:t>
            </a:r>
          </a:p>
          <a:p>
            <a:endParaRPr lang="fr-FR" dirty="0" smtClean="0"/>
          </a:p>
          <a:p>
            <a:endParaRPr lang="fr-FR" b="1" dirty="0" smtClean="0"/>
          </a:p>
          <a:p>
            <a:endParaRPr lang="fr-FR" dirty="0" smtClean="0"/>
          </a:p>
          <a:p>
            <a:endParaRPr lang="fr-FR" dirty="0" smtClean="0"/>
          </a:p>
          <a:p>
            <a:pPr>
              <a:buNone/>
            </a:pPr>
            <a:r>
              <a:rPr lang="fr-FR" dirty="0" smtClean="0"/>
              <a:t>   Elle permettra de prédire l’apparition de faits dans des conditions identiques.</a:t>
            </a:r>
          </a:p>
          <a:p>
            <a:endParaRPr lang="fr-FR" dirty="0"/>
          </a:p>
        </p:txBody>
      </p:sp>
      <p:pic>
        <p:nvPicPr>
          <p:cNvPr id="13314" name="Picture 2" descr="http://gamesofmobile.com/wp-content/uploads/2013/12/games-conclusion-conclusion-of-mobile-computing-mss2013-09-22-free-software-hacking-tools-and-tutorials-h4xorin-bymrx7cj.jpg"/>
          <p:cNvPicPr>
            <a:picLocks noChangeAspect="1" noChangeArrowheads="1"/>
          </p:cNvPicPr>
          <p:nvPr/>
        </p:nvPicPr>
        <p:blipFill>
          <a:blip r:embed="rId2"/>
          <a:srcRect/>
          <a:stretch>
            <a:fillRect/>
          </a:stretch>
        </p:blipFill>
        <p:spPr bwMode="auto">
          <a:xfrm>
            <a:off x="2214546" y="-285776"/>
            <a:ext cx="4572032" cy="1285885"/>
          </a:xfrm>
          <a:prstGeom prst="rect">
            <a:avLst/>
          </a:prstGeom>
          <a:noFill/>
        </p:spPr>
      </p:pic>
      <p:sp>
        <p:nvSpPr>
          <p:cNvPr id="5" name="Flèche courbée vers la droite 4"/>
          <p:cNvSpPr/>
          <p:nvPr/>
        </p:nvSpPr>
        <p:spPr>
          <a:xfrm>
            <a:off x="4143372" y="3429000"/>
            <a:ext cx="785818" cy="157163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Définition</a:t>
            </a:r>
            <a:endParaRPr lang="fr-FR" dirty="0"/>
          </a:p>
        </p:txBody>
      </p:sp>
      <p:sp>
        <p:nvSpPr>
          <p:cNvPr id="3" name="Espace réservé du contenu 2"/>
          <p:cNvSpPr>
            <a:spLocks noGrp="1"/>
          </p:cNvSpPr>
          <p:nvPr>
            <p:ph idx="1"/>
          </p:nvPr>
        </p:nvSpPr>
        <p:spPr/>
        <p:txBody>
          <a:bodyPr>
            <a:normAutofit fontScale="70000" lnSpcReduction="20000"/>
          </a:bodyPr>
          <a:lstStyle/>
          <a:p>
            <a:pPr>
              <a:buNone/>
            </a:pPr>
            <a:r>
              <a:rPr lang="fr-FR" b="1" dirty="0" smtClean="0"/>
              <a:t>    </a:t>
            </a:r>
          </a:p>
          <a:p>
            <a:pPr>
              <a:buNone/>
            </a:pPr>
            <a:r>
              <a:rPr lang="fr-FR" b="1" dirty="0" smtClean="0"/>
              <a:t>    </a:t>
            </a:r>
            <a:r>
              <a:rPr lang="fr-FR" sz="3400" b="1" dirty="0" smtClean="0">
                <a:solidFill>
                  <a:srgbClr val="FF0000"/>
                </a:solidFill>
              </a:rPr>
              <a:t>Elle se présente sous forme de l’hypothèse déjà émise c'est-à-dire d’une phrase affirmative mais sans le conditionnel.</a:t>
            </a:r>
            <a:r>
              <a:rPr lang="fr-FR" sz="3400" dirty="0" smtClean="0">
                <a:solidFill>
                  <a:srgbClr val="FF0000"/>
                </a:solidFill>
              </a:rPr>
              <a:t> </a:t>
            </a:r>
          </a:p>
          <a:p>
            <a:endParaRPr lang="fr-FR" dirty="0" smtClean="0"/>
          </a:p>
          <a:p>
            <a:endParaRPr lang="fr-FR" dirty="0" smtClean="0"/>
          </a:p>
          <a:p>
            <a:endParaRPr lang="fr-FR" dirty="0" smtClean="0"/>
          </a:p>
          <a:p>
            <a:endParaRPr lang="fr-FR" dirty="0" smtClean="0"/>
          </a:p>
          <a:p>
            <a:pPr>
              <a:buNone/>
            </a:pPr>
            <a:r>
              <a:rPr lang="fr-FR" dirty="0" smtClean="0"/>
              <a:t>         </a:t>
            </a:r>
          </a:p>
          <a:p>
            <a:pPr>
              <a:buNone/>
            </a:pPr>
            <a:r>
              <a:rPr lang="fr-FR" dirty="0" smtClean="0"/>
              <a:t>             Elle est présentée sous forme de texte, de schéma bilan…</a:t>
            </a:r>
          </a:p>
          <a:p>
            <a:endParaRPr lang="fr-FR" b="1" dirty="0" smtClean="0"/>
          </a:p>
          <a:p>
            <a:endParaRPr lang="fr-FR" b="1" dirty="0" smtClean="0"/>
          </a:p>
          <a:p>
            <a:endParaRPr lang="fr-FR" b="1" dirty="0" smtClean="0"/>
          </a:p>
          <a:p>
            <a:pPr>
              <a:buNone/>
            </a:pPr>
            <a:r>
              <a:rPr lang="fr-FR" b="1" dirty="0" smtClean="0"/>
              <a:t>           </a:t>
            </a:r>
          </a:p>
        </p:txBody>
      </p:sp>
      <p:sp>
        <p:nvSpPr>
          <p:cNvPr id="5" name="Flèche courbée vers la droite 4"/>
          <p:cNvSpPr/>
          <p:nvPr/>
        </p:nvSpPr>
        <p:spPr>
          <a:xfrm>
            <a:off x="3857620" y="2643182"/>
            <a:ext cx="1160148" cy="1214446"/>
          </a:xfrm>
          <a:prstGeom prst="curvedRightArrow">
            <a:avLst>
              <a:gd name="adj1" fmla="val 25000"/>
              <a:gd name="adj2" fmla="val 50000"/>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Tree>
  </p:cSld>
  <p:clrMapOvr>
    <a:masterClrMapping/>
  </p:clrMapOvr>
  <p:transition>
    <p:wipe dir="d"/>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Pour l’élève:</a:t>
            </a:r>
            <a:br>
              <a:rPr lang="fr-FR" dirty="0" smtClean="0"/>
            </a:br>
            <a:r>
              <a:rPr lang="fr-FR" dirty="0" smtClean="0"/>
              <a:t>Formulation</a:t>
            </a:r>
            <a:endParaRPr lang="fr-FR" dirty="0"/>
          </a:p>
        </p:txBody>
      </p:sp>
      <p:sp>
        <p:nvSpPr>
          <p:cNvPr id="3" name="Espace réservé du contenu 2"/>
          <p:cNvSpPr>
            <a:spLocks noGrp="1"/>
          </p:cNvSpPr>
          <p:nvPr>
            <p:ph idx="1"/>
          </p:nvPr>
        </p:nvSpPr>
        <p:spPr/>
        <p:txBody>
          <a:bodyPr>
            <a:normAutofit fontScale="92500" lnSpcReduction="20000"/>
          </a:bodyPr>
          <a:lstStyle/>
          <a:p>
            <a:r>
              <a:rPr lang="fr-FR" dirty="0" smtClean="0"/>
              <a:t>L’élève doit rendre compte de ce qu’il a fait, de ce qu’il a voulu faire, de ses résultats, et exploiter tout cela pour en tirer une conclusion.</a:t>
            </a:r>
          </a:p>
          <a:p>
            <a:endParaRPr lang="fr-FR" dirty="0" smtClean="0"/>
          </a:p>
          <a:p>
            <a:r>
              <a:rPr lang="fr-FR" dirty="0" smtClean="0"/>
              <a:t> pour l’ élève la conclusion doit être validée par les résultats des autres, par les documents ou par l’enseignant.</a:t>
            </a:r>
          </a:p>
          <a:p>
            <a:endParaRPr lang="fr-FR" dirty="0" smtClean="0"/>
          </a:p>
          <a:p>
            <a:r>
              <a:rPr lang="fr-FR" dirty="0" smtClean="0"/>
              <a:t> L’élève va cependant, lui-même formuler cette conclusion pour pouvoir finaliser le raisonnement suivi durant tout la démarche.</a:t>
            </a:r>
          </a:p>
          <a:p>
            <a:endParaRPr lang="fr-FR"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5" presetClass="entr" presetSubtype="10" fill="hold" grpId="1" nodeType="clickEffect">
                                  <p:stCondLst>
                                    <p:cond delay="0"/>
                                  </p:stCondLst>
                                  <p:childTnLst>
                                    <p:set>
                                      <p:cBhvr>
                                        <p:cTn id="30" dur="1" fill="hold">
                                          <p:stCondLst>
                                            <p:cond delay="0"/>
                                          </p:stCondLst>
                                        </p:cTn>
                                        <p:tgtEl>
                                          <p:spTgt spid="3">
                                            <p:txEl>
                                              <p:pRg st="0" end="0"/>
                                            </p:txEl>
                                          </p:spTgt>
                                        </p:tgtEl>
                                        <p:attrNameLst>
                                          <p:attrName>style.visibility</p:attrName>
                                        </p:attrNameLst>
                                      </p:cBhvr>
                                      <p:to>
                                        <p:strVal val="visible"/>
                                      </p:to>
                                    </p:set>
                                    <p:animEffect transition="in" filter="checkerboard(across)">
                                      <p:cBhvr>
                                        <p:cTn id="31" dur="500"/>
                                        <p:tgtEl>
                                          <p:spTgt spid="3">
                                            <p:txEl>
                                              <p:pRg st="0" end="0"/>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5" presetClass="entr" presetSubtype="10" fill="hold" grpId="1" nodeType="clickEffect">
                                  <p:stCondLst>
                                    <p:cond delay="0"/>
                                  </p:stCondLst>
                                  <p:childTnLst>
                                    <p:set>
                                      <p:cBhvr>
                                        <p:cTn id="35" dur="1" fill="hold">
                                          <p:stCondLst>
                                            <p:cond delay="0"/>
                                          </p:stCondLst>
                                        </p:cTn>
                                        <p:tgtEl>
                                          <p:spTgt spid="3">
                                            <p:txEl>
                                              <p:pRg st="2" end="2"/>
                                            </p:txEl>
                                          </p:spTgt>
                                        </p:tgtEl>
                                        <p:attrNameLst>
                                          <p:attrName>style.visibility</p:attrName>
                                        </p:attrNameLst>
                                      </p:cBhvr>
                                      <p:to>
                                        <p:strVal val="visible"/>
                                      </p:to>
                                    </p:set>
                                    <p:animEffect transition="in" filter="checkerboard(across)">
                                      <p:cBhvr>
                                        <p:cTn id="36" dur="500"/>
                                        <p:tgtEl>
                                          <p:spTgt spid="3">
                                            <p:txEl>
                                              <p:pRg st="2" end="2"/>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5" presetClass="entr" presetSubtype="10" fill="hold" grpId="1" nodeType="clickEffect">
                                  <p:stCondLst>
                                    <p:cond delay="0"/>
                                  </p:stCondLst>
                                  <p:childTnLst>
                                    <p:set>
                                      <p:cBhvr>
                                        <p:cTn id="40" dur="1" fill="hold">
                                          <p:stCondLst>
                                            <p:cond delay="0"/>
                                          </p:stCondLst>
                                        </p:cTn>
                                        <p:tgtEl>
                                          <p:spTgt spid="3">
                                            <p:txEl>
                                              <p:pRg st="4" end="4"/>
                                            </p:txEl>
                                          </p:spTgt>
                                        </p:tgtEl>
                                        <p:attrNameLst>
                                          <p:attrName>style.visibility</p:attrName>
                                        </p:attrNameLst>
                                      </p:cBhvr>
                                      <p:to>
                                        <p:strVal val="visible"/>
                                      </p:to>
                                    </p:set>
                                    <p:animEffect transition="in" filter="checkerboard(across)">
                                      <p:cBhvr>
                                        <p:cTn id="41"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3" grpId="1" build="p"/>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Pour l’élève:</a:t>
            </a:r>
            <a:br>
              <a:rPr lang="fr-FR" dirty="0" smtClean="0"/>
            </a:br>
            <a:r>
              <a:rPr lang="fr-FR" dirty="0" smtClean="0"/>
              <a:t>Argumentation</a:t>
            </a:r>
            <a:endParaRPr lang="fr-FR" dirty="0"/>
          </a:p>
        </p:txBody>
      </p:sp>
      <p:sp>
        <p:nvSpPr>
          <p:cNvPr id="3" name="Espace réservé du contenu 2"/>
          <p:cNvSpPr>
            <a:spLocks noGrp="1"/>
          </p:cNvSpPr>
          <p:nvPr>
            <p:ph idx="1"/>
          </p:nvPr>
        </p:nvSpPr>
        <p:spPr/>
        <p:txBody>
          <a:bodyPr>
            <a:normAutofit fontScale="92500" lnSpcReduction="20000"/>
          </a:bodyPr>
          <a:lstStyle/>
          <a:p>
            <a:r>
              <a:rPr lang="fr-FR" dirty="0" smtClean="0"/>
              <a:t>Il doit également:</a:t>
            </a:r>
          </a:p>
          <a:p>
            <a:pPr>
              <a:buNone/>
            </a:pPr>
            <a:endParaRPr lang="fr-FR" dirty="0" smtClean="0"/>
          </a:p>
          <a:p>
            <a:pPr>
              <a:buNone/>
            </a:pPr>
            <a:r>
              <a:rPr lang="fr-FR" dirty="0" smtClean="0"/>
              <a:t>          - savoir rendre compte d’une tache   scientifique oralement ou par écrit, pouvoir confronter son avis à celui de ses pairs, et argumenter son point de vue.</a:t>
            </a:r>
          </a:p>
          <a:p>
            <a:endParaRPr lang="fr-FR" dirty="0" smtClean="0"/>
          </a:p>
          <a:p>
            <a:pPr>
              <a:buNone/>
            </a:pPr>
            <a:r>
              <a:rPr lang="fr-FR" dirty="0" smtClean="0"/>
              <a:t>          -Une attention particulière doit être portée au vocabulaire qui doit être précis et ne doit pas être sujet d’équivoque ou d’ambigüité</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Pour cela plusieurs pistes d’apprentissage:</a:t>
            </a:r>
            <a:endParaRPr lang="fr-FR" dirty="0"/>
          </a:p>
        </p:txBody>
      </p:sp>
      <p:sp>
        <p:nvSpPr>
          <p:cNvPr id="3" name="Espace réservé du contenu 2"/>
          <p:cNvSpPr>
            <a:spLocks noGrp="1"/>
          </p:cNvSpPr>
          <p:nvPr>
            <p:ph idx="1"/>
          </p:nvPr>
        </p:nvSpPr>
        <p:spPr/>
        <p:txBody>
          <a:bodyPr>
            <a:normAutofit fontScale="70000" lnSpcReduction="20000"/>
          </a:bodyPr>
          <a:lstStyle/>
          <a:p>
            <a:r>
              <a:rPr lang="fr-FR" dirty="0" smtClean="0"/>
              <a:t>1/-Donner un protocole et des résultats d’expérience et demander de rédiger la conclusion ; on peut utiliser des expériences historiques, des expériences réalisées par d’autres classes ou décrites dans le manuel ou encore fournies par l’enseignant sous forme d’exercices.</a:t>
            </a:r>
          </a:p>
          <a:p>
            <a:endParaRPr lang="fr-FR" dirty="0" smtClean="0"/>
          </a:p>
          <a:p>
            <a:r>
              <a:rPr lang="fr-FR" dirty="0" smtClean="0"/>
              <a:t>2/  -Donner plusieurs conclusions au choix et déterminer la meilleure.</a:t>
            </a:r>
          </a:p>
          <a:p>
            <a:endParaRPr lang="fr-FR" dirty="0" smtClean="0"/>
          </a:p>
          <a:p>
            <a:r>
              <a:rPr lang="fr-FR" dirty="0" smtClean="0"/>
              <a:t>3/ -Rassembler toutes les conclusions des élèves, les analyser et arriver à une formulation commune de la conclusion. Il est  important, cependant ,pour chaque élève de garder sa propre formulation car elle correspond à son apprentissage et qu’il la complète si besoin est.</a:t>
            </a:r>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heckerboard(across)">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checkerboard(across)">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Qu’entend-on par démarche d’investigation?</a:t>
            </a:r>
            <a:endParaRPr lang="fr-FR" dirty="0"/>
          </a:p>
        </p:txBody>
      </p:sp>
      <p:sp>
        <p:nvSpPr>
          <p:cNvPr id="3" name="Espace réservé du contenu 2"/>
          <p:cNvSpPr>
            <a:spLocks noGrp="1"/>
          </p:cNvSpPr>
          <p:nvPr>
            <p:ph idx="1"/>
          </p:nvPr>
        </p:nvSpPr>
        <p:spPr/>
        <p:txBody>
          <a:bodyPr>
            <a:normAutofit fontScale="92500" lnSpcReduction="10000"/>
          </a:bodyPr>
          <a:lstStyle/>
          <a:p>
            <a:r>
              <a:rPr lang="fr-FR" dirty="0" smtClean="0"/>
              <a:t>Démarche scientifique car elle intègre une formulation d’hypothèse(s)</a:t>
            </a:r>
          </a:p>
          <a:p>
            <a:r>
              <a:rPr lang="fr-FR" dirty="0" smtClean="0"/>
              <a:t>Démarche qui s’appuie sur le questionnement sur le monde réel et sur la résolution des problèmes.</a:t>
            </a:r>
          </a:p>
          <a:p>
            <a:r>
              <a:rPr lang="fr-FR" dirty="0" smtClean="0"/>
              <a:t>l'investigation peut se faire  à l'aide d'observations, d'expériences, de modélisations, de recherches documentaires .</a:t>
            </a:r>
          </a:p>
          <a:p>
            <a:r>
              <a:rPr lang="fr-FR" dirty="0" smtClean="0"/>
              <a:t>la démarche d'investigation est une démarche scientifique dont l'un des modes d'action est expérimental</a:t>
            </a:r>
          </a:p>
          <a:p>
            <a:endParaRPr lang="fr-FR" dirty="0" smtClean="0"/>
          </a:p>
          <a:p>
            <a:endParaRPr lang="fr-FR" dirty="0" smtClean="0"/>
          </a:p>
          <a:p>
            <a:endParaRPr lang="fr-FR" dirty="0" smtClean="0"/>
          </a:p>
          <a:p>
            <a:endParaRPr lang="fr-FR" dirty="0" smtClean="0"/>
          </a:p>
        </p:txBody>
      </p:sp>
      <p:sp>
        <p:nvSpPr>
          <p:cNvPr id="4" name="Flèche courbée vers la droite 3"/>
          <p:cNvSpPr/>
          <p:nvPr/>
        </p:nvSpPr>
        <p:spPr>
          <a:xfrm>
            <a:off x="2786050" y="6143644"/>
            <a:ext cx="2286016" cy="571504"/>
          </a:xfrm>
          <a:prstGeom prst="curvedRightArrow">
            <a:avLst>
              <a:gd name="adj1" fmla="val 25000"/>
              <a:gd name="adj2" fmla="val 50000"/>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Quelle différence entre démarche d’investigation et démarche scientifique ?</a:t>
            </a:r>
            <a:endParaRPr lang="fr-FR" dirty="0"/>
          </a:p>
        </p:txBody>
      </p:sp>
      <p:sp>
        <p:nvSpPr>
          <p:cNvPr id="3" name="Espace réservé du contenu 2"/>
          <p:cNvSpPr>
            <a:spLocks noGrp="1"/>
          </p:cNvSpPr>
          <p:nvPr>
            <p:ph idx="1"/>
          </p:nvPr>
        </p:nvSpPr>
        <p:spPr/>
        <p:txBody>
          <a:bodyPr>
            <a:normAutofit/>
          </a:bodyPr>
          <a:lstStyle/>
          <a:p>
            <a:endParaRPr lang="fr-FR" dirty="0" smtClean="0"/>
          </a:p>
          <a:p>
            <a:endParaRPr lang="fr-FR" dirty="0" smtClean="0"/>
          </a:p>
          <a:p>
            <a:pPr>
              <a:buNone/>
            </a:pPr>
            <a:r>
              <a:rPr lang="fr-FR" dirty="0" smtClean="0"/>
              <a:t>    Donc à priori il n’ya pas de différence entre les deux démarches, cependant:</a:t>
            </a:r>
            <a:endParaRPr lang="fr-FR" dirty="0"/>
          </a:p>
        </p:txBody>
      </p:sp>
      <p:sp>
        <p:nvSpPr>
          <p:cNvPr id="4" name="Flèche courbée vers la droite 3"/>
          <p:cNvSpPr/>
          <p:nvPr/>
        </p:nvSpPr>
        <p:spPr>
          <a:xfrm>
            <a:off x="3428992" y="4000504"/>
            <a:ext cx="1571636" cy="1857388"/>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77500" lnSpcReduction="20000"/>
          </a:bodyPr>
          <a:lstStyle/>
          <a:p>
            <a:r>
              <a:rPr lang="fr-FR" dirty="0" smtClean="0"/>
              <a:t>La démarche scientifique cherche, observe, s'interroge sur des thèmes </a:t>
            </a:r>
            <a:r>
              <a:rPr lang="fr-FR" b="1" dirty="0" smtClean="0">
                <a:solidFill>
                  <a:srgbClr val="FF0000"/>
                </a:solidFill>
              </a:rPr>
              <a:t>inconnus et nouveaux</a:t>
            </a:r>
            <a:r>
              <a:rPr lang="fr-FR" dirty="0" smtClean="0"/>
              <a:t> de la communauté scientifique en partant des faits observables à partir du réel(on parle de démarche scientifique dans le domaine de la recherche).</a:t>
            </a:r>
          </a:p>
          <a:p>
            <a:endParaRPr lang="fr-FR" dirty="0" smtClean="0"/>
          </a:p>
          <a:p>
            <a:r>
              <a:rPr lang="fr-FR" dirty="0" smtClean="0"/>
              <a:t>la démarche d'investigation est utilisée dans </a:t>
            </a:r>
            <a:r>
              <a:rPr lang="fr-FR" b="1" dirty="0" smtClean="0">
                <a:solidFill>
                  <a:srgbClr val="FF0000"/>
                </a:solidFill>
              </a:rPr>
              <a:t>l'enseignement</a:t>
            </a:r>
            <a:r>
              <a:rPr lang="fr-FR" dirty="0" smtClean="0"/>
              <a:t> afin que les élèves "découvrent", certes, mais qu'ils découvrent quelque chose de </a:t>
            </a:r>
            <a:r>
              <a:rPr lang="fr-FR" b="1" dirty="0" smtClean="0">
                <a:solidFill>
                  <a:srgbClr val="FF0000"/>
                </a:solidFill>
              </a:rPr>
              <a:t>déjà connu </a:t>
            </a:r>
            <a:r>
              <a:rPr lang="fr-FR" dirty="0" smtClean="0"/>
              <a:t>des scientifiques. Si le terme « démarche d'investigation" est utilisé pour l'enseignement, c'est tout simplement pour permettre aux élèves d'être curieux et imaginatifs mais également de se questionner, de se remettre en question, de raisonner, etc..</a:t>
            </a:r>
          </a:p>
          <a:p>
            <a:endParaRPr lang="fr-FR" dirty="0" smtClean="0"/>
          </a:p>
          <a:p>
            <a:endParaRPr lang="fr-FR" dirty="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Au bilan:</a:t>
            </a:r>
            <a:endParaRPr lang="fr-FR" dirty="0"/>
          </a:p>
        </p:txBody>
      </p:sp>
      <p:sp>
        <p:nvSpPr>
          <p:cNvPr id="3" name="Espace réservé du contenu 2"/>
          <p:cNvSpPr>
            <a:spLocks noGrp="1"/>
          </p:cNvSpPr>
          <p:nvPr>
            <p:ph idx="1"/>
          </p:nvPr>
        </p:nvSpPr>
        <p:spPr/>
        <p:txBody>
          <a:bodyPr>
            <a:normAutofit fontScale="92500"/>
          </a:bodyPr>
          <a:lstStyle/>
          <a:p>
            <a:pPr>
              <a:buNone/>
            </a:pPr>
            <a:r>
              <a:rPr lang="fr-FR" dirty="0" smtClean="0"/>
              <a:t>    Le point commun de ces deux approches est la "méthode scientifique", qui réunit observation du réel, supposition de problème, formulation d’hypothèse... Tout ceci a été introduit dans l’enseignement afin que les élèves n'apprennent plus uniquement par cœur "de la science", mais puissent se l'approprier à leur niveau et puissent eux-mêmes raisonner scientifiquement(ils participent dans l’opération de l’apprentissage).</a:t>
            </a:r>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Démarche scientifique</a:t>
            </a:r>
            <a:br>
              <a:rPr lang="fr-FR" dirty="0" smtClean="0"/>
            </a:br>
            <a:r>
              <a:rPr lang="fr-FR" dirty="0" smtClean="0"/>
              <a:t>Etapes(suite):</a:t>
            </a:r>
            <a:endParaRPr lang="fr-FR" dirty="0"/>
          </a:p>
        </p:txBody>
      </p:sp>
      <p:sp>
        <p:nvSpPr>
          <p:cNvPr id="3" name="Espace réservé du contenu 2"/>
          <p:cNvSpPr>
            <a:spLocks noGrp="1"/>
          </p:cNvSpPr>
          <p:nvPr>
            <p:ph idx="1"/>
          </p:nvPr>
        </p:nvSpPr>
        <p:spPr/>
        <p:txBody>
          <a:bodyPr/>
          <a:lstStyle/>
          <a:p>
            <a:pPr>
              <a:buNone/>
            </a:pPr>
            <a:r>
              <a:rPr lang="fr-FR" dirty="0" smtClean="0"/>
              <a:t>  4/</a:t>
            </a:r>
            <a:r>
              <a:rPr lang="fr-FR" dirty="0" err="1" smtClean="0"/>
              <a:t>Tests:plusieurs</a:t>
            </a:r>
            <a:r>
              <a:rPr lang="fr-FR" dirty="0" smtClean="0"/>
              <a:t> tests peuvent être utilisés pour confirmer ou infirmer l’hypothèse:</a:t>
            </a:r>
          </a:p>
          <a:p>
            <a:pPr>
              <a:buNone/>
            </a:pPr>
            <a:r>
              <a:rPr lang="fr-FR" dirty="0" smtClean="0"/>
              <a:t>              *Observation</a:t>
            </a:r>
          </a:p>
          <a:p>
            <a:pPr>
              <a:buNone/>
            </a:pPr>
            <a:r>
              <a:rPr lang="fr-FR" dirty="0" smtClean="0"/>
              <a:t>              *Expérience</a:t>
            </a:r>
          </a:p>
          <a:p>
            <a:pPr>
              <a:buNone/>
            </a:pPr>
            <a:r>
              <a:rPr lang="fr-FR" dirty="0" smtClean="0"/>
              <a:t>              *documentation</a:t>
            </a:r>
          </a:p>
          <a:p>
            <a:pPr>
              <a:buNone/>
            </a:pPr>
            <a:r>
              <a:rPr lang="fr-FR" dirty="0" smtClean="0"/>
              <a:t>              </a:t>
            </a:r>
            <a:endParaRPr lang="fr-FR" dirty="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70000" lnSpcReduction="20000"/>
          </a:bodyPr>
          <a:lstStyle/>
          <a:p>
            <a:r>
              <a:rPr lang="fr-FR" dirty="0" smtClean="0"/>
              <a:t>Les investigations réalisées( par l’aide du professeur),l’élaboration de réponses et la recherche d’explications et de justifications</a:t>
            </a:r>
          </a:p>
          <a:p>
            <a:endParaRPr lang="fr-FR" dirty="0" smtClean="0"/>
          </a:p>
          <a:p>
            <a:pPr>
              <a:buNone/>
            </a:pPr>
            <a:r>
              <a:rPr lang="fr-FR" dirty="0" smtClean="0"/>
              <a:t>                             </a:t>
            </a:r>
          </a:p>
          <a:p>
            <a:pPr>
              <a:buNone/>
            </a:pPr>
            <a:r>
              <a:rPr lang="fr-FR" dirty="0" smtClean="0"/>
              <a:t>                               </a:t>
            </a:r>
          </a:p>
          <a:p>
            <a:pPr>
              <a:buNone/>
            </a:pPr>
            <a:r>
              <a:rPr lang="fr-FR" dirty="0" smtClean="0"/>
              <a:t>                               </a:t>
            </a:r>
          </a:p>
          <a:p>
            <a:pPr>
              <a:buNone/>
            </a:pPr>
            <a:endParaRPr lang="fr-FR" dirty="0" smtClean="0"/>
          </a:p>
          <a:p>
            <a:pPr>
              <a:buNone/>
            </a:pPr>
            <a:r>
              <a:rPr lang="fr-FR" dirty="0" smtClean="0"/>
              <a:t>                                                   Débouchent sur:</a:t>
            </a:r>
          </a:p>
          <a:p>
            <a:r>
              <a:rPr lang="fr-FR" dirty="0" smtClean="0"/>
              <a:t> L’acquisition de connaissances(nouvelles)</a:t>
            </a:r>
          </a:p>
          <a:p>
            <a:r>
              <a:rPr lang="fr-FR" dirty="0" smtClean="0"/>
              <a:t>L’acquisition de  compétences méthodologiques (montage de protocoles, recherche documentaire…)  </a:t>
            </a:r>
          </a:p>
          <a:p>
            <a:r>
              <a:rPr lang="fr-FR" dirty="0" smtClean="0"/>
              <a:t>La mise au point de savoir-faire techniques(</a:t>
            </a:r>
            <a:r>
              <a:rPr lang="fr-FR" dirty="0" err="1" smtClean="0"/>
              <a:t>manipulations,présentation</a:t>
            </a:r>
            <a:r>
              <a:rPr lang="fr-FR" dirty="0" smtClean="0"/>
              <a:t>)</a:t>
            </a:r>
            <a:endParaRPr lang="fr-FR" dirty="0"/>
          </a:p>
        </p:txBody>
      </p:sp>
      <p:sp>
        <p:nvSpPr>
          <p:cNvPr id="4" name="Flèche vers le bas 3"/>
          <p:cNvSpPr/>
          <p:nvPr/>
        </p:nvSpPr>
        <p:spPr>
          <a:xfrm>
            <a:off x="4429124" y="2214554"/>
            <a:ext cx="484632" cy="164307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dirty="0" smtClean="0"/>
          </a:p>
          <a:p>
            <a:pPr>
              <a:buNone/>
            </a:pPr>
            <a:r>
              <a:rPr lang="fr-FR" dirty="0" smtClean="0"/>
              <a:t>    </a:t>
            </a:r>
          </a:p>
          <a:p>
            <a:pPr>
              <a:buNone/>
            </a:pPr>
            <a:r>
              <a:rPr lang="fr-FR" dirty="0" smtClean="0"/>
              <a:t>    De ce fait, la démarche d’investigation est pratiquée à l’école primaire, au collège mais prend tout son sens au lycée.</a:t>
            </a: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Etapes de la démarche d’investigation</a:t>
            </a:r>
            <a:endParaRPr lang="fr-FR" dirty="0"/>
          </a:p>
        </p:txBody>
      </p:sp>
      <p:sp>
        <p:nvSpPr>
          <p:cNvPr id="3" name="Espace réservé du contenu 2"/>
          <p:cNvSpPr>
            <a:spLocks noGrp="1"/>
          </p:cNvSpPr>
          <p:nvPr>
            <p:ph idx="1"/>
          </p:nvPr>
        </p:nvSpPr>
        <p:spPr/>
        <p:txBody>
          <a:bodyPr>
            <a:normAutofit fontScale="47500" lnSpcReduction="20000"/>
          </a:bodyPr>
          <a:lstStyle/>
          <a:p>
            <a:pPr lvl="0">
              <a:buNone/>
            </a:pPr>
            <a:r>
              <a:rPr lang="fr-FR" dirty="0" smtClean="0"/>
              <a:t>  Par commodité  de présentation 7 moments ont été identifiés:</a:t>
            </a:r>
          </a:p>
          <a:p>
            <a:pPr lvl="0">
              <a:buNone/>
            </a:pPr>
            <a:endParaRPr lang="fr-FR" dirty="0" smtClean="0"/>
          </a:p>
          <a:p>
            <a:pPr lvl="0">
              <a:buNone/>
            </a:pPr>
            <a:r>
              <a:rPr lang="fr-FR" dirty="0" smtClean="0"/>
              <a:t>  1.Le  choix d’une situation-problème : situation motivante suscitant la curiosité</a:t>
            </a:r>
            <a:r>
              <a:rPr lang="fr-FR" dirty="0" smtClean="0">
                <a:solidFill>
                  <a:srgbClr val="FF0000"/>
                </a:solidFill>
              </a:rPr>
              <a:t>.(OBSERVATION)</a:t>
            </a:r>
          </a:p>
          <a:p>
            <a:pPr lvl="0">
              <a:buNone/>
            </a:pPr>
            <a:endParaRPr lang="fr-FR" dirty="0" smtClean="0"/>
          </a:p>
          <a:p>
            <a:pPr lvl="0">
              <a:buNone/>
            </a:pPr>
            <a:r>
              <a:rPr lang="fr-FR" dirty="0" smtClean="0"/>
              <a:t>   2.L’appropriation du problème par les élèves, se traduisant par la formulation d’une problématique précise</a:t>
            </a:r>
            <a:r>
              <a:rPr lang="fr-FR" dirty="0" smtClean="0">
                <a:solidFill>
                  <a:srgbClr val="FF0000"/>
                </a:solidFill>
              </a:rPr>
              <a:t>.(PROBLEME</a:t>
            </a:r>
            <a:r>
              <a:rPr lang="fr-FR" dirty="0" smtClean="0"/>
              <a:t>)</a:t>
            </a:r>
          </a:p>
          <a:p>
            <a:pPr lvl="0">
              <a:buNone/>
            </a:pPr>
            <a:endParaRPr lang="fr-FR" dirty="0" smtClean="0"/>
          </a:p>
          <a:p>
            <a:pPr lvl="0">
              <a:buNone/>
            </a:pPr>
            <a:r>
              <a:rPr lang="fr-FR" dirty="0" smtClean="0"/>
              <a:t>   3.La formulation de conjectures, d’hypothèses explicatives, de protocoles possibles</a:t>
            </a:r>
            <a:r>
              <a:rPr lang="fr-FR" dirty="0" smtClean="0">
                <a:solidFill>
                  <a:srgbClr val="FF0000"/>
                </a:solidFill>
              </a:rPr>
              <a:t>.(HYPOTHESE</a:t>
            </a:r>
            <a:r>
              <a:rPr lang="fr-FR" dirty="0" smtClean="0"/>
              <a:t>)</a:t>
            </a:r>
          </a:p>
          <a:p>
            <a:pPr lvl="0">
              <a:buNone/>
            </a:pPr>
            <a:endParaRPr lang="fr-FR" dirty="0" smtClean="0"/>
          </a:p>
          <a:p>
            <a:pPr lvl="0">
              <a:buNone/>
            </a:pPr>
            <a:r>
              <a:rPr lang="fr-FR" dirty="0" smtClean="0"/>
              <a:t>   4.L’investigation ou la résolution du problème conduite par les élèves, ou la conception d’une stratégie pour éprouver ces hypothèses(</a:t>
            </a:r>
            <a:r>
              <a:rPr lang="fr-FR" dirty="0" smtClean="0">
                <a:solidFill>
                  <a:srgbClr val="FF0000"/>
                </a:solidFill>
              </a:rPr>
              <a:t>TESTS)</a:t>
            </a:r>
          </a:p>
          <a:p>
            <a:pPr lvl="0">
              <a:buNone/>
            </a:pPr>
            <a:endParaRPr lang="fr-FR" dirty="0" smtClean="0"/>
          </a:p>
          <a:p>
            <a:pPr lvl="0">
              <a:buNone/>
            </a:pPr>
            <a:r>
              <a:rPr lang="fr-FR" dirty="0" smtClean="0"/>
              <a:t>   5.L’échange argumenté autour des propositions élaborées. Une confrontation des résultats et des hypothèses est effectuée</a:t>
            </a:r>
            <a:r>
              <a:rPr lang="fr-FR" dirty="0" smtClean="0">
                <a:solidFill>
                  <a:srgbClr val="FF0000"/>
                </a:solidFill>
              </a:rPr>
              <a:t>(RESULTATS-INTERPRETATION)</a:t>
            </a:r>
          </a:p>
          <a:p>
            <a:pPr lvl="0">
              <a:buNone/>
            </a:pPr>
            <a:endParaRPr lang="fr-FR" dirty="0" smtClean="0"/>
          </a:p>
          <a:p>
            <a:pPr lvl="0">
              <a:buNone/>
            </a:pPr>
            <a:r>
              <a:rPr lang="fr-FR" dirty="0" smtClean="0"/>
              <a:t>   6.L’acquisition et la structuration des connaissances, c’est-à-dire l’élaboration d’un savoir mémorisable(sera écrit).(</a:t>
            </a:r>
            <a:r>
              <a:rPr lang="fr-FR" dirty="0" smtClean="0">
                <a:solidFill>
                  <a:srgbClr val="FF0000"/>
                </a:solidFill>
              </a:rPr>
              <a:t>CONCLUSION)</a:t>
            </a:r>
          </a:p>
          <a:p>
            <a:pPr lvl="0">
              <a:buNone/>
            </a:pPr>
            <a:endParaRPr lang="fr-FR" dirty="0" smtClean="0"/>
          </a:p>
          <a:p>
            <a:pPr lvl="0">
              <a:buNone/>
            </a:pPr>
            <a:r>
              <a:rPr lang="fr-FR" dirty="0" smtClean="0"/>
              <a:t>   7.La mobilisation des connaissances, réinvestissement, identification éventuelle et évaluation</a:t>
            </a:r>
            <a:r>
              <a:rPr lang="fr-FR" dirty="0" smtClean="0">
                <a:solidFill>
                  <a:srgbClr val="FF0000"/>
                </a:solidFill>
              </a:rPr>
              <a:t>.(CONCLUSION</a:t>
            </a:r>
            <a:r>
              <a:rPr lang="fr-FR" dirty="0" smtClean="0"/>
              <a:t>)</a:t>
            </a:r>
          </a:p>
          <a:p>
            <a:endParaRPr lang="fr-FR" dirty="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Remarque </a:t>
            </a:r>
            <a:endParaRPr lang="fr-FR" dirty="0"/>
          </a:p>
        </p:txBody>
      </p:sp>
      <p:sp>
        <p:nvSpPr>
          <p:cNvPr id="3" name="Espace réservé du contenu 2"/>
          <p:cNvSpPr>
            <a:spLocks noGrp="1"/>
          </p:cNvSpPr>
          <p:nvPr>
            <p:ph idx="1"/>
          </p:nvPr>
        </p:nvSpPr>
        <p:spPr/>
        <p:txBody>
          <a:bodyPr>
            <a:normAutofit fontScale="85000" lnSpcReduction="20000"/>
          </a:bodyPr>
          <a:lstStyle/>
          <a:p>
            <a:r>
              <a:rPr lang="fr-FR" dirty="0" smtClean="0"/>
              <a:t>Une autre démarche d’investigation, dans le même esprit que les </a:t>
            </a:r>
            <a:r>
              <a:rPr lang="fr-FR" dirty="0" err="1" smtClean="0"/>
              <a:t>précedentes,mais</a:t>
            </a:r>
            <a:r>
              <a:rPr lang="fr-FR" dirty="0" smtClean="0"/>
              <a:t> en absence d’hypothèse(s) peut néo moins s’appuyer sur des stratégies de résolution proposées par les élèves(observation, expérience&lt;pour voir&lt;…).C’est la démarche d’investigation non scientifique.</a:t>
            </a:r>
          </a:p>
          <a:p>
            <a:endParaRPr lang="fr-FR" dirty="0" smtClean="0"/>
          </a:p>
          <a:p>
            <a:r>
              <a:rPr lang="fr-FR" b="1" dirty="0" smtClean="0">
                <a:solidFill>
                  <a:srgbClr val="C00000"/>
                </a:solidFill>
              </a:rPr>
              <a:t> Donc si le professeur fait émerger des hypothèses ou les proposent, il s’agira d’une démarche d’investigation scientifique, dans le cas contraire, il s’agira d’une démarche d’investigation non scientifique.</a:t>
            </a:r>
          </a:p>
          <a:p>
            <a:endParaRPr lang="fr-FR" dirty="0"/>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En cours de SVT:</a:t>
            </a:r>
            <a:endParaRPr lang="fr-FR" dirty="0"/>
          </a:p>
        </p:txBody>
      </p:sp>
      <p:sp>
        <p:nvSpPr>
          <p:cNvPr id="3" name="Espace réservé du contenu 2"/>
          <p:cNvSpPr>
            <a:spLocks noGrp="1"/>
          </p:cNvSpPr>
          <p:nvPr>
            <p:ph idx="1"/>
          </p:nvPr>
        </p:nvSpPr>
        <p:spPr/>
        <p:txBody>
          <a:bodyPr/>
          <a:lstStyle/>
          <a:p>
            <a:pPr>
              <a:buNone/>
            </a:pPr>
            <a:r>
              <a:rPr lang="fr-FR" dirty="0" smtClean="0"/>
              <a:t>    </a:t>
            </a:r>
          </a:p>
          <a:p>
            <a:pPr>
              <a:buNone/>
            </a:pPr>
            <a:r>
              <a:rPr lang="fr-FR" dirty="0" smtClean="0"/>
              <a:t>    La démarche d’investigation s’appuie sur le </a:t>
            </a:r>
            <a:r>
              <a:rPr lang="fr-FR" dirty="0" smtClean="0">
                <a:solidFill>
                  <a:srgbClr val="FF0000"/>
                </a:solidFill>
              </a:rPr>
              <a:t>questionnement</a:t>
            </a:r>
            <a:r>
              <a:rPr lang="fr-FR" dirty="0" smtClean="0"/>
              <a:t> des élèves sur le monde réel. Elle peut être présentée par une succession d’étapes pouvant être réalisées de manière variée ; elle ne présente pas un déroulement figé. Elle s’adapte au niveau des élèves.</a:t>
            </a:r>
            <a:endParaRPr lang="fr-FR" dirty="0"/>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La démarche d’investigation en </a:t>
            </a:r>
            <a:r>
              <a:rPr lang="fr-FR" dirty="0" err="1" smtClean="0"/>
              <a:t>svt</a:t>
            </a:r>
            <a:r>
              <a:rPr lang="fr-FR" dirty="0" smtClean="0"/>
              <a:t> (d’après Dominique </a:t>
            </a:r>
            <a:r>
              <a:rPr lang="fr-FR" dirty="0" err="1" smtClean="0"/>
              <a:t>Rojat</a:t>
            </a:r>
            <a:r>
              <a:rPr lang="fr-FR" dirty="0" smtClean="0"/>
              <a:t>)</a:t>
            </a:r>
            <a:br>
              <a:rPr lang="fr-FR" dirty="0" smtClean="0"/>
            </a:br>
            <a:endParaRPr lang="fr-FR" dirty="0"/>
          </a:p>
        </p:txBody>
      </p:sp>
      <p:sp>
        <p:nvSpPr>
          <p:cNvPr id="3" name="Espace réservé du contenu 2"/>
          <p:cNvSpPr>
            <a:spLocks noGrp="1"/>
          </p:cNvSpPr>
          <p:nvPr>
            <p:ph idx="1"/>
          </p:nvPr>
        </p:nvSpPr>
        <p:spPr/>
        <p:txBody>
          <a:bodyPr>
            <a:normAutofit fontScale="70000" lnSpcReduction="20000"/>
          </a:bodyPr>
          <a:lstStyle/>
          <a:p>
            <a:r>
              <a:rPr lang="fr-FR" dirty="0" smtClean="0"/>
              <a:t>1. Une phase de motivation:« d’où </a:t>
            </a:r>
            <a:r>
              <a:rPr lang="fr-FR" dirty="0" err="1" smtClean="0"/>
              <a:t>part-on</a:t>
            </a:r>
            <a:r>
              <a:rPr lang="fr-FR" dirty="0" smtClean="0"/>
              <a:t>? »</a:t>
            </a:r>
          </a:p>
          <a:p>
            <a:endParaRPr lang="fr-FR" dirty="0" smtClean="0"/>
          </a:p>
          <a:p>
            <a:r>
              <a:rPr lang="fr-FR" dirty="0" smtClean="0"/>
              <a:t>2. Une phase de problématisation:« qu’est-ce qu’on cherche? »</a:t>
            </a:r>
          </a:p>
          <a:p>
            <a:endParaRPr lang="fr-FR" dirty="0" smtClean="0"/>
          </a:p>
          <a:p>
            <a:r>
              <a:rPr lang="fr-FR" dirty="0" smtClean="0"/>
              <a:t>3. Une phase de définition de la stratégie de recherche</a:t>
            </a:r>
          </a:p>
          <a:p>
            <a:pPr>
              <a:buNone/>
            </a:pPr>
            <a:r>
              <a:rPr lang="fr-FR" dirty="0" smtClean="0"/>
              <a:t>     « comment va-t-on faire pour chercher? »</a:t>
            </a:r>
          </a:p>
          <a:p>
            <a:r>
              <a:rPr lang="fr-FR" dirty="0" smtClean="0"/>
              <a:t>4. Une phase de mise en œuvre du projet:« cherchons »</a:t>
            </a:r>
          </a:p>
          <a:p>
            <a:endParaRPr lang="fr-FR" dirty="0" smtClean="0"/>
          </a:p>
          <a:p>
            <a:r>
              <a:rPr lang="fr-FR" dirty="0" smtClean="0"/>
              <a:t>5. Une phase de confrontation:« a-t-on trouvé ce qu’on cherche? »</a:t>
            </a:r>
          </a:p>
          <a:p>
            <a:endParaRPr lang="fr-FR" dirty="0" smtClean="0"/>
          </a:p>
          <a:p>
            <a:r>
              <a:rPr lang="fr-FR" dirty="0" smtClean="0"/>
              <a:t>6. Une phase de terminaison</a:t>
            </a:r>
          </a:p>
          <a:p>
            <a:pPr>
              <a:buNone/>
            </a:pPr>
            <a:r>
              <a:rPr lang="fr-FR" dirty="0" smtClean="0"/>
              <a:t>     « le savoir construit : ce que l’on a expliqué, compris, découvert »</a:t>
            </a:r>
          </a:p>
          <a:p>
            <a:endParaRPr lang="fr-FR" dirty="0"/>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1/ La motivation peut être déclenchée par</a:t>
            </a:r>
            <a:r>
              <a:rPr lang="fr-FR" dirty="0" smtClean="0"/>
              <a:t> :</a:t>
            </a:r>
            <a:endParaRPr lang="fr-FR" dirty="0"/>
          </a:p>
        </p:txBody>
      </p:sp>
      <p:sp>
        <p:nvSpPr>
          <p:cNvPr id="3" name="Espace réservé du contenu 2"/>
          <p:cNvSpPr>
            <a:spLocks noGrp="1"/>
          </p:cNvSpPr>
          <p:nvPr>
            <p:ph idx="1"/>
          </p:nvPr>
        </p:nvSpPr>
        <p:spPr/>
        <p:txBody>
          <a:bodyPr>
            <a:normAutofit fontScale="85000" lnSpcReduction="10000"/>
          </a:bodyPr>
          <a:lstStyle/>
          <a:p>
            <a:pPr>
              <a:buNone/>
            </a:pPr>
            <a:r>
              <a:rPr lang="fr-FR" dirty="0" smtClean="0"/>
              <a:t>    •Un bilan des connaissances acquises antérieurement</a:t>
            </a:r>
          </a:p>
          <a:p>
            <a:pPr>
              <a:buNone/>
            </a:pPr>
            <a:r>
              <a:rPr lang="fr-FR" dirty="0" smtClean="0"/>
              <a:t>    •Un bilan des idées « reçues », « préconçues », « initiales »</a:t>
            </a:r>
          </a:p>
          <a:p>
            <a:pPr>
              <a:buNone/>
            </a:pPr>
            <a:r>
              <a:rPr lang="fr-FR" dirty="0" smtClean="0"/>
              <a:t>    •Une référence à l’actualité</a:t>
            </a:r>
          </a:p>
          <a:p>
            <a:pPr>
              <a:buNone/>
            </a:pPr>
            <a:r>
              <a:rPr lang="fr-FR" dirty="0" smtClean="0"/>
              <a:t>    •La présentation « brutale » d’un fait</a:t>
            </a:r>
          </a:p>
          <a:p>
            <a:pPr>
              <a:buNone/>
            </a:pPr>
            <a:r>
              <a:rPr lang="fr-FR" dirty="0" smtClean="0"/>
              <a:t>    •Un travail de bibliographie et/ou de documentation</a:t>
            </a:r>
          </a:p>
          <a:p>
            <a:pPr>
              <a:buNone/>
            </a:pPr>
            <a:r>
              <a:rPr lang="fr-FR" dirty="0" smtClean="0"/>
              <a:t>    •Une situation concrète qui fait question</a:t>
            </a:r>
          </a:p>
          <a:p>
            <a:pPr>
              <a:buNone/>
            </a:pPr>
            <a:r>
              <a:rPr lang="fr-FR" dirty="0" smtClean="0"/>
              <a:t>    •Un motif pour chercher, </a:t>
            </a:r>
          </a:p>
          <a:p>
            <a:pPr>
              <a:buNone/>
            </a:pPr>
            <a:r>
              <a:rPr lang="fr-FR" dirty="0" smtClean="0"/>
              <a:t>    •Une raison de chercher, </a:t>
            </a:r>
          </a:p>
          <a:p>
            <a:pPr>
              <a:buNone/>
            </a:pPr>
            <a:r>
              <a:rPr lang="fr-FR" dirty="0" smtClean="0"/>
              <a:t>    •Un prétexte pour chercher</a:t>
            </a:r>
            <a:endParaRPr lang="fr-FR" dirty="0"/>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2-La problématisation peut consister à énoncer:</a:t>
            </a:r>
            <a:r>
              <a:rPr lang="fr-FR" dirty="0" smtClean="0"/>
              <a:t> </a:t>
            </a:r>
            <a:endParaRPr lang="fr-FR" dirty="0"/>
          </a:p>
        </p:txBody>
      </p:sp>
      <p:sp>
        <p:nvSpPr>
          <p:cNvPr id="3" name="Espace réservé du contenu 2"/>
          <p:cNvSpPr>
            <a:spLocks noGrp="1"/>
          </p:cNvSpPr>
          <p:nvPr>
            <p:ph idx="1"/>
          </p:nvPr>
        </p:nvSpPr>
        <p:spPr/>
        <p:txBody>
          <a:bodyPr>
            <a:normAutofit lnSpcReduction="10000"/>
          </a:bodyPr>
          <a:lstStyle/>
          <a:p>
            <a:pPr>
              <a:buNone/>
            </a:pPr>
            <a:r>
              <a:rPr lang="fr-FR" dirty="0" smtClean="0"/>
              <a:t>    •Un problème à résoudre. </a:t>
            </a:r>
          </a:p>
          <a:p>
            <a:pPr>
              <a:buNone/>
            </a:pPr>
            <a:endParaRPr lang="fr-FR" dirty="0" smtClean="0"/>
          </a:p>
          <a:p>
            <a:pPr>
              <a:buNone/>
            </a:pPr>
            <a:r>
              <a:rPr lang="fr-FR" dirty="0" smtClean="0"/>
              <a:t>    •Un phénomène dont on cherche à comprendre le mécanisme .</a:t>
            </a:r>
          </a:p>
          <a:p>
            <a:pPr>
              <a:buNone/>
            </a:pPr>
            <a:endParaRPr lang="fr-FR" dirty="0" smtClean="0"/>
          </a:p>
          <a:p>
            <a:pPr>
              <a:buNone/>
            </a:pPr>
            <a:r>
              <a:rPr lang="fr-FR" dirty="0" smtClean="0"/>
              <a:t>    •Un inconnu que l’on veut explorer.</a:t>
            </a:r>
          </a:p>
          <a:p>
            <a:pPr>
              <a:buNone/>
            </a:pPr>
            <a:endParaRPr lang="fr-FR" dirty="0" smtClean="0"/>
          </a:p>
          <a:p>
            <a:pPr>
              <a:buNone/>
            </a:pPr>
            <a:r>
              <a:rPr lang="fr-FR" dirty="0" smtClean="0"/>
              <a:t>    •Une opinion dont on veut faire un savoir.</a:t>
            </a:r>
          </a:p>
          <a:p>
            <a:endParaRPr lang="fr-FR" dirty="0"/>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3-La définition de la stratégie de recherche c’est préciser :</a:t>
            </a:r>
            <a:endParaRPr lang="fr-FR" dirty="0"/>
          </a:p>
        </p:txBody>
      </p:sp>
      <p:sp>
        <p:nvSpPr>
          <p:cNvPr id="3" name="Espace réservé du contenu 2"/>
          <p:cNvSpPr>
            <a:spLocks noGrp="1"/>
          </p:cNvSpPr>
          <p:nvPr>
            <p:ph idx="1"/>
          </p:nvPr>
        </p:nvSpPr>
        <p:spPr/>
        <p:txBody>
          <a:bodyPr>
            <a:normAutofit fontScale="85000" lnSpcReduction="10000"/>
          </a:bodyPr>
          <a:lstStyle/>
          <a:p>
            <a:pPr>
              <a:buNone/>
            </a:pPr>
            <a:r>
              <a:rPr lang="fr-FR" dirty="0" smtClean="0"/>
              <a:t>    -Une hypothèse à vérifier, ses conséquences vérifiables.</a:t>
            </a:r>
          </a:p>
          <a:p>
            <a:pPr>
              <a:buNone/>
            </a:pPr>
            <a:r>
              <a:rPr lang="fr-FR" dirty="0" smtClean="0"/>
              <a:t>    - un projet d’expérimentation </a:t>
            </a:r>
          </a:p>
          <a:p>
            <a:pPr>
              <a:buNone/>
            </a:pPr>
            <a:r>
              <a:rPr lang="fr-FR" dirty="0" smtClean="0"/>
              <a:t>    -Un projet d’observation (dans la nature, en laboratoire, etc.).</a:t>
            </a:r>
          </a:p>
          <a:p>
            <a:pPr>
              <a:buNone/>
            </a:pPr>
            <a:r>
              <a:rPr lang="fr-FR" dirty="0" smtClean="0"/>
              <a:t>     -Un projet d’exploration de bases de données ou de bibliographie.</a:t>
            </a:r>
          </a:p>
          <a:p>
            <a:pPr>
              <a:buNone/>
            </a:pPr>
            <a:r>
              <a:rPr lang="fr-FR" smtClean="0"/>
              <a:t>    -Un </a:t>
            </a:r>
            <a:r>
              <a:rPr lang="fr-FR" dirty="0" smtClean="0"/>
              <a:t>projet de modélisation.</a:t>
            </a:r>
          </a:p>
          <a:p>
            <a:pPr>
              <a:buNone/>
            </a:pPr>
            <a:r>
              <a:rPr lang="fr-FR" dirty="0" smtClean="0"/>
              <a:t>	</a:t>
            </a:r>
          </a:p>
          <a:p>
            <a:pPr>
              <a:buNone/>
            </a:pPr>
            <a:r>
              <a:rPr lang="fr-FR" b="1" dirty="0" smtClean="0"/>
              <a:t>     Les élèves savent ce qu’ils vont faire et   pourquoi</a:t>
            </a:r>
            <a:r>
              <a:rPr lang="fr-FR" dirty="0" smtClean="0"/>
              <a:t>.</a:t>
            </a:r>
          </a:p>
          <a:p>
            <a:endParaRPr lang="fr-FR" dirty="0"/>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4- La mise en œuvre de la stratégie:</a:t>
            </a:r>
            <a:r>
              <a:rPr lang="fr-FR" dirty="0" smtClean="0"/>
              <a:t/>
            </a:r>
            <a:br>
              <a:rPr lang="fr-FR" dirty="0" smtClean="0"/>
            </a:br>
            <a:endParaRPr lang="fr-FR" dirty="0"/>
          </a:p>
        </p:txBody>
      </p:sp>
      <p:sp>
        <p:nvSpPr>
          <p:cNvPr id="3" name="Espace réservé du contenu 2"/>
          <p:cNvSpPr>
            <a:spLocks noGrp="1"/>
          </p:cNvSpPr>
          <p:nvPr>
            <p:ph idx="1"/>
          </p:nvPr>
        </p:nvSpPr>
        <p:spPr/>
        <p:txBody>
          <a:bodyPr/>
          <a:lstStyle/>
          <a:p>
            <a:pPr>
              <a:buNone/>
            </a:pPr>
            <a:r>
              <a:rPr lang="fr-FR" dirty="0" smtClean="0"/>
              <a:t>    •Phase de durée principale</a:t>
            </a:r>
          </a:p>
          <a:p>
            <a:pPr>
              <a:buNone/>
            </a:pPr>
            <a:r>
              <a:rPr lang="fr-FR" dirty="0" smtClean="0"/>
              <a:t>    •Variété infinie</a:t>
            </a:r>
          </a:p>
          <a:p>
            <a:pPr>
              <a:buNone/>
            </a:pPr>
            <a:r>
              <a:rPr lang="fr-FR" dirty="0" smtClean="0"/>
              <a:t>    •Priorité au concret	</a:t>
            </a:r>
          </a:p>
          <a:p>
            <a:pPr>
              <a:buNone/>
            </a:pPr>
            <a:endParaRPr lang="fr-FR" dirty="0" smtClean="0"/>
          </a:p>
          <a:p>
            <a:endParaRPr lang="fr-FR" dirty="0" smtClean="0"/>
          </a:p>
          <a:p>
            <a:pPr>
              <a:buNone/>
            </a:pPr>
            <a:r>
              <a:rPr lang="fr-FR" dirty="0" smtClean="0"/>
              <a:t>       </a:t>
            </a:r>
            <a:r>
              <a:rPr lang="fr-FR" b="1" dirty="0" smtClean="0"/>
              <a:t>L’élève fait et sait pourquoi il fait</a:t>
            </a:r>
          </a:p>
          <a:p>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Démarche scientifique</a:t>
            </a:r>
            <a:br>
              <a:rPr lang="fr-FR" dirty="0" smtClean="0"/>
            </a:br>
            <a:r>
              <a:rPr lang="fr-FR" dirty="0" smtClean="0"/>
              <a:t>Etapes(suite)</a:t>
            </a:r>
            <a:endParaRPr lang="fr-FR" dirty="0"/>
          </a:p>
        </p:txBody>
      </p:sp>
      <p:sp>
        <p:nvSpPr>
          <p:cNvPr id="3" name="Espace réservé du contenu 2"/>
          <p:cNvSpPr>
            <a:spLocks noGrp="1"/>
          </p:cNvSpPr>
          <p:nvPr>
            <p:ph idx="1"/>
          </p:nvPr>
        </p:nvSpPr>
        <p:spPr/>
        <p:txBody>
          <a:bodyPr>
            <a:normAutofit fontScale="92500" lnSpcReduction="10000"/>
          </a:bodyPr>
          <a:lstStyle/>
          <a:p>
            <a:pPr>
              <a:buNone/>
            </a:pPr>
            <a:r>
              <a:rPr lang="fr-FR" b="1" dirty="0" smtClean="0"/>
              <a:t>5/ Traitement des données obtenues.(Résultats-</a:t>
            </a:r>
            <a:r>
              <a:rPr lang="fr-FR" b="1" dirty="0" err="1" smtClean="0"/>
              <a:t>Intérpretation</a:t>
            </a:r>
            <a:r>
              <a:rPr lang="fr-FR" b="1" dirty="0" smtClean="0"/>
              <a:t>)</a:t>
            </a:r>
            <a:r>
              <a:rPr lang="fr-FR" dirty="0" smtClean="0"/>
              <a:t/>
            </a:r>
            <a:br>
              <a:rPr lang="fr-FR" dirty="0" smtClean="0"/>
            </a:br>
            <a:r>
              <a:rPr lang="fr-FR" dirty="0" smtClean="0"/>
              <a:t>•  vérifier si les renseignements trouvés disent la même chose.</a:t>
            </a:r>
            <a:br>
              <a:rPr lang="fr-FR" dirty="0" smtClean="0"/>
            </a:br>
            <a:r>
              <a:rPr lang="fr-FR" dirty="0" smtClean="0"/>
              <a:t>•  éliminer les renseignements faux ou inutiles.</a:t>
            </a:r>
            <a:br>
              <a:rPr lang="fr-FR" dirty="0" smtClean="0"/>
            </a:br>
            <a:r>
              <a:rPr lang="fr-FR" dirty="0" smtClean="0"/>
              <a:t>•  classer les renseignements importants.</a:t>
            </a:r>
            <a:br>
              <a:rPr lang="fr-FR" dirty="0" smtClean="0"/>
            </a:br>
            <a:r>
              <a:rPr lang="fr-FR" dirty="0" smtClean="0"/>
              <a:t>• faire des tableaux, des dessins ou des diagrammes.</a:t>
            </a:r>
            <a:br>
              <a:rPr lang="fr-FR" dirty="0" smtClean="0"/>
            </a:br>
            <a:r>
              <a:rPr lang="fr-FR" dirty="0" smtClean="0"/>
              <a:t>•  comparer les renseignements avec son hypothèse. </a:t>
            </a:r>
            <a:endParaRPr lang="fr-FR" dirty="0"/>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5-La confrontation:</a:t>
            </a:r>
            <a:r>
              <a:rPr lang="fr-FR" dirty="0" smtClean="0"/>
              <a:t/>
            </a:r>
            <a:br>
              <a:rPr lang="fr-FR" dirty="0" smtClean="0"/>
            </a:br>
            <a:endParaRPr lang="fr-FR" dirty="0"/>
          </a:p>
        </p:txBody>
      </p:sp>
      <p:sp>
        <p:nvSpPr>
          <p:cNvPr id="3" name="Espace réservé du contenu 2"/>
          <p:cNvSpPr>
            <a:spLocks noGrp="1"/>
          </p:cNvSpPr>
          <p:nvPr>
            <p:ph idx="1"/>
          </p:nvPr>
        </p:nvSpPr>
        <p:spPr/>
        <p:txBody>
          <a:bodyPr/>
          <a:lstStyle/>
          <a:p>
            <a:pPr>
              <a:buNone/>
            </a:pPr>
            <a:r>
              <a:rPr lang="fr-FR" dirty="0" smtClean="0"/>
              <a:t>    •Faits recherchés / faits découverts</a:t>
            </a:r>
          </a:p>
          <a:p>
            <a:pPr>
              <a:buNone/>
            </a:pPr>
            <a:r>
              <a:rPr lang="fr-FR" dirty="0" smtClean="0"/>
              <a:t>    •Résultats prévus / résultats obtenus</a:t>
            </a:r>
          </a:p>
          <a:p>
            <a:pPr>
              <a:buNone/>
            </a:pPr>
            <a:r>
              <a:rPr lang="fr-FR" dirty="0" smtClean="0"/>
              <a:t>    •Idées initiales / épreuve des faits</a:t>
            </a:r>
          </a:p>
          <a:p>
            <a:pPr>
              <a:buNone/>
            </a:pPr>
            <a:endParaRPr lang="fr-FR" dirty="0" smtClean="0"/>
          </a:p>
          <a:p>
            <a:pPr>
              <a:buNone/>
            </a:pPr>
            <a:endParaRPr lang="fr-FR" dirty="0" smtClean="0"/>
          </a:p>
          <a:p>
            <a:pPr>
              <a:buNone/>
            </a:pPr>
            <a:r>
              <a:rPr lang="fr-FR" b="1" dirty="0" smtClean="0"/>
              <a:t>       Le bilan des réussites et des échecs </a:t>
            </a:r>
          </a:p>
          <a:p>
            <a:endParaRPr lang="fr-FR" dirty="0"/>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6-La terminaison:</a:t>
            </a:r>
            <a:r>
              <a:rPr lang="fr-FR" dirty="0" smtClean="0"/>
              <a:t/>
            </a:r>
            <a:br>
              <a:rPr lang="fr-FR" dirty="0" smtClean="0"/>
            </a:br>
            <a:endParaRPr lang="fr-FR" dirty="0"/>
          </a:p>
        </p:txBody>
      </p:sp>
      <p:sp>
        <p:nvSpPr>
          <p:cNvPr id="3" name="Espace réservé du contenu 2"/>
          <p:cNvSpPr>
            <a:spLocks noGrp="1"/>
          </p:cNvSpPr>
          <p:nvPr>
            <p:ph idx="1"/>
          </p:nvPr>
        </p:nvSpPr>
        <p:spPr/>
        <p:txBody>
          <a:bodyPr/>
          <a:lstStyle/>
          <a:p>
            <a:pPr>
              <a:buNone/>
            </a:pPr>
            <a:r>
              <a:rPr lang="fr-FR" dirty="0" smtClean="0"/>
              <a:t>    •L’énoncé du savoir construit</a:t>
            </a:r>
          </a:p>
          <a:p>
            <a:pPr>
              <a:buNone/>
            </a:pPr>
            <a:r>
              <a:rPr lang="fr-FR" dirty="0" smtClean="0"/>
              <a:t>    •L’énoncé de ce qui reste à comprendre</a:t>
            </a:r>
          </a:p>
          <a:p>
            <a:pPr>
              <a:buNone/>
            </a:pPr>
            <a:endParaRPr lang="fr-FR" dirty="0" smtClean="0"/>
          </a:p>
          <a:p>
            <a:pPr>
              <a:buNone/>
            </a:pPr>
            <a:endParaRPr lang="fr-FR" dirty="0" smtClean="0"/>
          </a:p>
          <a:p>
            <a:pPr>
              <a:buNone/>
            </a:pPr>
            <a:r>
              <a:rPr lang="fr-FR" dirty="0" smtClean="0"/>
              <a:t>   </a:t>
            </a:r>
            <a:r>
              <a:rPr lang="fr-FR" b="1" dirty="0" smtClean="0"/>
              <a:t>On n’a pas fait tout ça pour rien, mais c’est loin d’être fini…..</a:t>
            </a:r>
          </a:p>
          <a:p>
            <a:endParaRPr lang="fr-FR" dirty="0"/>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Bilan:</a:t>
            </a:r>
            <a:endParaRPr lang="fr-FR" dirty="0"/>
          </a:p>
        </p:txBody>
      </p:sp>
      <p:sp>
        <p:nvSpPr>
          <p:cNvPr id="3" name="Espace réservé du contenu 2"/>
          <p:cNvSpPr>
            <a:spLocks noGrp="1"/>
          </p:cNvSpPr>
          <p:nvPr>
            <p:ph idx="1"/>
          </p:nvPr>
        </p:nvSpPr>
        <p:spPr/>
        <p:txBody>
          <a:bodyPr/>
          <a:lstStyle/>
          <a:p>
            <a:r>
              <a:rPr lang="fr-FR" dirty="0" smtClean="0"/>
              <a:t>La démarche d’investigation n’est donc </a:t>
            </a:r>
            <a:r>
              <a:rPr lang="fr-FR" smtClean="0"/>
              <a:t>pas stéréotypée</a:t>
            </a:r>
          </a:p>
          <a:p>
            <a:endParaRPr lang="fr-FR" dirty="0" smtClean="0"/>
          </a:p>
          <a:p>
            <a:r>
              <a:rPr lang="fr-FR" dirty="0" smtClean="0"/>
              <a:t>C’est un enchaînement logique d’étapes aux modalités diverses, qui donne du sens à ce que l’élève apprend.</a:t>
            </a:r>
          </a:p>
          <a:p>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Démarche scientifique</a:t>
            </a:r>
            <a:br>
              <a:rPr lang="fr-FR" dirty="0" smtClean="0"/>
            </a:br>
            <a:r>
              <a:rPr lang="fr-FR" dirty="0" smtClean="0"/>
              <a:t>Etapes(suite)</a:t>
            </a:r>
            <a:endParaRPr lang="fr-FR" dirty="0"/>
          </a:p>
        </p:txBody>
      </p:sp>
      <p:sp>
        <p:nvSpPr>
          <p:cNvPr id="3" name="Espace réservé du contenu 2"/>
          <p:cNvSpPr>
            <a:spLocks noGrp="1"/>
          </p:cNvSpPr>
          <p:nvPr>
            <p:ph idx="1"/>
          </p:nvPr>
        </p:nvSpPr>
        <p:spPr/>
        <p:txBody>
          <a:bodyPr>
            <a:normAutofit/>
          </a:bodyPr>
          <a:lstStyle/>
          <a:p>
            <a:pPr>
              <a:buNone/>
            </a:pPr>
            <a:r>
              <a:rPr lang="fr-FR" b="1" dirty="0" smtClean="0"/>
              <a:t>   5. La conclusion</a:t>
            </a:r>
            <a:r>
              <a:rPr lang="fr-FR" dirty="0" smtClean="0"/>
              <a:t/>
            </a:r>
            <a:br>
              <a:rPr lang="fr-FR" dirty="0" smtClean="0"/>
            </a:br>
            <a:r>
              <a:rPr lang="fr-FR" dirty="0" smtClean="0"/>
              <a:t/>
            </a:r>
            <a:br>
              <a:rPr lang="fr-FR" dirty="0" smtClean="0"/>
            </a:br>
            <a:r>
              <a:rPr lang="fr-FR" dirty="0" smtClean="0"/>
              <a:t> faire la synthèse de la recherche.</a:t>
            </a:r>
            <a:br>
              <a:rPr lang="fr-FR" dirty="0" smtClean="0"/>
            </a:br>
            <a:r>
              <a:rPr lang="fr-FR" dirty="0" smtClean="0"/>
              <a:t>•  dire si l’ hypothèse est vérifiée ou rejetée en expliquant pourquoi.</a:t>
            </a:r>
            <a:br>
              <a:rPr lang="fr-FR" dirty="0" smtClean="0"/>
            </a:br>
            <a:r>
              <a:rPr lang="fr-FR" dirty="0" smtClean="0"/>
              <a:t>•  expliquer ce que la recherche nous a permis d'apprendre(</a:t>
            </a:r>
            <a:r>
              <a:rPr lang="fr-FR" dirty="0" err="1" smtClean="0">
                <a:solidFill>
                  <a:srgbClr val="FF0000"/>
                </a:solidFill>
              </a:rPr>
              <a:t>loi,théorie</a:t>
            </a:r>
            <a:r>
              <a:rPr lang="fr-FR" dirty="0" smtClean="0"/>
              <a:t>...)</a:t>
            </a:r>
            <a:br>
              <a:rPr lang="fr-FR" dirty="0" smtClean="0"/>
            </a:br>
            <a:r>
              <a:rPr lang="fr-FR" dirty="0" smtClean="0"/>
              <a:t>•  formuler une autre question qui pourrait  permettre de pousser plus loin la recherche. </a:t>
            </a:r>
            <a:endParaRPr lang="fr-F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2190</TotalTime>
  <Words>4043</Words>
  <Application>Microsoft Office PowerPoint</Application>
  <PresentationFormat>Affichage à l'écran (4:3)</PresentationFormat>
  <Paragraphs>573</Paragraphs>
  <Slides>82</Slides>
  <Notes>0</Notes>
  <HiddenSlides>0</HiddenSlides>
  <MMClips>0</MMClips>
  <ScaleCrop>false</ScaleCrop>
  <HeadingPairs>
    <vt:vector size="4" baseType="variant">
      <vt:variant>
        <vt:lpstr>Thème</vt:lpstr>
      </vt:variant>
      <vt:variant>
        <vt:i4>1</vt:i4>
      </vt:variant>
      <vt:variant>
        <vt:lpstr>Titres des diapositives</vt:lpstr>
      </vt:variant>
      <vt:variant>
        <vt:i4>82</vt:i4>
      </vt:variant>
    </vt:vector>
  </HeadingPairs>
  <TitlesOfParts>
    <vt:vector size="83" baseType="lpstr">
      <vt:lpstr>Thème Office</vt:lpstr>
      <vt:lpstr>Pourquoi la démarche expérimentale?</vt:lpstr>
      <vt:lpstr>La démarche scientifique</vt:lpstr>
      <vt:lpstr>Etapes de la démarche scientifique:</vt:lpstr>
      <vt:lpstr>Démarche scientifique Etapes:</vt:lpstr>
      <vt:lpstr>Démarche scientifique Etapes(suite)</vt:lpstr>
      <vt:lpstr>Démarche scientifique Etapes(suite)</vt:lpstr>
      <vt:lpstr>Démarche scientifique Etapes(suite):</vt:lpstr>
      <vt:lpstr>Démarche scientifique Etapes(suite)</vt:lpstr>
      <vt:lpstr>Démarche scientifique Etapes(suite)</vt:lpstr>
      <vt:lpstr>La démarche expérimentale</vt:lpstr>
      <vt:lpstr>Étapes de la démarche expérimentale Claude Bernard (1865)</vt:lpstr>
      <vt:lpstr>Cariou a ajouté en2003 une étape, on obtient alors:</vt:lpstr>
      <vt:lpstr>Etapes de la démarche expérimentale</vt:lpstr>
      <vt:lpstr>On résume la démarche expérimentale: </vt:lpstr>
      <vt:lpstr>Il est important de noter que:</vt:lpstr>
      <vt:lpstr>Remarques:</vt:lpstr>
      <vt:lpstr>Etapes de la démarche expérimentale Présentation:</vt:lpstr>
      <vt:lpstr>Au primaire</vt:lpstr>
      <vt:lpstr> Au collège:</vt:lpstr>
      <vt:lpstr>A l’issue des études au lycée:</vt:lpstr>
      <vt:lpstr>Etape d’observation Définition</vt:lpstr>
      <vt:lpstr>Quelle définition pour le réel?</vt:lpstr>
      <vt:lpstr>Parfois le réel est imposé</vt:lpstr>
      <vt:lpstr>Le réel orienté</vt:lpstr>
      <vt:lpstr>Remarques:</vt:lpstr>
      <vt:lpstr>Difficultés rencontrées pendant l’étape d’observation</vt:lpstr>
      <vt:lpstr>Est-ce que tout est observable?</vt:lpstr>
      <vt:lpstr>Pour résoudre le problème</vt:lpstr>
      <vt:lpstr>Est-ce que tout est mesurable?</vt:lpstr>
      <vt:lpstr>Résoudre le problème?</vt:lpstr>
      <vt:lpstr>En application en cours de svt</vt:lpstr>
      <vt:lpstr>Pour l’enseignant: </vt:lpstr>
      <vt:lpstr>Hypothèse définition</vt:lpstr>
      <vt:lpstr>D’où provient une hypothèse</vt:lpstr>
      <vt:lpstr>Comment formuler une hypothèse?</vt:lpstr>
      <vt:lpstr>Formuler une hypothèse</vt:lpstr>
      <vt:lpstr>Application en cours de SVT</vt:lpstr>
      <vt:lpstr>L’expérimentation Définition</vt:lpstr>
      <vt:lpstr>Caractéristiques de l’expérience:</vt:lpstr>
      <vt:lpstr>Protocole de l’expérimentation</vt:lpstr>
      <vt:lpstr>Remarques:</vt:lpstr>
      <vt:lpstr>Etapes de l'expérience:</vt:lpstr>
      <vt:lpstr>1/Préparation de l’expérience: </vt:lpstr>
      <vt:lpstr>Protocole expérimental</vt:lpstr>
      <vt:lpstr>Mode opératoire</vt:lpstr>
      <vt:lpstr>2/Réalisation de l’expérience:</vt:lpstr>
      <vt:lpstr>Application en cours de svt:</vt:lpstr>
      <vt:lpstr>Application en cours de svt:</vt:lpstr>
      <vt:lpstr>Résultats Définition</vt:lpstr>
      <vt:lpstr>Présentation des  résultats</vt:lpstr>
      <vt:lpstr>Résultats</vt:lpstr>
      <vt:lpstr>Quelle présentation pour quelle expérience en svt?</vt:lpstr>
      <vt:lpstr>Quelle présentation pour quelle expérience en svt( suite)?</vt:lpstr>
      <vt:lpstr>EN COURS DE SVT</vt:lpstr>
      <vt:lpstr>A la fin du cycle, l’élève:</vt:lpstr>
      <vt:lpstr>Caractéristiques des résultats:</vt:lpstr>
      <vt:lpstr>Interprétation Définition</vt:lpstr>
      <vt:lpstr> Exemple: </vt:lpstr>
      <vt:lpstr>Remarque:</vt:lpstr>
      <vt:lpstr>En cours de svt:</vt:lpstr>
      <vt:lpstr>Conclusion Définition</vt:lpstr>
      <vt:lpstr>Définition</vt:lpstr>
      <vt:lpstr>Pour l’élève: Formulation</vt:lpstr>
      <vt:lpstr>Pour l’élève: Argumentation</vt:lpstr>
      <vt:lpstr>Pour cela plusieurs pistes d’apprentissage:</vt:lpstr>
      <vt:lpstr>Qu’entend-on par démarche d’investigation?</vt:lpstr>
      <vt:lpstr>Quelle différence entre démarche d’investigation et démarche scientifique ?</vt:lpstr>
      <vt:lpstr>Diapositive 68</vt:lpstr>
      <vt:lpstr>Au bilan:</vt:lpstr>
      <vt:lpstr>Diapositive 70</vt:lpstr>
      <vt:lpstr>Diapositive 71</vt:lpstr>
      <vt:lpstr>Etapes de la démarche d’investigation</vt:lpstr>
      <vt:lpstr>Remarque </vt:lpstr>
      <vt:lpstr>En cours de SVT:</vt:lpstr>
      <vt:lpstr>La démarche d’investigation en svt (d’après Dominique Rojat) </vt:lpstr>
      <vt:lpstr>1/ La motivation peut être déclenchée par :</vt:lpstr>
      <vt:lpstr>2-La problématisation peut consister à énoncer: </vt:lpstr>
      <vt:lpstr>3-La définition de la stratégie de recherche c’est préciser :</vt:lpstr>
      <vt:lpstr>4- La mise en œuvre de la stratégie: </vt:lpstr>
      <vt:lpstr>5-La confrontation: </vt:lpstr>
      <vt:lpstr>6-La terminaison: </vt:lpstr>
      <vt:lpstr>Bilan: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Étapes de la démarche expérimentale</dc:title>
  <dc:creator>amina</dc:creator>
  <cp:lastModifiedBy>hp</cp:lastModifiedBy>
  <cp:revision>405</cp:revision>
  <dcterms:created xsi:type="dcterms:W3CDTF">2013-11-13T16:01:23Z</dcterms:created>
  <dcterms:modified xsi:type="dcterms:W3CDTF">2020-12-17T20:20:21Z</dcterms:modified>
</cp:coreProperties>
</file>