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2" r:id="rId3"/>
    <p:sldId id="284" r:id="rId4"/>
    <p:sldId id="278" r:id="rId5"/>
    <p:sldId id="257" r:id="rId6"/>
    <p:sldId id="277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3" r:id="rId16"/>
    <p:sldId id="270" r:id="rId17"/>
    <p:sldId id="271" r:id="rId18"/>
    <p:sldId id="272" r:id="rId19"/>
    <p:sldId id="273" r:id="rId20"/>
    <p:sldId id="275" r:id="rId21"/>
    <p:sldId id="276" r:id="rId22"/>
    <p:sldId id="285" r:id="rId23"/>
  </p:sldIdLst>
  <p:sldSz cx="10693400" cy="7562850"/>
  <p:notesSz cx="10693400" cy="75628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delaziz Abdallaoui" initials="AA" lastIdx="0" clrIdx="0">
    <p:extLst>
      <p:ext uri="{19B8F6BF-5375-455C-9EA6-DF929625EA0E}">
        <p15:presenceInfo xmlns:p15="http://schemas.microsoft.com/office/powerpoint/2012/main" userId="38ea68500f8c6ea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>
      <p:cViewPr varScale="1">
        <p:scale>
          <a:sx n="100" d="100"/>
          <a:sy n="100" d="100"/>
        </p:scale>
        <p:origin x="130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35608" y="685546"/>
            <a:ext cx="7822183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94359" y="6882383"/>
            <a:ext cx="9758045" cy="0"/>
          </a:xfrm>
          <a:custGeom>
            <a:avLst/>
            <a:gdLst/>
            <a:ahLst/>
            <a:cxnLst/>
            <a:rect l="l" t="t" r="r" b="b"/>
            <a:pathLst>
              <a:path w="9758045">
                <a:moveTo>
                  <a:pt x="0" y="0"/>
                </a:moveTo>
                <a:lnTo>
                  <a:pt x="975791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94359" y="6894576"/>
            <a:ext cx="9758045" cy="0"/>
          </a:xfrm>
          <a:custGeom>
            <a:avLst/>
            <a:gdLst/>
            <a:ahLst/>
            <a:cxnLst/>
            <a:rect l="l" t="t" r="r" b="b"/>
            <a:pathLst>
              <a:path w="9758045">
                <a:moveTo>
                  <a:pt x="0" y="0"/>
                </a:moveTo>
                <a:lnTo>
                  <a:pt x="975791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3851" y="654151"/>
            <a:ext cx="9752965" cy="10344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1848" y="1175359"/>
            <a:ext cx="4689475" cy="3241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096383" y="6912413"/>
            <a:ext cx="9448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99948" y="6900191"/>
            <a:ext cx="2780029" cy="180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80118" y="6900191"/>
            <a:ext cx="191134" cy="180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thermomelanges/home" TargetMode="External"/><Relationship Id="rId2" Type="http://schemas.openxmlformats.org/officeDocument/2006/relationships/hyperlink" Target="https://fad.umi.ac.ma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Diagramme_de_phas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27100" y="6873477"/>
            <a:ext cx="2971800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1</a:t>
            </a:fld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2217509" y="1672968"/>
            <a:ext cx="5913174" cy="1620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620"/>
              </a:spcBef>
            </a:pPr>
            <a:r>
              <a:rPr lang="fr-FR" sz="2400" b="1" i="1" spc="-5" dirty="0" smtClean="0">
                <a:latin typeface="Times New Roman"/>
                <a:cs typeface="Times New Roman"/>
              </a:rPr>
              <a:t>Module</a:t>
            </a:r>
            <a:endParaRPr lang="fr-FR" sz="2400" dirty="0">
              <a:latin typeface="Times New Roman"/>
              <a:cs typeface="Times New Roman"/>
            </a:endParaRPr>
          </a:p>
          <a:p>
            <a:pPr marL="233679" algn="ctr">
              <a:spcBef>
                <a:spcPts val="1360"/>
              </a:spcBef>
              <a:tabLst>
                <a:tab pos="5398135" algn="l"/>
              </a:tabLst>
            </a:pPr>
            <a:r>
              <a:rPr lang="fr-FR" sz="2800" b="1" spc="-5" dirty="0" smtClean="0">
                <a:solidFill>
                  <a:srgbClr val="6F2F9F"/>
                </a:solidFill>
                <a:latin typeface="Times New Roman"/>
                <a:cs typeface="Times New Roman"/>
              </a:rPr>
              <a:t>Thermodynamique Chimique</a:t>
            </a:r>
            <a:endParaRPr lang="fr-FR" sz="2800" b="1" spc="-5" dirty="0">
              <a:solidFill>
                <a:srgbClr val="6F2F9F"/>
              </a:solidFill>
              <a:latin typeface="Times New Roman"/>
              <a:cs typeface="Times New Roman"/>
            </a:endParaRPr>
          </a:p>
          <a:p>
            <a:pPr marL="233679" algn="ctr">
              <a:spcBef>
                <a:spcPts val="1360"/>
              </a:spcBef>
              <a:tabLst>
                <a:tab pos="5398135" algn="l"/>
              </a:tabLst>
            </a:pPr>
            <a:r>
              <a:rPr lang="fr-FR" sz="2400" b="1" spc="-5" dirty="0">
                <a:latin typeface="Times New Roman"/>
                <a:cs typeface="Times New Roman"/>
              </a:rPr>
              <a:t>Filière </a:t>
            </a:r>
            <a:r>
              <a:rPr lang="fr-FR" sz="2400" b="1" dirty="0">
                <a:latin typeface="Times New Roman"/>
                <a:cs typeface="Times New Roman"/>
              </a:rPr>
              <a:t>SMC</a:t>
            </a:r>
            <a:r>
              <a:rPr lang="fr-FR" sz="2400" b="1" spc="-10" dirty="0">
                <a:latin typeface="Times New Roman"/>
                <a:cs typeface="Times New Roman"/>
              </a:rPr>
              <a:t> </a:t>
            </a:r>
            <a:r>
              <a:rPr lang="fr-FR" sz="2400" b="1" spc="-10" dirty="0" smtClean="0">
                <a:latin typeface="Times New Roman"/>
                <a:cs typeface="Times New Roman"/>
              </a:rPr>
              <a:t>- </a:t>
            </a:r>
            <a:r>
              <a:rPr lang="fr-FR" sz="2400" b="1" spc="-5" dirty="0" smtClean="0">
                <a:latin typeface="Times New Roman"/>
                <a:cs typeface="Times New Roman"/>
              </a:rPr>
              <a:t>S4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5" name="object 18"/>
          <p:cNvSpPr/>
          <p:nvPr/>
        </p:nvSpPr>
        <p:spPr>
          <a:xfrm>
            <a:off x="3745484" y="436638"/>
            <a:ext cx="2897360" cy="7284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4100274" y="1249752"/>
            <a:ext cx="21877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600" b="1" i="1" dirty="0">
                <a:latin typeface="Times New Roman"/>
                <a:cs typeface="Times New Roman"/>
              </a:rPr>
              <a:t>Département de</a:t>
            </a:r>
            <a:r>
              <a:rPr lang="fr-FR" sz="1600" b="1" i="1" spc="-25" dirty="0">
                <a:latin typeface="Times New Roman"/>
                <a:cs typeface="Times New Roman"/>
              </a:rPr>
              <a:t> </a:t>
            </a:r>
            <a:r>
              <a:rPr lang="fr-FR" sz="1600" b="1" i="1" spc="-5" dirty="0">
                <a:latin typeface="Times New Roman"/>
                <a:cs typeface="Times New Roman"/>
              </a:rPr>
              <a:t>Chimie</a:t>
            </a:r>
            <a:endParaRPr lang="fr-FR" sz="1600" dirty="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7741" y="5797649"/>
            <a:ext cx="3322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/>
                <a:cs typeface="Times New Roman"/>
              </a:rPr>
              <a:t>Pr ABDALLAOUI</a:t>
            </a:r>
            <a:r>
              <a:rPr lang="fr-FR" b="1" spc="-15" dirty="0" smtClean="0">
                <a:latin typeface="Times New Roman"/>
                <a:cs typeface="Times New Roman"/>
              </a:rPr>
              <a:t> </a:t>
            </a:r>
            <a:r>
              <a:rPr lang="fr-FR" b="1" dirty="0" smtClean="0">
                <a:latin typeface="Times New Roman"/>
                <a:cs typeface="Times New Roman"/>
              </a:rPr>
              <a:t>Abdelaziz 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a.abdallaoui@umi.ac.ma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64568" y="3853433"/>
            <a:ext cx="578880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Solution TD Série </a:t>
            </a:r>
            <a:r>
              <a:rPr lang="fr-FR" sz="4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N°5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36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02684" y="783378"/>
            <a:ext cx="504956" cy="45719"/>
          </a:xfrm>
          <a:custGeom>
            <a:avLst/>
            <a:gdLst/>
            <a:ahLst/>
            <a:cxnLst/>
            <a:rect l="l" t="t" r="r" b="b"/>
            <a:pathLst>
              <a:path w="434339">
                <a:moveTo>
                  <a:pt x="0" y="0"/>
                </a:moveTo>
                <a:lnTo>
                  <a:pt x="4337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28043" y="748001"/>
            <a:ext cx="806643" cy="2301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545" algn="l"/>
              </a:tabLst>
            </a:pPr>
            <a:r>
              <a:rPr sz="1400" i="1" spc="85" dirty="0">
                <a:latin typeface="Times New Roman"/>
                <a:cs typeface="Times New Roman"/>
              </a:rPr>
              <a:t>i	</a:t>
            </a:r>
            <a:r>
              <a:rPr lang="fr-FR" sz="1400" i="1" spc="85" dirty="0" smtClean="0">
                <a:latin typeface="Times New Roman"/>
                <a:cs typeface="Times New Roman"/>
              </a:rPr>
              <a:t>  </a:t>
            </a:r>
            <a:r>
              <a:rPr sz="1400" i="1" spc="120" dirty="0" smtClean="0">
                <a:latin typeface="Times New Roman"/>
                <a:cs typeface="Times New Roman"/>
              </a:rPr>
              <a:t>s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02684" y="869191"/>
            <a:ext cx="698296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275" dirty="0">
                <a:latin typeface="Times New Roman"/>
                <a:cs typeface="Times New Roman"/>
              </a:rPr>
              <a:t>100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61152" y="556157"/>
            <a:ext cx="3746230" cy="3853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337820" algn="l"/>
                <a:tab pos="1426845" algn="l"/>
              </a:tabLst>
            </a:pPr>
            <a:r>
              <a:rPr sz="2400" i="1" spc="265" dirty="0">
                <a:latin typeface="Times New Roman"/>
                <a:cs typeface="Times New Roman"/>
              </a:rPr>
              <a:t>n	</a:t>
            </a:r>
            <a:r>
              <a:rPr sz="2400" spc="290" dirty="0">
                <a:latin typeface="Symbol"/>
                <a:cs typeface="Symbol"/>
              </a:rPr>
              <a:t>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i="1" spc="265" dirty="0">
                <a:latin typeface="Times New Roman"/>
                <a:cs typeface="Times New Roman"/>
              </a:rPr>
              <a:t>n</a:t>
            </a:r>
            <a:r>
              <a:rPr sz="2400" i="1" spc="105" dirty="0">
                <a:latin typeface="Times New Roman"/>
                <a:cs typeface="Times New Roman"/>
              </a:rPr>
              <a:t> </a:t>
            </a:r>
            <a:r>
              <a:rPr sz="2400" spc="130" dirty="0">
                <a:latin typeface="Times New Roman"/>
                <a:cs typeface="Times New Roman"/>
              </a:rPr>
              <a:t>.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3200" spc="405" baseline="35493" dirty="0">
                <a:latin typeface="Times New Roman"/>
                <a:cs typeface="Times New Roman"/>
              </a:rPr>
              <a:t>60	</a:t>
            </a:r>
            <a:r>
              <a:rPr sz="2400" spc="290" dirty="0">
                <a:latin typeface="Symbol"/>
                <a:cs typeface="Symbol"/>
              </a:rPr>
              <a:t></a:t>
            </a:r>
            <a:r>
              <a:rPr sz="2400" spc="-210" dirty="0">
                <a:latin typeface="Times New Roman"/>
                <a:cs typeface="Times New Roman"/>
              </a:rPr>
              <a:t> </a:t>
            </a:r>
            <a:r>
              <a:rPr sz="2400" spc="270" dirty="0">
                <a:latin typeface="Times New Roman"/>
                <a:cs typeface="Times New Roman"/>
              </a:rPr>
              <a:t>17</a:t>
            </a:r>
            <a:r>
              <a:rPr sz="2400" i="1" spc="270" dirty="0">
                <a:latin typeface="Times New Roman"/>
                <a:cs typeface="Times New Roman"/>
              </a:rPr>
              <a:t>mol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4548" y="1289622"/>
            <a:ext cx="7493000" cy="8388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sz="2000" dirty="0">
                <a:latin typeface="Times New Roman"/>
                <a:cs typeface="Times New Roman"/>
              </a:rPr>
              <a:t>Le </a:t>
            </a:r>
            <a:r>
              <a:rPr sz="2000" spc="-5" dirty="0">
                <a:latin typeface="Times New Roman"/>
                <a:cs typeface="Times New Roman"/>
              </a:rPr>
              <a:t>nombre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mole </a:t>
            </a:r>
            <a:r>
              <a:rPr sz="2000" dirty="0">
                <a:latin typeface="Times New Roman"/>
                <a:cs typeface="Times New Roman"/>
              </a:rPr>
              <a:t>d’eau qui </a:t>
            </a:r>
            <a:r>
              <a:rPr sz="2000" spc="-5" dirty="0">
                <a:latin typeface="Times New Roman"/>
                <a:cs typeface="Times New Roman"/>
              </a:rPr>
              <a:t>pourrait s’évaporer </a:t>
            </a:r>
            <a:r>
              <a:rPr sz="2000" dirty="0">
                <a:latin typeface="Times New Roman"/>
                <a:cs typeface="Times New Roman"/>
              </a:rPr>
              <a:t>de la </a:t>
            </a:r>
            <a:r>
              <a:rPr sz="2000" spc="-5" dirty="0">
                <a:latin typeface="Times New Roman"/>
                <a:cs typeface="Times New Roman"/>
              </a:rPr>
              <a:t>flaque </a:t>
            </a:r>
            <a:r>
              <a:rPr sz="2000" dirty="0">
                <a:latin typeface="Times New Roman"/>
                <a:cs typeface="Times New Roman"/>
              </a:rPr>
              <a:t>est </a:t>
            </a:r>
            <a:r>
              <a:rPr sz="2000" b="1" dirty="0">
                <a:latin typeface="Times New Roman"/>
                <a:cs typeface="Times New Roman"/>
              </a:rPr>
              <a:t>n</a:t>
            </a:r>
            <a:r>
              <a:rPr sz="1950" b="1" baseline="-6410" dirty="0">
                <a:latin typeface="Times New Roman"/>
                <a:cs typeface="Times New Roman"/>
              </a:rPr>
              <a:t>e</a:t>
            </a:r>
            <a:r>
              <a:rPr sz="1950" b="1" spc="307" baseline="-64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:</a:t>
            </a:r>
          </a:p>
          <a:p>
            <a:pPr marL="2320290">
              <a:lnSpc>
                <a:spcPct val="100000"/>
              </a:lnSpc>
              <a:spcBef>
                <a:spcPts val="665"/>
              </a:spcBef>
            </a:pPr>
            <a:r>
              <a:rPr sz="2300" i="1" spc="195" dirty="0">
                <a:latin typeface="Times New Roman"/>
                <a:cs typeface="Times New Roman"/>
              </a:rPr>
              <a:t>n</a:t>
            </a:r>
            <a:r>
              <a:rPr sz="2025" i="1" spc="292" baseline="-22633" dirty="0">
                <a:latin typeface="Times New Roman"/>
                <a:cs typeface="Times New Roman"/>
              </a:rPr>
              <a:t>e</a:t>
            </a:r>
            <a:r>
              <a:rPr sz="2025" i="1" spc="847" baseline="-22633" dirty="0">
                <a:latin typeface="Times New Roman"/>
                <a:cs typeface="Times New Roman"/>
              </a:rPr>
              <a:t> </a:t>
            </a:r>
            <a:r>
              <a:rPr sz="2300" spc="345" dirty="0">
                <a:latin typeface="Symbol"/>
                <a:cs typeface="Symbol"/>
              </a:rPr>
              <a:t></a:t>
            </a:r>
            <a:r>
              <a:rPr sz="2300" spc="80" dirty="0">
                <a:latin typeface="Times New Roman"/>
                <a:cs typeface="Times New Roman"/>
              </a:rPr>
              <a:t> </a:t>
            </a:r>
            <a:r>
              <a:rPr sz="2300" i="1" spc="210" dirty="0">
                <a:latin typeface="Times New Roman"/>
                <a:cs typeface="Times New Roman"/>
              </a:rPr>
              <a:t>n</a:t>
            </a:r>
            <a:r>
              <a:rPr sz="2025" i="1" spc="315" baseline="-22633" dirty="0">
                <a:latin typeface="Times New Roman"/>
                <a:cs typeface="Times New Roman"/>
              </a:rPr>
              <a:t>s</a:t>
            </a:r>
            <a:r>
              <a:rPr sz="2025" i="1" spc="742" baseline="-22633" dirty="0">
                <a:latin typeface="Times New Roman"/>
                <a:cs typeface="Times New Roman"/>
              </a:rPr>
              <a:t> </a:t>
            </a:r>
            <a:r>
              <a:rPr sz="2300" spc="345" dirty="0">
                <a:latin typeface="Symbol"/>
                <a:cs typeface="Symbol"/>
              </a:rPr>
              <a:t>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i="1" spc="150" dirty="0">
                <a:latin typeface="Times New Roman"/>
                <a:cs typeface="Times New Roman"/>
              </a:rPr>
              <a:t>n</a:t>
            </a:r>
            <a:r>
              <a:rPr sz="2025" i="1" spc="225" baseline="-22633" dirty="0">
                <a:latin typeface="Times New Roman"/>
                <a:cs typeface="Times New Roman"/>
              </a:rPr>
              <a:t>i</a:t>
            </a:r>
            <a:r>
              <a:rPr sz="2025" i="1" spc="922" baseline="-22633" dirty="0">
                <a:latin typeface="Times New Roman"/>
                <a:cs typeface="Times New Roman"/>
              </a:rPr>
              <a:t> </a:t>
            </a:r>
            <a:r>
              <a:rPr sz="2300" spc="345" dirty="0">
                <a:latin typeface="Symbol"/>
                <a:cs typeface="Symbol"/>
              </a:rPr>
              <a:t></a:t>
            </a:r>
            <a:r>
              <a:rPr sz="2300" spc="75" dirty="0">
                <a:latin typeface="Times New Roman"/>
                <a:cs typeface="Times New Roman"/>
              </a:rPr>
              <a:t> </a:t>
            </a:r>
            <a:r>
              <a:rPr sz="2300" spc="215" dirty="0">
                <a:latin typeface="Times New Roman"/>
                <a:cs typeface="Times New Roman"/>
              </a:rPr>
              <a:t>28,34</a:t>
            </a:r>
            <a:r>
              <a:rPr sz="2300" spc="105" dirty="0">
                <a:latin typeface="Times New Roman"/>
                <a:cs typeface="Times New Roman"/>
              </a:rPr>
              <a:t> </a:t>
            </a:r>
            <a:r>
              <a:rPr sz="2300" spc="340" dirty="0">
                <a:latin typeface="Symbol"/>
                <a:cs typeface="Symbol"/>
              </a:rPr>
              <a:t></a:t>
            </a:r>
            <a:r>
              <a:rPr sz="2300" spc="340" dirty="0">
                <a:latin typeface="Times New Roman"/>
                <a:cs typeface="Times New Roman"/>
              </a:rPr>
              <a:t>17</a:t>
            </a:r>
            <a:r>
              <a:rPr sz="2300" spc="260" dirty="0">
                <a:latin typeface="Times New Roman"/>
                <a:cs typeface="Times New Roman"/>
              </a:rPr>
              <a:t> </a:t>
            </a:r>
            <a:r>
              <a:rPr sz="2300" spc="345" dirty="0">
                <a:latin typeface="Symbol"/>
                <a:cs typeface="Symbol"/>
              </a:rPr>
              <a:t></a:t>
            </a:r>
            <a:r>
              <a:rPr sz="2300" spc="-235" dirty="0">
                <a:latin typeface="Times New Roman"/>
                <a:cs typeface="Times New Roman"/>
              </a:rPr>
              <a:t> </a:t>
            </a:r>
            <a:r>
              <a:rPr sz="2300" spc="180" dirty="0">
                <a:latin typeface="Times New Roman"/>
                <a:cs typeface="Times New Roman"/>
              </a:rPr>
              <a:t>11,34</a:t>
            </a:r>
            <a:r>
              <a:rPr sz="2300" spc="-350" dirty="0">
                <a:latin typeface="Times New Roman"/>
                <a:cs typeface="Times New Roman"/>
              </a:rPr>
              <a:t> </a:t>
            </a:r>
            <a:r>
              <a:rPr sz="2300" i="1" spc="265" dirty="0">
                <a:latin typeface="Times New Roman"/>
                <a:cs typeface="Times New Roman"/>
              </a:rPr>
              <a:t>mol</a:t>
            </a:r>
            <a:endParaRPr sz="23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54727" y="2594358"/>
            <a:ext cx="606425" cy="0"/>
          </a:xfrm>
          <a:custGeom>
            <a:avLst/>
            <a:gdLst/>
            <a:ahLst/>
            <a:cxnLst/>
            <a:rect l="l" t="t" r="r" b="b"/>
            <a:pathLst>
              <a:path w="606425">
                <a:moveTo>
                  <a:pt x="0" y="0"/>
                </a:moveTo>
                <a:lnTo>
                  <a:pt x="605835" y="0"/>
                </a:lnTo>
              </a:path>
            </a:pathLst>
          </a:custGeom>
          <a:ln w="98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763636" y="2571412"/>
            <a:ext cx="17589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i="1" spc="110" dirty="0">
                <a:latin typeface="Symbol"/>
                <a:cs typeface="Symbol"/>
              </a:rPr>
              <a:t>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12923" y="2604467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>
                <a:moveTo>
                  <a:pt x="0" y="0"/>
                </a:moveTo>
                <a:lnTo>
                  <a:pt x="340962" y="0"/>
                </a:lnTo>
              </a:path>
            </a:pathLst>
          </a:custGeom>
          <a:ln w="98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61477" y="2604467"/>
            <a:ext cx="625475" cy="0"/>
          </a:xfrm>
          <a:custGeom>
            <a:avLst/>
            <a:gdLst/>
            <a:ahLst/>
            <a:cxnLst/>
            <a:rect l="l" t="t" r="r" b="b"/>
            <a:pathLst>
              <a:path w="625475">
                <a:moveTo>
                  <a:pt x="0" y="0"/>
                </a:moveTo>
                <a:lnTo>
                  <a:pt x="625293" y="0"/>
                </a:lnTo>
              </a:path>
            </a:pathLst>
          </a:custGeom>
          <a:ln w="98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239530" y="2600913"/>
            <a:ext cx="20764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i="1" spc="300" dirty="0">
                <a:latin typeface="Times New Roman"/>
                <a:cs typeface="Times New Roman"/>
              </a:rPr>
              <a:t>V</a:t>
            </a:r>
            <a:endParaRPr sz="185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48519" y="2600913"/>
            <a:ext cx="20764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i="1" spc="300" dirty="0">
                <a:latin typeface="Times New Roman"/>
                <a:cs typeface="Times New Roman"/>
              </a:rPr>
              <a:t>V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91499" y="2265071"/>
            <a:ext cx="87693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75" spc="405" baseline="-36036" dirty="0">
                <a:latin typeface="Symbol"/>
                <a:cs typeface="Symbol"/>
              </a:rPr>
              <a:t></a:t>
            </a:r>
            <a:r>
              <a:rPr sz="2775" spc="-195" baseline="-36036" dirty="0">
                <a:latin typeface="Times New Roman"/>
                <a:cs typeface="Times New Roman"/>
              </a:rPr>
              <a:t> </a:t>
            </a:r>
            <a:r>
              <a:rPr sz="1850" i="1" spc="155" dirty="0">
                <a:latin typeface="Times New Roman"/>
                <a:cs typeface="Times New Roman"/>
              </a:rPr>
              <a:t>n</a:t>
            </a:r>
            <a:r>
              <a:rPr sz="1575" i="1" spc="232" baseline="-23809" dirty="0">
                <a:latin typeface="Times New Roman"/>
                <a:cs typeface="Times New Roman"/>
              </a:rPr>
              <a:t>e </a:t>
            </a:r>
            <a:r>
              <a:rPr sz="1850" spc="240" dirty="0">
                <a:latin typeface="Times New Roman"/>
                <a:cs typeface="Times New Roman"/>
              </a:rPr>
              <a:t>.</a:t>
            </a:r>
            <a:r>
              <a:rPr sz="1850" i="1" spc="240" dirty="0">
                <a:latin typeface="Times New Roman"/>
                <a:cs typeface="Times New Roman"/>
              </a:rPr>
              <a:t>M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26083" y="2480159"/>
            <a:ext cx="5838825" cy="332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2127885" algn="l"/>
                <a:tab pos="4097020" algn="l"/>
              </a:tabLst>
            </a:pPr>
            <a:r>
              <a:rPr sz="2000" dirty="0">
                <a:latin typeface="Times New Roman"/>
                <a:cs typeface="Times New Roman"/>
              </a:rPr>
              <a:t>Soit un </a:t>
            </a:r>
            <a:r>
              <a:rPr sz="2000" spc="-5" dirty="0">
                <a:latin typeface="Times New Roman"/>
                <a:cs typeface="Times New Roman"/>
              </a:rPr>
              <a:t>volume</a:t>
            </a:r>
            <a:r>
              <a:rPr sz="2000" dirty="0">
                <a:latin typeface="Times New Roman"/>
                <a:cs typeface="Times New Roman"/>
              </a:rPr>
              <a:t> V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:	</a:t>
            </a:r>
            <a:r>
              <a:rPr sz="2700" i="1" spc="322" baseline="23148" dirty="0">
                <a:latin typeface="Times New Roman"/>
                <a:cs typeface="Times New Roman"/>
              </a:rPr>
              <a:t>V </a:t>
            </a:r>
            <a:r>
              <a:rPr sz="2700" spc="292" baseline="23148" dirty="0">
                <a:latin typeface="Symbol"/>
                <a:cs typeface="Symbol"/>
              </a:rPr>
              <a:t></a:t>
            </a:r>
            <a:r>
              <a:rPr sz="2700" spc="712" baseline="23148" dirty="0">
                <a:latin typeface="Times New Roman"/>
                <a:cs typeface="Times New Roman"/>
              </a:rPr>
              <a:t> </a:t>
            </a:r>
            <a:r>
              <a:rPr sz="2700" i="1" spc="202" baseline="58641" dirty="0">
                <a:latin typeface="Times New Roman"/>
                <a:cs typeface="Times New Roman"/>
              </a:rPr>
              <a:t>n</a:t>
            </a:r>
            <a:r>
              <a:rPr sz="1575" i="1" spc="202" baseline="76719" dirty="0">
                <a:latin typeface="Times New Roman"/>
                <a:cs typeface="Times New Roman"/>
              </a:rPr>
              <a:t>e</a:t>
            </a:r>
            <a:r>
              <a:rPr sz="1575" i="1" spc="-135" baseline="76719" dirty="0">
                <a:latin typeface="Times New Roman"/>
                <a:cs typeface="Times New Roman"/>
              </a:rPr>
              <a:t> </a:t>
            </a:r>
            <a:r>
              <a:rPr sz="2700" spc="270" baseline="58641" dirty="0">
                <a:latin typeface="Times New Roman"/>
                <a:cs typeface="Times New Roman"/>
              </a:rPr>
              <a:t>.</a:t>
            </a:r>
            <a:r>
              <a:rPr sz="2700" i="1" spc="270" baseline="58641" dirty="0" smtClean="0">
                <a:latin typeface="Times New Roman"/>
                <a:cs typeface="Times New Roman"/>
              </a:rPr>
              <a:t>M	</a:t>
            </a:r>
            <a:r>
              <a:rPr sz="2000" dirty="0" err="1" smtClean="0">
                <a:latin typeface="Times New Roman"/>
                <a:cs typeface="Times New Roman"/>
              </a:rPr>
              <a:t>puisque</a:t>
            </a:r>
            <a:r>
              <a:rPr lang="fr-FR" sz="2000" dirty="0" smtClean="0">
                <a:latin typeface="Times New Roman"/>
                <a:cs typeface="Times New Roman"/>
              </a:rPr>
              <a:t>  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3000" i="1" spc="284" baseline="18055" dirty="0">
                <a:latin typeface="Symbol"/>
                <a:cs typeface="Symbol"/>
              </a:rPr>
              <a:t></a:t>
            </a:r>
            <a:r>
              <a:rPr sz="3000" i="1" spc="284" baseline="18055" dirty="0">
                <a:latin typeface="Times New Roman"/>
                <a:cs typeface="Times New Roman"/>
              </a:rPr>
              <a:t> </a:t>
            </a:r>
            <a:r>
              <a:rPr sz="2775" spc="405" baseline="19519" dirty="0">
                <a:latin typeface="Symbol"/>
                <a:cs typeface="Symbol"/>
              </a:rPr>
              <a:t></a:t>
            </a:r>
            <a:r>
              <a:rPr sz="2775" spc="82" baseline="19519" dirty="0">
                <a:latin typeface="Times New Roman"/>
                <a:cs typeface="Times New Roman"/>
              </a:rPr>
              <a:t> </a:t>
            </a:r>
            <a:r>
              <a:rPr sz="2775" i="1" spc="300" baseline="55555" dirty="0">
                <a:latin typeface="Times New Roman"/>
                <a:cs typeface="Times New Roman"/>
              </a:rPr>
              <a:t>m</a:t>
            </a:r>
            <a:r>
              <a:rPr sz="1575" i="1" spc="300" baseline="74074" dirty="0">
                <a:latin typeface="Times New Roman"/>
                <a:cs typeface="Times New Roman"/>
              </a:rPr>
              <a:t>e</a:t>
            </a:r>
            <a:endParaRPr sz="1575" baseline="74074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11261" y="2383452"/>
            <a:ext cx="152527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i="1" spc="204" dirty="0">
                <a:latin typeface="Symbol"/>
                <a:cs typeface="Symbol"/>
              </a:rPr>
              <a:t></a:t>
            </a:r>
            <a:r>
              <a:rPr sz="2300" i="1" spc="170" dirty="0">
                <a:latin typeface="Times New Roman"/>
                <a:cs typeface="Times New Roman"/>
              </a:rPr>
              <a:t> </a:t>
            </a:r>
            <a:r>
              <a:rPr sz="2100" spc="315" dirty="0">
                <a:latin typeface="Symbol"/>
                <a:cs typeface="Symbol"/>
              </a:rPr>
              <a:t></a:t>
            </a:r>
            <a:r>
              <a:rPr sz="2100" spc="-260" dirty="0">
                <a:latin typeface="Times New Roman"/>
                <a:cs typeface="Times New Roman"/>
              </a:rPr>
              <a:t> </a:t>
            </a:r>
            <a:r>
              <a:rPr sz="2100" spc="250" dirty="0">
                <a:latin typeface="Times New Roman"/>
                <a:cs typeface="Times New Roman"/>
              </a:rPr>
              <a:t>1</a:t>
            </a:r>
            <a:r>
              <a:rPr sz="2100" i="1" spc="250" dirty="0">
                <a:latin typeface="Times New Roman"/>
                <a:cs typeface="Times New Roman"/>
              </a:rPr>
              <a:t>g</a:t>
            </a:r>
            <a:r>
              <a:rPr sz="2100" i="1" spc="30" dirty="0">
                <a:latin typeface="Times New Roman"/>
                <a:cs typeface="Times New Roman"/>
              </a:rPr>
              <a:t> </a:t>
            </a:r>
            <a:r>
              <a:rPr sz="2100" spc="155" dirty="0">
                <a:latin typeface="Times New Roman"/>
                <a:cs typeface="Times New Roman"/>
              </a:rPr>
              <a:t>/</a:t>
            </a:r>
            <a:r>
              <a:rPr sz="2100" spc="-75" dirty="0">
                <a:latin typeface="Times New Roman"/>
                <a:cs typeface="Times New Roman"/>
              </a:rPr>
              <a:t> </a:t>
            </a:r>
            <a:r>
              <a:rPr sz="2100" i="1" spc="360" dirty="0">
                <a:latin typeface="Times New Roman"/>
                <a:cs typeface="Times New Roman"/>
              </a:rPr>
              <a:t>mL</a:t>
            </a:r>
            <a:endParaRPr sz="21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57935" y="3561422"/>
            <a:ext cx="1232535" cy="0"/>
          </a:xfrm>
          <a:custGeom>
            <a:avLst/>
            <a:gdLst/>
            <a:ahLst/>
            <a:cxnLst/>
            <a:rect l="l" t="t" r="r" b="b"/>
            <a:pathLst>
              <a:path w="1232535">
                <a:moveTo>
                  <a:pt x="0" y="0"/>
                </a:moveTo>
                <a:lnTo>
                  <a:pt x="1232451" y="0"/>
                </a:lnTo>
              </a:path>
            </a:pathLst>
          </a:custGeom>
          <a:ln w="10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634300" y="3352746"/>
            <a:ext cx="4086860" cy="339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50" i="1" spc="335" dirty="0">
                <a:latin typeface="Times New Roman"/>
                <a:cs typeface="Times New Roman"/>
              </a:rPr>
              <a:t>V</a:t>
            </a:r>
            <a:r>
              <a:rPr sz="2050" i="1" spc="425" dirty="0">
                <a:latin typeface="Times New Roman"/>
                <a:cs typeface="Times New Roman"/>
              </a:rPr>
              <a:t> </a:t>
            </a:r>
            <a:r>
              <a:rPr sz="2050" spc="300" dirty="0">
                <a:latin typeface="Symbol"/>
                <a:cs typeface="Symbol"/>
              </a:rPr>
              <a:t></a:t>
            </a:r>
            <a:r>
              <a:rPr sz="2050" spc="10" dirty="0">
                <a:latin typeface="Times New Roman"/>
                <a:cs typeface="Times New Roman"/>
              </a:rPr>
              <a:t> </a:t>
            </a:r>
            <a:r>
              <a:rPr sz="3075" spc="375" baseline="35230" dirty="0">
                <a:latin typeface="Times New Roman"/>
                <a:cs typeface="Times New Roman"/>
              </a:rPr>
              <a:t>11,34</a:t>
            </a:r>
            <a:r>
              <a:rPr sz="3075" spc="375" baseline="35230" dirty="0">
                <a:latin typeface="Symbol"/>
                <a:cs typeface="Symbol"/>
              </a:rPr>
              <a:t></a:t>
            </a:r>
            <a:r>
              <a:rPr sz="3075" spc="375" baseline="35230" dirty="0">
                <a:latin typeface="Times New Roman"/>
                <a:cs typeface="Times New Roman"/>
              </a:rPr>
              <a:t>18</a:t>
            </a:r>
            <a:r>
              <a:rPr sz="3075" spc="262" baseline="35230" dirty="0">
                <a:latin typeface="Times New Roman"/>
                <a:cs typeface="Times New Roman"/>
              </a:rPr>
              <a:t> </a:t>
            </a:r>
            <a:r>
              <a:rPr sz="2050" spc="300" dirty="0">
                <a:latin typeface="Symbol"/>
                <a:cs typeface="Symbol"/>
              </a:rPr>
              <a:t></a:t>
            </a:r>
            <a:r>
              <a:rPr sz="2050" spc="70" dirty="0">
                <a:latin typeface="Times New Roman"/>
                <a:cs typeface="Times New Roman"/>
              </a:rPr>
              <a:t> </a:t>
            </a:r>
            <a:r>
              <a:rPr sz="2050" spc="300" dirty="0">
                <a:latin typeface="Times New Roman"/>
                <a:cs typeface="Times New Roman"/>
              </a:rPr>
              <a:t>204</a:t>
            </a:r>
            <a:r>
              <a:rPr sz="2050" i="1" spc="300" dirty="0">
                <a:latin typeface="Times New Roman"/>
                <a:cs typeface="Times New Roman"/>
              </a:rPr>
              <a:t>mL</a:t>
            </a:r>
            <a:r>
              <a:rPr sz="2050" i="1" spc="55" dirty="0">
                <a:latin typeface="Times New Roman"/>
                <a:cs typeface="Times New Roman"/>
              </a:rPr>
              <a:t> </a:t>
            </a:r>
            <a:r>
              <a:rPr sz="2050" spc="300" dirty="0">
                <a:latin typeface="Symbol"/>
                <a:cs typeface="Symbol"/>
              </a:rPr>
              <a:t></a:t>
            </a:r>
            <a:r>
              <a:rPr sz="2050" spc="35" dirty="0">
                <a:latin typeface="Times New Roman"/>
                <a:cs typeface="Times New Roman"/>
              </a:rPr>
              <a:t> </a:t>
            </a:r>
            <a:r>
              <a:rPr sz="2050" spc="260" dirty="0">
                <a:latin typeface="Times New Roman"/>
                <a:cs typeface="Times New Roman"/>
              </a:rPr>
              <a:t>0,2</a:t>
            </a:r>
            <a:r>
              <a:rPr sz="2050" i="1" spc="260" dirty="0">
                <a:latin typeface="Times New Roman"/>
                <a:cs typeface="Times New Roman"/>
              </a:rPr>
              <a:t>L</a:t>
            </a:r>
            <a:endParaRPr sz="205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10</a:t>
            </a:fld>
            <a:endParaRPr dirty="0"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769174" y="3531102"/>
            <a:ext cx="1241552" cy="39433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R="1010919" algn="ctr">
              <a:lnSpc>
                <a:spcPct val="100000"/>
              </a:lnSpc>
              <a:spcBef>
                <a:spcPts val="615"/>
              </a:spcBef>
            </a:pPr>
            <a:r>
              <a:rPr sz="2050" spc="270" dirty="0" smtClean="0">
                <a:latin typeface="Times New Roman"/>
                <a:cs typeface="Times New Roman"/>
              </a:rPr>
              <a:t>1</a:t>
            </a:r>
            <a:endParaRPr sz="2050" dirty="0">
              <a:latin typeface="Times New Roman"/>
              <a:cs typeface="Times New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3927" y="4419801"/>
            <a:ext cx="85005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lang="fr-FR" sz="2000" dirty="0">
                <a:latin typeface="Times New Roman"/>
                <a:cs typeface="Times New Roman"/>
              </a:rPr>
              <a:t>Il reste donc </a:t>
            </a:r>
            <a:r>
              <a:rPr lang="fr-FR" sz="2000" spc="-5" dirty="0">
                <a:latin typeface="Times New Roman"/>
                <a:cs typeface="Times New Roman"/>
              </a:rPr>
              <a:t>0,8L d’eau liquide </a:t>
            </a:r>
            <a:r>
              <a:rPr lang="fr-FR" sz="2000" dirty="0">
                <a:latin typeface="Times New Roman"/>
                <a:cs typeface="Times New Roman"/>
              </a:rPr>
              <a:t>(1 – </a:t>
            </a:r>
            <a:r>
              <a:rPr lang="fr-FR" sz="2000" spc="-5" dirty="0">
                <a:latin typeface="Times New Roman"/>
                <a:cs typeface="Times New Roman"/>
              </a:rPr>
              <a:t>0,2) </a:t>
            </a:r>
            <a:r>
              <a:rPr lang="fr-FR" sz="2000" dirty="0">
                <a:latin typeface="Times New Roman"/>
                <a:cs typeface="Times New Roman"/>
              </a:rPr>
              <a:t>et </a:t>
            </a:r>
            <a:r>
              <a:rPr lang="fr-FR" sz="2000" spc="-5" dirty="0">
                <a:latin typeface="Times New Roman"/>
                <a:cs typeface="Times New Roman"/>
              </a:rPr>
              <a:t>l’on </a:t>
            </a:r>
            <a:r>
              <a:rPr lang="fr-FR" sz="2000" dirty="0">
                <a:latin typeface="Times New Roman"/>
                <a:cs typeface="Times New Roman"/>
              </a:rPr>
              <a:t>est </a:t>
            </a:r>
            <a:r>
              <a:rPr lang="fr-FR" sz="2000" spc="-5" dirty="0">
                <a:latin typeface="Times New Roman"/>
                <a:cs typeface="Times New Roman"/>
              </a:rPr>
              <a:t>en présence d’un équilibre</a:t>
            </a:r>
            <a:r>
              <a:rPr lang="fr-FR" sz="2000" spc="100" dirty="0">
                <a:latin typeface="Times New Roman"/>
                <a:cs typeface="Times New Roman"/>
              </a:rPr>
              <a:t> </a:t>
            </a:r>
            <a:r>
              <a:rPr lang="fr-FR" sz="2000" dirty="0">
                <a:latin typeface="Times New Roman"/>
                <a:cs typeface="Times New Roman"/>
              </a:rPr>
              <a:t>liquide-vapeur.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04377" y="410695"/>
            <a:ext cx="1666875" cy="1971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4872" y="328506"/>
            <a:ext cx="762707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4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</a:rPr>
              <a:t>Exercice 3. – Principe de </a:t>
            </a:r>
            <a:r>
              <a:rPr lang="fr-FR" sz="2400" b="1" spc="-10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</a:rPr>
              <a:t>la </a:t>
            </a:r>
            <a:r>
              <a:rPr lang="fr-FR" sz="2400" b="1" spc="-5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</a:rPr>
              <a:t>cocotte–minute</a:t>
            </a:r>
            <a:r>
              <a:rPr lang="fr-FR" sz="2400" b="1" spc="35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fr-FR" sz="2400" b="1" spc="-5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</a:rPr>
              <a:t>(autocuiseur).</a:t>
            </a:r>
            <a:endParaRPr lang="fr-FR" sz="2400" b="1" spc="-5" dirty="0">
              <a:solidFill>
                <a:srgbClr val="7030A0"/>
              </a:solidFill>
              <a:uFill>
                <a:solidFill>
                  <a:srgbClr val="000000"/>
                </a:solidFill>
              </a:u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2165" y="901105"/>
            <a:ext cx="9249088" cy="1799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35860" algn="just">
              <a:lnSpc>
                <a:spcPct val="110500"/>
              </a:lnSpc>
              <a:spcBef>
                <a:spcPts val="100"/>
              </a:spcBef>
            </a:pPr>
            <a:r>
              <a:rPr lang="fr-FR" sz="2400" dirty="0" smtClean="0">
                <a:latin typeface="Times New Roman"/>
                <a:cs typeface="Times New Roman"/>
              </a:rPr>
              <a:t>Nous disposons d'une </a:t>
            </a:r>
            <a:r>
              <a:rPr lang="fr-FR" sz="2400" spc="-5" dirty="0" smtClean="0">
                <a:latin typeface="Times New Roman"/>
                <a:cs typeface="Times New Roman"/>
              </a:rPr>
              <a:t>cocotte </a:t>
            </a:r>
            <a:r>
              <a:rPr lang="fr-FR" sz="2400" dirty="0" smtClean="0">
                <a:latin typeface="Times New Roman"/>
                <a:cs typeface="Times New Roman"/>
              </a:rPr>
              <a:t>- </a:t>
            </a:r>
            <a:r>
              <a:rPr lang="fr-FR" sz="2400" spc="-5" dirty="0" smtClean="0">
                <a:latin typeface="Times New Roman"/>
                <a:cs typeface="Times New Roman"/>
              </a:rPr>
              <a:t>minute </a:t>
            </a:r>
            <a:r>
              <a:rPr lang="fr-FR" sz="2400" dirty="0" smtClean="0">
                <a:latin typeface="Times New Roman"/>
                <a:cs typeface="Times New Roman"/>
              </a:rPr>
              <a:t>de 8 </a:t>
            </a:r>
            <a:r>
              <a:rPr lang="fr-FR" sz="2400" spc="-5" dirty="0" smtClean="0">
                <a:latin typeface="Times New Roman"/>
                <a:cs typeface="Times New Roman"/>
              </a:rPr>
              <a:t>litres </a:t>
            </a:r>
            <a:r>
              <a:rPr lang="fr-FR" sz="2400" dirty="0" smtClean="0">
                <a:latin typeface="Times New Roman"/>
                <a:cs typeface="Times New Roman"/>
              </a:rPr>
              <a:t>dans </a:t>
            </a:r>
            <a:r>
              <a:rPr lang="fr-FR" sz="2400" spc="-5" dirty="0" smtClean="0">
                <a:latin typeface="Times New Roman"/>
                <a:cs typeface="Times New Roman"/>
              </a:rPr>
              <a:t>laquelle  </a:t>
            </a:r>
            <a:r>
              <a:rPr lang="fr-FR" sz="2400" dirty="0" smtClean="0">
                <a:latin typeface="Times New Roman"/>
                <a:cs typeface="Times New Roman"/>
              </a:rPr>
              <a:t>nous plaçons 1 </a:t>
            </a:r>
            <a:r>
              <a:rPr lang="fr-FR" sz="2400" spc="-5" dirty="0" smtClean="0">
                <a:latin typeface="Times New Roman"/>
                <a:cs typeface="Times New Roman"/>
              </a:rPr>
              <a:t>litre d'eau pure </a:t>
            </a:r>
            <a:r>
              <a:rPr lang="fr-FR" sz="2400" dirty="0" smtClean="0">
                <a:latin typeface="Times New Roman"/>
                <a:cs typeface="Times New Roman"/>
              </a:rPr>
              <a:t>(m =</a:t>
            </a:r>
            <a:r>
              <a:rPr lang="fr-FR" sz="2400" spc="-15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1kg).</a:t>
            </a:r>
          </a:p>
          <a:p>
            <a:pPr marL="12700" marR="2434590">
              <a:spcBef>
                <a:spcPts val="595"/>
              </a:spcBef>
            </a:pPr>
            <a:r>
              <a:rPr lang="fr-FR" sz="2400" dirty="0" smtClean="0">
                <a:latin typeface="Times New Roman"/>
                <a:cs typeface="Times New Roman"/>
              </a:rPr>
              <a:t>On donne la </a:t>
            </a:r>
            <a:r>
              <a:rPr lang="fr-FR" sz="2400" spc="-5" dirty="0" smtClean="0">
                <a:latin typeface="Times New Roman"/>
                <a:cs typeface="Times New Roman"/>
              </a:rPr>
              <a:t>masse molaire </a:t>
            </a:r>
            <a:r>
              <a:rPr lang="fr-FR" sz="2400" dirty="0" smtClean="0">
                <a:latin typeface="Times New Roman"/>
                <a:cs typeface="Times New Roman"/>
              </a:rPr>
              <a:t>de </a:t>
            </a:r>
            <a:r>
              <a:rPr lang="fr-FR" sz="2400" spc="-5" dirty="0" smtClean="0">
                <a:latin typeface="Times New Roman"/>
                <a:cs typeface="Times New Roman"/>
              </a:rPr>
              <a:t>l’eau M=18 g/mole. </a:t>
            </a:r>
          </a:p>
          <a:p>
            <a:pPr marL="12700" marR="2434590">
              <a:lnSpc>
                <a:spcPct val="110100"/>
              </a:lnSpc>
              <a:spcBef>
                <a:spcPts val="595"/>
              </a:spcBef>
            </a:pPr>
            <a:r>
              <a:rPr lang="fr-FR" sz="2400" dirty="0" smtClean="0">
                <a:latin typeface="Times New Roman"/>
                <a:cs typeface="Times New Roman"/>
              </a:rPr>
              <a:t>L’air de la  pièce est à 20</a:t>
            </a:r>
            <a:r>
              <a:rPr lang="fr-FR" sz="2400" spc="-25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°C.</a:t>
            </a:r>
          </a:p>
        </p:txBody>
      </p:sp>
      <p:sp>
        <p:nvSpPr>
          <p:cNvPr id="5" name="object 5"/>
          <p:cNvSpPr/>
          <p:nvPr/>
        </p:nvSpPr>
        <p:spPr>
          <a:xfrm>
            <a:off x="3812371" y="6318240"/>
            <a:ext cx="588010" cy="0"/>
          </a:xfrm>
          <a:custGeom>
            <a:avLst/>
            <a:gdLst/>
            <a:ahLst/>
            <a:cxnLst/>
            <a:rect l="l" t="t" r="r" b="b"/>
            <a:pathLst>
              <a:path w="588010">
                <a:moveTo>
                  <a:pt x="0" y="0"/>
                </a:moveTo>
                <a:lnTo>
                  <a:pt x="587525" y="0"/>
                </a:lnTo>
              </a:path>
            </a:pathLst>
          </a:custGeom>
          <a:ln w="125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49056" y="6280249"/>
            <a:ext cx="14033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spc="225" dirty="0">
                <a:latin typeface="Times New Roman"/>
                <a:cs typeface="Times New Roman"/>
              </a:rPr>
              <a:t>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11</a:t>
            </a:fld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783200" y="6311178"/>
            <a:ext cx="624840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spc="405" dirty="0">
                <a:latin typeface="Times New Roman"/>
                <a:cs typeface="Times New Roman"/>
              </a:rPr>
              <a:t>1</a:t>
            </a:r>
            <a:r>
              <a:rPr sz="2350" spc="395" dirty="0">
                <a:latin typeface="Times New Roman"/>
                <a:cs typeface="Times New Roman"/>
              </a:rPr>
              <a:t>0</a:t>
            </a:r>
            <a:r>
              <a:rPr sz="2350" spc="375" dirty="0">
                <a:latin typeface="Times New Roman"/>
                <a:cs typeface="Times New Roman"/>
              </a:rPr>
              <a:t>0</a:t>
            </a:r>
            <a:endParaRPr sz="23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5813" y="6107964"/>
            <a:ext cx="177165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spc="290" dirty="0">
                <a:latin typeface="Symbol"/>
                <a:cs typeface="Symbol"/>
              </a:rPr>
              <a:t></a:t>
            </a:r>
            <a:endParaRPr sz="23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35813" y="6347038"/>
            <a:ext cx="177165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spc="290" dirty="0">
                <a:latin typeface="Symbol"/>
                <a:cs typeface="Symbol"/>
              </a:rPr>
              <a:t></a:t>
            </a:r>
            <a:endParaRPr sz="2350" dirty="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10413" y="5711716"/>
            <a:ext cx="356235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525" spc="465" baseline="-37825" dirty="0">
                <a:latin typeface="Symbol"/>
                <a:cs typeface="Symbol"/>
              </a:rPr>
              <a:t></a:t>
            </a:r>
            <a:r>
              <a:rPr sz="1350" spc="310" dirty="0">
                <a:latin typeface="Times New Roman"/>
                <a:cs typeface="Times New Roman"/>
              </a:rPr>
              <a:t>4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97305" y="6107964"/>
            <a:ext cx="177165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spc="290" dirty="0">
                <a:latin typeface="Symbol"/>
                <a:cs typeface="Symbol"/>
              </a:rPr>
              <a:t></a:t>
            </a:r>
            <a:endParaRPr sz="23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97305" y="6347038"/>
            <a:ext cx="177165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spc="290" dirty="0">
                <a:latin typeface="Symbol"/>
                <a:cs typeface="Symbol"/>
              </a:rPr>
              <a:t></a:t>
            </a:r>
            <a:endParaRPr sz="2350" dirty="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97305" y="5915513"/>
            <a:ext cx="177165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spc="290" dirty="0">
                <a:latin typeface="Symbol"/>
                <a:cs typeface="Symbol"/>
              </a:rPr>
              <a:t></a:t>
            </a:r>
            <a:endParaRPr sz="23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26346" y="5893408"/>
            <a:ext cx="135255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i="1" spc="210" dirty="0">
                <a:latin typeface="Times New Roman"/>
                <a:cs typeface="Times New Roman"/>
              </a:rPr>
              <a:t>t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75304" y="6079272"/>
            <a:ext cx="1077595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487045" algn="l"/>
              </a:tabLst>
            </a:pPr>
            <a:r>
              <a:rPr sz="2350" i="1" spc="114" dirty="0">
                <a:latin typeface="Times New Roman"/>
                <a:cs typeface="Times New Roman"/>
              </a:rPr>
              <a:t>P</a:t>
            </a:r>
            <a:r>
              <a:rPr sz="2025" i="1" spc="172" baseline="-24691" dirty="0">
                <a:latin typeface="Times New Roman"/>
                <a:cs typeface="Times New Roman"/>
              </a:rPr>
              <a:t>S	</a:t>
            </a:r>
            <a:r>
              <a:rPr sz="2350" spc="415" dirty="0">
                <a:latin typeface="Symbol"/>
                <a:cs typeface="Symbol"/>
              </a:rPr>
              <a:t></a:t>
            </a:r>
            <a:r>
              <a:rPr sz="2350" spc="195" dirty="0">
                <a:latin typeface="Times New Roman"/>
                <a:cs typeface="Times New Roman"/>
              </a:rPr>
              <a:t> </a:t>
            </a:r>
            <a:r>
              <a:rPr sz="2350" i="1" spc="-55" dirty="0">
                <a:latin typeface="Times New Roman"/>
                <a:cs typeface="Times New Roman"/>
              </a:rPr>
              <a:t>P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65031" y="6297586"/>
            <a:ext cx="443014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dirty="0" err="1">
                <a:latin typeface="Times New Roman"/>
                <a:cs typeface="Times New Roman"/>
              </a:rPr>
              <a:t>où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  </a:t>
            </a:r>
            <a:r>
              <a:rPr sz="2000" dirty="0" smtClean="0">
                <a:latin typeface="Times New Roman"/>
                <a:cs typeface="Times New Roman"/>
              </a:rPr>
              <a:t>P</a:t>
            </a:r>
            <a:r>
              <a:rPr sz="1950" baseline="-6410" dirty="0" smtClean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= </a:t>
            </a:r>
            <a:r>
              <a:rPr sz="2000" dirty="0" smtClean="0">
                <a:latin typeface="Times New Roman"/>
                <a:cs typeface="Times New Roman"/>
              </a:rPr>
              <a:t>1</a:t>
            </a:r>
            <a:r>
              <a:rPr lang="fr-FR" sz="2000" dirty="0" smtClean="0">
                <a:latin typeface="Times New Roman"/>
                <a:cs typeface="Times New Roman"/>
              </a:rPr>
              <a:t> </a:t>
            </a:r>
            <a:r>
              <a:rPr sz="2000" dirty="0" err="1" smtClean="0">
                <a:latin typeface="Times New Roman"/>
                <a:cs typeface="Times New Roman"/>
              </a:rPr>
              <a:t>atm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  </a:t>
            </a:r>
            <a:r>
              <a:rPr sz="2000" dirty="0" smtClean="0">
                <a:latin typeface="Times New Roman"/>
                <a:cs typeface="Times New Roman"/>
              </a:rPr>
              <a:t>et</a:t>
            </a:r>
            <a:r>
              <a:rPr lang="fr-FR" sz="2000" dirty="0" smtClean="0">
                <a:latin typeface="Times New Roman"/>
                <a:cs typeface="Times New Roman"/>
              </a:rPr>
              <a:t>  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t</a:t>
            </a:r>
            <a:r>
              <a:rPr lang="fr-FR" sz="2000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= </a:t>
            </a:r>
            <a:r>
              <a:rPr sz="2000" spc="-5" dirty="0">
                <a:latin typeface="Times New Roman"/>
                <a:cs typeface="Times New Roman"/>
              </a:rPr>
              <a:t>température </a:t>
            </a:r>
            <a:r>
              <a:rPr sz="2000" dirty="0">
                <a:latin typeface="Times New Roman"/>
                <a:cs typeface="Times New Roman"/>
              </a:rPr>
              <a:t>en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°C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0157" y="3049591"/>
            <a:ext cx="9793087" cy="2892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just">
              <a:spcBef>
                <a:spcPts val="1315"/>
              </a:spcBef>
            </a:pPr>
            <a:r>
              <a:rPr lang="fr-FR" sz="2400" dirty="0">
                <a:latin typeface="Times New Roman"/>
                <a:cs typeface="Times New Roman"/>
              </a:rPr>
              <a:t>On </a:t>
            </a:r>
            <a:r>
              <a:rPr lang="fr-FR" sz="2400" spc="-5" dirty="0">
                <a:latin typeface="Times New Roman"/>
                <a:cs typeface="Times New Roman"/>
              </a:rPr>
              <a:t>ferme </a:t>
            </a:r>
            <a:r>
              <a:rPr lang="fr-FR" sz="2400" dirty="0">
                <a:latin typeface="Times New Roman"/>
                <a:cs typeface="Times New Roman"/>
              </a:rPr>
              <a:t>la </a:t>
            </a:r>
            <a:r>
              <a:rPr lang="fr-FR" sz="2400" spc="-5" dirty="0">
                <a:latin typeface="Times New Roman"/>
                <a:cs typeface="Times New Roman"/>
              </a:rPr>
              <a:t>cocotte-minute. </a:t>
            </a:r>
            <a:endParaRPr lang="fr-FR" sz="2400" spc="-5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300"/>
              </a:lnSpc>
              <a:spcBef>
                <a:spcPts val="1315"/>
              </a:spcBef>
            </a:pPr>
            <a:r>
              <a:rPr lang="fr-FR" sz="2400" spc="-5" dirty="0" smtClean="0">
                <a:latin typeface="Times New Roman"/>
                <a:cs typeface="Times New Roman"/>
              </a:rPr>
              <a:t>Étant </a:t>
            </a:r>
            <a:r>
              <a:rPr lang="fr-FR" sz="2400" dirty="0">
                <a:latin typeface="Times New Roman"/>
                <a:cs typeface="Times New Roman"/>
              </a:rPr>
              <a:t>donné que </a:t>
            </a:r>
            <a:r>
              <a:rPr lang="fr-FR" sz="2400" spc="-5" dirty="0">
                <a:latin typeface="Times New Roman"/>
                <a:cs typeface="Times New Roman"/>
              </a:rPr>
              <a:t>l’air enfermé </a:t>
            </a:r>
            <a:r>
              <a:rPr lang="fr-FR" sz="2400" dirty="0">
                <a:latin typeface="Times New Roman"/>
                <a:cs typeface="Times New Roman"/>
              </a:rPr>
              <a:t>est d’une </a:t>
            </a:r>
            <a:r>
              <a:rPr lang="fr-FR" sz="2400" spc="-5" dirty="0">
                <a:latin typeface="Times New Roman"/>
                <a:cs typeface="Times New Roman"/>
              </a:rPr>
              <a:t>composition  </a:t>
            </a:r>
            <a:r>
              <a:rPr lang="fr-FR" sz="2400" dirty="0">
                <a:latin typeface="Times New Roman"/>
                <a:cs typeface="Times New Roman"/>
              </a:rPr>
              <a:t>chimique différente de </a:t>
            </a:r>
            <a:r>
              <a:rPr lang="fr-FR" sz="2400" spc="-5" dirty="0">
                <a:latin typeface="Times New Roman"/>
                <a:cs typeface="Times New Roman"/>
              </a:rPr>
              <a:t>l’eau, </a:t>
            </a:r>
            <a:r>
              <a:rPr lang="fr-FR" sz="2400" dirty="0">
                <a:latin typeface="Times New Roman"/>
                <a:cs typeface="Times New Roman"/>
              </a:rPr>
              <a:t>la pression de la vapeur </a:t>
            </a:r>
            <a:r>
              <a:rPr lang="fr-FR" sz="2400" spc="-5" dirty="0">
                <a:latin typeface="Times New Roman"/>
                <a:cs typeface="Times New Roman"/>
              </a:rPr>
              <a:t>d’eau initiale </a:t>
            </a:r>
            <a:r>
              <a:rPr lang="fr-FR" sz="2400" dirty="0">
                <a:latin typeface="Times New Roman"/>
                <a:cs typeface="Times New Roman"/>
              </a:rPr>
              <a:t>est </a:t>
            </a:r>
            <a:r>
              <a:rPr lang="fr-FR" sz="2400" spc="-5" dirty="0">
                <a:latin typeface="Times New Roman"/>
                <a:cs typeface="Times New Roman"/>
              </a:rPr>
              <a:t>supposée </a:t>
            </a:r>
            <a:r>
              <a:rPr lang="fr-FR" sz="2400" dirty="0">
                <a:latin typeface="Times New Roman"/>
                <a:cs typeface="Times New Roman"/>
              </a:rPr>
              <a:t>0 bar. </a:t>
            </a:r>
            <a:endParaRPr lang="fr-FR" sz="2400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300"/>
              </a:lnSpc>
              <a:spcBef>
                <a:spcPts val="1315"/>
              </a:spcBef>
            </a:pPr>
            <a:r>
              <a:rPr lang="fr-FR" sz="2400" dirty="0" smtClean="0">
                <a:latin typeface="Times New Roman"/>
                <a:cs typeface="Times New Roman"/>
              </a:rPr>
              <a:t>On </a:t>
            </a:r>
            <a:r>
              <a:rPr lang="fr-FR" sz="2400" dirty="0">
                <a:latin typeface="Times New Roman"/>
                <a:cs typeface="Times New Roman"/>
              </a:rPr>
              <a:t>place la </a:t>
            </a:r>
            <a:r>
              <a:rPr lang="fr-FR" sz="2400" spc="-5" dirty="0">
                <a:latin typeface="Times New Roman"/>
                <a:cs typeface="Times New Roman"/>
              </a:rPr>
              <a:t>cocotte-minute </a:t>
            </a:r>
            <a:r>
              <a:rPr lang="fr-FR" sz="2400" dirty="0">
                <a:latin typeface="Times New Roman"/>
                <a:cs typeface="Times New Roman"/>
              </a:rPr>
              <a:t>sur le</a:t>
            </a:r>
            <a:r>
              <a:rPr lang="fr-FR" sz="2400" spc="-30" dirty="0">
                <a:latin typeface="Times New Roman"/>
                <a:cs typeface="Times New Roman"/>
              </a:rPr>
              <a:t> </a:t>
            </a:r>
            <a:r>
              <a:rPr lang="fr-FR" sz="2400" spc="-5" dirty="0">
                <a:latin typeface="Times New Roman"/>
                <a:cs typeface="Times New Roman"/>
              </a:rPr>
              <a:t>feu.</a:t>
            </a:r>
            <a:endParaRPr lang="fr-FR" sz="2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40"/>
              </a:spcBef>
            </a:pPr>
            <a:r>
              <a:rPr lang="fr-FR" sz="2400" dirty="0">
                <a:latin typeface="Times New Roman"/>
                <a:cs typeface="Times New Roman"/>
              </a:rPr>
              <a:t>La pression de vapeur </a:t>
            </a:r>
            <a:r>
              <a:rPr lang="fr-FR" sz="2400" spc="-5" dirty="0">
                <a:latin typeface="Times New Roman"/>
                <a:cs typeface="Times New Roman"/>
              </a:rPr>
              <a:t>saturante </a:t>
            </a:r>
            <a:r>
              <a:rPr lang="fr-FR" sz="2400" dirty="0">
                <a:latin typeface="Times New Roman"/>
                <a:cs typeface="Times New Roman"/>
              </a:rPr>
              <a:t>de </a:t>
            </a:r>
            <a:r>
              <a:rPr lang="fr-FR" sz="2400" spc="-5" dirty="0">
                <a:latin typeface="Times New Roman"/>
                <a:cs typeface="Times New Roman"/>
              </a:rPr>
              <a:t>l’eau </a:t>
            </a:r>
            <a:r>
              <a:rPr lang="fr-FR" sz="2400" dirty="0">
                <a:latin typeface="Times New Roman"/>
                <a:cs typeface="Times New Roman"/>
              </a:rPr>
              <a:t>est donnée </a:t>
            </a:r>
            <a:r>
              <a:rPr lang="fr-FR" sz="2400" spc="-5" dirty="0">
                <a:latin typeface="Times New Roman"/>
                <a:cs typeface="Times New Roman"/>
              </a:rPr>
              <a:t>par </a:t>
            </a:r>
            <a:r>
              <a:rPr lang="fr-FR" sz="2400" dirty="0">
                <a:latin typeface="Times New Roman"/>
                <a:cs typeface="Times New Roman"/>
              </a:rPr>
              <a:t>la </a:t>
            </a:r>
            <a:r>
              <a:rPr lang="fr-FR" sz="2400" spc="-5" dirty="0">
                <a:latin typeface="Times New Roman"/>
                <a:cs typeface="Times New Roman"/>
              </a:rPr>
              <a:t>relation </a:t>
            </a:r>
            <a:r>
              <a:rPr lang="fr-FR" sz="2400" dirty="0">
                <a:latin typeface="Times New Roman"/>
                <a:cs typeface="Times New Roman"/>
              </a:rPr>
              <a:t>de </a:t>
            </a:r>
            <a:r>
              <a:rPr lang="fr-FR" sz="2400" dirty="0" err="1">
                <a:latin typeface="Times New Roman"/>
                <a:cs typeface="Times New Roman"/>
              </a:rPr>
              <a:t>Duperray</a:t>
            </a:r>
            <a:r>
              <a:rPr lang="fr-FR" sz="2400" spc="-15" dirty="0">
                <a:latin typeface="Times New Roman"/>
                <a:cs typeface="Times New Roman"/>
              </a:rPr>
              <a:t> </a:t>
            </a:r>
            <a:r>
              <a:rPr lang="fr-FR" sz="2400" dirty="0">
                <a:latin typeface="Times New Roman"/>
                <a:cs typeface="Times New Roman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851" y="685546"/>
            <a:ext cx="792120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7030A0"/>
                </a:solidFill>
              </a:rPr>
              <a:t>1. </a:t>
            </a:r>
            <a:r>
              <a:rPr sz="2400" dirty="0">
                <a:solidFill>
                  <a:srgbClr val="7030A0"/>
                </a:solidFill>
              </a:rPr>
              <a:t>Quelle est la </a:t>
            </a:r>
            <a:r>
              <a:rPr sz="2400" spc="-5" dirty="0">
                <a:solidFill>
                  <a:srgbClr val="7030A0"/>
                </a:solidFill>
              </a:rPr>
              <a:t>température d’ébullition </a:t>
            </a:r>
            <a:r>
              <a:rPr sz="2400" dirty="0">
                <a:solidFill>
                  <a:srgbClr val="7030A0"/>
                </a:solidFill>
              </a:rPr>
              <a:t>de </a:t>
            </a:r>
            <a:r>
              <a:rPr sz="2400" spc="-5" dirty="0">
                <a:solidFill>
                  <a:srgbClr val="7030A0"/>
                </a:solidFill>
              </a:rPr>
              <a:t>l’eau sous </a:t>
            </a:r>
            <a:r>
              <a:rPr sz="2400" dirty="0">
                <a:solidFill>
                  <a:srgbClr val="7030A0"/>
                </a:solidFill>
              </a:rPr>
              <a:t>1 bar</a:t>
            </a:r>
            <a:r>
              <a:rPr sz="2400" spc="-315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8058" y="1990721"/>
            <a:ext cx="8577074" cy="320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  <a:tabLst>
                <a:tab pos="683260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La </a:t>
            </a:r>
            <a:r>
              <a:rPr sz="2400" spc="-5" dirty="0">
                <a:latin typeface="Times New Roman"/>
                <a:cs typeface="Times New Roman"/>
              </a:rPr>
              <a:t>température d’ébullition est </a:t>
            </a:r>
            <a:r>
              <a:rPr sz="2400" dirty="0">
                <a:latin typeface="Times New Roman"/>
                <a:cs typeface="Times New Roman"/>
              </a:rPr>
              <a:t>donnée par la </a:t>
            </a:r>
            <a:r>
              <a:rPr sz="2400" spc="-5" dirty="0">
                <a:latin typeface="Times New Roman"/>
                <a:cs typeface="Times New Roman"/>
              </a:rPr>
              <a:t>relation </a:t>
            </a:r>
            <a:r>
              <a:rPr sz="2400" dirty="0">
                <a:latin typeface="Times New Roman"/>
                <a:cs typeface="Times New Roman"/>
              </a:rPr>
              <a:t>de Duperray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12</a:t>
            </a:fld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graphicFrame>
        <p:nvGraphicFramePr>
          <p:cNvPr id="21" name="Obje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947376"/>
              </p:ext>
            </p:extLst>
          </p:nvPr>
        </p:nvGraphicFramePr>
        <p:xfrm>
          <a:off x="658058" y="2698198"/>
          <a:ext cx="2528402" cy="95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r:id="rId3" imgW="914400" imgH="469900" progId="">
                  <p:embed/>
                </p:oleObj>
              </mc:Choice>
              <mc:Fallback>
                <p:oleObj r:id="rId3" imgW="914400" imgH="469900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058" y="2698198"/>
                        <a:ext cx="2528402" cy="9571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270239"/>
              </p:ext>
            </p:extLst>
          </p:nvPr>
        </p:nvGraphicFramePr>
        <p:xfrm>
          <a:off x="3530254" y="3010357"/>
          <a:ext cx="808334" cy="311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r:id="rId5" imgW="190417" imgH="152334" progId="">
                  <p:embed/>
                </p:oleObj>
              </mc:Choice>
              <mc:Fallback>
                <p:oleObj r:id="rId5" imgW="190417" imgH="152334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254" y="3010357"/>
                        <a:ext cx="808334" cy="3112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829809"/>
              </p:ext>
            </p:extLst>
          </p:nvPr>
        </p:nvGraphicFramePr>
        <p:xfrm>
          <a:off x="4827885" y="2683922"/>
          <a:ext cx="4395936" cy="97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r:id="rId7" imgW="2298700" imgH="508000" progId="">
                  <p:embed/>
                </p:oleObj>
              </mc:Choice>
              <mc:Fallback>
                <p:oleObj r:id="rId7" imgW="2298700" imgH="50800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7885" y="2683922"/>
                        <a:ext cx="4395936" cy="9713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658058" y="224099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115258" y="3288748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1115258" y="3488773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851" y="181025"/>
            <a:ext cx="7417145" cy="1608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marR="5080" indent="-277495">
              <a:lnSpc>
                <a:spcPct val="150000"/>
              </a:lnSpc>
              <a:spcBef>
                <a:spcPts val="3000"/>
              </a:spcBef>
            </a:pPr>
            <a:r>
              <a:rPr lang="fr-FR" sz="2400" b="1" dirty="0" smtClean="0"/>
              <a:t>2. </a:t>
            </a:r>
            <a:r>
              <a:rPr lang="fr-FR" sz="2400" dirty="0" smtClean="0">
                <a:solidFill>
                  <a:srgbClr val="7030A0"/>
                </a:solidFill>
              </a:rPr>
              <a:t>La cocotte </a:t>
            </a:r>
            <a:r>
              <a:rPr lang="fr-FR" sz="2400" spc="-5" dirty="0" smtClean="0">
                <a:solidFill>
                  <a:srgbClr val="7030A0"/>
                </a:solidFill>
              </a:rPr>
              <a:t>possède </a:t>
            </a:r>
            <a:r>
              <a:rPr lang="fr-FR" sz="2400" spc="5" dirty="0" smtClean="0">
                <a:solidFill>
                  <a:srgbClr val="7030A0"/>
                </a:solidFill>
              </a:rPr>
              <a:t>une </a:t>
            </a:r>
            <a:r>
              <a:rPr lang="fr-FR" sz="2400" spc="-5" dirty="0" smtClean="0">
                <a:solidFill>
                  <a:srgbClr val="7030A0"/>
                </a:solidFill>
              </a:rPr>
              <a:t>soupape différentielle </a:t>
            </a:r>
            <a:r>
              <a:rPr lang="fr-FR" sz="2400" dirty="0" smtClean="0">
                <a:solidFill>
                  <a:srgbClr val="7030A0"/>
                </a:solidFill>
              </a:rPr>
              <a:t>de 1 </a:t>
            </a:r>
            <a:r>
              <a:rPr lang="fr-FR" sz="2400" spc="-5" dirty="0" smtClean="0">
                <a:solidFill>
                  <a:srgbClr val="7030A0"/>
                </a:solidFill>
              </a:rPr>
              <a:t>bar.</a:t>
            </a:r>
            <a:r>
              <a:rPr lang="fr-FR" sz="2400" dirty="0" smtClean="0">
                <a:solidFill>
                  <a:srgbClr val="7030A0"/>
                </a:solidFill>
              </a:rPr>
              <a:t> </a:t>
            </a:r>
            <a:br>
              <a:rPr lang="fr-FR" sz="2400" dirty="0" smtClean="0">
                <a:solidFill>
                  <a:srgbClr val="7030A0"/>
                </a:solidFill>
              </a:rPr>
            </a:br>
            <a:r>
              <a:rPr lang="fr-FR" sz="2400" spc="-5" dirty="0" smtClean="0">
                <a:solidFill>
                  <a:srgbClr val="7030A0"/>
                </a:solidFill>
              </a:rPr>
              <a:t>Pour </a:t>
            </a:r>
            <a:r>
              <a:rPr lang="fr-FR" sz="2400" dirty="0" smtClean="0">
                <a:solidFill>
                  <a:srgbClr val="7030A0"/>
                </a:solidFill>
              </a:rPr>
              <a:t>quelle pression des gaz </a:t>
            </a:r>
            <a:r>
              <a:rPr lang="fr-FR" sz="2400" spc="-5" dirty="0" smtClean="0">
                <a:solidFill>
                  <a:srgbClr val="7030A0"/>
                </a:solidFill>
              </a:rPr>
              <a:t>(air </a:t>
            </a:r>
            <a:r>
              <a:rPr lang="fr-FR" sz="2400" dirty="0" smtClean="0">
                <a:solidFill>
                  <a:srgbClr val="7030A0"/>
                </a:solidFill>
              </a:rPr>
              <a:t>+ vapeur </a:t>
            </a:r>
            <a:r>
              <a:rPr lang="fr-FR" sz="2400" spc="-5" dirty="0" smtClean="0">
                <a:solidFill>
                  <a:srgbClr val="7030A0"/>
                </a:solidFill>
              </a:rPr>
              <a:t>d’eau) se déclenche-t-elle</a:t>
            </a:r>
            <a:r>
              <a:rPr lang="fr-FR" sz="2400" spc="-20" dirty="0" smtClean="0">
                <a:solidFill>
                  <a:srgbClr val="7030A0"/>
                </a:solidFill>
              </a:rPr>
              <a:t> </a:t>
            </a:r>
            <a:r>
              <a:rPr lang="fr-FR" sz="2400" dirty="0" smtClean="0">
                <a:solidFill>
                  <a:srgbClr val="7030A0"/>
                </a:solidFill>
              </a:rPr>
              <a:t>?</a:t>
            </a:r>
            <a:endParaRPr lang="fr-FR" sz="2400" dirty="0">
              <a:solidFill>
                <a:srgbClr val="7030A0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13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2204" y="2416301"/>
            <a:ext cx="7045683" cy="145488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85725" marR="43180">
              <a:lnSpc>
                <a:spcPts val="3200"/>
              </a:lnSpc>
              <a:spcBef>
                <a:spcPts val="265"/>
              </a:spcBef>
              <a:tabLst>
                <a:tab pos="859790" algn="l"/>
              </a:tabLst>
            </a:pPr>
            <a:r>
              <a:rPr lang="fr-FR" sz="2400" dirty="0" smtClean="0">
                <a:latin typeface="Times New Roman"/>
                <a:cs typeface="Times New Roman"/>
              </a:rPr>
              <a:t>La </a:t>
            </a:r>
            <a:r>
              <a:rPr lang="fr-FR" sz="2400" spc="-5" dirty="0" smtClean="0">
                <a:latin typeface="Times New Roman"/>
                <a:cs typeface="Times New Roman"/>
              </a:rPr>
              <a:t>soupape </a:t>
            </a:r>
            <a:r>
              <a:rPr lang="fr-FR" sz="2400" dirty="0" smtClean="0">
                <a:latin typeface="Times New Roman"/>
                <a:cs typeface="Times New Roman"/>
              </a:rPr>
              <a:t>s’ouvre </a:t>
            </a:r>
            <a:r>
              <a:rPr lang="fr-FR" sz="2400" spc="-5" dirty="0" smtClean="0">
                <a:latin typeface="Times New Roman"/>
                <a:cs typeface="Times New Roman"/>
              </a:rPr>
              <a:t>lorsque </a:t>
            </a:r>
            <a:r>
              <a:rPr lang="fr-FR" sz="2400" dirty="0" smtClean="0">
                <a:latin typeface="Times New Roman"/>
                <a:cs typeface="Times New Roman"/>
              </a:rPr>
              <a:t>la </a:t>
            </a:r>
            <a:r>
              <a:rPr lang="fr-FR" sz="2400" spc="-5" dirty="0" smtClean="0">
                <a:latin typeface="Times New Roman"/>
                <a:cs typeface="Times New Roman"/>
              </a:rPr>
              <a:t>pression totale </a:t>
            </a:r>
            <a:r>
              <a:rPr lang="fr-FR" sz="2400" dirty="0" smtClean="0">
                <a:latin typeface="Times New Roman"/>
                <a:cs typeface="Times New Roman"/>
              </a:rPr>
              <a:t>à </a:t>
            </a:r>
            <a:r>
              <a:rPr lang="fr-FR" sz="2400" spc="-5" dirty="0" smtClean="0">
                <a:latin typeface="Times New Roman"/>
                <a:cs typeface="Times New Roman"/>
              </a:rPr>
              <a:t>l’intérieur </a:t>
            </a:r>
            <a:r>
              <a:rPr lang="fr-FR" sz="2400" dirty="0" smtClean="0">
                <a:latin typeface="Times New Roman"/>
                <a:cs typeface="Times New Roman"/>
              </a:rPr>
              <a:t>est 1 </a:t>
            </a:r>
            <a:r>
              <a:rPr lang="fr-FR" sz="2400" spc="-5" dirty="0" smtClean="0">
                <a:latin typeface="Times New Roman"/>
                <a:cs typeface="Times New Roman"/>
              </a:rPr>
              <a:t>bar </a:t>
            </a:r>
            <a:r>
              <a:rPr lang="fr-FR" sz="2400" dirty="0" smtClean="0">
                <a:latin typeface="Times New Roman"/>
                <a:cs typeface="Times New Roman"/>
              </a:rPr>
              <a:t>plus élevée </a:t>
            </a:r>
            <a:r>
              <a:rPr lang="fr-FR" sz="2400" spc="-5" dirty="0" smtClean="0">
                <a:latin typeface="Times New Roman"/>
                <a:cs typeface="Times New Roman"/>
              </a:rPr>
              <a:t>qu’à  </a:t>
            </a:r>
            <a:r>
              <a:rPr lang="fr-FR" sz="2400" dirty="0" smtClean="0">
                <a:latin typeface="Times New Roman"/>
                <a:cs typeface="Times New Roman"/>
              </a:rPr>
              <a:t>l’extérieur,</a:t>
            </a:r>
          </a:p>
          <a:p>
            <a:pPr marL="417830" marR="43180" indent="-228600">
              <a:lnSpc>
                <a:spcPts val="1400"/>
              </a:lnSpc>
              <a:tabLst>
                <a:tab pos="859790" algn="l"/>
              </a:tabLst>
            </a:pPr>
            <a:endParaRPr lang="fr-FR" sz="1050" dirty="0" smtClean="0">
              <a:latin typeface="Times New Roman"/>
              <a:cs typeface="Times New Roman"/>
            </a:endParaRPr>
          </a:p>
          <a:p>
            <a:pPr marL="417830">
              <a:lnSpc>
                <a:spcPct val="100000"/>
              </a:lnSpc>
              <a:spcBef>
                <a:spcPts val="434"/>
              </a:spcBef>
              <a:tabLst>
                <a:tab pos="1582420" algn="l"/>
              </a:tabLst>
            </a:pPr>
            <a:r>
              <a:rPr lang="fr-FR" sz="2400" dirty="0" smtClean="0">
                <a:latin typeface="Times New Roman"/>
                <a:cs typeface="Times New Roman"/>
              </a:rPr>
              <a:t>c.-à-d.</a:t>
            </a:r>
            <a:r>
              <a:rPr lang="fr-FR" sz="2400" spc="-5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:	</a:t>
            </a:r>
            <a:r>
              <a:rPr lang="fr-FR" sz="2400" b="1" spc="-5" dirty="0" err="1" smtClean="0">
                <a:latin typeface="Times New Roman"/>
                <a:cs typeface="Times New Roman"/>
              </a:rPr>
              <a:t>P</a:t>
            </a:r>
            <a:r>
              <a:rPr lang="fr-FR" sz="2000" b="1" spc="-7" baseline="-6410" dirty="0" err="1" smtClean="0">
                <a:latin typeface="Times New Roman"/>
                <a:cs typeface="Times New Roman"/>
              </a:rPr>
              <a:t>tot</a:t>
            </a:r>
            <a:r>
              <a:rPr lang="fr-FR" sz="2000" b="1" spc="-7" baseline="-6410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= 2</a:t>
            </a:r>
            <a:r>
              <a:rPr lang="fr-FR" sz="2400" b="1" spc="-145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bars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3575" y="4440426"/>
            <a:ext cx="9182110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7830" marR="43180">
              <a:lnSpc>
                <a:spcPts val="2300"/>
              </a:lnSpc>
              <a:spcBef>
                <a:spcPts val="1255"/>
              </a:spcBef>
            </a:pPr>
            <a:r>
              <a:rPr lang="fr-FR" sz="2400" dirty="0">
                <a:latin typeface="Times New Roman"/>
                <a:cs typeface="Times New Roman"/>
              </a:rPr>
              <a:t>Ce surplus de </a:t>
            </a:r>
            <a:r>
              <a:rPr lang="fr-FR" sz="2400" spc="-5" dirty="0">
                <a:latin typeface="Times New Roman"/>
                <a:cs typeface="Times New Roman"/>
              </a:rPr>
              <a:t>pression </a:t>
            </a:r>
            <a:r>
              <a:rPr lang="fr-FR" sz="2400" dirty="0">
                <a:latin typeface="Times New Roman"/>
                <a:cs typeface="Times New Roman"/>
              </a:rPr>
              <a:t>est dû à la </a:t>
            </a:r>
            <a:r>
              <a:rPr lang="fr-FR" sz="2400" spc="-5" dirty="0">
                <a:latin typeface="Times New Roman"/>
                <a:cs typeface="Times New Roman"/>
              </a:rPr>
              <a:t>pression </a:t>
            </a:r>
            <a:r>
              <a:rPr lang="fr-FR" sz="2400" dirty="0">
                <a:latin typeface="Times New Roman"/>
                <a:cs typeface="Times New Roman"/>
              </a:rPr>
              <a:t>de </a:t>
            </a:r>
            <a:r>
              <a:rPr lang="fr-FR" sz="2400" spc="-5" dirty="0">
                <a:latin typeface="Times New Roman"/>
                <a:cs typeface="Times New Roman"/>
              </a:rPr>
              <a:t>vapeur d’eau </a:t>
            </a:r>
            <a:r>
              <a:rPr lang="fr-FR" sz="2400" dirty="0">
                <a:latin typeface="Times New Roman"/>
                <a:cs typeface="Times New Roman"/>
              </a:rPr>
              <a:t>qui </a:t>
            </a:r>
            <a:r>
              <a:rPr lang="fr-FR" sz="2400" spc="-5" dirty="0">
                <a:latin typeface="Times New Roman"/>
                <a:cs typeface="Times New Roman"/>
              </a:rPr>
              <a:t>s’ajoute </a:t>
            </a:r>
            <a:r>
              <a:rPr lang="fr-FR" sz="2400" dirty="0">
                <a:latin typeface="Times New Roman"/>
                <a:cs typeface="Times New Roman"/>
              </a:rPr>
              <a:t>à la </a:t>
            </a:r>
            <a:r>
              <a:rPr lang="fr-FR" sz="2400" spc="-5" dirty="0">
                <a:latin typeface="Times New Roman"/>
                <a:cs typeface="Times New Roman"/>
              </a:rPr>
              <a:t>pression </a:t>
            </a:r>
            <a:r>
              <a:rPr lang="fr-FR" sz="2400" dirty="0">
                <a:latin typeface="Times New Roman"/>
                <a:cs typeface="Times New Roman"/>
              </a:rPr>
              <a:t>de  </a:t>
            </a:r>
            <a:r>
              <a:rPr lang="fr-FR" sz="2400" spc="-5" dirty="0">
                <a:latin typeface="Times New Roman"/>
                <a:cs typeface="Times New Roman"/>
              </a:rPr>
              <a:t>l’air</a:t>
            </a:r>
            <a:r>
              <a:rPr lang="fr-FR" sz="2400" spc="5" dirty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: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0196" y="5430294"/>
            <a:ext cx="9433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>
              <a:lnSpc>
                <a:spcPct val="100000"/>
              </a:lnSpc>
              <a:spcBef>
                <a:spcPts val="1050"/>
              </a:spcBef>
            </a:pPr>
            <a:r>
              <a:rPr lang="fr-FR" sz="2800" b="1" spc="-5" dirty="0" err="1">
                <a:latin typeface="Times New Roman"/>
                <a:cs typeface="Times New Roman"/>
              </a:rPr>
              <a:t>P</a:t>
            </a:r>
            <a:r>
              <a:rPr lang="fr-FR" sz="2800" b="1" spc="-7" baseline="-6410" dirty="0" err="1">
                <a:latin typeface="Times New Roman"/>
                <a:cs typeface="Times New Roman"/>
              </a:rPr>
              <a:t>tot</a:t>
            </a:r>
            <a:r>
              <a:rPr lang="fr-FR" sz="2800" b="1" spc="-7" baseline="-6410" dirty="0">
                <a:latin typeface="Times New Roman"/>
                <a:cs typeface="Times New Roman"/>
              </a:rPr>
              <a:t> </a:t>
            </a:r>
            <a:r>
              <a:rPr lang="fr-FR" sz="2800" dirty="0">
                <a:latin typeface="Times New Roman"/>
                <a:cs typeface="Times New Roman"/>
              </a:rPr>
              <a:t>= </a:t>
            </a:r>
            <a:r>
              <a:rPr lang="fr-FR" sz="2400" spc="-5" dirty="0">
                <a:latin typeface="Times New Roman"/>
                <a:cs typeface="Times New Roman"/>
              </a:rPr>
              <a:t>somme des pressions </a:t>
            </a:r>
            <a:r>
              <a:rPr lang="fr-FR" sz="2400" dirty="0">
                <a:latin typeface="Times New Roman"/>
                <a:cs typeface="Times New Roman"/>
              </a:rPr>
              <a:t>partielles de </a:t>
            </a:r>
            <a:r>
              <a:rPr lang="fr-FR" sz="2400" spc="-5" dirty="0">
                <a:latin typeface="Times New Roman"/>
                <a:cs typeface="Times New Roman"/>
              </a:rPr>
              <a:t>chaque </a:t>
            </a:r>
            <a:r>
              <a:rPr lang="fr-FR" sz="2400" dirty="0">
                <a:latin typeface="Times New Roman"/>
                <a:cs typeface="Times New Roman"/>
              </a:rPr>
              <a:t>gaz </a:t>
            </a:r>
            <a:r>
              <a:rPr lang="fr-FR" sz="2800" b="1" dirty="0">
                <a:latin typeface="Times New Roman"/>
                <a:cs typeface="Times New Roman"/>
              </a:rPr>
              <a:t>= </a:t>
            </a:r>
            <a:r>
              <a:rPr lang="fr-FR" sz="2800" b="1" spc="-5" dirty="0" err="1">
                <a:latin typeface="Times New Roman"/>
                <a:cs typeface="Times New Roman"/>
              </a:rPr>
              <a:t>P</a:t>
            </a:r>
            <a:r>
              <a:rPr lang="fr-FR" sz="2800" b="1" spc="-7" baseline="-6410" dirty="0" err="1">
                <a:latin typeface="Times New Roman"/>
                <a:cs typeface="Times New Roman"/>
              </a:rPr>
              <a:t>vap</a:t>
            </a:r>
            <a:r>
              <a:rPr lang="fr-FR" sz="2800" b="1" spc="-165" baseline="-6410" dirty="0">
                <a:latin typeface="Times New Roman"/>
                <a:cs typeface="Times New Roman"/>
              </a:rPr>
              <a:t> </a:t>
            </a:r>
            <a:r>
              <a:rPr lang="fr-FR" sz="2800" b="1" spc="-5" dirty="0" smtClean="0">
                <a:latin typeface="Times New Roman"/>
                <a:cs typeface="Times New Roman"/>
              </a:rPr>
              <a:t>+ P</a:t>
            </a:r>
            <a:r>
              <a:rPr lang="fr-FR" sz="2800" b="1" spc="-7" baseline="-6410" dirty="0" smtClean="0">
                <a:latin typeface="Times New Roman"/>
                <a:cs typeface="Times New Roman"/>
              </a:rPr>
              <a:t>air</a:t>
            </a:r>
            <a:endParaRPr lang="fr-FR" sz="2800" baseline="-6410" dirty="0">
              <a:latin typeface="Times New Roman"/>
              <a:cs typeface="Times New Roman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7020" y="464404"/>
            <a:ext cx="1621270" cy="18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851" y="325041"/>
            <a:ext cx="7201121" cy="10550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9560" marR="5080" indent="-277495" algn="just">
              <a:lnSpc>
                <a:spcPct val="150000"/>
              </a:lnSpc>
              <a:spcBef>
                <a:spcPts val="105"/>
              </a:spcBef>
            </a:pPr>
            <a:r>
              <a:rPr lang="fr-FR" sz="2400" b="1" dirty="0" smtClean="0"/>
              <a:t>3.</a:t>
            </a:r>
            <a:r>
              <a:rPr lang="fr-FR" sz="2400" b="1" spc="180" dirty="0" smtClean="0"/>
              <a:t> </a:t>
            </a:r>
            <a:r>
              <a:rPr lang="fr-FR" sz="2400" spc="-5" dirty="0" smtClean="0">
                <a:solidFill>
                  <a:srgbClr val="7030A0"/>
                </a:solidFill>
              </a:rPr>
              <a:t>Donnez</a:t>
            </a:r>
            <a:r>
              <a:rPr lang="fr-FR" sz="2400" spc="-75" dirty="0" smtClean="0">
                <a:solidFill>
                  <a:srgbClr val="7030A0"/>
                </a:solidFill>
              </a:rPr>
              <a:t> </a:t>
            </a:r>
            <a:r>
              <a:rPr lang="fr-FR" sz="2400" dirty="0" smtClean="0">
                <a:solidFill>
                  <a:srgbClr val="7030A0"/>
                </a:solidFill>
              </a:rPr>
              <a:t>la</a:t>
            </a:r>
            <a:r>
              <a:rPr lang="fr-FR" sz="2400" spc="-95" dirty="0" smtClean="0">
                <a:solidFill>
                  <a:srgbClr val="7030A0"/>
                </a:solidFill>
              </a:rPr>
              <a:t> </a:t>
            </a:r>
            <a:r>
              <a:rPr lang="fr-FR" sz="2400" spc="-5" dirty="0" smtClean="0">
                <a:solidFill>
                  <a:srgbClr val="7030A0"/>
                </a:solidFill>
              </a:rPr>
              <a:t>température</a:t>
            </a:r>
            <a:r>
              <a:rPr lang="fr-FR" sz="2400" spc="-80" dirty="0" smtClean="0">
                <a:solidFill>
                  <a:srgbClr val="7030A0"/>
                </a:solidFill>
              </a:rPr>
              <a:t> </a:t>
            </a:r>
            <a:r>
              <a:rPr lang="fr-FR" sz="2400" spc="-5" dirty="0" smtClean="0">
                <a:solidFill>
                  <a:srgbClr val="7030A0"/>
                </a:solidFill>
              </a:rPr>
              <a:t>atteinte  </a:t>
            </a:r>
            <a:r>
              <a:rPr lang="fr-FR" sz="2400" dirty="0" smtClean="0">
                <a:solidFill>
                  <a:srgbClr val="7030A0"/>
                </a:solidFill>
              </a:rPr>
              <a:t>par </a:t>
            </a:r>
            <a:r>
              <a:rPr lang="fr-FR" sz="2400" spc="-5" dirty="0" smtClean="0">
                <a:solidFill>
                  <a:srgbClr val="7030A0"/>
                </a:solidFill>
              </a:rPr>
              <a:t>l’eau bouillonnante lorsque </a:t>
            </a:r>
            <a:r>
              <a:rPr lang="fr-FR" sz="2400" dirty="0" smtClean="0">
                <a:solidFill>
                  <a:srgbClr val="7030A0"/>
                </a:solidFill>
              </a:rPr>
              <a:t>la </a:t>
            </a:r>
            <a:r>
              <a:rPr lang="fr-FR" sz="2400" spc="-5" dirty="0" smtClean="0">
                <a:solidFill>
                  <a:srgbClr val="7030A0"/>
                </a:solidFill>
              </a:rPr>
              <a:t>soupape se </a:t>
            </a:r>
            <a:r>
              <a:rPr lang="fr-FR" sz="2400" dirty="0" smtClean="0">
                <a:solidFill>
                  <a:srgbClr val="7030A0"/>
                </a:solidFill>
              </a:rPr>
              <a:t>déclenche. </a:t>
            </a:r>
            <a:endParaRPr lang="fr-FR" sz="2400" dirty="0">
              <a:solidFill>
                <a:srgbClr val="7030A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7531" y="1824833"/>
            <a:ext cx="9519285" cy="859850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44"/>
              </a:spcBef>
              <a:tabLst>
                <a:tab pos="683260" algn="l"/>
              </a:tabLst>
            </a:pPr>
            <a:r>
              <a:rPr lang="fr-FR" sz="2400" dirty="0" smtClean="0">
                <a:latin typeface="Times New Roman"/>
                <a:cs typeface="Times New Roman"/>
              </a:rPr>
              <a:t>Pour</a:t>
            </a:r>
            <a:r>
              <a:rPr lang="fr-FR" sz="2400" spc="-80" dirty="0" smtClean="0">
                <a:latin typeface="Times New Roman"/>
                <a:cs typeface="Times New Roman"/>
              </a:rPr>
              <a:t> </a:t>
            </a:r>
            <a:r>
              <a:rPr lang="fr-FR" sz="2400" spc="5" dirty="0" smtClean="0">
                <a:latin typeface="Times New Roman"/>
                <a:cs typeface="Times New Roman"/>
              </a:rPr>
              <a:t>une</a:t>
            </a:r>
            <a:r>
              <a:rPr lang="fr-FR" sz="2400" spc="-8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pression</a:t>
            </a:r>
            <a:r>
              <a:rPr lang="fr-FR" sz="2400" spc="-7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de</a:t>
            </a:r>
            <a:r>
              <a:rPr lang="fr-FR" sz="2400" spc="-65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déclenchement</a:t>
            </a:r>
            <a:r>
              <a:rPr lang="fr-FR" sz="2400" spc="-65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plus</a:t>
            </a:r>
            <a:r>
              <a:rPr lang="fr-FR" sz="2400" spc="-65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élevée,</a:t>
            </a:r>
            <a:r>
              <a:rPr lang="fr-FR" sz="2400" spc="-6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la</a:t>
            </a:r>
            <a:r>
              <a:rPr lang="fr-FR" sz="2400" spc="-75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température</a:t>
            </a:r>
            <a:r>
              <a:rPr lang="fr-FR" sz="2400" spc="-65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des</a:t>
            </a:r>
            <a:r>
              <a:rPr lang="fr-FR" sz="2400" spc="-65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aliments</a:t>
            </a:r>
            <a:r>
              <a:rPr lang="fr-FR" sz="2400" spc="-65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serait</a:t>
            </a:r>
            <a:r>
              <a:rPr lang="fr-FR" sz="2400" spc="-5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plus importante : </a:t>
            </a:r>
            <a:r>
              <a:rPr lang="fr-FR" sz="2400" spc="-10" dirty="0" smtClean="0">
                <a:latin typeface="Times New Roman"/>
                <a:cs typeface="Times New Roman"/>
              </a:rPr>
              <a:t>les </a:t>
            </a:r>
            <a:r>
              <a:rPr lang="fr-FR" sz="2400" spc="-5" dirty="0" smtClean="0">
                <a:latin typeface="Times New Roman"/>
                <a:cs typeface="Times New Roman"/>
              </a:rPr>
              <a:t>aliments cuiraient </a:t>
            </a:r>
            <a:r>
              <a:rPr lang="fr-FR" sz="2400" dirty="0" smtClean="0">
                <a:latin typeface="Times New Roman"/>
                <a:cs typeface="Times New Roman"/>
              </a:rPr>
              <a:t>plus vite </a:t>
            </a:r>
            <a:r>
              <a:rPr lang="fr-FR" sz="2400" spc="-5" dirty="0" smtClean="0">
                <a:latin typeface="Times New Roman"/>
                <a:cs typeface="Times New Roman"/>
              </a:rPr>
              <a:t>.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14</a:t>
            </a:fld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36651" y="325197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7" name="Obje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583765"/>
              </p:ext>
            </p:extLst>
          </p:nvPr>
        </p:nvGraphicFramePr>
        <p:xfrm>
          <a:off x="1722894" y="3888333"/>
          <a:ext cx="4559910" cy="97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r:id="rId3" imgW="2324100" imgH="508000" progId="">
                  <p:embed/>
                </p:oleObj>
              </mc:Choice>
              <mc:Fallback>
                <p:oleObj r:id="rId3" imgW="2324100" imgH="5080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894" y="3888333"/>
                        <a:ext cx="4559910" cy="973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8908" y="3251975"/>
            <a:ext cx="2223205" cy="2304256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8988" y="157959"/>
            <a:ext cx="2053007" cy="1555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15</a:t>
            </a:fld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36651" y="325197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593851" y="42902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93851" y="246843"/>
            <a:ext cx="1000943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indent="-714375"/>
            <a:r>
              <a:rPr lang="fr-FR" sz="2800" b="1" spc="-10" dirty="0" smtClean="0">
                <a:solidFill>
                  <a:srgbClr val="7030A0"/>
                </a:solidFill>
                <a:latin typeface="Times New Roman"/>
                <a:cs typeface="Times New Roman"/>
              </a:rPr>
              <a:t>Rq</a:t>
            </a:r>
            <a:r>
              <a:rPr lang="fr-FR" sz="2400" spc="-10" dirty="0" smtClean="0">
                <a:latin typeface="Times New Roman"/>
                <a:cs typeface="Times New Roman"/>
              </a:rPr>
              <a:t> : Dans une cocotte les </a:t>
            </a:r>
            <a:r>
              <a:rPr lang="fr-FR" sz="2400" spc="-5" dirty="0" smtClean="0">
                <a:latin typeface="Times New Roman"/>
                <a:cs typeface="Times New Roman"/>
              </a:rPr>
              <a:t>aliments cuiraient </a:t>
            </a:r>
            <a:r>
              <a:rPr lang="fr-FR" sz="2400" dirty="0" smtClean="0">
                <a:latin typeface="Times New Roman"/>
                <a:cs typeface="Times New Roman"/>
              </a:rPr>
              <a:t>plus vite que dans une marmite ordinaire.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3851" y="1307019"/>
            <a:ext cx="98654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-10" dirty="0" smtClean="0">
                <a:latin typeface="Times New Roman"/>
                <a:cs typeface="Times New Roman"/>
              </a:rPr>
              <a:t>Comme </a:t>
            </a:r>
            <a:r>
              <a:rPr lang="fr-FR" sz="2400" spc="-10" dirty="0">
                <a:latin typeface="Times New Roman"/>
                <a:cs typeface="Times New Roman"/>
              </a:rPr>
              <a:t>la température est plus </a:t>
            </a:r>
            <a:r>
              <a:rPr lang="fr-FR" sz="2400" spc="-10" dirty="0" smtClean="0">
                <a:latin typeface="Times New Roman"/>
                <a:cs typeface="Times New Roman"/>
              </a:rPr>
              <a:t>haute (120°C), </a:t>
            </a:r>
            <a:r>
              <a:rPr lang="fr-FR" sz="2400" spc="-10" dirty="0">
                <a:latin typeface="Times New Roman"/>
                <a:cs typeface="Times New Roman"/>
              </a:rPr>
              <a:t>on cuit les aliments plus vite d'où le nom de la cocotte "</a:t>
            </a:r>
            <a:r>
              <a:rPr lang="fr-FR" sz="2400" b="1" spc="-10" dirty="0">
                <a:latin typeface="Times New Roman"/>
                <a:cs typeface="Times New Roman"/>
              </a:rPr>
              <a:t>minute</a:t>
            </a:r>
            <a:r>
              <a:rPr lang="fr-FR" sz="2400" spc="-10" dirty="0">
                <a:latin typeface="Times New Roman"/>
                <a:cs typeface="Times New Roman"/>
              </a:rPr>
              <a:t>" : elle tire parti de la hausse de pression due à la vapeur pour atteindre des températures supérieures à 100°C dans la cocotte</a:t>
            </a:r>
            <a:r>
              <a:rPr lang="fr-FR" sz="2400" spc="-10" dirty="0" smtClean="0">
                <a:latin typeface="Times New Roman"/>
                <a:cs typeface="Times New Roman"/>
              </a:rPr>
              <a:t>.</a:t>
            </a:r>
            <a:endParaRPr lang="fr-FR" sz="2400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529" y="3392760"/>
            <a:ext cx="8448675" cy="3268985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2425412" y="4510216"/>
            <a:ext cx="1362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°C</a:t>
            </a:r>
            <a:endParaRPr lang="fr-FR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835129" y="4908308"/>
            <a:ext cx="1362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°C</a:t>
            </a:r>
            <a:endParaRPr lang="fr-FR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720514" y="5313989"/>
            <a:ext cx="1592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P= 1bar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310797" y="5094991"/>
            <a:ext cx="1592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P= 2bar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98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11" grpId="0" build="allAtOnce"/>
      <p:bldP spid="20" grpId="0"/>
      <p:bldP spid="21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851" y="685546"/>
            <a:ext cx="83292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Times New Roman"/>
                <a:cs typeface="Times New Roman"/>
              </a:rPr>
              <a:t>4. </a:t>
            </a:r>
            <a:r>
              <a:rPr dirty="0">
                <a:solidFill>
                  <a:srgbClr val="7030A0"/>
                </a:solidFill>
              </a:rPr>
              <a:t>Quelle est la pression de l’air dans la </a:t>
            </a:r>
            <a:r>
              <a:rPr spc="-5" dirty="0">
                <a:solidFill>
                  <a:srgbClr val="7030A0"/>
                </a:solidFill>
              </a:rPr>
              <a:t>cocotte </a:t>
            </a:r>
            <a:r>
              <a:rPr dirty="0">
                <a:solidFill>
                  <a:srgbClr val="7030A0"/>
                </a:solidFill>
              </a:rPr>
              <a:t>lorsque la soupape </a:t>
            </a:r>
            <a:r>
              <a:rPr spc="-5" dirty="0">
                <a:solidFill>
                  <a:srgbClr val="7030A0"/>
                </a:solidFill>
              </a:rPr>
              <a:t>se </a:t>
            </a:r>
            <a:r>
              <a:rPr dirty="0">
                <a:solidFill>
                  <a:srgbClr val="7030A0"/>
                </a:solidFill>
              </a:rPr>
              <a:t>déclenche</a:t>
            </a:r>
            <a:r>
              <a:rPr spc="65" dirty="0">
                <a:solidFill>
                  <a:srgbClr val="7030A0"/>
                </a:solidFill>
              </a:rPr>
              <a:t> </a:t>
            </a:r>
            <a:r>
              <a:rPr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8547" y="1458214"/>
            <a:ext cx="9521190" cy="9417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  <a:tabLst>
                <a:tab pos="683260" algn="l"/>
              </a:tabLst>
            </a:pPr>
            <a:r>
              <a:rPr lang="fr-FR" sz="2000" spc="-5" dirty="0" smtClean="0">
                <a:latin typeface="Times New Roman"/>
                <a:cs typeface="Times New Roman"/>
              </a:rPr>
              <a:t>Initialement</a:t>
            </a:r>
            <a:r>
              <a:rPr lang="fr-FR" sz="2000" spc="45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(T=20°C</a:t>
            </a:r>
            <a:r>
              <a:rPr lang="fr-FR" sz="2000" spc="5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et</a:t>
            </a:r>
            <a:r>
              <a:rPr lang="fr-FR" sz="2000" spc="45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P=</a:t>
            </a:r>
            <a:r>
              <a:rPr lang="fr-FR" sz="2000" spc="40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1bar)</a:t>
            </a:r>
            <a:r>
              <a:rPr lang="fr-FR" sz="2000" spc="75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:</a:t>
            </a:r>
            <a:r>
              <a:rPr lang="fr-FR" sz="2000" spc="35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Volume</a:t>
            </a:r>
            <a:r>
              <a:rPr lang="fr-FR" sz="2000" spc="5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d’air</a:t>
            </a:r>
            <a:r>
              <a:rPr lang="fr-FR" sz="2000" spc="45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enfermé</a:t>
            </a:r>
            <a:r>
              <a:rPr lang="fr-FR" sz="2000" spc="5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dans</a:t>
            </a:r>
            <a:r>
              <a:rPr lang="fr-FR" sz="2000" spc="4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la</a:t>
            </a:r>
            <a:r>
              <a:rPr lang="fr-FR" sz="2000" spc="45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cocotte</a:t>
            </a:r>
            <a:r>
              <a:rPr lang="fr-FR" sz="2000" spc="4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qui</a:t>
            </a:r>
            <a:r>
              <a:rPr lang="fr-FR" sz="2000" spc="5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est</a:t>
            </a:r>
            <a:r>
              <a:rPr lang="fr-FR" sz="2000" spc="35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de</a:t>
            </a:r>
            <a:r>
              <a:rPr lang="fr-FR" sz="2000" spc="85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8-1=7 L </a:t>
            </a:r>
            <a:r>
              <a:rPr lang="fr-FR" sz="2000" spc="-5" dirty="0" smtClean="0">
                <a:latin typeface="Times New Roman"/>
                <a:cs typeface="Times New Roman"/>
              </a:rPr>
              <a:t>(volume </a:t>
            </a:r>
            <a:r>
              <a:rPr lang="fr-FR" sz="2000" dirty="0" smtClean="0">
                <a:latin typeface="Times New Roman"/>
                <a:cs typeface="Times New Roman"/>
              </a:rPr>
              <a:t>de la </a:t>
            </a:r>
            <a:r>
              <a:rPr lang="fr-FR" sz="2000" spc="-5" dirty="0" smtClean="0">
                <a:latin typeface="Times New Roman"/>
                <a:cs typeface="Times New Roman"/>
              </a:rPr>
              <a:t>cocotte moins </a:t>
            </a:r>
            <a:r>
              <a:rPr lang="fr-FR" sz="2000" dirty="0" smtClean="0">
                <a:latin typeface="Times New Roman"/>
                <a:cs typeface="Times New Roman"/>
              </a:rPr>
              <a:t>le </a:t>
            </a:r>
            <a:r>
              <a:rPr lang="fr-FR" sz="2000" spc="-5" dirty="0" smtClean="0">
                <a:latin typeface="Times New Roman"/>
                <a:cs typeface="Times New Roman"/>
              </a:rPr>
              <a:t>volume </a:t>
            </a:r>
            <a:r>
              <a:rPr lang="fr-FR" sz="2000" dirty="0" smtClean="0">
                <a:latin typeface="Times New Roman"/>
                <a:cs typeface="Times New Roman"/>
              </a:rPr>
              <a:t>occupé par l’eau).  On a donc </a:t>
            </a:r>
            <a:r>
              <a:rPr lang="fr-FR" sz="2000" spc="-5" dirty="0" err="1" smtClean="0">
                <a:latin typeface="Times New Roman"/>
                <a:cs typeface="Times New Roman"/>
              </a:rPr>
              <a:t>n</a:t>
            </a:r>
            <a:r>
              <a:rPr lang="fr-FR" sz="1950" spc="-7" baseline="-6410" dirty="0" err="1" smtClean="0">
                <a:latin typeface="Times New Roman"/>
                <a:cs typeface="Times New Roman"/>
              </a:rPr>
              <a:t>air</a:t>
            </a:r>
            <a:r>
              <a:rPr lang="fr-FR" sz="1950" spc="-7" baseline="-6410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moles </a:t>
            </a:r>
            <a:r>
              <a:rPr lang="fr-FR" sz="2000" dirty="0" smtClean="0">
                <a:latin typeface="Times New Roman"/>
                <a:cs typeface="Times New Roman"/>
              </a:rPr>
              <a:t>d’air </a:t>
            </a:r>
            <a:r>
              <a:rPr lang="fr-FR" sz="2000" spc="-5" dirty="0" smtClean="0">
                <a:latin typeface="Times New Roman"/>
                <a:cs typeface="Times New Roman"/>
              </a:rPr>
              <a:t>enfermées </a:t>
            </a:r>
            <a:r>
              <a:rPr lang="fr-FR" sz="2000" dirty="0" smtClean="0">
                <a:latin typeface="Times New Roman"/>
                <a:cs typeface="Times New Roman"/>
              </a:rPr>
              <a:t>dans la</a:t>
            </a:r>
            <a:r>
              <a:rPr lang="fr-FR" sz="2000" spc="-165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cocotte:</a:t>
            </a:r>
            <a:endParaRPr lang="fr-FR"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95902" y="3173424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614" y="0"/>
                </a:lnTo>
              </a:path>
            </a:pathLst>
          </a:custGeom>
          <a:ln w="87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42911" y="3173424"/>
            <a:ext cx="1148715" cy="0"/>
          </a:xfrm>
          <a:custGeom>
            <a:avLst/>
            <a:gdLst/>
            <a:ahLst/>
            <a:cxnLst/>
            <a:rect l="l" t="t" r="r" b="b"/>
            <a:pathLst>
              <a:path w="1148714">
                <a:moveTo>
                  <a:pt x="0" y="0"/>
                </a:moveTo>
                <a:lnTo>
                  <a:pt x="1148369" y="0"/>
                </a:lnTo>
              </a:path>
            </a:pathLst>
          </a:custGeom>
          <a:ln w="87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05768" y="3050838"/>
            <a:ext cx="36385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2550" i="1" spc="82" baseline="14705" dirty="0">
                <a:latin typeface="Times New Roman"/>
                <a:cs typeface="Times New Roman"/>
              </a:rPr>
              <a:t>n</a:t>
            </a:r>
            <a:r>
              <a:rPr sz="1000" i="1" spc="55" dirty="0">
                <a:latin typeface="Times New Roman"/>
                <a:cs typeface="Times New Roman"/>
              </a:rPr>
              <a:t>air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05050" y="3220555"/>
            <a:ext cx="142430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315720" algn="l"/>
              </a:tabLst>
            </a:pPr>
            <a:r>
              <a:rPr sz="1700" spc="90" dirty="0">
                <a:latin typeface="Symbol"/>
                <a:cs typeface="Symbol"/>
              </a:rPr>
              <a:t></a:t>
            </a:r>
            <a:r>
              <a:rPr sz="1700" spc="90" dirty="0">
                <a:latin typeface="Times New Roman"/>
                <a:cs typeface="Times New Roman"/>
              </a:rPr>
              <a:t>	</a:t>
            </a:r>
            <a:r>
              <a:rPr sz="1700" spc="90" dirty="0">
                <a:latin typeface="Symbol"/>
                <a:cs typeface="Symbol"/>
              </a:rPr>
              <a:t>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58021" y="3192487"/>
            <a:ext cx="64198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34035" algn="l"/>
              </a:tabLst>
            </a:pPr>
            <a:r>
              <a:rPr sz="1700" spc="90" dirty="0">
                <a:latin typeface="Symbol"/>
                <a:cs typeface="Symbol"/>
              </a:rPr>
              <a:t></a:t>
            </a:r>
            <a:r>
              <a:rPr sz="1700" spc="90" dirty="0">
                <a:latin typeface="Times New Roman"/>
                <a:cs typeface="Times New Roman"/>
              </a:rPr>
              <a:t>	</a:t>
            </a:r>
            <a:r>
              <a:rPr sz="1700" spc="90" dirty="0">
                <a:latin typeface="Symbol"/>
                <a:cs typeface="Symbol"/>
              </a:rPr>
              <a:t>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12119" y="2996449"/>
            <a:ext cx="3550920" cy="45847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417195" marR="5080" indent="-405130">
              <a:lnSpc>
                <a:spcPct val="65700"/>
              </a:lnSpc>
              <a:spcBef>
                <a:spcPts val="825"/>
              </a:spcBef>
              <a:tabLst>
                <a:tab pos="779780" algn="l"/>
                <a:tab pos="1332230" algn="l"/>
                <a:tab pos="2408555" algn="l"/>
              </a:tabLst>
            </a:pPr>
            <a:r>
              <a:rPr sz="1700" spc="130" dirty="0">
                <a:latin typeface="Symbol"/>
                <a:cs typeface="Symbol"/>
              </a:rPr>
              <a:t></a:t>
            </a:r>
            <a:r>
              <a:rPr sz="1700" spc="440" dirty="0">
                <a:latin typeface="Times New Roman"/>
                <a:cs typeface="Times New Roman"/>
              </a:rPr>
              <a:t> </a:t>
            </a:r>
            <a:r>
              <a:rPr sz="2550" spc="135" baseline="-4901" dirty="0">
                <a:latin typeface="Symbol"/>
                <a:cs typeface="Symbol"/>
              </a:rPr>
              <a:t></a:t>
            </a:r>
            <a:r>
              <a:rPr sz="2550" spc="135" baseline="-4901" dirty="0">
                <a:latin typeface="Times New Roman"/>
                <a:cs typeface="Times New Roman"/>
              </a:rPr>
              <a:t>		</a:t>
            </a:r>
            <a:r>
              <a:rPr sz="2550" spc="135" baseline="-4901" dirty="0">
                <a:latin typeface="Symbol"/>
                <a:cs typeface="Symbol"/>
              </a:rPr>
              <a:t></a:t>
            </a:r>
            <a:r>
              <a:rPr sz="2550" spc="-30" baseline="-4901" dirty="0">
                <a:latin typeface="Times New Roman"/>
                <a:cs typeface="Times New Roman"/>
              </a:rPr>
              <a:t> </a:t>
            </a:r>
            <a:r>
              <a:rPr sz="1700" spc="130" dirty="0">
                <a:latin typeface="Symbol"/>
                <a:cs typeface="Symbol"/>
              </a:rPr>
              <a:t></a:t>
            </a:r>
            <a:r>
              <a:rPr sz="1700" spc="-80" dirty="0">
                <a:latin typeface="Times New Roman"/>
                <a:cs typeface="Times New Roman"/>
              </a:rPr>
              <a:t> </a:t>
            </a:r>
            <a:r>
              <a:rPr sz="2550" spc="135" baseline="1633" dirty="0">
                <a:latin typeface="Symbol"/>
                <a:cs typeface="Symbol"/>
              </a:rPr>
              <a:t></a:t>
            </a:r>
            <a:r>
              <a:rPr sz="2550" spc="135" baseline="1633" dirty="0">
                <a:latin typeface="Times New Roman"/>
                <a:cs typeface="Times New Roman"/>
              </a:rPr>
              <a:t>		</a:t>
            </a:r>
            <a:r>
              <a:rPr sz="2550" spc="135" baseline="1633" dirty="0">
                <a:latin typeface="Symbol"/>
                <a:cs typeface="Symbol"/>
              </a:rPr>
              <a:t></a:t>
            </a:r>
            <a:r>
              <a:rPr sz="2550" spc="135" baseline="1633" dirty="0">
                <a:latin typeface="Times New Roman"/>
                <a:cs typeface="Times New Roman"/>
              </a:rPr>
              <a:t> </a:t>
            </a:r>
            <a:r>
              <a:rPr sz="1700" spc="130" dirty="0">
                <a:latin typeface="Symbol"/>
                <a:cs typeface="Symbol"/>
              </a:rPr>
              <a:t></a:t>
            </a:r>
            <a:r>
              <a:rPr sz="1700" spc="-229" dirty="0">
                <a:latin typeface="Times New Roman"/>
                <a:cs typeface="Times New Roman"/>
              </a:rPr>
              <a:t> </a:t>
            </a:r>
            <a:r>
              <a:rPr sz="1700" spc="105" dirty="0">
                <a:latin typeface="Times New Roman"/>
                <a:cs typeface="Times New Roman"/>
              </a:rPr>
              <a:t>0,29</a:t>
            </a:r>
            <a:r>
              <a:rPr sz="1700" i="1" spc="105" dirty="0">
                <a:latin typeface="Times New Roman"/>
                <a:cs typeface="Times New Roman"/>
              </a:rPr>
              <a:t>mol  </a:t>
            </a:r>
            <a:r>
              <a:rPr sz="1700" i="1" spc="175" dirty="0">
                <a:latin typeface="Times New Roman"/>
                <a:cs typeface="Times New Roman"/>
              </a:rPr>
              <a:t>RT		</a:t>
            </a:r>
            <a:r>
              <a:rPr sz="1700" spc="85" dirty="0">
                <a:latin typeface="Times New Roman"/>
                <a:cs typeface="Times New Roman"/>
              </a:rPr>
              <a:t>8,31</a:t>
            </a:r>
            <a:r>
              <a:rPr sz="1700" spc="85" dirty="0">
                <a:latin typeface="Symbol"/>
                <a:cs typeface="Symbol"/>
              </a:rPr>
              <a:t></a:t>
            </a:r>
            <a:r>
              <a:rPr sz="1700" spc="-185" dirty="0">
                <a:latin typeface="Times New Roman"/>
                <a:cs typeface="Times New Roman"/>
              </a:rPr>
              <a:t> </a:t>
            </a:r>
            <a:r>
              <a:rPr sz="1700" spc="130" dirty="0">
                <a:latin typeface="Times New Roman"/>
                <a:cs typeface="Times New Roman"/>
              </a:rPr>
              <a:t>293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32621" y="2859189"/>
            <a:ext cx="232219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884555" algn="l"/>
              </a:tabLst>
            </a:pPr>
            <a:r>
              <a:rPr sz="2550" spc="135" baseline="-4901" dirty="0">
                <a:latin typeface="Symbol"/>
                <a:cs typeface="Symbol"/>
              </a:rPr>
              <a:t></a:t>
            </a:r>
            <a:r>
              <a:rPr sz="2550" spc="7" baseline="-4901" dirty="0">
                <a:latin typeface="Times New Roman"/>
                <a:cs typeface="Times New Roman"/>
              </a:rPr>
              <a:t> </a:t>
            </a:r>
            <a:r>
              <a:rPr sz="1700" i="1" spc="185" dirty="0">
                <a:latin typeface="Times New Roman"/>
                <a:cs typeface="Times New Roman"/>
              </a:rPr>
              <a:t>PV</a:t>
            </a:r>
            <a:r>
              <a:rPr sz="1700" i="1" spc="50" dirty="0">
                <a:latin typeface="Times New Roman"/>
                <a:cs typeface="Times New Roman"/>
              </a:rPr>
              <a:t> </a:t>
            </a:r>
            <a:r>
              <a:rPr sz="2550" spc="135" baseline="-4901" dirty="0">
                <a:latin typeface="Symbol"/>
                <a:cs typeface="Symbol"/>
              </a:rPr>
              <a:t></a:t>
            </a:r>
            <a:r>
              <a:rPr sz="2550" spc="135" baseline="-4901" dirty="0">
                <a:latin typeface="Times New Roman"/>
                <a:cs typeface="Times New Roman"/>
              </a:rPr>
              <a:t>	</a:t>
            </a:r>
            <a:r>
              <a:rPr sz="2550" spc="217" baseline="3267" dirty="0">
                <a:latin typeface="Symbol"/>
                <a:cs typeface="Symbol"/>
              </a:rPr>
              <a:t></a:t>
            </a:r>
            <a:r>
              <a:rPr sz="1700" spc="145" dirty="0">
                <a:latin typeface="Times New Roman"/>
                <a:cs typeface="Times New Roman"/>
              </a:rPr>
              <a:t>10</a:t>
            </a:r>
            <a:r>
              <a:rPr sz="1500" spc="217" baseline="41666" dirty="0">
                <a:latin typeface="Times New Roman"/>
                <a:cs typeface="Times New Roman"/>
              </a:rPr>
              <a:t>5 </a:t>
            </a:r>
            <a:r>
              <a:rPr sz="1700" spc="130" dirty="0">
                <a:latin typeface="Symbol"/>
                <a:cs typeface="Symbol"/>
              </a:rPr>
              <a:t>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spc="95" dirty="0">
                <a:latin typeface="Times New Roman"/>
                <a:cs typeface="Times New Roman"/>
              </a:rPr>
              <a:t>7.10</a:t>
            </a:r>
            <a:r>
              <a:rPr sz="1500" spc="142" baseline="41666" dirty="0">
                <a:latin typeface="Symbol"/>
                <a:cs typeface="Symbol"/>
              </a:rPr>
              <a:t></a:t>
            </a:r>
            <a:r>
              <a:rPr sz="1500" spc="142" baseline="41666" dirty="0">
                <a:latin typeface="Times New Roman"/>
                <a:cs typeface="Times New Roman"/>
              </a:rPr>
              <a:t>3 </a:t>
            </a:r>
            <a:r>
              <a:rPr sz="2550" spc="135" baseline="3267" dirty="0">
                <a:latin typeface="Symbol"/>
                <a:cs typeface="Symbol"/>
              </a:rPr>
              <a:t></a:t>
            </a:r>
            <a:endParaRPr sz="2550" baseline="3267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1747" y="3792092"/>
            <a:ext cx="9339580" cy="62388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8100" marR="30480">
              <a:lnSpc>
                <a:spcPts val="2300"/>
              </a:lnSpc>
              <a:spcBef>
                <a:spcPts val="265"/>
              </a:spcBef>
            </a:pPr>
            <a:r>
              <a:rPr lang="fr-FR" sz="2000" dirty="0" smtClean="0">
                <a:latin typeface="Times New Roman"/>
                <a:cs typeface="Times New Roman"/>
              </a:rPr>
              <a:t>Lorsque la </a:t>
            </a:r>
            <a:r>
              <a:rPr lang="fr-FR" sz="2000" spc="-5" dirty="0" smtClean="0">
                <a:latin typeface="Times New Roman"/>
                <a:cs typeface="Times New Roman"/>
              </a:rPr>
              <a:t>soupape </a:t>
            </a:r>
            <a:r>
              <a:rPr lang="fr-FR" sz="2000" dirty="0" smtClean="0">
                <a:latin typeface="Times New Roman"/>
                <a:cs typeface="Times New Roman"/>
              </a:rPr>
              <a:t>se déclenche (T= </a:t>
            </a:r>
            <a:r>
              <a:rPr lang="fr-FR" sz="2000" spc="-5" dirty="0" smtClean="0">
                <a:latin typeface="Times New Roman"/>
                <a:cs typeface="Times New Roman"/>
              </a:rPr>
              <a:t>120°C, </a:t>
            </a:r>
            <a:r>
              <a:rPr lang="fr-FR" sz="2000" dirty="0" err="1" smtClean="0">
                <a:latin typeface="Times New Roman"/>
                <a:cs typeface="Times New Roman"/>
              </a:rPr>
              <a:t>P</a:t>
            </a:r>
            <a:r>
              <a:rPr lang="fr-FR" sz="1950" baseline="-6410" dirty="0" err="1" smtClean="0">
                <a:latin typeface="Times New Roman"/>
                <a:cs typeface="Times New Roman"/>
              </a:rPr>
              <a:t>tot</a:t>
            </a:r>
            <a:r>
              <a:rPr lang="fr-FR" sz="2000" dirty="0" smtClean="0">
                <a:latin typeface="Times New Roman"/>
                <a:cs typeface="Times New Roman"/>
              </a:rPr>
              <a:t>=2bar, </a:t>
            </a:r>
            <a:r>
              <a:rPr lang="fr-FR" sz="2000" spc="-5" dirty="0" smtClean="0">
                <a:latin typeface="Times New Roman"/>
                <a:cs typeface="Times New Roman"/>
              </a:rPr>
              <a:t>P</a:t>
            </a:r>
            <a:r>
              <a:rPr lang="fr-FR" sz="1950" spc="-7" baseline="-6410" dirty="0" smtClean="0">
                <a:latin typeface="Times New Roman"/>
                <a:cs typeface="Times New Roman"/>
              </a:rPr>
              <a:t>air</a:t>
            </a:r>
            <a:r>
              <a:rPr lang="fr-FR" sz="2000" spc="-5" dirty="0" smtClean="0">
                <a:latin typeface="Times New Roman"/>
                <a:cs typeface="Times New Roman"/>
              </a:rPr>
              <a:t>?) </a:t>
            </a:r>
            <a:r>
              <a:rPr lang="fr-FR" sz="2000" dirty="0" smtClean="0">
                <a:latin typeface="Times New Roman"/>
                <a:cs typeface="Times New Roman"/>
              </a:rPr>
              <a:t>: </a:t>
            </a:r>
            <a:r>
              <a:rPr lang="fr-FR" sz="2000" spc="-5" dirty="0" smtClean="0">
                <a:latin typeface="Times New Roman"/>
                <a:cs typeface="Times New Roman"/>
              </a:rPr>
              <a:t>l’air se trouve </a:t>
            </a:r>
            <a:r>
              <a:rPr lang="fr-FR" sz="2000" dirty="0" smtClean="0">
                <a:latin typeface="Times New Roman"/>
                <a:cs typeface="Times New Roman"/>
              </a:rPr>
              <a:t>à </a:t>
            </a:r>
            <a:r>
              <a:rPr lang="fr-FR" sz="2000" spc="-5" dirty="0" smtClean="0">
                <a:latin typeface="Times New Roman"/>
                <a:cs typeface="Times New Roman"/>
              </a:rPr>
              <a:t>T=120°C,  elle </a:t>
            </a:r>
            <a:r>
              <a:rPr lang="fr-FR" sz="2000" dirty="0" smtClean="0">
                <a:latin typeface="Times New Roman"/>
                <a:cs typeface="Times New Roman"/>
              </a:rPr>
              <a:t>occupe </a:t>
            </a:r>
            <a:r>
              <a:rPr lang="fr-FR" sz="2000" spc="-5" dirty="0" smtClean="0">
                <a:latin typeface="Times New Roman"/>
                <a:cs typeface="Times New Roman"/>
              </a:rPr>
              <a:t>toujours </a:t>
            </a:r>
            <a:r>
              <a:rPr lang="fr-FR" sz="2000" dirty="0" smtClean="0">
                <a:latin typeface="Times New Roman"/>
                <a:cs typeface="Times New Roman"/>
              </a:rPr>
              <a:t>un </a:t>
            </a:r>
            <a:r>
              <a:rPr lang="fr-FR" sz="2000" spc="-5" dirty="0" smtClean="0">
                <a:latin typeface="Times New Roman"/>
                <a:cs typeface="Times New Roman"/>
              </a:rPr>
              <a:t>volume </a:t>
            </a:r>
            <a:r>
              <a:rPr lang="fr-FR" sz="2000" dirty="0" smtClean="0">
                <a:latin typeface="Times New Roman"/>
                <a:cs typeface="Times New Roman"/>
              </a:rPr>
              <a:t>de 7 L, et </a:t>
            </a:r>
            <a:r>
              <a:rPr lang="fr-FR" sz="2000" spc="-5" dirty="0" smtClean="0">
                <a:latin typeface="Times New Roman"/>
                <a:cs typeface="Times New Roman"/>
              </a:rPr>
              <a:t>son nombre </a:t>
            </a:r>
            <a:r>
              <a:rPr lang="fr-FR" sz="2000" dirty="0" smtClean="0">
                <a:latin typeface="Times New Roman"/>
                <a:cs typeface="Times New Roman"/>
              </a:rPr>
              <a:t>de </a:t>
            </a:r>
            <a:r>
              <a:rPr lang="fr-FR" sz="2000" spc="-5" dirty="0" smtClean="0">
                <a:latin typeface="Times New Roman"/>
                <a:cs typeface="Times New Roman"/>
              </a:rPr>
              <a:t>moles </a:t>
            </a:r>
            <a:r>
              <a:rPr lang="fr-FR" sz="2000" dirty="0" smtClean="0">
                <a:latin typeface="Times New Roman"/>
                <a:cs typeface="Times New Roman"/>
              </a:rPr>
              <a:t>n’a pas </a:t>
            </a:r>
            <a:r>
              <a:rPr lang="fr-FR" sz="2000" spc="-5" dirty="0" smtClean="0">
                <a:latin typeface="Times New Roman"/>
                <a:cs typeface="Times New Roman"/>
              </a:rPr>
              <a:t>encore</a:t>
            </a:r>
            <a:r>
              <a:rPr lang="fr-FR" sz="2000" spc="20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varié.</a:t>
            </a:r>
          </a:p>
        </p:txBody>
      </p:sp>
      <p:sp>
        <p:nvSpPr>
          <p:cNvPr id="13" name="object 13"/>
          <p:cNvSpPr/>
          <p:nvPr/>
        </p:nvSpPr>
        <p:spPr>
          <a:xfrm>
            <a:off x="4028123" y="5787043"/>
            <a:ext cx="657860" cy="0"/>
          </a:xfrm>
          <a:custGeom>
            <a:avLst/>
            <a:gdLst/>
            <a:ahLst/>
            <a:cxnLst/>
            <a:rect l="l" t="t" r="r" b="b"/>
            <a:pathLst>
              <a:path w="657860">
                <a:moveTo>
                  <a:pt x="0" y="0"/>
                </a:moveTo>
                <a:lnTo>
                  <a:pt x="657758" y="0"/>
                </a:lnTo>
              </a:path>
            </a:pathLst>
          </a:custGeom>
          <a:ln w="86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38488" y="5787043"/>
            <a:ext cx="1546225" cy="0"/>
          </a:xfrm>
          <a:custGeom>
            <a:avLst/>
            <a:gdLst/>
            <a:ahLst/>
            <a:cxnLst/>
            <a:rect l="l" t="t" r="r" b="b"/>
            <a:pathLst>
              <a:path w="1546225">
                <a:moveTo>
                  <a:pt x="0" y="0"/>
                </a:moveTo>
                <a:lnTo>
                  <a:pt x="1545642" y="0"/>
                </a:lnTo>
              </a:path>
            </a:pathLst>
          </a:custGeom>
          <a:ln w="86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503829" y="5755988"/>
            <a:ext cx="1879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55" dirty="0">
                <a:latin typeface="Times New Roman"/>
                <a:cs typeface="Times New Roman"/>
              </a:rPr>
              <a:t>a</a:t>
            </a:r>
            <a:r>
              <a:rPr sz="1000" i="1" dirty="0">
                <a:latin typeface="Times New Roman"/>
                <a:cs typeface="Times New Roman"/>
              </a:rPr>
              <a:t>i</a:t>
            </a:r>
            <a:r>
              <a:rPr sz="1000" i="1" spc="45" dirty="0"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16</a:t>
            </a:fld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361690" y="5611491"/>
            <a:ext cx="5414010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681990" algn="l"/>
              </a:tabLst>
            </a:pPr>
            <a:r>
              <a:rPr sz="1700" i="1" spc="140" dirty="0">
                <a:latin typeface="Times New Roman"/>
                <a:cs typeface="Times New Roman"/>
              </a:rPr>
              <a:t>P	</a:t>
            </a:r>
            <a:r>
              <a:rPr sz="1700" spc="125" dirty="0">
                <a:latin typeface="Symbol"/>
                <a:cs typeface="Symbol"/>
              </a:rPr>
              <a:t></a:t>
            </a:r>
            <a:r>
              <a:rPr sz="1700" spc="125" dirty="0">
                <a:latin typeface="Times New Roman"/>
                <a:cs typeface="Times New Roman"/>
              </a:rPr>
              <a:t>	</a:t>
            </a:r>
            <a:r>
              <a:rPr sz="2550" i="1" spc="82" baseline="35947" dirty="0">
                <a:latin typeface="Times New Roman"/>
                <a:cs typeface="Times New Roman"/>
              </a:rPr>
              <a:t>n</a:t>
            </a:r>
            <a:r>
              <a:rPr sz="1500" i="1" spc="82" baseline="36111" dirty="0">
                <a:latin typeface="Times New Roman"/>
                <a:cs typeface="Times New Roman"/>
              </a:rPr>
              <a:t>air</a:t>
            </a:r>
            <a:r>
              <a:rPr sz="1500" i="1" spc="37" baseline="36111" dirty="0">
                <a:latin typeface="Times New Roman"/>
                <a:cs typeface="Times New Roman"/>
              </a:rPr>
              <a:t> </a:t>
            </a:r>
            <a:r>
              <a:rPr sz="2550" i="1" spc="254" baseline="35947" dirty="0">
                <a:latin typeface="Times New Roman"/>
                <a:cs typeface="Times New Roman"/>
              </a:rPr>
              <a:t>RT</a:t>
            </a:r>
            <a:r>
              <a:rPr sz="2550" i="1" spc="397" baseline="35947" dirty="0">
                <a:latin typeface="Times New Roman"/>
                <a:cs typeface="Times New Roman"/>
              </a:rPr>
              <a:t> </a:t>
            </a:r>
            <a:r>
              <a:rPr sz="1700" spc="125" dirty="0">
                <a:latin typeface="Symbol"/>
                <a:cs typeface="Symbol"/>
              </a:rPr>
              <a:t></a:t>
            </a:r>
            <a:r>
              <a:rPr sz="1700" spc="114" dirty="0">
                <a:latin typeface="Times New Roman"/>
                <a:cs typeface="Times New Roman"/>
              </a:rPr>
              <a:t> </a:t>
            </a:r>
            <a:r>
              <a:rPr sz="2550" spc="172" baseline="34313" dirty="0">
                <a:latin typeface="Times New Roman"/>
                <a:cs typeface="Times New Roman"/>
              </a:rPr>
              <a:t>0,29</a:t>
            </a:r>
            <a:r>
              <a:rPr sz="2550" spc="172" baseline="34313" dirty="0">
                <a:latin typeface="Symbol"/>
                <a:cs typeface="Symbol"/>
              </a:rPr>
              <a:t></a:t>
            </a:r>
            <a:r>
              <a:rPr sz="2550" spc="172" baseline="34313" dirty="0">
                <a:latin typeface="Times New Roman"/>
                <a:cs typeface="Times New Roman"/>
              </a:rPr>
              <a:t>8,31</a:t>
            </a:r>
            <a:r>
              <a:rPr sz="2550" spc="172" baseline="34313" dirty="0">
                <a:latin typeface="Symbol"/>
                <a:cs typeface="Symbol"/>
              </a:rPr>
              <a:t></a:t>
            </a:r>
            <a:r>
              <a:rPr sz="2550" spc="-375" baseline="34313" dirty="0">
                <a:latin typeface="Times New Roman"/>
                <a:cs typeface="Times New Roman"/>
              </a:rPr>
              <a:t> </a:t>
            </a:r>
            <a:r>
              <a:rPr sz="2550" spc="172" baseline="34313" dirty="0">
                <a:latin typeface="Times New Roman"/>
                <a:cs typeface="Times New Roman"/>
              </a:rPr>
              <a:t>393</a:t>
            </a:r>
            <a:r>
              <a:rPr sz="2550" spc="22" baseline="34313" dirty="0">
                <a:latin typeface="Times New Roman"/>
                <a:cs typeface="Times New Roman"/>
              </a:rPr>
              <a:t> </a:t>
            </a:r>
            <a:r>
              <a:rPr sz="1700" spc="125" dirty="0">
                <a:latin typeface="Symbol"/>
                <a:cs typeface="Symbol"/>
              </a:rPr>
              <a:t></a:t>
            </a:r>
            <a:r>
              <a:rPr sz="1700" spc="-225" dirty="0">
                <a:latin typeface="Times New Roman"/>
                <a:cs typeface="Times New Roman"/>
              </a:rPr>
              <a:t> </a:t>
            </a:r>
            <a:r>
              <a:rPr sz="1700" spc="60" dirty="0">
                <a:latin typeface="Times New Roman"/>
                <a:cs typeface="Times New Roman"/>
              </a:rPr>
              <a:t>1,35.10</a:t>
            </a:r>
            <a:r>
              <a:rPr sz="1500" spc="89" baseline="41666" dirty="0">
                <a:latin typeface="Times New Roman"/>
                <a:cs typeface="Times New Roman"/>
              </a:rPr>
              <a:t>5</a:t>
            </a:r>
            <a:r>
              <a:rPr sz="1500" spc="82" baseline="41666" dirty="0">
                <a:latin typeface="Times New Roman"/>
                <a:cs typeface="Times New Roman"/>
              </a:rPr>
              <a:t> </a:t>
            </a:r>
            <a:r>
              <a:rPr sz="1700" i="1" spc="165" dirty="0">
                <a:latin typeface="Times New Roman"/>
                <a:cs typeface="Times New Roman"/>
              </a:rPr>
              <a:t>Pa</a:t>
            </a:r>
            <a:r>
              <a:rPr sz="1700" i="1" spc="-90" dirty="0">
                <a:latin typeface="Times New Roman"/>
                <a:cs typeface="Times New Roman"/>
              </a:rPr>
              <a:t> </a:t>
            </a:r>
            <a:r>
              <a:rPr sz="1700" spc="125" dirty="0">
                <a:latin typeface="Symbol"/>
                <a:cs typeface="Symbol"/>
              </a:rPr>
              <a:t></a:t>
            </a:r>
            <a:r>
              <a:rPr sz="1700" spc="-229" dirty="0">
                <a:latin typeface="Times New Roman"/>
                <a:cs typeface="Times New Roman"/>
              </a:rPr>
              <a:t> </a:t>
            </a:r>
            <a:r>
              <a:rPr sz="1700" spc="55" dirty="0">
                <a:latin typeface="Times New Roman"/>
                <a:cs typeface="Times New Roman"/>
              </a:rPr>
              <a:t>1,35</a:t>
            </a:r>
            <a:r>
              <a:rPr sz="1700" i="1" spc="55" dirty="0">
                <a:latin typeface="Times New Roman"/>
                <a:cs typeface="Times New Roman"/>
              </a:rPr>
              <a:t>bar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19569" y="5781040"/>
            <a:ext cx="1824989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188085" algn="l"/>
              </a:tabLst>
            </a:pPr>
            <a:r>
              <a:rPr sz="1700" i="1" spc="140" dirty="0">
                <a:latin typeface="Times New Roman"/>
                <a:cs typeface="Times New Roman"/>
              </a:rPr>
              <a:t>V	</a:t>
            </a:r>
            <a:r>
              <a:rPr sz="1700" spc="95" dirty="0">
                <a:latin typeface="Times New Roman"/>
                <a:cs typeface="Times New Roman"/>
              </a:rPr>
              <a:t>7.10</a:t>
            </a:r>
            <a:r>
              <a:rPr sz="1500" spc="142" baseline="41666" dirty="0">
                <a:latin typeface="Symbol"/>
                <a:cs typeface="Symbol"/>
              </a:rPr>
              <a:t></a:t>
            </a:r>
            <a:r>
              <a:rPr sz="1500" spc="142" baseline="41666" dirty="0">
                <a:latin typeface="Times New Roman"/>
                <a:cs typeface="Times New Roman"/>
              </a:rPr>
              <a:t>3</a:t>
            </a:r>
            <a:endParaRPr sz="1500" baseline="41666">
              <a:latin typeface="Times New Roman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99388" y="4692389"/>
            <a:ext cx="3245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100">
              <a:lnSpc>
                <a:spcPct val="100000"/>
              </a:lnSpc>
              <a:spcBef>
                <a:spcPts val="1635"/>
              </a:spcBef>
            </a:pPr>
            <a:r>
              <a:rPr lang="fr-FR" sz="2000" dirty="0">
                <a:latin typeface="Times New Roman"/>
                <a:cs typeface="Times New Roman"/>
              </a:rPr>
              <a:t>La pression de </a:t>
            </a:r>
            <a:r>
              <a:rPr lang="fr-FR" sz="2000" spc="-5" dirty="0">
                <a:latin typeface="Times New Roman"/>
                <a:cs typeface="Times New Roman"/>
              </a:rPr>
              <a:t>l’air </a:t>
            </a:r>
            <a:r>
              <a:rPr lang="fr-FR" sz="2000" dirty="0">
                <a:latin typeface="Times New Roman"/>
                <a:cs typeface="Times New Roman"/>
              </a:rPr>
              <a:t>est donc</a:t>
            </a:r>
            <a:r>
              <a:rPr lang="fr-FR" sz="2000" spc="-15" dirty="0">
                <a:latin typeface="Times New Roman"/>
                <a:cs typeface="Times New Roman"/>
              </a:rPr>
              <a:t> </a:t>
            </a:r>
            <a:r>
              <a:rPr lang="fr-FR" sz="2000" dirty="0">
                <a:latin typeface="Times New Roman"/>
                <a:cs typeface="Times New Roman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/>
      <p:bldP spid="16" grpId="0"/>
      <p:bldP spid="17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2164" y="253033"/>
            <a:ext cx="9752965" cy="12124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marR="5080" indent="-277495">
              <a:lnSpc>
                <a:spcPct val="110500"/>
              </a:lnSpc>
              <a:spcBef>
                <a:spcPts val="100"/>
              </a:spcBef>
            </a:pPr>
            <a:r>
              <a:rPr sz="2400" b="1" dirty="0"/>
              <a:t>5</a:t>
            </a:r>
            <a:r>
              <a:rPr sz="2400" b="1" dirty="0">
                <a:solidFill>
                  <a:srgbClr val="7030A0"/>
                </a:solidFill>
              </a:rPr>
              <a:t>.</a:t>
            </a:r>
            <a:r>
              <a:rPr sz="2400" b="1" spc="180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Pour</a:t>
            </a:r>
            <a:r>
              <a:rPr sz="2400" spc="-120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une</a:t>
            </a:r>
            <a:r>
              <a:rPr sz="2400" spc="-130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masse</a:t>
            </a:r>
            <a:r>
              <a:rPr sz="2400" spc="-114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m</a:t>
            </a:r>
            <a:r>
              <a:rPr sz="2400" spc="-135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d’eau</a:t>
            </a:r>
            <a:r>
              <a:rPr sz="2400" spc="-125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de</a:t>
            </a:r>
            <a:r>
              <a:rPr sz="2400" spc="-120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1kg,</a:t>
            </a:r>
            <a:r>
              <a:rPr sz="2400" spc="-114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calculer</a:t>
            </a:r>
            <a:r>
              <a:rPr sz="2400" spc="-120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le</a:t>
            </a:r>
            <a:r>
              <a:rPr sz="2400" spc="-135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nombre</a:t>
            </a:r>
            <a:r>
              <a:rPr sz="2400" spc="-125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de</a:t>
            </a:r>
            <a:r>
              <a:rPr sz="2400" spc="-110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moles</a:t>
            </a:r>
            <a:r>
              <a:rPr sz="2400" spc="-130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de</a:t>
            </a:r>
            <a:r>
              <a:rPr sz="2400" spc="-120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vapeur</a:t>
            </a:r>
            <a:r>
              <a:rPr sz="2400" spc="-110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contenu</a:t>
            </a:r>
            <a:r>
              <a:rPr sz="2400" spc="-114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dans</a:t>
            </a:r>
            <a:r>
              <a:rPr sz="2400" spc="-125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la</a:t>
            </a:r>
            <a:r>
              <a:rPr sz="2400" spc="-120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cocotte  </a:t>
            </a:r>
            <a:r>
              <a:rPr sz="2400" dirty="0">
                <a:solidFill>
                  <a:srgbClr val="7030A0"/>
                </a:solidFill>
              </a:rPr>
              <a:t>lorsque la </a:t>
            </a:r>
            <a:r>
              <a:rPr sz="2400" spc="-5" dirty="0">
                <a:solidFill>
                  <a:srgbClr val="7030A0"/>
                </a:solidFill>
              </a:rPr>
              <a:t>soupape </a:t>
            </a:r>
            <a:r>
              <a:rPr sz="2400" dirty="0">
                <a:solidFill>
                  <a:srgbClr val="7030A0"/>
                </a:solidFill>
              </a:rPr>
              <a:t>se </a:t>
            </a:r>
            <a:r>
              <a:rPr sz="2400" spc="-5" dirty="0">
                <a:solidFill>
                  <a:srgbClr val="7030A0"/>
                </a:solidFill>
              </a:rPr>
              <a:t>déclenche, déduisez-en </a:t>
            </a:r>
            <a:r>
              <a:rPr sz="2400" dirty="0">
                <a:solidFill>
                  <a:srgbClr val="7030A0"/>
                </a:solidFill>
              </a:rPr>
              <a:t>la </a:t>
            </a:r>
            <a:r>
              <a:rPr sz="2400" spc="-5" dirty="0">
                <a:solidFill>
                  <a:srgbClr val="7030A0"/>
                </a:solidFill>
              </a:rPr>
              <a:t>masse </a:t>
            </a:r>
            <a:r>
              <a:rPr sz="2400" dirty="0">
                <a:solidFill>
                  <a:srgbClr val="7030A0"/>
                </a:solidFill>
              </a:rPr>
              <a:t>de vapeur</a:t>
            </a:r>
            <a:r>
              <a:rPr sz="2400" spc="-5" dirty="0">
                <a:solidFill>
                  <a:srgbClr val="7030A0"/>
                </a:solidFill>
              </a:rPr>
              <a:t> d’eau.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3263" y="1816724"/>
            <a:ext cx="7851789" cy="320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545"/>
              </a:lnSpc>
              <a:tabLst>
                <a:tab pos="695960" algn="l"/>
              </a:tabLst>
            </a:pPr>
            <a:r>
              <a:rPr lang="fr-FR" sz="2800" dirty="0" smtClean="0">
                <a:latin typeface="Times New Roman"/>
                <a:cs typeface="Times New Roman"/>
              </a:rPr>
              <a:t>Lorsque</a:t>
            </a:r>
            <a:r>
              <a:rPr lang="fr-FR" sz="2400" dirty="0" smtClean="0">
                <a:latin typeface="Times New Roman"/>
                <a:cs typeface="Times New Roman"/>
              </a:rPr>
              <a:t> la </a:t>
            </a:r>
            <a:r>
              <a:rPr lang="fr-FR" sz="2400" spc="-5" dirty="0" smtClean="0">
                <a:latin typeface="Times New Roman"/>
                <a:cs typeface="Times New Roman"/>
              </a:rPr>
              <a:t>soupape </a:t>
            </a:r>
            <a:r>
              <a:rPr lang="fr-FR" sz="2400" dirty="0" smtClean="0">
                <a:latin typeface="Times New Roman"/>
                <a:cs typeface="Times New Roman"/>
              </a:rPr>
              <a:t>se déclenche</a:t>
            </a:r>
            <a:r>
              <a:rPr lang="fr-FR" sz="2400" spc="-8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:      </a:t>
            </a:r>
            <a:r>
              <a:rPr lang="fr-FR" sz="2400" b="1" spc="-5" dirty="0" err="1" smtClean="0">
                <a:latin typeface="Times New Roman"/>
                <a:cs typeface="Times New Roman"/>
              </a:rPr>
              <a:t>P</a:t>
            </a:r>
            <a:r>
              <a:rPr lang="fr-FR" sz="2000" b="1" spc="-7" baseline="-6410" dirty="0" err="1" smtClean="0">
                <a:latin typeface="Times New Roman"/>
                <a:cs typeface="Times New Roman"/>
              </a:rPr>
              <a:t>tot</a:t>
            </a:r>
            <a:r>
              <a:rPr lang="fr-FR" sz="2400" b="1" spc="-5" dirty="0" smtClean="0">
                <a:latin typeface="Times New Roman"/>
                <a:cs typeface="Times New Roman"/>
              </a:rPr>
              <a:t>= </a:t>
            </a:r>
            <a:r>
              <a:rPr lang="fr-FR" sz="2400" b="1" spc="-5" dirty="0" err="1" smtClean="0">
                <a:latin typeface="Times New Roman"/>
                <a:cs typeface="Times New Roman"/>
              </a:rPr>
              <a:t>P</a:t>
            </a:r>
            <a:r>
              <a:rPr lang="fr-FR" sz="2000" b="1" spc="-7" baseline="-6410" dirty="0" err="1" smtClean="0">
                <a:latin typeface="Times New Roman"/>
                <a:cs typeface="Times New Roman"/>
              </a:rPr>
              <a:t>air</a:t>
            </a:r>
            <a:r>
              <a:rPr lang="fr-FR" sz="2400" b="1" spc="-5" dirty="0" err="1" smtClean="0">
                <a:latin typeface="Times New Roman"/>
                <a:cs typeface="Times New Roman"/>
              </a:rPr>
              <a:t>+P</a:t>
            </a:r>
            <a:r>
              <a:rPr lang="fr-FR" sz="2000" b="1" spc="-7" baseline="-6410" dirty="0" err="1" smtClean="0">
                <a:latin typeface="Times New Roman"/>
                <a:cs typeface="Times New Roman"/>
              </a:rPr>
              <a:t>vap</a:t>
            </a:r>
            <a:r>
              <a:rPr lang="fr-FR" sz="2000" b="1" spc="-7" baseline="-6410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= 2</a:t>
            </a:r>
            <a:r>
              <a:rPr lang="fr-FR" sz="2400" b="1" spc="-150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bars</a:t>
            </a:r>
            <a:r>
              <a:rPr lang="fr-FR" sz="2400" dirty="0" smtClean="0">
                <a:latin typeface="Times New Roman"/>
                <a:cs typeface="Times New Roman"/>
              </a:rPr>
              <a:t>.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07597" y="2934433"/>
            <a:ext cx="26835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P</a:t>
            </a:r>
            <a:r>
              <a:rPr sz="1950" b="1" spc="-7" baseline="-6410" dirty="0">
                <a:latin typeface="Times New Roman"/>
                <a:cs typeface="Times New Roman"/>
              </a:rPr>
              <a:t>vap</a:t>
            </a:r>
            <a:r>
              <a:rPr sz="2000" b="1" spc="-5" dirty="0">
                <a:latin typeface="Times New Roman"/>
                <a:cs typeface="Times New Roman"/>
              </a:rPr>
              <a:t>= </a:t>
            </a:r>
            <a:r>
              <a:rPr sz="2000" b="1" dirty="0">
                <a:latin typeface="Times New Roman"/>
                <a:cs typeface="Times New Roman"/>
              </a:rPr>
              <a:t>2 – 1,35 = </a:t>
            </a:r>
            <a:r>
              <a:rPr sz="2000" b="1" spc="-5" dirty="0">
                <a:latin typeface="Times New Roman"/>
                <a:cs typeface="Times New Roman"/>
              </a:rPr>
              <a:t>0,65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bar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127" y="2795164"/>
            <a:ext cx="4799386" cy="5514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5600"/>
              </a:lnSpc>
              <a:spcBef>
                <a:spcPts val="95"/>
              </a:spcBef>
            </a:pPr>
            <a:r>
              <a:rPr lang="fr-FR" sz="2400" spc="-5" dirty="0" smtClean="0">
                <a:latin typeface="Times New Roman"/>
                <a:cs typeface="Times New Roman"/>
              </a:rPr>
              <a:t>La </a:t>
            </a:r>
            <a:r>
              <a:rPr lang="fr-FR" sz="2400" dirty="0" smtClean="0">
                <a:latin typeface="Times New Roman"/>
                <a:cs typeface="Times New Roman"/>
              </a:rPr>
              <a:t>pression de vapeur </a:t>
            </a:r>
            <a:r>
              <a:rPr lang="fr-FR" sz="2400" spc="-5" dirty="0" smtClean="0">
                <a:latin typeface="Times New Roman"/>
                <a:cs typeface="Times New Roman"/>
              </a:rPr>
              <a:t>d’eau </a:t>
            </a:r>
            <a:r>
              <a:rPr lang="fr-FR" sz="2400" dirty="0" smtClean="0">
                <a:latin typeface="Times New Roman"/>
                <a:cs typeface="Times New Roman"/>
              </a:rPr>
              <a:t>présente</a:t>
            </a:r>
            <a:r>
              <a:rPr lang="fr-FR" sz="2400" spc="-65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: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05020" y="4019446"/>
            <a:ext cx="605155" cy="0"/>
          </a:xfrm>
          <a:custGeom>
            <a:avLst/>
            <a:gdLst/>
            <a:ahLst/>
            <a:cxnLst/>
            <a:rect l="l" t="t" r="r" b="b"/>
            <a:pathLst>
              <a:path w="605154">
                <a:moveTo>
                  <a:pt x="0" y="0"/>
                </a:moveTo>
                <a:lnTo>
                  <a:pt x="604672" y="0"/>
                </a:lnTo>
              </a:path>
            </a:pathLst>
          </a:custGeom>
          <a:ln w="90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06079" y="4019446"/>
            <a:ext cx="1888489" cy="0"/>
          </a:xfrm>
          <a:custGeom>
            <a:avLst/>
            <a:gdLst/>
            <a:ahLst/>
            <a:cxnLst/>
            <a:rect l="l" t="t" r="r" b="b"/>
            <a:pathLst>
              <a:path w="1888490">
                <a:moveTo>
                  <a:pt x="0" y="0"/>
                </a:moveTo>
                <a:lnTo>
                  <a:pt x="1888402" y="0"/>
                </a:lnTo>
              </a:path>
            </a:pathLst>
          </a:custGeom>
          <a:ln w="90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94170" y="3719101"/>
            <a:ext cx="607695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700" i="1" spc="135" baseline="13888" dirty="0">
                <a:latin typeface="Times New Roman"/>
                <a:cs typeface="Times New Roman"/>
              </a:rPr>
              <a:t>P</a:t>
            </a:r>
            <a:r>
              <a:rPr sz="1050" i="1" spc="90" dirty="0">
                <a:latin typeface="Times New Roman"/>
                <a:cs typeface="Times New Roman"/>
              </a:rPr>
              <a:t>vap</a:t>
            </a:r>
            <a:r>
              <a:rPr sz="2700" i="1" spc="135" baseline="13888" dirty="0">
                <a:latin typeface="Times New Roman"/>
                <a:cs typeface="Times New Roman"/>
              </a:rPr>
              <a:t>V</a:t>
            </a:r>
            <a:endParaRPr sz="2700" baseline="13888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17</a:t>
            </a:fld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255635" y="3833150"/>
            <a:ext cx="1129665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00" spc="260" dirty="0">
                <a:latin typeface="Symbol"/>
                <a:cs typeface="Symbol"/>
              </a:rPr>
              <a:t>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160" dirty="0">
                <a:latin typeface="Times New Roman"/>
                <a:cs typeface="Times New Roman"/>
              </a:rPr>
              <a:t>0,14</a:t>
            </a:r>
            <a:r>
              <a:rPr sz="1800" i="1" spc="160" dirty="0">
                <a:latin typeface="Times New Roman"/>
                <a:cs typeface="Times New Roman"/>
              </a:rPr>
              <a:t>mol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23474" y="4011930"/>
            <a:ext cx="2299335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184910" algn="l"/>
              </a:tabLst>
            </a:pPr>
            <a:r>
              <a:rPr sz="1800" i="1" spc="305" dirty="0">
                <a:latin typeface="Times New Roman"/>
                <a:cs typeface="Times New Roman"/>
              </a:rPr>
              <a:t>RT	</a:t>
            </a:r>
            <a:r>
              <a:rPr sz="1800" spc="180" dirty="0">
                <a:latin typeface="Times New Roman"/>
                <a:cs typeface="Times New Roman"/>
              </a:rPr>
              <a:t>8,31</a:t>
            </a:r>
            <a:r>
              <a:rPr sz="1800" spc="180" dirty="0">
                <a:latin typeface="Symbol"/>
                <a:cs typeface="Symbol"/>
              </a:rPr>
              <a:t></a:t>
            </a:r>
            <a:r>
              <a:rPr sz="1800" spc="-295" dirty="0">
                <a:latin typeface="Times New Roman"/>
                <a:cs typeface="Times New Roman"/>
              </a:rPr>
              <a:t> </a:t>
            </a:r>
            <a:r>
              <a:rPr sz="1800" spc="229" dirty="0">
                <a:latin typeface="Times New Roman"/>
                <a:cs typeface="Times New Roman"/>
              </a:rPr>
              <a:t>393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71378" y="3833150"/>
            <a:ext cx="184785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00" spc="260" dirty="0">
                <a:latin typeface="Symbol"/>
                <a:cs typeface="Symbol"/>
              </a:rPr>
              <a:t>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78203" y="3891090"/>
            <a:ext cx="70231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700" i="1" spc="217" baseline="13888" dirty="0">
                <a:latin typeface="Times New Roman"/>
                <a:cs typeface="Times New Roman"/>
              </a:rPr>
              <a:t>n</a:t>
            </a:r>
            <a:r>
              <a:rPr sz="1050" i="1" spc="145" dirty="0">
                <a:latin typeface="Times New Roman"/>
                <a:cs typeface="Times New Roman"/>
              </a:rPr>
              <a:t>vap</a:t>
            </a:r>
            <a:r>
              <a:rPr sz="1050" i="1" spc="330" dirty="0">
                <a:latin typeface="Times New Roman"/>
                <a:cs typeface="Times New Roman"/>
              </a:rPr>
              <a:t> </a:t>
            </a:r>
            <a:r>
              <a:rPr sz="2700" spc="390" baseline="13888" dirty="0">
                <a:latin typeface="Symbol"/>
                <a:cs typeface="Symbol"/>
              </a:rPr>
              <a:t></a:t>
            </a:r>
            <a:endParaRPr sz="2700" baseline="13888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82170" y="3689226"/>
            <a:ext cx="191770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800" spc="160" dirty="0">
                <a:latin typeface="Times New Roman"/>
                <a:cs typeface="Times New Roman"/>
              </a:rPr>
              <a:t>0,65.10</a:t>
            </a:r>
            <a:r>
              <a:rPr sz="1575" spc="240" baseline="42328" dirty="0">
                <a:latin typeface="Times New Roman"/>
                <a:cs typeface="Times New Roman"/>
              </a:rPr>
              <a:t>5 </a:t>
            </a:r>
            <a:r>
              <a:rPr sz="1800" spc="260" dirty="0">
                <a:latin typeface="Symbol"/>
                <a:cs typeface="Symbol"/>
              </a:rPr>
              <a:t></a:t>
            </a:r>
            <a:r>
              <a:rPr sz="1800" spc="-215" dirty="0">
                <a:latin typeface="Times New Roman"/>
                <a:cs typeface="Times New Roman"/>
              </a:rPr>
              <a:t> </a:t>
            </a:r>
            <a:r>
              <a:rPr sz="1800" spc="170" dirty="0">
                <a:latin typeface="Times New Roman"/>
                <a:cs typeface="Times New Roman"/>
              </a:rPr>
              <a:t>7.10</a:t>
            </a:r>
            <a:r>
              <a:rPr sz="1575" spc="254" baseline="42328" dirty="0">
                <a:latin typeface="Symbol"/>
                <a:cs typeface="Symbol"/>
              </a:rPr>
              <a:t></a:t>
            </a:r>
            <a:r>
              <a:rPr sz="1575" spc="254" baseline="42328" dirty="0">
                <a:latin typeface="Times New Roman"/>
                <a:cs typeface="Times New Roman"/>
              </a:rPr>
              <a:t>3</a:t>
            </a:r>
            <a:endParaRPr sz="1575" baseline="42328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8272" y="4752386"/>
            <a:ext cx="1527673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803910" algn="l"/>
              </a:tabLst>
            </a:pPr>
            <a:r>
              <a:rPr sz="3600" baseline="1388" dirty="0">
                <a:latin typeface="Times New Roman"/>
                <a:cs typeface="Times New Roman"/>
              </a:rPr>
              <a:t>	</a:t>
            </a:r>
            <a:r>
              <a:rPr sz="3600" i="1" spc="240" baseline="14550" dirty="0">
                <a:latin typeface="Times New Roman"/>
                <a:cs typeface="Times New Roman"/>
              </a:rPr>
              <a:t>m</a:t>
            </a:r>
            <a:r>
              <a:rPr sz="1600" i="1" spc="160" dirty="0">
                <a:latin typeface="Times New Roman"/>
                <a:cs typeface="Times New Roman"/>
              </a:rPr>
              <a:t>vap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10396" y="4722396"/>
            <a:ext cx="4561533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400" spc="305" dirty="0">
                <a:latin typeface="Symbol"/>
                <a:cs typeface="Symbol"/>
              </a:rPr>
              <a:t>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i="1" spc="145" dirty="0">
                <a:latin typeface="Times New Roman"/>
                <a:cs typeface="Times New Roman"/>
              </a:rPr>
              <a:t>n</a:t>
            </a:r>
            <a:r>
              <a:rPr sz="2000" i="1" spc="217" baseline="-24444" dirty="0">
                <a:latin typeface="Times New Roman"/>
                <a:cs typeface="Times New Roman"/>
              </a:rPr>
              <a:t>vap</a:t>
            </a:r>
            <a:r>
              <a:rPr sz="2000" i="1" spc="292" baseline="-24444" dirty="0">
                <a:latin typeface="Times New Roman"/>
                <a:cs typeface="Times New Roman"/>
              </a:rPr>
              <a:t> </a:t>
            </a:r>
            <a:r>
              <a:rPr sz="2400" spc="305" dirty="0">
                <a:latin typeface="Symbol"/>
                <a:cs typeface="Symbol"/>
              </a:rPr>
              <a:t>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i="1" spc="465" dirty="0">
                <a:latin typeface="Times New Roman"/>
                <a:cs typeface="Times New Roman"/>
              </a:rPr>
              <a:t>M</a:t>
            </a:r>
            <a:r>
              <a:rPr sz="2400" i="1" spc="310" dirty="0">
                <a:latin typeface="Times New Roman"/>
                <a:cs typeface="Times New Roman"/>
              </a:rPr>
              <a:t> </a:t>
            </a:r>
            <a:r>
              <a:rPr sz="2400" spc="305" dirty="0">
                <a:latin typeface="Symbol"/>
                <a:cs typeface="Symbol"/>
              </a:rPr>
              <a:t>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220" dirty="0">
                <a:latin typeface="Times New Roman"/>
                <a:cs typeface="Times New Roman"/>
              </a:rPr>
              <a:t>0,14</a:t>
            </a:r>
            <a:r>
              <a:rPr sz="2400" spc="220" dirty="0">
                <a:latin typeface="Symbol"/>
                <a:cs typeface="Symbol"/>
              </a:rPr>
              <a:t></a:t>
            </a:r>
            <a:r>
              <a:rPr sz="2400" spc="220" dirty="0">
                <a:latin typeface="Times New Roman"/>
                <a:cs typeface="Times New Roman"/>
              </a:rPr>
              <a:t>18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305" dirty="0">
                <a:latin typeface="Symbol"/>
                <a:cs typeface="Symbol"/>
              </a:rPr>
              <a:t>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95" dirty="0">
                <a:latin typeface="Times New Roman"/>
                <a:cs typeface="Times New Roman"/>
              </a:rPr>
              <a:t>2,52</a:t>
            </a:r>
            <a:r>
              <a:rPr sz="2400" i="1" spc="195" dirty="0">
                <a:latin typeface="Times New Roman"/>
                <a:cs typeface="Times New Roman"/>
              </a:rPr>
              <a:t>g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61320" y="5842837"/>
            <a:ext cx="19240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spc="385" dirty="0">
                <a:latin typeface="Times New Roman"/>
                <a:cs typeface="Times New Roman"/>
              </a:rPr>
              <a:t>2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86827" y="5726197"/>
            <a:ext cx="36207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887855" algn="l"/>
              </a:tabLst>
            </a:pPr>
            <a:r>
              <a:rPr sz="2000" dirty="0">
                <a:latin typeface="Times New Roman"/>
                <a:cs typeface="Times New Roman"/>
              </a:rPr>
              <a:t>Soit 2,5 </a:t>
            </a:r>
            <a:r>
              <a:rPr sz="2000" spc="-15" dirty="0">
                <a:latin typeface="Times New Roman"/>
                <a:cs typeface="Times New Roman"/>
              </a:rPr>
              <a:t>ml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775" spc="637" baseline="19519" dirty="0">
                <a:latin typeface="Symbol"/>
                <a:cs typeface="Symbol"/>
              </a:rPr>
              <a:t></a:t>
            </a:r>
            <a:r>
              <a:rPr sz="2775" spc="757" baseline="19519" dirty="0">
                <a:latin typeface="Times New Roman"/>
                <a:cs typeface="Times New Roman"/>
              </a:rPr>
              <a:t> </a:t>
            </a:r>
            <a:r>
              <a:rPr sz="2775" u="sng" spc="577" baseline="555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2775" spc="577" baseline="55555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Times New Roman"/>
                <a:cs typeface="Times New Roman"/>
              </a:rPr>
              <a:t>= </a:t>
            </a:r>
            <a:r>
              <a:rPr sz="2000" spc="-5" dirty="0">
                <a:latin typeface="Times New Roman"/>
                <a:cs typeface="Times New Roman"/>
              </a:rPr>
              <a:t>cuillère </a:t>
            </a:r>
            <a:r>
              <a:rPr sz="2000" dirty="0">
                <a:latin typeface="Times New Roman"/>
                <a:cs typeface="Times New Roman"/>
              </a:rPr>
              <a:t>à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café.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7952" y="3600000"/>
            <a:ext cx="4151457" cy="568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marR="5080">
              <a:lnSpc>
                <a:spcPct val="145600"/>
              </a:lnSpc>
              <a:spcBef>
                <a:spcPts val="95"/>
              </a:spcBef>
            </a:pPr>
            <a:r>
              <a:rPr lang="fr-FR" sz="2400" dirty="0">
                <a:latin typeface="Times New Roman"/>
                <a:cs typeface="Times New Roman"/>
              </a:rPr>
              <a:t>Le </a:t>
            </a:r>
            <a:r>
              <a:rPr lang="fr-FR" sz="2400" spc="-5" dirty="0">
                <a:latin typeface="Times New Roman"/>
                <a:cs typeface="Times New Roman"/>
              </a:rPr>
              <a:t>nombre </a:t>
            </a:r>
            <a:r>
              <a:rPr lang="fr-FR" sz="2400" dirty="0">
                <a:latin typeface="Times New Roman"/>
                <a:cs typeface="Times New Roman"/>
              </a:rPr>
              <a:t>de </a:t>
            </a:r>
            <a:r>
              <a:rPr lang="fr-FR" sz="2400" spc="-5" dirty="0">
                <a:latin typeface="Times New Roman"/>
                <a:cs typeface="Times New Roman"/>
              </a:rPr>
              <a:t>moles </a:t>
            </a:r>
            <a:r>
              <a:rPr lang="fr-FR" sz="2400" dirty="0">
                <a:latin typeface="Times New Roman"/>
                <a:cs typeface="Times New Roman"/>
              </a:rPr>
              <a:t>de </a:t>
            </a:r>
            <a:r>
              <a:rPr lang="fr-FR" sz="2400" spc="-5" dirty="0">
                <a:latin typeface="Times New Roman"/>
                <a:cs typeface="Times New Roman"/>
              </a:rPr>
              <a:t>vapeur</a:t>
            </a:r>
            <a:r>
              <a:rPr lang="fr-FR" sz="2400" dirty="0">
                <a:latin typeface="Times New Roman"/>
                <a:cs typeface="Times New Roman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851" y="654151"/>
            <a:ext cx="9752965" cy="802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marR="5080" indent="-277495">
              <a:lnSpc>
                <a:spcPct val="110500"/>
              </a:lnSpc>
              <a:spcBef>
                <a:spcPts val="100"/>
              </a:spcBef>
            </a:pPr>
            <a:r>
              <a:rPr sz="2400" b="1" dirty="0"/>
              <a:t>6. </a:t>
            </a:r>
            <a:r>
              <a:rPr sz="2400" spc="-5" dirty="0">
                <a:solidFill>
                  <a:srgbClr val="7030A0"/>
                </a:solidFill>
              </a:rPr>
              <a:t>Déduisez-en </a:t>
            </a:r>
            <a:r>
              <a:rPr sz="2400" dirty="0">
                <a:solidFill>
                  <a:srgbClr val="7030A0"/>
                </a:solidFill>
              </a:rPr>
              <a:t>le </a:t>
            </a:r>
            <a:r>
              <a:rPr sz="2400" spc="-5" dirty="0">
                <a:solidFill>
                  <a:srgbClr val="7030A0"/>
                </a:solidFill>
              </a:rPr>
              <a:t>volume d’eau </a:t>
            </a:r>
            <a:r>
              <a:rPr sz="2400" dirty="0">
                <a:solidFill>
                  <a:srgbClr val="7030A0"/>
                </a:solidFill>
              </a:rPr>
              <a:t>liquide qui </a:t>
            </a:r>
            <a:r>
              <a:rPr sz="2400" spc="-5" dirty="0">
                <a:solidFill>
                  <a:srgbClr val="7030A0"/>
                </a:solidFill>
              </a:rPr>
              <a:t>reste dans </a:t>
            </a:r>
            <a:r>
              <a:rPr sz="2400" dirty="0">
                <a:solidFill>
                  <a:srgbClr val="7030A0"/>
                </a:solidFill>
              </a:rPr>
              <a:t>la </a:t>
            </a:r>
            <a:r>
              <a:rPr sz="2400" spc="-5" dirty="0">
                <a:solidFill>
                  <a:srgbClr val="7030A0"/>
                </a:solidFill>
              </a:rPr>
              <a:t>cocotte </a:t>
            </a:r>
            <a:r>
              <a:rPr sz="2400" dirty="0">
                <a:solidFill>
                  <a:srgbClr val="7030A0"/>
                </a:solidFill>
              </a:rPr>
              <a:t>au </a:t>
            </a:r>
            <a:r>
              <a:rPr sz="2400" spc="-5" dirty="0">
                <a:solidFill>
                  <a:srgbClr val="7030A0"/>
                </a:solidFill>
              </a:rPr>
              <a:t>moment </a:t>
            </a:r>
            <a:r>
              <a:rPr sz="2400" dirty="0">
                <a:solidFill>
                  <a:srgbClr val="7030A0"/>
                </a:solidFill>
              </a:rPr>
              <a:t>où la </a:t>
            </a:r>
            <a:r>
              <a:rPr sz="2400" spc="-5" dirty="0">
                <a:solidFill>
                  <a:srgbClr val="7030A0"/>
                </a:solidFill>
              </a:rPr>
              <a:t>soupape se  </a:t>
            </a:r>
            <a:r>
              <a:rPr sz="2400" dirty="0">
                <a:solidFill>
                  <a:srgbClr val="7030A0"/>
                </a:solidFill>
              </a:rPr>
              <a:t>déclenche.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246" y="1947799"/>
            <a:ext cx="9725153" cy="997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545"/>
              </a:lnSpc>
              <a:tabLst>
                <a:tab pos="695960" algn="l"/>
              </a:tabLst>
            </a:pPr>
            <a:r>
              <a:rPr lang="fr-FR" sz="2400" dirty="0" smtClean="0">
                <a:latin typeface="Times New Roman"/>
                <a:cs typeface="Times New Roman"/>
              </a:rPr>
              <a:t>Lorsque la </a:t>
            </a:r>
            <a:r>
              <a:rPr lang="fr-FR" sz="2400" spc="-5" dirty="0" smtClean="0">
                <a:latin typeface="Times New Roman"/>
                <a:cs typeface="Times New Roman"/>
              </a:rPr>
              <a:t>soupape </a:t>
            </a:r>
            <a:r>
              <a:rPr lang="fr-FR" sz="2400" dirty="0" smtClean="0">
                <a:latin typeface="Times New Roman"/>
                <a:cs typeface="Times New Roman"/>
              </a:rPr>
              <a:t>se déclenche, la pression est de </a:t>
            </a:r>
            <a:r>
              <a:rPr lang="fr-FR" sz="2400" b="1" dirty="0" smtClean="0">
                <a:latin typeface="Times New Roman"/>
                <a:cs typeface="Times New Roman"/>
              </a:rPr>
              <a:t>2</a:t>
            </a:r>
            <a:r>
              <a:rPr lang="fr-FR" sz="2400" b="1" spc="-40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bars</a:t>
            </a:r>
            <a:r>
              <a:rPr lang="fr-FR" sz="2400" spc="-5" dirty="0" smtClean="0">
                <a:latin typeface="Times New Roman"/>
                <a:cs typeface="Times New Roman"/>
              </a:rPr>
              <a:t>.</a:t>
            </a:r>
            <a:endParaRPr lang="fr-FR" sz="2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fr-FR" sz="20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lang="fr-FR" sz="2400" dirty="0" smtClean="0">
                <a:latin typeface="Times New Roman"/>
                <a:cs typeface="Times New Roman"/>
              </a:rPr>
              <a:t>1 kg d’eau </a:t>
            </a:r>
            <a:r>
              <a:rPr lang="fr-FR" sz="2400" spc="-5" dirty="0" smtClean="0">
                <a:latin typeface="Times New Roman"/>
                <a:cs typeface="Times New Roman"/>
              </a:rPr>
              <a:t>prend </a:t>
            </a:r>
            <a:r>
              <a:rPr lang="fr-FR" sz="2400" dirty="0" smtClean="0">
                <a:latin typeface="Times New Roman"/>
                <a:cs typeface="Times New Roman"/>
              </a:rPr>
              <a:t>un </a:t>
            </a:r>
            <a:r>
              <a:rPr lang="fr-FR" sz="2400" spc="-5" dirty="0" smtClean="0">
                <a:latin typeface="Times New Roman"/>
                <a:cs typeface="Times New Roman"/>
              </a:rPr>
              <a:t>volume </a:t>
            </a:r>
            <a:r>
              <a:rPr lang="fr-FR" sz="2400" dirty="0" smtClean="0">
                <a:latin typeface="Times New Roman"/>
                <a:cs typeface="Times New Roman"/>
              </a:rPr>
              <a:t>de 1 </a:t>
            </a:r>
            <a:r>
              <a:rPr lang="fr-FR" sz="2400" spc="-10" dirty="0" smtClean="0">
                <a:latin typeface="Times New Roman"/>
                <a:cs typeface="Times New Roman"/>
              </a:rPr>
              <a:t>L, </a:t>
            </a:r>
            <a:r>
              <a:rPr lang="fr-FR" sz="2400" dirty="0" smtClean="0">
                <a:latin typeface="Times New Roman"/>
                <a:cs typeface="Times New Roman"/>
              </a:rPr>
              <a:t>il reste donc 7 L de </a:t>
            </a:r>
            <a:r>
              <a:rPr lang="fr-FR" sz="2400" spc="-5" dirty="0" smtClean="0">
                <a:latin typeface="Times New Roman"/>
                <a:cs typeface="Times New Roman"/>
              </a:rPr>
              <a:t>volume </a:t>
            </a:r>
            <a:r>
              <a:rPr lang="fr-FR" sz="2400" dirty="0" smtClean="0">
                <a:latin typeface="Times New Roman"/>
                <a:cs typeface="Times New Roman"/>
              </a:rPr>
              <a:t>pour la</a:t>
            </a:r>
            <a:r>
              <a:rPr lang="fr-FR" sz="2400" spc="-2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vapeur.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968247" y="3241523"/>
            <a:ext cx="9571355" cy="127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0" marR="43180">
              <a:lnSpc>
                <a:spcPct val="114799"/>
              </a:lnSpc>
              <a:spcBef>
                <a:spcPts val="1945"/>
              </a:spcBef>
            </a:pPr>
            <a:r>
              <a:rPr lang="fr-FR" sz="2400" spc="-5" dirty="0" smtClean="0">
                <a:latin typeface="Times New Roman"/>
                <a:cs typeface="Times New Roman"/>
              </a:rPr>
              <a:t>Comme </a:t>
            </a:r>
            <a:r>
              <a:rPr lang="fr-FR" sz="2400" dirty="0" smtClean="0">
                <a:latin typeface="Times New Roman"/>
                <a:cs typeface="Times New Roman"/>
              </a:rPr>
              <a:t>2,5 </a:t>
            </a:r>
            <a:r>
              <a:rPr lang="fr-FR" sz="2400" spc="-5" dirty="0" smtClean="0">
                <a:latin typeface="Times New Roman"/>
                <a:cs typeface="Times New Roman"/>
              </a:rPr>
              <a:t>ml </a:t>
            </a:r>
            <a:r>
              <a:rPr lang="fr-FR" sz="2400" dirty="0" smtClean="0">
                <a:latin typeface="Times New Roman"/>
                <a:cs typeface="Times New Roman"/>
              </a:rPr>
              <a:t>d’eau </a:t>
            </a:r>
            <a:r>
              <a:rPr lang="fr-FR" sz="2400" spc="-5" dirty="0" smtClean="0">
                <a:latin typeface="Times New Roman"/>
                <a:cs typeface="Times New Roman"/>
              </a:rPr>
              <a:t>suffisent </a:t>
            </a:r>
            <a:r>
              <a:rPr lang="fr-FR" sz="2400" dirty="0" smtClean="0">
                <a:latin typeface="Times New Roman"/>
                <a:cs typeface="Times New Roman"/>
              </a:rPr>
              <a:t>à </a:t>
            </a:r>
            <a:r>
              <a:rPr lang="fr-FR" sz="2400" spc="-5" dirty="0" smtClean="0">
                <a:latin typeface="Times New Roman"/>
                <a:cs typeface="Times New Roman"/>
              </a:rPr>
              <a:t>atteindre </a:t>
            </a:r>
            <a:r>
              <a:rPr lang="fr-FR" sz="2400" spc="-10" dirty="0" smtClean="0">
                <a:latin typeface="Times New Roman"/>
                <a:cs typeface="Times New Roman"/>
              </a:rPr>
              <a:t>les </a:t>
            </a:r>
            <a:r>
              <a:rPr lang="fr-FR" sz="2400" dirty="0" smtClean="0">
                <a:latin typeface="Times New Roman"/>
                <a:cs typeface="Times New Roman"/>
              </a:rPr>
              <a:t>2 </a:t>
            </a:r>
            <a:r>
              <a:rPr lang="fr-FR" sz="2400" spc="-5" dirty="0" smtClean="0">
                <a:latin typeface="Times New Roman"/>
                <a:cs typeface="Times New Roman"/>
              </a:rPr>
              <a:t>bars </a:t>
            </a:r>
            <a:r>
              <a:rPr lang="fr-FR" sz="2400" dirty="0" smtClean="0">
                <a:latin typeface="Times New Roman"/>
                <a:cs typeface="Times New Roman"/>
              </a:rPr>
              <a:t>(1,35 </a:t>
            </a:r>
            <a:r>
              <a:rPr lang="fr-FR" sz="2400" spc="-5" dirty="0" smtClean="0">
                <a:latin typeface="Times New Roman"/>
                <a:cs typeface="Times New Roman"/>
              </a:rPr>
              <a:t>bars étant </a:t>
            </a:r>
            <a:r>
              <a:rPr lang="fr-FR" sz="2400" dirty="0" smtClean="0">
                <a:latin typeface="Times New Roman"/>
                <a:cs typeface="Times New Roman"/>
              </a:rPr>
              <a:t>fournis par </a:t>
            </a:r>
            <a:r>
              <a:rPr lang="fr-FR" sz="2400" spc="-5" dirty="0" smtClean="0">
                <a:latin typeface="Times New Roman"/>
                <a:cs typeface="Times New Roman"/>
              </a:rPr>
              <a:t>l’air), </a:t>
            </a:r>
            <a:r>
              <a:rPr lang="fr-FR" sz="2400" b="1" dirty="0" smtClean="0">
                <a:latin typeface="Times New Roman"/>
                <a:cs typeface="Times New Roman"/>
              </a:rPr>
              <a:t>on  en </a:t>
            </a:r>
            <a:r>
              <a:rPr lang="fr-FR" sz="2400" b="1" spc="-5" dirty="0" smtClean="0">
                <a:latin typeface="Times New Roman"/>
                <a:cs typeface="Times New Roman"/>
              </a:rPr>
              <a:t>déduit</a:t>
            </a:r>
            <a:r>
              <a:rPr lang="fr-FR" sz="2400" b="1" spc="5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que</a:t>
            </a:r>
            <a:r>
              <a:rPr lang="fr-FR" sz="2400" b="1" spc="-10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l’eau</a:t>
            </a:r>
            <a:r>
              <a:rPr lang="fr-FR" sz="2400" b="1" spc="5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reste donc</a:t>
            </a:r>
            <a:r>
              <a:rPr lang="fr-FR" sz="2400" b="1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essentiellement</a:t>
            </a:r>
            <a:r>
              <a:rPr lang="fr-FR" sz="2400" b="1" spc="10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liquide</a:t>
            </a:r>
            <a:r>
              <a:rPr lang="fr-FR" sz="2400" b="1" spc="-20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dans</a:t>
            </a:r>
            <a:r>
              <a:rPr lang="fr-FR" sz="2400" b="1" spc="-5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la</a:t>
            </a:r>
            <a:r>
              <a:rPr lang="fr-FR" sz="2400" b="1" spc="10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cocotte</a:t>
            </a:r>
            <a:r>
              <a:rPr lang="fr-FR" sz="2400" b="1" spc="25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!</a:t>
            </a:r>
            <a:r>
              <a:rPr lang="fr-FR" sz="2400" b="1" spc="5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Soit</a:t>
            </a:r>
            <a:r>
              <a:rPr lang="fr-FR" sz="2400" b="1" spc="-155" dirty="0" smtClean="0">
                <a:latin typeface="Times New Roman"/>
                <a:cs typeface="Times New Roman"/>
              </a:rPr>
              <a:t> </a:t>
            </a:r>
            <a:r>
              <a:rPr lang="fr-FR" sz="3600" spc="112" baseline="11363" dirty="0" smtClean="0">
                <a:latin typeface="Symbol"/>
                <a:cs typeface="Symbol"/>
              </a:rPr>
              <a:t></a:t>
            </a:r>
            <a:r>
              <a:rPr lang="fr-FR" sz="3600" spc="-359" baseline="11363" dirty="0" smtClean="0">
                <a:latin typeface="Times New Roman"/>
                <a:cs typeface="Times New Roman"/>
              </a:rPr>
              <a:t> </a:t>
            </a:r>
            <a:r>
              <a:rPr lang="fr-FR" sz="3600" spc="104" baseline="11363" dirty="0" smtClean="0">
                <a:latin typeface="Times New Roman"/>
                <a:cs typeface="Times New Roman"/>
              </a:rPr>
              <a:t>1</a:t>
            </a:r>
            <a:r>
              <a:rPr lang="fr-FR" sz="3600" i="1" spc="104" baseline="11363" dirty="0" smtClean="0">
                <a:latin typeface="Times New Roman"/>
                <a:cs typeface="Times New Roman"/>
              </a:rPr>
              <a:t>kg</a:t>
            </a:r>
            <a:r>
              <a:rPr lang="fr-FR" sz="3600" i="1" spc="-390" baseline="11363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.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984420" y="5419857"/>
            <a:ext cx="9571355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0" marR="46355">
              <a:lnSpc>
                <a:spcPts val="2300"/>
              </a:lnSpc>
              <a:spcBef>
                <a:spcPts val="2460"/>
              </a:spcBef>
            </a:pPr>
            <a:r>
              <a:rPr lang="fr-FR" sz="2400" spc="-5" dirty="0" smtClean="0">
                <a:latin typeface="Times New Roman"/>
                <a:cs typeface="Times New Roman"/>
              </a:rPr>
              <a:t>Evidement </a:t>
            </a:r>
            <a:r>
              <a:rPr lang="fr-FR" sz="2400" dirty="0" smtClean="0">
                <a:latin typeface="Times New Roman"/>
                <a:cs typeface="Times New Roman"/>
              </a:rPr>
              <a:t>si on </a:t>
            </a:r>
            <a:r>
              <a:rPr lang="fr-FR" sz="2400" spc="-5" dirty="0" smtClean="0">
                <a:latin typeface="Times New Roman"/>
                <a:cs typeface="Times New Roman"/>
              </a:rPr>
              <a:t>laisse </a:t>
            </a:r>
            <a:r>
              <a:rPr lang="fr-FR" sz="2400" dirty="0" smtClean="0">
                <a:latin typeface="Times New Roman"/>
                <a:cs typeface="Times New Roman"/>
              </a:rPr>
              <a:t>la </a:t>
            </a:r>
            <a:r>
              <a:rPr lang="fr-FR" sz="2400" spc="-5" dirty="0" smtClean="0">
                <a:latin typeface="Times New Roman"/>
                <a:cs typeface="Times New Roman"/>
              </a:rPr>
              <a:t>soupape trop longtemps déclenchée, toute l’eau sera évaporée </a:t>
            </a:r>
            <a:r>
              <a:rPr lang="fr-FR" sz="2400" dirty="0" smtClean="0">
                <a:latin typeface="Times New Roman"/>
                <a:cs typeface="Times New Roman"/>
              </a:rPr>
              <a:t>et  </a:t>
            </a:r>
            <a:r>
              <a:rPr lang="fr-FR" sz="2400" spc="-5" dirty="0" smtClean="0">
                <a:latin typeface="Times New Roman"/>
                <a:cs typeface="Times New Roman"/>
              </a:rPr>
              <a:t>évacuée.</a:t>
            </a:r>
            <a:endParaRPr lang="fr-FR"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113" y="275560"/>
            <a:ext cx="473972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4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Exercice 4. – </a:t>
            </a:r>
            <a:r>
              <a:rPr lang="fr-FR" sz="2400" b="1" spc="-5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durée</a:t>
            </a:r>
            <a:r>
              <a:rPr lang="fr-FR" sz="2400" b="1" spc="-10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d'échauffement</a:t>
            </a:r>
            <a:endParaRPr lang="fr-FR" sz="2400" b="1" spc="-5" dirty="0">
              <a:solidFill>
                <a:srgbClr val="7030A0"/>
              </a:solidFill>
              <a:uFill>
                <a:solidFill>
                  <a:srgbClr val="000000"/>
                </a:solidFill>
              </a:u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338994" y="1123510"/>
            <a:ext cx="5295737" cy="1232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8745" marR="128270" algn="just">
              <a:lnSpc>
                <a:spcPct val="110300"/>
              </a:lnSpc>
              <a:spcBef>
                <a:spcPts val="105"/>
              </a:spcBef>
            </a:pPr>
            <a:r>
              <a:rPr lang="fr-FR" sz="2400" dirty="0" smtClean="0"/>
              <a:t>Nous possédons 2 </a:t>
            </a:r>
            <a:r>
              <a:rPr lang="fr-FR" sz="2400" spc="-5" dirty="0" smtClean="0"/>
              <a:t>récipients </a:t>
            </a:r>
            <a:r>
              <a:rPr lang="fr-FR" sz="2400" dirty="0" smtClean="0"/>
              <a:t>qui</a:t>
            </a:r>
            <a:r>
              <a:rPr lang="fr-FR" sz="2400" spc="-165" dirty="0" smtClean="0"/>
              <a:t> </a:t>
            </a:r>
            <a:r>
              <a:rPr lang="fr-FR" sz="2400" spc="-5" dirty="0" smtClean="0"/>
              <a:t>renferment  </a:t>
            </a:r>
            <a:r>
              <a:rPr lang="fr-FR" sz="2400" dirty="0" smtClean="0"/>
              <a:t>la phase </a:t>
            </a:r>
            <a:r>
              <a:rPr lang="fr-FR" sz="2400" spc="-5" dirty="0" smtClean="0"/>
              <a:t>liquide </a:t>
            </a:r>
            <a:r>
              <a:rPr lang="fr-FR" sz="2400" dirty="0" smtClean="0"/>
              <a:t>(1 kg) et </a:t>
            </a:r>
            <a:r>
              <a:rPr lang="fr-FR" sz="2400" spc="-5" dirty="0" smtClean="0"/>
              <a:t>solide </a:t>
            </a:r>
            <a:r>
              <a:rPr lang="fr-FR" sz="2400" dirty="0" smtClean="0"/>
              <a:t>(200g) de  </a:t>
            </a:r>
            <a:r>
              <a:rPr lang="fr-FR" sz="2400" spc="-5" dirty="0" smtClean="0"/>
              <a:t>l'eau </a:t>
            </a:r>
            <a:r>
              <a:rPr lang="fr-FR" sz="2400" dirty="0" smtClean="0"/>
              <a:t>et de </a:t>
            </a:r>
            <a:r>
              <a:rPr lang="fr-FR" sz="2400" spc="-5" dirty="0" smtClean="0"/>
              <a:t>mercure :</a:t>
            </a:r>
            <a:endParaRPr lang="fr-FR" b="1" i="1" spc="-5" dirty="0" smtClean="0"/>
          </a:p>
        </p:txBody>
      </p:sp>
      <p:sp>
        <p:nvSpPr>
          <p:cNvPr id="12" name="object 12"/>
          <p:cNvSpPr/>
          <p:nvPr/>
        </p:nvSpPr>
        <p:spPr>
          <a:xfrm>
            <a:off x="5706740" y="890730"/>
            <a:ext cx="4644000" cy="223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19</a:t>
            </a:fld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16" name="object 3"/>
          <p:cNvSpPr txBox="1"/>
          <p:nvPr/>
        </p:nvSpPr>
        <p:spPr>
          <a:xfrm>
            <a:off x="698500" y="4046036"/>
            <a:ext cx="5126073" cy="80470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2400" b="1" i="1" dirty="0">
                <a:latin typeface="Times New Roman"/>
                <a:cs typeface="Times New Roman"/>
              </a:rPr>
              <a:t>Données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2000" dirty="0">
                <a:latin typeface="Times New Roman"/>
                <a:cs typeface="Times New Roman"/>
              </a:rPr>
              <a:t>Chaleurs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latentes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fusion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7" name="object 4"/>
          <p:cNvSpPr txBox="1"/>
          <p:nvPr/>
        </p:nvSpPr>
        <p:spPr>
          <a:xfrm>
            <a:off x="4554612" y="4504218"/>
            <a:ext cx="3925570" cy="38036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181100">
              <a:lnSpc>
                <a:spcPts val="409"/>
              </a:lnSpc>
              <a:spcBef>
                <a:spcPts val="420"/>
              </a:spcBef>
              <a:tabLst>
                <a:tab pos="1579880" algn="l"/>
                <a:tab pos="3331845" algn="l"/>
                <a:tab pos="3742054" algn="l"/>
              </a:tabLst>
            </a:pPr>
            <a:r>
              <a:rPr sz="950" spc="25" dirty="0">
                <a:latin typeface="Times New Roman"/>
                <a:cs typeface="Times New Roman"/>
              </a:rPr>
              <a:t>5	</a:t>
            </a:r>
            <a:r>
              <a:rPr sz="950" spc="10" dirty="0">
                <a:latin typeface="Symbol"/>
                <a:cs typeface="Symbol"/>
              </a:rPr>
              <a:t></a:t>
            </a:r>
            <a:r>
              <a:rPr sz="950" spc="10" dirty="0">
                <a:latin typeface="Times New Roman"/>
                <a:cs typeface="Times New Roman"/>
              </a:rPr>
              <a:t>1	</a:t>
            </a:r>
            <a:r>
              <a:rPr sz="950" spc="35" dirty="0">
                <a:latin typeface="Times New Roman"/>
                <a:cs typeface="Times New Roman"/>
              </a:rPr>
              <a:t>5	</a:t>
            </a:r>
            <a:r>
              <a:rPr sz="950" spc="15" dirty="0">
                <a:latin typeface="Symbol"/>
                <a:cs typeface="Symbol"/>
              </a:rPr>
              <a:t></a:t>
            </a:r>
            <a:r>
              <a:rPr sz="950" spc="15" dirty="0">
                <a:latin typeface="Times New Roman"/>
                <a:cs typeface="Times New Roman"/>
              </a:rPr>
              <a:t>1</a:t>
            </a:r>
            <a:endParaRPr sz="950" dirty="0">
              <a:latin typeface="Times New Roman"/>
              <a:cs typeface="Times New Roman"/>
            </a:endParaRPr>
          </a:p>
          <a:p>
            <a:pPr marL="50800">
              <a:lnSpc>
                <a:spcPts val="1470"/>
              </a:lnSpc>
              <a:tabLst>
                <a:tab pos="417830" algn="l"/>
                <a:tab pos="1800860" algn="l"/>
                <a:tab pos="2542540" algn="l"/>
              </a:tabLst>
            </a:pPr>
            <a:r>
              <a:rPr sz="1650" i="1" spc="60" dirty="0">
                <a:latin typeface="Times New Roman"/>
                <a:cs typeface="Times New Roman"/>
              </a:rPr>
              <a:t>L</a:t>
            </a:r>
            <a:r>
              <a:rPr sz="1425" i="1" spc="89" baseline="-23391" dirty="0">
                <a:latin typeface="Times New Roman"/>
                <a:cs typeface="Times New Roman"/>
              </a:rPr>
              <a:t>f	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70" dirty="0">
                <a:latin typeface="Times New Roman"/>
                <a:cs typeface="Times New Roman"/>
              </a:rPr>
              <a:t> </a:t>
            </a:r>
            <a:r>
              <a:rPr sz="1650" spc="-30" dirty="0">
                <a:latin typeface="Times New Roman"/>
                <a:cs typeface="Times New Roman"/>
              </a:rPr>
              <a:t>0,12.10</a:t>
            </a:r>
            <a:r>
              <a:rPr sz="1650" spc="285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Jkg	</a:t>
            </a:r>
            <a:r>
              <a:rPr sz="3000" baseline="-6944" dirty="0">
                <a:latin typeface="Times New Roman"/>
                <a:cs typeface="Times New Roman"/>
              </a:rPr>
              <a:t>et</a:t>
            </a:r>
            <a:r>
              <a:rPr sz="3000" spc="450" baseline="-6944" dirty="0">
                <a:latin typeface="Times New Roman"/>
                <a:cs typeface="Times New Roman"/>
              </a:rPr>
              <a:t> </a:t>
            </a:r>
            <a:r>
              <a:rPr sz="1650" i="1" spc="75" dirty="0">
                <a:latin typeface="Times New Roman"/>
                <a:cs typeface="Times New Roman"/>
              </a:rPr>
              <a:t>L</a:t>
            </a:r>
            <a:r>
              <a:rPr sz="1425" i="1" spc="112" baseline="-23391" dirty="0">
                <a:latin typeface="Times New Roman"/>
                <a:cs typeface="Times New Roman"/>
              </a:rPr>
              <a:t>f	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spc="-5" dirty="0">
                <a:latin typeface="Times New Roman"/>
                <a:cs typeface="Times New Roman"/>
              </a:rPr>
              <a:t>3,52.10</a:t>
            </a:r>
            <a:r>
              <a:rPr sz="1650" spc="145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Jkg</a:t>
            </a:r>
            <a:endParaRPr sz="1650" dirty="0">
              <a:latin typeface="Times New Roman"/>
              <a:cs typeface="Times New Roman"/>
            </a:endParaRPr>
          </a:p>
          <a:p>
            <a:pPr marL="222250">
              <a:lnSpc>
                <a:spcPts val="580"/>
              </a:lnSpc>
              <a:tabLst>
                <a:tab pos="2265045" algn="l"/>
              </a:tabLst>
            </a:pPr>
            <a:r>
              <a:rPr sz="650" i="1" spc="15" dirty="0">
                <a:latin typeface="Times New Roman"/>
                <a:cs typeface="Times New Roman"/>
              </a:rPr>
              <a:t>Hg	</a:t>
            </a:r>
            <a:r>
              <a:rPr sz="650" i="1" spc="45" dirty="0">
                <a:latin typeface="Times New Roman"/>
                <a:cs typeface="Times New Roman"/>
              </a:rPr>
              <a:t>glace</a:t>
            </a:r>
            <a:endParaRPr sz="650" dirty="0">
              <a:latin typeface="Times New Roman"/>
              <a:cs typeface="Times New Roman"/>
            </a:endParaRPr>
          </a:p>
        </p:txBody>
      </p:sp>
      <p:sp>
        <p:nvSpPr>
          <p:cNvPr id="18" name="object 5"/>
          <p:cNvSpPr txBox="1"/>
          <p:nvPr/>
        </p:nvSpPr>
        <p:spPr>
          <a:xfrm>
            <a:off x="774700" y="5203344"/>
            <a:ext cx="572412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Chaleurs </a:t>
            </a:r>
            <a:r>
              <a:rPr sz="2400" spc="-5" dirty="0">
                <a:latin typeface="Times New Roman"/>
                <a:cs typeface="Times New Roman"/>
              </a:rPr>
              <a:t>massiques, </a:t>
            </a:r>
            <a:r>
              <a:rPr spc="-5" dirty="0">
                <a:latin typeface="Times New Roman"/>
                <a:cs typeface="Times New Roman"/>
              </a:rPr>
              <a:t>supposées Constantes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9" name="object 6"/>
          <p:cNvSpPr txBox="1"/>
          <p:nvPr/>
        </p:nvSpPr>
        <p:spPr>
          <a:xfrm>
            <a:off x="8695496" y="5329596"/>
            <a:ext cx="1214755" cy="2559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500" spc="85" dirty="0">
                <a:latin typeface="Symbol"/>
                <a:cs typeface="Symbol"/>
              </a:rPr>
              <a:t></a:t>
            </a:r>
            <a:r>
              <a:rPr sz="1500" spc="-229" dirty="0">
                <a:latin typeface="Times New Roman"/>
                <a:cs typeface="Times New Roman"/>
              </a:rPr>
              <a:t> </a:t>
            </a:r>
            <a:r>
              <a:rPr sz="1500" spc="55" dirty="0">
                <a:latin typeface="Times New Roman"/>
                <a:cs typeface="Times New Roman"/>
              </a:rPr>
              <a:t>139</a:t>
            </a:r>
            <a:r>
              <a:rPr sz="1500" i="1" spc="55" dirty="0">
                <a:latin typeface="Times New Roman"/>
                <a:cs typeface="Times New Roman"/>
              </a:rPr>
              <a:t>JK</a:t>
            </a:r>
            <a:r>
              <a:rPr sz="1500" i="1" spc="-250" dirty="0">
                <a:latin typeface="Times New Roman"/>
                <a:cs typeface="Times New Roman"/>
              </a:rPr>
              <a:t> </a:t>
            </a:r>
            <a:r>
              <a:rPr sz="1275" spc="75" baseline="45751" dirty="0">
                <a:latin typeface="Symbol"/>
                <a:cs typeface="Symbol"/>
              </a:rPr>
              <a:t></a:t>
            </a:r>
            <a:r>
              <a:rPr sz="1275" spc="75" baseline="45751" dirty="0">
                <a:latin typeface="Times New Roman"/>
                <a:cs typeface="Times New Roman"/>
              </a:rPr>
              <a:t>1</a:t>
            </a:r>
            <a:r>
              <a:rPr sz="1500" i="1" spc="50" dirty="0">
                <a:latin typeface="Times New Roman"/>
                <a:cs typeface="Times New Roman"/>
              </a:rPr>
              <a:t>kg</a:t>
            </a:r>
            <a:r>
              <a:rPr sz="1275" spc="75" baseline="45751" dirty="0">
                <a:latin typeface="Symbol"/>
                <a:cs typeface="Symbol"/>
              </a:rPr>
              <a:t></a:t>
            </a:r>
            <a:r>
              <a:rPr sz="1275" spc="75" baseline="45751" dirty="0">
                <a:latin typeface="Times New Roman"/>
                <a:cs typeface="Times New Roman"/>
              </a:rPr>
              <a:t>1</a:t>
            </a:r>
            <a:endParaRPr sz="1275" baseline="45751" dirty="0">
              <a:latin typeface="Times New Roman"/>
              <a:cs typeface="Times New Roman"/>
            </a:endParaRPr>
          </a:p>
        </p:txBody>
      </p:sp>
      <p:sp>
        <p:nvSpPr>
          <p:cNvPr id="20" name="object 7"/>
          <p:cNvSpPr txBox="1"/>
          <p:nvPr/>
        </p:nvSpPr>
        <p:spPr>
          <a:xfrm>
            <a:off x="6354812" y="5336019"/>
            <a:ext cx="234061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1914"/>
              </a:lnSpc>
              <a:spcBef>
                <a:spcPts val="100"/>
              </a:spcBef>
              <a:tabLst>
                <a:tab pos="419734" algn="l"/>
              </a:tabLst>
            </a:pPr>
            <a:r>
              <a:rPr sz="2175" i="1" spc="202" baseline="3831" dirty="0">
                <a:latin typeface="Times New Roman"/>
                <a:cs typeface="Times New Roman"/>
              </a:rPr>
              <a:t>C	</a:t>
            </a:r>
            <a:r>
              <a:rPr sz="2175" spc="165" baseline="3831" dirty="0">
                <a:latin typeface="Symbol"/>
                <a:cs typeface="Symbol"/>
              </a:rPr>
              <a:t></a:t>
            </a:r>
            <a:r>
              <a:rPr sz="2175" spc="165" baseline="3831" dirty="0">
                <a:latin typeface="Times New Roman"/>
                <a:cs typeface="Times New Roman"/>
              </a:rPr>
              <a:t> </a:t>
            </a:r>
            <a:r>
              <a:rPr sz="2175" spc="112" baseline="3831" dirty="0">
                <a:latin typeface="Times New Roman"/>
                <a:cs typeface="Times New Roman"/>
              </a:rPr>
              <a:t>4180</a:t>
            </a:r>
            <a:r>
              <a:rPr sz="2175" i="1" spc="112" baseline="3831" dirty="0">
                <a:latin typeface="Times New Roman"/>
                <a:cs typeface="Times New Roman"/>
              </a:rPr>
              <a:t>JK</a:t>
            </a:r>
            <a:r>
              <a:rPr sz="1275" spc="112" baseline="49019" dirty="0">
                <a:latin typeface="Symbol"/>
                <a:cs typeface="Symbol"/>
              </a:rPr>
              <a:t></a:t>
            </a:r>
            <a:r>
              <a:rPr sz="1275" spc="112" baseline="49019" dirty="0">
                <a:latin typeface="Times New Roman"/>
                <a:cs typeface="Times New Roman"/>
              </a:rPr>
              <a:t>1</a:t>
            </a:r>
            <a:r>
              <a:rPr sz="2175" i="1" spc="112" baseline="3831" dirty="0">
                <a:latin typeface="Times New Roman"/>
                <a:cs typeface="Times New Roman"/>
              </a:rPr>
              <a:t>kg</a:t>
            </a:r>
            <a:r>
              <a:rPr sz="1275" spc="112" baseline="49019" dirty="0">
                <a:latin typeface="Symbol"/>
                <a:cs typeface="Symbol"/>
              </a:rPr>
              <a:t></a:t>
            </a:r>
            <a:r>
              <a:rPr sz="1275" spc="112" baseline="49019" dirty="0">
                <a:latin typeface="Times New Roman"/>
                <a:cs typeface="Times New Roman"/>
              </a:rPr>
              <a:t>1 </a:t>
            </a:r>
            <a:r>
              <a:rPr lang="fr-FR" sz="1275" spc="112" baseline="49019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et</a:t>
            </a:r>
            <a:r>
              <a:rPr lang="fr-FR" sz="2000" dirty="0" smtClean="0">
                <a:latin typeface="Times New Roman"/>
                <a:cs typeface="Times New Roman"/>
              </a:rPr>
              <a:t>  </a:t>
            </a:r>
            <a:r>
              <a:rPr sz="2250" i="1" spc="157" baseline="5555" dirty="0" smtClean="0">
                <a:latin typeface="Times New Roman"/>
                <a:cs typeface="Times New Roman"/>
              </a:rPr>
              <a:t>C</a:t>
            </a:r>
            <a:endParaRPr sz="2250" baseline="5555" dirty="0">
              <a:latin typeface="Times New Roman"/>
              <a:cs typeface="Times New Roman"/>
            </a:endParaRPr>
          </a:p>
          <a:p>
            <a:pPr marL="181610">
              <a:lnSpc>
                <a:spcPts val="535"/>
              </a:lnSpc>
              <a:tabLst>
                <a:tab pos="2155190" algn="l"/>
              </a:tabLst>
            </a:pPr>
            <a:r>
              <a:rPr sz="850" i="1" spc="50" dirty="0">
                <a:latin typeface="Times New Roman"/>
                <a:cs typeface="Times New Roman"/>
              </a:rPr>
              <a:t>eau	</a:t>
            </a:r>
            <a:r>
              <a:rPr sz="1275" i="1" spc="82" baseline="3267" dirty="0">
                <a:latin typeface="Times New Roman"/>
                <a:cs typeface="Times New Roman"/>
              </a:rPr>
              <a:t>Hg</a:t>
            </a:r>
            <a:endParaRPr sz="1275" baseline="3267" dirty="0">
              <a:latin typeface="Times New Roman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5665" y="2454919"/>
            <a:ext cx="5053043" cy="1232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8745" marR="128270" algn="just">
              <a:lnSpc>
                <a:spcPct val="110300"/>
              </a:lnSpc>
              <a:spcBef>
                <a:spcPts val="105"/>
              </a:spcBef>
            </a:pPr>
            <a:r>
              <a:rPr lang="fr-FR" sz="2400" dirty="0">
                <a:solidFill>
                  <a:srgbClr val="7030A0"/>
                </a:solidFill>
                <a:latin typeface="Times New Roman"/>
                <a:cs typeface="Times New Roman"/>
              </a:rPr>
              <a:t>Quelle est la durée nécessaire pour échauffer d'1 °C la température de chaque bain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99948" y="428625"/>
            <a:ext cx="634695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sz="2800" b="1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Exercice </a:t>
            </a:r>
            <a:r>
              <a:rPr lang="fr-FR" sz="28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1</a:t>
            </a:r>
            <a:r>
              <a:rPr sz="28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r>
              <a:rPr lang="fr-FR" sz="2800" b="1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Chaleur du mélange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9034" y="966173"/>
            <a:ext cx="9798226" cy="4529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Lorsque 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nous observons un volume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d’excès négatif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nous avons une réaction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exothermique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fr-FR" sz="16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Cela s’explique par le fait que dans un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mélange exothermique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 attractions entre les deux composés se forment. </a:t>
            </a:r>
            <a:endParaRPr lang="fr-FR" sz="16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attractions attractives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sont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plus fortes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les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attractions inter-composées</a:t>
            </a:r>
            <a:r>
              <a:rPr lang="fr-FR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16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85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04"/>
    </mc:Choice>
    <mc:Fallback xmlns="">
      <p:transition spd="slow" advTm="43204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9948" y="529765"/>
            <a:ext cx="1650408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2800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20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9611" y="1235709"/>
            <a:ext cx="5548630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dirty="0">
                <a:latin typeface="Times New Roman"/>
                <a:cs typeface="Times New Roman"/>
              </a:rPr>
              <a:t>Pour faire fondre la glace </a:t>
            </a:r>
            <a:r>
              <a:rPr sz="2400" spc="-5" dirty="0">
                <a:latin typeface="Times New Roman"/>
                <a:cs typeface="Times New Roman"/>
              </a:rPr>
              <a:t>il faut </a:t>
            </a:r>
            <a:r>
              <a:rPr sz="2400" dirty="0">
                <a:latin typeface="Times New Roman"/>
                <a:cs typeface="Times New Roman"/>
              </a:rPr>
              <a:t>une </a:t>
            </a:r>
            <a:r>
              <a:rPr sz="2400" spc="-5" dirty="0">
                <a:latin typeface="Times New Roman"/>
                <a:cs typeface="Times New Roman"/>
              </a:rPr>
              <a:t>chaleur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33598" y="2034354"/>
            <a:ext cx="2181054" cy="23083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911860" algn="l"/>
                <a:tab pos="1483995" algn="l"/>
              </a:tabLst>
            </a:pPr>
            <a:r>
              <a:rPr lang="fr-FR" sz="1400" b="1" i="1" spc="90" dirty="0" smtClean="0">
                <a:solidFill>
                  <a:srgbClr val="7030A0"/>
                </a:solidFill>
                <a:latin typeface="Times New Roman"/>
                <a:cs typeface="Times New Roman"/>
              </a:rPr>
              <a:t>G</a:t>
            </a:r>
            <a:r>
              <a:rPr sz="1400" b="1" i="1" spc="5" dirty="0" smtClean="0">
                <a:solidFill>
                  <a:srgbClr val="7030A0"/>
                </a:solidFill>
                <a:latin typeface="Times New Roman"/>
                <a:cs typeface="Times New Roman"/>
              </a:rPr>
              <a:t>l</a:t>
            </a:r>
            <a:r>
              <a:rPr sz="1400" b="1" i="1" spc="90" dirty="0" smtClean="0">
                <a:solidFill>
                  <a:srgbClr val="7030A0"/>
                </a:solidFill>
                <a:latin typeface="Times New Roman"/>
                <a:cs typeface="Times New Roman"/>
              </a:rPr>
              <a:t>a</a:t>
            </a:r>
            <a:r>
              <a:rPr sz="1400" b="1" i="1" spc="150" dirty="0" smtClean="0">
                <a:solidFill>
                  <a:srgbClr val="7030A0"/>
                </a:solidFill>
                <a:latin typeface="Times New Roman"/>
                <a:cs typeface="Times New Roman"/>
              </a:rPr>
              <a:t>c</a:t>
            </a:r>
            <a:r>
              <a:rPr sz="1400" b="1" i="1" spc="114" dirty="0" smtClean="0">
                <a:solidFill>
                  <a:srgbClr val="7030A0"/>
                </a:solidFill>
                <a:latin typeface="Times New Roman"/>
                <a:cs typeface="Times New Roman"/>
              </a:rPr>
              <a:t>e</a:t>
            </a:r>
            <a:r>
              <a:rPr lang="fr-FR" sz="1400" b="1" i="1" spc="114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           </a:t>
            </a:r>
            <a:r>
              <a:rPr sz="1400" b="1" i="1" spc="90" dirty="0" smtClean="0">
                <a:solidFill>
                  <a:srgbClr val="7030A0"/>
                </a:solidFill>
                <a:latin typeface="Times New Roman"/>
                <a:cs typeface="Times New Roman"/>
              </a:rPr>
              <a:t>g</a:t>
            </a:r>
            <a:r>
              <a:rPr sz="1400" b="1" i="1" spc="5" dirty="0" smtClean="0">
                <a:solidFill>
                  <a:srgbClr val="7030A0"/>
                </a:solidFill>
                <a:latin typeface="Times New Roman"/>
                <a:cs typeface="Times New Roman"/>
              </a:rPr>
              <a:t>l</a:t>
            </a:r>
            <a:r>
              <a:rPr sz="1400" b="1" i="1" spc="90" dirty="0" smtClean="0">
                <a:solidFill>
                  <a:srgbClr val="7030A0"/>
                </a:solidFill>
                <a:latin typeface="Times New Roman"/>
                <a:cs typeface="Times New Roman"/>
              </a:rPr>
              <a:t>a</a:t>
            </a:r>
            <a:r>
              <a:rPr sz="1400" b="1" i="1" spc="150" dirty="0" smtClean="0">
                <a:solidFill>
                  <a:srgbClr val="7030A0"/>
                </a:solidFill>
                <a:latin typeface="Times New Roman"/>
                <a:cs typeface="Times New Roman"/>
              </a:rPr>
              <a:t>c</a:t>
            </a:r>
            <a:r>
              <a:rPr sz="1400" b="1" i="1" spc="114" dirty="0" smtClean="0">
                <a:solidFill>
                  <a:srgbClr val="7030A0"/>
                </a:solidFill>
                <a:latin typeface="Times New Roman"/>
                <a:cs typeface="Times New Roman"/>
              </a:rPr>
              <a:t>e</a:t>
            </a:r>
            <a:r>
              <a:rPr lang="fr-FR" sz="1400" b="1" i="1" spc="114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7030A0"/>
                </a:solidFill>
                <a:latin typeface="Times New Roman"/>
                <a:cs typeface="Times New Roman"/>
              </a:rPr>
              <a:t>	</a:t>
            </a:r>
            <a:r>
              <a:rPr lang="fr-FR" sz="14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   </a:t>
            </a:r>
            <a:r>
              <a:rPr sz="1400" b="1" i="1" spc="70" dirty="0" smtClean="0">
                <a:solidFill>
                  <a:srgbClr val="7030A0"/>
                </a:solidFill>
                <a:latin typeface="Times New Roman"/>
                <a:cs typeface="Times New Roman"/>
              </a:rPr>
              <a:t>f</a:t>
            </a:r>
            <a:endParaRPr sz="1400" b="1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22364" y="1780992"/>
            <a:ext cx="6715952" cy="44499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708025" algn="l"/>
                <a:tab pos="1535430" algn="l"/>
                <a:tab pos="1901825" algn="l"/>
              </a:tabLst>
            </a:pPr>
            <a:r>
              <a:rPr sz="2800" b="1" i="1" spc="300" dirty="0">
                <a:solidFill>
                  <a:srgbClr val="7030A0"/>
                </a:solidFill>
                <a:latin typeface="Times New Roman"/>
                <a:cs typeface="Times New Roman"/>
              </a:rPr>
              <a:t>Q	</a:t>
            </a:r>
            <a:r>
              <a:rPr lang="fr-FR" sz="2800" b="1" i="1" spc="3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</a:t>
            </a:r>
            <a:r>
              <a:rPr sz="2800" b="1" spc="225" dirty="0" smtClean="0">
                <a:solidFill>
                  <a:srgbClr val="7030A0"/>
                </a:solidFill>
                <a:latin typeface="Symbol"/>
                <a:cs typeface="Symbol"/>
              </a:rPr>
              <a:t></a:t>
            </a:r>
            <a:r>
              <a:rPr lang="fr-FR" sz="2800" b="1" spc="225" dirty="0" smtClean="0">
                <a:solidFill>
                  <a:srgbClr val="7030A0"/>
                </a:solidFill>
                <a:latin typeface="Symbol"/>
                <a:cs typeface="Symbol"/>
              </a:rPr>
              <a:t> </a:t>
            </a:r>
            <a:r>
              <a:rPr sz="2800" b="1" spc="-5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i="1" spc="3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m</a:t>
            </a:r>
            <a:r>
              <a:rPr lang="fr-FR" sz="2800" b="1" i="1" spc="3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i="1" spc="300" dirty="0">
                <a:solidFill>
                  <a:srgbClr val="7030A0"/>
                </a:solidFill>
                <a:latin typeface="Times New Roman"/>
                <a:cs typeface="Times New Roman"/>
              </a:rPr>
              <a:t>	</a:t>
            </a:r>
            <a:r>
              <a:rPr lang="fr-FR" sz="2800" b="1" i="1" spc="3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</a:t>
            </a:r>
            <a:r>
              <a:rPr sz="2800" b="1" i="1" spc="229" dirty="0" smtClean="0">
                <a:solidFill>
                  <a:srgbClr val="7030A0"/>
                </a:solidFill>
                <a:latin typeface="Times New Roman"/>
                <a:cs typeface="Times New Roman"/>
              </a:rPr>
              <a:t>L</a:t>
            </a:r>
            <a:r>
              <a:rPr lang="fr-FR" sz="2800" b="1" i="1" spc="229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800" b="1" i="1" spc="229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225" dirty="0" smtClean="0">
                <a:solidFill>
                  <a:srgbClr val="7030A0"/>
                </a:solidFill>
                <a:latin typeface="Symbol"/>
                <a:cs typeface="Symbol"/>
              </a:rPr>
              <a:t></a:t>
            </a:r>
            <a:r>
              <a:rPr sz="2800" b="1" spc="22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145" dirty="0">
                <a:solidFill>
                  <a:srgbClr val="7030A0"/>
                </a:solidFill>
                <a:latin typeface="Times New Roman"/>
                <a:cs typeface="Times New Roman"/>
              </a:rPr>
              <a:t>0,2</a:t>
            </a:r>
            <a:r>
              <a:rPr sz="2800" b="1" spc="145" dirty="0">
                <a:solidFill>
                  <a:srgbClr val="7030A0"/>
                </a:solidFill>
                <a:latin typeface="Symbol"/>
                <a:cs typeface="Symbol"/>
              </a:rPr>
              <a:t></a:t>
            </a:r>
            <a:r>
              <a:rPr sz="2800" b="1" spc="145" dirty="0">
                <a:solidFill>
                  <a:srgbClr val="7030A0"/>
                </a:solidFill>
                <a:latin typeface="Times New Roman"/>
                <a:cs typeface="Times New Roman"/>
              </a:rPr>
              <a:t>3,52.10</a:t>
            </a:r>
            <a:r>
              <a:rPr sz="2000" b="1" spc="217" baseline="43478" dirty="0">
                <a:solidFill>
                  <a:srgbClr val="7030A0"/>
                </a:solidFill>
                <a:latin typeface="Times New Roman"/>
                <a:cs typeface="Times New Roman"/>
              </a:rPr>
              <a:t>5 </a:t>
            </a:r>
            <a:r>
              <a:rPr sz="2800" b="1" spc="225" dirty="0">
                <a:solidFill>
                  <a:srgbClr val="7030A0"/>
                </a:solidFill>
                <a:latin typeface="Symbol"/>
                <a:cs typeface="Symbol"/>
              </a:rPr>
              <a:t></a:t>
            </a:r>
            <a:r>
              <a:rPr sz="2800" b="1" spc="-21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170" dirty="0">
                <a:solidFill>
                  <a:srgbClr val="7030A0"/>
                </a:solidFill>
                <a:latin typeface="Times New Roman"/>
                <a:cs typeface="Times New Roman"/>
              </a:rPr>
              <a:t>70,4</a:t>
            </a:r>
            <a:r>
              <a:rPr sz="2800" b="1" i="1" spc="170" dirty="0">
                <a:solidFill>
                  <a:srgbClr val="7030A0"/>
                </a:solidFill>
                <a:latin typeface="Times New Roman"/>
                <a:cs typeface="Times New Roman"/>
              </a:rPr>
              <a:t>kJ</a:t>
            </a:r>
            <a:endParaRPr sz="2800" b="1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5802" y="2635243"/>
            <a:ext cx="6899400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5" dirty="0">
                <a:latin typeface="Times New Roman"/>
                <a:cs typeface="Times New Roman"/>
              </a:rPr>
              <a:t>Pour échauffer l’eau </a:t>
            </a:r>
            <a:r>
              <a:rPr sz="2400" dirty="0">
                <a:latin typeface="Times New Roman"/>
                <a:cs typeface="Times New Roman"/>
              </a:rPr>
              <a:t>de 1K = 1°C, il faut une </a:t>
            </a:r>
            <a:r>
              <a:rPr sz="2400" spc="-5" dirty="0">
                <a:latin typeface="Times New Roman"/>
                <a:cs typeface="Times New Roman"/>
              </a:rPr>
              <a:t>chaleur</a:t>
            </a:r>
            <a:r>
              <a:rPr sz="2400" dirty="0">
                <a:latin typeface="Times New Roman"/>
                <a:cs typeface="Times New Roman"/>
              </a:rPr>
              <a:t> 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780866" y="3408389"/>
            <a:ext cx="3950210" cy="44563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800" b="1" spc="235" dirty="0">
                <a:solidFill>
                  <a:srgbClr val="7030A0"/>
                </a:solidFill>
                <a:latin typeface="Symbol"/>
                <a:cs typeface="Symbol"/>
              </a:rPr>
              <a:t></a:t>
            </a:r>
            <a:r>
              <a:rPr sz="2800" b="1" spc="-23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800" b="1" spc="-23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105" dirty="0" smtClean="0">
                <a:solidFill>
                  <a:srgbClr val="7030A0"/>
                </a:solidFill>
                <a:latin typeface="Times New Roman"/>
                <a:cs typeface="Times New Roman"/>
              </a:rPr>
              <a:t>1,2</a:t>
            </a:r>
            <a:r>
              <a:rPr sz="2800" b="1" spc="-29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235" dirty="0">
                <a:solidFill>
                  <a:srgbClr val="7030A0"/>
                </a:solidFill>
                <a:latin typeface="Symbol"/>
                <a:cs typeface="Symbol"/>
              </a:rPr>
              <a:t></a:t>
            </a:r>
            <a:r>
              <a:rPr sz="2800" b="1" spc="-19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95" dirty="0">
                <a:solidFill>
                  <a:srgbClr val="7030A0"/>
                </a:solidFill>
                <a:latin typeface="Times New Roman"/>
                <a:cs typeface="Times New Roman"/>
              </a:rPr>
              <a:t>4180</a:t>
            </a:r>
            <a:r>
              <a:rPr sz="2800" b="1" spc="42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235" dirty="0">
                <a:solidFill>
                  <a:srgbClr val="7030A0"/>
                </a:solidFill>
                <a:latin typeface="Symbol"/>
                <a:cs typeface="Symbol"/>
              </a:rPr>
              <a:t></a:t>
            </a:r>
            <a:r>
              <a:rPr sz="2800" b="1" spc="-4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95" dirty="0">
                <a:solidFill>
                  <a:srgbClr val="7030A0"/>
                </a:solidFill>
                <a:latin typeface="Times New Roman"/>
                <a:cs typeface="Times New Roman"/>
              </a:rPr>
              <a:t>5016</a:t>
            </a:r>
            <a:r>
              <a:rPr sz="2800" b="1" spc="5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i="1" spc="190" dirty="0">
                <a:solidFill>
                  <a:srgbClr val="7030A0"/>
                </a:solidFill>
                <a:latin typeface="Times New Roman"/>
                <a:cs typeface="Times New Roman"/>
              </a:rPr>
              <a:t>J</a:t>
            </a:r>
            <a:endParaRPr sz="2800" b="1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44868" y="3431768"/>
            <a:ext cx="3073837" cy="425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628650">
              <a:lnSpc>
                <a:spcPct val="100000"/>
              </a:lnSpc>
              <a:spcBef>
                <a:spcPts val="114"/>
              </a:spcBef>
            </a:pPr>
            <a:r>
              <a:rPr sz="4000" b="1" i="1" spc="240" baseline="13550" dirty="0">
                <a:solidFill>
                  <a:srgbClr val="7030A0"/>
                </a:solidFill>
                <a:latin typeface="Times New Roman"/>
                <a:cs typeface="Times New Roman"/>
              </a:rPr>
              <a:t>Q</a:t>
            </a:r>
            <a:r>
              <a:rPr b="1" i="1" spc="160" dirty="0">
                <a:solidFill>
                  <a:srgbClr val="7030A0"/>
                </a:solidFill>
                <a:latin typeface="Times New Roman"/>
                <a:cs typeface="Times New Roman"/>
              </a:rPr>
              <a:t>eau </a:t>
            </a:r>
            <a:r>
              <a:rPr sz="4000" b="1" spc="352" baseline="13550" dirty="0">
                <a:solidFill>
                  <a:srgbClr val="7030A0"/>
                </a:solidFill>
                <a:latin typeface="Symbol"/>
                <a:cs typeface="Symbol"/>
              </a:rPr>
              <a:t></a:t>
            </a:r>
            <a:r>
              <a:rPr sz="4000" b="1" spc="-232" baseline="1355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4000" b="1" i="1" spc="262" baseline="13550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m</a:t>
            </a:r>
            <a:r>
              <a:rPr b="1" i="1" spc="175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eau</a:t>
            </a:r>
            <a:r>
              <a:rPr sz="4000" b="1" i="1" spc="262" baseline="13550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C</a:t>
            </a:r>
            <a:r>
              <a:rPr b="1" i="1" spc="175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eau</a:t>
            </a:r>
            <a:endParaRPr b="1" i="1" spc="175" dirty="0" smtClean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7352" y="4950973"/>
            <a:ext cx="7229991" cy="45268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ts val="2450"/>
              </a:lnSpc>
              <a:spcBef>
                <a:spcPts val="130"/>
              </a:spcBef>
            </a:pPr>
            <a:r>
              <a:rPr sz="2800" b="1" i="1" spc="45" dirty="0">
                <a:solidFill>
                  <a:srgbClr val="7030A0"/>
                </a:solidFill>
                <a:latin typeface="Times New Roman"/>
                <a:cs typeface="Times New Roman"/>
              </a:rPr>
              <a:t>Q</a:t>
            </a:r>
            <a:r>
              <a:rPr sz="2400" b="1" i="1" spc="67" baseline="-23504" dirty="0">
                <a:solidFill>
                  <a:srgbClr val="7030A0"/>
                </a:solidFill>
                <a:latin typeface="Times New Roman"/>
                <a:cs typeface="Times New Roman"/>
              </a:rPr>
              <a:t>H</a:t>
            </a:r>
            <a:r>
              <a:rPr sz="2400" b="1" i="1" spc="345" baseline="-23504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i="1" spc="142" baseline="-23504" dirty="0">
                <a:solidFill>
                  <a:srgbClr val="7030A0"/>
                </a:solidFill>
                <a:latin typeface="Times New Roman"/>
                <a:cs typeface="Times New Roman"/>
              </a:rPr>
              <a:t>O</a:t>
            </a:r>
            <a:r>
              <a:rPr sz="2400" b="1" i="1" spc="540" baseline="-23504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114" dirty="0">
                <a:solidFill>
                  <a:srgbClr val="7030A0"/>
                </a:solidFill>
                <a:latin typeface="Symbol"/>
                <a:cs typeface="Symbol"/>
              </a:rPr>
              <a:t></a:t>
            </a:r>
            <a:r>
              <a:rPr sz="2800" b="1" spc="-22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i="1" spc="25" dirty="0">
                <a:solidFill>
                  <a:srgbClr val="7030A0"/>
                </a:solidFill>
                <a:latin typeface="Times New Roman"/>
                <a:cs typeface="Times New Roman"/>
              </a:rPr>
              <a:t>Q</a:t>
            </a:r>
            <a:r>
              <a:rPr sz="2400" b="1" i="1" spc="37" baseline="-23504" dirty="0">
                <a:solidFill>
                  <a:srgbClr val="7030A0"/>
                </a:solidFill>
                <a:latin typeface="Times New Roman"/>
                <a:cs typeface="Times New Roman"/>
              </a:rPr>
              <a:t>glace</a:t>
            </a:r>
            <a:r>
              <a:rPr sz="2400" b="1" i="1" spc="262" baseline="-23504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114" dirty="0">
                <a:solidFill>
                  <a:srgbClr val="7030A0"/>
                </a:solidFill>
                <a:latin typeface="Symbol"/>
                <a:cs typeface="Symbol"/>
              </a:rPr>
              <a:t></a:t>
            </a:r>
            <a:r>
              <a:rPr sz="2800" b="1" spc="-32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i="1" spc="25" dirty="0">
                <a:solidFill>
                  <a:srgbClr val="7030A0"/>
                </a:solidFill>
                <a:latin typeface="Times New Roman"/>
                <a:cs typeface="Times New Roman"/>
              </a:rPr>
              <a:t>Q</a:t>
            </a:r>
            <a:r>
              <a:rPr sz="2400" b="1" i="1" spc="37" baseline="-23504" dirty="0">
                <a:solidFill>
                  <a:srgbClr val="7030A0"/>
                </a:solidFill>
                <a:latin typeface="Times New Roman"/>
                <a:cs typeface="Times New Roman"/>
              </a:rPr>
              <a:t>eau</a:t>
            </a:r>
            <a:r>
              <a:rPr sz="2400" b="1" i="1" spc="494" baseline="-23504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114" dirty="0">
                <a:solidFill>
                  <a:srgbClr val="7030A0"/>
                </a:solidFill>
                <a:latin typeface="Symbol"/>
                <a:cs typeface="Symbol"/>
              </a:rPr>
              <a:t></a:t>
            </a:r>
            <a:r>
              <a:rPr sz="2800" b="1" spc="-19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80" dirty="0" smtClean="0">
                <a:solidFill>
                  <a:srgbClr val="7030A0"/>
                </a:solidFill>
                <a:latin typeface="Times New Roman"/>
                <a:cs typeface="Times New Roman"/>
              </a:rPr>
              <a:t>70</a:t>
            </a:r>
            <a:r>
              <a:rPr lang="fr-FR" sz="2800" b="1" spc="8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80" dirty="0" smtClean="0">
                <a:solidFill>
                  <a:srgbClr val="7030A0"/>
                </a:solidFill>
                <a:latin typeface="Times New Roman"/>
                <a:cs typeface="Times New Roman"/>
              </a:rPr>
              <a:t>400</a:t>
            </a:r>
            <a:r>
              <a:rPr sz="2800" b="1" spc="80" dirty="0">
                <a:solidFill>
                  <a:srgbClr val="7030A0"/>
                </a:solidFill>
                <a:latin typeface="Symbol"/>
                <a:cs typeface="Symbol"/>
              </a:rPr>
              <a:t></a:t>
            </a:r>
            <a:r>
              <a:rPr sz="2800" b="1" spc="-32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55" dirty="0" smtClean="0">
                <a:solidFill>
                  <a:srgbClr val="7030A0"/>
                </a:solidFill>
                <a:latin typeface="Times New Roman"/>
                <a:cs typeface="Times New Roman"/>
              </a:rPr>
              <a:t>5</a:t>
            </a:r>
            <a:r>
              <a:rPr lang="fr-FR" sz="2800" b="1" spc="5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55" dirty="0" smtClean="0">
                <a:solidFill>
                  <a:srgbClr val="7030A0"/>
                </a:solidFill>
                <a:latin typeface="Times New Roman"/>
                <a:cs typeface="Times New Roman"/>
              </a:rPr>
              <a:t>016</a:t>
            </a:r>
            <a:r>
              <a:rPr sz="2800" b="1" spc="-28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800" b="1" spc="-28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114" dirty="0" smtClean="0">
                <a:solidFill>
                  <a:srgbClr val="7030A0"/>
                </a:solidFill>
                <a:latin typeface="Symbol"/>
                <a:cs typeface="Symbol"/>
              </a:rPr>
              <a:t></a:t>
            </a:r>
            <a:r>
              <a:rPr sz="2800" b="1" spc="-19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800" b="1" spc="-19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40" dirty="0" smtClean="0">
                <a:solidFill>
                  <a:srgbClr val="7030A0"/>
                </a:solidFill>
                <a:latin typeface="Times New Roman"/>
                <a:cs typeface="Times New Roman"/>
              </a:rPr>
              <a:t>75</a:t>
            </a:r>
            <a:r>
              <a:rPr lang="fr-FR" sz="2800" b="1" spc="4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40" dirty="0" smtClean="0">
                <a:solidFill>
                  <a:srgbClr val="7030A0"/>
                </a:solidFill>
                <a:latin typeface="Times New Roman"/>
                <a:cs typeface="Times New Roman"/>
              </a:rPr>
              <a:t>416</a:t>
            </a:r>
            <a:r>
              <a:rPr lang="fr-FR" sz="2800" b="1" spc="4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i="1" spc="40" dirty="0" smtClean="0">
                <a:solidFill>
                  <a:srgbClr val="7030A0"/>
                </a:solidFill>
                <a:latin typeface="Times New Roman"/>
                <a:cs typeface="Times New Roman"/>
              </a:rPr>
              <a:t>J</a:t>
            </a:r>
            <a:endParaRPr sz="2800" b="1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382270">
              <a:lnSpc>
                <a:spcPts val="890"/>
              </a:lnSpc>
            </a:pPr>
            <a:r>
              <a:rPr sz="1050" b="1" spc="35" dirty="0">
                <a:solidFill>
                  <a:srgbClr val="7030A0"/>
                </a:solidFill>
                <a:latin typeface="Times New Roman"/>
                <a:cs typeface="Times New Roman"/>
              </a:rPr>
              <a:t>2</a:t>
            </a:r>
            <a:endParaRPr sz="1050" b="1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5802" y="4110245"/>
            <a:ext cx="38129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100">
              <a:lnSpc>
                <a:spcPct val="100000"/>
              </a:lnSpc>
              <a:spcBef>
                <a:spcPts val="1805"/>
              </a:spcBef>
            </a:pPr>
            <a:r>
              <a:rPr lang="fr-FR" sz="2400" dirty="0">
                <a:latin typeface="Times New Roman"/>
                <a:cs typeface="Times New Roman"/>
              </a:rPr>
              <a:t>Il </a:t>
            </a:r>
            <a:r>
              <a:rPr lang="fr-FR" sz="2400" spc="-5" dirty="0">
                <a:latin typeface="Times New Roman"/>
                <a:cs typeface="Times New Roman"/>
              </a:rPr>
              <a:t>faut donc apporter en tout</a:t>
            </a:r>
            <a:r>
              <a:rPr lang="fr-FR" sz="2400" spc="35" dirty="0">
                <a:latin typeface="Times New Roman"/>
                <a:cs typeface="Times New Roman"/>
              </a:rPr>
              <a:t> </a:t>
            </a:r>
            <a:r>
              <a:rPr lang="fr-FR" sz="2400" dirty="0">
                <a:latin typeface="Times New Roman"/>
                <a:cs typeface="Times New Roman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9610" y="685546"/>
            <a:ext cx="618728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La durée </a:t>
            </a:r>
            <a:r>
              <a:rPr sz="2400" spc="-5" dirty="0">
                <a:latin typeface="Times New Roman"/>
                <a:cs typeface="Times New Roman"/>
              </a:rPr>
              <a:t>nécessaire pour </a:t>
            </a:r>
            <a:r>
              <a:rPr sz="2400" dirty="0">
                <a:latin typeface="Times New Roman"/>
                <a:cs typeface="Times New Roman"/>
              </a:rPr>
              <a:t>apporter </a:t>
            </a:r>
            <a:r>
              <a:rPr sz="2400" spc="-5" dirty="0">
                <a:latin typeface="Times New Roman"/>
                <a:cs typeface="Times New Roman"/>
              </a:rPr>
              <a:t>cette énergie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3" name="object 3"/>
          <p:cNvSpPr/>
          <p:nvPr/>
        </p:nvSpPr>
        <p:spPr>
          <a:xfrm>
            <a:off x="4530806" y="1589066"/>
            <a:ext cx="716280" cy="0"/>
          </a:xfrm>
          <a:custGeom>
            <a:avLst/>
            <a:gdLst/>
            <a:ahLst/>
            <a:cxnLst/>
            <a:rect l="l" t="t" r="r" b="b"/>
            <a:pathLst>
              <a:path w="716279">
                <a:moveTo>
                  <a:pt x="0" y="0"/>
                </a:moveTo>
                <a:lnTo>
                  <a:pt x="716007" y="0"/>
                </a:lnTo>
              </a:path>
            </a:pathLst>
          </a:custGeom>
          <a:ln w="9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28170" y="1589066"/>
            <a:ext cx="918210" cy="0"/>
          </a:xfrm>
          <a:custGeom>
            <a:avLst/>
            <a:gdLst/>
            <a:ahLst/>
            <a:cxnLst/>
            <a:rect l="l" t="t" r="r" b="b"/>
            <a:pathLst>
              <a:path w="918209">
                <a:moveTo>
                  <a:pt x="0" y="0"/>
                </a:moveTo>
                <a:lnTo>
                  <a:pt x="917798" y="0"/>
                </a:lnTo>
              </a:path>
            </a:pathLst>
          </a:custGeom>
          <a:ln w="9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773076" y="1582732"/>
            <a:ext cx="241300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00" i="1" spc="595" dirty="0">
                <a:latin typeface="Times New Roman"/>
                <a:cs typeface="Times New Roman"/>
              </a:rPr>
              <a:t>P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6744" y="1211167"/>
            <a:ext cx="123825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800" i="1" spc="270" dirty="0">
                <a:latin typeface="Times New Roman"/>
                <a:cs typeface="Times New Roman"/>
              </a:rPr>
              <a:t>t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55401" y="1582732"/>
            <a:ext cx="999835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400" spc="390" dirty="0">
                <a:latin typeface="Times New Roman"/>
                <a:cs typeface="Times New Roman"/>
              </a:rPr>
              <a:t>1.10</a:t>
            </a:r>
            <a:r>
              <a:rPr sz="2400" spc="-290" dirty="0">
                <a:latin typeface="Times New Roman"/>
                <a:cs typeface="Times New Roman"/>
              </a:rPr>
              <a:t> </a:t>
            </a:r>
            <a:r>
              <a:rPr spc="427" baseline="42328" dirty="0">
                <a:latin typeface="Times New Roman"/>
                <a:cs typeface="Times New Roman"/>
              </a:rPr>
              <a:t>3</a:t>
            </a:r>
            <a:endParaRPr baseline="42328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56253" y="1498931"/>
            <a:ext cx="471805" cy="20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200" i="1" spc="409" dirty="0">
                <a:latin typeface="Times New Roman"/>
                <a:cs typeface="Times New Roman"/>
              </a:rPr>
              <a:t>H</a:t>
            </a:r>
            <a:r>
              <a:rPr sz="1200" i="1" spc="-140" dirty="0">
                <a:latin typeface="Times New Roman"/>
                <a:cs typeface="Times New Roman"/>
              </a:rPr>
              <a:t> </a:t>
            </a:r>
            <a:r>
              <a:rPr sz="1400" spc="480" baseline="-18518" dirty="0">
                <a:latin typeface="Times New Roman"/>
                <a:cs typeface="Times New Roman"/>
              </a:rPr>
              <a:t>2</a:t>
            </a:r>
            <a:r>
              <a:rPr sz="1200" i="1" spc="320" dirty="0">
                <a:latin typeface="Times New Roman"/>
                <a:cs typeface="Times New Roman"/>
              </a:rPr>
              <a:t>O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28732" y="1401395"/>
            <a:ext cx="1598288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800" spc="535" dirty="0">
                <a:latin typeface="Symbol"/>
                <a:cs typeface="Symbol"/>
              </a:rPr>
              <a:t>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2400" spc="430" dirty="0">
                <a:latin typeface="Times New Roman"/>
                <a:cs typeface="Times New Roman"/>
              </a:rPr>
              <a:t>75,4</a:t>
            </a:r>
            <a:r>
              <a:rPr sz="2400" i="1" spc="430" dirty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04938" y="1255086"/>
            <a:ext cx="1409914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3200" spc="802" baseline="-35493" dirty="0">
                <a:latin typeface="Symbol"/>
                <a:cs typeface="Symbol"/>
              </a:rPr>
              <a:t></a:t>
            </a:r>
            <a:r>
              <a:rPr sz="3200" spc="517" baseline="-35493" dirty="0">
                <a:latin typeface="Times New Roman"/>
                <a:cs typeface="Times New Roman"/>
              </a:rPr>
              <a:t> </a:t>
            </a:r>
            <a:r>
              <a:rPr sz="2400" spc="360" dirty="0">
                <a:latin typeface="Times New Roman"/>
                <a:cs typeface="Times New Roman"/>
              </a:rPr>
              <a:t>75416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22564" y="1189137"/>
            <a:ext cx="1202100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3600" spc="802" baseline="-29320" dirty="0">
                <a:latin typeface="Symbol"/>
                <a:cs typeface="Symbol"/>
              </a:rPr>
              <a:t></a:t>
            </a:r>
            <a:r>
              <a:rPr sz="3600" spc="457" baseline="-29320" dirty="0">
                <a:latin typeface="Times New Roman"/>
                <a:cs typeface="Times New Roman"/>
              </a:rPr>
              <a:t> </a:t>
            </a:r>
            <a:r>
              <a:rPr sz="3600" i="1" spc="817" baseline="13888" dirty="0">
                <a:latin typeface="Times New Roman"/>
                <a:cs typeface="Times New Roman"/>
              </a:rPr>
              <a:t>Q</a:t>
            </a:r>
            <a:r>
              <a:rPr sz="1400" i="1" spc="545" dirty="0">
                <a:latin typeface="Times New Roman"/>
                <a:cs typeface="Times New Roman"/>
              </a:rPr>
              <a:t>H</a:t>
            </a:r>
            <a:r>
              <a:rPr sz="1400" i="1" spc="-120" dirty="0">
                <a:latin typeface="Times New Roman"/>
                <a:cs typeface="Times New Roman"/>
              </a:rPr>
              <a:t> </a:t>
            </a:r>
            <a:r>
              <a:rPr sz="1600" spc="487" baseline="-18518" dirty="0">
                <a:latin typeface="Times New Roman"/>
                <a:cs typeface="Times New Roman"/>
              </a:rPr>
              <a:t>2</a:t>
            </a:r>
            <a:r>
              <a:rPr sz="1400" i="1" spc="325" dirty="0">
                <a:latin typeface="Times New Roman"/>
                <a:cs typeface="Times New Roman"/>
              </a:rPr>
              <a:t>O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62588" y="2281705"/>
            <a:ext cx="350520" cy="2070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200" i="1" spc="175" dirty="0">
                <a:latin typeface="Times New Roman"/>
                <a:cs typeface="Times New Roman"/>
              </a:rPr>
              <a:t>H</a:t>
            </a:r>
            <a:r>
              <a:rPr sz="1200" i="1" spc="185" dirty="0">
                <a:latin typeface="Times New Roman"/>
                <a:cs typeface="Times New Roman"/>
              </a:rPr>
              <a:t> </a:t>
            </a:r>
            <a:r>
              <a:rPr sz="1200" i="1" spc="175" dirty="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02386" y="2362568"/>
            <a:ext cx="7874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850" spc="90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67434" y="2109310"/>
            <a:ext cx="2235450" cy="3359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523240" algn="l"/>
              </a:tabLst>
            </a:pPr>
            <a:r>
              <a:rPr sz="2000" i="1" spc="130" dirty="0">
                <a:latin typeface="Times New Roman"/>
                <a:cs typeface="Times New Roman"/>
              </a:rPr>
              <a:t>t	</a:t>
            </a:r>
            <a:r>
              <a:rPr sz="2000" spc="434" dirty="0">
                <a:latin typeface="Symbol"/>
                <a:cs typeface="Symbol"/>
              </a:rPr>
              <a:t></a:t>
            </a:r>
            <a:r>
              <a:rPr sz="2000" spc="240" dirty="0">
                <a:latin typeface="Times New Roman"/>
                <a:cs typeface="Times New Roman"/>
              </a:rPr>
              <a:t>1</a:t>
            </a:r>
            <a:r>
              <a:rPr sz="2000" spc="290" dirty="0">
                <a:latin typeface="Times New Roman"/>
                <a:cs typeface="Times New Roman"/>
              </a:rPr>
              <a:t>m</a:t>
            </a:r>
            <a:r>
              <a:rPr sz="2000" spc="-55" dirty="0">
                <a:latin typeface="Times New Roman"/>
                <a:cs typeface="Times New Roman"/>
              </a:rPr>
              <a:t>i</a:t>
            </a:r>
            <a:r>
              <a:rPr sz="2000" spc="315" dirty="0">
                <a:latin typeface="Times New Roman"/>
                <a:cs typeface="Times New Roman"/>
              </a:rPr>
              <a:t>n</a:t>
            </a:r>
            <a:r>
              <a:rPr sz="2000" spc="170" dirty="0">
                <a:latin typeface="Times New Roman"/>
                <a:cs typeface="Times New Roman"/>
              </a:rPr>
              <a:t>1</a:t>
            </a:r>
            <a:r>
              <a:rPr sz="2000" spc="135" dirty="0">
                <a:latin typeface="Times New Roman"/>
                <a:cs typeface="Times New Roman"/>
              </a:rPr>
              <a:t>5</a:t>
            </a:r>
            <a:r>
              <a:rPr sz="2000" i="1" spc="180" dirty="0">
                <a:latin typeface="Times New Roman"/>
                <a:cs typeface="Times New Roman"/>
              </a:rPr>
              <a:t>s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26559" y="2115566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26559" y="2115566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32654" y="2118614"/>
            <a:ext cx="1840230" cy="0"/>
          </a:xfrm>
          <a:custGeom>
            <a:avLst/>
            <a:gdLst/>
            <a:ahLst/>
            <a:cxnLst/>
            <a:rect l="l" t="t" r="r" b="b"/>
            <a:pathLst>
              <a:path w="1840229">
                <a:moveTo>
                  <a:pt x="0" y="0"/>
                </a:moveTo>
                <a:lnTo>
                  <a:pt x="183972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72377" y="2115566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72377" y="2115566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29607" y="21217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69">
                <a:moveTo>
                  <a:pt x="0" y="0"/>
                </a:moveTo>
                <a:lnTo>
                  <a:pt x="0" y="40721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75425" y="21217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69">
                <a:moveTo>
                  <a:pt x="0" y="0"/>
                </a:moveTo>
                <a:lnTo>
                  <a:pt x="0" y="407212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32654" y="2525902"/>
            <a:ext cx="1840230" cy="0"/>
          </a:xfrm>
          <a:custGeom>
            <a:avLst/>
            <a:gdLst/>
            <a:ahLst/>
            <a:cxnLst/>
            <a:rect l="l" t="t" r="r" b="b"/>
            <a:pathLst>
              <a:path w="1840229">
                <a:moveTo>
                  <a:pt x="0" y="0"/>
                </a:moveTo>
                <a:lnTo>
                  <a:pt x="183972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959610" y="2725039"/>
            <a:ext cx="4603113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10" dirty="0">
                <a:latin typeface="Times New Roman"/>
                <a:cs typeface="Times New Roman"/>
              </a:rPr>
              <a:t>même </a:t>
            </a:r>
            <a:r>
              <a:rPr sz="2400" dirty="0">
                <a:latin typeface="Times New Roman"/>
                <a:cs typeface="Times New Roman"/>
              </a:rPr>
              <a:t>pour le bain de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mercure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04876" y="3097623"/>
            <a:ext cx="457524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spc="110" dirty="0">
                <a:latin typeface="Symbol"/>
                <a:cs typeface="Symbol"/>
              </a:rPr>
              <a:t>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3600" spc="-425" dirty="0">
                <a:latin typeface="Symbol"/>
                <a:cs typeface="Symbol"/>
              </a:rPr>
              <a:t></a:t>
            </a:r>
            <a:r>
              <a:rPr sz="2000" spc="15" dirty="0">
                <a:latin typeface="Times New Roman"/>
                <a:cs typeface="Times New Roman"/>
              </a:rPr>
              <a:t>0</a:t>
            </a:r>
            <a:r>
              <a:rPr sz="2000" spc="45" dirty="0">
                <a:latin typeface="Times New Roman"/>
                <a:cs typeface="Times New Roman"/>
              </a:rPr>
              <a:t>,</a:t>
            </a:r>
            <a:r>
              <a:rPr sz="2000" spc="195" dirty="0">
                <a:latin typeface="Times New Roman"/>
                <a:cs typeface="Times New Roman"/>
              </a:rPr>
              <a:t>2</a:t>
            </a:r>
            <a:r>
              <a:rPr sz="2000" spc="245" dirty="0">
                <a:latin typeface="Symbol"/>
                <a:cs typeface="Symbol"/>
              </a:rPr>
              <a:t></a:t>
            </a:r>
            <a:r>
              <a:rPr sz="2000" spc="15" dirty="0">
                <a:latin typeface="Times New Roman"/>
                <a:cs typeface="Times New Roman"/>
              </a:rPr>
              <a:t>0</a:t>
            </a:r>
            <a:r>
              <a:rPr sz="2000" spc="-135" dirty="0">
                <a:latin typeface="Times New Roman"/>
                <a:cs typeface="Times New Roman"/>
              </a:rPr>
              <a:t>,</a:t>
            </a:r>
            <a:r>
              <a:rPr sz="2000" spc="65" dirty="0">
                <a:latin typeface="Times New Roman"/>
                <a:cs typeface="Times New Roman"/>
              </a:rPr>
              <a:t>1</a:t>
            </a:r>
            <a:r>
              <a:rPr sz="2000" spc="20" dirty="0">
                <a:latin typeface="Times New Roman"/>
                <a:cs typeface="Times New Roman"/>
              </a:rPr>
              <a:t>2.</a:t>
            </a:r>
            <a:r>
              <a:rPr sz="2000" spc="65" dirty="0">
                <a:latin typeface="Times New Roman"/>
                <a:cs typeface="Times New Roman"/>
              </a:rPr>
              <a:t>1</a:t>
            </a:r>
            <a:r>
              <a:rPr sz="2000" spc="50" dirty="0">
                <a:latin typeface="Times New Roman"/>
                <a:cs typeface="Times New Roman"/>
              </a:rPr>
              <a:t>0</a:t>
            </a:r>
            <a:r>
              <a:rPr spc="89" baseline="43209" dirty="0">
                <a:latin typeface="Times New Roman"/>
                <a:cs typeface="Times New Roman"/>
              </a:rPr>
              <a:t>5</a:t>
            </a:r>
            <a:r>
              <a:rPr spc="-60" baseline="43209" dirty="0">
                <a:latin typeface="Times New Roman"/>
                <a:cs typeface="Times New Roman"/>
              </a:rPr>
              <a:t> </a:t>
            </a:r>
            <a:r>
              <a:rPr sz="3600" spc="-220" dirty="0">
                <a:latin typeface="Symbol"/>
                <a:cs typeface="Symbol"/>
              </a:rPr>
              <a:t></a:t>
            </a:r>
            <a:r>
              <a:rPr sz="2000" spc="110" dirty="0">
                <a:latin typeface="Symbol"/>
                <a:cs typeface="Symbol"/>
              </a:rPr>
              <a:t>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3200" spc="-350" dirty="0">
                <a:latin typeface="Symbol"/>
                <a:cs typeface="Symbol"/>
              </a:rPr>
              <a:t></a:t>
            </a:r>
            <a:r>
              <a:rPr sz="2000" spc="-114" dirty="0">
                <a:latin typeface="Times New Roman"/>
                <a:cs typeface="Times New Roman"/>
              </a:rPr>
              <a:t>1</a:t>
            </a:r>
            <a:r>
              <a:rPr sz="2000" spc="45" dirty="0">
                <a:latin typeface="Times New Roman"/>
                <a:cs typeface="Times New Roman"/>
              </a:rPr>
              <a:t>,</a:t>
            </a:r>
            <a:r>
              <a:rPr sz="2000" spc="195" dirty="0">
                <a:latin typeface="Times New Roman"/>
                <a:cs typeface="Times New Roman"/>
              </a:rPr>
              <a:t>2</a:t>
            </a:r>
            <a:r>
              <a:rPr sz="2000" spc="90" dirty="0">
                <a:latin typeface="Symbol"/>
                <a:cs typeface="Symbol"/>
              </a:rPr>
              <a:t></a:t>
            </a:r>
            <a:r>
              <a:rPr sz="2000" spc="65" dirty="0">
                <a:latin typeface="Times New Roman"/>
                <a:cs typeface="Times New Roman"/>
              </a:rPr>
              <a:t>1</a:t>
            </a:r>
            <a:r>
              <a:rPr sz="2000" spc="60" dirty="0">
                <a:latin typeface="Times New Roman"/>
                <a:cs typeface="Times New Roman"/>
              </a:rPr>
              <a:t>3</a:t>
            </a:r>
            <a:r>
              <a:rPr sz="2000" spc="50" dirty="0">
                <a:latin typeface="Times New Roman"/>
                <a:cs typeface="Times New Roman"/>
              </a:rPr>
              <a:t>9</a:t>
            </a:r>
            <a:r>
              <a:rPr sz="3200" spc="-105" dirty="0">
                <a:latin typeface="Symbol"/>
                <a:cs typeface="Symbol"/>
              </a:rPr>
              <a:t></a:t>
            </a:r>
            <a:r>
              <a:rPr sz="3200" spc="-305" dirty="0">
                <a:latin typeface="Times New Roman"/>
                <a:cs typeface="Times New Roman"/>
              </a:rPr>
              <a:t> </a:t>
            </a:r>
            <a:r>
              <a:rPr sz="2000" spc="110" dirty="0">
                <a:latin typeface="Symbol"/>
                <a:cs typeface="Symbol"/>
              </a:rPr>
              <a:t>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65" dirty="0">
                <a:latin typeface="Times New Roman"/>
                <a:cs typeface="Times New Roman"/>
              </a:rPr>
              <a:t>2</a:t>
            </a:r>
            <a:r>
              <a:rPr sz="2000" spc="60" dirty="0">
                <a:latin typeface="Times New Roman"/>
                <a:cs typeface="Times New Roman"/>
              </a:rPr>
              <a:t>5</a:t>
            </a:r>
            <a:r>
              <a:rPr sz="2000" spc="65" dirty="0">
                <a:latin typeface="Times New Roman"/>
                <a:cs typeface="Times New Roman"/>
              </a:rPr>
              <a:t>6</a:t>
            </a:r>
            <a:r>
              <a:rPr sz="2000" spc="100" dirty="0">
                <a:latin typeface="Times New Roman"/>
                <a:cs typeface="Times New Roman"/>
              </a:rPr>
              <a:t>7</a:t>
            </a:r>
            <a:r>
              <a:rPr sz="2000" i="1" spc="90" dirty="0">
                <a:latin typeface="Times New Roman"/>
                <a:cs typeface="Times New Roman"/>
              </a:rPr>
              <a:t>J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99363" y="3250298"/>
            <a:ext cx="2735819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3600" i="1" spc="97" baseline="14336" dirty="0">
                <a:latin typeface="Times New Roman"/>
                <a:cs typeface="Times New Roman"/>
              </a:rPr>
              <a:t>Q</a:t>
            </a:r>
            <a:r>
              <a:rPr sz="1200" i="1" spc="65" dirty="0">
                <a:latin typeface="Times New Roman"/>
                <a:cs typeface="Times New Roman"/>
              </a:rPr>
              <a:t>Hg </a:t>
            </a:r>
            <a:r>
              <a:rPr sz="3600" spc="165" baseline="14336" dirty="0">
                <a:latin typeface="Symbol"/>
                <a:cs typeface="Symbol"/>
              </a:rPr>
              <a:t></a:t>
            </a:r>
            <a:r>
              <a:rPr sz="3600" spc="165" baseline="14336" dirty="0">
                <a:latin typeface="Times New Roman"/>
                <a:cs typeface="Times New Roman"/>
              </a:rPr>
              <a:t> </a:t>
            </a:r>
            <a:r>
              <a:rPr sz="3600" i="1" spc="89" baseline="14336" dirty="0">
                <a:latin typeface="Times New Roman"/>
                <a:cs typeface="Times New Roman"/>
              </a:rPr>
              <a:t>Q</a:t>
            </a:r>
            <a:r>
              <a:rPr sz="1200" i="1" spc="60" dirty="0">
                <a:latin typeface="Times New Roman"/>
                <a:cs typeface="Times New Roman"/>
              </a:rPr>
              <a:t>Hg</a:t>
            </a:r>
            <a:r>
              <a:rPr sz="1200" spc="60" dirty="0">
                <a:latin typeface="Symbol"/>
                <a:cs typeface="Symbol"/>
              </a:rPr>
              <a:t></a:t>
            </a:r>
            <a:r>
              <a:rPr sz="1200" i="1" spc="60" dirty="0">
                <a:latin typeface="Times New Roman"/>
                <a:cs typeface="Times New Roman"/>
              </a:rPr>
              <a:t>sol </a:t>
            </a:r>
            <a:r>
              <a:rPr sz="3600" spc="165" baseline="14336" dirty="0">
                <a:latin typeface="Symbol"/>
                <a:cs typeface="Symbol"/>
              </a:rPr>
              <a:t></a:t>
            </a:r>
            <a:r>
              <a:rPr sz="3600" spc="-472" baseline="14336" dirty="0">
                <a:latin typeface="Times New Roman"/>
                <a:cs typeface="Times New Roman"/>
              </a:rPr>
              <a:t> </a:t>
            </a:r>
            <a:r>
              <a:rPr sz="3600" i="1" spc="82" baseline="14336" dirty="0">
                <a:latin typeface="Times New Roman"/>
                <a:cs typeface="Times New Roman"/>
              </a:rPr>
              <a:t>Q</a:t>
            </a:r>
            <a:r>
              <a:rPr sz="1200" i="1" spc="55" dirty="0">
                <a:latin typeface="Times New Roman"/>
                <a:cs typeface="Times New Roman"/>
              </a:rPr>
              <a:t>Hg</a:t>
            </a:r>
            <a:r>
              <a:rPr sz="1200" spc="55" dirty="0">
                <a:latin typeface="Symbol"/>
                <a:cs typeface="Symbol"/>
              </a:rPr>
              <a:t></a:t>
            </a:r>
            <a:r>
              <a:rPr sz="1200" i="1" spc="55" dirty="0">
                <a:latin typeface="Times New Roman"/>
                <a:cs typeface="Times New Roman"/>
              </a:rPr>
              <a:t>Liq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911120" y="4249556"/>
            <a:ext cx="324485" cy="0"/>
          </a:xfrm>
          <a:custGeom>
            <a:avLst/>
            <a:gdLst/>
            <a:ahLst/>
            <a:cxnLst/>
            <a:rect l="l" t="t" r="r" b="b"/>
            <a:pathLst>
              <a:path w="324485">
                <a:moveTo>
                  <a:pt x="0" y="0"/>
                </a:moveTo>
                <a:lnTo>
                  <a:pt x="323878" y="0"/>
                </a:lnTo>
              </a:path>
            </a:pathLst>
          </a:custGeom>
          <a:ln w="83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979548" y="4241790"/>
            <a:ext cx="1131818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464820" algn="l"/>
              </a:tabLst>
            </a:pPr>
            <a:r>
              <a:rPr i="1" spc="10" dirty="0">
                <a:latin typeface="Times New Roman"/>
                <a:cs typeface="Times New Roman"/>
              </a:rPr>
              <a:t>P	</a:t>
            </a:r>
            <a:r>
              <a:rPr spc="-15" dirty="0">
                <a:latin typeface="Times New Roman"/>
                <a:cs typeface="Times New Roman"/>
              </a:rPr>
              <a:t>1.10</a:t>
            </a:r>
            <a:r>
              <a:rPr spc="-270" dirty="0">
                <a:latin typeface="Times New Roman"/>
                <a:cs typeface="Times New Roman"/>
              </a:rPr>
              <a:t> </a:t>
            </a:r>
            <a:r>
              <a:rPr sz="1600" spc="-15" baseline="43209" dirty="0">
                <a:latin typeface="Times New Roman"/>
                <a:cs typeface="Times New Roman"/>
              </a:rPr>
              <a:t>3</a:t>
            </a:r>
            <a:endParaRPr sz="1600" baseline="43209" dirty="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21</a:t>
            </a:fld>
            <a:endParaRPr dirty="0"/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377434" y="3980310"/>
            <a:ext cx="174896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800" i="1" dirty="0">
                <a:latin typeface="Times New Roman"/>
                <a:cs typeface="Times New Roman"/>
              </a:rPr>
              <a:t>t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12852" y="3968263"/>
            <a:ext cx="1398513" cy="30457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800" spc="7" baseline="-35185" dirty="0">
                <a:latin typeface="Symbol"/>
                <a:cs typeface="Symbol"/>
              </a:rPr>
              <a:t></a:t>
            </a:r>
            <a:r>
              <a:rPr sz="2800" spc="7" baseline="-35185" dirty="0">
                <a:latin typeface="Times New Roman"/>
                <a:cs typeface="Times New Roman"/>
              </a:rPr>
              <a:t> </a:t>
            </a:r>
            <a:r>
              <a:rPr sz="2800" i="1" spc="15" baseline="7407" dirty="0">
                <a:latin typeface="Times New Roman"/>
                <a:cs typeface="Times New Roman"/>
              </a:rPr>
              <a:t>Q</a:t>
            </a:r>
            <a:r>
              <a:rPr sz="1600" i="1" spc="15" baseline="-12345" dirty="0">
                <a:latin typeface="Times New Roman"/>
                <a:cs typeface="Times New Roman"/>
              </a:rPr>
              <a:t>Hg </a:t>
            </a:r>
            <a:r>
              <a:rPr sz="2800" spc="7" baseline="-35185" dirty="0">
                <a:latin typeface="Symbol"/>
                <a:cs typeface="Symbol"/>
              </a:rPr>
              <a:t></a:t>
            </a:r>
            <a:r>
              <a:rPr sz="2800" spc="375" baseline="-35185" dirty="0">
                <a:latin typeface="Times New Roman"/>
                <a:cs typeface="Times New Roman"/>
              </a:rPr>
              <a:t> </a:t>
            </a:r>
            <a:r>
              <a:rPr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2567</a:t>
            </a:r>
            <a:r>
              <a:rPr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81897" y="4241790"/>
            <a:ext cx="246750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i="1" spc="20" dirty="0">
                <a:latin typeface="Times New Roman"/>
                <a:cs typeface="Times New Roman"/>
              </a:rPr>
              <a:t>Hg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51291" y="4036642"/>
            <a:ext cx="291465" cy="3556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50" spc="-35" dirty="0">
                <a:latin typeface="Symbol"/>
                <a:cs typeface="Symbol"/>
              </a:rPr>
              <a:t></a:t>
            </a:r>
            <a:endParaRPr sz="2150" dirty="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786224" y="4016315"/>
            <a:ext cx="1216660" cy="416559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60"/>
              </a:spcBef>
            </a:pPr>
            <a:r>
              <a:rPr sz="2050" i="1" spc="70" dirty="0">
                <a:latin typeface="Times New Roman"/>
                <a:cs typeface="Times New Roman"/>
              </a:rPr>
              <a:t>t</a:t>
            </a:r>
            <a:r>
              <a:rPr sz="1800" i="1" spc="104" baseline="-23148" dirty="0">
                <a:latin typeface="Times New Roman"/>
                <a:cs typeface="Times New Roman"/>
              </a:rPr>
              <a:t>Hg </a:t>
            </a:r>
            <a:r>
              <a:rPr sz="2050" spc="85" dirty="0">
                <a:latin typeface="Symbol"/>
                <a:cs typeface="Symbol"/>
              </a:rPr>
              <a:t></a:t>
            </a:r>
            <a:r>
              <a:rPr sz="2050" spc="-240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Times New Roman"/>
                <a:cs typeface="Times New Roman"/>
              </a:rPr>
              <a:t>2,57</a:t>
            </a:r>
            <a:r>
              <a:rPr sz="2050" i="1" spc="5" dirty="0">
                <a:latin typeface="Times New Roman"/>
                <a:cs typeface="Times New Roman"/>
              </a:rPr>
              <a:t>s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00966" y="4981043"/>
            <a:ext cx="8726253" cy="9614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8745" marR="128270" algn="just">
              <a:lnSpc>
                <a:spcPct val="110300"/>
              </a:lnSpc>
              <a:spcBef>
                <a:spcPts val="105"/>
              </a:spcBef>
            </a:pPr>
            <a:r>
              <a:rPr lang="fr-FR" sz="2800" dirty="0">
                <a:solidFill>
                  <a:srgbClr val="7030A0"/>
                </a:solidFill>
                <a:latin typeface="Times New Roman"/>
                <a:cs typeface="Times New Roman"/>
              </a:rPr>
              <a:t>L</a:t>
            </a:r>
            <a:r>
              <a:rPr lang="fr-FR" sz="28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a </a:t>
            </a:r>
            <a:r>
              <a:rPr lang="fr-FR" sz="2800" dirty="0">
                <a:solidFill>
                  <a:srgbClr val="7030A0"/>
                </a:solidFill>
                <a:latin typeface="Times New Roman"/>
                <a:cs typeface="Times New Roman"/>
              </a:rPr>
              <a:t>durée nécessaire pour échauffer </a:t>
            </a:r>
            <a:r>
              <a:rPr lang="fr-FR" sz="28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d‘ 1°C le mercure et en </a:t>
            </a:r>
            <a:r>
              <a:rPr lang="fr-FR" sz="2800" spc="-5" dirty="0" smtClean="0">
                <a:latin typeface="Times New Roman"/>
                <a:cs typeface="Times New Roman"/>
              </a:rPr>
              <a:t>Environ </a:t>
            </a:r>
            <a:r>
              <a:rPr lang="fr-FR" sz="2800" b="1" dirty="0">
                <a:latin typeface="Times New Roman"/>
                <a:cs typeface="Times New Roman"/>
              </a:rPr>
              <a:t>30 </a:t>
            </a:r>
            <a:r>
              <a:rPr lang="fr-FR" sz="2800" b="1" spc="-5" dirty="0">
                <a:latin typeface="Times New Roman"/>
                <a:cs typeface="Times New Roman"/>
              </a:rPr>
              <a:t>fois </a:t>
            </a:r>
            <a:r>
              <a:rPr lang="fr-FR" sz="2800" b="1" dirty="0">
                <a:latin typeface="Times New Roman"/>
                <a:cs typeface="Times New Roman"/>
              </a:rPr>
              <a:t>plus </a:t>
            </a:r>
            <a:r>
              <a:rPr lang="fr-FR" sz="2800" spc="-5" dirty="0">
                <a:latin typeface="Times New Roman"/>
                <a:cs typeface="Times New Roman"/>
              </a:rPr>
              <a:t>rapide que </a:t>
            </a:r>
            <a:r>
              <a:rPr lang="fr-FR" sz="2800" dirty="0">
                <a:latin typeface="Times New Roman"/>
                <a:cs typeface="Times New Roman"/>
              </a:rPr>
              <a:t>pour</a:t>
            </a:r>
            <a:r>
              <a:rPr lang="fr-FR" sz="2800" spc="20" dirty="0">
                <a:latin typeface="Times New Roman"/>
                <a:cs typeface="Times New Roman"/>
              </a:rPr>
              <a:t> </a:t>
            </a:r>
            <a:r>
              <a:rPr lang="fr-FR" sz="2800" spc="-5" dirty="0">
                <a:latin typeface="Times New Roman"/>
                <a:cs typeface="Times New Roman"/>
              </a:rPr>
              <a:t>l’eau</a:t>
            </a:r>
            <a:r>
              <a:rPr lang="fr-FR" sz="28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endParaRPr lang="fr-FR" sz="2800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 animBg="1"/>
      <p:bldP spid="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22164" y="1395288"/>
            <a:ext cx="9361040" cy="22467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 smtClean="0">
                <a:ln>
                  <a:noFill/>
                </a:ln>
                <a:solidFill>
                  <a:srgbClr val="351C75"/>
                </a:solidFill>
                <a:effectLst/>
                <a:latin typeface="Comic Sans MS" panose="030F0702030302020204" pitchFamily="66" charset="0"/>
                <a:hlinkClick r:id="rId2"/>
              </a:rPr>
              <a:t>https://fad.umi.ac.ma/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351C75"/>
                </a:solidFill>
                <a:effectLst/>
                <a:latin typeface="Comic Sans MS" panose="030F0702030302020204" pitchFamily="66" charset="0"/>
              </a:rPr>
              <a:t>ou le site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sz="28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omic Sans MS" panose="030F0702030302020204" pitchFamily="66" charset="0"/>
                <a:hlinkClick r:id="rId3"/>
              </a:rPr>
              <a:t>https://sites.google.com/site/thermomelanges/home</a:t>
            </a:r>
            <a:r>
              <a:rPr kumimoji="0" lang="fr-FR" altLang="fr-FR" sz="2800" b="1" i="0" u="none" strike="noStrike" cap="none" normalizeH="0" baseline="0" dirty="0" smtClean="0">
                <a:ln>
                  <a:noFill/>
                </a:ln>
                <a:solidFill>
                  <a:srgbClr val="351C75"/>
                </a:solidFill>
                <a:effectLst/>
                <a:latin typeface="Comic Sans MS" panose="030F0702030302020204" pitchFamily="66" charset="0"/>
              </a:rPr>
              <a:t>.</a:t>
            </a: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699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99948" y="428625"/>
            <a:ext cx="634695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sz="2800" b="1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Exercice </a:t>
            </a:r>
            <a:r>
              <a:rPr lang="fr-FR" sz="28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1</a:t>
            </a:r>
            <a:r>
              <a:rPr sz="28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r>
              <a:rPr lang="fr-FR" sz="2800" b="1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Chaleur du mélange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9034" y="1421633"/>
            <a:ext cx="93661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800"/>
              </a:lnSpc>
            </a:pPr>
            <a:r>
              <a:rPr lang="fr-FR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dans un mélange binaire eau-méthanol, qui est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exothermique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il y a formation de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liaisons hydrogènes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qui font que les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molécules des deux liquides s’approchent d’avantage les unes des autres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créent donc une 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diminution du volume total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un volume d’excès négatif.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04"/>
    </mc:Choice>
    <mc:Fallback xmlns="">
      <p:transition spd="slow" advTm="4320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0500" y="2053233"/>
            <a:ext cx="4702455" cy="3447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99948" y="428625"/>
            <a:ext cx="634695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4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Exercice</a:t>
            </a:r>
            <a:r>
              <a:rPr sz="24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2</a:t>
            </a:r>
            <a:r>
              <a:rPr sz="2400" b="1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 </a:t>
            </a:r>
            <a:r>
              <a:rPr sz="2400" b="1" spc="-5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lang="fr-FR" sz="2400" b="1" spc="-5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iagramme de phase de l</a:t>
            </a:r>
            <a:r>
              <a:rPr sz="2400" b="1" spc="-5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'eau</a:t>
            </a:r>
            <a:endParaRPr sz="2400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9948" y="872797"/>
            <a:ext cx="1241552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Partie</a:t>
            </a:r>
            <a:r>
              <a:rPr sz="2400" b="1" spc="-6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7030A0"/>
                </a:solidFill>
                <a:latin typeface="Times New Roman"/>
                <a:cs typeface="Times New Roman"/>
              </a:rPr>
              <a:t>A</a:t>
            </a:r>
            <a:endParaRPr sz="2400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79780" y="1534414"/>
            <a:ext cx="8383344" cy="32124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47675" marR="5080" lvl="1" indent="-436563">
              <a:lnSpc>
                <a:spcPts val="2300"/>
              </a:lnSpc>
              <a:spcBef>
                <a:spcPts val="265"/>
              </a:spcBef>
              <a:tabLst>
                <a:tab pos="732155" algn="l"/>
                <a:tab pos="732790" algn="l"/>
              </a:tabLst>
            </a:pPr>
            <a:r>
              <a:rPr sz="2000" b="1" dirty="0" smtClean="0">
                <a:latin typeface="Times New Roman"/>
                <a:cs typeface="Times New Roman"/>
              </a:rPr>
              <a:t>A.</a:t>
            </a:r>
            <a:r>
              <a:rPr lang="fr-FR" sz="2000" b="1" dirty="0" smtClean="0">
                <a:latin typeface="Times New Roman"/>
                <a:cs typeface="Times New Roman"/>
              </a:rPr>
              <a:t>1</a:t>
            </a:r>
            <a:r>
              <a:rPr sz="2000" b="1" dirty="0" smtClean="0">
                <a:latin typeface="Times New Roman"/>
                <a:cs typeface="Times New Roman"/>
              </a:rPr>
              <a:t>.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Définir les zones 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X ; Y et Z du 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diagramme 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de phase de</a:t>
            </a:r>
            <a:r>
              <a:rPr lang="fr-FR" sz="2400" spc="-3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l’eau.</a:t>
            </a:r>
            <a:endParaRPr lang="fr-FR" sz="2400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642100" y="2823275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Liquide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480300" y="3741355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698362" y="3694848"/>
            <a:ext cx="94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Solide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6062" y="3175744"/>
            <a:ext cx="2650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spc="-5" dirty="0">
                <a:latin typeface="Times New Roman"/>
                <a:cs typeface="Times New Roman"/>
              </a:rPr>
              <a:t>Z</a:t>
            </a:r>
            <a:r>
              <a:rPr lang="fr-FR" sz="2400" spc="-5" dirty="0" smtClean="0">
                <a:latin typeface="Times New Roman"/>
                <a:cs typeface="Times New Roman"/>
              </a:rPr>
              <a:t>one Y</a:t>
            </a:r>
            <a:r>
              <a:rPr lang="fr-FR" sz="2400" dirty="0" smtClean="0">
                <a:latin typeface="Times New Roman"/>
                <a:cs typeface="Times New Roman"/>
              </a:rPr>
              <a:t> :    Liquide </a:t>
            </a:r>
            <a:endParaRPr lang="fr-FR" sz="2400" dirty="0"/>
          </a:p>
        </p:txBody>
      </p:sp>
      <p:sp>
        <p:nvSpPr>
          <p:cNvPr id="21" name="Rectangle 20"/>
          <p:cNvSpPr/>
          <p:nvPr/>
        </p:nvSpPr>
        <p:spPr>
          <a:xfrm>
            <a:off x="927100" y="3751808"/>
            <a:ext cx="261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spc="-5" dirty="0">
                <a:latin typeface="Times New Roman"/>
                <a:cs typeface="Times New Roman"/>
              </a:rPr>
              <a:t>Z</a:t>
            </a:r>
            <a:r>
              <a:rPr lang="fr-FR" sz="2400" spc="-5" dirty="0" smtClean="0">
                <a:latin typeface="Times New Roman"/>
                <a:cs typeface="Times New Roman"/>
              </a:rPr>
              <a:t>one  Z</a:t>
            </a:r>
            <a:r>
              <a:rPr lang="fr-FR" sz="2400" dirty="0" smtClean="0">
                <a:latin typeface="Times New Roman"/>
                <a:cs typeface="Times New Roman"/>
              </a:rPr>
              <a:t> :   Gaz </a:t>
            </a:r>
            <a:endParaRPr lang="fr-FR" sz="2400" dirty="0"/>
          </a:p>
        </p:txBody>
      </p:sp>
      <p:sp>
        <p:nvSpPr>
          <p:cNvPr id="22" name="Rectangle 21"/>
          <p:cNvSpPr/>
          <p:nvPr/>
        </p:nvSpPr>
        <p:spPr>
          <a:xfrm>
            <a:off x="927100" y="2552652"/>
            <a:ext cx="297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spc="-5" dirty="0">
                <a:latin typeface="Times New Roman"/>
                <a:cs typeface="Times New Roman"/>
              </a:rPr>
              <a:t>Z</a:t>
            </a:r>
            <a:r>
              <a:rPr lang="fr-FR" sz="2400" spc="-5" dirty="0" smtClean="0">
                <a:latin typeface="Times New Roman"/>
                <a:cs typeface="Times New Roman"/>
              </a:rPr>
              <a:t>one </a:t>
            </a:r>
            <a:r>
              <a:rPr lang="fr-FR" sz="2400" dirty="0">
                <a:latin typeface="Times New Roman"/>
                <a:cs typeface="Times New Roman"/>
              </a:rPr>
              <a:t>X </a:t>
            </a:r>
            <a:r>
              <a:rPr lang="fr-FR" sz="2400" dirty="0" smtClean="0">
                <a:latin typeface="Times New Roman"/>
                <a:cs typeface="Times New Roman"/>
              </a:rPr>
              <a:t>:   Solide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2838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04"/>
    </mc:Choice>
    <mc:Fallback xmlns="">
      <p:transition spd="slow" advTm="432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17" grpId="0"/>
      <p:bldP spid="20" grpId="0"/>
      <p:bldP spid="12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5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1478" y="416879"/>
            <a:ext cx="9878083" cy="73545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714375" marR="5080" indent="-701675" algn="just">
              <a:lnSpc>
                <a:spcPct val="95800"/>
              </a:lnSpc>
              <a:spcBef>
                <a:spcPts val="204"/>
              </a:spcBef>
            </a:pPr>
            <a:r>
              <a:rPr sz="2400" b="1" dirty="0" smtClean="0"/>
              <a:t>A.</a:t>
            </a:r>
            <a:r>
              <a:rPr lang="fr-FR" sz="2400" b="1" dirty="0" smtClean="0"/>
              <a:t>2</a:t>
            </a:r>
            <a:r>
              <a:rPr sz="2400" b="1" dirty="0" smtClean="0"/>
              <a:t>. </a:t>
            </a:r>
            <a:r>
              <a:rPr sz="2400" spc="-5" dirty="0">
                <a:solidFill>
                  <a:srgbClr val="7030A0"/>
                </a:solidFill>
              </a:rPr>
              <a:t>Définir les sections </a:t>
            </a:r>
            <a:r>
              <a:rPr sz="2400" dirty="0">
                <a:solidFill>
                  <a:srgbClr val="7030A0"/>
                </a:solidFill>
              </a:rPr>
              <a:t>AB ; </a:t>
            </a:r>
            <a:r>
              <a:rPr sz="2400" spc="-10" dirty="0">
                <a:solidFill>
                  <a:srgbClr val="7030A0"/>
                </a:solidFill>
              </a:rPr>
              <a:t>BC </a:t>
            </a:r>
            <a:r>
              <a:rPr sz="2400" dirty="0">
                <a:solidFill>
                  <a:srgbClr val="7030A0"/>
                </a:solidFill>
              </a:rPr>
              <a:t>et  BD présentées dans le </a:t>
            </a:r>
            <a:r>
              <a:rPr sz="2400" spc="-5" dirty="0">
                <a:solidFill>
                  <a:srgbClr val="7030A0"/>
                </a:solidFill>
              </a:rPr>
              <a:t>diagramme </a:t>
            </a:r>
            <a:r>
              <a:rPr sz="2400" dirty="0">
                <a:solidFill>
                  <a:srgbClr val="7030A0"/>
                </a:solidFill>
              </a:rPr>
              <a:t>de  phase de </a:t>
            </a:r>
            <a:r>
              <a:rPr sz="2400" spc="-5" dirty="0">
                <a:solidFill>
                  <a:srgbClr val="7030A0"/>
                </a:solidFill>
              </a:rPr>
              <a:t>l’eau présenté ci-dessous</a:t>
            </a:r>
            <a:r>
              <a:rPr sz="2400" spc="5" dirty="0">
                <a:solidFill>
                  <a:srgbClr val="7030A0"/>
                </a:solidFill>
              </a:rPr>
              <a:t> </a:t>
            </a:r>
            <a:r>
              <a:rPr sz="2400" dirty="0">
                <a:solidFill>
                  <a:srgbClr val="7030A0"/>
                </a:solidFill>
              </a:rPr>
              <a:t>: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826420" y="3347114"/>
            <a:ext cx="150622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Fusion ou solidification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839120" y="4429581"/>
            <a:ext cx="150622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Sublimation ou Condensation</a:t>
            </a:r>
          </a:p>
        </p:txBody>
      </p:sp>
      <p:sp>
        <p:nvSpPr>
          <p:cNvPr id="24" name="object 2"/>
          <p:cNvSpPr/>
          <p:nvPr/>
        </p:nvSpPr>
        <p:spPr>
          <a:xfrm>
            <a:off x="4960020" y="1728192"/>
            <a:ext cx="4702455" cy="3447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ZoneTexte 24"/>
          <p:cNvSpPr txBox="1"/>
          <p:nvPr/>
        </p:nvSpPr>
        <p:spPr>
          <a:xfrm>
            <a:off x="6331620" y="2498234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Liquide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69820" y="3262797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387882" y="3369807"/>
            <a:ext cx="94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Solide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11247" y="5522391"/>
            <a:ext cx="150622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Vaporisation ou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Condensation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7923388" y="2624420"/>
            <a:ext cx="8432" cy="28979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198020" y="3347114"/>
            <a:ext cx="19050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3917808" y="4409701"/>
            <a:ext cx="1905000" cy="156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04"/>
    </mc:Choice>
    <mc:Fallback xmlns="">
      <p:transition spd="slow" advTm="432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24" grpId="0" animBg="1"/>
      <p:bldP spid="25" grpId="0"/>
      <p:bldP spid="26" grpId="0"/>
      <p:bldP spid="2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0500" y="1095703"/>
            <a:ext cx="4702455" cy="3447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6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96302" y="330612"/>
            <a:ext cx="9174950" cy="853566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714375" marR="5080" indent="-701675" algn="just">
              <a:lnSpc>
                <a:spcPct val="95800"/>
              </a:lnSpc>
              <a:spcBef>
                <a:spcPts val="204"/>
              </a:spcBef>
            </a:pPr>
            <a:r>
              <a:rPr sz="2800" b="1" dirty="0" smtClean="0"/>
              <a:t>A.</a:t>
            </a:r>
            <a:r>
              <a:rPr lang="fr-FR" sz="2800" b="1" dirty="0" smtClean="0"/>
              <a:t>3</a:t>
            </a:r>
            <a:r>
              <a:rPr sz="2800" b="1" dirty="0" smtClean="0"/>
              <a:t>. </a:t>
            </a:r>
            <a:r>
              <a:rPr lang="fr-FR" sz="2800" dirty="0">
                <a:solidFill>
                  <a:srgbClr val="7030A0"/>
                </a:solidFill>
              </a:rPr>
              <a:t>Donner la signification du </a:t>
            </a:r>
            <a:r>
              <a:rPr lang="fr-FR" sz="2800" spc="-5" dirty="0">
                <a:solidFill>
                  <a:srgbClr val="7030A0"/>
                </a:solidFill>
              </a:rPr>
              <a:t>point  </a:t>
            </a:r>
            <a:r>
              <a:rPr lang="fr-FR" sz="2800" dirty="0">
                <a:solidFill>
                  <a:srgbClr val="7030A0"/>
                </a:solidFill>
              </a:rPr>
              <a:t>triple et </a:t>
            </a:r>
            <a:r>
              <a:rPr lang="fr-FR" sz="2800" spc="-5" dirty="0">
                <a:solidFill>
                  <a:srgbClr val="7030A0"/>
                </a:solidFill>
              </a:rPr>
              <a:t>ses coordonnées </a:t>
            </a:r>
            <a:r>
              <a:rPr lang="fr-FR" sz="2800" dirty="0">
                <a:solidFill>
                  <a:srgbClr val="7030A0"/>
                </a:solidFill>
              </a:rPr>
              <a:t>pour</a:t>
            </a:r>
            <a:r>
              <a:rPr lang="fr-FR" sz="2800" spc="-10" dirty="0">
                <a:solidFill>
                  <a:srgbClr val="7030A0"/>
                </a:solidFill>
              </a:rPr>
              <a:t> </a:t>
            </a:r>
            <a:r>
              <a:rPr lang="fr-FR" sz="2800" spc="-5" dirty="0">
                <a:solidFill>
                  <a:srgbClr val="7030A0"/>
                </a:solidFill>
              </a:rPr>
              <a:t>l’eau</a:t>
            </a:r>
            <a:endParaRPr sz="2800" dirty="0">
              <a:solidFill>
                <a:srgbClr val="7030A0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450156" y="1253590"/>
            <a:ext cx="4500081" cy="3131948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80975" marR="5715" algn="just">
              <a:lnSpc>
                <a:spcPts val="4000"/>
              </a:lnSpc>
              <a:spcBef>
                <a:spcPts val="260"/>
              </a:spcBef>
              <a:tabLst>
                <a:tab pos="683260" algn="l"/>
              </a:tabLst>
            </a:pPr>
            <a:r>
              <a:rPr lang="fr-FR" sz="2400" dirty="0" smtClean="0">
                <a:latin typeface="Times New Roman"/>
                <a:cs typeface="Times New Roman"/>
              </a:rPr>
              <a:t>Le</a:t>
            </a:r>
            <a:r>
              <a:rPr lang="fr-FR" sz="2400" spc="-120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point</a:t>
            </a:r>
            <a:r>
              <a:rPr lang="fr-FR" sz="2400" b="1" spc="-110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triple</a:t>
            </a:r>
            <a:r>
              <a:rPr lang="fr-FR" sz="2400" b="1" spc="-135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est</a:t>
            </a:r>
            <a:r>
              <a:rPr lang="fr-FR" sz="2400" spc="-12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le</a:t>
            </a:r>
            <a:r>
              <a:rPr lang="fr-FR" sz="2400" spc="-12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point</a:t>
            </a:r>
            <a:r>
              <a:rPr lang="fr-FR" sz="2400" spc="-12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du</a:t>
            </a:r>
            <a:r>
              <a:rPr lang="fr-FR" sz="2400" spc="-125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  <a:hlinkClick r:id="rId3"/>
              </a:rPr>
              <a:t>diagramme</a:t>
            </a:r>
            <a:r>
              <a:rPr lang="fr-FR" sz="2400" b="1" spc="-125" dirty="0" smtClean="0">
                <a:latin typeface="Times New Roman"/>
                <a:cs typeface="Times New Roman"/>
                <a:hlinkClick r:id="rId3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  <a:hlinkClick r:id="rId3"/>
              </a:rPr>
              <a:t>de</a:t>
            </a:r>
            <a:r>
              <a:rPr lang="fr-FR" sz="2400" b="1" spc="-130" dirty="0" smtClean="0">
                <a:latin typeface="Times New Roman"/>
                <a:cs typeface="Times New Roman"/>
                <a:hlinkClick r:id="rId3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  <a:hlinkClick r:id="rId3"/>
              </a:rPr>
              <a:t>phase</a:t>
            </a:r>
            <a:r>
              <a:rPr lang="fr-FR" sz="2400" b="1" spc="-120" dirty="0" smtClean="0">
                <a:latin typeface="Times New Roman"/>
                <a:cs typeface="Times New Roman"/>
                <a:hlinkClick r:id="rId3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où</a:t>
            </a:r>
            <a:r>
              <a:rPr lang="fr-FR" sz="2400" spc="-114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les</a:t>
            </a:r>
            <a:r>
              <a:rPr lang="fr-FR" sz="2400" spc="-120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trois</a:t>
            </a:r>
            <a:r>
              <a:rPr lang="fr-FR" sz="2400" spc="-114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limites</a:t>
            </a:r>
            <a:r>
              <a:rPr lang="fr-FR" sz="2400" spc="-114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de</a:t>
            </a:r>
            <a:r>
              <a:rPr lang="fr-FR" sz="2400" spc="-114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phase  se</a:t>
            </a:r>
            <a:r>
              <a:rPr lang="fr-FR" sz="2400" spc="-5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coupent.</a:t>
            </a:r>
          </a:p>
          <a:p>
            <a:pPr marL="180975" marR="11430" algn="just">
              <a:lnSpc>
                <a:spcPts val="4000"/>
              </a:lnSpc>
              <a:spcBef>
                <a:spcPts val="620"/>
              </a:spcBef>
            </a:pPr>
            <a:r>
              <a:rPr lang="fr-FR" sz="2400" dirty="0" smtClean="0">
                <a:latin typeface="Times New Roman"/>
                <a:cs typeface="Times New Roman"/>
              </a:rPr>
              <a:t>Il </a:t>
            </a:r>
            <a:r>
              <a:rPr lang="fr-FR" sz="2400" spc="-5" dirty="0" smtClean="0">
                <a:latin typeface="Times New Roman"/>
                <a:cs typeface="Times New Roman"/>
              </a:rPr>
              <a:t>correspond </a:t>
            </a:r>
            <a:r>
              <a:rPr lang="fr-FR" sz="2400" dirty="0" smtClean="0">
                <a:latin typeface="Times New Roman"/>
                <a:cs typeface="Times New Roman"/>
              </a:rPr>
              <a:t>à la </a:t>
            </a:r>
            <a:r>
              <a:rPr lang="fr-FR" sz="2400" spc="-5" dirty="0" smtClean="0">
                <a:latin typeface="Times New Roman"/>
                <a:cs typeface="Times New Roman"/>
              </a:rPr>
              <a:t>coexistence </a:t>
            </a:r>
            <a:r>
              <a:rPr lang="fr-FR" sz="2400" dirty="0" smtClean="0">
                <a:latin typeface="Times New Roman"/>
                <a:cs typeface="Times New Roman"/>
              </a:rPr>
              <a:t>de </a:t>
            </a:r>
            <a:r>
              <a:rPr lang="fr-FR" sz="2400" spc="-5" dirty="0" smtClean="0">
                <a:latin typeface="Times New Roman"/>
                <a:cs typeface="Times New Roman"/>
              </a:rPr>
              <a:t>trois états </a:t>
            </a:r>
            <a:r>
              <a:rPr lang="fr-FR" sz="2400" dirty="0" smtClean="0">
                <a:latin typeface="Times New Roman"/>
                <a:cs typeface="Times New Roman"/>
              </a:rPr>
              <a:t>(liquide, </a:t>
            </a:r>
            <a:r>
              <a:rPr lang="fr-FR" sz="2400" spc="-5" dirty="0" smtClean="0">
                <a:latin typeface="Times New Roman"/>
                <a:cs typeface="Times New Roman"/>
              </a:rPr>
              <a:t>solide </a:t>
            </a:r>
            <a:r>
              <a:rPr lang="fr-FR" sz="2400" dirty="0" smtClean="0">
                <a:latin typeface="Times New Roman"/>
                <a:cs typeface="Times New Roman"/>
              </a:rPr>
              <a:t>et </a:t>
            </a:r>
            <a:r>
              <a:rPr lang="fr-FR" sz="2400" spc="-5" dirty="0" smtClean="0">
                <a:latin typeface="Times New Roman"/>
                <a:cs typeface="Times New Roman"/>
              </a:rPr>
              <a:t>gazeux) d'un corps  </a:t>
            </a:r>
            <a:r>
              <a:rPr lang="fr-FR" sz="2400" dirty="0" smtClean="0">
                <a:latin typeface="Times New Roman"/>
                <a:cs typeface="Times New Roman"/>
              </a:rPr>
              <a:t>pur.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450156" y="4737009"/>
            <a:ext cx="9577064" cy="216213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80975">
              <a:lnSpc>
                <a:spcPts val="4000"/>
              </a:lnSpc>
              <a:spcBef>
                <a:spcPts val="1650"/>
              </a:spcBef>
            </a:pPr>
            <a:r>
              <a:rPr lang="fr-FR" sz="2400" dirty="0" smtClean="0">
                <a:latin typeface="Times New Roman"/>
                <a:cs typeface="Times New Roman"/>
              </a:rPr>
              <a:t>Il</a:t>
            </a:r>
            <a:r>
              <a:rPr lang="fr-FR" sz="2400" spc="39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est</a:t>
            </a:r>
            <a:r>
              <a:rPr lang="fr-FR" sz="2400" spc="385" dirty="0" smtClean="0">
                <a:latin typeface="Times New Roman"/>
                <a:cs typeface="Times New Roman"/>
              </a:rPr>
              <a:t> </a:t>
            </a:r>
            <a:r>
              <a:rPr lang="fr-FR" sz="2400" b="1" spc="-5" dirty="0" smtClean="0">
                <a:latin typeface="Times New Roman"/>
                <a:cs typeface="Times New Roman"/>
              </a:rPr>
              <a:t>unique</a:t>
            </a:r>
            <a:r>
              <a:rPr lang="fr-FR" sz="2400" b="1" spc="38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et</a:t>
            </a:r>
            <a:r>
              <a:rPr lang="fr-FR" sz="2400" spc="380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s'observe</a:t>
            </a:r>
            <a:r>
              <a:rPr lang="fr-FR" sz="2400" spc="390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seulement</a:t>
            </a:r>
            <a:r>
              <a:rPr lang="fr-FR" sz="2400" spc="39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à</a:t>
            </a:r>
            <a:r>
              <a:rPr lang="fr-FR" sz="2400" spc="385" dirty="0" smtClean="0">
                <a:latin typeface="Times New Roman"/>
                <a:cs typeface="Times New Roman"/>
              </a:rPr>
              <a:t> </a:t>
            </a:r>
            <a:r>
              <a:rPr lang="fr-FR" sz="2400" spc="5" dirty="0" smtClean="0">
                <a:latin typeface="Times New Roman"/>
                <a:cs typeface="Times New Roman"/>
              </a:rPr>
              <a:t>une</a:t>
            </a:r>
            <a:r>
              <a:rPr lang="fr-FR" sz="2400" spc="390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T</a:t>
            </a:r>
            <a:r>
              <a:rPr lang="fr-FR" sz="2400" b="1" spc="39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et</a:t>
            </a:r>
            <a:r>
              <a:rPr lang="fr-FR" sz="2400" spc="385" dirty="0" smtClean="0"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latin typeface="Times New Roman"/>
                <a:cs typeface="Times New Roman"/>
              </a:rPr>
              <a:t>P</a:t>
            </a:r>
            <a:r>
              <a:rPr lang="fr-FR" sz="2400" b="1" spc="380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données</a:t>
            </a:r>
            <a:r>
              <a:rPr lang="fr-FR" sz="2400" spc="5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;</a:t>
            </a:r>
            <a:r>
              <a:rPr lang="fr-FR" sz="2400" spc="385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dans</a:t>
            </a:r>
            <a:r>
              <a:rPr lang="fr-FR" sz="2400" spc="39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cet</a:t>
            </a:r>
            <a:r>
              <a:rPr lang="fr-FR" sz="2400" spc="355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latin typeface="Times New Roman"/>
                <a:cs typeface="Times New Roman"/>
              </a:rPr>
              <a:t>état</a:t>
            </a:r>
            <a:r>
              <a:rPr lang="fr-FR" sz="2400" spc="38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la </a:t>
            </a:r>
            <a:r>
              <a:rPr lang="fr-FR" sz="2400" b="1" dirty="0" smtClean="0">
                <a:latin typeface="Times New Roman"/>
                <a:cs typeface="Times New Roman"/>
              </a:rPr>
              <a:t>variance </a:t>
            </a:r>
            <a:r>
              <a:rPr lang="fr-FR" sz="2400" b="1" spc="-5" dirty="0" smtClean="0">
                <a:latin typeface="Times New Roman"/>
                <a:cs typeface="Times New Roman"/>
              </a:rPr>
              <a:t>est nulle.</a:t>
            </a:r>
            <a:endParaRPr lang="fr-FR" sz="2400" dirty="0" smtClean="0">
              <a:latin typeface="Times New Roman"/>
              <a:cs typeface="Times New Roman"/>
            </a:endParaRPr>
          </a:p>
          <a:p>
            <a:pPr marL="180975" marR="5080">
              <a:lnSpc>
                <a:spcPts val="4000"/>
              </a:lnSpc>
              <a:spcBef>
                <a:spcPts val="625"/>
              </a:spcBef>
              <a:tabLst>
                <a:tab pos="826135" algn="l"/>
                <a:tab pos="1492885" algn="l"/>
                <a:tab pos="2170430" algn="l"/>
                <a:tab pos="2555875" algn="l"/>
                <a:tab pos="3166745" algn="l"/>
                <a:tab pos="3593465" algn="l"/>
                <a:tab pos="3985895" algn="l"/>
                <a:tab pos="4284980" algn="l"/>
                <a:tab pos="4572635" algn="l"/>
                <a:tab pos="5128895" algn="l"/>
                <a:tab pos="5417185" algn="l"/>
                <a:tab pos="6518909" algn="l"/>
                <a:tab pos="6930390" algn="l"/>
                <a:tab pos="7708900" algn="l"/>
                <a:tab pos="8415655" algn="l"/>
              </a:tabLst>
            </a:pPr>
            <a:r>
              <a:rPr lang="fr-FR" sz="2400" dirty="0" smtClean="0">
                <a:latin typeface="Times New Roman"/>
                <a:cs typeface="Times New Roman"/>
              </a:rPr>
              <a:t>Le p</a:t>
            </a:r>
            <a:r>
              <a:rPr lang="fr-FR" sz="2400" spc="10" dirty="0" smtClean="0">
                <a:latin typeface="Times New Roman"/>
                <a:cs typeface="Times New Roman"/>
              </a:rPr>
              <a:t>o</a:t>
            </a:r>
            <a:r>
              <a:rPr lang="fr-FR" sz="2400" spc="-20" dirty="0" smtClean="0">
                <a:latin typeface="Times New Roman"/>
                <a:cs typeface="Times New Roman"/>
              </a:rPr>
              <a:t>i</a:t>
            </a:r>
            <a:r>
              <a:rPr lang="fr-FR" sz="2400" dirty="0" smtClean="0">
                <a:latin typeface="Times New Roman"/>
                <a:cs typeface="Times New Roman"/>
              </a:rPr>
              <a:t>nt tr</a:t>
            </a:r>
            <a:r>
              <a:rPr lang="fr-FR" sz="2400" spc="-20" dirty="0" smtClean="0">
                <a:latin typeface="Times New Roman"/>
                <a:cs typeface="Times New Roman"/>
              </a:rPr>
              <a:t>i</a:t>
            </a:r>
            <a:r>
              <a:rPr lang="fr-FR" sz="2400" dirty="0" smtClean="0">
                <a:latin typeface="Times New Roman"/>
                <a:cs typeface="Times New Roman"/>
              </a:rPr>
              <a:t>ple de l</a:t>
            </a:r>
            <a:r>
              <a:rPr lang="fr-FR" sz="2400" spc="-20" dirty="0" smtClean="0">
                <a:latin typeface="Times New Roman"/>
                <a:cs typeface="Times New Roman"/>
              </a:rPr>
              <a:t>'</a:t>
            </a:r>
            <a:r>
              <a:rPr lang="fr-FR" sz="2400" dirty="0" smtClean="0">
                <a:latin typeface="Times New Roman"/>
                <a:cs typeface="Times New Roman"/>
              </a:rPr>
              <a:t>eau	est à</a:t>
            </a:r>
            <a:r>
              <a:rPr lang="fr-FR" sz="2400" spc="20" dirty="0" smtClean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:	</a:t>
            </a:r>
            <a:r>
              <a:rPr lang="fr-FR" sz="2400" b="1" i="1" dirty="0" smtClean="0">
                <a:latin typeface="Times New Roman"/>
                <a:cs typeface="Times New Roman"/>
              </a:rPr>
              <a:t>T </a:t>
            </a:r>
            <a:r>
              <a:rPr lang="fr-FR" sz="2400" b="1" dirty="0" smtClean="0">
                <a:latin typeface="Times New Roman"/>
                <a:cs typeface="Times New Roman"/>
              </a:rPr>
              <a:t>=	0°C =	2</a:t>
            </a:r>
            <a:r>
              <a:rPr lang="fr-FR" sz="2400" b="1" spc="-15" dirty="0" smtClean="0">
                <a:latin typeface="Times New Roman"/>
                <a:cs typeface="Times New Roman"/>
              </a:rPr>
              <a:t>7</a:t>
            </a:r>
            <a:r>
              <a:rPr lang="fr-FR" sz="2400" b="1" dirty="0" smtClean="0">
                <a:latin typeface="Times New Roman"/>
                <a:cs typeface="Times New Roman"/>
              </a:rPr>
              <a:t>3,15 K </a:t>
            </a:r>
            <a:r>
              <a:rPr lang="fr-FR" sz="2400" dirty="0" smtClean="0">
                <a:latin typeface="Times New Roman"/>
                <a:cs typeface="Times New Roman"/>
              </a:rPr>
              <a:t>(la vale</a:t>
            </a:r>
            <a:r>
              <a:rPr lang="fr-FR" sz="2400" spc="-10" dirty="0" smtClean="0">
                <a:latin typeface="Times New Roman"/>
                <a:cs typeface="Times New Roman"/>
              </a:rPr>
              <a:t>u</a:t>
            </a:r>
            <a:r>
              <a:rPr lang="fr-FR" sz="2400" dirty="0" smtClean="0">
                <a:latin typeface="Times New Roman"/>
                <a:cs typeface="Times New Roman"/>
              </a:rPr>
              <a:t>r ré</a:t>
            </a:r>
            <a:r>
              <a:rPr lang="fr-FR" sz="2400" spc="-10" dirty="0" smtClean="0">
                <a:latin typeface="Times New Roman"/>
                <a:cs typeface="Times New Roman"/>
              </a:rPr>
              <a:t>e</a:t>
            </a:r>
            <a:r>
              <a:rPr lang="fr-FR" sz="2400" dirty="0" smtClean="0">
                <a:latin typeface="Times New Roman"/>
                <a:cs typeface="Times New Roman"/>
              </a:rPr>
              <a:t>l</a:t>
            </a:r>
            <a:r>
              <a:rPr lang="fr-FR" sz="2400" spc="-10" dirty="0" smtClean="0">
                <a:latin typeface="Times New Roman"/>
                <a:cs typeface="Times New Roman"/>
              </a:rPr>
              <a:t>l</a:t>
            </a:r>
            <a:r>
              <a:rPr lang="fr-FR" sz="2400" dirty="0" smtClean="0">
                <a:latin typeface="Times New Roman"/>
                <a:cs typeface="Times New Roman"/>
              </a:rPr>
              <a:t>e est  0,01</a:t>
            </a:r>
            <a:r>
              <a:rPr lang="fr-FR" sz="2400" spc="-5" dirty="0" smtClean="0">
                <a:latin typeface="Times New Roman"/>
                <a:cs typeface="Times New Roman"/>
              </a:rPr>
              <a:t>°C = 273,16K) </a:t>
            </a:r>
            <a:r>
              <a:rPr lang="fr-FR" sz="2400" dirty="0" smtClean="0">
                <a:latin typeface="Times New Roman"/>
                <a:cs typeface="Times New Roman"/>
              </a:rPr>
              <a:t>et </a:t>
            </a:r>
            <a:r>
              <a:rPr lang="fr-FR" sz="2400" b="1" i="1" dirty="0" smtClean="0">
                <a:latin typeface="Times New Roman"/>
                <a:cs typeface="Times New Roman"/>
              </a:rPr>
              <a:t>P </a:t>
            </a:r>
            <a:r>
              <a:rPr lang="fr-FR" sz="2400" b="1" dirty="0" smtClean="0">
                <a:latin typeface="Times New Roman"/>
                <a:cs typeface="Times New Roman"/>
              </a:rPr>
              <a:t>= </a:t>
            </a:r>
            <a:r>
              <a:rPr lang="fr-FR" sz="2400" b="1" spc="-5" dirty="0" smtClean="0">
                <a:latin typeface="Times New Roman"/>
                <a:cs typeface="Times New Roman"/>
              </a:rPr>
              <a:t>6,15 mbar =615 Pa </a:t>
            </a:r>
            <a:r>
              <a:rPr lang="fr-FR" sz="2400" dirty="0" smtClean="0">
                <a:latin typeface="Times New Roman"/>
                <a:cs typeface="Times New Roman"/>
              </a:rPr>
              <a:t>(soit 0,006</a:t>
            </a:r>
            <a:r>
              <a:rPr lang="fr-FR" sz="2400" spc="-15" dirty="0" smtClean="0">
                <a:latin typeface="Times New Roman"/>
                <a:cs typeface="Times New Roman"/>
              </a:rPr>
              <a:t> </a:t>
            </a:r>
            <a:r>
              <a:rPr lang="fr-FR" sz="2400" spc="-5" dirty="0" err="1" smtClean="0">
                <a:latin typeface="Times New Roman"/>
                <a:cs typeface="Times New Roman"/>
              </a:rPr>
              <a:t>atm</a:t>
            </a:r>
            <a:r>
              <a:rPr lang="fr-FR" sz="2400" spc="-5" dirty="0" smtClean="0">
                <a:latin typeface="Times New Roman"/>
                <a:cs typeface="Times New Roman"/>
              </a:rPr>
              <a:t>).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337300" y="3095625"/>
            <a:ext cx="2286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82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04"/>
    </mc:Choice>
    <mc:Fallback xmlns="">
      <p:transition spd="slow" advTm="432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948" y="265191"/>
            <a:ext cx="124155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Partie</a:t>
            </a:r>
            <a:r>
              <a:rPr sz="2400" b="1" spc="-6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7030A0"/>
                </a:solidFill>
                <a:latin typeface="Times New Roman"/>
                <a:cs typeface="Times New Roman"/>
              </a:rPr>
              <a:t>B</a:t>
            </a:r>
            <a:endParaRPr sz="2400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948" y="749783"/>
            <a:ext cx="4991605" cy="1740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17100"/>
              </a:lnSpc>
              <a:spcBef>
                <a:spcPts val="95"/>
              </a:spcBef>
            </a:pP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Nous sommes dans une buanderie (T=20°C)</a:t>
            </a:r>
            <a:r>
              <a:rPr lang="fr-FR" sz="2400" spc="-18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de  dimensions 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3</a:t>
            </a:r>
            <a:r>
              <a:rPr lang="fr-FR" sz="2400" dirty="0" smtClean="0">
                <a:solidFill>
                  <a:srgbClr val="7030A0"/>
                </a:solidFill>
                <a:latin typeface="MS Gothic"/>
                <a:cs typeface="MS Gothic"/>
              </a:rPr>
              <a:t>×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4</a:t>
            </a:r>
            <a:r>
              <a:rPr lang="fr-FR" sz="2400" dirty="0" smtClean="0">
                <a:solidFill>
                  <a:srgbClr val="7030A0"/>
                </a:solidFill>
                <a:latin typeface="MS Gothic"/>
                <a:cs typeface="MS Gothic"/>
              </a:rPr>
              <a:t>×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2,5</a:t>
            </a:r>
            <a:r>
              <a:rPr lang="fr-FR" sz="2400" dirty="0" smtClean="0">
                <a:solidFill>
                  <a:srgbClr val="7030A0"/>
                </a:solidFill>
                <a:latin typeface="MS Gothic"/>
                <a:cs typeface="MS Gothic"/>
              </a:rPr>
              <a:t>=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30 </a:t>
            </a:r>
            <a:r>
              <a:rPr lang="fr-FR" sz="2400" spc="-10" dirty="0" smtClean="0">
                <a:solidFill>
                  <a:srgbClr val="7030A0"/>
                </a:solidFill>
                <a:latin typeface="Times New Roman"/>
                <a:cs typeface="Times New Roman"/>
              </a:rPr>
              <a:t>m</a:t>
            </a:r>
            <a:r>
              <a:rPr lang="fr-FR" sz="2400" spc="-15" baseline="31111" dirty="0" smtClean="0">
                <a:solidFill>
                  <a:srgbClr val="7030A0"/>
                </a:solidFill>
                <a:latin typeface="Times New Roman"/>
                <a:cs typeface="Times New Roman"/>
              </a:rPr>
              <a:t>3</a:t>
            </a:r>
            <a:r>
              <a:rPr lang="fr-FR" sz="2400" spc="-10" dirty="0" smtClean="0">
                <a:solidFill>
                  <a:srgbClr val="7030A0"/>
                </a:solidFill>
                <a:latin typeface="Times New Roman"/>
                <a:cs typeface="Times New Roman"/>
              </a:rPr>
              <a:t>,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une flaque</a:t>
            </a:r>
            <a:r>
              <a:rPr lang="fr-FR" sz="2400" spc="-17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d'eau 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de 1 litre règne par</a:t>
            </a:r>
            <a:r>
              <a:rPr lang="fr-FR" sz="2400" spc="2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terre.</a:t>
            </a:r>
            <a:endParaRPr lang="fr-FR" sz="2400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948" y="2846052"/>
            <a:ext cx="10003336" cy="679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5"/>
              </a:lnSpc>
              <a:spcBef>
                <a:spcPts val="95"/>
              </a:spcBef>
              <a:tabLst>
                <a:tab pos="737870" algn="l"/>
              </a:tabLst>
            </a:pPr>
            <a:r>
              <a:rPr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B.1</a:t>
            </a:r>
            <a:r>
              <a:rPr lang="fr-FR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Est-il</a:t>
            </a:r>
            <a:r>
              <a:rPr lang="fr-FR" sz="2400" spc="-3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possible</a:t>
            </a:r>
            <a:r>
              <a:rPr lang="fr-FR" sz="2400" spc="-3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de</a:t>
            </a:r>
            <a:r>
              <a:rPr lang="fr-FR" sz="2400" spc="-3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répondre</a:t>
            </a:r>
            <a:r>
              <a:rPr lang="fr-FR" sz="2400" spc="-3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à</a:t>
            </a:r>
            <a:r>
              <a:rPr lang="fr-FR" sz="2400" spc="-4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cette</a:t>
            </a:r>
            <a:r>
              <a:rPr lang="fr-FR" sz="2400" spc="-3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question</a:t>
            </a:r>
            <a:r>
              <a:rPr lang="fr-FR" sz="2400" spc="-3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:</a:t>
            </a:r>
            <a:r>
              <a:rPr lang="fr-FR" sz="2400" spc="-3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dirty="0">
                <a:solidFill>
                  <a:srgbClr val="7030A0"/>
                </a:solidFill>
                <a:latin typeface="Times New Roman"/>
                <a:cs typeface="Times New Roman"/>
              </a:rPr>
              <a:t>est-ce</a:t>
            </a:r>
            <a:r>
              <a:rPr lang="fr-FR" sz="2400" spc="-3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que</a:t>
            </a:r>
            <a:r>
              <a:rPr lang="fr-FR" sz="2400" spc="-4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toute</a:t>
            </a:r>
            <a:r>
              <a:rPr lang="fr-FR" sz="2400" spc="-4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srgbClr val="7030A0"/>
                </a:solidFill>
                <a:latin typeface="Times New Roman"/>
                <a:cs typeface="Times New Roman"/>
              </a:rPr>
              <a:t>l'eau</a:t>
            </a:r>
            <a:r>
              <a:rPr lang="fr-FR" sz="2400" spc="-3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5" dirty="0">
                <a:solidFill>
                  <a:srgbClr val="7030A0"/>
                </a:solidFill>
                <a:latin typeface="Times New Roman"/>
                <a:cs typeface="Times New Roman"/>
              </a:rPr>
              <a:t>va</a:t>
            </a:r>
            <a:r>
              <a:rPr lang="fr-FR" sz="2400" spc="-4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s'évaporer ?</a:t>
            </a:r>
            <a:endParaRPr sz="2400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11664" y="504825"/>
            <a:ext cx="3759588" cy="2162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7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9" name="object 4"/>
          <p:cNvSpPr txBox="1"/>
          <p:nvPr/>
        </p:nvSpPr>
        <p:spPr>
          <a:xfrm>
            <a:off x="870359" y="4021813"/>
            <a:ext cx="8452048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dirty="0" smtClean="0">
                <a:latin typeface="Times New Roman"/>
                <a:cs typeface="Times New Roman"/>
              </a:rPr>
              <a:t>Non</a:t>
            </a:r>
            <a:r>
              <a:rPr sz="2800" dirty="0">
                <a:latin typeface="Times New Roman"/>
                <a:cs typeface="Times New Roman"/>
              </a:rPr>
              <a:t>, </a:t>
            </a:r>
            <a:r>
              <a:rPr sz="2800" spc="-5" dirty="0">
                <a:latin typeface="Times New Roman"/>
                <a:cs typeface="Times New Roman"/>
              </a:rPr>
              <a:t>car cela </a:t>
            </a:r>
            <a:r>
              <a:rPr sz="2800" dirty="0">
                <a:latin typeface="Times New Roman"/>
                <a:cs typeface="Times New Roman"/>
              </a:rPr>
              <a:t>dépend du </a:t>
            </a:r>
            <a:r>
              <a:rPr sz="2800" spc="-5" dirty="0">
                <a:latin typeface="Times New Roman"/>
                <a:cs typeface="Times New Roman"/>
              </a:rPr>
              <a:t>taux d’humidité de </a:t>
            </a:r>
            <a:r>
              <a:rPr sz="2800" dirty="0">
                <a:latin typeface="Times New Roman"/>
                <a:cs typeface="Times New Roman"/>
              </a:rPr>
              <a:t>la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buanderie.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0" name="object 5"/>
          <p:cNvSpPr txBox="1"/>
          <p:nvPr/>
        </p:nvSpPr>
        <p:spPr>
          <a:xfrm>
            <a:off x="738188" y="5043144"/>
            <a:ext cx="9472930" cy="1267847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12700" marR="5080" algn="just">
              <a:lnSpc>
                <a:spcPct val="95700"/>
              </a:lnSpc>
              <a:spcBef>
                <a:spcPts val="209"/>
              </a:spcBef>
            </a:pPr>
            <a:r>
              <a:rPr sz="2800" dirty="0">
                <a:latin typeface="Times New Roman"/>
                <a:cs typeface="Times New Roman"/>
              </a:rPr>
              <a:t>L’eau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s’évapore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tant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que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taux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d’humidité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reste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inférieure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à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100%,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c.à.d.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tant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que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  pression de vapeur d’eau est inférieure à la pression de vapeur saturante (23 </a:t>
            </a:r>
            <a:r>
              <a:rPr sz="2800" spc="-10" dirty="0">
                <a:latin typeface="Times New Roman"/>
                <a:cs typeface="Times New Roman"/>
              </a:rPr>
              <a:t>mbar </a:t>
            </a:r>
            <a:r>
              <a:rPr sz="2800" spc="-5" dirty="0">
                <a:latin typeface="Times New Roman"/>
                <a:cs typeface="Times New Roman"/>
              </a:rPr>
              <a:t>à  20°C).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948" y="308324"/>
            <a:ext cx="66192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 smtClean="0">
                <a:latin typeface="Times New Roman"/>
                <a:cs typeface="Times New Roman"/>
              </a:rPr>
              <a:t>B.</a:t>
            </a:r>
            <a:r>
              <a:rPr lang="fr-FR" sz="2000" b="1" dirty="0" smtClean="0">
                <a:latin typeface="Times New Roman"/>
                <a:cs typeface="Times New Roman"/>
              </a:rPr>
              <a:t>2</a:t>
            </a:r>
            <a:r>
              <a:rPr sz="2000" b="1" dirty="0" smtClean="0"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8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1026220" y="286534"/>
            <a:ext cx="93610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7030A0"/>
                </a:solidFill>
              </a:rPr>
              <a:t>Indiquez </a:t>
            </a:r>
            <a:r>
              <a:rPr sz="2400" spc="-5" dirty="0">
                <a:solidFill>
                  <a:srgbClr val="7030A0"/>
                </a:solidFill>
              </a:rPr>
              <a:t>sur </a:t>
            </a:r>
            <a:r>
              <a:rPr sz="2400" dirty="0">
                <a:solidFill>
                  <a:srgbClr val="7030A0"/>
                </a:solidFill>
              </a:rPr>
              <a:t>le </a:t>
            </a:r>
            <a:r>
              <a:rPr sz="2400" spc="-5" dirty="0">
                <a:solidFill>
                  <a:srgbClr val="7030A0"/>
                </a:solidFill>
              </a:rPr>
              <a:t>diagramme </a:t>
            </a:r>
            <a:r>
              <a:rPr sz="2400" dirty="0">
                <a:solidFill>
                  <a:srgbClr val="7030A0"/>
                </a:solidFill>
              </a:rPr>
              <a:t>ci-dessous la </a:t>
            </a:r>
            <a:r>
              <a:rPr sz="2400" spc="-5" dirty="0">
                <a:solidFill>
                  <a:srgbClr val="7030A0"/>
                </a:solidFill>
              </a:rPr>
              <a:t>pression </a:t>
            </a:r>
            <a:r>
              <a:rPr sz="2400" dirty="0">
                <a:solidFill>
                  <a:srgbClr val="7030A0"/>
                </a:solidFill>
              </a:rPr>
              <a:t>de la </a:t>
            </a:r>
            <a:r>
              <a:rPr sz="2400" spc="-5" dirty="0">
                <a:solidFill>
                  <a:srgbClr val="7030A0"/>
                </a:solidFill>
              </a:rPr>
              <a:t>vapeur </a:t>
            </a:r>
            <a:r>
              <a:rPr sz="2400" dirty="0">
                <a:solidFill>
                  <a:srgbClr val="7030A0"/>
                </a:solidFill>
              </a:rPr>
              <a:t>saturée</a:t>
            </a:r>
            <a:r>
              <a:rPr sz="2400" spc="5" dirty="0">
                <a:solidFill>
                  <a:srgbClr val="7030A0"/>
                </a:solidFill>
              </a:rPr>
              <a:t> </a:t>
            </a:r>
            <a:r>
              <a:rPr sz="2400" spc="-5" dirty="0">
                <a:solidFill>
                  <a:srgbClr val="7030A0"/>
                </a:solidFill>
              </a:rPr>
              <a:t>d'eau.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2967" y="948142"/>
            <a:ext cx="4225692" cy="13535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725" marR="5080">
              <a:lnSpc>
                <a:spcPct val="120500"/>
              </a:lnSpc>
              <a:spcBef>
                <a:spcPts val="100"/>
              </a:spcBef>
              <a:tabLst>
                <a:tab pos="683260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Nous </a:t>
            </a:r>
            <a:r>
              <a:rPr sz="2400" spc="-5" dirty="0">
                <a:latin typeface="Times New Roman"/>
                <a:cs typeface="Times New Roman"/>
              </a:rPr>
              <a:t>cherchons </a:t>
            </a:r>
            <a:r>
              <a:rPr sz="2400" dirty="0">
                <a:latin typeface="Times New Roman"/>
                <a:cs typeface="Times New Roman"/>
              </a:rPr>
              <a:t>à </a:t>
            </a:r>
            <a:r>
              <a:rPr sz="2400" spc="-5" dirty="0">
                <a:latin typeface="Times New Roman"/>
                <a:cs typeface="Times New Roman"/>
              </a:rPr>
              <a:t>partir </a:t>
            </a:r>
            <a:r>
              <a:rPr sz="2400" dirty="0">
                <a:latin typeface="Times New Roman"/>
                <a:cs typeface="Times New Roman"/>
              </a:rPr>
              <a:t>du </a:t>
            </a:r>
            <a:r>
              <a:rPr sz="2400" spc="-5" dirty="0">
                <a:latin typeface="Times New Roman"/>
                <a:cs typeface="Times New Roman"/>
              </a:rPr>
              <a:t>diagramme, </a:t>
            </a:r>
            <a:r>
              <a:rPr sz="2400" dirty="0">
                <a:latin typeface="Times New Roman"/>
                <a:cs typeface="Times New Roman"/>
              </a:rPr>
              <a:t>la pression de </a:t>
            </a:r>
            <a:r>
              <a:rPr sz="2400" spc="-5" dirty="0">
                <a:latin typeface="Times New Roman"/>
                <a:cs typeface="Times New Roman"/>
              </a:rPr>
              <a:t>vapeur </a:t>
            </a:r>
            <a:r>
              <a:rPr sz="2400" dirty="0">
                <a:latin typeface="Times New Roman"/>
                <a:cs typeface="Times New Roman"/>
              </a:rPr>
              <a:t>pour </a:t>
            </a:r>
            <a:r>
              <a:rPr sz="2400" b="1" dirty="0">
                <a:latin typeface="Times New Roman"/>
                <a:cs typeface="Times New Roman"/>
              </a:rPr>
              <a:t>T = </a:t>
            </a:r>
            <a:r>
              <a:rPr sz="2400" b="1" spc="-5" dirty="0">
                <a:latin typeface="Times New Roman"/>
                <a:cs typeface="Times New Roman"/>
              </a:rPr>
              <a:t>20°C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293 K</a:t>
            </a:r>
            <a:r>
              <a:rPr sz="2400" spc="-5" dirty="0">
                <a:latin typeface="Times New Roman"/>
                <a:cs typeface="Times New Roman"/>
              </a:rPr>
              <a:t>.  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0" name="object 2"/>
          <p:cNvSpPr/>
          <p:nvPr/>
        </p:nvSpPr>
        <p:spPr>
          <a:xfrm>
            <a:off x="4848659" y="1251767"/>
            <a:ext cx="4922593" cy="34440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738188" y="3149071"/>
            <a:ext cx="3597791" cy="539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5120" marR="5080" indent="-312420">
              <a:lnSpc>
                <a:spcPct val="120500"/>
              </a:lnSpc>
              <a:spcBef>
                <a:spcPts val="100"/>
              </a:spcBef>
              <a:tabLst>
                <a:tab pos="683260" algn="l"/>
              </a:tabLst>
            </a:pPr>
            <a:r>
              <a:rPr lang="fr-FR" sz="2400" dirty="0">
                <a:latin typeface="Times New Roman"/>
                <a:cs typeface="Times New Roman"/>
              </a:rPr>
              <a:t>Nous </a:t>
            </a:r>
            <a:r>
              <a:rPr lang="fr-FR" sz="2400" spc="-5" dirty="0">
                <a:latin typeface="Times New Roman"/>
                <a:cs typeface="Times New Roman"/>
              </a:rPr>
              <a:t>trouvons </a:t>
            </a:r>
            <a:r>
              <a:rPr lang="fr-FR" sz="2400" b="1" spc="-5" dirty="0">
                <a:latin typeface="Times New Roman"/>
                <a:cs typeface="Times New Roman"/>
              </a:rPr>
              <a:t>P=23</a:t>
            </a:r>
            <a:r>
              <a:rPr lang="fr-FR" sz="2400" b="1" spc="10" dirty="0">
                <a:latin typeface="Times New Roman"/>
                <a:cs typeface="Times New Roman"/>
              </a:rPr>
              <a:t> </a:t>
            </a:r>
            <a:r>
              <a:rPr lang="fr-FR" sz="2400" b="1" spc="-5" dirty="0">
                <a:latin typeface="Times New Roman"/>
                <a:cs typeface="Times New Roman"/>
              </a:rPr>
              <a:t>mbar</a:t>
            </a:r>
            <a:endParaRPr lang="fr-FR" sz="2400" dirty="0">
              <a:latin typeface="Times New Roman"/>
              <a:cs typeface="Times New Roman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3379977" y="2333625"/>
            <a:ext cx="1468682" cy="886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438" y="254353"/>
            <a:ext cx="9663430" cy="137986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714375" marR="55880" indent="-663575" algn="just">
              <a:lnSpc>
                <a:spcPts val="2300"/>
              </a:lnSpc>
              <a:spcBef>
                <a:spcPts val="260"/>
              </a:spcBef>
            </a:pPr>
            <a:r>
              <a:rPr lang="fr-FR" sz="2400" b="1" dirty="0" smtClean="0">
                <a:latin typeface="Times New Roman"/>
                <a:cs typeface="Times New Roman"/>
              </a:rPr>
              <a:t>B.3</a:t>
            </a:r>
            <a:r>
              <a:rPr lang="fr-FR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.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Démontrez qu’une 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flaque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d'eau 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de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volume 0,8 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L </a:t>
            </a:r>
            <a:r>
              <a:rPr lang="fr-FR" sz="24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subsistera dans </a:t>
            </a:r>
            <a:r>
              <a:rPr lang="fr-FR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la buanderie,</a:t>
            </a:r>
          </a:p>
          <a:p>
            <a:pPr marL="628650" marR="55880" algn="just">
              <a:lnSpc>
                <a:spcPts val="2300"/>
              </a:lnSpc>
              <a:spcBef>
                <a:spcPts val="3600"/>
              </a:spcBef>
            </a:pPr>
            <a:r>
              <a:rPr lang="fr-FR" sz="2400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On donne : </a:t>
            </a:r>
            <a:r>
              <a:rPr lang="fr-FR" sz="2400" i="1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fr-FR" sz="2400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R = 8,31 </a:t>
            </a:r>
            <a:r>
              <a:rPr lang="fr-FR" sz="2400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J.K</a:t>
            </a:r>
            <a:r>
              <a:rPr lang="fr-FR" sz="2400" i="1" spc="-5" baseline="300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-1</a:t>
            </a:r>
            <a:r>
              <a:rPr lang="fr-FR" sz="2400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.mol</a:t>
            </a:r>
            <a:r>
              <a:rPr lang="fr-FR" sz="2400" i="1" spc="-7" baseline="32051" dirty="0" smtClean="0">
                <a:solidFill>
                  <a:srgbClr val="7030A0"/>
                </a:solidFill>
                <a:latin typeface="Times New Roman"/>
                <a:cs typeface="Times New Roman"/>
              </a:rPr>
              <a:t>-1</a:t>
            </a:r>
            <a:r>
              <a:rPr lang="fr-FR" sz="2400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  ;    </a:t>
            </a:r>
            <a:r>
              <a:rPr lang="fr-FR" sz="2400" i="1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M</a:t>
            </a:r>
            <a:r>
              <a:rPr lang="fr-FR" sz="2400" i="1" baseline="-25000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eau</a:t>
            </a:r>
            <a:r>
              <a:rPr lang="fr-FR" sz="2400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 =</a:t>
            </a:r>
            <a:r>
              <a:rPr lang="fr-FR" sz="2400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18 g/mol.</a:t>
            </a:r>
            <a:endParaRPr lang="fr-FR" sz="2400" i="1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09597" y="3592666"/>
            <a:ext cx="521970" cy="0"/>
          </a:xfrm>
          <a:custGeom>
            <a:avLst/>
            <a:gdLst/>
            <a:ahLst/>
            <a:cxnLst/>
            <a:rect l="l" t="t" r="r" b="b"/>
            <a:pathLst>
              <a:path w="521970">
                <a:moveTo>
                  <a:pt x="0" y="0"/>
                </a:moveTo>
                <a:lnTo>
                  <a:pt x="521688" y="0"/>
                </a:lnTo>
              </a:path>
            </a:pathLst>
          </a:custGeom>
          <a:ln w="111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468033" y="3652437"/>
            <a:ext cx="864124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400" i="1" spc="420" dirty="0">
                <a:latin typeface="Times New Roman"/>
                <a:cs typeface="Times New Roman"/>
              </a:rPr>
              <a:t>RT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1099" y="3250969"/>
            <a:ext cx="259027" cy="44563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800" i="1" spc="254" dirty="0">
                <a:latin typeface="Times New Roman"/>
                <a:cs typeface="Times New Roman"/>
              </a:rPr>
              <a:t>n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90500" y="3503189"/>
            <a:ext cx="169487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spc="110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09006" y="3211189"/>
            <a:ext cx="114580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3200" spc="419" baseline="-36585" dirty="0">
                <a:latin typeface="Symbol"/>
                <a:cs typeface="Symbol"/>
              </a:rPr>
              <a:t></a:t>
            </a:r>
            <a:r>
              <a:rPr sz="3200" spc="480" baseline="-36585" dirty="0">
                <a:latin typeface="Times New Roman"/>
                <a:cs typeface="Times New Roman"/>
              </a:rPr>
              <a:t> </a:t>
            </a:r>
            <a:r>
              <a:rPr sz="2400" i="1" spc="135" dirty="0">
                <a:latin typeface="Times New Roman"/>
                <a:cs typeface="Times New Roman"/>
              </a:rPr>
              <a:t>P</a:t>
            </a:r>
            <a:r>
              <a:rPr sz="2000" i="1" spc="202" baseline="-23148" dirty="0">
                <a:latin typeface="Times New Roman"/>
                <a:cs typeface="Times New Roman"/>
              </a:rPr>
              <a:t>s</a:t>
            </a:r>
            <a:r>
              <a:rPr sz="2400" i="1" spc="135" dirty="0">
                <a:latin typeface="Times New Roman"/>
                <a:cs typeface="Times New Roman"/>
              </a:rPr>
              <a:t>V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62718" y="3178849"/>
            <a:ext cx="3232182" cy="62388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73050" marR="5080" indent="-260350">
              <a:lnSpc>
                <a:spcPts val="2300"/>
              </a:lnSpc>
              <a:spcBef>
                <a:spcPts val="265"/>
              </a:spcBef>
            </a:pPr>
            <a:r>
              <a:rPr lang="fr-FR" sz="2000" dirty="0" smtClean="0">
                <a:latin typeface="Times New Roman"/>
                <a:cs typeface="Times New Roman"/>
              </a:rPr>
              <a:t>V</a:t>
            </a:r>
            <a:r>
              <a:rPr lang="fr-FR" sz="2000" spc="-75" dirty="0" smtClean="0">
                <a:latin typeface="Times New Roman"/>
                <a:cs typeface="Times New Roman"/>
              </a:rPr>
              <a:t> =</a:t>
            </a:r>
            <a:r>
              <a:rPr lang="fr-FR" sz="2000" spc="-90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volume</a:t>
            </a:r>
            <a:r>
              <a:rPr lang="fr-FR" sz="2000" spc="-8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de</a:t>
            </a:r>
            <a:r>
              <a:rPr lang="fr-FR" sz="2000" spc="-7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la</a:t>
            </a:r>
            <a:r>
              <a:rPr lang="fr-FR" sz="2000" spc="-80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buanderie</a:t>
            </a:r>
            <a:r>
              <a:rPr lang="fr-FR" sz="2000" spc="-75" dirty="0" smtClean="0">
                <a:latin typeface="Times New Roman"/>
                <a:cs typeface="Times New Roman"/>
              </a:rPr>
              <a:t> </a:t>
            </a:r>
            <a:br>
              <a:rPr lang="fr-FR" sz="2000" spc="-75" dirty="0" smtClean="0">
                <a:latin typeface="Times New Roman"/>
                <a:cs typeface="Times New Roman"/>
              </a:rPr>
            </a:br>
            <a:r>
              <a:rPr lang="fr-FR" sz="2000" spc="-75" dirty="0" smtClean="0">
                <a:latin typeface="Times New Roman"/>
                <a:cs typeface="Times New Roman"/>
              </a:rPr>
              <a:t>=</a:t>
            </a:r>
            <a:r>
              <a:rPr lang="fr-FR" sz="2000" spc="-85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volume</a:t>
            </a:r>
            <a:r>
              <a:rPr lang="fr-FR" sz="2000" spc="-6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de</a:t>
            </a:r>
            <a:r>
              <a:rPr lang="fr-FR" sz="2000" spc="-75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la</a:t>
            </a:r>
            <a:r>
              <a:rPr lang="fr-FR" sz="2000" spc="-75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vapeur</a:t>
            </a:r>
            <a:r>
              <a:rPr lang="fr-FR" sz="2000" spc="-80" dirty="0" smtClean="0">
                <a:latin typeface="Times New Roman"/>
                <a:cs typeface="Times New Roman"/>
              </a:rPr>
              <a:t> </a:t>
            </a:r>
            <a:r>
              <a:rPr lang="fr-FR" sz="2000" dirty="0" smtClean="0">
                <a:latin typeface="Times New Roman"/>
                <a:cs typeface="Times New Roman"/>
              </a:rPr>
              <a:t>d’eau</a:t>
            </a:r>
            <a:endParaRPr lang="fr-FR" sz="20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9767" y="4739204"/>
            <a:ext cx="93345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i="1" spc="80" dirty="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0276" y="4533597"/>
            <a:ext cx="5851377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400" i="1" spc="229" dirty="0">
                <a:latin typeface="Times New Roman"/>
                <a:cs typeface="Times New Roman"/>
              </a:rPr>
              <a:t>P</a:t>
            </a:r>
            <a:r>
              <a:rPr sz="2400" i="1" spc="434" dirty="0">
                <a:latin typeface="Times New Roman"/>
                <a:cs typeface="Times New Roman"/>
              </a:rPr>
              <a:t> </a:t>
            </a:r>
            <a:r>
              <a:rPr sz="2400" spc="210" dirty="0">
                <a:latin typeface="Symbol"/>
                <a:cs typeface="Symbol"/>
              </a:rPr>
              <a:t>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114" dirty="0">
                <a:latin typeface="Times New Roman"/>
                <a:cs typeface="Times New Roman"/>
              </a:rPr>
              <a:t>23</a:t>
            </a:r>
            <a:r>
              <a:rPr sz="2400" i="1" spc="114" dirty="0">
                <a:latin typeface="Times New Roman"/>
                <a:cs typeface="Times New Roman"/>
              </a:rPr>
              <a:t>mbar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spc="210" dirty="0">
                <a:latin typeface="Symbol"/>
                <a:cs typeface="Symbol"/>
              </a:rPr>
              <a:t>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23.10</a:t>
            </a:r>
            <a:r>
              <a:rPr sz="2000" spc="142" baseline="43478" dirty="0">
                <a:latin typeface="Symbol"/>
                <a:cs typeface="Symbol"/>
              </a:rPr>
              <a:t></a:t>
            </a:r>
            <a:r>
              <a:rPr sz="2000" spc="142" baseline="43478" dirty="0">
                <a:latin typeface="Times New Roman"/>
                <a:cs typeface="Times New Roman"/>
              </a:rPr>
              <a:t>3</a:t>
            </a:r>
            <a:r>
              <a:rPr sz="2000" spc="-217" baseline="43478" dirty="0">
                <a:latin typeface="Times New Roman"/>
                <a:cs typeface="Times New Roman"/>
              </a:rPr>
              <a:t> </a:t>
            </a:r>
            <a:r>
              <a:rPr sz="2400" i="1" spc="130" dirty="0">
                <a:latin typeface="Times New Roman"/>
                <a:cs typeface="Times New Roman"/>
              </a:rPr>
              <a:t>bar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spc="210" dirty="0">
                <a:latin typeface="Symbol"/>
                <a:cs typeface="Symbol"/>
              </a:rPr>
              <a:t>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23.10</a:t>
            </a:r>
            <a:r>
              <a:rPr sz="2000" spc="157" baseline="43478" dirty="0">
                <a:latin typeface="Times New Roman"/>
                <a:cs typeface="Times New Roman"/>
              </a:rPr>
              <a:t>2</a:t>
            </a:r>
            <a:r>
              <a:rPr sz="2000" spc="44" baseline="43478" dirty="0">
                <a:latin typeface="Times New Roman"/>
                <a:cs typeface="Times New Roman"/>
              </a:rPr>
              <a:t> </a:t>
            </a:r>
            <a:r>
              <a:rPr sz="2400" i="1" spc="200" dirty="0">
                <a:latin typeface="Times New Roman"/>
                <a:cs typeface="Times New Roman"/>
              </a:rPr>
              <a:t>Pa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 flipV="1">
            <a:off x="4338589" y="5443985"/>
            <a:ext cx="1626194" cy="45719"/>
          </a:xfrm>
          <a:custGeom>
            <a:avLst/>
            <a:gdLst/>
            <a:ahLst/>
            <a:cxnLst/>
            <a:rect l="l" t="t" r="r" b="b"/>
            <a:pathLst>
              <a:path w="1332229">
                <a:moveTo>
                  <a:pt x="0" y="0"/>
                </a:moveTo>
                <a:lnTo>
                  <a:pt x="1331712" y="0"/>
                </a:lnTo>
              </a:path>
            </a:pathLst>
          </a:custGeom>
          <a:ln w="98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64783" y="5270702"/>
            <a:ext cx="1710959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400" spc="250" dirty="0">
                <a:latin typeface="Symbol"/>
                <a:cs typeface="Symbol"/>
              </a:rPr>
              <a:t>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170" dirty="0">
                <a:latin typeface="Times New Roman"/>
                <a:cs typeface="Times New Roman"/>
              </a:rPr>
              <a:t>28,3</a:t>
            </a:r>
            <a:r>
              <a:rPr sz="2400" i="1" spc="170" dirty="0">
                <a:latin typeface="Times New Roman"/>
                <a:cs typeface="Times New Roman"/>
              </a:rPr>
              <a:t>mol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5" dirty="0"/>
              <a:t>Thermodynamique Chimique </a:t>
            </a:r>
            <a:r>
              <a:rPr dirty="0"/>
              <a:t>- </a:t>
            </a:r>
            <a:r>
              <a:rPr sz="1000" spc="-5" dirty="0"/>
              <a:t>Filière SMC,</a:t>
            </a:r>
            <a:r>
              <a:rPr sz="1000" spc="45" dirty="0"/>
              <a:t> </a:t>
            </a:r>
            <a:r>
              <a:rPr sz="1000" spc="-5" dirty="0"/>
              <a:t>S4</a:t>
            </a:r>
            <a:endParaRPr sz="1000"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9</a:t>
            </a:fld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pc="-5" dirty="0"/>
              <a:t>Pr Abdallaoui</a:t>
            </a:r>
            <a:r>
              <a:rPr spc="-45" dirty="0"/>
              <a:t> </a:t>
            </a:r>
            <a:r>
              <a:rPr spc="-5" dirty="0"/>
              <a:t>A.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38588" y="5485221"/>
            <a:ext cx="1656184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400" spc="170" dirty="0">
                <a:latin typeface="Times New Roman"/>
                <a:cs typeface="Times New Roman"/>
              </a:rPr>
              <a:t>8,31</a:t>
            </a:r>
            <a:r>
              <a:rPr sz="2400" spc="170" dirty="0">
                <a:latin typeface="Symbol"/>
                <a:cs typeface="Symbol"/>
              </a:rPr>
              <a:t></a:t>
            </a:r>
            <a:r>
              <a:rPr sz="2400" spc="-270" dirty="0">
                <a:latin typeface="Times New Roman"/>
                <a:cs typeface="Times New Roman"/>
              </a:rPr>
              <a:t> </a:t>
            </a:r>
            <a:r>
              <a:rPr sz="2400" spc="229" dirty="0">
                <a:latin typeface="Times New Roman"/>
                <a:cs typeface="Times New Roman"/>
              </a:rPr>
              <a:t>293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08906" y="5058485"/>
            <a:ext cx="180020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400" spc="190" dirty="0">
                <a:latin typeface="Times New Roman"/>
                <a:cs typeface="Times New Roman"/>
              </a:rPr>
              <a:t>23.10</a:t>
            </a:r>
            <a:r>
              <a:rPr sz="2000" spc="284" baseline="42929" dirty="0">
                <a:latin typeface="Times New Roman"/>
                <a:cs typeface="Times New Roman"/>
              </a:rPr>
              <a:t>2</a:t>
            </a:r>
            <a:r>
              <a:rPr sz="2000" spc="225" baseline="42929" dirty="0">
                <a:latin typeface="Times New Roman"/>
                <a:cs typeface="Times New Roman"/>
              </a:rPr>
              <a:t> </a:t>
            </a:r>
            <a:r>
              <a:rPr sz="2400" spc="300" dirty="0">
                <a:latin typeface="Symbol"/>
                <a:cs typeface="Symbol"/>
              </a:rPr>
              <a:t></a:t>
            </a:r>
            <a:r>
              <a:rPr sz="2400" spc="300" dirty="0">
                <a:latin typeface="Times New Roman"/>
                <a:cs typeface="Times New Roman"/>
              </a:rPr>
              <a:t>30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07259" y="5221123"/>
            <a:ext cx="817413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400" i="1" spc="170" dirty="0">
                <a:latin typeface="Times New Roman"/>
                <a:cs typeface="Times New Roman"/>
              </a:rPr>
              <a:t>n</a:t>
            </a:r>
            <a:r>
              <a:rPr sz="2000" i="1" spc="254" baseline="-22727" dirty="0">
                <a:latin typeface="Times New Roman"/>
                <a:cs typeface="Times New Roman"/>
              </a:rPr>
              <a:t>s</a:t>
            </a:r>
            <a:r>
              <a:rPr sz="2000" i="1" spc="742" baseline="-22727" dirty="0">
                <a:latin typeface="Times New Roman"/>
                <a:cs typeface="Times New Roman"/>
              </a:rPr>
              <a:t> </a:t>
            </a:r>
            <a:r>
              <a:rPr sz="2400" spc="250" dirty="0">
                <a:latin typeface="Symbol"/>
                <a:cs typeface="Symbol"/>
              </a:rPr>
              <a:t></a:t>
            </a:r>
            <a:endParaRPr sz="2400" dirty="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6005" y="6002677"/>
            <a:ext cx="9290558" cy="62230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8100" marR="30480">
              <a:lnSpc>
                <a:spcPts val="2290"/>
              </a:lnSpc>
              <a:spcBef>
                <a:spcPts val="270"/>
              </a:spcBef>
            </a:pPr>
            <a:r>
              <a:rPr sz="2400" dirty="0">
                <a:latin typeface="Times New Roman"/>
                <a:cs typeface="Times New Roman"/>
              </a:rPr>
              <a:t>Or, il y a </a:t>
            </a:r>
            <a:r>
              <a:rPr sz="2400" spc="-5" dirty="0">
                <a:latin typeface="Times New Roman"/>
                <a:cs typeface="Times New Roman"/>
              </a:rPr>
              <a:t>initialement </a:t>
            </a:r>
            <a:r>
              <a:rPr sz="2400" dirty="0">
                <a:latin typeface="Times New Roman"/>
                <a:cs typeface="Times New Roman"/>
              </a:rPr>
              <a:t>un </a:t>
            </a:r>
            <a:r>
              <a:rPr sz="2400" spc="-5" dirty="0">
                <a:latin typeface="Times New Roman"/>
                <a:cs typeface="Times New Roman"/>
              </a:rPr>
              <a:t>taux d’humidité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dirty="0" smtClean="0">
                <a:latin typeface="Times New Roman"/>
                <a:cs typeface="Times New Roman"/>
              </a:rPr>
              <a:t>60</a:t>
            </a:r>
            <a:r>
              <a:rPr lang="fr-FR" sz="2400" dirty="0" smtClean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%, </a:t>
            </a:r>
            <a:r>
              <a:rPr sz="2400" spc="-5" dirty="0">
                <a:latin typeface="Times New Roman"/>
                <a:cs typeface="Times New Roman"/>
              </a:rPr>
              <a:t>donc </a:t>
            </a:r>
            <a:r>
              <a:rPr sz="2400" b="1" i="1" dirty="0">
                <a:latin typeface="Times New Roman"/>
                <a:cs typeface="Times New Roman"/>
              </a:rPr>
              <a:t>n</a:t>
            </a:r>
            <a:r>
              <a:rPr sz="2000" b="1" i="1" baseline="-6410" dirty="0">
                <a:latin typeface="Times New Roman"/>
                <a:cs typeface="Times New Roman"/>
              </a:rPr>
              <a:t>i</a:t>
            </a:r>
            <a:r>
              <a:rPr sz="2000" b="1" baseline="-64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moles </a:t>
            </a:r>
            <a:r>
              <a:rPr sz="2400" dirty="0">
                <a:latin typeface="Times New Roman"/>
                <a:cs typeface="Times New Roman"/>
              </a:rPr>
              <a:t>de vapeur </a:t>
            </a:r>
            <a:r>
              <a:rPr sz="2400" spc="-5" dirty="0">
                <a:latin typeface="Times New Roman"/>
                <a:cs typeface="Times New Roman"/>
              </a:rPr>
              <a:t>d’eau </a:t>
            </a:r>
            <a:r>
              <a:rPr sz="2400" dirty="0">
                <a:latin typeface="Times New Roman"/>
                <a:cs typeface="Times New Roman"/>
              </a:rPr>
              <a:t>déjà présente  dans la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buanderie.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0" name="object 2"/>
          <p:cNvSpPr txBox="1"/>
          <p:nvPr/>
        </p:nvSpPr>
        <p:spPr>
          <a:xfrm>
            <a:off x="777342" y="1877978"/>
            <a:ext cx="9663430" cy="109709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85725" marR="60325" indent="19050" algn="just">
              <a:lnSpc>
                <a:spcPct val="96000"/>
              </a:lnSpc>
              <a:spcBef>
                <a:spcPts val="590"/>
              </a:spcBef>
            </a:pPr>
            <a:r>
              <a:rPr lang="fr-FR" sz="2400" dirty="0" smtClean="0">
                <a:latin typeface="Times New Roman"/>
                <a:cs typeface="Times New Roman"/>
              </a:rPr>
              <a:t>L’évaporation cesse </a:t>
            </a:r>
            <a:r>
              <a:rPr lang="fr-FR" sz="2400" spc="-5" dirty="0" smtClean="0">
                <a:latin typeface="Times New Roman"/>
                <a:cs typeface="Times New Roman"/>
              </a:rPr>
              <a:t>lorsqu’il </a:t>
            </a:r>
            <a:r>
              <a:rPr lang="fr-FR" sz="2400" dirty="0" smtClean="0">
                <a:latin typeface="Times New Roman"/>
                <a:cs typeface="Times New Roman"/>
              </a:rPr>
              <a:t>y </a:t>
            </a:r>
            <a:r>
              <a:rPr lang="fr-FR" sz="2400" spc="-5" dirty="0" smtClean="0">
                <a:latin typeface="Times New Roman"/>
                <a:cs typeface="Times New Roman"/>
              </a:rPr>
              <a:t>aura </a:t>
            </a:r>
            <a:r>
              <a:rPr lang="fr-FR" sz="2400" dirty="0" smtClean="0">
                <a:latin typeface="Times New Roman"/>
                <a:cs typeface="Times New Roman"/>
              </a:rPr>
              <a:t>100 % </a:t>
            </a:r>
            <a:r>
              <a:rPr lang="fr-FR" sz="2400" spc="-5" dirty="0" smtClean="0">
                <a:latin typeface="Times New Roman"/>
                <a:cs typeface="Times New Roman"/>
              </a:rPr>
              <a:t>d’humidité,  c.-à-d. lorsqu’il </a:t>
            </a:r>
            <a:r>
              <a:rPr lang="fr-FR" sz="2400" dirty="0" smtClean="0">
                <a:latin typeface="Times New Roman"/>
                <a:cs typeface="Times New Roman"/>
              </a:rPr>
              <a:t>y aura n</a:t>
            </a:r>
            <a:r>
              <a:rPr lang="fr-FR" sz="2400" baseline="-5747" dirty="0" smtClean="0">
                <a:latin typeface="Times New Roman"/>
                <a:cs typeface="Times New Roman"/>
              </a:rPr>
              <a:t>s </a:t>
            </a:r>
            <a:r>
              <a:rPr lang="fr-FR" sz="2400" spc="-5" dirty="0" smtClean="0">
                <a:latin typeface="Times New Roman"/>
                <a:cs typeface="Times New Roman"/>
              </a:rPr>
              <a:t>moles </a:t>
            </a:r>
            <a:r>
              <a:rPr lang="fr-FR" sz="2400" dirty="0" smtClean="0">
                <a:latin typeface="Times New Roman"/>
                <a:cs typeface="Times New Roman"/>
              </a:rPr>
              <a:t>de vapeur </a:t>
            </a:r>
            <a:r>
              <a:rPr lang="fr-FR" sz="2400" spc="-5" dirty="0" smtClean="0">
                <a:latin typeface="Times New Roman"/>
                <a:cs typeface="Times New Roman"/>
              </a:rPr>
              <a:t>d’eau </a:t>
            </a:r>
            <a:r>
              <a:rPr lang="fr-FR" sz="2400" dirty="0" smtClean="0">
                <a:latin typeface="Times New Roman"/>
                <a:cs typeface="Times New Roman"/>
              </a:rPr>
              <a:t>à la </a:t>
            </a:r>
            <a:r>
              <a:rPr lang="fr-FR" sz="2400" spc="-5" dirty="0" smtClean="0">
                <a:latin typeface="Times New Roman"/>
                <a:cs typeface="Times New Roman"/>
              </a:rPr>
              <a:t>pression saturante présente </a:t>
            </a:r>
            <a:r>
              <a:rPr lang="fr-FR" sz="2400" dirty="0" smtClean="0">
                <a:latin typeface="Times New Roman"/>
                <a:cs typeface="Times New Roman"/>
              </a:rPr>
              <a:t>dans la  buanderie.</a:t>
            </a:r>
            <a:endParaRPr lang="fr-FR" sz="2400" dirty="0">
              <a:latin typeface="Times New Roman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06802" y="4049969"/>
            <a:ext cx="9433970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ts val="2300"/>
              </a:lnSpc>
              <a:spcBef>
                <a:spcPts val="265"/>
              </a:spcBef>
            </a:pPr>
            <a:r>
              <a:rPr lang="fr-FR" sz="2000" b="1" dirty="0" smtClean="0">
                <a:latin typeface="Times New Roman"/>
                <a:cs typeface="Times New Roman"/>
              </a:rPr>
              <a:t>Remarque </a:t>
            </a:r>
            <a:r>
              <a:rPr lang="fr-FR" sz="2000" dirty="0" smtClean="0">
                <a:latin typeface="Times New Roman"/>
                <a:cs typeface="Times New Roman"/>
              </a:rPr>
              <a:t>: le</a:t>
            </a:r>
            <a:r>
              <a:rPr lang="fr-FR" sz="2000" spc="-95" dirty="0" smtClean="0">
                <a:latin typeface="Times New Roman"/>
                <a:cs typeface="Times New Roman"/>
              </a:rPr>
              <a:t> </a:t>
            </a:r>
            <a:r>
              <a:rPr lang="fr-FR" sz="2000" spc="-5" dirty="0">
                <a:latin typeface="Times New Roman"/>
                <a:cs typeface="Times New Roman"/>
              </a:rPr>
              <a:t>volume</a:t>
            </a:r>
            <a:r>
              <a:rPr lang="fr-FR" sz="2000" spc="-60" dirty="0">
                <a:latin typeface="Times New Roman"/>
                <a:cs typeface="Times New Roman"/>
              </a:rPr>
              <a:t> </a:t>
            </a:r>
            <a:r>
              <a:rPr lang="fr-FR" sz="2000" spc="-5" dirty="0">
                <a:latin typeface="Times New Roman"/>
                <a:cs typeface="Times New Roman"/>
              </a:rPr>
              <a:t>d’eau  </a:t>
            </a:r>
            <a:r>
              <a:rPr lang="fr-FR" sz="2000" dirty="0">
                <a:latin typeface="Times New Roman"/>
                <a:cs typeface="Times New Roman"/>
              </a:rPr>
              <a:t>liquide </a:t>
            </a:r>
            <a:r>
              <a:rPr lang="fr-FR" sz="2000" spc="-5" dirty="0">
                <a:latin typeface="Times New Roman"/>
                <a:cs typeface="Times New Roman"/>
              </a:rPr>
              <a:t>étant </a:t>
            </a:r>
            <a:r>
              <a:rPr lang="fr-FR" sz="2000" dirty="0">
                <a:latin typeface="Times New Roman"/>
                <a:cs typeface="Times New Roman"/>
              </a:rPr>
              <a:t>négligeable </a:t>
            </a:r>
            <a:r>
              <a:rPr lang="fr-FR" sz="2000" spc="-5" dirty="0">
                <a:latin typeface="Times New Roman"/>
                <a:cs typeface="Times New Roman"/>
              </a:rPr>
              <a:t>devant </a:t>
            </a:r>
            <a:r>
              <a:rPr lang="fr-FR" sz="2000" dirty="0">
                <a:latin typeface="Times New Roman"/>
                <a:cs typeface="Times New Roman"/>
              </a:rPr>
              <a:t>le </a:t>
            </a:r>
            <a:r>
              <a:rPr lang="fr-FR" sz="2000" spc="-5" dirty="0">
                <a:latin typeface="Times New Roman"/>
                <a:cs typeface="Times New Roman"/>
              </a:rPr>
              <a:t>volume </a:t>
            </a:r>
            <a:r>
              <a:rPr lang="fr-FR" sz="2000" dirty="0">
                <a:latin typeface="Times New Roman"/>
                <a:cs typeface="Times New Roman"/>
              </a:rPr>
              <a:t>de la</a:t>
            </a:r>
            <a:r>
              <a:rPr lang="fr-FR" sz="2000" spc="-15" dirty="0">
                <a:latin typeface="Times New Roman"/>
                <a:cs typeface="Times New Roman"/>
              </a:rPr>
              <a:t> </a:t>
            </a:r>
            <a:r>
              <a:rPr lang="fr-FR" sz="2000" spc="-5" dirty="0" smtClean="0">
                <a:latin typeface="Times New Roman"/>
                <a:cs typeface="Times New Roman"/>
              </a:rPr>
              <a:t>buanderie.</a:t>
            </a:r>
            <a:endParaRPr lang="fr-FR"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4264</TotalTime>
  <Words>1732</Words>
  <Application>Microsoft Office PowerPoint</Application>
  <PresentationFormat>Personnalisé</PresentationFormat>
  <Paragraphs>247</Paragraphs>
  <Slides>22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22</vt:i4>
      </vt:variant>
    </vt:vector>
  </HeadingPairs>
  <TitlesOfParts>
    <vt:vector size="30" baseType="lpstr">
      <vt:lpstr>MS Gothic</vt:lpstr>
      <vt:lpstr>SimSun</vt:lpstr>
      <vt:lpstr>Arial</vt:lpstr>
      <vt:lpstr>Calibri</vt:lpstr>
      <vt:lpstr>Comic Sans MS</vt:lpstr>
      <vt:lpstr>Symbol</vt:lpstr>
      <vt:lpstr>Times New Roman</vt:lpstr>
      <vt:lpstr>Office Theme</vt:lpstr>
      <vt:lpstr>Présentation PowerPoint</vt:lpstr>
      <vt:lpstr>Présentation PowerPoint</vt:lpstr>
      <vt:lpstr>Présentation PowerPoint</vt:lpstr>
      <vt:lpstr>A.1. Définir les zones X ; Y et Z du  diagramme de phase de l’eau.</vt:lpstr>
      <vt:lpstr>A.2. Définir les sections AB ; BC et  BD présentées dans le diagramme de  phase de l’eau présenté ci-dessous :</vt:lpstr>
      <vt:lpstr>A.3. Donner la signification du point  triple et ses coordonnées pour l’eau</vt:lpstr>
      <vt:lpstr>Présentation PowerPoint</vt:lpstr>
      <vt:lpstr>Indiquez sur le diagramme ci-dessous la pression de la vapeur saturée d'eau.</vt:lpstr>
      <vt:lpstr>Présentation PowerPoint</vt:lpstr>
      <vt:lpstr>Présentation PowerPoint</vt:lpstr>
      <vt:lpstr>Exercice 3. – Principe de la cocotte–minute (autocuiseur).</vt:lpstr>
      <vt:lpstr>1. Quelle est la température d’ébullition de l’eau sous 1 bar ?</vt:lpstr>
      <vt:lpstr>2. La cocotte possède une soupape différentielle de 1 bar.  Pour quelle pression des gaz (air + vapeur d’eau) se déclenche-t-elle ?</vt:lpstr>
      <vt:lpstr>3. Donnez la température atteinte  par l’eau bouillonnante lorsque la soupape se déclenche. </vt:lpstr>
      <vt:lpstr>Présentation PowerPoint</vt:lpstr>
      <vt:lpstr>4. Quelle est la pression de l’air dans la cocotte lorsque la soupape se déclenche ?</vt:lpstr>
      <vt:lpstr>5. Pour une masse m d’eau de 1kg, calculer le nombre de moles de vapeur contenu dans la cocotte  lorsque la soupape se déclenche, déduisez-en la masse de vapeur d’eau.</vt:lpstr>
      <vt:lpstr>6. Déduisez-en le volume d’eau liquide qui reste dans la cocotte au moment où la soupape se  déclenche.</vt:lpstr>
      <vt:lpstr>Exercice 4. – durée d'échauffement</vt:lpstr>
      <vt:lpstr>Solution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Abdallaoui</dc:creator>
  <cp:lastModifiedBy>Abdelaziz Abdallaoui</cp:lastModifiedBy>
  <cp:revision>44</cp:revision>
  <dcterms:created xsi:type="dcterms:W3CDTF">2020-04-17T21:36:04Z</dcterms:created>
  <dcterms:modified xsi:type="dcterms:W3CDTF">2021-05-19T00:01:41Z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2020-04-17T00:00:00Z</vt:filetime>
  </property>
  <property fmtid="{D5CDD505-2E9C-101B-9397-08002B2CF9AE}" pid="3" name="Creator">
    <vt:lpwstr>Microsoft® Word 2013</vt:lpwstr>
  </property>
  <property fmtid="{D5CDD505-2E9C-101B-9397-08002B2CF9AE}" pid="4" name="LastSaved">
    <vt:filetime>2020-04-17T00:00:00Z</vt:filetime>
  </property>
</Properties>
</file>