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Large confetti"/>
          <p:cNvSpPr>
            <a:spLocks noChangeArrowheads="1"/>
          </p:cNvSpPr>
          <p:nvPr/>
        </p:nvSpPr>
        <p:spPr bwMode="ltGray">
          <a:xfrm>
            <a:off x="675217" y="2233613"/>
            <a:ext cx="11114616" cy="2112962"/>
          </a:xfrm>
          <a:prstGeom prst="rect">
            <a:avLst/>
          </a:prstGeom>
          <a:pattFill prst="lgConfetti">
            <a:fgClr>
              <a:schemeClr val="accent2">
                <a:alpha val="50195"/>
              </a:schemeClr>
            </a:fgClr>
            <a:bgClr>
              <a:schemeClr val="accent2">
                <a:alpha val="50195"/>
              </a:schemeClr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 smtClean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ltGray">
          <a:xfrm>
            <a:off x="334433" y="4222750"/>
            <a:ext cx="11745384" cy="6985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CCFFCC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sz="2400" smtClean="0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ltGray">
          <a:xfrm>
            <a:off x="446618" y="2276475"/>
            <a:ext cx="11745383" cy="889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CCFFCC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sz="2400" smtClean="0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ltGray">
          <a:xfrm>
            <a:off x="719667" y="2060575"/>
            <a:ext cx="139700" cy="2579688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CCFFCC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sz="2400" smtClean="0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ltGray">
          <a:xfrm>
            <a:off x="3774018" y="6615114"/>
            <a:ext cx="4641849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solidFill>
              <a:srgbClr val="CCFFCC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sz="2400" smtClean="0"/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ltGray">
          <a:xfrm>
            <a:off x="11588751" y="2133600"/>
            <a:ext cx="139700" cy="2579688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CCFFCC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sz="2400" smtClean="0"/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ltGray">
          <a:xfrm>
            <a:off x="5135034" y="6589713"/>
            <a:ext cx="1919817" cy="1524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 smtClean="0"/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102784" y="2492376"/>
            <a:ext cx="10081683" cy="15859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871133" y="4724400"/>
            <a:ext cx="8534400" cy="1081088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07514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24509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078385" y="276225"/>
            <a:ext cx="2914649" cy="60325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34434" y="276225"/>
            <a:ext cx="8540751" cy="60325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69417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647F38-B617-4D2F-AE0A-013F0C4D2C57}" type="datetimeFigureOut">
              <a:rPr lang="en-US" smtClean="0"/>
              <a:t>4/10/2020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7799C9-84D9-46D2-A11E-BCF8A720529D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8529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969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4434" y="1484313"/>
            <a:ext cx="57277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65334" y="1484313"/>
            <a:ext cx="57277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BFA754-D5C3-4E66-96A6-867B257F58DC}" type="datetimeFigureOut">
              <a:rPr lang="en-US" smtClean="0"/>
              <a:t>4/10/2020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84065D-F351-4B03-BD91-D8A6B8D4B36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72599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57117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95251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87622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21615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BEF0D-F0BB-DE4B-95CE-6DB70DBA9567}" type="datetimeFigureOut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3454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3" y="1484313"/>
            <a:ext cx="11658600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masque.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1300" y="6408738"/>
            <a:ext cx="335915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Arial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08738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744134" y="276225"/>
            <a:ext cx="9977967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2118784" y="1119964"/>
            <a:ext cx="181822" cy="371513"/>
          </a:xfrm>
          <a:prstGeom prst="rect">
            <a:avLst/>
          </a:prstGeom>
          <a:solidFill>
            <a:schemeClr val="accent2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r-FR" sz="1800" smtClean="0"/>
          </a:p>
        </p:txBody>
      </p:sp>
      <p:sp>
        <p:nvSpPr>
          <p:cNvPr id="1031" name="Rectangle 26"/>
          <p:cNvSpPr>
            <a:spLocks noChangeArrowheads="1"/>
          </p:cNvSpPr>
          <p:nvPr/>
        </p:nvSpPr>
        <p:spPr bwMode="auto">
          <a:xfrm>
            <a:off x="1299634" y="192088"/>
            <a:ext cx="378884" cy="284162"/>
          </a:xfrm>
          <a:prstGeom prst="rect">
            <a:avLst/>
          </a:prstGeom>
          <a:noFill/>
          <a:ln w="349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r-FR" sz="1800" smtClean="0"/>
          </a:p>
        </p:txBody>
      </p:sp>
      <p:sp>
        <p:nvSpPr>
          <p:cNvPr id="1032" name="Rectangle 27"/>
          <p:cNvSpPr>
            <a:spLocks noChangeArrowheads="1"/>
          </p:cNvSpPr>
          <p:nvPr/>
        </p:nvSpPr>
        <p:spPr bwMode="auto">
          <a:xfrm>
            <a:off x="827618" y="598488"/>
            <a:ext cx="376767" cy="279400"/>
          </a:xfrm>
          <a:prstGeom prst="rect">
            <a:avLst/>
          </a:prstGeom>
          <a:noFill/>
          <a:ln w="349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r-FR" sz="1800" smtClean="0"/>
          </a:p>
        </p:txBody>
      </p:sp>
      <p:sp>
        <p:nvSpPr>
          <p:cNvPr id="1033" name="Rectangle 28"/>
          <p:cNvSpPr>
            <a:spLocks noChangeArrowheads="1"/>
          </p:cNvSpPr>
          <p:nvPr/>
        </p:nvSpPr>
        <p:spPr bwMode="auto">
          <a:xfrm>
            <a:off x="328084" y="950913"/>
            <a:ext cx="378883" cy="284162"/>
          </a:xfrm>
          <a:prstGeom prst="rect">
            <a:avLst/>
          </a:prstGeom>
          <a:noFill/>
          <a:ln w="349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r-FR" sz="1800" smtClean="0"/>
          </a:p>
        </p:txBody>
      </p:sp>
      <p:sp>
        <p:nvSpPr>
          <p:cNvPr id="1034" name="Line 29"/>
          <p:cNvSpPr>
            <a:spLocks noChangeShapeType="1"/>
          </p:cNvSpPr>
          <p:nvPr/>
        </p:nvSpPr>
        <p:spPr bwMode="auto">
          <a:xfrm>
            <a:off x="342900" y="1212850"/>
            <a:ext cx="0" cy="3079750"/>
          </a:xfrm>
          <a:prstGeom prst="line">
            <a:avLst/>
          </a:prstGeom>
          <a:noFill/>
          <a:ln w="349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sz="1800"/>
          </a:p>
        </p:txBody>
      </p:sp>
      <p:sp>
        <p:nvSpPr>
          <p:cNvPr id="1035" name="Line 30"/>
          <p:cNvSpPr>
            <a:spLocks noChangeShapeType="1"/>
          </p:cNvSpPr>
          <p:nvPr/>
        </p:nvSpPr>
        <p:spPr bwMode="auto">
          <a:xfrm>
            <a:off x="1648884" y="185738"/>
            <a:ext cx="8864600" cy="0"/>
          </a:xfrm>
          <a:prstGeom prst="line">
            <a:avLst/>
          </a:prstGeom>
          <a:noFill/>
          <a:ln w="349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sz="1800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150284" y="101600"/>
            <a:ext cx="406400" cy="304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fr-FR" sz="1800">
              <a:cs typeface="Arial" charset="0"/>
            </a:endParaRP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58284" y="101600"/>
            <a:ext cx="406400" cy="304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fr-FR" sz="1800">
              <a:cs typeface="Arial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1166284" y="101600"/>
            <a:ext cx="406400" cy="304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fr-FR" sz="1800">
              <a:cs typeface="Arial" charset="0"/>
            </a:endParaRP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150284" y="482600"/>
            <a:ext cx="406400" cy="304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fr-FR" sz="1800">
              <a:cs typeface="Arial" charset="0"/>
            </a:endParaRP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150284" y="863600"/>
            <a:ext cx="406400" cy="304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fr-FR" sz="1800">
              <a:cs typeface="Arial" charset="0"/>
            </a:endParaRPr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717551" y="461963"/>
            <a:ext cx="406400" cy="304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fr-FR" sz="1800">
              <a:cs typeface="Arial" charset="0"/>
            </a:endParaRPr>
          </a:p>
        </p:txBody>
      </p:sp>
      <p:sp>
        <p:nvSpPr>
          <p:cNvPr id="1042" name="Rectangle 37"/>
          <p:cNvSpPr>
            <a:spLocks noChangeArrowheads="1"/>
          </p:cNvSpPr>
          <p:nvPr/>
        </p:nvSpPr>
        <p:spPr bwMode="auto">
          <a:xfrm>
            <a:off x="8714318" y="6596064"/>
            <a:ext cx="3407833" cy="73025"/>
          </a:xfrm>
          <a:prstGeom prst="rect">
            <a:avLst/>
          </a:prstGeom>
          <a:solidFill>
            <a:schemeClr val="accent2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r-FR" sz="1800" smtClean="0"/>
          </a:p>
        </p:txBody>
      </p:sp>
      <p:sp>
        <p:nvSpPr>
          <p:cNvPr id="23590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472334" y="6400800"/>
            <a:ext cx="575733" cy="457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CCFFCC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750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C66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C6600"/>
          </a:solidFill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C6600"/>
          </a:solidFill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C6600"/>
          </a:solidFill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C6600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C6600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C6600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C6600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C6600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85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ü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626345"/>
            <a:ext cx="4901609" cy="896190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r-FR" sz="1800" b="1" dirty="0" smtClean="0">
                <a:solidFill>
                  <a:srgbClr val="00264C"/>
                </a:solidFill>
              </a:rPr>
              <a:t>Licence Professionnelle</a:t>
            </a:r>
            <a:r>
              <a:rPr lang="fr-FR" sz="1800" b="1" dirty="0">
                <a:solidFill>
                  <a:srgbClr val="00264C"/>
                </a:solidFill>
              </a:rPr>
              <a:t> : « Didactique du </a:t>
            </a:r>
            <a:r>
              <a:rPr lang="fr-FR" sz="1800" b="1" dirty="0" smtClean="0">
                <a:solidFill>
                  <a:srgbClr val="00264C"/>
                </a:solidFill>
              </a:rPr>
              <a:t>français»</a:t>
            </a:r>
            <a:endParaRPr lang="fr-FR" sz="1800" dirty="0">
              <a:solidFill>
                <a:srgbClr val="00264C"/>
              </a:solidFill>
            </a:endParaRPr>
          </a:p>
          <a:p>
            <a:pPr lvl="0"/>
            <a:r>
              <a:rPr lang="fr-FR" sz="1800" b="1" dirty="0">
                <a:solidFill>
                  <a:srgbClr val="00264C"/>
                </a:solidFill>
              </a:rPr>
              <a:t>Semestre 2</a:t>
            </a:r>
            <a:endParaRPr lang="fr-FR" sz="1800" dirty="0">
              <a:solidFill>
                <a:srgbClr val="00264C"/>
              </a:solidFill>
            </a:endParaRPr>
          </a:p>
          <a:p>
            <a:pPr lvl="0"/>
            <a:r>
              <a:rPr lang="fr-FR" sz="1800" b="1" dirty="0">
                <a:solidFill>
                  <a:srgbClr val="00264C"/>
                </a:solidFill>
              </a:rPr>
              <a:t>Module : </a:t>
            </a:r>
            <a:r>
              <a:rPr lang="fr-FR" sz="1800" b="1" dirty="0" smtClean="0">
                <a:solidFill>
                  <a:srgbClr val="00264C"/>
                </a:solidFill>
              </a:rPr>
              <a:t>Approches du texte </a:t>
            </a:r>
            <a:r>
              <a:rPr lang="fr-FR" sz="1800" b="1" dirty="0" smtClean="0">
                <a:solidFill>
                  <a:srgbClr val="00264C"/>
                </a:solidFill>
              </a:rPr>
              <a:t>littéraire</a:t>
            </a:r>
          </a:p>
          <a:p>
            <a:pPr lvl="0"/>
            <a:r>
              <a:rPr lang="fr-FR" sz="1800" b="1" dirty="0" smtClean="0">
                <a:solidFill>
                  <a:srgbClr val="00264C"/>
                </a:solidFill>
              </a:rPr>
              <a:t>Mme A. </a:t>
            </a:r>
            <a:r>
              <a:rPr lang="fr-FR" sz="1800" b="1" smtClean="0">
                <a:solidFill>
                  <a:srgbClr val="00264C"/>
                </a:solidFill>
              </a:rPr>
              <a:t>AFNAKAR</a:t>
            </a:r>
            <a:endParaRPr lang="fr-FR" sz="1800" dirty="0">
              <a:solidFill>
                <a:srgbClr val="00264C"/>
              </a:solidFill>
            </a:endParaRPr>
          </a:p>
          <a:p>
            <a:endParaRPr lang="fr-FR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3200400" y="2948672"/>
            <a:ext cx="55451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fr-FR" sz="4000" b="1" dirty="0" smtClean="0">
                <a:solidFill>
                  <a:srgbClr val="FA8606"/>
                </a:solidFill>
                <a:latin typeface="+mj-lt"/>
                <a:ea typeface="+mj-ea"/>
                <a:cs typeface="+mj-cs"/>
              </a:rPr>
              <a:t>L’explication linéaire</a:t>
            </a:r>
            <a:endParaRPr lang="fr-FR" sz="4000" b="1" dirty="0">
              <a:solidFill>
                <a:srgbClr val="FA8606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1785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defTabSz="457200"/>
            <a:r>
              <a:rPr lang="fr-FR" sz="2800" b="1" kern="1200" dirty="0">
                <a:solidFill>
                  <a:srgbClr val="FA8606"/>
                </a:solidFill>
              </a:rPr>
              <a:t>L’explication linéaire/l’analyse linéaire/ commentaire linéaire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04692" y="2196790"/>
            <a:ext cx="9779620" cy="3824869"/>
          </a:xfrm>
        </p:spPr>
        <p:txBody>
          <a:bodyPr/>
          <a:lstStyle/>
          <a:p>
            <a:pPr algn="just"/>
            <a:r>
              <a:rPr lang="fr-FR" dirty="0" smtClean="0"/>
              <a:t>Une analyse linéaire suit la progression du texte (phrase par phrase</a:t>
            </a:r>
            <a:r>
              <a:rPr lang="fr-FR" dirty="0"/>
              <a:t> </a:t>
            </a:r>
            <a:r>
              <a:rPr lang="fr-FR" dirty="0" smtClean="0"/>
              <a:t># commentaire composé).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98359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4433" y="2709745"/>
            <a:ext cx="11658600" cy="3598979"/>
          </a:xfrm>
        </p:spPr>
        <p:txBody>
          <a:bodyPr/>
          <a:lstStyle/>
          <a:p>
            <a:pPr marL="0" indent="0" algn="ctr" defTabSz="457200">
              <a:spcBef>
                <a:spcPct val="0"/>
              </a:spcBef>
              <a:buNone/>
            </a:pPr>
            <a:r>
              <a:rPr lang="fr-FR" sz="6000" b="1" kern="1200" dirty="0">
                <a:solidFill>
                  <a:srgbClr val="FA8606"/>
                </a:solidFill>
                <a:latin typeface="+mj-lt"/>
                <a:ea typeface="+mj-ea"/>
                <a:cs typeface="+mj-cs"/>
              </a:rPr>
              <a:t>Etapes </a:t>
            </a:r>
          </a:p>
        </p:txBody>
      </p:sp>
    </p:spTree>
    <p:extLst>
      <p:ext uri="{BB962C8B-B14F-4D97-AF65-F5344CB8AC3E}">
        <p14:creationId xmlns:p14="http://schemas.microsoft.com/office/powerpoint/2010/main" val="115520723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64993" y="309678"/>
            <a:ext cx="9977967" cy="992188"/>
          </a:xfrm>
        </p:spPr>
        <p:txBody>
          <a:bodyPr/>
          <a:lstStyle/>
          <a:p>
            <a:pPr defTabSz="457200"/>
            <a:r>
              <a:rPr lang="fr-FR" sz="2800" b="1" kern="1200" dirty="0">
                <a:solidFill>
                  <a:srgbClr val="FA8606"/>
                </a:solidFill>
              </a:rPr>
              <a:t>1- Introduction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 smtClean="0"/>
              <a:t>1- mise en train: situer brièvement le passage dans l’œuvre d’où il est extrait et notamment par rapport aux parties qui permettraient de mieux éclairer le texte à l’étude.</a:t>
            </a:r>
          </a:p>
          <a:p>
            <a:pPr algn="just"/>
            <a:r>
              <a:rPr lang="fr-FR" dirty="0" smtClean="0"/>
              <a:t>2- problématisation: souligner l’enjeu du texte et formuler une problématique qui servira de fil conducteur à l’explication et qui permettra d’éviter de paraphraser le texte.</a:t>
            </a:r>
          </a:p>
          <a:p>
            <a:pPr algn="just"/>
            <a:r>
              <a:rPr lang="fr-FR" dirty="0" smtClean="0"/>
              <a:t>3- délimitation des mouvements du texte (</a:t>
            </a:r>
            <a:r>
              <a:rPr lang="fr-FR" b="1" dirty="0" smtClean="0">
                <a:solidFill>
                  <a:srgbClr val="FF0000"/>
                </a:solidFill>
              </a:rPr>
              <a:t>qui ne correspondent pas nécessairement aux paragraphes ou aux strophes</a:t>
            </a:r>
            <a:r>
              <a:rPr lang="fr-FR" dirty="0" smtClean="0"/>
              <a:t>) et choix d’un titre pour chacun d’eux (qui annonce leur interprétation).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18890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457200"/>
            <a:r>
              <a:rPr lang="fr-FR" sz="2800" b="1" kern="1200" dirty="0">
                <a:solidFill>
                  <a:srgbClr val="FA8606"/>
                </a:solidFill>
              </a:rPr>
              <a:t>2- Développement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FR" dirty="0" smtClean="0"/>
              <a:t>L’explication doit:</a:t>
            </a:r>
          </a:p>
          <a:p>
            <a:pPr lvl="1" algn="just"/>
            <a:r>
              <a:rPr lang="fr-FR" dirty="0" smtClean="0"/>
              <a:t> </a:t>
            </a:r>
            <a:r>
              <a:rPr lang="fr-FR" dirty="0"/>
              <a:t>S</a:t>
            </a:r>
            <a:r>
              <a:rPr lang="fr-FR" dirty="0" smtClean="0"/>
              <a:t>uivre la linéarité du texte;</a:t>
            </a:r>
          </a:p>
          <a:p>
            <a:pPr lvl="1" algn="just"/>
            <a:r>
              <a:rPr lang="fr-FR" dirty="0" smtClean="0"/>
              <a:t>Correspondre aux mouvements déterminés dans l’introduction;</a:t>
            </a:r>
          </a:p>
          <a:p>
            <a:pPr lvl="1" algn="just"/>
            <a:r>
              <a:rPr lang="fr-FR" dirty="0" smtClean="0"/>
              <a:t>Mêler fond et forme: définir le procédé (forme) utilisé (stylistique, linguistique, narratologique…) et interpréter l’effet créé (fond);</a:t>
            </a:r>
          </a:p>
          <a:p>
            <a:pPr lvl="1" algn="just"/>
            <a:r>
              <a:rPr lang="fr-FR" dirty="0" smtClean="0"/>
              <a:t>Mêler analyse et interprétation: interpréter le texte à partir de l’analyse des procédés utilisés d’où la nécessité de citer à chaque fois le texte;</a:t>
            </a:r>
          </a:p>
          <a:p>
            <a:pPr algn="just"/>
            <a:r>
              <a:rPr lang="fr-FR" dirty="0" smtClean="0"/>
              <a:t>La linéarité </a:t>
            </a:r>
            <a:r>
              <a:rPr lang="fr-FR" dirty="0" smtClean="0"/>
              <a:t>n’exclut </a:t>
            </a:r>
            <a:r>
              <a:rPr lang="fr-FR" dirty="0" smtClean="0"/>
              <a:t>pas la mise en relief des réseaux de sens qui sous-tendent le texte et assurent </a:t>
            </a:r>
            <a:r>
              <a:rPr lang="fr-FR" dirty="0"/>
              <a:t>s</a:t>
            </a:r>
            <a:r>
              <a:rPr lang="fr-FR" dirty="0" smtClean="0"/>
              <a:t>a cohérence. Il n’y a pas de mal à extrapoler à partir de données éparses dans le texte pour souligner la validité de l’interprétation. </a:t>
            </a:r>
          </a:p>
          <a:p>
            <a:pPr algn="just"/>
            <a:r>
              <a:rPr lang="fr-FR" dirty="0" smtClean="0"/>
              <a:t>À la fin de l’explication de chaque mouvement, proposer une transition (une conclusion partielle).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841642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457200"/>
            <a:r>
              <a:rPr lang="fr-FR" sz="4000" b="1" kern="1200" dirty="0">
                <a:solidFill>
                  <a:srgbClr val="FA8606"/>
                </a:solidFill>
              </a:rPr>
              <a:t>3- 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Rappeler les conclusions partielles;</a:t>
            </a:r>
          </a:p>
          <a:p>
            <a:r>
              <a:rPr lang="fr-FR" dirty="0" smtClean="0"/>
              <a:t>Répondre à la problématique;</a:t>
            </a:r>
          </a:p>
          <a:p>
            <a:r>
              <a:rPr lang="fr-FR" dirty="0" smtClean="0"/>
              <a:t>Proposer une ouverture ( sur l’œuvre intégrale, sur un autre texte du même auteur, sur une œuvre qui s’inscrit dans le même mouvement littéraire ou qui traite du même thème, etc.).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69805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457200"/>
            <a:r>
              <a:rPr lang="fr-FR" sz="4000" b="1" kern="1200" dirty="0">
                <a:solidFill>
                  <a:srgbClr val="FA8606"/>
                </a:solidFill>
              </a:rPr>
              <a:t>A éviter!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4433" y="2776653"/>
            <a:ext cx="11658600" cy="3532071"/>
          </a:xfrm>
        </p:spPr>
        <p:txBody>
          <a:bodyPr/>
          <a:lstStyle/>
          <a:p>
            <a:pPr algn="just"/>
            <a:r>
              <a:rPr lang="fr-FR" dirty="0" smtClean="0"/>
              <a:t>Absence de problématique;</a:t>
            </a:r>
          </a:p>
          <a:p>
            <a:pPr algn="just"/>
            <a:r>
              <a:rPr lang="fr-FR" dirty="0" smtClean="0"/>
              <a:t>Explication du texte loin de l’optique annoncée dans la problématique;</a:t>
            </a:r>
          </a:p>
          <a:p>
            <a:pPr algn="just"/>
            <a:r>
              <a:rPr lang="fr-FR" dirty="0" smtClean="0"/>
              <a:t>Le </a:t>
            </a:r>
            <a:r>
              <a:rPr lang="fr-FR" dirty="0" err="1" smtClean="0"/>
              <a:t>paraphrasage</a:t>
            </a:r>
            <a:r>
              <a:rPr lang="fr-FR" dirty="0" smtClean="0"/>
              <a:t> et le </a:t>
            </a:r>
            <a:r>
              <a:rPr lang="fr-FR" dirty="0" err="1" smtClean="0"/>
              <a:t>rephrasage</a:t>
            </a:r>
            <a:r>
              <a:rPr lang="fr-FR" dirty="0" smtClean="0"/>
              <a:t>;</a:t>
            </a:r>
          </a:p>
          <a:p>
            <a:pPr algn="just"/>
            <a:r>
              <a:rPr lang="fr-FR" dirty="0" smtClean="0"/>
              <a:t>La juxtaposition de remarques ou d’idées décousues.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782479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apier de riz">
  <a:themeElements>
    <a:clrScheme name="Papier de riz 4">
      <a:dk1>
        <a:srgbClr val="00264C"/>
      </a:dk1>
      <a:lt1>
        <a:srgbClr val="FFFFFF"/>
      </a:lt1>
      <a:dk2>
        <a:srgbClr val="333333"/>
      </a:dk2>
      <a:lt2>
        <a:srgbClr val="2E697E"/>
      </a:lt2>
      <a:accent1>
        <a:srgbClr val="BAC8AA"/>
      </a:accent1>
      <a:accent2>
        <a:srgbClr val="6E9883"/>
      </a:accent2>
      <a:accent3>
        <a:srgbClr val="FFFFFF"/>
      </a:accent3>
      <a:accent4>
        <a:srgbClr val="001F40"/>
      </a:accent4>
      <a:accent5>
        <a:srgbClr val="D9E0D2"/>
      </a:accent5>
      <a:accent6>
        <a:srgbClr val="638976"/>
      </a:accent6>
      <a:hlink>
        <a:srgbClr val="CC9900"/>
      </a:hlink>
      <a:folHlink>
        <a:srgbClr val="7DAECF"/>
      </a:folHlink>
    </a:clrScheme>
    <a:fontScheme name="Papier de riz">
      <a:majorFont>
        <a:latin typeface="Tahom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60001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60001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Papier de riz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ier de riz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ier de riz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ier de riz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ier de riz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Méthologies enseignement FLE</Template>
  <TotalTime>158</TotalTime>
  <Words>329</Words>
  <Application>Microsoft Office PowerPoint</Application>
  <PresentationFormat>Grand écran</PresentationFormat>
  <Paragraphs>29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Tahoma</vt:lpstr>
      <vt:lpstr>Times New Roman</vt:lpstr>
      <vt:lpstr>Wingdings</vt:lpstr>
      <vt:lpstr>Papier de riz</vt:lpstr>
      <vt:lpstr>Présentation PowerPoint</vt:lpstr>
      <vt:lpstr>L’explication linéaire/l’analyse linéaire/ commentaire linéaire</vt:lpstr>
      <vt:lpstr>Présentation PowerPoint</vt:lpstr>
      <vt:lpstr>1- Introduction </vt:lpstr>
      <vt:lpstr>2- Développement</vt:lpstr>
      <vt:lpstr>3- conclusion</vt:lpstr>
      <vt:lpstr>A éviter!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17</cp:revision>
  <dcterms:created xsi:type="dcterms:W3CDTF">2020-04-07T19:01:34Z</dcterms:created>
  <dcterms:modified xsi:type="dcterms:W3CDTF">2020-04-10T22:44:01Z</dcterms:modified>
</cp:coreProperties>
</file>