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7" autoAdjust="0"/>
    <p:restoredTop sz="94617" autoAdjust="0"/>
  </p:normalViewPr>
  <p:slideViewPr>
    <p:cSldViewPr>
      <p:cViewPr varScale="1">
        <p:scale>
          <a:sx n="69" d="100"/>
          <a:sy n="69" d="100"/>
        </p:scale>
        <p:origin x="-53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CEABB60-BED6-4ABD-B627-2E15A82D018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73E4E-6244-4FDA-BC39-D89B20CD39C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E23A4-0646-4250-A53F-A02DD8E12B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40DB-53CE-46A0-B621-3ED20AF0943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6DEC32-E6CE-44C6-841B-B9B1EB54D58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DC692-65E1-432F-A246-6CA97A02F2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E1591-1E92-4B77-8BD3-F3537CD34E5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246D5F-EF2A-4111-A388-0C91479DC13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CED4F-EF6F-4DA4-B92C-6F96D5BE57E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33A571-E150-40F6-BC5E-B5CBB2CB15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F325BB-1EF5-4A51-8997-009838E2F24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9D133-428D-4B05-9653-2FB2BE7E493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121FC68-7E72-4C2F-A031-0D93479C9B7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fr-FR" b="1" smtClean="0">
                <a:solidFill>
                  <a:schemeClr val="tx1"/>
                </a:solidFill>
              </a:rPr>
              <a:t>1. LE LANGAGE SQL DDL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pPr eaLnBrk="1" hangingPunct="1"/>
            <a:r>
              <a:rPr lang="fr-FR" sz="2400" b="1" smtClean="0">
                <a:solidFill>
                  <a:schemeClr val="tx1"/>
                </a:solidFill>
              </a:rPr>
              <a:t>Valeur par défaut d'une colonne</a:t>
            </a:r>
            <a:r>
              <a:rPr lang="fr-FR" sz="4000" b="1" smtClean="0">
                <a:solidFill>
                  <a:schemeClr val="tx1"/>
                </a:solidFill>
              </a:rPr>
              <a:t/>
            </a:r>
            <a:br>
              <a:rPr lang="fr-FR" sz="4000" b="1" smtClean="0">
                <a:solidFill>
                  <a:schemeClr val="tx1"/>
                </a:solidFill>
              </a:rPr>
            </a:br>
            <a:r>
              <a:rPr lang="fr-FR" sz="2400" b="1" smtClean="0">
                <a:solidFill>
                  <a:schemeClr val="tx1"/>
                </a:solidFill>
              </a:rPr>
              <a:t>Sera assignée à la colonne si on ne spécifie pas de valeur </a:t>
            </a:r>
            <a:br>
              <a:rPr lang="fr-FR" sz="2400" b="1" smtClean="0">
                <a:solidFill>
                  <a:schemeClr val="tx1"/>
                </a:solidFill>
              </a:rPr>
            </a:br>
            <a:r>
              <a:rPr lang="fr-FR" sz="2400" b="1" smtClean="0">
                <a:solidFill>
                  <a:schemeClr val="tx1"/>
                </a:solidFill>
              </a:rPr>
              <a:t>lors de la création d'une ligne</a:t>
            </a:r>
            <a:r>
              <a:rPr lang="fr-FR" sz="4000" b="1" smtClean="0">
                <a:solidFill>
                  <a:schemeClr val="tx1"/>
                </a:solidFill>
              </a:rPr>
              <a:t> </a:t>
            </a:r>
            <a:br>
              <a:rPr lang="fr-FR" sz="4000" b="1" smtClean="0">
                <a:solidFill>
                  <a:schemeClr val="tx1"/>
                </a:solidFill>
              </a:rPr>
            </a:br>
            <a:endParaRPr lang="fr-FR" sz="4000" b="1" smtClean="0">
              <a:solidFill>
                <a:schemeClr val="tx1"/>
              </a:solidFill>
            </a:endParaRPr>
          </a:p>
        </p:txBody>
      </p:sp>
      <p:sp>
        <p:nvSpPr>
          <p:cNvPr id="11267" name="Text Box 4"/>
          <p:cNvSpPr>
            <a:spLocks noChangeArrowheads="1"/>
          </p:cNvSpPr>
          <p:nvPr>
            <p:ph type="body" idx="1"/>
          </p:nvPr>
        </p:nvSpPr>
        <p:spPr>
          <a:xfrm>
            <a:off x="468313" y="1557338"/>
            <a:ext cx="8229600" cy="4525962"/>
          </a:xfrm>
          <a:solidFill>
            <a:srgbClr val="EAEAEA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81000" algn="l"/>
              </a:tabLst>
            </a:pPr>
            <a:r>
              <a:rPr lang="fr-FR" sz="2400" b="1" smtClean="0"/>
              <a:t>create table CLIENT ( 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NCLI     char(10) not null,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NOM      char(32) not null,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ADRESSE  char(60) not null,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LOCALITE char(30) not null default 'Paris',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CAT      char(2) default 'B1',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COMPTE   decimal(9,2) not null default 0.0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);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endParaRPr lang="fr-FR" sz="2400" b="1" smtClean="0"/>
          </a:p>
          <a:p>
            <a:pPr>
              <a:spcBef>
                <a:spcPct val="0"/>
              </a:spcBef>
              <a:buFontTx/>
              <a:buNone/>
              <a:tabLst>
                <a:tab pos="381000" algn="l"/>
              </a:tabLst>
            </a:pPr>
            <a:r>
              <a:rPr lang="fr-FR" sz="2800" smtClean="0"/>
              <a:t> </a:t>
            </a:r>
            <a:r>
              <a:rPr lang="fr-FR" sz="2400" b="1" smtClean="0"/>
              <a:t>create domain MONTANT decimal(9,2)</a:t>
            </a:r>
            <a:r>
              <a:rPr lang="fr-FR" sz="2400" b="1" smtClean="0">
                <a:solidFill>
                  <a:schemeClr val="accent2"/>
                </a:solidFill>
              </a:rPr>
              <a:t> default 0.0</a:t>
            </a:r>
            <a:r>
              <a:rPr lang="fr-FR" sz="2400" b="1" smtClean="0"/>
              <a:t>;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endParaRPr lang="fr-FR" sz="2400" b="1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z="2400" b="1" smtClean="0">
                <a:solidFill>
                  <a:schemeClr val="tx1"/>
                </a:solidFill>
              </a:rPr>
              <a:t>Les identifiants primaires (</a:t>
            </a:r>
            <a:r>
              <a:rPr lang="fr-FR" sz="2400" b="1" i="1" smtClean="0">
                <a:solidFill>
                  <a:schemeClr val="tx1"/>
                </a:solidFill>
              </a:rPr>
              <a:t>primary key</a:t>
            </a:r>
            <a:r>
              <a:rPr lang="fr-FR" sz="2400" b="1" smtClean="0">
                <a:solidFill>
                  <a:schemeClr val="tx1"/>
                </a:solidFill>
              </a:rPr>
              <a:t>)</a:t>
            </a:r>
          </a:p>
        </p:txBody>
      </p:sp>
      <p:grpSp>
        <p:nvGrpSpPr>
          <p:cNvPr id="12291" name="Group 4"/>
          <p:cNvGrpSpPr>
            <a:grpSpLocks/>
          </p:cNvGrpSpPr>
          <p:nvPr/>
        </p:nvGrpSpPr>
        <p:grpSpPr bwMode="auto">
          <a:xfrm>
            <a:off x="4284663" y="981075"/>
            <a:ext cx="2592387" cy="1727200"/>
            <a:chOff x="150" y="3156"/>
            <a:chExt cx="1050" cy="912"/>
          </a:xfrm>
        </p:grpSpPr>
        <p:sp>
          <p:nvSpPr>
            <p:cNvPr id="12293" name="Rectangle 5"/>
            <p:cNvSpPr>
              <a:spLocks noChangeArrowheads="1"/>
            </p:cNvSpPr>
            <p:nvPr/>
          </p:nvSpPr>
          <p:spPr bwMode="auto">
            <a:xfrm>
              <a:off x="150" y="3156"/>
              <a:ext cx="1050" cy="912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pic>
          <p:nvPicPr>
            <p:cNvPr id="12294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1" y="3172"/>
              <a:ext cx="677" cy="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2292" name="Text Box 7"/>
          <p:cNvSpPr>
            <a:spLocks noChangeArrowheads="1"/>
          </p:cNvSpPr>
          <p:nvPr>
            <p:ph type="body" idx="1"/>
          </p:nvPr>
        </p:nvSpPr>
        <p:spPr>
          <a:xfrm>
            <a:off x="457200" y="2781300"/>
            <a:ext cx="8229600" cy="3344863"/>
          </a:xfrm>
          <a:solidFill>
            <a:srgbClr val="EAEAEA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create table CLIENT ( NCLI     char(10) not null,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 NOM      char(32) not null,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 ADRESSE  char(60) not null,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 LOCALITE char(30) not null,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 CAT      char(2),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 COMPTE   decimal(9,2) not null,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 </a:t>
            </a:r>
            <a:r>
              <a:rPr lang="fr-FR" sz="2400" b="1" smtClean="0">
                <a:solidFill>
                  <a:schemeClr val="accent2"/>
                </a:solidFill>
              </a:rPr>
              <a:t>primary key (NCLI)</a:t>
            </a:r>
            <a:r>
              <a:rPr lang="fr-FR" sz="2400" b="1" smtClean="0"/>
              <a:t> );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z="2400" b="1" smtClean="0">
                <a:solidFill>
                  <a:schemeClr val="tx1"/>
                </a:solidFill>
              </a:rPr>
              <a:t>Les identifiants secondaires (</a:t>
            </a:r>
            <a:r>
              <a:rPr lang="fr-FR" sz="2400" b="1" i="1" smtClean="0">
                <a:solidFill>
                  <a:schemeClr val="tx1"/>
                </a:solidFill>
              </a:rPr>
              <a:t>candidate key</a:t>
            </a:r>
            <a:r>
              <a:rPr lang="fr-FR" sz="2400" b="1" smtClean="0">
                <a:solidFill>
                  <a:schemeClr val="tx1"/>
                </a:solidFill>
              </a:rPr>
              <a:t>)</a:t>
            </a:r>
            <a:br>
              <a:rPr lang="fr-FR" sz="2400" b="1" smtClean="0">
                <a:solidFill>
                  <a:schemeClr val="tx1"/>
                </a:solidFill>
              </a:rPr>
            </a:br>
            <a:endParaRPr lang="fr-FR" sz="2400" b="1" smtClean="0">
              <a:solidFill>
                <a:schemeClr val="tx1"/>
              </a:solidFill>
            </a:endParaRPr>
          </a:p>
        </p:txBody>
      </p:sp>
      <p:grpSp>
        <p:nvGrpSpPr>
          <p:cNvPr id="13315" name="Group 4"/>
          <p:cNvGrpSpPr>
            <a:grpSpLocks/>
          </p:cNvGrpSpPr>
          <p:nvPr/>
        </p:nvGrpSpPr>
        <p:grpSpPr bwMode="auto">
          <a:xfrm>
            <a:off x="3563938" y="836613"/>
            <a:ext cx="2663825" cy="1609725"/>
            <a:chOff x="1186" y="1272"/>
            <a:chExt cx="1050" cy="1014"/>
          </a:xfrm>
        </p:grpSpPr>
        <p:sp>
          <p:nvSpPr>
            <p:cNvPr id="13317" name="Rectangle 5"/>
            <p:cNvSpPr>
              <a:spLocks noChangeArrowheads="1"/>
            </p:cNvSpPr>
            <p:nvPr/>
          </p:nvSpPr>
          <p:spPr bwMode="auto">
            <a:xfrm>
              <a:off x="1186" y="1272"/>
              <a:ext cx="1050" cy="1014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pic>
          <p:nvPicPr>
            <p:cNvPr id="13318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73" y="1279"/>
              <a:ext cx="677" cy="9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3316" name="Text Box 7"/>
          <p:cNvSpPr>
            <a:spLocks noChangeArrowheads="1"/>
          </p:cNvSpPr>
          <p:nvPr>
            <p:ph type="body" idx="1"/>
          </p:nvPr>
        </p:nvSpPr>
        <p:spPr>
          <a:xfrm>
            <a:off x="457200" y="2492375"/>
            <a:ext cx="8229600" cy="3633788"/>
          </a:xfrm>
          <a:solidFill>
            <a:srgbClr val="EAEAEA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create table CLIENT ( NCLI     char(10) not null,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		    NOM      char(32) not null,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 	    ADRESSE  char(60) not null,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 	    LOCALITE char(30) not null,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 	    CAT      char(2),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 	    COMPTE   decimal(9,2) not null,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 	    primary key (NCLI),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 	    </a:t>
            </a:r>
            <a:r>
              <a:rPr lang="fr-FR" sz="2400" b="1" smtClean="0">
                <a:solidFill>
                  <a:schemeClr val="accent2"/>
                </a:solidFill>
              </a:rPr>
              <a:t>unique (NOM)</a:t>
            </a:r>
            <a:r>
              <a:rPr lang="fr-FR" sz="2400" b="1" smtClean="0"/>
              <a:t> );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z="2400" b="1" smtClean="0">
                <a:solidFill>
                  <a:schemeClr val="tx1"/>
                </a:solidFill>
              </a:rPr>
              <a:t>Les clés étrangères (</a:t>
            </a:r>
            <a:r>
              <a:rPr lang="fr-FR" sz="2400" b="1" i="1" smtClean="0">
                <a:solidFill>
                  <a:schemeClr val="tx1"/>
                </a:solidFill>
              </a:rPr>
              <a:t>foreign key</a:t>
            </a:r>
            <a:r>
              <a:rPr lang="fr-FR" sz="2400" b="1" smtClean="0">
                <a:solidFill>
                  <a:schemeClr val="tx1"/>
                </a:solidFill>
              </a:rPr>
              <a:t>)</a:t>
            </a:r>
            <a:r>
              <a:rPr lang="fr-FR" sz="4000" b="1" smtClean="0">
                <a:solidFill>
                  <a:schemeClr val="tx1"/>
                </a:solidFill>
              </a:rPr>
              <a:t/>
            </a:r>
            <a:br>
              <a:rPr lang="fr-FR" sz="4000" b="1" smtClean="0">
                <a:solidFill>
                  <a:schemeClr val="tx1"/>
                </a:solidFill>
              </a:rPr>
            </a:br>
            <a:endParaRPr lang="fr-FR" sz="4000" b="1" smtClean="0">
              <a:solidFill>
                <a:schemeClr val="tx1"/>
              </a:solidFill>
            </a:endParaRPr>
          </a:p>
        </p:txBody>
      </p:sp>
      <p:grpSp>
        <p:nvGrpSpPr>
          <p:cNvPr id="14339" name="Group 4"/>
          <p:cNvGrpSpPr>
            <a:grpSpLocks/>
          </p:cNvGrpSpPr>
          <p:nvPr/>
        </p:nvGrpSpPr>
        <p:grpSpPr bwMode="auto">
          <a:xfrm>
            <a:off x="3059113" y="765175"/>
            <a:ext cx="3817937" cy="1943100"/>
            <a:chOff x="2418" y="1272"/>
            <a:chExt cx="1500" cy="912"/>
          </a:xfrm>
        </p:grpSpPr>
        <p:sp>
          <p:nvSpPr>
            <p:cNvPr id="14341" name="Rectangle 5"/>
            <p:cNvSpPr>
              <a:spLocks noChangeArrowheads="1"/>
            </p:cNvSpPr>
            <p:nvPr/>
          </p:nvSpPr>
          <p:spPr bwMode="auto">
            <a:xfrm>
              <a:off x="2418" y="1272"/>
              <a:ext cx="1500" cy="912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pic>
          <p:nvPicPr>
            <p:cNvPr id="14342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35" y="1282"/>
              <a:ext cx="1478" cy="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4340" name="Text Box 7"/>
          <p:cNvSpPr>
            <a:spLocks noChangeArrowheads="1"/>
          </p:cNvSpPr>
          <p:nvPr>
            <p:ph type="body" idx="1"/>
          </p:nvPr>
        </p:nvSpPr>
        <p:spPr>
          <a:xfrm>
            <a:off x="0" y="2852738"/>
            <a:ext cx="9144000" cy="4525962"/>
          </a:xfrm>
          <a:solidFill>
            <a:srgbClr val="EAEAEA"/>
          </a:solidFill>
        </p:spPr>
        <p:txBody>
          <a:bodyPr/>
          <a:lstStyle/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2200" b="1" smtClean="0"/>
              <a:t>create table COMMANDE (NCOM     char(12) not null,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2200" b="1" smtClean="0"/>
              <a:t>                                         NCLI     char(10) not null,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2200" b="1" smtClean="0"/>
              <a:t>                                        DATECOM  date not null,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2200" b="1" smtClean="0"/>
              <a:t>                                        primary key (NCOM),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2200" b="1" smtClean="0"/>
              <a:t>                                        foreign key (NCLI) references CLIENT);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endParaRPr lang="fr-FR" sz="2200" b="1" smtClean="0"/>
          </a:p>
          <a:p>
            <a:pPr eaLnBrk="1" hangingPunct="1">
              <a:tabLst>
                <a:tab pos="381000" algn="l"/>
              </a:tabLst>
            </a:pPr>
            <a:r>
              <a:rPr lang="fr-FR" sz="2400" b="1" smtClean="0"/>
              <a:t>Si l'identifiant cible est secondaire (</a:t>
            </a:r>
            <a:r>
              <a:rPr lang="fr-FR" sz="2400" b="1" i="1" smtClean="0"/>
              <a:t>possible mais</a:t>
            </a:r>
            <a:r>
              <a:rPr lang="fr-FR" sz="2400" b="1" smtClean="0"/>
              <a:t> </a:t>
            </a:r>
            <a:r>
              <a:rPr lang="fr-FR" sz="2400" b="1" i="1" smtClean="0"/>
              <a:t>déconseillé</a:t>
            </a:r>
            <a:r>
              <a:rPr lang="fr-FR" sz="2400" b="1" smtClean="0"/>
              <a:t>) :             </a:t>
            </a:r>
          </a:p>
          <a:p>
            <a:pPr eaLnBrk="1" hangingPunct="1">
              <a:tabLst>
                <a:tab pos="381000" algn="l"/>
              </a:tabLst>
            </a:pPr>
            <a:r>
              <a:rPr lang="fr-FR" sz="2400" b="1" smtClean="0"/>
              <a:t>            </a:t>
            </a:r>
            <a:r>
              <a:rPr lang="fr-FR" sz="2400" b="1" smtClean="0">
                <a:solidFill>
                  <a:schemeClr val="accent2"/>
                </a:solidFill>
              </a:rPr>
              <a:t>foreign key (NOM) references CLIENT(NOM)</a:t>
            </a:r>
            <a:endParaRPr lang="fr-FR" sz="2400" b="1" smtClean="0"/>
          </a:p>
          <a:p>
            <a:pPr eaLnBrk="1" hangingPunct="1">
              <a:buFontTx/>
              <a:buNone/>
              <a:tabLst>
                <a:tab pos="381000" algn="l"/>
              </a:tabLst>
            </a:pPr>
            <a:endParaRPr lang="fr-FR" sz="28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z="2400" b="1" smtClean="0">
                <a:solidFill>
                  <a:schemeClr val="tx1"/>
                </a:solidFill>
              </a:rPr>
              <a:t>Variante : contraintes de colonne</a:t>
            </a:r>
          </a:p>
        </p:txBody>
      </p:sp>
      <p:sp>
        <p:nvSpPr>
          <p:cNvPr id="15363" name="Text Box 4"/>
          <p:cNvSpPr>
            <a:spLocks noChangeArrowheads="1"/>
          </p:cNvSpPr>
          <p:nvPr>
            <p:ph type="body" idx="1"/>
          </p:nvPr>
        </p:nvSpPr>
        <p:spPr>
          <a:xfrm>
            <a:off x="457200" y="1600200"/>
            <a:ext cx="8229600" cy="4997450"/>
          </a:xfrm>
          <a:solidFill>
            <a:srgbClr val="EAEAEA"/>
          </a:solidFill>
        </p:spPr>
        <p:txBody>
          <a:bodyPr/>
          <a:lstStyle/>
          <a:p>
            <a:pPr eaLnBrk="1" hangingPunct="1">
              <a:tabLst>
                <a:tab pos="381000" algn="l"/>
              </a:tabLst>
            </a:pPr>
            <a:r>
              <a:rPr lang="fr-FR" sz="1700" b="1" smtClean="0"/>
              <a:t>create table CLIENT ( 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1700" b="1" smtClean="0"/>
              <a:t>             NCLI char(10) </a:t>
            </a:r>
            <a:r>
              <a:rPr lang="fr-FR" sz="1700" b="1" smtClean="0">
                <a:solidFill>
                  <a:schemeClr val="accent2"/>
                </a:solidFill>
              </a:rPr>
              <a:t>not null primary key</a:t>
            </a:r>
            <a:r>
              <a:rPr lang="fr-FR" sz="1700" b="1" smtClean="0"/>
              <a:t>,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1700" b="1" smtClean="0"/>
              <a:t>             . . .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1700" b="1" smtClean="0"/>
              <a:t>                    );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endParaRPr lang="fr-FR" sz="1700" b="1" smtClean="0"/>
          </a:p>
          <a:p>
            <a:pPr eaLnBrk="1" hangingPunct="1">
              <a:buFontTx/>
              <a:buNone/>
              <a:tabLst>
                <a:tab pos="381000" algn="l"/>
              </a:tabLst>
            </a:pPr>
            <a:endParaRPr lang="fr-FR" sz="2400" b="1" smtClean="0"/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631825" y="3421063"/>
            <a:ext cx="7842250" cy="14732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lIns="162000" tIns="82800" rIns="378000" bIns="262800"/>
          <a:lstStyle/>
          <a:p>
            <a:pPr eaLnBrk="0" hangingPunct="0"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create table CLIENT ( </a:t>
            </a:r>
          </a:p>
          <a:p>
            <a:pPr eaLnBrk="0" hangingPunct="0"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             NCLI char(10) not null,</a:t>
            </a:r>
          </a:p>
          <a:p>
            <a:pPr eaLnBrk="0" hangingPunct="0"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             NOM  char(32) not null </a:t>
            </a:r>
            <a:r>
              <a:rPr lang="fr-FR" sz="1700" b="1">
                <a:solidFill>
                  <a:schemeClr val="accent2"/>
                </a:solidFill>
                <a:latin typeface="Courier New" pitchFamily="49" charset="0"/>
              </a:rPr>
              <a:t>unique</a:t>
            </a:r>
            <a:r>
              <a:rPr lang="fr-FR" sz="1700" b="1">
                <a:latin typeface="Courier New" pitchFamily="49" charset="0"/>
              </a:rPr>
              <a:t>,</a:t>
            </a:r>
          </a:p>
          <a:p>
            <a:pPr eaLnBrk="0" hangingPunct="0"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             . . .</a:t>
            </a:r>
          </a:p>
          <a:p>
            <a:pPr eaLnBrk="0" hangingPunct="0"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                    );</a:t>
            </a:r>
          </a:p>
          <a:p>
            <a:pPr eaLnBrk="0" hangingPunct="0">
              <a:tabLst>
                <a:tab pos="381000" algn="l"/>
              </a:tabLst>
            </a:pPr>
            <a:endParaRPr lang="fr-FR" sz="1700" b="1">
              <a:latin typeface="Courier New" pitchFamily="49" charset="0"/>
            </a:endParaRPr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631825" y="5097463"/>
            <a:ext cx="7842250" cy="12255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lIns="162000" tIns="82800" rIns="378000" bIns="262800"/>
          <a:lstStyle/>
          <a:p>
            <a:pPr eaLnBrk="0" hangingPunct="0"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create table COMMANDE (</a:t>
            </a:r>
          </a:p>
          <a:p>
            <a:pPr eaLnBrk="0" hangingPunct="0"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             NCOM  char(12) not null,</a:t>
            </a:r>
          </a:p>
          <a:p>
            <a:pPr eaLnBrk="0" hangingPunct="0"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             NCLI  char(10) not null</a:t>
            </a:r>
            <a:r>
              <a:rPr lang="fr-FR" sz="1700" b="1">
                <a:solidFill>
                  <a:schemeClr val="accent2"/>
                </a:solidFill>
                <a:latin typeface="Courier New" pitchFamily="49" charset="0"/>
              </a:rPr>
              <a:t> references CLIENT</a:t>
            </a:r>
            <a:r>
              <a:rPr lang="fr-FR" sz="1700" b="1">
                <a:latin typeface="Courier New" pitchFamily="49" charset="0"/>
              </a:rPr>
              <a:t>,</a:t>
            </a:r>
          </a:p>
          <a:p>
            <a:pPr eaLnBrk="0" hangingPunct="0"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             . . . 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z="2400" b="1" smtClean="0">
                <a:solidFill>
                  <a:schemeClr val="tx1"/>
                </a:solidFill>
              </a:rPr>
              <a:t>Variante : contraintes nommées</a:t>
            </a:r>
            <a:r>
              <a:rPr lang="fr-FR" sz="4000" b="1" smtClean="0">
                <a:solidFill>
                  <a:schemeClr val="tx1"/>
                </a:solidFill>
              </a:rPr>
              <a:t/>
            </a:r>
            <a:br>
              <a:rPr lang="fr-FR" sz="4000" b="1" smtClean="0">
                <a:solidFill>
                  <a:schemeClr val="tx1"/>
                </a:solidFill>
              </a:rPr>
            </a:br>
            <a:endParaRPr lang="fr-FR" sz="4000" b="1" smtClean="0">
              <a:solidFill>
                <a:schemeClr val="tx1"/>
              </a:solidFill>
            </a:endParaRPr>
          </a:p>
        </p:txBody>
      </p:sp>
      <p:sp>
        <p:nvSpPr>
          <p:cNvPr id="16387" name="Text Box 4"/>
          <p:cNvSpPr>
            <a:spLocks noChangeArrowheads="1"/>
          </p:cNvSpPr>
          <p:nvPr>
            <p:ph type="body" idx="1"/>
          </p:nvPr>
        </p:nvSpPr>
        <p:spPr>
          <a:solidFill>
            <a:srgbClr val="EAEAEA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tabLst>
                <a:tab pos="381000" algn="l"/>
              </a:tabLst>
            </a:pPr>
            <a:r>
              <a:rPr lang="fr-FR" sz="1800" b="1" smtClean="0"/>
              <a:t>create table COMMANDE (NCOM     char(12) not null,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381000" algn="l"/>
              </a:tabLst>
            </a:pPr>
            <a:r>
              <a:rPr lang="fr-FR" sz="1800" b="1" smtClean="0"/>
              <a:t>			                              NCLI     char(10) not null,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381000" algn="l"/>
              </a:tabLst>
            </a:pPr>
            <a:r>
              <a:rPr lang="fr-FR" sz="1800" b="1" smtClean="0"/>
              <a:t>                      	               DATECOM  date not null,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381000" algn="l"/>
              </a:tabLst>
            </a:pPr>
            <a:r>
              <a:rPr lang="fr-FR" sz="1800" b="1" smtClean="0"/>
              <a:t>             			</a:t>
            </a:r>
            <a:r>
              <a:rPr lang="fr-FR" sz="1800" b="1" smtClean="0">
                <a:solidFill>
                  <a:schemeClr val="accent2"/>
                </a:solidFill>
              </a:rPr>
              <a:t>constraint COMPK</a:t>
            </a:r>
            <a:r>
              <a:rPr lang="fr-FR" sz="1800" b="1" smtClean="0"/>
              <a:t> primary key (NCOM),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381000" algn="l"/>
              </a:tabLst>
            </a:pPr>
            <a:r>
              <a:rPr lang="fr-FR" sz="1800" b="1" smtClean="0"/>
              <a:t>             			</a:t>
            </a:r>
            <a:r>
              <a:rPr lang="fr-FR" sz="1800" b="1" smtClean="0">
                <a:solidFill>
                  <a:schemeClr val="accent2"/>
                </a:solidFill>
              </a:rPr>
              <a:t>constraint COMFK</a:t>
            </a:r>
            <a:r>
              <a:rPr lang="fr-FR" sz="1800" b="1" smtClean="0"/>
              <a:t> foreign key (NCLI)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381000" algn="l"/>
              </a:tabLst>
            </a:pPr>
            <a:r>
              <a:rPr lang="fr-FR" sz="1800" b="1" smtClean="0"/>
              <a:t>             			references CLIENT);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381000" algn="l"/>
              </a:tabLst>
            </a:pPr>
            <a:endParaRPr lang="fr-FR" sz="1800" b="1" smtClean="0"/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593725" y="3500438"/>
            <a:ext cx="7842250" cy="21653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lIns="162000" tIns="190800" rIns="378000" bIns="262800"/>
          <a:lstStyle/>
          <a:p>
            <a:pPr eaLnBrk="0" hangingPunct="0"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create table COMMANDE (</a:t>
            </a:r>
          </a:p>
          <a:p>
            <a:pPr eaLnBrk="0" hangingPunct="0"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             NCOM  char(12) </a:t>
            </a:r>
            <a:r>
              <a:rPr lang="fr-FR" sz="1700" b="1">
                <a:solidFill>
                  <a:schemeClr val="accent2"/>
                </a:solidFill>
                <a:latin typeface="Courier New" pitchFamily="49" charset="0"/>
              </a:rPr>
              <a:t>constraint COMPK</a:t>
            </a:r>
            <a:r>
              <a:rPr lang="fr-FR" sz="1700" b="1">
                <a:latin typeface="Courier New" pitchFamily="49" charset="0"/>
              </a:rPr>
              <a:t> not null,</a:t>
            </a:r>
          </a:p>
          <a:p>
            <a:pPr eaLnBrk="0" hangingPunct="0"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             NCLI  char(10) not null </a:t>
            </a:r>
            <a:r>
              <a:rPr lang="fr-FR" sz="1700" b="1">
                <a:solidFill>
                  <a:schemeClr val="accent2"/>
                </a:solidFill>
                <a:latin typeface="Courier New" pitchFamily="49" charset="0"/>
              </a:rPr>
              <a:t>constraint COMFK</a:t>
            </a:r>
            <a:endParaRPr lang="fr-FR" sz="1700" b="1">
              <a:latin typeface="Courier New" pitchFamily="49" charset="0"/>
            </a:endParaRPr>
          </a:p>
          <a:p>
            <a:pPr eaLnBrk="0" hangingPunct="0"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             references CLIENT,</a:t>
            </a:r>
          </a:p>
          <a:p>
            <a:pPr eaLnBrk="0" hangingPunct="0"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             . . . );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>
            <a:spLocks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fr-FR" sz="2400" b="1" smtClean="0"/>
              <a:t>Suppression d'une table</a:t>
            </a:r>
          </a:p>
        </p:txBody>
      </p:sp>
      <p:sp>
        <p:nvSpPr>
          <p:cNvPr id="17411" name="Text Box 5"/>
          <p:cNvSpPr>
            <a:spLocks noChangeArrowheads="1"/>
          </p:cNvSpPr>
          <p:nvPr>
            <p:ph type="body" idx="1"/>
          </p:nvPr>
        </p:nvSpPr>
        <p:spPr>
          <a:xfrm>
            <a:off x="395288" y="1773238"/>
            <a:ext cx="8229600" cy="4525962"/>
          </a:xfrm>
          <a:solidFill>
            <a:srgbClr val="EAEAEA"/>
          </a:solidFill>
        </p:spPr>
        <p:txBody>
          <a:bodyPr/>
          <a:lstStyle/>
          <a:p>
            <a:pPr>
              <a:spcBef>
                <a:spcPct val="0"/>
              </a:spcBef>
              <a:buFontTx/>
              <a:buNone/>
              <a:tabLst>
                <a:tab pos="381000" algn="l"/>
              </a:tabLst>
            </a:pPr>
            <a:r>
              <a:rPr lang="fr-FR" sz="2400" b="1" smtClean="0"/>
              <a:t>drop table COMMANDE;</a:t>
            </a:r>
          </a:p>
          <a:p>
            <a:pPr>
              <a:spcBef>
                <a:spcPct val="0"/>
              </a:spcBef>
              <a:buFontTx/>
              <a:buNone/>
              <a:tabLst>
                <a:tab pos="381000" algn="l"/>
              </a:tabLst>
            </a:pPr>
            <a:endParaRPr lang="fr-FR" sz="2400" b="1" smtClean="0"/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539750" y="2781300"/>
            <a:ext cx="74422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b="1"/>
              <a:t>Attention, opération sous haute surveillance ! </a:t>
            </a:r>
          </a:p>
          <a:p>
            <a:pPr marL="381000" lvl="1" indent="-190500" eaLnBrk="0" hangingPunct="0">
              <a:spcBef>
                <a:spcPct val="25000"/>
              </a:spcBef>
              <a:buFontTx/>
              <a:buChar char="•"/>
            </a:pPr>
            <a:r>
              <a:rPr lang="fr-FR"/>
              <a:t>la table ne doit plus être référencée par une clé étrangère; la table DETAIL (ou sa clé étrangère vers COMMANDE) doit avoir été supprimée</a:t>
            </a:r>
          </a:p>
          <a:p>
            <a:pPr marL="381000" lvl="1" indent="-190500" eaLnBrk="0" hangingPunct="0"/>
            <a:endParaRPr lang="fr-F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>
            <a:spLocks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fr-FR" sz="2400" b="1" smtClean="0"/>
              <a:t>1.4 MODIFICATION D'UNE TABLE</a:t>
            </a:r>
          </a:p>
        </p:txBody>
      </p:sp>
      <p:grpSp>
        <p:nvGrpSpPr>
          <p:cNvPr id="18435" name="Group 5"/>
          <p:cNvGrpSpPr>
            <a:grpSpLocks/>
          </p:cNvGrpSpPr>
          <p:nvPr/>
        </p:nvGrpSpPr>
        <p:grpSpPr bwMode="auto">
          <a:xfrm>
            <a:off x="769938" y="1700213"/>
            <a:ext cx="7916862" cy="2406650"/>
            <a:chOff x="485" y="1527"/>
            <a:chExt cx="4987" cy="1060"/>
          </a:xfrm>
        </p:grpSpPr>
        <p:sp>
          <p:nvSpPr>
            <p:cNvPr id="18438" name="AutoShape 6"/>
            <p:cNvSpPr>
              <a:spLocks noChangeArrowheads="1"/>
            </p:cNvSpPr>
            <p:nvPr/>
          </p:nvSpPr>
          <p:spPr bwMode="auto">
            <a:xfrm>
              <a:off x="485" y="1527"/>
              <a:ext cx="4987" cy="1060"/>
            </a:xfrm>
            <a:prstGeom prst="roundRect">
              <a:avLst>
                <a:gd name="adj" fmla="val 3361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18039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6666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8437" name="Rectangle 7"/>
            <p:cNvSpPr>
              <a:spLocks noChangeArrowheads="1"/>
            </p:cNvSpPr>
            <p:nvPr/>
          </p:nvSpPr>
          <p:spPr bwMode="auto">
            <a:xfrm>
              <a:off x="485" y="1626"/>
              <a:ext cx="4987" cy="921"/>
            </a:xfrm>
            <a:prstGeom prst="rect">
              <a:avLst/>
            </a:prstGeom>
            <a:solidFill>
              <a:srgbClr val="D7D7D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/>
            <a:lstStyle/>
            <a:p>
              <a:pPr marL="190500" indent="-190500" eaLnBrk="0" hangingPunct="0">
                <a:spcBef>
                  <a:spcPct val="50000"/>
                </a:spcBef>
              </a:pPr>
              <a:endParaRPr lang="fr-FR" sz="1200" b="1"/>
            </a:p>
            <a:p>
              <a:pPr marL="190500" indent="-190500" eaLnBrk="0" hangingPunct="0">
                <a:spcBef>
                  <a:spcPct val="20000"/>
                </a:spcBef>
              </a:pPr>
              <a:r>
                <a:rPr lang="fr-FR" b="1"/>
                <a:t>a)  Ajout, retrait et modification d'une colonne</a:t>
              </a:r>
            </a:p>
            <a:p>
              <a:pPr marL="190500" indent="-190500" eaLnBrk="0" hangingPunct="0">
                <a:spcBef>
                  <a:spcPct val="75000"/>
                </a:spcBef>
              </a:pPr>
              <a:r>
                <a:rPr lang="fr-FR" b="1"/>
                <a:t>b)  Ajout et retrait d'une contrainte</a:t>
              </a:r>
            </a:p>
          </p:txBody>
        </p:sp>
        <p:sp>
          <p:nvSpPr>
            <p:cNvPr id="2" name="Text Box 8"/>
            <p:cNvSpPr txBox="1">
              <a:spLocks noChangeArrowheads="1"/>
            </p:cNvSpPr>
            <p:nvPr/>
          </p:nvSpPr>
          <p:spPr bwMode="auto">
            <a:xfrm>
              <a:off x="614" y="1539"/>
              <a:ext cx="3915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fr-FR" sz="800" b="1">
                  <a:solidFill>
                    <a:schemeClr val="bg1"/>
                  </a:solidFill>
                </a:rPr>
                <a:t>Contenu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z="2400" b="1" smtClean="0">
                <a:solidFill>
                  <a:schemeClr val="tx1"/>
                </a:solidFill>
              </a:rPr>
              <a:t>Ajout, retrait et modification d'une colonne</a:t>
            </a:r>
            <a:br>
              <a:rPr lang="fr-FR" sz="2400" b="1" smtClean="0">
                <a:solidFill>
                  <a:schemeClr val="tx1"/>
                </a:solidFill>
              </a:rPr>
            </a:br>
            <a:endParaRPr lang="fr-FR" sz="2400" b="1" smtClean="0">
              <a:solidFill>
                <a:schemeClr val="tx1"/>
              </a:solidFill>
            </a:endParaRPr>
          </a:p>
        </p:txBody>
      </p:sp>
      <p:sp>
        <p:nvSpPr>
          <p:cNvPr id="19459" name="Text Box 4"/>
          <p:cNvSpPr>
            <a:spLocks noChangeArrowheads="1"/>
          </p:cNvSpPr>
          <p:nvPr>
            <p:ph type="body" idx="1"/>
          </p:nvPr>
        </p:nvSpPr>
        <p:spPr>
          <a:solidFill>
            <a:srgbClr val="EAEAEA"/>
          </a:solidFill>
        </p:spPr>
        <p:txBody>
          <a:bodyPr/>
          <a:lstStyle/>
          <a:p>
            <a:pPr>
              <a:spcBef>
                <a:spcPct val="0"/>
              </a:spcBef>
              <a:buFontTx/>
              <a:buNone/>
              <a:tabLst>
                <a:tab pos="381000" algn="l"/>
              </a:tabLst>
            </a:pPr>
            <a:r>
              <a:rPr lang="fr-FR" sz="1700" b="1" smtClean="0"/>
              <a:t>alter table PRODUIT add column POIDS smallint;</a:t>
            </a:r>
          </a:p>
          <a:p>
            <a:pPr>
              <a:spcBef>
                <a:spcPct val="0"/>
              </a:spcBef>
              <a:buFontTx/>
              <a:buNone/>
              <a:tabLst>
                <a:tab pos="381000" algn="l"/>
              </a:tabLst>
            </a:pPr>
            <a:endParaRPr lang="fr-FR" sz="2000" b="1" smtClean="0"/>
          </a:p>
          <a:p>
            <a:pPr>
              <a:spcBef>
                <a:spcPct val="0"/>
              </a:spcBef>
              <a:buFontTx/>
              <a:buNone/>
              <a:tabLst>
                <a:tab pos="381000" algn="l"/>
              </a:tabLst>
            </a:pPr>
            <a:endParaRPr lang="fr-FR" sz="2000" b="1" smtClean="0"/>
          </a:p>
          <a:p>
            <a:pPr>
              <a:spcBef>
                <a:spcPct val="0"/>
              </a:spcBef>
              <a:buFontTx/>
              <a:buNone/>
              <a:tabLst>
                <a:tab pos="381000" algn="l"/>
              </a:tabLst>
            </a:pPr>
            <a:endParaRPr lang="fr-FR" sz="2000" b="1" smtClean="0"/>
          </a:p>
          <a:p>
            <a:pPr>
              <a:spcBef>
                <a:spcPct val="0"/>
              </a:spcBef>
              <a:buFontTx/>
              <a:buNone/>
              <a:tabLst>
                <a:tab pos="381000" algn="l"/>
              </a:tabLst>
            </a:pPr>
            <a:endParaRPr lang="fr-FR" sz="2000" b="1" smtClean="0"/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 rot="-1993605">
            <a:off x="7524750" y="1628775"/>
            <a:ext cx="692150" cy="274638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ajouter</a:t>
            </a:r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593725" y="2349500"/>
            <a:ext cx="7842250" cy="6477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lIns="162000" tIns="190800" rIns="378000" bIns="262800"/>
          <a:lstStyle/>
          <a:p>
            <a:pPr eaLnBrk="0" hangingPunct="0"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alter table PRODUIT drop column PRIX;</a:t>
            </a:r>
          </a:p>
        </p:txBody>
      </p:sp>
      <p:sp>
        <p:nvSpPr>
          <p:cNvPr id="19462" name="Rectangle 7"/>
          <p:cNvSpPr>
            <a:spLocks noChangeArrowheads="1"/>
          </p:cNvSpPr>
          <p:nvPr/>
        </p:nvSpPr>
        <p:spPr bwMode="auto">
          <a:xfrm rot="-1641324">
            <a:off x="7451725" y="2420938"/>
            <a:ext cx="928688" cy="274637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supprimer</a:t>
            </a:r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468313" y="3141663"/>
            <a:ext cx="7842250" cy="6731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lIns="162000" tIns="190800" rIns="378000" bIns="262800"/>
          <a:lstStyle/>
          <a:p>
            <a:pPr eaLnBrk="0" hangingPunct="0">
              <a:spcBef>
                <a:spcPts val="300"/>
              </a:spcBef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alter table CLIENT modify column CAT set '00';</a:t>
            </a:r>
          </a:p>
        </p:txBody>
      </p:sp>
      <p:sp>
        <p:nvSpPr>
          <p:cNvPr id="19464" name="Rectangle 9"/>
          <p:cNvSpPr>
            <a:spLocks noChangeArrowheads="1"/>
          </p:cNvSpPr>
          <p:nvPr/>
        </p:nvSpPr>
        <p:spPr bwMode="auto">
          <a:xfrm rot="-1641324">
            <a:off x="7308850" y="3068638"/>
            <a:ext cx="1281113" cy="45720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1200" b="1">
                <a:solidFill>
                  <a:srgbClr val="FFFF00"/>
                </a:solidFill>
              </a:rPr>
              <a:t>modifier valeur</a:t>
            </a:r>
          </a:p>
          <a:p>
            <a:pPr algn="ctr" eaLnBrk="0" hangingPunct="0"/>
            <a:r>
              <a:rPr lang="fr-FR" sz="1200" b="1">
                <a:solidFill>
                  <a:srgbClr val="FFFF00"/>
                </a:solidFill>
              </a:rPr>
              <a:t>par défaut</a:t>
            </a:r>
          </a:p>
        </p:txBody>
      </p:sp>
      <p:sp>
        <p:nvSpPr>
          <p:cNvPr id="19465" name="Text Box 10"/>
          <p:cNvSpPr txBox="1">
            <a:spLocks noChangeArrowheads="1"/>
          </p:cNvSpPr>
          <p:nvPr/>
        </p:nvSpPr>
        <p:spPr bwMode="auto">
          <a:xfrm>
            <a:off x="468313" y="4005263"/>
            <a:ext cx="7842250" cy="576262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lIns="162000" tIns="190800" rIns="378000" bIns="262800"/>
          <a:lstStyle/>
          <a:p>
            <a:pPr eaLnBrk="0" hangingPunct="0">
              <a:spcBef>
                <a:spcPts val="300"/>
              </a:spcBef>
              <a:tabLst>
                <a:tab pos="381000" algn="l"/>
              </a:tabLst>
            </a:pPr>
            <a:r>
              <a:rPr lang="fr-FR" sz="1700" b="1">
                <a:latin typeface="Courier New" pitchFamily="49" charset="0"/>
              </a:rPr>
              <a:t>alter table CLIENT modify column CAT drop default;</a:t>
            </a:r>
          </a:p>
        </p:txBody>
      </p:sp>
      <p:sp>
        <p:nvSpPr>
          <p:cNvPr id="19466" name="Rectangle 11"/>
          <p:cNvSpPr>
            <a:spLocks noChangeArrowheads="1"/>
          </p:cNvSpPr>
          <p:nvPr/>
        </p:nvSpPr>
        <p:spPr bwMode="auto">
          <a:xfrm rot="-1641324">
            <a:off x="7380288" y="3933825"/>
            <a:ext cx="1419225" cy="45720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fr-FR" sz="1200" b="1">
                <a:solidFill>
                  <a:srgbClr val="FFFF00"/>
                </a:solidFill>
              </a:rPr>
              <a:t>supprimer valeur</a:t>
            </a:r>
          </a:p>
          <a:p>
            <a:pPr algn="ctr" eaLnBrk="0" hangingPunct="0"/>
            <a:r>
              <a:rPr lang="fr-FR" sz="1200" b="1">
                <a:solidFill>
                  <a:srgbClr val="FFFF00"/>
                </a:solidFill>
              </a:rPr>
              <a:t>par défaut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3492500" y="2924175"/>
            <a:ext cx="2147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2400" b="1"/>
              <a:t>1.5 EXEMPLE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b="1" smtClean="0">
                <a:solidFill>
                  <a:schemeClr val="tx1"/>
                </a:solidFill>
              </a:rPr>
              <a:t>1. LE LANGAGE SQL DDL</a:t>
            </a:r>
          </a:p>
        </p:txBody>
      </p:sp>
      <p:grpSp>
        <p:nvGrpSpPr>
          <p:cNvPr id="3075" name="Group 4"/>
          <p:cNvGrpSpPr>
            <a:grpSpLocks/>
          </p:cNvGrpSpPr>
          <p:nvPr/>
        </p:nvGrpSpPr>
        <p:grpSpPr bwMode="auto">
          <a:xfrm>
            <a:off x="755650" y="1844675"/>
            <a:ext cx="7916863" cy="3392488"/>
            <a:chOff x="479" y="1473"/>
            <a:chExt cx="4987" cy="2137"/>
          </a:xfrm>
        </p:grpSpPr>
        <p:sp>
          <p:nvSpPr>
            <p:cNvPr id="3077" name="AutoShape 5"/>
            <p:cNvSpPr>
              <a:spLocks noChangeArrowheads="1"/>
            </p:cNvSpPr>
            <p:nvPr/>
          </p:nvSpPr>
          <p:spPr bwMode="auto">
            <a:xfrm>
              <a:off x="479" y="1473"/>
              <a:ext cx="4987" cy="2137"/>
            </a:xfrm>
            <a:prstGeom prst="roundRect">
              <a:avLst>
                <a:gd name="adj" fmla="val 1296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18039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6666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" name="Rectangle 6"/>
            <p:cNvSpPr>
              <a:spLocks noChangeArrowheads="1"/>
            </p:cNvSpPr>
            <p:nvPr/>
          </p:nvSpPr>
          <p:spPr bwMode="auto">
            <a:xfrm>
              <a:off x="479" y="1602"/>
              <a:ext cx="4987" cy="1975"/>
            </a:xfrm>
            <a:prstGeom prst="rect">
              <a:avLst/>
            </a:prstGeom>
            <a:solidFill>
              <a:srgbClr val="D7D7D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/>
            <a:lstStyle/>
            <a:p>
              <a:pPr marL="190500" indent="-190500" eaLnBrk="0" hangingPunct="0">
                <a:lnSpc>
                  <a:spcPct val="120000"/>
                </a:lnSpc>
                <a:spcBef>
                  <a:spcPct val="45000"/>
                </a:spcBef>
              </a:pPr>
              <a:r>
                <a:rPr lang="fr-FR" b="1"/>
                <a:t>1.1  Introduction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1.2  Création d'un schéma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1.3  Création d'une table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1.4  Modification d'une table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1.5  Les structures physiques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1.6  Exemple</a:t>
              </a:r>
            </a:p>
          </p:txBody>
        </p:sp>
        <p:sp>
          <p:nvSpPr>
            <p:cNvPr id="3078" name="Text Box 7"/>
            <p:cNvSpPr txBox="1">
              <a:spLocks noChangeArrowheads="1"/>
            </p:cNvSpPr>
            <p:nvPr/>
          </p:nvSpPr>
          <p:spPr bwMode="auto">
            <a:xfrm>
              <a:off x="608" y="1491"/>
              <a:ext cx="391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fr-FR" sz="800" b="1">
                  <a:solidFill>
                    <a:schemeClr val="bg1"/>
                  </a:solidFill>
                </a:rPr>
                <a:t>Contenu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1.6 Exemple - Le schéma</a:t>
            </a:r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2981325" y="1568450"/>
            <a:ext cx="3257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b="1"/>
              <a:t>Traduire ce schéma en SQL </a:t>
            </a:r>
          </a:p>
        </p:txBody>
      </p:sp>
      <p:grpSp>
        <p:nvGrpSpPr>
          <p:cNvPr id="21508" name="Group 6"/>
          <p:cNvGrpSpPr>
            <a:grpSpLocks/>
          </p:cNvGrpSpPr>
          <p:nvPr/>
        </p:nvGrpSpPr>
        <p:grpSpPr bwMode="auto">
          <a:xfrm>
            <a:off x="1543050" y="2238375"/>
            <a:ext cx="6181725" cy="3400425"/>
            <a:chOff x="978" y="1032"/>
            <a:chExt cx="3894" cy="2142"/>
          </a:xfrm>
        </p:grpSpPr>
        <p:sp>
          <p:nvSpPr>
            <p:cNvPr id="21509" name="Rectangle 7"/>
            <p:cNvSpPr>
              <a:spLocks noChangeArrowheads="1"/>
            </p:cNvSpPr>
            <p:nvPr/>
          </p:nvSpPr>
          <p:spPr bwMode="auto">
            <a:xfrm>
              <a:off x="978" y="1032"/>
              <a:ext cx="3894" cy="2142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pic>
          <p:nvPicPr>
            <p:cNvPr id="21510" name="Picture 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1" y="1109"/>
              <a:ext cx="3593" cy="1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723900" y="1268413"/>
            <a:ext cx="7732713" cy="15779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fr-FR" b="1">
                <a:latin typeface="Courier New" pitchFamily="49" charset="0"/>
              </a:rPr>
              <a:t>create schema CLICOM; </a:t>
            </a:r>
          </a:p>
          <a:p>
            <a:pPr eaLnBrk="0" hangingPunct="0">
              <a:lnSpc>
                <a:spcPct val="90000"/>
              </a:lnSpc>
            </a:pPr>
            <a:endParaRPr lang="fr-FR" b="1">
              <a:latin typeface="Courier New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fr-FR" b="1">
                <a:latin typeface="Courier New" pitchFamily="49" charset="0"/>
              </a:rPr>
              <a:t>create dbspace CLI_PRO_DAT;</a:t>
            </a:r>
          </a:p>
          <a:p>
            <a:pPr eaLnBrk="0" hangingPunct="0">
              <a:lnSpc>
                <a:spcPct val="90000"/>
              </a:lnSpc>
            </a:pPr>
            <a:endParaRPr lang="fr-FR" b="1">
              <a:latin typeface="Courier New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fr-FR" b="1">
                <a:latin typeface="Courier New" pitchFamily="49" charset="0"/>
              </a:rPr>
              <a:t>create dbspace COM_DAT;</a:t>
            </a:r>
          </a:p>
          <a:p>
            <a:pPr eaLnBrk="0" hangingPunct="0">
              <a:lnSpc>
                <a:spcPct val="90000"/>
              </a:lnSpc>
            </a:pPr>
            <a:endParaRPr lang="fr-FR" b="1">
              <a:latin typeface="Courier New" pitchFamily="49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0" y="115888"/>
            <a:ext cx="8534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1.6 Exemple - Les tables</a:t>
            </a: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0" y="692150"/>
            <a:ext cx="9144000" cy="58293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create table CLIENT (  NCLI     char(10) not null,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   NOM      char(32) not null,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   ADRESSE  char(60) not null,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   LOCALITE char(30) not null,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   CAT      char(2),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   COMPTE   decimal(9,2) not null,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primary key (NCLI) ) in CLI_PRO_DAT; </a:t>
            </a:r>
          </a:p>
          <a:p>
            <a:pPr eaLnBrk="0" hangingPunct="0">
              <a:lnSpc>
                <a:spcPct val="90000"/>
              </a:lnSpc>
            </a:pPr>
            <a:endParaRPr lang="fr-FR" sz="1600" b="1">
              <a:latin typeface="Courier New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create table PRODUIT ( NPRO     char(15) not null,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   LIBELLE  char(60) not null,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   PRIX     decimal(6) not null,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   QSTOCK   decimal(8) not null,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primary key (NPRO) ) in CLI_PRO_DAT;</a:t>
            </a:r>
          </a:p>
          <a:p>
            <a:pPr eaLnBrk="0" hangingPunct="0">
              <a:lnSpc>
                <a:spcPct val="90000"/>
              </a:lnSpc>
            </a:pPr>
            <a:endParaRPr lang="fr-FR" sz="1600" b="1">
              <a:latin typeface="Courier New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create table COMMANDE (NCOM     char(12) not null,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   NCLI     char(10) not null,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   DATECOM  date not null,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primary key (NCOM),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foreign key (NCLI) references CLIENT) in COM_DAT;</a:t>
            </a:r>
          </a:p>
          <a:p>
            <a:pPr eaLnBrk="0" hangingPunct="0">
              <a:lnSpc>
                <a:spcPct val="90000"/>
              </a:lnSpc>
            </a:pPr>
            <a:endParaRPr lang="fr-FR" sz="1600" b="1">
              <a:latin typeface="Courier New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create table DETAIL (  NCOM     char(12) not null,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   NPRO     char(15) not null,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   QCOM    decimal(8) not null,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primary key (NCOM,NPRO),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foreign key (NCOM) references COMMANDE,</a:t>
            </a:r>
          </a:p>
          <a:p>
            <a:pPr eaLnBrk="0" hangingPunct="0">
              <a:lnSpc>
                <a:spcPct val="90000"/>
              </a:lnSpc>
            </a:pPr>
            <a:r>
              <a:rPr lang="fr-FR" sz="1600" b="1">
                <a:latin typeface="Courier New" pitchFamily="49" charset="0"/>
              </a:rPr>
              <a:t>                    foreign key (NPRO) references PRODUIT) in COM_DAT;</a:t>
            </a:r>
            <a:r>
              <a:rPr lang="fr-FR" sz="1400" b="1">
                <a:latin typeface="Courier New" pitchFamily="49" charset="0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fr-FR" sz="4000" b="1" smtClean="0">
                <a:solidFill>
                  <a:schemeClr val="tx1"/>
                </a:solidFill>
              </a:rPr>
              <a:t>1.1 INTRODUCTION</a:t>
            </a:r>
            <a:br>
              <a:rPr lang="fr-FR" sz="4000" b="1" smtClean="0">
                <a:solidFill>
                  <a:schemeClr val="tx1"/>
                </a:solidFill>
              </a:rPr>
            </a:br>
            <a:endParaRPr lang="fr-FR" sz="4000" b="1" smtClean="0">
              <a:solidFill>
                <a:schemeClr val="tx1"/>
              </a:solidFill>
            </a:endParaRPr>
          </a:p>
        </p:txBody>
      </p:sp>
      <p:sp>
        <p:nvSpPr>
          <p:cNvPr id="4099" name="Text Box 4"/>
          <p:cNvSpPr>
            <a:spLocks noChangeArrowheads="1"/>
          </p:cNvSpPr>
          <p:nvPr>
            <p:ph type="body" idx="1"/>
          </p:nvPr>
        </p:nvSpPr>
        <p:spPr>
          <a:solidFill>
            <a:srgbClr val="EAEAEA"/>
          </a:solidFill>
        </p:spPr>
        <p:txBody>
          <a:bodyPr/>
          <a:lstStyle/>
          <a:p>
            <a:pPr marL="190500" indent="-190500" eaLnBrk="1" hangingPunct="1">
              <a:tabLst>
                <a:tab pos="190500" algn="l"/>
              </a:tabLst>
            </a:pPr>
            <a:r>
              <a:rPr lang="fr-FR" sz="2800" b="1" smtClean="0"/>
              <a:t>Le sous-langage DDL de SQL permet de </a:t>
            </a:r>
            <a:r>
              <a:rPr lang="fr-FR" sz="2800" b="1" u="sng" smtClean="0"/>
              <a:t>créer</a:t>
            </a:r>
            <a:r>
              <a:rPr lang="fr-FR" sz="2800" b="1" smtClean="0"/>
              <a:t> des structures de données et de les </a:t>
            </a:r>
            <a:r>
              <a:rPr lang="fr-FR" sz="2800" b="1" u="sng" smtClean="0"/>
              <a:t>modifier</a:t>
            </a:r>
            <a:r>
              <a:rPr lang="fr-FR" sz="2800" b="1" smtClean="0"/>
              <a:t>.   </a:t>
            </a:r>
          </a:p>
          <a:p>
            <a:pPr marL="190500" indent="-190500" eaLnBrk="1" hangingPunct="1">
              <a:tabLst>
                <a:tab pos="190500" algn="l"/>
              </a:tabLst>
            </a:pPr>
            <a:r>
              <a:rPr lang="fr-FR" sz="2800" b="1" smtClean="0"/>
              <a:t>Langage standardisé mais les éditeurs de SGBD ont pris beaucoup de libertés :</a:t>
            </a:r>
          </a:p>
          <a:p>
            <a:pPr marL="666750" lvl="1" indent="-190500" eaLnBrk="1" hangingPunct="1">
              <a:tabLst>
                <a:tab pos="190500" algn="l"/>
              </a:tabLst>
            </a:pPr>
            <a:r>
              <a:rPr lang="fr-FR" sz="2400" b="1" smtClean="0"/>
              <a:t>concepts non repris</a:t>
            </a:r>
          </a:p>
          <a:p>
            <a:pPr marL="666750" lvl="1" indent="-190500" eaLnBrk="1" hangingPunct="1">
              <a:tabLst>
                <a:tab pos="190500" algn="l"/>
              </a:tabLst>
            </a:pPr>
            <a:r>
              <a:rPr lang="fr-FR" sz="2400" b="1" smtClean="0"/>
              <a:t>concept additionnels non standard</a:t>
            </a:r>
          </a:p>
          <a:p>
            <a:pPr marL="666750" lvl="1" indent="-190500" eaLnBrk="1" hangingPunct="1">
              <a:tabLst>
                <a:tab pos="190500" algn="l"/>
              </a:tabLst>
            </a:pPr>
            <a:r>
              <a:rPr lang="fr-FR" sz="2400" b="1" smtClean="0"/>
              <a:t>interprétation </a:t>
            </a:r>
            <a:r>
              <a:rPr lang="fr-FR" sz="2400" b="1" i="1" smtClean="0"/>
              <a:t>personnelle</a:t>
            </a:r>
            <a:r>
              <a:rPr lang="fr-FR" sz="2400" b="1" smtClean="0"/>
              <a:t> de certains concepts</a:t>
            </a:r>
          </a:p>
          <a:p>
            <a:pPr marL="190500" indent="-190500" eaLnBrk="1" hangingPunct="1">
              <a:tabLst>
                <a:tab pos="190500" algn="l"/>
              </a:tabLst>
            </a:pPr>
            <a:r>
              <a:rPr lang="fr-FR" sz="2800" b="1" smtClean="0"/>
              <a:t>Certains concepts sont ignorés par le standard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>
            <a:spLocks noChangeArrowheads="1"/>
          </p:cNvSpPr>
          <p:nvPr>
            <p:ph type="body" idx="1"/>
          </p:nvPr>
        </p:nvSpPr>
        <p:spPr>
          <a:xfrm>
            <a:off x="468313" y="549275"/>
            <a:ext cx="8229600" cy="5721350"/>
          </a:xfrm>
          <a:solidFill>
            <a:srgbClr val="EAEAEA"/>
          </a:solidFill>
        </p:spPr>
        <p:txBody>
          <a:bodyPr/>
          <a:lstStyle/>
          <a:p>
            <a:pPr eaLnBrk="1" hangingPunct="1">
              <a:tabLst>
                <a:tab pos="381000" algn="l"/>
              </a:tabLst>
            </a:pPr>
            <a:r>
              <a:rPr lang="fr-FR" sz="2800" b="1" smtClean="0"/>
              <a:t>Les opérations du DDL :</a:t>
            </a:r>
          </a:p>
          <a:p>
            <a:pPr lvl="1" eaLnBrk="1" hangingPunct="1">
              <a:tabLst>
                <a:tab pos="381000" algn="l"/>
              </a:tabLst>
            </a:pPr>
            <a:r>
              <a:rPr lang="fr-FR" sz="2400" smtClean="0"/>
              <a:t>Création d’un schéma</a:t>
            </a:r>
          </a:p>
          <a:p>
            <a:pPr lvl="1" eaLnBrk="1" hangingPunct="1">
              <a:tabLst>
                <a:tab pos="381000" algn="l"/>
              </a:tabLst>
            </a:pPr>
            <a:r>
              <a:rPr lang="fr-FR" sz="2400" smtClean="0"/>
              <a:t>Création d’une table</a:t>
            </a:r>
          </a:p>
          <a:p>
            <a:pPr lvl="1" eaLnBrk="1" hangingPunct="1">
              <a:tabLst>
                <a:tab pos="381000" algn="l"/>
              </a:tabLst>
            </a:pPr>
            <a:r>
              <a:rPr lang="fr-FR" sz="2400" smtClean="0"/>
              <a:t>	colonnes (obligatoire)</a:t>
            </a:r>
          </a:p>
          <a:p>
            <a:pPr lvl="1" eaLnBrk="1" hangingPunct="1">
              <a:tabLst>
                <a:tab pos="381000" algn="l"/>
              </a:tabLst>
            </a:pPr>
            <a:r>
              <a:rPr lang="fr-FR" sz="2400" smtClean="0"/>
              <a:t>	domaine</a:t>
            </a:r>
          </a:p>
          <a:p>
            <a:pPr lvl="1" eaLnBrk="1" hangingPunct="1">
              <a:tabLst>
                <a:tab pos="381000" algn="l"/>
              </a:tabLst>
            </a:pPr>
            <a:r>
              <a:rPr lang="fr-FR" sz="2400" smtClean="0"/>
              <a:t>	identifiants primaire et secondaire</a:t>
            </a:r>
          </a:p>
          <a:p>
            <a:pPr lvl="1" eaLnBrk="1" hangingPunct="1">
              <a:tabLst>
                <a:tab pos="381000" algn="l"/>
              </a:tabLst>
            </a:pPr>
            <a:r>
              <a:rPr lang="fr-FR" sz="2400" smtClean="0"/>
              <a:t>	clé étrangère</a:t>
            </a:r>
          </a:p>
          <a:p>
            <a:pPr lvl="1" eaLnBrk="1" hangingPunct="1">
              <a:tabLst>
                <a:tab pos="381000" algn="l"/>
              </a:tabLst>
            </a:pPr>
            <a:r>
              <a:rPr lang="fr-FR" sz="2400" smtClean="0"/>
              <a:t>Suppression d’une table</a:t>
            </a:r>
          </a:p>
          <a:p>
            <a:pPr lvl="1" eaLnBrk="1" hangingPunct="1">
              <a:tabLst>
                <a:tab pos="381000" algn="l"/>
              </a:tabLst>
            </a:pPr>
            <a:r>
              <a:rPr lang="fr-FR" sz="2400" smtClean="0"/>
              <a:t>Ajout, suppression, modification d’une colonne</a:t>
            </a:r>
          </a:p>
          <a:p>
            <a:pPr lvl="1" eaLnBrk="1" hangingPunct="1">
              <a:tabLst>
                <a:tab pos="381000" algn="l"/>
              </a:tabLst>
            </a:pPr>
            <a:r>
              <a:rPr lang="fr-FR" sz="2400" smtClean="0"/>
              <a:t>Ajout, suppression d’une contrainte</a:t>
            </a:r>
          </a:p>
          <a:p>
            <a:pPr lvl="1" eaLnBrk="1" hangingPunct="1">
              <a:tabLst>
                <a:tab pos="381000" algn="l"/>
              </a:tabLst>
            </a:pPr>
            <a:r>
              <a:rPr lang="fr-FR" sz="2400" smtClean="0"/>
              <a:t>Ajout, suppression d’un index</a:t>
            </a:r>
          </a:p>
          <a:p>
            <a:pPr lvl="1" eaLnBrk="1" hangingPunct="1">
              <a:tabLst>
                <a:tab pos="381000" algn="l"/>
              </a:tabLst>
            </a:pPr>
            <a:r>
              <a:rPr lang="fr-FR" sz="2400" smtClean="0"/>
              <a:t>Création d’un espace de stockage</a:t>
            </a:r>
          </a:p>
          <a:p>
            <a:pPr lvl="1" eaLnBrk="1" hangingPunct="1">
              <a:buFontTx/>
              <a:buNone/>
              <a:tabLst>
                <a:tab pos="381000" algn="l"/>
              </a:tabLst>
            </a:pPr>
            <a:endParaRPr lang="fr-FR" sz="2400" smtClean="0"/>
          </a:p>
          <a:p>
            <a:pPr algn="ctr">
              <a:lnSpc>
                <a:spcPct val="150000"/>
              </a:lnSpc>
              <a:spcBef>
                <a:spcPct val="50000"/>
              </a:spcBef>
              <a:buFontTx/>
              <a:buNone/>
              <a:tabLst>
                <a:tab pos="381000" algn="l"/>
              </a:tabLst>
            </a:pPr>
            <a:endParaRPr lang="fr-FR" sz="12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fr-FR" sz="2800" b="1" smtClean="0"/>
              <a:t>Création d'un schéma</a:t>
            </a:r>
          </a:p>
          <a:p>
            <a:pPr eaLnBrk="1" hangingPunct="1">
              <a:buFontTx/>
              <a:buNone/>
            </a:pPr>
            <a:r>
              <a:rPr lang="fr-FR" sz="2800" b="1" smtClean="0"/>
              <a:t>             create schema CLICOM</a:t>
            </a:r>
            <a:r>
              <a:rPr lang="fr-FR" sz="2800" smtClean="0"/>
              <a:t>;</a:t>
            </a:r>
          </a:p>
          <a:p>
            <a:pPr eaLnBrk="1" hangingPunct="1">
              <a:buFontTx/>
              <a:buNone/>
            </a:pPr>
            <a:endParaRPr lang="fr-FR" sz="2800" smtClean="0"/>
          </a:p>
        </p:txBody>
      </p:sp>
      <p:sp>
        <p:nvSpPr>
          <p:cNvPr id="6147" name="Text Box 4"/>
          <p:cNvSpPr>
            <a:spLocks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/>
            <a:r>
              <a:rPr lang="fr-FR" sz="2400" b="1" smtClean="0"/>
              <a:t>1.2 CREATION D'UN SCHEMA   </a:t>
            </a:r>
          </a:p>
        </p:txBody>
      </p:sp>
      <p:grpSp>
        <p:nvGrpSpPr>
          <p:cNvPr id="6148" name="Group 5"/>
          <p:cNvGrpSpPr>
            <a:grpSpLocks/>
          </p:cNvGrpSpPr>
          <p:nvPr/>
        </p:nvGrpSpPr>
        <p:grpSpPr bwMode="auto">
          <a:xfrm>
            <a:off x="5651500" y="404813"/>
            <a:ext cx="1409700" cy="762000"/>
            <a:chOff x="648" y="3426"/>
            <a:chExt cx="888" cy="480"/>
          </a:xfrm>
        </p:grpSpPr>
        <p:sp>
          <p:nvSpPr>
            <p:cNvPr id="6154" name="Rectangle 6"/>
            <p:cNvSpPr>
              <a:spLocks noChangeArrowheads="1"/>
            </p:cNvSpPr>
            <p:nvPr/>
          </p:nvSpPr>
          <p:spPr bwMode="auto">
            <a:xfrm>
              <a:off x="648" y="3426"/>
              <a:ext cx="888" cy="480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pic>
          <p:nvPicPr>
            <p:cNvPr id="2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9" y="3501"/>
              <a:ext cx="787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49" name="Text Box 9"/>
          <p:cNvSpPr txBox="1">
            <a:spLocks noChangeArrowheads="1"/>
          </p:cNvSpPr>
          <p:nvPr/>
        </p:nvSpPr>
        <p:spPr bwMode="auto">
          <a:xfrm>
            <a:off x="179388" y="2781300"/>
            <a:ext cx="8208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2400" b="1"/>
              <a:t>1.3 CREATION D'UNE TABLE</a:t>
            </a:r>
          </a:p>
        </p:txBody>
      </p:sp>
      <p:grpSp>
        <p:nvGrpSpPr>
          <p:cNvPr id="6150" name="Group 10"/>
          <p:cNvGrpSpPr>
            <a:grpSpLocks/>
          </p:cNvGrpSpPr>
          <p:nvPr/>
        </p:nvGrpSpPr>
        <p:grpSpPr bwMode="auto">
          <a:xfrm>
            <a:off x="539750" y="3213100"/>
            <a:ext cx="7916863" cy="2778125"/>
            <a:chOff x="479" y="2055"/>
            <a:chExt cx="4987" cy="1750"/>
          </a:xfrm>
        </p:grpSpPr>
        <p:sp>
          <p:nvSpPr>
            <p:cNvPr id="6155" name="AutoShape 11"/>
            <p:cNvSpPr>
              <a:spLocks noChangeArrowheads="1"/>
            </p:cNvSpPr>
            <p:nvPr/>
          </p:nvSpPr>
          <p:spPr bwMode="auto">
            <a:xfrm>
              <a:off x="479" y="2055"/>
              <a:ext cx="4987" cy="1750"/>
            </a:xfrm>
            <a:prstGeom prst="roundRect">
              <a:avLst>
                <a:gd name="adj" fmla="val 3361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18039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6666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6152" name="Rectangle 12"/>
            <p:cNvSpPr>
              <a:spLocks noChangeArrowheads="1"/>
            </p:cNvSpPr>
            <p:nvPr/>
          </p:nvSpPr>
          <p:spPr bwMode="auto">
            <a:xfrm>
              <a:off x="479" y="2154"/>
              <a:ext cx="4987" cy="1623"/>
            </a:xfrm>
            <a:prstGeom prst="rect">
              <a:avLst/>
            </a:prstGeom>
            <a:solidFill>
              <a:srgbClr val="D7D7D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/>
            <a:lstStyle/>
            <a:p>
              <a:pPr marL="190500" indent="-190500" eaLnBrk="0" hangingPunct="0">
                <a:spcBef>
                  <a:spcPct val="50000"/>
                </a:spcBef>
              </a:pPr>
              <a:endParaRPr lang="fr-FR" sz="1200" b="1"/>
            </a:p>
            <a:p>
              <a:pPr marL="190500" indent="-190500" eaLnBrk="0" hangingPunct="0">
                <a:spcBef>
                  <a:spcPct val="20000"/>
                </a:spcBef>
              </a:pPr>
              <a:r>
                <a:rPr lang="fr-FR" b="1"/>
                <a:t>a)  Tables, colonnes et domaines</a:t>
              </a:r>
            </a:p>
            <a:p>
              <a:pPr marL="190500" indent="-190500" eaLnBrk="0" hangingPunct="0">
                <a:spcBef>
                  <a:spcPct val="75000"/>
                </a:spcBef>
              </a:pPr>
              <a:r>
                <a:rPr lang="fr-FR" b="1"/>
                <a:t>b)  Les identifiants</a:t>
              </a:r>
            </a:p>
            <a:p>
              <a:pPr marL="190500" indent="-190500" eaLnBrk="0" hangingPunct="0">
                <a:spcBef>
                  <a:spcPct val="75000"/>
                </a:spcBef>
              </a:pPr>
              <a:r>
                <a:rPr lang="fr-FR" b="1"/>
                <a:t>c)  Les clés étrangères</a:t>
              </a:r>
            </a:p>
            <a:p>
              <a:pPr marL="190500" indent="-190500" eaLnBrk="0" hangingPunct="0">
                <a:spcBef>
                  <a:spcPct val="75000"/>
                </a:spcBef>
              </a:pPr>
              <a:r>
                <a:rPr lang="fr-FR" b="1"/>
                <a:t>d)  Suppression d'une table</a:t>
              </a:r>
            </a:p>
          </p:txBody>
        </p:sp>
        <p:sp>
          <p:nvSpPr>
            <p:cNvPr id="6153" name="Text Box 13"/>
            <p:cNvSpPr txBox="1">
              <a:spLocks noChangeArrowheads="1"/>
            </p:cNvSpPr>
            <p:nvPr/>
          </p:nvSpPr>
          <p:spPr bwMode="auto">
            <a:xfrm>
              <a:off x="608" y="2067"/>
              <a:ext cx="391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fr-FR" sz="800" b="1">
                  <a:solidFill>
                    <a:schemeClr val="bg1"/>
                  </a:solidFill>
                </a:rPr>
                <a:t>Contenu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>
            <a:spLocks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/>
            <a:r>
              <a:rPr lang="fr-FR" sz="2400" b="1" smtClean="0"/>
              <a:t>Création d'une table et de ses colonnes</a:t>
            </a:r>
            <a:br>
              <a:rPr lang="fr-FR" sz="2400" b="1" smtClean="0"/>
            </a:br>
            <a:endParaRPr lang="fr-FR" sz="2400" b="1" smtClean="0"/>
          </a:p>
        </p:txBody>
      </p:sp>
      <p:grpSp>
        <p:nvGrpSpPr>
          <p:cNvPr id="7171" name="Group 5"/>
          <p:cNvGrpSpPr>
            <a:grpSpLocks/>
          </p:cNvGrpSpPr>
          <p:nvPr/>
        </p:nvGrpSpPr>
        <p:grpSpPr bwMode="auto">
          <a:xfrm>
            <a:off x="6443663" y="0"/>
            <a:ext cx="1666875" cy="1447800"/>
            <a:chOff x="2208" y="1212"/>
            <a:chExt cx="1050" cy="912"/>
          </a:xfrm>
        </p:grpSpPr>
        <p:sp>
          <p:nvSpPr>
            <p:cNvPr id="7173" name="Rectangle 6"/>
            <p:cNvSpPr>
              <a:spLocks noChangeArrowheads="1"/>
            </p:cNvSpPr>
            <p:nvPr/>
          </p:nvSpPr>
          <p:spPr bwMode="auto">
            <a:xfrm>
              <a:off x="2208" y="1212"/>
              <a:ext cx="1050" cy="912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pic>
          <p:nvPicPr>
            <p:cNvPr id="7174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92" y="1285"/>
              <a:ext cx="899" cy="7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7172" name="Text Box 8"/>
          <p:cNvSpPr>
            <a:spLocks noChangeArrowheads="1"/>
          </p:cNvSpPr>
          <p:nvPr>
            <p:ph type="body" idx="1"/>
          </p:nvPr>
        </p:nvSpPr>
        <p:spPr>
          <a:solidFill>
            <a:srgbClr val="EAEAEA"/>
          </a:solidFill>
        </p:spPr>
        <p:txBody>
          <a:bodyPr/>
          <a:lstStyle/>
          <a:p>
            <a:pPr eaLnBrk="1" hangingPunct="1">
              <a:tabLst>
                <a:tab pos="381000" algn="l"/>
              </a:tabLst>
            </a:pPr>
            <a:endParaRPr lang="fr-FR" b="1" smtClean="0"/>
          </a:p>
          <a:p>
            <a:pPr eaLnBrk="1" hangingPunct="1">
              <a:tabLst>
                <a:tab pos="381000" algn="l"/>
              </a:tabLst>
            </a:pPr>
            <a:r>
              <a:rPr lang="fr-FR" sz="2400" b="1" smtClean="0"/>
              <a:t>create table CLIENT ( NCLI     char(10),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2400" b="1" smtClean="0"/>
              <a:t>			                              NOM      char(32),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		        ADRESSE  char(60),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 	         LOCALITE char(30),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 	         CAT      char(2),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 	         COMPTE   decimal(9,2) 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z="2400" b="1" smtClean="0">
                <a:solidFill>
                  <a:schemeClr val="tx1"/>
                </a:solidFill>
              </a:rPr>
              <a:t>Les types de base</a:t>
            </a:r>
          </a:p>
        </p:txBody>
      </p:sp>
      <p:sp>
        <p:nvSpPr>
          <p:cNvPr id="8195" name="Text Box 4"/>
          <p:cNvSpPr>
            <a:spLocks noChangeArrowheads="1"/>
          </p:cNvSpPr>
          <p:nvPr>
            <p:ph type="body" idx="1"/>
          </p:nvPr>
        </p:nvSpPr>
        <p:spPr>
          <a:solidFill>
            <a:srgbClr val="EAEAEA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190500" algn="l"/>
                <a:tab pos="1143000" algn="l"/>
                <a:tab pos="2286000" algn="l"/>
                <a:tab pos="4191000" algn="l"/>
              </a:tabLst>
            </a:pPr>
            <a:r>
              <a:rPr lang="fr-FR" sz="1600" b="1" smtClean="0"/>
              <a:t>numérique	exact 		smallint, integer, decimal, numeric</a:t>
            </a:r>
          </a:p>
          <a:p>
            <a:pPr eaLnBrk="1" hangingPunct="1">
              <a:lnSpc>
                <a:spcPct val="80000"/>
              </a:lnSpc>
              <a:tabLst>
                <a:tab pos="190500" algn="l"/>
                <a:tab pos="1143000" algn="l"/>
                <a:tab pos="2286000" algn="l"/>
                <a:tab pos="4191000" algn="l"/>
              </a:tabLst>
            </a:pPr>
            <a:r>
              <a:rPr lang="fr-FR" sz="1600" b="1" smtClean="0"/>
              <a:t>		approché 		real, float, double</a:t>
            </a:r>
          </a:p>
          <a:p>
            <a:pPr eaLnBrk="1" hangingPunct="1">
              <a:lnSpc>
                <a:spcPct val="80000"/>
              </a:lnSpc>
              <a:tabLst>
                <a:tab pos="190500" algn="l"/>
                <a:tab pos="1143000" algn="l"/>
                <a:tab pos="2286000" algn="l"/>
                <a:tab pos="4191000" algn="l"/>
              </a:tabLst>
            </a:pPr>
            <a:r>
              <a:rPr lang="fr-FR" sz="1600" b="1" smtClean="0"/>
              <a:t>chaîne de	bits	longueur fixe 	bit</a:t>
            </a:r>
          </a:p>
          <a:p>
            <a:pPr eaLnBrk="1" hangingPunct="1">
              <a:lnSpc>
                <a:spcPct val="80000"/>
              </a:lnSpc>
              <a:tabLst>
                <a:tab pos="190500" algn="l"/>
                <a:tab pos="1143000" algn="l"/>
                <a:tab pos="2286000" algn="l"/>
                <a:tab pos="4191000" algn="l"/>
              </a:tabLst>
            </a:pPr>
            <a:r>
              <a:rPr lang="fr-FR" sz="1600" b="1" smtClean="0"/>
              <a:t>			longueur variable 	bit varying</a:t>
            </a:r>
          </a:p>
          <a:p>
            <a:pPr eaLnBrk="1" hangingPunct="1">
              <a:lnSpc>
                <a:spcPct val="80000"/>
              </a:lnSpc>
              <a:tabLst>
                <a:tab pos="190500" algn="l"/>
                <a:tab pos="1143000" algn="l"/>
                <a:tab pos="2286000" algn="l"/>
                <a:tab pos="4191000" algn="l"/>
              </a:tabLst>
            </a:pPr>
            <a:r>
              <a:rPr lang="fr-FR" sz="1600" b="1" smtClean="0"/>
              <a:t>			longueur indéfinie 	BLOB</a:t>
            </a:r>
          </a:p>
          <a:p>
            <a:pPr eaLnBrk="1" hangingPunct="1">
              <a:lnSpc>
                <a:spcPct val="80000"/>
              </a:lnSpc>
              <a:tabLst>
                <a:tab pos="190500" algn="l"/>
                <a:tab pos="1143000" algn="l"/>
                <a:tab pos="2286000" algn="l"/>
                <a:tab pos="4191000" algn="l"/>
              </a:tabLst>
            </a:pPr>
            <a:r>
              <a:rPr lang="fr-FR" sz="1600" b="1" smtClean="0"/>
              <a:t>		caractères	longueur fixe 	char</a:t>
            </a:r>
          </a:p>
          <a:p>
            <a:pPr eaLnBrk="1" hangingPunct="1">
              <a:lnSpc>
                <a:spcPct val="80000"/>
              </a:lnSpc>
              <a:tabLst>
                <a:tab pos="190500" algn="l"/>
                <a:tab pos="1143000" algn="l"/>
                <a:tab pos="2286000" algn="l"/>
                <a:tab pos="4191000" algn="l"/>
              </a:tabLst>
            </a:pPr>
            <a:r>
              <a:rPr lang="fr-FR" sz="1600" b="1" smtClean="0"/>
              <a:t>			longueur variable	character varying</a:t>
            </a:r>
          </a:p>
          <a:p>
            <a:pPr eaLnBrk="1" hangingPunct="1">
              <a:lnSpc>
                <a:spcPct val="80000"/>
              </a:lnSpc>
              <a:tabLst>
                <a:tab pos="190500" algn="l"/>
                <a:tab pos="1143000" algn="l"/>
                <a:tab pos="2286000" algn="l"/>
                <a:tab pos="4191000" algn="l"/>
              </a:tabLst>
            </a:pPr>
            <a:r>
              <a:rPr lang="fr-FR" sz="1600" b="1" smtClean="0"/>
              <a:t>			longueur indéfinie	CLOB</a:t>
            </a:r>
          </a:p>
          <a:p>
            <a:pPr eaLnBrk="1" hangingPunct="1">
              <a:lnSpc>
                <a:spcPct val="80000"/>
              </a:lnSpc>
              <a:tabLst>
                <a:tab pos="190500" algn="l"/>
                <a:tab pos="1143000" algn="l"/>
                <a:tab pos="2286000" algn="l"/>
                <a:tab pos="4191000" algn="l"/>
              </a:tabLst>
            </a:pPr>
            <a:r>
              <a:rPr lang="fr-FR" sz="1600" b="1" smtClean="0"/>
              <a:t>temps	date 		date</a:t>
            </a:r>
          </a:p>
          <a:p>
            <a:pPr eaLnBrk="1" hangingPunct="1">
              <a:lnSpc>
                <a:spcPct val="80000"/>
              </a:lnSpc>
              <a:tabLst>
                <a:tab pos="190500" algn="l"/>
                <a:tab pos="1143000" algn="l"/>
                <a:tab pos="2286000" algn="l"/>
                <a:tab pos="4191000" algn="l"/>
              </a:tabLst>
            </a:pPr>
            <a:r>
              <a:rPr lang="fr-FR" sz="1600" b="1" smtClean="0"/>
              <a:t>		instant 		time</a:t>
            </a:r>
          </a:p>
          <a:p>
            <a:pPr eaLnBrk="1" hangingPunct="1">
              <a:lnSpc>
                <a:spcPct val="80000"/>
              </a:lnSpc>
              <a:tabLst>
                <a:tab pos="190500" algn="l"/>
                <a:tab pos="1143000" algn="l"/>
                <a:tab pos="2286000" algn="l"/>
                <a:tab pos="4191000" algn="l"/>
              </a:tabLst>
            </a:pPr>
            <a:r>
              <a:rPr lang="fr-FR" sz="1600" b="1" smtClean="0"/>
              <a:t>		instant daté 		timestamp</a:t>
            </a:r>
          </a:p>
          <a:p>
            <a:pPr eaLnBrk="1" hangingPunct="1">
              <a:lnSpc>
                <a:spcPct val="80000"/>
              </a:lnSpc>
              <a:tabLst>
                <a:tab pos="190500" algn="l"/>
                <a:tab pos="1143000" algn="l"/>
                <a:tab pos="2286000" algn="l"/>
                <a:tab pos="4191000" algn="l"/>
              </a:tabLst>
            </a:pPr>
            <a:r>
              <a:rPr lang="fr-FR" sz="1600" b="1" smtClean="0"/>
              <a:t>		intervalle 		interval</a:t>
            </a:r>
          </a:p>
          <a:p>
            <a:pPr eaLnBrk="1" hangingPunct="1">
              <a:lnSpc>
                <a:spcPct val="80000"/>
              </a:lnSpc>
              <a:tabLst>
                <a:tab pos="190500" algn="l"/>
                <a:tab pos="1143000" algn="l"/>
                <a:tab pos="2286000" algn="l"/>
                <a:tab pos="4191000" algn="l"/>
              </a:tabLst>
            </a:pPr>
            <a:r>
              <a:rPr lang="fr-FR" sz="1600" b="1" smtClean="0"/>
              <a:t>booléen 			boolean</a:t>
            </a:r>
          </a:p>
        </p:txBody>
      </p:sp>
      <p:sp>
        <p:nvSpPr>
          <p:cNvPr id="8196" name="Line 5"/>
          <p:cNvSpPr>
            <a:spLocks noChangeShapeType="1"/>
          </p:cNvSpPr>
          <p:nvPr/>
        </p:nvSpPr>
        <p:spPr bwMode="auto">
          <a:xfrm>
            <a:off x="1908175" y="1700213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197" name="Line 6"/>
          <p:cNvSpPr>
            <a:spLocks noChangeShapeType="1"/>
          </p:cNvSpPr>
          <p:nvPr/>
        </p:nvSpPr>
        <p:spPr bwMode="auto">
          <a:xfrm>
            <a:off x="3348038" y="1700213"/>
            <a:ext cx="1655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198" name="Line 11"/>
          <p:cNvSpPr>
            <a:spLocks noChangeShapeType="1"/>
          </p:cNvSpPr>
          <p:nvPr/>
        </p:nvSpPr>
        <p:spPr bwMode="auto">
          <a:xfrm>
            <a:off x="1763713" y="2205038"/>
            <a:ext cx="1008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199" name="Line 12"/>
          <p:cNvSpPr>
            <a:spLocks noChangeShapeType="1"/>
          </p:cNvSpPr>
          <p:nvPr/>
        </p:nvSpPr>
        <p:spPr bwMode="auto">
          <a:xfrm>
            <a:off x="2195513" y="2205038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200" name="Line 13"/>
          <p:cNvSpPr>
            <a:spLocks noChangeShapeType="1"/>
          </p:cNvSpPr>
          <p:nvPr/>
        </p:nvSpPr>
        <p:spPr bwMode="auto">
          <a:xfrm>
            <a:off x="2195513" y="2781300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201" name="Line 15"/>
          <p:cNvSpPr>
            <a:spLocks noChangeShapeType="1"/>
          </p:cNvSpPr>
          <p:nvPr/>
        </p:nvSpPr>
        <p:spPr bwMode="auto">
          <a:xfrm>
            <a:off x="1476375" y="3429000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202" name="Line 16"/>
          <p:cNvSpPr>
            <a:spLocks noChangeShapeType="1"/>
          </p:cNvSpPr>
          <p:nvPr/>
        </p:nvSpPr>
        <p:spPr bwMode="auto">
          <a:xfrm>
            <a:off x="2124075" y="3429000"/>
            <a:ext cx="25923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203" name="Line 17"/>
          <p:cNvSpPr>
            <a:spLocks noChangeShapeType="1"/>
          </p:cNvSpPr>
          <p:nvPr/>
        </p:nvSpPr>
        <p:spPr bwMode="auto">
          <a:xfrm>
            <a:off x="3492500" y="3644900"/>
            <a:ext cx="1584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204" name="Line 18"/>
          <p:cNvSpPr>
            <a:spLocks noChangeShapeType="1"/>
          </p:cNvSpPr>
          <p:nvPr/>
        </p:nvSpPr>
        <p:spPr bwMode="auto">
          <a:xfrm>
            <a:off x="3924300" y="3860800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205" name="Line 19"/>
          <p:cNvSpPr>
            <a:spLocks noChangeShapeType="1"/>
          </p:cNvSpPr>
          <p:nvPr/>
        </p:nvSpPr>
        <p:spPr bwMode="auto">
          <a:xfrm>
            <a:off x="3708400" y="4076700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206" name="Line 21"/>
          <p:cNvSpPr>
            <a:spLocks noChangeShapeType="1"/>
          </p:cNvSpPr>
          <p:nvPr/>
        </p:nvSpPr>
        <p:spPr bwMode="auto">
          <a:xfrm>
            <a:off x="1619250" y="4292600"/>
            <a:ext cx="30972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207" name="Line 23"/>
          <p:cNvSpPr>
            <a:spLocks noChangeShapeType="1"/>
          </p:cNvSpPr>
          <p:nvPr/>
        </p:nvSpPr>
        <p:spPr bwMode="auto">
          <a:xfrm>
            <a:off x="3779838" y="2781300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>
            <a:spLocks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/>
            <a:r>
              <a:rPr lang="fr-FR" sz="2400" b="1" smtClean="0"/>
              <a:t>Les domaines</a:t>
            </a:r>
          </a:p>
        </p:txBody>
      </p:sp>
      <p:sp>
        <p:nvSpPr>
          <p:cNvPr id="9219" name="Text Box 6"/>
          <p:cNvSpPr>
            <a:spLocks noChangeArrowheads="1"/>
          </p:cNvSpPr>
          <p:nvPr>
            <p:ph type="body" idx="1"/>
          </p:nvPr>
        </p:nvSpPr>
        <p:spPr>
          <a:solidFill>
            <a:srgbClr val="EAEAEA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81000" algn="l"/>
              </a:tabLst>
            </a:pPr>
            <a:r>
              <a:rPr lang="fr-FR" sz="2400" b="1" smtClean="0"/>
              <a:t>Définition d'un domaine :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	create domain </a:t>
            </a:r>
            <a:r>
              <a:rPr lang="fr-FR" sz="2400" b="1" smtClean="0">
                <a:solidFill>
                  <a:schemeClr val="accent2"/>
                </a:solidFill>
              </a:rPr>
              <a:t>MONTANT</a:t>
            </a:r>
            <a:r>
              <a:rPr lang="fr-FR" sz="2400" b="1" smtClean="0"/>
              <a:t> decimal(9,2);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create domain </a:t>
            </a:r>
            <a:r>
              <a:rPr lang="fr-FR" sz="2400" b="1" smtClean="0">
                <a:solidFill>
                  <a:schemeClr val="accent2"/>
                </a:solidFill>
              </a:rPr>
              <a:t>MATRICULE</a:t>
            </a:r>
            <a:r>
              <a:rPr lang="fr-FR" sz="2400" b="1" smtClean="0"/>
              <a:t> char(10);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	create domain </a:t>
            </a:r>
            <a:r>
              <a:rPr lang="fr-FR" sz="2400" b="1" smtClean="0">
                <a:solidFill>
                  <a:schemeClr val="accent2"/>
                </a:solidFill>
              </a:rPr>
              <a:t>LIBELLE</a:t>
            </a:r>
            <a:r>
              <a:rPr lang="fr-FR" sz="2400" b="1" smtClean="0"/>
              <a:t> char(32);</a:t>
            </a:r>
          </a:p>
          <a:p>
            <a:pPr eaLnBrk="1" hangingPunct="1">
              <a:lnSpc>
                <a:spcPct val="80000"/>
              </a:lnSpc>
              <a:tabLst>
                <a:tab pos="381000" algn="l"/>
              </a:tabLst>
            </a:pPr>
            <a:endParaRPr lang="fr-FR" sz="2400" smtClean="0"/>
          </a:p>
          <a:p>
            <a:pPr eaLnBrk="1" hangingPunct="1">
              <a:lnSpc>
                <a:spcPct val="80000"/>
              </a:lnSpc>
              <a:tabLst>
                <a:tab pos="381000" algn="l"/>
              </a:tabLst>
            </a:pPr>
            <a:r>
              <a:rPr lang="fr-FR" sz="2400" b="1" smtClean="0"/>
              <a:t>Utilisation d'un domaine :</a:t>
            </a:r>
            <a:endParaRPr lang="fr-FR" sz="2400" smtClean="0"/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	  create table CLIENT ( NCLI     </a:t>
            </a:r>
            <a:r>
              <a:rPr lang="fr-FR" sz="2400" b="1" smtClean="0">
                <a:solidFill>
                  <a:schemeClr val="accent2"/>
                </a:solidFill>
              </a:rPr>
              <a:t>MATRICULE</a:t>
            </a:r>
            <a:r>
              <a:rPr lang="fr-FR" sz="2400" b="1" smtClean="0"/>
              <a:t>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		                      NOM      </a:t>
            </a:r>
            <a:r>
              <a:rPr lang="fr-FR" sz="2400" b="1" smtClean="0">
                <a:solidFill>
                  <a:schemeClr val="accent2"/>
                </a:solidFill>
              </a:rPr>
              <a:t>LIBELLE</a:t>
            </a:r>
            <a:r>
              <a:rPr lang="fr-FR" sz="2400" b="1" smtClean="0"/>
              <a:t>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				                      ADRESSE  char(60),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				                      LOCALITE </a:t>
            </a:r>
            <a:r>
              <a:rPr lang="fr-FR" sz="2400" b="1" smtClean="0">
                <a:solidFill>
                  <a:schemeClr val="accent2"/>
                </a:solidFill>
              </a:rPr>
              <a:t>LIBELLE</a:t>
            </a:r>
            <a:r>
              <a:rPr lang="fr-FR" sz="2400" b="1" smtClean="0"/>
              <a:t>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				                      CAT      char(2),</a:t>
            </a:r>
          </a:p>
          <a:p>
            <a:pPr eaLnBrk="1" hangingPunct="1">
              <a:lnSpc>
                <a:spcPct val="80000"/>
              </a:lnSpc>
              <a:buFontTx/>
              <a:buNone/>
              <a:tabLst>
                <a:tab pos="381000" algn="l"/>
              </a:tabLst>
            </a:pPr>
            <a:r>
              <a:rPr lang="fr-FR" sz="2400" b="1" smtClean="0"/>
              <a:t>				                      COMPTE   </a:t>
            </a:r>
            <a:r>
              <a:rPr lang="fr-FR" sz="2400" b="1" smtClean="0">
                <a:solidFill>
                  <a:schemeClr val="accent2"/>
                </a:solidFill>
              </a:rPr>
              <a:t>MONTANT</a:t>
            </a:r>
            <a:r>
              <a:rPr lang="fr-FR" sz="2400" b="1" smtClean="0"/>
              <a:t> 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z="2800" b="1" smtClean="0">
                <a:solidFill>
                  <a:schemeClr val="tx1"/>
                </a:solidFill>
              </a:rPr>
              <a:t>Les colonnes obligatoires</a:t>
            </a:r>
            <a:r>
              <a:rPr lang="fr-FR" sz="4000" b="1" smtClean="0">
                <a:solidFill>
                  <a:schemeClr val="tx1"/>
                </a:solidFill>
              </a:rPr>
              <a:t/>
            </a:r>
            <a:br>
              <a:rPr lang="fr-FR" sz="4000" b="1" smtClean="0">
                <a:solidFill>
                  <a:schemeClr val="tx1"/>
                </a:solidFill>
              </a:rPr>
            </a:br>
            <a:r>
              <a:rPr lang="fr-FR" sz="2400" b="1" smtClean="0">
                <a:solidFill>
                  <a:schemeClr val="tx1"/>
                </a:solidFill>
              </a:rPr>
              <a:t>Une colonne est </a:t>
            </a:r>
            <a:r>
              <a:rPr lang="fr-FR" sz="2400" b="1" smtClean="0">
                <a:solidFill>
                  <a:schemeClr val="accent2"/>
                </a:solidFill>
              </a:rPr>
              <a:t>facultative</a:t>
            </a:r>
            <a:r>
              <a:rPr lang="fr-FR" sz="2400" b="1" smtClean="0">
                <a:solidFill>
                  <a:schemeClr val="tx1"/>
                </a:solidFill>
              </a:rPr>
              <a:t> par défaut.</a:t>
            </a:r>
            <a:br>
              <a:rPr lang="fr-FR" sz="2400" b="1" smtClean="0">
                <a:solidFill>
                  <a:schemeClr val="tx1"/>
                </a:solidFill>
              </a:rPr>
            </a:br>
            <a:r>
              <a:rPr lang="fr-FR" sz="2400" b="1" smtClean="0">
                <a:solidFill>
                  <a:schemeClr val="tx1"/>
                </a:solidFill>
              </a:rPr>
              <a:t>Il faut déclarer explicitement les colonnes </a:t>
            </a:r>
            <a:r>
              <a:rPr lang="fr-FR" sz="2400" b="1" smtClean="0">
                <a:solidFill>
                  <a:schemeClr val="accent2"/>
                </a:solidFill>
              </a:rPr>
              <a:t>obligatoires</a:t>
            </a:r>
            <a:r>
              <a:rPr lang="fr-FR" sz="4000" b="1" smtClean="0">
                <a:solidFill>
                  <a:schemeClr val="tx1"/>
                </a:solidFill>
              </a:rPr>
              <a:t/>
            </a:r>
            <a:br>
              <a:rPr lang="fr-FR" sz="4000" b="1" smtClean="0">
                <a:solidFill>
                  <a:schemeClr val="tx1"/>
                </a:solidFill>
              </a:rPr>
            </a:br>
            <a:endParaRPr lang="fr-FR" sz="4000" b="1" smtClean="0">
              <a:solidFill>
                <a:schemeClr val="tx1"/>
              </a:solidFill>
            </a:endParaRPr>
          </a:p>
        </p:txBody>
      </p:sp>
      <p:sp>
        <p:nvSpPr>
          <p:cNvPr id="10243" name="Text Box 4"/>
          <p:cNvSpPr>
            <a:spLocks noChangeArrowheads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  <a:solidFill>
            <a:srgbClr val="EAEAEA"/>
          </a:solidFill>
        </p:spPr>
        <p:txBody>
          <a:bodyPr/>
          <a:lstStyle/>
          <a:p>
            <a:pPr eaLnBrk="1" hangingPunct="1">
              <a:tabLst>
                <a:tab pos="381000" algn="l"/>
              </a:tabLst>
            </a:pPr>
            <a:r>
              <a:rPr lang="fr-FR" sz="2400" b="1" smtClean="0"/>
              <a:t>  create table CLIENT ( NCLI     char(10) </a:t>
            </a:r>
            <a:r>
              <a:rPr lang="fr-FR" sz="2400" b="1" smtClean="0">
                <a:solidFill>
                  <a:schemeClr val="accent2"/>
                </a:solidFill>
              </a:rPr>
              <a:t>not null</a:t>
            </a:r>
            <a:r>
              <a:rPr lang="fr-FR" sz="2400" b="1" smtClean="0"/>
              <a:t>,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 		NOM      char(32) </a:t>
            </a:r>
            <a:r>
              <a:rPr lang="fr-FR" sz="2400" b="1" smtClean="0">
                <a:solidFill>
                  <a:schemeClr val="accent2"/>
                </a:solidFill>
              </a:rPr>
              <a:t>not null</a:t>
            </a:r>
            <a:r>
              <a:rPr lang="fr-FR" sz="2400" b="1" smtClean="0"/>
              <a:t>,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2400" b="1" smtClean="0"/>
              <a:t>				                      ADRESSE  char(60) </a:t>
            </a:r>
            <a:r>
              <a:rPr lang="fr-FR" sz="2400" b="1" smtClean="0">
                <a:solidFill>
                  <a:schemeClr val="accent2"/>
                </a:solidFill>
              </a:rPr>
              <a:t>not null</a:t>
            </a:r>
            <a:r>
              <a:rPr lang="fr-FR" sz="2400" b="1" smtClean="0"/>
              <a:t>,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2400" b="1" smtClean="0"/>
              <a:t>				                      LOCALITE char(30) </a:t>
            </a:r>
            <a:r>
              <a:rPr lang="fr-FR" sz="2400" b="1" smtClean="0">
                <a:solidFill>
                  <a:schemeClr val="accent2"/>
                </a:solidFill>
              </a:rPr>
              <a:t>not null</a:t>
            </a:r>
            <a:r>
              <a:rPr lang="fr-FR" sz="2400" b="1" smtClean="0"/>
              <a:t>,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2400" b="1" smtClean="0"/>
              <a:t>				                      CAT      char(2),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2400" b="1" smtClean="0"/>
              <a:t>				                      COMPTE   decimal(9,2) </a:t>
            </a:r>
            <a:r>
              <a:rPr lang="fr-FR" sz="2400" b="1" smtClean="0">
                <a:solidFill>
                  <a:schemeClr val="accent2"/>
                </a:solidFill>
              </a:rPr>
              <a:t>not null</a:t>
            </a:r>
          </a:p>
          <a:p>
            <a:pPr eaLnBrk="1" hangingPunct="1">
              <a:buFontTx/>
              <a:buNone/>
              <a:tabLst>
                <a:tab pos="381000" algn="l"/>
              </a:tabLst>
            </a:pPr>
            <a:r>
              <a:rPr lang="fr-FR" sz="2400" b="1" smtClean="0"/>
              <a:t>                     );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822</Words>
  <Application>Microsoft Office PowerPoint</Application>
  <PresentationFormat>Affichage à l'écran (4:3)</PresentationFormat>
  <Paragraphs>201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Courier New</vt:lpstr>
      <vt:lpstr>Modèle par défaut</vt:lpstr>
      <vt:lpstr>1. LE LANGAGE SQL DDL</vt:lpstr>
      <vt:lpstr>1. LE LANGAGE SQL DDL</vt:lpstr>
      <vt:lpstr>1.1 INTRODUCTION </vt:lpstr>
      <vt:lpstr>Diapositive 4</vt:lpstr>
      <vt:lpstr>1.2 CREATION D'UN SCHEMA   </vt:lpstr>
      <vt:lpstr>Création d'une table et de ses colonnes </vt:lpstr>
      <vt:lpstr>Les types de base</vt:lpstr>
      <vt:lpstr>Les domaines</vt:lpstr>
      <vt:lpstr>Les colonnes obligatoires Une colonne est facultative par défaut. Il faut déclarer explicitement les colonnes obligatoires </vt:lpstr>
      <vt:lpstr>Valeur par défaut d'une colonne Sera assignée à la colonne si on ne spécifie pas de valeur  lors de la création d'une ligne  </vt:lpstr>
      <vt:lpstr>Les identifiants primaires (primary key)</vt:lpstr>
      <vt:lpstr>Les identifiants secondaires (candidate key) </vt:lpstr>
      <vt:lpstr>Les clés étrangères (foreign key) </vt:lpstr>
      <vt:lpstr>Variante : contraintes de colonne</vt:lpstr>
      <vt:lpstr>Variante : contraintes nommées </vt:lpstr>
      <vt:lpstr>Suppression d'une table</vt:lpstr>
      <vt:lpstr>1.4 MODIFICATION D'UNE TABLE</vt:lpstr>
      <vt:lpstr>Ajout, retrait et modification d'une colonne </vt:lpstr>
      <vt:lpstr>Diapositive 19</vt:lpstr>
      <vt:lpstr>Diapositive 20</vt:lpstr>
      <vt:lpstr>Diapositive 21</vt:lpstr>
      <vt:lpstr>Diapositive 22</vt:lpstr>
    </vt:vector>
  </TitlesOfParts>
  <Company>Unicornis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LE LANGAGE SQL DDL</dc:title>
  <dc:creator>Unicornis</dc:creator>
  <cp:lastModifiedBy>hp</cp:lastModifiedBy>
  <cp:revision>5</cp:revision>
  <dcterms:created xsi:type="dcterms:W3CDTF">2013-04-23T12:39:38Z</dcterms:created>
  <dcterms:modified xsi:type="dcterms:W3CDTF">2019-05-14T14:54:49Z</dcterms:modified>
</cp:coreProperties>
</file>