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77" r:id="rId13"/>
    <p:sldId id="267" r:id="rId14"/>
    <p:sldId id="268" r:id="rId15"/>
    <p:sldId id="278" r:id="rId16"/>
    <p:sldId id="270" r:id="rId17"/>
    <p:sldId id="279" r:id="rId18"/>
    <p:sldId id="271" r:id="rId19"/>
    <p:sldId id="272" r:id="rId20"/>
    <p:sldId id="273" r:id="rId21"/>
    <p:sldId id="274" r:id="rId22"/>
    <p:sldId id="275" r:id="rId23"/>
    <p:sldId id="28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D148-A850-44C2-BC8A-3EACEADAEADE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7D79-A21A-480E-BD3D-BED48D15AE5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1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7D79-A21A-480E-BD3D-BED48D15AE5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8676" y="1424746"/>
            <a:ext cx="7243786" cy="1500198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MA" sz="2000" dirty="0" smtClean="0">
                <a:latin typeface="Arabic Typesetting" pitchFamily="66" charset="-78"/>
                <a:cs typeface="Arabic Typesetting" pitchFamily="66" charset="-78"/>
              </a:rPr>
              <a:t>شعبة علوم التربية </a:t>
            </a:r>
            <a:br>
              <a:rPr lang="ar-MA" sz="2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MA" sz="2000" dirty="0" smtClean="0">
                <a:latin typeface="Arabic Typesetting" pitchFamily="66" charset="-78"/>
                <a:cs typeface="Arabic Typesetting" pitchFamily="66" charset="-78"/>
              </a:rPr>
              <a:t> مسلك الإجازة المهنية في التربية : تدبير وتسيير المؤسسات التعليمية </a:t>
            </a:r>
            <a:br>
              <a:rPr lang="ar-MA" sz="2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MA" sz="2000" dirty="0" err="1" smtClean="0">
                <a:latin typeface="Arabic Typesetting" pitchFamily="66" charset="-78"/>
                <a:cs typeface="Arabic Typesetting" pitchFamily="66" charset="-78"/>
              </a:rPr>
              <a:t>مصــوغة</a:t>
            </a:r>
            <a:r>
              <a:rPr lang="ar-MA" sz="2000" dirty="0" smtClean="0">
                <a:latin typeface="Arabic Typesetting" pitchFamily="66" charset="-78"/>
                <a:cs typeface="Arabic Typesetting" pitchFamily="66" charset="-78"/>
              </a:rPr>
              <a:t> التكوين : التواصل الإداري وتقنيات التنشيط في مجال التدبير  </a:t>
            </a:r>
            <a:endParaRPr lang="fr-FR" sz="2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0232" y="5072074"/>
            <a:ext cx="5200664" cy="857256"/>
          </a:xfrm>
        </p:spPr>
        <p:txBody>
          <a:bodyPr>
            <a:noAutofit/>
          </a:bodyPr>
          <a:lstStyle/>
          <a:p>
            <a:r>
              <a:rPr lang="ar-MA" sz="2000" dirty="0" smtClean="0">
                <a:solidFill>
                  <a:schemeClr val="tx1"/>
                </a:solidFill>
              </a:rPr>
              <a:t>ذ. عبد العزيز العلوي </a:t>
            </a:r>
            <a:r>
              <a:rPr lang="ar-MA" sz="2000" dirty="0" err="1" smtClean="0">
                <a:solidFill>
                  <a:schemeClr val="tx1"/>
                </a:solidFill>
              </a:rPr>
              <a:t>الأمـراني</a:t>
            </a:r>
            <a:r>
              <a:rPr lang="ar-MA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ar-MA" sz="2000" dirty="0" smtClean="0">
                <a:solidFill>
                  <a:schemeClr val="tx1"/>
                </a:solidFill>
              </a:rPr>
              <a:t>الموسم الجامعي :2020/2021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 descr="C:\Users\2013\Desktop\logo\logo_en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04"/>
            <a:ext cx="27146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857224" y="3212976"/>
            <a:ext cx="7429552" cy="1571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rgbClr val="C00000"/>
                </a:solidFill>
              </a:rPr>
              <a:t>المحاضرة الثالثة : </a:t>
            </a:r>
          </a:p>
          <a:p>
            <a:pPr algn="ctr"/>
            <a:r>
              <a:rPr lang="ar-MA" sz="3600" b="1" dirty="0" smtClean="0">
                <a:solidFill>
                  <a:srgbClr val="C00000"/>
                </a:solidFill>
              </a:rPr>
              <a:t> التراسل الإداري : مكونات المراسلة الإدارية 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80" y="71414"/>
            <a:ext cx="8686800" cy="6215106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3600" dirty="0" smtClean="0"/>
              <a:t>من الناحية العملية يوضع التاريخ إما في أعلى الوثيقة أو بوسطها و إما بأسفلها عند مكان التوقيع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3600" dirty="0" smtClean="0"/>
              <a:t>يكتب التاريخ الهجري أولا متبوعا بالتاريخ الميلادي ، ويتوجب الإشارة إلى مكان إصدار الوثيقة أو المراسلة.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3600" dirty="0" smtClean="0"/>
              <a:t> في بعض الأحيان يكتب التاريخ قبل توقيع المراسلة، وهذا أمر غير محبب ، حيث يفضل إرجاء كتابة التاريخ حتى يتم توقيع الوثيقة ويوضع بالطابع (</a:t>
            </a:r>
            <a:r>
              <a:rPr lang="fr-FR" sz="3600" dirty="0" smtClean="0"/>
              <a:t>Dateur </a:t>
            </a:r>
            <a:r>
              <a:rPr lang="ar-MA" sz="3600" dirty="0" smtClean="0"/>
              <a:t>) 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نماذج وأمثلة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54" y="1142984"/>
            <a:ext cx="25495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8596" y="-71462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667139" imgH="8019997" progId="AcroExch.Document.7">
                  <p:embed/>
                </p:oleObj>
              </mc:Choice>
              <mc:Fallback>
                <p:oleObj name="Acrobat Document" r:id="rId4" imgW="5667139" imgH="801999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-71462"/>
                        <a:ext cx="28717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14678" y="1285860"/>
          <a:ext cx="2500329" cy="232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6" imgW="7495109" imgH="9372355" progId="Word.Document.12">
                  <p:embed/>
                </p:oleObj>
              </mc:Choice>
              <mc:Fallback>
                <p:oleObj name="Document" r:id="rId6" imgW="7495109" imgH="937235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1285860"/>
                        <a:ext cx="2500329" cy="2324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512" y="142852"/>
            <a:ext cx="8901082" cy="928694"/>
          </a:xfrm>
        </p:spPr>
        <p:txBody>
          <a:bodyPr>
            <a:normAutofit/>
          </a:bodyPr>
          <a:lstStyle/>
          <a:p>
            <a:pPr rtl="1"/>
            <a:r>
              <a:rPr lang="ar-MA" sz="3200" b="1" dirty="0" smtClean="0">
                <a:solidFill>
                  <a:srgbClr val="C00000"/>
                </a:solidFill>
              </a:rPr>
              <a:t>3. المرسل والمرسل إليه </a:t>
            </a:r>
            <a:r>
              <a:rPr lang="fr-FR" sz="3200" b="1" dirty="0" smtClean="0">
                <a:solidFill>
                  <a:srgbClr val="C00000"/>
                </a:solidFill>
              </a:rPr>
              <a:t>( L’expéditeur et le destinataire ) 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ar-MA" dirty="0" smtClean="0"/>
              <a:t>المرسل ( </a:t>
            </a:r>
            <a:r>
              <a:rPr lang="fr-FR" dirty="0" smtClean="0"/>
              <a:t>L’expéditeur </a:t>
            </a:r>
            <a:r>
              <a:rPr lang="ar-MA" dirty="0" smtClean="0"/>
              <a:t>) : الجهة التي تصدر عنها المراسلة / الوثيقة، وفي الغالب تكون الجهة مبينة في الهيكل التنظيمي للإدارة 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dirty="0" smtClean="0"/>
              <a:t> </a:t>
            </a:r>
            <a:r>
              <a:rPr lang="ar-MA" dirty="0" smtClean="0">
                <a:solidFill>
                  <a:srgbClr val="C00000"/>
                </a:solidFill>
              </a:rPr>
              <a:t>ملحوظة هامة : كل مراسلة يجب أن تحمل صيغة </a:t>
            </a:r>
            <a:r>
              <a:rPr lang="ar-MA" dirty="0" err="1" smtClean="0">
                <a:solidFill>
                  <a:srgbClr val="C00000"/>
                </a:solidFill>
              </a:rPr>
              <a:t>المسؤول</a:t>
            </a:r>
            <a:r>
              <a:rPr lang="ar-MA" dirty="0" smtClean="0">
                <a:solidFill>
                  <a:srgbClr val="C00000"/>
                </a:solidFill>
              </a:rPr>
              <a:t> الأول عنها وليس اسمه الشخصي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ar-MA" dirty="0" smtClean="0"/>
              <a:t>المرسل إليه (</a:t>
            </a:r>
            <a:r>
              <a:rPr lang="fr-FR" dirty="0" smtClean="0"/>
              <a:t> Le destinataire </a:t>
            </a:r>
            <a:r>
              <a:rPr lang="ar-MA" dirty="0" smtClean="0"/>
              <a:t>) : وهو الجهة التي تستقبل المراسلة ، ويتعين أن تحمل صفة </a:t>
            </a:r>
            <a:r>
              <a:rPr lang="ar-MA" dirty="0" err="1" smtClean="0"/>
              <a:t>المسؤول</a:t>
            </a:r>
            <a:r>
              <a:rPr lang="ar-MA" dirty="0" smtClean="0"/>
              <a:t> الأول عن الإدارة المستقبلة وليس الاسم الشخصي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dirty="0" smtClean="0"/>
              <a:t>القاعدة العامة في التراسل الإداري هو التوجه بالخطاب إلى الرئيس المباشر للإدارة وليس إلى الموظف باسمه مهما كانت درجته . </a:t>
            </a:r>
            <a:endParaRPr lang="ar-MA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MA" dirty="0" smtClean="0">
                <a:solidFill>
                  <a:srgbClr val="C00000"/>
                </a:solidFill>
              </a:rPr>
              <a:t>مثال :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ar-MA" dirty="0" smtClean="0"/>
              <a:t>من السيــــد مدير مؤسسة .........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ar-MA" dirty="0" smtClean="0"/>
              <a:t>إلــى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ar-MA" dirty="0" smtClean="0"/>
              <a:t>السيد المفتش التربوي لمادة 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MA" dirty="0" smtClean="0">
                <a:solidFill>
                  <a:srgbClr val="C00000"/>
                </a:solidFill>
              </a:rPr>
              <a:t>مثال :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ar-MA" dirty="0" smtClean="0"/>
              <a:t>من السيــــد مدير مؤسسة .........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ar-MA" dirty="0" smtClean="0"/>
              <a:t>إلــى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ar-MA" dirty="0" smtClean="0"/>
              <a:t>السيد المدير الإقليمي لوزارة التربية الوطنية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ar-MA" dirty="0" smtClean="0"/>
              <a:t>مصلحة الموارد البشرية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368544"/>
          </a:xfrm>
        </p:spPr>
        <p:txBody>
          <a:bodyPr>
            <a:normAutofit/>
          </a:bodyPr>
          <a:lstStyle/>
          <a:p>
            <a:pPr algn="justLow" rtl="1"/>
            <a:r>
              <a:rPr lang="ar-MA" sz="3200" dirty="0" smtClean="0"/>
              <a:t>هناك حالات من التراسل الإداري تراسل فيها الإدارة مباشرة أشخاصا بذواتهم ، حيث يتم الإشارة إلى أسمهم  الشخصي كما هو الحال في </a:t>
            </a:r>
            <a:r>
              <a:rPr lang="ar-MA" sz="3200" dirty="0" smtClean="0">
                <a:solidFill>
                  <a:srgbClr val="C00000"/>
                </a:solidFill>
              </a:rPr>
              <a:t>الاستدعاء</a:t>
            </a:r>
            <a:r>
              <a:rPr lang="ar-MA" sz="3200" dirty="0" smtClean="0"/>
              <a:t> ( </a:t>
            </a:r>
            <a:r>
              <a:rPr lang="fr-FR" sz="3200" dirty="0" smtClean="0"/>
              <a:t>Convocation </a:t>
            </a:r>
            <a:r>
              <a:rPr lang="ar-MA" sz="3200" dirty="0" smtClean="0"/>
              <a:t>) . 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8596" y="2428868"/>
            <a:ext cx="8001056" cy="4071966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MA" dirty="0" smtClean="0">
                <a:solidFill>
                  <a:srgbClr val="C00000"/>
                </a:solidFill>
              </a:rPr>
              <a:t>مثال  استدعاء موجهة إلى ولي أمر/ أب  تلميذ. : </a:t>
            </a:r>
          </a:p>
          <a:p>
            <a:pPr algn="ctr" rtl="1">
              <a:buNone/>
            </a:pPr>
            <a:r>
              <a:rPr lang="ar-MA" dirty="0" smtClean="0"/>
              <a:t>من السيــــد مدير مؤسسة .........</a:t>
            </a:r>
          </a:p>
          <a:p>
            <a:pPr algn="ctr" rtl="1">
              <a:buNone/>
            </a:pPr>
            <a:r>
              <a:rPr lang="ar-MA" dirty="0" smtClean="0"/>
              <a:t>إلــى </a:t>
            </a:r>
          </a:p>
          <a:p>
            <a:pPr algn="ctr" rtl="1">
              <a:buNone/>
            </a:pPr>
            <a:r>
              <a:rPr lang="ar-MA" dirty="0" smtClean="0"/>
              <a:t>السيد محمد بن محمد </a:t>
            </a:r>
          </a:p>
          <a:p>
            <a:pPr algn="ctr" rtl="1">
              <a:buNone/>
            </a:pPr>
            <a:r>
              <a:rPr lang="ar-MA" dirty="0" smtClean="0"/>
              <a:t>حي الأمل رقم ....</a:t>
            </a:r>
            <a:r>
              <a:rPr lang="ar-MA" dirty="0" err="1" smtClean="0"/>
              <a:t>فاس</a:t>
            </a:r>
            <a:endParaRPr lang="ar-M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MA" dirty="0" smtClean="0">
                <a:solidFill>
                  <a:srgbClr val="C00000"/>
                </a:solidFill>
              </a:rPr>
              <a:t>مثال  استدعاء موجهة لأحد المدرسين لأجل التكليف بمهام حراسة الامتحانات الاشهادية بسلك </a:t>
            </a:r>
            <a:r>
              <a:rPr lang="ar-MA" dirty="0" err="1" smtClean="0">
                <a:solidFill>
                  <a:srgbClr val="C00000"/>
                </a:solidFill>
              </a:rPr>
              <a:t>الباكالوريا</a:t>
            </a:r>
            <a:r>
              <a:rPr lang="ar-MA" dirty="0" smtClean="0">
                <a:solidFill>
                  <a:srgbClr val="C00000"/>
                </a:solidFill>
              </a:rPr>
              <a:t> : </a:t>
            </a:r>
          </a:p>
          <a:p>
            <a:pPr algn="ctr" rtl="1">
              <a:buNone/>
            </a:pPr>
            <a:r>
              <a:rPr lang="ar-MA" dirty="0" smtClean="0"/>
              <a:t>من السيــــد مدير مؤسسة .........</a:t>
            </a:r>
          </a:p>
          <a:p>
            <a:pPr algn="ctr" rtl="1">
              <a:buNone/>
            </a:pPr>
            <a:r>
              <a:rPr lang="ar-MA" dirty="0" smtClean="0"/>
              <a:t>إلــى </a:t>
            </a:r>
          </a:p>
          <a:p>
            <a:pPr algn="ctr" rtl="1">
              <a:buNone/>
            </a:pPr>
            <a:r>
              <a:rPr lang="ar-MA" dirty="0" smtClean="0"/>
              <a:t>الأستاذ(ة): حمادي بن احمد </a:t>
            </a:r>
          </a:p>
          <a:p>
            <a:pPr algn="ctr" rtl="1">
              <a:buNone/>
            </a:pPr>
            <a:r>
              <a:rPr lang="ar-MA" dirty="0" smtClean="0"/>
              <a:t>رقم التأجير : 111111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rtl="1"/>
            <a:r>
              <a:rPr lang="ar-MA" dirty="0" smtClean="0">
                <a:solidFill>
                  <a:srgbClr val="C00000"/>
                </a:solidFill>
              </a:rPr>
              <a:t>4. الموضوع (</a:t>
            </a:r>
            <a:r>
              <a:rPr lang="fr-FR" dirty="0" smtClean="0">
                <a:solidFill>
                  <a:srgbClr val="C00000"/>
                </a:solidFill>
              </a:rPr>
              <a:t>L’objet </a:t>
            </a:r>
            <a:r>
              <a:rPr lang="ar-MA" dirty="0" smtClean="0">
                <a:solidFill>
                  <a:srgbClr val="C00000"/>
                </a:solidFill>
              </a:rPr>
              <a:t>)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ar-MA" dirty="0" smtClean="0"/>
              <a:t>الموضوع : يشير إلى عنوان المراسلة / الوثيقة ، والذي يقع عليه اختيار المحرر أو الكاتب . </a:t>
            </a:r>
            <a:endParaRPr lang="ar-MA" dirty="0" smtClean="0">
              <a:solidFill>
                <a:srgbClr val="C00000"/>
              </a:solidFill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dirty="0" smtClean="0">
                <a:solidFill>
                  <a:srgbClr val="C00000"/>
                </a:solidFill>
              </a:rPr>
              <a:t> </a:t>
            </a:r>
            <a:r>
              <a:rPr lang="ar-MA" dirty="0" smtClean="0"/>
              <a:t>يكتب الموضوع في أعلى الوثيقة من الجهة اليمنى تحت عبارة المرسل والمرسل إليه.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dirty="0" smtClean="0"/>
              <a:t> يلخص الموضوع محتوى المراسلة بكيفية موجزة ودالة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3286148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ar-MA" dirty="0" smtClean="0">
                <a:solidFill>
                  <a:srgbClr val="C00000"/>
                </a:solidFill>
              </a:rPr>
              <a:t>ملحوظة هامة </a:t>
            </a:r>
            <a:r>
              <a:rPr lang="ar-MA" dirty="0" smtClean="0"/>
              <a:t>: جميع الوثائق والمراسلة التي تشكل جزء من قضية إدارية جارية ، أو ملف قديم لابد أن تحمل نفس الموضوع بعينه قبل تصنيفها لذلك يجب المحافظة على عبارة وصياغة ذات الموضوع الأول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>
                <a:solidFill>
                  <a:srgbClr val="C00000"/>
                </a:solidFill>
              </a:rPr>
              <a:t>المراسلة الإدارية :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58" y="1928377"/>
            <a:ext cx="8501122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lnSpc>
                <a:spcPct val="150000"/>
              </a:lnSpc>
            </a:pPr>
            <a:r>
              <a:rPr lang="fr-FR" sz="3600" dirty="0" smtClean="0"/>
              <a:t>   </a:t>
            </a:r>
            <a:r>
              <a:rPr lang="ar-MA" sz="3600" dirty="0" smtClean="0"/>
              <a:t>المراسلة </a:t>
            </a:r>
            <a:r>
              <a:rPr lang="ar-MA" sz="3600" dirty="0" smtClean="0"/>
              <a:t>الإدارية :  كل وثيقة إدارية صادرة أو واردة على الإدارة التربوية، سواء كانت داخلية أو خارجية صادرة وواردة عن المديريات والأقسام  والمصالح التابعة لها.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dirty="0" smtClean="0">
                <a:solidFill>
                  <a:srgbClr val="C00000"/>
                </a:solidFill>
              </a:rPr>
              <a:t>5. المرجع (</a:t>
            </a:r>
            <a:r>
              <a:rPr lang="fr-FR" dirty="0" smtClean="0">
                <a:solidFill>
                  <a:srgbClr val="C00000"/>
                </a:solidFill>
              </a:rPr>
              <a:t> La référence </a:t>
            </a:r>
            <a:r>
              <a:rPr lang="ar-MA" dirty="0" smtClean="0">
                <a:solidFill>
                  <a:srgbClr val="C00000"/>
                </a:solidFill>
              </a:rPr>
              <a:t>) 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3286148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ar-MA" dirty="0" smtClean="0"/>
              <a:t> وهو الإشارة التي تأتي مباشرة بعد الموضوع ، ويأخذ نفس الحجم الذي يأخذه الموضوع . وأهم ما يتم التأكيد عليه في المرجع : التذكير </a:t>
            </a:r>
            <a:r>
              <a:rPr lang="ar-MA" u="sng" dirty="0" smtClean="0"/>
              <a:t>برقم</a:t>
            </a:r>
            <a:r>
              <a:rPr lang="ar-MA" dirty="0" smtClean="0"/>
              <a:t> و</a:t>
            </a:r>
            <a:r>
              <a:rPr lang="ar-MA" u="sng" dirty="0" smtClean="0"/>
              <a:t>تاريخ</a:t>
            </a:r>
            <a:r>
              <a:rPr lang="ar-MA" dirty="0" smtClean="0"/>
              <a:t> المراسلة السابقة التي يقع الاستناد إليها وموضوعها 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357818" y="142852"/>
            <a:ext cx="3643338" cy="17145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dirty="0" smtClean="0"/>
              <a:t>المملكة المغربية </a:t>
            </a:r>
          </a:p>
          <a:p>
            <a:pPr algn="ctr"/>
            <a:r>
              <a:rPr lang="ar-MA" dirty="0" smtClean="0"/>
              <a:t>وزارة التربية الوطنية </a:t>
            </a:r>
          </a:p>
          <a:p>
            <a:pPr algn="ctr"/>
            <a:r>
              <a:rPr lang="ar-MA" dirty="0" smtClean="0"/>
              <a:t>الأكاديمية الجهوية للتربية والتكوين لجهة ....</a:t>
            </a:r>
          </a:p>
          <a:p>
            <a:pPr algn="ctr"/>
            <a:r>
              <a:rPr lang="ar-MA" dirty="0" smtClean="0"/>
              <a:t>المديرية الإقليمية.........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2844" y="428605"/>
            <a:ext cx="3071834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 smtClean="0">
                <a:latin typeface="Arabic Typesetting" pitchFamily="66" charset="-78"/>
                <a:cs typeface="Arabic Typesetting" pitchFamily="66" charset="-78"/>
              </a:rPr>
              <a:t>مكناس في : 6 جمادى الأولى عام 1432 </a:t>
            </a:r>
          </a:p>
          <a:p>
            <a:pPr algn="ctr"/>
            <a:r>
              <a:rPr lang="ar-MA" b="1" dirty="0" smtClean="0">
                <a:latin typeface="Arabic Typesetting" pitchFamily="66" charset="-78"/>
                <a:cs typeface="Arabic Typesetting" pitchFamily="66" charset="-78"/>
              </a:rPr>
              <a:t>الموافق </a:t>
            </a:r>
            <a:r>
              <a:rPr lang="ar-MA" b="1" dirty="0" err="1" smtClean="0">
                <a:latin typeface="Arabic Typesetting" pitchFamily="66" charset="-78"/>
                <a:cs typeface="Arabic Typesetting" pitchFamily="66" charset="-78"/>
              </a:rPr>
              <a:t>ل</a:t>
            </a:r>
            <a:r>
              <a:rPr lang="ar-MA" b="1" dirty="0" smtClean="0">
                <a:latin typeface="Arabic Typesetting" pitchFamily="66" charset="-78"/>
                <a:cs typeface="Arabic Typesetting" pitchFamily="66" charset="-78"/>
              </a:rPr>
              <a:t>  29  مارس 2012 </a:t>
            </a:r>
            <a:endParaRPr lang="fr-FR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28794" y="192880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من السيـد المدير الإقليمي </a:t>
            </a:r>
          </a:p>
          <a:p>
            <a:pPr algn="ctr"/>
            <a:r>
              <a:rPr lang="ar-M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إلــــى </a:t>
            </a:r>
          </a:p>
          <a:p>
            <a:pPr algn="ctr"/>
            <a:r>
              <a:rPr lang="ar-M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السيـــد مدير مؤسسة ..........</a:t>
            </a:r>
            <a:endParaRPr lang="fr-F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158" y="3286124"/>
            <a:ext cx="778674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MA" sz="2800" b="1" dirty="0" smtClean="0"/>
              <a:t>الموضوع : في شأن ...........................</a:t>
            </a:r>
          </a:p>
          <a:p>
            <a:pPr algn="r">
              <a:lnSpc>
                <a:spcPct val="150000"/>
              </a:lnSpc>
            </a:pPr>
            <a:r>
              <a:rPr lang="ar-MA" sz="2800" b="1" dirty="0" smtClean="0"/>
              <a:t>المرجع : كتابكم / مراسلتكم عدد .....بتاريخ .............</a:t>
            </a:r>
          </a:p>
        </p:txBody>
      </p:sp>
      <p:pic>
        <p:nvPicPr>
          <p:cNvPr id="11" name="Imag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14660"/>
            <a:ext cx="1478550" cy="87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 rot="20099167">
            <a:off x="6858016" y="22145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 smtClean="0">
                <a:solidFill>
                  <a:srgbClr val="FF0000"/>
                </a:solidFill>
              </a:rPr>
              <a:t>رقم: 09/120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9138" y="923925"/>
          <a:ext cx="3021012" cy="406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7002162" imgH="9431619" progId="Word.Document.12">
                  <p:embed/>
                </p:oleObj>
              </mc:Choice>
              <mc:Fallback>
                <p:oleObj name="Document" r:id="rId4" imgW="7002162" imgH="943161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923925"/>
                        <a:ext cx="3021012" cy="406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14942" y="785794"/>
          <a:ext cx="26035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6" imgW="6079178" imgH="9237358" progId="Word.Document.8">
                  <p:embed/>
                </p:oleObj>
              </mc:Choice>
              <mc:Fallback>
                <p:oleObj name="Document" r:id="rId6" imgW="6079178" imgH="923735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785794"/>
                        <a:ext cx="26035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dirty="0" smtClean="0">
                <a:solidFill>
                  <a:srgbClr val="C00000"/>
                </a:solidFill>
              </a:rPr>
              <a:t>6. رقم التسجيل (</a:t>
            </a:r>
            <a:r>
              <a:rPr lang="fr-FR" dirty="0" smtClean="0">
                <a:solidFill>
                  <a:srgbClr val="C00000"/>
                </a:solidFill>
              </a:rPr>
              <a:t>Le numéro d’ordre </a:t>
            </a:r>
            <a:r>
              <a:rPr lang="ar-MA" dirty="0" smtClean="0">
                <a:solidFill>
                  <a:srgbClr val="C00000"/>
                </a:solidFill>
              </a:rPr>
              <a:t>)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4786346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2800" dirty="0" smtClean="0"/>
              <a:t>تتطلب المساطر الإدارية </a:t>
            </a:r>
            <a:r>
              <a:rPr lang="ar-MA" sz="2800" dirty="0" err="1" smtClean="0"/>
              <a:t>ان</a:t>
            </a:r>
            <a:r>
              <a:rPr lang="ar-MA" sz="2800" dirty="0" smtClean="0"/>
              <a:t> يكون لكل مراسلة / وثيقة صادرة عن الإدارة وموجهة إلى جهة ما، أن تسجل وتحمل رقما متتابعا في سلسلة من الأرقام المتوالية .</a:t>
            </a:r>
          </a:p>
          <a:p>
            <a:pPr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2800" dirty="0" smtClean="0"/>
              <a:t> يبدأ تسجيل المراسلات انطلاقا من بداية أول السنة الميلادية وتنتهي بنهايتها ( من رقم </a:t>
            </a:r>
            <a:r>
              <a:rPr lang="ar-MA" sz="2800" u="sng" dirty="0" smtClean="0">
                <a:solidFill>
                  <a:srgbClr val="C00000"/>
                </a:solidFill>
              </a:rPr>
              <a:t>1 يناير </a:t>
            </a:r>
            <a:r>
              <a:rPr lang="ar-MA" sz="2800" dirty="0" smtClean="0"/>
              <a:t>من سنة ... إلى غاية </a:t>
            </a:r>
            <a:r>
              <a:rPr lang="ar-MA" sz="2800" u="sng" dirty="0" smtClean="0">
                <a:solidFill>
                  <a:srgbClr val="C00000"/>
                </a:solidFill>
                <a:cs typeface="+mj-cs"/>
              </a:rPr>
              <a:t>31 </a:t>
            </a:r>
            <a:r>
              <a:rPr lang="ar-MA" sz="2800" u="sng" dirty="0" err="1" smtClean="0">
                <a:solidFill>
                  <a:srgbClr val="C00000"/>
                </a:solidFill>
                <a:cs typeface="+mj-cs"/>
              </a:rPr>
              <a:t>دجنبر</a:t>
            </a:r>
            <a:r>
              <a:rPr lang="ar-MA" sz="2800" u="sng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ar-MA" sz="2800" dirty="0" smtClean="0"/>
              <a:t>من نفس السنة )</a:t>
            </a:r>
          </a:p>
          <a:p>
            <a:pPr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2800" dirty="0" smtClean="0"/>
              <a:t> كما يمكن أن تحمل رموزا دالة للمصالح الإدارية الصادرة عنها أو حسب طبيعة المراسلات وموضوعها . مثال : </a:t>
            </a:r>
            <a:r>
              <a:rPr lang="ar-MA" sz="2800" dirty="0" smtClean="0">
                <a:solidFill>
                  <a:srgbClr val="C00000"/>
                </a:solidFill>
              </a:rPr>
              <a:t>20م </a:t>
            </a:r>
            <a:r>
              <a:rPr lang="ar-MA" sz="2800" dirty="0" err="1" smtClean="0">
                <a:solidFill>
                  <a:srgbClr val="C00000"/>
                </a:solidFill>
              </a:rPr>
              <a:t>ع</a:t>
            </a:r>
            <a:r>
              <a:rPr lang="ar-MA" sz="2800" dirty="0" smtClean="0">
                <a:solidFill>
                  <a:srgbClr val="C00000"/>
                </a:solidFill>
              </a:rPr>
              <a:t> 130</a:t>
            </a:r>
            <a:r>
              <a:rPr lang="ar-MA" sz="2800" dirty="0" smtClean="0"/>
              <a:t> 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6" y="714356"/>
            <a:ext cx="8543956" cy="3500462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ar-MA" dirty="0" smtClean="0"/>
              <a:t>المراسلة الإدارية  (تتمة ): </a:t>
            </a:r>
            <a:br>
              <a:rPr lang="ar-MA" dirty="0" smtClean="0"/>
            </a:br>
            <a:r>
              <a:rPr lang="ar-MA" dirty="0" smtClean="0"/>
              <a:t>هي كل الوثائق الإدارية القانونية، الصادرة أو الواردة عن المؤسسة، أو المتبادلة بينها وبين مؤسسات إدارية أخرى أو أشخاص 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14324" y="928670"/>
            <a:ext cx="8543956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المراسلة الإدارية  (تتمة ): </a:t>
            </a:r>
          </a:p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dirty="0" smtClean="0">
                <a:latin typeface="+mj-lt"/>
                <a:ea typeface="+mj-ea"/>
                <a:cs typeface="+mj-cs"/>
              </a:rPr>
              <a:t>الوثيقة الإدارية هي وسيلة الإدارة للقيام بنشاطها اليومي في تدبير وتسيير الأنشطة وتنفيذ السياسات العمومية الخاصة بالقطاع التربوي</a:t>
            </a:r>
            <a:r>
              <a:rPr kumimoji="0" lang="ar-M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14324" y="714356"/>
            <a:ext cx="8543956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المراسلة الإدارية  (تتمة ): </a:t>
            </a:r>
          </a:p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لكل</a:t>
            </a:r>
            <a:r>
              <a:rPr kumimoji="0" lang="ar-MA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مراسلة / وثيقة إدارية مهمة محددة ، وهدف خاص تسعى إلى تحقيقه. وعلى هذا الأساس، تتعدد وتتنوع المراسلات والوثائق الإدارية تبعا لتعدد وتنوع أنشطة ومهام التدبير الإداري. </a:t>
            </a:r>
            <a:r>
              <a:rPr kumimoji="0" lang="ar-M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ar-MA" dirty="0" smtClean="0"/>
              <a:t>العناصر المشتركة بين المراسلات الإدارية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543956" cy="4525963"/>
          </a:xfrm>
        </p:spPr>
        <p:txBody>
          <a:bodyPr>
            <a:noAutofit/>
          </a:bodyPr>
          <a:lstStyle/>
          <a:p>
            <a:pPr marL="514350" indent="-514350" algn="r" rtl="1">
              <a:buAutoNum type="arabicPeriod"/>
            </a:pPr>
            <a:r>
              <a:rPr lang="ar-MA" sz="2800" dirty="0" smtClean="0"/>
              <a:t>الرأس ( </a:t>
            </a:r>
            <a:r>
              <a:rPr lang="fr-FR" sz="2800" dirty="0" smtClean="0"/>
              <a:t>L’en Tête </a:t>
            </a:r>
            <a:r>
              <a:rPr lang="ar-MA" sz="2800" dirty="0" smtClean="0"/>
              <a:t>) </a:t>
            </a:r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التاريخ ( </a:t>
            </a:r>
            <a:r>
              <a:rPr lang="fr-FR" sz="2800" dirty="0" smtClean="0"/>
              <a:t>La date </a:t>
            </a:r>
            <a:r>
              <a:rPr lang="ar-MA" sz="2800" dirty="0" smtClean="0"/>
              <a:t>) </a:t>
            </a:r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المرسل والمرسل إليه ( </a:t>
            </a:r>
            <a:r>
              <a:rPr lang="fr-FR" sz="2800" dirty="0" smtClean="0"/>
              <a:t>L’expéditeur et le destinataire </a:t>
            </a:r>
            <a:r>
              <a:rPr lang="ar-MA" sz="2800" dirty="0" smtClean="0"/>
              <a:t>) </a:t>
            </a:r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الموضوع ( </a:t>
            </a:r>
            <a:r>
              <a:rPr lang="fr-FR" sz="2800" dirty="0" smtClean="0"/>
              <a:t>l’objet </a:t>
            </a:r>
            <a:r>
              <a:rPr lang="ar-MA" sz="2800" dirty="0" smtClean="0"/>
              <a:t>) </a:t>
            </a:r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المرجع ( </a:t>
            </a:r>
            <a:r>
              <a:rPr lang="fr-FR" sz="2800" dirty="0" smtClean="0"/>
              <a:t>la référence </a:t>
            </a:r>
            <a:r>
              <a:rPr lang="ar-MA" sz="2800" dirty="0" smtClean="0"/>
              <a:t>) </a:t>
            </a:r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رقم التسجيل ( </a:t>
            </a:r>
            <a:r>
              <a:rPr lang="fr-FR" sz="2800" dirty="0" smtClean="0"/>
              <a:t>Le numéro d’ordre </a:t>
            </a:r>
            <a:r>
              <a:rPr lang="ar-MA" sz="2800" dirty="0" smtClean="0"/>
              <a:t>) </a:t>
            </a:r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الإمضاء ( </a:t>
            </a:r>
            <a:r>
              <a:rPr lang="fr-FR" sz="2800" dirty="0" smtClean="0"/>
              <a:t>La signature </a:t>
            </a:r>
            <a:r>
              <a:rPr lang="ar-MA" sz="2800" dirty="0" smtClean="0"/>
              <a:t>) </a:t>
            </a:r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الوثائق المرفقة ( </a:t>
            </a:r>
            <a:r>
              <a:rPr lang="fr-FR" sz="2800" dirty="0" smtClean="0"/>
              <a:t>Les pièces jointes</a:t>
            </a:r>
            <a:r>
              <a:rPr lang="ar-MA" sz="2800" dirty="0" smtClean="0"/>
              <a:t> ) </a:t>
            </a:r>
            <a:r>
              <a:rPr lang="fr-FR" sz="2800" dirty="0" smtClean="0"/>
              <a:t> </a:t>
            </a:r>
            <a:endParaRPr lang="ar-MA" sz="2800" dirty="0" smtClean="0"/>
          </a:p>
          <a:p>
            <a:pPr marL="514350" indent="-514350" algn="r" rtl="1">
              <a:buAutoNum type="arabicPeriod"/>
            </a:pPr>
            <a:r>
              <a:rPr lang="ar-MA" sz="2800" dirty="0" smtClean="0"/>
              <a:t> الإشارات الهامشية ( </a:t>
            </a:r>
            <a:r>
              <a:rPr lang="fr-FR" sz="2800" dirty="0" smtClean="0"/>
              <a:t>Les mentions marginales </a:t>
            </a:r>
            <a:r>
              <a:rPr lang="ar-MA" sz="2800" dirty="0" smtClean="0"/>
              <a:t>)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>
            <a:normAutofit/>
          </a:bodyPr>
          <a:lstStyle/>
          <a:p>
            <a:pPr rtl="1"/>
            <a:r>
              <a:rPr lang="ar-MA" sz="3600" b="1" dirty="0" smtClean="0">
                <a:solidFill>
                  <a:srgbClr val="C00000"/>
                </a:solidFill>
              </a:rPr>
              <a:t>1. الرأس ( </a:t>
            </a:r>
            <a:r>
              <a:rPr lang="fr-FR" sz="3600" b="1" dirty="0" smtClean="0">
                <a:solidFill>
                  <a:srgbClr val="C00000"/>
                </a:solidFill>
              </a:rPr>
              <a:t>En-tête </a:t>
            </a:r>
            <a:r>
              <a:rPr lang="ar-MA" sz="3600" b="1" dirty="0" smtClean="0">
                <a:solidFill>
                  <a:srgbClr val="C00000"/>
                </a:solidFill>
              </a:rPr>
              <a:t>)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500726"/>
          </a:xfrm>
        </p:spPr>
        <p:txBody>
          <a:bodyPr>
            <a:noAutofit/>
          </a:bodyPr>
          <a:lstStyle/>
          <a:p>
            <a:pPr marL="514350" indent="-514350" algn="r" rtl="1">
              <a:lnSpc>
                <a:spcPct val="150000"/>
              </a:lnSpc>
              <a:buAutoNum type="arabicPeriod"/>
            </a:pPr>
            <a:r>
              <a:rPr lang="ar-MA" dirty="0" smtClean="0"/>
              <a:t>يشير إلى عنوان واسم الإدارة، ويضم جميع البيانات الواضحة المكتوبة والمسجلة في الجزء الأعلى من الوثيقة / المراسلة . </a:t>
            </a:r>
          </a:p>
          <a:p>
            <a:pPr marL="514350" indent="-514350" algn="r" rtl="1">
              <a:lnSpc>
                <a:spcPct val="150000"/>
              </a:lnSpc>
              <a:buAutoNum type="arabicPeriod"/>
            </a:pPr>
            <a:r>
              <a:rPr lang="ar-MA" dirty="0" smtClean="0"/>
              <a:t> يمكن من التعرف على </a:t>
            </a:r>
            <a:r>
              <a:rPr lang="ar-MA" b="1" u="sng" dirty="0" smtClean="0"/>
              <a:t>الهوية الإدارية والقانونية للمراسلة </a:t>
            </a:r>
            <a:r>
              <a:rPr lang="ar-MA" dirty="0" smtClean="0"/>
              <a:t>لأنه يحدد الجهة التي صدرت عنها بكل دقة ووضوح . </a:t>
            </a:r>
          </a:p>
          <a:p>
            <a:pPr marL="514350" indent="-514350" algn="r" rtl="1">
              <a:lnSpc>
                <a:spcPct val="150000"/>
              </a:lnSpc>
              <a:buAutoNum type="arabicPeriod"/>
            </a:pPr>
            <a:r>
              <a:rPr lang="ar-MA" dirty="0" smtClean="0"/>
              <a:t> قد يشمل على سطرين أو أكثر حسب موقع الجهة التي صدرت عنها الوثيقة في الهيكل التنظيمي للإدارة 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dirty="0" smtClean="0">
                <a:solidFill>
                  <a:srgbClr val="C00000"/>
                </a:solidFill>
              </a:rPr>
              <a:t>الرأس (تتمة)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1928802"/>
            <a:ext cx="8072494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MA" sz="3600" dirty="0" smtClean="0"/>
              <a:t>في بعض المراسلات الخاصة بالمؤسسات التعليمية نجد إضافة إلى الرمز الخاص بالإدارة وعنوانها نجد رقم الهاتف والعنوان البريد والفاكس تسهيلا للتواصل . 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400816" cy="1082660"/>
          </a:xfrm>
        </p:spPr>
        <p:txBody>
          <a:bodyPr>
            <a:normAutofit/>
          </a:bodyPr>
          <a:lstStyle/>
          <a:p>
            <a:r>
              <a:rPr lang="ar-MA" sz="4800" b="1" dirty="0" smtClean="0">
                <a:solidFill>
                  <a:srgbClr val="C00000"/>
                </a:solidFill>
              </a:rPr>
              <a:t>2. </a:t>
            </a:r>
            <a:r>
              <a:rPr lang="ar-MA" sz="4800" dirty="0" smtClean="0">
                <a:solidFill>
                  <a:srgbClr val="C00000"/>
                </a:solidFill>
              </a:rPr>
              <a:t>التاريخ </a:t>
            </a:r>
            <a:endParaRPr lang="fr-FR" sz="4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4000" dirty="0" smtClean="0"/>
              <a:t>كل وثيقة تصدر عن الإدارة لابد أن تحمل تاريخا محددا، وهو عنصر هام وأساسي في مصداقية المراسلة.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4000" dirty="0" smtClean="0"/>
              <a:t>عدم وضع تاريخ محدد للوثيقة / المراسلة يجعلها وثيقة </a:t>
            </a:r>
            <a:r>
              <a:rPr lang="ar-MA" sz="4000" dirty="0" smtClean="0">
                <a:solidFill>
                  <a:srgbClr val="C00000"/>
                </a:solidFill>
              </a:rPr>
              <a:t>معومة</a:t>
            </a:r>
            <a:r>
              <a:rPr lang="ar-MA" sz="4000" dirty="0" smtClean="0"/>
              <a:t> / </a:t>
            </a:r>
            <a:r>
              <a:rPr lang="ar-MA" sz="4000" dirty="0" smtClean="0">
                <a:solidFill>
                  <a:srgbClr val="C00000"/>
                </a:solidFill>
              </a:rPr>
              <a:t>مشكلة تعويم </a:t>
            </a:r>
            <a:r>
              <a:rPr lang="ar-MA" sz="4000" dirty="0" smtClean="0"/>
              <a:t>الوثيقة الإدارية .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-Scie-Ed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Introduction-Scie-Edu</Template>
  <TotalTime>2318</TotalTime>
  <Words>859</Words>
  <Application>Microsoft Office PowerPoint</Application>
  <PresentationFormat>On-screen Show (4:3)</PresentationFormat>
  <Paragraphs>84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Introduction-Scie-Edu</vt:lpstr>
      <vt:lpstr>Acrobat Document</vt:lpstr>
      <vt:lpstr>Document</vt:lpstr>
      <vt:lpstr>شعبة علوم التربية   مسلك الإجازة المهنية في التربية : تدبير وتسيير المؤسسات التعليمية  مصــوغة التكوين : التواصل الإداري وتقنيات التنشيط في مجال التدبير  </vt:lpstr>
      <vt:lpstr>المراسلة الإدارية : </vt:lpstr>
      <vt:lpstr>المراسلة الإدارية  (تتمة ):  هي كل الوثائق الإدارية القانونية، الصادرة أو الواردة عن المؤسسة، أو المتبادلة بينها وبين مؤسسات إدارية أخرى أو أشخاص . </vt:lpstr>
      <vt:lpstr>PowerPoint Presentation</vt:lpstr>
      <vt:lpstr>PowerPoint Presentation</vt:lpstr>
      <vt:lpstr>العناصر المشتركة بين المراسلات الإدارية </vt:lpstr>
      <vt:lpstr>1. الرأس ( En-tête ) </vt:lpstr>
      <vt:lpstr>الرأس (تتمة) </vt:lpstr>
      <vt:lpstr>2. التاريخ </vt:lpstr>
      <vt:lpstr>PowerPoint Presentation</vt:lpstr>
      <vt:lpstr>نماذج وأمثلة </vt:lpstr>
      <vt:lpstr>3. المرسل والمرسل إليه ( L’expéditeur et le destinataire ) </vt:lpstr>
      <vt:lpstr>PowerPoint Presentation</vt:lpstr>
      <vt:lpstr>PowerPoint Presentation</vt:lpstr>
      <vt:lpstr>PowerPoint Presentation</vt:lpstr>
      <vt:lpstr>هناك حالات من التراسل الإداري تراسل فيها الإدارة مباشرة أشخاصا بذواتهم ، حيث يتم الإشارة إلى أسمهم  الشخصي كما هو الحال في الاستدعاء ( Convocation ) . </vt:lpstr>
      <vt:lpstr>PowerPoint Presentation</vt:lpstr>
      <vt:lpstr>4. الموضوع (L’objet ) </vt:lpstr>
      <vt:lpstr>PowerPoint Presentation</vt:lpstr>
      <vt:lpstr>5. المرجع ( La référence )  </vt:lpstr>
      <vt:lpstr>PowerPoint Presentation</vt:lpstr>
      <vt:lpstr>PowerPoint Presentation</vt:lpstr>
      <vt:lpstr>6. رقم التسجيل (Le numéro d’ordre 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الثالثة : التواصل الإداري وتقنيات التنشيط في مجال التدبير والتسيير للمؤسسات التعليمية</dc:title>
  <dc:creator>HP</dc:creator>
  <cp:lastModifiedBy>PC</cp:lastModifiedBy>
  <cp:revision>68</cp:revision>
  <dcterms:created xsi:type="dcterms:W3CDTF">2021-01-06T10:36:08Z</dcterms:created>
  <dcterms:modified xsi:type="dcterms:W3CDTF">2021-01-14T15:31:48Z</dcterms:modified>
</cp:coreProperties>
</file>