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67"/>
  </p:notesMasterIdLst>
  <p:sldIdLst>
    <p:sldId id="256" r:id="rId2"/>
    <p:sldId id="257" r:id="rId3"/>
    <p:sldId id="258" r:id="rId4"/>
    <p:sldId id="278" r:id="rId5"/>
    <p:sldId id="279" r:id="rId6"/>
    <p:sldId id="431" r:id="rId7"/>
    <p:sldId id="505" r:id="rId8"/>
    <p:sldId id="513" r:id="rId9"/>
    <p:sldId id="287" r:id="rId10"/>
    <p:sldId id="281" r:id="rId11"/>
    <p:sldId id="280" r:id="rId12"/>
    <p:sldId id="512" r:id="rId13"/>
    <p:sldId id="282" r:id="rId14"/>
    <p:sldId id="516" r:id="rId15"/>
    <p:sldId id="517" r:id="rId16"/>
    <p:sldId id="283" r:id="rId17"/>
    <p:sldId id="284" r:id="rId18"/>
    <p:sldId id="276" r:id="rId19"/>
    <p:sldId id="259" r:id="rId20"/>
    <p:sldId id="260" r:id="rId21"/>
    <p:sldId id="261" r:id="rId22"/>
    <p:sldId id="262" r:id="rId23"/>
    <p:sldId id="263" r:id="rId24"/>
    <p:sldId id="286" r:id="rId25"/>
    <p:sldId id="265" r:id="rId26"/>
    <p:sldId id="270" r:id="rId27"/>
    <p:sldId id="271" r:id="rId28"/>
    <p:sldId id="272" r:id="rId29"/>
    <p:sldId id="273" r:id="rId30"/>
    <p:sldId id="274" r:id="rId31"/>
    <p:sldId id="518" r:id="rId32"/>
    <p:sldId id="519" r:id="rId33"/>
    <p:sldId id="520" r:id="rId34"/>
    <p:sldId id="521" r:id="rId35"/>
    <p:sldId id="522" r:id="rId36"/>
    <p:sldId id="523" r:id="rId37"/>
    <p:sldId id="524" r:id="rId38"/>
    <p:sldId id="525" r:id="rId39"/>
    <p:sldId id="526" r:id="rId40"/>
    <p:sldId id="527" r:id="rId41"/>
    <p:sldId id="528" r:id="rId42"/>
    <p:sldId id="275" r:id="rId43"/>
    <p:sldId id="288" r:id="rId44"/>
    <p:sldId id="289" r:id="rId45"/>
    <p:sldId id="290" r:id="rId46"/>
    <p:sldId id="432" r:id="rId47"/>
    <p:sldId id="507" r:id="rId48"/>
    <p:sldId id="506" r:id="rId49"/>
    <p:sldId id="508" r:id="rId50"/>
    <p:sldId id="509" r:id="rId51"/>
    <p:sldId id="442" r:id="rId52"/>
    <p:sldId id="510" r:id="rId53"/>
    <p:sldId id="451" r:id="rId54"/>
    <p:sldId id="433" r:id="rId55"/>
    <p:sldId id="450" r:id="rId56"/>
    <p:sldId id="434" r:id="rId57"/>
    <p:sldId id="449" r:id="rId58"/>
    <p:sldId id="435" r:id="rId59"/>
    <p:sldId id="436" r:id="rId60"/>
    <p:sldId id="437" r:id="rId61"/>
    <p:sldId id="438" r:id="rId62"/>
    <p:sldId id="544" r:id="rId63"/>
    <p:sldId id="545" r:id="rId64"/>
    <p:sldId id="546" r:id="rId65"/>
    <p:sldId id="547" r:id="rId66"/>
    <p:sldId id="548" r:id="rId67"/>
    <p:sldId id="549" r:id="rId68"/>
    <p:sldId id="550" r:id="rId69"/>
    <p:sldId id="613" r:id="rId70"/>
    <p:sldId id="614" r:id="rId71"/>
    <p:sldId id="551" r:id="rId72"/>
    <p:sldId id="552" r:id="rId73"/>
    <p:sldId id="616" r:id="rId74"/>
    <p:sldId id="615" r:id="rId75"/>
    <p:sldId id="553" r:id="rId76"/>
    <p:sldId id="555" r:id="rId77"/>
    <p:sldId id="556" r:id="rId78"/>
    <p:sldId id="557" r:id="rId79"/>
    <p:sldId id="558" r:id="rId80"/>
    <p:sldId id="559" r:id="rId81"/>
    <p:sldId id="560" r:id="rId82"/>
    <p:sldId id="561" r:id="rId83"/>
    <p:sldId id="562" r:id="rId84"/>
    <p:sldId id="563" r:id="rId85"/>
    <p:sldId id="564" r:id="rId86"/>
    <p:sldId id="565" r:id="rId87"/>
    <p:sldId id="566" r:id="rId88"/>
    <p:sldId id="567" r:id="rId89"/>
    <p:sldId id="568" r:id="rId90"/>
    <p:sldId id="569" r:id="rId91"/>
    <p:sldId id="570" r:id="rId92"/>
    <p:sldId id="571" r:id="rId93"/>
    <p:sldId id="572" r:id="rId94"/>
    <p:sldId id="573" r:id="rId95"/>
    <p:sldId id="574" r:id="rId96"/>
    <p:sldId id="575" r:id="rId97"/>
    <p:sldId id="576" r:id="rId98"/>
    <p:sldId id="577" r:id="rId99"/>
    <p:sldId id="578" r:id="rId100"/>
    <p:sldId id="579" r:id="rId101"/>
    <p:sldId id="619" r:id="rId102"/>
    <p:sldId id="439" r:id="rId103"/>
    <p:sldId id="618" r:id="rId104"/>
    <p:sldId id="580" r:id="rId105"/>
    <p:sldId id="581" r:id="rId106"/>
    <p:sldId id="582" r:id="rId107"/>
    <p:sldId id="583" r:id="rId108"/>
    <p:sldId id="584" r:id="rId109"/>
    <p:sldId id="617" r:id="rId110"/>
    <p:sldId id="585" r:id="rId111"/>
    <p:sldId id="586" r:id="rId112"/>
    <p:sldId id="587" r:id="rId113"/>
    <p:sldId id="588" r:id="rId114"/>
    <p:sldId id="589" r:id="rId115"/>
    <p:sldId id="606" r:id="rId116"/>
    <p:sldId id="612" r:id="rId117"/>
    <p:sldId id="463" r:id="rId118"/>
    <p:sldId id="464" r:id="rId119"/>
    <p:sldId id="465" r:id="rId120"/>
    <p:sldId id="466" r:id="rId121"/>
    <p:sldId id="467" r:id="rId122"/>
    <p:sldId id="468" r:id="rId123"/>
    <p:sldId id="469" r:id="rId124"/>
    <p:sldId id="470" r:id="rId125"/>
    <p:sldId id="471" r:id="rId126"/>
    <p:sldId id="472" r:id="rId127"/>
    <p:sldId id="474" r:id="rId128"/>
    <p:sldId id="475" r:id="rId129"/>
    <p:sldId id="476" r:id="rId130"/>
    <p:sldId id="477" r:id="rId131"/>
    <p:sldId id="478" r:id="rId132"/>
    <p:sldId id="479" r:id="rId133"/>
    <p:sldId id="590" r:id="rId134"/>
    <p:sldId id="591" r:id="rId135"/>
    <p:sldId id="592" r:id="rId136"/>
    <p:sldId id="593" r:id="rId137"/>
    <p:sldId id="594" r:id="rId138"/>
    <p:sldId id="595" r:id="rId139"/>
    <p:sldId id="597" r:id="rId140"/>
    <p:sldId id="598" r:id="rId141"/>
    <p:sldId id="599" r:id="rId142"/>
    <p:sldId id="600" r:id="rId143"/>
    <p:sldId id="601" r:id="rId144"/>
    <p:sldId id="602" r:id="rId145"/>
    <p:sldId id="603" r:id="rId146"/>
    <p:sldId id="604" r:id="rId147"/>
    <p:sldId id="605" r:id="rId148"/>
    <p:sldId id="473" r:id="rId149"/>
    <p:sldId id="428" r:id="rId150"/>
    <p:sldId id="309" r:id="rId151"/>
    <p:sldId id="529" r:id="rId152"/>
    <p:sldId id="530" r:id="rId153"/>
    <p:sldId id="531" r:id="rId154"/>
    <p:sldId id="532" r:id="rId155"/>
    <p:sldId id="533" r:id="rId156"/>
    <p:sldId id="534" r:id="rId157"/>
    <p:sldId id="535" r:id="rId158"/>
    <p:sldId id="536" r:id="rId159"/>
    <p:sldId id="537" r:id="rId160"/>
    <p:sldId id="538" r:id="rId161"/>
    <p:sldId id="539" r:id="rId162"/>
    <p:sldId id="540" r:id="rId163"/>
    <p:sldId id="541" r:id="rId164"/>
    <p:sldId id="542" r:id="rId165"/>
    <p:sldId id="543" r:id="rId1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83A51-93BE-4E56-BF74-46C04B6E1AAB}" type="datetimeFigureOut">
              <a:rPr lang="fr-FR" smtClean="0"/>
              <a:pPr/>
              <a:t>19/03/2020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93E70-BE45-43F6-87A9-889FB5E8709C}" type="slidenum">
              <a:rPr lang="fr-FR" smtClean="0"/>
              <a:pPr/>
              <a:t>‹N°›</a:t>
            </a:fld>
            <a:endParaRPr lang="fr-FR"/>
          </a:p>
        </p:txBody>
      </p:sp>
    </p:spTree>
    <p:extLst>
      <p:ext uri="{BB962C8B-B14F-4D97-AF65-F5344CB8AC3E}">
        <p14:creationId xmlns="" xmlns:p14="http://schemas.microsoft.com/office/powerpoint/2010/main" val="110501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093E70-BE45-43F6-87A9-889FB5E8709C}"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smtClean="0"/>
              <a:t>Fernand Joly, 1976, La cartographie, Paris, PUF Magellan</a:t>
            </a:r>
          </a:p>
          <a:p>
            <a:endParaRPr lang="fr-FR"/>
          </a:p>
        </p:txBody>
      </p:sp>
      <p:sp>
        <p:nvSpPr>
          <p:cNvPr id="4" name="Espace réservé du numéro de diapositive 3"/>
          <p:cNvSpPr>
            <a:spLocks noGrp="1"/>
          </p:cNvSpPr>
          <p:nvPr>
            <p:ph type="sldNum" sz="quarter" idx="10"/>
          </p:nvPr>
        </p:nvSpPr>
        <p:spPr/>
        <p:txBody>
          <a:bodyPr/>
          <a:lstStyle/>
          <a:p>
            <a:fld id="{05093E70-BE45-43F6-87A9-889FB5E8709C}"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1"/>
            <a:r>
              <a:rPr lang="fr-FR" sz="1200" kern="1200" dirty="0" smtClean="0">
                <a:solidFill>
                  <a:schemeClr val="tx1"/>
                </a:solidFill>
                <a:latin typeface="+mn-lt"/>
                <a:ea typeface="+mn-ea"/>
                <a:cs typeface="+mn-cs"/>
              </a:rPr>
              <a:t>In Pierre Merlin : Géographie de l’aménagement : </a:t>
            </a:r>
            <a:r>
              <a:rPr lang="fr-FR" sz="1200" kern="1200" dirty="0" err="1" smtClean="0">
                <a:solidFill>
                  <a:schemeClr val="tx1"/>
                </a:solidFill>
                <a:latin typeface="+mn-lt"/>
                <a:ea typeface="+mn-ea"/>
                <a:cs typeface="+mn-cs"/>
              </a:rPr>
              <a:t>Edl</a:t>
            </a:r>
            <a:r>
              <a:rPr lang="fr-FR" sz="1200" kern="1200" dirty="0" smtClean="0">
                <a:solidFill>
                  <a:schemeClr val="tx1"/>
                </a:solidFill>
                <a:latin typeface="+mn-lt"/>
                <a:ea typeface="+mn-ea"/>
                <a:cs typeface="+mn-cs"/>
              </a:rPr>
              <a:t>. PUF 1988. P30.</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5093E70-BE45-43F6-87A9-889FB5E8709C}" type="slidenum">
              <a:rPr lang="fr-FR" smtClean="0"/>
              <a:pPr/>
              <a:t>26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093E70-BE45-43F6-87A9-889FB5E8709C}" type="slidenum">
              <a:rPr lang="fr-FR" smtClean="0"/>
              <a:pPr/>
              <a:t>77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5093E70-BE45-43F6-87A9-889FB5E8709C}" type="slidenum">
              <a:rPr lang="fr-FR" smtClean="0"/>
              <a:pPr/>
              <a:t>121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309A6D-C09C-4548-B29A-6CF363A7E532}" type="datetimeFigureOut">
              <a:rPr lang="fr-FR" smtClean="0"/>
              <a:pPr/>
              <a:t>19/03/2020</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A309A6D-C09C-4548-B29A-6CF363A7E532}" type="datetimeFigureOut">
              <a:rPr lang="fr-FR" smtClean="0"/>
              <a:pPr/>
              <a:t>19/03/2020</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19/03/2020</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A309A6D-C09C-4548-B29A-6CF363A7E532}" type="datetimeFigureOut">
              <a:rPr lang="fr-FR" smtClean="0"/>
              <a:pPr/>
              <a:t>19/03/2020</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A309A6D-C09C-4548-B29A-6CF363A7E532}" type="datetimeFigureOut">
              <a:rPr lang="fr-FR" smtClean="0"/>
              <a:pPr/>
              <a:t>19/03/2020</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A309A6D-C09C-4548-B29A-6CF363A7E532}" type="datetimeFigureOut">
              <a:rPr lang="fr-FR" smtClean="0"/>
              <a:pPr/>
              <a:t>19/03/2020</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309A6D-C09C-4548-B29A-6CF363A7E532}" type="datetimeFigureOut">
              <a:rPr lang="fr-FR" smtClean="0"/>
              <a:pPr/>
              <a:t>19/03/2020</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pPr algn="ctr" rtl="1">
              <a:lnSpc>
                <a:spcPct val="150000"/>
              </a:lnSpc>
              <a:spcBef>
                <a:spcPts val="0"/>
              </a:spcBef>
              <a:buNone/>
            </a:pPr>
            <a:endParaRPr lang="fr-FR" sz="2800" b="1" dirty="0" smtClean="0">
              <a:latin typeface="Times New Roman" pitchFamily="18" charset="0"/>
              <a:cs typeface="Times New Roman" pitchFamily="18" charset="0"/>
            </a:endParaRPr>
          </a:p>
          <a:p>
            <a:pPr algn="ctr" rtl="1">
              <a:lnSpc>
                <a:spcPct val="150000"/>
              </a:lnSpc>
              <a:spcBef>
                <a:spcPts val="0"/>
              </a:spcBef>
              <a:buNone/>
            </a:pPr>
            <a:r>
              <a:rPr lang="ar-MA" sz="2800" b="1" dirty="0" smtClean="0">
                <a:latin typeface="Times New Roman" pitchFamily="18" charset="0"/>
                <a:cs typeface="Times New Roman" pitchFamily="18" charset="0"/>
              </a:rPr>
              <a:t>    جــامـعـــة الـمـولـى إسـمــاعـيـــل</a:t>
            </a:r>
            <a:br>
              <a:rPr lang="ar-MA" sz="2800" b="1" dirty="0" smtClean="0">
                <a:latin typeface="Times New Roman" pitchFamily="18" charset="0"/>
                <a:cs typeface="Times New Roman" pitchFamily="18" charset="0"/>
              </a:rPr>
            </a:br>
            <a:r>
              <a:rPr lang="ar-MA" sz="2800" b="1" dirty="0" smtClean="0">
                <a:solidFill>
                  <a:srgbClr val="C00000"/>
                </a:solidFill>
                <a:latin typeface="Times New Roman" pitchFamily="18" charset="0"/>
                <a:cs typeface="Times New Roman" pitchFamily="18" charset="0"/>
              </a:rPr>
              <a:t>كلية الآداب والعلوم الإنسانية</a:t>
            </a:r>
          </a:p>
          <a:p>
            <a:pPr algn="ctr" rtl="1">
              <a:buNone/>
            </a:pPr>
            <a:r>
              <a:rPr lang="ar-MA" sz="2800" b="1" dirty="0" smtClean="0">
                <a:latin typeface="Times New Roman" pitchFamily="18" charset="0"/>
                <a:cs typeface="Times New Roman" pitchFamily="18" charset="0"/>
              </a:rPr>
              <a:t>   </a:t>
            </a:r>
            <a:r>
              <a:rPr lang="ar-MA" sz="2800" b="1" dirty="0" smtClean="0"/>
              <a:t>وحدة الجهة </a:t>
            </a:r>
            <a:r>
              <a:rPr lang="ar-MA" sz="2800" b="1" dirty="0" err="1" smtClean="0"/>
              <a:t>والجهوية</a:t>
            </a:r>
            <a:endParaRPr lang="fr-FR" sz="2800" dirty="0" smtClean="0"/>
          </a:p>
          <a:p>
            <a:pPr algn="ctr" rtl="1">
              <a:lnSpc>
                <a:spcPct val="150000"/>
              </a:lnSpc>
              <a:spcBef>
                <a:spcPts val="0"/>
              </a:spcBef>
              <a:buNone/>
            </a:pPr>
            <a:r>
              <a:rPr lang="ar-MA" sz="2800" b="1" dirty="0" smtClean="0">
                <a:solidFill>
                  <a:srgbClr val="C00000"/>
                </a:solidFill>
                <a:latin typeface="Times New Roman" pitchFamily="18" charset="0"/>
                <a:cs typeface="Times New Roman" pitchFamily="18" charset="0"/>
              </a:rPr>
              <a:t>الفصل </a:t>
            </a:r>
            <a:r>
              <a:rPr lang="ar-MA" sz="2800" b="1" dirty="0" smtClean="0">
                <a:solidFill>
                  <a:srgbClr val="C00000"/>
                </a:solidFill>
                <a:latin typeface="Times New Roman" pitchFamily="18" charset="0"/>
                <a:cs typeface="Times New Roman" pitchFamily="18" charset="0"/>
              </a:rPr>
              <a:t>السادس، تخصص تهيئة</a:t>
            </a:r>
            <a:endParaRPr lang="ar-MA" sz="2800" b="1" dirty="0" smtClean="0">
              <a:solidFill>
                <a:srgbClr val="C00000"/>
              </a:solidFill>
              <a:latin typeface="Times New Roman" pitchFamily="18" charset="0"/>
              <a:cs typeface="Times New Roman" pitchFamily="18" charset="0"/>
            </a:endParaRPr>
          </a:p>
          <a:p>
            <a:pPr algn="ctr" rtl="1">
              <a:lnSpc>
                <a:spcPct val="150000"/>
              </a:lnSpc>
              <a:spcBef>
                <a:spcPts val="0"/>
              </a:spcBef>
              <a:buNone/>
            </a:pPr>
            <a:r>
              <a:rPr lang="ar-MA" sz="2800" b="1" dirty="0" smtClean="0">
                <a:solidFill>
                  <a:srgbClr val="C00000"/>
                </a:solidFill>
                <a:latin typeface="Times New Roman" pitchFamily="18" charset="0"/>
                <a:cs typeface="Times New Roman" pitchFamily="18" charset="0"/>
              </a:rPr>
              <a:t>السنة الجامعية 2019-2020</a:t>
            </a:r>
            <a:endParaRPr lang="fr-FR" sz="2800" b="1" dirty="0" smtClean="0">
              <a:solidFill>
                <a:srgbClr val="C00000"/>
              </a:solidFill>
              <a:latin typeface="Times New Roman" pitchFamily="18" charset="0"/>
              <a:cs typeface="Times New Roman" pitchFamily="18" charset="0"/>
            </a:endParaRPr>
          </a:p>
          <a:p>
            <a:pPr algn="just" rtl="1">
              <a:lnSpc>
                <a:spcPct val="150000"/>
              </a:lnSpc>
              <a:spcBef>
                <a:spcPts val="0"/>
              </a:spcBef>
              <a:buNone/>
            </a:pP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lvl="0" algn="just">
              <a:lnSpc>
                <a:spcPct val="150000"/>
              </a:lnSpc>
              <a:spcBef>
                <a:spcPts val="0"/>
              </a:spcBef>
              <a:buNone/>
            </a:pPr>
            <a:r>
              <a:rPr lang="fr-FR" sz="2800" b="1" dirty="0" smtClean="0">
                <a:latin typeface="Times New Roman" pitchFamily="18" charset="0"/>
                <a:cs typeface="Times New Roman" pitchFamily="18" charset="0"/>
              </a:rPr>
              <a:t>Paul </a:t>
            </a:r>
            <a:r>
              <a:rPr lang="fr-FR" sz="2800" b="1" dirty="0" err="1" smtClean="0">
                <a:latin typeface="Times New Roman" pitchFamily="18" charset="0"/>
                <a:cs typeface="Times New Roman" pitchFamily="18" charset="0"/>
              </a:rPr>
              <a:t>Claval</a:t>
            </a:r>
            <a:r>
              <a:rPr lang="fr-FR" sz="2800" b="1"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2006, Géographie régionale, de la région au territoire, Armand Colin, Paris, 336p.  </a:t>
            </a:r>
          </a:p>
          <a:p>
            <a:pPr marL="0" lvl="0" algn="just">
              <a:lnSpc>
                <a:spcPct val="150000"/>
              </a:lnSpc>
              <a:spcBef>
                <a:spcPts val="0"/>
              </a:spcBef>
              <a:buNone/>
            </a:pPr>
            <a:r>
              <a:rPr lang="fr-FR" sz="2800" b="1" dirty="0" smtClean="0">
                <a:latin typeface="Times New Roman" pitchFamily="18" charset="0"/>
                <a:cs typeface="Times New Roman" pitchFamily="18" charset="0"/>
              </a:rPr>
              <a:t>Roger Brunet, R. Ferras, H. Théry.</a:t>
            </a:r>
            <a:r>
              <a:rPr lang="fr-FR" sz="2800" dirty="0" smtClean="0">
                <a:latin typeface="Times New Roman" pitchFamily="18" charset="0"/>
                <a:cs typeface="Times New Roman" pitchFamily="18" charset="0"/>
              </a:rPr>
              <a:t>, 2003, Les mots de la géographie, dictionnaire critique.  Montpellier-Paris : RECLUS  la documentation française, 3</a:t>
            </a:r>
            <a:r>
              <a:rPr lang="fr-FR" sz="2800" baseline="30000" dirty="0" smtClean="0">
                <a:latin typeface="Times New Roman" pitchFamily="18" charset="0"/>
                <a:cs typeface="Times New Roman" pitchFamily="18" charset="0"/>
              </a:rPr>
              <a:t>ème</a:t>
            </a:r>
            <a:r>
              <a:rPr lang="fr-FR" sz="2800" dirty="0" smtClean="0">
                <a:latin typeface="Times New Roman" pitchFamily="18" charset="0"/>
                <a:cs typeface="Times New Roman" pitchFamily="18" charset="0"/>
              </a:rPr>
              <a:t> édition, 520p.</a:t>
            </a:r>
          </a:p>
          <a:p>
            <a:pPr marL="0" lvl="0" indent="0" algn="just">
              <a:lnSpc>
                <a:spcPct val="160000"/>
              </a:lnSpc>
              <a:spcBef>
                <a:spcPts val="0"/>
              </a:spcBef>
              <a:buNone/>
            </a:pPr>
            <a:endParaRPr lang="fr-FR"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2275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3. التقسيم الترابي، مرحلة ما بعد الاستقلال</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عرف المغرب بعد خروج المعمرين: الفرنسي والإسباني أربع تقسيمات ترابية، وذلك برسم سنوات 1962، 1971، 1997 </a:t>
            </a:r>
            <a:r>
              <a:rPr lang="ar-MA" sz="2800" dirty="0" err="1" smtClean="0"/>
              <a:t>و</a:t>
            </a:r>
            <a:r>
              <a:rPr lang="ar-MA" sz="2800" dirty="0" smtClean="0"/>
              <a:t> 2015؛</a:t>
            </a:r>
          </a:p>
          <a:p>
            <a:pPr algn="just" rtl="1">
              <a:lnSpc>
                <a:spcPct val="150000"/>
              </a:lnSpc>
              <a:spcBef>
                <a:spcPts val="0"/>
              </a:spcBef>
              <a:buFont typeface="Wingdings" pitchFamily="2" charset="2"/>
              <a:buChar char="Ø"/>
            </a:pPr>
            <a:r>
              <a:rPr lang="ar-MA" sz="2800" b="1" dirty="0" smtClean="0"/>
              <a:t>* في سنة</a:t>
            </a:r>
            <a:r>
              <a:rPr lang="ar-MA" sz="2800" dirty="0" smtClean="0"/>
              <a:t> </a:t>
            </a:r>
            <a:r>
              <a:rPr lang="ar-MA" sz="2800" b="1" dirty="0" smtClean="0"/>
              <a:t>1962</a:t>
            </a:r>
            <a:r>
              <a:rPr lang="ar-MA" sz="2800" dirty="0" smtClean="0"/>
              <a:t>، تم تقسيم المغرب إلى 9 جهات، وقد تم الاعتماد أساسا على نوع الأنشطة التي يتميز </a:t>
            </a:r>
            <a:r>
              <a:rPr lang="ar-MA" sz="2800" dirty="0" err="1" smtClean="0"/>
              <a:t>بها</a:t>
            </a:r>
            <a:r>
              <a:rPr lang="ar-MA" sz="2800" dirty="0" smtClean="0"/>
              <a:t> كل مجال، وفي 1970 قام </a:t>
            </a:r>
            <a:r>
              <a:rPr lang="ar-MA" sz="2800" b="1" dirty="0" err="1" smtClean="0"/>
              <a:t>دانييل</a:t>
            </a:r>
            <a:r>
              <a:rPr lang="ar-MA" sz="2800" b="1" dirty="0" smtClean="0"/>
              <a:t> </a:t>
            </a:r>
            <a:r>
              <a:rPr lang="ar-MA" sz="2800" b="1" dirty="0" err="1" smtClean="0"/>
              <a:t>نوان</a:t>
            </a:r>
            <a:r>
              <a:rPr lang="ar-MA" sz="2800" b="1" dirty="0" smtClean="0"/>
              <a:t> </a:t>
            </a:r>
            <a:r>
              <a:rPr lang="ar-MA" sz="2800" dirty="0" smtClean="0"/>
              <a:t>بتقسيم المغرب إلى 12 جهة، معتمدا في ذلك على المقياس الطبيعي؛</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ar-MA" sz="3200" b="1" dirty="0" smtClean="0">
                <a:solidFill>
                  <a:srgbClr val="C00000"/>
                </a:solidFill>
              </a:rPr>
              <a:t>* التقسيم </a:t>
            </a:r>
            <a:r>
              <a:rPr lang="ar-MA" sz="3200" b="1" dirty="0" err="1" smtClean="0">
                <a:solidFill>
                  <a:srgbClr val="C00000"/>
                </a:solidFill>
              </a:rPr>
              <a:t>الجهوي</a:t>
            </a:r>
            <a:r>
              <a:rPr lang="ar-MA" sz="3200" b="1" dirty="0" smtClean="0">
                <a:solidFill>
                  <a:srgbClr val="C00000"/>
                </a:solidFill>
              </a:rPr>
              <a:t> برسم سنة 1971</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fontScale="92500"/>
          </a:bodyPr>
          <a:lstStyle/>
          <a:p>
            <a:pPr algn="just" rtl="1">
              <a:lnSpc>
                <a:spcPct val="150000"/>
              </a:lnSpc>
              <a:spcBef>
                <a:spcPts val="0"/>
              </a:spcBef>
              <a:buFont typeface="Wingdings" pitchFamily="2" charset="2"/>
              <a:buChar char="Ø"/>
            </a:pPr>
            <a:r>
              <a:rPr lang="ar-MA" sz="2800" dirty="0" smtClean="0"/>
              <a:t>بعد إدراك محدودية وشوائب التقسيم </a:t>
            </a:r>
            <a:r>
              <a:rPr lang="ar-MA" sz="2800" dirty="0" err="1" smtClean="0"/>
              <a:t>المجالي</a:t>
            </a:r>
            <a:r>
              <a:rPr lang="ar-MA" sz="2800" dirty="0" smtClean="0"/>
              <a:t> للمغرب قبل سنة 1971، حاولت المؤسسات المعنية تقسيم المغرب إلى 7 جهات اقتصادية؛</a:t>
            </a:r>
          </a:p>
          <a:p>
            <a:pPr algn="just" rtl="1">
              <a:lnSpc>
                <a:spcPct val="150000"/>
              </a:lnSpc>
              <a:spcBef>
                <a:spcPts val="0"/>
              </a:spcBef>
              <a:buFont typeface="Wingdings" pitchFamily="2" charset="2"/>
              <a:buChar char="Ø"/>
            </a:pPr>
            <a:r>
              <a:rPr lang="ar-MA" sz="2800" dirty="0" smtClean="0"/>
              <a:t>1- الجهة الشمالية الغربية (الرباط)؛</a:t>
            </a:r>
          </a:p>
          <a:p>
            <a:pPr algn="just" rtl="1">
              <a:lnSpc>
                <a:spcPct val="150000"/>
              </a:lnSpc>
              <a:spcBef>
                <a:spcPts val="0"/>
              </a:spcBef>
              <a:buFont typeface="Wingdings" pitchFamily="2" charset="2"/>
              <a:buChar char="Ø"/>
            </a:pPr>
            <a:r>
              <a:rPr lang="ar-MA" sz="2800" dirty="0" smtClean="0"/>
              <a:t>2- الجهة الوسطى الشمالية (</a:t>
            </a:r>
            <a:r>
              <a:rPr lang="ar-MA" sz="2800" dirty="0" err="1" smtClean="0"/>
              <a:t>فاس</a:t>
            </a:r>
            <a:r>
              <a:rPr lang="ar-MA" sz="2800" dirty="0" smtClean="0"/>
              <a:t>)؛</a:t>
            </a:r>
          </a:p>
          <a:p>
            <a:pPr algn="just" rtl="1">
              <a:lnSpc>
                <a:spcPct val="150000"/>
              </a:lnSpc>
              <a:spcBef>
                <a:spcPts val="0"/>
              </a:spcBef>
              <a:buFont typeface="Wingdings" pitchFamily="2" charset="2"/>
              <a:buChar char="Ø"/>
            </a:pPr>
            <a:r>
              <a:rPr lang="ar-MA" sz="2800" dirty="0" smtClean="0"/>
              <a:t>3- الجهة الشرقية (وجدة)؛                  4- جهة </a:t>
            </a:r>
            <a:r>
              <a:rPr lang="ar-MA" sz="2800" dirty="0" err="1" smtClean="0"/>
              <a:t>تانسيفت</a:t>
            </a:r>
            <a:r>
              <a:rPr lang="ar-MA" sz="2800" dirty="0" smtClean="0"/>
              <a:t> (مراكش)؛</a:t>
            </a:r>
          </a:p>
          <a:p>
            <a:pPr algn="just" rtl="1">
              <a:lnSpc>
                <a:spcPct val="150000"/>
              </a:lnSpc>
              <a:spcBef>
                <a:spcPts val="0"/>
              </a:spcBef>
              <a:buFont typeface="Wingdings" pitchFamily="2" charset="2"/>
              <a:buChar char="Ø"/>
            </a:pPr>
            <a:r>
              <a:rPr lang="ar-MA" sz="2800" dirty="0" smtClean="0"/>
              <a:t>5- الجهة الوسطى (الدار البيضاء)؛</a:t>
            </a:r>
          </a:p>
          <a:p>
            <a:pPr algn="just" rtl="1">
              <a:lnSpc>
                <a:spcPct val="150000"/>
              </a:lnSpc>
              <a:spcBef>
                <a:spcPts val="0"/>
              </a:spcBef>
              <a:buFont typeface="Wingdings" pitchFamily="2" charset="2"/>
              <a:buChar char="Ø"/>
            </a:pPr>
            <a:r>
              <a:rPr lang="ar-MA" sz="2800" dirty="0" smtClean="0"/>
              <a:t>6- الجهة الوسطى الجنوبية (مكناس)؛      7- الجهة الجنوبية (</a:t>
            </a:r>
            <a:r>
              <a:rPr lang="ar-MA" sz="2800" dirty="0" err="1" smtClean="0"/>
              <a:t>أكادير</a:t>
            </a:r>
            <a:r>
              <a:rPr lang="ar-MA" sz="2800" dirty="0" smtClean="0"/>
              <a:t>). </a:t>
            </a:r>
            <a:endParaRPr lang="fr-FR" sz="2800" dirty="0" smtClean="0"/>
          </a:p>
          <a:p>
            <a:pPr algn="just" rtl="1">
              <a:lnSpc>
                <a:spcPct val="150000"/>
              </a:lnSpc>
              <a:spcBef>
                <a:spcPts val="0"/>
              </a:spcBef>
              <a:buNone/>
            </a:pP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يبقى الهدف من هذا التقسيم هو التخفيف من الفوارق </a:t>
            </a:r>
            <a:r>
              <a:rPr lang="ar-MA" sz="2800" dirty="0" err="1" smtClean="0"/>
              <a:t>الجهوية</a:t>
            </a:r>
            <a:r>
              <a:rPr lang="ar-MA" sz="2800" dirty="0" smtClean="0"/>
              <a:t>، اعتمادا في ذلك على تطبيق سياسة اللامركزية (تحت إشراف الإدارة المركزية) قصد التقليص من حدة الضغط الاقتصادي </a:t>
            </a:r>
            <a:r>
              <a:rPr lang="ar-MA" sz="2800" dirty="0" err="1" smtClean="0"/>
              <a:t>والديموغرافي</a:t>
            </a:r>
            <a:r>
              <a:rPr lang="ar-MA" sz="2800" dirty="0" smtClean="0"/>
              <a:t> الذي عرفه محور الدار البيضاء، الرباط والقنيطرة؛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u\Desktop\تطور التقطيع الترابي للمغرب.jpg"/>
          <p:cNvPicPr>
            <a:picLocks noChangeAspect="1" noChangeArrowheads="1"/>
          </p:cNvPicPr>
          <p:nvPr/>
        </p:nvPicPr>
        <p:blipFill>
          <a:blip r:embed="rId2"/>
          <a:srcRect/>
          <a:stretch>
            <a:fillRect/>
          </a:stretch>
        </p:blipFill>
        <p:spPr bwMode="auto">
          <a:xfrm>
            <a:off x="1" y="-10456"/>
            <a:ext cx="9144000" cy="6868456"/>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كما أفرز هذا التقسيم مجموعة من </a:t>
            </a:r>
            <a:r>
              <a:rPr lang="ar-MA" sz="2800" dirty="0" err="1" smtClean="0"/>
              <a:t>الاختلالات</a:t>
            </a:r>
            <a:r>
              <a:rPr lang="ar-MA" sz="2800" dirty="0" smtClean="0"/>
              <a:t>، تمثلت في تكريس هيمنة الجهة الوسطى (الدار البيضاء ونواحيها) على المستوى الاقتصادي؛</a:t>
            </a:r>
          </a:p>
          <a:p>
            <a:pPr algn="just" rtl="1">
              <a:lnSpc>
                <a:spcPct val="150000"/>
              </a:lnSpc>
              <a:spcBef>
                <a:spcPts val="0"/>
              </a:spcBef>
              <a:buFont typeface="Wingdings" pitchFamily="2" charset="2"/>
              <a:buChar char="Ø"/>
            </a:pPr>
            <a:r>
              <a:rPr lang="ar-MA" sz="2800" dirty="0" smtClean="0"/>
              <a:t>إذ شكلت مجال استقطاب لمجمل الوحدات الصناعية ولمختلف الاستثمارات </a:t>
            </a:r>
            <a:r>
              <a:rPr lang="ar-MA" sz="2800" dirty="0" err="1" smtClean="0"/>
              <a:t>والرساميل</a:t>
            </a:r>
            <a:r>
              <a:rPr lang="ar-MA" sz="2800" dirty="0" smtClean="0"/>
              <a:t>؛</a:t>
            </a:r>
          </a:p>
          <a:p>
            <a:pPr algn="just" rtl="1">
              <a:lnSpc>
                <a:spcPct val="150000"/>
              </a:lnSpc>
              <a:spcBef>
                <a:spcPts val="0"/>
              </a:spcBef>
              <a:buFont typeface="Wingdings" pitchFamily="2" charset="2"/>
              <a:buChar char="Ø"/>
            </a:pPr>
            <a:r>
              <a:rPr lang="ar-MA" sz="2800" dirty="0" smtClean="0"/>
              <a:t>مما جعلها تستقبل إلى حدود سنة 1990، حوالي 27</a:t>
            </a:r>
            <a:r>
              <a:rPr lang="fr-FR" sz="2800" dirty="0" smtClean="0"/>
              <a:t>%</a:t>
            </a:r>
            <a:r>
              <a:rPr lang="ar-MA" sz="2800" dirty="0" smtClean="0"/>
              <a:t> من ساكنة المغرب؛</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وقد أثبت هذا التقسيم فشله الكبير في التخفيف من التباينات الواضحة حول الكثافة السكانية وتوزيعها بمختلف الجهات المغربية؛</a:t>
            </a:r>
          </a:p>
          <a:p>
            <a:pPr algn="just" rtl="1">
              <a:lnSpc>
                <a:spcPct val="150000"/>
              </a:lnSpc>
              <a:spcBef>
                <a:spcPts val="0"/>
              </a:spcBef>
              <a:buFont typeface="Wingdings" pitchFamily="2" charset="2"/>
              <a:buChar char="Ø"/>
            </a:pPr>
            <a:r>
              <a:rPr lang="ar-MA" sz="2800" dirty="0" smtClean="0"/>
              <a:t>كما أفرز أيضا مجموعات </a:t>
            </a:r>
            <a:r>
              <a:rPr lang="ar-MA" sz="2800" dirty="0" err="1" smtClean="0"/>
              <a:t>جهوية</a:t>
            </a:r>
            <a:r>
              <a:rPr lang="ar-MA" sz="2800" dirty="0" smtClean="0"/>
              <a:t> كبيرة، على شكل وحدات ترابية خاضعة للتخطيط؛ </a:t>
            </a:r>
          </a:p>
          <a:p>
            <a:pPr algn="just" rtl="1">
              <a:lnSpc>
                <a:spcPct val="150000"/>
              </a:lnSpc>
              <a:spcBef>
                <a:spcPts val="0"/>
              </a:spcBef>
              <a:buFont typeface="Wingdings" pitchFamily="2" charset="2"/>
              <a:buChar char="Ø"/>
            </a:pPr>
            <a:r>
              <a:rPr lang="ar-MA" sz="2800" dirty="0" smtClean="0"/>
              <a:t>غير أن الواقع  يعبر عن تجميع الأقاليم </a:t>
            </a:r>
            <a:r>
              <a:rPr lang="ar-MA" sz="2800" dirty="0" err="1" smtClean="0"/>
              <a:t>والعمالات</a:t>
            </a:r>
            <a:r>
              <a:rPr lang="ar-MA" sz="2800" dirty="0" smtClean="0"/>
              <a:t> في 7 جهات كبيرة ومصطنعة، تفتقر لسلطة اتخاذ القرار وعاجزة عن تدبير شؤونها؛</a:t>
            </a:r>
          </a:p>
          <a:p>
            <a:pPr algn="just" rtl="1">
              <a:lnSpc>
                <a:spcPct val="150000"/>
              </a:lnSpc>
              <a:spcBef>
                <a:spcPts val="0"/>
              </a:spcBef>
              <a:buFont typeface="Wingdings" pitchFamily="2" charset="2"/>
              <a:buChar char="Ø"/>
            </a:pPr>
            <a:endParaRPr lang="ar-MA" sz="2800" dirty="0" smtClean="0"/>
          </a:p>
          <a:p>
            <a:pPr algn="just" rtl="1">
              <a:lnSpc>
                <a:spcPct val="150000"/>
              </a:lnSpc>
              <a:spcBef>
                <a:spcPts val="0"/>
              </a:spcBef>
              <a:buFont typeface="Wingdings" pitchFamily="2" charset="2"/>
              <a:buChar char="Ø"/>
            </a:pP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في هذا الإطار، تم تحديد المناطق الاقتصادية اللواتي نص عليها ظهير 1971؛ </a:t>
            </a:r>
          </a:p>
          <a:p>
            <a:pPr algn="just" rtl="1">
              <a:lnSpc>
                <a:spcPct val="150000"/>
              </a:lnSpc>
              <a:spcBef>
                <a:spcPts val="0"/>
              </a:spcBef>
              <a:buFont typeface="Wingdings" pitchFamily="2" charset="2"/>
              <a:buChar char="Ø"/>
            </a:pPr>
            <a:r>
              <a:rPr lang="ar-MA" sz="2800" dirty="0" smtClean="0"/>
              <a:t>وهي مجموعة من الأقاليم، قد تربط بينها علاقات كفيلة بتقوية نموها على الصعيد الجغرافي والاقتصادي والاجتماعي.</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 التقسيم </a:t>
            </a:r>
            <a:r>
              <a:rPr lang="ar-MA" sz="3200" b="1" dirty="0" err="1" smtClean="0">
                <a:solidFill>
                  <a:srgbClr val="C00000"/>
                </a:solidFill>
              </a:rPr>
              <a:t>االإداري</a:t>
            </a:r>
            <a:r>
              <a:rPr lang="ar-MA" sz="3200" b="1" dirty="0" smtClean="0">
                <a:solidFill>
                  <a:srgbClr val="C00000"/>
                </a:solidFill>
              </a:rPr>
              <a:t> برسم سنة 1997</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fr-FR" sz="2800" dirty="0" smtClean="0"/>
              <a:t> </a:t>
            </a:r>
            <a:r>
              <a:rPr lang="ar-MA" sz="2800" dirty="0" smtClean="0"/>
              <a:t>جاء هذا التقسيم ليحل مكان التقسيم السابق، والذي أبان أيضا عن قصوره ومحدودية نتائجه؛ </a:t>
            </a:r>
          </a:p>
          <a:p>
            <a:pPr algn="just" rtl="1">
              <a:lnSpc>
                <a:spcPct val="150000"/>
              </a:lnSpc>
              <a:spcBef>
                <a:spcPts val="0"/>
              </a:spcBef>
              <a:buFont typeface="Wingdings" pitchFamily="2" charset="2"/>
              <a:buChar char="Ø"/>
            </a:pPr>
            <a:r>
              <a:rPr lang="ar-MA" sz="2800" dirty="0" smtClean="0"/>
              <a:t>مما تطلب إعادة النظر فيه، خاصة مع مجيء دستور 1992 الذي رفع الجهة إلى مستوى المؤسسة الدستورية؛</a:t>
            </a:r>
          </a:p>
          <a:p>
            <a:pPr algn="just" rtl="1">
              <a:lnSpc>
                <a:spcPct val="150000"/>
              </a:lnSpc>
              <a:spcBef>
                <a:spcPts val="0"/>
              </a:spcBef>
              <a:buFont typeface="Wingdings" pitchFamily="2" charset="2"/>
              <a:buChar char="Ø"/>
            </a:pPr>
            <a:r>
              <a:rPr lang="ar-MA" sz="2800" dirty="0" smtClean="0"/>
              <a:t>إضافة كذلك إلى قدوم ظهير 1997 الذي غير ترتيب الخريطة </a:t>
            </a:r>
            <a:r>
              <a:rPr lang="ar-MA" sz="2800" dirty="0" err="1" smtClean="0"/>
              <a:t>الجهوية</a:t>
            </a:r>
            <a:r>
              <a:rPr lang="ar-MA" sz="2800" dirty="0" smtClean="0"/>
              <a:t>، والذي أمد الجهات بإمكانيات مالية ومادية قصد إصلاح الثغرات والشوائب التي عرفها التقسيم السابق؛</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إذ بموجب هذا الظهير تم تقسيم التراب الوطني إلى 16 جهة، حيث طرأت عليه بعض التعديلات؛  </a:t>
            </a:r>
          </a:p>
          <a:p>
            <a:pPr algn="just" rtl="1">
              <a:lnSpc>
                <a:spcPct val="150000"/>
              </a:lnSpc>
              <a:spcBef>
                <a:spcPts val="0"/>
              </a:spcBef>
              <a:buFont typeface="Wingdings" pitchFamily="2" charset="2"/>
              <a:buChar char="Ø"/>
            </a:pPr>
            <a:r>
              <a:rPr lang="ar-MA" sz="2800" dirty="0" smtClean="0"/>
              <a:t>بالرغم من ذلك، ظل هو الآخر تقسيما غير عادل:</a:t>
            </a:r>
            <a:endParaRPr lang="fr-FR" sz="2800" dirty="0" smtClean="0"/>
          </a:p>
          <a:p>
            <a:pPr algn="just" rtl="1">
              <a:lnSpc>
                <a:spcPct val="150000"/>
              </a:lnSpc>
              <a:spcBef>
                <a:spcPts val="0"/>
              </a:spcBef>
              <a:buFont typeface="Wingdings" pitchFamily="2" charset="2"/>
              <a:buChar char="Ø"/>
            </a:pPr>
            <a:r>
              <a:rPr lang="ar-MA" sz="2800" b="1" dirty="0" smtClean="0"/>
              <a:t>- فعلى المستوى الجغرافي،</a:t>
            </a:r>
            <a:r>
              <a:rPr lang="ar-MA" sz="2800" dirty="0" smtClean="0"/>
              <a:t> نلاحظ تباينا واضحا في مساحات الجهات، حيث تحتل جهة العيون </a:t>
            </a:r>
            <a:r>
              <a:rPr lang="ar-MA" sz="2800" dirty="0" err="1" smtClean="0"/>
              <a:t>بوجدور</a:t>
            </a:r>
            <a:r>
              <a:rPr lang="ar-MA" sz="2800" dirty="0" smtClean="0"/>
              <a:t> والساقية الحمراء مساحة شاسعة تقطنها نسبة ضعيفة من السكان، بكثافة سكانية تقل عن 5 نسمة/كلم2؛ </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685800" y="319110"/>
            <a:ext cx="8001000" cy="63246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rtl="1"/>
            <a:endParaRPr lang="fr-FR" sz="3200" dirty="0">
              <a:solidFill>
                <a:schemeClr val="tx1"/>
              </a:solidFill>
            </a:endParaRPr>
          </a:p>
        </p:txBody>
      </p:sp>
      <p:sp>
        <p:nvSpPr>
          <p:cNvPr id="5" name="Espace réservé du contenu 4"/>
          <p:cNvSpPr>
            <a:spLocks noGrp="1"/>
          </p:cNvSpPr>
          <p:nvPr>
            <p:ph sz="quarter" idx="1"/>
          </p:nvPr>
        </p:nvSpPr>
        <p:spPr>
          <a:xfrm>
            <a:off x="612648" y="1628800"/>
            <a:ext cx="8153400" cy="4495800"/>
          </a:xfrm>
        </p:spPr>
        <p:txBody>
          <a:bodyPr>
            <a:normAutofit/>
          </a:bodyPr>
          <a:lstStyle/>
          <a:p>
            <a:pPr marL="0" lvl="0" algn="just">
              <a:lnSpc>
                <a:spcPct val="150000"/>
              </a:lnSpc>
              <a:spcBef>
                <a:spcPts val="0"/>
              </a:spcBef>
              <a:buNone/>
            </a:pPr>
            <a:r>
              <a:rPr lang="fr-FR" sz="2800" b="1" dirty="0" smtClean="0">
                <a:latin typeface="Times New Roman" pitchFamily="18" charset="0"/>
                <a:cs typeface="Times New Roman" pitchFamily="18" charset="0"/>
              </a:rPr>
              <a:t>Stéphane Rosière.</a:t>
            </a:r>
            <a:r>
              <a:rPr lang="fr-FR" sz="2800" dirty="0" smtClean="0">
                <a:latin typeface="Times New Roman" pitchFamily="18" charset="0"/>
                <a:cs typeface="Times New Roman" pitchFamily="18" charset="0"/>
              </a:rPr>
              <a:t>, 2007, Géographie politique et géopolitique, Ellipses, 2</a:t>
            </a:r>
            <a:r>
              <a:rPr lang="fr-FR" sz="2800" baseline="30000" dirty="0" smtClean="0">
                <a:latin typeface="Times New Roman" pitchFamily="18" charset="0"/>
                <a:cs typeface="Times New Roman" pitchFamily="18" charset="0"/>
              </a:rPr>
              <a:t>ème</a:t>
            </a:r>
            <a:r>
              <a:rPr lang="fr-FR" sz="2800" dirty="0" smtClean="0">
                <a:latin typeface="Times New Roman" pitchFamily="18" charset="0"/>
                <a:cs typeface="Times New Roman" pitchFamily="18" charset="0"/>
              </a:rPr>
              <a:t> édition, Paris, 442p.</a:t>
            </a:r>
          </a:p>
          <a:p>
            <a:pPr marL="0" lvl="0" algn="just">
              <a:lnSpc>
                <a:spcPct val="150000"/>
              </a:lnSpc>
              <a:spcBef>
                <a:spcPts val="0"/>
              </a:spcBef>
              <a:buNone/>
            </a:pPr>
            <a:r>
              <a:rPr lang="fr-FR" sz="2800" b="1" dirty="0" smtClean="0">
                <a:latin typeface="Times New Roman" pitchFamily="18" charset="0"/>
                <a:cs typeface="Times New Roman" pitchFamily="18" charset="0"/>
              </a:rPr>
              <a:t>Vidal de la Blache Paul.</a:t>
            </a:r>
            <a:r>
              <a:rPr lang="fr-FR" sz="2800" dirty="0" smtClean="0">
                <a:latin typeface="Times New Roman" pitchFamily="18" charset="0"/>
                <a:cs typeface="Times New Roman" pitchFamily="18" charset="0"/>
              </a:rPr>
              <a:t>, 1910,  Régions françaises, revue de Paris, pp. 821-842.</a:t>
            </a:r>
          </a:p>
          <a:p>
            <a:pPr marL="0" indent="0" algn="just">
              <a:lnSpc>
                <a:spcPct val="150000"/>
              </a:lnSpc>
              <a:spcBef>
                <a:spcPts val="0"/>
              </a:spcBef>
              <a:buNone/>
            </a:pPr>
            <a:endParaRPr lang="fr-FR" sz="2800" b="1" dirty="0" smtClean="0">
              <a:latin typeface="Times New Roman" panose="02020603050405020304" pitchFamily="18" charset="0"/>
              <a:cs typeface="Times New Roman" panose="02020603050405020304" pitchFamily="18" charset="0"/>
            </a:endParaRPr>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68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بالمقابل تميزت جهة </a:t>
            </a:r>
            <a:r>
              <a:rPr lang="ar-MA" sz="2800" dirty="0" err="1" smtClean="0"/>
              <a:t>الدارالبيضاء</a:t>
            </a:r>
            <a:r>
              <a:rPr lang="ar-MA" sz="2800" dirty="0" smtClean="0"/>
              <a:t> الكبرى بمساحة ضيقة، إذ يقطنها أكبر عدد من السكان على المستوى </a:t>
            </a:r>
            <a:r>
              <a:rPr lang="ar-MA" sz="2800" dirty="0" err="1" smtClean="0"/>
              <a:t>الجهوي</a:t>
            </a:r>
            <a:r>
              <a:rPr lang="ar-MA" sz="2800" dirty="0" smtClean="0"/>
              <a:t> بالمغرب؛</a:t>
            </a:r>
          </a:p>
          <a:p>
            <a:pPr algn="just" rtl="1">
              <a:lnSpc>
                <a:spcPct val="150000"/>
              </a:lnSpc>
              <a:spcBef>
                <a:spcPts val="0"/>
              </a:spcBef>
              <a:buFont typeface="Wingdings" pitchFamily="2" charset="2"/>
              <a:buChar char="Ø"/>
            </a:pPr>
            <a:r>
              <a:rPr lang="ar-MA" sz="2800" dirty="0" smtClean="0"/>
              <a:t>بكثافة سكانية تزيد عن 2240 نسمة/كلم2 ، إذ تمثل ضغطا بشريا مفرطا، مقابل كثافات جد ضعيفة بالجهة الأخرى؛</a:t>
            </a:r>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b="1" dirty="0" smtClean="0"/>
              <a:t>على المستوى الاجتماعي، </a:t>
            </a:r>
            <a:r>
              <a:rPr lang="ar-MA" sz="2800" dirty="0" smtClean="0"/>
              <a:t>هناك تباينا واضحا في نسبة البطالة على المستوى الوطني؛</a:t>
            </a:r>
          </a:p>
          <a:p>
            <a:pPr algn="just" rtl="1">
              <a:lnSpc>
                <a:spcPct val="150000"/>
              </a:lnSpc>
              <a:spcBef>
                <a:spcPts val="0"/>
              </a:spcBef>
              <a:buFont typeface="Wingdings" pitchFamily="2" charset="2"/>
              <a:buChar char="Ø"/>
            </a:pPr>
            <a:r>
              <a:rPr lang="ar-MA" sz="2800" dirty="0" smtClean="0"/>
              <a:t>وقد سجلت جهة الدار البيضاء الكبرى والجهات الجنوبية أعلى النسب؛</a:t>
            </a:r>
          </a:p>
          <a:p>
            <a:pPr algn="just" rtl="1">
              <a:lnSpc>
                <a:spcPct val="150000"/>
              </a:lnSpc>
              <a:spcBef>
                <a:spcPts val="0"/>
              </a:spcBef>
              <a:buFont typeface="Wingdings" pitchFamily="2" charset="2"/>
              <a:buChar char="Ø"/>
            </a:pPr>
            <a:r>
              <a:rPr lang="ar-MA" sz="2800" dirty="0" smtClean="0"/>
              <a:t>في حين سجلت جهة </a:t>
            </a:r>
            <a:r>
              <a:rPr lang="ar-MA" sz="2800" dirty="0" err="1" smtClean="0"/>
              <a:t>تازة</a:t>
            </a:r>
            <a:r>
              <a:rPr lang="ar-MA" sz="2800" dirty="0" smtClean="0"/>
              <a:t> </a:t>
            </a:r>
            <a:r>
              <a:rPr lang="ar-MA" sz="2800" dirty="0" err="1" smtClean="0"/>
              <a:t>الحسيمة</a:t>
            </a:r>
            <a:r>
              <a:rPr lang="ar-MA" sz="2800" dirty="0" smtClean="0"/>
              <a:t> </a:t>
            </a:r>
            <a:r>
              <a:rPr lang="ar-MA" sz="2800" dirty="0" err="1" smtClean="0"/>
              <a:t>تاونات</a:t>
            </a:r>
            <a:r>
              <a:rPr lang="ar-MA" sz="2800" dirty="0" smtClean="0"/>
              <a:t> انخفاضا واضحا؛</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b="1" dirty="0" smtClean="0"/>
              <a:t>على المستوى الاقتصادي،</a:t>
            </a:r>
            <a:r>
              <a:rPr lang="ar-MA" sz="2800" dirty="0" smtClean="0"/>
              <a:t> هناك هيمنة مستمرة لجهة الدار البيضاء الكبرى، إذ تحتضن وتستقبل معظم الشركات والاستثمارات؛</a:t>
            </a:r>
          </a:p>
          <a:p>
            <a:pPr algn="just" rtl="1">
              <a:lnSpc>
                <a:spcPct val="150000"/>
              </a:lnSpc>
              <a:spcBef>
                <a:spcPts val="0"/>
              </a:spcBef>
              <a:buFont typeface="Wingdings" pitchFamily="2" charset="2"/>
              <a:buChar char="Ø"/>
            </a:pPr>
            <a:r>
              <a:rPr lang="ar-MA" sz="2800" dirty="0" smtClean="0"/>
              <a:t>لقد فشل هذا التقسيم بدوره في التخفيف من التباينات الاجتماعية والاقتصادية التي تعاني منها الجهات المغربية؛</a:t>
            </a:r>
          </a:p>
          <a:p>
            <a:pPr algn="just" rtl="1">
              <a:lnSpc>
                <a:spcPct val="150000"/>
              </a:lnSpc>
              <a:spcBef>
                <a:spcPts val="0"/>
              </a:spcBef>
              <a:buFont typeface="Wingdings" pitchFamily="2" charset="2"/>
              <a:buChar char="Ø"/>
            </a:pPr>
            <a:r>
              <a:rPr lang="ar-MA" sz="2800" dirty="0" smtClean="0"/>
              <a:t>مما دفع </a:t>
            </a:r>
            <a:r>
              <a:rPr lang="ar-MA" sz="2800" dirty="0" err="1" smtClean="0"/>
              <a:t>بالمسؤولين</a:t>
            </a:r>
            <a:r>
              <a:rPr lang="ar-MA" sz="2800" dirty="0" smtClean="0"/>
              <a:t> إلى إعادة النظر في تقسيم الخريطة الإدارية للمغرب وتقطيعها مرة أخرى.</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 التقسيم </a:t>
            </a:r>
            <a:r>
              <a:rPr lang="ar-MA" sz="3200" b="1" dirty="0" err="1" smtClean="0">
                <a:solidFill>
                  <a:srgbClr val="C00000"/>
                </a:solidFill>
              </a:rPr>
              <a:t>الجهوي</a:t>
            </a:r>
            <a:r>
              <a:rPr lang="ar-MA" sz="3200" b="1" dirty="0" smtClean="0">
                <a:solidFill>
                  <a:srgbClr val="C00000"/>
                </a:solidFill>
              </a:rPr>
              <a:t> برسم سنة 2015 </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لقد أبان تقسيم 1997 هو الآخر عن عجزه وفشله الكبير في التقليص من التباينات </a:t>
            </a:r>
            <a:r>
              <a:rPr lang="ar-MA" sz="2800" dirty="0" err="1" smtClean="0"/>
              <a:t>المجالية</a:t>
            </a:r>
            <a:r>
              <a:rPr lang="ar-MA" sz="2800" dirty="0" smtClean="0"/>
              <a:t> </a:t>
            </a:r>
            <a:r>
              <a:rPr lang="ar-MA" sz="2800" dirty="0" err="1" smtClean="0"/>
              <a:t>والتفاوتات</a:t>
            </a:r>
            <a:r>
              <a:rPr lang="ar-MA" sz="2800" dirty="0" smtClean="0"/>
              <a:t> الاقتصادية والاجتماعية بين مختلف الجهات المغربية؛</a:t>
            </a:r>
          </a:p>
          <a:p>
            <a:pPr algn="just" rtl="1">
              <a:lnSpc>
                <a:spcPct val="150000"/>
              </a:lnSpc>
              <a:spcBef>
                <a:spcPts val="0"/>
              </a:spcBef>
              <a:buFont typeface="Wingdings" pitchFamily="2" charset="2"/>
              <a:buChar char="Ø"/>
            </a:pPr>
            <a:r>
              <a:rPr lang="ar-MA" sz="2800" dirty="0" smtClean="0"/>
              <a:t>فتم الإعلان سنة 2010 عن برنامج حكومي، يهدف إلى تخويل الحكم الذاتي لكل جهة من جهات المغرب؛</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مما تمخض عن ذلك، ظهور اللجنة الاستشارية </a:t>
            </a:r>
            <a:r>
              <a:rPr lang="ar-MA" sz="2800" dirty="0" err="1" smtClean="0"/>
              <a:t>للجهوية</a:t>
            </a:r>
            <a:r>
              <a:rPr lang="ar-MA" sz="2800" dirty="0" smtClean="0"/>
              <a:t> وهي منظمة حكومية هدفها صياغة نموذج مغربي للأقاليم الذاتية الحكم؛</a:t>
            </a:r>
          </a:p>
          <a:p>
            <a:pPr algn="just" rtl="1">
              <a:lnSpc>
                <a:spcPct val="150000"/>
              </a:lnSpc>
              <a:spcBef>
                <a:spcPts val="0"/>
              </a:spcBef>
              <a:buFont typeface="Wingdings" pitchFamily="2" charset="2"/>
              <a:buChar char="Ø"/>
            </a:pPr>
            <a:r>
              <a:rPr lang="ar-MA" sz="2800" dirty="0" smtClean="0"/>
              <a:t>فقامت اللجنة بإنشاء تقرير، تم الاصطلاح عليه (أطلس التقطيع </a:t>
            </a:r>
            <a:r>
              <a:rPr lang="ar-MA" sz="2800" dirty="0" err="1" smtClean="0"/>
              <a:t>الجهوي</a:t>
            </a:r>
            <a:r>
              <a:rPr lang="ar-MA" sz="2800" dirty="0" smtClean="0"/>
              <a:t> المقترح)؛</a:t>
            </a:r>
          </a:p>
          <a:p>
            <a:pPr algn="just" rtl="1">
              <a:lnSpc>
                <a:spcPct val="150000"/>
              </a:lnSpc>
              <a:spcBef>
                <a:spcPts val="0"/>
              </a:spcBef>
              <a:buFont typeface="Wingdings" pitchFamily="2" charset="2"/>
              <a:buChar char="Ø"/>
            </a:pPr>
            <a:r>
              <a:rPr lang="ar-MA" sz="2800" dirty="0" smtClean="0"/>
              <a:t>إذ بموجبه قسم التراب المغربي إلى 12 جهة، هذا التقطيع تم تفعيله في سنة 2015، حيث أصبحت كل جهة تتمتع بصلاحيات أوسع.</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ar-MA" sz="3200" b="1" dirty="0" smtClean="0">
                <a:solidFill>
                  <a:srgbClr val="C00000"/>
                </a:solidFill>
                <a:latin typeface="Times New Roman" pitchFamily="18" charset="0"/>
                <a:cs typeface="Times New Roman" pitchFamily="18" charset="0"/>
              </a:rPr>
              <a:t>التقسيم الترابي برسم سنة 2015</a:t>
            </a:r>
            <a:endParaRPr lang="fr-FR" sz="3200" b="1" dirty="0">
              <a:solidFill>
                <a:srgbClr val="C00000"/>
              </a:solidFill>
              <a:latin typeface="Times New Roman" pitchFamily="18" charset="0"/>
              <a:cs typeface="Times New Roman" pitchFamily="18" charset="0"/>
            </a:endParaRPr>
          </a:p>
        </p:txBody>
      </p:sp>
      <p:pic>
        <p:nvPicPr>
          <p:cNvPr id="6" name="Espace réservé du contenu 5" descr="https://upload.wikimedia.org/wikipedia/ar/thumb/8/88/Regions_of_Morocco.png/800px-Regions_of_Morocco.png"/>
          <p:cNvPicPr>
            <a:picLocks noGrp="1"/>
          </p:cNvPicPr>
          <p:nvPr>
            <p:ph sz="quarter" idx="1"/>
          </p:nvPr>
        </p:nvPicPr>
        <p:blipFill>
          <a:blip r:embed="rId2"/>
          <a:srcRect/>
          <a:stretch>
            <a:fillRect/>
          </a:stretch>
        </p:blipFill>
        <p:spPr bwMode="auto">
          <a:xfrm>
            <a:off x="1928794" y="1500174"/>
            <a:ext cx="5643602" cy="5357826"/>
          </a:xfrm>
          <a:prstGeom prst="rect">
            <a:avLst/>
          </a:prstGeom>
          <a:noFill/>
          <a:ln w="9525">
            <a:noFill/>
            <a:miter lim="800000"/>
            <a:headEnd/>
            <a:tailEnd/>
          </a:ln>
        </p:spPr>
      </p:pic>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fr-FR" sz="3200" b="1" dirty="0" smtClean="0">
                <a:solidFill>
                  <a:srgbClr val="C00000"/>
                </a:solidFill>
              </a:rPr>
              <a:t>V</a:t>
            </a:r>
            <a:r>
              <a:rPr lang="ar-MA" sz="3200" b="1" dirty="0" smtClean="0">
                <a:solidFill>
                  <a:srgbClr val="C00000"/>
                </a:solidFill>
              </a:rPr>
              <a:t>.علاقة الجهة </a:t>
            </a:r>
            <a:r>
              <a:rPr lang="ar-MA" sz="3200" b="1" dirty="0" err="1" smtClean="0">
                <a:solidFill>
                  <a:srgbClr val="C00000"/>
                </a:solidFill>
              </a:rPr>
              <a:t>بالجهوية</a:t>
            </a:r>
            <a:r>
              <a:rPr lang="ar-MA" sz="3200" b="1" dirty="0" smtClean="0">
                <a:solidFill>
                  <a:srgbClr val="C00000"/>
                </a:solidFill>
              </a:rPr>
              <a:t> وصعوبة تنزيلها </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lvl="0" algn="just" rtl="1">
              <a:lnSpc>
                <a:spcPct val="150000"/>
              </a:lnSpc>
              <a:spcBef>
                <a:spcPts val="0"/>
              </a:spcBef>
              <a:buFont typeface="Wingdings" pitchFamily="2" charset="2"/>
              <a:buChar char="Ø"/>
            </a:pPr>
            <a:r>
              <a:rPr lang="ar-MA" sz="2800" b="1" dirty="0" smtClean="0">
                <a:solidFill>
                  <a:srgbClr val="C00000"/>
                </a:solidFill>
              </a:rPr>
              <a:t>1.علاقة الجهة </a:t>
            </a:r>
            <a:r>
              <a:rPr lang="ar-MA" sz="2800" b="1" dirty="0" err="1" smtClean="0">
                <a:solidFill>
                  <a:srgbClr val="C00000"/>
                </a:solidFill>
              </a:rPr>
              <a:t>بالجهوية</a:t>
            </a:r>
            <a:endParaRPr lang="ar-MA" sz="2800" b="1" dirty="0" smtClean="0">
              <a:solidFill>
                <a:srgbClr val="C00000"/>
              </a:solidFill>
            </a:endParaRPr>
          </a:p>
          <a:p>
            <a:pPr lvl="0" algn="just" rtl="1">
              <a:lnSpc>
                <a:spcPct val="150000"/>
              </a:lnSpc>
              <a:spcBef>
                <a:spcPts val="0"/>
              </a:spcBef>
              <a:buFont typeface="Wingdings" pitchFamily="2" charset="2"/>
              <a:buChar char="Ø"/>
            </a:pPr>
            <a:r>
              <a:rPr lang="ar-MA" sz="2800" dirty="0" smtClean="0"/>
              <a:t>فالجهة تشكل الإطار الجغرافي والأصلي –بمقوماته الطبيعية والبشرية- الذي تنشأ فيه </a:t>
            </a:r>
            <a:r>
              <a:rPr lang="ar-MA" sz="2800" dirty="0" err="1" smtClean="0"/>
              <a:t>الجهوية</a:t>
            </a:r>
            <a:r>
              <a:rPr lang="ar-MA" sz="2800" dirty="0" smtClean="0"/>
              <a:t> بجميع آلياتها ومؤسساتها الإدارية والاقتصادية والاجتماعية والبيئية...؛ </a:t>
            </a:r>
          </a:p>
          <a:p>
            <a:pPr lvl="0" algn="just" rtl="1">
              <a:lnSpc>
                <a:spcPct val="150000"/>
              </a:lnSpc>
              <a:spcBef>
                <a:spcPts val="0"/>
              </a:spcBef>
              <a:buFont typeface="Wingdings" pitchFamily="2" charset="2"/>
              <a:buChar char="Ø"/>
            </a:pPr>
            <a:r>
              <a:rPr lang="ar-MA" sz="2800" dirty="0" smtClean="0"/>
              <a:t>هذه العناصر قد تزدهر بفعل </a:t>
            </a:r>
            <a:r>
              <a:rPr lang="ar-MA" sz="2800" dirty="0" err="1" smtClean="0"/>
              <a:t>الحكامة</a:t>
            </a:r>
            <a:r>
              <a:rPr lang="ar-MA" sz="2800" dirty="0" smtClean="0"/>
              <a:t> الترابية والعدالة الاجتماعية، فينتج عنها توسعا عموديا وأفقيا </a:t>
            </a:r>
            <a:r>
              <a:rPr lang="ar-MA" sz="2800" dirty="0" err="1" smtClean="0"/>
              <a:t>للجهوية</a:t>
            </a:r>
            <a:r>
              <a:rPr lang="ar-MA" sz="2800" dirty="0" smtClean="0"/>
              <a:t>؛</a:t>
            </a:r>
            <a:endParaRPr lang="fr-FR" sz="2800" dirty="0" smtClean="0"/>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بالمقابل، قد يشوب </a:t>
            </a:r>
            <a:r>
              <a:rPr lang="ar-MA" sz="2800" dirty="0" err="1" smtClean="0"/>
              <a:t>الجهوية</a:t>
            </a:r>
            <a:r>
              <a:rPr lang="ar-MA" sz="2800" dirty="0" smtClean="0"/>
              <a:t> بعض الشوائب والاختلال في مكوناتها وآلياتها كالفساد وسوء التدبير؛</a:t>
            </a:r>
          </a:p>
          <a:p>
            <a:pPr algn="just" rtl="1">
              <a:lnSpc>
                <a:spcPct val="150000"/>
              </a:lnSpc>
              <a:spcBef>
                <a:spcPts val="0"/>
              </a:spcBef>
              <a:buFont typeface="Wingdings" pitchFamily="2" charset="2"/>
              <a:buChar char="Ø"/>
            </a:pPr>
            <a:r>
              <a:rPr lang="ar-MA" sz="2800" dirty="0" smtClean="0"/>
              <a:t>فينتج عن ذلك الإقصاء الاجتماعي والتهميش </a:t>
            </a:r>
            <a:r>
              <a:rPr lang="ar-MA" sz="2800" dirty="0" err="1" smtClean="0"/>
              <a:t>المجالي</a:t>
            </a:r>
            <a:r>
              <a:rPr lang="ar-MA" sz="2800" dirty="0" smtClean="0"/>
              <a:t> للجهة، مما يؤدي حتما إلى تخلف </a:t>
            </a:r>
            <a:r>
              <a:rPr lang="ar-MA" sz="2800" dirty="0" err="1" smtClean="0"/>
              <a:t>الجهوية</a:t>
            </a:r>
            <a:r>
              <a:rPr lang="ar-MA" sz="2800" dirty="0" smtClean="0"/>
              <a:t> وهشاشتها وتجزيء مجالها الترابي؛</a:t>
            </a:r>
          </a:p>
          <a:p>
            <a:pPr algn="just" rtl="1">
              <a:lnSpc>
                <a:spcPct val="150000"/>
              </a:lnSpc>
              <a:spcBef>
                <a:spcPts val="0"/>
              </a:spcBef>
              <a:buFont typeface="Wingdings" pitchFamily="2" charset="2"/>
              <a:buChar char="Ø"/>
            </a:pPr>
            <a:r>
              <a:rPr lang="ar-MA" sz="2800" dirty="0" smtClean="0"/>
              <a:t>بل قد يكون ذلك سببا مباشرا في زوالها، فيصبح مجالها تابعا وملحقا للمركز في جميع المجالات وعلى جميع المستويات؛</a:t>
            </a:r>
          </a:p>
          <a:p>
            <a:pPr algn="just" rtl="1">
              <a:lnSpc>
                <a:spcPct val="150000"/>
              </a:lnSpc>
              <a:spcBef>
                <a:spcPts val="0"/>
              </a:spcBef>
              <a:buFont typeface="Wingdings" pitchFamily="2" charset="2"/>
              <a:buChar char="Ø"/>
            </a:pP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2- صعوبة تنزيل </a:t>
            </a:r>
            <a:r>
              <a:rPr lang="ar-MA" sz="3200" b="1" dirty="0" err="1" smtClean="0">
                <a:solidFill>
                  <a:srgbClr val="C00000"/>
                </a:solidFill>
              </a:rPr>
              <a:t>الجهوية</a:t>
            </a:r>
            <a:r>
              <a:rPr lang="ar-MA" sz="3200" b="1" dirty="0" smtClean="0">
                <a:solidFill>
                  <a:srgbClr val="C00000"/>
                </a:solidFill>
              </a:rPr>
              <a:t> بالمغرب</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أكيد أن المغرب غني بثرواته (المعدنية، الطاقية، </a:t>
            </a:r>
            <a:r>
              <a:rPr lang="ar-MA" sz="2800" dirty="0" err="1" smtClean="0"/>
              <a:t>الغابوية</a:t>
            </a:r>
            <a:r>
              <a:rPr lang="ar-MA" sz="2800" dirty="0" smtClean="0"/>
              <a:t>، البحرية،...) وبتنوع تضاريسه ومشاهده الطبيعية (بحار، أودية، صحاري، سهول، هضاب، جبال، تلال، عروق، </a:t>
            </a:r>
            <a:r>
              <a:rPr lang="ar-MA" sz="2800" dirty="0" err="1" smtClean="0"/>
              <a:t>رقوق</a:t>
            </a:r>
            <a:r>
              <a:rPr lang="ar-MA" sz="2800" dirty="0" smtClean="0"/>
              <a:t>، واحات...)؛</a:t>
            </a:r>
          </a:p>
          <a:p>
            <a:pPr algn="just" rtl="1">
              <a:lnSpc>
                <a:spcPct val="150000"/>
              </a:lnSpc>
              <a:spcBef>
                <a:spcPts val="0"/>
              </a:spcBef>
              <a:buFont typeface="Wingdings" pitchFamily="2" charset="2"/>
              <a:buChar char="Ø"/>
            </a:pPr>
            <a:r>
              <a:rPr lang="ar-MA" sz="2800" dirty="0" smtClean="0"/>
              <a:t>كلها مؤهلات مساعدة على إرساء </a:t>
            </a:r>
            <a:r>
              <a:rPr lang="ar-MA" sz="2800" dirty="0" err="1" smtClean="0"/>
              <a:t>الجهوية</a:t>
            </a:r>
            <a:r>
              <a:rPr lang="ar-MA" sz="2800" dirty="0" smtClean="0"/>
              <a:t> قصد تحقيق التنمية الترابية؛</a:t>
            </a:r>
          </a:p>
          <a:p>
            <a:pPr algn="just" rtl="1">
              <a:lnSpc>
                <a:spcPct val="150000"/>
              </a:lnSpc>
              <a:spcBef>
                <a:spcPts val="0"/>
              </a:spcBef>
              <a:buFont typeface="Wingdings" pitchFamily="2" charset="2"/>
              <a:buChar char="Ø"/>
            </a:pPr>
            <a:r>
              <a:rPr lang="ar-MA" sz="2800" dirty="0" smtClean="0"/>
              <a:t>إلا أن هذا المشروع يظل نظريا وصعب التحقيق بفعل عوامل بشرية محضة، (لا تمت بصلة للحتمية الجغرافية)؛ </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يمكن تلخيص بعضها كالتالي:</a:t>
            </a:r>
          </a:p>
          <a:p>
            <a:pPr lvl="0" algn="just" rtl="1">
              <a:lnSpc>
                <a:spcPct val="150000"/>
              </a:lnSpc>
              <a:spcBef>
                <a:spcPts val="0"/>
              </a:spcBef>
              <a:buFont typeface="Wingdings" pitchFamily="2" charset="2"/>
              <a:buChar char="Ø"/>
            </a:pPr>
            <a:r>
              <a:rPr lang="ar-MA" sz="2800" dirty="0" smtClean="0"/>
              <a:t>ضعف الاستثمار في العنصر البشري، مما خلف انعدام الكفاءة أو ضعفها لدى الفاعلين الترابيين؛</a:t>
            </a:r>
            <a:endParaRPr lang="fr-FR" sz="2800" dirty="0" smtClean="0"/>
          </a:p>
          <a:p>
            <a:pPr algn="just" rtl="1">
              <a:lnSpc>
                <a:spcPct val="150000"/>
              </a:lnSpc>
              <a:spcBef>
                <a:spcPts val="0"/>
              </a:spcBef>
              <a:buFont typeface="Wingdings" pitchFamily="2" charset="2"/>
              <a:buChar char="Ø"/>
            </a:pPr>
            <a:r>
              <a:rPr lang="ar-MA" sz="2800" dirty="0" smtClean="0"/>
              <a:t>تفشي ظاهرتي الجهل والفقر ساعد المضاربة الحزبية على شراء الذمم وأصوات المقتاتين من الانتخابات مع غض البصر من طرف السلطات المحلية؛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latin typeface="Times New Roman" pitchFamily="18" charset="0"/>
                <a:cs typeface="Times New Roman" pitchFamily="18" charset="0"/>
              </a:rPr>
              <a:t>لائـحــة الـمــراجــع</a:t>
            </a:r>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lvl="0" algn="just" rtl="1">
              <a:lnSpc>
                <a:spcPct val="150000"/>
              </a:lnSpc>
              <a:spcBef>
                <a:spcPts val="0"/>
              </a:spcBef>
              <a:buNone/>
            </a:pPr>
            <a:r>
              <a:rPr lang="ar-MA" sz="2800" b="1" smtClean="0"/>
              <a:t>سعيد </a:t>
            </a:r>
            <a:r>
              <a:rPr lang="ar-MA" sz="2800" b="1" dirty="0" err="1" smtClean="0"/>
              <a:t>بوجروف</a:t>
            </a:r>
            <a:r>
              <a:rPr lang="ar-MA" sz="2800" b="1" dirty="0" smtClean="0"/>
              <a:t>. </a:t>
            </a:r>
            <a:r>
              <a:rPr lang="ar-MA" sz="2800" dirty="0" smtClean="0"/>
              <a:t>2012 "الجهة </a:t>
            </a:r>
            <a:r>
              <a:rPr lang="ar-MA" sz="2800" dirty="0" err="1" smtClean="0"/>
              <a:t>والجهوية</a:t>
            </a:r>
            <a:r>
              <a:rPr lang="ar-MA" sz="2800" dirty="0" smtClean="0"/>
              <a:t> بالمغرب، </a:t>
            </a:r>
            <a:r>
              <a:rPr lang="ar-MA" sz="2800" dirty="0" err="1" smtClean="0"/>
              <a:t>اي</a:t>
            </a:r>
            <a:r>
              <a:rPr lang="ar-MA" sz="2800" dirty="0" smtClean="0"/>
              <a:t> مشروع لأي تراب؟ الوراقة الوطنية، مراكش.</a:t>
            </a:r>
            <a:endParaRPr lang="fr-FR" sz="2800" dirty="0" smtClean="0"/>
          </a:p>
          <a:p>
            <a:pPr marL="0" lvl="0" algn="just" rtl="1">
              <a:lnSpc>
                <a:spcPct val="150000"/>
              </a:lnSpc>
              <a:spcBef>
                <a:spcPts val="0"/>
              </a:spcBef>
              <a:buNone/>
            </a:pPr>
            <a:r>
              <a:rPr lang="ar-MA" sz="2800" b="1" dirty="0" smtClean="0"/>
              <a:t>أشرف عبد العزيز. </a:t>
            </a:r>
            <a:r>
              <a:rPr lang="ar-MA" sz="2800" dirty="0" smtClean="0"/>
              <a:t>2011، "</a:t>
            </a:r>
            <a:r>
              <a:rPr lang="ar-MA" sz="2800" dirty="0" err="1" smtClean="0"/>
              <a:t>الجهوية</a:t>
            </a:r>
            <a:r>
              <a:rPr lang="ar-MA" sz="2800" dirty="0" smtClean="0"/>
              <a:t> الموسعة نمط جديد </a:t>
            </a:r>
            <a:r>
              <a:rPr lang="ar-MA" sz="2800" dirty="0" err="1" smtClean="0"/>
              <a:t>للحكامة</a:t>
            </a:r>
            <a:r>
              <a:rPr lang="ar-MA" sz="2800" dirty="0" smtClean="0"/>
              <a:t> الترابية والتنمية المندمجة، مطبعة النجاح الجديدة، </a:t>
            </a:r>
            <a:r>
              <a:rPr lang="ar-MA" sz="2800" dirty="0" err="1" smtClean="0"/>
              <a:t>الدارالبيضاء</a:t>
            </a:r>
            <a:r>
              <a:rPr lang="ar-MA" sz="2800" dirty="0" smtClean="0"/>
              <a:t>.</a:t>
            </a:r>
            <a:endParaRPr lang="fr-FR" sz="2800" dirty="0"/>
          </a:p>
        </p:txBody>
      </p:sp>
    </p:spTree>
    <p:extLst>
      <p:ext uri="{BB962C8B-B14F-4D97-AF65-F5344CB8AC3E}">
        <p14:creationId xmlns="" xmlns:p14="http://schemas.microsoft.com/office/powerpoint/2010/main" val="27428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مما أفرز منتخبين محليين وإقليمين </a:t>
            </a:r>
            <a:r>
              <a:rPr lang="ar-MA" sz="2800" dirty="0" err="1" smtClean="0"/>
              <a:t>وجهويين</a:t>
            </a:r>
            <a:r>
              <a:rPr lang="ar-MA" sz="2800" dirty="0" smtClean="0"/>
              <a:t> فاشلين وغير أكفاء وفي كثير من الأحيان فاسدين مع غياب المحاسبة؛</a:t>
            </a:r>
          </a:p>
          <a:p>
            <a:pPr algn="just" rtl="1">
              <a:lnSpc>
                <a:spcPct val="150000"/>
              </a:lnSpc>
              <a:spcBef>
                <a:spcPts val="0"/>
              </a:spcBef>
              <a:buFont typeface="Wingdings" pitchFamily="2" charset="2"/>
              <a:buChar char="Ø"/>
            </a:pPr>
            <a:r>
              <a:rPr lang="ar-MA" sz="2800" dirty="0" smtClean="0"/>
              <a:t>أحزاب سياسية موسمية غير مستقطبة، ترتبط أساسا بفترة الانتخابات، ثم سرعان ما تغلق محلاتها الحزبية في انتظار استحقاقات لاحقة؛</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فهي لا تقوم بدورها التكويني ولا </a:t>
            </a:r>
            <a:r>
              <a:rPr lang="ar-MA" sz="2800" dirty="0" err="1" smtClean="0"/>
              <a:t>التأطيري</a:t>
            </a:r>
            <a:r>
              <a:rPr lang="ar-MA" sz="2800" dirty="0" smtClean="0"/>
              <a:t> </a:t>
            </a:r>
            <a:r>
              <a:rPr lang="ar-MA" sz="2800" dirty="0" err="1" smtClean="0"/>
              <a:t>لمنخرطيها</a:t>
            </a:r>
            <a:r>
              <a:rPr lang="ar-MA" sz="2800" dirty="0" smtClean="0"/>
              <a:t>، إضافة إلى سيادة الدكتاتورية الحزبية إذ نلاحظ نفس الوجوه تتداول على المناصب الوزارية وعلى المناصب السيادية؛</a:t>
            </a:r>
          </a:p>
          <a:p>
            <a:pPr algn="just" rtl="1">
              <a:lnSpc>
                <a:spcPct val="150000"/>
              </a:lnSpc>
              <a:spcBef>
                <a:spcPts val="0"/>
              </a:spcBef>
              <a:buFont typeface="Wingdings" pitchFamily="2" charset="2"/>
              <a:buChar char="Ø"/>
            </a:pPr>
            <a:r>
              <a:rPr lang="ar-MA" sz="2800" dirty="0" smtClean="0"/>
              <a:t>مما نتج عن ذلك فقدان المصداقية، بل وحتى الثقة بين المواطن والمنتخب، الشيء الذي أدى حتما إلى الهذر السياسي والعزوف عن المشاركة في الحياة السياسية؛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غياب الوعي </a:t>
            </a:r>
            <a:r>
              <a:rPr lang="ar-MA" sz="2800" dirty="0" err="1" smtClean="0"/>
              <a:t>الجمعوي</a:t>
            </a:r>
            <a:r>
              <a:rPr lang="ar-MA" sz="2800" dirty="0" smtClean="0"/>
              <a:t> مع الافتقار لعنصر الكفاءة، فمعظم الفاعلين في النسيج </a:t>
            </a:r>
            <a:r>
              <a:rPr lang="ar-MA" sz="2800" dirty="0" err="1" smtClean="0"/>
              <a:t>الجمعوي</a:t>
            </a:r>
            <a:r>
              <a:rPr lang="ar-MA" sz="2800" dirty="0" smtClean="0"/>
              <a:t> انخرطوا من أجل الاسترزاق من الدعم المرصود للجمعيات؛</a:t>
            </a:r>
          </a:p>
          <a:p>
            <a:pPr algn="just" rtl="1">
              <a:lnSpc>
                <a:spcPct val="150000"/>
              </a:lnSpc>
              <a:spcBef>
                <a:spcPts val="0"/>
              </a:spcBef>
              <a:buFont typeface="Wingdings" pitchFamily="2" charset="2"/>
              <a:buChar char="Ø"/>
            </a:pPr>
            <a:r>
              <a:rPr lang="ar-MA" sz="2800" dirty="0" smtClean="0"/>
              <a:t>ضعف وهشاشة البنيات التحتية بمعظم الجهات: التعليمية، الصحية، الرياضية، السياحية، الصناعية، </a:t>
            </a:r>
            <a:r>
              <a:rPr lang="ar-MA" sz="2800" dirty="0" err="1" smtClean="0"/>
              <a:t>الفلاحية</a:t>
            </a:r>
            <a:r>
              <a:rPr lang="ar-MA" sz="2800" dirty="0" smtClean="0"/>
              <a:t>، التجارية، </a:t>
            </a:r>
            <a:r>
              <a:rPr lang="ar-MA" sz="2800" dirty="0" err="1" smtClean="0"/>
              <a:t>اللوجيستيكية</a:t>
            </a:r>
            <a:r>
              <a:rPr lang="ar-MA" sz="2800" dirty="0" smtClean="0"/>
              <a:t>، التجهيزية، </a:t>
            </a:r>
            <a:r>
              <a:rPr lang="ar-MA" sz="2800" dirty="0" err="1" smtClean="0"/>
              <a:t>الخدماتية</a:t>
            </a:r>
            <a:r>
              <a:rPr lang="ar-MA" sz="2800" dirty="0" smtClean="0"/>
              <a:t>...؛</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lvl="0" algn="just" rtl="1">
              <a:lnSpc>
                <a:spcPct val="150000"/>
              </a:lnSpc>
              <a:spcBef>
                <a:spcPts val="0"/>
              </a:spcBef>
              <a:buFont typeface="Wingdings" pitchFamily="2" charset="2"/>
              <a:buChar char="Ø"/>
            </a:pPr>
            <a:r>
              <a:rPr lang="ar-MA" sz="2800" dirty="0" smtClean="0"/>
              <a:t>مخططات جماعية </a:t>
            </a:r>
            <a:r>
              <a:rPr lang="ar-MA" sz="2800" dirty="0" err="1" smtClean="0"/>
              <a:t>وجهوية</a:t>
            </a:r>
            <a:r>
              <a:rPr lang="ar-MA" sz="2800" dirty="0" smtClean="0"/>
              <a:t> للتنمية مكلفة ماديا وغير هادفة، إذ أن معظمها نظرية، غير قابلة للتحقيق وغير مهيكلة ، فمجمل أعضاء </a:t>
            </a:r>
            <a:r>
              <a:rPr lang="ar-MA" sz="2800" dirty="0" err="1" smtClean="0"/>
              <a:t>اللجن</a:t>
            </a:r>
            <a:r>
              <a:rPr lang="ar-MA" sz="2800" dirty="0" smtClean="0"/>
              <a:t> يفتقروا للكفاءة الترابية؛</a:t>
            </a:r>
          </a:p>
          <a:p>
            <a:pPr lvl="0" algn="just" rtl="1">
              <a:lnSpc>
                <a:spcPct val="150000"/>
              </a:lnSpc>
              <a:spcBef>
                <a:spcPts val="0"/>
              </a:spcBef>
              <a:buFont typeface="Wingdings" pitchFamily="2" charset="2"/>
              <a:buChar char="Ø"/>
            </a:pPr>
            <a:r>
              <a:rPr lang="ar-MA" sz="2800" dirty="0" smtClean="0"/>
              <a:t>مشاريع مستوردة، لا تأخذ بعين الاعتبار الخصوصيات الطبيعية والبشرية لكل جهة مع ضعف أو غياب التواصل والتنسيق بين الجماعات الترابية، بل وحتى بين المصالح على مستوى الجماعة الواحدة؛</a:t>
            </a:r>
            <a:endParaRPr lang="fr-FR" sz="2800" dirty="0" smtClean="0"/>
          </a:p>
          <a:p>
            <a:pPr algn="just" rtl="1">
              <a:lnSpc>
                <a:spcPct val="150000"/>
              </a:lnSpc>
              <a:spcBef>
                <a:spcPts val="0"/>
              </a:spcBef>
              <a:buFont typeface="Wingdings" pitchFamily="2" charset="2"/>
              <a:buChar char="Ø"/>
            </a:pP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lvl="0" algn="just" rtl="1">
              <a:lnSpc>
                <a:spcPct val="150000"/>
              </a:lnSpc>
              <a:spcBef>
                <a:spcPts val="0"/>
              </a:spcBef>
              <a:buFont typeface="Wingdings" pitchFamily="2" charset="2"/>
              <a:buChar char="Ø"/>
            </a:pPr>
            <a:r>
              <a:rPr lang="ar-MA" sz="2800" dirty="0" err="1" smtClean="0"/>
              <a:t>إكراهات</a:t>
            </a:r>
            <a:r>
              <a:rPr lang="ar-MA" sz="2800" dirty="0" smtClean="0"/>
              <a:t> مالية تتعلق أساسا بميزانيات جد متواضعة مرصودة للجماعات، مع تدبير غير رشيد للنفقات العمومية؛</a:t>
            </a:r>
            <a:endParaRPr lang="fr-FR" sz="2800" dirty="0" smtClean="0"/>
          </a:p>
          <a:p>
            <a:pPr lvl="0" algn="just" rtl="1">
              <a:lnSpc>
                <a:spcPct val="150000"/>
              </a:lnSpc>
              <a:spcBef>
                <a:spcPts val="0"/>
              </a:spcBef>
              <a:buFont typeface="Wingdings" pitchFamily="2" charset="2"/>
              <a:buChar char="Ø"/>
            </a:pPr>
            <a:r>
              <a:rPr lang="ar-MA" sz="2800" dirty="0" smtClean="0"/>
              <a:t>غياب سياسة استثمارية لدى الجماعات الترابية مع عدم البحث عن اتفاقيات شراكة قصد خلق الثروة وفرص العمل، خاصة المشاريع المدرة للدخل؛</a:t>
            </a:r>
            <a:endParaRPr lang="fr-FR" sz="2800" dirty="0" smtClean="0"/>
          </a:p>
          <a:p>
            <a:pPr lvl="0" algn="just" rtl="1">
              <a:lnSpc>
                <a:spcPct val="150000"/>
              </a:lnSpc>
              <a:spcBef>
                <a:spcPts val="0"/>
              </a:spcBef>
              <a:buFont typeface="Wingdings" pitchFamily="2" charset="2"/>
              <a:buChar char="Ø"/>
            </a:pPr>
            <a:r>
              <a:rPr lang="ar-MA" sz="2800" dirty="0" smtClean="0"/>
              <a:t>غياب إرادة سياسية لتفعيل اللامركزية </a:t>
            </a:r>
            <a:r>
              <a:rPr lang="ar-MA" sz="2800" dirty="0" err="1" smtClean="0"/>
              <a:t>واللاتمركز</a:t>
            </a:r>
            <a:r>
              <a:rPr lang="ar-MA" sz="2800" dirty="0" smtClean="0"/>
              <a:t> قصد إرساء </a:t>
            </a:r>
            <a:r>
              <a:rPr lang="ar-MA" sz="2800" dirty="0" err="1" smtClean="0"/>
              <a:t>جهوية</a:t>
            </a:r>
            <a:r>
              <a:rPr lang="ar-MA" sz="2800" dirty="0" smtClean="0"/>
              <a:t> فعلية؛</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lvl="0" algn="just" rtl="1">
              <a:lnSpc>
                <a:spcPct val="150000"/>
              </a:lnSpc>
              <a:spcBef>
                <a:spcPts val="0"/>
              </a:spcBef>
              <a:buFont typeface="Wingdings" pitchFamily="2" charset="2"/>
              <a:buChar char="Ø"/>
            </a:pPr>
            <a:r>
              <a:rPr lang="ar-MA" sz="2800" dirty="0" smtClean="0"/>
              <a:t>غياب إرادة سياسية لتفعيل اللامركزية </a:t>
            </a:r>
            <a:r>
              <a:rPr lang="ar-MA" sz="2800" dirty="0" err="1" smtClean="0"/>
              <a:t>واللاتمركز</a:t>
            </a:r>
            <a:r>
              <a:rPr lang="ar-MA" sz="2800" dirty="0" smtClean="0"/>
              <a:t> قصد إرساء </a:t>
            </a:r>
            <a:r>
              <a:rPr lang="ar-MA" sz="2800" dirty="0" err="1" smtClean="0"/>
              <a:t>جهوية</a:t>
            </a:r>
            <a:r>
              <a:rPr lang="ar-MA" sz="2800" dirty="0" smtClean="0"/>
              <a:t> فعلية؛</a:t>
            </a:r>
          </a:p>
          <a:p>
            <a:pPr algn="just" rtl="1">
              <a:lnSpc>
                <a:spcPct val="150000"/>
              </a:lnSpc>
              <a:spcBef>
                <a:spcPts val="0"/>
              </a:spcBef>
              <a:buFont typeface="Wingdings" pitchFamily="2" charset="2"/>
              <a:buChar char="Ø"/>
            </a:pPr>
            <a:r>
              <a:rPr lang="ar-MA" sz="2800" dirty="0" smtClean="0"/>
              <a:t>إذن </a:t>
            </a:r>
            <a:r>
              <a:rPr lang="ar-MA" sz="2800" dirty="0" err="1" smtClean="0"/>
              <a:t>فالإكراهات</a:t>
            </a:r>
            <a:r>
              <a:rPr lang="ar-MA" sz="2800" dirty="0" smtClean="0"/>
              <a:t> البشرية هي </a:t>
            </a:r>
            <a:r>
              <a:rPr lang="ar-MA" sz="2800" dirty="0" err="1" smtClean="0"/>
              <a:t>المسؤولة</a:t>
            </a:r>
            <a:r>
              <a:rPr lang="ar-MA" sz="2800" dirty="0" smtClean="0"/>
              <a:t> عن عدم تحقيق مشروع </a:t>
            </a:r>
            <a:r>
              <a:rPr lang="ar-MA" sz="2800" dirty="0" err="1" smtClean="0"/>
              <a:t>الجهوية</a:t>
            </a:r>
            <a:r>
              <a:rPr lang="ar-MA" sz="2800" dirty="0" smtClean="0"/>
              <a:t> بالمغرب:</a:t>
            </a:r>
          </a:p>
          <a:p>
            <a:pPr algn="just" rtl="1">
              <a:lnSpc>
                <a:spcPct val="150000"/>
              </a:lnSpc>
              <a:spcBef>
                <a:spcPts val="0"/>
              </a:spcBef>
              <a:buFont typeface="Wingdings" pitchFamily="2" charset="2"/>
              <a:buChar char="Ø"/>
            </a:pPr>
            <a:r>
              <a:rPr lang="ar-MA" sz="2800" b="1" dirty="0" smtClean="0">
                <a:solidFill>
                  <a:srgbClr val="C00000"/>
                </a:solidFill>
              </a:rPr>
              <a:t>نعيب مجالنا والعيب فينا          وما لترابنا عيب سوانا</a:t>
            </a:r>
            <a:endParaRPr lang="fr-FR" sz="2800" dirty="0" smtClean="0">
              <a:solidFill>
                <a:srgbClr val="C00000"/>
              </a:solidFill>
            </a:endParaRPr>
          </a:p>
          <a:p>
            <a:pPr algn="just" rtl="1">
              <a:lnSpc>
                <a:spcPct val="150000"/>
              </a:lnSpc>
              <a:spcBef>
                <a:spcPts val="0"/>
              </a:spcBef>
              <a:buFont typeface="Wingdings" pitchFamily="2" charset="2"/>
              <a:buChar char="Ø"/>
            </a:pPr>
            <a:r>
              <a:rPr lang="ar-MA" sz="2800" dirty="0" smtClean="0"/>
              <a:t>في هذا الإطار نقترح بعض الحلول العملية لإرساء </a:t>
            </a:r>
            <a:r>
              <a:rPr lang="ar-MA" sz="2800" dirty="0" err="1" smtClean="0"/>
              <a:t>الجهوية</a:t>
            </a:r>
            <a:r>
              <a:rPr lang="ar-MA" sz="2800" dirty="0" smtClean="0"/>
              <a:t>: </a:t>
            </a:r>
            <a:endParaRPr lang="fr-FR" sz="2800" dirty="0" smtClean="0"/>
          </a:p>
          <a:p>
            <a:pPr algn="just" rtl="1">
              <a:lnSpc>
                <a:spcPct val="150000"/>
              </a:lnSpc>
              <a:spcBef>
                <a:spcPts val="0"/>
              </a:spcBef>
              <a:buFont typeface="Wingdings" pitchFamily="2" charset="2"/>
              <a:buChar char="Ø"/>
            </a:pP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lgn="just" rtl="1"/>
            <a:r>
              <a:rPr lang="ar-MA" sz="3200" b="1" dirty="0" smtClean="0">
                <a:solidFill>
                  <a:srgbClr val="C00000"/>
                </a:solidFill>
              </a:rPr>
              <a:t>3. بعض التوصيات لإرساء </a:t>
            </a:r>
            <a:r>
              <a:rPr lang="ar-MA" sz="3200" b="1" dirty="0" err="1" smtClean="0">
                <a:solidFill>
                  <a:srgbClr val="C00000"/>
                </a:solidFill>
              </a:rPr>
              <a:t>الجهوية</a:t>
            </a:r>
            <a:r>
              <a:rPr lang="ar-MA" sz="3200" b="1" dirty="0" smtClean="0">
                <a:solidFill>
                  <a:srgbClr val="C00000"/>
                </a:solidFill>
              </a:rPr>
              <a:t> بغية تحقيق التنمية الترابية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لا يمكن تنزيل </a:t>
            </a:r>
            <a:r>
              <a:rPr lang="ar-MA" sz="2800" dirty="0" err="1" smtClean="0"/>
              <a:t>الجهوية</a:t>
            </a:r>
            <a:r>
              <a:rPr lang="ar-MA" sz="2800" dirty="0" smtClean="0"/>
              <a:t> في ظل بنية تحتية هشة، لذا ما يجب إنجازه على مستوى كل جهة، هو إعداد بنيات تحتية تجهيزية (طرق، سكك حديدية، قنوات التطهير السائل، كهربة، شبكات الماء الصالح للشرب، شبكات التواصل الاجتماعي...)؛</a:t>
            </a:r>
          </a:p>
          <a:p>
            <a:pPr algn="just" rtl="1">
              <a:lnSpc>
                <a:spcPct val="150000"/>
              </a:lnSpc>
              <a:spcBef>
                <a:spcPts val="0"/>
              </a:spcBef>
              <a:buFont typeface="Wingdings" pitchFamily="2" charset="2"/>
              <a:buChar char="Ø"/>
            </a:pPr>
            <a:r>
              <a:rPr lang="ar-MA" sz="2800" dirty="0" smtClean="0"/>
              <a:t>بمعايير ذات جودة عالية تكون متكاملة مع البنيات التحتية المتعلقة بمختلف الأنشطة الاجتماعية والاقتصادية الأخرى قصد جلب الاستثمار الداخلي والخارجي؛</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كما يتحتم </a:t>
            </a:r>
            <a:r>
              <a:rPr lang="ar-MA" sz="2800" dirty="0" err="1" smtClean="0"/>
              <a:t>عصرنة</a:t>
            </a:r>
            <a:r>
              <a:rPr lang="ar-MA" sz="2800" dirty="0" smtClean="0"/>
              <a:t> </a:t>
            </a:r>
            <a:r>
              <a:rPr lang="ar-MA" sz="2800" dirty="0" err="1" smtClean="0"/>
              <a:t>ورقمنة</a:t>
            </a:r>
            <a:r>
              <a:rPr lang="ar-MA" sz="2800" dirty="0" smtClean="0"/>
              <a:t> الوظيفة العمومية للرفع من أدائها </a:t>
            </a:r>
            <a:r>
              <a:rPr lang="ar-MA" sz="2800" dirty="0" err="1" smtClean="0"/>
              <a:t>ونجاعتها</a:t>
            </a:r>
            <a:r>
              <a:rPr lang="ar-MA" sz="2800" dirty="0" smtClean="0"/>
              <a:t> استجابة لمتطلبات وأهداف </a:t>
            </a:r>
            <a:r>
              <a:rPr lang="ar-MA" sz="2800" dirty="0" err="1" smtClean="0"/>
              <a:t>الجهوية</a:t>
            </a:r>
            <a:r>
              <a:rPr lang="ar-MA" sz="2800" dirty="0" smtClean="0"/>
              <a:t>؛</a:t>
            </a:r>
          </a:p>
          <a:p>
            <a:pPr algn="just" rtl="1">
              <a:lnSpc>
                <a:spcPct val="150000"/>
              </a:lnSpc>
              <a:spcBef>
                <a:spcPts val="0"/>
              </a:spcBef>
              <a:buFont typeface="Wingdings" pitchFamily="2" charset="2"/>
              <a:buChar char="Ø"/>
            </a:pPr>
            <a:r>
              <a:rPr lang="ar-MA" sz="2800" dirty="0" smtClean="0"/>
              <a:t>فالتوظيف يكون حسب </a:t>
            </a:r>
            <a:r>
              <a:rPr lang="ar-MA" sz="2800" dirty="0" err="1" smtClean="0"/>
              <a:t>الخصاص</a:t>
            </a:r>
            <a:r>
              <a:rPr lang="ar-MA" sz="2800" dirty="0" smtClean="0"/>
              <a:t> كما ونوعا، فالرجل المناسب في المكان المناسب وفي الوقت المناسب وذلك بربط الأجرة </a:t>
            </a:r>
            <a:r>
              <a:rPr lang="ar-MA" sz="2800" dirty="0" err="1" smtClean="0"/>
              <a:t>بالمردودية</a:t>
            </a:r>
            <a:r>
              <a:rPr lang="ar-MA" sz="2800" dirty="0" smtClean="0"/>
              <a:t>، والمسؤولية بالمحاسبة؛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مع ضرورة التواصل والتنسيق بين مختلف القطاعات الوزارية في الهندسة الترابية على مستوى كل جهة، وبين مختلف الجهات لإرساء اقتصاد وطني مندمج، قادر على المنافسة وطنيا ودوليا؛</a:t>
            </a:r>
          </a:p>
          <a:p>
            <a:pPr algn="just" rtl="1">
              <a:lnSpc>
                <a:spcPct val="150000"/>
              </a:lnSpc>
              <a:spcBef>
                <a:spcPts val="0"/>
              </a:spcBef>
              <a:buFont typeface="Wingdings" pitchFamily="2" charset="2"/>
              <a:buChar char="Ø"/>
            </a:pPr>
            <a:r>
              <a:rPr lang="ar-MA" sz="2800" dirty="0" smtClean="0"/>
              <a:t>تأهيل الجماعات الترابية وجعلها مجال استثمار، بإعداد مناطق صناعية جاهزة على شكل </a:t>
            </a:r>
            <a:r>
              <a:rPr lang="ar-MA" sz="2800" dirty="0" err="1" smtClean="0"/>
              <a:t>تكنوبول</a:t>
            </a:r>
            <a:r>
              <a:rPr lang="ar-MA" sz="2800" dirty="0" smtClean="0"/>
              <a:t>، مستمدة أصالتها من الخصوصيات الطبيعية والبشرية التي تزخر </a:t>
            </a:r>
            <a:r>
              <a:rPr lang="ar-MA" sz="2800" dirty="0" err="1" smtClean="0"/>
              <a:t>بها</a:t>
            </a:r>
            <a:r>
              <a:rPr lang="ar-MA" sz="2800" dirty="0" smtClean="0"/>
              <a:t> كل جهة؛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مع تبسيط مسطرة الاستثمار والإعفاء من الضرائب في السنوات الأولى، خاصة بالنسبة للمشاريع المدرة للدخل والخالقة لفرص الشغل والصديقة للبيئة؛</a:t>
            </a:r>
          </a:p>
          <a:p>
            <a:pPr algn="just" rtl="1">
              <a:lnSpc>
                <a:spcPct val="150000"/>
              </a:lnSpc>
              <a:spcBef>
                <a:spcPts val="0"/>
              </a:spcBef>
              <a:buFont typeface="Wingdings" pitchFamily="2" charset="2"/>
              <a:buChar char="Ø"/>
            </a:pPr>
            <a:r>
              <a:rPr lang="ar-MA" sz="2800" dirty="0" smtClean="0"/>
              <a:t>في هذا الإطار يجب البحث عن اتفاقيات شراكة مع مختلف الجهات بالخارج، للاستفادة من تجاربها في الاستقلال المالي والتدبير الترابي؛</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lvl="0" algn="just" rtl="1">
              <a:lnSpc>
                <a:spcPct val="150000"/>
              </a:lnSpc>
              <a:spcBef>
                <a:spcPts val="0"/>
              </a:spcBef>
              <a:buNone/>
            </a:pPr>
            <a:r>
              <a:rPr lang="ar-MA" sz="2800" b="1" dirty="0" smtClean="0"/>
              <a:t>المصطفى نشوي. </a:t>
            </a:r>
            <a:r>
              <a:rPr lang="ar-MA" sz="2800" dirty="0" smtClean="0"/>
              <a:t>2011، " وحدة </a:t>
            </a:r>
            <a:r>
              <a:rPr lang="ar-MA" sz="2800" dirty="0" err="1" smtClean="0"/>
              <a:t>الجهوية</a:t>
            </a:r>
            <a:r>
              <a:rPr lang="ar-MA" sz="2800" dirty="0" smtClean="0"/>
              <a:t> </a:t>
            </a:r>
            <a:r>
              <a:rPr lang="ar-MA" sz="2800" dirty="0" err="1" smtClean="0"/>
              <a:t>وجهوية</a:t>
            </a:r>
            <a:r>
              <a:rPr lang="ar-MA" sz="2800" dirty="0" smtClean="0"/>
              <a:t> الوحدة بالمغرب، مطبعة النجاح الجديدة.</a:t>
            </a:r>
            <a:endParaRPr lang="fr-FR" sz="2800" dirty="0" smtClean="0"/>
          </a:p>
          <a:p>
            <a:pPr marL="0" lvl="0" algn="just" rtl="1">
              <a:lnSpc>
                <a:spcPct val="150000"/>
              </a:lnSpc>
              <a:spcBef>
                <a:spcPts val="0"/>
              </a:spcBef>
              <a:buNone/>
            </a:pPr>
            <a:r>
              <a:rPr lang="ar-MA" sz="2800" b="1" dirty="0" smtClean="0"/>
              <a:t>مصطفى </a:t>
            </a:r>
            <a:r>
              <a:rPr lang="ar-MA" sz="2800" b="1" dirty="0" err="1" smtClean="0"/>
              <a:t>قريشي</a:t>
            </a:r>
            <a:r>
              <a:rPr lang="ar-MA" sz="2800" b="1" dirty="0" smtClean="0"/>
              <a:t>.</a:t>
            </a:r>
            <a:r>
              <a:rPr lang="ar-MA" sz="2800" dirty="0" smtClean="0"/>
              <a:t> 2015، "</a:t>
            </a:r>
            <a:r>
              <a:rPr lang="ar-MA" sz="2800" dirty="0" err="1" smtClean="0"/>
              <a:t>الجهوية</a:t>
            </a:r>
            <a:r>
              <a:rPr lang="ar-MA" sz="2800" dirty="0" smtClean="0"/>
              <a:t> المتقدمة ورش مفتوح </a:t>
            </a:r>
            <a:r>
              <a:rPr lang="ar-MA" sz="2800" dirty="0" err="1" smtClean="0"/>
              <a:t>للحكامة</a:t>
            </a:r>
            <a:r>
              <a:rPr lang="ar-MA" sz="2800" dirty="0" smtClean="0"/>
              <a:t> الترابية، مجلة مسالك للفكر والسياسة والاقتصاد، العدد 30/29.</a:t>
            </a:r>
            <a:endParaRPr lang="fr-FR" sz="2800" dirty="0" smtClean="0"/>
          </a:p>
          <a:p>
            <a:pPr marL="0" lvl="0" algn="just" rtl="1">
              <a:lnSpc>
                <a:spcPct val="150000"/>
              </a:lnSpc>
              <a:spcBef>
                <a:spcPts val="0"/>
              </a:spcBef>
              <a:buNone/>
            </a:pPr>
            <a:r>
              <a:rPr lang="ar-MA" sz="2800" b="1" dirty="0" smtClean="0"/>
              <a:t>كريم </a:t>
            </a:r>
            <a:r>
              <a:rPr lang="ar-MA" sz="2800" b="1" dirty="0" err="1" smtClean="0"/>
              <a:t>لحرش</a:t>
            </a:r>
            <a:r>
              <a:rPr lang="ar-MA" sz="2800" b="1" dirty="0" smtClean="0"/>
              <a:t>. </a:t>
            </a:r>
            <a:r>
              <a:rPr lang="ar-MA" sz="2800" dirty="0" err="1" smtClean="0"/>
              <a:t>الحكامة</a:t>
            </a:r>
            <a:r>
              <a:rPr lang="ar-MA" sz="2800" dirty="0" smtClean="0"/>
              <a:t> المحلية بالمغرب، مطبعة طوب بريس، الرباط الطبعة الأولى.</a:t>
            </a:r>
            <a:endParaRPr lang="fr-FR" sz="2800" dirty="0" smtClean="0"/>
          </a:p>
          <a:p>
            <a:pPr marL="0" lvl="0" indent="0" algn="just">
              <a:lnSpc>
                <a:spcPct val="160000"/>
              </a:lnSpc>
              <a:spcBef>
                <a:spcPts val="0"/>
              </a:spcBef>
              <a:buNone/>
            </a:pPr>
            <a:endParaRPr lang="fr-F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28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في هذا الصدد، لابد من إعادة تأهيل العنصر البشري، باعتباره قاطرة للتنمية الترابية وذلك بتوفير التجهيزات الأساسية (التعليمية والثقافية والطبية والرياضية </a:t>
            </a:r>
            <a:r>
              <a:rPr lang="ar-MA" sz="2800" dirty="0" err="1" smtClean="0"/>
              <a:t>واللوجستيكية</a:t>
            </a:r>
            <a:r>
              <a:rPr lang="ar-MA" sz="2800" dirty="0" smtClean="0"/>
              <a:t> والاقتصادية والسياسية والبيئية...) على مستوى كل جهة؛</a:t>
            </a:r>
          </a:p>
          <a:p>
            <a:pPr algn="just" rtl="1">
              <a:lnSpc>
                <a:spcPct val="150000"/>
              </a:lnSpc>
              <a:spcBef>
                <a:spcPts val="0"/>
              </a:spcBef>
              <a:buFont typeface="Wingdings" pitchFamily="2" charset="2"/>
              <a:buChar char="Ø"/>
            </a:pPr>
            <a:r>
              <a:rPr lang="ar-MA" sz="2800" dirty="0" smtClean="0"/>
              <a:t>مع ضرورة التحلي بإرادة سياسية لتفعيل </a:t>
            </a:r>
            <a:r>
              <a:rPr lang="ar-MA" sz="2800" dirty="0" err="1" smtClean="0"/>
              <a:t>الجهوية</a:t>
            </a:r>
            <a:r>
              <a:rPr lang="ar-MA" sz="2800" dirty="0" smtClean="0"/>
              <a:t> بكل آلياتها ووظائفها الإدارية والاقتصادية والاجتماعية والبيئية؛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ولن يتأت ذلك إلا بضمان انتخابات نزيهة وديمقراطية مع تحديد شروط الكفاءة والمواطنة في إعطاء التزكية لممثلي الأحزاب السياسية والعمل على تكوينهم وتأهيلهم حتى يكونوا في مستوى التمثيلية وجعل المصلحة العامة فوق كل اعتبار؛</a:t>
            </a:r>
          </a:p>
          <a:p>
            <a:pPr algn="just" rtl="1">
              <a:lnSpc>
                <a:spcPct val="150000"/>
              </a:lnSpc>
              <a:spcBef>
                <a:spcPts val="0"/>
              </a:spcBef>
              <a:buFont typeface="Wingdings" pitchFamily="2" charset="2"/>
              <a:buChar char="Ø"/>
            </a:pPr>
            <a:r>
              <a:rPr lang="ar-MA" sz="2800" dirty="0" smtClean="0"/>
              <a:t>في ظل هذه الوضعية، ينبغي اعتماد ديمقراطية </a:t>
            </a:r>
            <a:r>
              <a:rPr lang="ar-MA" sz="2800" dirty="0" err="1" smtClean="0"/>
              <a:t>تشاركية</a:t>
            </a:r>
            <a:r>
              <a:rPr lang="ar-MA" sz="2800" dirty="0" smtClean="0"/>
              <a:t> قصد إشراك كل الفاعلين السياسيين والاقتصاديين والاجتماعين والبيئيين في المنظومة التنموية؛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مع توزيع الأنشطة حسب خصوصيات كل منطقة داخل الجهة وبشكل عادل، لجعلها مكونة من عدة أقطاب لخلق التوازن الاقتصادي </a:t>
            </a:r>
            <a:r>
              <a:rPr lang="ar-MA" sz="2800" dirty="0" err="1" smtClean="0"/>
              <a:t>والسوسيومجالي</a:t>
            </a:r>
            <a:r>
              <a:rPr lang="ar-MA" sz="2800" dirty="0" smtClean="0"/>
              <a:t>، </a:t>
            </a:r>
            <a:r>
              <a:rPr lang="ar-MA" sz="2800" dirty="0" err="1" smtClean="0"/>
              <a:t>و</a:t>
            </a:r>
            <a:r>
              <a:rPr lang="ar-MA" sz="2800" dirty="0" smtClean="0"/>
              <a:t> تجنب ظاهرة القطب الوحيد الذي لن يكرس إلا المركزية والهوامش داخل الجهة.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fr-FR" sz="3200" b="1" smtClean="0">
                <a:solidFill>
                  <a:srgbClr val="C00000"/>
                </a:solidFill>
              </a:rPr>
              <a:t>IV</a:t>
            </a:r>
            <a:r>
              <a:rPr lang="ar-MA" sz="3200" b="1" dirty="0" smtClean="0">
                <a:solidFill>
                  <a:srgbClr val="C00000"/>
                </a:solidFill>
              </a:rPr>
              <a:t>.</a:t>
            </a:r>
            <a:r>
              <a:rPr lang="fr-FR" sz="3200" b="1" dirty="0" smtClean="0">
                <a:solidFill>
                  <a:srgbClr val="C00000"/>
                </a:solidFill>
              </a:rPr>
              <a:t>  </a:t>
            </a:r>
            <a:r>
              <a:rPr lang="ar-MA" sz="3200" b="1" dirty="0" smtClean="0">
                <a:solidFill>
                  <a:srgbClr val="C00000"/>
                </a:solidFill>
              </a:rPr>
              <a:t> اختصاصات الجهة ومواردها المالية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b="1" dirty="0" smtClean="0"/>
              <a:t>1. اختصاصات الجهة</a:t>
            </a:r>
            <a:endParaRPr lang="fr-FR" sz="2800" dirty="0" smtClean="0"/>
          </a:p>
          <a:p>
            <a:pPr algn="just" rtl="1">
              <a:lnSpc>
                <a:spcPct val="150000"/>
              </a:lnSpc>
              <a:spcBef>
                <a:spcPts val="0"/>
              </a:spcBef>
              <a:buFont typeface="Wingdings" pitchFamily="2" charset="2"/>
              <a:buChar char="Ø"/>
            </a:pPr>
            <a:r>
              <a:rPr lang="ar-MA" sz="2800" dirty="0" smtClean="0"/>
              <a:t>حسب المادة 5 من القانون التنظيمي رقم 111.14، تتبوأ الجهة صدارة الجماعات الترابية الأخرى في عمليات إعداد برامج التنمية </a:t>
            </a:r>
            <a:r>
              <a:rPr lang="ar-MA" sz="2800" dirty="0" err="1" smtClean="0"/>
              <a:t>الجهوية</a:t>
            </a:r>
            <a:r>
              <a:rPr lang="ar-MA" sz="2800" dirty="0" smtClean="0"/>
              <a:t> والتصاميم </a:t>
            </a:r>
            <a:r>
              <a:rPr lang="ar-MA" sz="2800" dirty="0" err="1" smtClean="0"/>
              <a:t>الجهوية</a:t>
            </a:r>
            <a:r>
              <a:rPr lang="ar-MA" sz="2800" dirty="0" smtClean="0"/>
              <a:t> لإعداد التراب وتنفيذها وتتبعها مع مراعاة الاختصاصات الذاتية للجماعات الترابية الأخرى؛</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تمارس الجهة اختصاصات مهمة طبقا للقانون التنظيمي السالف ذكره؛</a:t>
            </a:r>
          </a:p>
          <a:p>
            <a:pPr algn="just" rtl="1">
              <a:lnSpc>
                <a:spcPct val="150000"/>
              </a:lnSpc>
              <a:spcBef>
                <a:spcPts val="0"/>
              </a:spcBef>
              <a:buFont typeface="Wingdings" pitchFamily="2" charset="2"/>
              <a:buChar char="Ø"/>
            </a:pPr>
            <a:r>
              <a:rPr lang="ar-MA" sz="2800" dirty="0" smtClean="0"/>
              <a:t>ففضلا عن اختصاصاتها الذاتية، تمارس اختصاصات مشتركة بينها وبين الدولة بشكل تعاقدي؛</a:t>
            </a:r>
          </a:p>
          <a:p>
            <a:pPr algn="just" rtl="1">
              <a:lnSpc>
                <a:spcPct val="150000"/>
              </a:lnSpc>
              <a:spcBef>
                <a:spcPts val="0"/>
              </a:spcBef>
              <a:buFont typeface="Wingdings" pitchFamily="2" charset="2"/>
              <a:buChar char="Ø"/>
            </a:pPr>
            <a:r>
              <a:rPr lang="ar-MA" sz="2800" dirty="0" smtClean="0"/>
              <a:t>كما تمارس أيضا اختصاصات منقولة، اعتمادا على </a:t>
            </a:r>
            <a:r>
              <a:rPr lang="ar-MA" sz="2800" dirty="0" err="1" smtClean="0"/>
              <a:t>مبدئ</a:t>
            </a:r>
            <a:r>
              <a:rPr lang="ar-MA" sz="2800" dirty="0" smtClean="0"/>
              <a:t> التفريع، بمعنى أن الدولة تنقل وبشكل تعاقدي بعض الاختصاصات للجهات قصد النهوض بالتنمية المندمجة والمستدامة.</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1.1. الاختصاصات الذاتية للجهة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تمارس الجهة اختصاصاتها الذاتية على مستويات مختلفة ومتنوعة، يمكن تلخيصها كالتالي:</a:t>
            </a:r>
          </a:p>
          <a:p>
            <a:pPr algn="just" rtl="1">
              <a:lnSpc>
                <a:spcPct val="150000"/>
              </a:lnSpc>
              <a:spcBef>
                <a:spcPts val="0"/>
              </a:spcBef>
              <a:buFont typeface="Wingdings" pitchFamily="2" charset="2"/>
              <a:buChar char="Ø"/>
            </a:pPr>
            <a:r>
              <a:rPr lang="ar-MA" sz="2800" b="1" dirty="0" smtClean="0"/>
              <a:t>* على مستوى التنمية الاقتصادية: </a:t>
            </a:r>
            <a:endParaRPr lang="fr-FR" sz="2800" dirty="0" smtClean="0"/>
          </a:p>
          <a:p>
            <a:pPr algn="just" rtl="1">
              <a:lnSpc>
                <a:spcPct val="150000"/>
              </a:lnSpc>
              <a:spcBef>
                <a:spcPts val="0"/>
              </a:spcBef>
              <a:buFont typeface="Wingdings" pitchFamily="2" charset="2"/>
              <a:buChar char="Ø"/>
            </a:pPr>
            <a:r>
              <a:rPr lang="ar-MA" sz="2800" dirty="0" smtClean="0"/>
              <a:t>وذلك بدعم المقاولات وتوطين وتنظيم مناطق للأنشطة الاقتصادية بالجهة؛</a:t>
            </a:r>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تهيئة الطرق والمسالك السياحية في العالم القروي؛</a:t>
            </a:r>
          </a:p>
          <a:p>
            <a:pPr algn="just" rtl="1">
              <a:lnSpc>
                <a:spcPct val="150000"/>
              </a:lnSpc>
              <a:spcBef>
                <a:spcPts val="0"/>
              </a:spcBef>
              <a:buFont typeface="Wingdings" pitchFamily="2" charset="2"/>
              <a:buChar char="Ø"/>
            </a:pPr>
            <a:r>
              <a:rPr lang="ar-MA" sz="2800" dirty="0" smtClean="0"/>
              <a:t>إنعاش أسواق الجملة </a:t>
            </a:r>
            <a:r>
              <a:rPr lang="ar-MA" sz="2800" dirty="0" err="1" smtClean="0"/>
              <a:t>الجهوية</a:t>
            </a:r>
            <a:r>
              <a:rPr lang="ar-MA" sz="2800" dirty="0" smtClean="0"/>
              <a:t>؛</a:t>
            </a:r>
          </a:p>
          <a:p>
            <a:pPr algn="just" rtl="1">
              <a:lnSpc>
                <a:spcPct val="150000"/>
              </a:lnSpc>
              <a:spcBef>
                <a:spcPts val="0"/>
              </a:spcBef>
              <a:buFont typeface="Wingdings" pitchFamily="2" charset="2"/>
              <a:buChar char="Ø"/>
            </a:pPr>
            <a:r>
              <a:rPr lang="ar-MA" sz="2800" dirty="0" smtClean="0"/>
              <a:t>إحداث مناطق للأنشطة التقليدية والحرفية؛</a:t>
            </a:r>
          </a:p>
          <a:p>
            <a:pPr algn="just" rtl="1">
              <a:lnSpc>
                <a:spcPct val="150000"/>
              </a:lnSpc>
              <a:spcBef>
                <a:spcPts val="0"/>
              </a:spcBef>
              <a:buFont typeface="Wingdings" pitchFamily="2" charset="2"/>
              <a:buChar char="Ø"/>
            </a:pPr>
            <a:r>
              <a:rPr lang="ar-MA" sz="2800" dirty="0" smtClean="0"/>
              <a:t>إنعاش القطاع الاقتصادي والاجتماعي والمنتجات </a:t>
            </a:r>
            <a:r>
              <a:rPr lang="ar-MA" sz="2800" dirty="0" err="1" smtClean="0"/>
              <a:t>الجهوية</a:t>
            </a:r>
            <a:r>
              <a:rPr lang="ar-MA" sz="2800" dirty="0" smtClean="0"/>
              <a:t> مع جذب الاستثمار.</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ar-MA" sz="3200" b="1" dirty="0" smtClean="0">
                <a:solidFill>
                  <a:schemeClr val="tx1"/>
                </a:solidFill>
              </a:rPr>
              <a:t>* على مستوى التكوين المهني والتكوين المستمر للشغل:</a:t>
            </a:r>
            <a:r>
              <a:rPr lang="ar-MA" sz="3200" dirty="0" smtClean="0">
                <a:solidFill>
                  <a:schemeClr val="tx1"/>
                </a:solidFill>
              </a:rPr>
              <a:t> </a:t>
            </a:r>
            <a:endParaRPr lang="fr-FR" sz="3200" b="1" dirty="0">
              <a:solidFill>
                <a:schemeClr val="tx1"/>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وذلك بإحداث مراكز </a:t>
            </a:r>
            <a:r>
              <a:rPr lang="ar-MA" sz="2800" dirty="0" err="1" smtClean="0"/>
              <a:t>جهوية</a:t>
            </a:r>
            <a:r>
              <a:rPr lang="ar-MA" sz="2800" dirty="0" smtClean="0"/>
              <a:t> للتكوين، ومراكز </a:t>
            </a:r>
            <a:r>
              <a:rPr lang="ar-MA" sz="2800" dirty="0" err="1" smtClean="0"/>
              <a:t>جهوية</a:t>
            </a:r>
            <a:r>
              <a:rPr lang="ar-MA" sz="2800" dirty="0" smtClean="0"/>
              <a:t> للتشغيل وتطوير الكفاءات؛</a:t>
            </a:r>
          </a:p>
          <a:p>
            <a:pPr algn="just" rtl="1">
              <a:lnSpc>
                <a:spcPct val="150000"/>
              </a:lnSpc>
              <a:spcBef>
                <a:spcPts val="0"/>
              </a:spcBef>
              <a:buFont typeface="Wingdings" pitchFamily="2" charset="2"/>
              <a:buChar char="Ø"/>
            </a:pPr>
            <a:r>
              <a:rPr lang="ar-MA" sz="2800" dirty="0" smtClean="0"/>
              <a:t>لربط التكوين بالشغل، إضافة إلى الإشراف على التكوين المستمر لفائدة أعضاء المجالس وموظفي الجماعات الترابية؛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b="1" dirty="0" smtClean="0"/>
              <a:t>* على مستوى التنمية القروية:</a:t>
            </a:r>
            <a:r>
              <a:rPr lang="ar-MA" sz="2800" dirty="0" smtClean="0"/>
              <a:t> </a:t>
            </a:r>
          </a:p>
          <a:p>
            <a:pPr algn="just" rtl="1">
              <a:lnSpc>
                <a:spcPct val="150000"/>
              </a:lnSpc>
              <a:spcBef>
                <a:spcPts val="0"/>
              </a:spcBef>
              <a:buFont typeface="Wingdings" pitchFamily="2" charset="2"/>
              <a:buChar char="Ø"/>
            </a:pPr>
            <a:r>
              <a:rPr lang="ar-MA" sz="2800" dirty="0" smtClean="0"/>
              <a:t>تعمل الجهة على إنعاش الأنشطة غير </a:t>
            </a:r>
            <a:r>
              <a:rPr lang="ar-MA" sz="2800" dirty="0" err="1" smtClean="0"/>
              <a:t>الفلاحية</a:t>
            </a:r>
            <a:r>
              <a:rPr lang="ar-MA" sz="2800" dirty="0" smtClean="0"/>
              <a:t> بالوسط القروي، وبناء وتحسين وصيانة الطرق غير المصنفة؛</a:t>
            </a:r>
          </a:p>
          <a:p>
            <a:pPr algn="just" rtl="1">
              <a:lnSpc>
                <a:spcPct val="150000"/>
              </a:lnSpc>
              <a:spcBef>
                <a:spcPts val="0"/>
              </a:spcBef>
              <a:buFont typeface="Wingdings" pitchFamily="2" charset="2"/>
              <a:buChar char="Ø"/>
            </a:pPr>
            <a:r>
              <a:rPr lang="ar-MA" sz="2800" b="1" dirty="0" smtClean="0"/>
              <a:t>* النقل:</a:t>
            </a:r>
            <a:r>
              <a:rPr lang="ar-MA" sz="2800" dirty="0" smtClean="0"/>
              <a:t> </a:t>
            </a:r>
          </a:p>
          <a:p>
            <a:pPr algn="just" rtl="1">
              <a:lnSpc>
                <a:spcPct val="150000"/>
              </a:lnSpc>
              <a:spcBef>
                <a:spcPts val="0"/>
              </a:spcBef>
              <a:buFont typeface="Wingdings" pitchFamily="2" charset="2"/>
              <a:buChar char="Ø"/>
            </a:pPr>
            <a:r>
              <a:rPr lang="ar-MA" sz="2800" dirty="0" smtClean="0"/>
              <a:t>بإعداد تصميم النقل داخل الدائرة الترابية للجهة، إضافة إلى تنظيم خدمات النقل </a:t>
            </a:r>
            <a:r>
              <a:rPr lang="ar-MA" sz="2800" dirty="0" err="1" smtClean="0"/>
              <a:t>الطرقي</a:t>
            </a:r>
            <a:r>
              <a:rPr lang="ar-MA" sz="2800" dirty="0" smtClean="0"/>
              <a:t> غير الحضري للأشخاص بين الجماعات الترابية داخل الجهة؛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b="1" dirty="0" smtClean="0"/>
              <a:t>* الثقافة:</a:t>
            </a:r>
            <a:r>
              <a:rPr lang="ar-MA" sz="2800" dirty="0" smtClean="0"/>
              <a:t> </a:t>
            </a:r>
          </a:p>
          <a:p>
            <a:pPr algn="just" rtl="1">
              <a:lnSpc>
                <a:spcPct val="150000"/>
              </a:lnSpc>
              <a:spcBef>
                <a:spcPts val="0"/>
              </a:spcBef>
              <a:buFont typeface="Wingdings" pitchFamily="2" charset="2"/>
              <a:buChar char="Ø"/>
            </a:pPr>
            <a:r>
              <a:rPr lang="ar-MA" sz="2800" dirty="0" smtClean="0"/>
              <a:t>تعمل الجهة على المساهمة في المحافظة على المواقع الأثرية والترويج لها، وذلك بتنظيم المهرجانات الثقافية والترفيهية؛</a:t>
            </a:r>
          </a:p>
          <a:p>
            <a:pPr algn="just" rtl="1">
              <a:lnSpc>
                <a:spcPct val="150000"/>
              </a:lnSpc>
              <a:spcBef>
                <a:spcPts val="0"/>
              </a:spcBef>
              <a:buFont typeface="Wingdings" pitchFamily="2" charset="2"/>
              <a:buChar char="Ø"/>
            </a:pPr>
            <a:r>
              <a:rPr lang="ar-MA" sz="2800" b="1" dirty="0" smtClean="0"/>
              <a:t>* في المجال البيئي:</a:t>
            </a:r>
            <a:r>
              <a:rPr lang="ar-MA" sz="2800" dirty="0" smtClean="0"/>
              <a:t> </a:t>
            </a:r>
          </a:p>
          <a:p>
            <a:pPr algn="just" rtl="1">
              <a:lnSpc>
                <a:spcPct val="150000"/>
              </a:lnSpc>
              <a:spcBef>
                <a:spcPts val="0"/>
              </a:spcBef>
              <a:buFont typeface="Wingdings" pitchFamily="2" charset="2"/>
              <a:buChar char="Ø"/>
            </a:pPr>
            <a:r>
              <a:rPr lang="ar-MA" sz="2800" dirty="0" smtClean="0"/>
              <a:t>تعمل الجهة على تهيئة وتدبير المنتزهات </a:t>
            </a:r>
            <a:r>
              <a:rPr lang="ar-MA" sz="2800" dirty="0" err="1" smtClean="0"/>
              <a:t>الجهوية</a:t>
            </a:r>
            <a:r>
              <a:rPr lang="ar-MA" sz="2800" dirty="0" smtClean="0"/>
              <a:t>، مع وضع إستراتيجية </a:t>
            </a:r>
            <a:r>
              <a:rPr lang="ar-MA" sz="2800" dirty="0" err="1" smtClean="0"/>
              <a:t>جهوية</a:t>
            </a:r>
            <a:r>
              <a:rPr lang="ar-MA" sz="2800" dirty="0" smtClean="0"/>
              <a:t> لاقتصاد الماء والطاقة كما تحرص أيضا على إنعاش المبادرات المرتبطة بالطاقة المتجددة؛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fontScale="92500" lnSpcReduction="20000"/>
          </a:bodyPr>
          <a:lstStyle/>
          <a:p>
            <a:pPr marL="0" lvl="0" algn="just" rtl="1">
              <a:lnSpc>
                <a:spcPct val="150000"/>
              </a:lnSpc>
              <a:spcBef>
                <a:spcPts val="0"/>
              </a:spcBef>
              <a:buNone/>
            </a:pPr>
            <a:r>
              <a:rPr lang="ar-MA" sz="2800" b="1" dirty="0" smtClean="0"/>
              <a:t>المملكة المغربية، اللجنة </a:t>
            </a:r>
            <a:r>
              <a:rPr lang="ar-MA" sz="2800" b="1" dirty="0" err="1" smtClean="0"/>
              <a:t>الإستشارية</a:t>
            </a:r>
            <a:r>
              <a:rPr lang="ar-MA" sz="2800" b="1" dirty="0" smtClean="0"/>
              <a:t> الملكية </a:t>
            </a:r>
            <a:r>
              <a:rPr lang="ar-MA" sz="2800" b="1" dirty="0" err="1" smtClean="0"/>
              <a:t>للجهوية</a:t>
            </a:r>
            <a:r>
              <a:rPr lang="ar-MA" sz="2800" dirty="0" smtClean="0"/>
              <a:t>. 2011، الكتاب الأول، التصور العام، المطبعة الملكية، </a:t>
            </a:r>
            <a:r>
              <a:rPr lang="ar-MA" sz="2800" dirty="0" err="1" smtClean="0"/>
              <a:t>المشور</a:t>
            </a:r>
            <a:r>
              <a:rPr lang="ar-MA" sz="2800" dirty="0" smtClean="0"/>
              <a:t> السعيد الرباط.</a:t>
            </a:r>
            <a:endParaRPr lang="fr-FR" sz="2800" dirty="0" smtClean="0"/>
          </a:p>
          <a:p>
            <a:pPr marL="0" lvl="0" algn="just" rtl="1">
              <a:lnSpc>
                <a:spcPct val="150000"/>
              </a:lnSpc>
              <a:spcBef>
                <a:spcPts val="0"/>
              </a:spcBef>
              <a:buNone/>
            </a:pPr>
            <a:r>
              <a:rPr lang="ar-MA" sz="2800" b="1" dirty="0" smtClean="0"/>
              <a:t>الدستور الجديد للمملكة المغربية،</a:t>
            </a:r>
            <a:r>
              <a:rPr lang="ar-MA" sz="2800" dirty="0" smtClean="0"/>
              <a:t> صادر</a:t>
            </a:r>
            <a:r>
              <a:rPr lang="fr-FR" sz="2800" dirty="0" smtClean="0"/>
              <a:t> </a:t>
            </a:r>
            <a:r>
              <a:rPr lang="ar-MA" sz="2800" dirty="0" err="1" smtClean="0"/>
              <a:t>بتنفيده</a:t>
            </a:r>
            <a:r>
              <a:rPr lang="ar-MA" sz="2800" dirty="0" smtClean="0"/>
              <a:t> الظهير الشريف رقم 1.11.91 بتاريخ 29 </a:t>
            </a:r>
            <a:r>
              <a:rPr lang="ar-MA" sz="2800" dirty="0" err="1" smtClean="0"/>
              <a:t>يوليوز</a:t>
            </a:r>
            <a:r>
              <a:rPr lang="ar-MA" sz="2800" dirty="0" smtClean="0"/>
              <a:t> 2011.</a:t>
            </a:r>
            <a:endParaRPr lang="fr-FR" sz="2800" dirty="0" smtClean="0"/>
          </a:p>
          <a:p>
            <a:pPr marL="0" lvl="0" algn="just" rtl="1">
              <a:lnSpc>
                <a:spcPct val="150000"/>
              </a:lnSpc>
              <a:spcBef>
                <a:spcPts val="0"/>
              </a:spcBef>
              <a:buNone/>
            </a:pPr>
            <a:r>
              <a:rPr lang="ar-MA" sz="2800" b="1" dirty="0" smtClean="0"/>
              <a:t>المجلس الاقتصادي والاجتماعي والبيئي. </a:t>
            </a:r>
            <a:r>
              <a:rPr lang="ar-MA" sz="2800" dirty="0" smtClean="0"/>
              <a:t>"متطلبات </a:t>
            </a:r>
            <a:r>
              <a:rPr lang="ar-MA" sz="2800" dirty="0" err="1" smtClean="0"/>
              <a:t>الجهوية</a:t>
            </a:r>
            <a:r>
              <a:rPr lang="ar-MA" sz="2800" dirty="0" smtClean="0"/>
              <a:t> المتقدمة وتحديات إدماج السياسات القطاعية"، تم إعداد التقرير من طرف اللجنة الدائمة المكلفة </a:t>
            </a:r>
            <a:r>
              <a:rPr lang="ar-MA" sz="2800" dirty="0" err="1" smtClean="0"/>
              <a:t>بالجهوية</a:t>
            </a:r>
            <a:r>
              <a:rPr lang="ar-MA" sz="2800" dirty="0" smtClean="0"/>
              <a:t> المتقدمة والتنمية القروية والترابية برئاسة عبد الرحيم كسري. </a:t>
            </a:r>
            <a:endParaRPr lang="fr-FR" sz="2800" dirty="0" smtClean="0"/>
          </a:p>
          <a:p>
            <a:pPr marL="0" lvl="0" indent="0" algn="just">
              <a:lnSpc>
                <a:spcPct val="160000"/>
              </a:lnSpc>
              <a:spcBef>
                <a:spcPts val="0"/>
              </a:spcBef>
              <a:buNone/>
            </a:pPr>
            <a:endParaRPr lang="fr-F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28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b="1" dirty="0" smtClean="0"/>
              <a:t>* التعاون الدولي:</a:t>
            </a:r>
            <a:r>
              <a:rPr lang="ar-MA" sz="2800" dirty="0" smtClean="0"/>
              <a:t> </a:t>
            </a:r>
          </a:p>
          <a:p>
            <a:pPr algn="just" rtl="1">
              <a:lnSpc>
                <a:spcPct val="150000"/>
              </a:lnSpc>
              <a:spcBef>
                <a:spcPts val="0"/>
              </a:spcBef>
              <a:buFont typeface="Wingdings" pitchFamily="2" charset="2"/>
              <a:buChar char="Ø"/>
            </a:pPr>
            <a:r>
              <a:rPr lang="ar-MA" sz="2800" dirty="0" smtClean="0"/>
              <a:t>في إطار التعاون الدولي، يمكن للجهة أن تبرم اتفاقيات مع فاعلين خارج المملكة، أو للحصول على تمويل خارجي؛</a:t>
            </a:r>
          </a:p>
          <a:p>
            <a:pPr algn="just" rtl="1">
              <a:lnSpc>
                <a:spcPct val="150000"/>
              </a:lnSpc>
              <a:spcBef>
                <a:spcPts val="0"/>
              </a:spcBef>
              <a:buFont typeface="Wingdings" pitchFamily="2" charset="2"/>
              <a:buChar char="Ø"/>
            </a:pPr>
            <a:r>
              <a:rPr lang="ar-MA" sz="2800" dirty="0" smtClean="0"/>
              <a:t>لكن بموافقة السلطات العمومية، طبقا للقوانين والأنظمة الجاري </a:t>
            </a:r>
            <a:r>
              <a:rPr lang="ar-MA" sz="2800" dirty="0" err="1" smtClean="0"/>
              <a:t>بها</a:t>
            </a:r>
            <a:r>
              <a:rPr lang="ar-MA" sz="2800" dirty="0" smtClean="0"/>
              <a:t> العمل؛</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2.1. الاختصاصات المشتركة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تتم اختصاصات مشتركة بين الجهة والدولة في مجالات مختلفة، نذكر منها:</a:t>
            </a:r>
            <a:endParaRPr lang="fr-FR" sz="2800" dirty="0" smtClean="0"/>
          </a:p>
          <a:p>
            <a:pPr algn="just" rtl="1">
              <a:lnSpc>
                <a:spcPct val="150000"/>
              </a:lnSpc>
              <a:spcBef>
                <a:spcPts val="0"/>
              </a:spcBef>
              <a:buFont typeface="Wingdings" pitchFamily="2" charset="2"/>
              <a:buChar char="Ø"/>
            </a:pPr>
            <a:r>
              <a:rPr lang="ar-MA" sz="2800" b="1" dirty="0" smtClean="0"/>
              <a:t>* التنمية الاقتصادية؛</a:t>
            </a:r>
          </a:p>
          <a:p>
            <a:pPr algn="just" rtl="1">
              <a:lnSpc>
                <a:spcPct val="150000"/>
              </a:lnSpc>
              <a:spcBef>
                <a:spcPts val="0"/>
              </a:spcBef>
              <a:buFont typeface="Wingdings" pitchFamily="2" charset="2"/>
              <a:buChar char="Ø"/>
            </a:pPr>
            <a:r>
              <a:rPr lang="ar-MA" sz="2800" dirty="0" smtClean="0"/>
              <a:t>وذلك بتحسين جاذبية المجالات الترابية وتقوية التنافسية وتطوير البحث العلمي التطبيقي، لخلق فرص للشغل وتحقيق التنمية المستدامة؛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fontScale="92500"/>
          </a:bodyPr>
          <a:lstStyle/>
          <a:p>
            <a:pPr algn="just" rtl="1">
              <a:lnSpc>
                <a:spcPct val="150000"/>
              </a:lnSpc>
              <a:spcBef>
                <a:spcPts val="0"/>
              </a:spcBef>
              <a:buFont typeface="Wingdings" pitchFamily="2" charset="2"/>
              <a:buChar char="Ø"/>
            </a:pPr>
            <a:r>
              <a:rPr lang="ar-MA" sz="2800" b="1" dirty="0" smtClean="0"/>
              <a:t>* التنمية القروية؛</a:t>
            </a:r>
          </a:p>
          <a:p>
            <a:pPr algn="just" rtl="1">
              <a:lnSpc>
                <a:spcPct val="150000"/>
              </a:lnSpc>
              <a:spcBef>
                <a:spcPts val="0"/>
              </a:spcBef>
              <a:buFont typeface="Wingdings" pitchFamily="2" charset="2"/>
              <a:buChar char="Ø"/>
            </a:pPr>
            <a:r>
              <a:rPr lang="ar-MA" sz="2800" dirty="0" smtClean="0"/>
              <a:t>تأهيل العالم القروي بخلق أقطاب </a:t>
            </a:r>
            <a:r>
              <a:rPr lang="ar-MA" sz="2800" dirty="0" err="1" smtClean="0"/>
              <a:t>فلاحية</a:t>
            </a:r>
            <a:r>
              <a:rPr lang="ar-MA" sz="2800" dirty="0" smtClean="0"/>
              <a:t> وتنمية المناطق الجبلية </a:t>
            </a:r>
            <a:r>
              <a:rPr lang="ar-MA" sz="2800" dirty="0" err="1" smtClean="0"/>
              <a:t>والواحية</a:t>
            </a:r>
            <a:r>
              <a:rPr lang="ar-MA" sz="2800" dirty="0" smtClean="0"/>
              <a:t>، مع تعميم الاستفادة من الماء الصالح للشرب والكهرباء وفك العزلة؛</a:t>
            </a:r>
          </a:p>
          <a:p>
            <a:pPr algn="just" rtl="1">
              <a:lnSpc>
                <a:spcPct val="150000"/>
              </a:lnSpc>
              <a:spcBef>
                <a:spcPts val="0"/>
              </a:spcBef>
              <a:buFont typeface="Wingdings" pitchFamily="2" charset="2"/>
              <a:buChar char="Ø"/>
            </a:pPr>
            <a:r>
              <a:rPr lang="ar-MA" sz="2800" b="1" dirty="0" smtClean="0"/>
              <a:t>* التنمية الاجتماعية؛</a:t>
            </a:r>
          </a:p>
          <a:p>
            <a:pPr algn="just" rtl="1">
              <a:lnSpc>
                <a:spcPct val="150000"/>
              </a:lnSpc>
              <a:spcBef>
                <a:spcPts val="0"/>
              </a:spcBef>
              <a:buFont typeface="Wingdings" pitchFamily="2" charset="2"/>
              <a:buChar char="Ø"/>
            </a:pPr>
            <a:r>
              <a:rPr lang="ar-MA" sz="2800" dirty="0" smtClean="0"/>
              <a:t>المتمثلة في التأهيل الاجتماعي بفعل خلق السكن الاجتماعي </a:t>
            </a:r>
            <a:r>
              <a:rPr lang="ar-MA" sz="2800" dirty="0" err="1" smtClean="0"/>
              <a:t>و</a:t>
            </a:r>
            <a:r>
              <a:rPr lang="ar-MA" sz="2800" dirty="0" smtClean="0"/>
              <a:t> المساعدة الاجتماعية ورد الاعتبار للمدن والأنسجة العتيقة، مع إنعاش القطاع الرياضي والترفيهي؛</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fontScale="92500"/>
          </a:bodyPr>
          <a:lstStyle/>
          <a:p>
            <a:pPr algn="just" rtl="1">
              <a:lnSpc>
                <a:spcPct val="150000"/>
              </a:lnSpc>
              <a:spcBef>
                <a:spcPts val="0"/>
              </a:spcBef>
              <a:buFont typeface="Wingdings" pitchFamily="2" charset="2"/>
              <a:buChar char="Ø"/>
            </a:pPr>
            <a:r>
              <a:rPr lang="ar-MA" sz="2800" b="1" dirty="0" smtClean="0"/>
              <a:t>* القطاع البيئي؛</a:t>
            </a:r>
          </a:p>
          <a:p>
            <a:pPr algn="just" rtl="1">
              <a:lnSpc>
                <a:spcPct val="150000"/>
              </a:lnSpc>
              <a:spcBef>
                <a:spcPts val="0"/>
              </a:spcBef>
              <a:buFont typeface="Wingdings" pitchFamily="2" charset="2"/>
              <a:buChar char="Ø"/>
            </a:pPr>
            <a:r>
              <a:rPr lang="ar-MA" sz="2800" dirty="0" smtClean="0"/>
              <a:t>تتمثل اختصاصات الجهة في المحافظة على الموارد الطبيعية، كالموارد المائية والمنظومة البيئية </a:t>
            </a:r>
            <a:r>
              <a:rPr lang="ar-MA" sz="2800" dirty="0" err="1" smtClean="0"/>
              <a:t>الغابوية</a:t>
            </a:r>
            <a:r>
              <a:rPr lang="ar-MA" sz="2800" dirty="0" smtClean="0"/>
              <a:t> والمناطق المحمية وعلى التنوع البيولوجي، مع مكافحة التلوث والتصحر...؛</a:t>
            </a:r>
            <a:endParaRPr lang="fr-FR" sz="2800" dirty="0" smtClean="0"/>
          </a:p>
          <a:p>
            <a:pPr algn="just" rtl="1">
              <a:lnSpc>
                <a:spcPct val="150000"/>
              </a:lnSpc>
              <a:spcBef>
                <a:spcPts val="0"/>
              </a:spcBef>
              <a:buFont typeface="Wingdings" pitchFamily="2" charset="2"/>
              <a:buChar char="Ø"/>
            </a:pPr>
            <a:r>
              <a:rPr lang="ar-MA" sz="2800" b="1" dirty="0" smtClean="0"/>
              <a:t>* الثقافة؛</a:t>
            </a:r>
          </a:p>
          <a:p>
            <a:pPr algn="just" rtl="1">
              <a:lnSpc>
                <a:spcPct val="150000"/>
              </a:lnSpc>
              <a:spcBef>
                <a:spcPts val="0"/>
              </a:spcBef>
              <a:buFont typeface="Wingdings" pitchFamily="2" charset="2"/>
              <a:buChar char="Ø"/>
            </a:pPr>
            <a:r>
              <a:rPr lang="ar-MA" sz="2800" dirty="0" smtClean="0"/>
              <a:t>صيانة وتثمين الموروث الثقافي المادي وغير المادي للجهة، ودعم الخصوصيات </a:t>
            </a:r>
            <a:r>
              <a:rPr lang="ar-MA" sz="2800" dirty="0" err="1" smtClean="0"/>
              <a:t>الجهوية</a:t>
            </a:r>
            <a:r>
              <a:rPr lang="ar-MA" sz="2800" dirty="0" smtClean="0"/>
              <a:t> وذلك بخلق وتدبير المؤسسات الثقافية والسياحية؛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3.1. الاختصاصات المنقولة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يتم تحديد مجالات الاختصاصات المنقولة من الدولة إلى الجهة، بالاعتماد على </a:t>
            </a:r>
            <a:r>
              <a:rPr lang="ar-MA" sz="2800" dirty="0" err="1" smtClean="0"/>
              <a:t>مبدئ</a:t>
            </a:r>
            <a:r>
              <a:rPr lang="ar-MA" sz="2800" dirty="0" smtClean="0"/>
              <a:t> التفريع؛</a:t>
            </a:r>
          </a:p>
          <a:p>
            <a:pPr algn="just" rtl="1">
              <a:lnSpc>
                <a:spcPct val="150000"/>
              </a:lnSpc>
              <a:spcBef>
                <a:spcPts val="0"/>
              </a:spcBef>
              <a:buFont typeface="Wingdings" pitchFamily="2" charset="2"/>
              <a:buChar char="Ø"/>
            </a:pPr>
            <a:r>
              <a:rPr lang="ar-MA" sz="2800" dirty="0" smtClean="0"/>
              <a:t>إذ تشمل خاصة التجهيزات والبنيات التحتية ذات البعد </a:t>
            </a:r>
            <a:r>
              <a:rPr lang="ar-MA" sz="2800" dirty="0" err="1" smtClean="0"/>
              <a:t>الجهوي</a:t>
            </a:r>
            <a:r>
              <a:rPr lang="ar-MA" sz="2800" dirty="0" smtClean="0"/>
              <a:t> كالصناعة والتجارة والتعليم والثقافة والرياضة والطاقة والماء والبيئة؛</a:t>
            </a:r>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2. صلاحيات رئيس مجلس الجهة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يترأس الرئيس مجلس الجهة ويمثلها بصفة رسمية في كل شؤونها المدنية والإدارية والقضائية؛</a:t>
            </a:r>
          </a:p>
          <a:p>
            <a:pPr algn="just" rtl="1">
              <a:lnSpc>
                <a:spcPct val="150000"/>
              </a:lnSpc>
              <a:spcBef>
                <a:spcPts val="0"/>
              </a:spcBef>
              <a:buFont typeface="Wingdings" pitchFamily="2" charset="2"/>
              <a:buChar char="Ø"/>
            </a:pPr>
            <a:r>
              <a:rPr lang="ar-MA" sz="2800" dirty="0" smtClean="0"/>
              <a:t>كما يسهر على تنفيذ مقررات المجلس، متخذا كل التدابير اللازمة لذلك؛</a:t>
            </a:r>
          </a:p>
          <a:p>
            <a:pPr algn="just" rtl="1">
              <a:lnSpc>
                <a:spcPct val="150000"/>
              </a:lnSpc>
              <a:spcBef>
                <a:spcPts val="0"/>
              </a:spcBef>
              <a:buFont typeface="Wingdings" pitchFamily="2" charset="2"/>
              <a:buChar char="Ø"/>
            </a:pPr>
            <a:r>
              <a:rPr lang="ar-MA" sz="2800" dirty="0" smtClean="0"/>
              <a:t>وهو الآمر بقبض مداخل الجهة وصرف نفقاتها، كما يقوم بممارسة السلطة التنظيمية المنصوص عليها في الفصل 140 من دستور 2011، خاصة  بعد مداولة المجلس؛</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كما يصادق أيضا على صفقات الأشغال أو الخدمات بموجب المادة 106 من القانون التنظيمي رقم 111.14؛</a:t>
            </a:r>
          </a:p>
          <a:p>
            <a:pPr algn="just" rtl="1">
              <a:lnSpc>
                <a:spcPct val="150000"/>
              </a:lnSpc>
              <a:spcBef>
                <a:spcPts val="0"/>
              </a:spcBef>
              <a:buFont typeface="Wingdings" pitchFamily="2" charset="2"/>
              <a:buChar char="Ø"/>
            </a:pPr>
            <a:r>
              <a:rPr lang="ar-MA" sz="2800" dirty="0" smtClean="0"/>
              <a:t>ويسير المصالح الإدارية للجهة، باعتباره الرئيس التسلسلي للعاملين </a:t>
            </a:r>
            <a:r>
              <a:rPr lang="ar-MA" sz="2800" dirty="0" err="1" smtClean="0"/>
              <a:t>بها</a:t>
            </a:r>
            <a:r>
              <a:rPr lang="ar-MA" sz="2800" dirty="0" smtClean="0"/>
              <a:t>، حيث يسهر على تدبير شؤونهم ويتولى التعيين في جميع المناصب لإدارة الجهة، طبقا للمساطر المعمول </a:t>
            </a:r>
            <a:r>
              <a:rPr lang="ar-MA" sz="2800" dirty="0" err="1" smtClean="0"/>
              <a:t>بها</a:t>
            </a:r>
            <a:r>
              <a:rPr lang="ar-MA" sz="2800" dirty="0" smtClean="0"/>
              <a:t> وبموجب المادة 103 من القانون التنظيمي نفسه؛</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أدرجت المادة 105 المهام التالية ضمن صلاحياته:</a:t>
            </a:r>
          </a:p>
          <a:p>
            <a:pPr algn="just" rtl="1">
              <a:lnSpc>
                <a:spcPct val="150000"/>
              </a:lnSpc>
              <a:spcBef>
                <a:spcPts val="0"/>
              </a:spcBef>
              <a:buFont typeface="Wingdings" pitchFamily="2" charset="2"/>
              <a:buChar char="Ø"/>
            </a:pPr>
            <a:r>
              <a:rPr lang="ar-MA" sz="2800" dirty="0" smtClean="0"/>
              <a:t>إعداد برنامج التنمية </a:t>
            </a:r>
            <a:r>
              <a:rPr lang="ar-MA" sz="2800" dirty="0" err="1" smtClean="0"/>
              <a:t>الجهوية</a:t>
            </a:r>
            <a:r>
              <a:rPr lang="ar-MA" sz="2800" dirty="0" smtClean="0"/>
              <a:t> والتصميم </a:t>
            </a:r>
            <a:r>
              <a:rPr lang="ar-MA" sz="2800" dirty="0" err="1" smtClean="0"/>
              <a:t>الجهوي</a:t>
            </a:r>
            <a:r>
              <a:rPr lang="ar-MA" sz="2800" dirty="0" smtClean="0"/>
              <a:t> لإعداد التراب؛</a:t>
            </a:r>
            <a:endParaRPr lang="fr-FR" sz="2800" dirty="0" smtClean="0"/>
          </a:p>
          <a:p>
            <a:pPr algn="just" rtl="1">
              <a:lnSpc>
                <a:spcPct val="150000"/>
              </a:lnSpc>
              <a:spcBef>
                <a:spcPts val="0"/>
              </a:spcBef>
              <a:buFont typeface="Wingdings" pitchFamily="2" charset="2"/>
              <a:buChar char="Ø"/>
            </a:pPr>
            <a:r>
              <a:rPr lang="ar-MA" sz="2800" dirty="0" smtClean="0"/>
              <a:t>إعداد ميزانية الجهة؛</a:t>
            </a:r>
          </a:p>
          <a:p>
            <a:pPr algn="just" rtl="1">
              <a:lnSpc>
                <a:spcPct val="150000"/>
              </a:lnSpc>
              <a:spcBef>
                <a:spcPts val="0"/>
              </a:spcBef>
              <a:buFont typeface="Wingdings" pitchFamily="2" charset="2"/>
              <a:buChar char="Ø"/>
            </a:pPr>
            <a:r>
              <a:rPr lang="ar-MA" sz="2800" dirty="0" smtClean="0"/>
              <a:t>إبرام صفقات الأشغال أو </a:t>
            </a:r>
            <a:r>
              <a:rPr lang="ar-MA" sz="2800" dirty="0" err="1" smtClean="0"/>
              <a:t>التوريدات</a:t>
            </a:r>
            <a:r>
              <a:rPr lang="ar-MA" sz="2800" dirty="0" smtClean="0"/>
              <a:t> أو الخدمات؛</a:t>
            </a:r>
          </a:p>
          <a:p>
            <a:pPr algn="just" rtl="1">
              <a:lnSpc>
                <a:spcPct val="150000"/>
              </a:lnSpc>
              <a:spcBef>
                <a:spcPts val="0"/>
              </a:spcBef>
              <a:buFont typeface="Wingdings" pitchFamily="2" charset="2"/>
              <a:buChar char="Ø"/>
            </a:pPr>
            <a:r>
              <a:rPr lang="ar-MA" sz="2800" dirty="0" smtClean="0"/>
              <a:t>رفع الدعاوى القضائية. </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smtClean="0">
                <a:solidFill>
                  <a:srgbClr val="C00000"/>
                </a:solidFill>
                <a:latin typeface="Times New Roman" pitchFamily="18" charset="0"/>
                <a:cs typeface="Times New Roman" pitchFamily="18" charset="0"/>
              </a:rPr>
              <a:t>خــاتــــمة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لقد تعذر على الباحثين والمنظمات والهيئات والمهتمين بمختلف المجالات والحقول العلمية توحيد مفهوم واحد لمصطلح </a:t>
            </a:r>
            <a:r>
              <a:rPr lang="ar-MA" sz="2800" b="1" dirty="0" smtClean="0"/>
              <a:t>"جهة"</a:t>
            </a:r>
            <a:r>
              <a:rPr lang="ar-MA" sz="2800" dirty="0" smtClean="0"/>
              <a:t> وللكلمة المشتقة منها </a:t>
            </a:r>
            <a:r>
              <a:rPr lang="ar-MA" sz="2800" b="1" dirty="0" smtClean="0"/>
              <a:t>"</a:t>
            </a:r>
            <a:r>
              <a:rPr lang="ar-MA" sz="2800" b="1" dirty="0" err="1" smtClean="0"/>
              <a:t>جهوية</a:t>
            </a:r>
            <a:r>
              <a:rPr lang="ar-MA" sz="2800" b="1" dirty="0" smtClean="0"/>
              <a:t> أو </a:t>
            </a:r>
            <a:r>
              <a:rPr lang="ar-MA" sz="2800" b="1" dirty="0" err="1" smtClean="0"/>
              <a:t>جهاتية</a:t>
            </a:r>
            <a:r>
              <a:rPr lang="ar-MA" sz="2800" b="1" dirty="0" smtClean="0"/>
              <a:t>"</a:t>
            </a:r>
            <a:r>
              <a:rPr lang="ar-MA" sz="2800" dirty="0" smtClean="0"/>
              <a:t> مما نتج عن ذلك تنوعا في المفاهيم والدلالات؛</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marL="457200" indent="-457200" algn="just" rtl="1">
              <a:buFont typeface="Wingdings" panose="05000000000000000000" pitchFamily="2" charset="2"/>
              <a:buChar char="Ø"/>
            </a:pPr>
            <a:endParaRPr lang="fr-FR" sz="32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612648" y="1741512"/>
            <a:ext cx="8153400" cy="4495800"/>
          </a:xfrm>
        </p:spPr>
        <p:txBody>
          <a:bodyPr/>
          <a:lstStyle/>
          <a:p>
            <a:pPr algn="just" rtl="1">
              <a:lnSpc>
                <a:spcPct val="150000"/>
              </a:lnSpc>
              <a:spcBef>
                <a:spcPts val="0"/>
              </a:spcBef>
              <a:buFont typeface="Wingdings" panose="05000000000000000000" pitchFamily="2" charset="2"/>
              <a:buChar char="Ø"/>
            </a:pPr>
            <a:r>
              <a:rPr lang="ar-MA" dirty="0" smtClean="0"/>
              <a:t>فهل هذا التعدد هو بمثابة مكامن قوة أم مكامن ضعف في تحديد المفهوم؟ وهل هو تعدد تكاملي أم تناقضي؟ أم أن اللغات هي التي لم تساير التطور الاقتصادي </a:t>
            </a:r>
            <a:r>
              <a:rPr lang="ar-MA" dirty="0" err="1" smtClean="0"/>
              <a:t>والسوسيومجالي</a:t>
            </a:r>
            <a:r>
              <a:rPr lang="ar-MA" dirty="0" smtClean="0"/>
              <a:t> الذي تعرفه الجهات والوظائف المسندة إليها؟</a:t>
            </a:r>
          </a:p>
          <a:p>
            <a:pPr algn="just" rtl="1">
              <a:lnSpc>
                <a:spcPct val="150000"/>
              </a:lnSpc>
              <a:spcBef>
                <a:spcPts val="0"/>
              </a:spcBef>
              <a:buFont typeface="Wingdings" panose="05000000000000000000" pitchFamily="2" charset="2"/>
              <a:buChar char="Ø"/>
            </a:pPr>
            <a:r>
              <a:rPr lang="ar-MA" dirty="0" smtClean="0"/>
              <a:t>في هذا الإطار، يمكننا أن نفسر تعدد المعاني والمفاهيم بالفرضيات التالية:</a:t>
            </a:r>
            <a:endParaRPr lang="fr-FR" dirty="0" smtClean="0"/>
          </a:p>
        </p:txBody>
      </p:sp>
    </p:spTree>
    <p:extLst>
      <p:ext uri="{BB962C8B-B14F-4D97-AF65-F5344CB8AC3E}">
        <p14:creationId xmlns="" xmlns:p14="http://schemas.microsoft.com/office/powerpoint/2010/main" val="38360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lvl="0" algn="just" rtl="1">
              <a:lnSpc>
                <a:spcPct val="150000"/>
              </a:lnSpc>
              <a:spcBef>
                <a:spcPts val="0"/>
              </a:spcBef>
              <a:buNone/>
            </a:pPr>
            <a:r>
              <a:rPr lang="ar-MA" sz="2800" b="1" dirty="0" smtClean="0"/>
              <a:t>مختلف الدساتير والقوانين المتعلقة باللامركزية والتنظيمات الترابية </a:t>
            </a:r>
            <a:r>
              <a:rPr lang="ar-MA" sz="2800" b="1" dirty="0" err="1" smtClean="0"/>
              <a:t>والجهوية</a:t>
            </a:r>
            <a:r>
              <a:rPr lang="ar-MA" sz="2800" b="1" dirty="0" smtClean="0"/>
              <a:t>.</a:t>
            </a:r>
            <a:endParaRPr lang="fr-FR" sz="2800" dirty="0" smtClean="0"/>
          </a:p>
          <a:p>
            <a:pPr marL="0" algn="just" rtl="1">
              <a:lnSpc>
                <a:spcPct val="150000"/>
              </a:lnSpc>
              <a:spcBef>
                <a:spcPts val="0"/>
              </a:spcBef>
              <a:buNone/>
            </a:pPr>
            <a:r>
              <a:rPr lang="ar-MA" sz="2800" dirty="0" smtClean="0"/>
              <a:t>- </a:t>
            </a:r>
            <a:r>
              <a:rPr lang="ar-MA" sz="2800" b="1" dirty="0" smtClean="0"/>
              <a:t>المملكة المغربية وزارة الداخلية المديرية العامة للجماعات المحلية</a:t>
            </a:r>
            <a:r>
              <a:rPr lang="fr-FR" sz="2800" b="1" dirty="0" smtClean="0"/>
              <a:t> </a:t>
            </a:r>
            <a:r>
              <a:rPr lang="ar-MA" sz="2800" dirty="0" smtClean="0"/>
              <a:t>2004، تنظيم الجهة، الطبعة الثانية، منشورات مركز التوثيق للجماعات المحلية.  </a:t>
            </a:r>
            <a:endParaRPr lang="fr-FR" sz="2800" dirty="0" smtClean="0"/>
          </a:p>
          <a:p>
            <a:pPr marL="0" lvl="0" indent="0" algn="just">
              <a:lnSpc>
                <a:spcPct val="160000"/>
              </a:lnSpc>
              <a:spcBef>
                <a:spcPts val="0"/>
              </a:spcBef>
              <a:buNone/>
            </a:pPr>
            <a:endParaRPr lang="fr-F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428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lvl="0" algn="just" rtl="1">
              <a:lnSpc>
                <a:spcPct val="150000"/>
              </a:lnSpc>
              <a:spcBef>
                <a:spcPts val="0"/>
              </a:spcBef>
              <a:buFont typeface="Wingdings" pitchFamily="2" charset="2"/>
              <a:buChar char="Ø"/>
            </a:pPr>
            <a:r>
              <a:rPr lang="ar-MA" sz="2800" b="1" dirty="0" smtClean="0"/>
              <a:t>الفرضية الأولى: </a:t>
            </a:r>
            <a:r>
              <a:rPr lang="ar-MA" sz="2800" dirty="0" smtClean="0"/>
              <a:t>هي أن التطور العلمي للغات المشهورة لم يساير بشكل توازني التطور العلمي والتكنولوجي الحالي، كما أنه لم يتماش مع التحولات </a:t>
            </a:r>
            <a:r>
              <a:rPr lang="ar-MA" sz="2800" dirty="0" err="1" smtClean="0"/>
              <a:t>المورفومجالية</a:t>
            </a:r>
            <a:r>
              <a:rPr lang="ar-MA" sz="2800" dirty="0" smtClean="0"/>
              <a:t> لخلق مصطلحات جديدة وهادفة وتعبيرية لها دلالتها الواضحة؛</a:t>
            </a:r>
            <a:endParaRPr lang="fr-FR" sz="2800" dirty="0" smtClean="0"/>
          </a:p>
          <a:p>
            <a:pPr algn="just" rtl="1">
              <a:lnSpc>
                <a:spcPct val="150000"/>
              </a:lnSpc>
              <a:spcBef>
                <a:spcPts val="0"/>
              </a:spcBef>
              <a:buFont typeface="Wingdings" pitchFamily="2" charset="2"/>
              <a:buChar char="Ø"/>
            </a:pPr>
            <a:r>
              <a:rPr lang="ar-MA" sz="2800" b="1" dirty="0" smtClean="0"/>
              <a:t>الفرضية الثانية:</a:t>
            </a:r>
            <a:r>
              <a:rPr lang="ar-MA" sz="2800" dirty="0" smtClean="0"/>
              <a:t> هي أن ترجمة المصطلح من لغة لأخرى قد يؤدي إلى تشويهه وإلى عدم التعبير عن مضمونه الحقيقي؛</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lvl="0" algn="just" rtl="1">
              <a:lnSpc>
                <a:spcPct val="150000"/>
              </a:lnSpc>
              <a:spcBef>
                <a:spcPts val="0"/>
              </a:spcBef>
              <a:buFont typeface="Wingdings" pitchFamily="2" charset="2"/>
              <a:buChar char="Ø"/>
            </a:pPr>
            <a:r>
              <a:rPr lang="ar-MA" sz="2800" b="1" dirty="0" smtClean="0"/>
              <a:t>الفرضية الثالثة: </a:t>
            </a:r>
            <a:r>
              <a:rPr lang="ar-MA" sz="2800" dirty="0" smtClean="0"/>
              <a:t>هي أن الاستعمال الواسع لمجموعة من العلوم والمدارس والهيئات والمنظمات أعطى لمصطلحي </a:t>
            </a:r>
            <a:r>
              <a:rPr lang="ar-MA" sz="2800" b="1" dirty="0" smtClean="0"/>
              <a:t>"جهة </a:t>
            </a:r>
            <a:r>
              <a:rPr lang="ar-MA" sz="2800" b="1" dirty="0" err="1" smtClean="0"/>
              <a:t>وجهوية</a:t>
            </a:r>
            <a:r>
              <a:rPr lang="ar-MA" sz="2800" b="1" dirty="0" smtClean="0"/>
              <a:t>"</a:t>
            </a:r>
            <a:r>
              <a:rPr lang="ar-MA" sz="2800" dirty="0" smtClean="0"/>
              <a:t> ثراء لغويا يحمل أكثر من مفهوم واحد، مما ينم على قدرتهما الدلالية للتعبير عن مختلف المظاهر والظواهر الطبيعية والبشرية.</a:t>
            </a:r>
            <a:endParaRPr lang="fr-FR" sz="2800" dirty="0" smtClean="0"/>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فمفهوم </a:t>
            </a:r>
            <a:r>
              <a:rPr lang="ar-MA" sz="2800" b="1" dirty="0" smtClean="0"/>
              <a:t>الجهة</a:t>
            </a:r>
            <a:r>
              <a:rPr lang="ar-MA" sz="2800" dirty="0" smtClean="0"/>
              <a:t> يبقى حاليا مصطلحا إشكاليا صعب التحديد بالرغم من أن الكثير من الجغرافيين أجمعوا على أن </a:t>
            </a:r>
            <a:r>
              <a:rPr lang="ar-MA" sz="2800" b="1" dirty="0" smtClean="0"/>
              <a:t>للجهة مميزات</a:t>
            </a:r>
            <a:r>
              <a:rPr lang="ar-MA" sz="2800" dirty="0" smtClean="0"/>
              <a:t> تتمثل في </a:t>
            </a:r>
            <a:r>
              <a:rPr lang="ar-MA" sz="2800" b="1" dirty="0" smtClean="0"/>
              <a:t>المركز </a:t>
            </a:r>
            <a:r>
              <a:rPr lang="fr-FR" sz="2800" b="1" dirty="0" smtClean="0"/>
              <a:t>centre</a:t>
            </a:r>
            <a:r>
              <a:rPr lang="fr-FR" sz="2800" dirty="0" smtClean="0"/>
              <a:t> </a:t>
            </a:r>
            <a:r>
              <a:rPr lang="ar-MA" sz="2800" dirty="0" smtClean="0"/>
              <a:t> وفي</a:t>
            </a:r>
            <a:r>
              <a:rPr lang="ar-MA" sz="2800" b="1" dirty="0" smtClean="0"/>
              <a:t> الوجهة</a:t>
            </a:r>
            <a:r>
              <a:rPr lang="ar-MA" sz="2800" dirty="0" smtClean="0"/>
              <a:t> </a:t>
            </a:r>
            <a:r>
              <a:rPr lang="fr-FR" sz="2800" dirty="0" smtClean="0"/>
              <a:t>direction</a:t>
            </a:r>
            <a:r>
              <a:rPr lang="ar-MA" sz="2800" dirty="0" smtClean="0"/>
              <a:t> وفي تواجد </a:t>
            </a:r>
            <a:r>
              <a:rPr lang="ar-MA" sz="2800" b="1" dirty="0" smtClean="0"/>
              <a:t>قاسم</a:t>
            </a:r>
            <a:r>
              <a:rPr lang="ar-MA" sz="2800" dirty="0" smtClean="0"/>
              <a:t> </a:t>
            </a:r>
            <a:r>
              <a:rPr lang="ar-MA" sz="2800" b="1" dirty="0" smtClean="0"/>
              <a:t>مشترك</a:t>
            </a:r>
            <a:r>
              <a:rPr lang="ar-MA" sz="2800" dirty="0" smtClean="0"/>
              <a:t> قد يكون طبيعيا أو بشريا أو كلاهما معا من شأنه أن يساهم في وحدتها ويحافظ على تماسكها؛</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فإرساء </a:t>
            </a:r>
            <a:r>
              <a:rPr lang="ar-MA" sz="2800" dirty="0" err="1" smtClean="0"/>
              <a:t>الجهوية</a:t>
            </a:r>
            <a:r>
              <a:rPr lang="ar-MA" sz="2800" dirty="0" smtClean="0"/>
              <a:t> بالمغرب مرهون بإرادة سياسية عملية، مصدرها أعلى سلطة بالبلاد، وذلك بتفعيل اللامركزية </a:t>
            </a:r>
            <a:r>
              <a:rPr lang="ar-MA" sz="2800" dirty="0" err="1" smtClean="0"/>
              <a:t>واللاتمركز</a:t>
            </a:r>
            <a:r>
              <a:rPr lang="ar-MA" sz="2800" dirty="0" smtClean="0"/>
              <a:t> وتأهيل الفاعلين الترابيين على مستوى الجهات؛</a:t>
            </a:r>
          </a:p>
          <a:p>
            <a:pPr algn="just" rtl="1">
              <a:lnSpc>
                <a:spcPct val="150000"/>
              </a:lnSpc>
              <a:spcBef>
                <a:spcPts val="0"/>
              </a:spcBef>
              <a:buFont typeface="Wingdings" pitchFamily="2" charset="2"/>
              <a:buChar char="Ø"/>
            </a:pPr>
            <a:r>
              <a:rPr lang="ar-MA" sz="2800" dirty="0" smtClean="0"/>
              <a:t>ولن يتأت ذلك إلا بإسناد الاختصاصات والمهام لفائدة المنتخبين وعدم تداخلها مع السلطات الوصية؛</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فالأمر يتطلب التشاور والتعاون بين رئيس الجهة (المنتخب) والوالي (المعين بظهير ملكي) وليس التنافر والاصطدام أو الشطط في استعمال السلطة من طرف الوالي والتدخل في جميع الأمور، فينتج عن ذلك رئيس جهة ورؤساء جماعات قاصرين مقابل والي وعمال راشدين وبمثابة أولياء أمرهم؛</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في هذا الصدد، ينبغي أن تتمتع الجهات بالاستقلال المالي وبالشخصية المعنوية لتثمين المؤهلات الطبيعية والبشرية وجعلها رافعة للتنمية الترابية وذلك في إطار اقتصاد وطني متكامل ومندمج قادر على التنافسية التي تفرضها العولمة مع ربط المسؤولية بالمحاسبة الزجرية؛</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إن إرساء </a:t>
            </a:r>
            <a:r>
              <a:rPr lang="ar-MA" sz="2800" dirty="0" err="1" smtClean="0"/>
              <a:t>الجهوية</a:t>
            </a:r>
            <a:r>
              <a:rPr lang="ar-MA" sz="2800" dirty="0" smtClean="0"/>
              <a:t> بالمغرب، يتطلب أيضا تقطيعا ترابيا عادلا، يأخذ بعين الاعتبار الخصوصيات الطبيعية والبشرية لكل جهة؛</a:t>
            </a:r>
          </a:p>
          <a:p>
            <a:pPr algn="just" rtl="1">
              <a:lnSpc>
                <a:spcPct val="150000"/>
              </a:lnSpc>
              <a:spcBef>
                <a:spcPts val="0"/>
              </a:spcBef>
              <a:buFont typeface="Wingdings" pitchFamily="2" charset="2"/>
              <a:buChar char="Ø"/>
            </a:pPr>
            <a:r>
              <a:rPr lang="ar-MA" sz="2800" dirty="0" smtClean="0"/>
              <a:t>مع مساعدة وتأهيل الجهات </a:t>
            </a:r>
            <a:r>
              <a:rPr lang="ar-MA" sz="2800" dirty="0" err="1" smtClean="0"/>
              <a:t>المهمشة</a:t>
            </a:r>
            <a:r>
              <a:rPr lang="ar-MA" sz="2800" dirty="0" smtClean="0"/>
              <a:t> خاصة تلك التي تعاني نقصا حادا في بنياتها التحتية الأساسية؛</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دون إغفال كذلك الاستثمار في قطاع التربية والتعليم والتكوين المهني للرفع من جودته وأدائه، باعتباره قطاعا حيويا يغذي جميع الأنشطة الاقتصادية والاجتماعية بالموارد البشرية المؤهلة والمتشبعة بمبادئ وقيم المواطنة.</a:t>
            </a:r>
            <a:endParaRPr lang="fr-FR" sz="2800" dirty="0" smtClean="0"/>
          </a:p>
          <a:p>
            <a:pPr algn="just" rtl="1">
              <a:lnSpc>
                <a:spcPct val="150000"/>
              </a:lnSpc>
              <a:spcBef>
                <a:spcPts val="0"/>
              </a:spcBef>
              <a:buFont typeface="Wingdings" pitchFamily="2" charset="2"/>
              <a:buChar char="Ø"/>
            </a:pPr>
            <a:r>
              <a:rPr lang="ar-MA" sz="2800" b="1" dirty="0" smtClean="0">
                <a:solidFill>
                  <a:srgbClr val="C00000"/>
                </a:solidFill>
              </a:rPr>
              <a:t>بالعلم والمال تعد الأمم </a:t>
            </a:r>
            <a:r>
              <a:rPr lang="ar-MA" sz="2800" b="1" smtClean="0">
                <a:solidFill>
                  <a:srgbClr val="C00000"/>
                </a:solidFill>
              </a:rPr>
              <a:t>جهاتها     </a:t>
            </a:r>
            <a:r>
              <a:rPr lang="ar-MA" sz="2800" b="1" dirty="0" smtClean="0">
                <a:solidFill>
                  <a:srgbClr val="C00000"/>
                </a:solidFill>
              </a:rPr>
              <a:t>ما أرسيت جهات بالجهل </a:t>
            </a:r>
            <a:r>
              <a:rPr lang="ar-MA" sz="2800" b="1" dirty="0" err="1" smtClean="0">
                <a:solidFill>
                  <a:srgbClr val="C00000"/>
                </a:solidFill>
              </a:rPr>
              <a:t>والقلل</a:t>
            </a:r>
            <a:r>
              <a:rPr lang="ar-MA" sz="2800" b="1" dirty="0" smtClean="0">
                <a:solidFill>
                  <a:srgbClr val="C00000"/>
                </a:solidFill>
              </a:rPr>
              <a:t>.</a:t>
            </a:r>
            <a:r>
              <a:rPr lang="ar-MA" sz="2800" b="1" dirty="0" smtClean="0"/>
              <a:t>  </a:t>
            </a:r>
            <a:endParaRPr lang="fr-FR" sz="2800" dirty="0" smtClean="0"/>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latin typeface="Times New Roman" pitchFamily="18" charset="0"/>
                <a:cs typeface="Times New Roman" pitchFamily="18" charset="0"/>
              </a:rPr>
              <a:t>تـقــديــــم</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28800"/>
            <a:ext cx="8153400" cy="4495800"/>
          </a:xfrm>
        </p:spPr>
        <p:txBody>
          <a:bodyPr>
            <a:normAutofit/>
          </a:bodyPr>
          <a:lstStyle/>
          <a:p>
            <a:pPr marL="0" lvl="0" indent="0" algn="just" rtl="1">
              <a:lnSpc>
                <a:spcPct val="150000"/>
              </a:lnSpc>
              <a:spcBef>
                <a:spcPts val="0"/>
              </a:spcBef>
              <a:buFont typeface="Wingdings" pitchFamily="2" charset="2"/>
              <a:buChar char="Ø"/>
            </a:pPr>
            <a:r>
              <a:rPr lang="ar-MA" sz="2800" dirty="0" smtClean="0"/>
              <a:t> يعد مصطلح </a:t>
            </a:r>
            <a:r>
              <a:rPr lang="ar-MA" sz="2800" dirty="0" err="1" smtClean="0"/>
              <a:t>الجهوية</a:t>
            </a:r>
            <a:r>
              <a:rPr lang="ar-MA" sz="2800" dirty="0" smtClean="0"/>
              <a:t> أو </a:t>
            </a:r>
            <a:r>
              <a:rPr lang="ar-MA" sz="2800" dirty="0" err="1" smtClean="0"/>
              <a:t>الجهاتية</a:t>
            </a:r>
            <a:r>
              <a:rPr lang="ar-MA" sz="2800" dirty="0" smtClean="0"/>
              <a:t> من المصطلحات الحديثة في المعجم الفرنسي، وقد ظهر في سنوات الستينيات من القرن الماضي؛</a:t>
            </a:r>
          </a:p>
          <a:p>
            <a:pPr marL="0" lvl="0" indent="0" algn="just" rtl="1">
              <a:lnSpc>
                <a:spcPct val="150000"/>
              </a:lnSpc>
              <a:spcBef>
                <a:spcPts val="0"/>
              </a:spcBef>
              <a:buFont typeface="Wingdings" pitchFamily="2" charset="2"/>
              <a:buChar char="Ø"/>
            </a:pPr>
            <a:r>
              <a:rPr lang="ar-MA" sz="2800" dirty="0" smtClean="0"/>
              <a:t>إلا أن مضمونها يرجع لزمن قديم، وهي مشتقة من مصدرها الأصلي "الجهة"، كأن نقول مثلا: </a:t>
            </a:r>
            <a:r>
              <a:rPr lang="fr-FR" sz="2800" dirty="0" smtClean="0"/>
              <a:t>Régionaliser une stratégie de développement</a:t>
            </a:r>
            <a:r>
              <a:rPr lang="ar-MA" sz="2800" dirty="0" smtClean="0"/>
              <a:t> يعني جعل  الإستراتيجية التنموية </a:t>
            </a:r>
            <a:r>
              <a:rPr lang="ar-MA" sz="2800" dirty="0" err="1" smtClean="0"/>
              <a:t>جهوية</a:t>
            </a:r>
            <a:r>
              <a:rPr lang="ar-MA" sz="2800" dirty="0" smtClean="0"/>
              <a:t> البعد؛</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40505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894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و نقول أيضا، جعل الظاهرة </a:t>
            </a:r>
            <a:r>
              <a:rPr lang="ar-MA" sz="2800" dirty="0" err="1" smtClean="0"/>
              <a:t>جهوية</a:t>
            </a:r>
            <a:r>
              <a:rPr lang="ar-MA" sz="2800" dirty="0" smtClean="0"/>
              <a:t>، دون تجاوز حدودها الإدارية أو الجغرافية أو الثقافية...؛</a:t>
            </a:r>
            <a:endParaRPr lang="fr-FR" sz="2800" dirty="0" smtClean="0"/>
          </a:p>
          <a:p>
            <a:pPr algn="just" rtl="1">
              <a:lnSpc>
                <a:spcPct val="150000"/>
              </a:lnSpc>
              <a:spcBef>
                <a:spcPts val="0"/>
              </a:spcBef>
              <a:buFont typeface="Wingdings" pitchFamily="2" charset="2"/>
              <a:buChar char="Ø"/>
            </a:pPr>
            <a:r>
              <a:rPr lang="ar-MA" sz="2800" dirty="0" smtClean="0"/>
              <a:t>مع الأخذ بعين الاعتبار العنصر الطبيعي والبشري المتحكم في رسم حدود الجهة، التي تشكل الإطار الجغرافي الذي تنشأ وتنمو وتتطور فيه </a:t>
            </a:r>
            <a:r>
              <a:rPr lang="ar-MA" sz="2800" dirty="0" err="1" smtClean="0"/>
              <a:t>الجهوية</a:t>
            </a:r>
            <a:r>
              <a:rPr lang="ar-MA" sz="2800" dirty="0" smtClean="0"/>
              <a:t> بجميع آلياتها ووسائلها ووظائفها الإدارية والسياسية والاقتصادية والاجتماعية والبيئية...؛</a:t>
            </a:r>
          </a:p>
        </p:txBody>
      </p:sp>
    </p:spTree>
    <p:extLst>
      <p:ext uri="{BB962C8B-B14F-4D97-AF65-F5344CB8AC3E}">
        <p14:creationId xmlns="" xmlns:p14="http://schemas.microsoft.com/office/powerpoint/2010/main" val="359750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33442" y="1600200"/>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هذه العناصر قد تزدهر بفعل </a:t>
            </a:r>
            <a:r>
              <a:rPr lang="ar-MA" sz="2800" dirty="0" err="1" smtClean="0"/>
              <a:t>الحكامة</a:t>
            </a:r>
            <a:r>
              <a:rPr lang="ar-MA" sz="2800" dirty="0" smtClean="0"/>
              <a:t> والتدبير الاستراتيجي للتراب </a:t>
            </a:r>
            <a:r>
              <a:rPr lang="ar-MA" sz="2800" dirty="0" err="1" smtClean="0"/>
              <a:t>الجهوي</a:t>
            </a:r>
            <a:r>
              <a:rPr lang="ar-MA" sz="2800" dirty="0" smtClean="0"/>
              <a:t> والعدالة الاجتماعية </a:t>
            </a:r>
            <a:r>
              <a:rPr lang="ar-MA" sz="2800" dirty="0" err="1" smtClean="0"/>
              <a:t>والمجالية</a:t>
            </a:r>
            <a:r>
              <a:rPr lang="ar-MA" sz="2800" dirty="0" smtClean="0"/>
              <a:t>؛</a:t>
            </a:r>
          </a:p>
          <a:p>
            <a:pPr algn="just" rtl="1">
              <a:lnSpc>
                <a:spcPct val="150000"/>
              </a:lnSpc>
              <a:spcBef>
                <a:spcPts val="0"/>
              </a:spcBef>
              <a:buFont typeface="Wingdings" pitchFamily="2" charset="2"/>
              <a:buChar char="Ø"/>
            </a:pPr>
            <a:r>
              <a:rPr lang="ar-MA" sz="2800" dirty="0" smtClean="0"/>
              <a:t>مما ينتج عنه توسعا عموديا وأفقيا </a:t>
            </a:r>
            <a:r>
              <a:rPr lang="ar-MA" sz="2800" dirty="0" err="1" smtClean="0"/>
              <a:t>للجهوية</a:t>
            </a:r>
            <a:r>
              <a:rPr lang="ar-MA" sz="2800" dirty="0" smtClean="0"/>
              <a:t> وذلك في إطار منظومة ذات مكونات تتسم بالتناغم والتقاطع والتكامل، منفتحة ومندمجة مع باقي جهات التراب الوطني؛</a:t>
            </a:r>
            <a:endParaRPr lang="fr-FR" sz="2800" dirty="0" smtClean="0"/>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357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indent="0" algn="just" rtl="1">
              <a:lnSpc>
                <a:spcPct val="150000"/>
              </a:lnSpc>
              <a:spcBef>
                <a:spcPts val="0"/>
              </a:spcBef>
              <a:buFont typeface="Wingdings" pitchFamily="2" charset="2"/>
              <a:buChar char="Ø"/>
            </a:pPr>
            <a:r>
              <a:rPr lang="fr-FR" sz="2800" dirty="0" smtClean="0"/>
              <a:t> </a:t>
            </a:r>
            <a:r>
              <a:rPr lang="ar-MA" sz="2800" dirty="0" smtClean="0"/>
              <a:t>بالمقابل قد يشوب </a:t>
            </a:r>
            <a:r>
              <a:rPr lang="ar-MA" sz="2800" dirty="0" err="1" smtClean="0"/>
              <a:t>الجهوية</a:t>
            </a:r>
            <a:r>
              <a:rPr lang="ar-MA" sz="2800" dirty="0" smtClean="0"/>
              <a:t> بعض </a:t>
            </a:r>
            <a:r>
              <a:rPr lang="ar-MA" sz="2800" dirty="0" err="1" smtClean="0"/>
              <a:t>الاختلالات</a:t>
            </a:r>
            <a:r>
              <a:rPr lang="ar-MA" sz="2800" dirty="0" smtClean="0"/>
              <a:t> في منظومتها كالفساد وسوء التدبير الترابي، فيتمخض عن ذلك الإقصاء الاجتماعي والتهميش </a:t>
            </a:r>
            <a:r>
              <a:rPr lang="ar-MA" sz="2800" dirty="0" err="1" smtClean="0"/>
              <a:t>المجالي</a:t>
            </a:r>
            <a:r>
              <a:rPr lang="ar-MA" sz="2800" dirty="0" smtClean="0"/>
              <a:t>؛</a:t>
            </a:r>
          </a:p>
          <a:p>
            <a:pPr marL="0" indent="0" algn="just" rtl="1">
              <a:lnSpc>
                <a:spcPct val="150000"/>
              </a:lnSpc>
              <a:spcBef>
                <a:spcPts val="0"/>
              </a:spcBef>
              <a:buFont typeface="Wingdings" pitchFamily="2" charset="2"/>
              <a:buChar char="Ø"/>
            </a:pPr>
            <a:r>
              <a:rPr lang="ar-MA" sz="2800" dirty="0" smtClean="0"/>
              <a:t>مما يكرس هشاشة </a:t>
            </a:r>
            <a:r>
              <a:rPr lang="ar-MA" sz="2800" dirty="0" err="1" smtClean="0"/>
              <a:t>الجهوية</a:t>
            </a:r>
            <a:r>
              <a:rPr lang="ar-MA" sz="2800" dirty="0" smtClean="0"/>
              <a:t> وتخلفها وتقسيم مجالها الترابي، فيصبح مجالها ملحقا وتابعا للمركز وفي جميع المجالات، بل قد يؤدي حتما إلى زوالها؛</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rtl="1">
              <a:lnSpc>
                <a:spcPct val="150000"/>
              </a:lnSpc>
              <a:spcBef>
                <a:spcPts val="0"/>
              </a:spcBef>
            </a:pPr>
            <a:endParaRPr lang="fr-FR" sz="2800" dirty="0">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a:bodyPr>
          <a:lstStyle/>
          <a:p>
            <a:pPr algn="ctr" rtl="1">
              <a:lnSpc>
                <a:spcPct val="150000"/>
              </a:lnSpc>
              <a:spcBef>
                <a:spcPts val="0"/>
              </a:spcBef>
              <a:buNone/>
            </a:pPr>
            <a:endParaRPr lang="fr-FR" sz="2800" b="1" dirty="0" smtClean="0">
              <a:latin typeface="Times New Roman" pitchFamily="18" charset="0"/>
              <a:cs typeface="Times New Roman" pitchFamily="18" charset="0"/>
            </a:endParaRPr>
          </a:p>
          <a:p>
            <a:pPr algn="ctr" rtl="1">
              <a:lnSpc>
                <a:spcPct val="150000"/>
              </a:lnSpc>
              <a:spcBef>
                <a:spcPts val="0"/>
              </a:spcBef>
              <a:buNone/>
            </a:pPr>
            <a:endParaRPr lang="ar-MA" sz="2800" b="1" dirty="0" smtClean="0">
              <a:latin typeface="Times New Roman" pitchFamily="18" charset="0"/>
              <a:cs typeface="Times New Roman" pitchFamily="18" charset="0"/>
            </a:endParaRPr>
          </a:p>
          <a:p>
            <a:pPr algn="ctr" rtl="1">
              <a:lnSpc>
                <a:spcPct val="150000"/>
              </a:lnSpc>
              <a:spcBef>
                <a:spcPts val="0"/>
              </a:spcBef>
              <a:buNone/>
            </a:pPr>
            <a:r>
              <a:rPr lang="ar-MA" sz="3600" b="1" dirty="0" smtClean="0"/>
              <a:t>الجــهة </a:t>
            </a:r>
            <a:r>
              <a:rPr lang="ar-MA" sz="3600" b="1" dirty="0" err="1" smtClean="0"/>
              <a:t>والجـــهويــــة</a:t>
            </a:r>
            <a:r>
              <a:rPr lang="ar-MA" sz="2800" b="1" dirty="0" smtClean="0">
                <a:latin typeface="Times New Roman" pitchFamily="18" charset="0"/>
                <a:cs typeface="Times New Roman" pitchFamily="18" charset="0"/>
              </a:rPr>
              <a:t/>
            </a:r>
            <a:br>
              <a:rPr lang="ar-MA" sz="2800" b="1" dirty="0" smtClean="0">
                <a:latin typeface="Times New Roman" pitchFamily="18" charset="0"/>
                <a:cs typeface="Times New Roman" pitchFamily="18" charset="0"/>
              </a:rPr>
            </a:br>
            <a:r>
              <a:rPr lang="ar-MA" sz="2800" b="1" dirty="0" smtClean="0">
                <a:solidFill>
                  <a:srgbClr val="C00000"/>
                </a:solidFill>
                <a:latin typeface="Times New Roman" pitchFamily="18" charset="0"/>
                <a:cs typeface="Times New Roman" pitchFamily="18" charset="0"/>
              </a:rPr>
              <a:t>مــن إعـــداد: د. </a:t>
            </a:r>
            <a:r>
              <a:rPr lang="ar-MA" sz="2800" b="1" dirty="0" err="1" smtClean="0">
                <a:solidFill>
                  <a:srgbClr val="C00000"/>
                </a:solidFill>
                <a:latin typeface="Times New Roman" pitchFamily="18" charset="0"/>
                <a:cs typeface="Times New Roman" pitchFamily="18" charset="0"/>
              </a:rPr>
              <a:t>نـــورالـديــــن</a:t>
            </a:r>
            <a:r>
              <a:rPr lang="ar-MA" sz="2800" b="1" dirty="0" smtClean="0">
                <a:solidFill>
                  <a:srgbClr val="C00000"/>
                </a:solidFill>
                <a:latin typeface="Times New Roman" pitchFamily="18" charset="0"/>
                <a:cs typeface="Times New Roman" pitchFamily="18" charset="0"/>
              </a:rPr>
              <a:t> </a:t>
            </a:r>
            <a:r>
              <a:rPr lang="ar-MA" sz="2800" b="1" dirty="0" err="1" smtClean="0">
                <a:solidFill>
                  <a:srgbClr val="C00000"/>
                </a:solidFill>
                <a:latin typeface="Times New Roman" pitchFamily="18" charset="0"/>
                <a:cs typeface="Times New Roman" pitchFamily="18" charset="0"/>
              </a:rPr>
              <a:t>بـــوعــمـــالـــي</a:t>
            </a:r>
            <a:endParaRPr lang="fr-FR" sz="2800" b="1" dirty="0" smtClean="0">
              <a:solidFill>
                <a:srgbClr val="C00000"/>
              </a:solidFill>
              <a:latin typeface="Times New Roman" pitchFamily="18" charset="0"/>
              <a:cs typeface="Times New Roman" pitchFamily="18" charset="0"/>
            </a:endParaRPr>
          </a:p>
          <a:p>
            <a:pPr algn="ctr" rtl="1">
              <a:lnSpc>
                <a:spcPct val="150000"/>
              </a:lnSpc>
              <a:spcBef>
                <a:spcPts val="0"/>
              </a:spcBef>
              <a:buNone/>
            </a:pP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وقد عرفت </a:t>
            </a:r>
            <a:r>
              <a:rPr lang="ar-MA" sz="2800" dirty="0" err="1" smtClean="0"/>
              <a:t>الجهوية</a:t>
            </a:r>
            <a:r>
              <a:rPr lang="ar-MA" sz="2800" dirty="0" smtClean="0"/>
              <a:t> أشكالا متعددة في مهامها ووظائفها واختصاصاتها بالدول المتقدمة اقتصاديا، بحيث نميز بين الحكم </a:t>
            </a:r>
            <a:r>
              <a:rPr lang="ar-MA" sz="2800" dirty="0" err="1" smtClean="0"/>
              <a:t>الجهوي</a:t>
            </a:r>
            <a:r>
              <a:rPr lang="ar-MA" sz="2800" dirty="0" smtClean="0"/>
              <a:t>، الذي يرتكز على اللامركزية </a:t>
            </a:r>
            <a:r>
              <a:rPr lang="ar-MA" sz="2800" dirty="0" err="1" smtClean="0"/>
              <a:t>واللاتمركز</a:t>
            </a:r>
            <a:r>
              <a:rPr lang="ar-MA" sz="2800" dirty="0" smtClean="0"/>
              <a:t>  وبين الحكم الفيدرالي والحكم الذاتي؛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بيد أن </a:t>
            </a:r>
            <a:r>
              <a:rPr lang="ar-MA" sz="2800" dirty="0" err="1" smtClean="0"/>
              <a:t>الجهوية</a:t>
            </a:r>
            <a:r>
              <a:rPr lang="ar-MA" sz="2800" dirty="0" smtClean="0"/>
              <a:t> بالمغرب تظل مشروعا وورشا لا يزال في بداية نشأته مع غياب تخطيط استراتيجي واقعي وواضح للحكومات التي توالت على إدارة وإعداد التراب الوطني والتي عجزت عن إرساء اللامركزية </a:t>
            </a:r>
            <a:r>
              <a:rPr lang="ar-MA" sz="2800" dirty="0" err="1" smtClean="0"/>
              <a:t>واللاتمركز</a:t>
            </a:r>
            <a:r>
              <a:rPr lang="ar-MA" sz="2800" dirty="0" smtClean="0"/>
              <a:t> اللذان يشكلان العناصر الأساسية </a:t>
            </a:r>
            <a:r>
              <a:rPr lang="ar-MA" sz="2800" dirty="0" err="1" smtClean="0"/>
              <a:t>للجهوية</a:t>
            </a:r>
            <a:r>
              <a:rPr lang="ar-MA" sz="2800" dirty="0" smtClean="0"/>
              <a:t>؛</a:t>
            </a:r>
          </a:p>
          <a:p>
            <a:pPr algn="just" rtl="1">
              <a:lnSpc>
                <a:spcPct val="150000"/>
              </a:lnSpc>
              <a:spcBef>
                <a:spcPts val="0"/>
              </a:spcBef>
              <a:buFont typeface="Wingdings" pitchFamily="2" charset="2"/>
              <a:buChar char="Ø"/>
            </a:pPr>
            <a:r>
              <a:rPr lang="ar-MA" sz="2800" dirty="0" smtClean="0"/>
              <a:t>في هذا الإطار، يمكننا أن نطرح مجموعة من </a:t>
            </a:r>
            <a:r>
              <a:rPr lang="ar-MA" sz="2800" dirty="0" err="1" smtClean="0"/>
              <a:t>الاستفهامات</a:t>
            </a:r>
            <a:r>
              <a:rPr lang="ar-MA" sz="2800" dirty="0" smtClean="0"/>
              <a:t> المغذية للإشكالية العامة والتي تفرض نفسها بحدة:</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lvl="0" algn="just" rtl="1">
              <a:lnSpc>
                <a:spcPct val="150000"/>
              </a:lnSpc>
              <a:spcBef>
                <a:spcPts val="0"/>
              </a:spcBef>
              <a:buFont typeface="Wingdings" pitchFamily="2" charset="2"/>
              <a:buChar char="Ø"/>
            </a:pPr>
            <a:r>
              <a:rPr lang="ar-MA" sz="2800" dirty="0" smtClean="0"/>
              <a:t>هل توجد فعلا </a:t>
            </a:r>
            <a:r>
              <a:rPr lang="ar-MA" sz="2800" dirty="0" err="1" smtClean="0"/>
              <a:t>جهوية</a:t>
            </a:r>
            <a:r>
              <a:rPr lang="ar-MA" sz="2800" dirty="0" smtClean="0"/>
              <a:t> بالمغرب؟ أم هناك فقط تقسيم ترابي إلى جهات، تأوي مجالس </a:t>
            </a:r>
            <a:r>
              <a:rPr lang="ar-MA" sz="2800" dirty="0" err="1" smtClean="0"/>
              <a:t>جهوية</a:t>
            </a:r>
            <a:r>
              <a:rPr lang="ar-MA" sz="2800" dirty="0" smtClean="0"/>
              <a:t> شكلية، لا تمارس معظم اختصاصاتها؟</a:t>
            </a:r>
          </a:p>
          <a:p>
            <a:pPr lvl="0" algn="just" rtl="1">
              <a:lnSpc>
                <a:spcPct val="150000"/>
              </a:lnSpc>
              <a:spcBef>
                <a:spcPts val="0"/>
              </a:spcBef>
              <a:buFont typeface="Wingdings" pitchFamily="2" charset="2"/>
              <a:buChar char="Ø"/>
            </a:pPr>
            <a:r>
              <a:rPr lang="ar-MA" sz="2800" dirty="0" smtClean="0"/>
              <a:t>إذا كان الأمر كذلك، فما هي </a:t>
            </a:r>
            <a:r>
              <a:rPr lang="ar-MA" sz="2800" dirty="0" err="1" smtClean="0"/>
              <a:t>الإكراهات</a:t>
            </a:r>
            <a:r>
              <a:rPr lang="ar-MA" sz="2800" dirty="0" smtClean="0"/>
              <a:t> التي حالت دون إرساء </a:t>
            </a:r>
            <a:r>
              <a:rPr lang="ar-MA" sz="2800" dirty="0" err="1" smtClean="0"/>
              <a:t>الجهوية</a:t>
            </a:r>
            <a:r>
              <a:rPr lang="ar-MA" sz="2800" dirty="0" smtClean="0"/>
              <a:t> بالمغرب؟ وما هي </a:t>
            </a:r>
            <a:r>
              <a:rPr lang="ar-MA" sz="2800" dirty="0" err="1" smtClean="0"/>
              <a:t>الاستراتيجية</a:t>
            </a:r>
            <a:r>
              <a:rPr lang="ar-MA" sz="2800" dirty="0" smtClean="0"/>
              <a:t> المتبعة القادرة على إعطاء البدائل الحقيقية لإرساء تنمية ترابية وعدالة </a:t>
            </a:r>
            <a:r>
              <a:rPr lang="ar-MA" sz="2800" dirty="0" err="1" smtClean="0"/>
              <a:t>مجالية</a:t>
            </a:r>
            <a:r>
              <a:rPr lang="ar-MA" sz="2800" dirty="0" smtClean="0"/>
              <a:t> مندمجة مع باقي الجهات المغربية؟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lvl="0" algn="just" rtl="1">
              <a:lnSpc>
                <a:spcPct val="150000"/>
              </a:lnSpc>
              <a:spcBef>
                <a:spcPts val="0"/>
              </a:spcBef>
              <a:buFont typeface="Wingdings" pitchFamily="2" charset="2"/>
              <a:buChar char="Ø"/>
            </a:pPr>
            <a:r>
              <a:rPr lang="ar-MA" sz="2800" dirty="0" smtClean="0"/>
              <a:t>سنحاول من خلال محاضرات هذا الفصل أن نناقش كل هذه الإشكاليات ونحللها؛</a:t>
            </a:r>
          </a:p>
          <a:p>
            <a:pPr lvl="0"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مركزين في ذلك على مختلف التقسيمات الإدارية التي عرفها المغرب، وعلى اختصاصات مجلس الجهة والموارد المالية، مع الوقوف على أهم </a:t>
            </a:r>
            <a:r>
              <a:rPr lang="ar-MA" sz="2800" dirty="0" err="1" smtClean="0">
                <a:latin typeface="Times New Roman" pitchFamily="18" charset="0"/>
                <a:cs typeface="Times New Roman" pitchFamily="18" charset="0"/>
              </a:rPr>
              <a:t>الإكراهات</a:t>
            </a:r>
            <a:r>
              <a:rPr lang="ar-MA" sz="2800" dirty="0" smtClean="0">
                <a:latin typeface="Times New Roman" pitchFamily="18" charset="0"/>
                <a:cs typeface="Times New Roman" pitchFamily="18" charset="0"/>
              </a:rPr>
              <a:t> التي حالت دون إرساء </a:t>
            </a:r>
            <a:r>
              <a:rPr lang="ar-MA" sz="2800" dirty="0" err="1" smtClean="0">
                <a:latin typeface="Times New Roman" pitchFamily="18" charset="0"/>
                <a:cs typeface="Times New Roman" pitchFamily="18" charset="0"/>
              </a:rPr>
              <a:t>الجهوية</a:t>
            </a:r>
            <a:r>
              <a:rPr lang="ar-MA" sz="2800" dirty="0" smtClean="0">
                <a:latin typeface="Times New Roman" pitchFamily="18" charset="0"/>
                <a:cs typeface="Times New Roman" pitchFamily="18" charset="0"/>
              </a:rPr>
              <a:t> لإعطاء بعض الحلول العملية في هذا الشأن.  </a:t>
            </a:r>
            <a:endParaRPr lang="fr-FR" sz="2800" dirty="0" smtClean="0">
              <a:latin typeface="Times New Roman" pitchFamily="18" charset="0"/>
              <a:cs typeface="Times New Roman" pitchFamily="18" charset="0"/>
            </a:endParaRPr>
          </a:p>
          <a:p>
            <a:pPr algn="just" rtl="1">
              <a:lnSpc>
                <a:spcPct val="150000"/>
              </a:lnSpc>
              <a:spcBef>
                <a:spcPts val="0"/>
              </a:spcBef>
              <a:buNone/>
            </a:pPr>
            <a:endParaRPr lang="ar-MA" sz="2800" dirty="0" smtClean="0"/>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fr-FR" sz="3200" b="1" dirty="0" smtClean="0">
                <a:solidFill>
                  <a:srgbClr val="C00000"/>
                </a:solidFill>
              </a:rPr>
              <a:t>I</a:t>
            </a:r>
            <a:r>
              <a:rPr lang="ar-MA" sz="3200" b="1" dirty="0" smtClean="0">
                <a:solidFill>
                  <a:srgbClr val="C00000"/>
                </a:solidFill>
              </a:rPr>
              <a:t>.المفهوم اللغوي والاصطلاحي للجهة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indent="0" algn="just" rtl="1">
              <a:lnSpc>
                <a:spcPct val="150000"/>
              </a:lnSpc>
              <a:spcBef>
                <a:spcPts val="0"/>
              </a:spcBef>
              <a:buNone/>
            </a:pPr>
            <a:r>
              <a:rPr lang="ar-MA" sz="2800" dirty="0" smtClean="0">
                <a:latin typeface="Times New Roman" pitchFamily="18" charset="0"/>
                <a:cs typeface="Times New Roman" pitchFamily="18" charset="0"/>
              </a:rPr>
              <a:t> </a:t>
            </a:r>
            <a:r>
              <a:rPr lang="ar-MA" sz="2800" dirty="0" smtClean="0">
                <a:solidFill>
                  <a:srgbClr val="C00000"/>
                </a:solidFill>
                <a:latin typeface="Times New Roman" pitchFamily="18" charset="0"/>
                <a:cs typeface="Times New Roman" pitchFamily="18" charset="0"/>
              </a:rPr>
              <a:t>1.</a:t>
            </a:r>
            <a:r>
              <a:rPr lang="ar-MA" sz="2800" b="1" dirty="0" smtClean="0"/>
              <a:t> مفهوم الجهة لغة </a:t>
            </a:r>
            <a:endParaRPr lang="ar-MA" sz="2800" dirty="0" smtClean="0">
              <a:solidFill>
                <a:srgbClr val="C00000"/>
              </a:solidFill>
            </a:endParaRPr>
          </a:p>
          <a:p>
            <a:pPr marL="0" lvl="0" indent="0"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يرجع أصل كلمة "جهة" </a:t>
            </a:r>
            <a:r>
              <a:rPr lang="fr-FR" sz="2800" b="1" dirty="0" smtClean="0">
                <a:latin typeface="Times New Roman" pitchFamily="18" charset="0"/>
                <a:cs typeface="Times New Roman" pitchFamily="18" charset="0"/>
              </a:rPr>
              <a:t>région</a:t>
            </a:r>
            <a:r>
              <a:rPr lang="ar-MA" sz="2800" dirty="0" smtClean="0">
                <a:latin typeface="Times New Roman" pitchFamily="18" charset="0"/>
                <a:cs typeface="Times New Roman" pitchFamily="18" charset="0"/>
              </a:rPr>
              <a:t> إلى اللغة اللاتينية </a:t>
            </a:r>
            <a:r>
              <a:rPr lang="fr-FR" sz="2800" b="1" dirty="0" err="1" smtClean="0">
                <a:latin typeface="Times New Roman" pitchFamily="18" charset="0"/>
                <a:cs typeface="Times New Roman" pitchFamily="18" charset="0"/>
              </a:rPr>
              <a:t>regio</a:t>
            </a:r>
            <a:r>
              <a:rPr lang="ar-MA" sz="2800" dirty="0" smtClean="0">
                <a:latin typeface="Times New Roman" pitchFamily="18" charset="0"/>
                <a:cs typeface="Times New Roman" pitchFamily="18" charset="0"/>
              </a:rPr>
              <a:t> والتي تحمل أكثر من معنى: إذ يقصد </a:t>
            </a:r>
            <a:r>
              <a:rPr lang="ar-MA" sz="2800" dirty="0" err="1" smtClean="0">
                <a:latin typeface="Times New Roman" pitchFamily="18" charset="0"/>
                <a:cs typeface="Times New Roman" pitchFamily="18" charset="0"/>
              </a:rPr>
              <a:t>بها</a:t>
            </a:r>
            <a:r>
              <a:rPr lang="ar-MA"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autorité</a:t>
            </a:r>
            <a:r>
              <a:rPr lang="ar-MA" sz="2800" b="1" dirty="0" smtClean="0">
                <a:latin typeface="Times New Roman" pitchFamily="18" charset="0"/>
                <a:cs typeface="Times New Roman" pitchFamily="18" charset="0"/>
              </a:rPr>
              <a:t> سلطة؛</a:t>
            </a:r>
          </a:p>
          <a:p>
            <a:pPr marL="0" lvl="0" indent="0"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كما يقصد </a:t>
            </a:r>
            <a:r>
              <a:rPr lang="ar-MA" sz="2800" dirty="0" err="1" smtClean="0">
                <a:latin typeface="Times New Roman" pitchFamily="18" charset="0"/>
                <a:cs typeface="Times New Roman" pitchFamily="18" charset="0"/>
              </a:rPr>
              <a:t>بها</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pouvoir</a:t>
            </a:r>
            <a:r>
              <a:rPr lang="fr-FR" sz="2800" dirty="0" smtClean="0">
                <a:latin typeface="Times New Roman" pitchFamily="18" charset="0"/>
                <a:cs typeface="Times New Roman" pitchFamily="18" charset="0"/>
              </a:rPr>
              <a:t> </a:t>
            </a:r>
            <a:r>
              <a:rPr lang="ar-MA" sz="2800" b="1" dirty="0" err="1" smtClean="0">
                <a:latin typeface="Times New Roman" pitchFamily="18" charset="0"/>
                <a:cs typeface="Times New Roman" pitchFamily="18" charset="0"/>
              </a:rPr>
              <a:t>نفود</a:t>
            </a:r>
            <a:r>
              <a:rPr lang="ar-MA" sz="2800" b="1" dirty="0" smtClean="0">
                <a:latin typeface="Times New Roman" pitchFamily="18" charset="0"/>
                <a:cs typeface="Times New Roman" pitchFamily="18" charset="0"/>
              </a:rPr>
              <a:t>؛</a:t>
            </a:r>
          </a:p>
          <a:p>
            <a:pPr marL="0" lvl="0" indent="0"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ويقصد </a:t>
            </a:r>
            <a:r>
              <a:rPr lang="ar-MA" sz="2800" dirty="0" err="1" smtClean="0">
                <a:latin typeface="Times New Roman" pitchFamily="18" charset="0"/>
                <a:cs typeface="Times New Roman" pitchFamily="18" charset="0"/>
              </a:rPr>
              <a:t>بها</a:t>
            </a:r>
            <a:r>
              <a:rPr lang="ar-MA" sz="2800" dirty="0" smtClean="0">
                <a:latin typeface="Times New Roman" pitchFamily="18" charset="0"/>
                <a:cs typeface="Times New Roman" pitchFamily="18" charset="0"/>
              </a:rPr>
              <a:t> أيضا </a:t>
            </a:r>
            <a:r>
              <a:rPr lang="fr-FR" sz="2800" b="1" dirty="0" smtClean="0">
                <a:latin typeface="Times New Roman" pitchFamily="18" charset="0"/>
                <a:cs typeface="Times New Roman" pitchFamily="18" charset="0"/>
              </a:rPr>
              <a:t>direction</a:t>
            </a:r>
            <a:r>
              <a:rPr lang="ar-MA" sz="2800" dirty="0" smtClean="0">
                <a:latin typeface="Times New Roman" pitchFamily="18" charset="0"/>
                <a:cs typeface="Times New Roman" pitchFamily="18" charset="0"/>
              </a:rPr>
              <a:t> يعني </a:t>
            </a:r>
            <a:r>
              <a:rPr lang="ar-MA" sz="2800" b="1" dirty="0" smtClean="0">
                <a:latin typeface="Times New Roman" pitchFamily="18" charset="0"/>
                <a:cs typeface="Times New Roman" pitchFamily="18" charset="0"/>
              </a:rPr>
              <a:t>اتجاه ووجهة وإدارة؛</a:t>
            </a:r>
            <a:endParaRPr lang="fr-FR" sz="2800" dirty="0" smtClean="0">
              <a:latin typeface="Times New Roman" pitchFamily="18" charset="0"/>
              <a:cs typeface="Times New Roman" pitchFamily="18" charset="0"/>
            </a:endParaRPr>
          </a:p>
          <a:p>
            <a:pPr marL="0" indent="0" algn="just" rtl="1">
              <a:lnSpc>
                <a:spcPct val="150000"/>
              </a:lnSpc>
              <a:spcBef>
                <a:spcPts val="0"/>
              </a:spcBef>
              <a:buNone/>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7275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ويقصد </a:t>
            </a:r>
            <a:r>
              <a:rPr lang="ar-MA" sz="2800" dirty="0" err="1" smtClean="0">
                <a:latin typeface="Times New Roman" pitchFamily="18" charset="0"/>
                <a:cs typeface="Times New Roman" pitchFamily="18" charset="0"/>
              </a:rPr>
              <a:t>بها</a:t>
            </a:r>
            <a:r>
              <a:rPr lang="ar-MA" sz="2800" dirty="0" smtClean="0">
                <a:latin typeface="Times New Roman" pitchFamily="18" charset="0"/>
                <a:cs typeface="Times New Roman" pitchFamily="18" charset="0"/>
              </a:rPr>
              <a:t> كذلك </a:t>
            </a:r>
            <a:r>
              <a:rPr lang="fr-FR" sz="2800" b="1" dirty="0" smtClean="0">
                <a:latin typeface="Times New Roman" pitchFamily="18" charset="0"/>
                <a:cs typeface="Times New Roman" pitchFamily="18" charset="0"/>
              </a:rPr>
              <a:t>contrée</a:t>
            </a:r>
            <a:r>
              <a:rPr lang="ar-MA" sz="2800" dirty="0" smtClean="0">
                <a:latin typeface="Times New Roman" pitchFamily="18" charset="0"/>
                <a:cs typeface="Times New Roman" pitchFamily="18" charset="0"/>
              </a:rPr>
              <a:t> يعني </a:t>
            </a:r>
            <a:r>
              <a:rPr lang="ar-MA" sz="2800" b="1" dirty="0" smtClean="0">
                <a:latin typeface="Times New Roman" pitchFamily="18" charset="0"/>
                <a:cs typeface="Times New Roman" pitchFamily="18" charset="0"/>
              </a:rPr>
              <a:t>قطر؛</a:t>
            </a:r>
          </a:p>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كما قد تنم في بعض الحالات عن </a:t>
            </a:r>
            <a:r>
              <a:rPr lang="ar-MA" sz="2800" b="1" dirty="0" smtClean="0">
                <a:latin typeface="Times New Roman" pitchFamily="18" charset="0"/>
                <a:cs typeface="Times New Roman" pitchFamily="18" charset="0"/>
              </a:rPr>
              <a:t>حد </a:t>
            </a:r>
            <a:r>
              <a:rPr lang="ar-MA" sz="2800" b="1" dirty="0" err="1" smtClean="0">
                <a:latin typeface="Times New Roman" pitchFamily="18" charset="0"/>
                <a:cs typeface="Times New Roman" pitchFamily="18" charset="0"/>
              </a:rPr>
              <a:t>وتخم</a:t>
            </a:r>
            <a:r>
              <a:rPr lang="ar-M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frontière</a:t>
            </a:r>
          </a:p>
          <a:p>
            <a:pPr algn="just" rtl="1">
              <a:lnSpc>
                <a:spcPct val="150000"/>
              </a:lnSpc>
              <a:spcBef>
                <a:spcPts val="0"/>
              </a:spcBef>
              <a:buNone/>
            </a:pPr>
            <a:r>
              <a:rPr lang="fr-FR" sz="2800" b="1" dirty="0" smtClean="0">
                <a:latin typeface="Times New Roman" pitchFamily="18" charset="0"/>
                <a:cs typeface="Times New Roman" pitchFamily="18" charset="0"/>
              </a:rPr>
              <a:t>                                         </a:t>
            </a:r>
            <a:r>
              <a:rPr lang="ar-M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(Petit Robert, 2000 ; 2138)</a:t>
            </a:r>
            <a:r>
              <a:rPr lang="ar-MA" sz="2800" b="1" dirty="0" smtClean="0">
                <a:latin typeface="Times New Roman" pitchFamily="18" charset="0"/>
                <a:cs typeface="Times New Roman" pitchFamily="18" charset="0"/>
              </a:rPr>
              <a:t>؛</a:t>
            </a:r>
          </a:p>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وفي حالات أخرى</a:t>
            </a:r>
            <a:r>
              <a:rPr lang="ar-MA" sz="2800" b="1" dirty="0" smtClean="0">
                <a:latin typeface="Times New Roman" pitchFamily="18" charset="0"/>
                <a:cs typeface="Times New Roman" pitchFamily="18" charset="0"/>
              </a:rPr>
              <a:t> </a:t>
            </a:r>
            <a:r>
              <a:rPr lang="ar-MA" sz="2800" dirty="0" smtClean="0">
                <a:latin typeface="Times New Roman" pitchFamily="18" charset="0"/>
                <a:cs typeface="Times New Roman" pitchFamily="18" charset="0"/>
              </a:rPr>
              <a:t>يفهم </a:t>
            </a:r>
            <a:r>
              <a:rPr lang="ar-MA" sz="2800" dirty="0" err="1" smtClean="0">
                <a:latin typeface="Times New Roman" pitchFamily="18" charset="0"/>
                <a:cs typeface="Times New Roman" pitchFamily="18" charset="0"/>
              </a:rPr>
              <a:t>بها</a:t>
            </a:r>
            <a:r>
              <a:rPr lang="ar-MA" sz="2800" b="1" dirty="0" smtClean="0">
                <a:latin typeface="Times New Roman" pitchFamily="18" charset="0"/>
                <a:cs typeface="Times New Roman" pitchFamily="18" charset="0"/>
              </a:rPr>
              <a:t> طرف</a:t>
            </a:r>
            <a:r>
              <a:rPr lang="ar-MA" sz="2800" dirty="0" smtClean="0">
                <a:latin typeface="Times New Roman" pitchFamily="18" charset="0"/>
                <a:cs typeface="Times New Roman" pitchFamily="18" charset="0"/>
              </a:rPr>
              <a:t> من الجسم: "كأن نقول مثلا يعاني المريض بآلام في جهة القلب أو في جهة البطن</a:t>
            </a:r>
            <a:r>
              <a:rPr lang="ar-MA" sz="2800" b="1" dirty="0" smtClean="0">
                <a:latin typeface="Times New Roman" pitchFamily="18" charset="0"/>
                <a:cs typeface="Times New Roman" pitchFamily="18" charset="0"/>
              </a:rPr>
              <a:t> "</a:t>
            </a:r>
            <a:r>
              <a:rPr lang="ar-MA" sz="2800" dirty="0" smtClean="0">
                <a:latin typeface="Times New Roman" pitchFamily="18" charset="0"/>
                <a:cs typeface="Times New Roman" pitchFamily="18" charset="0"/>
              </a:rPr>
              <a:t>؛</a:t>
            </a:r>
            <a:endParaRPr lang="fr-FR" sz="2800" dirty="0" smtClean="0">
              <a:latin typeface="Times New Roman" pitchFamily="18" charset="0"/>
              <a:cs typeface="Times New Roman" pitchFamily="18" charset="0"/>
            </a:endParaRPr>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ونقول  كذلك </a:t>
            </a:r>
            <a:r>
              <a:rPr lang="ar-MA" sz="2800" b="1" dirty="0" smtClean="0">
                <a:latin typeface="Times New Roman" pitchFamily="18" charset="0"/>
                <a:cs typeface="Times New Roman" pitchFamily="18" charset="0"/>
              </a:rPr>
              <a:t>"رأيته في جهة" </a:t>
            </a:r>
            <a:r>
              <a:rPr lang="fr-FR" sz="2800" dirty="0" smtClean="0">
                <a:latin typeface="Times New Roman" pitchFamily="18" charset="0"/>
                <a:cs typeface="Times New Roman" pitchFamily="18" charset="0"/>
              </a:rPr>
              <a:t>Je l’ai vu quelque part</a:t>
            </a:r>
            <a:r>
              <a:rPr lang="ar-MA" sz="2800" dirty="0" smtClean="0">
                <a:latin typeface="Times New Roman" pitchFamily="18" charset="0"/>
                <a:cs typeface="Times New Roman" pitchFamily="18" charset="0"/>
              </a:rPr>
              <a:t> أو      </a:t>
            </a:r>
            <a:r>
              <a:rPr lang="ar-MA" sz="2800" b="1" dirty="0" smtClean="0">
                <a:latin typeface="Times New Roman" pitchFamily="18" charset="0"/>
                <a:cs typeface="Times New Roman" pitchFamily="18" charset="0"/>
              </a:rPr>
              <a:t>"من كل جهة"</a:t>
            </a:r>
            <a:r>
              <a:rPr lang="ar-MA"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De tout parts</a:t>
            </a:r>
            <a:r>
              <a:rPr lang="ar-MA" sz="2800" dirty="0" smtClean="0">
                <a:latin typeface="Times New Roman" pitchFamily="18" charset="0"/>
                <a:cs typeface="Times New Roman" pitchFamily="18" charset="0"/>
              </a:rPr>
              <a:t>؛</a:t>
            </a:r>
          </a:p>
          <a:p>
            <a:pPr marL="0" algn="just" rtl="1">
              <a:lnSpc>
                <a:spcPct val="150000"/>
              </a:lnSpc>
              <a:spcBef>
                <a:spcPts val="0"/>
              </a:spcBef>
              <a:buFont typeface="Wingdings" pitchFamily="2" charset="2"/>
              <a:buChar char="Ø"/>
            </a:pPr>
            <a:r>
              <a:rPr lang="ar-MA" sz="2800" dirty="0" smtClean="0"/>
              <a:t>و</a:t>
            </a:r>
            <a:r>
              <a:rPr lang="ar-MA" sz="2800" b="1" dirty="0" smtClean="0"/>
              <a:t>الجهة</a:t>
            </a:r>
            <a:r>
              <a:rPr lang="ar-MA" sz="2800" dirty="0" smtClean="0"/>
              <a:t> عند اللغوي الشيخ محمد بن مكرم الإفريقي المصري (711ه) مرادفة </a:t>
            </a:r>
            <a:r>
              <a:rPr lang="ar-MA" sz="2800" b="1" dirty="0" smtClean="0"/>
              <a:t>للوجهة "</a:t>
            </a:r>
            <a:r>
              <a:rPr lang="ar-MA" sz="2800" dirty="0" smtClean="0"/>
              <a:t>وهما جميعا: الموضع الذي تتوجه إليه وتقصده" </a:t>
            </a:r>
            <a:r>
              <a:rPr lang="ar-MA" sz="2800" b="1" dirty="0" smtClean="0"/>
              <a:t>(ابن منظور، 2003؛ 516)؛</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endParaRPr lang="fr-FR" sz="3200"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anose="05000000000000000000" pitchFamily="2" charset="2"/>
              <a:buChar char="Ø"/>
            </a:pPr>
            <a:r>
              <a:rPr lang="ar-MA" sz="2800" dirty="0" smtClean="0">
                <a:latin typeface="Times New Roman" pitchFamily="18" charset="0"/>
                <a:cs typeface="Times New Roman" pitchFamily="18" charset="0"/>
              </a:rPr>
              <a:t>أما </a:t>
            </a:r>
            <a:r>
              <a:rPr lang="ar-MA" sz="2800" b="1" dirty="0" smtClean="0">
                <a:latin typeface="Times New Roman" pitchFamily="18" charset="0"/>
                <a:cs typeface="Times New Roman" pitchFamily="18" charset="0"/>
              </a:rPr>
              <a:t>بالنسبة </a:t>
            </a:r>
            <a:r>
              <a:rPr lang="ar-MA" sz="2800" dirty="0" smtClean="0">
                <a:latin typeface="Times New Roman" pitchFamily="18" charset="0"/>
                <a:cs typeface="Times New Roman" pitchFamily="18" charset="0"/>
              </a:rPr>
              <a:t>للغوي، مجد الدين محمد بن يعقوب (817ه) </a:t>
            </a:r>
            <a:r>
              <a:rPr lang="ar-MA" sz="2800" b="1" dirty="0" smtClean="0">
                <a:latin typeface="Times New Roman" pitchFamily="18" charset="0"/>
                <a:cs typeface="Times New Roman" pitchFamily="18" charset="0"/>
              </a:rPr>
              <a:t>فالجهة</a:t>
            </a:r>
            <a:r>
              <a:rPr lang="ar-MA" sz="2800" dirty="0" smtClean="0">
                <a:latin typeface="Times New Roman" pitchFamily="18" charset="0"/>
                <a:cs typeface="Times New Roman" pitchFamily="18" charset="0"/>
              </a:rPr>
              <a:t>: </a:t>
            </a:r>
            <a:r>
              <a:rPr lang="ar-MA" sz="2800" dirty="0" err="1" smtClean="0">
                <a:latin typeface="Times New Roman" pitchFamily="18" charset="0"/>
                <a:cs typeface="Times New Roman" pitchFamily="18" charset="0"/>
              </a:rPr>
              <a:t>ج</a:t>
            </a:r>
            <a:r>
              <a:rPr lang="ar-MA" sz="2800" dirty="0" smtClean="0">
                <a:latin typeface="Times New Roman" pitchFamily="18" charset="0"/>
                <a:cs typeface="Times New Roman" pitchFamily="18" charset="0"/>
              </a:rPr>
              <a:t>. جهات، إذ يقصد </a:t>
            </a:r>
            <a:r>
              <a:rPr lang="ar-MA" sz="2800" dirty="0" err="1" smtClean="0">
                <a:latin typeface="Times New Roman" pitchFamily="18" charset="0"/>
                <a:cs typeface="Times New Roman" pitchFamily="18" charset="0"/>
              </a:rPr>
              <a:t>بها</a:t>
            </a:r>
            <a:r>
              <a:rPr lang="ar-MA" sz="2800" dirty="0" smtClean="0">
                <a:latin typeface="Times New Roman" pitchFamily="18" charset="0"/>
                <a:cs typeface="Times New Roman" pitchFamily="18" charset="0"/>
              </a:rPr>
              <a:t> </a:t>
            </a:r>
            <a:r>
              <a:rPr lang="ar-MA" sz="2800" b="1" dirty="0" smtClean="0">
                <a:latin typeface="Times New Roman" pitchFamily="18" charset="0"/>
                <a:cs typeface="Times New Roman" pitchFamily="18" charset="0"/>
              </a:rPr>
              <a:t>"الناحية" (</a:t>
            </a:r>
            <a:r>
              <a:rPr lang="ar-MA" sz="2800" b="1" dirty="0" err="1" smtClean="0">
                <a:latin typeface="Times New Roman" pitchFamily="18" charset="0"/>
                <a:cs typeface="Times New Roman" pitchFamily="18" charset="0"/>
              </a:rPr>
              <a:t>الفيروزآبادي</a:t>
            </a:r>
            <a:r>
              <a:rPr lang="ar-MA" sz="2800" b="1" dirty="0" smtClean="0">
                <a:latin typeface="Times New Roman" pitchFamily="18" charset="0"/>
                <a:cs typeface="Times New Roman" pitchFamily="18" charset="0"/>
              </a:rPr>
              <a:t>، 2008؛ 1620)،</a:t>
            </a:r>
            <a:r>
              <a:rPr lang="ar-MA" sz="2800" dirty="0" smtClean="0">
                <a:latin typeface="Times New Roman" pitchFamily="18" charset="0"/>
                <a:cs typeface="Times New Roman" pitchFamily="18" charset="0"/>
              </a:rPr>
              <a:t> فنقول</a:t>
            </a:r>
            <a:r>
              <a:rPr lang="ar-MA" sz="2800" b="1" dirty="0" smtClean="0">
                <a:latin typeface="Times New Roman" pitchFamily="18" charset="0"/>
                <a:cs typeface="Times New Roman" pitchFamily="18" charset="0"/>
              </a:rPr>
              <a:t> </a:t>
            </a:r>
            <a:r>
              <a:rPr lang="ar-MA" sz="2800" dirty="0" smtClean="0">
                <a:latin typeface="Times New Roman" pitchFamily="18" charset="0"/>
                <a:cs typeface="Times New Roman" pitchFamily="18" charset="0"/>
              </a:rPr>
              <a:t>مثلا</a:t>
            </a:r>
            <a:r>
              <a:rPr lang="ar-MA" sz="2800" b="1" dirty="0" smtClean="0">
                <a:latin typeface="Times New Roman" pitchFamily="18" charset="0"/>
                <a:cs typeface="Times New Roman" pitchFamily="18" charset="0"/>
              </a:rPr>
              <a:t> </a:t>
            </a:r>
            <a:r>
              <a:rPr lang="ar-MA" sz="2800" dirty="0" smtClean="0">
                <a:latin typeface="Times New Roman" pitchFamily="18" charset="0"/>
                <a:cs typeface="Times New Roman" pitchFamily="18" charset="0"/>
              </a:rPr>
              <a:t>هذا من جهة أو من ناحية </a:t>
            </a:r>
            <a:r>
              <a:rPr lang="fr-FR" sz="2800" dirty="0" smtClean="0">
                <a:latin typeface="Times New Roman" pitchFamily="18" charset="0"/>
                <a:cs typeface="Times New Roman" pitchFamily="18" charset="0"/>
              </a:rPr>
              <a:t>D’une part</a:t>
            </a:r>
            <a:r>
              <a:rPr lang="ar-MA" sz="2800" dirty="0" smtClean="0">
                <a:latin typeface="Times New Roman" pitchFamily="18" charset="0"/>
                <a:cs typeface="Times New Roman" pitchFamily="18" charset="0"/>
              </a:rPr>
              <a:t>، ومن جهة أخرى أو من ناحية أخرى  </a:t>
            </a:r>
            <a:r>
              <a:rPr lang="fr-FR" sz="2800" dirty="0" smtClean="0">
                <a:latin typeface="Times New Roman" pitchFamily="18" charset="0"/>
                <a:cs typeface="Times New Roman" pitchFamily="18" charset="0"/>
              </a:rPr>
              <a:t>D’autre part</a:t>
            </a:r>
            <a:r>
              <a:rPr lang="ar-MA" sz="2800" dirty="0" smtClean="0">
                <a:latin typeface="Times New Roman" pitchFamily="18" charset="0"/>
                <a:cs typeface="Times New Roman" pitchFamily="18" charset="0"/>
              </a:rPr>
              <a:t>؛</a:t>
            </a:r>
          </a:p>
          <a:p>
            <a:pPr algn="just" rtl="1">
              <a:lnSpc>
                <a:spcPct val="150000"/>
              </a:lnSpc>
              <a:spcBef>
                <a:spcPts val="0"/>
              </a:spcBef>
              <a:buFont typeface="Wingdings" panose="05000000000000000000" pitchFamily="2" charset="2"/>
              <a:buChar char="Ø"/>
            </a:pPr>
            <a:r>
              <a:rPr lang="ar-MA" sz="2800" dirty="0" smtClean="0">
                <a:latin typeface="Times New Roman" pitchFamily="18" charset="0"/>
                <a:cs typeface="Times New Roman" pitchFamily="18" charset="0"/>
              </a:rPr>
              <a:t>وقد يقصد بكلمة </a:t>
            </a:r>
            <a:r>
              <a:rPr lang="ar-MA" sz="2800" b="1" dirty="0" smtClean="0">
                <a:latin typeface="Times New Roman" pitchFamily="18" charset="0"/>
                <a:cs typeface="Times New Roman" pitchFamily="18" charset="0"/>
              </a:rPr>
              <a:t>جهة، </a:t>
            </a:r>
            <a:r>
              <a:rPr lang="ar-MA" sz="2800" dirty="0" smtClean="0">
                <a:latin typeface="Times New Roman" pitchFamily="18" charset="0"/>
                <a:cs typeface="Times New Roman" pitchFamily="18" charset="0"/>
              </a:rPr>
              <a:t> </a:t>
            </a:r>
            <a:r>
              <a:rPr lang="ar-MA" sz="2800" b="1" dirty="0" smtClean="0">
                <a:latin typeface="Times New Roman" pitchFamily="18" charset="0"/>
                <a:cs typeface="Times New Roman" pitchFamily="18" charset="0"/>
              </a:rPr>
              <a:t>"قسم"</a:t>
            </a:r>
            <a:r>
              <a:rPr lang="ar-MA"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partie</a:t>
            </a:r>
            <a:r>
              <a:rPr lang="ar-MA" sz="2800" dirty="0" smtClean="0">
                <a:latin typeface="Times New Roman" pitchFamily="18" charset="0"/>
                <a:cs typeface="Times New Roman" pitchFamily="18" charset="0"/>
              </a:rPr>
              <a:t> أو </a:t>
            </a:r>
            <a:r>
              <a:rPr lang="ar-MA" sz="2800" b="1" dirty="0" smtClean="0">
                <a:latin typeface="Times New Roman" pitchFamily="18" charset="0"/>
                <a:cs typeface="Times New Roman" pitchFamily="18" charset="0"/>
              </a:rPr>
              <a:t>"منطقة"</a:t>
            </a:r>
            <a:r>
              <a:rPr lang="ar-MA"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zone »</a:t>
            </a:r>
            <a:r>
              <a:rPr lang="ar-MA" sz="2800" dirty="0" smtClean="0">
                <a:latin typeface="Times New Roman" pitchFamily="18" charset="0"/>
                <a:cs typeface="Times New Roman" pitchFamily="18" charset="0"/>
              </a:rPr>
              <a:t>: كما هو الشأن بالنسبة "لمنطقة أو جهة حدودية، جبلية، صحراوية...".</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marL="0" indent="0"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هناك أيضا تقطيعا ترابيا يتعلق بالأسقفية أو </a:t>
            </a:r>
            <a:r>
              <a:rPr lang="ar-MA" sz="2800" dirty="0" err="1" smtClean="0">
                <a:latin typeface="Times New Roman" pitchFamily="18" charset="0"/>
                <a:cs typeface="Times New Roman" pitchFamily="18" charset="0"/>
              </a:rPr>
              <a:t>المطرانية</a:t>
            </a:r>
            <a:r>
              <a:rPr lang="ar-MA" sz="28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les évêchés  </a:t>
            </a:r>
            <a:r>
              <a:rPr lang="ar-MA" sz="2800" b="1" dirty="0" smtClean="0">
                <a:latin typeface="Times New Roman" pitchFamily="18" charset="0"/>
                <a:cs typeface="Times New Roman" pitchFamily="18" charset="0"/>
              </a:rPr>
              <a:t>"جهات </a:t>
            </a:r>
            <a:r>
              <a:rPr lang="ar-MA" sz="2800" b="1" dirty="0" err="1" smtClean="0">
                <a:latin typeface="Times New Roman" pitchFamily="18" charset="0"/>
                <a:cs typeface="Times New Roman" pitchFamily="18" charset="0"/>
              </a:rPr>
              <a:t>بيعية</a:t>
            </a:r>
            <a:r>
              <a:rPr lang="ar-MA" sz="2800" b="1" dirty="0" smtClean="0">
                <a:latin typeface="Times New Roman" pitchFamily="18" charset="0"/>
                <a:cs typeface="Times New Roman" pitchFamily="18" charset="0"/>
              </a:rPr>
              <a:t> أو كنسية"</a:t>
            </a:r>
            <a:r>
              <a:rPr lang="ar-MA"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régions ecclésiastiques</a:t>
            </a:r>
            <a:r>
              <a:rPr lang="ar-MA" sz="2800" dirty="0" smtClean="0">
                <a:latin typeface="Times New Roman" pitchFamily="18" charset="0"/>
                <a:cs typeface="Times New Roman" pitchFamily="18" charset="0"/>
              </a:rPr>
              <a:t>؛</a:t>
            </a:r>
          </a:p>
          <a:p>
            <a:pPr marL="0" indent="0" algn="just" rtl="1">
              <a:lnSpc>
                <a:spcPct val="150000"/>
              </a:lnSpc>
              <a:spcBef>
                <a:spcPts val="0"/>
              </a:spcBef>
              <a:buFont typeface="Wingdings" pitchFamily="2" charset="2"/>
              <a:buChar char="Ø"/>
            </a:pPr>
            <a:r>
              <a:rPr lang="ar-MA" sz="2800" b="1" dirty="0" smtClean="0">
                <a:latin typeface="Times New Roman" pitchFamily="18" charset="0"/>
                <a:cs typeface="Times New Roman" pitchFamily="18" charset="0"/>
              </a:rPr>
              <a:t>"وجهات جامعية"</a:t>
            </a:r>
            <a:r>
              <a:rPr lang="ar-MA"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régions universitaires</a:t>
            </a:r>
            <a:r>
              <a:rPr lang="ar-MA" sz="2800" dirty="0" smtClean="0">
                <a:latin typeface="Times New Roman" pitchFamily="18" charset="0"/>
                <a:cs typeface="Times New Roman" pitchFamily="18" charset="0"/>
              </a:rPr>
              <a:t> لأن مصطلح </a:t>
            </a:r>
            <a:r>
              <a:rPr lang="fr-FR" sz="2800" dirty="0" smtClean="0">
                <a:latin typeface="Times New Roman" pitchFamily="18" charset="0"/>
                <a:cs typeface="Times New Roman" pitchFamily="18" charset="0"/>
              </a:rPr>
              <a:t>recteur</a:t>
            </a:r>
            <a:r>
              <a:rPr lang="ar-MA" sz="2800" dirty="0" smtClean="0">
                <a:latin typeface="Times New Roman" pitchFamily="18" charset="0"/>
                <a:cs typeface="Times New Roman" pitchFamily="18" charset="0"/>
              </a:rPr>
              <a:t> رئيس الجامعة أو مدير معهد ديني مشتقة من اللاتينية </a:t>
            </a:r>
            <a:r>
              <a:rPr lang="fr-FR" sz="2800" dirty="0" err="1" smtClean="0">
                <a:latin typeface="Times New Roman" pitchFamily="18" charset="0"/>
                <a:cs typeface="Times New Roman" pitchFamily="18" charset="0"/>
              </a:rPr>
              <a:t>regere</a:t>
            </a:r>
            <a:r>
              <a:rPr lang="fr-FR" sz="2800" dirty="0" smtClean="0">
                <a:latin typeface="Times New Roman" pitchFamily="18" charset="0"/>
                <a:cs typeface="Times New Roman" pitchFamily="18" charset="0"/>
              </a:rPr>
              <a:t> (diriger) </a:t>
            </a:r>
            <a:r>
              <a:rPr lang="ar-MA" sz="2800" dirty="0" smtClean="0">
                <a:latin typeface="Times New Roman" pitchFamily="18" charset="0"/>
                <a:cs typeface="Times New Roman" pitchFamily="18" charset="0"/>
              </a:rPr>
              <a:t>كما هو الحال بالنسبة لكلمة </a:t>
            </a:r>
            <a:r>
              <a:rPr lang="fr-FR" sz="2800" b="1" dirty="0" smtClean="0">
                <a:latin typeface="Times New Roman" pitchFamily="18" charset="0"/>
                <a:cs typeface="Times New Roman" pitchFamily="18" charset="0"/>
              </a:rPr>
              <a:t>région</a:t>
            </a:r>
            <a:r>
              <a:rPr lang="ar-MA" sz="2800" b="1" dirty="0" smtClean="0">
                <a:latin typeface="Times New Roman" pitchFamily="18" charset="0"/>
                <a:cs typeface="Times New Roman" pitchFamily="18" charset="0"/>
              </a:rPr>
              <a:t> جهة.</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ar-MA" sz="3200" b="1" dirty="0" smtClean="0">
                <a:solidFill>
                  <a:srgbClr val="C00000"/>
                </a:solidFill>
              </a:rPr>
              <a:t>2. المفهوم الاصطلاحي للجهة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anose="05000000000000000000" pitchFamily="2" charset="2"/>
              <a:buChar char="Ø"/>
            </a:pPr>
            <a:r>
              <a:rPr lang="ar-MA" sz="2800" dirty="0" smtClean="0"/>
              <a:t>إن المفهوم الاصطلاحي لكلمة "جهة" يحمل أيضا أكثر من معنى ومرادف لمجموعة من الألفاظ؛</a:t>
            </a:r>
            <a:endParaRPr lang="fr-FR" sz="2800" dirty="0" smtClean="0"/>
          </a:p>
          <a:p>
            <a:pPr algn="just" rtl="1">
              <a:lnSpc>
                <a:spcPct val="150000"/>
              </a:lnSpc>
              <a:spcBef>
                <a:spcPts val="0"/>
              </a:spcBef>
              <a:buFont typeface="Wingdings" panose="05000000000000000000" pitchFamily="2" charset="2"/>
              <a:buChar char="Ø"/>
            </a:pPr>
            <a:r>
              <a:rPr lang="ar-MA" sz="2800" dirty="0" smtClean="0"/>
              <a:t>إذ يظل مصطلحا "پ</a:t>
            </a:r>
            <a:r>
              <a:rPr lang="ar-MA" sz="2800" dirty="0" err="1" smtClean="0"/>
              <a:t>وليسيميا</a:t>
            </a:r>
            <a:r>
              <a:rPr lang="ar-MA" sz="2800" dirty="0" smtClean="0"/>
              <a:t>" </a:t>
            </a:r>
            <a:r>
              <a:rPr lang="fr-FR" sz="2800" dirty="0" smtClean="0"/>
              <a:t>polysémique</a:t>
            </a:r>
            <a:r>
              <a:rPr lang="ar-MA" sz="2800" dirty="0" smtClean="0"/>
              <a:t> وصعب التحديد، قد يختلف باختلاف الحقول العلمية المستعملة له، في هذا الصدد سوف نقتصر على ذكر بعضها:</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ctr" rtl="1"/>
            <a:r>
              <a:rPr lang="ar-MA" sz="3200" b="1" dirty="0">
                <a:solidFill>
                  <a:srgbClr val="C00000"/>
                </a:solidFill>
              </a:rPr>
              <a:t>الفــهـــرس</a:t>
            </a:r>
            <a:endParaRPr lang="fr-FR" sz="3200" dirty="0">
              <a:solidFill>
                <a:srgbClr val="C00000"/>
              </a:solidFill>
            </a:endParaRPr>
          </a:p>
        </p:txBody>
      </p:sp>
      <p:sp>
        <p:nvSpPr>
          <p:cNvPr id="5" name="Espace réservé du contenu 4"/>
          <p:cNvSpPr>
            <a:spLocks noGrp="1"/>
          </p:cNvSpPr>
          <p:nvPr>
            <p:ph sz="quarter" idx="1"/>
          </p:nvPr>
        </p:nvSpPr>
        <p:spPr/>
        <p:txBody>
          <a:bodyPr>
            <a:normAutofit/>
          </a:bodyPr>
          <a:lstStyle/>
          <a:p>
            <a:pPr marL="0" indent="0" algn="just" rtl="1">
              <a:lnSpc>
                <a:spcPct val="150000"/>
              </a:lnSpc>
              <a:spcBef>
                <a:spcPts val="0"/>
              </a:spcBef>
              <a:buNone/>
            </a:pPr>
            <a:r>
              <a:rPr lang="ar-MA" sz="2800" b="1" dirty="0" smtClean="0"/>
              <a:t>   تــقــديــم عـــام</a:t>
            </a:r>
            <a:endParaRPr lang="fr-FR" sz="2800" b="1" dirty="0" smtClean="0"/>
          </a:p>
          <a:p>
            <a:pPr marL="0" indent="0" algn="just" rtl="1">
              <a:lnSpc>
                <a:spcPct val="150000"/>
              </a:lnSpc>
              <a:spcBef>
                <a:spcPts val="0"/>
              </a:spcBef>
              <a:buNone/>
            </a:pPr>
            <a:r>
              <a:rPr lang="fr-FR" sz="2800" b="1" dirty="0" smtClean="0">
                <a:solidFill>
                  <a:srgbClr val="C00000"/>
                </a:solidFill>
              </a:rPr>
              <a:t>I</a:t>
            </a:r>
            <a:r>
              <a:rPr lang="ar-MA" sz="2800" b="1" dirty="0" smtClean="0">
                <a:solidFill>
                  <a:srgbClr val="C00000"/>
                </a:solidFill>
              </a:rPr>
              <a:t>. المفهوم اللغوي </a:t>
            </a:r>
            <a:r>
              <a:rPr lang="ar-MA" sz="2800" b="1" dirty="0" err="1" smtClean="0">
                <a:solidFill>
                  <a:srgbClr val="C00000"/>
                </a:solidFill>
              </a:rPr>
              <a:t>والاصطالاحي</a:t>
            </a:r>
            <a:r>
              <a:rPr lang="ar-MA" sz="2800" b="1" dirty="0" smtClean="0">
                <a:solidFill>
                  <a:srgbClr val="C00000"/>
                </a:solidFill>
              </a:rPr>
              <a:t> للجهة</a:t>
            </a:r>
            <a:endParaRPr lang="fr-FR" sz="2800" dirty="0" smtClean="0">
              <a:solidFill>
                <a:srgbClr val="C00000"/>
              </a:solidFill>
            </a:endParaRPr>
          </a:p>
          <a:p>
            <a:pPr algn="just" rtl="1">
              <a:buNone/>
            </a:pPr>
            <a:r>
              <a:rPr lang="ar-MA" sz="2800" b="1" dirty="0" smtClean="0"/>
              <a:t>1. مفهوم الجهة لغة</a:t>
            </a:r>
            <a:endParaRPr lang="fr-FR" sz="2800" b="1" dirty="0" smtClean="0"/>
          </a:p>
          <a:p>
            <a:pPr algn="just" rtl="1">
              <a:buNone/>
            </a:pPr>
            <a:r>
              <a:rPr lang="ar-MA" sz="2800" b="1" dirty="0" smtClean="0"/>
              <a:t>2. المفهوم الاصطلاحي للجهة</a:t>
            </a:r>
          </a:p>
          <a:p>
            <a:pPr algn="just" rtl="1">
              <a:buNone/>
            </a:pPr>
            <a:r>
              <a:rPr lang="ar-MA" sz="2800" dirty="0" smtClean="0"/>
              <a:t>2.1. تعريف الجهة حسب القانون الإداري</a:t>
            </a:r>
            <a:endParaRPr lang="fr-FR" sz="2800" dirty="0" smtClean="0"/>
          </a:p>
          <a:p>
            <a:pPr algn="just" rtl="1">
              <a:buNone/>
            </a:pPr>
            <a:r>
              <a:rPr lang="ar-MA" sz="2800" dirty="0" smtClean="0"/>
              <a:t>2.2. المفهوم التاريخي للجهة</a:t>
            </a:r>
            <a:endParaRPr lang="fr-FR" sz="2800" dirty="0" smtClean="0"/>
          </a:p>
          <a:p>
            <a:pPr algn="just" rtl="1">
              <a:buNone/>
            </a:pPr>
            <a:r>
              <a:rPr lang="ar-MA" sz="2800" dirty="0" smtClean="0"/>
              <a:t>3.2. المفهوم الجغرافي للجهة</a:t>
            </a:r>
            <a:endParaRPr lang="fr-FR" sz="2800" dirty="0" smtClean="0"/>
          </a:p>
          <a:p>
            <a:pPr algn="just" rtl="1">
              <a:buNone/>
            </a:pPr>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r" rtl="1"/>
            <a:r>
              <a:rPr lang="ar-MA" sz="3200" b="1" dirty="0" smtClean="0">
                <a:solidFill>
                  <a:srgbClr val="C00000"/>
                </a:solidFill>
              </a:rPr>
              <a:t>2-1. تعريف القانون الإداري المغربي للجهة</a:t>
            </a:r>
            <a:endParaRPr lang="fr-FR" sz="3200" dirty="0">
              <a:solidFill>
                <a:srgbClr val="C00000"/>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b="1" dirty="0" smtClean="0"/>
              <a:t>الجهة</a:t>
            </a:r>
            <a:r>
              <a:rPr lang="ar-MA" sz="2800" dirty="0" smtClean="0"/>
              <a:t> هي جماعة ترابية (كانت تسمى سابقا بجماعة محلية) تتمتع بالشخصية المعنوية والاستقلال المالي؛</a:t>
            </a:r>
          </a:p>
          <a:p>
            <a:pPr algn="just" rtl="1">
              <a:lnSpc>
                <a:spcPct val="150000"/>
              </a:lnSpc>
              <a:spcBef>
                <a:spcPts val="0"/>
              </a:spcBef>
              <a:buFont typeface="Wingdings" pitchFamily="2" charset="2"/>
              <a:buChar char="Ø"/>
            </a:pPr>
            <a:r>
              <a:rPr lang="ar-MA" sz="2800" dirty="0" smtClean="0"/>
              <a:t>تحتوي على مجموعة من الأقاليم </a:t>
            </a:r>
            <a:r>
              <a:rPr lang="ar-MA" sz="2800" dirty="0" err="1" smtClean="0"/>
              <a:t>والعمالات</a:t>
            </a:r>
            <a:r>
              <a:rPr lang="ar-MA" sz="2800" dirty="0" smtClean="0"/>
              <a:t>، تضم جماعات حضرية وجماعات قروية؛</a:t>
            </a:r>
          </a:p>
          <a:p>
            <a:pPr algn="just" rtl="1">
              <a:lnSpc>
                <a:spcPct val="150000"/>
              </a:lnSpc>
              <a:spcBef>
                <a:spcPts val="0"/>
              </a:spcBef>
              <a:buFont typeface="Wingdings" pitchFamily="2" charset="2"/>
              <a:buChar char="Ø"/>
            </a:pPr>
            <a:r>
              <a:rPr lang="ar-MA" sz="2800" dirty="0" smtClean="0"/>
              <a:t>يترأس الجهة رئيس مجلس الجهة وهو الآمر بالصرف حسب دستور 2011؛</a:t>
            </a:r>
            <a:endParaRPr lang="fr-FR" sz="2800" dirty="0" smtClean="0"/>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كما يوجد والي على رأس كل ولاية؛</a:t>
            </a:r>
          </a:p>
          <a:p>
            <a:pPr algn="just" rtl="1">
              <a:lnSpc>
                <a:spcPct val="150000"/>
              </a:lnSpc>
              <a:spcBef>
                <a:spcPts val="0"/>
              </a:spcBef>
              <a:buFont typeface="Wingdings" pitchFamily="2" charset="2"/>
              <a:buChar char="Ø"/>
            </a:pPr>
            <a:r>
              <a:rPr lang="ar-MA" sz="2800" dirty="0" smtClean="0"/>
              <a:t>يوجد مقرها بالمدينة الأكثر استقطابا على مستوى الجهة والتي تشكل عاصمتها </a:t>
            </a:r>
            <a:r>
              <a:rPr lang="ar-MA" sz="2800" dirty="0" err="1" smtClean="0"/>
              <a:t>الجهوية</a:t>
            </a:r>
            <a:r>
              <a:rPr lang="ar-MA" sz="2800" dirty="0" smtClean="0"/>
              <a:t>؛</a:t>
            </a:r>
          </a:p>
          <a:p>
            <a:pPr algn="just" rtl="1">
              <a:lnSpc>
                <a:spcPct val="150000"/>
              </a:lnSpc>
              <a:spcBef>
                <a:spcPts val="0"/>
              </a:spcBef>
              <a:buFont typeface="Wingdings" pitchFamily="2" charset="2"/>
              <a:buChar char="Ø"/>
            </a:pPr>
            <a:r>
              <a:rPr lang="ar-MA" sz="2800" dirty="0" smtClean="0"/>
              <a:t>وقد تم تقسيم التراب المغربي حسب التقطيع الإداري الجديد إلى 12 جهة بعدما كان يتكون من 16 جهة؛</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ويعود استعمال كلمة </a:t>
            </a:r>
            <a:r>
              <a:rPr lang="ar-MA" sz="2800" b="1" dirty="0" smtClean="0"/>
              <a:t>جهة</a:t>
            </a:r>
            <a:r>
              <a:rPr lang="ar-MA" sz="2800" dirty="0" smtClean="0"/>
              <a:t> إلى عصور جد قديمة بما أن روما القديمة </a:t>
            </a:r>
            <a:r>
              <a:rPr lang="fr-FR" sz="2800" dirty="0" smtClean="0"/>
              <a:t>Rome antique</a:t>
            </a:r>
            <a:r>
              <a:rPr lang="ar-MA" sz="2800" dirty="0" smtClean="0"/>
              <a:t>  تم تقسيمها في إطار التقسيم الترابي إلى 4 جهات وبعدها إلى 14 جهة؛</a:t>
            </a:r>
          </a:p>
          <a:p>
            <a:pPr algn="just" rtl="1">
              <a:lnSpc>
                <a:spcPct val="150000"/>
              </a:lnSpc>
              <a:spcBef>
                <a:spcPts val="0"/>
              </a:spcBef>
              <a:buFont typeface="Wingdings" pitchFamily="2" charset="2"/>
              <a:buChar char="Ø"/>
            </a:pPr>
            <a:r>
              <a:rPr lang="ar-MA" sz="2800" dirty="0" smtClean="0"/>
              <a:t>على رأس كل جهة مركز وسلطة وقد بقي هذا المفهوم للجهة شائعا خلال العصور الوسطى؛</a:t>
            </a:r>
          </a:p>
          <a:p>
            <a:pPr algn="just" rtl="1">
              <a:lnSpc>
                <a:spcPct val="150000"/>
              </a:lnSpc>
              <a:spcBef>
                <a:spcPts val="0"/>
              </a:spcBef>
              <a:buFont typeface="Wingdings" pitchFamily="2" charset="2"/>
              <a:buChar char="Ø"/>
            </a:pPr>
            <a:r>
              <a:rPr lang="ar-MA" sz="2800" dirty="0" smtClean="0"/>
              <a:t>وكان يقصد </a:t>
            </a:r>
            <a:r>
              <a:rPr lang="ar-MA" sz="2800" dirty="0" err="1" smtClean="0"/>
              <a:t>به</a:t>
            </a:r>
            <a:r>
              <a:rPr lang="ar-MA" sz="2800" dirty="0" smtClean="0"/>
              <a:t> أحيانا المجال المحيط بالمدينة وفي حالات أخرى وبشكل أكثر غموض "قطر" </a:t>
            </a:r>
            <a:r>
              <a:rPr lang="fr-FR" sz="2800" dirty="0" smtClean="0"/>
              <a:t>Contrée</a:t>
            </a:r>
            <a:r>
              <a:rPr lang="ar-MA" sz="2800" dirty="0" smtClean="0"/>
              <a: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r>
              <a:rPr lang="ar-MA" sz="3200" b="1" dirty="0" smtClean="0">
                <a:solidFill>
                  <a:srgbClr val="C00000"/>
                </a:solidFill>
              </a:rPr>
              <a:t>2-2. المفهوم التاريخي للجهة</a:t>
            </a:r>
            <a:endParaRPr lang="fr-FR" sz="3200" dirty="0">
              <a:solidFill>
                <a:srgbClr val="C00000"/>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تظهر </a:t>
            </a:r>
            <a:r>
              <a:rPr lang="ar-MA" sz="2800" b="1" dirty="0" smtClean="0"/>
              <a:t>الجهات التاريخية</a:t>
            </a:r>
            <a:r>
              <a:rPr lang="ar-MA" sz="2800" dirty="0" smtClean="0"/>
              <a:t> على شكل مشاهد جد متنوعة يوحدها التاريخ المشترك للساكنة؛</a:t>
            </a:r>
          </a:p>
          <a:p>
            <a:pPr algn="just" rtl="1">
              <a:lnSpc>
                <a:spcPct val="150000"/>
              </a:lnSpc>
              <a:spcBef>
                <a:spcPts val="0"/>
              </a:spcBef>
              <a:buFont typeface="Wingdings" pitchFamily="2" charset="2"/>
              <a:buChar char="Ø"/>
            </a:pPr>
            <a:r>
              <a:rPr lang="ar-MA" sz="2800" dirty="0" smtClean="0"/>
              <a:t>فجهة </a:t>
            </a:r>
            <a:r>
              <a:rPr lang="ar-MA" sz="2800" dirty="0" err="1" smtClean="0"/>
              <a:t>الباسك</a:t>
            </a:r>
            <a:r>
              <a:rPr lang="ar-MA" sz="2800" dirty="0" smtClean="0"/>
              <a:t> </a:t>
            </a:r>
            <a:r>
              <a:rPr lang="fr-FR" sz="2800" dirty="0" smtClean="0"/>
              <a:t>le pays Basque</a:t>
            </a:r>
            <a:r>
              <a:rPr lang="ar-MA" sz="2800" dirty="0" smtClean="0"/>
              <a:t> </a:t>
            </a:r>
            <a:r>
              <a:rPr lang="ar-MA" sz="2800" dirty="0" err="1" smtClean="0"/>
              <a:t>بها</a:t>
            </a:r>
            <a:r>
              <a:rPr lang="ar-MA" sz="2800" dirty="0" smtClean="0"/>
              <a:t>  مناطق ساحلية وجبال شامخة (شاسعة) إلا أن الذي يوحدها ليس العنصر الطبيعي وإنما الإحساس بالانتماء لنفس المجال والساكنة؛</a:t>
            </a:r>
          </a:p>
          <a:p>
            <a:pPr algn="just" rtl="1">
              <a:lnSpc>
                <a:spcPct val="150000"/>
              </a:lnSpc>
              <a:spcBef>
                <a:spcPts val="0"/>
              </a:spcBef>
              <a:buFont typeface="Wingdings" pitchFamily="2" charset="2"/>
              <a:buChar char="Ø"/>
            </a:pP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في هذا النوع من الجهات نجد الحس الإقليمي </a:t>
            </a:r>
            <a:r>
              <a:rPr lang="fr-FR" sz="2800" dirty="0" smtClean="0"/>
              <a:t>sentiment régionaliste</a:t>
            </a:r>
            <a:r>
              <a:rPr lang="ar-MA" sz="2800" dirty="0" smtClean="0"/>
              <a:t> والحس الذاتي </a:t>
            </a:r>
            <a:r>
              <a:rPr lang="fr-FR" sz="2800" dirty="0" smtClean="0"/>
              <a:t>sentiment autonomiste</a:t>
            </a:r>
            <a:r>
              <a:rPr lang="ar-MA" sz="2800" dirty="0" smtClean="0"/>
              <a:t> بل وحتى الحس الاستقلالي والتحرري </a:t>
            </a:r>
            <a:r>
              <a:rPr lang="fr-FR" sz="2800" dirty="0" smtClean="0"/>
              <a:t>sentiment indépendantiste </a:t>
            </a:r>
            <a:r>
              <a:rPr lang="ar-MA" sz="2800" dirty="0" smtClean="0"/>
              <a:t>حاضرين بقوة؛</a:t>
            </a:r>
          </a:p>
          <a:p>
            <a:pPr algn="just" rtl="1">
              <a:lnSpc>
                <a:spcPct val="150000"/>
              </a:lnSpc>
              <a:spcBef>
                <a:spcPts val="0"/>
              </a:spcBef>
              <a:buFont typeface="Wingdings" pitchFamily="2" charset="2"/>
              <a:buChar char="Ø"/>
            </a:pPr>
            <a:r>
              <a:rPr lang="ar-MA" sz="2800" dirty="0" smtClean="0"/>
              <a:t>مثل النموذج لكتلاني بإسبانيا، هذا الإحساس بالهوية يشكل المادة اللاحمة لتماسك الجهة ووحدتها؛</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مما ينم عن التعصب </a:t>
            </a:r>
            <a:r>
              <a:rPr lang="ar-MA" sz="2800" dirty="0" err="1" smtClean="0"/>
              <a:t>الجهوي</a:t>
            </a:r>
            <a:r>
              <a:rPr lang="fr-FR" sz="2800" dirty="0" smtClean="0"/>
              <a:t>    </a:t>
            </a:r>
            <a:r>
              <a:rPr lang="fr-FR" sz="2800" b="1" dirty="0" smtClean="0"/>
              <a:t>(BAUD Pascal, 1995 ; 289)</a:t>
            </a:r>
            <a:r>
              <a:rPr lang="ar-MA" sz="2800" dirty="0" smtClean="0"/>
              <a:t> أو ما يمكن أن نصطلح عليه "</a:t>
            </a:r>
            <a:r>
              <a:rPr lang="ar-MA" sz="2800" dirty="0" err="1" smtClean="0"/>
              <a:t>بالجهوياتية</a:t>
            </a:r>
            <a:r>
              <a:rPr lang="ar-MA" sz="2800" dirty="0" smtClean="0"/>
              <a:t>" </a:t>
            </a:r>
            <a:r>
              <a:rPr lang="fr-FR" sz="2800" dirty="0" smtClean="0"/>
              <a:t>Le régionalisme</a:t>
            </a:r>
            <a:r>
              <a:rPr lang="ar-MA" sz="2800" dirty="0" smtClean="0"/>
              <a: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r" rtl="1"/>
            <a:r>
              <a:rPr lang="ar-MA" sz="3200" b="1" dirty="0" smtClean="0">
                <a:solidFill>
                  <a:srgbClr val="C00000"/>
                </a:solidFill>
              </a:rPr>
              <a:t>2-3. المفهوم الجغرافي للجهة </a:t>
            </a:r>
            <a:endParaRPr lang="fr-FR" sz="3200" dirty="0">
              <a:solidFill>
                <a:srgbClr val="C00000"/>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جغرافيا ومن حيث التوجيه، يقصد</a:t>
            </a:r>
            <a:r>
              <a:rPr lang="ar-MA" sz="2800" b="1" dirty="0" smtClean="0"/>
              <a:t> بالجهة "الناحية" </a:t>
            </a:r>
            <a:r>
              <a:rPr lang="ar-MA" sz="2800" dirty="0" smtClean="0"/>
              <a:t>إذ تم تقسيم التراب إلى جهات جغرافية:</a:t>
            </a:r>
          </a:p>
          <a:p>
            <a:pPr algn="just" rtl="1">
              <a:lnSpc>
                <a:spcPct val="150000"/>
              </a:lnSpc>
              <a:spcBef>
                <a:spcPts val="0"/>
              </a:spcBef>
              <a:buFont typeface="Wingdings" pitchFamily="2" charset="2"/>
              <a:buChar char="Ø"/>
            </a:pPr>
            <a:r>
              <a:rPr lang="ar-MA" sz="2800" dirty="0" smtClean="0"/>
              <a:t>جهة الشمال، جهة الجنوب، جهة الغرب، جهة الشرق، جهة الشمال الغربي، جهة الشمال الشرقي، جهة الجنوب الغربي، جهة الجنوب الشرقي، جهة الوسط، جهة أقصى البلاد، جهة أدنى البلاد...؛</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كما يراد </a:t>
            </a:r>
            <a:r>
              <a:rPr lang="ar-MA" sz="2800" b="1" dirty="0" smtClean="0"/>
              <a:t>بالجهة</a:t>
            </a:r>
            <a:r>
              <a:rPr lang="ar-MA" sz="2800" dirty="0" smtClean="0"/>
              <a:t> أيضا تقسيم المجال الترابي اعتمادا على معيار واحد أو أكثر؛</a:t>
            </a:r>
          </a:p>
          <a:p>
            <a:pPr algn="just" rtl="1">
              <a:lnSpc>
                <a:spcPct val="150000"/>
              </a:lnSpc>
              <a:spcBef>
                <a:spcPts val="0"/>
              </a:spcBef>
              <a:buFont typeface="Wingdings" pitchFamily="2" charset="2"/>
              <a:buChar char="Ø"/>
            </a:pPr>
            <a:r>
              <a:rPr lang="ar-MA" sz="2800" dirty="0" smtClean="0"/>
              <a:t>وهي </a:t>
            </a:r>
            <a:r>
              <a:rPr lang="ar-MA" sz="2800" smtClean="0"/>
              <a:t>كذلك مفهوما </a:t>
            </a:r>
            <a:r>
              <a:rPr lang="ar-MA" sz="2800" dirty="0" smtClean="0"/>
              <a:t>يكشف عن كيانات </a:t>
            </a:r>
            <a:r>
              <a:rPr lang="ar-MA" sz="2800" dirty="0" err="1" smtClean="0"/>
              <a:t>مجالية</a:t>
            </a:r>
            <a:r>
              <a:rPr lang="ar-MA" sz="2800" dirty="0" smtClean="0"/>
              <a:t> ذات مقاييس جغرافية متنوعة ومتدرجة (من المقياس الصغير إلى المقياس الكبير)؛</a:t>
            </a:r>
          </a:p>
          <a:p>
            <a:pPr algn="just" rtl="1">
              <a:lnSpc>
                <a:spcPct val="150000"/>
              </a:lnSpc>
              <a:spcBef>
                <a:spcPts val="0"/>
              </a:spcBef>
              <a:buFont typeface="Wingdings" pitchFamily="2" charset="2"/>
              <a:buChar char="Ø"/>
            </a:pPr>
            <a:r>
              <a:rPr lang="ar-MA" sz="2800" dirty="0" smtClean="0"/>
              <a:t>حيث انتقل </a:t>
            </a:r>
            <a:r>
              <a:rPr lang="ar-MA" sz="2800" b="1" dirty="0" smtClean="0"/>
              <a:t>مفهوم الجهة</a:t>
            </a:r>
            <a:r>
              <a:rPr lang="ar-MA" sz="2800" dirty="0" smtClean="0"/>
              <a:t> في اللغات الشائعة (الكثيرة النطق) من </a:t>
            </a:r>
            <a:r>
              <a:rPr lang="ar-MA" sz="2800" b="1" dirty="0" smtClean="0"/>
              <a:t>"كيان مدرك ومعاش"</a:t>
            </a:r>
            <a:r>
              <a:rPr lang="fr-FR" sz="2800" b="1" dirty="0" smtClean="0"/>
              <a:t>  </a:t>
            </a:r>
            <a:r>
              <a:rPr lang="fr-FR" sz="2800" dirty="0" smtClean="0"/>
              <a:t> entité perçue et </a:t>
            </a:r>
            <a:r>
              <a:rPr lang="fr-FR" sz="2800" dirty="0" err="1" smtClean="0"/>
              <a:t>vecue</a:t>
            </a:r>
            <a:r>
              <a:rPr lang="ar-MA" sz="2800" dirty="0" smtClean="0"/>
              <a:t> إلى مفهوم قد يعبر عن </a:t>
            </a:r>
            <a:r>
              <a:rPr lang="ar-MA" sz="2800" b="1" dirty="0" smtClean="0"/>
              <a:t>"بلد"</a:t>
            </a:r>
            <a:r>
              <a:rPr lang="ar-MA" sz="2800" dirty="0" smtClean="0"/>
              <a:t> </a:t>
            </a:r>
            <a:r>
              <a:rPr lang="fr-FR" sz="2800" dirty="0" smtClean="0"/>
              <a:t>pays</a:t>
            </a:r>
            <a:r>
              <a:rPr lang="ar-MA" sz="2800" dirty="0" smtClean="0"/>
              <a:t>، أو </a:t>
            </a:r>
            <a:r>
              <a:rPr lang="ar-MA" sz="2800" b="1" dirty="0" smtClean="0"/>
              <a:t>وطن</a:t>
            </a:r>
            <a:r>
              <a:rPr lang="ar-MA" sz="2800" dirty="0" smtClean="0"/>
              <a:t> أو </a:t>
            </a:r>
            <a:r>
              <a:rPr lang="ar-MA" sz="2800" b="1" dirty="0" smtClean="0"/>
              <a:t>قطر</a:t>
            </a:r>
            <a:r>
              <a:rPr lang="ar-MA" sz="2800" dirty="0" smtClean="0"/>
              <a:t> أو </a:t>
            </a:r>
            <a:r>
              <a:rPr lang="ar-MA" sz="2800" b="1" dirty="0" smtClean="0"/>
              <a:t>مصر</a:t>
            </a:r>
            <a:r>
              <a:rPr lang="ar-MA" sz="2800" dirty="0" smtClean="0"/>
              <a:t>، </a:t>
            </a:r>
            <a:r>
              <a:rPr lang="ar-MA" sz="2800" dirty="0" err="1" smtClean="0"/>
              <a:t>ج</a:t>
            </a:r>
            <a:r>
              <a:rPr lang="ar-MA" sz="2800" dirty="0" smtClean="0"/>
              <a:t>. أمصار؛</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فالمعهد الوطني للإحصاء والدراسات الاقتصادية </a:t>
            </a:r>
            <a:r>
              <a:rPr lang="fr-FR" sz="2800" dirty="0" smtClean="0"/>
              <a:t>INSEE</a:t>
            </a:r>
            <a:r>
              <a:rPr lang="ar-MA" sz="2800" dirty="0" smtClean="0"/>
              <a:t> قطع التراب الفرنسي إلى عدد كبير من </a:t>
            </a:r>
            <a:r>
              <a:rPr lang="ar-MA" sz="2800" b="1" dirty="0" smtClean="0"/>
              <a:t>الجهات </a:t>
            </a:r>
            <a:r>
              <a:rPr lang="ar-MA" sz="2800" b="1" dirty="0" err="1" smtClean="0"/>
              <a:t>الفلاحية</a:t>
            </a:r>
            <a:r>
              <a:rPr lang="ar-MA" sz="2800" b="1" dirty="0" smtClean="0"/>
              <a:t>؛</a:t>
            </a:r>
          </a:p>
          <a:p>
            <a:pPr algn="just" rtl="1">
              <a:lnSpc>
                <a:spcPct val="150000"/>
              </a:lnSpc>
              <a:spcBef>
                <a:spcPts val="0"/>
              </a:spcBef>
              <a:buFont typeface="Wingdings" pitchFamily="2" charset="2"/>
              <a:buChar char="Ø"/>
            </a:pPr>
            <a:r>
              <a:rPr lang="ar-MA" sz="2800" dirty="0" smtClean="0"/>
              <a:t>ذات أحجام جغرافية مصغرة </a:t>
            </a:r>
            <a:r>
              <a:rPr lang="fr-FR" sz="2800" dirty="0" smtClean="0"/>
              <a:t>réduite</a:t>
            </a:r>
            <a:r>
              <a:rPr lang="ar-MA" sz="2800" dirty="0" smtClean="0"/>
              <a:t> على شكل وحدات متماسكة ذات طابع فلاحي؛</a:t>
            </a:r>
          </a:p>
          <a:p>
            <a:pPr algn="just" rtl="1">
              <a:lnSpc>
                <a:spcPct val="150000"/>
              </a:lnSpc>
              <a:spcBef>
                <a:spcPts val="0"/>
              </a:spcBef>
              <a:buFont typeface="Wingdings" pitchFamily="2" charset="2"/>
              <a:buChar char="Ø"/>
            </a:pPr>
            <a:r>
              <a:rPr lang="ar-MA" sz="2800" dirty="0" smtClean="0"/>
              <a:t>إذ بلغ عددها حوالي 600 جهة (وهذا التقسيم يتوافق مع النظام القديم </a:t>
            </a:r>
            <a:r>
              <a:rPr lang="fr-FR" sz="2800" dirty="0" smtClean="0"/>
              <a:t>pays</a:t>
            </a:r>
            <a:r>
              <a:rPr lang="ar-MA" sz="2800" dirty="0" smtClean="0"/>
              <a:t> بلاد أو قطر)؛</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كما أن بعض الشركات الفرنسية مثل الشركة الوطنية للسكك الحديدية لها تقسيماتها </a:t>
            </a:r>
            <a:r>
              <a:rPr lang="ar-MA" sz="2800" dirty="0" err="1" smtClean="0"/>
              <a:t>الجهوية</a:t>
            </a:r>
            <a:r>
              <a:rPr lang="ar-MA" sz="2800" dirty="0" smtClean="0"/>
              <a:t> الخاصة </a:t>
            </a:r>
            <a:r>
              <a:rPr lang="ar-MA" sz="2800" dirty="0" err="1" smtClean="0"/>
              <a:t>بها</a:t>
            </a:r>
            <a:r>
              <a:rPr lang="ar-MA" sz="2800" dirty="0" smtClean="0"/>
              <a:t>؛</a:t>
            </a:r>
          </a:p>
          <a:p>
            <a:pPr algn="just" rtl="1">
              <a:lnSpc>
                <a:spcPct val="150000"/>
              </a:lnSpc>
              <a:spcBef>
                <a:spcPts val="0"/>
              </a:spcBef>
              <a:buFont typeface="Wingdings" pitchFamily="2" charset="2"/>
              <a:buChar char="Ø"/>
            </a:pPr>
            <a:r>
              <a:rPr lang="ar-MA" sz="2800" dirty="0" smtClean="0"/>
              <a:t>وقد تم تقسيم التراب الفرنسي من طرف الإدارة العسكرية إلى عدة </a:t>
            </a:r>
            <a:r>
              <a:rPr lang="ar-MA" sz="2800" b="1" dirty="0" smtClean="0"/>
              <a:t>جهات عسكرية</a:t>
            </a:r>
            <a:r>
              <a:rPr lang="ar-MA" sz="2800" dirty="0" smtClean="0"/>
              <a:t>، ذات أحجام </a:t>
            </a:r>
            <a:r>
              <a:rPr lang="ar-MA" sz="2800" dirty="0" err="1" smtClean="0"/>
              <a:t>مجالية</a:t>
            </a:r>
            <a:r>
              <a:rPr lang="ar-MA" sz="2800" dirty="0" smtClean="0"/>
              <a:t> شاسعة؛</a:t>
            </a:r>
          </a:p>
          <a:p>
            <a:pPr algn="just" rtl="1">
              <a:lnSpc>
                <a:spcPct val="150000"/>
              </a:lnSpc>
              <a:spcBef>
                <a:spcPts val="0"/>
              </a:spcBef>
              <a:buFont typeface="Wingdings" pitchFamily="2" charset="2"/>
              <a:buChar char="Ø"/>
            </a:pPr>
            <a:r>
              <a:rPr lang="ar-MA" sz="2800" dirty="0" smtClean="0"/>
              <a:t>هناك أيضا، تقسيمات إدارية، اصطلح عليها الجغرافيون </a:t>
            </a:r>
            <a:r>
              <a:rPr lang="ar-MA" sz="2800" b="1" dirty="0" smtClean="0"/>
              <a:t>"جهة رسمية"</a:t>
            </a:r>
            <a:r>
              <a:rPr lang="ar-MA" sz="2800" dirty="0" smtClean="0"/>
              <a:t> </a:t>
            </a:r>
            <a:r>
              <a:rPr lang="fr-FR" sz="2800" dirty="0" smtClean="0"/>
              <a:t>région officielle</a:t>
            </a:r>
            <a:r>
              <a:rPr lang="ar-MA" sz="2800" dirty="0" smtClean="0"/>
              <a:t> أو</a:t>
            </a:r>
            <a:r>
              <a:rPr lang="ar-MA" sz="2800" b="1" dirty="0" smtClean="0"/>
              <a:t> جهة برنامج</a:t>
            </a:r>
            <a:r>
              <a:rPr lang="ar-MA" sz="2800" dirty="0" smtClean="0"/>
              <a:t> </a:t>
            </a:r>
            <a:r>
              <a:rPr lang="fr-FR" sz="2800" dirty="0" smtClean="0"/>
              <a:t>région programme</a:t>
            </a:r>
            <a:r>
              <a:rPr lang="ar-MA" sz="2800" dirty="0" smtClean="0"/>
              <a: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buNone/>
            </a:pPr>
            <a:r>
              <a:rPr lang="fr-FR" sz="2800" b="1" dirty="0" smtClean="0">
                <a:solidFill>
                  <a:srgbClr val="C00000"/>
                </a:solidFill>
              </a:rPr>
              <a:t>II</a:t>
            </a:r>
            <a:r>
              <a:rPr lang="ar-MA" sz="2800" b="1" dirty="0" smtClean="0">
                <a:solidFill>
                  <a:srgbClr val="C00000"/>
                </a:solidFill>
              </a:rPr>
              <a:t>. صعوبة التحديد المصطلحي </a:t>
            </a:r>
            <a:r>
              <a:rPr lang="ar-MA" sz="2800" b="1" dirty="0" err="1" smtClean="0">
                <a:solidFill>
                  <a:srgbClr val="C00000"/>
                </a:solidFill>
              </a:rPr>
              <a:t>للجهوية</a:t>
            </a:r>
            <a:endParaRPr lang="fr-FR" sz="2800" dirty="0" smtClean="0">
              <a:solidFill>
                <a:srgbClr val="C00000"/>
              </a:solidFill>
            </a:endParaRPr>
          </a:p>
          <a:p>
            <a:pPr algn="just" rtl="1">
              <a:buNone/>
            </a:pPr>
            <a:r>
              <a:rPr lang="ar-MA" sz="2800" b="1" dirty="0" smtClean="0"/>
              <a:t>1. من الناحية القانونية</a:t>
            </a:r>
            <a:endParaRPr lang="fr-FR" sz="2800" b="1" dirty="0" smtClean="0"/>
          </a:p>
          <a:p>
            <a:pPr algn="just" rtl="1">
              <a:buNone/>
            </a:pPr>
            <a:r>
              <a:rPr lang="ar-MA" sz="2800" b="1" dirty="0" smtClean="0"/>
              <a:t>2. من الناحية الاقتصادية</a:t>
            </a:r>
            <a:endParaRPr lang="fr-FR" sz="2800" b="1" dirty="0" smtClean="0"/>
          </a:p>
          <a:p>
            <a:pPr marL="514350" lvl="0" indent="-514350" algn="r" rtl="1">
              <a:lnSpc>
                <a:spcPct val="150000"/>
              </a:lnSpc>
              <a:spcBef>
                <a:spcPts val="0"/>
              </a:spcBef>
              <a:buNone/>
            </a:pPr>
            <a:endParaRPr lang="fr-FR" sz="2800" dirty="0" smtClean="0">
              <a:latin typeface="Times New Roman" pitchFamily="18" charset="0"/>
              <a:cs typeface="Times New Roman" pitchFamily="18" charset="0"/>
            </a:endParaRPr>
          </a:p>
          <a:p>
            <a:pPr marL="0" lvl="0" indent="0" algn="just" rtl="1">
              <a:lnSpc>
                <a:spcPct val="150000"/>
              </a:lnSpc>
              <a:spcBef>
                <a:spcPts val="0"/>
              </a:spcBef>
              <a:buNone/>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6136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لأنها تتطابق وتتلاءم مع الهدف أو البرنامج الخاص </a:t>
            </a:r>
            <a:r>
              <a:rPr lang="ar-MA" sz="2800" dirty="0" err="1" smtClean="0"/>
              <a:t>بها</a:t>
            </a:r>
            <a:r>
              <a:rPr lang="ar-MA" sz="2800" dirty="0" smtClean="0"/>
              <a:t>؛</a:t>
            </a:r>
          </a:p>
          <a:p>
            <a:pPr algn="just" rtl="1">
              <a:lnSpc>
                <a:spcPct val="150000"/>
              </a:lnSpc>
              <a:spcBef>
                <a:spcPts val="0"/>
              </a:spcBef>
              <a:buFont typeface="Wingdings" pitchFamily="2" charset="2"/>
              <a:buChar char="Ø"/>
            </a:pPr>
            <a:r>
              <a:rPr lang="ar-MA" sz="2800" dirty="0" smtClean="0"/>
              <a:t>كما أن نوعا آخرا يطلق عليه </a:t>
            </a:r>
            <a:r>
              <a:rPr lang="ar-MA" sz="2800" b="1" dirty="0" smtClean="0"/>
              <a:t>جهة انتقالية أو وسطية</a:t>
            </a:r>
            <a:r>
              <a:rPr lang="ar-MA" sz="2800" dirty="0" smtClean="0"/>
              <a:t> </a:t>
            </a:r>
            <a:r>
              <a:rPr lang="fr-FR" sz="2800" dirty="0" smtClean="0"/>
              <a:t>région intermédiaire</a:t>
            </a:r>
            <a:r>
              <a:rPr lang="ar-MA" sz="2800" dirty="0" smtClean="0"/>
              <a:t>؛</a:t>
            </a:r>
          </a:p>
          <a:p>
            <a:pPr algn="just" rtl="1">
              <a:lnSpc>
                <a:spcPct val="150000"/>
              </a:lnSpc>
              <a:spcBef>
                <a:spcPts val="0"/>
              </a:spcBef>
              <a:buFont typeface="Wingdings" pitchFamily="2" charset="2"/>
              <a:buChar char="Ø"/>
            </a:pPr>
            <a:r>
              <a:rPr lang="ar-MA" sz="2800" dirty="0" smtClean="0"/>
              <a:t>وتسمى كذلك </a:t>
            </a:r>
            <a:r>
              <a:rPr lang="ar-MA" sz="2800" b="1" dirty="0" smtClean="0"/>
              <a:t>بجهة انتقالية </a:t>
            </a:r>
            <a:r>
              <a:rPr lang="fr-FR" sz="2800" dirty="0" smtClean="0"/>
              <a:t> région de transition</a:t>
            </a:r>
            <a:r>
              <a:rPr lang="ar-MA" sz="2800" dirty="0" smtClean="0"/>
              <a:t>؛</a:t>
            </a:r>
          </a:p>
          <a:p>
            <a:pPr algn="just" rtl="1">
              <a:lnSpc>
                <a:spcPct val="150000"/>
              </a:lnSpc>
              <a:spcBef>
                <a:spcPts val="0"/>
              </a:spcBef>
              <a:buFont typeface="Wingdings" pitchFamily="2" charset="2"/>
              <a:buChar char="Ø"/>
            </a:pPr>
            <a:r>
              <a:rPr lang="ar-MA" sz="2800" dirty="0" smtClean="0"/>
              <a:t>نسبة لمجال انتقالي يربط بين جهتين مختلفتين من حيث العناصر المكونة للمشهد الطبيعي أو البشري؛</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ctr" rtl="1"/>
            <a:endParaRPr lang="fr-FR" sz="3200" dirty="0">
              <a:solidFill>
                <a:schemeClr val="tx1"/>
              </a:solidFill>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وقد استعملت كلمة </a:t>
            </a:r>
            <a:r>
              <a:rPr lang="ar-MA" sz="2800" b="1" dirty="0" smtClean="0"/>
              <a:t>جهة</a:t>
            </a:r>
            <a:r>
              <a:rPr lang="ar-MA" sz="2800" dirty="0" smtClean="0"/>
              <a:t> من قبل هيئات ومنظمات عالمية بمقاييس ومعايير مختلفة؛</a:t>
            </a:r>
          </a:p>
          <a:p>
            <a:pPr algn="just" rtl="1">
              <a:lnSpc>
                <a:spcPct val="150000"/>
              </a:lnSpc>
              <a:spcBef>
                <a:spcPts val="0"/>
              </a:spcBef>
              <a:buFont typeface="Wingdings" pitchFamily="2" charset="2"/>
              <a:buChar char="Ø"/>
            </a:pPr>
            <a:r>
              <a:rPr lang="ar-MA" sz="2800" b="1" dirty="0" smtClean="0"/>
              <a:t>فالجهة</a:t>
            </a:r>
            <a:r>
              <a:rPr lang="ar-MA" sz="2800" dirty="0" smtClean="0"/>
              <a:t> في بعدها الواسع بالنسبة لمنظمة الأمم المتحدة هي </a:t>
            </a:r>
            <a:r>
              <a:rPr lang="ar-MA" sz="2800" b="1" dirty="0" smtClean="0"/>
              <a:t>كيان </a:t>
            </a:r>
            <a:r>
              <a:rPr lang="ar-MA" sz="2800" b="1" dirty="0" err="1" smtClean="0"/>
              <a:t>جيوسياسي</a:t>
            </a:r>
            <a:r>
              <a:rPr lang="ar-MA" sz="2800" dirty="0" smtClean="0"/>
              <a:t>، إذ تم تقسيم العالم إلى جهات عدة ذات امتدادات </a:t>
            </a:r>
            <a:r>
              <a:rPr lang="ar-MA" sz="2800" dirty="0" err="1" smtClean="0"/>
              <a:t>مجالية</a:t>
            </a:r>
            <a:r>
              <a:rPr lang="ar-MA" sz="2800" dirty="0" smtClean="0"/>
              <a:t> جد شاسعة؛</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قد يطرأ عليها تغييرا بين الفينة والأخرى وذلك وفق المصالح </a:t>
            </a:r>
            <a:r>
              <a:rPr lang="ar-MA" sz="2800" dirty="0" err="1" smtClean="0"/>
              <a:t>الاستراتيجة</a:t>
            </a:r>
            <a:r>
              <a:rPr lang="ar-MA" sz="2800" dirty="0" smtClean="0"/>
              <a:t> للدول العظمى، والتي تعتبر بمثابة </a:t>
            </a:r>
            <a:r>
              <a:rPr lang="ar-MA" sz="2800" b="1" dirty="0" smtClean="0"/>
              <a:t>مجالها الحيوي</a:t>
            </a:r>
            <a:r>
              <a:rPr lang="ar-MA" sz="2800" dirty="0" smtClean="0"/>
              <a:t>؛</a:t>
            </a:r>
          </a:p>
          <a:p>
            <a:pPr algn="just" rtl="1">
              <a:lnSpc>
                <a:spcPct val="150000"/>
              </a:lnSpc>
              <a:spcBef>
                <a:spcPts val="0"/>
              </a:spcBef>
              <a:buFont typeface="Wingdings" pitchFamily="2" charset="2"/>
              <a:buChar char="Ø"/>
            </a:pPr>
            <a:r>
              <a:rPr lang="ar-MA" sz="2800" dirty="0" smtClean="0"/>
              <a:t>مثال: </a:t>
            </a:r>
            <a:r>
              <a:rPr lang="ar-MA" sz="2800" b="1" dirty="0" smtClean="0"/>
              <a:t>جهة الشرق الأوسط، جهة جنوب شرق آسيا</a:t>
            </a:r>
            <a:r>
              <a:rPr lang="ar-MA" sz="2800" dirty="0" smtClean="0"/>
              <a:t> والعالم الصيني، مما أدى إلى تشكل </a:t>
            </a:r>
            <a:r>
              <a:rPr lang="ar-MA" sz="2800" b="1" dirty="0" smtClean="0"/>
              <a:t>قوى </a:t>
            </a:r>
            <a:r>
              <a:rPr lang="ar-MA" sz="2800" b="1" dirty="0" err="1" smtClean="0"/>
              <a:t>جهوية</a:t>
            </a:r>
            <a:r>
              <a:rPr lang="ar-MA" sz="2800" dirty="0" smtClean="0"/>
              <a:t> </a:t>
            </a:r>
            <a:r>
              <a:rPr lang="fr-FR" sz="2800" dirty="0" smtClean="0"/>
              <a:t>puissances régionales</a:t>
            </a:r>
            <a:r>
              <a:rPr lang="ar-MA" sz="2800" dirty="0" smtClean="0"/>
              <a:t> (إقليمية) أو </a:t>
            </a:r>
            <a:r>
              <a:rPr lang="ar-MA" sz="2800" b="1" dirty="0" smtClean="0"/>
              <a:t>نزاعات </a:t>
            </a:r>
            <a:r>
              <a:rPr lang="ar-MA" sz="2800" b="1" dirty="0" err="1" smtClean="0"/>
              <a:t>جهوية</a:t>
            </a:r>
            <a:r>
              <a:rPr lang="ar-MA" sz="2800" dirty="0" smtClean="0"/>
              <a:t> </a:t>
            </a:r>
            <a:r>
              <a:rPr lang="fr-FR" sz="2800" dirty="0" smtClean="0"/>
              <a:t>conflits régionaux</a:t>
            </a:r>
            <a:r>
              <a:rPr lang="ar-MA" sz="2800" dirty="0" smtClean="0"/>
              <a:t>؛</a:t>
            </a:r>
            <a:endParaRPr lang="fr-F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كما أن هيئات دولية </a:t>
            </a:r>
            <a:r>
              <a:rPr lang="fr-FR" sz="2800" dirty="0" smtClean="0"/>
              <a:t>organismes internationales</a:t>
            </a:r>
            <a:r>
              <a:rPr lang="ar-MA" sz="2800" dirty="0" smtClean="0"/>
              <a:t> مثل الاتحاد الأوربي </a:t>
            </a:r>
            <a:r>
              <a:rPr lang="fr-FR" sz="2800" dirty="0" smtClean="0"/>
              <a:t>UE</a:t>
            </a:r>
            <a:r>
              <a:rPr lang="ar-MA" sz="2800" dirty="0" smtClean="0"/>
              <a:t> أو </a:t>
            </a:r>
            <a:r>
              <a:rPr lang="fr-FR" sz="2800" dirty="0" smtClean="0"/>
              <a:t>ALENA</a:t>
            </a:r>
            <a:r>
              <a:rPr lang="ar-MA" sz="2800" dirty="0" smtClean="0"/>
              <a:t> (اتفاقية التبادل الحر لدول شمال أمريكا) والتي يطلق عليها </a:t>
            </a:r>
            <a:r>
              <a:rPr lang="ar-MA" sz="2800" b="1" dirty="0" smtClean="0"/>
              <a:t>منظمات أو اتحادات </a:t>
            </a:r>
            <a:r>
              <a:rPr lang="ar-MA" sz="2800" b="1" dirty="0" err="1" smtClean="0"/>
              <a:t>جهوية</a:t>
            </a:r>
            <a:r>
              <a:rPr lang="fr-FR" sz="2800" dirty="0" smtClean="0"/>
              <a:t>unions régionales</a:t>
            </a:r>
            <a:r>
              <a:rPr lang="ar-MA" sz="2800" dirty="0" smtClean="0"/>
              <a:t>؛</a:t>
            </a:r>
          </a:p>
          <a:p>
            <a:pPr algn="just" rtl="1">
              <a:lnSpc>
                <a:spcPct val="150000"/>
              </a:lnSpc>
              <a:spcBef>
                <a:spcPts val="0"/>
              </a:spcBef>
              <a:buFont typeface="Wingdings" pitchFamily="2" charset="2"/>
              <a:buChar char="Ø"/>
            </a:pPr>
            <a:r>
              <a:rPr lang="ar-MA" sz="2800" dirty="0" smtClean="0"/>
              <a:t>بين هذه المقاييس القصوى والدنيا لمفهوم</a:t>
            </a:r>
            <a:r>
              <a:rPr lang="ar-MA" sz="2800" b="1" dirty="0" smtClean="0"/>
              <a:t> الجهة</a:t>
            </a:r>
            <a:r>
              <a:rPr lang="ar-MA" sz="2800" dirty="0" smtClean="0"/>
              <a:t> نجد المفهوم الجغرافي الكلاسيكي لها، خاصة على المستوى الوطني؛</a:t>
            </a:r>
            <a:r>
              <a:rPr lang="fr-FR" sz="2800" b="1" dirty="0" smtClean="0"/>
              <a:t> </a:t>
            </a: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41099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فالجهة هي حلقة وصل بين ما هو محلي وما هو وطني من ناحية، </a:t>
            </a:r>
            <a:r>
              <a:rPr lang="ar-MA" sz="2800" dirty="0" err="1" smtClean="0"/>
              <a:t>و</a:t>
            </a:r>
            <a:r>
              <a:rPr lang="ar-MA" sz="2800" dirty="0" smtClean="0"/>
              <a:t> بين ما هو وطني وما هو دولي من ناحية أخرى؛</a:t>
            </a:r>
          </a:p>
          <a:p>
            <a:pPr algn="just" rtl="1">
              <a:lnSpc>
                <a:spcPct val="150000"/>
              </a:lnSpc>
              <a:spcBef>
                <a:spcPts val="0"/>
              </a:spcBef>
              <a:buFont typeface="Wingdings" pitchFamily="2" charset="2"/>
              <a:buChar char="Ø"/>
            </a:pPr>
            <a:r>
              <a:rPr lang="ar-MA" sz="2800" dirty="0" smtClean="0"/>
              <a:t>كما يعتمد الجغرافيون دائما في تحديد مفهوم الجهة على الخاصية أو العنصر السائد والمهيمن عليها والذي يعمل على وحدة تماسكها وتحديد كيانها؛</a:t>
            </a:r>
          </a:p>
          <a:p>
            <a:pPr algn="just" rtl="1">
              <a:lnSpc>
                <a:spcPct val="150000"/>
              </a:lnSpc>
              <a:spcBef>
                <a:spcPts val="0"/>
              </a:spcBef>
              <a:buFont typeface="Wingdings" pitchFamily="2" charset="2"/>
              <a:buChar char="Ø"/>
            </a:pPr>
            <a:r>
              <a:rPr lang="ar-MA" sz="2800" dirty="0" smtClean="0"/>
              <a:t>في هذا الإطار نجد مصطلح الجهة مرادفا لكلمة "</a:t>
            </a:r>
            <a:r>
              <a:rPr lang="ar-MA" sz="2800" b="1" dirty="0" smtClean="0"/>
              <a:t>منطقة</a:t>
            </a:r>
            <a:r>
              <a:rPr lang="ar-MA" sz="2800" dirty="0" smtClean="0"/>
              <a:t> "</a:t>
            </a:r>
            <a:r>
              <a:rPr lang="fr-FR" sz="2800" dirty="0" smtClean="0"/>
              <a:t>Zone</a:t>
            </a:r>
            <a:r>
              <a:rPr lang="ar-MA" sz="2800" dirty="0" smtClean="0"/>
              <a:t>،  نذكر على سبيل المثال:</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969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b="1" dirty="0" smtClean="0"/>
              <a:t>جهة حضرية</a:t>
            </a:r>
            <a:r>
              <a:rPr lang="ar-MA" sz="2800" dirty="0" smtClean="0"/>
              <a:t> نسبة للتكتل السكني والبشري المهيمن على الجهة والتي تتميز بحدود حضرية غير واضحة؛</a:t>
            </a:r>
          </a:p>
          <a:p>
            <a:pPr algn="just" rtl="1">
              <a:lnSpc>
                <a:spcPct val="150000"/>
              </a:lnSpc>
              <a:spcBef>
                <a:spcPts val="0"/>
              </a:spcBef>
              <a:buFont typeface="Wingdings" pitchFamily="2" charset="2"/>
              <a:buChar char="Ø"/>
            </a:pPr>
            <a:r>
              <a:rPr lang="ar-MA" sz="2800" dirty="0" smtClean="0"/>
              <a:t>في هذا الإطار، أقر فيدال </a:t>
            </a:r>
            <a:r>
              <a:rPr lang="ar-MA" sz="2800" dirty="0" err="1" smtClean="0"/>
              <a:t>دولابلاش</a:t>
            </a:r>
            <a:r>
              <a:rPr lang="ar-MA" sz="2800" dirty="0" smtClean="0"/>
              <a:t> قائلا بأن: </a:t>
            </a:r>
            <a:r>
              <a:rPr lang="ar-MA" sz="2800" b="1" dirty="0" smtClean="0"/>
              <a:t>"المركز هو الذي ينجب الجهات"</a:t>
            </a:r>
            <a:r>
              <a:rPr lang="fr-FR" sz="2800" b="1" dirty="0" smtClean="0"/>
              <a:t>     « les régions se naissent du centre »</a:t>
            </a:r>
            <a:r>
              <a:rPr lang="ar-MA" sz="2800" b="1" dirty="0" smtClean="0"/>
              <a:t>؛</a:t>
            </a:r>
          </a:p>
          <a:p>
            <a:pPr algn="just" rtl="1">
              <a:lnSpc>
                <a:spcPct val="150000"/>
              </a:lnSpc>
              <a:spcBef>
                <a:spcPts val="0"/>
              </a:spcBef>
              <a:buFont typeface="Wingdings" pitchFamily="2" charset="2"/>
              <a:buChar char="Ø"/>
            </a:pPr>
            <a:r>
              <a:rPr lang="ar-MA" sz="2800" dirty="0" smtClean="0"/>
              <a:t>إلا أن الجهات هي الأخرى، قد تساهم في نشأة وتحديد المركز؛</a:t>
            </a:r>
            <a:r>
              <a:rPr lang="fr-FR" sz="2800" b="1" dirty="0" smtClean="0"/>
              <a:t> </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لأن العلاقة بينهم تظل تفاعلية وتكاملية: قد يصبح المركز هامشا والهامش مركزا كما هو الشأن بالنسبة لمراكز القرار السياسي والاقتصادي العالمي؛</a:t>
            </a:r>
          </a:p>
          <a:p>
            <a:pPr algn="just" rtl="1">
              <a:lnSpc>
                <a:spcPct val="150000"/>
              </a:lnSpc>
              <a:spcBef>
                <a:spcPts val="0"/>
              </a:spcBef>
              <a:buFont typeface="Wingdings" pitchFamily="2" charset="2"/>
              <a:buChar char="Ø"/>
            </a:pPr>
            <a:r>
              <a:rPr lang="ar-MA" sz="2800" dirty="0" smtClean="0"/>
              <a:t>أو بالنسبة أيضا لمراكز القرار على المستوى الوطني لمجموعة من الدول؛ </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فالمغرب مثلا عرف تحولا عبر التاريخ فيما يخص مراكز القرار والمتمثلة حسب الدول التي تعاقبت على حكم المغرب (فمن فترة </a:t>
            </a:r>
            <a:r>
              <a:rPr lang="ar-MA" sz="2800" dirty="0" err="1" smtClean="0"/>
              <a:t>الأدارسة</a:t>
            </a:r>
            <a:r>
              <a:rPr lang="ar-MA" sz="2800" dirty="0" smtClean="0"/>
              <a:t> إلى الدولة العلوية، نجد بالترتيب كل من: </a:t>
            </a:r>
            <a:r>
              <a:rPr lang="ar-MA" sz="2800" dirty="0" err="1" smtClean="0"/>
              <a:t>فاس</a:t>
            </a:r>
            <a:r>
              <a:rPr lang="ar-MA" sz="2800" dirty="0" smtClean="0"/>
              <a:t>، مراكش، مكناس، </a:t>
            </a:r>
            <a:r>
              <a:rPr lang="ar-MA" sz="2800" dirty="0" err="1" smtClean="0"/>
              <a:t>فاس</a:t>
            </a:r>
            <a:r>
              <a:rPr lang="ar-MA" sz="2800" dirty="0" smtClean="0"/>
              <a:t>، الرباط)؛</a:t>
            </a:r>
          </a:p>
          <a:p>
            <a:pPr lvl="0" algn="just" rtl="1">
              <a:lnSpc>
                <a:spcPct val="150000"/>
              </a:lnSpc>
              <a:spcBef>
                <a:spcPts val="0"/>
              </a:spcBef>
              <a:buFont typeface="Wingdings" pitchFamily="2" charset="2"/>
              <a:buChar char="Ø"/>
            </a:pPr>
            <a:r>
              <a:rPr lang="ar-MA" sz="2800" b="1" dirty="0" smtClean="0"/>
              <a:t>جهة جبلية</a:t>
            </a:r>
            <a:r>
              <a:rPr lang="ar-MA" sz="2800" dirty="0" smtClean="0"/>
              <a:t> نسبة لتواجد سلاسل جبلية تكون هي أساس وحدة تماسكها: كجهة </a:t>
            </a:r>
            <a:r>
              <a:rPr lang="ar-MA" sz="2800" dirty="0" err="1" smtClean="0"/>
              <a:t>الهيملايا</a:t>
            </a:r>
            <a:r>
              <a:rPr lang="ar-MA" sz="2800" dirty="0" smtClean="0"/>
              <a:t>، جهة الألب، جهة الأطلس، جهة الريف...؛</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lvl="0" algn="just" rtl="1">
              <a:lnSpc>
                <a:spcPct val="150000"/>
              </a:lnSpc>
              <a:spcBef>
                <a:spcPts val="0"/>
              </a:spcBef>
              <a:buFont typeface="Wingdings" pitchFamily="2" charset="2"/>
              <a:buChar char="Ø"/>
            </a:pPr>
            <a:r>
              <a:rPr lang="ar-MA" sz="2800" b="1" dirty="0" smtClean="0"/>
              <a:t>جهة قطبية</a:t>
            </a:r>
            <a:r>
              <a:rPr lang="ar-MA" sz="2800" dirty="0" smtClean="0"/>
              <a:t>، نسبة لتواجدها بأحد القطبين: جهة القطب الشمالي، جهة القطب الجنوبي؛</a:t>
            </a:r>
            <a:endParaRPr lang="fr-FR" sz="2800" dirty="0" smtClean="0"/>
          </a:p>
          <a:p>
            <a:pPr lvl="0" algn="just" rtl="1">
              <a:lnSpc>
                <a:spcPct val="150000"/>
              </a:lnSpc>
              <a:spcBef>
                <a:spcPts val="0"/>
              </a:spcBef>
              <a:buFont typeface="Wingdings" pitchFamily="2" charset="2"/>
              <a:buChar char="Ø"/>
            </a:pPr>
            <a:r>
              <a:rPr lang="ar-MA" sz="2800" b="1" dirty="0" smtClean="0"/>
              <a:t>جهة مدارية أو استوائية</a:t>
            </a:r>
            <a:r>
              <a:rPr lang="ar-MA" sz="2800" dirty="0" smtClean="0"/>
              <a:t>، نسبة لانتمائها لمناخ مداري أو استوائي...، فيكون نوع المناخ هو أساس وحدتها </a:t>
            </a:r>
            <a:r>
              <a:rPr lang="ar-MA" sz="2800" dirty="0" err="1" smtClean="0"/>
              <a:t>النطاقية</a:t>
            </a:r>
            <a:r>
              <a:rPr lang="ar-MA" sz="2800" dirty="0" smtClean="0"/>
              <a:t>؛</a:t>
            </a:r>
            <a:endParaRPr lang="fr-FR" sz="2800" dirty="0" smtClean="0"/>
          </a:p>
          <a:p>
            <a:pPr algn="just" rtl="1">
              <a:lnSpc>
                <a:spcPct val="150000"/>
              </a:lnSpc>
              <a:spcBef>
                <a:spcPts val="0"/>
              </a:spcBef>
              <a:buFont typeface="Wingdings" pitchFamily="2" charset="2"/>
              <a:buChar char="Ø"/>
            </a:pPr>
            <a:r>
              <a:rPr lang="ar-MA" sz="2800" b="1" dirty="0" smtClean="0"/>
              <a:t>جهة </a:t>
            </a:r>
            <a:r>
              <a:rPr lang="ar-MA" sz="2800" b="1" dirty="0" err="1" smtClean="0"/>
              <a:t>غابوية</a:t>
            </a:r>
            <a:r>
              <a:rPr lang="ar-MA" sz="2800" dirty="0" smtClean="0"/>
              <a:t> نسبة لتواجد غطاء نباتي كثيف يكون هو أساس وحدتها وتماسكها، كجهة الأمازون؛</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lvl="0" algn="just" rtl="1">
              <a:lnSpc>
                <a:spcPct val="150000"/>
              </a:lnSpc>
              <a:spcBef>
                <a:spcPts val="0"/>
              </a:spcBef>
              <a:buFont typeface="Wingdings" pitchFamily="2" charset="2"/>
              <a:buChar char="Ø"/>
            </a:pPr>
            <a:r>
              <a:rPr lang="ar-MA" sz="2800" b="1" dirty="0" smtClean="0"/>
              <a:t>جهة صحراوية أو </a:t>
            </a:r>
            <a:r>
              <a:rPr lang="ar-MA" sz="2800" b="1" dirty="0" err="1" smtClean="0"/>
              <a:t>واحية</a:t>
            </a:r>
            <a:r>
              <a:rPr lang="ar-MA" sz="2800" b="1" dirty="0" smtClean="0"/>
              <a:t>، </a:t>
            </a:r>
            <a:r>
              <a:rPr lang="ar-MA" sz="2800" dirty="0" smtClean="0"/>
              <a:t>نسبة لتواجد صحراء أو واحة تكون هي أساس وحدتها وتكتلها: مثل </a:t>
            </a:r>
            <a:r>
              <a:rPr lang="ar-MA" sz="2800" b="1" dirty="0" smtClean="0"/>
              <a:t>جهة </a:t>
            </a:r>
            <a:r>
              <a:rPr lang="ar-MA" sz="2800" dirty="0" err="1" smtClean="0"/>
              <a:t>درعة</a:t>
            </a:r>
            <a:r>
              <a:rPr lang="ar-MA" sz="2800" dirty="0" smtClean="0"/>
              <a:t>-</a:t>
            </a:r>
            <a:r>
              <a:rPr lang="ar-MA" sz="2800" dirty="0" err="1" smtClean="0"/>
              <a:t>تافيلات</a:t>
            </a:r>
            <a:r>
              <a:rPr lang="ar-MA" sz="2800" dirty="0" smtClean="0"/>
              <a:t>...؛</a:t>
            </a:r>
            <a:endParaRPr lang="fr-FR" sz="2800" dirty="0" smtClean="0"/>
          </a:p>
          <a:p>
            <a:pPr algn="just" rtl="1">
              <a:lnSpc>
                <a:spcPct val="150000"/>
              </a:lnSpc>
              <a:spcBef>
                <a:spcPts val="0"/>
              </a:spcBef>
              <a:buFont typeface="Wingdings" pitchFamily="2" charset="2"/>
              <a:buChar char="Ø"/>
            </a:pPr>
            <a:r>
              <a:rPr lang="ar-MA" sz="2800" dirty="0" smtClean="0"/>
              <a:t>قد تأخذ </a:t>
            </a:r>
            <a:r>
              <a:rPr lang="ar-MA" sz="2800" b="1" dirty="0" smtClean="0"/>
              <a:t>الجهة</a:t>
            </a:r>
            <a:r>
              <a:rPr lang="ar-MA" sz="2800" dirty="0" smtClean="0"/>
              <a:t> أيضا مفهوما يحدده التوسع </a:t>
            </a:r>
            <a:r>
              <a:rPr lang="ar-MA" sz="2800" dirty="0" err="1" smtClean="0"/>
              <a:t>المجالي</a:t>
            </a:r>
            <a:r>
              <a:rPr lang="ar-MA" sz="2800" dirty="0" smtClean="0"/>
              <a:t> الكبير للمدينة مثل </a:t>
            </a:r>
            <a:r>
              <a:rPr lang="ar-MA" sz="2800" b="1" dirty="0" smtClean="0"/>
              <a:t>الجهة </a:t>
            </a:r>
            <a:r>
              <a:rPr lang="ar-MA" sz="2800" b="1" dirty="0" err="1" smtClean="0"/>
              <a:t>الباريزية</a:t>
            </a:r>
            <a:r>
              <a:rPr lang="ar-MA" sz="2800" dirty="0" smtClean="0"/>
              <a:t> أو </a:t>
            </a:r>
            <a:r>
              <a:rPr lang="ar-MA" sz="2800" b="1" dirty="0" smtClean="0"/>
              <a:t>جهة ليون</a:t>
            </a:r>
            <a:r>
              <a:rPr lang="ar-MA" sz="2800" dirty="0" smtClean="0"/>
              <a:t> نسبة لتواجد قطب حضري كبير؛</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buNone/>
            </a:pPr>
            <a:r>
              <a:rPr lang="fr-FR" sz="2800" b="1" dirty="0" smtClean="0">
                <a:solidFill>
                  <a:srgbClr val="C00000"/>
                </a:solidFill>
              </a:rPr>
              <a:t>III</a:t>
            </a:r>
            <a:r>
              <a:rPr lang="ar-MA" sz="2800" b="1" dirty="0" smtClean="0">
                <a:solidFill>
                  <a:srgbClr val="C00000"/>
                </a:solidFill>
              </a:rPr>
              <a:t>. اللامركزية </a:t>
            </a:r>
            <a:r>
              <a:rPr lang="ar-MA" sz="2800" b="1" dirty="0" err="1" smtClean="0">
                <a:solidFill>
                  <a:srgbClr val="C00000"/>
                </a:solidFill>
              </a:rPr>
              <a:t>واللاتمركز</a:t>
            </a:r>
            <a:endParaRPr lang="fr-FR" sz="2800" dirty="0" smtClean="0">
              <a:solidFill>
                <a:srgbClr val="C00000"/>
              </a:solidFill>
            </a:endParaRPr>
          </a:p>
          <a:p>
            <a:pPr algn="just" rtl="1">
              <a:buNone/>
            </a:pPr>
            <a:r>
              <a:rPr lang="ar-MA" sz="2800" b="1" dirty="0" smtClean="0"/>
              <a:t>1. اللامركزية</a:t>
            </a:r>
            <a:endParaRPr lang="fr-FR" sz="2800" b="1" dirty="0" smtClean="0"/>
          </a:p>
          <a:p>
            <a:pPr algn="just" rtl="1">
              <a:buNone/>
            </a:pPr>
            <a:r>
              <a:rPr lang="ar-MA" sz="2800" b="1" dirty="0" smtClean="0"/>
              <a:t>2. </a:t>
            </a:r>
            <a:r>
              <a:rPr lang="ar-MA" sz="2800" b="1" dirty="0" err="1" smtClean="0"/>
              <a:t>اللاتمركز</a:t>
            </a:r>
            <a:r>
              <a:rPr lang="ar-MA" sz="2800" b="1" dirty="0" smtClean="0"/>
              <a:t> (</a:t>
            </a:r>
            <a:r>
              <a:rPr lang="ar-MA" sz="2800" b="1" dirty="0" err="1" smtClean="0"/>
              <a:t>اللاتركيز</a:t>
            </a:r>
            <a:r>
              <a:rPr lang="ar-MA" sz="2800" b="1" dirty="0" smtClean="0"/>
              <a:t>)</a:t>
            </a:r>
            <a:endParaRPr lang="fr-FR" sz="2800" b="1" dirty="0" smtClean="0"/>
          </a:p>
          <a:p>
            <a:pPr algn="just" rtl="1">
              <a:lnSpc>
                <a:spcPct val="150000"/>
              </a:lnSpc>
              <a:spcBef>
                <a:spcPts val="0"/>
              </a:spcBef>
              <a:buNone/>
            </a:pPr>
            <a:endParaRPr lang="fr-FR" sz="2800" dirty="0"/>
          </a:p>
          <a:p>
            <a:pPr marL="0" indent="0" algn="just" rtl="1">
              <a:lnSpc>
                <a:spcPct val="150000"/>
              </a:lnSpc>
              <a:spcBef>
                <a:spcPts val="0"/>
              </a:spcBef>
              <a:buNone/>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929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قادر على استقطاب الهوامش والمنطقة الخلفية للمدينة، في هذا الإطار نجد كل من </a:t>
            </a:r>
            <a:r>
              <a:rPr lang="fr-FR" sz="2800" dirty="0" smtClean="0"/>
              <a:t>Pierre George </a:t>
            </a:r>
            <a:r>
              <a:rPr lang="ar-MA" sz="2800" dirty="0" smtClean="0"/>
              <a:t> و </a:t>
            </a:r>
            <a:r>
              <a:rPr lang="fr-FR" sz="2800" dirty="0" smtClean="0"/>
              <a:t> Bernard </a:t>
            </a:r>
            <a:r>
              <a:rPr lang="fr-FR" sz="2800" dirty="0" err="1" smtClean="0"/>
              <a:t>Kayser</a:t>
            </a:r>
            <a:r>
              <a:rPr lang="ar-MA" sz="2800" dirty="0" smtClean="0"/>
              <a:t> ألغو مفهوم </a:t>
            </a:r>
            <a:r>
              <a:rPr lang="ar-MA" sz="2800" b="1" dirty="0" smtClean="0"/>
              <a:t>الجهة الطبيعية والجهة التاريخية؛</a:t>
            </a:r>
          </a:p>
          <a:p>
            <a:pPr algn="just" rtl="1">
              <a:lnSpc>
                <a:spcPct val="150000"/>
              </a:lnSpc>
              <a:spcBef>
                <a:spcPts val="0"/>
              </a:spcBef>
              <a:buFont typeface="Wingdings" pitchFamily="2" charset="2"/>
              <a:buChar char="Ø"/>
            </a:pPr>
            <a:r>
              <a:rPr lang="ar-MA" sz="2800" dirty="0" smtClean="0"/>
              <a:t>باعتبار أن الجهة هي مجال يستقطبه المركز والذي غالبا ما يشكل عاصمة </a:t>
            </a:r>
            <a:r>
              <a:rPr lang="ar-MA" sz="2800" dirty="0" err="1" smtClean="0"/>
              <a:t>جهوية</a:t>
            </a:r>
            <a:r>
              <a:rPr lang="ar-MA" sz="2800" dirty="0" smtClean="0"/>
              <a:t>، هذا التصور الجديد للجهة ظهر بقوة والذي يعتمد على تحليل المدن المستقطبة لمجالها؛</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نظرا لتعدد المعاني والمفاهيم لمصطلح جهة ولمرادفاتها الممكنة حاول الكثير من الجغرافيين توحيد وتعميم المصطلح؛</a:t>
            </a:r>
          </a:p>
          <a:p>
            <a:pPr algn="just" rtl="1">
              <a:lnSpc>
                <a:spcPct val="150000"/>
              </a:lnSpc>
              <a:spcBef>
                <a:spcPts val="0"/>
              </a:spcBef>
              <a:buFont typeface="Wingdings" pitchFamily="2" charset="2"/>
              <a:buChar char="Ø"/>
            </a:pPr>
            <a:r>
              <a:rPr lang="ar-MA" sz="2800" dirty="0" smtClean="0"/>
              <a:t>كما هو </a:t>
            </a:r>
            <a:r>
              <a:rPr lang="ar-MA" sz="2800" smtClean="0"/>
              <a:t>الحال بالنسبة </a:t>
            </a:r>
            <a:r>
              <a:rPr lang="ar-MA" sz="2800" dirty="0" err="1" smtClean="0"/>
              <a:t>ل</a:t>
            </a:r>
            <a:r>
              <a:rPr lang="ar-MA" sz="2800" dirty="0" smtClean="0"/>
              <a:t> </a:t>
            </a:r>
            <a:r>
              <a:rPr lang="fr-FR" sz="2800" dirty="0" smtClean="0"/>
              <a:t>Roger Brunet</a:t>
            </a:r>
            <a:r>
              <a:rPr lang="ar-MA" sz="2800" dirty="0" smtClean="0"/>
              <a:t> الذي اقترح إعادة تحليل كل المصطلحات التي تطرح مشاكل أو التباسات في تحديد المفهوم مع احتواء بعض المصطلحات الجديدة مثل </a:t>
            </a:r>
            <a:r>
              <a:rPr lang="fr-FR" sz="2800" b="1" dirty="0" err="1" smtClean="0"/>
              <a:t>Géon</a:t>
            </a:r>
            <a:r>
              <a:rPr lang="fr-FR" sz="2800" dirty="0" smtClean="0"/>
              <a:t> </a:t>
            </a:r>
            <a:r>
              <a:rPr lang="ar-MA" sz="2800" dirty="0" smtClean="0"/>
              <a:t>؛</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ar-MA" sz="2800" dirty="0" smtClean="0"/>
              <a:t>والمراد </a:t>
            </a:r>
            <a:r>
              <a:rPr lang="ar-MA" sz="2800" dirty="0" err="1" smtClean="0"/>
              <a:t>بها</a:t>
            </a:r>
            <a:r>
              <a:rPr lang="ar-MA" sz="2800" dirty="0" smtClean="0"/>
              <a:t> </a:t>
            </a:r>
            <a:r>
              <a:rPr lang="ar-MA" sz="2800" b="1" dirty="0" smtClean="0"/>
              <a:t>مجال مكيف أو مشكل</a:t>
            </a:r>
            <a:r>
              <a:rPr lang="ar-MA" sz="2800" dirty="0" smtClean="0"/>
              <a:t> </a:t>
            </a:r>
            <a:r>
              <a:rPr lang="fr-FR" sz="2800" dirty="0" smtClean="0"/>
              <a:t>espace façonné</a:t>
            </a:r>
            <a:r>
              <a:rPr lang="ar-MA" sz="2800" dirty="0" smtClean="0"/>
              <a:t> من قبل (نسق) </a:t>
            </a:r>
            <a:r>
              <a:rPr lang="ar-MA" sz="2800" b="1" dirty="0" smtClean="0"/>
              <a:t>منظومة</a:t>
            </a:r>
            <a:r>
              <a:rPr lang="ar-MA" sz="2800" dirty="0" smtClean="0"/>
              <a:t> </a:t>
            </a:r>
            <a:r>
              <a:rPr lang="ar-MA" sz="2800" b="1" dirty="0" err="1" smtClean="0"/>
              <a:t>مميجلة</a:t>
            </a:r>
            <a:r>
              <a:rPr lang="ar-MA" sz="2800" b="1" dirty="0" smtClean="0"/>
              <a:t> ومحددة</a:t>
            </a:r>
            <a:r>
              <a:rPr lang="ar-MA" sz="2800" dirty="0" smtClean="0"/>
              <a:t> </a:t>
            </a:r>
            <a:r>
              <a:rPr lang="fr-FR" sz="2800" dirty="0" smtClean="0"/>
              <a:t>système spatialisé identifiable</a:t>
            </a:r>
            <a:r>
              <a:rPr lang="ar-MA" sz="2800" dirty="0" smtClean="0"/>
              <a:t> بقياس متغير؛</a:t>
            </a:r>
          </a:p>
          <a:p>
            <a:pPr algn="just" rtl="1">
              <a:lnSpc>
                <a:spcPct val="150000"/>
              </a:lnSpc>
              <a:spcBef>
                <a:spcPts val="0"/>
              </a:spcBef>
              <a:buFont typeface="Wingdings" pitchFamily="2" charset="2"/>
              <a:buChar char="Ø"/>
            </a:pPr>
            <a:r>
              <a:rPr lang="ar-MA" sz="2800" dirty="0" smtClean="0"/>
              <a:t>وقد تم تطبيق هذه المنظومة على واد الموز </a:t>
            </a:r>
            <a:r>
              <a:rPr lang="fr-FR" sz="2800" dirty="0" smtClean="0"/>
              <a:t>Vallée de la Meuse</a:t>
            </a:r>
            <a:r>
              <a:rPr lang="ar-MA" sz="2800" dirty="0" smtClean="0"/>
              <a:t> وعلى </a:t>
            </a:r>
            <a:r>
              <a:rPr lang="ar-MA" sz="2800" dirty="0" err="1" smtClean="0"/>
              <a:t>ميدل</a:t>
            </a:r>
            <a:r>
              <a:rPr lang="ar-MA" sz="2800" dirty="0" smtClean="0"/>
              <a:t> الغربية </a:t>
            </a:r>
            <a:r>
              <a:rPr lang="fr-FR" sz="2800" dirty="0" smtClean="0"/>
              <a:t>Middle West</a:t>
            </a:r>
            <a:r>
              <a:rPr lang="ar-MA" sz="2800" dirty="0" smtClean="0"/>
              <a:t>؛</a:t>
            </a:r>
          </a:p>
          <a:p>
            <a:pPr algn="just" rtl="1">
              <a:lnSpc>
                <a:spcPct val="150000"/>
              </a:lnSpc>
              <a:spcBef>
                <a:spcPts val="0"/>
              </a:spcBef>
              <a:buFont typeface="Wingdings" pitchFamily="2" charset="2"/>
              <a:buChar char="Ø"/>
            </a:pPr>
            <a:r>
              <a:rPr lang="ar-MA" sz="2800" dirty="0" smtClean="0"/>
              <a:t>إلا أن الجهة بالنسبة </a:t>
            </a:r>
            <a:r>
              <a:rPr lang="ar-MA" sz="2800" dirty="0" err="1" smtClean="0"/>
              <a:t>ل</a:t>
            </a:r>
            <a:r>
              <a:rPr lang="ar-MA" sz="2800" dirty="0" smtClean="0"/>
              <a:t> </a:t>
            </a:r>
            <a:r>
              <a:rPr lang="fr-FR" sz="2800" dirty="0" smtClean="0"/>
              <a:t>Roger Brunet</a:t>
            </a:r>
            <a:r>
              <a:rPr lang="ar-MA" sz="2800" dirty="0" smtClean="0"/>
              <a:t> هي "المفهوم الأكثر غموض والأكثر جدال في الجغرافيا"؛</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r" rtl="1"/>
            <a:r>
              <a:rPr lang="fr-FR" sz="3200" b="1" dirty="0" smtClean="0">
                <a:solidFill>
                  <a:srgbClr val="C00000"/>
                </a:solidFill>
                <a:latin typeface="Times New Roman" pitchFamily="18" charset="0"/>
                <a:cs typeface="Times New Roman" pitchFamily="18" charset="0"/>
              </a:rPr>
              <a:t>II</a:t>
            </a:r>
            <a:r>
              <a:rPr lang="ar-MA" sz="3200" b="1" dirty="0" smtClean="0">
                <a:solidFill>
                  <a:srgbClr val="C00000"/>
                </a:solidFill>
                <a:latin typeface="Times New Roman" pitchFamily="18" charset="0"/>
                <a:cs typeface="Times New Roman" pitchFamily="18" charset="0"/>
              </a:rPr>
              <a:t>- </a:t>
            </a:r>
            <a:r>
              <a:rPr lang="ar-MA" sz="3200" b="1" dirty="0" smtClean="0">
                <a:solidFill>
                  <a:srgbClr val="C00000"/>
                </a:solidFill>
              </a:rPr>
              <a:t>صعوبة التحديد المصطلحي </a:t>
            </a:r>
            <a:r>
              <a:rPr lang="ar-MA" sz="3200" b="1" dirty="0" err="1" smtClean="0">
                <a:solidFill>
                  <a:srgbClr val="C00000"/>
                </a:solidFill>
              </a:rPr>
              <a:t>للجهوية</a:t>
            </a:r>
            <a:r>
              <a:rPr lang="ar-MA" sz="3200" b="1" dirty="0" smtClean="0">
                <a:solidFill>
                  <a:srgbClr val="C00000"/>
                </a:solidFill>
              </a:rPr>
              <a:t> </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أكيد أن مفهوم </a:t>
            </a:r>
            <a:r>
              <a:rPr lang="ar-MA" sz="2800" dirty="0" err="1" smtClean="0"/>
              <a:t>الجهوية</a:t>
            </a:r>
            <a:r>
              <a:rPr lang="ar-MA" sz="2800" dirty="0" smtClean="0"/>
              <a:t>  </a:t>
            </a:r>
            <a:r>
              <a:rPr lang="fr-FR" sz="2800" dirty="0" smtClean="0"/>
              <a:t>La régionalisation</a:t>
            </a:r>
            <a:r>
              <a:rPr lang="ar-MA" sz="2800" dirty="0" smtClean="0"/>
              <a:t> قريب جدا من المصطلح الحديث </a:t>
            </a:r>
            <a:r>
              <a:rPr lang="fr-FR" sz="2800" dirty="0" smtClean="0"/>
              <a:t>régionalisme</a:t>
            </a:r>
            <a:r>
              <a:rPr lang="ar-MA" sz="2800" dirty="0" smtClean="0"/>
              <a:t>؛</a:t>
            </a:r>
          </a:p>
          <a:p>
            <a:pPr algn="just" rtl="1">
              <a:lnSpc>
                <a:spcPct val="150000"/>
              </a:lnSpc>
              <a:spcBef>
                <a:spcPts val="0"/>
              </a:spcBef>
              <a:buFont typeface="Wingdings" pitchFamily="2" charset="2"/>
              <a:buChar char="Ø"/>
            </a:pPr>
            <a:r>
              <a:rPr lang="ar-MA" sz="2800" dirty="0" smtClean="0"/>
              <a:t>إذ تم تحديدها انطلاقا من تفويت وإسناد اختصاصات إدارية واقتصادية لفائدة الجهات، في هذا الصدد نميز بين مفهومين مختلفين تماما؛</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ar-MA" sz="3200" b="1" dirty="0" smtClean="0">
                <a:solidFill>
                  <a:srgbClr val="C00000"/>
                </a:solidFill>
              </a:rPr>
              <a:t>1. من الناحية القانونية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يقصد </a:t>
            </a:r>
            <a:r>
              <a:rPr lang="ar-MA" sz="2800" dirty="0" err="1" smtClean="0"/>
              <a:t>بالجهوية</a:t>
            </a:r>
            <a:r>
              <a:rPr lang="ar-MA" sz="2800" dirty="0" smtClean="0"/>
              <a:t>، تحديد الجهات عبر التقسيم الإداري للمجال قصد تدبير التراب، إذ تم تقطيع التراب الفرنسي في إطار </a:t>
            </a:r>
            <a:r>
              <a:rPr lang="ar-MA" sz="2800" dirty="0" err="1" smtClean="0"/>
              <a:t>الجهوية</a:t>
            </a:r>
            <a:r>
              <a:rPr lang="ar-MA" sz="2800" dirty="0" smtClean="0"/>
              <a:t> إلى 13 جهة؛</a:t>
            </a:r>
          </a:p>
          <a:p>
            <a:pPr algn="just" rtl="1">
              <a:lnSpc>
                <a:spcPct val="150000"/>
              </a:lnSpc>
              <a:spcBef>
                <a:spcPts val="0"/>
              </a:spcBef>
              <a:buFont typeface="Wingdings" pitchFamily="2" charset="2"/>
              <a:buChar char="Ø"/>
            </a:pPr>
            <a:r>
              <a:rPr lang="ar-MA" sz="2800" dirty="0" smtClean="0"/>
              <a:t>وتعتبر بمثابة أشكال اللامركزية </a:t>
            </a:r>
            <a:r>
              <a:rPr lang="ar-MA" sz="2800" dirty="0" err="1" smtClean="0"/>
              <a:t>واللاتمركز</a:t>
            </a:r>
            <a:r>
              <a:rPr lang="ar-MA" sz="2800" dirty="0" smtClean="0"/>
              <a:t> لتجسيد سياسة الدولة؛</a:t>
            </a:r>
          </a:p>
          <a:p>
            <a:pPr algn="just" rtl="1">
              <a:lnSpc>
                <a:spcPct val="150000"/>
              </a:lnSpc>
              <a:spcBef>
                <a:spcPts val="0"/>
              </a:spcBef>
              <a:buFont typeface="Wingdings" pitchFamily="2" charset="2"/>
              <a:buChar char="Ø"/>
            </a:pPr>
            <a:r>
              <a:rPr lang="ar-MA" sz="2800" dirty="0" smtClean="0"/>
              <a:t>يعني تفويت اختصاصات ومهام من طرف المركز لفائدة الجهات؛</a:t>
            </a:r>
          </a:p>
          <a:p>
            <a:pPr algn="just" rtl="1">
              <a:lnSpc>
                <a:spcPct val="150000"/>
              </a:lnSpc>
              <a:spcBef>
                <a:spcPts val="0"/>
              </a:spcBef>
              <a:buNone/>
            </a:pPr>
            <a:endParaRPr lang="ar-MA" sz="2800" dirty="0" smtClean="0"/>
          </a:p>
          <a:p>
            <a:pPr>
              <a:buNone/>
            </a:pPr>
            <a:endParaRPr lang="fr-FR" sz="2800" dirty="0" smtClean="0"/>
          </a:p>
          <a:p>
            <a:pPr algn="just" rtl="1">
              <a:lnSpc>
                <a:spcPct val="150000"/>
              </a:lnSpc>
              <a:spcBef>
                <a:spcPts val="0"/>
              </a:spcBef>
              <a:buFont typeface="Wingdings" pitchFamily="2" charset="2"/>
              <a:buChar char="Ø"/>
            </a:pP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lnSpcReduction="10000"/>
          </a:bodyPr>
          <a:lstStyle/>
          <a:p>
            <a:pPr algn="just" rtl="1">
              <a:lnSpc>
                <a:spcPct val="150000"/>
              </a:lnSpc>
              <a:spcBef>
                <a:spcPts val="0"/>
              </a:spcBef>
              <a:buFont typeface="Wingdings" pitchFamily="2" charset="2"/>
              <a:buChar char="Ø"/>
            </a:pPr>
            <a:r>
              <a:rPr lang="fr-FR" sz="2800" dirty="0" smtClean="0"/>
              <a:t> </a:t>
            </a:r>
            <a:r>
              <a:rPr lang="ar-MA" sz="2800" dirty="0" smtClean="0"/>
              <a:t>كما هو الشأن بالنسبة لفرنسا، خاصة مع المشروع </a:t>
            </a:r>
            <a:r>
              <a:rPr lang="ar-MA" sz="2800" dirty="0" err="1" smtClean="0"/>
              <a:t>الاستفتائي</a:t>
            </a:r>
            <a:r>
              <a:rPr lang="ar-MA" sz="2800" dirty="0" smtClean="0"/>
              <a:t> لسنة 1969، الذي بادر </a:t>
            </a:r>
            <a:r>
              <a:rPr lang="ar-MA" sz="2800" dirty="0" err="1" smtClean="0"/>
              <a:t>به</a:t>
            </a:r>
            <a:r>
              <a:rPr lang="ar-MA" sz="2800" dirty="0" smtClean="0"/>
              <a:t> </a:t>
            </a:r>
            <a:r>
              <a:rPr lang="ar-MA" sz="2800" dirty="0" err="1" smtClean="0"/>
              <a:t>الجينرال</a:t>
            </a:r>
            <a:r>
              <a:rPr lang="ar-MA" sz="2800" dirty="0" smtClean="0"/>
              <a:t> </a:t>
            </a:r>
            <a:r>
              <a:rPr lang="ar-MA" sz="2800" dirty="0" err="1" smtClean="0"/>
              <a:t>دوغول</a:t>
            </a:r>
            <a:r>
              <a:rPr lang="ar-MA" sz="2800" dirty="0" smtClean="0"/>
              <a:t>، وكرستها قوانين </a:t>
            </a:r>
            <a:r>
              <a:rPr lang="fr-FR" sz="2800" dirty="0" smtClean="0"/>
              <a:t>Gaston </a:t>
            </a:r>
            <a:r>
              <a:rPr lang="fr-FR" sz="2800" dirty="0" err="1" smtClean="0"/>
              <a:t>Deffere</a:t>
            </a:r>
            <a:r>
              <a:rPr lang="ar-MA" sz="2800" dirty="0" smtClean="0"/>
              <a:t> سنة 1982؛</a:t>
            </a:r>
          </a:p>
          <a:p>
            <a:pPr algn="just" rtl="1">
              <a:lnSpc>
                <a:spcPct val="150000"/>
              </a:lnSpc>
              <a:spcBef>
                <a:spcPts val="0"/>
              </a:spcBef>
              <a:buFont typeface="Wingdings" pitchFamily="2" charset="2"/>
              <a:buChar char="Ø"/>
            </a:pPr>
            <a:r>
              <a:rPr lang="ar-MA" sz="2800" dirty="0" smtClean="0"/>
              <a:t>في هذا الإطار، </a:t>
            </a:r>
            <a:r>
              <a:rPr lang="ar-MA" sz="2800" dirty="0" err="1" smtClean="0"/>
              <a:t>فالجهوية</a:t>
            </a:r>
            <a:r>
              <a:rPr lang="ar-MA" sz="2800" dirty="0" smtClean="0"/>
              <a:t> هي التطور التكاملي للامركزية </a:t>
            </a:r>
            <a:r>
              <a:rPr lang="ar-MA" sz="2800" dirty="0" err="1" smtClean="0"/>
              <a:t>واللاتمركز</a:t>
            </a:r>
            <a:r>
              <a:rPr lang="ar-MA" sz="2800" dirty="0" smtClean="0"/>
              <a:t> والعمل الفعلي بمقتضياتهما على مستوى الجهات المكونة للوطن؛</a:t>
            </a:r>
          </a:p>
          <a:p>
            <a:pPr algn="just" rtl="1">
              <a:lnSpc>
                <a:spcPct val="150000"/>
              </a:lnSpc>
              <a:spcBef>
                <a:spcPts val="0"/>
              </a:spcBef>
              <a:buFont typeface="Wingdings" pitchFamily="2" charset="2"/>
              <a:buChar char="Ø"/>
            </a:pPr>
            <a:r>
              <a:rPr lang="ar-MA" sz="2800" dirty="0" smtClean="0"/>
              <a:t>وتكون العلاقة بين المركز والجهات علاقة تنسيق وتواصل وتكامل بل وتضامن قصد تحقيق العدالة الاجتماعية والاقتصادية </a:t>
            </a:r>
            <a:r>
              <a:rPr lang="ar-MA" sz="2800" dirty="0" err="1" smtClean="0"/>
              <a:t>والمجالية</a:t>
            </a:r>
            <a:r>
              <a:rPr lang="ar-MA" sz="2800" dirty="0" smtClean="0"/>
              <a:t>. </a:t>
            </a:r>
            <a:endParaRPr lang="fr-FR" sz="2800" dirty="0" smtClean="0"/>
          </a:p>
          <a:p>
            <a:pPr algn="just" rtl="1">
              <a:lnSpc>
                <a:spcPct val="150000"/>
              </a:lnSpc>
              <a:spcBef>
                <a:spcPts val="0"/>
              </a:spcBef>
              <a:buFont typeface="Wingdings" pitchFamily="2" charset="2"/>
              <a:buChar char="Ø"/>
            </a:pP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ar-MA" sz="3200" b="1" dirty="0" smtClean="0">
                <a:solidFill>
                  <a:srgbClr val="C00000"/>
                </a:solidFill>
              </a:rPr>
              <a:t>2. من الناحية الاقتصادية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يتم تحديد </a:t>
            </a:r>
            <a:r>
              <a:rPr lang="ar-MA" sz="2800" dirty="0" err="1" smtClean="0"/>
              <a:t>الجهوية</a:t>
            </a:r>
            <a:r>
              <a:rPr lang="ar-MA" sz="2800" dirty="0" smtClean="0"/>
              <a:t> حسب معجم </a:t>
            </a:r>
            <a:r>
              <a:rPr lang="fr-FR" sz="2800" dirty="0" err="1" smtClean="0"/>
              <a:t>Dictionary</a:t>
            </a:r>
            <a:r>
              <a:rPr lang="fr-FR" sz="2800" dirty="0" smtClean="0"/>
              <a:t> of </a:t>
            </a:r>
            <a:r>
              <a:rPr lang="fr-FR" sz="2800" dirty="0" err="1" smtClean="0"/>
              <a:t>trade</a:t>
            </a:r>
            <a:r>
              <a:rPr lang="fr-FR" sz="2800" dirty="0" smtClean="0"/>
              <a:t> </a:t>
            </a:r>
            <a:r>
              <a:rPr lang="fr-FR" sz="2800" dirty="0" err="1" smtClean="0"/>
              <a:t>policy</a:t>
            </a:r>
            <a:r>
              <a:rPr lang="fr-FR" sz="2800" dirty="0" smtClean="0"/>
              <a:t> </a:t>
            </a:r>
            <a:r>
              <a:rPr lang="fr-FR" sz="2800" dirty="0" err="1" smtClean="0"/>
              <a:t>terms</a:t>
            </a:r>
            <a:r>
              <a:rPr lang="ar-MA" sz="2800" dirty="0" smtClean="0"/>
              <a:t> في إطار مجموعة من الإجراءات المتخذة من قبل الحكومات قصد ليبرالية أو تسهيل التجارة على المستوى </a:t>
            </a:r>
            <a:r>
              <a:rPr lang="ar-MA" sz="2800" dirty="0" err="1" smtClean="0"/>
              <a:t>الجهوي</a:t>
            </a:r>
            <a:r>
              <a:rPr lang="ar-MA" sz="2800" dirty="0" smtClean="0"/>
              <a:t>؛</a:t>
            </a:r>
          </a:p>
          <a:p>
            <a:pPr algn="just" rtl="1">
              <a:lnSpc>
                <a:spcPct val="150000"/>
              </a:lnSpc>
              <a:spcBef>
                <a:spcPts val="0"/>
              </a:spcBef>
              <a:buFont typeface="Wingdings" pitchFamily="2" charset="2"/>
              <a:buChar char="Ø"/>
            </a:pPr>
            <a:r>
              <a:rPr lang="ar-MA" sz="2800" dirty="0" smtClean="0"/>
              <a:t> كما تتخذ أحيانا إجراءات على مستوى مناطق التبادل الحر أو على مستوى تكتلات لها نفس النظام الجمركي؛</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lstStyle/>
          <a:p>
            <a:pPr algn="just" rtl="1">
              <a:lnSpc>
                <a:spcPct val="150000"/>
              </a:lnSpc>
              <a:spcBef>
                <a:spcPts val="0"/>
              </a:spcBef>
              <a:buFont typeface="Wingdings" pitchFamily="2" charset="2"/>
              <a:buChar char="Ø"/>
            </a:pPr>
            <a:r>
              <a:rPr lang="ar-MA" dirty="0" err="1" smtClean="0">
                <a:latin typeface="Times New Roman" pitchFamily="18" charset="0"/>
                <a:cs typeface="Times New Roman" pitchFamily="18" charset="0"/>
              </a:rPr>
              <a:t>فالجهوية</a:t>
            </a:r>
            <a:r>
              <a:rPr lang="ar-MA" dirty="0" smtClean="0">
                <a:latin typeface="Times New Roman" pitchFamily="18" charset="0"/>
                <a:cs typeface="Times New Roman" pitchFamily="18" charset="0"/>
              </a:rPr>
              <a:t> حسب البعض هي "عملية لترقية التبادلات الاقتصادية والمالية على مستوى جهة مرسومة ومحددة بطريقة </a:t>
            </a:r>
            <a:r>
              <a:rPr lang="ar-MA" dirty="0" err="1" smtClean="0">
                <a:latin typeface="Times New Roman" pitchFamily="18" charset="0"/>
                <a:cs typeface="Times New Roman" pitchFamily="18" charset="0"/>
              </a:rPr>
              <a:t>جيوستراتيجية</a:t>
            </a:r>
            <a:r>
              <a:rPr lang="ar-MA" dirty="0" smtClean="0">
                <a:latin typeface="Times New Roman" pitchFamily="18" charset="0"/>
                <a:cs typeface="Times New Roman" pitchFamily="18" charset="0"/>
              </a:rPr>
              <a:t> وسياسية "؛</a:t>
            </a:r>
          </a:p>
          <a:p>
            <a:pPr algn="just" rtl="1">
              <a:lnSpc>
                <a:spcPct val="150000"/>
              </a:lnSpc>
              <a:spcBef>
                <a:spcPts val="0"/>
              </a:spcBef>
              <a:buFont typeface="Wingdings" pitchFamily="2" charset="2"/>
              <a:buChar char="Ø"/>
            </a:pPr>
            <a:r>
              <a:rPr lang="ar-MA" dirty="0" smtClean="0"/>
              <a:t>في هذا الإطار قد </a:t>
            </a:r>
            <a:r>
              <a:rPr lang="ar-MA" b="1" dirty="0" smtClean="0"/>
              <a:t>تتقاطع </a:t>
            </a:r>
            <a:r>
              <a:rPr lang="ar-MA" b="1" dirty="0" err="1" smtClean="0"/>
              <a:t>الجهوية</a:t>
            </a:r>
            <a:r>
              <a:rPr lang="ar-MA" b="1" dirty="0" smtClean="0"/>
              <a:t> مع العولمة</a:t>
            </a:r>
            <a:r>
              <a:rPr lang="ar-MA" dirty="0" smtClean="0"/>
              <a:t>، إذ عرفا تطورا في الاستعمال اللفظي والدلالي عند نهاية الثمانينيات وخلال عقد التسعينيات من القرن الماضي؛</a:t>
            </a:r>
            <a:endParaRPr lang="fr-FR" dirty="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فتم استعمال لفظ </a:t>
            </a:r>
            <a:r>
              <a:rPr lang="ar-MA" sz="2800" dirty="0" err="1" smtClean="0"/>
              <a:t>الجهوية</a:t>
            </a:r>
            <a:r>
              <a:rPr lang="ar-MA" sz="2800" dirty="0" smtClean="0"/>
              <a:t> في مفهومها الاقتصادي الضيق أحيانا لتدل عن العولمة، خاصة عندما يتعلق الأمر بفتح الحدود للتبادلات الاقتصادية؛</a:t>
            </a:r>
          </a:p>
          <a:p>
            <a:pPr algn="just" rtl="1">
              <a:lnSpc>
                <a:spcPct val="150000"/>
              </a:lnSpc>
              <a:spcBef>
                <a:spcPts val="0"/>
              </a:spcBef>
              <a:buFont typeface="Wingdings" pitchFamily="2" charset="2"/>
              <a:buChar char="Ø"/>
            </a:pPr>
            <a:r>
              <a:rPr lang="ar-MA" sz="2800" dirty="0" smtClean="0"/>
              <a:t>وقد يكون لها مفهوما مخالفا تماما للعولمة خاصة في حالة تفاعل عناصر </a:t>
            </a:r>
            <a:r>
              <a:rPr lang="ar-MA" sz="2800" dirty="0" err="1" smtClean="0"/>
              <a:t>الجهوية</a:t>
            </a:r>
            <a:r>
              <a:rPr lang="ar-MA" sz="2800" dirty="0" smtClean="0"/>
              <a:t> على المستوى الداخلي وقلة تواصلها مع محيطها الخارجي؛ </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وهذا ما أقره</a:t>
            </a:r>
            <a:r>
              <a:rPr lang="fr-FR" sz="2800" dirty="0" smtClean="0"/>
              <a:t>CAUSSY Jean </a:t>
            </a:r>
            <a:r>
              <a:rPr lang="ar-MA" sz="2800" dirty="0" smtClean="0"/>
              <a:t> قي قوله "</a:t>
            </a:r>
            <a:r>
              <a:rPr lang="ar-MA" sz="2800" dirty="0" err="1" smtClean="0"/>
              <a:t>الجهوية</a:t>
            </a:r>
            <a:r>
              <a:rPr lang="ar-MA" sz="2800" dirty="0" smtClean="0"/>
              <a:t> في مواضع كثيرة تشبه العولمة، كما هو الشأن بالنسبة للحركة الدولية لرؤوس الأموال وللسلع وبدرجة أقل للأشخاص، لكن بالموازاة تحاول خلق الحدود </a:t>
            </a:r>
            <a:r>
              <a:rPr lang="ar-MA" sz="2800" dirty="0" err="1" smtClean="0"/>
              <a:t>الجهوية</a:t>
            </a:r>
            <a:r>
              <a:rPr lang="ar-MA" sz="2800" dirty="0" smtClean="0"/>
              <a:t> أو الحفاظ عليها، مما ينتج عنه حدثا مناقضا وغير منتظر في </a:t>
            </a:r>
            <a:r>
              <a:rPr lang="ar-MA" sz="2800" dirty="0" err="1" smtClean="0"/>
              <a:t>الدينامية</a:t>
            </a:r>
            <a:r>
              <a:rPr lang="ar-MA" sz="2800" dirty="0" smtClean="0"/>
              <a:t> الكونية”؛</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r>
              <a:rPr lang="fr-FR" sz="3200" b="1" dirty="0" smtClean="0">
                <a:solidFill>
                  <a:srgbClr val="C00000"/>
                </a:solidFill>
              </a:rPr>
              <a:t>VI</a:t>
            </a:r>
            <a:r>
              <a:rPr lang="ar-MA" sz="3200" b="1" dirty="0" smtClean="0">
                <a:solidFill>
                  <a:srgbClr val="C00000"/>
                </a:solidFill>
              </a:rPr>
              <a:t>. التقسيم </a:t>
            </a:r>
            <a:r>
              <a:rPr lang="ar-MA" sz="3200" b="1" dirty="0" err="1" smtClean="0">
                <a:solidFill>
                  <a:srgbClr val="C00000"/>
                </a:solidFill>
              </a:rPr>
              <a:t>الجهوي</a:t>
            </a:r>
            <a:r>
              <a:rPr lang="ar-MA" sz="3200" b="1" dirty="0" smtClean="0">
                <a:solidFill>
                  <a:srgbClr val="C00000"/>
                </a:solidFill>
              </a:rPr>
              <a:t> للمغرب</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lvl="0" algn="just" rtl="1">
              <a:buNone/>
            </a:pPr>
            <a:r>
              <a:rPr lang="ar-MA" sz="2800" b="1" dirty="0" smtClean="0"/>
              <a:t>1. مرحلة ما قبل الحماية</a:t>
            </a:r>
            <a:endParaRPr lang="fr-FR" sz="2800" dirty="0" smtClean="0"/>
          </a:p>
          <a:p>
            <a:pPr algn="just" rtl="1">
              <a:buNone/>
            </a:pPr>
            <a:r>
              <a:rPr lang="ar-MA" sz="2800" b="1" dirty="0" smtClean="0"/>
              <a:t>2. التقسيم الاستعماري للتراب المغربي</a:t>
            </a:r>
            <a:endParaRPr lang="fr-FR" sz="2800" dirty="0" smtClean="0"/>
          </a:p>
          <a:p>
            <a:pPr algn="just" rtl="1">
              <a:buNone/>
            </a:pPr>
            <a:r>
              <a:rPr lang="ar-MA" sz="2800" b="1" dirty="0" smtClean="0"/>
              <a:t>3. التقسيم الترابي، مرحلة الاستقلال</a:t>
            </a:r>
          </a:p>
          <a:p>
            <a:pPr algn="just" rtl="1">
              <a:buNone/>
            </a:pPr>
            <a:r>
              <a:rPr lang="ar-MA" sz="2800" dirty="0" smtClean="0"/>
              <a:t>1.3. التقسيم الإداري برسم سنة 1971</a:t>
            </a:r>
            <a:endParaRPr lang="fr-FR" sz="2800" dirty="0" smtClean="0"/>
          </a:p>
          <a:p>
            <a:pPr algn="just" rtl="1">
              <a:buNone/>
            </a:pPr>
            <a:r>
              <a:rPr lang="ar-MA" sz="2800" dirty="0" smtClean="0"/>
              <a:t>2.3. التقسيم </a:t>
            </a:r>
            <a:r>
              <a:rPr lang="ar-MA" sz="2800" dirty="0" err="1" smtClean="0"/>
              <a:t>االإداري</a:t>
            </a:r>
            <a:r>
              <a:rPr lang="ar-MA" sz="2800" dirty="0" smtClean="0"/>
              <a:t> برسم سنة 1997</a:t>
            </a:r>
          </a:p>
          <a:p>
            <a:pPr algn="just" rtl="1">
              <a:buNone/>
            </a:pPr>
            <a:r>
              <a:rPr lang="ar-MA" sz="2800" dirty="0" smtClean="0"/>
              <a:t>3.3. التقسيم الإداري برسم سنة 2015</a:t>
            </a:r>
            <a:r>
              <a:rPr lang="ar-MA" sz="2800" b="1" dirty="0" smtClean="0"/>
              <a:t> </a:t>
            </a:r>
            <a:endParaRPr lang="fr-FR" sz="2800" dirty="0" smtClean="0"/>
          </a:p>
          <a:p>
            <a:pPr algn="just" rtl="1">
              <a:buNone/>
            </a:pPr>
            <a:endParaRPr lang="fr-FR" sz="2800" dirty="0" smtClean="0"/>
          </a:p>
          <a:p>
            <a:pPr algn="just" rtl="1">
              <a:buNone/>
            </a:pPr>
            <a:endParaRPr lang="ar-MA" sz="2800" dirty="0" smtClean="0"/>
          </a:p>
        </p:txBody>
      </p:sp>
    </p:spTree>
    <p:extLst>
      <p:ext uri="{BB962C8B-B14F-4D97-AF65-F5344CB8AC3E}">
        <p14:creationId xmlns="" xmlns:p14="http://schemas.microsoft.com/office/powerpoint/2010/main" val="29932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ox(i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ox(i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ox(i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ox(i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ox(in)">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a:bodyPr>
          <a:lstStyle/>
          <a:p>
            <a:pPr algn="just" rtl="1">
              <a:lnSpc>
                <a:spcPct val="150000"/>
              </a:lnSpc>
              <a:spcBef>
                <a:spcPts val="0"/>
              </a:spcBef>
              <a:buFont typeface="Wingdings" pitchFamily="2" charset="2"/>
              <a:buChar char="Ø"/>
            </a:pPr>
            <a:r>
              <a:rPr lang="ar-MA" sz="2800" dirty="0" smtClean="0"/>
              <a:t>أما فيما يخص بعض الملاحظين، فإنه من المخطئ جدا اعتبار بعض التجمعات </a:t>
            </a:r>
            <a:r>
              <a:rPr lang="ar-MA" sz="2800" dirty="0" err="1" smtClean="0"/>
              <a:t>الجهوية</a:t>
            </a:r>
            <a:r>
              <a:rPr lang="ar-MA" sz="2800" dirty="0" smtClean="0"/>
              <a:t> نموذجا للعولمة ولو بشكل جزئي</a:t>
            </a:r>
            <a:r>
              <a:rPr lang="ar-MA" sz="2800" dirty="0" smtClean="0">
                <a:latin typeface="Times New Roman" pitchFamily="18" charset="0"/>
                <a:cs typeface="Times New Roman" pitchFamily="18" charset="0"/>
              </a:rPr>
              <a:t>؛</a:t>
            </a:r>
          </a:p>
          <a:p>
            <a:pPr algn="just" rtl="1">
              <a:lnSpc>
                <a:spcPct val="150000"/>
              </a:lnSpc>
              <a:spcBef>
                <a:spcPts val="0"/>
              </a:spcBef>
              <a:buFont typeface="Wingdings" pitchFamily="2" charset="2"/>
              <a:buChar char="Ø"/>
            </a:pPr>
            <a:r>
              <a:rPr lang="ar-MA" sz="2800" dirty="0" smtClean="0"/>
              <a:t>إذن </a:t>
            </a:r>
            <a:r>
              <a:rPr lang="ar-MA" sz="2800" dirty="0" err="1" smtClean="0"/>
              <a:t>فالجهوية</a:t>
            </a:r>
            <a:r>
              <a:rPr lang="ar-MA" sz="2800" dirty="0" smtClean="0"/>
              <a:t> والعولمة تتواجدان وتتعايشان بطريقة متغيرة: قد تتعارض حسب المجالات المدروسة، وقد تتفاعل وتتبادل في إطار تقاطعي وتكاملي؛</a:t>
            </a:r>
            <a:endParaRPr lang="fr-FR"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endParaRPr lang="fr-FR" sz="3200" b="1"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انطلاقا من هذه الدراسة، نستنتج بأن: "الجهة هي تقسيم ترابي متعددة الأشكال والأحجام والأبعاد(من الحجم الصغير إلى الحجم الكبير)؛</a:t>
            </a:r>
          </a:p>
          <a:p>
            <a:pPr algn="just" rtl="1">
              <a:lnSpc>
                <a:spcPct val="150000"/>
              </a:lnSpc>
              <a:spcBef>
                <a:spcPts val="0"/>
              </a:spcBef>
              <a:buFont typeface="Wingdings" pitchFamily="2" charset="2"/>
              <a:buChar char="Ø"/>
            </a:pPr>
            <a:r>
              <a:rPr lang="ar-MA" sz="2800" dirty="0" smtClean="0"/>
              <a:t> لكنها كيان متغير ومتحرك تتحكم في تحديديها العناصر الطبيعية والبشرية المهيمنة على مجالها والتي تعتبر أساس تماسك عناصرها ووحدتها الترابية، مما ينتج عن ذلك، الاشتقاق اللفظي </a:t>
            </a:r>
            <a:r>
              <a:rPr lang="ar-MA" sz="2800" dirty="0" err="1" smtClean="0"/>
              <a:t>للجهوية</a:t>
            </a:r>
            <a:r>
              <a:rPr lang="ar-MA" sz="2800" dirty="0" smtClean="0"/>
              <a:t> والتي تعتبر بدورها محطة أساسية لظهور العولمة. "</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r>
              <a:rPr lang="fr-FR" sz="3200" b="1" dirty="0" smtClean="0">
                <a:solidFill>
                  <a:srgbClr val="C00000"/>
                </a:solidFill>
                <a:latin typeface="Times New Roman" pitchFamily="18" charset="0"/>
                <a:cs typeface="Times New Roman" pitchFamily="18" charset="0"/>
              </a:rPr>
              <a:t>III</a:t>
            </a:r>
            <a:r>
              <a:rPr lang="ar-MA" sz="3200" b="1" dirty="0" smtClean="0">
                <a:solidFill>
                  <a:srgbClr val="C00000"/>
                </a:solidFill>
                <a:latin typeface="Times New Roman" pitchFamily="18" charset="0"/>
                <a:cs typeface="Times New Roman" pitchFamily="18" charset="0"/>
              </a:rPr>
              <a:t>. </a:t>
            </a:r>
            <a:r>
              <a:rPr lang="ar-MA" sz="3200" b="1" dirty="0" smtClean="0">
                <a:solidFill>
                  <a:srgbClr val="C00000"/>
                </a:solidFill>
              </a:rPr>
              <a:t>اللامركزية </a:t>
            </a:r>
            <a:r>
              <a:rPr lang="ar-MA" sz="3200" b="1" dirty="0" err="1" smtClean="0">
                <a:solidFill>
                  <a:srgbClr val="C00000"/>
                </a:solidFill>
              </a:rPr>
              <a:t>واللاتركيز</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من الصعب جدا، الحديث عن </a:t>
            </a:r>
            <a:r>
              <a:rPr lang="ar-MA" sz="2800" dirty="0" err="1" smtClean="0"/>
              <a:t>الجهوية</a:t>
            </a:r>
            <a:r>
              <a:rPr lang="ar-MA" sz="2800" dirty="0" smtClean="0"/>
              <a:t> بجميع أشكالها وأبعادها بمعزل عن تنظيمي: اللامركزية </a:t>
            </a:r>
            <a:r>
              <a:rPr lang="ar-MA" sz="2800" dirty="0" err="1" smtClean="0"/>
              <a:t>واللاتركيز</a:t>
            </a:r>
            <a:r>
              <a:rPr lang="ar-MA" sz="2800" dirty="0" smtClean="0"/>
              <a:t>، باعتبارهما عنصران أساسيان في التركيب البنيوي للتنظيم </a:t>
            </a:r>
            <a:r>
              <a:rPr lang="ar-MA" sz="2800" dirty="0" err="1" smtClean="0"/>
              <a:t>الجهوي</a:t>
            </a:r>
            <a:r>
              <a:rPr lang="ar-MA" sz="2800" dirty="0" smtClean="0"/>
              <a:t>؛</a:t>
            </a:r>
          </a:p>
          <a:p>
            <a:pPr algn="just" rtl="1">
              <a:lnSpc>
                <a:spcPct val="150000"/>
              </a:lnSpc>
              <a:spcBef>
                <a:spcPts val="0"/>
              </a:spcBef>
              <a:buFont typeface="Wingdings" pitchFamily="2" charset="2"/>
              <a:buChar char="Ø"/>
            </a:pPr>
            <a:r>
              <a:rPr lang="ar-MA" sz="2800" dirty="0" smtClean="0"/>
              <a:t>يعتبر مفهوم اللامركزية من الناحية اللغوية والاصطلاحية، نقيضا للمركزية المستعارة من الترسانة المؤسساتية والتنظيمية للدول الغربية؛</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بمعنى أن الأنظمة الإدارية والسياسية لهذه الدول، مرت من مرحلة الاستبداد والديكتاتورية إلى مرحلة الديمقراطية والتشاور؛</a:t>
            </a:r>
          </a:p>
          <a:p>
            <a:pPr algn="just" rtl="1">
              <a:lnSpc>
                <a:spcPct val="150000"/>
              </a:lnSpc>
              <a:spcBef>
                <a:spcPts val="0"/>
              </a:spcBef>
              <a:buFont typeface="Wingdings" pitchFamily="2" charset="2"/>
              <a:buChar char="Ø"/>
            </a:pPr>
            <a:r>
              <a:rPr lang="ar-MA" sz="2800" dirty="0" smtClean="0"/>
              <a:t>فالمركزية هي نمط إداري، يقوم على الانفراد المطلق في صناعة القرار السياسي والإداري، وتسيير الشأن العام للدولة من طرف المركز الذي غالبا ما يشكل العاصمة الإدارية للدولة؛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1. اللامركزية</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ينبغي التمييز في مفهوم اللامركزية بين اللامركزية السياسية واللامركزية الإدارية:</a:t>
            </a:r>
            <a:endParaRPr lang="fr-FR" sz="2800" dirty="0" smtClean="0"/>
          </a:p>
          <a:p>
            <a:pPr algn="just" rtl="1">
              <a:lnSpc>
                <a:spcPct val="150000"/>
              </a:lnSpc>
              <a:spcBef>
                <a:spcPts val="0"/>
              </a:spcBef>
              <a:buFont typeface="Wingdings" pitchFamily="2" charset="2"/>
              <a:buChar char="Ø"/>
            </a:pPr>
            <a:r>
              <a:rPr lang="ar-MA" sz="2800" dirty="0" smtClean="0"/>
              <a:t>يقصد بالأولى توزيع جميع الاختصاصات والوظائف المتعلقة </a:t>
            </a:r>
            <a:r>
              <a:rPr lang="ar-MA" sz="2800" dirty="0" err="1" smtClean="0"/>
              <a:t>بالسلط</a:t>
            </a:r>
            <a:r>
              <a:rPr lang="ar-MA" sz="2800" dirty="0" smtClean="0"/>
              <a:t> التشريعية والتنفيذية والقضائية بين المركز والجماعات الترابية، فهذا النموذج موجود بالدولة المركبة أو الفيدرالية؛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أما اللامركزية الإدارية، فتتمثل أساسا في توزيع الاختصاصات والوظائف الإدارية بين المركز الذي يمثل العاصمة وبين مؤسسات الجماعات الترابية؛</a:t>
            </a:r>
          </a:p>
          <a:p>
            <a:pPr algn="just" rtl="1">
              <a:lnSpc>
                <a:spcPct val="150000"/>
              </a:lnSpc>
              <a:spcBef>
                <a:spcPts val="0"/>
              </a:spcBef>
              <a:buFont typeface="Wingdings" pitchFamily="2" charset="2"/>
              <a:buChar char="Ø"/>
            </a:pPr>
            <a:r>
              <a:rPr lang="ar-MA" sz="2800" dirty="0" smtClean="0"/>
              <a:t>ويتم نظام اللامركزية الإدارية بمواكبة الاتجاهات الحديثة التي ترمي إلى تحقيق </a:t>
            </a:r>
            <a:r>
              <a:rPr lang="ar-MA" sz="2800" dirty="0" err="1" smtClean="0"/>
              <a:t>الديموقراطية</a:t>
            </a:r>
            <a:r>
              <a:rPr lang="ar-MA" sz="2800" dirty="0" smtClean="0"/>
              <a:t> للشعوب وذلك عن طريق مساهمتها الفعالة في تدبير الشؤون الإدارية؛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كما تكمن أهمية اللامركزية كذلك في كونها وسيلة تمكن المواطنين من المساهمة في اتخاذ القرار وتسيير شؤونهم العامة؛</a:t>
            </a:r>
          </a:p>
          <a:p>
            <a:pPr algn="just" rtl="1">
              <a:lnSpc>
                <a:spcPct val="150000"/>
              </a:lnSpc>
              <a:spcBef>
                <a:spcPts val="0"/>
              </a:spcBef>
              <a:buFont typeface="Wingdings" pitchFamily="2" charset="2"/>
              <a:buChar char="Ø"/>
            </a:pPr>
            <a:r>
              <a:rPr lang="ar-MA" sz="2800" dirty="0" smtClean="0"/>
              <a:t>لأن </a:t>
            </a:r>
            <a:r>
              <a:rPr lang="ar-MA" sz="2800" smtClean="0"/>
              <a:t>الدولة عاجزة </a:t>
            </a:r>
            <a:r>
              <a:rPr lang="ar-MA" sz="2800" dirty="0" smtClean="0"/>
              <a:t>عن تواجدها بكل مكان وفي كل حين؛</a:t>
            </a:r>
          </a:p>
          <a:p>
            <a:pPr algn="just" rtl="1">
              <a:lnSpc>
                <a:spcPct val="150000"/>
              </a:lnSpc>
              <a:spcBef>
                <a:spcPts val="0"/>
              </a:spcBef>
              <a:buFont typeface="Wingdings" pitchFamily="2" charset="2"/>
              <a:buChar char="Ø"/>
            </a:pPr>
            <a:r>
              <a:rPr lang="ar-MA" sz="2800" dirty="0" smtClean="0"/>
              <a:t>وذلك انطلاقا من مجموعة من المبادئ والأسس كالديمقراطية وحقوق المواطنين وفعالية التسيير وغير ذلك من متطلبات المجتمع؛</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لقد عرفها الأستاذ </a:t>
            </a:r>
            <a:r>
              <a:rPr lang="ar-MA" sz="2800" b="1" dirty="0" smtClean="0"/>
              <a:t>العطار</a:t>
            </a:r>
            <a:r>
              <a:rPr lang="ar-MA" sz="2800" dirty="0" smtClean="0"/>
              <a:t> كالتالي: </a:t>
            </a:r>
            <a:r>
              <a:rPr lang="ar-MA" sz="2800" b="1" dirty="0" smtClean="0"/>
              <a:t>" يقصد باللامركزية توزيع الوظيفة الإدارية بين الحكومة المركزية وهيئات منتخبة أو محلية تباشر اختصاصاتها تحت إشراف الحكومة ورقابتها".</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أما الأستاذ </a:t>
            </a:r>
            <a:r>
              <a:rPr lang="ar-MA" sz="2800" b="1" dirty="0" smtClean="0"/>
              <a:t>سليمان الطاوي</a:t>
            </a:r>
            <a:r>
              <a:rPr lang="ar-MA" sz="2800" dirty="0" smtClean="0"/>
              <a:t> فقد عرفها </a:t>
            </a:r>
            <a:r>
              <a:rPr lang="ar-MA" sz="2800" dirty="0" err="1" smtClean="0"/>
              <a:t>ب</a:t>
            </a:r>
            <a:r>
              <a:rPr lang="ar-MA" sz="2800" dirty="0" smtClean="0"/>
              <a:t> </a:t>
            </a:r>
            <a:r>
              <a:rPr lang="ar-MA" sz="2800" b="1" dirty="0" smtClean="0"/>
              <a:t>" توزيع الوظائف الإدارية بين الحكومة المركزية في العاصمة وبين هيئات محلية أو تتجسد من خلال إنشاء مجموعات محلية مستقلة عن الدولة، لها صلاحيات خاصة </a:t>
            </a:r>
            <a:r>
              <a:rPr lang="ar-MA" sz="2800" b="1" dirty="0" err="1" smtClean="0"/>
              <a:t>بها</a:t>
            </a:r>
            <a:r>
              <a:rPr lang="ar-MA" sz="2800" b="1" dirty="0" smtClean="0"/>
              <a:t> وموجهة نحو البحث عن الحلول لمشاكل التنمية المحلية".</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فالهدف من اللامركزية هو إشراك الساكنة بواسطة منتخبين يمثلونهم في تدبير الشؤون المحلية؛</a:t>
            </a:r>
            <a:endParaRPr lang="fr-FR" sz="2800" dirty="0" smtClean="0"/>
          </a:p>
          <a:p>
            <a:pPr algn="just" rtl="1">
              <a:lnSpc>
                <a:spcPct val="150000"/>
              </a:lnSpc>
              <a:spcBef>
                <a:spcPts val="0"/>
              </a:spcBef>
              <a:buFont typeface="Wingdings" pitchFamily="2" charset="2"/>
              <a:buChar char="Ø"/>
            </a:pPr>
            <a:r>
              <a:rPr lang="ar-MA" sz="2800" dirty="0" smtClean="0"/>
              <a:t>وذلك بتحويل الاختصاصات من المركز نحو الجهات، بمعنى أن الدولة تخول بعض اختصاصاتها ونفوذها لمؤسسات القرب، حتى تكون أكثر فاعلية في تسيير وتدبير بعض المجالات؛  </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r>
              <a:rPr lang="fr-FR" sz="3200" b="1" dirty="0" smtClean="0">
                <a:solidFill>
                  <a:srgbClr val="C00000"/>
                </a:solidFill>
              </a:rPr>
              <a:t>V</a:t>
            </a:r>
            <a:r>
              <a:rPr lang="ar-MA" sz="3200" b="1" dirty="0" smtClean="0">
                <a:solidFill>
                  <a:srgbClr val="C00000"/>
                </a:solidFill>
              </a:rPr>
              <a:t>. الموارد المالية للجهة واختصاصاتها</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buNone/>
            </a:pPr>
            <a:r>
              <a:rPr lang="ar-MA" sz="2800" b="1" dirty="0" smtClean="0"/>
              <a:t>1. اختصاصات الجهة</a:t>
            </a:r>
            <a:endParaRPr lang="fr-FR" sz="2800" dirty="0" smtClean="0"/>
          </a:p>
          <a:p>
            <a:pPr marL="320040" lvl="1" indent="-320040" algn="just" rtl="1">
              <a:spcBef>
                <a:spcPts val="700"/>
              </a:spcBef>
              <a:buClr>
                <a:schemeClr val="accent2"/>
              </a:buClr>
              <a:buSzPct val="60000"/>
              <a:buNone/>
            </a:pPr>
            <a:r>
              <a:rPr lang="ar-MA" sz="2800" dirty="0" smtClean="0"/>
              <a:t>1.1. الاختصاصات الذاتية للجهة</a:t>
            </a:r>
          </a:p>
          <a:p>
            <a:pPr marL="320040" lvl="1" indent="-320040" algn="just" rtl="1">
              <a:spcBef>
                <a:spcPts val="700"/>
              </a:spcBef>
              <a:buClr>
                <a:schemeClr val="accent2"/>
              </a:buClr>
              <a:buSzPct val="60000"/>
              <a:buNone/>
            </a:pPr>
            <a:r>
              <a:rPr lang="ar-MA" sz="2800" dirty="0" smtClean="0"/>
              <a:t>2.1. الاختصاصات المشتركة</a:t>
            </a:r>
          </a:p>
          <a:p>
            <a:pPr marL="320040" lvl="1" indent="-320040" algn="just" rtl="1">
              <a:spcBef>
                <a:spcPts val="700"/>
              </a:spcBef>
              <a:buClr>
                <a:schemeClr val="accent2"/>
              </a:buClr>
              <a:buSzPct val="60000"/>
              <a:buNone/>
            </a:pPr>
            <a:r>
              <a:rPr lang="ar-MA" sz="2800" dirty="0" smtClean="0"/>
              <a:t>3.1. الاختصاصات المنقولة</a:t>
            </a:r>
            <a:endParaRPr lang="fr-FR" sz="2800" dirty="0" smtClean="0"/>
          </a:p>
          <a:p>
            <a:pPr marL="320040" lvl="1" indent="-320040" algn="just" rtl="1">
              <a:spcBef>
                <a:spcPts val="700"/>
              </a:spcBef>
              <a:buClr>
                <a:schemeClr val="accent2"/>
              </a:buClr>
              <a:buSzPct val="60000"/>
              <a:buNone/>
            </a:pPr>
            <a:r>
              <a:rPr lang="ar-MA" sz="2800" b="1" dirty="0" smtClean="0"/>
              <a:t>2. صلاحيات رئيس مجلس الجهة</a:t>
            </a:r>
          </a:p>
          <a:p>
            <a:pPr marL="320040" lvl="1" indent="-320040" algn="just" rtl="1">
              <a:spcBef>
                <a:spcPts val="700"/>
              </a:spcBef>
              <a:buClr>
                <a:schemeClr val="accent2"/>
              </a:buClr>
              <a:buSzPct val="60000"/>
              <a:buNone/>
            </a:pPr>
            <a:r>
              <a:rPr lang="ar-MA" sz="2800" b="1" dirty="0" smtClean="0"/>
              <a:t>3. الموارد المالية للجهة</a:t>
            </a:r>
            <a:endParaRPr lang="fr-FR" sz="2800" dirty="0" smtClean="0"/>
          </a:p>
          <a:p>
            <a:pPr marL="320040" lvl="1" indent="-320040" algn="just" rtl="1">
              <a:spcBef>
                <a:spcPts val="700"/>
              </a:spcBef>
              <a:buClr>
                <a:schemeClr val="accent2"/>
              </a:buClr>
              <a:buSzPct val="60000"/>
              <a:buNone/>
            </a:pPr>
            <a:endParaRPr lang="fr-FR" sz="2000" dirty="0" smtClean="0"/>
          </a:p>
        </p:txBody>
      </p:sp>
    </p:spTree>
    <p:extLst>
      <p:ext uri="{BB962C8B-B14F-4D97-AF65-F5344CB8AC3E}">
        <p14:creationId xmlns="" xmlns:p14="http://schemas.microsoft.com/office/powerpoint/2010/main" val="29932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ox(i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ox(i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fontScale="92500" lnSpcReduction="20000"/>
          </a:bodyPr>
          <a:lstStyle/>
          <a:p>
            <a:pPr algn="just" rtl="1">
              <a:lnSpc>
                <a:spcPct val="150000"/>
              </a:lnSpc>
              <a:spcBef>
                <a:spcPts val="0"/>
              </a:spcBef>
              <a:buFont typeface="Wingdings" pitchFamily="2" charset="2"/>
              <a:buChar char="Ø"/>
            </a:pPr>
            <a:r>
              <a:rPr lang="ar-MA" sz="2800" dirty="0" smtClean="0"/>
              <a:t>في هذه الحالة تتمتع المؤسسات:</a:t>
            </a:r>
          </a:p>
          <a:p>
            <a:pPr algn="just" rtl="1">
              <a:lnSpc>
                <a:spcPct val="150000"/>
              </a:lnSpc>
              <a:spcBef>
                <a:spcPts val="0"/>
              </a:spcBef>
              <a:buFont typeface="Wingdings" pitchFamily="2" charset="2"/>
              <a:buChar char="Ø"/>
            </a:pPr>
            <a:r>
              <a:rPr lang="ar-MA" sz="2800" dirty="0" smtClean="0"/>
              <a:t>بالاستقلال المالي والإداري؛</a:t>
            </a:r>
          </a:p>
          <a:p>
            <a:pPr algn="just" rtl="1">
              <a:lnSpc>
                <a:spcPct val="150000"/>
              </a:lnSpc>
              <a:spcBef>
                <a:spcPts val="0"/>
              </a:spcBef>
              <a:buFont typeface="Wingdings" pitchFamily="2" charset="2"/>
              <a:buChar char="Ø"/>
            </a:pPr>
            <a:r>
              <a:rPr lang="ar-MA" sz="2800" dirty="0" smtClean="0"/>
              <a:t>بمواردها الخاصة؛</a:t>
            </a:r>
          </a:p>
          <a:p>
            <a:pPr algn="just" rtl="1">
              <a:lnSpc>
                <a:spcPct val="150000"/>
              </a:lnSpc>
              <a:spcBef>
                <a:spcPts val="0"/>
              </a:spcBef>
              <a:buFont typeface="Wingdings" pitchFamily="2" charset="2"/>
              <a:buChar char="Ø"/>
            </a:pPr>
            <a:r>
              <a:rPr lang="ar-MA" sz="2800" dirty="0" smtClean="0"/>
              <a:t>بأعضاء لجن تداولية؛ </a:t>
            </a:r>
          </a:p>
          <a:p>
            <a:pPr algn="just" rtl="1">
              <a:lnSpc>
                <a:spcPct val="150000"/>
              </a:lnSpc>
              <a:spcBef>
                <a:spcPts val="0"/>
              </a:spcBef>
              <a:buFont typeface="Wingdings" pitchFamily="2" charset="2"/>
              <a:buChar char="Ø"/>
            </a:pPr>
            <a:r>
              <a:rPr lang="ar-MA" sz="2800" dirty="0" smtClean="0"/>
              <a:t>وانتخابات للجماعات الترابية؛</a:t>
            </a:r>
          </a:p>
          <a:p>
            <a:pPr algn="just" rtl="1">
              <a:lnSpc>
                <a:spcPct val="150000"/>
              </a:lnSpc>
              <a:spcBef>
                <a:spcPts val="0"/>
              </a:spcBef>
              <a:buFont typeface="Wingdings" pitchFamily="2" charset="2"/>
              <a:buChar char="Ø"/>
            </a:pPr>
            <a:r>
              <a:rPr lang="ar-MA" sz="2800" dirty="0" smtClean="0"/>
              <a:t>إلا أن هناك استثناء حول المؤسسات العمومية، التي لا تخضع للانتخابات؛</a:t>
            </a:r>
          </a:p>
          <a:p>
            <a:pPr algn="just" rtl="1">
              <a:lnSpc>
                <a:spcPct val="150000"/>
              </a:lnSpc>
              <a:spcBef>
                <a:spcPts val="0"/>
              </a:spcBef>
              <a:buFont typeface="Wingdings" pitchFamily="2" charset="2"/>
              <a:buChar char="Ø"/>
            </a:pPr>
            <a:r>
              <a:rPr lang="ar-MA" sz="2800" dirty="0" smtClean="0"/>
              <a:t>في هذه الحالة، يشتغل العمدة بقبعتين، إذ يعتبر فاعلا في ممارسة اللامركزية </a:t>
            </a:r>
            <a:r>
              <a:rPr lang="ar-MA" sz="2800" dirty="0" err="1" smtClean="0"/>
              <a:t>واللاتمركز</a:t>
            </a:r>
            <a:r>
              <a:rPr lang="ar-MA" sz="2800" dirty="0" smtClean="0"/>
              <a:t>. </a:t>
            </a:r>
            <a:endParaRPr lang="fr-FR" sz="2800" dirty="0" smtClean="0"/>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heckerboard(across)">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2. </a:t>
            </a:r>
            <a:r>
              <a:rPr lang="ar-MA" sz="3200" b="1" dirty="0" err="1" smtClean="0">
                <a:solidFill>
                  <a:srgbClr val="C00000"/>
                </a:solidFill>
              </a:rPr>
              <a:t>اللاتركيز</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يعد </a:t>
            </a:r>
            <a:r>
              <a:rPr lang="ar-MA" sz="2800" dirty="0" err="1" smtClean="0"/>
              <a:t>اللاتركيز</a:t>
            </a:r>
            <a:r>
              <a:rPr lang="ar-MA" sz="2800" dirty="0" smtClean="0"/>
              <a:t> من الشروط الضرورية في الإصلاح الإداري بالمغرب، حيث يوفر لها مجموعة من الامتيازات؛</a:t>
            </a:r>
          </a:p>
          <a:p>
            <a:pPr algn="just" rtl="1">
              <a:lnSpc>
                <a:spcPct val="150000"/>
              </a:lnSpc>
              <a:spcBef>
                <a:spcPts val="0"/>
              </a:spcBef>
              <a:buFont typeface="Wingdings" pitchFamily="2" charset="2"/>
              <a:buChar char="Ø"/>
            </a:pPr>
            <a:r>
              <a:rPr lang="ar-MA" sz="2800" dirty="0" smtClean="0"/>
              <a:t>خاصة على المستوى المحلي، ذلك أن تركيز السلطة في العاصمة لن يخلف إلا التعقيد في العلاقة بين الإدارة والمواطن وتعطيل الخدمات التي تقدمها الإدارة؛</a:t>
            </a:r>
          </a:p>
          <a:p>
            <a:pPr algn="just" rtl="1">
              <a:lnSpc>
                <a:spcPct val="150000"/>
              </a:lnSpc>
              <a:spcBef>
                <a:spcPts val="0"/>
              </a:spcBef>
              <a:buFont typeface="Wingdings" pitchFamily="2" charset="2"/>
              <a:buChar char="Ø"/>
            </a:pPr>
            <a:r>
              <a:rPr lang="ar-MA" sz="2800" dirty="0" smtClean="0"/>
              <a:t>لذا ظهرت أهمية  </a:t>
            </a:r>
            <a:r>
              <a:rPr lang="ar-MA" sz="2800" dirty="0" err="1" smtClean="0"/>
              <a:t>اللاتركيز</a:t>
            </a:r>
            <a:r>
              <a:rPr lang="ar-MA" sz="2800" smtClean="0"/>
              <a:t> كآلية محورية لترقية الإدارة المغربية ولتجاوز كل السلبيات المتعلقة بالتركيز في اتخاذ القرارات؛</a:t>
            </a:r>
            <a:endParaRPr lang="ar-MA" sz="2800" dirty="0" smtClean="0"/>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err="1" smtClean="0">
                <a:latin typeface="Times New Roman" pitchFamily="18" charset="0"/>
                <a:cs typeface="Times New Roman" pitchFamily="18" charset="0"/>
              </a:rPr>
              <a:t>فاللاتركيز</a:t>
            </a:r>
            <a:r>
              <a:rPr lang="ar-MA"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La déconcentration</a:t>
            </a:r>
            <a:r>
              <a:rPr lang="ar-MA" sz="2800" dirty="0" smtClean="0">
                <a:latin typeface="Times New Roman" pitchFamily="18" charset="0"/>
                <a:cs typeface="Times New Roman" pitchFamily="18" charset="0"/>
              </a:rPr>
              <a:t> هي تحويل الاختصاصات من الإدارة المركزية (لمختلف الوزارات) إلى مختلف المصالح الخارجية الموجودة بالجهات؛</a:t>
            </a:r>
          </a:p>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تهدف إلى تقريب الإدارة من المواطنين بواسطة ممثلي الدولة، </a:t>
            </a:r>
            <a:endParaRPr lang="fr-FR" sz="2800" dirty="0" smtClean="0">
              <a:latin typeface="Times New Roman" pitchFamily="18" charset="0"/>
              <a:cs typeface="Times New Roman" pitchFamily="18" charset="0"/>
            </a:endParaRPr>
          </a:p>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فهي تعطي الأوامر، وتدير وتسير وتراقب بواسطة ممثليها الذين يتم تعيينهم بمختلف المصالح الخارجية على مستوى الجهات؛ </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في هذه الحالة نجد التعيين هو السائد وليس تمثيل السكان بواسطة الانتخابات، كما يتم تحويل موارد الدولة نحو المصالح الخارجية بالجهات؛</a:t>
            </a:r>
          </a:p>
          <a:p>
            <a:pPr algn="just" rtl="1">
              <a:lnSpc>
                <a:spcPct val="150000"/>
              </a:lnSpc>
              <a:spcBef>
                <a:spcPts val="0"/>
              </a:spcBef>
              <a:buFont typeface="Wingdings" pitchFamily="2" charset="2"/>
              <a:buChar char="Ø"/>
            </a:pPr>
            <a:r>
              <a:rPr lang="ar-MA" sz="2800" dirty="0" smtClean="0">
                <a:latin typeface="Times New Roman" pitchFamily="18" charset="0"/>
                <a:cs typeface="Times New Roman" pitchFamily="18" charset="0"/>
              </a:rPr>
              <a:t>ويكون التسيير والمراقبة عن طريق السلم الإداري. </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تعمل هذه الآلية على تخويل بعض موظفي الوزارة في العاصمة أو في الأقاليم بصفة فردية أو في شكل لجن؛</a:t>
            </a:r>
          </a:p>
          <a:p>
            <a:pPr algn="just" rtl="1">
              <a:lnSpc>
                <a:spcPct val="150000"/>
              </a:lnSpc>
              <a:spcBef>
                <a:spcPts val="0"/>
              </a:spcBef>
              <a:buFont typeface="Wingdings" pitchFamily="2" charset="2"/>
              <a:buChar char="Ø"/>
            </a:pPr>
            <a:r>
              <a:rPr lang="ar-MA" sz="2800" dirty="0" smtClean="0"/>
              <a:t>إذ تعين الحكومة أعضاءها للبت نهائيا في بعض الاختصاصات دون العودة للوزير المختص؛</a:t>
            </a:r>
          </a:p>
          <a:p>
            <a:pPr algn="just" rtl="1">
              <a:lnSpc>
                <a:spcPct val="150000"/>
              </a:lnSpc>
              <a:spcBef>
                <a:spcPts val="0"/>
              </a:spcBef>
              <a:buFont typeface="Wingdings" pitchFamily="2" charset="2"/>
              <a:buChar char="Ø"/>
            </a:pPr>
            <a:r>
              <a:rPr lang="ar-MA" sz="2800" smtClean="0"/>
              <a:t>قصد تخفيف </a:t>
            </a:r>
            <a:r>
              <a:rPr lang="ar-MA" sz="2800" dirty="0" smtClean="0"/>
              <a:t>العبء عن الوزارة المعنية والتسريع في تفعيل المساطر الإدارية لإنجاز بعض الأمور الوظيفية؛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خاصة بالنسبة للأقطار البعيدة عن مركز </a:t>
            </a:r>
            <a:r>
              <a:rPr lang="ar-MA" sz="2800" smtClean="0"/>
              <a:t>اتخاذ القرار (العاصمة)؛</a:t>
            </a:r>
            <a:endParaRPr lang="ar-MA" sz="2800" dirty="0" smtClean="0"/>
          </a:p>
          <a:p>
            <a:pPr algn="just" rtl="1">
              <a:lnSpc>
                <a:spcPct val="150000"/>
              </a:lnSpc>
              <a:spcBef>
                <a:spcPts val="0"/>
              </a:spcBef>
              <a:buFont typeface="Wingdings" pitchFamily="2" charset="2"/>
              <a:buChar char="Ø"/>
            </a:pPr>
            <a:r>
              <a:rPr lang="ar-MA" sz="2800" dirty="0" smtClean="0"/>
              <a:t>فسلطة البت لا تعني استقلالية الموظفين عن الوزارة المعنية، وإنما تتم هذه العملية تحت إشراف السلم الإداري.</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fr-FR" sz="3200" b="1" dirty="0" smtClean="0">
                <a:solidFill>
                  <a:srgbClr val="C00000"/>
                </a:solidFill>
              </a:rPr>
              <a:t>VI</a:t>
            </a:r>
            <a:r>
              <a:rPr lang="ar-MA" sz="3200" b="1" dirty="0" smtClean="0">
                <a:solidFill>
                  <a:srgbClr val="C00000"/>
                </a:solidFill>
              </a:rPr>
              <a:t>. التقسيم </a:t>
            </a:r>
            <a:r>
              <a:rPr lang="ar-MA" sz="3200" b="1" dirty="0" err="1" smtClean="0">
                <a:solidFill>
                  <a:srgbClr val="C00000"/>
                </a:solidFill>
              </a:rPr>
              <a:t>الجهوي</a:t>
            </a:r>
            <a:r>
              <a:rPr lang="ar-MA" sz="3200" b="1" dirty="0" smtClean="0">
                <a:solidFill>
                  <a:srgbClr val="C00000"/>
                </a:solidFill>
              </a:rPr>
              <a:t> للمغرب</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شهد المغرب تقسيمات </a:t>
            </a:r>
            <a:r>
              <a:rPr lang="ar-MA" sz="2800" dirty="0" err="1" smtClean="0"/>
              <a:t>جهوية</a:t>
            </a:r>
            <a:r>
              <a:rPr lang="ar-MA" sz="2800" dirty="0" smtClean="0"/>
              <a:t> عبر مراحل زمنية عديدة، قد تختلف وظائفها ومقاصدها ورسم حدودها باختلاف السياسة المراد إتباعها للسيطرة على الوضع العام وضبط الأمن وتقريب الإدارة من المواطنين؛</a:t>
            </a:r>
          </a:p>
          <a:p>
            <a:pPr algn="just" rtl="1">
              <a:lnSpc>
                <a:spcPct val="150000"/>
              </a:lnSpc>
              <a:spcBef>
                <a:spcPts val="0"/>
              </a:spcBef>
              <a:buFont typeface="Wingdings" pitchFamily="2" charset="2"/>
              <a:buChar char="Ø"/>
            </a:pPr>
            <a:r>
              <a:rPr lang="ar-MA" sz="2800" dirty="0" smtClean="0"/>
              <a:t>إضافة إلى خلق إطار ملائم لتنفيذ سياسة إعداد التراب الوطني والتقليص من التباينات </a:t>
            </a:r>
            <a:r>
              <a:rPr lang="ar-MA" sz="2800" dirty="0" err="1" smtClean="0"/>
              <a:t>المجالية</a:t>
            </a:r>
            <a:r>
              <a:rPr lang="ar-MA" sz="2800" dirty="0" smtClean="0"/>
              <a:t> والاجتماعية والاقتصادية بين مختلف الجهات المغربية؛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في هذا الصدد سنتطرق لدراسة التقسيم الترابي قبل دخول الاستعمار وخلال بسط نفوذه على كافة التراب الوطني وبعد خروجه من المغرب؛</a:t>
            </a:r>
          </a:p>
          <a:p>
            <a:pPr lvl="0" algn="just" rtl="1">
              <a:lnSpc>
                <a:spcPct val="150000"/>
              </a:lnSpc>
              <a:spcBef>
                <a:spcPts val="0"/>
              </a:spcBef>
              <a:buFont typeface="Wingdings" pitchFamily="2" charset="2"/>
              <a:buChar char="Ø"/>
            </a:pPr>
            <a:r>
              <a:rPr lang="ar-MA" sz="2800" b="1" dirty="0" smtClean="0">
                <a:solidFill>
                  <a:srgbClr val="C00000"/>
                </a:solidFill>
              </a:rPr>
              <a:t>1. مرحلة ما قبل الحماية</a:t>
            </a:r>
          </a:p>
          <a:p>
            <a:pPr lvl="0" algn="just" rtl="1">
              <a:lnSpc>
                <a:spcPct val="150000"/>
              </a:lnSpc>
              <a:spcBef>
                <a:spcPts val="0"/>
              </a:spcBef>
              <a:buFont typeface="Wingdings" pitchFamily="2" charset="2"/>
              <a:buChar char="Ø"/>
            </a:pPr>
            <a:r>
              <a:rPr lang="ar-MA" sz="2800" dirty="0" smtClean="0"/>
              <a:t>قبل دخول الاستعمار الفرنسي للمغرب سنة 1912، كانت السلطة ممركزة بمدينة </a:t>
            </a:r>
            <a:r>
              <a:rPr lang="ar-MA" sz="2800" dirty="0" err="1" smtClean="0"/>
              <a:t>فاس</a:t>
            </a:r>
            <a:r>
              <a:rPr lang="ar-MA" sz="2800" dirty="0" smtClean="0"/>
              <a:t>، تحت سلطة الملك أو السلطان؛</a:t>
            </a:r>
            <a:endParaRPr lang="fr-FR" sz="2800" dirty="0" smtClean="0">
              <a:solidFill>
                <a:srgbClr val="C00000"/>
              </a:solidFill>
            </a:endParaRPr>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غير أن </a:t>
            </a:r>
            <a:r>
              <a:rPr lang="ar-MA" sz="2800" smtClean="0"/>
              <a:t>سلطته الفعلية </a:t>
            </a:r>
            <a:r>
              <a:rPr lang="ar-MA" sz="2800" dirty="0" smtClean="0"/>
              <a:t>على أرجاء المملكة</a:t>
            </a:r>
            <a:r>
              <a:rPr lang="ar-MA" sz="2800" smtClean="0"/>
              <a:t>، تميزت </a:t>
            </a:r>
            <a:r>
              <a:rPr lang="ar-MA" sz="2800" dirty="0" smtClean="0"/>
              <a:t>بالمد والجزر، إذ كانت سلطته تقل وتضعف كلما ابتعدنا عن المركز في اتجاه أطراف المملكة، مما جعل التقسيم الترابي في هذه الفترة تقسيما قبليا؛</a:t>
            </a:r>
          </a:p>
          <a:p>
            <a:pPr algn="just" rtl="1">
              <a:lnSpc>
                <a:spcPct val="150000"/>
              </a:lnSpc>
              <a:spcBef>
                <a:spcPts val="0"/>
              </a:spcBef>
              <a:buFont typeface="Wingdings" pitchFamily="2" charset="2"/>
              <a:buChar char="Ø"/>
            </a:pPr>
            <a:r>
              <a:rPr lang="ar-MA" sz="2800" dirty="0" smtClean="0"/>
              <a:t>حيث أن كل قبيلة تمثلها جماعة تصهر على اختيار أعضائها المنحدرين من أعيان </a:t>
            </a:r>
            <a:r>
              <a:rPr lang="ar-MA" sz="2800" dirty="0" err="1" smtClean="0"/>
              <a:t>الدواوير</a:t>
            </a:r>
            <a:r>
              <a:rPr lang="ar-MA" sz="2800" dirty="0" smtClean="0"/>
              <a:t>؛</a:t>
            </a: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وقد كانت كل قبيلة بمثابة خلية في التنظيم الإداري المغربي، يوجد </a:t>
            </a:r>
            <a:r>
              <a:rPr lang="ar-MA" sz="2800" dirty="0" err="1" smtClean="0"/>
              <a:t>بها</a:t>
            </a:r>
            <a:r>
              <a:rPr lang="ar-MA" sz="2800" dirty="0" smtClean="0"/>
              <a:t> إلى جانب أعيان القبيلة الخليفة الذي كان يمثل السلطان، ويساعده الباشا؛</a:t>
            </a:r>
            <a:endParaRPr lang="ar-MA" sz="2800" dirty="0" smtClean="0">
              <a:latin typeface="Times New Roman" pitchFamily="18" charset="0"/>
              <a:cs typeface="Times New Roman" pitchFamily="18" charset="0"/>
            </a:endParaRPr>
          </a:p>
          <a:p>
            <a:pPr algn="just" rtl="1">
              <a:lnSpc>
                <a:spcPct val="150000"/>
              </a:lnSpc>
              <a:spcBef>
                <a:spcPts val="0"/>
              </a:spcBef>
              <a:buFont typeface="Wingdings" pitchFamily="2" charset="2"/>
              <a:buChar char="Ø"/>
            </a:pPr>
            <a:r>
              <a:rPr lang="ar-MA" sz="2800" dirty="0" smtClean="0"/>
              <a:t>إذن فالتنظيم الترابي كان تنظيما قبليا ولم يرق إلى مستوى التنظيم الإداري المنظم والمحكم؛</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r" rtl="1"/>
            <a:r>
              <a:rPr lang="fr-FR" sz="3200" b="1" dirty="0" smtClean="0">
                <a:solidFill>
                  <a:srgbClr val="C00000"/>
                </a:solidFill>
              </a:rPr>
              <a:t>IV</a:t>
            </a:r>
            <a:r>
              <a:rPr lang="ar-MA" sz="3200" b="1" dirty="0" smtClean="0">
                <a:solidFill>
                  <a:srgbClr val="C00000"/>
                </a:solidFill>
              </a:rPr>
              <a:t>. علاقة الجهة </a:t>
            </a:r>
            <a:r>
              <a:rPr lang="ar-MA" sz="3200" b="1" dirty="0" err="1" smtClean="0">
                <a:solidFill>
                  <a:srgbClr val="C00000"/>
                </a:solidFill>
              </a:rPr>
              <a:t>بالجهوية</a:t>
            </a:r>
            <a:r>
              <a:rPr lang="ar-MA" sz="3200" b="1" dirty="0" smtClean="0">
                <a:solidFill>
                  <a:srgbClr val="C00000"/>
                </a:solidFill>
              </a:rPr>
              <a:t> وصعوبة تنزيلها بالمغرب</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buNone/>
            </a:pPr>
            <a:r>
              <a:rPr lang="ar-MA" sz="2800" b="1" dirty="0" smtClean="0"/>
              <a:t>1. علاقة الجهة </a:t>
            </a:r>
            <a:r>
              <a:rPr lang="ar-MA" sz="2800" b="1" dirty="0" err="1" smtClean="0"/>
              <a:t>بالجهوية</a:t>
            </a:r>
            <a:endParaRPr lang="fr-FR" sz="2800" b="1" dirty="0" smtClean="0"/>
          </a:p>
          <a:p>
            <a:pPr algn="just" rtl="1">
              <a:buNone/>
            </a:pPr>
            <a:r>
              <a:rPr lang="ar-MA" sz="2800" b="1" dirty="0" smtClean="0"/>
              <a:t>2. صعوبة تنزيل </a:t>
            </a:r>
            <a:r>
              <a:rPr lang="ar-MA" sz="2800" b="1" dirty="0" err="1" smtClean="0"/>
              <a:t>الجهوية</a:t>
            </a:r>
            <a:r>
              <a:rPr lang="ar-MA" sz="2800" b="1" dirty="0" smtClean="0"/>
              <a:t> بالمغرب</a:t>
            </a:r>
            <a:endParaRPr lang="fr-FR" sz="2800" b="1" dirty="0" smtClean="0"/>
          </a:p>
          <a:p>
            <a:pPr algn="just" rtl="1">
              <a:buNone/>
            </a:pPr>
            <a:r>
              <a:rPr lang="ar-MA" sz="2800" b="1" dirty="0" smtClean="0"/>
              <a:t>3. بعض التوصيات لإرساء </a:t>
            </a:r>
            <a:r>
              <a:rPr lang="ar-MA" sz="2800" b="1" dirty="0" err="1" smtClean="0"/>
              <a:t>الجهوية</a:t>
            </a:r>
            <a:r>
              <a:rPr lang="ar-MA" sz="2800" b="1" dirty="0" smtClean="0"/>
              <a:t> بالمغرب</a:t>
            </a:r>
          </a:p>
          <a:p>
            <a:pPr algn="just" rtl="1">
              <a:buNone/>
            </a:pPr>
            <a:r>
              <a:rPr lang="ar-MA" sz="2800" b="1" dirty="0" smtClean="0"/>
              <a:t>خــاتـمـــة</a:t>
            </a:r>
            <a:endParaRPr lang="fr-FR" sz="2800" b="1" dirty="0" smtClean="0"/>
          </a:p>
          <a:p>
            <a:pPr algn="r" rtl="1">
              <a:lnSpc>
                <a:spcPct val="150000"/>
              </a:lnSpc>
              <a:spcBef>
                <a:spcPts val="0"/>
              </a:spcBef>
              <a:buNone/>
            </a:pPr>
            <a:endParaRPr lang="fr-FR" sz="2800" dirty="0"/>
          </a:p>
        </p:txBody>
      </p:sp>
    </p:spTree>
    <p:extLst>
      <p:ext uri="{BB962C8B-B14F-4D97-AF65-F5344CB8AC3E}">
        <p14:creationId xmlns="" xmlns:p14="http://schemas.microsoft.com/office/powerpoint/2010/main" val="29932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ox(i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ox(i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تميزت السلطة المركزية خلال هذه المرحلة، بالضعف بفعل النزاعات </a:t>
            </a:r>
            <a:r>
              <a:rPr lang="ar-MA" sz="2800" dirty="0" err="1" smtClean="0"/>
              <a:t>والاصطدامات</a:t>
            </a:r>
            <a:r>
              <a:rPr lang="ar-MA" sz="2800" dirty="0" smtClean="0"/>
              <a:t> القبلية، فظلت عاجزة عن بسط نفوذها وسيطرتها على تراب المملكة؛</a:t>
            </a:r>
          </a:p>
          <a:p>
            <a:pPr algn="just" rtl="1">
              <a:lnSpc>
                <a:spcPct val="150000"/>
              </a:lnSpc>
              <a:spcBef>
                <a:spcPts val="0"/>
              </a:spcBef>
              <a:buFont typeface="Wingdings" pitchFamily="2" charset="2"/>
              <a:buChar char="Ø"/>
            </a:pPr>
            <a:r>
              <a:rPr lang="ar-MA" sz="2800" dirty="0" smtClean="0"/>
              <a:t>مما أدى إلى انفلات أمني، تمخض عنه ظهور جهتين كبيرتين: بلاد المخزن وبلاد </a:t>
            </a:r>
            <a:r>
              <a:rPr lang="ar-MA" sz="2800" dirty="0" err="1" smtClean="0"/>
              <a:t>السيبة</a:t>
            </a:r>
            <a:r>
              <a:rPr lang="ar-MA" sz="2800" dirty="0" smtClean="0"/>
              <a:t>؛</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571472" y="1647844"/>
            <a:ext cx="8194576" cy="4495800"/>
          </a:xfrm>
        </p:spPr>
        <p:txBody>
          <a:bodyPr>
            <a:normAutofit/>
          </a:bodyPr>
          <a:lstStyle/>
          <a:p>
            <a:pPr algn="just" rtl="1">
              <a:lnSpc>
                <a:spcPct val="150000"/>
              </a:lnSpc>
              <a:spcBef>
                <a:spcPts val="0"/>
              </a:spcBef>
              <a:buFont typeface="Wingdings" pitchFamily="2" charset="2"/>
              <a:buChar char="Ø"/>
            </a:pPr>
            <a:r>
              <a:rPr lang="ar-MA" sz="2800" b="1" dirty="0" smtClean="0"/>
              <a:t>* فبلاد المخزن</a:t>
            </a:r>
            <a:r>
              <a:rPr lang="ar-MA" sz="2800" dirty="0" smtClean="0"/>
              <a:t>، تتمثل في المناطق الخاضعة رسميا للسلطة </a:t>
            </a:r>
            <a:r>
              <a:rPr lang="ar-MA" sz="2800" dirty="0" err="1" smtClean="0"/>
              <a:t>المخزنية</a:t>
            </a:r>
            <a:r>
              <a:rPr lang="ar-MA" sz="2800" dirty="0" smtClean="0"/>
              <a:t> أو للسلطة المركزية، وهي المناطق الخاضعة لنفوذ السلطان ولسلطته والتي غالبا ما تشمل سكان السهول والهضاب؛</a:t>
            </a:r>
          </a:p>
          <a:p>
            <a:pPr algn="just" rtl="1">
              <a:lnSpc>
                <a:spcPct val="150000"/>
              </a:lnSpc>
              <a:spcBef>
                <a:spcPts val="0"/>
              </a:spcBef>
              <a:buFont typeface="Wingdings" pitchFamily="2" charset="2"/>
              <a:buChar char="Ø"/>
            </a:pPr>
            <a:r>
              <a:rPr lang="ar-MA" sz="2800" dirty="0" smtClean="0"/>
              <a:t>فنظام المخزن هو مؤسسة سياسية ونظام اجتماعي متمركز بشكل </a:t>
            </a:r>
            <a:r>
              <a:rPr lang="ar-MA" sz="2800" dirty="0" err="1" smtClean="0"/>
              <a:t>تراتبي</a:t>
            </a:r>
            <a:r>
              <a:rPr lang="ar-MA" sz="2800" dirty="0" smtClean="0"/>
              <a:t>، بحيث نجد على رأس المخزن السلطان؛</a:t>
            </a:r>
          </a:p>
          <a:p>
            <a:pPr algn="just" rtl="1">
              <a:lnSpc>
                <a:spcPct val="150000"/>
              </a:lnSpc>
              <a:spcBef>
                <a:spcPts val="0"/>
              </a:spcBef>
              <a:buFont typeface="Wingdings" pitchFamily="2" charset="2"/>
              <a:buChar char="Ø"/>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الذي يمثله على المستوى الإقليمي، خليفة السلطان بمعية أعيان القبائل، </a:t>
            </a:r>
            <a:r>
              <a:rPr lang="ar-MA" sz="2800" dirty="0" err="1" smtClean="0"/>
              <a:t>والباشوات</a:t>
            </a:r>
            <a:r>
              <a:rPr lang="ar-MA" sz="2800" dirty="0" smtClean="0"/>
              <a:t> بالمدن، إضافة إلى المحتسبين، في حين يتم استخدام القياد على الصعيد القروي؛</a:t>
            </a:r>
          </a:p>
          <a:p>
            <a:pPr algn="just" rtl="1">
              <a:lnSpc>
                <a:spcPct val="150000"/>
              </a:lnSpc>
              <a:spcBef>
                <a:spcPts val="0"/>
              </a:spcBef>
              <a:buFont typeface="Wingdings" pitchFamily="2" charset="2"/>
              <a:buChar char="Ø"/>
            </a:pPr>
            <a:r>
              <a:rPr lang="ar-MA" sz="2800" b="1" dirty="0" smtClean="0"/>
              <a:t>* أما بلاد </a:t>
            </a:r>
            <a:r>
              <a:rPr lang="ar-MA" sz="2800" b="1" dirty="0" err="1" smtClean="0"/>
              <a:t>السيبا</a:t>
            </a:r>
            <a:r>
              <a:rPr lang="ar-MA" sz="2800" dirty="0" smtClean="0"/>
              <a:t>، فتتمثل في مجمل المناطق الخارجة عن سيطرة السلطان ونفوذه، والتي كانت تتشكل أساسا من القبائل الجبلية؛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التي تعترف فقط بالسلطة الروحية للسلطان، كما تميزت بتمردها وعصيانها المستمر للسلطة المركزية؛</a:t>
            </a:r>
          </a:p>
          <a:p>
            <a:pPr algn="just" rtl="1">
              <a:lnSpc>
                <a:spcPct val="150000"/>
              </a:lnSpc>
              <a:spcBef>
                <a:spcPts val="0"/>
              </a:spcBef>
              <a:buFont typeface="Wingdings" pitchFamily="2" charset="2"/>
              <a:buChar char="Ø"/>
            </a:pPr>
            <a:r>
              <a:rPr lang="ar-MA" sz="2800" dirty="0" smtClean="0"/>
              <a:t>إلا أنها كانت جد حريصة على تدبير الشأن القبلي بواسطة رجالها المنظمين والمنضوين في إطار خلية؛</a:t>
            </a:r>
          </a:p>
          <a:p>
            <a:pPr algn="just" rtl="1">
              <a:lnSpc>
                <a:spcPct val="150000"/>
              </a:lnSpc>
              <a:spcBef>
                <a:spcPts val="0"/>
              </a:spcBef>
              <a:buFont typeface="Wingdings" pitchFamily="2" charset="2"/>
              <a:buChar char="Ø"/>
            </a:pPr>
            <a:r>
              <a:rPr lang="ar-MA" sz="2800" dirty="0" smtClean="0"/>
              <a:t>حيث امتنعت ساكنتها عن دفع المكوس للخزينة المركزية، فظلت قبائلها غير خاضعة لقانون الدولة ولنظام التجنيد الإجباري.</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algn="just" rtl="1"/>
            <a:r>
              <a:rPr lang="ar-MA" sz="3200" b="1" dirty="0" smtClean="0">
                <a:solidFill>
                  <a:srgbClr val="C00000"/>
                </a:solidFill>
              </a:rPr>
              <a:t>2. التقسيم الاستعماري للتراب المغربي</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لم يكن التقسيم الترابي خلال فترة الاستعمار تنظيما بنية هيكلة التراب الوطني، وإنما كان يهدف أساسا إلى تأمين المراقبة وفرض السيطرة على أرجاء المملكة؛</a:t>
            </a:r>
          </a:p>
          <a:p>
            <a:pPr algn="just" rtl="1">
              <a:lnSpc>
                <a:spcPct val="150000"/>
              </a:lnSpc>
              <a:spcBef>
                <a:spcPts val="0"/>
              </a:spcBef>
              <a:buFont typeface="Wingdings" pitchFamily="2" charset="2"/>
              <a:buChar char="Ø"/>
            </a:pPr>
            <a:r>
              <a:rPr lang="ar-MA" sz="2800" dirty="0" smtClean="0"/>
              <a:t>في هذا الشأن تم خلق جهات عسكرية وأخرى مدنية، تم تسخيرها كإطار </a:t>
            </a:r>
            <a:r>
              <a:rPr lang="ar-MA" sz="2800" dirty="0" err="1" smtClean="0"/>
              <a:t>للاتركيز</a:t>
            </a:r>
            <a:r>
              <a:rPr lang="ar-MA" sz="2800" dirty="0" smtClean="0"/>
              <a:t> العسكري الاستعماري، مع تشديد الخناق والمراقبة على الصعيد الوطني؛</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خاصة المناطق التي اشتهرت بمقاومتها الشرسة والشجاعة كقبائل الريف (محمد عبد الكريم الخطابي) والأطلس المتوسط (موحى وحمو </a:t>
            </a:r>
            <a:r>
              <a:rPr lang="ar-MA" sz="2800" dirty="0" err="1" smtClean="0"/>
              <a:t>الزياني</a:t>
            </a:r>
            <a:r>
              <a:rPr lang="ar-MA" sz="2800" dirty="0" smtClean="0"/>
              <a:t>)؛</a:t>
            </a:r>
          </a:p>
          <a:p>
            <a:pPr algn="just" rtl="1">
              <a:lnSpc>
                <a:spcPct val="150000"/>
              </a:lnSpc>
              <a:spcBef>
                <a:spcPts val="0"/>
              </a:spcBef>
              <a:buFont typeface="Wingdings" pitchFamily="2" charset="2"/>
              <a:buChar char="Ø"/>
            </a:pPr>
            <a:r>
              <a:rPr lang="ar-MA" sz="2800" dirty="0" smtClean="0"/>
              <a:t>في حين لم يأخذ هذا التقسيم الترابي بعين الاعتبار الأبعاد الاقتصادية والاجتماعية والثقافية؛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هذا ما أكده بوضوح </a:t>
            </a:r>
            <a:r>
              <a:rPr lang="ar-MA" sz="2800" b="1" dirty="0" err="1" smtClean="0"/>
              <a:t>دولوبادير</a:t>
            </a:r>
            <a:r>
              <a:rPr lang="ar-MA" sz="2800" b="1" dirty="0" smtClean="0"/>
              <a:t> "ازدادت أهمية الجهة أكثر فأكثر منذ سنة 1912 في التنظيم الإداري بالمغرب، وإذا كانت الجهة في المغرب أكثر فأكثر إطارا لعدم التركيز فهي ليست سوى تقسيم إقليمي، عديم الشخصية القانونية ويفتقد لمجلس استشاري ويتوفر على استقلال مالي جد محدود".</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كما بادرت  سلطات الحماية إلى اتخاذ بعض الإجراءات المتمثلة في نقل العاصمة الإدارية والسياسية من مدينة </a:t>
            </a:r>
            <a:r>
              <a:rPr lang="ar-MA" sz="2800" dirty="0" err="1" smtClean="0"/>
              <a:t>فاس</a:t>
            </a:r>
            <a:r>
              <a:rPr lang="ar-MA" sz="2800" dirty="0" smtClean="0"/>
              <a:t> إلى مدينة الرباط والتي ظلت مقرا للسلطان؛</a:t>
            </a:r>
          </a:p>
          <a:p>
            <a:pPr algn="just" rtl="1">
              <a:lnSpc>
                <a:spcPct val="150000"/>
              </a:lnSpc>
              <a:spcBef>
                <a:spcPts val="0"/>
              </a:spcBef>
              <a:buFont typeface="Wingdings" pitchFamily="2" charset="2"/>
              <a:buChar char="Ø"/>
            </a:pPr>
            <a:r>
              <a:rPr lang="ar-MA" sz="2800" dirty="0" smtClean="0"/>
              <a:t>فتم تهميش وإبعاد النخبة السياسية والعلمية من مكان اتخاذ القرار، حتى يتسنى للمعمر ممارسة سلطته بدون تشويش؛</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كما عمل المستعمر على تشييد ميناء كبير بمدينة الدار البيضاء، لتصبح مجال استقطاب لتدفقات البشرية والاستثمارات ولرؤوس الأموال والبضائع؛</a:t>
            </a:r>
          </a:p>
          <a:p>
            <a:pPr algn="just" rtl="1">
              <a:lnSpc>
                <a:spcPct val="150000"/>
              </a:lnSpc>
              <a:spcBef>
                <a:spcPts val="0"/>
              </a:spcBef>
              <a:buFont typeface="Wingdings" pitchFamily="2" charset="2"/>
              <a:buChar char="Ø"/>
            </a:pPr>
            <a:r>
              <a:rPr lang="ar-MA" sz="2800" dirty="0" smtClean="0"/>
              <a:t>فجعل منها عاصمة اقتصادية تخدم بشكل جيد مصالح المحتلين وأهدافهم، حيث كان الهاجس الأمني والدفاعي هو العنصر المحدد في تقسيم التراب الوطني؛</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فتم إحداث جهات عسكرية بقرار صادر عن المقيم العام الفرنسي في شهر غشت 1912؛</a:t>
            </a:r>
          </a:p>
          <a:p>
            <a:pPr algn="just" rtl="1">
              <a:lnSpc>
                <a:spcPct val="150000"/>
              </a:lnSpc>
              <a:spcBef>
                <a:spcPts val="0"/>
              </a:spcBef>
              <a:buFont typeface="Wingdings" pitchFamily="2" charset="2"/>
              <a:buChar char="Ø"/>
            </a:pPr>
            <a:r>
              <a:rPr lang="ar-MA" sz="2800" dirty="0" smtClean="0"/>
              <a:t>وأيضا جهات مدنية، مثل جهة الدار البيضاء، بقرار مقيمي صدر في 27 مارس 1919؛</a:t>
            </a:r>
          </a:p>
          <a:p>
            <a:pPr algn="just" rtl="1">
              <a:lnSpc>
                <a:spcPct val="150000"/>
              </a:lnSpc>
              <a:spcBef>
                <a:spcPts val="0"/>
              </a:spcBef>
              <a:buFont typeface="Wingdings" pitchFamily="2" charset="2"/>
              <a:buChar char="Ø"/>
            </a:pPr>
            <a:r>
              <a:rPr lang="ar-MA" sz="2800" dirty="0" smtClean="0"/>
              <a:t>ثم جهة وجدة بالقرار الصادر 22 </a:t>
            </a:r>
            <a:r>
              <a:rPr lang="ar-MA" sz="2800" dirty="0" err="1" smtClean="0"/>
              <a:t>دجنبر</a:t>
            </a:r>
            <a:r>
              <a:rPr lang="ar-MA" sz="2800" dirty="0" smtClean="0"/>
              <a:t> 1919؛</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rtl="1"/>
            <a:r>
              <a:rPr lang="fr-FR" sz="3200" b="1" dirty="0" smtClean="0">
                <a:solidFill>
                  <a:srgbClr val="C00000"/>
                </a:solidFill>
                <a:latin typeface="Times New Roman" pitchFamily="18" charset="0"/>
                <a:cs typeface="Times New Roman" pitchFamily="18" charset="0"/>
              </a:rPr>
              <a:t>Liste des références</a:t>
            </a:r>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p:txBody>
          <a:bodyPr>
            <a:normAutofit fontScale="92500" lnSpcReduction="20000"/>
          </a:bodyPr>
          <a:lstStyle/>
          <a:p>
            <a:pPr marL="0" lvl="0" algn="just">
              <a:lnSpc>
                <a:spcPct val="150000"/>
              </a:lnSpc>
              <a:spcBef>
                <a:spcPts val="0"/>
              </a:spcBef>
              <a:buNone/>
            </a:pPr>
            <a:r>
              <a:rPr lang="fr-FR" sz="2800" b="1" dirty="0" smtClean="0">
                <a:latin typeface="Times New Roman" pitchFamily="18" charset="0"/>
                <a:cs typeface="Times New Roman" pitchFamily="18" charset="0"/>
              </a:rPr>
              <a:t>Jean </a:t>
            </a:r>
            <a:r>
              <a:rPr lang="fr-FR" sz="2800" b="1" dirty="0" err="1" smtClean="0">
                <a:latin typeface="Times New Roman" pitchFamily="18" charset="0"/>
                <a:cs typeface="Times New Roman" pitchFamily="18" charset="0"/>
              </a:rPr>
              <a:t>Caussy</a:t>
            </a:r>
            <a:r>
              <a:rPr lang="fr-FR" sz="2800" b="1"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1996, Cultures et conflits : causes économiques et imaginaires économiques de la régionalisation, La revue 21-22/ L’international sans territoire, pp 347-372.</a:t>
            </a:r>
          </a:p>
          <a:p>
            <a:pPr marL="0" lvl="0" algn="just">
              <a:lnSpc>
                <a:spcPct val="150000"/>
              </a:lnSpc>
              <a:spcBef>
                <a:spcPts val="0"/>
              </a:spcBef>
              <a:buNone/>
            </a:pPr>
            <a:r>
              <a:rPr lang="fr-FR" sz="2800" b="1" dirty="0" smtClean="0">
                <a:latin typeface="Times New Roman" pitchFamily="18" charset="0"/>
                <a:cs typeface="Times New Roman" pitchFamily="18" charset="0"/>
              </a:rPr>
              <a:t>Laurent </a:t>
            </a:r>
            <a:r>
              <a:rPr lang="fr-FR" sz="2800" b="1" dirty="0" err="1" smtClean="0">
                <a:latin typeface="Times New Roman" pitchFamily="18" charset="0"/>
                <a:cs typeface="Times New Roman" pitchFamily="18" charset="0"/>
              </a:rPr>
              <a:t>Carroué</a:t>
            </a:r>
            <a:r>
              <a:rPr lang="fr-FR" sz="2800" b="1"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2006, Géographie de la mondialisation, Armand Colin, 2</a:t>
            </a:r>
            <a:r>
              <a:rPr lang="fr-FR" sz="2800" baseline="30000" dirty="0" smtClean="0">
                <a:latin typeface="Times New Roman" pitchFamily="18" charset="0"/>
                <a:cs typeface="Times New Roman" pitchFamily="18" charset="0"/>
              </a:rPr>
              <a:t>ème</a:t>
            </a:r>
            <a:r>
              <a:rPr lang="fr-FR" sz="2800" dirty="0" smtClean="0">
                <a:latin typeface="Times New Roman" pitchFamily="18" charset="0"/>
                <a:cs typeface="Times New Roman" pitchFamily="18" charset="0"/>
              </a:rPr>
              <a:t> édition, Paris, 256p.</a:t>
            </a:r>
          </a:p>
          <a:p>
            <a:pPr marL="0" lvl="0" indent="0" algn="just">
              <a:lnSpc>
                <a:spcPct val="150000"/>
              </a:lnSpc>
              <a:spcBef>
                <a:spcPts val="0"/>
              </a:spcBef>
              <a:buNone/>
            </a:pPr>
            <a:r>
              <a:rPr lang="ar-MA"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Pascal Baud, Serge </a:t>
            </a:r>
            <a:r>
              <a:rPr lang="fr-FR" sz="2800" b="1" dirty="0" err="1" smtClean="0">
                <a:latin typeface="Times New Roman" pitchFamily="18" charset="0"/>
                <a:cs typeface="Times New Roman" pitchFamily="18" charset="0"/>
              </a:rPr>
              <a:t>Bourgeat</a:t>
            </a:r>
            <a:r>
              <a:rPr lang="fr-FR" sz="2800" b="1" dirty="0" smtClean="0">
                <a:latin typeface="Times New Roman" pitchFamily="18" charset="0"/>
                <a:cs typeface="Times New Roman" pitchFamily="18" charset="0"/>
              </a:rPr>
              <a:t> et Catherine Bras.</a:t>
            </a:r>
            <a:r>
              <a:rPr lang="fr-FR" sz="2800" dirty="0" smtClean="0">
                <a:latin typeface="Times New Roman" pitchFamily="18" charset="0"/>
                <a:cs typeface="Times New Roman" pitchFamily="18" charset="0"/>
              </a:rPr>
              <a:t>, 1995, Initial dictionnaire de géographie. HATIER, Paris, 432 p.</a:t>
            </a:r>
          </a:p>
          <a:p>
            <a:pPr marL="0" indent="0" algn="just">
              <a:lnSpc>
                <a:spcPct val="150000"/>
              </a:lnSpc>
              <a:spcBef>
                <a:spcPts val="0"/>
              </a:spcBef>
              <a:buNone/>
            </a:pPr>
            <a:endParaRPr lang="fr-FR" sz="2800" b="1" dirty="0" smtClean="0">
              <a:latin typeface="Times New Roman" pitchFamily="18" charset="0"/>
              <a:cs typeface="Times New Roman" pitchFamily="18" charset="0"/>
            </a:endParaRPr>
          </a:p>
          <a:p>
            <a:pPr marL="0" indent="0" algn="just">
              <a:lnSpc>
                <a:spcPct val="150000"/>
              </a:lnSpc>
              <a:spcBef>
                <a:spcPts val="0"/>
              </a:spcBef>
              <a:buNone/>
            </a:pPr>
            <a:endParaRPr lang="fr-FR" sz="28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fr-FR" sz="2800" dirty="0"/>
          </a:p>
          <a:p>
            <a:pPr marL="0" indent="0" algn="just" rtl="1">
              <a:buNone/>
            </a:pPr>
            <a:endParaRPr lang="fr-FR" sz="2800" dirty="0"/>
          </a:p>
          <a:p>
            <a:pPr marL="0" indent="0" algn="just" rtl="1">
              <a:lnSpc>
                <a:spcPct val="150000"/>
              </a:lnSpc>
              <a:spcBef>
                <a:spcPts val="0"/>
              </a:spcBef>
              <a:buNone/>
            </a:pPr>
            <a:endParaRPr lang="fr-FR"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823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في حين تم خلق جهة الغرب سنة 1920، وفي 11 </a:t>
            </a:r>
            <a:r>
              <a:rPr lang="ar-MA" sz="2800" dirty="0" err="1" smtClean="0"/>
              <a:t>دجنبر</a:t>
            </a:r>
            <a:r>
              <a:rPr lang="ar-MA" sz="2800" dirty="0" smtClean="0"/>
              <a:t> من سنة 1923 صدر نص تنظيمي عن الإقامة الفرنسية بمدن التنظيم الترابي للمغرب، وقد تم تقطيع التراب إلى 4 جهات مدنية هي: الرباط، الدار البيضاء، وجدة والغرب؛</a:t>
            </a:r>
          </a:p>
          <a:p>
            <a:pPr algn="just" rtl="1">
              <a:lnSpc>
                <a:spcPct val="150000"/>
              </a:lnSpc>
              <a:spcBef>
                <a:spcPts val="0"/>
              </a:spcBef>
              <a:buFont typeface="Wingdings" pitchFamily="2" charset="2"/>
              <a:buChar char="Ø"/>
            </a:pPr>
            <a:r>
              <a:rPr lang="ar-MA" sz="2800" dirty="0" smtClean="0"/>
              <a:t>أما الجهات العسكرية فتتمثل في كل من </a:t>
            </a:r>
            <a:r>
              <a:rPr lang="ar-MA" sz="2800" dirty="0" err="1" smtClean="0"/>
              <a:t>فاس</a:t>
            </a:r>
            <a:r>
              <a:rPr lang="ar-MA" sz="2800" dirty="0" smtClean="0"/>
              <a:t>، مكناس ومراكش؛</a:t>
            </a:r>
          </a:p>
          <a:p>
            <a:pPr algn="just" rtl="1">
              <a:lnSpc>
                <a:spcPct val="150000"/>
              </a:lnSpc>
              <a:spcBef>
                <a:spcPts val="0"/>
              </a:spcBef>
              <a:buFont typeface="Wingdings" pitchFamily="2" charset="2"/>
              <a:buChar char="Ø"/>
            </a:pPr>
            <a:r>
              <a:rPr lang="ar-MA" sz="2800" dirty="0" smtClean="0"/>
              <a:t>وبرسم سنة 1935، تم تقسيم المغرب أيضا إلى مناطق مدنية وأخرى عسكرية:</a:t>
            </a:r>
            <a:endParaRPr lang="fr-FR" sz="2800" dirty="0" smtClean="0"/>
          </a:p>
          <a:p>
            <a:pPr algn="just" rtl="1">
              <a:lnSpc>
                <a:spcPct val="150000"/>
              </a:lnSpc>
              <a:spcBef>
                <a:spcPts val="0"/>
              </a:spcBef>
              <a:buNone/>
            </a:pP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تحتوي المناطق المدنية على ثلاث جهات، تتمثل في كل من الدار البيضاء، الرباط </a:t>
            </a:r>
            <a:r>
              <a:rPr lang="ar-MA" sz="2800" dirty="0" err="1" smtClean="0"/>
              <a:t>ووجدة</a:t>
            </a:r>
            <a:r>
              <a:rPr lang="ar-MA" sz="2800" dirty="0" smtClean="0"/>
              <a:t>، ثم ثلاث أقاليم هي: </a:t>
            </a:r>
            <a:r>
              <a:rPr lang="ar-MA" sz="2800" dirty="0" err="1" smtClean="0"/>
              <a:t>آسفي</a:t>
            </a:r>
            <a:r>
              <a:rPr lang="ar-MA" sz="2800" dirty="0" smtClean="0"/>
              <a:t>، القنيطرة والجديدة "</a:t>
            </a:r>
            <a:r>
              <a:rPr lang="ar-MA" sz="2800" dirty="0" err="1" smtClean="0"/>
              <a:t>مازاكان</a:t>
            </a:r>
            <a:r>
              <a:rPr lang="ar-MA" sz="2800" dirty="0" smtClean="0"/>
              <a:t>”؛</a:t>
            </a:r>
          </a:p>
          <a:p>
            <a:pPr algn="just" rtl="1">
              <a:lnSpc>
                <a:spcPct val="150000"/>
              </a:lnSpc>
              <a:spcBef>
                <a:spcPts val="0"/>
              </a:spcBef>
              <a:buFont typeface="Wingdings" pitchFamily="2" charset="2"/>
              <a:buChar char="Ø"/>
            </a:pPr>
            <a:r>
              <a:rPr lang="ar-MA" sz="2800" dirty="0" smtClean="0"/>
              <a:t>أما المناطق العسكرية فتشمل ثلاث جهات، تتمثل في: مكناس، </a:t>
            </a:r>
            <a:r>
              <a:rPr lang="ar-MA" sz="2800" dirty="0" err="1" smtClean="0"/>
              <a:t>فاس</a:t>
            </a:r>
            <a:r>
              <a:rPr lang="ar-MA" sz="2800" dirty="0" smtClean="0"/>
              <a:t> ومراكش، إضافة إلى أربعة أقاليم: </a:t>
            </a:r>
            <a:r>
              <a:rPr lang="ar-MA" sz="2800" dirty="0" err="1" smtClean="0"/>
              <a:t>تازة</a:t>
            </a:r>
            <a:r>
              <a:rPr lang="ar-MA" sz="2800" dirty="0" smtClean="0"/>
              <a:t>، </a:t>
            </a:r>
            <a:r>
              <a:rPr lang="ar-MA" sz="2800" dirty="0" err="1" smtClean="0"/>
              <a:t>تافيلالت</a:t>
            </a:r>
            <a:r>
              <a:rPr lang="ar-MA" sz="2800" dirty="0" smtClean="0"/>
              <a:t>، تخوم </a:t>
            </a:r>
            <a:r>
              <a:rPr lang="ar-MA" sz="2800" dirty="0" err="1" smtClean="0"/>
              <a:t>درعة</a:t>
            </a:r>
            <a:r>
              <a:rPr lang="ar-MA" sz="2800" dirty="0" smtClean="0"/>
              <a:t> ووسط الأطلس؛</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لقد نصب المستعمر على رأس كل جهة عسكرية، ضابطا عسكريا عاما أو ممتازا، ومراقبين مدنيين على مستوى كل مدنية، لمراقبة المدن الكبرى وبسط السيطرة عليها؛</a:t>
            </a:r>
          </a:p>
          <a:p>
            <a:pPr algn="just" rtl="1">
              <a:lnSpc>
                <a:spcPct val="150000"/>
              </a:lnSpc>
              <a:spcBef>
                <a:spcPts val="0"/>
              </a:spcBef>
              <a:buFont typeface="Wingdings" pitchFamily="2" charset="2"/>
              <a:buChar char="Ø"/>
            </a:pPr>
            <a:r>
              <a:rPr lang="ar-MA" sz="2800" dirty="0" smtClean="0"/>
              <a:t>ولتعزيز ذلك تم إحداث المراقبة الحضرية سنة 1947 بالمراكز الحضرية (الرباط، الدار البيضاء، </a:t>
            </a:r>
            <a:r>
              <a:rPr lang="ar-MA" sz="2800" dirty="0" err="1" smtClean="0"/>
              <a:t>فاس</a:t>
            </a:r>
            <a:r>
              <a:rPr lang="ar-MA" sz="2800" dirty="0" smtClean="0"/>
              <a:t>، مراكش، مكناس) وقد نتج عن التدخل الاستعماري في المجال الوطني ظهور قطاعين متناقضين:</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قطاع عصري وقطاع تقليدي وتمخض عن ذلك أيضا ازدواجية </a:t>
            </a:r>
            <a:r>
              <a:rPr lang="ar-MA" sz="2800" dirty="0" err="1" smtClean="0"/>
              <a:t>مجالية</a:t>
            </a:r>
            <a:r>
              <a:rPr lang="ar-MA" sz="2800" dirty="0" smtClean="0"/>
              <a:t> "مغرب نافع ومغرب غير نافع" الذي خلفه الجنرال </a:t>
            </a:r>
            <a:r>
              <a:rPr lang="ar-MA" sz="2800" dirty="0" err="1" smtClean="0"/>
              <a:t>اليوطي</a:t>
            </a:r>
            <a:r>
              <a:rPr lang="ar-MA" sz="2800" dirty="0" smtClean="0"/>
              <a:t> تماشيا مع الظروف الطبيعية التي ساعدت على التمييز بين المغرب الأطلسي والمغرب الإفريقي؛</a:t>
            </a:r>
          </a:p>
          <a:p>
            <a:pPr algn="just" rtl="1">
              <a:lnSpc>
                <a:spcPct val="150000"/>
              </a:lnSpc>
              <a:spcBef>
                <a:spcPts val="0"/>
              </a:spcBef>
              <a:buFont typeface="Wingdings" pitchFamily="2" charset="2"/>
              <a:buChar char="Ø"/>
            </a:pPr>
            <a:r>
              <a:rPr lang="ar-MA" sz="2800" dirty="0" smtClean="0"/>
              <a:t>وأمام الانتفاضات الشعبية ضد الاستعمار تعذر عليه إخضاع المغرب كليا؛</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lnSpcReduction="10000"/>
          </a:bodyPr>
          <a:lstStyle/>
          <a:p>
            <a:pPr algn="just" rtl="1">
              <a:lnSpc>
                <a:spcPct val="150000"/>
              </a:lnSpc>
              <a:spcBef>
                <a:spcPts val="0"/>
              </a:spcBef>
              <a:buFont typeface="Wingdings" pitchFamily="2" charset="2"/>
              <a:buChar char="Ø"/>
            </a:pPr>
            <a:r>
              <a:rPr lang="ar-MA" sz="2800" dirty="0" smtClean="0"/>
              <a:t>الشيء الذي دفع بالتركيز في البداية على المغرب الأطلسي خاصة الدار البيضاء والرباط؛</a:t>
            </a:r>
          </a:p>
          <a:p>
            <a:pPr algn="just" rtl="1">
              <a:lnSpc>
                <a:spcPct val="150000"/>
              </a:lnSpc>
              <a:spcBef>
                <a:spcPts val="0"/>
              </a:spcBef>
              <a:buFont typeface="Wingdings" pitchFamily="2" charset="2"/>
              <a:buChar char="Ø"/>
            </a:pPr>
            <a:r>
              <a:rPr lang="ar-MA" sz="2800" dirty="0" smtClean="0"/>
              <a:t>هذه المناطق تسمى تقليديا ببلاد المخزن، لأن سكانها تميزوا بالركوع والخضوع أكثر من بلاد </a:t>
            </a:r>
            <a:r>
              <a:rPr lang="ar-MA" sz="2800" dirty="0" err="1" smtClean="0"/>
              <a:t>السيبا</a:t>
            </a:r>
            <a:r>
              <a:rPr lang="ar-MA" sz="2800" dirty="0" smtClean="0"/>
              <a:t>، الذين تميزوا بالتمرد والخروج عن طاعة السلطان وأوامره؛</a:t>
            </a:r>
          </a:p>
          <a:p>
            <a:pPr algn="just" rtl="1">
              <a:lnSpc>
                <a:spcPct val="150000"/>
              </a:lnSpc>
              <a:spcBef>
                <a:spcPts val="0"/>
              </a:spcBef>
              <a:buFont typeface="Wingdings" pitchFamily="2" charset="2"/>
              <a:buChar char="Ø"/>
            </a:pPr>
            <a:r>
              <a:rPr lang="ar-MA" sz="2800" dirty="0" smtClean="0"/>
              <a:t>فالمغرب النافع كان يتمثل في مثلث الدار البيضاء، </a:t>
            </a:r>
            <a:r>
              <a:rPr lang="ar-MA" sz="2800" dirty="0" err="1" smtClean="0"/>
              <a:t>فاس</a:t>
            </a:r>
            <a:r>
              <a:rPr lang="ar-MA" sz="2800" dirty="0" smtClean="0"/>
              <a:t> ومراكش، كما كان يشمل المناطق والجهات الغنية فلاحيا؛</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ذات الإمكانيات الاقتصادية المهمة خاصة تلك المتواجدة بالسهول الساحلية الأطلسية: من سهل الغرب بنواحي القنيطرة مرورا بالشاوية </a:t>
            </a:r>
            <a:r>
              <a:rPr lang="ar-MA" sz="2800" dirty="0" err="1" smtClean="0"/>
              <a:t>ودكالة</a:t>
            </a:r>
            <a:r>
              <a:rPr lang="ar-MA" sz="2800" dirty="0" smtClean="0"/>
              <a:t>؛</a:t>
            </a:r>
          </a:p>
          <a:p>
            <a:pPr algn="just" rtl="1">
              <a:lnSpc>
                <a:spcPct val="150000"/>
              </a:lnSpc>
              <a:spcBef>
                <a:spcPts val="0"/>
              </a:spcBef>
              <a:buFont typeface="Wingdings" pitchFamily="2" charset="2"/>
              <a:buChar char="Ø"/>
            </a:pPr>
            <a:r>
              <a:rPr lang="ar-MA" sz="2800" dirty="0" smtClean="0"/>
              <a:t>إضافة إلى أجزاء من </a:t>
            </a:r>
            <a:r>
              <a:rPr lang="ar-MA" sz="2800" dirty="0" err="1" smtClean="0"/>
              <a:t>أحواز</a:t>
            </a:r>
            <a:r>
              <a:rPr lang="ar-MA" sz="2800" dirty="0" smtClean="0"/>
              <a:t> مراكش </a:t>
            </a:r>
            <a:r>
              <a:rPr lang="ar-MA" sz="2800" dirty="0" err="1" smtClean="0"/>
              <a:t>وتادلة</a:t>
            </a:r>
            <a:r>
              <a:rPr lang="ar-MA" sz="2800" dirty="0" smtClean="0"/>
              <a:t> وسهل </a:t>
            </a:r>
            <a:r>
              <a:rPr lang="ar-MA" sz="2800" dirty="0" err="1" smtClean="0"/>
              <a:t>فاس</a:t>
            </a:r>
            <a:r>
              <a:rPr lang="ar-MA" sz="2800" dirty="0" smtClean="0"/>
              <a:t> ومكناس، هذه الجهات هي التي استفادت بشكل خاص من الاستثمارات العمومية خلال فترة الاستعمار؛</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أما المغرب غير النافع، فيتمثل في مختلف الجهات الصغيرة </a:t>
            </a:r>
            <a:r>
              <a:rPr lang="ar-MA" sz="2800" dirty="0" err="1" smtClean="0"/>
              <a:t>والمهمشة</a:t>
            </a:r>
            <a:r>
              <a:rPr lang="ar-MA" sz="2800" dirty="0" smtClean="0"/>
              <a:t>، التي لم تعرف أي نشاط حقيقي، باستثناء النشاط </a:t>
            </a:r>
            <a:r>
              <a:rPr lang="ar-MA" sz="2800" dirty="0" err="1" smtClean="0"/>
              <a:t>المنجمي</a:t>
            </a:r>
            <a:r>
              <a:rPr lang="ar-MA" sz="2800" dirty="0" smtClean="0"/>
              <a:t> </a:t>
            </a:r>
            <a:r>
              <a:rPr lang="ar-MA" sz="2800" dirty="0" err="1" smtClean="0"/>
              <a:t>الاستخراجي</a:t>
            </a:r>
            <a:r>
              <a:rPr lang="ar-MA" sz="2800" dirty="0" smtClean="0"/>
              <a:t> وتسويقه خاما؛</a:t>
            </a:r>
          </a:p>
          <a:p>
            <a:pPr algn="just" rtl="1">
              <a:lnSpc>
                <a:spcPct val="150000"/>
              </a:lnSpc>
              <a:spcBef>
                <a:spcPts val="0"/>
              </a:spcBef>
              <a:buFont typeface="Wingdings" pitchFamily="2" charset="2"/>
              <a:buChar char="Ø"/>
            </a:pPr>
            <a:r>
              <a:rPr lang="ar-MA" sz="2800" dirty="0" smtClean="0"/>
              <a:t>وقد عملت سلطات الاستعمار على خلق مؤسسات ذات طابع </a:t>
            </a:r>
            <a:r>
              <a:rPr lang="ar-MA" sz="2800" dirty="0" err="1" smtClean="0"/>
              <a:t>جهوي</a:t>
            </a:r>
            <a:r>
              <a:rPr lang="ar-MA" sz="2800" dirty="0" smtClean="0"/>
              <a:t> مثل المجالس الإدارية واللجنة الاقتصادية </a:t>
            </a:r>
            <a:r>
              <a:rPr lang="ar-MA" sz="2800" dirty="0" err="1" smtClean="0"/>
              <a:t>الجهوية</a:t>
            </a:r>
            <a:r>
              <a:rPr lang="ar-MA" sz="2800" dirty="0" smtClean="0"/>
              <a:t> عبر قرار رسمي في 01 </a:t>
            </a:r>
            <a:r>
              <a:rPr lang="ar-MA" sz="2800" dirty="0" err="1" smtClean="0"/>
              <a:t>يوليوز</a:t>
            </a:r>
            <a:r>
              <a:rPr lang="ar-MA" sz="2800" dirty="0" smtClean="0"/>
              <a:t> 1936؛</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لقد تم تأسيس المجالس </a:t>
            </a:r>
            <a:r>
              <a:rPr lang="ar-MA" sz="2800" dirty="0" err="1" smtClean="0"/>
              <a:t>الجهوية</a:t>
            </a:r>
            <a:r>
              <a:rPr lang="ar-MA" sz="2800" dirty="0" smtClean="0"/>
              <a:t> برئاسة رئيس الجهة بهدف إيجاد صلة وصل بين الممثلين </a:t>
            </a:r>
            <a:r>
              <a:rPr lang="ar-MA" sz="2800" dirty="0" err="1" smtClean="0"/>
              <a:t>الجهويين</a:t>
            </a:r>
            <a:r>
              <a:rPr lang="ar-MA" sz="2800" dirty="0" smtClean="0"/>
              <a:t> ومختلف إدارات الدولة قصد التوافق وتوحيد الإدارة؛</a:t>
            </a:r>
          </a:p>
          <a:p>
            <a:pPr algn="just" rtl="1">
              <a:lnSpc>
                <a:spcPct val="150000"/>
              </a:lnSpc>
              <a:spcBef>
                <a:spcPts val="0"/>
              </a:spcBef>
              <a:buFont typeface="Wingdings" pitchFamily="2" charset="2"/>
              <a:buChar char="Ø"/>
            </a:pPr>
            <a:r>
              <a:rPr lang="ar-MA" sz="2800" dirty="0" smtClean="0"/>
              <a:t>بعد ذلك تم حذف هذه المجالس سنة 1941 لأنها تتمتع بنفس الاختصاصات التي تتمتع </a:t>
            </a:r>
            <a:r>
              <a:rPr lang="ar-MA" sz="2800" dirty="0" err="1" smtClean="0"/>
              <a:t>بها</a:t>
            </a:r>
            <a:r>
              <a:rPr lang="ar-MA" sz="2800" dirty="0" smtClean="0"/>
              <a:t> اللجان الاقتصادية </a:t>
            </a:r>
            <a:r>
              <a:rPr lang="ar-MA" sz="2800" dirty="0" err="1" smtClean="0"/>
              <a:t>الجهوية</a:t>
            </a:r>
            <a:r>
              <a:rPr lang="ar-MA" sz="2800" dirty="0" smtClean="0"/>
              <a:t>؛</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b="1" dirty="0" smtClean="0"/>
              <a:t>أما بالنسبة لمناطق الاحتلال الإسباني</a:t>
            </a:r>
            <a:r>
              <a:rPr lang="ar-MA" sz="2800" dirty="0" smtClean="0"/>
              <a:t> لشمال المغرب وجنوبه، عرف هو الآخر تقسيما ميز بين مناطق مدنية وأخرى عسكرية في كل من </a:t>
            </a:r>
            <a:r>
              <a:rPr lang="ar-MA" sz="2800" dirty="0" err="1" smtClean="0"/>
              <a:t>الناظور</a:t>
            </a:r>
            <a:r>
              <a:rPr lang="ar-MA" sz="2800" dirty="0" smtClean="0"/>
              <a:t>، </a:t>
            </a:r>
            <a:r>
              <a:rPr lang="ar-MA" sz="2800" dirty="0" err="1" smtClean="0"/>
              <a:t>تطوان</a:t>
            </a:r>
            <a:r>
              <a:rPr lang="ar-MA" sz="2800" dirty="0" smtClean="0"/>
              <a:t>، </a:t>
            </a:r>
            <a:r>
              <a:rPr lang="ar-MA" sz="2800" dirty="0" err="1" smtClean="0"/>
              <a:t>سبتة</a:t>
            </a:r>
            <a:r>
              <a:rPr lang="ar-MA" sz="2800" dirty="0" smtClean="0"/>
              <a:t>، </a:t>
            </a:r>
            <a:r>
              <a:rPr lang="ar-MA" sz="2800" dirty="0" err="1" smtClean="0"/>
              <a:t>مليلية</a:t>
            </a:r>
            <a:r>
              <a:rPr lang="ar-MA" sz="2800" dirty="0" smtClean="0"/>
              <a:t> بالشمال </a:t>
            </a:r>
            <a:r>
              <a:rPr lang="ar-MA" sz="2800" dirty="0" err="1" smtClean="0"/>
              <a:t>وإيفني</a:t>
            </a:r>
            <a:r>
              <a:rPr lang="ar-MA" sz="2800" dirty="0" smtClean="0"/>
              <a:t>، </a:t>
            </a:r>
            <a:r>
              <a:rPr lang="ar-MA" sz="2800" dirty="0" err="1" smtClean="0"/>
              <a:t>طرفاية</a:t>
            </a:r>
            <a:r>
              <a:rPr lang="ar-MA" sz="2800" dirty="0" smtClean="0"/>
              <a:t> ، العيون، الداخلة، والجزر الجعفرية بالأقاليم الجنوبية للمغرب؛</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pPr lvl="0" algn="just" rtl="1"/>
            <a:endParaRPr lang="fr-FR" sz="3200" b="1" dirty="0">
              <a:solidFill>
                <a:srgbClr val="C00000"/>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612648" y="1647844"/>
            <a:ext cx="8153400" cy="4495800"/>
          </a:xfrm>
        </p:spPr>
        <p:txBody>
          <a:bodyPr>
            <a:normAutofit/>
          </a:bodyPr>
          <a:lstStyle/>
          <a:p>
            <a:pPr algn="just" rtl="1">
              <a:lnSpc>
                <a:spcPct val="150000"/>
              </a:lnSpc>
              <a:spcBef>
                <a:spcPts val="0"/>
              </a:spcBef>
              <a:buFont typeface="Wingdings" pitchFamily="2" charset="2"/>
              <a:buChar char="Ø"/>
            </a:pPr>
            <a:r>
              <a:rPr lang="ar-MA" sz="2800" dirty="0" smtClean="0"/>
              <a:t>في 1948 تم تقسيم المغرب إلى 8 جهات من طرف الجغرافي الفرنسي جون </a:t>
            </a:r>
            <a:r>
              <a:rPr lang="ar-MA" sz="2800" dirty="0" err="1" smtClean="0"/>
              <a:t>سليريي</a:t>
            </a:r>
            <a:r>
              <a:rPr lang="ar-MA" sz="2800" dirty="0" smtClean="0"/>
              <a:t> معتمدا على العناصر الجغرافية كمقياس أساسي في التقطيع الترابي؛</a:t>
            </a:r>
          </a:p>
          <a:p>
            <a:pPr algn="just" rtl="1">
              <a:lnSpc>
                <a:spcPct val="150000"/>
              </a:lnSpc>
              <a:spcBef>
                <a:spcPts val="0"/>
              </a:spcBef>
              <a:buFont typeface="Wingdings" pitchFamily="2" charset="2"/>
              <a:buChar char="Ø"/>
            </a:pPr>
            <a:r>
              <a:rPr lang="ar-MA" sz="2800" dirty="0" smtClean="0"/>
              <a:t>فالهدف من التقسيم الاستعماري للتراب المغربي هو بسط سيطرته العسكرية والسياسية وذلك لتيسير استغلال مختلف الثروات الطبيعية والبشرية.</a:t>
            </a:r>
            <a:endParaRPr lang="ar-MA"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2276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11058</TotalTime>
  <Words>7163</Words>
  <Application>Microsoft Office PowerPoint</Application>
  <PresentationFormat>Affichage à l'écran (4:3)</PresentationFormat>
  <Paragraphs>432</Paragraphs>
  <Slides>165</Slides>
  <Notes>5</Notes>
  <HiddenSlides>0</HiddenSlides>
  <MMClips>0</MMClips>
  <ScaleCrop>false</ScaleCrop>
  <HeadingPairs>
    <vt:vector size="4" baseType="variant">
      <vt:variant>
        <vt:lpstr>Thème</vt:lpstr>
      </vt:variant>
      <vt:variant>
        <vt:i4>1</vt:i4>
      </vt:variant>
      <vt:variant>
        <vt:lpstr>Titres des diapositives</vt:lpstr>
      </vt:variant>
      <vt:variant>
        <vt:i4>165</vt:i4>
      </vt:variant>
    </vt:vector>
  </HeadingPairs>
  <TitlesOfParts>
    <vt:vector size="166" baseType="lpstr">
      <vt:lpstr>Médian</vt:lpstr>
      <vt:lpstr>Diapositive 1</vt:lpstr>
      <vt:lpstr>Diapositive 2</vt:lpstr>
      <vt:lpstr>الفــهـــرس</vt:lpstr>
      <vt:lpstr>Diapositive 4</vt:lpstr>
      <vt:lpstr>Diapositive 5</vt:lpstr>
      <vt:lpstr>VI. التقسيم الجهوي للمغرب</vt:lpstr>
      <vt:lpstr>V. الموارد المالية للجهة واختصاصاتها</vt:lpstr>
      <vt:lpstr>IV. علاقة الجهة بالجهوية وصعوبة تنزيلها بالمغرب</vt:lpstr>
      <vt:lpstr>Liste des références</vt:lpstr>
      <vt:lpstr>Diapositive 10</vt:lpstr>
      <vt:lpstr>Diapositive 11</vt:lpstr>
      <vt:lpstr>لائـحــة الـمــراجــع</vt:lpstr>
      <vt:lpstr>Diapositive 13</vt:lpstr>
      <vt:lpstr>Diapositive 14</vt:lpstr>
      <vt:lpstr>Diapositive 15</vt:lpstr>
      <vt:lpstr>تـقــديــــم</vt:lpstr>
      <vt:lpstr>Diapositive 17</vt:lpstr>
      <vt:lpstr>Diapositive 18</vt:lpstr>
      <vt:lpstr>Diapositive 19</vt:lpstr>
      <vt:lpstr>Diapositive 20</vt:lpstr>
      <vt:lpstr>Diapositive 21</vt:lpstr>
      <vt:lpstr>Diapositive 22</vt:lpstr>
      <vt:lpstr>Diapositive 23</vt:lpstr>
      <vt:lpstr>I.المفهوم اللغوي والاصطلاحي للجهة</vt:lpstr>
      <vt:lpstr>Diapositive 25</vt:lpstr>
      <vt:lpstr>Diapositive 26</vt:lpstr>
      <vt:lpstr>Diapositive 27</vt:lpstr>
      <vt:lpstr>Diapositive 28</vt:lpstr>
      <vt:lpstr>2. المفهوم الاصطلاحي للجهة</vt:lpstr>
      <vt:lpstr>2-1. تعريف القانون الإداري المغربي للجهة</vt:lpstr>
      <vt:lpstr>Diapositive 31</vt:lpstr>
      <vt:lpstr>Diapositive 32</vt:lpstr>
      <vt:lpstr>2-2. المفهوم التاريخي للجهة</vt:lpstr>
      <vt:lpstr>Diapositive 34</vt:lpstr>
      <vt:lpstr>Diapositive 35</vt:lpstr>
      <vt:lpstr>2-3. المفهوم الجغرافي للجهة </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II- صعوبة التحديد المصطلحي للجهوية </vt:lpstr>
      <vt:lpstr>1. من الناحية القانونية</vt:lpstr>
      <vt:lpstr>Diapositive 55</vt:lpstr>
      <vt:lpstr>2. من الناحية الاقتصادية</vt:lpstr>
      <vt:lpstr>Diapositive 57</vt:lpstr>
      <vt:lpstr>Diapositive 58</vt:lpstr>
      <vt:lpstr>Diapositive 59</vt:lpstr>
      <vt:lpstr>Diapositive 60</vt:lpstr>
      <vt:lpstr>Diapositive 61</vt:lpstr>
      <vt:lpstr>III. اللامركزية واللاتركيز</vt:lpstr>
      <vt:lpstr>Diapositive 63</vt:lpstr>
      <vt:lpstr>1. اللامركزية</vt:lpstr>
      <vt:lpstr>Diapositive 65</vt:lpstr>
      <vt:lpstr>Diapositive 66</vt:lpstr>
      <vt:lpstr>Diapositive 67</vt:lpstr>
      <vt:lpstr>Diapositive 68</vt:lpstr>
      <vt:lpstr>Diapositive 69</vt:lpstr>
      <vt:lpstr>Diapositive 70</vt:lpstr>
      <vt:lpstr>2. اللاتركيز</vt:lpstr>
      <vt:lpstr>Diapositive 72</vt:lpstr>
      <vt:lpstr>Diapositive 73</vt:lpstr>
      <vt:lpstr>Diapositive 74</vt:lpstr>
      <vt:lpstr>Diapositive 75</vt:lpstr>
      <vt:lpstr>VI. التقسيم الجهوي للمغرب</vt:lpstr>
      <vt:lpstr>Diapositive 77</vt:lpstr>
      <vt:lpstr>Diapositive 78</vt:lpstr>
      <vt:lpstr>Diapositive 79</vt:lpstr>
      <vt:lpstr>Diapositive 80</vt:lpstr>
      <vt:lpstr>Diapositive 81</vt:lpstr>
      <vt:lpstr>Diapositive 82</vt:lpstr>
      <vt:lpstr>Diapositive 83</vt:lpstr>
      <vt:lpstr>2. التقسيم الاستعماري للتراب المغربي</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3. التقسيم الترابي، مرحلة ما بعد الاستقلال</vt:lpstr>
      <vt:lpstr>* التقسيم الجهوي برسم سنة 1971</vt:lpstr>
      <vt:lpstr>Diapositive 102</vt:lpstr>
      <vt:lpstr>Diapositive 103</vt:lpstr>
      <vt:lpstr>Diapositive 104</vt:lpstr>
      <vt:lpstr>Diapositive 105</vt:lpstr>
      <vt:lpstr>Diapositive 106</vt:lpstr>
      <vt:lpstr>* التقسيم االإداري برسم سنة 1997</vt:lpstr>
      <vt:lpstr>Diapositive 108</vt:lpstr>
      <vt:lpstr>Diapositive 109</vt:lpstr>
      <vt:lpstr>Diapositive 110</vt:lpstr>
      <vt:lpstr>Diapositive 111</vt:lpstr>
      <vt:lpstr>Diapositive 112</vt:lpstr>
      <vt:lpstr>* التقسيم الجهوي برسم سنة 2015 </vt:lpstr>
      <vt:lpstr>Diapositive 114</vt:lpstr>
      <vt:lpstr>التقسيم الترابي برسم سنة 2015</vt:lpstr>
      <vt:lpstr>V.علاقة الجهة بالجهوية وصعوبة تنزيلها </vt:lpstr>
      <vt:lpstr>Diapositive 117</vt:lpstr>
      <vt:lpstr>2- صعوبة تنزيل الجهوية بالمغرب</vt:lpstr>
      <vt:lpstr>Diapositive 119</vt:lpstr>
      <vt:lpstr>Diapositive 120</vt:lpstr>
      <vt:lpstr>Diapositive 121</vt:lpstr>
      <vt:lpstr>Diapositive 122</vt:lpstr>
      <vt:lpstr>Diapositive 123</vt:lpstr>
      <vt:lpstr>Diapositive 124</vt:lpstr>
      <vt:lpstr>Diapositive 125</vt:lpstr>
      <vt:lpstr>3. بعض التوصيات لإرساء الجهوية بغية تحقيق التنمية الترابية</vt:lpstr>
      <vt:lpstr>Diapositive 127</vt:lpstr>
      <vt:lpstr>Diapositive 128</vt:lpstr>
      <vt:lpstr>Diapositive 129</vt:lpstr>
      <vt:lpstr>Diapositive 130</vt:lpstr>
      <vt:lpstr>Diapositive 131</vt:lpstr>
      <vt:lpstr>Diapositive 132</vt:lpstr>
      <vt:lpstr>IV.   اختصاصات الجهة ومواردها المالية</vt:lpstr>
      <vt:lpstr>Diapositive 134</vt:lpstr>
      <vt:lpstr>1.1. الاختصاصات الذاتية للجهة</vt:lpstr>
      <vt:lpstr>Diapositive 136</vt:lpstr>
      <vt:lpstr>* على مستوى التكوين المهني والتكوين المستمر للشغل: </vt:lpstr>
      <vt:lpstr>Diapositive 138</vt:lpstr>
      <vt:lpstr>Diapositive 139</vt:lpstr>
      <vt:lpstr>Diapositive 140</vt:lpstr>
      <vt:lpstr>2.1. الاختصاصات المشتركة</vt:lpstr>
      <vt:lpstr>Diapositive 142</vt:lpstr>
      <vt:lpstr>Diapositive 143</vt:lpstr>
      <vt:lpstr>3.1. الاختصاصات المنقولة</vt:lpstr>
      <vt:lpstr>2. صلاحيات رئيس مجلس الجهة</vt:lpstr>
      <vt:lpstr>Diapositive 146</vt:lpstr>
      <vt:lpstr>Diapositive 147</vt:lpstr>
      <vt:lpstr>خــاتــــمة</vt:lpstr>
      <vt:lpstr>Diapositive 149</vt:lpstr>
      <vt:lpstr>Diapositive 150</vt:lpstr>
      <vt:lpstr>Diapositive 151</vt:lpstr>
      <vt:lpstr>Diapositive 152</vt:lpstr>
      <vt:lpstr>Diapositive 153</vt:lpstr>
      <vt:lpstr>Diapositive 154</vt:lpstr>
      <vt:lpstr>Diapositive 155</vt:lpstr>
      <vt:lpstr>Diapositive 156</vt:lpstr>
      <vt:lpstr>Diapositive 157</vt:lpstr>
      <vt:lpstr>Diapositive 158</vt:lpstr>
      <vt:lpstr>Diapositive 159</vt:lpstr>
      <vt:lpstr>Diapositive 160</vt:lpstr>
      <vt:lpstr>Diapositive 161</vt:lpstr>
      <vt:lpstr>Diapositive 162</vt:lpstr>
      <vt:lpstr>Diapositive 163</vt:lpstr>
      <vt:lpstr>Diapositive 164</vt:lpstr>
      <vt:lpstr>Diapositive 165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mickael</dc:creator>
  <cp:lastModifiedBy>Utilisateur Windows</cp:lastModifiedBy>
  <cp:revision>755</cp:revision>
  <dcterms:created xsi:type="dcterms:W3CDTF">2017-09-26T18:50:27Z</dcterms:created>
  <dcterms:modified xsi:type="dcterms:W3CDTF">2020-03-19T19:07:29Z</dcterms:modified>
</cp:coreProperties>
</file>