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97" r:id="rId10"/>
    <p:sldId id="301" r:id="rId11"/>
    <p:sldId id="302" r:id="rId12"/>
    <p:sldId id="270" r:id="rId13"/>
    <p:sldId id="271" r:id="rId14"/>
    <p:sldId id="299" r:id="rId15"/>
    <p:sldId id="298" r:id="rId16"/>
    <p:sldId id="272" r:id="rId17"/>
    <p:sldId id="273" r:id="rId18"/>
    <p:sldId id="274" r:id="rId19"/>
    <p:sldId id="275" r:id="rId20"/>
    <p:sldId id="283" r:id="rId21"/>
    <p:sldId id="300" r:id="rId22"/>
    <p:sldId id="28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83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7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64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93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8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61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3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5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6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2FF4-04E6-4F3A-9D70-E0DEAA6CA9C0}" type="datetimeFigureOut">
              <a:rPr lang="fr-FR" smtClean="0"/>
              <a:t>18/03/2015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AC2F-1191-42CF-851F-7CB9A314E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706845"/>
            <a:ext cx="839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LES Minéraux industriels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33255"/>
            <a:ext cx="3848100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65068" y="5804045"/>
            <a:ext cx="3813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800" b="1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Edwardian Script ITC" pitchFamily="66" charset="0"/>
              </a:rPr>
              <a:t>Pr </a:t>
            </a:r>
            <a:r>
              <a:rPr lang="fr-FR" sz="4800" b="1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Edwardian Script ITC" pitchFamily="66" charset="0"/>
              </a:rPr>
              <a:t>Aissa</a:t>
            </a:r>
            <a:r>
              <a:rPr lang="fr-FR" sz="4800" b="1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Edwardian Script ITC" pitchFamily="66" charset="0"/>
              </a:rPr>
              <a:t> </a:t>
            </a:r>
            <a:r>
              <a:rPr lang="fr-FR" sz="4800" b="1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Edwardian Script ITC" pitchFamily="66" charset="0"/>
              </a:rPr>
              <a:t>M</a:t>
            </a:r>
            <a:r>
              <a:rPr lang="fr-FR" sz="4800" b="1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Edwardian Script ITC" pitchFamily="66" charset="0"/>
              </a:rPr>
              <a:t>asrour</a:t>
            </a:r>
            <a:endParaRPr lang="fr-FR" sz="4800" b="1" spc="0" dirty="0">
              <a:ln w="0"/>
              <a:effectLst>
                <a:reflection blurRad="12700" stA="50000" endPos="50000" dist="5000" dir="5400000" sy="-100000" rotWithShape="0"/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34076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fonction de la couleur du calcaire, on peut avoir plusieurs teinte de granulats </a:t>
            </a:r>
            <a:r>
              <a:rPr lang="fr-FR" dirty="0" smtClean="0">
                <a:sym typeface="Wingdings" pitchFamily="2" charset="2"/>
              </a:rPr>
              <a:t> plusieurs teinte </a:t>
            </a:r>
            <a:r>
              <a:rPr lang="fr-FR" dirty="0" smtClean="0"/>
              <a:t>du l’enduit pour façades ou revêtement du sol..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Routes, génie </a:t>
            </a:r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civil et </a:t>
            </a:r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bâtiments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7056784" cy="31138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1801" y="773055"/>
            <a:ext cx="1764614" cy="24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6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34076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fonction de la couleur du calcaire, on peut avoir plusieurs teinte de granulats </a:t>
            </a:r>
            <a:r>
              <a:rPr lang="fr-FR" dirty="0" smtClean="0">
                <a:sym typeface="Wingdings" pitchFamily="2" charset="2"/>
              </a:rPr>
              <a:t> plusieurs teinte </a:t>
            </a:r>
            <a:r>
              <a:rPr lang="fr-FR" dirty="0" smtClean="0"/>
              <a:t>du l’enduit pour façades ou revêtement du sol..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Routes, génie </a:t>
            </a:r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civil et </a:t>
            </a:r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bâtiments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0192" y="1124744"/>
            <a:ext cx="2520280" cy="35248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5010150" cy="3448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5157192"/>
            <a:ext cx="1111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Sol</a:t>
            </a:r>
            <a:endParaRPr lang="fr-FR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16" y="4653136"/>
            <a:ext cx="228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Façade</a:t>
            </a:r>
            <a:endParaRPr lang="fr-FR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01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60232" y="3429000"/>
            <a:ext cx="108012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283968" y="4149080"/>
            <a:ext cx="1080120" cy="576064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15616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industrie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42" y="2332"/>
            <a:ext cx="290777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Calcaire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pour </a:t>
            </a:r>
            <a:r>
              <a:rPr lang="fr-FR" dirty="0">
                <a:solidFill>
                  <a:schemeClr val="bg1"/>
                </a:solidFill>
              </a:rPr>
              <a:t>produire du</a:t>
            </a:r>
            <a:r>
              <a:rPr lang="fr-FR" dirty="0"/>
              <a:t> </a:t>
            </a:r>
            <a:r>
              <a:rPr lang="fr-FR" b="1" dirty="0">
                <a:solidFill>
                  <a:srgbClr val="FFFF00"/>
                </a:solidFill>
              </a:rPr>
              <a:t>carbonate de sodium</a:t>
            </a:r>
            <a:r>
              <a:rPr lang="fr-FR" dirty="0"/>
              <a:t> </a:t>
            </a:r>
            <a:r>
              <a:rPr lang="fr-FR" dirty="0">
                <a:solidFill>
                  <a:schemeClr val="bg1"/>
                </a:solidFill>
              </a:rPr>
              <a:t>et du </a:t>
            </a:r>
            <a:r>
              <a:rPr lang="fr-F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chlorure de calcium</a:t>
            </a:r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</a:t>
            </a:r>
            <a:r>
              <a:rPr lang="fr-FR" dirty="0">
                <a:solidFill>
                  <a:schemeClr val="bg1"/>
                </a:solidFill>
              </a:rPr>
              <a:t>selon le </a:t>
            </a:r>
            <a:r>
              <a:rPr lang="fr-FR" b="1" dirty="0">
                <a:solidFill>
                  <a:schemeClr val="bg1"/>
                </a:solidFill>
              </a:rPr>
              <a:t>procédé Solvay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832648" cy="3985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2060848"/>
            <a:ext cx="936104" cy="576064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63688" y="21328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CaCO</a:t>
            </a:r>
            <a:r>
              <a:rPr lang="fr-FR" sz="2000" b="1" baseline="-25000" dirty="0" smtClean="0"/>
              <a:t>3</a:t>
            </a:r>
            <a:endParaRPr lang="fr-FR" sz="2000" b="1" baseline="-25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6" t="76332" r="167" b="1"/>
          <a:stretch/>
        </p:blipFill>
        <p:spPr>
          <a:xfrm>
            <a:off x="251520" y="2742044"/>
            <a:ext cx="2548890" cy="162306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3573" r="18194" b="2470"/>
          <a:stretch/>
        </p:blipFill>
        <p:spPr>
          <a:xfrm>
            <a:off x="4880610" y="5074921"/>
            <a:ext cx="1177290" cy="162306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733256"/>
            <a:ext cx="1152128" cy="95499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0" t="6320" r="8080" b="22160"/>
          <a:stretch/>
        </p:blipFill>
        <p:spPr>
          <a:xfrm>
            <a:off x="7574673" y="4221088"/>
            <a:ext cx="1353303" cy="2026554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13200" r="20000" b="10320"/>
          <a:stretch/>
        </p:blipFill>
        <p:spPr>
          <a:xfrm>
            <a:off x="6660232" y="5157192"/>
            <a:ext cx="1163578" cy="1103552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4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industrie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40050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Calcaire</a:t>
            </a:r>
            <a:r>
              <a:rPr lang="fr-FR" dirty="0" smtClean="0"/>
              <a:t> </a:t>
            </a:r>
            <a:r>
              <a:rPr lang="fr-FR" dirty="0"/>
              <a:t>comme fondant dans la fusion du verre (</a:t>
            </a:r>
            <a:r>
              <a:rPr lang="fr-FR" b="1" i="1" dirty="0"/>
              <a:t>en sable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r="51125" b="23000"/>
          <a:stretch/>
        </p:blipFill>
        <p:spPr>
          <a:xfrm>
            <a:off x="179512" y="1916832"/>
            <a:ext cx="1900471" cy="1944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6762750" cy="3371850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1600200" y="1390240"/>
            <a:ext cx="1967116" cy="1043226"/>
          </a:xfrm>
          <a:custGeom>
            <a:avLst/>
            <a:gdLst>
              <a:gd name="connsiteX0" fmla="*/ 0 w 2754630"/>
              <a:gd name="connsiteY0" fmla="*/ 912594 h 912594"/>
              <a:gd name="connsiteX1" fmla="*/ 1291590 w 2754630"/>
              <a:gd name="connsiteY1" fmla="*/ 32484 h 912594"/>
              <a:gd name="connsiteX2" fmla="*/ 2308860 w 2754630"/>
              <a:gd name="connsiteY2" fmla="*/ 249654 h 912594"/>
              <a:gd name="connsiteX3" fmla="*/ 2754630 w 2754630"/>
              <a:gd name="connsiteY3" fmla="*/ 821154 h 912594"/>
              <a:gd name="connsiteX0" fmla="*/ 0 w 2754630"/>
              <a:gd name="connsiteY0" fmla="*/ 924271 h 924271"/>
              <a:gd name="connsiteX1" fmla="*/ 1291590 w 2754630"/>
              <a:gd name="connsiteY1" fmla="*/ 44161 h 924271"/>
              <a:gd name="connsiteX2" fmla="*/ 2251710 w 2754630"/>
              <a:gd name="connsiteY2" fmla="*/ 204181 h 924271"/>
              <a:gd name="connsiteX3" fmla="*/ 2754630 w 2754630"/>
              <a:gd name="connsiteY3" fmla="*/ 832831 h 924271"/>
              <a:gd name="connsiteX0" fmla="*/ 0 w 2754630"/>
              <a:gd name="connsiteY0" fmla="*/ 931956 h 931956"/>
              <a:gd name="connsiteX1" fmla="*/ 1291590 w 2754630"/>
              <a:gd name="connsiteY1" fmla="*/ 51846 h 931956"/>
              <a:gd name="connsiteX2" fmla="*/ 2251710 w 2754630"/>
              <a:gd name="connsiteY2" fmla="*/ 211866 h 931956"/>
              <a:gd name="connsiteX3" fmla="*/ 2754630 w 2754630"/>
              <a:gd name="connsiteY3" fmla="*/ 840516 h 931956"/>
              <a:gd name="connsiteX0" fmla="*/ 0 w 2754630"/>
              <a:gd name="connsiteY0" fmla="*/ 926372 h 926372"/>
              <a:gd name="connsiteX1" fmla="*/ 1291590 w 2754630"/>
              <a:gd name="connsiteY1" fmla="*/ 46262 h 926372"/>
              <a:gd name="connsiteX2" fmla="*/ 2251710 w 2754630"/>
              <a:gd name="connsiteY2" fmla="*/ 206282 h 926372"/>
              <a:gd name="connsiteX3" fmla="*/ 2754630 w 2754630"/>
              <a:gd name="connsiteY3" fmla="*/ 916440 h 926372"/>
              <a:gd name="connsiteX0" fmla="*/ 0 w 2884183"/>
              <a:gd name="connsiteY0" fmla="*/ 1223114 h 1223113"/>
              <a:gd name="connsiteX1" fmla="*/ 1421143 w 2884183"/>
              <a:gd name="connsiteY1" fmla="*/ 66301 h 1223113"/>
              <a:gd name="connsiteX2" fmla="*/ 2381263 w 2884183"/>
              <a:gd name="connsiteY2" fmla="*/ 226321 h 1223113"/>
              <a:gd name="connsiteX3" fmla="*/ 2884183 w 2884183"/>
              <a:gd name="connsiteY3" fmla="*/ 936479 h 1223113"/>
              <a:gd name="connsiteX0" fmla="*/ 0 w 2884183"/>
              <a:gd name="connsiteY0" fmla="*/ 1273412 h 1273412"/>
              <a:gd name="connsiteX1" fmla="*/ 1421143 w 2884183"/>
              <a:gd name="connsiteY1" fmla="*/ 116599 h 1273412"/>
              <a:gd name="connsiteX2" fmla="*/ 2413651 w 2884183"/>
              <a:gd name="connsiteY2" fmla="*/ 138268 h 1273412"/>
              <a:gd name="connsiteX3" fmla="*/ 2884183 w 2884183"/>
              <a:gd name="connsiteY3" fmla="*/ 986777 h 1273412"/>
              <a:gd name="connsiteX0" fmla="*/ 0 w 2787019"/>
              <a:gd name="connsiteY0" fmla="*/ 1262745 h 1262745"/>
              <a:gd name="connsiteX1" fmla="*/ 1421143 w 2787019"/>
              <a:gd name="connsiteY1" fmla="*/ 105932 h 1262745"/>
              <a:gd name="connsiteX2" fmla="*/ 2413651 w 2787019"/>
              <a:gd name="connsiteY2" fmla="*/ 127601 h 1262745"/>
              <a:gd name="connsiteX3" fmla="*/ 2787019 w 2787019"/>
              <a:gd name="connsiteY3" fmla="*/ 768583 h 126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019" h="1262745">
                <a:moveTo>
                  <a:pt x="0" y="1262745"/>
                </a:moveTo>
                <a:cubicBezTo>
                  <a:pt x="453390" y="877935"/>
                  <a:pt x="1018868" y="295123"/>
                  <a:pt x="1421143" y="105932"/>
                </a:cubicBezTo>
                <a:cubicBezTo>
                  <a:pt x="1823418" y="-83259"/>
                  <a:pt x="2186005" y="17159"/>
                  <a:pt x="2413651" y="127601"/>
                </a:cubicBezTo>
                <a:cubicBezTo>
                  <a:pt x="2641297" y="238043"/>
                  <a:pt x="2686054" y="548555"/>
                  <a:pt x="2787019" y="768583"/>
                </a:cubicBezTo>
              </a:path>
            </a:pathLst>
          </a:custGeom>
          <a:noFill/>
          <a:ln w="63500" cmpd="sng">
            <a:solidFill>
              <a:schemeClr val="accent2">
                <a:lumMod val="75000"/>
              </a:schemeClr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79576" y="5373216"/>
            <a:ext cx="5948808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Fabrication du verre</a:t>
            </a:r>
          </a:p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(par recyclage)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95936" y="1340768"/>
            <a:ext cx="1656184" cy="369332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Débris de verre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0" name="Connecteur droit 9"/>
          <p:cNvCxnSpPr>
            <a:stCxn id="8" idx="2"/>
          </p:cNvCxnSpPr>
          <p:nvPr/>
        </p:nvCxnSpPr>
        <p:spPr>
          <a:xfrm flipH="1">
            <a:off x="4499992" y="1710100"/>
            <a:ext cx="324036" cy="35074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industrie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1340768"/>
            <a:ext cx="5948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Fabrication du verre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2564904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fr-FR" sz="3200" dirty="0" smtClean="0"/>
              <a:t>Pour </a:t>
            </a:r>
            <a:r>
              <a:rPr lang="fr-FR" sz="3200" dirty="0"/>
              <a:t>faire une tonne d'</a:t>
            </a:r>
            <a:r>
              <a:rPr lang="fr-FR" sz="3200" b="1" dirty="0"/>
              <a:t>acier</a:t>
            </a:r>
            <a:r>
              <a:rPr lang="fr-FR" sz="3200" dirty="0"/>
              <a:t> il faut </a:t>
            </a: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150 kg de calcaire et 50 kg de chaux </a:t>
            </a:r>
            <a:endParaRPr lang="fr-FR" sz="3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fr-FR" sz="3200" dirty="0" smtClean="0"/>
              <a:t>Pour </a:t>
            </a:r>
            <a:r>
              <a:rPr lang="fr-FR" sz="3200" dirty="0"/>
              <a:t>faire une tonne </a:t>
            </a:r>
            <a:r>
              <a:rPr lang="fr-FR" sz="3200" dirty="0" smtClean="0"/>
              <a:t>de </a:t>
            </a:r>
            <a:r>
              <a:rPr lang="fr-FR" sz="3200" b="1" dirty="0" smtClean="0"/>
              <a:t>verre</a:t>
            </a:r>
            <a:r>
              <a:rPr lang="fr-FR" sz="3200" dirty="0"/>
              <a:t>, à part les 700 kg de sable (silice) il faut </a:t>
            </a: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300 kg de calcaire</a:t>
            </a:r>
            <a:r>
              <a:rPr lang="fr-FR" sz="3200" dirty="0"/>
              <a:t> et 130 kg de soude qui, elle, nécessite </a:t>
            </a: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1300 kg de calcaire </a:t>
            </a:r>
            <a:r>
              <a:rPr lang="fr-FR" sz="3200" dirty="0"/>
              <a:t>à la tonne !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4182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industrie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436510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Calcaire</a:t>
            </a:r>
            <a:r>
              <a:rPr lang="fr-FR" dirty="0" smtClean="0"/>
              <a:t> </a:t>
            </a:r>
            <a:r>
              <a:rPr lang="fr-FR" dirty="0"/>
              <a:t>comme fondant </a:t>
            </a:r>
            <a:r>
              <a:rPr lang="fr-FR" dirty="0" smtClean="0"/>
              <a:t>dans la fusion des métaux ferreux (</a:t>
            </a:r>
            <a:r>
              <a:rPr lang="fr-FR" b="1" i="1" dirty="0" smtClean="0"/>
              <a:t>en castines)</a:t>
            </a:r>
          </a:p>
          <a:p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i="1" dirty="0" smtClean="0"/>
              <a:t>castine</a:t>
            </a:r>
            <a:r>
              <a:rPr lang="fr-FR" dirty="0" smtClean="0"/>
              <a:t>= granulat moyen 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5" r="51714"/>
          <a:stretch/>
        </p:blipFill>
        <p:spPr>
          <a:xfrm>
            <a:off x="179512" y="2276872"/>
            <a:ext cx="2808312" cy="1962495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1691640" y="1386730"/>
            <a:ext cx="3152388" cy="1247900"/>
          </a:xfrm>
          <a:custGeom>
            <a:avLst/>
            <a:gdLst>
              <a:gd name="connsiteX0" fmla="*/ 0 w 2754630"/>
              <a:gd name="connsiteY0" fmla="*/ 912594 h 912594"/>
              <a:gd name="connsiteX1" fmla="*/ 1291590 w 2754630"/>
              <a:gd name="connsiteY1" fmla="*/ 32484 h 912594"/>
              <a:gd name="connsiteX2" fmla="*/ 2308860 w 2754630"/>
              <a:gd name="connsiteY2" fmla="*/ 249654 h 912594"/>
              <a:gd name="connsiteX3" fmla="*/ 2754630 w 2754630"/>
              <a:gd name="connsiteY3" fmla="*/ 821154 h 912594"/>
              <a:gd name="connsiteX0" fmla="*/ 0 w 2754630"/>
              <a:gd name="connsiteY0" fmla="*/ 924271 h 924271"/>
              <a:gd name="connsiteX1" fmla="*/ 1291590 w 2754630"/>
              <a:gd name="connsiteY1" fmla="*/ 44161 h 924271"/>
              <a:gd name="connsiteX2" fmla="*/ 2251710 w 2754630"/>
              <a:gd name="connsiteY2" fmla="*/ 204181 h 924271"/>
              <a:gd name="connsiteX3" fmla="*/ 2754630 w 2754630"/>
              <a:gd name="connsiteY3" fmla="*/ 832831 h 924271"/>
              <a:gd name="connsiteX0" fmla="*/ 0 w 2754630"/>
              <a:gd name="connsiteY0" fmla="*/ 931956 h 931956"/>
              <a:gd name="connsiteX1" fmla="*/ 1291590 w 2754630"/>
              <a:gd name="connsiteY1" fmla="*/ 51846 h 931956"/>
              <a:gd name="connsiteX2" fmla="*/ 2251710 w 2754630"/>
              <a:gd name="connsiteY2" fmla="*/ 211866 h 931956"/>
              <a:gd name="connsiteX3" fmla="*/ 2754630 w 2754630"/>
              <a:gd name="connsiteY3" fmla="*/ 840516 h 931956"/>
              <a:gd name="connsiteX0" fmla="*/ 0 w 2754630"/>
              <a:gd name="connsiteY0" fmla="*/ 926372 h 926372"/>
              <a:gd name="connsiteX1" fmla="*/ 1291590 w 2754630"/>
              <a:gd name="connsiteY1" fmla="*/ 46262 h 926372"/>
              <a:gd name="connsiteX2" fmla="*/ 2251710 w 2754630"/>
              <a:gd name="connsiteY2" fmla="*/ 206282 h 926372"/>
              <a:gd name="connsiteX3" fmla="*/ 2754630 w 2754630"/>
              <a:gd name="connsiteY3" fmla="*/ 916440 h 926372"/>
              <a:gd name="connsiteX0" fmla="*/ 0 w 3755685"/>
              <a:gd name="connsiteY0" fmla="*/ 916351 h 916351"/>
              <a:gd name="connsiteX1" fmla="*/ 1291590 w 3755685"/>
              <a:gd name="connsiteY1" fmla="*/ 36241 h 916351"/>
              <a:gd name="connsiteX2" fmla="*/ 2251710 w 3755685"/>
              <a:gd name="connsiteY2" fmla="*/ 196261 h 916351"/>
              <a:gd name="connsiteX3" fmla="*/ 3755685 w 3755685"/>
              <a:gd name="connsiteY3" fmla="*/ 452303 h 916351"/>
              <a:gd name="connsiteX0" fmla="*/ 0 w 3755685"/>
              <a:gd name="connsiteY0" fmla="*/ 889836 h 889836"/>
              <a:gd name="connsiteX1" fmla="*/ 1291590 w 3755685"/>
              <a:gd name="connsiteY1" fmla="*/ 9726 h 889836"/>
              <a:gd name="connsiteX2" fmla="*/ 3755685 w 3755685"/>
              <a:gd name="connsiteY2" fmla="*/ 425788 h 889836"/>
              <a:gd name="connsiteX0" fmla="*/ 0 w 3755685"/>
              <a:gd name="connsiteY0" fmla="*/ 1050321 h 1050321"/>
              <a:gd name="connsiteX1" fmla="*/ 2338671 w 3755685"/>
              <a:gd name="connsiteY1" fmla="*/ 7195 h 1050321"/>
              <a:gd name="connsiteX2" fmla="*/ 3755685 w 3755685"/>
              <a:gd name="connsiteY2" fmla="*/ 586273 h 1050321"/>
              <a:gd name="connsiteX0" fmla="*/ 0 w 3755685"/>
              <a:gd name="connsiteY0" fmla="*/ 1049935 h 1049935"/>
              <a:gd name="connsiteX1" fmla="*/ 2338671 w 3755685"/>
              <a:gd name="connsiteY1" fmla="*/ 6809 h 1049935"/>
              <a:gd name="connsiteX2" fmla="*/ 3755685 w 3755685"/>
              <a:gd name="connsiteY2" fmla="*/ 585887 h 1049935"/>
              <a:gd name="connsiteX0" fmla="*/ 0 w 3755685"/>
              <a:gd name="connsiteY0" fmla="*/ 1046688 h 1046688"/>
              <a:gd name="connsiteX1" fmla="*/ 2338671 w 3755685"/>
              <a:gd name="connsiteY1" fmla="*/ 3562 h 1046688"/>
              <a:gd name="connsiteX2" fmla="*/ 3755685 w 3755685"/>
              <a:gd name="connsiteY2" fmla="*/ 699080 h 1046688"/>
              <a:gd name="connsiteX0" fmla="*/ 0 w 3755685"/>
              <a:gd name="connsiteY0" fmla="*/ 1050383 h 1050383"/>
              <a:gd name="connsiteX1" fmla="*/ 2338671 w 3755685"/>
              <a:gd name="connsiteY1" fmla="*/ 7257 h 1050383"/>
              <a:gd name="connsiteX2" fmla="*/ 3755685 w 3755685"/>
              <a:gd name="connsiteY2" fmla="*/ 702775 h 1050383"/>
              <a:gd name="connsiteX0" fmla="*/ 0 w 3755685"/>
              <a:gd name="connsiteY0" fmla="*/ 1353742 h 1353743"/>
              <a:gd name="connsiteX1" fmla="*/ 2338671 w 3755685"/>
              <a:gd name="connsiteY1" fmla="*/ 19516 h 1353743"/>
              <a:gd name="connsiteX2" fmla="*/ 3755685 w 3755685"/>
              <a:gd name="connsiteY2" fmla="*/ 715034 h 1353743"/>
              <a:gd name="connsiteX0" fmla="*/ 0 w 3574251"/>
              <a:gd name="connsiteY0" fmla="*/ 1378382 h 1378382"/>
              <a:gd name="connsiteX1" fmla="*/ 2338671 w 3574251"/>
              <a:gd name="connsiteY1" fmla="*/ 44156 h 1378382"/>
              <a:gd name="connsiteX2" fmla="*/ 3574251 w 3574251"/>
              <a:gd name="connsiteY2" fmla="*/ 553370 h 1378382"/>
              <a:gd name="connsiteX0" fmla="*/ 0 w 3574251"/>
              <a:gd name="connsiteY0" fmla="*/ 1271266 h 1271266"/>
              <a:gd name="connsiteX1" fmla="*/ 2170197 w 3574251"/>
              <a:gd name="connsiteY1" fmla="*/ 65124 h 1271266"/>
              <a:gd name="connsiteX2" fmla="*/ 3574251 w 3574251"/>
              <a:gd name="connsiteY2" fmla="*/ 446254 h 127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4251" h="1271266">
                <a:moveTo>
                  <a:pt x="0" y="1271266"/>
                </a:moveTo>
                <a:cubicBezTo>
                  <a:pt x="453390" y="886456"/>
                  <a:pt x="1574489" y="202626"/>
                  <a:pt x="2170197" y="65124"/>
                </a:cubicBezTo>
                <a:cubicBezTo>
                  <a:pt x="2765905" y="-72378"/>
                  <a:pt x="3198975" y="-13034"/>
                  <a:pt x="3574251" y="446254"/>
                </a:cubicBezTo>
              </a:path>
            </a:pathLst>
          </a:custGeom>
          <a:noFill/>
          <a:ln w="63500" cmpd="sng">
            <a:solidFill>
              <a:schemeClr val="accent2">
                <a:lumMod val="75000"/>
              </a:schemeClr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3810000" cy="4981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764704"/>
            <a:ext cx="3105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Sidérurgie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1196752"/>
            <a:ext cx="10081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1625987" cy="10081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1828800" cy="12557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596336" y="620688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Coke (charbon/ anthracite)</a:t>
            </a:r>
          </a:p>
          <a:p>
            <a:endParaRPr lang="fr-FR" sz="1600" dirty="0"/>
          </a:p>
          <a:p>
            <a:r>
              <a:rPr lang="fr-FR" sz="1600" dirty="0" smtClean="0"/>
              <a:t>Minerai </a:t>
            </a:r>
          </a:p>
          <a:p>
            <a:r>
              <a:rPr lang="fr-FR" sz="1600" dirty="0" smtClean="0"/>
              <a:t>de fer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980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industrie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543425" cy="459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5445224"/>
            <a:ext cx="6207725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Fabrication du sucre</a:t>
            </a:r>
          </a:p>
          <a:p>
            <a:pPr algn="ctr"/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(raffinage)</a:t>
            </a:r>
            <a:endParaRPr lang="fr-FR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industrie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268760"/>
            <a:ext cx="7399025" cy="4248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1960" y="1340768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9467" y="5373216"/>
            <a:ext cx="6207725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Fabrication du sucre</a:t>
            </a:r>
          </a:p>
          <a:p>
            <a:pPr algn="ctr"/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(raffinage)</a:t>
            </a:r>
            <a:endParaRPr lang="fr-FR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50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industrie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03648" y="2420888"/>
            <a:ext cx="6696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 smtClean="0"/>
              <a:t>La fabrication </a:t>
            </a:r>
            <a:r>
              <a:rPr lang="fr-FR" sz="3200" u="sng" dirty="0" smtClean="0"/>
              <a:t>d’une tonne </a:t>
            </a:r>
            <a:r>
              <a:rPr lang="fr-FR" sz="3200" u="sng" dirty="0"/>
              <a:t>de papier </a:t>
            </a:r>
            <a:r>
              <a:rPr lang="fr-FR" sz="3200" dirty="0" smtClean="0"/>
              <a:t>consomme </a:t>
            </a: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250 à 300 kg de calcaire </a:t>
            </a:r>
            <a:r>
              <a:rPr lang="fr-FR" sz="3200" dirty="0" smtClean="0"/>
              <a:t>pour blanchiment de la pate de papier</a:t>
            </a:r>
            <a:endParaRPr lang="fr-FR" sz="3200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24964" y="5373216"/>
            <a:ext cx="6336735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Fabrication du PAPIER</a:t>
            </a:r>
          </a:p>
        </p:txBody>
      </p:sp>
    </p:spTree>
    <p:extLst>
      <p:ext uri="{BB962C8B-B14F-4D97-AF65-F5344CB8AC3E}">
        <p14:creationId xmlns:p14="http://schemas.microsoft.com/office/powerpoint/2010/main" val="40239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industrie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037462" cy="47258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3648" y="5638889"/>
            <a:ext cx="6336735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Fabrication du PAPIER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672" y="2564904"/>
            <a:ext cx="1296144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0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0099" y="706845"/>
            <a:ext cx="6923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Différents usages</a:t>
            </a:r>
          </a:p>
          <a:p>
            <a:pPr algn="ctr"/>
            <a:r>
              <a:rPr lang="fr-FR" sz="5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De la pierre calcaire</a:t>
            </a:r>
            <a:endParaRPr lang="fr-FR" sz="54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256584" cy="39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Agriculture et élevage 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268760"/>
            <a:ext cx="46805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Calcaire</a:t>
            </a:r>
            <a:r>
              <a:rPr lang="fr-FR" dirty="0" smtClean="0"/>
              <a:t> comme neutralisant des sols acidifiés..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092280" cy="4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Agriculture et élevage 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6201097" cy="465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51520" y="1268760"/>
            <a:ext cx="273630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Calcaire</a:t>
            </a:r>
            <a:r>
              <a:rPr lang="fr-FR" dirty="0" smtClean="0"/>
              <a:t> broyés en poudre comme substance d’amendement des sols acides..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50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332656"/>
            <a:ext cx="6748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Agriculture et élevage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268760"/>
            <a:ext cx="273630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Calcaire</a:t>
            </a:r>
            <a:r>
              <a:rPr lang="fr-FR" dirty="0" smtClean="0"/>
              <a:t> broyés en sable ou granulés comme aliment d’apport calcique pour volaille et bétail..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448175" cy="3333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4973950" cy="54025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91125"/>
            <a:ext cx="2667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2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83671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Les domaines d’utilisation des calcaires :</a:t>
            </a:r>
          </a:p>
          <a:p>
            <a:endParaRPr lang="fr-FR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génie civil et </a:t>
            </a: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bâtiments;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Industrie;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et élevage. </a:t>
            </a:r>
            <a:endParaRPr lang="fr-FR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1988840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 béton "standard" tous usages : il faut le doser à 350 Kg de ciment par mètre cube de béton. </a:t>
            </a:r>
            <a:endParaRPr lang="fr-FR" dirty="0" smtClean="0"/>
          </a:p>
          <a:p>
            <a:r>
              <a:rPr lang="fr-FR" dirty="0" smtClean="0"/>
              <a:t>Ce </a:t>
            </a:r>
            <a:r>
              <a:rPr lang="fr-FR" dirty="0"/>
              <a:t>dosage s'obtient très facilement par la règle des </a:t>
            </a:r>
            <a:r>
              <a:rPr lang="fr-FR" b="1" dirty="0"/>
              <a:t>1-2-3</a:t>
            </a:r>
            <a:r>
              <a:rPr lang="fr-FR" dirty="0"/>
              <a:t> : pour remplir la bétonneuse, mettre </a:t>
            </a:r>
            <a:r>
              <a:rPr lang="fr-FR" b="1" dirty="0"/>
              <a:t>1</a:t>
            </a:r>
            <a:r>
              <a:rPr lang="fr-FR" dirty="0"/>
              <a:t> seau de ciment, </a:t>
            </a:r>
            <a:r>
              <a:rPr lang="fr-FR" b="1" dirty="0"/>
              <a:t>2</a:t>
            </a:r>
            <a:r>
              <a:rPr lang="fr-FR" dirty="0"/>
              <a:t> seaux de sable, </a:t>
            </a:r>
            <a:r>
              <a:rPr lang="fr-FR" b="1" dirty="0"/>
              <a:t>3</a:t>
            </a:r>
            <a:r>
              <a:rPr lang="fr-FR" dirty="0"/>
              <a:t> de graviers.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89733"/>
            <a:ext cx="2857500" cy="2143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33" y="2636912"/>
            <a:ext cx="5254666" cy="4214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Routes, génie </a:t>
            </a:r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civil et </a:t>
            </a:r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bâtiments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39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/>
          <a:stretch/>
        </p:blipFill>
        <p:spPr>
          <a:xfrm>
            <a:off x="3131840" y="2276872"/>
            <a:ext cx="5303500" cy="33230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2348880"/>
            <a:ext cx="223224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Le ciment contient 80% de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calcaire</a:t>
            </a:r>
            <a:r>
              <a:rPr lang="fr-FR" sz="2400" dirty="0"/>
              <a:t> et 20% d'argile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Routes, génie </a:t>
            </a:r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civil et </a:t>
            </a:r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bâtiments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35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188640"/>
            <a:ext cx="67480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Routes, génie civil </a:t>
            </a:r>
            <a:endParaRPr lang="fr-FR" sz="3600" b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et </a:t>
            </a:r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bâtiments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85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Routes, génie </a:t>
            </a:r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civil et </a:t>
            </a:r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bâtiments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2204864"/>
            <a:ext cx="2304256" cy="923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Calcaire</a:t>
            </a:r>
            <a:r>
              <a:rPr lang="fr-FR" dirty="0" smtClean="0"/>
              <a:t> comme</a:t>
            </a:r>
            <a:r>
              <a:rPr lang="fr-FR" dirty="0"/>
              <a:t> roche à bâtir utilisée dans la </a:t>
            </a:r>
            <a:r>
              <a:rPr lang="fr-FR" dirty="0" smtClean="0"/>
              <a:t>construction..</a:t>
            </a:r>
            <a:r>
              <a:rPr lang="fr-FR" dirty="0"/>
              <a:t> 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6" r="23389"/>
          <a:stretch/>
        </p:blipFill>
        <p:spPr>
          <a:xfrm rot="5400000">
            <a:off x="4177963" y="3751029"/>
            <a:ext cx="845820" cy="13538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2381250" cy="2000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77072"/>
            <a:ext cx="3199904" cy="23999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85184"/>
            <a:ext cx="4724400" cy="1495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4"/>
          <a:stretch/>
        </p:blipFill>
        <p:spPr>
          <a:xfrm>
            <a:off x="5580112" y="1772816"/>
            <a:ext cx="3396630" cy="28935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87824" y="14127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Plaque de revêtement</a:t>
            </a:r>
            <a:r>
              <a:rPr lang="fr-FR" dirty="0"/>
              <a:t>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84168" y="143426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Pierre de construction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371703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Pierre de dallage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28184" y="472514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Pierre de dallage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23928" y="429309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Brique pleine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0053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Routes, génie </a:t>
            </a:r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civil et </a:t>
            </a:r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bâtiments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1268760"/>
            <a:ext cx="252028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Calcaire</a:t>
            </a:r>
            <a:r>
              <a:rPr lang="fr-FR" dirty="0" smtClean="0"/>
              <a:t> comme </a:t>
            </a:r>
            <a:r>
              <a:rPr lang="fr-FR" dirty="0"/>
              <a:t>matériau d'empierrement de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/>
              <a:t>voirie : </a:t>
            </a:r>
            <a:r>
              <a:rPr lang="fr-FR" b="1" dirty="0" smtClean="0">
                <a:solidFill>
                  <a:srgbClr val="00B050"/>
                </a:solidFill>
              </a:rPr>
              <a:t>macadam</a:t>
            </a:r>
            <a:r>
              <a:rPr lang="fr-FR" baseline="30000" dirty="0" smtClean="0">
                <a:solidFill>
                  <a:srgbClr val="00B050"/>
                </a:solidFill>
              </a:rPr>
              <a:t>(1)</a:t>
            </a:r>
            <a:r>
              <a:rPr lang="fr-FR" dirty="0" smtClean="0"/>
              <a:t>, </a:t>
            </a:r>
            <a:r>
              <a:rPr lang="fr-FR" dirty="0"/>
              <a:t>graves </a:t>
            </a:r>
            <a:r>
              <a:rPr lang="fr-FR" dirty="0" smtClean="0"/>
              <a:t>calcaires </a:t>
            </a:r>
            <a:r>
              <a:rPr lang="fr-FR" b="1" dirty="0" smtClean="0">
                <a:solidFill>
                  <a:srgbClr val="0070C0"/>
                </a:solidFill>
              </a:rPr>
              <a:t>ballast</a:t>
            </a:r>
            <a:r>
              <a:rPr lang="fr-FR" b="1" baseline="30000" dirty="0" smtClean="0">
                <a:solidFill>
                  <a:srgbClr val="0070C0"/>
                </a:solidFill>
              </a:rPr>
              <a:t>(2)</a:t>
            </a:r>
            <a:r>
              <a:rPr lang="fr-FR" dirty="0" smtClean="0"/>
              <a:t>, </a:t>
            </a:r>
            <a:r>
              <a:rPr lang="fr-FR" dirty="0"/>
              <a:t>d'un usage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très </a:t>
            </a:r>
            <a:r>
              <a:rPr lang="fr-FR" dirty="0"/>
              <a:t>fréquent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515719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(2) </a:t>
            </a:r>
            <a:r>
              <a:rPr lang="fr-FR" sz="1400" dirty="0" smtClean="0"/>
              <a:t>Le</a:t>
            </a:r>
            <a:r>
              <a:rPr lang="fr-FR" sz="1400" b="1" dirty="0" smtClean="0">
                <a:solidFill>
                  <a:srgbClr val="0070C0"/>
                </a:solidFill>
              </a:rPr>
              <a:t> ballast </a:t>
            </a:r>
            <a:r>
              <a:rPr lang="fr-FR" sz="1400" dirty="0" smtClean="0"/>
              <a:t>est </a:t>
            </a:r>
            <a:r>
              <a:rPr lang="fr-FR" sz="1400" dirty="0"/>
              <a:t>le lit de pierres ou de graviers sur lequel repose une voie de chemin de fer.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4006"/>
            <a:ext cx="3991992" cy="29939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3888432" cy="25781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92280" y="1556792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(1) </a:t>
            </a:r>
            <a:r>
              <a:rPr lang="fr-FR" sz="1400" dirty="0" smtClean="0"/>
              <a:t>Le</a:t>
            </a:r>
            <a:r>
              <a:rPr lang="fr-FR" sz="1400" dirty="0"/>
              <a:t> </a:t>
            </a:r>
            <a:r>
              <a:rPr lang="fr-FR" sz="1400" b="1" dirty="0">
                <a:solidFill>
                  <a:srgbClr val="00B050"/>
                </a:solidFill>
              </a:rPr>
              <a:t>macadam </a:t>
            </a:r>
            <a:r>
              <a:rPr lang="fr-FR" sz="1400" dirty="0"/>
              <a:t>est une technique d'empierrement des chaussées développée par l'Écossais </a:t>
            </a:r>
            <a:r>
              <a:rPr lang="fr-FR" sz="1400" b="1" dirty="0"/>
              <a:t>John </a:t>
            </a:r>
            <a:r>
              <a:rPr lang="fr-FR" sz="1400" b="1" dirty="0" err="1"/>
              <a:t>Loudon</a:t>
            </a:r>
            <a:r>
              <a:rPr lang="fr-FR" sz="1400" b="1" dirty="0"/>
              <a:t> McAdam</a:t>
            </a:r>
            <a:r>
              <a:rPr lang="fr-FR" sz="1400" b="1" dirty="0" smtClean="0"/>
              <a:t>.</a:t>
            </a:r>
          </a:p>
          <a:p>
            <a:endParaRPr lang="fr-FR" sz="1400" b="1" dirty="0" smtClean="0"/>
          </a:p>
          <a:p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3" b="22869"/>
          <a:stretch/>
        </p:blipFill>
        <p:spPr>
          <a:xfrm rot="5400000">
            <a:off x="6487477" y="4636994"/>
            <a:ext cx="2865789" cy="15121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868144" y="5805264"/>
            <a:ext cx="28803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6156176" y="4149080"/>
            <a:ext cx="864096" cy="1512168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300192" y="6453336"/>
            <a:ext cx="720080" cy="360040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1257300" cy="1419225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V="1">
            <a:off x="2267744" y="3573016"/>
            <a:ext cx="1152128" cy="72008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3348990" y="3577590"/>
            <a:ext cx="354330" cy="160020"/>
          </a:xfrm>
          <a:custGeom>
            <a:avLst/>
            <a:gdLst>
              <a:gd name="connsiteX0" fmla="*/ 125730 w 354330"/>
              <a:gd name="connsiteY0" fmla="*/ 0 h 160020"/>
              <a:gd name="connsiteX1" fmla="*/ 0 w 354330"/>
              <a:gd name="connsiteY1" fmla="*/ 91440 h 160020"/>
              <a:gd name="connsiteX2" fmla="*/ 194310 w 354330"/>
              <a:gd name="connsiteY2" fmla="*/ 160020 h 160020"/>
              <a:gd name="connsiteX3" fmla="*/ 354330 w 354330"/>
              <a:gd name="connsiteY3" fmla="*/ 57150 h 160020"/>
              <a:gd name="connsiteX4" fmla="*/ 125730 w 354330"/>
              <a:gd name="connsiteY4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" h="160020">
                <a:moveTo>
                  <a:pt x="125730" y="0"/>
                </a:moveTo>
                <a:lnTo>
                  <a:pt x="0" y="91440"/>
                </a:lnTo>
                <a:lnTo>
                  <a:pt x="194310" y="160020"/>
                </a:lnTo>
                <a:lnTo>
                  <a:pt x="354330" y="57150"/>
                </a:lnTo>
                <a:lnTo>
                  <a:pt x="12573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2267744" y="3789040"/>
            <a:ext cx="1224136" cy="504056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96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Routes, génie </a:t>
            </a:r>
            <a:r>
              <a:rPr lang="fr-FR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civil et </a:t>
            </a:r>
            <a:r>
              <a:rPr lang="fr-FR" sz="36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bâtiments</a:t>
            </a:r>
            <a:endParaRPr lang="fr-FR" sz="3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1196752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Calcaire</a:t>
            </a:r>
            <a:r>
              <a:rPr lang="fr-FR" dirty="0" smtClean="0"/>
              <a:t> comme </a:t>
            </a:r>
            <a:r>
              <a:rPr lang="fr-FR" b="1" dirty="0"/>
              <a:t>sable</a:t>
            </a:r>
            <a:r>
              <a:rPr lang="fr-FR" dirty="0"/>
              <a:t> et </a:t>
            </a:r>
            <a:r>
              <a:rPr lang="fr-FR" b="1" dirty="0"/>
              <a:t>granula</a:t>
            </a:r>
            <a:r>
              <a:rPr lang="fr-FR" dirty="0"/>
              <a:t>t dans la fabrication des bétons, plus rarement dans les </a:t>
            </a:r>
            <a:r>
              <a:rPr lang="fr-FR" b="1" dirty="0"/>
              <a:t>enrobés bitumineux,</a:t>
            </a:r>
            <a:r>
              <a:rPr lang="fr-FR" dirty="0"/>
              <a:t> pour les calcaires les plus durs 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5619750" cy="42005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 r="30266" b="13457"/>
          <a:stretch/>
        </p:blipFill>
        <p:spPr>
          <a:xfrm>
            <a:off x="971600" y="4062098"/>
            <a:ext cx="2664296" cy="23912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6036"/>
            <a:ext cx="1985797" cy="1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404</Words>
  <Application>Microsoft Office PowerPoint</Application>
  <PresentationFormat>Affichage à l'écran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8530w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Aissa Masrour</dc:creator>
  <cp:lastModifiedBy>Aissa Masrour</cp:lastModifiedBy>
  <cp:revision>38</cp:revision>
  <dcterms:created xsi:type="dcterms:W3CDTF">2015-03-13T22:25:49Z</dcterms:created>
  <dcterms:modified xsi:type="dcterms:W3CDTF">2015-03-18T22:37:03Z</dcterms:modified>
</cp:coreProperties>
</file>