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418" r:id="rId2"/>
    <p:sldId id="318" r:id="rId3"/>
    <p:sldId id="319" r:id="rId4"/>
    <p:sldId id="320" r:id="rId5"/>
    <p:sldId id="321" r:id="rId6"/>
    <p:sldId id="322" r:id="rId7"/>
    <p:sldId id="323" r:id="rId8"/>
    <p:sldId id="324" r:id="rId9"/>
    <p:sldId id="325" r:id="rId10"/>
    <p:sldId id="326" r:id="rId11"/>
    <p:sldId id="327" r:id="rId12"/>
    <p:sldId id="328" r:id="rId13"/>
    <p:sldId id="329" r:id="rId14"/>
    <p:sldId id="330" r:id="rId15"/>
    <p:sldId id="331" r:id="rId16"/>
    <p:sldId id="332" r:id="rId17"/>
    <p:sldId id="333" r:id="rId18"/>
    <p:sldId id="334" r:id="rId19"/>
    <p:sldId id="335" r:id="rId20"/>
    <p:sldId id="336" r:id="rId21"/>
    <p:sldId id="337" r:id="rId22"/>
    <p:sldId id="338" r:id="rId23"/>
    <p:sldId id="339" r:id="rId24"/>
    <p:sldId id="340" r:id="rId25"/>
    <p:sldId id="341" r:id="rId26"/>
    <p:sldId id="342" r:id="rId27"/>
    <p:sldId id="343" r:id="rId28"/>
    <p:sldId id="344" r:id="rId29"/>
    <p:sldId id="345" r:id="rId30"/>
    <p:sldId id="346" r:id="rId31"/>
    <p:sldId id="347" r:id="rId32"/>
    <p:sldId id="348" r:id="rId33"/>
    <p:sldId id="349" r:id="rId34"/>
    <p:sldId id="350" r:id="rId35"/>
    <p:sldId id="351" r:id="rId36"/>
    <p:sldId id="352" r:id="rId37"/>
    <p:sldId id="353" r:id="rId38"/>
    <p:sldId id="354" r:id="rId39"/>
    <p:sldId id="355" r:id="rId40"/>
    <p:sldId id="356" r:id="rId41"/>
    <p:sldId id="357" r:id="rId42"/>
    <p:sldId id="358" r:id="rId43"/>
    <p:sldId id="359" r:id="rId44"/>
    <p:sldId id="360" r:id="rId45"/>
    <p:sldId id="361" r:id="rId46"/>
    <p:sldId id="362" r:id="rId47"/>
    <p:sldId id="363" r:id="rId48"/>
    <p:sldId id="364" r:id="rId49"/>
    <p:sldId id="365" r:id="rId50"/>
    <p:sldId id="366" r:id="rId51"/>
    <p:sldId id="367" r:id="rId52"/>
    <p:sldId id="368" r:id="rId53"/>
    <p:sldId id="369" r:id="rId54"/>
    <p:sldId id="370" r:id="rId55"/>
    <p:sldId id="371" r:id="rId56"/>
    <p:sldId id="372" r:id="rId57"/>
    <p:sldId id="373" r:id="rId58"/>
    <p:sldId id="374" r:id="rId59"/>
    <p:sldId id="375" r:id="rId60"/>
    <p:sldId id="376" r:id="rId61"/>
    <p:sldId id="377" r:id="rId62"/>
    <p:sldId id="378" r:id="rId63"/>
    <p:sldId id="379" r:id="rId64"/>
    <p:sldId id="380" r:id="rId65"/>
    <p:sldId id="381" r:id="rId66"/>
    <p:sldId id="382" r:id="rId67"/>
    <p:sldId id="383" r:id="rId68"/>
    <p:sldId id="384" r:id="rId69"/>
    <p:sldId id="385" r:id="rId70"/>
    <p:sldId id="386" r:id="rId71"/>
    <p:sldId id="387" r:id="rId72"/>
    <p:sldId id="388" r:id="rId73"/>
    <p:sldId id="389" r:id="rId74"/>
    <p:sldId id="390" r:id="rId75"/>
    <p:sldId id="391" r:id="rId76"/>
    <p:sldId id="392" r:id="rId77"/>
    <p:sldId id="393" r:id="rId78"/>
    <p:sldId id="394" r:id="rId79"/>
    <p:sldId id="395" r:id="rId80"/>
    <p:sldId id="396" r:id="rId81"/>
    <p:sldId id="397" r:id="rId82"/>
    <p:sldId id="398" r:id="rId83"/>
    <p:sldId id="399" r:id="rId84"/>
    <p:sldId id="400" r:id="rId85"/>
    <p:sldId id="401" r:id="rId86"/>
    <p:sldId id="402" r:id="rId87"/>
    <p:sldId id="403" r:id="rId88"/>
    <p:sldId id="404" r:id="rId89"/>
    <p:sldId id="405" r:id="rId90"/>
    <p:sldId id="406" r:id="rId91"/>
    <p:sldId id="407" r:id="rId9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7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fr-FR"/>
              <a:t>Modifiez le style du titre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a:xfrm>
            <a:off x="1451579" y="329307"/>
            <a:ext cx="5626774" cy="309201"/>
          </a:xfrm>
        </p:spPr>
        <p:txBody>
          <a:bodyPr/>
          <a:lstStyle/>
          <a:p>
            <a:endParaRPr lang="fr-MA"/>
          </a:p>
        </p:txBody>
      </p:sp>
      <p:sp>
        <p:nvSpPr>
          <p:cNvPr id="6" name="Slide Number Placeholder 5"/>
          <p:cNvSpPr>
            <a:spLocks noGrp="1"/>
          </p:cNvSpPr>
          <p:nvPr>
            <p:ph type="sldNum" sz="quarter" idx="12"/>
          </p:nvPr>
        </p:nvSpPr>
        <p:spPr>
          <a:xfrm>
            <a:off x="476834" y="798973"/>
            <a:ext cx="811019" cy="503578"/>
          </a:xfrm>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3202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392759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1464948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786329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fr-FR"/>
              <a:t>Modifiez le style du titre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33EEAC9-B37C-4E98-9FDD-8B26FAC1BB66}" type="datetimeFigureOut">
              <a:rPr lang="fr-MA" smtClean="0"/>
              <a:t>30/11/2022</a:t>
            </a:fld>
            <a:endParaRPr lang="fr-MA"/>
          </a:p>
        </p:txBody>
      </p:sp>
      <p:sp>
        <p:nvSpPr>
          <p:cNvPr id="5" name="Footer Placeholder 4"/>
          <p:cNvSpPr>
            <a:spLocks noGrp="1"/>
          </p:cNvSpPr>
          <p:nvPr>
            <p:ph type="ftr" sz="quarter" idx="11"/>
          </p:nvPr>
        </p:nvSpPr>
        <p:spPr/>
        <p:txBody>
          <a:bodyPr/>
          <a:lstStyle/>
          <a:p>
            <a:endParaRPr lang="fr-MA"/>
          </a:p>
        </p:txBody>
      </p:sp>
      <p:sp>
        <p:nvSpPr>
          <p:cNvPr id="6" name="Slide Number Placeholder 5"/>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0257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1420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488794"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56025" y="2821491"/>
            <a:ext cx="4488794"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33EEAC9-B37C-4E98-9FDD-8B26FAC1BB66}" type="datetimeFigureOut">
              <a:rPr lang="fr-MA" smtClean="0"/>
              <a:t>30/11/2022</a:t>
            </a:fld>
            <a:endParaRPr lang="fr-MA"/>
          </a:p>
        </p:txBody>
      </p:sp>
      <p:sp>
        <p:nvSpPr>
          <p:cNvPr id="8" name="Footer Placeholder 7"/>
          <p:cNvSpPr>
            <a:spLocks noGrp="1"/>
          </p:cNvSpPr>
          <p:nvPr>
            <p:ph type="ftr" sz="quarter" idx="11"/>
          </p:nvPr>
        </p:nvSpPr>
        <p:spPr/>
        <p:txBody>
          <a:bodyPr/>
          <a:lstStyle/>
          <a:p>
            <a:endParaRPr lang="fr-MA"/>
          </a:p>
        </p:txBody>
      </p:sp>
      <p:sp>
        <p:nvSpPr>
          <p:cNvPr id="9" name="Slide Number Placeholder 8"/>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1417893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33EEAC9-B37C-4E98-9FDD-8B26FAC1BB66}" type="datetimeFigureOut">
              <a:rPr lang="fr-MA" smtClean="0"/>
              <a:t>30/11/2022</a:t>
            </a:fld>
            <a:endParaRPr lang="fr-MA"/>
          </a:p>
        </p:txBody>
      </p:sp>
      <p:sp>
        <p:nvSpPr>
          <p:cNvPr id="4" name="Footer Placeholder 3"/>
          <p:cNvSpPr>
            <a:spLocks noGrp="1"/>
          </p:cNvSpPr>
          <p:nvPr>
            <p:ph type="ftr" sz="quarter" idx="11"/>
          </p:nvPr>
        </p:nvSpPr>
        <p:spPr/>
        <p:txBody>
          <a:bodyPr/>
          <a:lstStyle/>
          <a:p>
            <a:endParaRPr lang="fr-MA"/>
          </a:p>
        </p:txBody>
      </p:sp>
      <p:sp>
        <p:nvSpPr>
          <p:cNvPr id="5" name="Slide Number Placeholder 4"/>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57150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3EEAC9-B37C-4E98-9FDD-8B26FAC1BB66}" type="datetimeFigureOut">
              <a:rPr lang="fr-MA" smtClean="0"/>
              <a:t>30/11/2022</a:t>
            </a:fld>
            <a:endParaRPr lang="fr-MA"/>
          </a:p>
        </p:txBody>
      </p:sp>
      <p:sp>
        <p:nvSpPr>
          <p:cNvPr id="3" name="Footer Placeholder 2"/>
          <p:cNvSpPr>
            <a:spLocks noGrp="1"/>
          </p:cNvSpPr>
          <p:nvPr>
            <p:ph type="ftr" sz="quarter" idx="11"/>
          </p:nvPr>
        </p:nvSpPr>
        <p:spPr/>
        <p:txBody>
          <a:bodyPr/>
          <a:lstStyle/>
          <a:p>
            <a:endParaRPr lang="fr-MA"/>
          </a:p>
        </p:txBody>
      </p:sp>
      <p:sp>
        <p:nvSpPr>
          <p:cNvPr id="4" name="Slide Number Placeholder 3"/>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4183674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3203657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fr-FR"/>
              <a:t>Cliquez sur l'icône pour ajouter une image</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33EEAC9-B37C-4E98-9FDD-8B26FAC1BB66}" type="datetimeFigureOut">
              <a:rPr lang="fr-MA" smtClean="0"/>
              <a:t>30/11/2022</a:t>
            </a:fld>
            <a:endParaRPr lang="fr-MA"/>
          </a:p>
        </p:txBody>
      </p:sp>
      <p:sp>
        <p:nvSpPr>
          <p:cNvPr id="6" name="Footer Placeholder 5"/>
          <p:cNvSpPr>
            <a:spLocks noGrp="1"/>
          </p:cNvSpPr>
          <p:nvPr>
            <p:ph type="ftr" sz="quarter" idx="11"/>
          </p:nvPr>
        </p:nvSpPr>
        <p:spPr>
          <a:xfrm>
            <a:off x="1447382" y="318640"/>
            <a:ext cx="5541004" cy="320931"/>
          </a:xfrm>
        </p:spPr>
        <p:txBody>
          <a:bodyPr/>
          <a:lstStyle/>
          <a:p>
            <a:endParaRPr lang="fr-MA"/>
          </a:p>
        </p:txBody>
      </p:sp>
      <p:sp>
        <p:nvSpPr>
          <p:cNvPr id="7" name="Slide Number Placeholder 6"/>
          <p:cNvSpPr>
            <a:spLocks noGrp="1"/>
          </p:cNvSpPr>
          <p:nvPr>
            <p:ph type="sldNum" sz="quarter" idx="12"/>
          </p:nvPr>
        </p:nvSpPr>
        <p:spPr/>
        <p:txBody>
          <a:bodyPr/>
          <a:lstStyle/>
          <a:p>
            <a:fld id="{803C7E7B-21AD-480E-BD95-61050388ECE8}" type="slidenum">
              <a:rPr lang="fr-MA" smtClean="0"/>
              <a:t>‹N°›</a:t>
            </a:fld>
            <a:endParaRPr lang="fr-MA"/>
          </a:p>
        </p:txBody>
      </p:sp>
    </p:spTree>
    <p:extLst>
      <p:ext uri="{BB962C8B-B14F-4D97-AF65-F5344CB8AC3E}">
        <p14:creationId xmlns:p14="http://schemas.microsoft.com/office/powerpoint/2010/main" val="244337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33EEAC9-B37C-4E98-9FDD-8B26FAC1BB66}" type="datetimeFigureOut">
              <a:rPr lang="fr-MA" smtClean="0"/>
              <a:t>30/11/2022</a:t>
            </a:fld>
            <a:endParaRPr lang="fr-MA"/>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M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03C7E7B-21AD-480E-BD95-61050388ECE8}" type="slidenum">
              <a:rPr lang="fr-MA" smtClean="0"/>
              <a:t>‹N°›</a:t>
            </a:fld>
            <a:endParaRPr lang="fr-MA"/>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090141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130B48B-DCE2-8FAF-E8F7-7276C5FB9415}"/>
              </a:ext>
            </a:extLst>
          </p:cNvPr>
          <p:cNvSpPr/>
          <p:nvPr/>
        </p:nvSpPr>
        <p:spPr>
          <a:xfrm>
            <a:off x="246345" y="189489"/>
            <a:ext cx="11699310" cy="62254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pic>
        <p:nvPicPr>
          <p:cNvPr id="3" name="Image 2" descr="Une image contenant texte&#10;&#10;Description générée automatiquement">
            <a:extLst>
              <a:ext uri="{FF2B5EF4-FFF2-40B4-BE49-F238E27FC236}">
                <a16:creationId xmlns:a16="http://schemas.microsoft.com/office/drawing/2014/main" id="{3CE05662-7C48-43F1-B680-72A22763721D}"/>
              </a:ext>
            </a:extLst>
          </p:cNvPr>
          <p:cNvPicPr/>
          <p:nvPr/>
        </p:nvPicPr>
        <p:blipFill>
          <a:blip r:embed="rId2">
            <a:extLst>
              <a:ext uri="{28A0092B-C50C-407E-A947-70E740481C1C}">
                <a14:useLocalDpi xmlns:a14="http://schemas.microsoft.com/office/drawing/2010/main" val="0"/>
              </a:ext>
            </a:extLst>
          </a:blip>
          <a:srcRect/>
          <a:stretch>
            <a:fillRect/>
          </a:stretch>
        </p:blipFill>
        <p:spPr>
          <a:xfrm>
            <a:off x="2127303" y="443075"/>
            <a:ext cx="8137808" cy="604087"/>
          </a:xfrm>
          <a:prstGeom prst="rect">
            <a:avLst/>
          </a:prstGeom>
          <a:noFill/>
          <a:ln>
            <a:noFill/>
            <a:prstDash/>
          </a:ln>
        </p:spPr>
      </p:pic>
      <p:sp>
        <p:nvSpPr>
          <p:cNvPr id="6" name="Forme automatique 2">
            <a:extLst>
              <a:ext uri="{FF2B5EF4-FFF2-40B4-BE49-F238E27FC236}">
                <a16:creationId xmlns:a16="http://schemas.microsoft.com/office/drawing/2014/main" id="{14F42577-1F51-A627-C202-5D5524B2BB44}"/>
              </a:ext>
            </a:extLst>
          </p:cNvPr>
          <p:cNvSpPr>
            <a:spLocks noChangeArrowheads="1"/>
          </p:cNvSpPr>
          <p:nvPr/>
        </p:nvSpPr>
        <p:spPr bwMode="auto">
          <a:xfrm>
            <a:off x="3924495" y="5306013"/>
            <a:ext cx="4543425" cy="504825"/>
          </a:xfrm>
          <a:prstGeom prst="bracketPair">
            <a:avLst>
              <a:gd name="adj" fmla="val 8051"/>
            </a:avLst>
          </a:prstGeom>
          <a:noFill/>
          <a:ln w="38100">
            <a:solidFill>
              <a:srgbClr val="4472C4"/>
            </a:solidFill>
            <a:round/>
            <a:headEnd/>
            <a:tailEnd/>
          </a:ln>
          <a:extLst>
            <a:ext uri="{909E8E84-426E-40DD-AFC4-6F175D3DCCD1}">
              <a14:hiddenFill xmlns:a14="http://schemas.microsoft.com/office/drawing/2010/main">
                <a:solidFill>
                  <a:srgbClr val="943634"/>
                </a:solidFill>
              </a14:hiddenFill>
            </a:ext>
            <a:ext uri="{AF507438-7753-43E0-B8FC-AC1667EBCBE1}">
              <a14:hiddenEffects xmlns:a14="http://schemas.microsoft.com/office/drawing/2010/main">
                <a:effectLst>
                  <a:outerShdw dist="17961" dir="2700000" algn="ctr" rotWithShape="0">
                    <a:srgbClr val="9BBB59">
                      <a:gamma/>
                      <a:shade val="60000"/>
                      <a:invGamma/>
                    </a:srgbClr>
                  </a:outerShdw>
                </a:effectLst>
              </a14:hiddenEffects>
            </a:ext>
          </a:extLst>
        </p:spPr>
        <p:txBody>
          <a:bodyPr rot="0" vert="horz" wrap="square" lIns="45720" tIns="45720" rIns="45720" bIns="45720" anchor="t" anchorCtr="0" upright="1">
            <a:noAutofit/>
          </a:bodyPr>
          <a:lstStyle/>
          <a:p>
            <a:pPr algn="ctr">
              <a:lnSpc>
                <a:spcPct val="115000"/>
              </a:lnSpc>
              <a:spcAft>
                <a:spcPts val="1000"/>
              </a:spcAft>
            </a:pPr>
            <a:r>
              <a:rPr lang="ar-MA" sz="2000" b="1" i="1" dirty="0">
                <a:solidFill>
                  <a:srgbClr val="1F3864"/>
                </a:solidFill>
                <a:latin typeface="Arial" panose="020B0604020202020204" pitchFamily="34" charset="0"/>
                <a:ea typeface="Times New Roman" panose="02020603050405020304" pitchFamily="18" charset="0"/>
                <a:cs typeface="Arial" panose="020B0604020202020204" pitchFamily="34" charset="0"/>
              </a:rPr>
              <a:t>د. مروان لحمداني</a:t>
            </a:r>
            <a:endParaRPr lang="fr-MA"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7" name="Rectangle 6">
            <a:extLst>
              <a:ext uri="{FF2B5EF4-FFF2-40B4-BE49-F238E27FC236}">
                <a16:creationId xmlns:a16="http://schemas.microsoft.com/office/drawing/2014/main" id="{42830465-1354-E226-3D1D-97ACBAFF45DF}"/>
              </a:ext>
            </a:extLst>
          </p:cNvPr>
          <p:cNvSpPr/>
          <p:nvPr/>
        </p:nvSpPr>
        <p:spPr>
          <a:xfrm>
            <a:off x="2480153" y="1803748"/>
            <a:ext cx="7315200" cy="301877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lnSpc>
                <a:spcPct val="115000"/>
              </a:lnSpc>
              <a:spcAft>
                <a:spcPts val="1000"/>
              </a:spcAft>
            </a:pPr>
            <a:r>
              <a:rPr lang="ar-MA" sz="2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شعبة الفلسفة</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115000"/>
              </a:lnSpc>
              <a:spcAft>
                <a:spcPts val="1000"/>
              </a:spcAft>
            </a:pPr>
            <a:r>
              <a:rPr lang="ar-MA"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ماستر: المعجم الفلسفي ودينامية المفاهيم</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200000"/>
              </a:lnSpc>
              <a:spcAft>
                <a:spcPts val="1000"/>
              </a:spcAft>
            </a:pPr>
            <a:r>
              <a:rPr lang="ar-MA" sz="2800" b="1"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مجزوءة</a:t>
            </a:r>
            <a:r>
              <a:rPr lang="ar-MA" sz="2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الفلسفة التحليلية ومقاربة المفهوم </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a:p>
            <a:pPr algn="ctr">
              <a:lnSpc>
                <a:spcPct val="200000"/>
              </a:lnSpc>
              <a:spcAft>
                <a:spcPts val="1000"/>
              </a:spcAft>
            </a:pPr>
            <a:r>
              <a:rPr lang="ar-MA" sz="2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الأسدوس الثالث</a:t>
            </a:r>
            <a:endParaRPr lang="fr-MA" sz="2800"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41832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أصبح موضوع الفلسفة في الدرجة الثانية وليس الدرجة أولى، أصبح هو كيفية الحديث عن العالم وليس الحديث عما هو العالم. أصبح أكثر اقترابا من النحاة اللسانيات، لأن تحول الوظيفة إلى تحليلية يتحول الموضوع إلى الدرجة الثانية.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مضمون الفكر غير مفهوم إذن، إلا حينما نحول بنيته إلى لغة: فاعتبار أن وظيفة الفلسفة هي تحليل اللغة، هو افتراض بعدم إمكان تحليل الفكر إلا بتحليل اللغة، أما المرور مباشرة إلى الفكر يفضي عندها إما إلى نزعة سيكولوجية وإما إلى الميتافيزيقا، لأن مضمون الفكر في النهاية مُبهم إلا بتحويله إلى بنيات لغوية وهي قابلة إلى التحليل</a:t>
            </a: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66609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نص عن فريجيه "من تحليل </a:t>
            </a:r>
            <a:r>
              <a:rPr lang="ar-MA" sz="2400" b="1" dirty="0" err="1">
                <a:latin typeface="Calibri" panose="020F0502020204030204" pitchFamily="34" charset="0"/>
                <a:cs typeface="Simplified Arabic" panose="02020603050405020304" pitchFamily="18" charset="-78"/>
              </a:rPr>
              <a:t>إيتيقا</a:t>
            </a:r>
            <a:r>
              <a:rPr lang="ar-MA" sz="2400" b="1" dirty="0">
                <a:latin typeface="Calibri" panose="020F0502020204030204" pitchFamily="34" charset="0"/>
                <a:cs typeface="Simplified Arabic" panose="02020603050405020304" pitchFamily="18" charset="-78"/>
              </a:rPr>
              <a:t> الفكر إلى </a:t>
            </a:r>
            <a:r>
              <a:rPr lang="ar-MA" sz="2400" b="1" dirty="0" err="1">
                <a:latin typeface="Calibri" panose="020F0502020204030204" pitchFamily="34" charset="0"/>
                <a:cs typeface="Simplified Arabic" panose="02020603050405020304" pitchFamily="18" charset="-78"/>
              </a:rPr>
              <a:t>إيتيقا</a:t>
            </a:r>
            <a:r>
              <a:rPr lang="ar-MA" sz="2400" b="1" dirty="0">
                <a:latin typeface="Calibri" panose="020F0502020204030204" pitchFamily="34" charset="0"/>
                <a:cs typeface="Simplified Arabic" panose="02020603050405020304" pitchFamily="18" charset="-78"/>
              </a:rPr>
              <a:t> اللغة" (بتصرف)</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"إن الاعتراف بوجود مكونات للمعنى، باعتبارها مكونات للفكر، يتوقف على إدراكنا لبِنية القضية. يؤكد فريجيه بأن بنية الفكر يجب أن تنعكس في بنية القضايا التي يعبر عن ذاته فيها، وأن تعبر عن ذاتها في الوقائع (يبدو أن هذا أساسي ومهم لما نسميه قابلية تعبير الفكر). في المقابل، بدون الإحالة على التعبير اللغوي للفكر يصبح تقريبا مستحيل أن نفسر ما الذي نقصده ببنية الفكر. في فهمنا لما يوجد بعقل في جزء منه هو معنى لما يوجد في عقلنا، فمسألة المعنى مهمة في تحليل مضمون الفكر؛ التركيب النحوي يمشي متوازيا مع المعنى (التركيب دال على المعنى). ونحن نقود التحليل النحوي، يجب أن تكون أعيننا مركزة على التفسير الدلالي، وإنه انطلاقا من المعنى والدلالة يمكن أن نفهم صدق أو كذب القضية. مفهوم بنية القضية ومفهوم بنية الفكر يجب أن يتطورا يدا في يد، وأن لا يتخلف أحدهما عن الآخر. هذا يكفي لكي نشطب على الفكرة التي تقول أنه بالإمكان أن نتفحص بنية الفكر دون أن نحيل على تعبيراتها اللغوية. ليس هنالك اعتراض على القول أننا يمكننا أن ننتقل من الفكر واللغة، القضية تعبر عن الفكر من خلال خصائصه الدلالية للقضية. معنى أن نتحدث عن بنية القضية، يتضمن حديثا عن العلاقات الدلالية لمكونات القضية."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257039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مشروع "نحو لغة رياضية كونية"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(1-11-2019)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ما ينبغي تحليله في اللغة هو نظام العقل ذاته، وما دام هدف ديكارت هو تبرير العقلانية في كل المجالات، فسيكون نفس المشروع عند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في اللغة شريطة أن تلتزم اللغة ببناء عقلاني لعلاقات رموزها </a:t>
            </a:r>
            <a:r>
              <a:rPr lang="en-GB" sz="2400" b="1" dirty="0" err="1">
                <a:latin typeface="Calibri" panose="020F0502020204030204" pitchFamily="34" charset="0"/>
                <a:cs typeface="Simplified Arabic" panose="02020603050405020304" pitchFamily="18" charset="-78"/>
              </a:rPr>
              <a:t>caractères</a:t>
            </a:r>
            <a:r>
              <a:rPr lang="ar-MA" sz="2400" b="1" dirty="0">
                <a:latin typeface="Calibri" panose="020F0502020204030204" pitchFamily="34" charset="0"/>
                <a:cs typeface="Simplified Arabic" panose="02020603050405020304" pitchFamily="18" charset="-78"/>
              </a:rPr>
              <a:t>. بمعنى أن تصبح الأفكار عبارة عن أشكال، قد يبدو أن هذا التحول بسيط إلا أنه عميق، لأنه يمس تاريخ الفلسفة في ذاته: فالفلسفة القديمة تنظر في خصائص الأفكار، حيث ستتحول إلى نظر في "شكل"/الرمز الأفكار. كيف يمكن للشكل أن يصبح حقيقيا؟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فهذا الربط بين الأفكار والرموز يُوجب إعادة مفهمة للشكل والرمز، ودور الرمز في المعرفة. ما سيكتشفه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هو أن المعرفة لا نتوصل إليها عن طريق الأفكار في حقيقة الأمر، وإنما يتم ذلك عن طريق الرموز (أصولية العقلانية الديكارتية). حينما يتخذ ديكارت الرياضيات كنموذج الاستدلالات  اليقينية، فاليقين غير مرتبط بالأفكار وإنما هي الرموز، هذا ما أخطأه ديكارت في نظر </a:t>
            </a:r>
            <a:r>
              <a:rPr lang="ar-MA" sz="2400" b="1" dirty="0" err="1">
                <a:latin typeface="Calibri" panose="020F0502020204030204" pitchFamily="34" charset="0"/>
                <a:cs typeface="Simplified Arabic" panose="02020603050405020304" pitchFamily="18" charset="-78"/>
              </a:rPr>
              <a:t>لايبنيتز</a:t>
            </a:r>
            <a:r>
              <a:rPr lang="ar-MA" sz="2400" b="1" dirty="0">
                <a:latin typeface="Calibri" panose="020F0502020204030204" pitchFamily="34" charset="0"/>
                <a:cs typeface="Simplified Arabic" panose="02020603050405020304" pitchFamily="18" charset="-78"/>
              </a:rPr>
              <a:t>، لأن ديكارت قد أقام الفلسفة على صرح قديم، ولو أن ديكارت أراد فعلا أن يكون محدَثا لتخلى على نظرية الأفكار الأفلاطونية (اليقين موجود في الأفكار/أفلاطون).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801893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لكي يصبح شكل اليقين رياضيا، لنحول الأفكار التي كانت تنتمي منذ القِدم إلى ميتافيزيقا، وهي في العقل. </a:t>
            </a:r>
            <a:r>
              <a:rPr lang="ar-MA" sz="2400" b="1" dirty="0" err="1">
                <a:latin typeface="Calibri" panose="020F0502020204030204" pitchFamily="34" charset="0"/>
                <a:cs typeface="Simplified Arabic" panose="02020603050405020304" pitchFamily="18" charset="-78"/>
              </a:rPr>
              <a:t>لايبنيتز</a:t>
            </a:r>
            <a:r>
              <a:rPr lang="ar-MA" sz="2400" b="1" dirty="0">
                <a:latin typeface="Calibri" panose="020F0502020204030204" pitchFamily="34" charset="0"/>
                <a:cs typeface="Simplified Arabic" panose="02020603050405020304" pitchFamily="18" charset="-78"/>
              </a:rPr>
              <a:t> ليُنزل سقف الميتافيزيقا، ويجعل المعرفة الإنسانية قريبة من العلم (أكثر منها إلى الميتافيزيقا)، سيحول العقل إلى رموز (وهو ما لم يفعله ديكارت). فلسفة اللغة إذن لم تبدأ مع فريجيه، فحدس العلاقة بين طبيعة العقل وطبيعة اللغة قديم، و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قد فكر في ذات العقل كلغة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يتحدث ديكارت عن الاستدلالات (كمنطق) في ارتباط مع (نظرية) الأفكار (الأفلاطونية حسب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كيف يمكن جعل الاستدلالات رمزية؟ بالنسبة لـ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يجب على العقل أن يشتغل بأقل مضمون حسي ممكن، لكي يكون ديكارتيا، إذ يجب على الاستدلالات لتكون يقينية أن تكون خالصة من الحس تماما. ولمعرفة مدى يقينية الاستدلالات في العقل، من المفروض التحقق من علاقات الاستدلال (الممكنة).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663617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338202" y="729641"/>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العقل قوة رمزية استدلالية إذن، حسب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عوض نظرية الأفكار</a:t>
            </a:r>
            <a:r>
              <a:rPr lang="en-GB" sz="2400" b="1" dirty="0" err="1">
                <a:latin typeface="Calibri" panose="020F0502020204030204" pitchFamily="34" charset="0"/>
                <a:cs typeface="Simplified Arabic" panose="02020603050405020304" pitchFamily="18" charset="-78"/>
              </a:rPr>
              <a:t>théorie</a:t>
            </a:r>
            <a:r>
              <a:rPr lang="en-GB" sz="2400" b="1" dirty="0">
                <a:latin typeface="Calibri" panose="020F0502020204030204" pitchFamily="34" charset="0"/>
                <a:cs typeface="Simplified Arabic" panose="02020603050405020304" pitchFamily="18" charset="-78"/>
              </a:rPr>
              <a:t> des </a:t>
            </a:r>
            <a:r>
              <a:rPr lang="en-GB" sz="2400" b="1" dirty="0" err="1">
                <a:latin typeface="Calibri" panose="020F0502020204030204" pitchFamily="34" charset="0"/>
                <a:cs typeface="Simplified Arabic" panose="02020603050405020304" pitchFamily="18" charset="-78"/>
              </a:rPr>
              <a:t>idées</a:t>
            </a:r>
            <a:r>
              <a:rPr lang="ar-MA" sz="2400" b="1" dirty="0">
                <a:latin typeface="Calibri" panose="020F0502020204030204" pitchFamily="34" charset="0"/>
                <a:cs typeface="Simplified Arabic" panose="02020603050405020304" pitchFamily="18" charset="-78"/>
              </a:rPr>
              <a:t> سنضع نظرية في المنطق</a:t>
            </a:r>
            <a:r>
              <a:rPr lang="en-GB" sz="2400" b="1" dirty="0" err="1">
                <a:latin typeface="Calibri" panose="020F0502020204030204" pitchFamily="34" charset="0"/>
                <a:cs typeface="Simplified Arabic" panose="02020603050405020304" pitchFamily="18" charset="-78"/>
              </a:rPr>
              <a:t>théorie</a:t>
            </a:r>
            <a:r>
              <a:rPr lang="en-GB" sz="2400" b="1" dirty="0">
                <a:latin typeface="Calibri" panose="020F0502020204030204" pitchFamily="34" charset="0"/>
                <a:cs typeface="Simplified Arabic" panose="02020603050405020304" pitchFamily="18" charset="-78"/>
              </a:rPr>
              <a:t> de la </a:t>
            </a:r>
            <a:r>
              <a:rPr lang="en-GB" sz="2400" b="1" dirty="0" err="1">
                <a:latin typeface="Calibri" panose="020F0502020204030204" pitchFamily="34" charset="0"/>
                <a:cs typeface="Simplified Arabic" panose="02020603050405020304" pitchFamily="18" charset="-78"/>
              </a:rPr>
              <a:t>logique</a:t>
            </a:r>
            <a:r>
              <a:rPr lang="en-GB"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 العقلانية تبنى بالتخاطب، وأن هناك منطقا خاصا بالتخاطب (</a:t>
            </a:r>
            <a:r>
              <a:rPr lang="en-GB" sz="2400" b="1" dirty="0">
                <a:latin typeface="Calibri" panose="020F0502020204030204" pitchFamily="34" charset="0"/>
                <a:cs typeface="Simplified Arabic" panose="02020603050405020304" pitchFamily="18" charset="-78"/>
              </a:rPr>
              <a:t>la </a:t>
            </a:r>
            <a:r>
              <a:rPr lang="en-GB" sz="2400" b="1" dirty="0" err="1">
                <a:latin typeface="Calibri" panose="020F0502020204030204" pitchFamily="34" charset="0"/>
                <a:cs typeface="Simplified Arabic" panose="02020603050405020304" pitchFamily="18" charset="-78"/>
              </a:rPr>
              <a:t>rationalité</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est</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une</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communicabilité</a:t>
            </a:r>
            <a:r>
              <a:rPr lang="ar-MA" sz="2400" b="1" dirty="0">
                <a:latin typeface="Calibri" panose="020F0502020204030204" pitchFamily="34" charset="0"/>
                <a:cs typeface="Simplified Arabic" panose="02020603050405020304" pitchFamily="18" charset="-78"/>
              </a:rPr>
              <a:t>). العقلانية قائمة على بناء رمزي، فإذا حولنا جميع المعارف العلمية إلى رموز (حسب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سنكون بصدد بناء للغة حسابية، فمعنى تحويل العقل ومجموع ما يكونه في العالم إلى رموز وكميات تصبح معالجة العقل لما يوجد في العالم حسابيةً. يقول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أن غاية انتقال العقل الذاتي/</a:t>
            </a:r>
            <a:r>
              <a:rPr lang="ar-MA" sz="2400" b="1" dirty="0" err="1">
                <a:latin typeface="Calibri" panose="020F0502020204030204" pitchFamily="34" charset="0"/>
                <a:cs typeface="Simplified Arabic" panose="02020603050405020304" pitchFamily="18" charset="-78"/>
              </a:rPr>
              <a:t>الجوهراني</a:t>
            </a:r>
            <a:r>
              <a:rPr lang="ar-MA" sz="2400" b="1" dirty="0">
                <a:latin typeface="Calibri" panose="020F0502020204030204" pitchFamily="34" charset="0"/>
                <a:cs typeface="Simplified Arabic" panose="02020603050405020304" pitchFamily="18" charset="-78"/>
              </a:rPr>
              <a:t> إلى عقل حسابي هي تسريع حركة الفكر، لأن التفكير انطلاقا من الرمزية يصبح أكثر من التفكير انطلاقا من الأشياء: لذلك حول العالم كله إلى </a:t>
            </a:r>
            <a:r>
              <a:rPr lang="ar-MA" sz="2400" b="1" dirty="0" err="1">
                <a:latin typeface="Calibri" panose="020F0502020204030204" pitchFamily="34" charset="0"/>
                <a:cs typeface="Simplified Arabic" panose="02020603050405020304" pitchFamily="18" charset="-78"/>
              </a:rPr>
              <a:t>مونادات</a:t>
            </a:r>
            <a:r>
              <a:rPr lang="ar-MA" sz="2400" b="1" dirty="0">
                <a:latin typeface="Calibri" panose="020F0502020204030204" pitchFamily="34" charset="0"/>
                <a:cs typeface="Simplified Arabic" panose="02020603050405020304" pitchFamily="18" charset="-78"/>
              </a:rPr>
              <a:t>/</a:t>
            </a:r>
            <a:r>
              <a:rPr lang="en-GB" sz="2400" b="1" dirty="0">
                <a:latin typeface="Calibri" panose="020F0502020204030204" pitchFamily="34" charset="0"/>
                <a:cs typeface="Simplified Arabic" panose="02020603050405020304" pitchFamily="18" charset="-78"/>
              </a:rPr>
              <a:t>les monades</a:t>
            </a:r>
            <a:r>
              <a:rPr lang="ar-MA" sz="2400" b="1" dirty="0">
                <a:latin typeface="Calibri" panose="020F0502020204030204" pitchFamily="34" charset="0"/>
                <a:cs typeface="Simplified Arabic" panose="02020603050405020304" pitchFamily="18" charset="-78"/>
              </a:rPr>
              <a:t>، أي إلى أجزاء صغيرة يمكن حسابها.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5379459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388307" y="842375"/>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قيمة هذا بالنسبة إلى لفلسفة التحليل، سيقف </a:t>
            </a:r>
            <a:r>
              <a:rPr lang="ar-MA" sz="2400" b="1" dirty="0" err="1">
                <a:latin typeface="Calibri" panose="020F0502020204030204" pitchFamily="34" charset="0"/>
                <a:cs typeface="Simplified Arabic" panose="02020603050405020304" pitchFamily="18" charset="-78"/>
              </a:rPr>
              <a:t>لايبنيتز</a:t>
            </a:r>
            <a:r>
              <a:rPr lang="ar-MA" sz="2400" b="1" dirty="0">
                <a:latin typeface="Calibri" panose="020F0502020204030204" pitchFamily="34" charset="0"/>
                <a:cs typeface="Simplified Arabic" panose="02020603050405020304" pitchFamily="18" charset="-78"/>
              </a:rPr>
              <a:t> عند حدود تصور المعارف العلمية على شكل نسق رمزي، واللاحقون على مشروع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سيؤولونه باعتبار المشروع يستهدف نظرية للغة بحد ذاتها (راسل سيكتب كتابا على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لأنه يدين له بتصوره لعلاقات المنطقية للغة).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يستخدم كانط مصطلح تحليلات </a:t>
            </a:r>
            <a:r>
              <a:rPr lang="ar-MA" sz="2400" b="1" dirty="0" err="1">
                <a:latin typeface="Calibri" panose="020F0502020204030204" pitchFamily="34" charset="0"/>
                <a:cs typeface="Simplified Arabic" panose="02020603050405020304" pitchFamily="18" charset="-78"/>
              </a:rPr>
              <a:t>ترونسوندونتالية</a:t>
            </a:r>
            <a:r>
              <a:rPr lang="ar-MA" sz="2400" b="1" dirty="0">
                <a:latin typeface="Calibri" panose="020F0502020204030204" pitchFamily="34" charset="0"/>
                <a:cs typeface="Simplified Arabic" panose="02020603050405020304" pitchFamily="18" charset="-78"/>
              </a:rPr>
              <a:t>، ويقصد بها من خلال المشروع </a:t>
            </a:r>
            <a:r>
              <a:rPr lang="ar-MA" sz="2400" b="1" dirty="0" err="1">
                <a:latin typeface="Calibri" panose="020F0502020204030204" pitchFamily="34" charset="0"/>
                <a:cs typeface="Simplified Arabic" panose="02020603050405020304" pitchFamily="18" charset="-78"/>
              </a:rPr>
              <a:t>الكانطي</a:t>
            </a:r>
            <a:r>
              <a:rPr lang="ar-MA" sz="2400" b="1" dirty="0">
                <a:latin typeface="Calibri" panose="020F0502020204030204" pitchFamily="34" charset="0"/>
                <a:cs typeface="Simplified Arabic" panose="02020603050405020304" pitchFamily="18" charset="-78"/>
              </a:rPr>
              <a:t> (بمواجهة الميتافيزيقا) للحد من دعاوي/</a:t>
            </a:r>
            <a:r>
              <a:rPr lang="ar-MA" sz="2400" b="1" dirty="0" err="1">
                <a:latin typeface="Calibri" panose="020F0502020204030204" pitchFamily="34" charset="0"/>
                <a:cs typeface="Simplified Arabic" panose="02020603050405020304" pitchFamily="18" charset="-78"/>
              </a:rPr>
              <a:t>إدعاءات</a:t>
            </a:r>
            <a:r>
              <a:rPr lang="ar-MA" sz="2400" b="1" dirty="0">
                <a:latin typeface="Calibri" panose="020F0502020204030204" pitchFamily="34" charset="0"/>
                <a:cs typeface="Simplified Arabic" panose="02020603050405020304" pitchFamily="18" charset="-78"/>
              </a:rPr>
              <a:t> الميتافيزيقا بالمعرفة، فإذا كان للتحليلات من دور سيكون هو تحليل أحكامنا باعتبارها معارف، وكل حكم هو حكم حملي/</a:t>
            </a:r>
            <a:r>
              <a:rPr lang="en-GB" sz="2400" b="1" dirty="0" err="1">
                <a:latin typeface="Calibri" panose="020F0502020204030204" pitchFamily="34" charset="0"/>
                <a:cs typeface="Simplified Arabic" panose="02020603050405020304" pitchFamily="18" charset="-78"/>
              </a:rPr>
              <a:t>prédication</a:t>
            </a:r>
            <a:r>
              <a:rPr lang="ar-MA" sz="2400" b="1" dirty="0">
                <a:latin typeface="Calibri" panose="020F0502020204030204" pitchFamily="34" charset="0"/>
                <a:cs typeface="Simplified Arabic" panose="02020603050405020304" pitchFamily="18" charset="-78"/>
              </a:rPr>
              <a:t>. وتطبيق هذه القاعدة على الميتافيزيقا يكشف افتقارها إلى المحمولات (لا نستطيع معرفة شيء دون قول)، مشكل كانط تحليلي ولكن ليس لغويا. المشكل هو انه أغفل كون الأحكام تبنى في اللغة، وأنه في نهاية الأمر لا يحلل المعرفة وإنما يحلل اللغة التي تبنى في المعرفة (نحن لا نعرف العالم، وإنما نعرف ما يظهر لنا من العالم/كانط)، من المفروض أن يقر بأن اللغة هي وسيلة التقائنا مع ظواهر العالم، (لا يمكن نقد الميتافيزيقا إلا بنقد أحكامها/كانط) والأحكام في نهاية الأمر هي عبارات إما صحيحة وإما خاطئة حول العالم. الحصر هنا تحليلي ولكنه ليس لغويا. مشكل الميتافيزيقا هو العبارات غير ذات معنى حول معرفتنا للعالم.</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495636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46345" y="729641"/>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نحن إذن نبني العالم في لغة، العالم قابل للبناء اللغوي، وبالتالي إدراكنا حول العالم تتوسطه اللغة، اللغة ليست شكل بل إن العالم لا يتخذ معناه إلا من داخل اللغة. ما لم يهتدي إليه كانط في تحليله لأحكام الميتافيزيقا، هو أن هذه الأحكام قبل بحثنا في صحتها أو خطئها، يجب أن نبحث في مدى تعبيرها عن معاني مركبة. في نهاية الأمر، مشكلة الميتافيزيقا ليست مشكلة عقل وإنما هي مشكلة المعنى</a:t>
            </a:r>
            <a:r>
              <a:rPr lang="en-GB" sz="2400" b="1" dirty="0">
                <a:latin typeface="Calibri" panose="020F0502020204030204" pitchFamily="34" charset="0"/>
                <a:cs typeface="Simplified Arabic" panose="02020603050405020304" pitchFamily="18" charset="-78"/>
              </a:rPr>
              <a:t>la signification</a:t>
            </a:r>
            <a:r>
              <a:rPr lang="ar-MA" sz="2400" b="1" dirty="0">
                <a:latin typeface="Calibri" panose="020F0502020204030204" pitchFamily="34" charset="0"/>
                <a:cs typeface="Simplified Arabic" panose="02020603050405020304" pitchFamily="18" charset="-78"/>
              </a:rPr>
              <a:t>.</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اللغة مصممة منذ البداية لكي تعني </a:t>
            </a:r>
            <a:r>
              <a:rPr lang="en-GB" sz="2400" b="1" dirty="0" err="1">
                <a:latin typeface="Calibri" panose="020F0502020204030204" pitchFamily="34" charset="0"/>
                <a:cs typeface="Simplified Arabic" panose="02020603050405020304" pitchFamily="18" charset="-78"/>
              </a:rPr>
              <a:t>signifié</a:t>
            </a:r>
            <a:r>
              <a:rPr lang="ar-MA" sz="2400" b="1" dirty="0">
                <a:latin typeface="Calibri" panose="020F0502020204030204" pitchFamily="34" charset="0"/>
                <a:cs typeface="Simplified Arabic" panose="02020603050405020304" pitchFamily="18" charset="-78"/>
              </a:rPr>
              <a:t>، وبالتالي يصبح مشكل الميتافيزيقا هو مشكل لغة (منذ البداية): أي "ماذا نعني حينما نقول؟". وإلا فلماذا نسمع الشعر وهو لا يحمل أي معنى؟ إنه موجود لقول كل شيء، نحتاجه فقط لأن اللغة لها قدرة على العنيُ</a:t>
            </a: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58335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المنعطف اللغوي</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القول بأن "</a:t>
            </a:r>
            <a:r>
              <a:rPr lang="ar-MA" sz="2400" b="1" dirty="0" err="1">
                <a:latin typeface="Calibri" panose="020F0502020204030204" pitchFamily="34" charset="0"/>
                <a:cs typeface="Simplified Arabic" panose="02020603050405020304" pitchFamily="18" charset="-78"/>
              </a:rPr>
              <a:t>غوتلب</a:t>
            </a:r>
            <a:r>
              <a:rPr lang="ar-MA" sz="2400" b="1" dirty="0">
                <a:latin typeface="Calibri" panose="020F0502020204030204" pitchFamily="34" charset="0"/>
                <a:cs typeface="Simplified Arabic" panose="02020603050405020304" pitchFamily="18" charset="-78"/>
              </a:rPr>
              <a:t> فريجيه" </a:t>
            </a:r>
            <a:r>
              <a:rPr lang="en-GB" sz="2400" b="1" dirty="0" err="1">
                <a:latin typeface="Calibri" panose="020F0502020204030204" pitchFamily="34" charset="0"/>
                <a:cs typeface="Simplified Arabic" panose="02020603050405020304" pitchFamily="18" charset="-78"/>
              </a:rPr>
              <a:t>Gottlob</a:t>
            </a:r>
            <a:r>
              <a:rPr lang="en-GB" sz="2400" b="1" dirty="0">
                <a:latin typeface="Calibri" panose="020F0502020204030204" pitchFamily="34" charset="0"/>
                <a:cs typeface="Simplified Arabic" panose="02020603050405020304" pitchFamily="18" charset="-78"/>
              </a:rPr>
              <a:t> Frege </a:t>
            </a:r>
            <a:r>
              <a:rPr lang="ar-MA" sz="2400" b="1" dirty="0">
                <a:latin typeface="Calibri" panose="020F0502020204030204" pitchFamily="34" charset="0"/>
                <a:cs typeface="Simplified Arabic" panose="02020603050405020304" pitchFamily="18" charset="-78"/>
              </a:rPr>
              <a:t>هو المؤسس للتحول اللغوي، يقصد به أن نظرية المنطق دائما ما كانت تتعامل مع المعرفة العلمية على أنها ذات بنية منطقية، نتحقق من صحة ما تقوله العلوم الدقيقة بالنظر إلى أحكامها هل هي متوافقة مع نظريات الاستدلال. كان المنطق تاريخيا عبارة عن "آلة تميز بين ما هو سليم في أحكامنا (العلمية) من غير السليم".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فضَّل أصحاب التحول اللغوي ألا يمر التحقق من العلم، ما دام العلم كله يعبر عن ذاته في هذه العضوية (القضايا اللغوية). إذن فالعلاقات المباشرة في نظرية لا يجب أن تكون بين نظرية المنطق ونظرية المعرفة، لأنها من المفروض أن تكون بين المنطق واللغة. وتطبيق هذا المبدأ أحدث ما يسمى بالتحول اللغوي </a:t>
            </a:r>
            <a:r>
              <a:rPr lang="en-GB" sz="2400" b="1" dirty="0">
                <a:latin typeface="Calibri" panose="020F0502020204030204" pitchFamily="34" charset="0"/>
                <a:cs typeface="Simplified Arabic" panose="02020603050405020304" pitchFamily="18" charset="-78"/>
              </a:rPr>
              <a:t>le </a:t>
            </a:r>
            <a:r>
              <a:rPr lang="en-GB" sz="2400" b="1" dirty="0" err="1">
                <a:latin typeface="Calibri" panose="020F0502020204030204" pitchFamily="34" charset="0"/>
                <a:cs typeface="Simplified Arabic" panose="02020603050405020304" pitchFamily="18" charset="-78"/>
              </a:rPr>
              <a:t>tournent</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linguistique</a:t>
            </a:r>
            <a:r>
              <a:rPr lang="ar-MA" sz="2400" b="1" dirty="0">
                <a:latin typeface="Calibri" panose="020F0502020204030204" pitchFamily="34" charset="0"/>
                <a:cs typeface="Simplified Arabic" panose="02020603050405020304" pitchFamily="18" charset="-78"/>
              </a:rPr>
              <a:t>، لأنها لا توجد أحكام علمية خارج اللغة</a:t>
            </a: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11460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ودور فريجيه في هذا السياق: ليس سهلا أن يمر المنطق إلى تحليل اللغة، يجب أن يميز دور المنطق/الفلسفة عن دور اللسانيات، دور الفلسفة هنا سيصبح هو حل قضايا اللغة: على اعتبار أن القضية هي التي تعطي معنى للغة. ووحدة القضية هي وحدة مضمون الفكر (ليست وحدة الفكر) الموجود في كل عبارة، فاللغة تستخدم وفق طريقتين (</a:t>
            </a:r>
            <a:r>
              <a:rPr lang="ar-MA" sz="2400" b="1" dirty="0" err="1">
                <a:latin typeface="Calibri" panose="020F0502020204030204" pitchFamily="34" charset="0"/>
                <a:cs typeface="Simplified Arabic" panose="02020603050405020304" pitchFamily="18" charset="-78"/>
              </a:rPr>
              <a:t>قضوية</a:t>
            </a:r>
            <a:r>
              <a:rPr lang="ar-MA" sz="2400" b="1" dirty="0">
                <a:latin typeface="Calibri" panose="020F0502020204030204" pitchFamily="34" charset="0"/>
                <a:cs typeface="Simplified Arabic" panose="02020603050405020304" pitchFamily="18" charset="-78"/>
              </a:rPr>
              <a:t>/غير </a:t>
            </a:r>
            <a:r>
              <a:rPr lang="ar-MA" sz="2400" b="1" dirty="0" err="1">
                <a:latin typeface="Calibri" panose="020F0502020204030204" pitchFamily="34" charset="0"/>
                <a:cs typeface="Simplified Arabic" panose="02020603050405020304" pitchFamily="18" charset="-78"/>
              </a:rPr>
              <a:t>قضوية</a:t>
            </a:r>
            <a:r>
              <a:rPr lang="ar-MA" sz="2400" b="1" dirty="0">
                <a:latin typeface="Calibri" panose="020F0502020204030204" pitchFamily="34" charset="0"/>
                <a:cs typeface="Simplified Arabic" panose="02020603050405020304" pitchFamily="18" charset="-78"/>
              </a:rPr>
              <a:t>)، وهي إما قضايا قابلة للتحليل أو أخرى غير قابل لذلك. فقابلية التحليل يوازي وجود مضمون قابل للتحليل. وأهمية فريجيه تكمن في كونه مصمم القضية، التي جاء بها من النموذج الرياضي، فكيف يمكن جعل بنية اللغة كلها قضايا قابلة للتحليل؟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جميع المفاهيم التي تستخدمها الفلسفة يجب توزيعها لأجزاء، حتى نتمكن من معرفة تركيبها للوصول إلى معرفة دلالتها، ثم نتأكد من مشروعية عباراتنا (بتحليلها). أصبحت وظيفة الفلسفة هي تحليل، ليس العالم، وإنما كيفية حديثنا عن العالم، أي تعالج لغتنا من خطايا توظيف الميتافيزيقا.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546120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(15-11-2019)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وضع كانط موقعا للتحليل في منهج الفلسفة، بمعنى أن للتحليل تاريخ في الفلسفة قبل تحولها إلى اللغة. المشكلة أن كانط يستخدم التحليل بدون موضوع، حيث أنه اعتبر بأن يمكن لموضوع الفلسفة أن يكون هو العقل، وأن تكون أداتها هي العقل، أي تحليل العقل يمكن أن يتم بالعقل (</a:t>
            </a:r>
            <a:r>
              <a:rPr lang="ar-MA" sz="2400" b="1" dirty="0" err="1">
                <a:latin typeface="Calibri" panose="020F0502020204030204" pitchFamily="34" charset="0"/>
                <a:cs typeface="Simplified Arabic" panose="02020603050405020304" pitchFamily="18" charset="-78"/>
              </a:rPr>
              <a:t>الترنسندنتالية</a:t>
            </a:r>
            <a:r>
              <a:rPr lang="ar-MA" sz="2400" b="1" dirty="0">
                <a:latin typeface="Calibri" panose="020F0502020204030204" pitchFamily="34" charset="0"/>
                <a:cs typeface="Simplified Arabic" panose="02020603050405020304" pitchFamily="18" charset="-78"/>
              </a:rPr>
              <a:t>/موضوع الفلسفة وموضوعها). يُخرج موضوع الفلسفة من الواقع حتى يفسح المجال للعلم (نيوتن) بهذا الخصوص، فبدل أن تشتغل الفلسفة على موضوع الواقع عوض ذلك تشتغل على ذاتها (العقل). كيف إذن يمكن خلق المغايرة في منهج الفلسفة وموضوعها؟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670933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SA" sz="2400" b="1" dirty="0">
                <a:effectLst/>
                <a:latin typeface="Calibri" panose="020F0502020204030204" pitchFamily="34" charset="0"/>
                <a:ea typeface="Times New Roman" panose="02020603050405020304" pitchFamily="18" charset="0"/>
                <a:cs typeface="Simplified Arabic" panose="02020603050405020304" pitchFamily="18" charset="-78"/>
              </a:rPr>
              <a:t>الأصول والمنابع الأولى لمنهج التحليل</a:t>
            </a:r>
            <a:r>
              <a:rPr lang="ar-SA" sz="2400" dirty="0">
                <a:effectLst/>
                <a:latin typeface="Calibri" panose="020F0502020204030204" pitchFamily="34" charset="0"/>
                <a:ea typeface="Times New Roman" panose="02020603050405020304" pitchFamily="18" charset="0"/>
                <a:cs typeface="Simplified Arabic" panose="02020603050405020304" pitchFamily="18" charset="-78"/>
              </a:rPr>
              <a:t> (بتاريخ 16-10-2019</a:t>
            </a:r>
            <a:r>
              <a:rPr lang="ar-SA" sz="2400" b="1" dirty="0">
                <a:effectLst/>
                <a:latin typeface="Calibri" panose="020F0502020204030204" pitchFamily="34" charset="0"/>
                <a:ea typeface="Times New Roman" panose="02020603050405020304" pitchFamily="18" charset="0"/>
                <a:cs typeface="Simplified Arabic" panose="02020603050405020304" pitchFamily="18" charset="-78"/>
              </a:rPr>
              <a:t>)</a:t>
            </a:r>
            <a:endParaRPr lang="fr-MA" sz="2400" dirty="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2400" dirty="0">
                <a:effectLst/>
                <a:latin typeface="Calibri" panose="020F0502020204030204" pitchFamily="34" charset="0"/>
                <a:ea typeface="Times New Roman" panose="02020603050405020304" pitchFamily="18" charset="0"/>
                <a:cs typeface="Calibri" panose="020F0502020204030204" pitchFamily="34" charset="0"/>
              </a:rPr>
              <a:t>يتعلق الأمر بتقليد في الفلسفة النمساوية، في الثلاثينيات من القرن الماضي، </a:t>
            </a:r>
            <a:r>
              <a:rPr lang="ar-MA" sz="2400" dirty="0">
                <a:effectLst/>
                <a:latin typeface="Calibri" panose="020F0502020204030204" pitchFamily="34" charset="0"/>
                <a:ea typeface="Times New Roman" panose="02020603050405020304" pitchFamily="18" charset="0"/>
                <a:cs typeface="Calibri" panose="020F0502020204030204" pitchFamily="34" charset="0"/>
              </a:rPr>
              <a:t>إذ </a:t>
            </a:r>
            <a:r>
              <a:rPr lang="ar-SA" sz="2400" dirty="0">
                <a:effectLst/>
                <a:latin typeface="Calibri" panose="020F0502020204030204" pitchFamily="34" charset="0"/>
                <a:ea typeface="Times New Roman" panose="02020603050405020304" pitchFamily="18" charset="0"/>
                <a:cs typeface="Calibri" panose="020F0502020204030204" pitchFamily="34" charset="0"/>
              </a:rPr>
              <a:t>حاول بعض الفلاسفة تأسيس منهج قريب جدا من العلم، لا يأخذ بعين الاعتبار الثقافة الفلسفية الماضية. هذا لا يعني بأن الأطروحات التي سيدافع عنها هؤلاء الفلاسفة (من بينهم </a:t>
            </a:r>
            <a:r>
              <a:rPr lang="ar-SA" sz="2400" dirty="0" err="1">
                <a:effectLst/>
                <a:latin typeface="Calibri" panose="020F0502020204030204" pitchFamily="34" charset="0"/>
                <a:ea typeface="Times New Roman" panose="02020603050405020304" pitchFamily="18" charset="0"/>
                <a:cs typeface="Calibri" panose="020F0502020204030204" pitchFamily="34" charset="0"/>
              </a:rPr>
              <a:t>لودفيك</a:t>
            </a:r>
            <a:r>
              <a:rPr lang="ar-SA" sz="2400" dirty="0">
                <a:effectLst/>
                <a:latin typeface="Calibri" panose="020F0502020204030204" pitchFamily="34" charset="0"/>
                <a:ea typeface="Times New Roman" panose="02020603050405020304" pitchFamily="18" charset="0"/>
                <a:cs typeface="Calibri" panose="020F0502020204030204" pitchFamily="34" charset="0"/>
              </a:rPr>
              <a:t> </a:t>
            </a:r>
            <a:r>
              <a:rPr lang="ar-SA" sz="2400" dirty="0" err="1">
                <a:effectLst/>
                <a:latin typeface="Calibri" panose="020F0502020204030204" pitchFamily="34" charset="0"/>
                <a:ea typeface="Times New Roman" panose="02020603050405020304" pitchFamily="18" charset="0"/>
                <a:cs typeface="Calibri" panose="020F0502020204030204" pitchFamily="34" charset="0"/>
              </a:rPr>
              <a:t>فيدجنيشتاين</a:t>
            </a:r>
            <a:r>
              <a:rPr lang="ar-SA" sz="2400" dirty="0">
                <a:effectLst/>
                <a:latin typeface="Calibri" panose="020F0502020204030204" pitchFamily="34" charset="0"/>
                <a:ea typeface="Times New Roman" panose="02020603050405020304" pitchFamily="18" charset="0"/>
                <a:cs typeface="Calibri" panose="020F0502020204030204" pitchFamily="34" charset="0"/>
              </a:rPr>
              <a:t>) لا يوجد لها أسس في تاريخ الفكر الغربي.</a:t>
            </a:r>
            <a:endParaRPr lang="fr-MA" sz="2400" dirty="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SA" sz="2400" dirty="0">
                <a:effectLst/>
                <a:latin typeface="Calibri" panose="020F0502020204030204" pitchFamily="34" charset="0"/>
                <a:ea typeface="Times New Roman" panose="02020603050405020304" pitchFamily="18" charset="0"/>
                <a:cs typeface="Calibri" panose="020F0502020204030204" pitchFamily="34" charset="0"/>
              </a:rPr>
              <a:t>لا يمكننا أيضا بأن نقول أن "</a:t>
            </a:r>
            <a:r>
              <a:rPr lang="ar-SA" sz="2400" dirty="0" err="1">
                <a:effectLst/>
                <a:latin typeface="Calibri" panose="020F0502020204030204" pitchFamily="34" charset="0"/>
                <a:ea typeface="Times New Roman" panose="02020603050405020304" pitchFamily="18" charset="0"/>
                <a:cs typeface="Calibri" panose="020F0502020204030204" pitchFamily="34" charset="0"/>
              </a:rPr>
              <a:t>فيتجنشتاين</a:t>
            </a:r>
            <a:r>
              <a:rPr lang="ar-SA" sz="2400" dirty="0">
                <a:effectLst/>
                <a:latin typeface="Calibri" panose="020F0502020204030204" pitchFamily="34" charset="0"/>
                <a:ea typeface="Times New Roman" panose="02020603050405020304" pitchFamily="18" charset="0"/>
                <a:cs typeface="Calibri" panose="020F0502020204030204" pitchFamily="34" charset="0"/>
              </a:rPr>
              <a:t>" سيقدم مشروعًا منعزلاً عن تاريخ الأفكار الفلسفية بسبب مفهومِي؛ لإن العلاقة بين الفلسفة واللغة لم تكن في حاجة إلى بداية القرن العشرين حتى تثبت أهمية اللغة بالنسبة لعمل الفكر، نرجع بالتالي إلى منهج سقراط الذي هو ذو أساس لغوي تحليلي، فحوارات سقراط تقوم على منهج </a:t>
            </a:r>
            <a:r>
              <a:rPr lang="ar-SA" sz="2400" dirty="0" err="1">
                <a:effectLst/>
                <a:latin typeface="Calibri" panose="020F0502020204030204" pitchFamily="34" charset="0"/>
                <a:ea typeface="Times New Roman" panose="02020603050405020304" pitchFamily="18" charset="0"/>
                <a:cs typeface="Calibri" panose="020F0502020204030204" pitchFamily="34" charset="0"/>
              </a:rPr>
              <a:t>دياليكتيكي</a:t>
            </a:r>
            <a:r>
              <a:rPr lang="ar-SA" sz="2400" dirty="0">
                <a:effectLst/>
                <a:latin typeface="Calibri" panose="020F0502020204030204" pitchFamily="34" charset="0"/>
                <a:ea typeface="Times New Roman" panose="02020603050405020304" pitchFamily="18" charset="0"/>
                <a:cs typeface="Calibri" panose="020F0502020204030204" pitchFamily="34" charset="0"/>
              </a:rPr>
              <a:t> يفترض بأن الوصول إلى الحقيقة هو مطلب لغوي. فهل يمكننا الوصول على الحقيقة دون أن نشتغل على اللغة؟ هل يمكن تصور حقيقة بالمعنى </a:t>
            </a:r>
            <a:r>
              <a:rPr lang="ar-SA" sz="2400" dirty="0" err="1">
                <a:effectLst/>
                <a:latin typeface="Calibri" panose="020F0502020204030204" pitchFamily="34" charset="0"/>
                <a:ea typeface="Times New Roman" panose="02020603050405020304" pitchFamily="18" charset="0"/>
                <a:cs typeface="Calibri" panose="020F0502020204030204" pitchFamily="34" charset="0"/>
              </a:rPr>
              <a:t>الدياليكتيكي</a:t>
            </a:r>
            <a:r>
              <a:rPr lang="ar-SA" sz="2400" dirty="0">
                <a:effectLst/>
                <a:latin typeface="Calibri" panose="020F0502020204030204" pitchFamily="34" charset="0"/>
                <a:ea typeface="Times New Roman" panose="02020603050405020304" pitchFamily="18" charset="0"/>
                <a:cs typeface="Calibri" panose="020F0502020204030204" pitchFamily="34" charset="0"/>
              </a:rPr>
              <a:t> (توليدي، عند سقراط) دون هذا الافتراض اللغوي للحقيقة؟</a:t>
            </a:r>
            <a:endParaRPr lang="fr-MA" sz="24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661621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dirty="0">
                <a:latin typeface="Calibri" panose="020F0502020204030204" pitchFamily="34" charset="0"/>
                <a:cs typeface="Simplified Arabic" panose="02020603050405020304" pitchFamily="18" charset="-78"/>
              </a:rPr>
              <a:t>اقترح فريجيه اللغة كموضوع للفلسفة، ومن الصعب القول كيف توصل إلى ذلك؟ يمكن لتحليل اللغة أن يدلنا على تحليل بنيات التفكير، وفي هذه الحالة لم يغير موضوع الفلسفة، فاللغة هي الوسيط الذي سيصلنا بعلاقات الأفكار فيما بينها داخل الفكر (وهذا ما كان يحاول أن يصل إليه كانط، من خلال سؤال: "كيف يمكن أن تكون الأحكام تركيبية؟"). فإذا كانت المعرفة هي مجموعة أفكار تجري في الفكر، فما معنى جريان الأفكار؟ هذا كلام فارغ، ليس هناك جريان في الفكر أصلا، وإنما هي علاقات منطقية بين استدلالات، ولضبط تلك العلاقات الاستدلالية المنطقية، يجب على الفكر أن يكشف عن بنيته المنطقية. إذا ظل الفكر يحيلنا على </a:t>
            </a:r>
            <a:r>
              <a:rPr lang="ar-MA" sz="2400" dirty="0" err="1">
                <a:latin typeface="Calibri" panose="020F0502020204030204" pitchFamily="34" charset="0"/>
                <a:cs typeface="Simplified Arabic" panose="02020603050405020304" pitchFamily="18" charset="-78"/>
              </a:rPr>
              <a:t>سيرورات</a:t>
            </a:r>
            <a:r>
              <a:rPr lang="ar-MA" sz="2400" dirty="0">
                <a:latin typeface="Calibri" panose="020F0502020204030204" pitchFamily="34" charset="0"/>
                <a:cs typeface="Simplified Arabic" panose="02020603050405020304" pitchFamily="18" charset="-78"/>
              </a:rPr>
              <a:t> سيكولوجية، عندها نكون خارج منطق الفلسفة، ولتحليل الفكر (كما اقترح كانط) لا ينبغي أن يكون التحليل مباشر. </a:t>
            </a:r>
            <a:endParaRPr lang="fr-MA" sz="2400"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616474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جاءت اللغة لِبَنينَةِ الفكر (يصبح للفكر بنيات لغوية منطقية)، عندما يبقى الفكر دون نحو لغوي لا تظهر العلاقات بين الأفكار. إذا قال إذن فيريجيه: "يجب تحويل العلاقات المنطقية في الفكر إلى بنيات لغوية"، يلزمه العثور على نموذج معين؛ توجد ثلاث إمكانيات (علم النفس، المنطق، الرياضيات)، وتعامل الفلاسفة مع العلم يكون كاختيار لنموذج مساعد، وكذلك سيكون اختيار فريجيه للرياضيات لكن ليس كعلم وإنما كلغة: أي أن نموذج الرياضيات بالنسبة له ليس في علميتها وإنما في </a:t>
            </a:r>
            <a:r>
              <a:rPr lang="ar-MA" sz="1800" u="sng">
                <a:effectLst/>
                <a:latin typeface="Calibri" panose="020F0502020204030204" pitchFamily="34" charset="0"/>
                <a:ea typeface="Times New Roman" panose="02020603050405020304" pitchFamily="18" charset="0"/>
                <a:cs typeface="Calibri" panose="020F0502020204030204" pitchFamily="34" charset="0"/>
              </a:rPr>
              <a:t>رمزيتها</a:t>
            </a:r>
            <a:r>
              <a:rPr lang="ar-MA" sz="1800">
                <a:effectLst/>
                <a:latin typeface="Calibri" panose="020F0502020204030204" pitchFamily="34" charset="0"/>
                <a:ea typeface="Times New Roman" panose="02020603050405020304" pitchFamily="18" charset="0"/>
                <a:cs typeface="Calibri" panose="020F0502020204030204" pitchFamily="34" charset="0"/>
              </a:rPr>
              <a:t>.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المشكل الذي انطلق منه فريجيه هو "بنينة الفكر" (لتحليل الفكر)، ولكي يصبح الفكر مبنينًا يلزم أن يصبح للأفكار قاعدة اختلاف فيما بينها، يلزم أن تصبح العلاقات الحسابية هي تركيب الأفكار في العقل (لايبنتز: تحويل العلاقات العلمية إلى حسابية، لتجعل الأفكار متمايزة وبالتالي بينها علاقات متمايزة)، لتحويل الفكر إلى أفكار واضحة ومتمايزة (بديهية) يلزمنا أن نحولها إلى رموز وبالتالي يصبح في متناولنا قاعدة لتركيب الرموز (ليست قاعدة لتدفق الأفكار). إذن يلزمنا نموذج نعرف به كيفية اشتغال الفكر، وهو الذي به سنحول العلاقات الاستدلالية/المنطقية بين الأفكار وفق نموذج معين (الرياضيات كنموذج رمزي).</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97559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يجب إفراغ الفكر في اللغة لأنها الوعاء الذي يمكن فيه </a:t>
            </a:r>
            <a:r>
              <a:rPr lang="ar-MA" sz="2400" b="1" dirty="0" err="1">
                <a:latin typeface="Calibri" panose="020F0502020204030204" pitchFamily="34" charset="0"/>
                <a:cs typeface="Simplified Arabic" panose="02020603050405020304" pitchFamily="18" charset="-78"/>
              </a:rPr>
              <a:t>بنينة</a:t>
            </a:r>
            <a:r>
              <a:rPr lang="ar-MA" sz="2400" b="1" dirty="0">
                <a:latin typeface="Calibri" panose="020F0502020204030204" pitchFamily="34" charset="0"/>
                <a:cs typeface="Simplified Arabic" panose="02020603050405020304" pitchFamily="18" charset="-78"/>
              </a:rPr>
              <a:t> العلاقات المنطقية. اقتراح فريجيه للنموذج الرياضي -كنموذج رمزي- كلغة، يسمح بحساب الفكر، وسيقتني للفلسفة من الرياضيات ما سينفعها (هو الرسم </a:t>
            </a:r>
            <a:r>
              <a:rPr lang="en-GB" sz="2400" b="1" dirty="0" err="1">
                <a:latin typeface="Calibri" panose="020F0502020204030204" pitchFamily="34" charset="0"/>
                <a:cs typeface="Simplified Arabic" panose="02020603050405020304" pitchFamily="18" charset="-78"/>
              </a:rPr>
              <a:t>schéma</a:t>
            </a:r>
            <a:r>
              <a:rPr lang="ar-MA" sz="2400" b="1" dirty="0">
                <a:latin typeface="Calibri" panose="020F0502020204030204" pitchFamily="34" charset="0"/>
                <a:cs typeface="Simplified Arabic" panose="02020603050405020304" pitchFamily="18" charset="-78"/>
              </a:rPr>
              <a:t> المنطقي) وهي البناء الذي يمكن تحويل الفكر على شكل، بالتالي تبدو العلاقات الفكرية منطقية (</a:t>
            </a:r>
            <a:r>
              <a:rPr lang="ar-MA" sz="2400" b="1" dirty="0" err="1">
                <a:latin typeface="Calibri" panose="020F0502020204030204" pitchFamily="34" charset="0"/>
                <a:cs typeface="Simplified Arabic" panose="02020603050405020304" pitchFamily="18" charset="-78"/>
              </a:rPr>
              <a:t>تانهضروا</a:t>
            </a:r>
            <a:r>
              <a:rPr lang="ar-MA" sz="2400" b="1" dirty="0">
                <a:latin typeface="Calibri" panose="020F0502020204030204" pitchFamily="34" charset="0"/>
                <a:cs typeface="Simplified Arabic" panose="02020603050405020304" pitchFamily="18" charset="-78"/>
              </a:rPr>
              <a:t> عاد باش </a:t>
            </a:r>
            <a:r>
              <a:rPr lang="ar-MA" sz="2400" b="1" dirty="0" err="1">
                <a:latin typeface="Calibri" panose="020F0502020204030204" pitchFamily="34" charset="0"/>
                <a:cs typeface="Simplified Arabic" panose="02020603050405020304" pitchFamily="18" charset="-78"/>
              </a:rPr>
              <a:t>كانفكروا</a:t>
            </a:r>
            <a:r>
              <a:rPr lang="ar-MA" sz="2400" b="1" dirty="0">
                <a:latin typeface="Calibri" panose="020F0502020204030204" pitchFamily="34" charset="0"/>
                <a:cs typeface="Simplified Arabic" panose="02020603050405020304" pitchFamily="18" charset="-78"/>
              </a:rPr>
              <a:t>/</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القاعدة في المنطق والرياضيات هي دائما قاعدة صلاحية، بمعنى أن القوانين التي يشتغل وفقها العلمين تبقى دائما صالحة (مثال: "لا يجب أن تكذب" تبقى قاعدة صالحة وإن لم تُطبَّق)، وهذا هو الفرق بين المنطق وعلم النفس (يشتغل الأخير بقواعد الصلاحية عكس الاشتغال على قواعد الظواهر/</a:t>
            </a:r>
            <a:r>
              <a:rPr lang="ar-MA" sz="2400" b="1" dirty="0" err="1">
                <a:latin typeface="Calibri" panose="020F0502020204030204" pitchFamily="34" charset="0"/>
                <a:cs typeface="Simplified Arabic" panose="02020603050405020304" pitchFamily="18" charset="-78"/>
              </a:rPr>
              <a:t>الحدوس</a:t>
            </a:r>
            <a:r>
              <a:rPr lang="ar-MA" sz="2400" b="1" dirty="0">
                <a:latin typeface="Calibri" panose="020F0502020204030204" pitchFamily="34" charset="0"/>
                <a:cs typeface="Simplified Arabic" panose="02020603050405020304" pitchFamily="18" charset="-78"/>
              </a:rPr>
              <a:t>).</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255263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يؤكد فريجيه على ضرورة التمييز بين دائرة المنطق ودائرة العلوم الطبيعية التي تبحث في الظواهر/الوقائع (علم النفس مثلا)، لأن المناهج الاختبارية لا يمكنها أن تعدل القواعد المعيارية المنطقية()، ومعناه أن علم النفس والمنطق يختلفان بالأساس. كيف يمكن إرجاع المعايير المنطقية إلى موضوعات اختبارية؟ لا يمكن، لأن الصلاحية/الصحة لا يرتبط بالظواهر الطبيعية أصلا (وهذا الرد قوي وهو الذي أنقذ الفلسفة).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"يُعتبر موقع فريجيه في تاريخ الفلسفة موقعا فاصلا، حيث كان عليه إعادة الاعتبار لكل من موضوع الفلسفة ومنهجها على السواء، فإذا كان الموضوع قد ضل ثابتا منذ اليونان إلى حدود العصر الحديث (نظرية العقل) فإن التحول اللغوي سينصب أساسا على تحليل الفكر. إلا أن هذا المشروع (تحليل الفكر) لا يمكن أن يتحقق إلا إذا نظرنا إلى الفكر باعتباره بنيات منطقية؛ بمعنى آخر، كان على رواد فلسفة التحليل الأوائل تجاوز المأزق </a:t>
            </a:r>
            <a:r>
              <a:rPr lang="ar-MA" sz="2400" b="1" dirty="0" err="1">
                <a:latin typeface="Calibri" panose="020F0502020204030204" pitchFamily="34" charset="0"/>
                <a:cs typeface="Simplified Arabic" panose="02020603050405020304" pitchFamily="18" charset="-78"/>
              </a:rPr>
              <a:t>الكانطي</a:t>
            </a:r>
            <a:r>
              <a:rPr lang="ar-MA" sz="2400" b="1" dirty="0">
                <a:latin typeface="Calibri" panose="020F0502020204030204" pitchFamily="34" charset="0"/>
                <a:cs typeface="Simplified Arabic" panose="02020603050405020304" pitchFamily="18" charset="-78"/>
              </a:rPr>
              <a:t> –المسمى التحليلات </a:t>
            </a:r>
            <a:r>
              <a:rPr lang="ar-MA" sz="2400" b="1" dirty="0" err="1">
                <a:latin typeface="Calibri" panose="020F0502020204030204" pitchFamily="34" charset="0"/>
                <a:cs typeface="Simplified Arabic" panose="02020603050405020304" pitchFamily="18" charset="-78"/>
              </a:rPr>
              <a:t>الترنسندنتالية</a:t>
            </a:r>
            <a:r>
              <a:rPr lang="ar-MA" sz="2400" b="1" dirty="0">
                <a:latin typeface="Calibri" panose="020F0502020204030204" pitchFamily="34" charset="0"/>
                <a:cs typeface="Simplified Arabic" panose="02020603050405020304" pitchFamily="18" charset="-78"/>
              </a:rPr>
              <a:t>-، لقد اعتبر كانط بأن الفكر قادر على تحليل مضامينه بذاته (أداة التحليل وموضوعها واحد في المشروع </a:t>
            </a:r>
            <a:r>
              <a:rPr lang="ar-MA" sz="2400" b="1" dirty="0" err="1">
                <a:latin typeface="Calibri" panose="020F0502020204030204" pitchFamily="34" charset="0"/>
                <a:cs typeface="Simplified Arabic" panose="02020603050405020304" pitchFamily="18" charset="-78"/>
              </a:rPr>
              <a:t>الكانطي</a:t>
            </a:r>
            <a:r>
              <a:rPr lang="ar-MA" sz="2400" b="1" dirty="0">
                <a:latin typeface="Calibri" panose="020F0502020204030204" pitchFamily="34" charset="0"/>
                <a:cs typeface="Simplified Arabic" panose="02020603050405020304" pitchFamily="18" charset="-78"/>
              </a:rPr>
              <a:t>).</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SA"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أصحاب النزعة المنطقية/الرد المنطقي: فريجيه، راسل،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هم الذين دافعوا على أن المنطق لن يصبح موضوعا اختباري في يوما من الأيام</a:t>
            </a:r>
            <a:r>
              <a:rPr lang="ar-MA" sz="1800" dirty="0">
                <a:effectLst/>
                <a:latin typeface="Calibri" panose="020F0502020204030204" pitchFamily="34" charset="0"/>
                <a:ea typeface="Times New Roman" panose="02020603050405020304" pitchFamily="18" charset="0"/>
                <a:cs typeface="Arial" panose="020B060402020202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22763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إن توجه فريجه نحو إعادة الاعتبار للتحليل هو تعديل للمشروع </a:t>
            </a:r>
            <a:r>
              <a:rPr lang="ar-MA" sz="2400" b="1" dirty="0" err="1">
                <a:latin typeface="Calibri" panose="020F0502020204030204" pitchFamily="34" charset="0"/>
                <a:cs typeface="Simplified Arabic" panose="02020603050405020304" pitchFamily="18" charset="-78"/>
              </a:rPr>
              <a:t>الكانطي</a:t>
            </a:r>
            <a:r>
              <a:rPr lang="ar-MA" sz="2400" b="1" dirty="0">
                <a:latin typeface="Calibri" panose="020F0502020204030204" pitchFamily="34" charset="0"/>
                <a:cs typeface="Simplified Arabic" panose="02020603050405020304" pitchFamily="18" charset="-78"/>
              </a:rPr>
              <a:t>، بحيث يقفز فريجيه على التحليلات </a:t>
            </a:r>
            <a:r>
              <a:rPr lang="ar-MA" sz="2400" b="1" dirty="0" err="1">
                <a:latin typeface="Calibri" panose="020F0502020204030204" pitchFamily="34" charset="0"/>
                <a:cs typeface="Simplified Arabic" panose="02020603050405020304" pitchFamily="18" charset="-78"/>
              </a:rPr>
              <a:t>الترنسندنتالية</a:t>
            </a:r>
            <a:r>
              <a:rPr lang="ar-MA" sz="2400" b="1" dirty="0">
                <a:latin typeface="Calibri" panose="020F0502020204030204" pitchFamily="34" charset="0"/>
                <a:cs typeface="Simplified Arabic" panose="02020603050405020304" pitchFamily="18" charset="-78"/>
              </a:rPr>
              <a:t> </a:t>
            </a:r>
            <a:r>
              <a:rPr lang="ar-MA" sz="2400" b="1" dirty="0" err="1">
                <a:latin typeface="Calibri" panose="020F0502020204030204" pitchFamily="34" charset="0"/>
                <a:cs typeface="Simplified Arabic" panose="02020603050405020304" pitchFamily="18" charset="-78"/>
              </a:rPr>
              <a:t>الكانطية</a:t>
            </a:r>
            <a:r>
              <a:rPr lang="ar-MA" sz="2400" b="1" dirty="0">
                <a:latin typeface="Calibri" panose="020F0502020204030204" pitchFamily="34" charset="0"/>
                <a:cs typeface="Simplified Arabic" panose="02020603050405020304" pitchFamily="18" charset="-78"/>
              </a:rPr>
              <a:t>، ويستلهم نموذج التحليل الحسابي عند </a:t>
            </a:r>
            <a:r>
              <a:rPr lang="ar-MA" sz="2400" b="1" dirty="0" err="1">
                <a:latin typeface="Calibri" panose="020F0502020204030204" pitchFamily="34" charset="0"/>
                <a:cs typeface="Simplified Arabic" panose="02020603050405020304" pitchFamily="18" charset="-78"/>
              </a:rPr>
              <a:t>لايبنيتز</a:t>
            </a:r>
            <a:r>
              <a:rPr lang="ar-MA" sz="2400" b="1" dirty="0">
                <a:latin typeface="Calibri" panose="020F0502020204030204" pitchFamily="34" charset="0"/>
                <a:cs typeface="Simplified Arabic" panose="02020603050405020304" pitchFamily="18" charset="-78"/>
              </a:rPr>
              <a:t>؛ بمعنى آخر، يقوم طرح فريجيه على منح بنية رمزية لأفكاره، على أساس أن تصور الأفكار باعتبارها واضحة داخل تجربة الوعي -كما ذهب إلى ذلك ديكارت- هو محض وهم سيكولوجي، والسبب في ذلك –في نظر فريجيه- هو أن العلاقات بين الأفكار إذا ما تحولت إلى بنيات رمزية، أمكن من خلال ذلك تحليلها تحليلا منطقيا واضحا.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تُعتبر اللغة، في ضوء هذا التصور، مدخلا صحيحا لتحليل الفكر. لا يعني ذلك بأنه على الفلسفة أن تحول موضوعها من العقل إلى اللغة، على أساس أن هذا التحول سيخلق التباسا بين موضوع الفلسفة وموضوع اللسانيات، يضل الطرح الأساسي لدى فريجيه هو اتخاذ اللغة كوسيط لتحليل مضامين الفكر، وهو يعيد بذلك فلسفة </a:t>
            </a:r>
            <a:r>
              <a:rPr lang="ar-MA" sz="2400" b="1" dirty="0" err="1">
                <a:latin typeface="Calibri" panose="020F0502020204030204" pitchFamily="34" charset="0"/>
                <a:cs typeface="Simplified Arabic" panose="02020603050405020304" pitchFamily="18" charset="-78"/>
              </a:rPr>
              <a:t>لايبنيز</a:t>
            </a:r>
            <a:r>
              <a:rPr lang="ar-MA" sz="2400" b="1" dirty="0">
                <a:latin typeface="Calibri" panose="020F0502020204030204" pitchFamily="34" charset="0"/>
                <a:cs typeface="Simplified Arabic" panose="02020603050405020304" pitchFamily="18" charset="-78"/>
              </a:rPr>
              <a:t> إلى الواجهة، فقد سبق إلى </a:t>
            </a:r>
            <a:r>
              <a:rPr lang="ar-MA" sz="2400" b="1" dirty="0" err="1">
                <a:latin typeface="Calibri" panose="020F0502020204030204" pitchFamily="34" charset="0"/>
                <a:cs typeface="Simplified Arabic" panose="02020603050405020304" pitchFamily="18" charset="-78"/>
              </a:rPr>
              <a:t>لابنيتز</a:t>
            </a:r>
            <a:r>
              <a:rPr lang="ar-MA" sz="2400" b="1" dirty="0">
                <a:latin typeface="Calibri" panose="020F0502020204030204" pitchFamily="34" charset="0"/>
                <a:cs typeface="Simplified Arabic" panose="02020603050405020304" pitchFamily="18" charset="-78"/>
              </a:rPr>
              <a:t> أن اقترح مشروع لتحويل نسق العلوم والمعارف إلى حساب عقلي خالص، وهو في ذلك قد عمل على تصحيح الديكارتية التي اعتبرت بأن معيار يقين الأفكار هو راجع لحدس الذات داخليا لمضمون أفكارها. يؤكد فريجيه مخالفا لذلك على أن التحليل المنطقي للفكر لا يتم إلا من خلال تحويل مضمونه </a:t>
            </a:r>
            <a:r>
              <a:rPr lang="ar-MA" sz="2400" b="1" dirty="0" err="1">
                <a:latin typeface="Calibri" panose="020F0502020204030204" pitchFamily="34" charset="0"/>
                <a:cs typeface="Simplified Arabic" panose="02020603050405020304" pitchFamily="18" charset="-78"/>
              </a:rPr>
              <a:t>القضوي</a:t>
            </a:r>
            <a:r>
              <a:rPr lang="ar-MA" sz="2400" b="1" dirty="0">
                <a:latin typeface="Calibri" panose="020F0502020204030204" pitchFamily="34" charset="0"/>
                <a:cs typeface="Simplified Arabic" panose="02020603050405020304" pitchFamily="18" charset="-78"/>
              </a:rPr>
              <a:t> إلى بنيات منطقية قابلة للتحليل من الناحية الرمزية واللغوية.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2994441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تُستخدم الرياضيات في هذا السياق كنموذج لتحويل المضامين الداخلية للتفكير إلى بنيات خارجية، وإمكانية إعادة النظر في العلاقات بين تلك البنيات من وجهة نظر قوانين منطقية، هذه الأخيرة وحدها قادرة على البت في الصلاحية المعيارية لتفكيرنا.</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0214569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مفهوم القضية عند فريجيه</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يتخذ فريجيه من مفهوم القضية </a:t>
            </a:r>
            <a:r>
              <a:rPr lang="en-GB" sz="2400" b="1" dirty="0">
                <a:latin typeface="Calibri" panose="020F0502020204030204" pitchFamily="34" charset="0"/>
                <a:cs typeface="Simplified Arabic" panose="02020603050405020304" pitchFamily="18" charset="-78"/>
              </a:rPr>
              <a:t>la proposition</a:t>
            </a:r>
            <a:r>
              <a:rPr lang="ar-MA" sz="2400" b="1" dirty="0">
                <a:latin typeface="Calibri" panose="020F0502020204030204" pitchFamily="34" charset="0"/>
                <a:cs typeface="Simplified Arabic" panose="02020603050405020304" pitchFamily="18" charset="-78"/>
              </a:rPr>
              <a:t> مدخلا لتوضيح الخاصية التحليلية لفكرنا، فالقضية –يقول فريجيه- هي أصغر وحدة دالة في الفكر كأن نقول مثلا: "يسقط المطر في الخارج"، فالقضية في هذا المثال تحيل على مضمون له معنىً على مستوى الفكر واللغة معا؛ بمعنى آخر، تكاد تكون القضية تساوي المضمون </a:t>
            </a:r>
            <a:r>
              <a:rPr lang="ar-MA" sz="2400" b="1" dirty="0" err="1">
                <a:latin typeface="Calibri" panose="020F0502020204030204" pitchFamily="34" charset="0"/>
                <a:cs typeface="Simplified Arabic" panose="02020603050405020304" pitchFamily="18" charset="-78"/>
              </a:rPr>
              <a:t>القضوي</a:t>
            </a:r>
            <a:r>
              <a:rPr lang="ar-MA" sz="2400" b="1" dirty="0">
                <a:latin typeface="Calibri" panose="020F0502020204030204" pitchFamily="34" charset="0"/>
                <a:cs typeface="Simplified Arabic" panose="02020603050405020304" pitchFamily="18" charset="-78"/>
              </a:rPr>
              <a:t> لفكرنا، أي، أصغر وحدة دالة في اللغة والفكر معا. هذا المفهوم بمثابة مدخل أساسي لكل من فلسفة اللغة والمنطق المعاصر على السواء."</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من الروابط المنطقية بين مفهوم القضية والتصور </a:t>
            </a:r>
            <a:r>
              <a:rPr lang="ar-MA" sz="2400" b="1" dirty="0" err="1">
                <a:latin typeface="Calibri" panose="020F0502020204030204" pitchFamily="34" charset="0"/>
                <a:cs typeface="Simplified Arabic" panose="02020603050405020304" pitchFamily="18" charset="-78"/>
              </a:rPr>
              <a:t>القضوي</a:t>
            </a:r>
            <a:r>
              <a:rPr lang="ar-MA" sz="2400" b="1" dirty="0">
                <a:latin typeface="Calibri" panose="020F0502020204030204" pitchFamily="34" charset="0"/>
                <a:cs typeface="Simplified Arabic" panose="02020603050405020304" pitchFamily="18" charset="-78"/>
              </a:rPr>
              <a:t> للغة إلى موقع الروابط المنطقية في اللغة عند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(29-1-2019)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د. </a:t>
            </a:r>
            <a:r>
              <a:rPr lang="ar-MA" sz="2400" b="1" dirty="0" err="1">
                <a:latin typeface="Calibri" panose="020F0502020204030204" pitchFamily="34" charset="0"/>
                <a:cs typeface="Simplified Arabic" panose="02020603050405020304" pitchFamily="18" charset="-78"/>
              </a:rPr>
              <a:t>الحميداني</a:t>
            </a:r>
            <a:r>
              <a:rPr lang="ar-MA" sz="2400" b="1" dirty="0">
                <a:latin typeface="Calibri" panose="020F0502020204030204" pitchFamily="34" charset="0"/>
                <a:cs typeface="Simplified Arabic" panose="02020603050405020304" pitchFamily="18" charset="-78"/>
              </a:rPr>
              <a:t> مروان، من إملاء الأستاذ على الطلبة خلال محاضرة في مادة الفلسفة التحليلية، شعبة علم الاجتماع-مسلك الفلسفة-كلية الآداب-جامعة المولى إسماعيل-مكناس، بتاريخ15-11-2019 (غير منشورة).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6345237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الفرق بين فيتجنشتاين وفريجيه في تعاطيه مع مفهوم القضية، هو باختصار كالتالي:</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يعتبر فريجيه راديكاليا في نزعته المنطقية، معناه أن وحدة المعنى يجب أن تبنى بالعقل، لن تكون هناك وحدة إلا إذا تأسس بالروابط المنطقية. مقولة التفكير عنده لا يمكن أن يأتيها المعنى إلا إذا كان المضمون القضوي منطقيا. لم يحتج بهذا في بنائه للغة إلى </a:t>
            </a:r>
            <a:r>
              <a:rPr lang="ar-MA" sz="1800" u="sng">
                <a:effectLst/>
                <a:latin typeface="Calibri" panose="020F0502020204030204" pitchFamily="34" charset="0"/>
                <a:ea typeface="Times New Roman" panose="02020603050405020304" pitchFamily="18" charset="0"/>
                <a:cs typeface="Calibri" panose="020F0502020204030204" pitchFamily="34" charset="0"/>
              </a:rPr>
              <a:t>البعد اللغوي</a:t>
            </a:r>
            <a:r>
              <a:rPr lang="ar-MA" sz="1800">
                <a:effectLst/>
                <a:latin typeface="Calibri" panose="020F0502020204030204" pitchFamily="34" charset="0"/>
                <a:ea typeface="Times New Roman" panose="02020603050405020304" pitchFamily="18" charset="0"/>
                <a:cs typeface="Calibri" panose="020F0502020204030204" pitchFamily="34" charset="0"/>
              </a:rPr>
              <a:t>. كانت النظرية المنطقية كافية لبناء تصوره للغة. لا يجب أن يبقى المعنى ضمن نطاق الذات. صورة الفكر ليست هي مادته، فالأولى لا تقول شيءً عن الفكر. وحينما يتحدث فريجيه عن اللغة فهو لا يقصد اللغة الطبيعية، والقضية عند فريجيه لا تحتاج إلا إلى علاقة منطقية بين محمول وموضوع، هذه العلاقة خالقة للمعنى. دراسة الفكر تحتاج إلى خطاطات منطقية، واللغة التي يحتاجها هذا البناء هي لغة صورية/مثالية.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711980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100208" y="851770"/>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dirty="0">
                <a:effectLst/>
                <a:latin typeface="Calibri" panose="020F0502020204030204" pitchFamily="34" charset="0"/>
                <a:ea typeface="Times New Roman" panose="02020603050405020304" pitchFamily="18" charset="0"/>
                <a:cs typeface="Calibri" panose="020F0502020204030204" pitchFamily="34" charset="0"/>
              </a:rPr>
              <a:t>ع</a:t>
            </a:r>
            <a:r>
              <a:rPr lang="ar-MA" sz="2400" b="1" dirty="0">
                <a:latin typeface="Calibri" panose="020F0502020204030204" pitchFamily="34" charset="0"/>
                <a:cs typeface="Simplified Arabic" panose="02020603050405020304" pitchFamily="18" charset="-78"/>
              </a:rPr>
              <a:t>ند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(نزعته منطقية خالصة) هناك فرق، إذ تنطلق مناقشته من بناءٍ لغوي. يتقاسم مع فريجيه دفاعه عن اللغة المثالية </a:t>
            </a:r>
            <a:r>
              <a:rPr lang="en-GB" sz="2400" b="1" dirty="0" err="1">
                <a:latin typeface="Calibri" panose="020F0502020204030204" pitchFamily="34" charset="0"/>
                <a:cs typeface="Simplified Arabic" panose="02020603050405020304" pitchFamily="18" charset="-78"/>
              </a:rPr>
              <a:t>idéale</a:t>
            </a:r>
            <a:r>
              <a:rPr lang="ar-MA" sz="2400" b="1" dirty="0">
                <a:latin typeface="Calibri" panose="020F0502020204030204" pitchFamily="34" charset="0"/>
                <a:cs typeface="Simplified Arabic" panose="02020603050405020304" pitchFamily="18" charset="-78"/>
              </a:rPr>
              <a:t>، ينطلقان من تصورهما للغة (اللغة الصورية) ومنها يصيغان تصورا للغة، تصورهما للغة قبلي. إذا كان الهدف هو التحليل الفكر، يقول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لنبدأ بتحليل القضية اللغوية.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يطرح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سؤال، الفرق بين القضايا المنطقية والقضايا النحوية؟ إن النحو يبنين الكلام والمنطق يمنح بنية للتفكير، وهل بنية الكلام تتأسس على بنية التفكير؟ بنية الكلام تتأسس على بنية الفكر. بإقامة مشروعية للغة، أصبح بإمكاننا الحديث عن فلسفة للغة.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نحن إذن لا ندرس في اللغة إلا بنية التفكير، ثم إن اللغة تحليلية. الروابط المنطقية هي التي تجعل اللغة تمر من البسيط إلى المركب، وبالتالي هناك من القضايا المركبة بقدر ما هناك من وقائع مركبة في العالم. أن نفكر هو أن نركب قضايا. هنا يوجد مشكل: فانطلاق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من مسلمة تناظر العالم واللغة من حيث الشكل (</a:t>
            </a:r>
            <a:r>
              <a:rPr lang="en-GB" sz="2400" b="1" dirty="0">
                <a:latin typeface="Calibri" panose="020F0502020204030204" pitchFamily="34" charset="0"/>
                <a:cs typeface="Simplified Arabic" panose="02020603050405020304" pitchFamily="18" charset="-78"/>
              </a:rPr>
              <a:t>iso </a:t>
            </a:r>
            <a:r>
              <a:rPr lang="en-GB" sz="2400" b="1" dirty="0" err="1">
                <a:latin typeface="Calibri" panose="020F0502020204030204" pitchFamily="34" charset="0"/>
                <a:cs typeface="Simplified Arabic" panose="02020603050405020304" pitchFamily="18" charset="-78"/>
              </a:rPr>
              <a:t>morfie</a:t>
            </a:r>
            <a:r>
              <a:rPr lang="ar-MA" sz="2400" b="1" dirty="0">
                <a:latin typeface="Calibri" panose="020F0502020204030204" pitchFamily="34" charset="0"/>
                <a:cs typeface="Simplified Arabic" panose="02020603050405020304" pitchFamily="18" charset="-78"/>
              </a:rPr>
              <a:t>)، يضعنا أمام سؤال علاقة الروابط المنطقية بالعالم؟ فهي –كجواب- لا تنتمي إلى العالم وإنما تجعله ذو معنىً</a:t>
            </a: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98785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الروابط المنطقية لها صلاحية صورية، أما القضايا المنطقية فلها صلاحية تجريدية (لها مقابل في الواقع). </a:t>
            </a:r>
            <a:r>
              <a:rPr lang="en-GB"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كل قضية بسيطة تقابلها واقعة بسيطة في العالم، وهذا يصدق على المتغيرات ولا يصدق على الروابط المنطقية، الروابط المنطقية لا تجرد العالم ولكنها تقوله</a:t>
            </a:r>
            <a:r>
              <a:rPr lang="en-GB"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هي لا تقول ما هو العالم ولكنها تقول كيف هو العالم (الشكل/ </a:t>
            </a:r>
            <a:r>
              <a:rPr lang="en-GB" sz="2400" b="1" dirty="0">
                <a:latin typeface="Calibri" panose="020F0502020204030204" pitchFamily="34" charset="0"/>
                <a:cs typeface="Simplified Arabic" panose="02020603050405020304" pitchFamily="18" charset="-78"/>
              </a:rPr>
              <a:t>a </a:t>
            </a:r>
            <a:r>
              <a:rPr lang="en-GB" sz="2400" b="1" dirty="0" err="1">
                <a:latin typeface="Calibri" panose="020F0502020204030204" pitchFamily="34" charset="0"/>
                <a:cs typeface="Simplified Arabic" panose="02020603050405020304" pitchFamily="18" charset="-78"/>
              </a:rPr>
              <a:t>forme</a:t>
            </a:r>
            <a:r>
              <a:rPr lang="ar-MA" sz="2400" b="1" dirty="0">
                <a:latin typeface="Calibri" panose="020F0502020204030204" pitchFamily="34" charset="0"/>
                <a:cs typeface="Simplified Arabic" panose="02020603050405020304" pitchFamily="18" charset="-78"/>
              </a:rPr>
              <a:t>ç). الصورة المنطقية للعالم، ما معنى الصورة المنطقية عن العالم؟</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يجتنب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الميتافيزيقا، وبالتالي سيحاول أن يطابق بين حدود العالم وحدود اللغة: ستصبح معه صورة/شكل العالم نفسه شكل/صورة المنطق. كيف؟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سنصبح أمام مشكل مع هذه المطابقة: وهي عن المصدر الحقيقي لهذه الصورة، هل مصدر الشكل هو العالم أم أنه هو المنطق؟ الشكل عند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مصدره شرط التطابق بين اللغة والعالم، إذن فهو ليس لغويا ولا هو من العالم. معنى ذلك أن الصورة المنطقية هي التي تجعل العالم يتطابق مع اللغة وتجعل اللغة تتطابق مع العالم، هي ليست في العالم ولا في اللغة، ليس لها انطولوجيا/وجود. دور اللغة هو الإشارة إلى العالم</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16191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SA" sz="2400" b="1" dirty="0">
                <a:latin typeface="Calibri" panose="020F0502020204030204" pitchFamily="34" charset="0"/>
                <a:cs typeface="Simplified Arabic" panose="02020603050405020304" pitchFamily="18" charset="-78"/>
              </a:rPr>
              <a:t>في المنهج السقراطي، التوليدي(نظرية التذكر)، أي استخراج ما هو موجود من الأفكار في النفس، ما يطلبه سقراط من محاوريه هو الإتيان بتعريفات، أي حدودا لغوية: انطلاق سقراط من التعريفات هو بدءٌ بحدود اللغة. وهذا يعني بأن سقراط على قناعة أن </a:t>
            </a:r>
            <a:r>
              <a:rPr lang="ar-SA" sz="2400" b="1" dirty="0" err="1">
                <a:latin typeface="Calibri" panose="020F0502020204030204" pitchFamily="34" charset="0"/>
                <a:cs typeface="Simplified Arabic" panose="02020603050405020304" pitchFamily="18" charset="-78"/>
              </a:rPr>
              <a:t>الدياليكتيكا</a:t>
            </a:r>
            <a:r>
              <a:rPr lang="ar-SA" sz="2400" b="1" dirty="0">
                <a:latin typeface="Calibri" panose="020F0502020204030204" pitchFamily="34" charset="0"/>
                <a:cs typeface="Simplified Arabic" panose="02020603050405020304" pitchFamily="18" charset="-78"/>
              </a:rPr>
              <a:t> تبدأ داخل اللغة وليس خارجها. هل يمكن أن ننطلق من حدود اللغة إلى حدود المفهوم؟ (هذا هو سقراط).</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SA" sz="2400" b="1" dirty="0">
                <a:latin typeface="Calibri" panose="020F0502020204030204" pitchFamily="34" charset="0"/>
                <a:cs typeface="Simplified Arabic" panose="02020603050405020304" pitchFamily="18" charset="-78"/>
              </a:rPr>
              <a:t>الغاية من </a:t>
            </a:r>
            <a:r>
              <a:rPr lang="ar-SA" sz="2400" b="1" dirty="0" err="1">
                <a:latin typeface="Calibri" panose="020F0502020204030204" pitchFamily="34" charset="0"/>
                <a:cs typeface="Simplified Arabic" panose="02020603050405020304" pitchFamily="18" charset="-78"/>
              </a:rPr>
              <a:t>الدياليكتيك</a:t>
            </a:r>
            <a:r>
              <a:rPr lang="ar-SA" sz="2400" b="1" dirty="0">
                <a:latin typeface="Calibri" panose="020F0502020204030204" pitchFamily="34" charset="0"/>
                <a:cs typeface="Simplified Arabic" panose="02020603050405020304" pitchFamily="18" charset="-78"/>
              </a:rPr>
              <a:t> (مع سقراط) هي الانتقال من تعريفات متعددة (كلمات) إلى وحدة المفهوم؛ 1- سقراط مقتنع بأن إنجاز وحدة الحقيقة لغوي. حتما إن وظيفة المفهوم ليست نفسها وظيفة اللغة، لكن الغاية من الحوار هي الانتقال من وحدة اللغة على وحدة المفهوم، من اللغة إلى العقل.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SA" sz="2400" b="1" dirty="0">
                <a:latin typeface="Calibri" panose="020F0502020204030204" pitchFamily="34" charset="0"/>
                <a:cs typeface="Simplified Arabic" panose="02020603050405020304" pitchFamily="18" charset="-78"/>
              </a:rPr>
              <a:t>علاقة التوضيح السابق بالفلسفة التحليلية هو اشتراكهما (=</a:t>
            </a:r>
            <a:r>
              <a:rPr lang="ar-SA" sz="2400" b="1" dirty="0" err="1">
                <a:latin typeface="Calibri" panose="020F0502020204030204" pitchFamily="34" charset="0"/>
                <a:cs typeface="Simplified Arabic" panose="02020603050405020304" pitchFamily="18" charset="-78"/>
              </a:rPr>
              <a:t>دياليكتكا</a:t>
            </a:r>
            <a:r>
              <a:rPr lang="ar-SA" sz="2400" b="1" dirty="0">
                <a:latin typeface="Calibri" panose="020F0502020204030204" pitchFamily="34" charset="0"/>
                <a:cs typeface="Simplified Arabic" panose="02020603050405020304" pitchFamily="18" charset="-78"/>
              </a:rPr>
              <a:t> سقراط والفلسفة التحليلية) في البحث عن الحقيقة، ثم في الفلسفة لا يمكننا البحث عن الحقيقة ونحن نضحي بوحدة العقل؛ يجب أن يبقى العقل وحدة، والتحليليين يؤمنون بوحدة العقل. إلا أن وحدة العقل ليست مفهومية، هنا تختلف التحليلية عن </a:t>
            </a:r>
            <a:r>
              <a:rPr lang="ar-SA" sz="2400" b="1" dirty="0" err="1">
                <a:latin typeface="Calibri" panose="020F0502020204030204" pitchFamily="34" charset="0"/>
                <a:cs typeface="Simplified Arabic" panose="02020603050405020304" pitchFamily="18" charset="-78"/>
              </a:rPr>
              <a:t>الهيجيلية</a:t>
            </a:r>
            <a:r>
              <a:rPr lang="ar-SA" sz="2400" b="1" dirty="0">
                <a:latin typeface="Calibri" panose="020F0502020204030204" pitchFamily="34" charset="0"/>
                <a:cs typeface="Simplified Arabic" panose="02020603050405020304" pitchFamily="18" charset="-78"/>
              </a:rPr>
              <a:t>. فهيجل يعتبر بمثابة النقطة الأخيرة التي تؤمن بأن اشتغال الفلسفة متجه نحو وحدة العقل، وأن وراء وحدة العقل لا توجد للفلسفة من وظيفة</a:t>
            </a:r>
            <a:r>
              <a:rPr lang="ar-S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118356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مشكلة ديكارت إذن هي اللغة الخاصة (البعد الداخلي)، فاللغة لا تصنف ضمن ما هو خصوصي ما عدى إن كانت تحيل إلى عالم داخلي (لا يخضع إلى خاصية الإظهار). بينما اللغة تقوم على خاصية التناظر مع العالم، وهذا الطرح يتهم الديكارتية بأنها ميتافيزيقا في كليتها، لأنه تفترض أن معرفة كل الموجودات تشترط المعرفة بما هو ذاتي، وهذا استخدام للغة ضد ذاتها (استخدام غير إشاري </a:t>
            </a:r>
            <a:r>
              <a:rPr lang="en-GB" sz="2400" b="1" dirty="0" err="1">
                <a:latin typeface="Calibri" panose="020F0502020204030204" pitchFamily="34" charset="0"/>
                <a:cs typeface="Simplified Arabic" panose="02020603050405020304" pitchFamily="18" charset="-78"/>
              </a:rPr>
              <a:t>démonstratif</a:t>
            </a:r>
            <a:r>
              <a:rPr lang="ar-MA" sz="2400" b="1" dirty="0">
                <a:latin typeface="Calibri" panose="020F0502020204030204" pitchFamily="34" charset="0"/>
                <a:cs typeface="Simplified Arabic" panose="02020603050405020304" pitchFamily="18" charset="-78"/>
              </a:rPr>
              <a:t>). طبيعة اللغة إذن، تفترض وجود عالم يمكن الإحالة عليه.</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لأن اللغة في تناظر مع العالم، يجب أن تأخذ اللغة شكل العالم. ودور الروابط المنطقية هو أن تمنح للغة شكلا مطابقا لشكل العالم. فإذا كانت وظيفة اللغة هي أن تقول ما هو عليه العالم، فهل يمكن للغة أن تقول ذاتها؟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اللغة لا تقول نفسها، حسب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فاللغة تقول فقط الظواهر. ويعطي المثال "بالعين التي ترى كل ما هو أمامها لا ترى نفسها." تقول اللغة نفسها في ثلاث إمكانيات: أن تصبح شعرا أو تصورا أو موسيقى.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(10-12-2019)</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338511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46345" y="1052186"/>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dirty="0">
                <a:effectLst/>
                <a:latin typeface="Calibri" panose="020F0502020204030204" pitchFamily="34" charset="0"/>
                <a:ea typeface="Times New Roman" panose="02020603050405020304" pitchFamily="18" charset="0"/>
                <a:cs typeface="Calibri" panose="020F0502020204030204" pitchFamily="34" charset="0"/>
              </a:rPr>
              <a:t>ف</a:t>
            </a:r>
            <a:r>
              <a:rPr lang="ar-MA" sz="2400" b="1" dirty="0">
                <a:latin typeface="Calibri" panose="020F0502020204030204" pitchFamily="34" charset="0"/>
                <a:cs typeface="Simplified Arabic" panose="02020603050405020304" pitchFamily="18" charset="-78"/>
              </a:rPr>
              <a:t>ي تصور للغة قائم على </a:t>
            </a:r>
            <a:r>
              <a:rPr lang="ar-MA" sz="2400" b="1" dirty="0" err="1">
                <a:latin typeface="Calibri" panose="020F0502020204030204" pitchFamily="34" charset="0"/>
                <a:cs typeface="Simplified Arabic" panose="02020603050405020304" pitchFamily="18" charset="-78"/>
              </a:rPr>
              <a:t>التمثلية</a:t>
            </a:r>
            <a:r>
              <a:rPr lang="ar-MA" sz="2400" b="1" dirty="0">
                <a:latin typeface="Calibri" panose="020F0502020204030204" pitchFamily="34" charset="0"/>
                <a:cs typeface="Simplified Arabic" panose="02020603050405020304" pitchFamily="18" charset="-78"/>
              </a:rPr>
              <a:t>، فالروابط لا تمثل شيءً. كيف يمكن للغة أن تقول الصورة المنطقية؟ هل يمكن للغة أن تقول شرط تطابقها مع العالم؟ (ما الذي يمكن قوله وما الذي لا يمكن قوله). العلاقة بين ما يقال عن العالم.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تبدأ الميتافيزيقا حينما تتجاوز اللغة خاصية وقائع العالم. مشكل اللغة هو العني </a:t>
            </a:r>
            <a:r>
              <a:rPr lang="en-GB" sz="2400" b="1" dirty="0">
                <a:latin typeface="Calibri" panose="020F0502020204030204" pitchFamily="34" charset="0"/>
                <a:cs typeface="Simplified Arabic" panose="02020603050405020304" pitchFamily="18" charset="-78"/>
              </a:rPr>
              <a:t>signification</a:t>
            </a:r>
            <a:r>
              <a:rPr lang="ar-MA" sz="2400" b="1" dirty="0">
                <a:latin typeface="Calibri" panose="020F0502020204030204" pitchFamily="34" charset="0"/>
                <a:cs typeface="Simplified Arabic" panose="02020603050405020304" pitchFamily="18" charset="-78"/>
              </a:rPr>
              <a:t>، هو البنية الموضوعية للمعنى، تقع اللغة في الميتافيزيقا حينما تحاول أن تعني الأشياء خارج حدود الخاصية الطبيعية للعالم. "الرسالة المنطقية" قائمة على أنطولوجيا العالم، في "المباحث الفلسفية" سيغير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موقفه، حيث أنه سيضيف الأفعال الإنسانية، لأنها تُغيب عن العالم وعن اللغة بالضرورة. يجب أن تأخذ الأنطولوجيا بعين الاعتبار العالم وأفعالنا داخل العالم (الأخلاق، الدين، الجماليات). كيف تخلق اللغة الميتافيزيقا؟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أخطأ ديكارت حينما جعل اللغة تحيل على العالم الداخلي، في حين هي مؤسسة على شاكلة أسماء الإشارة. وظيفة اللغة هي أن تقول لنا كيف العالم، وتسقط اللغة في الميتافيزيقا حينما تقول ما ليس موجودا في العالم.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0554906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القول هو فعل، وهذا ما لم ينتبه له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في الرسالة، فهناك فرق بين أن قياس القضايا على وقائع العالم، وبين قياسها على الأفعال. فاللغة الطبيعية هي فعل، ومعظم استخداماتنا للغة هي أفعال. كل استخدام لغة هو إنتاج للمعرفة عن العالم، وبالتالي فأنطولوجيا العالم. اللغة مؤسسة عموميا.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الميتافيزيقا هي استخدام سيئ للغة، والاستخدام السليم للغة هو الاستخدام الإشاري. إذا أصبح الفيلسوف يرى فقط الاستخدام الصحيح من غير الصحيح في اللغة، فما الفرق بينه وبين رجل النحو؟ كتب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كتابا ضخما تحت عنوان "</a:t>
            </a:r>
            <a:r>
              <a:rPr lang="en-GB" sz="2400" b="1" dirty="0">
                <a:latin typeface="Calibri" panose="020F0502020204030204" pitchFamily="34" charset="0"/>
                <a:cs typeface="Simplified Arabic" panose="02020603050405020304" pitchFamily="18" charset="-78"/>
              </a:rPr>
              <a:t>la </a:t>
            </a:r>
            <a:r>
              <a:rPr lang="en-GB" sz="2400" b="1" dirty="0" err="1">
                <a:latin typeface="Calibri" panose="020F0502020204030204" pitchFamily="34" charset="0"/>
                <a:cs typeface="Simplified Arabic" panose="02020603050405020304" pitchFamily="18" charset="-78"/>
              </a:rPr>
              <a:t>grammaire</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philosophique</a:t>
            </a:r>
            <a:r>
              <a:rPr lang="ar-MA" sz="2400" b="1" dirty="0">
                <a:latin typeface="Calibri" panose="020F0502020204030204" pitchFamily="34" charset="0"/>
                <a:cs typeface="Simplified Arabic" panose="02020603050405020304" pitchFamily="18" charset="-78"/>
              </a:rPr>
              <a:t>" (النحو الفلسفي).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وظيفة الفلسفة، تاريخ الميتافيزيقا هو تاريخ أخطاء استخدام اللغوية. في نهاية "الرسالة المنطقية" يبدأ </a:t>
            </a:r>
            <a:r>
              <a:rPr lang="ar-MA" sz="2400" b="1" dirty="0" err="1">
                <a:latin typeface="Calibri" panose="020F0502020204030204" pitchFamily="34" charset="0"/>
                <a:cs typeface="Simplified Arabic" panose="02020603050405020304" pitchFamily="18" charset="-78"/>
              </a:rPr>
              <a:t>لودفيك</a:t>
            </a:r>
            <a:r>
              <a:rPr lang="ar-MA" sz="2400" b="1" dirty="0">
                <a:latin typeface="Calibri" panose="020F0502020204030204" pitchFamily="34" charset="0"/>
                <a:cs typeface="Simplified Arabic" panose="02020603050405020304" pitchFamily="18" charset="-78"/>
              </a:rPr>
              <a:t>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في التمييز بين الميتافيزيقا كأخطاء للغة وبين الفلسفة كشرط </a:t>
            </a:r>
            <a:r>
              <a:rPr lang="en-GB" sz="2400" b="1" dirty="0" err="1">
                <a:latin typeface="Calibri" panose="020F0502020204030204" pitchFamily="34" charset="0"/>
                <a:cs typeface="Simplified Arabic" panose="02020603050405020304" pitchFamily="18" charset="-78"/>
              </a:rPr>
              <a:t>comme</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activité</a:t>
            </a:r>
            <a:r>
              <a:rPr lang="ar-MA" sz="2400" b="1" dirty="0">
                <a:latin typeface="Calibri" panose="020F0502020204030204" pitchFamily="34" charset="0"/>
                <a:cs typeface="Simplified Arabic" panose="02020603050405020304" pitchFamily="18" charset="-78"/>
              </a:rPr>
              <a:t> للفكر.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0801224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لنقارن بين وظيفة النحات ووظيفة الفلسفة: علماء النحو، لا يشطبون العبارات الخاطئة، هم فقط مجموعة أشخاص ضبطوا قواعد الاستخدام اللغة، ينتجون بمعرفتهم هذه موانع السلبيات (اقتلاع الأخطاء اللغوية)؛ يجب أن تتطابق وظيفة الفلسفة مع وظيفة النحو، أي على الأقل أن يتقاسم الفلاسفة مع النحات نشاطهم السلبي (الوظيفة العلاجية للفلسفة). إن وظيفة الفلسفة لا تعالج إلا عن طريق النحو.</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"إن طرح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لمشكل الميتافيزيقا يرتبط بنقده أنطولوجيا الصورة المنطقية. فإذا كانت الصورة المنطقية هي الشيء المشترك بين بنية العالم وبنية اللغة، فإن ما يقصده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بالشكل، هو بالضبط الروابط المنطقية التي لا تدخل ضمن نظريته التحليلية للعالم. فإذا كانت كل قضية تمثل واقعة عن عالم، فإن الروابط المنطقية لا تمثلها وقائع في العالم. ومع ذلك فهي شرط تطابق اللغة والعالم.</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يعني ذلك أن اللغة لا يمكنها أن تقول ذاتها إلا إذا استطاعت أن تقول الصورة المنطقية. والحال أن هذه الأخيرة لا يمكن قولها لأنها شرط قول اللغة للعالم. كيف يمكن قول اللغة، في حين أن الصورة المنطقية لا تقال؟</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6165382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يتحدث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عن إمكانية قول العالم في مقابل إظهار الصورة المنطقية، فهي موضوعها وليست موضوع اللغة، اقترح بعض الفلاسفة في حل هذه الإشكالية تراتبية الأنساق اللغوية، أي جعل اللغة في حد ذاتها واقعة، أي لغة اللغة وللغة لغة اللغة إلى آخره </a:t>
            </a:r>
            <a:r>
              <a:rPr lang="ar-MA" sz="2400" b="1" dirty="0" err="1">
                <a:latin typeface="Calibri" panose="020F0502020204030204" pitchFamily="34" charset="0"/>
                <a:cs typeface="Simplified Arabic" panose="02020603050405020304" pitchFamily="18" charset="-78"/>
              </a:rPr>
              <a:t>ميتالغة</a:t>
            </a:r>
            <a:r>
              <a:rPr lang="ar-MA" sz="2400" b="1" dirty="0">
                <a:latin typeface="Calibri" panose="020F0502020204030204" pitchFamily="34" charset="0"/>
                <a:cs typeface="Simplified Arabic" panose="02020603050405020304" pitchFamily="18" charset="-78"/>
              </a:rPr>
              <a:t>. إلا أن هذا الطريق، سيطابق بين كثرة الأنساق اللغوية وكثرة العوالم، مما يعني أن اللغة ستستمر في الإحالة على معاني خارجة عنها. وهو في نظر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طريق الميتافيزيقا بامتياز.</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في السياق نفسه، يرى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بان مشكلة اللغة الخاصة هي ذاتها نموذج عن مشكل الميتافيزيقا، أو ما يسميه الاستخدام السيئ للغة. فحينما يقول ديكارت "أنا" فهو يستخدم الطبيعة ضد لغتها (الإشارية). تقتضي الطبيعة الإشارية للغة وجود عالم متناظر مع اللغة (أمامها) تكون هذه الأخيرة قادرة على الإحالة عليه باستمرار، وهو ما يحقق شرط الطابع العمومي للمعنى، فحينما نقول: "يسقط المطر بالخارج"، يكون استخدامنا للغة إشاري: أي أن قضايانا تفترض وجود عالم من الوقائع تؤدي اللغة إزاءه طابع الإشارية؛ أما قولنا –وفق منطق ديكارت: "أنا أشعر بالغضب والتوتر" فهي قضية تحيل على العالم الداخلي الذي لا يستطيع الآخر أن يحيل عليه بطريق موضوعية، وهو ما يسميه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a:t>
            </a:r>
            <a:r>
              <a:rPr lang="en-GB" sz="2400" b="1" dirty="0">
                <a:latin typeface="Calibri" panose="020F0502020204030204" pitchFamily="34" charset="0"/>
                <a:cs typeface="Simplified Arabic" panose="02020603050405020304" pitchFamily="18" charset="-78"/>
              </a:rPr>
              <a:t>un </a:t>
            </a:r>
            <a:r>
              <a:rPr lang="en-GB" sz="2400" b="1" dirty="0" err="1">
                <a:latin typeface="Calibri" panose="020F0502020204030204" pitchFamily="34" charset="0"/>
                <a:cs typeface="Simplified Arabic" panose="02020603050405020304" pitchFamily="18" charset="-78"/>
              </a:rPr>
              <a:t>langage</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privé</a:t>
            </a:r>
            <a:r>
              <a:rPr lang="ar-MA" sz="2400" b="1" dirty="0">
                <a:latin typeface="Calibri" panose="020F0502020204030204" pitchFamily="34" charset="0"/>
                <a:cs typeface="Simplified Arabic" panose="02020603050405020304" pitchFamily="18" charset="-78"/>
              </a:rPr>
              <a:t>/اللغة الخاصة.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8798966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46345" y="106471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1800" dirty="0">
                <a:effectLst/>
                <a:latin typeface="Calibri" panose="020F0502020204030204" pitchFamily="34" charset="0"/>
                <a:ea typeface="Times New Roman" panose="02020603050405020304" pitchFamily="18" charset="0"/>
                <a:cs typeface="Calibri" panose="020F0502020204030204" pitchFamily="34" charset="0"/>
              </a:rPr>
              <a:t>يع</a:t>
            </a:r>
            <a:r>
              <a:rPr lang="ar-MA" sz="2400" b="1" dirty="0">
                <a:latin typeface="Calibri" panose="020F0502020204030204" pitchFamily="34" charset="0"/>
                <a:cs typeface="Simplified Arabic" panose="02020603050405020304" pitchFamily="18" charset="-78"/>
              </a:rPr>
              <a:t>تبر هذا نموذجا عن خلق مشكلات ميتافيزيقية، انطلاقا من استعمالات سيئة للغة. فإمكانية إحالة اللغة على الأنا، تفترض أن هذا الأخير جزء من العالم (واقعة ضمن الوقائع)، في حين أن الأنا –حسب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يشكل حدود عالم الأنا وليس جزئا منه (</a:t>
            </a:r>
            <a:r>
              <a:rPr lang="en-GB" sz="2400" b="1" dirty="0">
                <a:latin typeface="Calibri" panose="020F0502020204030204" pitchFamily="34" charset="0"/>
                <a:cs typeface="Simplified Arabic" panose="02020603050405020304" pitchFamily="18" charset="-78"/>
              </a:rPr>
              <a:t>le </a:t>
            </a:r>
            <a:r>
              <a:rPr lang="en-GB" sz="2400" b="1" dirty="0" err="1">
                <a:latin typeface="Calibri" panose="020F0502020204030204" pitchFamily="34" charset="0"/>
                <a:cs typeface="Simplified Arabic" panose="02020603050405020304" pitchFamily="18" charset="-78"/>
              </a:rPr>
              <a:t>moi</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est</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une</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limite</a:t>
            </a:r>
            <a:r>
              <a:rPr lang="en-GB" sz="2400" b="1" dirty="0">
                <a:latin typeface="Calibri" panose="020F0502020204030204" pitchFamily="34" charset="0"/>
                <a:cs typeface="Simplified Arabic" panose="02020603050405020304" pitchFamily="18" charset="-78"/>
              </a:rPr>
              <a:t> du monde, </a:t>
            </a:r>
            <a:r>
              <a:rPr lang="en-GB" sz="2400" b="1" dirty="0" err="1">
                <a:latin typeface="Calibri" panose="020F0502020204030204" pitchFamily="34" charset="0"/>
                <a:cs typeface="Simplified Arabic" panose="02020603050405020304" pitchFamily="18" charset="-78"/>
              </a:rPr>
              <a:t>mais</a:t>
            </a:r>
            <a:r>
              <a:rPr lang="en-GB" sz="2400" b="1" dirty="0">
                <a:latin typeface="Calibri" panose="020F0502020204030204" pitchFamily="34" charset="0"/>
                <a:cs typeface="Simplified Arabic" panose="02020603050405020304" pitchFamily="18" charset="-78"/>
              </a:rPr>
              <a:t> pas un monde</a:t>
            </a:r>
            <a:r>
              <a:rPr lang="ar-MA" sz="2400" b="1" dirty="0">
                <a:latin typeface="Calibri" panose="020F0502020204030204" pitchFamily="34" charset="0"/>
                <a:cs typeface="Simplified Arabic" panose="02020603050405020304" pitchFamily="18" charset="-78"/>
              </a:rPr>
              <a:t>/ الأنا هي حد من حدود العالم، وليست عالما في ذاتها).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تسقط مع هذا التصور إمكانية سيكولوجيا علمية، ما دام علم النفس كمبحث استبطاني هو كلام حول عالم داخلي. بمعنى آخر، تدخلنا السيكولوجية </a:t>
            </a:r>
            <a:r>
              <a:rPr lang="ar-MA" sz="2400" b="1" dirty="0" err="1">
                <a:latin typeface="Calibri" panose="020F0502020204030204" pitchFamily="34" charset="0"/>
                <a:cs typeface="Simplified Arabic" panose="02020603050405020304" pitchFamily="18" charset="-78"/>
              </a:rPr>
              <a:t>الاستبطانية</a:t>
            </a:r>
            <a:r>
              <a:rPr lang="ar-MA" sz="2400" b="1" dirty="0">
                <a:latin typeface="Calibri" panose="020F0502020204030204" pitchFamily="34" charset="0"/>
                <a:cs typeface="Simplified Arabic" panose="02020603050405020304" pitchFamily="18" charset="-78"/>
              </a:rPr>
              <a:t> في تجربة خاصة لمعاني اللغة، وتدعي مع ذلك العلمية.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9602859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يربط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بين موضوعية التحفظات وإمكانية الإحالة العمومية على الوقائع. في حين تضل التجارب خاصة في مجال </a:t>
            </a:r>
            <a:r>
              <a:rPr lang="ar-MA" sz="2400" b="1" dirty="0" err="1">
                <a:latin typeface="Calibri" panose="020F0502020204030204" pitchFamily="34" charset="0"/>
                <a:cs typeface="Simplified Arabic" panose="02020603050405020304" pitchFamily="18" charset="-78"/>
              </a:rPr>
              <a:t>الإيتيقا</a:t>
            </a:r>
            <a:r>
              <a:rPr lang="ar-MA" sz="2400" b="1" dirty="0">
                <a:latin typeface="Calibri" panose="020F0502020204030204" pitchFamily="34" charset="0"/>
                <a:cs typeface="Simplified Arabic" panose="02020603050405020304" pitchFamily="18" charset="-78"/>
              </a:rPr>
              <a:t> والدين والجماليات بمثابة حدود للغة، أي "ما لا يمكن قوله"، ولا يعتبر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هذه التجربة سلبية، بل يرى بأن عالم المعنى الذاتي تعجز اللغة عن وصفه بطريقة منطقية.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يقرن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بين وظيفة الفلسفة ومهمة النحوي، فإذا كان النحوي يهدف إلى الكشف عن استخداماتنا الخاطئة للغة فإن وظيفة الفلسفة هي علاج اللغة من أخطائها الميتافيزيقية، التي هي في نظره محض استخدم سيء للغة، تجعل هذه الأخيرة ضمن تجربة معنىً غير قابلة للكلام. يعتبر </a:t>
            </a:r>
            <a:r>
              <a:rPr lang="ar-MA" sz="2400" b="1" dirty="0" err="1">
                <a:latin typeface="Calibri" panose="020F0502020204030204" pitchFamily="34" charset="0"/>
                <a:cs typeface="Simplified Arabic" panose="02020603050405020304" pitchFamily="18" charset="-78"/>
              </a:rPr>
              <a:t>فيدجنيشتاين</a:t>
            </a:r>
            <a:r>
              <a:rPr lang="ar-MA" sz="2400" b="1" dirty="0">
                <a:latin typeface="Calibri" panose="020F0502020204030204" pitchFamily="34" charset="0"/>
                <a:cs typeface="Simplified Arabic" panose="02020603050405020304" pitchFamily="18" charset="-78"/>
              </a:rPr>
              <a:t>، بهذا المعنى، وظيفة الفلسفة وظيفةً علاجية، تستمر الفلسفة كنشاط علاجي تحليلي وتتوقف كمقاربة ميتافيزيقية."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مروان </a:t>
            </a:r>
            <a:r>
              <a:rPr lang="ar-MA" sz="2400" b="1" dirty="0" err="1">
                <a:latin typeface="Calibri" panose="020F0502020204030204" pitchFamily="34" charset="0"/>
                <a:cs typeface="Simplified Arabic" panose="02020603050405020304" pitchFamily="18" charset="-78"/>
              </a:rPr>
              <a:t>الحميداني</a:t>
            </a:r>
            <a:r>
              <a:rPr lang="ar-MA" sz="2400" b="1" dirty="0">
                <a:latin typeface="Calibri" panose="020F0502020204030204" pitchFamily="34" charset="0"/>
                <a:cs typeface="Simplified Arabic" panose="02020603050405020304" pitchFamily="18" charset="-78"/>
              </a:rPr>
              <a:t>، من محاضرة تعويضية في مادة التحليلية، شعبة علم الاجتماع-مسلك الفلسفة، بتاريخ 10-12-2019 (غير منشورة).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6981044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46345" y="977030"/>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en-GB" sz="2400" b="1" dirty="0">
                <a:latin typeface="Calibri" panose="020F0502020204030204" pitchFamily="34" charset="0"/>
                <a:cs typeface="Simplified Arabic" panose="02020603050405020304" pitchFamily="18" charset="-78"/>
              </a:rPr>
              <a:t>2 </a:t>
            </a:r>
            <a:r>
              <a:rPr lang="ar-MA" sz="2400" b="1" dirty="0">
                <a:latin typeface="Calibri" panose="020F0502020204030204" pitchFamily="34" charset="0"/>
                <a:cs typeface="Simplified Arabic" panose="02020603050405020304" pitchFamily="18" charset="-78"/>
              </a:rPr>
              <a:t>نقد النظرية التصويرية كمدخل للمباحث الفلسفية: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Wingdings" panose="05000000000000000000" pitchFamily="2" charset="2"/>
              <a:buChar char=""/>
              <a:tabLst>
                <a:tab pos="630555" algn="l"/>
                <a:tab pos="1980565" algn="l"/>
                <a:tab pos="5130800" algn="ctr"/>
              </a:tabLst>
            </a:pPr>
            <a:r>
              <a:rPr lang="en-GB"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علاقة المعنى بالقضايا الميتافيزيقية في الرسالة</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هدمت قضايا الرسالة القضايا الميتافيزيقية فاعتبرتها قضايا بلا معنى تنتج عن سوء فهم لمنطق اللغة، أصبحت قضايا الرسالة قضايا يقينية بمثابة حل نهائي للمشاكل الفلسفية، فهي كلام عن العالم وتحليله إلى وقائع، كلام عن اللغة وتحليلها إلى قضايا، وذلك بغية برز مطابقة هذه القضايا للوقائع، وكمحاولة لتحديد العلاقة بين اللغة والفكر، فقضايا الرسالة كلام فلسفي حول مشكلات فلسفية لكن هي بدورها لا تقابل وتناظر كقضايا وقائعا في العالم الخارجي.</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5778520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 لكن ألا يمكن اعتبارها مجرد فرضيات ميتافيزيقية؟ وذلك لأنها قضايا من نفس الصنف أي يمكن اعتبارها كذلك بدون معنى بنفس معايير الرسالة، فهناك إذن تناقض داخلي يحكم الرسالة مع أنه من الناحية العملية ذات فائدة عظيمة فهي تزيل كل الأوهام وتجعلنا نراه بطريقة صحيحة (فكرة السلم الذي نعلو به) لعل </a:t>
            </a:r>
            <a:r>
              <a:rPr lang="ar-MA" sz="2400" b="1" dirty="0" err="1">
                <a:latin typeface="Calibri" panose="020F0502020204030204" pitchFamily="34" charset="0"/>
                <a:cs typeface="Simplified Arabic" panose="02020603050405020304" pitchFamily="18" charset="-78"/>
              </a:rPr>
              <a:t>فتجنشتاين</a:t>
            </a:r>
            <a:r>
              <a:rPr lang="ar-MA" sz="2400" b="1" dirty="0">
                <a:latin typeface="Calibri" panose="020F0502020204030204" pitchFamily="34" charset="0"/>
                <a:cs typeface="Simplified Arabic" panose="02020603050405020304" pitchFamily="18" charset="-78"/>
              </a:rPr>
              <a:t> عجز عن إيجاد معيار منطقي يجعل من قضايا الرسالة ذات معنى إلاّ أنه انتهى إلى أن قضايا الرسالة ممّا لا يمكن التعبير عنه مثل القضايا الميتافيزيقية، لهذا يجب الصمت عنها فقط، لأنها ستثير مشكلات فلسفية زائفة وتجعلنا نتجاوز حدود اللغة للتّعبير عنها (سوء استعمال اللغة)</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فمنهج </a:t>
            </a:r>
            <a:r>
              <a:rPr lang="ar-MA" sz="2400" b="1" dirty="0" err="1">
                <a:latin typeface="Calibri" panose="020F0502020204030204" pitchFamily="34" charset="0"/>
                <a:cs typeface="Simplified Arabic" panose="02020603050405020304" pitchFamily="18" charset="-78"/>
              </a:rPr>
              <a:t>فتجنشتاين</a:t>
            </a:r>
            <a:r>
              <a:rPr lang="ar-MA" sz="2400" b="1" dirty="0">
                <a:latin typeface="Calibri" panose="020F0502020204030204" pitchFamily="34" charset="0"/>
                <a:cs typeface="Simplified Arabic" panose="02020603050405020304" pitchFamily="18" charset="-78"/>
              </a:rPr>
              <a:t> هنا لحل جلّ المشكلات الميتافيزيقية هو فقط تحليل ألفاظ العبارة اللغوية، وكشف عن حقيقة مدلولاتها؟ وهل لها تركيب نحوي سليم في القضايا؟ وبهذا سنكشف معنى للقضايا المركبة عبر تحليلها؟    (منهج تحليلي)</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5492430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Bef>
                <a:spcPts val="600"/>
              </a:spcBef>
              <a:spcAft>
                <a:spcPts val="1000"/>
              </a:spcAft>
              <a:buFont typeface="Wingdings" panose="05000000000000000000" pitchFamily="2" charset="2"/>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أزمة قضايا الرسالة: هناك تناقض صارخ في الرسالة كان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على وعي به وقد صرح به في القضيتين السادسة والسابعة: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قضايا الرسالة لا تعبر عن معنى (لكن عن ماذا تعبّر؟) </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قضايا الرسالة مما لا يمكن قوله ويجب الصمت عنه (لكنه تكلم بها)</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   ويظهر جليّا من هذا التناقض خاصة عندما نحاول أن نحاكم الرسالة بقضاياها كدور يجعلها معياراْ خالٍ من المعنى أي لا تصلح كمعيار للحكم على القضايا، ممّا جعل نظرية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التصويرية في اللغة التي ترجع المعنى إلى الصورة المنطقية المشتركة بين اللغة والعالم تقع في أزمة، فهي بدورها انتهت إلى قضايا ميتافيزيقية وانتهت إلى انفلات المعنى وعدم تحديد ماهيته</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17675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46345" y="826717"/>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SA" sz="2400" b="1" dirty="0">
                <a:latin typeface="Calibri" panose="020F0502020204030204" pitchFamily="34" charset="0"/>
                <a:cs typeface="Simplified Arabic" panose="02020603050405020304" pitchFamily="18" charset="-78"/>
              </a:rPr>
              <a:t>لا ينكر "</a:t>
            </a:r>
            <a:r>
              <a:rPr lang="ar-SA" sz="2400" b="1" dirty="0" err="1">
                <a:latin typeface="Calibri" panose="020F0502020204030204" pitchFamily="34" charset="0"/>
                <a:cs typeface="Simplified Arabic" panose="02020603050405020304" pitchFamily="18" charset="-78"/>
              </a:rPr>
              <a:t>بيرتراند</a:t>
            </a:r>
            <a:r>
              <a:rPr lang="ar-SA" sz="2400" b="1" dirty="0">
                <a:latin typeface="Calibri" panose="020F0502020204030204" pitchFamily="34" charset="0"/>
                <a:cs typeface="Simplified Arabic" panose="02020603050405020304" pitchFamily="18" charset="-78"/>
              </a:rPr>
              <a:t> راسل" بأن العقلانية وحدة، إلا أنه يقول بأن هذه الوحدة هي ليست من عقل مجرد (كما هو الاعتقاد </a:t>
            </a:r>
            <a:r>
              <a:rPr lang="ar-SA" sz="2400" b="1" dirty="0" err="1">
                <a:latin typeface="Calibri" panose="020F0502020204030204" pitchFamily="34" charset="0"/>
                <a:cs typeface="Simplified Arabic" panose="02020603050405020304" pitchFamily="18" charset="-78"/>
              </a:rPr>
              <a:t>الهيجيلي</a:t>
            </a:r>
            <a:r>
              <a:rPr lang="ar-SA" sz="2400" b="1" dirty="0">
                <a:latin typeface="Calibri" panose="020F0502020204030204" pitchFamily="34" charset="0"/>
                <a:cs typeface="Simplified Arabic" panose="02020603050405020304" pitchFamily="18" charset="-78"/>
              </a:rPr>
              <a:t>) بل في العلاقات المنطقية بين القضايا. لذلك وجب أن ننتقل من تصور العقل كروح إلى إعادة تركيب لغوي جديد، بحيث تحقق هذه الوحدة المطلوبة في العقل. يدعى الاتجاه الذي يدافع عنه راسل بالنزعة المنطقية </a:t>
            </a:r>
            <a:r>
              <a:rPr lang="en-GB" sz="2400" b="1" dirty="0">
                <a:latin typeface="Calibri" panose="020F0502020204030204" pitchFamily="34" charset="0"/>
                <a:cs typeface="Simplified Arabic" panose="02020603050405020304" pitchFamily="18" charset="-78"/>
              </a:rPr>
              <a:t>le </a:t>
            </a:r>
            <a:r>
              <a:rPr lang="en-GB" sz="2400" b="1" dirty="0" err="1">
                <a:latin typeface="Calibri" panose="020F0502020204030204" pitchFamily="34" charset="0"/>
                <a:cs typeface="Simplified Arabic" panose="02020603050405020304" pitchFamily="18" charset="-78"/>
              </a:rPr>
              <a:t>logicisme</a:t>
            </a:r>
            <a:r>
              <a:rPr lang="ar-SA"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لكي تنتمي هذه النزعة إلى الفلسفية في نهاية الـأمر، يجب أن تحافظ على المسلمات التي تؤمن بها الفلسفة، وهي وحدة العقل؛ الإجراء الذي سيقوم به التحليليون، هو أنهم سيعيدون بناء وحدة العقل في اللغة. العقلانية إذن تقتضي الوحدة.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في التقليد التحليلي تنبني الوحدة انطلاقا من اللغة، أما المصير الذي وصلت إليه الفلسفة التقليدية فكان هو الروح (لم تتمكن من تعريف نفسها إلا حينما لجأت إلى الميتافيزيقا)، بالتالي فراسل سيرفضها لأنه واقعي </a:t>
            </a:r>
            <a:r>
              <a:rPr lang="en-GB" sz="2400" b="1" dirty="0" err="1">
                <a:latin typeface="Calibri" panose="020F0502020204030204" pitchFamily="34" charset="0"/>
                <a:cs typeface="Simplified Arabic" panose="02020603050405020304" pitchFamily="18" charset="-78"/>
              </a:rPr>
              <a:t>réaliste</a:t>
            </a:r>
            <a:r>
              <a:rPr lang="ar-MA" sz="2400" b="1" dirty="0">
                <a:latin typeface="Calibri" panose="020F0502020204030204" pitchFamily="34" charset="0"/>
                <a:cs typeface="Simplified Arabic" panose="02020603050405020304" pitchFamily="18" charset="-78"/>
              </a:rPr>
              <a:t> وليس مثاليا </a:t>
            </a:r>
            <a:r>
              <a:rPr lang="en-GB" sz="2400" b="1" dirty="0" err="1">
                <a:latin typeface="Calibri" panose="020F0502020204030204" pitchFamily="34" charset="0"/>
                <a:cs typeface="Simplified Arabic" panose="02020603050405020304" pitchFamily="18" charset="-78"/>
              </a:rPr>
              <a:t>idéaliste</a:t>
            </a:r>
            <a:r>
              <a:rPr lang="en-GB"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مما سيدفعه إلى إسقاط دعاوي الفلسفة </a:t>
            </a:r>
            <a:r>
              <a:rPr lang="ar-MA" sz="2400" b="1" dirty="0" err="1">
                <a:latin typeface="Calibri" panose="020F0502020204030204" pitchFamily="34" charset="0"/>
                <a:cs typeface="Simplified Arabic" panose="02020603050405020304" pitchFamily="18" charset="-78"/>
              </a:rPr>
              <a:t>الهيجيلية</a:t>
            </a:r>
            <a:r>
              <a:rPr lang="ar-MA" sz="2400" b="1" dirty="0">
                <a:latin typeface="Calibri" panose="020F0502020204030204" pitchFamily="34" charset="0"/>
                <a:cs typeface="Simplified Arabic" panose="02020603050405020304" pitchFamily="18" charset="-78"/>
              </a:rPr>
              <a:t> (لأنها في نهاية الأمر لم تستطع تحقيق وحدة الفلسفة إلا بالحديث عن وحدة الروح)، ثم سيحاول إعادة بناء وحدة الفلسفة على أسس جديدة.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8716856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112733" y="789140"/>
            <a:ext cx="11699310" cy="6048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يستهل </a:t>
            </a:r>
            <a:r>
              <a:rPr lang="ar-MA" sz="2000" b="1" dirty="0" err="1">
                <a:latin typeface="Calibri" panose="020F0502020204030204" pitchFamily="34" charset="0"/>
                <a:cs typeface="Simplified Arabic" panose="02020603050405020304" pitchFamily="18" charset="-78"/>
              </a:rPr>
              <a:t>فيدجنيشتاين</a:t>
            </a:r>
            <a:r>
              <a:rPr lang="ar-MA" sz="2000" b="1" dirty="0">
                <a:latin typeface="Calibri" panose="020F0502020204030204" pitchFamily="34" charset="0"/>
                <a:cs typeface="Simplified Arabic" panose="02020603050405020304" pitchFamily="18" charset="-78"/>
              </a:rPr>
              <a:t> كتابه الثاني مباحث فلسفية بنقد النظرية </a:t>
            </a:r>
            <a:r>
              <a:rPr lang="ar-MA" sz="2400" b="1" dirty="0">
                <a:latin typeface="Calibri" panose="020F0502020204030204" pitchFamily="34" charset="0"/>
                <a:cs typeface="Simplified Arabic" panose="02020603050405020304" pitchFamily="18" charset="-78"/>
              </a:rPr>
              <a:t>التصويرية</a:t>
            </a:r>
            <a:r>
              <a:rPr lang="ar-MA" sz="2000" b="1" dirty="0">
                <a:latin typeface="Calibri" panose="020F0502020204030204" pitchFamily="34" charset="0"/>
                <a:cs typeface="Simplified Arabic" panose="02020603050405020304" pitchFamily="18" charset="-78"/>
              </a:rPr>
              <a:t> في اللغة الإشارية </a:t>
            </a:r>
            <a:r>
              <a:rPr lang="ar-MA" sz="2000" b="1" dirty="0" err="1">
                <a:latin typeface="Calibri" panose="020F0502020204030204" pitchFamily="34" charset="0"/>
                <a:cs typeface="Simplified Arabic" panose="02020603050405020304" pitchFamily="18" charset="-78"/>
              </a:rPr>
              <a:t>أوغسطين</a:t>
            </a:r>
            <a:r>
              <a:rPr lang="ar-MA" sz="2000" b="1" dirty="0">
                <a:latin typeface="Calibri" panose="020F0502020204030204" pitchFamily="34" charset="0"/>
                <a:cs typeface="Simplified Arabic" panose="02020603050405020304" pitchFamily="18" charset="-78"/>
              </a:rPr>
              <a:t> يكون معنى الكلمة فيه هو الشيء الذي تشير إليه "لكل لفظة مدلول وهذا المدلول مقترن بالّلفظة" فهذه النظرية تشبه نظرية الرسالة لأن كلاهما ذو طبيعة شيئية تقريرية تحاول أن تصوّر الواقع، كوظيفة للّغة تقوم على الإشارة إلى الأشياء وتقصي الاستخدامات الأخرى نتيجة نزعتهم </a:t>
            </a:r>
            <a:r>
              <a:rPr lang="ar-MA" sz="2000" b="1" dirty="0" err="1">
                <a:latin typeface="Calibri" panose="020F0502020204030204" pitchFamily="34" charset="0"/>
                <a:cs typeface="Simplified Arabic" panose="02020603050405020304" pitchFamily="18" charset="-78"/>
              </a:rPr>
              <a:t>الإسنية</a:t>
            </a:r>
            <a:r>
              <a:rPr lang="ar-MA" sz="2000" b="1" dirty="0">
                <a:latin typeface="Calibri" panose="020F0502020204030204" pitchFamily="34" charset="0"/>
                <a:cs typeface="Simplified Arabic" panose="02020603050405020304" pitchFamily="18" charset="-78"/>
              </a:rPr>
              <a:t> </a:t>
            </a:r>
            <a:r>
              <a:rPr lang="en-GB" sz="2000" b="1" dirty="0" err="1">
                <a:latin typeface="Calibri" panose="020F0502020204030204" pitchFamily="34" charset="0"/>
                <a:cs typeface="Simplified Arabic" panose="02020603050405020304" pitchFamily="18" charset="-78"/>
              </a:rPr>
              <a:t>Nominalisme</a:t>
            </a:r>
            <a:r>
              <a:rPr lang="en-GB" sz="2000" b="1" dirty="0">
                <a:latin typeface="Calibri" panose="020F0502020204030204" pitchFamily="34" charset="0"/>
                <a:cs typeface="Simplified Arabic" panose="02020603050405020304" pitchFamily="18" charset="-78"/>
              </a:rPr>
              <a:t> </a:t>
            </a:r>
            <a:r>
              <a:rPr lang="ar-MA" sz="2000" b="1" dirty="0">
                <a:latin typeface="Calibri" panose="020F0502020204030204" pitchFamily="34" charset="0"/>
                <a:cs typeface="Simplified Arabic" panose="02020603050405020304" pitchFamily="18" charset="-78"/>
              </a:rPr>
              <a:t> ولكن هذه اللغة تخص طفلا يتعلم الكلام بمعنى تخص بدايات تشكل اللغة أي هي ذات طبيعة بدائية تخص جانب واحد هو التسمية.</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تقوم الرسالة على فروض ومسلمات لا مبررة مثلاْ: مفهوم الشيء مفهوم ميتافيزيقي في الرسالة لا يمكن إثباته من الناحية المنطقية ومع ذلك ندرس، كما يقول: </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"لا يسعني إلا ان أسمّي الأشياء، فيكون لكلمها علامة تمثلها، وبهذا لا أستطيع إلاّ التحدث عنها دون تقرير وجودها، فما </a:t>
            </a:r>
            <a:r>
              <a:rPr lang="ar-MA" sz="2000" b="1" dirty="0" err="1">
                <a:latin typeface="Calibri" panose="020F0502020204030204" pitchFamily="34" charset="0"/>
                <a:cs typeface="Simplified Arabic" panose="02020603050405020304" pitchFamily="18" charset="-78"/>
              </a:rPr>
              <a:t>تستطيعه</a:t>
            </a:r>
            <a:r>
              <a:rPr lang="ar-MA" sz="2000" b="1" dirty="0">
                <a:latin typeface="Calibri" panose="020F0502020204030204" pitchFamily="34" charset="0"/>
                <a:cs typeface="Simplified Arabic" panose="02020603050405020304" pitchFamily="18" charset="-78"/>
              </a:rPr>
              <a:t> القضية هو أن تقول كيف يكون الشّيء، لا ماهيته" 3.221_الرسالة</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err="1">
                <a:latin typeface="Calibri" panose="020F0502020204030204" pitchFamily="34" charset="0"/>
                <a:cs typeface="Simplified Arabic" panose="02020603050405020304" pitchFamily="18" charset="-78"/>
              </a:rPr>
              <a:t>الاسمانية</a:t>
            </a:r>
            <a:r>
              <a:rPr lang="ar-MA" sz="2000" b="1" dirty="0">
                <a:latin typeface="Calibri" panose="020F0502020204030204" pitchFamily="34" charset="0"/>
                <a:cs typeface="Simplified Arabic" panose="02020603050405020304" pitchFamily="18" charset="-78"/>
              </a:rPr>
              <a:t>_</a:t>
            </a:r>
            <a:r>
              <a:rPr lang="en-GB" sz="2000" b="1" dirty="0" err="1">
                <a:latin typeface="Calibri" panose="020F0502020204030204" pitchFamily="34" charset="0"/>
                <a:cs typeface="Simplified Arabic" panose="02020603050405020304" pitchFamily="18" charset="-78"/>
              </a:rPr>
              <a:t>Nominalisme</a:t>
            </a:r>
            <a:r>
              <a:rPr lang="en-GB" sz="2000" b="1" dirty="0">
                <a:latin typeface="Calibri" panose="020F0502020204030204" pitchFamily="34" charset="0"/>
                <a:cs typeface="Simplified Arabic" panose="02020603050405020304" pitchFamily="18" charset="-78"/>
              </a:rPr>
              <a:t> </a:t>
            </a:r>
            <a:r>
              <a:rPr lang="ar-MA" sz="2000" b="1" dirty="0">
                <a:latin typeface="Calibri" panose="020F0502020204030204" pitchFamily="34" charset="0"/>
                <a:cs typeface="Simplified Arabic" panose="02020603050405020304" pitchFamily="18" charset="-78"/>
              </a:rPr>
              <a:t>: مذهب يرى المعنى الكلّي ليس سوى اسم يقوم مقام كثرة الأفراد باعتباره إشارة إليها، فبعد أن كان يعتقد أفلاطون أن الكلمات تشير إلى مثل وكيانات توحّد بين الأشياء، يؤكد المذهب الاسمي أنه لا وجود لمثل هذه الكيانات فلا يوجد في العالم سوى الجزئيات الفرديّة، والاعتقاد في وجود كيان مناظر للمعنى الكلّي ليس سوى خدعة لغويّة، ومن أبرز رواد هذا المذهب </a:t>
            </a:r>
            <a:r>
              <a:rPr lang="ar-MA" sz="2000" b="1" dirty="0" err="1">
                <a:latin typeface="Calibri" panose="020F0502020204030204" pitchFamily="34" charset="0"/>
                <a:cs typeface="Simplified Arabic" panose="02020603050405020304" pitchFamily="18" charset="-78"/>
              </a:rPr>
              <a:t>روسلان</a:t>
            </a:r>
            <a:r>
              <a:rPr lang="ar-MA" sz="2000" b="1" dirty="0">
                <a:latin typeface="Calibri" panose="020F0502020204030204" pitchFamily="34" charset="0"/>
                <a:cs typeface="Simplified Arabic" panose="02020603050405020304" pitchFamily="18" charset="-78"/>
              </a:rPr>
              <a:t> </a:t>
            </a:r>
            <a:r>
              <a:rPr lang="ar-MA" sz="2000" b="1" dirty="0" err="1">
                <a:latin typeface="Calibri" panose="020F0502020204030204" pitchFamily="34" charset="0"/>
                <a:cs typeface="Simplified Arabic" panose="02020603050405020304" pitchFamily="18" charset="-78"/>
              </a:rPr>
              <a:t>وأبيلارد</a:t>
            </a:r>
            <a:r>
              <a:rPr lang="ar-MA" sz="2000" b="1" dirty="0">
                <a:latin typeface="Calibri" panose="020F0502020204030204" pitchFamily="34" charset="0"/>
                <a:cs typeface="Simplified Arabic" panose="02020603050405020304" pitchFamily="18" charset="-78"/>
              </a:rPr>
              <a:t> و</a:t>
            </a:r>
            <a:r>
              <a:rPr lang="en-GB" sz="2000" b="1" dirty="0">
                <a:latin typeface="Calibri" panose="020F0502020204030204" pitchFamily="34" charset="0"/>
                <a:cs typeface="Simplified Arabic" panose="02020603050405020304" pitchFamily="18" charset="-78"/>
              </a:rPr>
              <a:t> </a:t>
            </a:r>
            <a:r>
              <a:rPr lang="ar-MA" sz="2000" b="1" dirty="0">
                <a:latin typeface="Calibri" panose="020F0502020204030204" pitchFamily="34" charset="0"/>
                <a:cs typeface="Simplified Arabic" panose="02020603050405020304" pitchFamily="18" charset="-78"/>
              </a:rPr>
              <a:t>وليام </a:t>
            </a:r>
            <a:r>
              <a:rPr lang="ar-MA" sz="2000" b="1" dirty="0" err="1">
                <a:latin typeface="Calibri" panose="020F0502020204030204" pitchFamily="34" charset="0"/>
                <a:cs typeface="Simplified Arabic" panose="02020603050405020304" pitchFamily="18" charset="-78"/>
              </a:rPr>
              <a:t>أوكام</a:t>
            </a:r>
            <a:r>
              <a:rPr lang="ar-MA" sz="2000" b="1" dirty="0">
                <a:latin typeface="Calibri" panose="020F0502020204030204" pitchFamily="34" charset="0"/>
                <a:cs typeface="Simplified Arabic" panose="02020603050405020304" pitchFamily="18" charset="-78"/>
              </a:rPr>
              <a:t> الذي أقام مبدأ اقتصاد الفكر والذي سيحكِّمه أرنست ماخ وكذلك راسل فيما بعد، </a:t>
            </a:r>
            <a:r>
              <a:rPr lang="ar-MA" sz="2000" b="1" dirty="0" err="1">
                <a:latin typeface="Calibri" panose="020F0502020204030204" pitchFamily="34" charset="0"/>
                <a:cs typeface="Simplified Arabic" panose="02020603050405020304" pitchFamily="18" charset="-78"/>
              </a:rPr>
              <a:t>فتجنشتاين</a:t>
            </a:r>
            <a:r>
              <a:rPr lang="ar-MA" sz="2000" b="1" dirty="0">
                <a:latin typeface="Calibri" panose="020F0502020204030204" pitchFamily="34" charset="0"/>
                <a:cs typeface="Simplified Arabic" panose="02020603050405020304" pitchFamily="18" charset="-78"/>
              </a:rPr>
              <a:t> يستحضر في  كتابه الثاني </a:t>
            </a:r>
            <a:r>
              <a:rPr lang="ar-MA" sz="2000" b="1" dirty="0" err="1">
                <a:latin typeface="Calibri" panose="020F0502020204030204" pitchFamily="34" charset="0"/>
                <a:cs typeface="Simplified Arabic" panose="02020603050405020304" pitchFamily="18" charset="-78"/>
              </a:rPr>
              <a:t>أوغسطين</a:t>
            </a:r>
            <a:r>
              <a:rPr lang="ar-MA" sz="2000" b="1" dirty="0">
                <a:latin typeface="Calibri" panose="020F0502020204030204" pitchFamily="34" charset="0"/>
                <a:cs typeface="Simplified Arabic" panose="02020603050405020304" pitchFamily="18" charset="-78"/>
              </a:rPr>
              <a:t> كصاحب نزعة إسمية تعتمد نظرية إشارية في اللّغة.</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a:latin typeface="Calibri" panose="020F0502020204030204" pitchFamily="34" charset="0"/>
                <a:cs typeface="Simplified Arabic" panose="02020603050405020304" pitchFamily="18" charset="-78"/>
              </a:rPr>
              <a:t>لودفيج </a:t>
            </a:r>
            <a:r>
              <a:rPr lang="ar-MA" sz="2000" b="1" dirty="0" err="1">
                <a:latin typeface="Calibri" panose="020F0502020204030204" pitchFamily="34" charset="0"/>
                <a:cs typeface="Simplified Arabic" panose="02020603050405020304" pitchFamily="18" charset="-78"/>
              </a:rPr>
              <a:t>فتجنشتاين</a:t>
            </a:r>
            <a:r>
              <a:rPr lang="ar-MA" sz="2000" b="1" dirty="0">
                <a:latin typeface="Calibri" panose="020F0502020204030204" pitchFamily="34" charset="0"/>
                <a:cs typeface="Simplified Arabic" panose="02020603050405020304" pitchFamily="18" charset="-78"/>
              </a:rPr>
              <a:t> _رسالة منطقية فلسفية_ ترجمة وتعليق: عزمي إسلام مراجعة وتقديم: زكي نجيب محمود المكتبة الأنجلو مصرية ،القاهرة  ط1968</a:t>
            </a:r>
            <a:endParaRPr lang="fr-MA" sz="20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4707092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قد يمكن اعتبار قضايا الرسالة كمنطلقات لا يؤيدها برهان كان فيها </a:t>
            </a:r>
            <a:r>
              <a:rPr lang="ar-MA" sz="2400" b="1" dirty="0" err="1">
                <a:latin typeface="Calibri" panose="020F0502020204030204" pitchFamily="34" charset="0"/>
                <a:cs typeface="Simplified Arabic" panose="02020603050405020304" pitchFamily="18" charset="-78"/>
              </a:rPr>
              <a:t>فتجنشتاين</a:t>
            </a:r>
            <a:r>
              <a:rPr lang="ar-MA" sz="2400" b="1" dirty="0">
                <a:latin typeface="Calibri" panose="020F0502020204030204" pitchFamily="34" charset="0"/>
                <a:cs typeface="Simplified Arabic" panose="02020603050405020304" pitchFamily="18" charset="-78"/>
              </a:rPr>
              <a:t> مثل الرياضيين ينطلقون في بناء أنساقهم من مسلمات دون برهان، لكنها لا تخضع لمعيار المطابقة مع الواقع كما القضايا التركيبية في العلوم التجريبيّة؛ ولا لمعيار الاتساق كما القضايا التحليلية أي المنطق والرياضيات، إذ بقي مشكل المعنى غامضاْ من ناحتين:</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Wingdings" panose="05000000000000000000" pitchFamily="2" charset="2"/>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غموض العلاقة بين المعنى والإحالة.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Wingdings" panose="05000000000000000000" pitchFamily="2" charset="2"/>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 الطبيعة الأنطولوجية للمعنى</a:t>
            </a:r>
            <a:r>
              <a:rPr lang="ar-MA" sz="1800" b="1"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838279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940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النظريّة التّصويريّة كمصدر للمشكلات الفلسفيّة:</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سعياْ وراء الوضوح وتجنب الغموض وذلك بالبحث عن مصدر المشكلات الفلسفية، فهو يرى أن هذه المشكلات تنشأ حين نسيء استخدام لغتنا، ويمكن اختزال مصادر المشاكل الفلسفية في النظرية التصويرية للغة كالتالي:</a:t>
            </a:r>
            <a:endParaRPr lang="fr-MA" sz="20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Courier New" panose="02070309020205020404" pitchFamily="49" charset="0"/>
              <a:buChar char="o"/>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الاعتقاد أن اللفظ الواحد له معنى ثابت يقول "من أهمّ أسباب الأمراض الفلسفية حمية من جانب واحد لا تغذّي أذهاننا إلاّ بنوع واحد من الأمثلة" وهذا ما ينتج لنا تصور أحادي يقصي عنصر المفاجأة ولا يقبل بالتغير كنوع من </a:t>
            </a:r>
            <a:r>
              <a:rPr lang="ar-MA" sz="2000" b="1" dirty="0" err="1">
                <a:latin typeface="Calibri" panose="020F0502020204030204" pitchFamily="34" charset="0"/>
                <a:cs typeface="Simplified Arabic" panose="02020603050405020304" pitchFamily="18" charset="-78"/>
              </a:rPr>
              <a:t>الدغمائية</a:t>
            </a:r>
            <a:r>
              <a:rPr lang="ar-MA" sz="2000" b="1" dirty="0">
                <a:latin typeface="Calibri" panose="020F0502020204030204" pitchFamily="34" charset="0"/>
                <a:cs typeface="Simplified Arabic" panose="02020603050405020304" pitchFamily="18" charset="-78"/>
              </a:rPr>
              <a:t>.</a:t>
            </a:r>
            <a:endParaRPr lang="fr-MA" sz="20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Courier New" panose="02070309020205020404" pitchFamily="49" charset="0"/>
              <a:buChar char="o"/>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الربط بين اللفظ والمعنى بعلاقة ضرورية، تجعل المعنى ثابت موجود في الكلمة، فرغم استعمال الكلمة في قضايا أخرى يظل لها نفس المعنى كإهمال لمبدأ السياق في اللغة ودور الاستعمال في اللغة.</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a:latin typeface="Calibri" panose="020F0502020204030204" pitchFamily="34" charset="0"/>
                <a:cs typeface="Simplified Arabic" panose="02020603050405020304" pitchFamily="18" charset="-78"/>
              </a:rPr>
              <a:t>تصور تقابل تام بين الكلمات والأشياء كما وقع </a:t>
            </a:r>
            <a:r>
              <a:rPr lang="ar-MA" sz="2000" b="1" dirty="0" err="1">
                <a:latin typeface="Calibri" panose="020F0502020204030204" pitchFamily="34" charset="0"/>
                <a:cs typeface="Simplified Arabic" panose="02020603050405020304" pitchFamily="18" charset="-78"/>
              </a:rPr>
              <a:t>السيكولائيِّين</a:t>
            </a:r>
            <a:r>
              <a:rPr lang="ar-MA" sz="2000" b="1" dirty="0">
                <a:latin typeface="Calibri" panose="020F0502020204030204" pitchFamily="34" charset="0"/>
                <a:cs typeface="Simplified Arabic" panose="02020603050405020304" pitchFamily="18" charset="-78"/>
              </a:rPr>
              <a:t> </a:t>
            </a:r>
            <a:r>
              <a:rPr lang="ar-MA" sz="2000" b="1" dirty="0" err="1">
                <a:latin typeface="Calibri" panose="020F0502020204030204" pitchFamily="34" charset="0"/>
                <a:cs typeface="Simplified Arabic" panose="02020603050405020304" pitchFamily="18" charset="-78"/>
              </a:rPr>
              <a:t>والاسمييِّين</a:t>
            </a:r>
            <a:r>
              <a:rPr lang="ar-MA" sz="2000" b="1" dirty="0">
                <a:latin typeface="Calibri" panose="020F0502020204030204" pitchFamily="34" charset="0"/>
                <a:cs typeface="Simplified Arabic" panose="02020603050405020304" pitchFamily="18" charset="-78"/>
              </a:rPr>
              <a:t>، الاتجاه الأول انطلق من مقولات المنطق لمعرفة العالم فافترضوا لها مقابلات، والاتجاه الثاني انطلق من العالم واعتبر الكلمات أسماء لأشياء فقط فأقصوا ألفاظ اللغة العادية الواقعية التي لا مقابلات لها، ويظهر ذلك في الفقرتين: 13–449 وهذا ظهر سابقاْ في النظرية التصويرية </a:t>
            </a:r>
            <a:r>
              <a:rPr lang="ar-MA" sz="2000" b="1" dirty="0" err="1">
                <a:latin typeface="Calibri" panose="020F0502020204030204" pitchFamily="34" charset="0"/>
                <a:cs typeface="Simplified Arabic" panose="02020603050405020304" pitchFamily="18" charset="-78"/>
              </a:rPr>
              <a:t>لفتجنشتاين</a:t>
            </a:r>
            <a:r>
              <a:rPr lang="fr-MA" sz="2000" b="1" dirty="0">
                <a:latin typeface="Calibri" panose="020F0502020204030204" pitchFamily="34" charset="0"/>
                <a:cs typeface="Simplified Arabic" panose="02020603050405020304" pitchFamily="18" charset="-78"/>
              </a:rPr>
              <a:t> </a:t>
            </a:r>
            <a:r>
              <a:rPr lang="ar-MA" sz="2000" b="1" dirty="0">
                <a:latin typeface="Calibri" panose="020F0502020204030204" pitchFamily="34" charset="0"/>
                <a:cs typeface="Simplified Arabic" panose="02020603050405020304" pitchFamily="18" charset="-78"/>
              </a:rPr>
              <a:t>المصدر الفقرة 38</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err="1">
                <a:latin typeface="Calibri" panose="020F0502020204030204" pitchFamily="34" charset="0"/>
                <a:cs typeface="Simplified Arabic" panose="02020603050405020304" pitchFamily="18" charset="-78"/>
              </a:rPr>
              <a:t>ن.م</a:t>
            </a:r>
            <a:r>
              <a:rPr lang="ar-MA" sz="2000" b="1" dirty="0">
                <a:latin typeface="Calibri" panose="020F0502020204030204" pitchFamily="34" charset="0"/>
                <a:cs typeface="Simplified Arabic" panose="02020603050405020304" pitchFamily="18" charset="-78"/>
              </a:rPr>
              <a:t> الفقرة 593</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err="1">
                <a:latin typeface="Calibri" panose="020F0502020204030204" pitchFamily="34" charset="0"/>
                <a:cs typeface="Simplified Arabic" panose="02020603050405020304" pitchFamily="18" charset="-78"/>
              </a:rPr>
              <a:t>ن.م</a:t>
            </a:r>
            <a:r>
              <a:rPr lang="ar-MA" sz="2000" b="1" dirty="0">
                <a:latin typeface="Calibri" panose="020F0502020204030204" pitchFamily="34" charset="0"/>
                <a:cs typeface="Simplified Arabic" panose="02020603050405020304" pitchFamily="18" charset="-78"/>
              </a:rPr>
              <a:t> الفقرة 117</a:t>
            </a:r>
            <a:endParaRPr lang="fr-MA" sz="20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4019904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342900" lvl="0" indent="-342900" algn="just" rtl="1">
              <a:lnSpc>
                <a:spcPct val="115000"/>
              </a:lnSpc>
              <a:spcBef>
                <a:spcPts val="600"/>
              </a:spcBef>
              <a:spcAft>
                <a:spcPts val="1000"/>
              </a:spcAft>
              <a:buFont typeface="Courier New" panose="02070309020205020404" pitchFamily="49" charset="0"/>
              <a:buChar char="o"/>
              <a:tabLst>
                <a:tab pos="630555" algn="l"/>
                <a:tab pos="1980565" algn="l"/>
                <a:tab pos="5130800" algn="ctr"/>
              </a:tabLst>
            </a:pPr>
            <a:r>
              <a:rPr lang="ar-MA" sz="1800" b="1" u="sng">
                <a:effectLst/>
                <a:latin typeface="Calibri" panose="020F0502020204030204" pitchFamily="34" charset="0"/>
                <a:ea typeface="Times New Roman" panose="02020603050405020304" pitchFamily="18" charset="0"/>
                <a:cs typeface="Calibri" panose="020F0502020204030204" pitchFamily="34" charset="0"/>
              </a:rPr>
              <a:t>التفسير الخاطئ للألفاظ في اللغة</a:t>
            </a:r>
            <a:r>
              <a:rPr lang="ar-MA" sz="1800">
                <a:effectLst/>
                <a:latin typeface="Calibri" panose="020F0502020204030204" pitchFamily="34" charset="0"/>
                <a:ea typeface="Times New Roman" panose="02020603050405020304" pitchFamily="18" charset="0"/>
                <a:cs typeface="Calibri" panose="020F0502020204030204" pitchFamily="34" charset="0"/>
              </a:rPr>
              <a:t> كالاعتقاد في</a:t>
            </a:r>
            <a:r>
              <a:rPr lang="ar-MA" sz="1800" b="1">
                <a:effectLst/>
                <a:latin typeface="Calibri" panose="020F0502020204030204" pitchFamily="34" charset="0"/>
                <a:ea typeface="Times New Roman" panose="02020603050405020304" pitchFamily="18" charset="0"/>
                <a:cs typeface="Calibri" panose="020F0502020204030204" pitchFamily="34" charset="0"/>
              </a:rPr>
              <a:t> مبدأ داخلي لحركة الآلة </a:t>
            </a:r>
            <a:r>
              <a:rPr lang="ar-MA" sz="1800">
                <a:effectLst/>
                <a:latin typeface="Calibri" panose="020F0502020204030204" pitchFamily="34" charset="0"/>
                <a:ea typeface="Times New Roman" panose="02020603050405020304" pitchFamily="18" charset="0"/>
                <a:cs typeface="Calibri" panose="020F0502020204030204" pitchFamily="34" charset="0"/>
              </a:rPr>
              <a:t>أو</a:t>
            </a:r>
            <a:r>
              <a:rPr lang="ar-MA" sz="1800" b="1">
                <a:effectLst/>
                <a:latin typeface="Calibri" panose="020F0502020204030204" pitchFamily="34" charset="0"/>
                <a:ea typeface="Times New Roman" panose="02020603050405020304" pitchFamily="18" charset="0"/>
                <a:cs typeface="Calibri" panose="020F0502020204030204" pitchFamily="34" charset="0"/>
              </a:rPr>
              <a:t>"</a:t>
            </a:r>
            <a:r>
              <a:rPr lang="ar-MA" sz="1800">
                <a:effectLst/>
                <a:latin typeface="Calibri" panose="020F0502020204030204" pitchFamily="34" charset="0"/>
                <a:ea typeface="Times New Roman" panose="02020603050405020304" pitchFamily="18" charset="0"/>
                <a:cs typeface="Calibri" panose="020F0502020204030204" pitchFamily="34" charset="0"/>
              </a:rPr>
              <a:t>عندما نتفلسف نكون كالأشخاص المتوحشين البدائيين يسمعون طريقة كلام أشخاص متحضرين متمدنين فيسيئون فهمها</a:t>
            </a:r>
            <a:r>
              <a:rPr lang="ar-MA" sz="1800" b="1">
                <a:effectLst/>
                <a:latin typeface="Calibri" panose="020F0502020204030204" pitchFamily="34" charset="0"/>
                <a:ea typeface="Times New Roman" panose="02020603050405020304" pitchFamily="18" charset="0"/>
                <a:cs typeface="Calibri" panose="020F0502020204030204" pitchFamily="34" charset="0"/>
              </a:rPr>
              <a:t>، </a:t>
            </a:r>
            <a:r>
              <a:rPr lang="ar-MA" sz="1800">
                <a:effectLst/>
                <a:latin typeface="Calibri" panose="020F0502020204030204" pitchFamily="34" charset="0"/>
                <a:ea typeface="Times New Roman" panose="02020603050405020304" pitchFamily="18" charset="0"/>
                <a:cs typeface="Calibri" panose="020F0502020204030204" pitchFamily="34" charset="0"/>
              </a:rPr>
              <a:t>فيستنتجون من هذا التأويل أغرب الاستنتاجات</a:t>
            </a:r>
            <a:r>
              <a:rPr lang="ar-MA" sz="1800" b="1">
                <a:effectLst/>
                <a:latin typeface="Calibri" panose="020F0502020204030204" pitchFamily="34" charset="0"/>
                <a:ea typeface="Times New Roman" panose="02020603050405020304" pitchFamily="18" charset="0"/>
                <a:cs typeface="Calibri" panose="020F0502020204030204" pitchFamily="34" charset="0"/>
              </a:rPr>
              <a:t>"</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600"/>
              </a:spcBef>
              <a:spcAft>
                <a:spcPts val="1000"/>
              </a:spcAft>
              <a:tabLst>
                <a:tab pos="630555" algn="l"/>
                <a:tab pos="1980565" algn="l"/>
                <a:tab pos="5130800" algn="ctr"/>
              </a:tabLst>
            </a:pPr>
            <a:r>
              <a:rPr lang="ar-MA" sz="1800" i="1" u="sng">
                <a:effectLst/>
                <a:latin typeface="Calibri" panose="020F0502020204030204" pitchFamily="34" charset="0"/>
                <a:ea typeface="Times New Roman" panose="02020603050405020304" pitchFamily="18" charset="0"/>
                <a:cs typeface="Calibri" panose="020F0502020204030204" pitchFamily="34" charset="0"/>
              </a:rPr>
              <a:t>نقد نظريّة الذرِّيّة المنطقيّة: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تقوم النظرية التصويرية في اللغة على فكرة المعنى في الشيء، لهذا ألزم مشروع </a:t>
            </a:r>
            <a:r>
              <a:rPr lang="ar-MA" sz="1800" b="1">
                <a:effectLst/>
                <a:latin typeface="Calibri" panose="020F0502020204030204" pitchFamily="34" charset="0"/>
                <a:ea typeface="Times New Roman" panose="02020603050405020304" pitchFamily="18" charset="0"/>
                <a:cs typeface="Calibri" panose="020F0502020204030204" pitchFamily="34" charset="0"/>
              </a:rPr>
              <a:t>فيتجنشتاين</a:t>
            </a:r>
            <a:r>
              <a:rPr lang="ar-MA" sz="1800">
                <a:effectLst/>
                <a:latin typeface="Calibri" panose="020F0502020204030204" pitchFamily="34" charset="0"/>
                <a:ea typeface="Times New Roman" panose="02020603050405020304" pitchFamily="18" charset="0"/>
                <a:cs typeface="Calibri" panose="020F0502020204030204" pitchFamily="34" charset="0"/>
              </a:rPr>
              <a:t> الجديد أن يقوم بتجاوز فكرة "</a:t>
            </a:r>
            <a:r>
              <a:rPr lang="ar-MA" sz="1800" b="1">
                <a:effectLst/>
                <a:latin typeface="Calibri" panose="020F0502020204030204" pitchFamily="34" charset="0"/>
                <a:ea typeface="Times New Roman" panose="02020603050405020304" pitchFamily="18" charset="0"/>
                <a:cs typeface="Calibri" panose="020F0502020204030204" pitchFamily="34" charset="0"/>
              </a:rPr>
              <a:t>المعنى في الشيء</a:t>
            </a:r>
            <a:r>
              <a:rPr lang="ar-MA" sz="1800">
                <a:effectLst/>
                <a:latin typeface="Calibri" panose="020F0502020204030204" pitchFamily="34" charset="0"/>
                <a:ea typeface="Times New Roman" panose="02020603050405020304" pitchFamily="18" charset="0"/>
                <a:cs typeface="Calibri" panose="020F0502020204030204" pitchFamily="34" charset="0"/>
              </a:rPr>
              <a:t>" إلى تخلِّيه عن مذهب </a:t>
            </a:r>
            <a:r>
              <a:rPr lang="ar-MA" sz="1800" b="1">
                <a:effectLst/>
                <a:latin typeface="Calibri" panose="020F0502020204030204" pitchFamily="34" charset="0"/>
                <a:ea typeface="Times New Roman" panose="02020603050405020304" pitchFamily="18" charset="0"/>
                <a:cs typeface="Calibri" panose="020F0502020204030204" pitchFamily="34" charset="0"/>
              </a:rPr>
              <a:t>الذرية</a:t>
            </a:r>
            <a:r>
              <a:rPr lang="ar-MA" sz="1800" b="1" i="1">
                <a:effectLst/>
                <a:latin typeface="Calibri" panose="020F0502020204030204" pitchFamily="34" charset="0"/>
                <a:ea typeface="Times New Roman" panose="02020603050405020304" pitchFamily="18" charset="0"/>
                <a:cs typeface="Calibri" panose="020F0502020204030204" pitchFamily="34" charset="0"/>
              </a:rPr>
              <a:t> </a:t>
            </a:r>
            <a:r>
              <a:rPr lang="ar-MA" sz="1800" b="1">
                <a:effectLst/>
                <a:latin typeface="Calibri" panose="020F0502020204030204" pitchFamily="34" charset="0"/>
                <a:ea typeface="Times New Roman" panose="02020603050405020304" pitchFamily="18" charset="0"/>
                <a:cs typeface="Calibri" panose="020F0502020204030204" pitchFamily="34" charset="0"/>
              </a:rPr>
              <a:t>المنطقية</a:t>
            </a:r>
            <a:r>
              <a:rPr lang="en-GB" sz="1800" b="1" i="1">
                <a:effectLst/>
                <a:latin typeface="Calibri" panose="020F0502020204030204" pitchFamily="34" charset="0"/>
                <a:ea typeface="Times New Roman" panose="02020603050405020304" pitchFamily="18" charset="0"/>
                <a:cs typeface="Calibri" panose="020F0502020204030204" pitchFamily="34" charset="0"/>
              </a:rPr>
              <a:t> –</a:t>
            </a:r>
            <a:r>
              <a:rPr lang="en-GB" sz="1800">
                <a:effectLst/>
                <a:latin typeface="Calibri" panose="020F0502020204030204" pitchFamily="34" charset="0"/>
                <a:ea typeface="Times New Roman" panose="02020603050405020304" pitchFamily="18" charset="0"/>
                <a:cs typeface="Calibri" panose="020F0502020204030204" pitchFamily="34" charset="0"/>
              </a:rPr>
              <a:t> </a:t>
            </a:r>
            <a:r>
              <a:rPr lang="ar-MA" sz="1800" b="1">
                <a:effectLst/>
                <a:latin typeface="Calibri" panose="020F0502020204030204" pitchFamily="34" charset="0"/>
                <a:ea typeface="Times New Roman" panose="02020603050405020304" pitchFamily="18" charset="0"/>
                <a:cs typeface="Calibri" panose="020F0502020204030204" pitchFamily="34" charset="0"/>
              </a:rPr>
              <a:t>ل بيرتنارد</a:t>
            </a:r>
            <a:r>
              <a:rPr lang="ar-MA" sz="1800">
                <a:effectLst/>
                <a:latin typeface="Calibri" panose="020F0502020204030204" pitchFamily="34" charset="0"/>
                <a:ea typeface="Times New Roman" panose="02020603050405020304" pitchFamily="18" charset="0"/>
                <a:cs typeface="Calibri" panose="020F0502020204030204" pitchFamily="34" charset="0"/>
              </a:rPr>
              <a:t> </a:t>
            </a:r>
            <a:r>
              <a:rPr lang="ar-MA" sz="1800" b="1">
                <a:effectLst/>
                <a:latin typeface="Calibri" panose="020F0502020204030204" pitchFamily="34" charset="0"/>
                <a:ea typeface="Times New Roman" panose="02020603050405020304" pitchFamily="18" charset="0"/>
                <a:cs typeface="Calibri" panose="020F0502020204030204" pitchFamily="34" charset="0"/>
              </a:rPr>
              <a:t>راسل</a:t>
            </a:r>
            <a:r>
              <a:rPr lang="ar-MA" sz="1800">
                <a:effectLst/>
                <a:latin typeface="Calibri" panose="020F0502020204030204" pitchFamily="34" charset="0"/>
                <a:ea typeface="Times New Roman" panose="02020603050405020304" pitchFamily="18" charset="0"/>
                <a:cs typeface="Calibri" panose="020F0502020204030204" pitchFamily="34" charset="0"/>
              </a:rPr>
              <a:t> التي أقامه في مجموعة من المحاضرات ألقاها في لندن سنة 1918 ونشرت بعد ذلك في مجلة </a:t>
            </a:r>
            <a:r>
              <a:rPr lang="en-GB" sz="1800" b="1">
                <a:effectLst/>
                <a:latin typeface="Calibri" panose="020F0502020204030204" pitchFamily="34" charset="0"/>
                <a:ea typeface="Times New Roman" panose="02020603050405020304" pitchFamily="18" charset="0"/>
                <a:cs typeface="Calibri" panose="020F0502020204030204" pitchFamily="34" charset="0"/>
              </a:rPr>
              <a:t>Monist</a:t>
            </a:r>
            <a:r>
              <a:rPr lang="ar-MA" sz="1800">
                <a:effectLst/>
                <a:latin typeface="Calibri" panose="020F0502020204030204" pitchFamily="34" charset="0"/>
                <a:ea typeface="Times New Roman" panose="02020603050405020304" pitchFamily="18" charset="0"/>
                <a:cs typeface="Calibri" panose="020F0502020204030204" pitchFamily="34" charset="0"/>
              </a:rPr>
              <a:t> وباعتراف من هذا الأخير فإن </a:t>
            </a:r>
            <a:r>
              <a:rPr lang="ar-MA" sz="1800" b="1">
                <a:effectLst/>
                <a:latin typeface="Calibri" panose="020F0502020204030204" pitchFamily="34" charset="0"/>
                <a:ea typeface="Times New Roman" panose="02020603050405020304" pitchFamily="18" charset="0"/>
                <a:cs typeface="Calibri" panose="020F0502020204030204" pitchFamily="34" charset="0"/>
              </a:rPr>
              <a:t>فيتجنشتاين</a:t>
            </a:r>
            <a:r>
              <a:rPr lang="ar-MA" sz="1800" b="1" i="1">
                <a:effectLst/>
                <a:latin typeface="Calibri" panose="020F0502020204030204" pitchFamily="34" charset="0"/>
                <a:ea typeface="Times New Roman" panose="02020603050405020304" pitchFamily="18" charset="0"/>
                <a:cs typeface="Calibri" panose="020F0502020204030204" pitchFamily="34" charset="0"/>
              </a:rPr>
              <a:t> </a:t>
            </a:r>
            <a:r>
              <a:rPr lang="ar-MA" sz="1800" b="1">
                <a:effectLst/>
                <a:latin typeface="Calibri" panose="020F0502020204030204" pitchFamily="34" charset="0"/>
                <a:ea typeface="Times New Roman" panose="02020603050405020304" pitchFamily="18" charset="0"/>
                <a:cs typeface="Calibri" panose="020F0502020204030204" pitchFamily="34" charset="0"/>
              </a:rPr>
              <a:t>الرسالة</a:t>
            </a:r>
            <a:r>
              <a:rPr lang="ar-MA" sz="1800">
                <a:effectLst/>
                <a:latin typeface="Calibri" panose="020F0502020204030204" pitchFamily="34" charset="0"/>
                <a:ea typeface="Times New Roman" panose="02020603050405020304" pitchFamily="18" charset="0"/>
                <a:cs typeface="Calibri" panose="020F0502020204030204" pitchFamily="34" charset="0"/>
              </a:rPr>
              <a:t> له فضل تطوير هذه النظريّة التي يلخِّصها </a:t>
            </a:r>
            <a:r>
              <a:rPr lang="ar-MA" sz="1800" b="1" i="1">
                <a:effectLst/>
                <a:latin typeface="Calibri" panose="020F0502020204030204" pitchFamily="34" charset="0"/>
                <a:ea typeface="Times New Roman" panose="02020603050405020304" pitchFamily="18" charset="0"/>
                <a:cs typeface="Calibri" panose="020F0502020204030204" pitchFamily="34" charset="0"/>
              </a:rPr>
              <a:t>راسل</a:t>
            </a:r>
            <a:r>
              <a:rPr lang="ar-MA" sz="1800">
                <a:effectLst/>
                <a:latin typeface="Calibri" panose="020F0502020204030204" pitchFamily="34" charset="0"/>
                <a:ea typeface="Times New Roman" panose="02020603050405020304" pitchFamily="18" charset="0"/>
                <a:cs typeface="Calibri" panose="020F0502020204030204" pitchFamily="34" charset="0"/>
              </a:rPr>
              <a:t> بقوله:</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600"/>
              </a:spcBef>
              <a:spcAft>
                <a:spcPts val="1000"/>
              </a:spcAft>
              <a:tabLst>
                <a:tab pos="630555" algn="l"/>
                <a:tab pos="1980565" algn="l"/>
                <a:tab pos="5130800" algn="ctr"/>
              </a:tabLst>
            </a:pPr>
            <a:r>
              <a:rPr lang="ar-MA" sz="1800" b="1" i="1">
                <a:effectLst/>
                <a:latin typeface="Calibri" panose="020F0502020204030204" pitchFamily="34" charset="0"/>
                <a:ea typeface="Times New Roman" panose="02020603050405020304" pitchFamily="18" charset="0"/>
                <a:cs typeface="Calibri" panose="020F0502020204030204" pitchFamily="34" charset="0"/>
              </a:rPr>
              <a:t>"السبب الذي من أجله أطلق على مذهبي اسم الذريّة المنطقيّة هو أن الذرّات التي أريد الوصول إليها في نهاية التّحليل هي ذرّات منطقية وليست فيزيائيّة"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SA" sz="1800" b="1">
                <a:effectLst/>
                <a:latin typeface="Calibri" panose="020F0502020204030204" pitchFamily="34" charset="0"/>
                <a:ea typeface="Times New Roman" panose="02020603050405020304" pitchFamily="18" charset="0"/>
                <a:cs typeface="Simplified Arabic" panose="02020603050405020304" pitchFamily="18" charset="-78"/>
              </a:rPr>
              <a:t>ن.م</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194</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r>
              <a:rPr lang="fr-FR" sz="1800" i="1">
                <a:effectLst/>
                <a:latin typeface="Simplified Arabic" panose="02020603050405020304" pitchFamily="18" charset="-78"/>
                <a:ea typeface="Times New Roman" panose="02020603050405020304" pitchFamily="18" charset="0"/>
                <a:cs typeface="Arial" panose="020B0604020202020204" pitchFamily="34" charset="0"/>
              </a:rPr>
              <a:t>B</a:t>
            </a:r>
            <a:r>
              <a:rPr lang="fr-FR" sz="1800">
                <a:effectLst/>
                <a:latin typeface="Simplified Arabic" panose="02020603050405020304" pitchFamily="18" charset="-78"/>
                <a:ea typeface="Times New Roman" panose="02020603050405020304" pitchFamily="18" charset="0"/>
                <a:cs typeface="Arial" panose="020B0604020202020204" pitchFamily="34" charset="0"/>
              </a:rPr>
              <a:t>. </a:t>
            </a:r>
            <a:r>
              <a:rPr lang="fr-FR" sz="1800" i="1">
                <a:effectLst/>
                <a:latin typeface="Simplified Arabic" panose="02020603050405020304" pitchFamily="18" charset="-78"/>
                <a:ea typeface="Times New Roman" panose="02020603050405020304" pitchFamily="18" charset="0"/>
                <a:cs typeface="Arial" panose="020B0604020202020204" pitchFamily="34" charset="0"/>
              </a:rPr>
              <a:t>Russell</a:t>
            </a:r>
            <a:r>
              <a:rPr lang="fr-FR" sz="1800">
                <a:effectLst/>
                <a:latin typeface="Simplified Arabic" panose="02020603050405020304" pitchFamily="18" charset="-78"/>
                <a:ea typeface="Times New Roman" panose="02020603050405020304" pitchFamily="18" charset="0"/>
                <a:cs typeface="Arial" panose="020B0604020202020204" pitchFamily="34" charset="0"/>
              </a:rPr>
              <a:t> : </a:t>
            </a:r>
            <a:r>
              <a:rPr lang="fr-FR" sz="1800" b="1">
                <a:effectLst/>
                <a:latin typeface="Simplified Arabic" panose="02020603050405020304" pitchFamily="18" charset="-78"/>
                <a:ea typeface="Times New Roman" panose="02020603050405020304" pitchFamily="18" charset="0"/>
                <a:cs typeface="Arial" panose="020B0604020202020204" pitchFamily="34" charset="0"/>
              </a:rPr>
              <a:t>Histoire de mes Idées</a:t>
            </a:r>
            <a:r>
              <a:rPr lang="fr-FR" sz="1800">
                <a:effectLst/>
                <a:latin typeface="Simplified Arabic" panose="02020603050405020304" pitchFamily="18" charset="-78"/>
                <a:ea typeface="Times New Roman" panose="02020603050405020304" pitchFamily="18" charset="0"/>
                <a:cs typeface="Arial" panose="020B0604020202020204" pitchFamily="34" charset="0"/>
              </a:rPr>
              <a:t> .O.C. p140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a:effectLst/>
                <a:latin typeface="Calibri" panose="020F0502020204030204" pitchFamily="34" charset="0"/>
                <a:ea typeface="Times New Roman" panose="02020603050405020304" pitchFamily="18" charset="0"/>
                <a:cs typeface="Arial" panose="020B0604020202020204" pitchFamily="34" charset="0"/>
              </a:rPr>
              <a:t>حمود جمال، </a:t>
            </a:r>
            <a:r>
              <a:rPr lang="ar-MA" sz="1800" b="1">
                <a:effectLst/>
                <a:latin typeface="Calibri" panose="020F0502020204030204" pitchFamily="34" charset="0"/>
                <a:ea typeface="Times New Roman" panose="02020603050405020304" pitchFamily="18" charset="0"/>
                <a:cs typeface="Arial" panose="020B0604020202020204" pitchFamily="34" charset="0"/>
              </a:rPr>
              <a:t>فلسفة اللغة عند لودفيغ  فتجنشتين</a:t>
            </a:r>
            <a:r>
              <a:rPr lang="ar-MA" sz="1800">
                <a:effectLst/>
                <a:latin typeface="Calibri" panose="020F0502020204030204" pitchFamily="34" charset="0"/>
                <a:ea typeface="Times New Roman" panose="02020603050405020304" pitchFamily="18" charset="0"/>
                <a:cs typeface="Arial" panose="020B0604020202020204" pitchFamily="34" charset="0"/>
              </a:rPr>
              <a:t> الدار العربية للعلوم والنّاشرون_منشورات الاختلاف_</a:t>
            </a:r>
            <a:r>
              <a:rPr lang="ar-MA" sz="1800" b="1" i="1">
                <a:effectLst/>
                <a:latin typeface="Calibri" panose="020F0502020204030204" pitchFamily="34" charset="0"/>
                <a:ea typeface="Times New Roman" panose="02020603050405020304" pitchFamily="18" charset="0"/>
                <a:cs typeface="Arial" panose="020B0604020202020204" pitchFamily="34" charset="0"/>
              </a:rPr>
              <a:t>ط1</a:t>
            </a:r>
            <a:r>
              <a:rPr lang="ar-MA" sz="1800">
                <a:effectLst/>
                <a:latin typeface="Calibri" panose="020F0502020204030204" pitchFamily="34" charset="0"/>
                <a:ea typeface="Times New Roman" panose="02020603050405020304" pitchFamily="18" charset="0"/>
                <a:cs typeface="Arial" panose="020B0604020202020204" pitchFamily="34" charset="0"/>
              </a:rPr>
              <a:t>: </a:t>
            </a:r>
            <a:r>
              <a:rPr lang="ar-MA" sz="1800" b="1" i="1">
                <a:effectLst/>
                <a:latin typeface="Calibri" panose="020F0502020204030204" pitchFamily="34" charset="0"/>
                <a:ea typeface="Times New Roman" panose="02020603050405020304" pitchFamily="18" charset="0"/>
                <a:cs typeface="Arial" panose="020B0604020202020204" pitchFamily="34" charset="0"/>
              </a:rPr>
              <a:t>2001</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636039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334027" y="1014608"/>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قام راسل في هذه النظريّة بتحليل اللّغة إلى قضايا ذريّة تقابل الوقائع الذريّة الموجودة في العالم، تكون فيها القضية الذرِّية إما </a:t>
            </a:r>
            <a:r>
              <a:rPr lang="ar-MA" sz="2400" b="1" dirty="0" err="1">
                <a:latin typeface="Calibri" panose="020F0502020204030204" pitchFamily="34" charset="0"/>
                <a:cs typeface="Simplified Arabic" panose="02020603050405020304" pitchFamily="18" charset="-78"/>
              </a:rPr>
              <a:t>حمليّة</a:t>
            </a:r>
            <a:r>
              <a:rPr lang="ar-MA" sz="2400" b="1" dirty="0">
                <a:latin typeface="Calibri" panose="020F0502020204030204" pitchFamily="34" charset="0"/>
                <a:cs typeface="Simplified Arabic" panose="02020603050405020304" pitchFamily="18" charset="-78"/>
              </a:rPr>
              <a:t> أو علائقيّة، الأولى تقرّ بصفة معيّنة لشيء ما والثّانية تتضمن حدّين وعلاقة. فلم تفقد هذه النظرية إبهارها للفلاسفة والمناطقة إلى الآن نجد لها صورا متعدّدة في مباحث معاصرة مثل علم دلالة العوالم الممكنة وميتافيزيقا العوالم الممكنة </a:t>
            </a:r>
            <a:r>
              <a:rPr lang="ar-MA" sz="2400" b="1" dirty="0" err="1">
                <a:latin typeface="Calibri" panose="020F0502020204030204" pitchFamily="34" charset="0"/>
                <a:cs typeface="Simplified Arabic" panose="02020603050405020304" pitchFamily="18" charset="-78"/>
              </a:rPr>
              <a:t>كصورتان</a:t>
            </a:r>
            <a:r>
              <a:rPr lang="ar-MA" sz="2400" b="1" dirty="0">
                <a:latin typeface="Calibri" panose="020F0502020204030204" pitchFamily="34" charset="0"/>
                <a:cs typeface="Simplified Arabic" panose="02020603050405020304" pitchFamily="18" charset="-78"/>
              </a:rPr>
              <a:t> تضربان بجذورهما في الرسالة، فبما أنّها تجعل "العالم هو مجموع الوقائع" فيمكن وصفه وصفا كاملا انطلاقا من مجموع الجمل الصّادقة، فنستنتج علم دلالة العوالم الممكنة من وصف هذه العوالم عن طريق مجموع الجمل الصّادقة بصورة ممكنة ما يجعل هذه الجمل موجودة بمعنى ما، فتصبح هناك ميتافيزيقا حتى للعوالم الممكنة وليس للعالم الواقعي فحسب، ولعلّ هذه التصوّر الأنطولوجي للمعنى الذي تترتّب عن الذرِّيّة المنطقية هو من جعل  </a:t>
            </a:r>
            <a:r>
              <a:rPr lang="ar-MA" sz="2400" b="1" dirty="0" err="1">
                <a:latin typeface="Calibri" panose="020F0502020204030204" pitchFamily="34" charset="0"/>
                <a:cs typeface="Simplified Arabic" panose="02020603050405020304" pitchFamily="18" charset="-78"/>
              </a:rPr>
              <a:t>فتجنشتين</a:t>
            </a:r>
            <a:r>
              <a:rPr lang="ar-MA" sz="2400" b="1" dirty="0">
                <a:latin typeface="Calibri" panose="020F0502020204030204" pitchFamily="34" charset="0"/>
                <a:cs typeface="Simplified Arabic" panose="02020603050405020304" pitchFamily="18" charset="-78"/>
              </a:rPr>
              <a:t> ينقلب على هذه النظرية بحيث أدانها وحاول هدمها وانتشالها من جذورها الأولى</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849064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مع أفلاطون في محاورة </a:t>
            </a:r>
            <a:r>
              <a:rPr lang="ar-MA" sz="2000" b="1" dirty="0" err="1">
                <a:latin typeface="Calibri" panose="020F0502020204030204" pitchFamily="34" charset="0"/>
                <a:cs typeface="Simplified Arabic" panose="02020603050405020304" pitchFamily="18" charset="-78"/>
              </a:rPr>
              <a:t>ثياتيتوس</a:t>
            </a:r>
            <a:r>
              <a:rPr lang="ar-MA" sz="2000" b="1" dirty="0">
                <a:latin typeface="Calibri" panose="020F0502020204030204" pitchFamily="34" charset="0"/>
                <a:cs typeface="Simplified Arabic" panose="02020603050405020304" pitchFamily="18" charset="-78"/>
              </a:rPr>
              <a:t> التي يدور موضوعها عن ما هو العلم؟ (أنظر القضية:46) قدم لنا أفلاطون فيها على لسان سقراط ثلاثة إجابات عن ماهية العلم:</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1-العلم إحساس.</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2-العلم حكم صادق.</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3-العلم حكم صادق مرفق ببرهان.</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عند القيام بتحليل هذه الأحكام المركبة حتى نصل إلى مسلمات ليس لها برهان أو عناصر أولية بسيطة... فعندما نتساءل ما الذي يدفع إلى الافتراض الذرِّي في  </a:t>
            </a:r>
            <a:r>
              <a:rPr lang="ar-MA" sz="2000" b="1" dirty="0" err="1">
                <a:latin typeface="Calibri" panose="020F0502020204030204" pitchFamily="34" charset="0"/>
                <a:cs typeface="Simplified Arabic" panose="02020603050405020304" pitchFamily="18" charset="-78"/>
              </a:rPr>
              <a:t>ثياتيتوس</a:t>
            </a:r>
            <a:r>
              <a:rPr lang="ar-MA" sz="2000" b="1" dirty="0">
                <a:latin typeface="Calibri" panose="020F0502020204030204" pitchFamily="34" charset="0"/>
                <a:cs typeface="Simplified Arabic" panose="02020603050405020304" pitchFamily="18" charset="-78"/>
              </a:rPr>
              <a:t>؟ نستطيع أن نحدّد خطّين مختلفين من التّفكير، الأول هو حكاية التّحليل فافتراض وجود مركّبات يلزمنا بفكرة وجود بسائط، الثانيّ أن أفلاطون يقدِّم ما يجوز أن نسميه حكاية التّمثيل أو الـتّصوير فكما أن الأشياء المركّبة تتألّف من بسائط فالقضايا تتكوّن من كلمات بوصفها عناصرها البسيطة وحتّى هذه الكلمات تتألّف من حروف قد تكون سوى لغو إن لم تدل على شيء في العالم أو لم تركّب في كلمات أصبح من الضروري أن تكون للّغة بنية ذرِّية تناظر بنية العالم الذرِّية (</a:t>
            </a:r>
            <a:r>
              <a:rPr lang="ar-MA" sz="2000" b="1" dirty="0" err="1">
                <a:latin typeface="Calibri" panose="020F0502020204030204" pitchFamily="34" charset="0"/>
                <a:cs typeface="Simplified Arabic" panose="02020603050405020304" pitchFamily="18" charset="-78"/>
              </a:rPr>
              <a:t>كوسمولوجيا</a:t>
            </a:r>
            <a:r>
              <a:rPr lang="ar-MA" sz="2000" b="1" dirty="0">
                <a:latin typeface="Calibri" panose="020F0502020204030204" pitchFamily="34" charset="0"/>
                <a:cs typeface="Simplified Arabic" panose="02020603050405020304" pitchFamily="18" charset="-78"/>
              </a:rPr>
              <a:t> أفلاطون).</a:t>
            </a:r>
            <a:endParaRPr lang="fr-MA" sz="20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5126756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لقد تبنّى </a:t>
            </a:r>
            <a:r>
              <a:rPr lang="ar-MA" sz="1800" b="1" i="1">
                <a:effectLst/>
                <a:latin typeface="Calibri" panose="020F0502020204030204" pitchFamily="34" charset="0"/>
                <a:ea typeface="Times New Roman" panose="02020603050405020304" pitchFamily="18" charset="0"/>
                <a:cs typeface="Calibri" panose="020F0502020204030204" pitchFamily="34" charset="0"/>
              </a:rPr>
              <a:t>ليبنتز</a:t>
            </a:r>
            <a:r>
              <a:rPr lang="ar-MA" sz="1800">
                <a:effectLst/>
                <a:latin typeface="Calibri" panose="020F0502020204030204" pitchFamily="34" charset="0"/>
                <a:ea typeface="Times New Roman" panose="02020603050405020304" pitchFamily="18" charset="0"/>
                <a:cs typeface="Calibri" panose="020F0502020204030204" pitchFamily="34" charset="0"/>
              </a:rPr>
              <a:t> هذا التصور الذرِّي تحت نزعته التّوفيقيّة التي يسعى فيها تركيب كل التراث الفلسفي في نسق (الذي لا بدّ أن يعرفه </a:t>
            </a:r>
            <a:r>
              <a:rPr lang="ar-MA" sz="1800" b="1" i="1">
                <a:effectLst/>
                <a:latin typeface="Calibri" panose="020F0502020204030204" pitchFamily="34" charset="0"/>
                <a:ea typeface="Times New Roman" panose="02020603050405020304" pitchFamily="18" charset="0"/>
                <a:cs typeface="Calibri" panose="020F0502020204030204" pitchFamily="34" charset="0"/>
              </a:rPr>
              <a:t>فتجنشتين</a:t>
            </a:r>
            <a:r>
              <a:rPr lang="ar-MA" sz="1800">
                <a:effectLst/>
                <a:latin typeface="Calibri" panose="020F0502020204030204" pitchFamily="34" charset="0"/>
                <a:ea typeface="Times New Roman" panose="02020603050405020304" pitchFamily="18" charset="0"/>
                <a:cs typeface="Calibri" panose="020F0502020204030204" pitchFamily="34" charset="0"/>
              </a:rPr>
              <a:t> ولو من خلال كتابات </a:t>
            </a:r>
            <a:r>
              <a:rPr lang="ar-MA" sz="1800" b="1" i="1">
                <a:effectLst/>
                <a:latin typeface="Calibri" panose="020F0502020204030204" pitchFamily="34" charset="0"/>
                <a:ea typeface="Times New Roman" panose="02020603050405020304" pitchFamily="18" charset="0"/>
                <a:cs typeface="Calibri" panose="020F0502020204030204" pitchFamily="34" charset="0"/>
              </a:rPr>
              <a:t>راسل</a:t>
            </a:r>
            <a:r>
              <a:rPr lang="ar-MA" sz="1800">
                <a:effectLst/>
                <a:latin typeface="Calibri" panose="020F0502020204030204" pitchFamily="34" charset="0"/>
                <a:ea typeface="Times New Roman" panose="02020603050405020304" pitchFamily="18" charset="0"/>
                <a:cs typeface="Calibri" panose="020F0502020204030204" pitchFamily="34" charset="0"/>
              </a:rPr>
              <a:t> عن الذرِّية المنطقيّة) حيث يقرّ </a:t>
            </a:r>
            <a:r>
              <a:rPr lang="ar-MA" sz="1800" b="1" i="1">
                <a:effectLst/>
                <a:latin typeface="Calibri" panose="020F0502020204030204" pitchFamily="34" charset="0"/>
                <a:ea typeface="Times New Roman" panose="02020603050405020304" pitchFamily="18" charset="0"/>
                <a:cs typeface="Calibri" panose="020F0502020204030204" pitchFamily="34" charset="0"/>
              </a:rPr>
              <a:t>ليبنتز </a:t>
            </a:r>
            <a:r>
              <a:rPr lang="ar-MA" sz="1800">
                <a:effectLst/>
                <a:latin typeface="Calibri" panose="020F0502020204030204" pitchFamily="34" charset="0"/>
                <a:ea typeface="Times New Roman" panose="02020603050405020304" pitchFamily="18" charset="0"/>
                <a:cs typeface="Calibri" panose="020F0502020204030204" pitchFamily="34" charset="0"/>
              </a:rPr>
              <a:t>في كتابه </a:t>
            </a:r>
            <a:r>
              <a:rPr lang="ar-MA" sz="1800" b="1" i="1">
                <a:effectLst/>
                <a:latin typeface="Calibri" panose="020F0502020204030204" pitchFamily="34" charset="0"/>
                <a:ea typeface="Times New Roman" panose="02020603050405020304" pitchFamily="18" charset="0"/>
                <a:cs typeface="Calibri" panose="020F0502020204030204" pitchFamily="34" charset="0"/>
              </a:rPr>
              <a:t>المونادولوجيا:</a:t>
            </a:r>
            <a:r>
              <a:rPr lang="ar-MA" sz="1800" b="1">
                <a:effectLst/>
                <a:latin typeface="Calibri" panose="020F0502020204030204" pitchFamily="34" charset="0"/>
                <a:ea typeface="Times New Roman" panose="02020603050405020304" pitchFamily="18" charset="0"/>
                <a:cs typeface="Calibri" panose="020F0502020204030204" pitchFamily="34" charset="0"/>
              </a:rPr>
              <a:t> لا بد من أن توجد جواهر بسيطة ما دامت توجد مركّبات، لأن المركب هو فقط مجموعة من الجواهر البسيطة </a:t>
            </a:r>
            <a:r>
              <a:rPr lang="ar-MA" sz="1800">
                <a:effectLst/>
                <a:latin typeface="Calibri" panose="020F0502020204030204" pitchFamily="34" charset="0"/>
                <a:ea typeface="Times New Roman" panose="02020603050405020304" pitchFamily="18" charset="0"/>
                <a:cs typeface="Calibri" panose="020F0502020204030204" pitchFamily="34" charset="0"/>
              </a:rPr>
              <a:t>ف</a:t>
            </a:r>
            <a:r>
              <a:rPr lang="ar-MA" sz="1800" b="1" i="1">
                <a:effectLst/>
                <a:latin typeface="Calibri" panose="020F0502020204030204" pitchFamily="34" charset="0"/>
                <a:ea typeface="Times New Roman" panose="02020603050405020304" pitchFamily="18" charset="0"/>
                <a:cs typeface="Calibri" panose="020F0502020204030204" pitchFamily="34" charset="0"/>
              </a:rPr>
              <a:t>ليبنتز</a:t>
            </a:r>
            <a:r>
              <a:rPr lang="ar-MA" sz="1800">
                <a:effectLst/>
                <a:latin typeface="Calibri" panose="020F0502020204030204" pitchFamily="34" charset="0"/>
                <a:ea typeface="Times New Roman" panose="02020603050405020304" pitchFamily="18" charset="0"/>
                <a:cs typeface="Calibri" panose="020F0502020204030204" pitchFamily="34" charset="0"/>
              </a:rPr>
              <a:t> يشترك مع القدماء في تصوّره أن ذرّات ثابتة وما يتغيّر هو ترتيبها إلاّ أنّ ما يميّز تصوّر </a:t>
            </a:r>
            <a:r>
              <a:rPr lang="ar-MA" sz="1800" b="1" i="1">
                <a:effectLst/>
                <a:latin typeface="Calibri" panose="020F0502020204030204" pitchFamily="34" charset="0"/>
                <a:ea typeface="Times New Roman" panose="02020603050405020304" pitchFamily="18" charset="0"/>
                <a:cs typeface="Calibri" panose="020F0502020204030204" pitchFamily="34" charset="0"/>
              </a:rPr>
              <a:t>ليبنتز</a:t>
            </a:r>
            <a:r>
              <a:rPr lang="ar-MA" sz="1800">
                <a:effectLst/>
                <a:latin typeface="Calibri" panose="020F0502020204030204" pitchFamily="34" charset="0"/>
                <a:ea typeface="Times New Roman" panose="02020603050405020304" pitchFamily="18" charset="0"/>
                <a:cs typeface="Calibri" panose="020F0502020204030204" pitchFamily="34" charset="0"/>
              </a:rPr>
              <a:t> ويجعله أكثر وضوحا هو أنها </a:t>
            </a:r>
            <a:r>
              <a:rPr lang="ar-MA" sz="1800" b="1">
                <a:effectLst/>
                <a:latin typeface="Calibri" panose="020F0502020204030204" pitchFamily="34" charset="0"/>
                <a:ea typeface="Times New Roman" panose="02020603050405020304" pitchFamily="18" charset="0"/>
                <a:cs typeface="Calibri" panose="020F0502020204030204" pitchFamily="34" charset="0"/>
              </a:rPr>
              <a:t>مونادات</a:t>
            </a:r>
            <a:r>
              <a:rPr lang="ar-MA" sz="1800">
                <a:effectLst/>
                <a:latin typeface="Calibri" panose="020F0502020204030204" pitchFamily="34" charset="0"/>
                <a:ea typeface="Times New Roman" panose="02020603050405020304" pitchFamily="18" charset="0"/>
                <a:cs typeface="Calibri" panose="020F0502020204030204" pitchFamily="34" charset="0"/>
              </a:rPr>
              <a:t> يجب التفكير بوصفها مستقلّة عن بعضها البعض، فوجود </a:t>
            </a:r>
            <a:r>
              <a:rPr lang="ar-MA" sz="1800" b="1">
                <a:effectLst/>
                <a:latin typeface="Calibri" panose="020F0502020204030204" pitchFamily="34" charset="0"/>
                <a:ea typeface="Times New Roman" panose="02020603050405020304" pitchFamily="18" charset="0"/>
                <a:cs typeface="Calibri" panose="020F0502020204030204" pitchFamily="34" charset="0"/>
              </a:rPr>
              <a:t>مونادة</a:t>
            </a:r>
            <a:r>
              <a:rPr lang="ar-MA" sz="1800">
                <a:effectLst/>
                <a:latin typeface="Calibri" panose="020F0502020204030204" pitchFamily="34" charset="0"/>
                <a:ea typeface="Times New Roman" panose="02020603050405020304" pitchFamily="18" charset="0"/>
                <a:cs typeface="Calibri" panose="020F0502020204030204" pitchFamily="34" charset="0"/>
              </a:rPr>
              <a:t> واحدة أو عدم وجودها لا يحدِّد مطلقا وجودها أو عدم وجودها.</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530573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سيعمل </a:t>
            </a:r>
            <a:r>
              <a:rPr lang="ar-MA" sz="1800" b="1" i="1">
                <a:effectLst/>
                <a:latin typeface="Calibri" panose="020F0502020204030204" pitchFamily="34" charset="0"/>
                <a:ea typeface="Times New Roman" panose="02020603050405020304" pitchFamily="18" charset="0"/>
                <a:cs typeface="Calibri" panose="020F0502020204030204" pitchFamily="34" charset="0"/>
              </a:rPr>
              <a:t>فتجنشتين </a:t>
            </a:r>
            <a:r>
              <a:rPr lang="ar-MA" sz="1800">
                <a:effectLst/>
                <a:latin typeface="Calibri" panose="020F0502020204030204" pitchFamily="34" charset="0"/>
                <a:ea typeface="Times New Roman" panose="02020603050405020304" pitchFamily="18" charset="0"/>
                <a:cs typeface="Calibri" panose="020F0502020204030204" pitchFamily="34" charset="0"/>
              </a:rPr>
              <a:t>على إزالة هالة القداسة حول المنطق التي تفترض أنّه يزوّدنا بنظام مشترك بين العالم واللّغة والفكر وموحِّد لها باعتبارها مفاهيم فوقيّة، وللحدِّ من تعالي هذه المفاهيم سيحاول اخضاعها لاستعمال </a:t>
            </a:r>
            <a:r>
              <a:rPr lang="ar-MA" sz="1800" b="1" i="1">
                <a:effectLst/>
                <a:latin typeface="Calibri" panose="020F0502020204030204" pitchFamily="34" charset="0"/>
                <a:ea typeface="Times New Roman" panose="02020603050405020304" pitchFamily="18" charset="0"/>
                <a:cs typeface="Calibri" panose="020F0502020204030204" pitchFamily="34" charset="0"/>
              </a:rPr>
              <a:t>متواضعٍ</a:t>
            </a:r>
            <a:r>
              <a:rPr lang="ar-MA" sz="1800">
                <a:effectLst/>
                <a:latin typeface="Calibri" panose="020F0502020204030204" pitchFamily="34" charset="0"/>
                <a:ea typeface="Times New Roman" panose="02020603050405020304" pitchFamily="18" charset="0"/>
                <a:cs typeface="Calibri" panose="020F0502020204030204" pitchFamily="34" charset="0"/>
              </a:rPr>
              <a:t> مثل الكلمات </a:t>
            </a:r>
            <a:r>
              <a:rPr lang="ar-MA" sz="1800" u="sng">
                <a:effectLst/>
                <a:latin typeface="Calibri" panose="020F0502020204030204" pitchFamily="34" charset="0"/>
                <a:ea typeface="Times New Roman" panose="02020603050405020304" pitchFamily="18" charset="0"/>
                <a:cs typeface="Calibri" panose="020F0502020204030204" pitchFamily="34" charset="0"/>
              </a:rPr>
              <a:t>العادية</a:t>
            </a:r>
            <a:r>
              <a:rPr lang="ar-MA" sz="1800">
                <a:effectLst/>
                <a:latin typeface="Calibri" panose="020F0502020204030204" pitchFamily="34" charset="0"/>
                <a:ea typeface="Times New Roman" panose="02020603050405020304" pitchFamily="18" charset="0"/>
                <a:cs typeface="Calibri" panose="020F0502020204030204" pitchFamily="34" charset="0"/>
              </a:rPr>
              <a:t>، فسينتقد هذه النظرية من ثلاث نقط أساسية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rtl="1">
              <a:lnSpc>
                <a:spcPct val="115000"/>
              </a:lnSpc>
              <a:spcBef>
                <a:spcPts val="600"/>
              </a:spcBef>
              <a:buFont typeface="Courier New" panose="02070309020205020404" pitchFamily="49" charset="0"/>
              <a:buChar char="o"/>
              <a:tabLst>
                <a:tab pos="630555" algn="l"/>
                <a:tab pos="1980565" algn="l"/>
                <a:tab pos="5130800" algn="ctr"/>
              </a:tabLst>
            </a:pPr>
            <a:r>
              <a:rPr lang="ar-MA" sz="1800" b="1">
                <a:effectLst/>
                <a:latin typeface="Calibri" panose="020F0502020204030204" pitchFamily="34" charset="0"/>
                <a:ea typeface="Times New Roman" panose="02020603050405020304" pitchFamily="18" charset="0"/>
                <a:cs typeface="Calibri" panose="020F0502020204030204" pitchFamily="34" charset="0"/>
              </a:rPr>
              <a:t>المعنى في التسمية</a:t>
            </a:r>
            <a:r>
              <a:rPr lang="ar-MA" sz="1800">
                <a:effectLst/>
                <a:latin typeface="Calibri" panose="020F0502020204030204" pitchFamily="34" charset="0"/>
                <a:ea typeface="Times New Roman" panose="02020603050405020304" pitchFamily="18" charset="0"/>
                <a:cs typeface="Calibri" panose="020F0502020204030204" pitchFamily="34" charset="0"/>
              </a:rPr>
              <a:t> أو بالأحرى </a:t>
            </a:r>
            <a:r>
              <a:rPr lang="ar-MA" sz="1800" u="sng">
                <a:effectLst/>
                <a:latin typeface="Calibri" panose="020F0502020204030204" pitchFamily="34" charset="0"/>
                <a:ea typeface="Times New Roman" panose="02020603050405020304" pitchFamily="18" charset="0"/>
                <a:cs typeface="Calibri" panose="020F0502020204030204" pitchFamily="34" charset="0"/>
              </a:rPr>
              <a:t>حكاية التمثيل</a:t>
            </a:r>
            <a:r>
              <a:rPr lang="ar-MA" sz="1800">
                <a:effectLst/>
                <a:latin typeface="Calibri" panose="020F0502020204030204" pitchFamily="34" charset="0"/>
                <a:ea typeface="Times New Roman" panose="02020603050405020304" pitchFamily="18" charset="0"/>
                <a:cs typeface="Calibri" panose="020F0502020204030204" pitchFamily="34" charset="0"/>
              </a:rPr>
              <a:t> كعلاقة غريبة وعجيبة بين الكلمة والشيء حيث ينبغي على الاسم أن يدل على ما هو بسيط، لكن سيفقد هذا الاسم معناه عندما يتوقف هذا الشيء عن الوجود لأنه سيتوقف استعمال الاسم فانتهى فيتجنشتاين أن"</a:t>
            </a:r>
            <a:r>
              <a:rPr lang="ar-MA" sz="1800" b="1">
                <a:effectLst/>
                <a:latin typeface="Calibri" panose="020F0502020204030204" pitchFamily="34" charset="0"/>
                <a:ea typeface="Times New Roman" panose="02020603050405020304" pitchFamily="18" charset="0"/>
                <a:cs typeface="Calibri" panose="020F0502020204030204" pitchFamily="34" charset="0"/>
              </a:rPr>
              <a:t>معنى الكلمة في استعمالها</a:t>
            </a:r>
            <a:r>
              <a:rPr lang="ar-MA" sz="1800">
                <a:effectLst/>
                <a:latin typeface="Calibri" panose="020F0502020204030204" pitchFamily="34" charset="0"/>
                <a:ea typeface="Times New Roman" panose="02020603050405020304" pitchFamily="18" charset="0"/>
                <a:cs typeface="Calibri" panose="020F0502020204030204" pitchFamily="34" charset="0"/>
              </a:rPr>
              <a:t>"</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rtl="1">
              <a:lnSpc>
                <a:spcPct val="115000"/>
              </a:lnSpc>
              <a:spcBef>
                <a:spcPts val="600"/>
              </a:spcBef>
              <a:spcAft>
                <a:spcPts val="1000"/>
              </a:spcAft>
              <a:buFont typeface="Courier New" panose="02070309020205020404" pitchFamily="49" charset="0"/>
              <a:buChar char="o"/>
              <a:tabLst>
                <a:tab pos="630555" algn="l"/>
                <a:tab pos="1980565" algn="l"/>
                <a:tab pos="5130800" algn="ctr"/>
              </a:tabLst>
            </a:pPr>
            <a:r>
              <a:rPr lang="ar-MA" sz="1800" b="1">
                <a:effectLst/>
                <a:latin typeface="Calibri" panose="020F0502020204030204" pitchFamily="34" charset="0"/>
                <a:ea typeface="Times New Roman" panose="02020603050405020304" pitchFamily="18" charset="0"/>
                <a:cs typeface="Calibri" panose="020F0502020204030204" pitchFamily="34" charset="0"/>
              </a:rPr>
              <a:t>مبدأ البساطة </a:t>
            </a:r>
            <a:r>
              <a:rPr lang="ar-MA" sz="1800">
                <a:effectLst/>
                <a:latin typeface="Calibri" panose="020F0502020204030204" pitchFamily="34" charset="0"/>
                <a:ea typeface="Times New Roman" panose="02020603050405020304" pitchFamily="18" charset="0"/>
                <a:cs typeface="Calibri" panose="020F0502020204030204" pitchFamily="34" charset="0"/>
              </a:rPr>
              <a:t>وهو مفهوم متضمن في </a:t>
            </a:r>
            <a:r>
              <a:rPr lang="ar-MA" sz="1800" u="sng">
                <a:effectLst/>
                <a:latin typeface="Calibri" panose="020F0502020204030204" pitchFamily="34" charset="0"/>
                <a:ea typeface="Times New Roman" panose="02020603050405020304" pitchFamily="18" charset="0"/>
                <a:cs typeface="Calibri" panose="020F0502020204030204" pitchFamily="34" charset="0"/>
              </a:rPr>
              <a:t>حكاية التحليل</a:t>
            </a:r>
            <a:r>
              <a:rPr lang="ar-MA" sz="1800">
                <a:effectLst/>
                <a:latin typeface="Calibri" panose="020F0502020204030204" pitchFamily="34" charset="0"/>
                <a:ea typeface="Times New Roman" panose="02020603050405020304" pitchFamily="18" charset="0"/>
                <a:cs typeface="Calibri" panose="020F0502020204030204" pitchFamily="34" charset="0"/>
              </a:rPr>
              <a:t> لكن نحن نستعمل كلمة "بسيط" مجموعة كبيرة من الطرق المختلفة المرتبطة ارتباطاْ متبايناْ، فأحياناْ قد نتصور البسيط كجزء صغير نتيجة تقسيم الأكبر أو المعقد أي المركّب، ونتصور نتيجة تركيب أجزاء المبسط، لكن مع </a:t>
            </a:r>
            <a:r>
              <a:rPr lang="ar-MA" sz="1800" b="1" i="1">
                <a:effectLst/>
                <a:latin typeface="Calibri" panose="020F0502020204030204" pitchFamily="34" charset="0"/>
                <a:ea typeface="Times New Roman" panose="02020603050405020304" pitchFamily="18" charset="0"/>
                <a:cs typeface="Calibri" panose="020F0502020204030204" pitchFamily="34" charset="0"/>
              </a:rPr>
              <a:t>فتجنشتاين</a:t>
            </a:r>
            <a:r>
              <a:rPr lang="ar-MA" sz="1800">
                <a:effectLst/>
                <a:latin typeface="Calibri" panose="020F0502020204030204" pitchFamily="34" charset="0"/>
                <a:ea typeface="Times New Roman" panose="02020603050405020304" pitchFamily="18" charset="0"/>
                <a:cs typeface="Calibri" panose="020F0502020204030204" pitchFamily="34" charset="0"/>
              </a:rPr>
              <a:t> لا وجود شيء بسيط بساطة مطلقة وكذلك لا وجود لشيء مركب تركيباْ مطلقاْ، فما الذي نعنيه بكلمة </a:t>
            </a:r>
            <a:r>
              <a:rPr lang="ar-MA" sz="1800" b="1">
                <a:effectLst/>
                <a:latin typeface="Calibri" panose="020F0502020204030204" pitchFamily="34" charset="0"/>
                <a:ea typeface="Times New Roman" panose="02020603050405020304" pitchFamily="18" charset="0"/>
                <a:cs typeface="Calibri" panose="020F0502020204030204" pitchFamily="34" charset="0"/>
              </a:rPr>
              <a:t>مركّب</a:t>
            </a:r>
            <a:r>
              <a:rPr lang="ar-MA" sz="1800">
                <a:effectLst/>
                <a:latin typeface="Calibri" panose="020F0502020204030204" pitchFamily="34" charset="0"/>
                <a:ea typeface="Times New Roman" panose="02020603050405020304" pitchFamily="18" charset="0"/>
                <a:cs typeface="Calibri" panose="020F0502020204030204" pitchFamily="34" charset="0"/>
              </a:rPr>
              <a:t>؟ لأنه توجد كل أنواع الأشياء التي يمكن أن تعنيها هذه الكلمة أو ليس البحث عن عناصر بسيطة أو ماهية لها بحث عديم الجدوى قد يوقعنا في خلط أو سوء فهم فقط.</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i="1">
                <a:effectLst/>
                <a:latin typeface="Calibri" panose="020F0502020204030204" pitchFamily="34" charset="0"/>
                <a:ea typeface="Times New Roman" panose="02020603050405020304" pitchFamily="18" charset="0"/>
                <a:cs typeface="Simplified Arabic" panose="02020603050405020304" pitchFamily="18" charset="-78"/>
              </a:rPr>
              <a:t>هانس سلوجا</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عقول عظيمة_ </a:t>
            </a:r>
            <a:r>
              <a:rPr lang="ar-MA" sz="1800" b="1" i="1">
                <a:effectLst/>
                <a:latin typeface="Calibri" panose="020F0502020204030204" pitchFamily="34" charset="0"/>
                <a:ea typeface="Times New Roman" panose="02020603050405020304" pitchFamily="18" charset="0"/>
                <a:cs typeface="Simplified Arabic" panose="02020603050405020304" pitchFamily="18" charset="-78"/>
              </a:rPr>
              <a:t>فتجشنتين_</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 ترجمة وتقديم : د.صلاح إسماعيل الطبعة الأولى المركز القومي للترجمة 2014_ ص: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91</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92</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93</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b="1" i="1">
                <a:effectLst/>
                <a:latin typeface="Calibri" panose="020F0502020204030204" pitchFamily="34" charset="0"/>
                <a:ea typeface="Times New Roman" panose="02020603050405020304" pitchFamily="18" charset="0"/>
                <a:cs typeface="Simplified Arabic" panose="02020603050405020304" pitchFamily="18" charset="-78"/>
              </a:rPr>
              <a:t>المصدر_</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38</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39</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40</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b="1">
                <a:effectLst/>
                <a:latin typeface="Calibri" panose="020F0502020204030204" pitchFamily="34" charset="0"/>
                <a:ea typeface="Times New Roman" panose="02020603050405020304" pitchFamily="18" charset="0"/>
                <a:cs typeface="Simplified Arabic" panose="02020603050405020304" pitchFamily="18" charset="-78"/>
              </a:rPr>
              <a:t>ن.م</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 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43</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b="1">
                <a:effectLst/>
                <a:latin typeface="Calibri" panose="020F0502020204030204" pitchFamily="34" charset="0"/>
                <a:ea typeface="Times New Roman" panose="02020603050405020304" pitchFamily="18" charset="0"/>
                <a:cs typeface="Simplified Arabic" panose="02020603050405020304" pitchFamily="18" charset="-78"/>
              </a:rPr>
              <a:t>ن.م</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 الفقرتين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47</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48</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902710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Bef>
                <a:spcPts val="600"/>
              </a:spcBef>
              <a:spcAft>
                <a:spcPts val="1000"/>
              </a:spcAft>
              <a:buFont typeface="Courier New" panose="02070309020205020404" pitchFamily="49" charset="0"/>
              <a:buChar char="o"/>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عدم قابلية التلف كتصور لعنصر بسيط لا يقبل التلف أو الفساد وما دام لا يتحلّل ويفسد الأشياء المركبة فهي من تنحل وتفسد، ويرى </a:t>
            </a:r>
            <a:r>
              <a:rPr lang="ar-MA" sz="2400" b="1" dirty="0" err="1">
                <a:latin typeface="Calibri" panose="020F0502020204030204" pitchFamily="34" charset="0"/>
                <a:cs typeface="Simplified Arabic" panose="02020603050405020304" pitchFamily="18" charset="-78"/>
              </a:rPr>
              <a:t>فتجنشتاين</a:t>
            </a:r>
            <a:r>
              <a:rPr lang="ar-MA" sz="2400" b="1" dirty="0">
                <a:latin typeface="Calibri" panose="020F0502020204030204" pitchFamily="34" charset="0"/>
                <a:cs typeface="Simplified Arabic" panose="02020603050405020304" pitchFamily="18" charset="-78"/>
              </a:rPr>
              <a:t> أن هذه الفكرة سوى صورة ذهنية تهيم فينا، فالخبرة أو التجربة لا تظهر لنا هذه العناصر فنحن قد نعتبر الكرسيّ عنصر بسيط في سياق ما، ثم نعتبره مركب ينحل ويتفكّك بتفكّك قطع خشبه، فنحن في اللغة اليومية عندما نطلب "المكنسة الموجودة في ركن ما" فمضمون أو مقصود العبارة ليس العصا والفرشاة الملتصقة معها بل نقصد المكنسة ككلّ كوحدة لها استعمال ووظيفة معيّنة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59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المصدر_ الفقرة </a:t>
            </a:r>
            <a:r>
              <a:rPr lang="ar-MA" sz="1800" i="1" dirty="0">
                <a:effectLst/>
                <a:latin typeface="Calibri" panose="020F0502020204030204" pitchFamily="34" charset="0"/>
                <a:ea typeface="Times New Roman" panose="02020603050405020304" pitchFamily="18" charset="0"/>
                <a:cs typeface="Simplified Arabic" panose="02020603050405020304" pitchFamily="18" charset="-78"/>
              </a:rPr>
              <a:t>60</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337412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b="1" dirty="0">
                <a:latin typeface="Calibri" panose="020F0502020204030204" pitchFamily="34" charset="0"/>
                <a:cs typeface="Simplified Arabic" panose="02020603050405020304" pitchFamily="18" charset="-78"/>
              </a:rPr>
              <a:t>لم يكن المفهوم الذرِّي للواقع وحده الافتراض الملتبس في الرسالة الذي كشفه كتاب مباحث فلسفيّة بل كشف عن عدة افتراضات ملتبسة حول كيفية عمل اللغة يمكن اختزالها في نقد النظرية الإشارية ككل، سيبرز </a:t>
            </a:r>
            <a:r>
              <a:rPr lang="ar-MA" b="1" dirty="0" err="1">
                <a:latin typeface="Calibri" panose="020F0502020204030204" pitchFamily="34" charset="0"/>
                <a:cs typeface="Simplified Arabic" panose="02020603050405020304" pitchFamily="18" charset="-78"/>
              </a:rPr>
              <a:t>فيتجنشتاين</a:t>
            </a:r>
            <a:r>
              <a:rPr lang="ar-MA" b="1" dirty="0">
                <a:latin typeface="Calibri" panose="020F0502020204030204" pitchFamily="34" charset="0"/>
                <a:cs typeface="Simplified Arabic" panose="02020603050405020304" pitchFamily="18" charset="-78"/>
              </a:rPr>
              <a:t> فيه عن خيوط مشروعه الجديد عبر نقده للنظرية الإشارية مبينا طبيعة المعنى وطبيعة علاقته بالإحالة وكيفية تشكله، يمكن تلخيص هذا النقد في العناصر التالية:</a:t>
            </a:r>
            <a:endParaRPr lang="fr-MA"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b="1" dirty="0">
                <a:latin typeface="Calibri" panose="020F0502020204030204" pitchFamily="34" charset="0"/>
                <a:cs typeface="Simplified Arabic" panose="02020603050405020304" pitchFamily="18" charset="-78"/>
              </a:rPr>
              <a:t>ليس من الضروري أن يكون لكل اسم مسمّى خارجي لكي يكون له معنى، لأنه قد نستخدم أسماء بمعاني ولو بعدم وجود مسمّيات لها كما في مثال "السيد فلان مات" ستكون عديمة المعنى وفق المنظور الإشاري.</a:t>
            </a:r>
            <a:endParaRPr lang="fr-MA"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b="1" dirty="0">
                <a:latin typeface="Calibri" panose="020F0502020204030204" pitchFamily="34" charset="0"/>
                <a:cs typeface="Simplified Arabic" panose="02020603050405020304" pitchFamily="18" charset="-78"/>
              </a:rPr>
              <a:t>يفصل </a:t>
            </a:r>
            <a:r>
              <a:rPr lang="ar-MA" b="1" dirty="0" err="1">
                <a:latin typeface="Calibri" panose="020F0502020204030204" pitchFamily="34" charset="0"/>
                <a:cs typeface="Simplified Arabic" panose="02020603050405020304" pitchFamily="18" charset="-78"/>
              </a:rPr>
              <a:t>فيتجنشتاين</a:t>
            </a:r>
            <a:r>
              <a:rPr lang="ar-MA" b="1" dirty="0">
                <a:latin typeface="Calibri" panose="020F0502020204030204" pitchFamily="34" charset="0"/>
                <a:cs typeface="Simplified Arabic" panose="02020603050405020304" pitchFamily="18" charset="-78"/>
              </a:rPr>
              <a:t> بين معنى الاسم ومسمّاه بعد أن كان يخلط بينهما في رسالته "إن الاسم يعني الشيء والشيء هو معناه" لأنه يعتبر أن للاسم دلالة في الخارج لا معنى، أما القضية فهي متضمنة للمعنى فالأسماء تشبه النقط والقضايا تشبه السهام ولكن مع ذلك بقي الفصل بين الاسم والمعنى غامضاْ في الرسالة، حتى قام بالفصل التّام في التحقيقات.</a:t>
            </a:r>
            <a:endParaRPr lang="fr-MA"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b="1" dirty="0">
                <a:latin typeface="Calibri" panose="020F0502020204030204" pitchFamily="34" charset="0"/>
                <a:cs typeface="Simplified Arabic" panose="02020603050405020304" pitchFamily="18" charset="-78"/>
              </a:rPr>
              <a:t>معنى اللفظ ليس قطعيّا لأنّه يرتبط بمختلف السياقات وليس فقط استخدامه.</a:t>
            </a:r>
            <a:endParaRPr lang="fr-MA"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b="1" dirty="0">
                <a:latin typeface="Calibri" panose="020F0502020204030204" pitchFamily="34" charset="0"/>
                <a:cs typeface="Simplified Arabic" panose="02020603050405020304" pitchFamily="18" charset="-78"/>
              </a:rPr>
              <a:t>المصدر: الفقرة 40</a:t>
            </a:r>
            <a:endParaRPr lang="fr-MA"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b="1" dirty="0">
                <a:latin typeface="Calibri" panose="020F0502020204030204" pitchFamily="34" charset="0"/>
                <a:cs typeface="Simplified Arabic" panose="02020603050405020304" pitchFamily="18" charset="-78"/>
              </a:rPr>
              <a:t>يمكن إرجاع الفصل </a:t>
            </a:r>
            <a:r>
              <a:rPr lang="ar-MA" b="1" dirty="0" err="1">
                <a:latin typeface="Calibri" panose="020F0502020204030204" pitchFamily="34" charset="0"/>
                <a:cs typeface="Simplified Arabic" panose="02020603050405020304" pitchFamily="18" charset="-78"/>
              </a:rPr>
              <a:t>إلل</a:t>
            </a:r>
            <a:r>
              <a:rPr lang="ar-MA" b="1" dirty="0">
                <a:latin typeface="Calibri" panose="020F0502020204030204" pitchFamily="34" charset="0"/>
                <a:cs typeface="Simplified Arabic" panose="02020603050405020304" pitchFamily="18" charset="-78"/>
              </a:rPr>
              <a:t> فريجه ذكرنا سابقا حيث ميّز بين الاسم والقضية وذلك في مقاله "المعنى والإحالة «في دراسته لعلاقة الهوية، فميّز بين اسم العلم واسم المحمول أي ميّز بين الإسناد والهوية كمبادئ تحدد معنى وشكل القضية.</a:t>
            </a:r>
            <a:endParaRPr lang="fr-MA"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SA" b="1" dirty="0">
                <a:latin typeface="Calibri" panose="020F0502020204030204" pitchFamily="34" charset="0"/>
                <a:cs typeface="Simplified Arabic" panose="02020603050405020304" pitchFamily="18" charset="-78"/>
              </a:rPr>
              <a:t>لودفيج </a:t>
            </a:r>
            <a:r>
              <a:rPr lang="ar-SA" b="1" dirty="0" err="1">
                <a:latin typeface="Calibri" panose="020F0502020204030204" pitchFamily="34" charset="0"/>
                <a:cs typeface="Simplified Arabic" panose="02020603050405020304" pitchFamily="18" charset="-78"/>
              </a:rPr>
              <a:t>فتجنشتاين</a:t>
            </a:r>
            <a:r>
              <a:rPr lang="ar-SA" b="1" dirty="0">
                <a:latin typeface="Calibri" panose="020F0502020204030204" pitchFamily="34" charset="0"/>
                <a:cs typeface="Simplified Arabic" panose="02020603050405020304" pitchFamily="18" charset="-78"/>
              </a:rPr>
              <a:t>_ رسالة منطقية فلسفية</a:t>
            </a:r>
            <a:r>
              <a:rPr lang="en-GB" b="1" dirty="0">
                <a:latin typeface="Calibri" panose="020F0502020204030204" pitchFamily="34" charset="0"/>
                <a:cs typeface="Simplified Arabic" panose="02020603050405020304" pitchFamily="18" charset="-78"/>
              </a:rPr>
              <a:t>_</a:t>
            </a:r>
            <a:r>
              <a:rPr lang="ar-SA" b="1" dirty="0">
                <a:latin typeface="Calibri" panose="020F0502020204030204" pitchFamily="34" charset="0"/>
                <a:cs typeface="Simplified Arabic" panose="02020603050405020304" pitchFamily="18" charset="-78"/>
              </a:rPr>
              <a:t>ترجمة مع تعليقات الدكتور عزمي إسلام _ مراجعة وتقديم دكتور زكي نجيب محمود الشذرة:   3.203 _ ص: 83</a:t>
            </a:r>
            <a:endParaRPr lang="fr-MA"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267640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شيء ما حصل في العصر الحديث، جعل هذا التوجه نحو اللغة بدل العالم يعطي تقارير فلسفية جديدة: علماء وفلاسفة العصر الحديث انخرطوا في هذا المشروع، لا يمكن للأشياء أن تحمل الأسرار في ذاتها، وما دام أن الأمر يتعلق بأسرار فلا يمكن معرفتها، ذلك أن نظرية المعرفة لا تشتغل وفق مفهوم السر وهي تضاد (خاصية السر الأساسية هي أن لا يعرف وإلا يكف عن كونه سرا). بدأت إذن أوصال التصور التقليدي في التمزق، في الوقت الذي بدأ التوجه إلى تصور حديث، فوجود نظرية المعرفة في حد ذاته رفض لنظرية السر: فالعالم قابل للمعرفة، ثم إذا كان الأمر كذلك عندها يجب طرح سؤال ما الذي نعرف عن العالم؟ وما لا نعرفه هو خصائص الأشياء، ولكننا نعرف من العالم فقط ما يبدوا لنا منه (إنها نزعة إنسية</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humanisme</a:t>
            </a: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5223325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Bef>
                <a:spcPts val="600"/>
              </a:spcBef>
              <a:spcAft>
                <a:spcPts val="1000"/>
              </a:spcAft>
              <a:buFont typeface="+mj-cs"/>
              <a:buAutoNum type="arabic1Minus"/>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اللفظ الواحد يستخدم بمعاني مختلفة بحسب السياق الذي ورد فيه مثلاْ فعل الكينونة: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الوردة حمراء _ الإسناد </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الوردة زهرة _ التساوي</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cs"/>
              <a:buAutoNum type="arabic1Minus"/>
              <a:tabLst>
                <a:tab pos="630555" algn="l"/>
                <a:tab pos="1980565" algn="l"/>
                <a:tab pos="5130800" algn="ctr"/>
              </a:tabLst>
            </a:pPr>
            <a:r>
              <a:rPr lang="en-GB" sz="2400" b="1" dirty="0">
                <a:latin typeface="Calibri" panose="020F0502020204030204" pitchFamily="34" charset="0"/>
                <a:cs typeface="Simplified Arabic" panose="02020603050405020304" pitchFamily="18" charset="-78"/>
              </a:rPr>
              <a:t> </a:t>
            </a:r>
            <a:r>
              <a:rPr lang="ar-MA" sz="2400" b="1" dirty="0">
                <a:latin typeface="Calibri" panose="020F0502020204030204" pitchFamily="34" charset="0"/>
                <a:cs typeface="Simplified Arabic" panose="02020603050405020304" pitchFamily="18" charset="-78"/>
              </a:rPr>
              <a:t>يمكن للفظ الواحد أن يستخدم بمعنيين ولو في سياق واحد كما يقر بذلك في الفقرة الثانية من الجزء الثاني من كتاب تحقيقات</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cs"/>
              <a:buAutoNum type="arabic1Minus" startAt="5"/>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الاستخدام الصحيح المتوافق مع السياق هو الذي يعطي للفظة معنى ويبث فيها الحياة "روح العلامة استعمالها" فهم معنى كلمة مرتبط بفهم طريقة استخدامها.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a:t>
            </a:r>
            <a:r>
              <a:rPr lang="ar-MA" sz="2400" b="1" dirty="0" err="1">
                <a:latin typeface="Calibri" panose="020F0502020204030204" pitchFamily="34" charset="0"/>
                <a:cs typeface="Simplified Arabic" panose="02020603050405020304" pitchFamily="18" charset="-78"/>
              </a:rPr>
              <a:t>المصدر_الفقرة</a:t>
            </a:r>
            <a:r>
              <a:rPr lang="ar-MA" sz="2400" b="1" dirty="0">
                <a:latin typeface="Calibri" panose="020F0502020204030204" pitchFamily="34" charset="0"/>
                <a:cs typeface="Simplified Arabic" panose="02020603050405020304" pitchFamily="18" charset="-78"/>
              </a:rPr>
              <a:t> 432</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4510113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Bef>
                <a:spcPts val="600"/>
              </a:spcBef>
              <a:spcAft>
                <a:spcPts val="1000"/>
              </a:spcAft>
              <a:buFont typeface="Wingdings" panose="05000000000000000000" pitchFamily="2" charset="2"/>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مفهوم الاستعمال أصوله وسياقاته:</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في السياق تطور البيولوجيا وبروز النزعة الحيوية والتطورية في الساحة العلمية داحضة لفكرة ثبات الأنواع، بعد أن أصبحت حتى البيولوجيا الرياضية، فلم يعد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كرياضي يتجه نحو اختزال الرياضيات في المنطق كما فريجه و راسل باعتبارها نموذج اللغة العلمية الصورية، فـتأسيس الرياضيات على المنطق لم يفد في شيء غير تغيير وجهة المشكل لأنه لا توجد أصلا لغة-لغة أو ميتا-لغة حسابية منطقية تحافظ على تماسك الرياضيات فلا وجود لأيِّ </a:t>
            </a:r>
            <a:r>
              <a:rPr lang="ar-MA" sz="2400" b="1" dirty="0" err="1">
                <a:latin typeface="Calibri" panose="020F0502020204030204" pitchFamily="34" charset="0"/>
                <a:cs typeface="Simplified Arabic" panose="02020603050405020304" pitchFamily="18" charset="-78"/>
              </a:rPr>
              <a:t>حدوس</a:t>
            </a:r>
            <a:r>
              <a:rPr lang="ar-MA" sz="2400" b="1" dirty="0">
                <a:latin typeface="Calibri" panose="020F0502020204030204" pitchFamily="34" charset="0"/>
                <a:cs typeface="Simplified Arabic" panose="02020603050405020304" pitchFamily="18" charset="-78"/>
              </a:rPr>
              <a:t> قبلية كما يرى بروفر،(كعملية فكّ للمشروع </a:t>
            </a:r>
            <a:r>
              <a:rPr lang="ar-MA" sz="2400" b="1" dirty="0" err="1">
                <a:latin typeface="Calibri" panose="020F0502020204030204" pitchFamily="34" charset="0"/>
                <a:cs typeface="Simplified Arabic" panose="02020603050405020304" pitchFamily="18" charset="-78"/>
              </a:rPr>
              <a:t>الكانطي</a:t>
            </a:r>
            <a:r>
              <a:rPr lang="ar-MA" sz="2400" b="1" dirty="0">
                <a:latin typeface="Calibri" panose="020F0502020204030204" pitchFamily="34" charset="0"/>
                <a:cs typeface="Simplified Arabic" panose="02020603050405020304" pitchFamily="18" charset="-78"/>
              </a:rPr>
              <a:t> الذي يطلب إرجاع الكيانات الرياضية إلى مقولات كانط الحدسية).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6804784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رفض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كل ما هو قبلي أو موجود سلفا، فالرياضيات عنده لم تعد اكتشافات بل اختراعات وابتكارات، فقد كانت الهندسة </a:t>
            </a:r>
            <a:r>
              <a:rPr lang="ar-MA" sz="2400" b="1" dirty="0" err="1">
                <a:latin typeface="Calibri" panose="020F0502020204030204" pitchFamily="34" charset="0"/>
                <a:cs typeface="Simplified Arabic" panose="02020603050405020304" pitchFamily="18" charset="-78"/>
              </a:rPr>
              <a:t>الأوقليدية</a:t>
            </a:r>
            <a:r>
              <a:rPr lang="ar-MA" sz="2400" b="1" dirty="0">
                <a:latin typeface="Calibri" panose="020F0502020204030204" pitchFamily="34" charset="0"/>
                <a:cs typeface="Simplified Arabic" panose="02020603050405020304" pitchFamily="18" charset="-78"/>
              </a:rPr>
              <a:t> قائمة على مصادرات أو مسلّمات يمكن اعتبارها بمثابة قواعد لهذه الهندسة وهي:</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مجموع زوايا المثلث تساوي قائمتين °180</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المستقيمان الموازيان للثالث متوازيان</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المستقيم القاطع لأحد المتوازيين يقطع الآخر</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المستقيم العمودي على المتوازيين عمودي على الآخر</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فاستبدال أو تغيّر أي من هذه القواعد، يؤدّي إلى تغيير الهندسة ككلّ، فمثلاْ أصبح مع "</a:t>
            </a:r>
            <a:r>
              <a:rPr lang="ar-MA" sz="2400" b="1" dirty="0" err="1">
                <a:latin typeface="Calibri" panose="020F0502020204030204" pitchFamily="34" charset="0"/>
                <a:cs typeface="Simplified Arabic" panose="02020603050405020304" pitchFamily="18" charset="-78"/>
              </a:rPr>
              <a:t>لوباتشيفسكي</a:t>
            </a:r>
            <a:r>
              <a:rPr lang="ar-MA" sz="2400" b="1" dirty="0">
                <a:latin typeface="Calibri" panose="020F0502020204030204" pitchFamily="34" charset="0"/>
                <a:cs typeface="Simplified Arabic" panose="02020603050405020304" pitchFamily="18" charset="-78"/>
              </a:rPr>
              <a:t>" النقطة خارج المستقيم يمرّ منها ما لانهاية من المستقيمات الموازية له ولكن نتيجة ذلك أنّ مجموع زوايا المثلث أصبح أقل من القائمتين ما سيجعله يؤسس لهندسة جديدة سنة 1834 لا </a:t>
            </a:r>
            <a:r>
              <a:rPr lang="ar-MA" sz="2400" b="1" dirty="0" err="1">
                <a:latin typeface="Calibri" panose="020F0502020204030204" pitchFamily="34" charset="0"/>
                <a:cs typeface="Simplified Arabic" panose="02020603050405020304" pitchFamily="18" charset="-78"/>
              </a:rPr>
              <a:t>أقليدية</a:t>
            </a:r>
            <a:r>
              <a:rPr lang="ar-MA" sz="2400" b="1" dirty="0">
                <a:latin typeface="Calibri" panose="020F0502020204030204" pitchFamily="34" charset="0"/>
                <a:cs typeface="Simplified Arabic" panose="02020603050405020304" pitchFamily="18" charset="-78"/>
              </a:rPr>
              <a:t>، وسيليه "ريمان" سنة 1854 الذي سيظهر أن النقطة خارج المستقيم لا يمر منها أي مستقيم موازي للأول تكون  النتيجة هي مجموع زوايا المثلث أكبر من قائمتين وبهذا سيكون هو الآخر قد أسس لهندسة جديدة لا </a:t>
            </a:r>
            <a:r>
              <a:rPr lang="ar-MA" sz="2400" b="1" dirty="0" err="1">
                <a:latin typeface="Calibri" panose="020F0502020204030204" pitchFamily="34" charset="0"/>
                <a:cs typeface="Simplified Arabic" panose="02020603050405020304" pitchFamily="18" charset="-78"/>
              </a:rPr>
              <a:t>أقليدية</a:t>
            </a:r>
            <a:r>
              <a:rPr lang="ar-MA" sz="2400" b="1" dirty="0">
                <a:latin typeface="Calibri" panose="020F0502020204030204" pitchFamily="34" charset="0"/>
                <a:cs typeface="Simplified Arabic" panose="02020603050405020304" pitchFamily="18" charset="-78"/>
              </a:rPr>
              <a:t>.</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3912124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فعمل الريّاضي ينتمي إلى لعبة تجميع تحدّد مجموعة من القواعد كقواعد غير معلّلة كما أي قواعدٍ تنظم لعبة أو لغة ما، فاشتغالها الجيد يرجع إلى أنّ قواعدها اختيرت بعناية وبشكل ملائم جعل من استعمالها ذو نتائج عملية على أرض الواقع، ينتجها فقط الامتثال للقواعد التي تنظّم تسلسل القضايا، فتكون الرياضيات كممارسة اجتماعية تقوم على العرف اكتسبت شرعيتها بفضل نجاحها كإثباتات مفيدة في لحظة معينة _ كبعد </a:t>
            </a:r>
            <a:r>
              <a:rPr lang="ar-MA" sz="2400" b="1" dirty="0" err="1">
                <a:latin typeface="Calibri" panose="020F0502020204030204" pitchFamily="34" charset="0"/>
                <a:cs typeface="Simplified Arabic" panose="02020603050405020304" pitchFamily="18" charset="-78"/>
              </a:rPr>
              <a:t>برغماتي</a:t>
            </a:r>
            <a:r>
              <a:rPr lang="ar-MA" sz="2400" b="1" dirty="0">
                <a:latin typeface="Calibri" panose="020F0502020204030204" pitchFamily="34" charset="0"/>
                <a:cs typeface="Simplified Arabic" panose="02020603050405020304" pitchFamily="18" charset="-78"/>
              </a:rPr>
              <a:t> لرؤيته_ (فهناك إمكان حتّى </a:t>
            </a:r>
            <a:r>
              <a:rPr lang="ar-MA" sz="2400" b="1" dirty="0" err="1">
                <a:latin typeface="Calibri" panose="020F0502020204030204" pitchFamily="34" charset="0"/>
                <a:cs typeface="Simplified Arabic" panose="02020603050405020304" pitchFamily="18" charset="-78"/>
              </a:rPr>
              <a:t>للسوسيولوجي</a:t>
            </a:r>
            <a:r>
              <a:rPr lang="ar-MA" sz="2400" b="1" dirty="0">
                <a:latin typeface="Calibri" panose="020F0502020204030204" pitchFamily="34" charset="0"/>
                <a:cs typeface="Simplified Arabic" panose="02020603050405020304" pitchFamily="18" charset="-78"/>
              </a:rPr>
              <a:t> أن يقوم ببعض أدوار </a:t>
            </a:r>
            <a:r>
              <a:rPr lang="ar-MA" sz="2400" b="1" dirty="0" err="1">
                <a:latin typeface="Calibri" panose="020F0502020204030204" pitchFamily="34" charset="0"/>
                <a:cs typeface="Simplified Arabic" panose="02020603050405020304" pitchFamily="18" charset="-78"/>
              </a:rPr>
              <a:t>الإبستمولوجيا</a:t>
            </a:r>
            <a:r>
              <a:rPr lang="ar-MA" sz="2400" b="1" dirty="0">
                <a:latin typeface="Calibri" panose="020F0502020204030204" pitchFamily="34" charset="0"/>
                <a:cs typeface="Simplified Arabic" panose="02020603050405020304" pitchFamily="18" charset="-78"/>
              </a:rPr>
              <a:t>) وبهذا فحتّى الرياضيات قام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من إنزالها من تعاليها وإضفاء سمة الطبيعية عليها أي تمّ تقريبها من العلوم التجريبية "فلننتظر وجود تناقض وعندما يحدث سنبتكر إجراءْ ملائماْ لمقاطعته، فلن يمنعنا المنطوق المرضي من استخدام الجزء السّليم من الرياضيات" كرستيان </a:t>
            </a:r>
            <a:r>
              <a:rPr lang="ar-MA" sz="2400" b="1" dirty="0" err="1">
                <a:latin typeface="Calibri" panose="020F0502020204030204" pitchFamily="34" charset="0"/>
                <a:cs typeface="Simplified Arabic" panose="02020603050405020304" pitchFamily="18" charset="-78"/>
              </a:rPr>
              <a:t>دولاكومبان_تاريخ</a:t>
            </a:r>
            <a:r>
              <a:rPr lang="ar-MA" sz="2400" b="1" dirty="0">
                <a:latin typeface="Calibri" panose="020F0502020204030204" pitchFamily="34" charset="0"/>
                <a:cs typeface="Simplified Arabic" panose="02020603050405020304" pitchFamily="18" charset="-78"/>
              </a:rPr>
              <a:t> الفلسفة في القرن </a:t>
            </a:r>
            <a:r>
              <a:rPr lang="ar-MA" sz="2400" b="1" dirty="0" err="1">
                <a:latin typeface="Calibri" panose="020F0502020204030204" pitchFamily="34" charset="0"/>
                <a:cs typeface="Simplified Arabic" panose="02020603050405020304" pitchFamily="18" charset="-78"/>
              </a:rPr>
              <a:t>العشرين_ترجمة</a:t>
            </a:r>
            <a:r>
              <a:rPr lang="ar-MA" sz="2400" b="1" dirty="0">
                <a:latin typeface="Calibri" panose="020F0502020204030204" pitchFamily="34" charset="0"/>
                <a:cs typeface="Simplified Arabic" panose="02020603050405020304" pitchFamily="18" charset="-78"/>
              </a:rPr>
              <a:t> حسن </a:t>
            </a:r>
            <a:r>
              <a:rPr lang="ar-MA" sz="2400" b="1" dirty="0" err="1">
                <a:latin typeface="Calibri" panose="020F0502020204030204" pitchFamily="34" charset="0"/>
                <a:cs typeface="Simplified Arabic" panose="02020603050405020304" pitchFamily="18" charset="-78"/>
              </a:rPr>
              <a:t>أحجيج</a:t>
            </a:r>
            <a:r>
              <a:rPr lang="ar-MA" sz="2400" b="1" dirty="0">
                <a:latin typeface="Calibri" panose="020F0502020204030204" pitchFamily="34" charset="0"/>
                <a:cs typeface="Simplified Arabic" panose="02020603050405020304" pitchFamily="18" charset="-78"/>
              </a:rPr>
              <a:t>  مؤسسة مؤمنون بلا حدود الطبعة الأولى 2015 ص:</a:t>
            </a:r>
            <a:r>
              <a:rPr lang="en-GB" sz="2400" b="1" dirty="0">
                <a:latin typeface="Calibri" panose="020F0502020204030204" pitchFamily="34" charset="0"/>
                <a:cs typeface="Simplified Arabic" panose="02020603050405020304" pitchFamily="18" charset="-78"/>
              </a:rPr>
              <a:t>71_72</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المقولة محمولة من نفس الكتاب السابق ص:73</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2286866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فلم تعد الرياضيات ذات طبيعة مطلقة يمكن فصلها عن الأنشطة البشرية الأخرى ككيانات تعيش في عالم أفلاطوني من الأفكار وتلقي بظلالها على الأرض، ولا هي حقائق يقينيّة يتم اكتشافها بطريقة صحيحة ومعصومة، حيث توجد وجهات نظر علميّة معاصرة من قبل مثل توماس كون وكارل بوبر و </a:t>
            </a:r>
            <a:r>
              <a:rPr lang="ar-MA" sz="2400" b="1" dirty="0" err="1">
                <a:latin typeface="Calibri" panose="020F0502020204030204" pitchFamily="34" charset="0"/>
                <a:cs typeface="Simplified Arabic" panose="02020603050405020304" pitchFamily="18" charset="-78"/>
              </a:rPr>
              <a:t>لاكاتوس</a:t>
            </a:r>
            <a:r>
              <a:rPr lang="ar-MA" sz="2400" b="1" dirty="0">
                <a:latin typeface="Calibri" panose="020F0502020204030204" pitchFamily="34" charset="0"/>
                <a:cs typeface="Simplified Arabic" panose="02020603050405020304" pitchFamily="18" charset="-78"/>
              </a:rPr>
              <a:t> تقرّ بأن الرياضيات المطلقة قد اندثرت عبر التّاريخ مثل </a:t>
            </a:r>
            <a:r>
              <a:rPr lang="ar-MA" sz="2400" b="1" dirty="0" err="1">
                <a:latin typeface="Calibri" panose="020F0502020204030204" pitchFamily="34" charset="0"/>
                <a:cs typeface="Simplified Arabic" panose="02020603050405020304" pitchFamily="18" charset="-78"/>
              </a:rPr>
              <a:t>الخمياء</a:t>
            </a:r>
            <a:r>
              <a:rPr lang="ar-MA" sz="2400" b="1" dirty="0">
                <a:latin typeface="Calibri" panose="020F0502020204030204" pitchFamily="34" charset="0"/>
                <a:cs typeface="Simplified Arabic" panose="02020603050405020304" pitchFamily="18" charset="-78"/>
              </a:rPr>
              <a:t> والتّنجيم، لهذا يجب استبدال الفلسفة المطلقة لريّاضيات بفلسفة مرنة للريّاضيّات مبنيّة على مبادئ بنائيّة فتبرز في الرياضيات بوصفها منتج ثقافي واجتماعي مرنٍ، قابل للتغيّر والإصلاح كموقف يتطلب فهم نقطتين:</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Symbol" panose="05050102010706020507" pitchFamily="18" charset="2"/>
              <a:buBlip>
                <a:blip r:embed="rId2"/>
              </a:buBlip>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أصول الرياضيات اجتماعية ثقافيّة.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Symbol" panose="05050102010706020507" pitchFamily="18" charset="2"/>
              <a:buBlip>
                <a:blip r:embed="rId2"/>
              </a:buBlip>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تبرير المعرفة الريّاضية على أساس  شبه تجريبي.</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1337210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342900"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1800" b="1">
                <a:effectLst/>
                <a:latin typeface="Calibri" panose="020F0502020204030204" pitchFamily="34" charset="0"/>
                <a:ea typeface="Times New Roman" panose="02020603050405020304" pitchFamily="18" charset="0"/>
                <a:cs typeface="Calibri" panose="020F0502020204030204" pitchFamily="34" charset="0"/>
              </a:rPr>
              <a:t>طبيعة المعنى في المباحث:</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في</a:t>
            </a:r>
            <a:r>
              <a:rPr lang="ar-MA" sz="1800" b="1">
                <a:effectLst/>
                <a:latin typeface="Calibri" panose="020F0502020204030204" pitchFamily="34" charset="0"/>
                <a:ea typeface="Times New Roman" panose="02020603050405020304" pitchFamily="18" charset="0"/>
                <a:cs typeface="Calibri" panose="020F0502020204030204" pitchFamily="34" charset="0"/>
              </a:rPr>
              <a:t> المباحث</a:t>
            </a:r>
            <a:r>
              <a:rPr lang="ar-MA" sz="1800">
                <a:effectLst/>
                <a:latin typeface="Calibri" panose="020F0502020204030204" pitchFamily="34" charset="0"/>
                <a:ea typeface="Times New Roman" panose="02020603050405020304" pitchFamily="18" charset="0"/>
                <a:cs typeface="Calibri" panose="020F0502020204030204" pitchFamily="34" charset="0"/>
              </a:rPr>
              <a:t> سيتحدد المعنى </a:t>
            </a:r>
            <a:r>
              <a:rPr lang="ar-MA" sz="1800" b="1">
                <a:effectLst/>
                <a:latin typeface="Calibri" panose="020F0502020204030204" pitchFamily="34" charset="0"/>
                <a:ea typeface="Times New Roman" panose="02020603050405020304" pitchFamily="18" charset="0"/>
                <a:cs typeface="Calibri" panose="020F0502020204030204" pitchFamily="34" charset="0"/>
              </a:rPr>
              <a:t>بالاستعمال،</a:t>
            </a:r>
            <a:r>
              <a:rPr lang="ar-MA" sz="1800">
                <a:effectLst/>
                <a:latin typeface="Calibri" panose="020F0502020204030204" pitchFamily="34" charset="0"/>
                <a:ea typeface="Times New Roman" panose="02020603050405020304" pitchFamily="18" charset="0"/>
                <a:cs typeface="Calibri" panose="020F0502020204030204" pitchFamily="34" charset="0"/>
              </a:rPr>
              <a:t> فلا وجود لمعنى قبلي جاهز للألفاظ قبل إقحامها في السياق، فمع معضلة امتناع تحدد المعنى التي أظهرت أمر جديد هو أن </a:t>
            </a:r>
            <a:r>
              <a:rPr lang="ar-MA" sz="1800" b="1">
                <a:effectLst/>
                <a:latin typeface="Calibri" panose="020F0502020204030204" pitchFamily="34" charset="0"/>
                <a:ea typeface="Times New Roman" panose="02020603050405020304" pitchFamily="18" charset="0"/>
                <a:cs typeface="Calibri" panose="020F0502020204030204" pitchFamily="34" charset="0"/>
              </a:rPr>
              <a:t>المعنى لم يعد ثابت</a:t>
            </a:r>
            <a:r>
              <a:rPr lang="ar-MA" sz="1800">
                <a:effectLst/>
                <a:latin typeface="Calibri" panose="020F0502020204030204" pitchFamily="34" charset="0"/>
                <a:ea typeface="Times New Roman" panose="02020603050405020304" pitchFamily="18" charset="0"/>
                <a:cs typeface="Calibri" panose="020F0502020204030204" pitchFamily="34" charset="0"/>
              </a:rPr>
              <a:t> بل هو </a:t>
            </a:r>
            <a:r>
              <a:rPr lang="ar-MA" sz="1800" b="1">
                <a:effectLst/>
                <a:latin typeface="Calibri" panose="020F0502020204030204" pitchFamily="34" charset="0"/>
                <a:ea typeface="Times New Roman" panose="02020603050405020304" pitchFamily="18" charset="0"/>
                <a:cs typeface="Calibri" panose="020F0502020204030204" pitchFamily="34" charset="0"/>
              </a:rPr>
              <a:t>متغير</a:t>
            </a:r>
            <a:r>
              <a:rPr lang="ar-MA" sz="1800">
                <a:effectLst/>
                <a:latin typeface="Calibri" panose="020F0502020204030204" pitchFamily="34" charset="0"/>
                <a:ea typeface="Times New Roman" panose="02020603050405020304" pitchFamily="18" charset="0"/>
                <a:cs typeface="Calibri" panose="020F0502020204030204" pitchFamily="34" charset="0"/>
              </a:rPr>
              <a:t> حسب استعمال واستخدام الألفاظ، فقد أصبح البحث عن معنى ثابت مجرد وهم، بهذا سيغلق </a:t>
            </a:r>
            <a:r>
              <a:rPr lang="ar-MA" sz="1800" b="1" i="1">
                <a:effectLst/>
                <a:latin typeface="Calibri" panose="020F0502020204030204" pitchFamily="34" charset="0"/>
                <a:ea typeface="Times New Roman" panose="02020603050405020304" pitchFamily="18" charset="0"/>
                <a:cs typeface="Calibri" panose="020F0502020204030204" pitchFamily="34" charset="0"/>
              </a:rPr>
              <a:t>فيتجنشتاين</a:t>
            </a:r>
            <a:r>
              <a:rPr lang="ar-MA" sz="1800">
                <a:effectLst/>
                <a:latin typeface="Calibri" panose="020F0502020204030204" pitchFamily="34" charset="0"/>
                <a:ea typeface="Times New Roman" panose="02020603050405020304" pitchFamily="18" charset="0"/>
                <a:cs typeface="Calibri" panose="020F0502020204030204" pitchFamily="34" charset="0"/>
              </a:rPr>
              <a:t> الباب في وجه كل من يتحدث عن معنى ثابت أو يحاول أن يؤسس نظريات حوله.</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1000"/>
              </a:spcAft>
            </a:pPr>
            <a:r>
              <a:rPr lang="ar-MA" sz="1800">
                <a:effectLst/>
                <a:latin typeface="Calibri" panose="020F0502020204030204" pitchFamily="34" charset="0"/>
                <a:ea typeface="Times New Roman" panose="02020603050405020304" pitchFamily="18" charset="0"/>
                <a:cs typeface="Calibri" panose="020F0502020204030204" pitchFamily="34" charset="0"/>
              </a:rPr>
              <a:t>ليست نظرية </a:t>
            </a:r>
            <a:r>
              <a:rPr lang="ar-MA" sz="1800" b="1">
                <a:effectLst/>
                <a:latin typeface="Calibri" panose="020F0502020204030204" pitchFamily="34" charset="0"/>
                <a:ea typeface="Times New Roman" panose="02020603050405020304" pitchFamily="18" charset="0"/>
                <a:cs typeface="Calibri" panose="020F0502020204030204" pitchFamily="34" charset="0"/>
              </a:rPr>
              <a:t>المعنى في الاستعمال</a:t>
            </a:r>
            <a:r>
              <a:rPr lang="ar-MA" sz="1800">
                <a:effectLst/>
                <a:latin typeface="Calibri" panose="020F0502020204030204" pitchFamily="34" charset="0"/>
                <a:ea typeface="Times New Roman" panose="02020603050405020304" pitchFamily="18" charset="0"/>
                <a:cs typeface="Calibri" panose="020F0502020204030204" pitchFamily="34" charset="0"/>
              </a:rPr>
              <a:t> سوى محاولة لفصل المعنى عن الإحالة، حيث يتحدد المعنى للكلمات والألفاظ بالاستعمال داخل اللغة، إذ لا تكتمل صورته إلا في </a:t>
            </a:r>
            <a:r>
              <a:rPr lang="ar-MA" sz="1800" b="1">
                <a:effectLst/>
                <a:latin typeface="Calibri" panose="020F0502020204030204" pitchFamily="34" charset="0"/>
                <a:ea typeface="Times New Roman" panose="02020603050405020304" pitchFamily="18" charset="0"/>
                <a:cs typeface="Calibri" panose="020F0502020204030204" pitchFamily="34" charset="0"/>
              </a:rPr>
              <a:t>سياق</a:t>
            </a:r>
            <a:r>
              <a:rPr lang="ar-MA" sz="1800">
                <a:effectLst/>
                <a:latin typeface="Calibri" panose="020F0502020204030204" pitchFamily="34" charset="0"/>
                <a:ea typeface="Times New Roman" panose="02020603050405020304" pitchFamily="18" charset="0"/>
                <a:cs typeface="Calibri" panose="020F0502020204030204" pitchFamily="34" charset="0"/>
              </a:rPr>
              <a:t>، وذلك فإذا كان الهدف الأساسي هو تخليص اللغة من ما ليس له معنى كمشاكل فلسفية مزيّفة، فإن أساس تمييزه بين المعنى واللاّ معنى كمعيار هو </a:t>
            </a:r>
            <a:r>
              <a:rPr lang="ar-MA" sz="1800" b="1">
                <a:effectLst/>
                <a:latin typeface="Calibri" panose="020F0502020204030204" pitchFamily="34" charset="0"/>
                <a:ea typeface="Times New Roman" panose="02020603050405020304" pitchFamily="18" charset="0"/>
                <a:cs typeface="Calibri" panose="020F0502020204030204" pitchFamily="34" charset="0"/>
              </a:rPr>
              <a:t>طريقة استخدام الألفاظ </a:t>
            </a:r>
            <a:r>
              <a:rPr lang="ar-MA" sz="1800">
                <a:effectLst/>
                <a:latin typeface="Calibri" panose="020F0502020204030204" pitchFamily="34" charset="0"/>
                <a:ea typeface="Times New Roman" panose="02020603050405020304" pitchFamily="18" charset="0"/>
                <a:cs typeface="Calibri" panose="020F0502020204030204" pitchFamily="34" charset="0"/>
              </a:rPr>
              <a:t>ولكن هذه المرة في </a:t>
            </a:r>
            <a:r>
              <a:rPr lang="ar-MA" sz="1800" b="1">
                <a:effectLst/>
                <a:latin typeface="Calibri" panose="020F0502020204030204" pitchFamily="34" charset="0"/>
                <a:ea typeface="Times New Roman" panose="02020603050405020304" pitchFamily="18" charset="0"/>
                <a:cs typeface="Calibri" panose="020F0502020204030204" pitchFamily="34" charset="0"/>
              </a:rPr>
              <a:t>اللغة العادية</a:t>
            </a:r>
            <a:r>
              <a:rPr lang="ar-MA" sz="1800">
                <a:effectLst/>
                <a:latin typeface="Calibri" panose="020F0502020204030204" pitchFamily="34" charset="0"/>
                <a:ea typeface="Times New Roman" panose="02020603050405020304" pitchFamily="18" charset="0"/>
                <a:cs typeface="Calibri" panose="020F0502020204030204" pitchFamily="34" charset="0"/>
              </a:rPr>
              <a:t> وليست اللغة العلمية كما يقول: </a:t>
            </a:r>
            <a:r>
              <a:rPr lang="ar-MA" sz="1800" b="1">
                <a:effectLst/>
                <a:latin typeface="Calibri" panose="020F0502020204030204" pitchFamily="34" charset="0"/>
                <a:ea typeface="Times New Roman" panose="02020603050405020304" pitchFamily="18" charset="0"/>
                <a:cs typeface="Calibri" panose="020F0502020204030204" pitchFamily="34" charset="0"/>
              </a:rPr>
              <a:t>"إنني حينما أتحدث عن لغة..... لا بد أنني أتحدث عن اللغة اليومية" </a:t>
            </a:r>
            <a:r>
              <a:rPr lang="ar-MA" sz="1800">
                <a:effectLst/>
                <a:latin typeface="Calibri" panose="020F0502020204030204" pitchFamily="34" charset="0"/>
                <a:ea typeface="Times New Roman" panose="02020603050405020304" pitchFamily="18" charset="0"/>
                <a:cs typeface="Calibri" panose="020F0502020204030204" pitchFamily="34" charset="0"/>
              </a:rPr>
              <a:t>وبهذا</a:t>
            </a:r>
            <a:r>
              <a:rPr lang="ar-MA" sz="1800" b="1">
                <a:effectLst/>
                <a:latin typeface="Calibri" panose="020F0502020204030204" pitchFamily="34" charset="0"/>
                <a:ea typeface="Times New Roman" panose="02020603050405020304" pitchFamily="18" charset="0"/>
                <a:cs typeface="Calibri" panose="020F0502020204030204" pitchFamily="34" charset="0"/>
              </a:rPr>
              <a:t> </a:t>
            </a:r>
            <a:r>
              <a:rPr lang="ar-MA" sz="1800">
                <a:effectLst/>
                <a:latin typeface="Calibri" panose="020F0502020204030204" pitchFamily="34" charset="0"/>
                <a:ea typeface="Times New Roman" panose="02020603050405020304" pitchFamily="18" charset="0"/>
                <a:cs typeface="Calibri" panose="020F0502020204030204" pitchFamily="34" charset="0"/>
              </a:rPr>
              <a:t>فالبحث الفلسفي مطالب بأن يعيد ألفاظ اللغة "</a:t>
            </a:r>
            <a:r>
              <a:rPr lang="ar-MA" sz="1800" b="1">
                <a:effectLst/>
                <a:latin typeface="Calibri" panose="020F0502020204030204" pitchFamily="34" charset="0"/>
                <a:ea typeface="Times New Roman" panose="02020603050405020304" pitchFamily="18" charset="0"/>
                <a:cs typeface="Calibri" panose="020F0502020204030204" pitchFamily="34" charset="0"/>
              </a:rPr>
              <a:t>من استخدامها الميتافيزيقي </a:t>
            </a:r>
            <a:r>
              <a:rPr lang="ar-MA" sz="1800">
                <a:effectLst/>
                <a:latin typeface="Calibri" panose="020F0502020204030204" pitchFamily="34" charset="0"/>
                <a:ea typeface="Times New Roman" panose="02020603050405020304" pitchFamily="18" charset="0"/>
                <a:cs typeface="Calibri" panose="020F0502020204030204" pitchFamily="34" charset="0"/>
              </a:rPr>
              <a:t>إلى</a:t>
            </a:r>
            <a:r>
              <a:rPr lang="ar-MA" sz="1800" b="1">
                <a:effectLst/>
                <a:latin typeface="Calibri" panose="020F0502020204030204" pitchFamily="34" charset="0"/>
                <a:ea typeface="Times New Roman" panose="02020603050405020304" pitchFamily="18" charset="0"/>
                <a:cs typeface="Calibri" panose="020F0502020204030204" pitchFamily="34" charset="0"/>
              </a:rPr>
              <a:t> </a:t>
            </a:r>
            <a:r>
              <a:rPr lang="ar-MA" sz="1800">
                <a:effectLst/>
                <a:latin typeface="Calibri" panose="020F0502020204030204" pitchFamily="34" charset="0"/>
                <a:ea typeface="Times New Roman" panose="02020603050405020304" pitchFamily="18" charset="0"/>
                <a:cs typeface="Calibri" panose="020F0502020204030204" pitchFamily="34" charset="0"/>
              </a:rPr>
              <a:t>الطريقة التي</a:t>
            </a:r>
            <a:r>
              <a:rPr lang="ar-MA" sz="1800" b="1">
                <a:effectLst/>
                <a:latin typeface="Calibri" panose="020F0502020204030204" pitchFamily="34" charset="0"/>
                <a:ea typeface="Times New Roman" panose="02020603050405020304" pitchFamily="18" charset="0"/>
                <a:cs typeface="Calibri" panose="020F0502020204030204" pitchFamily="34" charset="0"/>
              </a:rPr>
              <a:t> تستخدم بها في الحياة اليومية".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r>
              <a:rPr lang="ar-SA" sz="1800" b="1">
                <a:effectLst/>
                <a:latin typeface="Calibri" panose="020F0502020204030204" pitchFamily="34" charset="0"/>
                <a:ea typeface="Times New Roman" panose="02020603050405020304" pitchFamily="18" charset="0"/>
                <a:cs typeface="Simplified Arabic" panose="02020603050405020304" pitchFamily="18" charset="-78"/>
              </a:rPr>
              <a:t>فيتجتشتاين</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يعود مرة أخرى إلى  </a:t>
            </a:r>
            <a:r>
              <a:rPr lang="ar-SA" sz="1800" b="1">
                <a:effectLst/>
                <a:latin typeface="Calibri" panose="020F0502020204030204" pitchFamily="34" charset="0"/>
                <a:ea typeface="Times New Roman" panose="02020603050405020304" pitchFamily="18" charset="0"/>
                <a:cs typeface="Simplified Arabic" panose="02020603050405020304" pitchFamily="18" charset="-78"/>
              </a:rPr>
              <a:t>فريجه </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في مقال </a:t>
            </a:r>
            <a:r>
              <a:rPr lang="ar-SA" sz="1800" b="1">
                <a:effectLst/>
                <a:latin typeface="Calibri" panose="020F0502020204030204" pitchFamily="34" charset="0"/>
                <a:ea typeface="Times New Roman" panose="02020603050405020304" pitchFamily="18" charset="0"/>
                <a:cs typeface="Simplified Arabic" panose="02020603050405020304" pitchFamily="18" charset="-78"/>
              </a:rPr>
              <a:t>المعنى والإحالة </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الذي توصّل فيه إلى تمييز بين الإحالة التي اكتشف أنها تمثل قيمة صدق القضية، بينما المعنى يتمثل في الفكرة الموضوعيّة للقضية، فمثلا ليست ل "نجمة الصباح" و"نجمة المساء" المعنى نفسه وإن كان لهما نفس الموضوع "كوكب الزهرة"، </a:t>
            </a:r>
            <a:r>
              <a:rPr lang="ar-SA" sz="1800" b="1">
                <a:effectLst/>
                <a:latin typeface="Calibri" panose="020F0502020204030204" pitchFamily="34" charset="0"/>
                <a:ea typeface="Times New Roman" panose="02020603050405020304" pitchFamily="18" charset="0"/>
                <a:cs typeface="Simplified Arabic" panose="02020603050405020304" pitchFamily="18" charset="-78"/>
              </a:rPr>
              <a:t>فالمعنى</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ليس هو </a:t>
            </a:r>
            <a:r>
              <a:rPr lang="ar-SA" sz="1800" u="sng">
                <a:effectLst/>
                <a:latin typeface="Calibri" panose="020F0502020204030204" pitchFamily="34" charset="0"/>
                <a:ea typeface="Times New Roman" panose="02020603050405020304" pitchFamily="18" charset="0"/>
                <a:cs typeface="Simplified Arabic" panose="02020603050405020304" pitchFamily="18" charset="-78"/>
              </a:rPr>
              <a:t>الدال</a:t>
            </a:r>
            <a:r>
              <a:rPr lang="en-GB" sz="1800" b="1">
                <a:effectLst/>
                <a:latin typeface="Simplified Arabic" panose="02020603050405020304" pitchFamily="18" charset="-78"/>
                <a:ea typeface="Times New Roman" panose="02020603050405020304" pitchFamily="18" charset="0"/>
                <a:cs typeface="Arial" panose="020B0604020202020204" pitchFamily="34" charset="0"/>
              </a:rPr>
              <a:t>signifiant</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وليس هو </a:t>
            </a:r>
            <a:r>
              <a:rPr lang="ar-SA" sz="1800" u="sng">
                <a:effectLst/>
                <a:latin typeface="Calibri" panose="020F0502020204030204" pitchFamily="34" charset="0"/>
                <a:ea typeface="Times New Roman" panose="02020603050405020304" pitchFamily="18" charset="0"/>
                <a:cs typeface="Simplified Arabic" panose="02020603050405020304" pitchFamily="18" charset="-78"/>
              </a:rPr>
              <a:t>المدلول</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بل هو ذو طبيعة </a:t>
            </a:r>
            <a:r>
              <a:rPr lang="ar-SA" sz="1800" b="1" u="sng">
                <a:effectLst/>
                <a:latin typeface="Calibri" panose="020F0502020204030204" pitchFamily="34" charset="0"/>
                <a:ea typeface="Times New Roman" panose="02020603050405020304" pitchFamily="18" charset="0"/>
                <a:cs typeface="Simplified Arabic" panose="02020603050405020304" pitchFamily="18" charset="-78"/>
              </a:rPr>
              <a:t>خارج لغوية</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a:t>
            </a:r>
            <a:r>
              <a:rPr lang="en-GB" sz="1800" b="1">
                <a:effectLst/>
                <a:latin typeface="Simplified Arabic" panose="02020603050405020304" pitchFamily="18" charset="-78"/>
                <a:ea typeface="Times New Roman" panose="02020603050405020304" pitchFamily="18" charset="0"/>
                <a:cs typeface="Arial" panose="020B0604020202020204" pitchFamily="34" charset="0"/>
              </a:rPr>
              <a:t>objetextralinguistique</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 وإنما هو </a:t>
            </a:r>
            <a:r>
              <a:rPr lang="ar-MA" sz="1800" b="1">
                <a:effectLst/>
                <a:latin typeface="Calibri" panose="020F0502020204030204" pitchFamily="34" charset="0"/>
                <a:ea typeface="Times New Roman" panose="02020603050405020304" pitchFamily="18" charset="0"/>
                <a:cs typeface="Simplified Arabic" panose="02020603050405020304" pitchFamily="18" charset="-78"/>
              </a:rPr>
              <a:t>الطريقة التي تحيل بها القضية على المدلولات</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 لذا فالمعنى محصل علاقات قضوية.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a:r>
              <a:rPr lang="fr-FR" sz="1800">
                <a:effectLst/>
                <a:latin typeface="Simplified Arabic" panose="02020603050405020304" pitchFamily="18" charset="-78"/>
                <a:ea typeface="Times New Roman" panose="02020603050405020304" pitchFamily="18" charset="0"/>
                <a:cs typeface="Arial" panose="020B0604020202020204" pitchFamily="34" charset="0"/>
              </a:rPr>
              <a:t>Hottois, Gilbert, </a:t>
            </a:r>
            <a:r>
              <a:rPr lang="fr-FR" sz="1800" b="1">
                <a:effectLst/>
                <a:latin typeface="Simplified Arabic" panose="02020603050405020304" pitchFamily="18" charset="-78"/>
                <a:ea typeface="Times New Roman" panose="02020603050405020304" pitchFamily="18" charset="0"/>
                <a:cs typeface="Arial" panose="020B0604020202020204" pitchFamily="34" charset="0"/>
              </a:rPr>
              <a:t>Penser la logique</a:t>
            </a:r>
            <a:r>
              <a:rPr lang="fr-FR" sz="1800">
                <a:effectLst/>
                <a:latin typeface="Simplified Arabic" panose="02020603050405020304" pitchFamily="18" charset="-78"/>
                <a:ea typeface="Times New Roman" panose="02020603050405020304" pitchFamily="18" charset="0"/>
                <a:cs typeface="Arial" panose="020B0604020202020204" pitchFamily="34" charset="0"/>
              </a:rPr>
              <a:t>. Une introduction technique, théorique et philosophique la logique formelle, De Boeck, 1989 P :213_215</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a:effectLst/>
                <a:latin typeface="Calibri" panose="020F0502020204030204" pitchFamily="34" charset="0"/>
                <a:ea typeface="Times New Roman" panose="02020603050405020304" pitchFamily="18" charset="0"/>
                <a:cs typeface="Simplified Arabic" panose="02020603050405020304" pitchFamily="18" charset="-78"/>
              </a:rPr>
              <a:t>ن.م 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120</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a:effectLst/>
                <a:latin typeface="Calibri" panose="020F0502020204030204" pitchFamily="34" charset="0"/>
                <a:ea typeface="Times New Roman" panose="02020603050405020304" pitchFamily="18" charset="0"/>
                <a:cs typeface="Simplified Arabic" panose="02020603050405020304" pitchFamily="18" charset="-78"/>
              </a:rPr>
              <a:t>ن.م 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116</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379801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Aft>
                <a:spcPts val="1000"/>
              </a:spcAft>
              <a:buFont typeface="+mj-lt"/>
              <a:buAutoNum type="arabicPeriod"/>
            </a:pPr>
            <a:r>
              <a:rPr lang="ar-MA" sz="2400" b="1" dirty="0">
                <a:latin typeface="Calibri" panose="020F0502020204030204" pitchFamily="34" charset="0"/>
                <a:cs typeface="Simplified Arabic" panose="02020603050405020304" pitchFamily="18" charset="-78"/>
              </a:rPr>
              <a:t>المنظور التداولي في المباحث:</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نرى أنّ </a:t>
            </a:r>
            <a:r>
              <a:rPr lang="ar-MA" sz="2400" b="1" dirty="0" err="1">
                <a:latin typeface="Calibri" panose="020F0502020204030204" pitchFamily="34" charset="0"/>
                <a:cs typeface="Simplified Arabic" panose="02020603050405020304" pitchFamily="18" charset="-78"/>
              </a:rPr>
              <a:t>فتجنشتين</a:t>
            </a:r>
            <a:r>
              <a:rPr lang="ar-MA" sz="2400" b="1" dirty="0">
                <a:latin typeface="Calibri" panose="020F0502020204030204" pitchFamily="34" charset="0"/>
                <a:cs typeface="Simplified Arabic" panose="02020603050405020304" pitchFamily="18" charset="-78"/>
              </a:rPr>
              <a:t> يحقّق توازياّْ في كتاباته بين الأسس النظرية وبين منهجيته التي يعتمدها كتطبيق لهته الأسس، فبعد أن كان يشتغل بمجال اللغات الصلبة (صيغة الرياضيات وصيغة المنطق) ويستند إلى التعميم لبناء وتأسيس قوانين عامة (فإما يعتمد الاستنباط فينطلق من كلّي إلى ما هو جزئي وإما يعتمد الاستقراء فينطلق من أجزاء يعتبر بحالاتها كقانون يسري على الكلّ)، أصبح يشتغل على الاتجاه التداولي المختص بالحالات الخاصة التي يصعب إدماجها في قوانين عامة، هذا الحقل يمكن أن نسمّيه اللّسانيات الليّنة، تكون فيها الحالات الخاصة كعمليات تنجز بواسطة رموز هي ما يسمّى عنده بألعاب اللغة، هذه الفكرة ستكون ضربة محطمة لطموح "النظرية التصويرية" باحتواء اللغة للعالم ووصف بنيته، كما ستحطّم مقولات الرسالة: الصورة المنطقية_ الذرية المنطقية_ الرسم المنطقي....</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1994407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تتوافق النظريّات الشخصيّة النّاتجة عن الممارسات التّجريبيّة مع القيود التي يفرضها الواقع المادِّي والاجتماعي، ويتم تحقيق ذلك عبر دورة تتمثل بفرض نظرية ثم اختبارها فإن فشلت تبدأ الدّورة من جديد بفروض حتى تنتج نظريّات متفق عليها اجتماعيّا متوافقة مع الأنماط الاجتماعيّة وقواعد استخدام قوالب اللّغة، تكون فيها الرياضيات هي نظرية البنية والنسق الذي يتشكّل داخل اللّغة، فالرياضيات منتج ثقافي مثل أيّ فرع من المعرفة تبرّر بأساس شبه تجريبي فهي تعتمد بالأساس قواعد لغوية وتعكس شكل حياة، فالرياضيات في نظر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تلعب أدوارا تطبيقيّة متنوّعة في أشكال النشاط البشري والحياة العادية للناس.</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9636298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 فاستعمال الأمثل للألفاظ في اللغة إذن هو استعمالها العادي في الحياة اليومية أي استعمال الرجل العادي ما يعني تجاوز مشروع اللغة المثالية الخالية من كل العيوب والعودة إلى اللغة العادية، فيمكن للغة أن تخضع لتعديلات يقتضيها تصور المعرفة، لكن لا يخرج بها أو يفصلها كلية عن الاستعمال اليومي، وهنا تكمن نقطة التقاءه ب "</a:t>
            </a:r>
            <a:r>
              <a:rPr lang="ar-MA" sz="1800" b="1">
                <a:effectLst/>
                <a:latin typeface="Calibri" panose="020F0502020204030204" pitchFamily="34" charset="0"/>
                <a:ea typeface="Times New Roman" panose="02020603050405020304" pitchFamily="18" charset="0"/>
                <a:cs typeface="Calibri" panose="020F0502020204030204" pitchFamily="34" charset="0"/>
              </a:rPr>
              <a:t>جورج ادوارد مور</a:t>
            </a:r>
            <a:r>
              <a:rPr lang="ar-MA" sz="1800">
                <a:effectLst/>
                <a:latin typeface="Calibri" panose="020F0502020204030204" pitchFamily="34" charset="0"/>
                <a:ea typeface="Times New Roman" panose="02020603050405020304" pitchFamily="18" charset="0"/>
                <a:cs typeface="Calibri" panose="020F0502020204030204" pitchFamily="34" charset="0"/>
              </a:rPr>
              <a:t>" كفيلسوف من دعاة </a:t>
            </a:r>
            <a:r>
              <a:rPr lang="ar-MA" sz="1800" b="1">
                <a:effectLst/>
                <a:latin typeface="Calibri" panose="020F0502020204030204" pitchFamily="34" charset="0"/>
                <a:ea typeface="Times New Roman" panose="02020603050405020304" pitchFamily="18" charset="0"/>
                <a:cs typeface="Calibri" panose="020F0502020204030204" pitchFamily="34" charset="0"/>
              </a:rPr>
              <a:t>الحس المشترك</a:t>
            </a:r>
            <a:r>
              <a:rPr lang="ar-MA" sz="1800">
                <a:effectLst/>
                <a:latin typeface="Calibri" panose="020F0502020204030204" pitchFamily="34" charset="0"/>
                <a:ea typeface="Times New Roman" panose="02020603050405020304" pitchFamily="18" charset="0"/>
                <a:cs typeface="Calibri" panose="020F0502020204030204" pitchFamily="34" charset="0"/>
              </a:rPr>
              <a:t> يعتبر أن مشاكل الفلسفة تنتج أسئلة حول قضايا ليس لها معنى ولا علاقة لها لا بالحياة اليومية ولا بالإنسان العادي تتناسى الإدراك الفطري ويستند في اللغة الى اللغة العادية اليومية على اعتبار أنها أنسب من اللغة المثالية كما يقول فيتجنشتاين: "</a:t>
            </a:r>
            <a:r>
              <a:rPr lang="ar-MA" sz="1800" b="1">
                <a:effectLst/>
                <a:latin typeface="Calibri" panose="020F0502020204030204" pitchFamily="34" charset="0"/>
                <a:ea typeface="Times New Roman" panose="02020603050405020304" pitchFamily="18" charset="0"/>
                <a:cs typeface="Calibri" panose="020F0502020204030204" pitchFamily="34" charset="0"/>
              </a:rPr>
              <a:t>عندما أتحدث عن لغة فأنا أتحدث عن اللغة اليومية" </a:t>
            </a:r>
            <a:r>
              <a:rPr lang="ar-MA" sz="1800">
                <a:effectLst/>
                <a:latin typeface="Calibri" panose="020F0502020204030204" pitchFamily="34" charset="0"/>
                <a:ea typeface="Times New Roman" panose="02020603050405020304" pitchFamily="18" charset="0"/>
                <a:cs typeface="Calibri" panose="020F0502020204030204" pitchFamily="34" charset="0"/>
              </a:rPr>
              <a:t>كما أن "</a:t>
            </a:r>
            <a:r>
              <a:rPr lang="ar-MA" sz="1800" b="1">
                <a:effectLst/>
                <a:latin typeface="Calibri" panose="020F0502020204030204" pitchFamily="34" charset="0"/>
                <a:ea typeface="Times New Roman" panose="02020603050405020304" pitchFamily="18" charset="0"/>
                <a:cs typeface="Calibri" panose="020F0502020204030204" pitchFamily="34" charset="0"/>
              </a:rPr>
              <a:t>إخراج تركيب لفظي من نطاق اللغة يجعلها خارج التداول"</a:t>
            </a:r>
            <a:r>
              <a:rPr lang="ar-MA" sz="1800">
                <a:effectLst/>
                <a:latin typeface="Calibri" panose="020F0502020204030204" pitchFamily="34" charset="0"/>
                <a:ea typeface="Times New Roman" panose="02020603050405020304" pitchFamily="18" charset="0"/>
                <a:cs typeface="Calibri" panose="020F0502020204030204" pitchFamily="34" charset="0"/>
              </a:rPr>
              <a:t> فاستخدام الفلاسفة الميتافيزيقي هو استخدام غير الاستخدام العادي، كخرق للسّياق ولقواعده ومعياره وللحياة العادية المحددة لكيفية الاستخدام.</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b="1" i="1">
                <a:effectLst/>
                <a:latin typeface="Calibri" panose="020F0502020204030204" pitchFamily="34" charset="0"/>
                <a:ea typeface="Times New Roman" panose="02020603050405020304" pitchFamily="18" charset="0"/>
                <a:cs typeface="Simplified Arabic" panose="02020603050405020304" pitchFamily="18" charset="-78"/>
              </a:rPr>
              <a:t>المصدر</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 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120</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a:effectLst/>
                <a:latin typeface="Calibri" panose="020F0502020204030204" pitchFamily="34" charset="0"/>
                <a:ea typeface="Times New Roman" panose="02020603050405020304" pitchFamily="18" charset="0"/>
                <a:cs typeface="Simplified Arabic" panose="02020603050405020304" pitchFamily="18" charset="-78"/>
              </a:rPr>
              <a:t>ن.م 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500</a:t>
            </a:r>
            <a:endParaRPr lang="fr-MA"/>
          </a:p>
        </p:txBody>
      </p:sp>
    </p:spTree>
    <p:extLst>
      <p:ext uri="{BB962C8B-B14F-4D97-AF65-F5344CB8AC3E}">
        <p14:creationId xmlns:p14="http://schemas.microsoft.com/office/powerpoint/2010/main" val="19757739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تبرز نظرية المعنى في الاستخدام أن استعمال الكلمة من يحدد معناها، ومعرفة معناها بتعلم كيفية استخدامها وامتلاك تقنيات استخدامها المربوطة بحياتنا اليومية والاجتماعية والاستعمال المتكرر في لغتنا العادية. ما يعكس طبيعة اللغة المطاطيّة، فهي متجددة ومتغيرة حسب الظروف والسياق والاستخدام وهذا الوصف يخص بالضبط اللغة العادية، تكون نظرية الاستعمال نتيجة معاني ألفاظ اللغة العادية المتعددة والمختلفة والمتغيرة بحسب السياق والظروف المحددة للاستعمال تحت شعار: "</a:t>
            </a:r>
            <a:r>
              <a:rPr lang="ar-MA" sz="1800" b="1">
                <a:effectLst/>
                <a:latin typeface="Calibri" panose="020F0502020204030204" pitchFamily="34" charset="0"/>
                <a:ea typeface="Times New Roman" panose="02020603050405020304" pitchFamily="18" charset="0"/>
                <a:cs typeface="Calibri" panose="020F0502020204030204" pitchFamily="34" charset="0"/>
              </a:rPr>
              <a:t>لا تسأل عن المعنى بل اسأل عن الاستخدام</a:t>
            </a:r>
            <a:r>
              <a:rPr lang="ar-MA" sz="1800">
                <a:effectLst/>
                <a:latin typeface="Calibri" panose="020F0502020204030204" pitchFamily="34" charset="0"/>
                <a:ea typeface="Times New Roman" panose="02020603050405020304" pitchFamily="18" charset="0"/>
                <a:cs typeface="Calibri" panose="020F0502020204030204" pitchFamily="34" charset="0"/>
              </a:rPr>
              <a:t>" أصبح للمعنى طابع عيني يتجلّى ويظهر عبر الاستخدام لا متخفٍّ داخل العمليات العقلية أو في طبيعة التصورات ذاتها، فبنية اللغة تتغيّر بتغير الاستعمال حسب </a:t>
            </a:r>
            <a:r>
              <a:rPr lang="ar-MA" sz="1800" b="1">
                <a:effectLst/>
                <a:latin typeface="Calibri" panose="020F0502020204030204" pitchFamily="34" charset="0"/>
                <a:ea typeface="Times New Roman" panose="02020603050405020304" pitchFamily="18" charset="0"/>
                <a:cs typeface="Calibri" panose="020F0502020204030204" pitchFamily="34" charset="0"/>
              </a:rPr>
              <a:t>السياق</a:t>
            </a:r>
            <a:r>
              <a:rPr lang="ar-MA" sz="1800">
                <a:effectLst/>
                <a:latin typeface="Calibri" panose="020F0502020204030204" pitchFamily="34" charset="0"/>
                <a:ea typeface="Times New Roman" panose="02020603050405020304" pitchFamily="18" charset="0"/>
                <a:cs typeface="Calibri" panose="020F0502020204030204" pitchFamily="34" charset="0"/>
              </a:rPr>
              <a:t>، وأشكال الحياة التي تتحكم فيه وتحدد كيفية الاستعمال فمثلاْ الكلمات "قوالب _قوائم_بلاطات _ دعامات" تأخذ معناها في الإشارة لتلك الأشياء في هذه اللعبة اللغوية المحصورة في شكل الحياة الذي هو البناء المعماري، لكنها قد تأخذ معنى آخر خارج هذا السياق، فالتنبه لطريقة استخدام الكلمة وسياقها الذي استخدمت فيه يمكننا من معرفة معناها وفهم هذا المعنى هو الذي يحدد نوعية الاستجابة عند المتلقي، نفس العبارة </a:t>
            </a:r>
            <a:r>
              <a:rPr lang="ar-MA" sz="1800" b="1">
                <a:effectLst/>
                <a:latin typeface="Calibri" panose="020F0502020204030204" pitchFamily="34" charset="0"/>
                <a:ea typeface="Times New Roman" panose="02020603050405020304" pitchFamily="18" charset="0"/>
                <a:cs typeface="Calibri" panose="020F0502020204030204" pitchFamily="34" charset="0"/>
              </a:rPr>
              <a:t>"خمس بلاطات</a:t>
            </a:r>
            <a:r>
              <a:rPr lang="ar-MA" sz="1800">
                <a:effectLst/>
                <a:latin typeface="Calibri" panose="020F0502020204030204" pitchFamily="34" charset="0"/>
                <a:ea typeface="Times New Roman" panose="02020603050405020304" pitchFamily="18" charset="0"/>
                <a:cs typeface="Calibri" panose="020F0502020204030204" pitchFamily="34" charset="0"/>
              </a:rPr>
              <a:t>" يختلف معناها من شكل الأمر إلى شكل التقرير.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r>
              <a:rPr lang="ar-SA" sz="1800" b="1" i="1">
                <a:effectLst/>
                <a:latin typeface="Calibri" panose="020F0502020204030204" pitchFamily="34" charset="0"/>
                <a:ea typeface="Times New Roman" panose="02020603050405020304" pitchFamily="18" charset="0"/>
                <a:cs typeface="Simplified Arabic" panose="02020603050405020304" pitchFamily="18" charset="-78"/>
              </a:rPr>
              <a:t>مبدأ السياق</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a:t>
            </a:r>
            <a:r>
              <a:rPr lang="en-GB" sz="1800">
                <a:effectLst/>
                <a:latin typeface="Simplified Arabic" panose="02020603050405020304" pitchFamily="18" charset="-78"/>
                <a:ea typeface="Times New Roman" panose="02020603050405020304" pitchFamily="18" charset="0"/>
                <a:cs typeface="Arial" panose="020B0604020202020204" pitchFamily="34" charset="0"/>
              </a:rPr>
              <a:t>Le principe du contexte</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مبدأ وضعه </a:t>
            </a:r>
            <a:r>
              <a:rPr lang="ar-SA" sz="1800" b="1" i="1">
                <a:effectLst/>
                <a:latin typeface="Calibri" panose="020F0502020204030204" pitchFamily="34" charset="0"/>
                <a:ea typeface="Times New Roman" panose="02020603050405020304" pitchFamily="18" charset="0"/>
                <a:cs typeface="Simplified Arabic" panose="02020603050405020304" pitchFamily="18" charset="-78"/>
              </a:rPr>
              <a:t>فريجه</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في كتابه </a:t>
            </a:r>
            <a:r>
              <a:rPr lang="ar-SA" sz="1800" b="1">
                <a:effectLst/>
                <a:latin typeface="Calibri" panose="020F0502020204030204" pitchFamily="34" charset="0"/>
                <a:ea typeface="Times New Roman" panose="02020603050405020304" pitchFamily="18" charset="0"/>
                <a:cs typeface="Simplified Arabic" panose="02020603050405020304" pitchFamily="18" charset="-78"/>
              </a:rPr>
              <a:t>أسس</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a:t>
            </a:r>
            <a:r>
              <a:rPr lang="ar-SA" sz="1800" b="1">
                <a:effectLst/>
                <a:latin typeface="Calibri" panose="020F0502020204030204" pitchFamily="34" charset="0"/>
                <a:ea typeface="Times New Roman" panose="02020603050405020304" pitchFamily="18" charset="0"/>
                <a:cs typeface="Simplified Arabic" panose="02020603050405020304" pitchFamily="18" charset="-78"/>
              </a:rPr>
              <a:t>الحساب</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وفي سياق دحضه لموقف </a:t>
            </a:r>
            <a:r>
              <a:rPr lang="ar-SA" sz="1800" b="1" i="1">
                <a:effectLst/>
                <a:latin typeface="Calibri" panose="020F0502020204030204" pitchFamily="34" charset="0"/>
                <a:ea typeface="Times New Roman" panose="02020603050405020304" pitchFamily="18" charset="0"/>
                <a:cs typeface="Simplified Arabic" panose="02020603050405020304" pitchFamily="18" charset="-78"/>
              </a:rPr>
              <a:t>جون استوارت ميل</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الذي لا يرى في حقائق علم الحساب سوى تعميمات تجريبية فقط، إلاّ أن المبدأ يحدد معنى الرموز والكلمات داخل الكل فلا وجود لمعنى كلمة خارج السياق، فعلم الحساب لا يدرس بالأساس موضوعاْ تجريبيّا وإنما يدرس العلاقات المنطقية بين الأعداد وهذه العلاقات تجعل العدد أكثر من مجرد رمز على ورق بحيث يكتسب معناه داخل سياق العمليات الحسابية وليس في إشارته إلى الواقع وذلك بإدخال الترميز من أجل الصورنة والتركيز على العلاقات التي تحكم الأفكار، وفصل المنطق عن السيكولوجيا بفصل المعنى عن التمثل، فتفادياْ لتعدد المعنى بتعدد الاستعمالات، فما يحدد المعنى هو سياق الكلمة وهذا ما تضمنته أبحاث </a:t>
            </a:r>
            <a:r>
              <a:rPr lang="ar-SA" sz="1800" b="1" i="1">
                <a:effectLst/>
                <a:latin typeface="Calibri" panose="020F0502020204030204" pitchFamily="34" charset="0"/>
                <a:ea typeface="Times New Roman" panose="02020603050405020304" pitchFamily="18" charset="0"/>
                <a:cs typeface="Simplified Arabic" panose="02020603050405020304" pitchFamily="18" charset="-78"/>
              </a:rPr>
              <a:t>فريجه</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في المبادئ الأساسية والقوانين العامة للمنطق والاستدلال "</a:t>
            </a:r>
            <a:r>
              <a:rPr lang="ar-SA" sz="1800" b="1">
                <a:effectLst/>
                <a:latin typeface="Calibri" panose="020F0502020204030204" pitchFamily="34" charset="0"/>
                <a:ea typeface="Times New Roman" panose="02020603050405020304" pitchFamily="18" charset="0"/>
                <a:cs typeface="Simplified Arabic" panose="02020603050405020304" pitchFamily="18" charset="-78"/>
              </a:rPr>
              <a:t>لا تسأل عن معنى كلمة بمعزل عن السياق</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كفكرة تعد أساساْ لفلسفة </a:t>
            </a:r>
            <a:r>
              <a:rPr lang="ar-SA" sz="1800" b="1" i="1">
                <a:effectLst/>
                <a:latin typeface="Calibri" panose="020F0502020204030204" pitchFamily="34" charset="0"/>
                <a:ea typeface="Times New Roman" panose="02020603050405020304" pitchFamily="18" charset="0"/>
                <a:cs typeface="Simplified Arabic" panose="02020603050405020304" pitchFamily="18" charset="-78"/>
              </a:rPr>
              <a:t>فتجنشتين</a:t>
            </a:r>
            <a:r>
              <a:rPr lang="ar-SA" sz="1800">
                <a:effectLst/>
                <a:latin typeface="Calibri" panose="020F0502020204030204" pitchFamily="34" charset="0"/>
                <a:ea typeface="Times New Roman" panose="02020603050405020304" pitchFamily="18" charset="0"/>
                <a:cs typeface="Simplified Arabic" panose="02020603050405020304" pitchFamily="18" charset="-78"/>
              </a:rPr>
              <a:t> الثانية.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just" rtl="1">
              <a:buFont typeface="Arial" panose="020B0604020202020204" pitchFamily="34" charset="0"/>
              <a:buChar char="-"/>
            </a:pPr>
            <a:r>
              <a:rPr lang="ar-SA" sz="1800">
                <a:effectLst/>
                <a:latin typeface="Calibri" panose="020F0502020204030204" pitchFamily="34" charset="0"/>
                <a:ea typeface="Calibri" panose="020F0502020204030204" pitchFamily="34" charset="0"/>
                <a:cs typeface="Simplified Arabic" panose="02020603050405020304" pitchFamily="18" charset="-78"/>
              </a:rPr>
              <a:t>أنظر: عصام زكريا جميل، "</a:t>
            </a:r>
            <a:r>
              <a:rPr lang="ar-SA" sz="1800" b="1" i="1">
                <a:effectLst/>
                <a:latin typeface="Calibri" panose="020F0502020204030204" pitchFamily="34" charset="0"/>
                <a:ea typeface="Calibri" panose="020F0502020204030204" pitchFamily="34" charset="0"/>
                <a:cs typeface="Simplified Arabic" panose="02020603050405020304" pitchFamily="18" charset="-78"/>
              </a:rPr>
              <a:t>اتجاهات في</a:t>
            </a:r>
            <a:r>
              <a:rPr lang="ar-SA" sz="1800" b="1">
                <a:effectLst/>
                <a:latin typeface="Calibri" panose="020F0502020204030204" pitchFamily="34" charset="0"/>
                <a:ea typeface="Calibri" panose="020F0502020204030204" pitchFamily="34" charset="0"/>
                <a:cs typeface="Simplified Arabic" panose="02020603050405020304" pitchFamily="18" charset="-78"/>
              </a:rPr>
              <a:t> </a:t>
            </a:r>
            <a:r>
              <a:rPr lang="ar-SA" sz="1800" b="1" i="1">
                <a:effectLst/>
                <a:latin typeface="Calibri" panose="020F0502020204030204" pitchFamily="34" charset="0"/>
                <a:ea typeface="Calibri" panose="020F0502020204030204" pitchFamily="34" charset="0"/>
                <a:cs typeface="Simplified Arabic" panose="02020603050405020304" pitchFamily="18" charset="-78"/>
              </a:rPr>
              <a:t>نظرية المعرفة</a:t>
            </a:r>
            <a:r>
              <a:rPr lang="ar-SA" sz="1800">
                <a:effectLst/>
                <a:latin typeface="Calibri" panose="020F0502020204030204" pitchFamily="34" charset="0"/>
                <a:ea typeface="Calibri" panose="020F0502020204030204" pitchFamily="34" charset="0"/>
                <a:cs typeface="Simplified Arabic" panose="02020603050405020304" pitchFamily="18" charset="-78"/>
              </a:rPr>
              <a:t>" دار المسيرة للنّشر والتّوزيع، الطبعة الأولى 2012 ص52</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r" rtl="1"/>
            <a:r>
              <a:rPr lang="ar-MA" sz="1800" b="1">
                <a:effectLst/>
                <a:latin typeface="Calibri" panose="020F0502020204030204" pitchFamily="34" charset="0"/>
                <a:ea typeface="Times New Roman" panose="02020603050405020304" pitchFamily="18" charset="0"/>
                <a:cs typeface="Simplified Arabic" panose="02020603050405020304" pitchFamily="18" charset="-78"/>
              </a:rPr>
              <a:t>المصدر</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_الفقرة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21</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1112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تقضي النزعة الإنسية أن العالم يجب أن يخاطبنا باللغة التي يفهمها الإنسان، واللغة التي يتفق عليها الكل هي لغة الرياضيات. ومن استوعب هذا البعد في العصر الكلاسيكي هو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في مشروع العصر الحديث وحده، بل حتى صاحب النزعة التي ينتمي إليها هذا الرجل (أي النزعة العقلانية الديكارتية)، لم يكن ديكارت واعي ببنية العقل في حد ذاتها أنها رمزية. العقل ليس مدركا لرموز، بل هو خلاق لرموز (</a:t>
            </a:r>
            <a:r>
              <a:rPr lang="ar-MA" sz="2400" b="1" dirty="0" err="1">
                <a:latin typeface="Calibri" panose="020F0502020204030204" pitchFamily="34" charset="0"/>
                <a:cs typeface="Simplified Arabic" panose="02020603050405020304" pitchFamily="18" charset="-78"/>
              </a:rPr>
              <a:t>لايبنيتز</a:t>
            </a:r>
            <a:r>
              <a:rPr lang="ar-MA" sz="2400" b="1" dirty="0">
                <a:latin typeface="Calibri" panose="020F0502020204030204" pitchFamily="34" charset="0"/>
                <a:cs typeface="Simplified Arabic" panose="02020603050405020304" pitchFamily="18" charset="-78"/>
              </a:rPr>
              <a:t>). العقل في نهاية الأمر بنية رمزية. لكن العقل عند ديكارت شيء آخر، مازال ديكارت يستخدم عبارة الجوهر بينما العقل في نظر </a:t>
            </a:r>
            <a:r>
              <a:rPr lang="ar-MA" sz="2400" b="1" dirty="0" err="1">
                <a:latin typeface="Calibri" panose="020F0502020204030204" pitchFamily="34" charset="0"/>
                <a:cs typeface="Simplified Arabic" panose="02020603050405020304" pitchFamily="18" charset="-78"/>
              </a:rPr>
              <a:t>لابنيتز</a:t>
            </a:r>
            <a:r>
              <a:rPr lang="ar-MA" sz="2400" b="1" dirty="0">
                <a:latin typeface="Calibri" panose="020F0502020204030204" pitchFamily="34" charset="0"/>
                <a:cs typeface="Simplified Arabic" panose="02020603050405020304" pitchFamily="18" charset="-78"/>
              </a:rPr>
              <a:t> أن العقل هو قوة حسابية </a:t>
            </a:r>
            <a:r>
              <a:rPr lang="en-GB" sz="2400" b="1" dirty="0">
                <a:latin typeface="Calibri" panose="020F0502020204030204" pitchFamily="34" charset="0"/>
                <a:cs typeface="Simplified Arabic" panose="02020603050405020304" pitchFamily="18" charset="-78"/>
              </a:rPr>
              <a:t>force de </a:t>
            </a:r>
            <a:r>
              <a:rPr lang="en-GB" sz="2400" b="1" dirty="0" err="1">
                <a:latin typeface="Calibri" panose="020F0502020204030204" pitchFamily="34" charset="0"/>
                <a:cs typeface="Simplified Arabic" panose="02020603050405020304" pitchFamily="18" charset="-78"/>
              </a:rPr>
              <a:t>calcule</a:t>
            </a:r>
            <a:r>
              <a:rPr lang="ar-MA" sz="2400" b="1" dirty="0">
                <a:latin typeface="Calibri" panose="020F0502020204030204" pitchFamily="34" charset="0"/>
                <a:cs typeface="Simplified Arabic" panose="02020603050405020304" pitchFamily="18" charset="-78"/>
              </a:rPr>
              <a:t>، إذن هو لغة بينما العالم هو الجواهر ("من أجل لغة رمزية كونية" كتاب لـ"</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38131294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MA"/>
          </a:p>
        </p:txBody>
      </p:sp>
    </p:spTree>
    <p:extLst>
      <p:ext uri="{BB962C8B-B14F-4D97-AF65-F5344CB8AC3E}">
        <p14:creationId xmlns:p14="http://schemas.microsoft.com/office/powerpoint/2010/main" val="27736600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Aft>
                <a:spcPts val="1000"/>
              </a:spcAft>
              <a:buFont typeface="Wingdings" panose="05000000000000000000" pitchFamily="2" charset="2"/>
              <a:buChar char=""/>
            </a:pPr>
            <a:r>
              <a:rPr lang="ar-MA" sz="2400" b="1" dirty="0">
                <a:latin typeface="Calibri" panose="020F0502020204030204" pitchFamily="34" charset="0"/>
                <a:cs typeface="Simplified Arabic" panose="02020603050405020304" pitchFamily="18" charset="-78"/>
              </a:rPr>
              <a:t>نظرية الألعاب اللغوية وعلاقتها بأشكال الحياة:</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وظف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مفهوم ألعاب اللغة كبديل لجدول الصدق في نظرية حساب القضايا، وذلك لكون كليهما يمثلان "السياق اللغوي الذي يحدد معنى العبارة" الفرق هو أن حالة الرسالة رمزية صورية لكن حالة تحقيقات فلسفية مرتبطة باللغة العادية اليومية كنظرة تقصد بتكلّم لغةٍ ممارسة لعبة لغوية بواسطة ألفاظ وفق نظام نحوي معين، حيث يشترط إطار مجموع الشروط التي استخدمت فيها.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   وقد ظهر مفهوم ألعاب اللغة في عدة سياقات كبعض أشكال اللغة البدائية والمبسطة يستعملها الأطفال لتعلّمهم الكلام كتمهيد لتكلم اللغة بطلاقة. أو يرتبط سياق اللغة اليومية ومجموع النشاطات والأعمال الملتحمة </a:t>
            </a:r>
            <a:r>
              <a:rPr lang="ar-MA" sz="2400" b="1" dirty="0" err="1">
                <a:latin typeface="Calibri" panose="020F0502020204030204" pitchFamily="34" charset="0"/>
                <a:cs typeface="Simplified Arabic" panose="02020603050405020304" pitchFamily="18" charset="-78"/>
              </a:rPr>
              <a:t>معها.أو</a:t>
            </a:r>
            <a:r>
              <a:rPr lang="ar-MA" sz="2400" b="1" dirty="0">
                <a:latin typeface="Calibri" panose="020F0502020204030204" pitchFamily="34" charset="0"/>
                <a:cs typeface="Simplified Arabic" panose="02020603050405020304" pitchFamily="18" charset="-78"/>
              </a:rPr>
              <a:t> لدلالة على مختلف الأنساق اللغوية ومختلف الوحدات الوظيفية التي تمثل عنصراْ في تكوينها، تكون اللعبة اللغوية نشاط تأخذ الألفاظ معاني خاصة فيه</a:t>
            </a:r>
            <a:r>
              <a:rPr lang="fr-MA" sz="2400" b="1" dirty="0">
                <a:latin typeface="Calibri" panose="020F0502020204030204" pitchFamily="34" charset="0"/>
                <a:cs typeface="Simplified Arabic" panose="02020603050405020304" pitchFamily="18" charset="-78"/>
              </a:rPr>
              <a:t> </a:t>
            </a: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_الفقرة 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23</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5710563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دواعي المقاربة بين اللغة واللعبة:</a:t>
            </a:r>
            <a:endParaRPr lang="fr-MA" sz="20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كلاهما ينطويان على قصد أو ميلٍ واعٍ يسبق الممارسة والذي يلازمها بدرجات مختلفة، فاللغة هي لعبة كونها مؤسسة على التوافق أو الامتثال، يكون للفرد نية اللعب أو بناء جمل. [خير مثال لعبة الشطرنج]</a:t>
            </a:r>
            <a:endParaRPr lang="fr-MA" sz="20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اكتساب لغة أو اكتساب قدرة لعب يرتبط بقواعد ومعطيات ثقافية من الحياة يمثّل التّمكن منها الشرط الضروري للعب.</a:t>
            </a:r>
            <a:endParaRPr lang="fr-MA" sz="20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دلالة الجزء مرتبط بالكلّ، وتظهر اللعبة أن الجزء له وظيفة يؤديها في نطاق الكل، فدلالة قطعة الشطرنج تكون داخل رقعة الشطرنج وكذلك اللفظ له دلالة داخل اللغة أو اللعبة اللغوية، فالتماثل هنا ليس على مستوى طبيعة القواعد أو نوعية الشروط المحددة للدلالة بل على مستوى القواعد كمحددة للعبة اللغوية ككلّْ.</a:t>
            </a:r>
            <a:endParaRPr lang="fr-MA" sz="20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كلتاهما غير محصورتين لأنه هناك العديد من أنماط اللعب وكيفيّات لعبها رغم وجود قواعد تحدّد إمكانات معينة [قواعد الموسيقى – تراكيب اللغة]، كما تظهر الفقرة 23 هناك أصناف متعددة من الألعاب اللغوية مفتوحة نحو تعدد الدلالة وتغيرها بتغيّر الألعاب اللغوية مع الزمن.</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err="1">
                <a:latin typeface="Calibri" panose="020F0502020204030204" pitchFamily="34" charset="0"/>
                <a:cs typeface="Simplified Arabic" panose="02020603050405020304" pitchFamily="18" charset="-78"/>
              </a:rPr>
              <a:t>ن.م</a:t>
            </a:r>
            <a:r>
              <a:rPr lang="ar-MA" sz="2000" b="1" dirty="0">
                <a:latin typeface="Calibri" panose="020F0502020204030204" pitchFamily="34" charset="0"/>
                <a:cs typeface="Simplified Arabic" panose="02020603050405020304" pitchFamily="18" charset="-78"/>
              </a:rPr>
              <a:t> الفقرتين 197- 337</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err="1">
                <a:latin typeface="Calibri" panose="020F0502020204030204" pitchFamily="34" charset="0"/>
                <a:cs typeface="Simplified Arabic" panose="02020603050405020304" pitchFamily="18" charset="-78"/>
              </a:rPr>
              <a:t>ن.م</a:t>
            </a:r>
            <a:r>
              <a:rPr lang="ar-MA" sz="2000" b="1" dirty="0">
                <a:latin typeface="Calibri" panose="020F0502020204030204" pitchFamily="34" charset="0"/>
                <a:cs typeface="Simplified Arabic" panose="02020603050405020304" pitchFamily="18" charset="-78"/>
              </a:rPr>
              <a:t> الفقرة 31</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err="1">
                <a:latin typeface="Calibri" panose="020F0502020204030204" pitchFamily="34" charset="0"/>
                <a:cs typeface="Simplified Arabic" panose="02020603050405020304" pitchFamily="18" charset="-78"/>
              </a:rPr>
              <a:t>ن.م</a:t>
            </a:r>
            <a:r>
              <a:rPr lang="ar-MA" sz="2000" b="1" dirty="0">
                <a:latin typeface="Calibri" panose="020F0502020204030204" pitchFamily="34" charset="0"/>
                <a:cs typeface="Simplified Arabic" panose="02020603050405020304" pitchFamily="18" charset="-78"/>
              </a:rPr>
              <a:t> الفقرتين 563-567</a:t>
            </a:r>
            <a:endParaRPr lang="fr-MA" sz="20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1215332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يمتاز هذا التصور بالجدة لأنه لا يخص إحكام القبض على المعنى فقط وإنما محاصرته، رغم أنه ذو طابع زئبقي متغير باستمرار، بعيدا عن النظرية التصويرية التي تدعو إلى معنى ثابت، فعن طريق </a:t>
            </a:r>
            <a:r>
              <a:rPr lang="ar-MA" sz="2400" b="1" dirty="0" err="1">
                <a:latin typeface="Calibri" panose="020F0502020204030204" pitchFamily="34" charset="0"/>
                <a:cs typeface="Simplified Arabic" panose="02020603050405020304" pitchFamily="18" charset="-78"/>
              </a:rPr>
              <a:t>التماثلات</a:t>
            </a:r>
            <a:r>
              <a:rPr lang="ar-MA" sz="2400" b="1" dirty="0">
                <a:latin typeface="Calibri" panose="020F0502020204030204" pitchFamily="34" charset="0"/>
                <a:cs typeface="Simplified Arabic" panose="02020603050405020304" pitchFamily="18" charset="-78"/>
              </a:rPr>
              <a:t> هذه بين اللغة واللعبة كاستعارة تظهر إمكانيات لا متناهية لاستعمال اللغة ولو بالعناصر القليلة التي تكون الألفاظ مشتغلة فيها بنظام آني وفق قواعد تِؤسس شروط تحدد قيمة كل عنصر في اللعبة وعدد النقلات الممكنة، تسمح للفرد باعتماد </a:t>
            </a:r>
            <a:r>
              <a:rPr lang="ar-MA" sz="2400" b="1" dirty="0" err="1">
                <a:latin typeface="Calibri" panose="020F0502020204030204" pitchFamily="34" charset="0"/>
                <a:cs typeface="Simplified Arabic" panose="02020603050405020304" pitchFamily="18" charset="-78"/>
              </a:rPr>
              <a:t>استراتجيات</a:t>
            </a:r>
            <a:r>
              <a:rPr lang="ar-MA" sz="2400" b="1" dirty="0">
                <a:latin typeface="Calibri" panose="020F0502020204030204" pitchFamily="34" charset="0"/>
                <a:cs typeface="Simplified Arabic" panose="02020603050405020304" pitchFamily="18" charset="-78"/>
              </a:rPr>
              <a:t> حسب كل لحظة وحسب نوعية اللعبة ككلٍّ، تكون قيمة اللفظ تكمن في قيم الألفاظ المجاورة لها داخل اللعبة وبهذا يكون معنى اللفظ وماهيته ثانوية مثل ثانوية المادة التي صنعت منها قطع شطرنج أو شكلها، ما دامت قواعد اللعبة نفسها هي التي تحدد  قيمة قطعة من القطع، فهذا ما يجعل هذه القواعد تتسم بثلاث سمات _حسب هانس </a:t>
            </a:r>
            <a:r>
              <a:rPr lang="ar-MA" sz="2400" b="1" dirty="0" err="1">
                <a:latin typeface="Calibri" panose="020F0502020204030204" pitchFamily="34" charset="0"/>
                <a:cs typeface="Simplified Arabic" panose="02020603050405020304" pitchFamily="18" charset="-78"/>
              </a:rPr>
              <a:t>سلوجا</a:t>
            </a:r>
            <a:r>
              <a:rPr lang="ar-MA" sz="2400" b="1" dirty="0">
                <a:latin typeface="Calibri" panose="020F0502020204030204" pitchFamily="34" charset="0"/>
                <a:cs typeface="Simplified Arabic" panose="02020603050405020304" pitchFamily="18" charset="-78"/>
              </a:rPr>
              <a:t>_ هي:</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هانس، لوجا _عقول </a:t>
            </a:r>
            <a:r>
              <a:rPr lang="ar-MA" sz="2400" b="1" dirty="0" err="1">
                <a:latin typeface="Calibri" panose="020F0502020204030204" pitchFamily="34" charset="0"/>
                <a:cs typeface="Simplified Arabic" panose="02020603050405020304" pitchFamily="18" charset="-78"/>
              </a:rPr>
              <a:t>عظيمة_فتجشنتين</a:t>
            </a:r>
            <a:r>
              <a:rPr lang="ar-MA" sz="2400" b="1" dirty="0">
                <a:latin typeface="Calibri" panose="020F0502020204030204" pitchFamily="34" charset="0"/>
                <a:cs typeface="Simplified Arabic" panose="02020603050405020304" pitchFamily="18" charset="-78"/>
              </a:rPr>
              <a:t> ترجمة وتقديم: </a:t>
            </a:r>
            <a:r>
              <a:rPr lang="ar-MA" sz="2400" b="1" dirty="0" err="1">
                <a:latin typeface="Calibri" panose="020F0502020204030204" pitchFamily="34" charset="0"/>
                <a:cs typeface="Simplified Arabic" panose="02020603050405020304" pitchFamily="18" charset="-78"/>
              </a:rPr>
              <a:t>د.صلاح</a:t>
            </a:r>
            <a:r>
              <a:rPr lang="ar-MA" sz="2400" b="1" dirty="0">
                <a:latin typeface="Calibri" panose="020F0502020204030204" pitchFamily="34" charset="0"/>
                <a:cs typeface="Simplified Arabic" panose="02020603050405020304" pitchFamily="18" charset="-78"/>
              </a:rPr>
              <a:t> إسماعيل الطبعة الأولى المركز القومي للترجمة 2014_ ص:207/212</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5958606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الصرامة حيث تفرض نفسها لتحديد المعنى كقواعد إلزاميّة يجب إتباعها والامتثال لها يقدِّم مثال التلميذ والمعلِّم: قاعدة الانتقال في الأعداد بإضافة العدد2.</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العموميّة النموذجيّة حيث لا بد من تكرار القاعدة بشكل جماعي كنموذج عامٍّ متّفقٍ عليه اجتماعيّا فلا توجد مناسبة واحدة لتطبيق القاعدة، ففهم المتعلّم قاعدة الاستعمال مرهون بالوعي بوجود مناسبات أخرى للامتثال لهذه القاعدة، حيث تثبت هذه القواعد عمليّا أنّها مفيدة لصورة الحياة البشرية، وذلك نظرا أولا لأن العالم مطرد ومفاجئ، وثانيّا لأنّ القواعد تنشأ من قدرتنا وكيفيّتنا في الإدراك المشتركة والعمل وفق هذه العمومية.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المعياريّة حيث نمتثل لها كمعايير للمعنى في المعرفة والفعل والقول، فتصبح كذلك معايير للتّقييم وذلك بإبراز قيمة هذه الأفعال </a:t>
            </a:r>
            <a:r>
              <a:rPr lang="ar-SA" sz="2400" b="1" dirty="0">
                <a:latin typeface="Calibri" panose="020F0502020204030204" pitchFamily="34" charset="0"/>
                <a:cs typeface="Simplified Arabic" panose="02020603050405020304" pitchFamily="18" charset="-78"/>
              </a:rPr>
              <a:t>المصدر الفقرة 185</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المصدر الفقرتين 199_142</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6863031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ذات الطّبيعة الإنسانيّة، فالعقوبة ليست مرتبطة بهذه المعايير بل بالنّتيجة العمليّة لهذه المعايير.</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600"/>
              </a:spcBef>
              <a:spcAft>
                <a:spcPts val="1000"/>
              </a:spcAft>
              <a:tabLst>
                <a:tab pos="630555" algn="l"/>
                <a:tab pos="1980565" algn="l"/>
                <a:tab pos="5130800" algn="ctr"/>
                <a:tab pos="5334000" algn="r"/>
              </a:tabLst>
            </a:pPr>
            <a:r>
              <a:rPr lang="ar-MA" sz="1800">
                <a:effectLst/>
                <a:latin typeface="Calibri" panose="020F0502020204030204" pitchFamily="34" charset="0"/>
                <a:ea typeface="Times New Roman" panose="02020603050405020304" pitchFamily="18" charset="0"/>
                <a:cs typeface="Calibri" panose="020F0502020204030204" pitchFamily="34" charset="0"/>
              </a:rPr>
              <a:t>يبدو أن تصور </a:t>
            </a:r>
            <a:r>
              <a:rPr lang="ar-MA" sz="1800" b="1">
                <a:effectLst/>
                <a:latin typeface="Calibri" panose="020F0502020204030204" pitchFamily="34" charset="0"/>
                <a:ea typeface="Times New Roman" panose="02020603050405020304" pitchFamily="18" charset="0"/>
                <a:cs typeface="Calibri" panose="020F0502020204030204" pitchFamily="34" charset="0"/>
              </a:rPr>
              <a:t>فتجنشتين</a:t>
            </a:r>
            <a:r>
              <a:rPr lang="ar-MA" sz="1800">
                <a:effectLst/>
                <a:latin typeface="Calibri" panose="020F0502020204030204" pitchFamily="34" charset="0"/>
                <a:ea typeface="Times New Roman" panose="02020603050405020304" pitchFamily="18" charset="0"/>
                <a:cs typeface="Calibri" panose="020F0502020204030204" pitchFamily="34" charset="0"/>
              </a:rPr>
              <a:t> قريب من </a:t>
            </a:r>
            <a:r>
              <a:rPr lang="ar-MA" sz="1800" b="1">
                <a:effectLst/>
                <a:latin typeface="Calibri" panose="020F0502020204030204" pitchFamily="34" charset="0"/>
                <a:ea typeface="Times New Roman" panose="02020603050405020304" pitchFamily="18" charset="0"/>
                <a:cs typeface="Calibri" panose="020F0502020204030204" pitchFamily="34" charset="0"/>
              </a:rPr>
              <a:t>البنائيّة</a:t>
            </a:r>
            <a:r>
              <a:rPr lang="en-GB" sz="1800" b="1">
                <a:effectLst/>
                <a:latin typeface="Calibri" panose="020F0502020204030204" pitchFamily="34" charset="0"/>
                <a:ea typeface="Times New Roman" panose="02020603050405020304" pitchFamily="18" charset="0"/>
                <a:cs typeface="Calibri" panose="020F0502020204030204" pitchFamily="34" charset="0"/>
              </a:rPr>
              <a:t>Le constructuvisme </a:t>
            </a:r>
            <a:r>
              <a:rPr lang="ar-MA" sz="1800">
                <a:effectLst/>
                <a:latin typeface="Calibri" panose="020F0502020204030204" pitchFamily="34" charset="0"/>
                <a:ea typeface="Times New Roman" panose="02020603050405020304" pitchFamily="18" charset="0"/>
                <a:cs typeface="Calibri" panose="020F0502020204030204" pitchFamily="34" charset="0"/>
              </a:rPr>
              <a:t> وكذلك من تكوينيّة </a:t>
            </a:r>
            <a:r>
              <a:rPr lang="ar-MA" sz="1800" b="1" i="1">
                <a:effectLst/>
                <a:latin typeface="Calibri" panose="020F0502020204030204" pitchFamily="34" charset="0"/>
                <a:ea typeface="Times New Roman" panose="02020603050405020304" pitchFamily="18" charset="0"/>
                <a:cs typeface="Calibri" panose="020F0502020204030204" pitchFamily="34" charset="0"/>
              </a:rPr>
              <a:t>جون بياجي</a:t>
            </a:r>
            <a:r>
              <a:rPr lang="ar-MA" sz="1800">
                <a:effectLst/>
                <a:latin typeface="Calibri" panose="020F0502020204030204" pitchFamily="34" charset="0"/>
                <a:ea typeface="Times New Roman" panose="02020603050405020304" pitchFamily="18" charset="0"/>
                <a:cs typeface="Calibri" panose="020F0502020204030204" pitchFamily="34" charset="0"/>
              </a:rPr>
              <a:t> فيما بعد خاصّة في مجال التعلّم حيث مفاهيم العلم ليست سوى بنى عقليّة ناتجة عن ما نختبره وما نحسّه، فعمليّة الفهم أو المعرفة هي عمليّة بناء أكثر من كونها مجموعة التجارب، فلا يوجد بناء واحد كمنهجية واحدة صالحة في جميع المعارف بل هي مجموعة من الأساليب المتنوِّعة فعّالة نوظفها حسب الحاجة، لأنّنا لا نستطيع أن نركِّز في الواقع إلا على واقعٍ مبنيٍّ، وما البحث عن واقع وجودي سوى بحث من الأبحاث الما ورائيّة، إذ أنّ المعرفة والواقع هما نتاج لسياقهما الثّقافي فأي ثقافيتين مختلفتين لهما قواعد مختلفة أي ألعاب لغوية مختلفة كأنساقٍ مختلفة.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b="1" i="1">
                <a:effectLst/>
                <a:latin typeface="Calibri" panose="020F0502020204030204" pitchFamily="34" charset="0"/>
                <a:ea typeface="Times New Roman" panose="02020603050405020304" pitchFamily="18" charset="0"/>
                <a:cs typeface="Simplified Arabic" panose="02020603050405020304" pitchFamily="18" charset="-78"/>
              </a:rPr>
              <a:t>البنائية</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تخصّ النظريّة والتصورات التي تفسّر التعلّم ب</a:t>
            </a:r>
            <a:r>
              <a:rPr lang="ar-MA" sz="1800" b="1">
                <a:effectLst/>
                <a:latin typeface="Calibri" panose="020F0502020204030204" pitchFamily="34" charset="0"/>
                <a:ea typeface="Times New Roman" panose="02020603050405020304" pitchFamily="18" charset="0"/>
                <a:cs typeface="Simplified Arabic" panose="02020603050405020304" pitchFamily="18" charset="-78"/>
              </a:rPr>
              <a:t>مبدإ التفاعل بين الذات والمحيط </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من خلال</a:t>
            </a:r>
            <a:r>
              <a:rPr lang="ar-MA" sz="1800" b="1">
                <a:effectLst/>
                <a:latin typeface="Calibri" panose="020F0502020204030204" pitchFamily="34" charset="0"/>
                <a:ea typeface="Times New Roman" panose="02020603050405020304" pitchFamily="18" charset="0"/>
                <a:cs typeface="Simplified Arabic" panose="02020603050405020304" pitchFamily="18" charset="-78"/>
              </a:rPr>
              <a:t> العلاقة التبادليّة </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بين الذات العارفة وموضوع المعرفة تحت مسلّمتين:</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gn="r" rtl="1">
              <a:buFont typeface="Times New Roman" panose="02020603050405020304" pitchFamily="18" charset="0"/>
              <a:buAutoNum type="arabicPeriod"/>
            </a:pPr>
            <a:r>
              <a:rPr lang="ar-MA" sz="1800">
                <a:effectLst/>
                <a:latin typeface="Times New Roman" panose="02020603050405020304" pitchFamily="18" charset="0"/>
                <a:ea typeface="Times New Roman" panose="02020603050405020304" pitchFamily="18" charset="0"/>
                <a:cs typeface="Simplified Arabic" panose="02020603050405020304" pitchFamily="18" charset="-78"/>
              </a:rPr>
              <a:t>الذات ليست سلبية في التّفاعل مع المحيط، فهي تنظم تجاربها وبنيات تلاءم محيطها.</a:t>
            </a:r>
            <a:endParaRPr lang="fr-M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r" rtl="1">
              <a:buFont typeface="Times New Roman" panose="02020603050405020304" pitchFamily="18" charset="0"/>
              <a:buAutoNum type="arabicPeriod"/>
            </a:pPr>
            <a:r>
              <a:rPr lang="ar-MA" sz="1800">
                <a:effectLst/>
                <a:latin typeface="Times New Roman" panose="02020603050405020304" pitchFamily="18" charset="0"/>
                <a:ea typeface="Times New Roman" panose="02020603050405020304" pitchFamily="18" charset="0"/>
                <a:cs typeface="Simplified Arabic" panose="02020603050405020304" pitchFamily="18" charset="-78"/>
              </a:rPr>
              <a:t>كلّ تعلم جديد يعتمد على بنيات معرفيّة متشكِّلة من بنيات ومفاهيم مكتسبة سابقا.</a:t>
            </a:r>
            <a:endParaRPr lang="fr-MA" sz="180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rtl="1"/>
            <a:r>
              <a:rPr lang="ar-MA" sz="1800">
                <a:effectLst/>
                <a:latin typeface="Calibri" panose="020F0502020204030204" pitchFamily="34" charset="0"/>
                <a:ea typeface="Times New Roman" panose="02020603050405020304" pitchFamily="18" charset="0"/>
                <a:cs typeface="Simplified Arabic" panose="02020603050405020304" pitchFamily="18" charset="-78"/>
              </a:rPr>
              <a:t>أنظر: </a:t>
            </a:r>
            <a:r>
              <a:rPr lang="ar-MA" sz="1800" i="1">
                <a:effectLst/>
                <a:latin typeface="Calibri" panose="020F0502020204030204" pitchFamily="34" charset="0"/>
                <a:ea typeface="Times New Roman" panose="02020603050405020304" pitchFamily="18" charset="0"/>
                <a:cs typeface="Simplified Arabic" panose="02020603050405020304" pitchFamily="18" charset="-78"/>
              </a:rPr>
              <a:t>عبد الكريم غريب</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_</a:t>
            </a:r>
            <a:r>
              <a:rPr lang="ar-MA" sz="1800" b="1" i="1">
                <a:effectLst/>
                <a:latin typeface="Calibri" panose="020F0502020204030204" pitchFamily="34" charset="0"/>
                <a:ea typeface="Times New Roman" panose="02020603050405020304" pitchFamily="18" charset="0"/>
                <a:cs typeface="Simplified Arabic" panose="02020603050405020304" pitchFamily="18" charset="-78"/>
              </a:rPr>
              <a:t>علم النفس المعاصر-التيارات والمدارس_ </a:t>
            </a:r>
            <a:r>
              <a:rPr lang="ar-MA" sz="1800">
                <a:effectLst/>
                <a:latin typeface="Calibri" panose="020F0502020204030204" pitchFamily="34" charset="0"/>
                <a:ea typeface="Times New Roman" panose="02020603050405020304" pitchFamily="18" charset="0"/>
                <a:cs typeface="Simplified Arabic" panose="02020603050405020304" pitchFamily="18" charset="-78"/>
              </a:rPr>
              <a:t>مطبعة النجاح الجديدة-الدار البيضاء الطبعة الأولى:2012 ص51 _ ص245/250   _ نظرية التعلّم الاجتماعي ص329 المرجع نفسه</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791867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فقد اعتمد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عوارض أو ملامح مشتركة بين اللغة واللعبة كمعايير لما يسميه لعبة لغوية، وذلك لأنه يرى أنه لا توجد ماهية مشتركة تحكم استخدام كلمتي: [</a:t>
            </a:r>
            <a:r>
              <a:rPr lang="ar-MA" sz="2400" b="1" dirty="0" err="1">
                <a:latin typeface="Calibri" panose="020F0502020204030204" pitchFamily="34" charset="0"/>
                <a:cs typeface="Simplified Arabic" panose="02020603050405020304" pitchFamily="18" charset="-78"/>
              </a:rPr>
              <a:t>اللغة_اللعبة</a:t>
            </a:r>
            <a:r>
              <a:rPr lang="ar-MA" sz="2400" b="1" dirty="0">
                <a:latin typeface="Calibri" panose="020F0502020204030204" pitchFamily="34" charset="0"/>
                <a:cs typeface="Simplified Arabic" panose="02020603050405020304" pitchFamily="18" charset="-78"/>
              </a:rPr>
              <a:t>] وإنما تربطها شبكة معقدة من التشابهات وما يجعل اللعبة اللغوية مستمرة هو تراكب هذه التشابهات في بنية متماسكة تتغير حسب تغير ظروف الحياة وصورها، ولعلّ مرونة اللغة وقواعدها المتكيّفة وغير الصارمة هي التي أوسعت مفهوم اللغة الصورية التي تحكمها </a:t>
            </a:r>
            <a:r>
              <a:rPr lang="ar-MA" sz="2400" b="1" dirty="0" err="1">
                <a:latin typeface="Calibri" panose="020F0502020204030204" pitchFamily="34" charset="0"/>
                <a:cs typeface="Simplified Arabic" panose="02020603050405020304" pitchFamily="18" charset="-78"/>
              </a:rPr>
              <a:t>تماثلات</a:t>
            </a:r>
            <a:r>
              <a:rPr lang="ar-MA" sz="2400" b="1" dirty="0">
                <a:latin typeface="Calibri" panose="020F0502020204030204" pitchFamily="34" charset="0"/>
                <a:cs typeface="Simplified Arabic" panose="02020603050405020304" pitchFamily="18" charset="-78"/>
              </a:rPr>
              <a:t> مع مفهوم الحساب كنظام قواعد صارم إلى اللغة العادية المتعدّدة المتغيّرة تشبه الألعاب تعتبر الحالة الأولى مثل لغة </a:t>
            </a:r>
            <a:r>
              <a:rPr lang="ar-MA" sz="2400" b="1" dirty="0" err="1">
                <a:latin typeface="Calibri" panose="020F0502020204030204" pitchFamily="34" charset="0"/>
                <a:cs typeface="Simplified Arabic" panose="02020603050405020304" pitchFamily="18" charset="-78"/>
              </a:rPr>
              <a:t>أوغيسطين</a:t>
            </a:r>
            <a:r>
              <a:rPr lang="ar-MA" sz="2400" b="1" dirty="0">
                <a:latin typeface="Calibri" panose="020F0502020204030204" pitchFamily="34" charset="0"/>
                <a:cs typeface="Simplified Arabic" panose="02020603050405020304" pitchFamily="18" charset="-78"/>
              </a:rPr>
              <a:t> الإشارية لغة بدائية فقط ليست سوى تمهيد للعبة اللغوية أي للحالة الثانية.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   فيمكن أن نعتبر أن توظيف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لمفهوم اللعب حدّد خصائص أساسيّة لّلغة نلخّصها فيما يلي:</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المصدر الفقرتين 66 _67</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نفس المرجع الفقرة 2</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4080287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688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اللغة نشاط وفاعلية مرتبط بممارسة شكل من أشكال الحياة في حقل لساني معيّنة فاللغة تنضوي على أعمال، قول لفظ مقرون بمناسبة أو غرض ما مرافق بطريقة تصرف كإثارة واستجابة.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اللغة كوسيلة وأداة بحيث تكلم لغة هو توظيف رموز وفق قواعد لتحقيق أغراض معينة، فقد اعتبر </a:t>
            </a:r>
            <a:r>
              <a:rPr lang="ar-MA" sz="2400" b="1" dirty="0" err="1">
                <a:latin typeface="Calibri" panose="020F0502020204030204" pitchFamily="34" charset="0"/>
                <a:cs typeface="Simplified Arabic" panose="02020603050405020304" pitchFamily="18" charset="-78"/>
              </a:rPr>
              <a:t>فتجنشتين</a:t>
            </a:r>
            <a:r>
              <a:rPr lang="ar-MA" sz="2400" b="1" dirty="0">
                <a:latin typeface="Calibri" panose="020F0502020204030204" pitchFamily="34" charset="0"/>
                <a:cs typeface="Simplified Arabic" panose="02020603050405020304" pitchFamily="18" charset="-78"/>
              </a:rPr>
              <a:t> اللفظة أداة واعتبر معناها هو استعمال هذه اللفظة، فاللغة اختراع من أجل قضاء الأغراض والتعبير عن الحاجيات والفرق بين استعمال الألفاظ كأدوات اللغة مرتبط بالسهولة فقط.</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اللغة بنية معقدة مركبة من عناصر متباينة </a:t>
            </a:r>
            <a:r>
              <a:rPr lang="ar-MA" sz="2400" b="1" dirty="0" err="1">
                <a:latin typeface="Calibri" panose="020F0502020204030204" pitchFamily="34" charset="0"/>
                <a:cs typeface="Simplified Arabic" panose="02020603050405020304" pitchFamily="18" charset="-78"/>
              </a:rPr>
              <a:t>الوظائف"أن</a:t>
            </a:r>
            <a:r>
              <a:rPr lang="ar-MA" sz="2400" b="1" dirty="0">
                <a:latin typeface="Calibri" panose="020F0502020204030204" pitchFamily="34" charset="0"/>
                <a:cs typeface="Simplified Arabic" panose="02020603050405020304" pitchFamily="18" charset="-78"/>
              </a:rPr>
              <a:t> تفهم قضية يعني أن  تفهم لغة، وأن تفهم لغة يعني أن تتحكّم في تقنية" أي أن تعرف قواعد وتمتثل لها، فاللغة أصبحت مع </a:t>
            </a:r>
            <a:r>
              <a:rPr lang="ar-MA" sz="2400" b="1" dirty="0" err="1">
                <a:latin typeface="Calibri" panose="020F0502020204030204" pitchFamily="34" charset="0"/>
                <a:cs typeface="Simplified Arabic" panose="02020603050405020304" pitchFamily="18" charset="-78"/>
              </a:rPr>
              <a:t>فتجنشتين</a:t>
            </a:r>
            <a:r>
              <a:rPr lang="ar-MA" sz="2400" b="1" dirty="0">
                <a:latin typeface="Calibri" panose="020F0502020204030204" pitchFamily="34" charset="0"/>
                <a:cs typeface="Simplified Arabic" panose="02020603050405020304" pitchFamily="18" charset="-78"/>
              </a:rPr>
              <a:t> مرتبطة بحياة وممارسة مجموعة لسانية أصبح فيها معنى الرمز اللغوي مرتبط بطريقة الكلام، والطريقة الوحيدة للإحاطة بمعنى اللفظ هو أن ندرس أساليب استعماله في لعبة لغوية ملموسة ندرك فيها علاقة المتكلم باللغة ومقاصد منها، وذلك بدراسة القواعد التي تؤطّر ممارسته للعبة اللغوية.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نفس المرجع الفقرة 7 والفقرة 489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نفس المرجع الفقرة 421 والفقرة 492 والفقرة 569</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83862293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ولعل أهمية مفهوم ألعاب اللغة تبرز عند توضيح أن كل لعبة محكومة بقواعد تعريف وحدٍّ خاصٍّ لهذه اللعبة اللغوية حيث تختلف قواعد اللعبة اللغوية باختلاف نوعية اللغة ومجال استعمالها، فاللغة العلمية ليست هي اللغة الشعرية أو اللغة اليومية، فلكلّ لعبة لغوية قواعد  تحدّد شكلها، فلدراستها يجب دراسة القواعد التي تحكم الاستعمال الصحيح للكلمات في هذه اللعبة اللغوية، لأنه قد يقع الخلط بين الألعاب يِؤدّي إلى خلط في المعنى ينتج عن سوء فهم أو مشاكل مطروحة بطريقة خاطئة</a:t>
            </a:r>
            <a:r>
              <a:rPr lang="en-GB" sz="2400" b="1" dirty="0">
                <a:latin typeface="Calibri" panose="020F0502020204030204" pitchFamily="34" charset="0"/>
                <a:cs typeface="Simplified Arabic" panose="02020603050405020304" pitchFamily="18" charset="-78"/>
              </a:rPr>
              <a:t>.</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إذن مفهوم ألعاب اللغة من المفاهيم المركزية في فلسفة </a:t>
            </a:r>
            <a:r>
              <a:rPr lang="ar-MA" sz="2400" b="1" dirty="0" err="1">
                <a:latin typeface="Calibri" panose="020F0502020204030204" pitchFamily="34" charset="0"/>
                <a:cs typeface="Simplified Arabic" panose="02020603050405020304" pitchFamily="18" charset="-78"/>
              </a:rPr>
              <a:t>فتجنشتاين</a:t>
            </a:r>
            <a:r>
              <a:rPr lang="ar-MA" sz="2400" b="1" dirty="0">
                <a:latin typeface="Calibri" panose="020F0502020204030204" pitchFamily="34" charset="0"/>
                <a:cs typeface="Simplified Arabic" panose="02020603050405020304" pitchFamily="18" charset="-78"/>
              </a:rPr>
              <a:t> الثانية وكذلك يمكن أن نطلقه على نظريته عن المعنى والتحليل اللغوي ككلٍّ ، لكنّها لا تكون  أكثر وضوحاْ إلاّ بتسليط الضوء على ارتباطاته بمفهوم مركزي أخرى: شكل الحياة_ وذلك نكوّن عن هذا المفهوم رؤية شاملة من منظورات أخرى نظراْ لأهمية طرحه كبديل للحساب </a:t>
            </a:r>
            <a:r>
              <a:rPr lang="ar-MA" sz="2400" b="1" dirty="0" err="1">
                <a:latin typeface="Calibri" panose="020F0502020204030204" pitchFamily="34" charset="0"/>
                <a:cs typeface="Simplified Arabic" panose="02020603050405020304" pitchFamily="18" charset="-78"/>
              </a:rPr>
              <a:t>القضوي</a:t>
            </a:r>
            <a:r>
              <a:rPr lang="ar-MA" sz="2400" b="1" dirty="0">
                <a:latin typeface="Calibri" panose="020F0502020204030204" pitchFamily="34" charset="0"/>
                <a:cs typeface="Simplified Arabic" panose="02020603050405020304" pitchFamily="18" charset="-78"/>
              </a:rPr>
              <a:t> المنطقي في الرسالة.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8011772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يقول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في كتابه  في اليقين:</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"يجب أن تتذكّر أنّ اللعبة شيئاً لا يمكن التنبؤ به، أعني أنّها لا تقوم على أسس أي هي ليست معقولة تقوم على تفسيرات، لأنها توجد مثل حياتنا" </a:t>
            </a:r>
            <a:r>
              <a:rPr lang="en-GB" sz="2400" b="1" dirty="0">
                <a:latin typeface="Calibri" panose="020F0502020204030204" pitchFamily="34" charset="0"/>
                <a:cs typeface="Simplified Arabic" panose="02020603050405020304" pitchFamily="18" charset="-78"/>
              </a:rPr>
              <a:t>OC,559)</a:t>
            </a:r>
            <a:r>
              <a:rPr lang="ar-MA" sz="2400" b="1" dirty="0">
                <a:latin typeface="Calibri" panose="020F0502020204030204" pitchFamily="34" charset="0"/>
                <a:cs typeface="Simplified Arabic" panose="02020603050405020304" pitchFamily="18" charset="-78"/>
              </a:rPr>
              <a:t>)</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ذكر هذا مفهوم شكل الحياة في كتاب تحقيقات فلسفية 6 مرات فقط، لكن هناك شرح مفصل يستدعيه في  كل لحظة، فعندما تكون اللعبة اللغوية مضبوطة بقواعد قرينة القواعد الّتي تنظم الحياة الاجتماعية كما يقول: "على لفظة لعبة لغوية أن تبرز أنّ تكلم لغة ما يعدّ شكل عملاْ أو شكل حياة" فالألعاب اللغوية كنشاطات اجتماعية تبقى </a:t>
            </a:r>
            <a:r>
              <a:rPr lang="ar-MA" sz="2400" b="1" dirty="0" err="1">
                <a:latin typeface="Calibri" panose="020F0502020204030204" pitchFamily="34" charset="0"/>
                <a:cs typeface="Simplified Arabic" panose="02020603050405020304" pitchFamily="18" charset="-78"/>
              </a:rPr>
              <a:t>مؤطّرة</a:t>
            </a:r>
            <a:r>
              <a:rPr lang="ar-MA" sz="2400" b="1" dirty="0">
                <a:latin typeface="Calibri" panose="020F0502020204030204" pitchFamily="34" charset="0"/>
                <a:cs typeface="Simplified Arabic" panose="02020603050405020304" pitchFamily="18" charset="-78"/>
              </a:rPr>
              <a:t> بحقل اجتماعي محدّد وبقواعده المحددة بمواضعات، فكون اللعبة محددة بقواعد يضفي عليها صفة المؤسسة الاجتماعية على اللغة فترتبط اللعبة اللغوية بشكل حياة هو المجتمع البشري "طريقة تصرف البشر العامة هي النظام المرجعي الذي نؤول به لغة مجهولة لدينا"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المصدر_الفقرة</a:t>
            </a:r>
            <a:r>
              <a:rPr lang="ar-MA" sz="2400" b="1" dirty="0">
                <a:latin typeface="Calibri" panose="020F0502020204030204" pitchFamily="34" charset="0"/>
                <a:cs typeface="Simplified Arabic" panose="02020603050405020304" pitchFamily="18" charset="-78"/>
              </a:rPr>
              <a:t> 23</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206</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408584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359079" y="729641"/>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رغم ديكارتية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إلا أنه تجاوز ديكارت بتبديل نموذجية الهندسة بنموذجية الجوهر، إذ يقول بأن الكميات الهندسية قابلة إلى تقنين جبري، وبالتالي يجب أن تكون المرجعية هي الجبر وليس الهندسة، فالأشكال الهندسية ليست سوى تعبيرات عن كميات هندسية. ما سينتج عن هذا هو أن الجبر سيصبح التصور موجها إلى أن الجبر أكثر رمزية من الهندسة لأن الهندسة تأخذ من العالم صورته أم الجبر فيأخذ من العالم مقداره العددي. ولأن الحساب هو أبسط أشكال الجبر، وهو علم لا موضوع له، وبالتالي فهو أكثر استعدادا لأن يصبح عملةً وجهها الأول هو اللغة بينما وجهها الثاني هو العالم.</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أول عقل ناطقٍ أذن، هو العقل الذي وصفه </a:t>
            </a:r>
            <a:r>
              <a:rPr lang="ar-MA" sz="2400" b="1" dirty="0" err="1">
                <a:latin typeface="Calibri" panose="020F0502020204030204" pitchFamily="34" charset="0"/>
                <a:cs typeface="Simplified Arabic" panose="02020603050405020304" pitchFamily="18" charset="-78"/>
              </a:rPr>
              <a:t>لايبنتز</a:t>
            </a:r>
            <a:r>
              <a:rPr lang="ar-MA" sz="2400" b="1" dirty="0">
                <a:latin typeface="Calibri" panose="020F0502020204030204" pitchFamily="34" charset="0"/>
                <a:cs typeface="Simplified Arabic" panose="02020603050405020304" pitchFamily="18" charset="-78"/>
              </a:rPr>
              <a:t>، بينما تحدث ديكارت عن عقل غير ناطق </a:t>
            </a:r>
            <a:r>
              <a:rPr lang="en-GB" sz="2400" b="1" dirty="0">
                <a:latin typeface="Calibri" panose="020F0502020204030204" pitchFamily="34" charset="0"/>
                <a:cs typeface="Simplified Arabic" panose="02020603050405020304" pitchFamily="18" charset="-78"/>
              </a:rPr>
              <a:t> « la </a:t>
            </a:r>
            <a:r>
              <a:rPr lang="en-GB" sz="2400" b="1" dirty="0" err="1">
                <a:latin typeface="Calibri" panose="020F0502020204030204" pitchFamily="34" charset="0"/>
                <a:cs typeface="Simplified Arabic" panose="02020603050405020304" pitchFamily="18" charset="-78"/>
              </a:rPr>
              <a:t>rétmitique</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est</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une</a:t>
            </a:r>
            <a:r>
              <a:rPr lang="en-GB" sz="2400" b="1" dirty="0">
                <a:latin typeface="Calibri" panose="020F0502020204030204" pitchFamily="34" charset="0"/>
                <a:cs typeface="Simplified Arabic" panose="02020603050405020304" pitchFamily="18" charset="-78"/>
              </a:rPr>
              <a:t> </a:t>
            </a:r>
            <a:r>
              <a:rPr lang="en-GB" sz="2400" b="1" dirty="0" err="1">
                <a:latin typeface="Calibri" panose="020F0502020204030204" pitchFamily="34" charset="0"/>
                <a:cs typeface="Simplified Arabic" panose="02020603050405020304" pitchFamily="18" charset="-78"/>
              </a:rPr>
              <a:t>exprécivité</a:t>
            </a:r>
            <a:r>
              <a:rPr lang="en-GB" sz="2400" b="1" dirty="0">
                <a:latin typeface="Calibri" panose="020F0502020204030204" pitchFamily="34" charset="0"/>
                <a:cs typeface="Simplified Arabic" panose="02020603050405020304" pitchFamily="18" charset="-78"/>
              </a:rPr>
              <a:t> de la raison »</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8742014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تختلف هذه الألعاب باختلاف البيئة الاجتماعية والطبيعية وهذا ما يجعلها متغيرة مع الزمن، حيث تظهر ألعاب جديدة وتختفي وتبلى وتنسى ألعاب أخرى، فاللغة تمثل ذاكرة اجتماعية كشكل من أشكال الحياة الاجتماعية يرجع بها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القضايا اللغوية إلى مجال التداول، فهي ليست وسيلة فردية للإخبار والتّقرير بل هي ذات طبيعة تواصلية تبرز كنشاط وممارسة جماعية تحكمها قواعد تتجاوز قواعد النحو أو اللغة، ولأن الألعاب اللغوية تظلّ متداخلة مع نشاطات لا ألسنية لذلك تصور لغة هو تصور </a:t>
            </a:r>
            <a:r>
              <a:rPr lang="ar-MA" sz="2400" b="1" dirty="0" err="1">
                <a:latin typeface="Calibri" panose="020F0502020204030204" pitchFamily="34" charset="0"/>
                <a:cs typeface="Simplified Arabic" panose="02020603050405020304" pitchFamily="18" charset="-78"/>
              </a:rPr>
              <a:t>حياةحيث</a:t>
            </a:r>
            <a:r>
              <a:rPr lang="ar-MA" sz="2400" b="1" dirty="0">
                <a:latin typeface="Calibri" panose="020F0502020204030204" pitchFamily="34" charset="0"/>
                <a:cs typeface="Simplified Arabic" panose="02020603050405020304" pitchFamily="18" charset="-78"/>
              </a:rPr>
              <a:t> تتشكل الحياة في ثقافات ومؤسسات اجتماعية وتتجلّى فيها، وبعدما تقوم بنشاطات معينة تفرز ألعاباْ لغوية معينة فلا يمكن حصر هذه الألعاب لأن مجال ابتكارها مفتوح بتعدد أشكال الحياة الّتي لا حصر لها، وذلك حسب تغيّر ظروف الحياة فما يميّز لغة معينة هو أن أساسها يتكوّن من شكل حياة مستقر يتجّلى في نشاط منتظم، تكون وظيفتها فيها محددة بالفعل الذي يرافقها، ومنه علاقة اللعبة اللغوية بشكل الحياة تبدو مضاعفة لاعتبارين:</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19</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2929195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أولاْ: اللعبة اللغوية نشاط مرتبط بشكل حياة أفراد في وسط اجتماعي معين، لهذا ينبغي أن يفهم هذا النشاط بالقياس إلى أشكال الحياة الّتي يتواجد فيها الأفراد حيث الطريقة المرافقة للقول والغرض منه تساعد لقبض معناه، فهي تنتمي لأشكال الحياة تعكس تاريخنا الطبيعي الذي يمثل سياق الألعاب اللغوية.</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ثانيا: اللغة كشكل حياة يتمتع باستقلالية لا دلالة لها خارج اللغة ذاتها، [تماثلها مع لعبة الشطرنج] فلا نبحث خارج اللعبة لتحصيل معناها أو معنى نقلاتها، أصبحت الجملة كصورة تتحدث عن نفسها، فلا يمكن أن تفهم خارجاْ عنها فهي كقطعة موسيقية لها خصوصيتها تنطوي على ذاتها ولذلك فاللغة لا تتطلّب بالضرورة مبرّراْ لمعيار خارجي.</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المصدر_الفقرات</a:t>
            </a:r>
            <a:r>
              <a:rPr lang="ar-MA" sz="2400" b="1" dirty="0">
                <a:latin typeface="Calibri" panose="020F0502020204030204" pitchFamily="34" charset="0"/>
                <a:cs typeface="Simplified Arabic" panose="02020603050405020304" pitchFamily="18" charset="-78"/>
              </a:rPr>
              <a:t> 7_ 9_ 23_ 489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25</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الفقرات 522 _ 523 _ 527</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91695742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إذن اللعبة اللغوية تعكس صورة أو شكلاْ من أشكال الحياة يتحدد معنى اللفظ فيها وفق قواعدها عبر استعمال تحدده هذه الأشكال من الحياة، فتتغيّر بتغيّر هذه الأشكال إذ يمكن اعتبارها شكل حياة أو أسلوب عيش كجزء من طبيعتنا البشرية البيولوجية التي تحدّد أسلوبنا في الفعل و رد الفعل كنظرة </a:t>
            </a:r>
            <a:r>
              <a:rPr lang="ar-MA" sz="2400" b="1" dirty="0" err="1">
                <a:latin typeface="Calibri" panose="020F0502020204030204" pitchFamily="34" charset="0"/>
                <a:cs typeface="Simplified Arabic" panose="02020603050405020304" pitchFamily="18" charset="-78"/>
              </a:rPr>
              <a:t>أنتروبولوجية</a:t>
            </a:r>
            <a:r>
              <a:rPr lang="ar-MA" sz="2400" b="1" dirty="0">
                <a:latin typeface="Calibri" panose="020F0502020204030204" pitchFamily="34" charset="0"/>
                <a:cs typeface="Simplified Arabic" panose="02020603050405020304" pitchFamily="18" charset="-78"/>
              </a:rPr>
              <a:t> أكثر منها نظرة بيولوجية أو طبيعية.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فقد أصبح حتّى المنطق والرياضيات يمثّلان شكل يعكس التاريخ الطبيعي للكائن البشري وتعكس حاجاته ورغباته، وسبل وكيفيّات تحقيقها من حيث ابتكاراته واختراعاته لأدوات ووسائل إنتاج لإشباع هذه الرغبات [نظرة ماركسية]، فتتغيّر الوسائل والأدوات حسب الحاجة العملية وتغيّر سبل تحقيق هذه المنفعة [نظرة برغماتية] هذه النظرة تعكس الممارسة التاريخية أكثر من الطبيعة البيولوجية للإنسان كتصور </a:t>
            </a:r>
            <a:r>
              <a:rPr lang="ar-MA" sz="2400" b="1" dirty="0" err="1">
                <a:latin typeface="Calibri" panose="020F0502020204030204" pitchFamily="34" charset="0"/>
                <a:cs typeface="Simplified Arabic" panose="02020603050405020304" pitchFamily="18" charset="-78"/>
              </a:rPr>
              <a:t>أنتروبولوجي</a:t>
            </a:r>
            <a:r>
              <a:rPr lang="ar-MA" sz="2400" b="1" dirty="0">
                <a:latin typeface="Calibri" panose="020F0502020204030204" pitchFamily="34" charset="0"/>
                <a:cs typeface="Simplified Arabic" panose="02020603050405020304" pitchFamily="18" charset="-78"/>
              </a:rPr>
              <a:t> أكثر منه بيولوجي، بحيث هذه الممارسة لا تحكمها حتمية بل هي نسبيّة لأنها لا تعد بكشف معايير جوهرية مزعومة للواقع، بل فقط تصفه بغية الوصول إلى معايير عملية ولو أنّها كانت عوارض فيما سبق</a:t>
            </a:r>
            <a:r>
              <a:rPr lang="fr-MA" sz="2400" b="1" dirty="0">
                <a:latin typeface="Calibri" panose="020F0502020204030204" pitchFamily="34" charset="0"/>
                <a:cs typeface="Simplified Arabic" panose="02020603050405020304" pitchFamily="18" charset="-78"/>
              </a:rPr>
              <a:t> </a:t>
            </a: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a:t>
            </a:r>
            <a:r>
              <a:rPr lang="ar-MA" sz="1800" i="1" dirty="0">
                <a:effectLst/>
                <a:latin typeface="Calibri" panose="020F0502020204030204" pitchFamily="34" charset="0"/>
                <a:ea typeface="Times New Roman" panose="02020603050405020304" pitchFamily="18" charset="0"/>
                <a:cs typeface="Simplified Arabic" panose="02020603050405020304" pitchFamily="18" charset="-78"/>
              </a:rPr>
              <a:t>415</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753758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ويؤكّد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أنّ السلوك اللغوي ينبغي أن يلبّي بالضّرورة وحدة أدنى من الحاجيات كي يكون معقولاْ لأن فهم لغة ليس مرتبط فقط بتوافق آراء بل مرتبط بتوافق شكل حياة، ففهم شكل حياة يتيح مجال فهم لغة ذاك الشكل ويساعد على فهمها حتّى لو كانت غريبة عنك، فالتقارب في الاعتقادات والانفعالات المشتركة يقلص جهد فهم هذه اللغة ألمجهولة، ففهم ألفاظ داخل لعبة لغوية تخصّ آخرين يستلزم أن تفهم في سياق كامل يضمّ: </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قدرة وقصدية الشخص مثلاْ تحريك رضيع لقطعة الشطرنج لا يعني أنه يلعب الشطرنج ولا يعني حتّى أنه يتظاهر بمعرفة لعبها.</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مجموع أوصاف الحدث مثلاْ قد نتألم عشر ثانية ولكنّنا لا نستطيع أن نغضب عشر ثانية.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mj-lt"/>
              <a:buAutoNum type="arabicPeriod"/>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السياق الاجتماعي أي مجموع الألعاب اللغوية الممارسة في الوسط الاجتماعي الذي وقع فيه الحدث مثلاْ لا نستطيع لعب الشطرنج إلاّ إذا توفرت الرقعة والتّقنية للعبها.</a:t>
            </a:r>
            <a:endParaRPr lang="fr-MA" sz="2400" b="1" dirty="0">
              <a:latin typeface="Calibri" panose="020F0502020204030204" pitchFamily="34" charset="0"/>
              <a:cs typeface="Simplified Arabic" panose="02020603050405020304" pitchFamily="18" charset="-78"/>
            </a:endParaRPr>
          </a:p>
          <a:p>
            <a:pPr algn="r" rtl="1"/>
            <a:r>
              <a:rPr lang="ar-MA" sz="1800" b="1" dirty="0" err="1">
                <a:effectLst/>
                <a:latin typeface="Calibri" panose="020F0502020204030204" pitchFamily="34" charset="0"/>
                <a:ea typeface="Times New Roman" panose="02020603050405020304" pitchFamily="18" charset="0"/>
                <a:cs typeface="Simplified Arabic" panose="02020603050405020304" pitchFamily="18" charset="-78"/>
              </a:rPr>
              <a:t>ن.م</a:t>
            </a:r>
            <a:r>
              <a:rPr lang="ar-MA" sz="1800" dirty="0">
                <a:effectLst/>
                <a:latin typeface="Calibri" panose="020F0502020204030204" pitchFamily="34" charset="0"/>
                <a:ea typeface="Times New Roman" panose="02020603050405020304" pitchFamily="18" charset="0"/>
                <a:cs typeface="Simplified Arabic" panose="02020603050405020304" pitchFamily="18" charset="-78"/>
              </a:rPr>
              <a:t> الفقرتين </a:t>
            </a:r>
            <a:r>
              <a:rPr lang="ar-MA" sz="1800" i="1" dirty="0">
                <a:effectLst/>
                <a:latin typeface="Calibri" panose="020F0502020204030204" pitchFamily="34" charset="0"/>
                <a:ea typeface="Times New Roman" panose="02020603050405020304" pitchFamily="18" charset="0"/>
                <a:cs typeface="Simplified Arabic" panose="02020603050405020304" pitchFamily="18" charset="-78"/>
              </a:rPr>
              <a:t>241</a:t>
            </a:r>
            <a:r>
              <a:rPr lang="ar-MA" sz="1800" dirty="0">
                <a:effectLst/>
                <a:latin typeface="Calibri" panose="020F0502020204030204" pitchFamily="34" charset="0"/>
                <a:ea typeface="Times New Roman" panose="02020603050405020304" pitchFamily="18" charset="0"/>
                <a:cs typeface="Simplified Arabic" panose="02020603050405020304" pitchFamily="18" charset="-78"/>
              </a:rPr>
              <a:t>_ </a:t>
            </a:r>
            <a:r>
              <a:rPr lang="ar-MA" sz="1800" i="1" dirty="0">
                <a:effectLst/>
                <a:latin typeface="Calibri" panose="020F0502020204030204" pitchFamily="34" charset="0"/>
                <a:ea typeface="Times New Roman" panose="02020603050405020304" pitchFamily="18" charset="0"/>
                <a:cs typeface="Simplified Arabic" panose="02020603050405020304" pitchFamily="18" charset="-78"/>
              </a:rPr>
              <a:t>242</a:t>
            </a:r>
            <a:r>
              <a:rPr lang="ar-MA" sz="1800" dirty="0">
                <a:effectLst/>
                <a:latin typeface="Calibri" panose="020F0502020204030204" pitchFamily="34" charset="0"/>
                <a:ea typeface="Times New Roman" panose="02020603050405020304" pitchFamily="18" charset="0"/>
                <a:cs typeface="Simplified Arabic" panose="02020603050405020304" pitchFamily="18" charset="-78"/>
              </a:rPr>
              <a:t> والفقرة </a:t>
            </a:r>
            <a:r>
              <a:rPr lang="ar-MA" sz="1800" i="1" dirty="0">
                <a:effectLst/>
                <a:latin typeface="Calibri" panose="020F0502020204030204" pitchFamily="34" charset="0"/>
                <a:ea typeface="Times New Roman" panose="02020603050405020304" pitchFamily="18" charset="0"/>
                <a:cs typeface="Simplified Arabic" panose="02020603050405020304" pitchFamily="18" charset="-78"/>
              </a:rPr>
              <a:t>206</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02134005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46345" y="729641"/>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ومنه نستنتج أن الألفاظ وقواعد اللعبة اللغوية والقصديّة تعتمد كبواعث في نسيج حياتنا فالحاجة إلى التقارب في شكل الحياة له مبرّرات عدّة، منها فهم لعبة لغوية والقدرة على ممارستها، حيث يبرز مفهوم الحياة أن وصف الفعل البشري ليس محصور على الفعل ذاته بل مرتبط بكافة خصائص الأفعال البشرية وشكل الحياة التي يكون هذا الفعل الفردي جزء منها، فارتباط القدرة على فهم اللغة بالقدرة على فهم شكل الحياة بما هي حيويّة وتغيّر وحركة ونموّ ونشاط وفاعلية، لهذا يجب وضع اللفظة في سياقها الاجتماعي والثقافي فتصبح اللغة بذلك محكومة بمختلف الرموز المعتمدة والدّلالات والأعراف والقوانين الّتي تسقط عليها في فترة معيّنة، فالمعنى محكوم بشروط اجتماعية ثقافية يمكن أن توضّح لنا قواعد الاستعمال اللغوي في هذا المجتمع أو ذاك .......في هذه اللغة أو تلك....</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المصدر_الجزء</a:t>
            </a:r>
            <a:r>
              <a:rPr lang="ar-MA" sz="2400" b="1" dirty="0">
                <a:latin typeface="Calibri" panose="020F0502020204030204" pitchFamily="34" charset="0"/>
                <a:cs typeface="Simplified Arabic" panose="02020603050405020304" pitchFamily="18" charset="-78"/>
              </a:rPr>
              <a:t> الثاني الفقرة </a:t>
            </a:r>
            <a:r>
              <a:rPr lang="ar-MA" sz="1800" i="1" dirty="0">
                <a:effectLst/>
                <a:latin typeface="Calibri" panose="020F0502020204030204" pitchFamily="34" charset="0"/>
                <a:ea typeface="Times New Roman" panose="02020603050405020304" pitchFamily="18" charset="0"/>
                <a:cs typeface="Simplified Arabic" panose="02020603050405020304" pitchFamily="18" charset="-78"/>
              </a:rPr>
              <a:t>2</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441825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وبهذا فقد انتهى </a:t>
            </a:r>
            <a:r>
              <a:rPr lang="ar-MA" sz="2400" b="1" dirty="0" err="1">
                <a:latin typeface="Calibri" panose="020F0502020204030204" pitchFamily="34" charset="0"/>
                <a:cs typeface="Simplified Arabic" panose="02020603050405020304" pitchFamily="18" charset="-78"/>
              </a:rPr>
              <a:t>فتجنشتاين</a:t>
            </a:r>
            <a:r>
              <a:rPr lang="ar-MA" sz="2400" b="1" dirty="0">
                <a:latin typeface="Calibri" panose="020F0502020204030204" pitchFamily="34" charset="0"/>
                <a:cs typeface="Simplified Arabic" panose="02020603050405020304" pitchFamily="18" charset="-78"/>
              </a:rPr>
              <a:t> إلى أن هناك نزعة حيويّة تطبع المعنى بناء على تصور مفهوم شكل الحياة، فنحن غير قادرين على حصر استخدامات الكلمات المتعددة، فالتعريف عند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بمثابة إقامة حدٍّ أو سجن يحدّ من فعّالية الكلمات، فالكلمة تبعث وتحيى في الاستعمال حيث  يبثّ في الكلمة روح كلّما استخدمت في سياق ما، فهي ميّتة طالما هي بمفردها فوفق هذه النزعة الحيوية الّتي تطبع المعنى، سنعتبره بموجبها حركة وفاعلية نشيطة تعرف ميلاداْ ومماتاّ في استعمال الكلمات.</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a:t>
            </a:r>
            <a:r>
              <a:rPr lang="ar-MA" sz="1800" i="1" dirty="0">
                <a:effectLst/>
                <a:latin typeface="Calibri" panose="020F0502020204030204" pitchFamily="34" charset="0"/>
                <a:ea typeface="Times New Roman" panose="02020603050405020304" pitchFamily="18" charset="0"/>
                <a:cs typeface="Simplified Arabic" panose="02020603050405020304" pitchFamily="18" charset="-78"/>
              </a:rPr>
              <a:t>432</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8009437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لم يعد يتعلّق الأمر بالصّورة المنطقيّة للقضايا الميتافيزيقيّة تخصّ المنطق كما في </a:t>
            </a:r>
            <a:r>
              <a:rPr lang="ar-MA" sz="1800" b="1" i="1" u="sng">
                <a:effectLst/>
                <a:latin typeface="Calibri" panose="020F0502020204030204" pitchFamily="34" charset="0"/>
                <a:ea typeface="Times New Roman" panose="02020603050405020304" pitchFamily="18" charset="0"/>
                <a:cs typeface="Calibri" panose="020F0502020204030204" pitchFamily="34" charset="0"/>
              </a:rPr>
              <a:t>الرِّسالة</a:t>
            </a:r>
            <a:r>
              <a:rPr lang="ar-MA" sz="1800">
                <a:effectLst/>
                <a:latin typeface="Calibri" panose="020F0502020204030204" pitchFamily="34" charset="0"/>
                <a:ea typeface="Times New Roman" panose="02020603050405020304" pitchFamily="18" charset="0"/>
                <a:cs typeface="Calibri" panose="020F0502020204030204" pitchFamily="34" charset="0"/>
              </a:rPr>
              <a:t>، ولكن إنما يتعلّق الأمر في </a:t>
            </a:r>
            <a:r>
              <a:rPr lang="ar-MA" sz="1800" b="1">
                <a:effectLst/>
                <a:latin typeface="Calibri" panose="020F0502020204030204" pitchFamily="34" charset="0"/>
                <a:ea typeface="Times New Roman" panose="02020603050405020304" pitchFamily="18" charset="0"/>
                <a:cs typeface="Calibri" panose="020F0502020204030204" pitchFamily="34" charset="0"/>
              </a:rPr>
              <a:t>المباحث</a:t>
            </a:r>
            <a:r>
              <a:rPr lang="ar-MA" sz="1800">
                <a:effectLst/>
                <a:latin typeface="Calibri" panose="020F0502020204030204" pitchFamily="34" charset="0"/>
                <a:ea typeface="Times New Roman" panose="02020603050405020304" pitchFamily="18" charset="0"/>
                <a:cs typeface="Calibri" panose="020F0502020204030204" pitchFamily="34" charset="0"/>
              </a:rPr>
              <a:t> بفهم الأسباب  الشخصية والاجتماعية وراء تلك القضايا، ثم القضاء عليها كخطوة أقرب لعلم النّفس، فهو يتجاوز تخليصنا من الميتافيزيقا الكلاسيكيّة المنحدرة من التقسيمات المغلوطة كالتّمييز بين الرّوح والجسد إلى تجاوز المذاهب العلميّة الحديثة الّتي تعتقد أن العلم سيقدِّم تفسيرا للواقع، فهو ينطلق من مبدأ عدم وجود تفسير نهائي أو تأسيس مذهب والابتعاد عن فكرة النظرية والاقتراب من الممارسة أي مهمّة فقط توضيح طريق الخروج من المشاكل.</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7434839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لم يعد يتعلّق الأمر بالصّورة المنطقيّة للقضايا الميتافيزيقيّة تخصّ المنطق كما في الرِّسالة، ولكن إنما يتعلّق الأمر في المباحث بفهم الأسباب  الشخصية والاجتماعية وراء تلك القضايا، ثم القضاء عليها كخطوة أقرب لعلم النّفس، فهو يتجاوز تخليصنا من الميتافيزيقا الكلاسيكيّة المنحدرة من التقسيمات المغلوطة كالتّمييز بين الرّوح والجسد إلى تجاوز المذاهب العلميّة الحديثة الّتي تعتقد أن العلم سيقدِّم تفسيرا للواقع، فهو ينطلق من مبدأ عدم وجود تفسير نهائي أو تأسيس مذهب والابتعاد عن فكرة النظرية والاقتراب من الممارسة أي مهمّة فقط توضيح طريق الخروج من المشاكل.</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04469477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400833" y="864296"/>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لم</a:t>
            </a:r>
            <a:r>
              <a:rPr lang="ar-MA" sz="1800" dirty="0">
                <a:effectLst/>
                <a:latin typeface="Calibri" panose="020F0502020204030204" pitchFamily="34" charset="0"/>
                <a:ea typeface="Times New Roman" panose="02020603050405020304" pitchFamily="18" charset="0"/>
                <a:cs typeface="Calibri" panose="020F0502020204030204" pitchFamily="34" charset="0"/>
              </a:rPr>
              <a:t> </a:t>
            </a:r>
            <a:r>
              <a:rPr lang="ar-MA" sz="2400" b="1" dirty="0">
                <a:latin typeface="Calibri" panose="020F0502020204030204" pitchFamily="34" charset="0"/>
                <a:cs typeface="Simplified Arabic" panose="02020603050405020304" pitchFamily="18" charset="-78"/>
              </a:rPr>
              <a:t>يعد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يهتم بصدق القضايا أكثر من اهتمامه بمعنى القضايا كمبحث أهم، وذلك لمقاومة كلّ أشكال التعبير المخادعة التي تنتج عنها المشاكل الفلسفية ليس لنقصٍ في المعرفة، ولكن لخلطٍ في التعبير عن المفاهيم وتراكمها في مستويات غير منتظمة [فوضى الكلمات] كما يقول أنه "تنبثق الأحاجي الفلسفيّة عندما تكون كلمات اللّغة في احتفال" وبهذا يكون المشكل الفلسفي كنوع من الوهم نشأ عن تشعب نحو اللغّة اليومية وتركّب وتراكم  في مستوياتها، بحيث دور الفلسفة هو أن تخلّصنا من أوهامنا كوظيفة حدِّدت للفلسفة بالسّلب، وذلك للإشارة إلى عيوب أو </a:t>
            </a:r>
            <a:r>
              <a:rPr lang="ar-MA" sz="2400" b="1" dirty="0" err="1">
                <a:latin typeface="Calibri" panose="020F0502020204030204" pitchFamily="34" charset="0"/>
                <a:cs typeface="Simplified Arabic" panose="02020603050405020304" pitchFamily="18" charset="-78"/>
              </a:rPr>
              <a:t>إخلالات</a:t>
            </a:r>
            <a:r>
              <a:rPr lang="ar-MA" sz="2400" b="1" dirty="0">
                <a:latin typeface="Calibri" panose="020F0502020204030204" pitchFamily="34" charset="0"/>
                <a:cs typeface="Simplified Arabic" panose="02020603050405020304" pitchFamily="18" charset="-78"/>
              </a:rPr>
              <a:t> استعمال اللغة، للفلسفة عدّة طرق وأدوات لتقويم هذه العطب، الأداة الأولى تكون بالكشف عن المغالطات والمتشابهات يكون فيها اللعب اللّغوي طريقاْ إليها وتكون اللغة كمستودع للقواعد النحوية ( لم يعد مشروع الرسالة قائماْ كطموح لتقنين استعمال أمثل للّغة واستخراج شكل منطقي كامن في قضاياها)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133</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5191629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فمماثلة اللفظة للأداة يؤكد أن الاستعمال يتغير من الوضعيات العادية إلى الوضعيات الجديدة أو المفاجئة، فمشكلة الفلاسفة أنهم استعملوا كلمات مرتبطة بسياقٍ عادٍ في سياقٍ غير عادٍ، الاستعمال يجب أن يكون كما في السياق العادي أي اللغة العادية حيث موطن الألفاظ، فحل هذه المشكلات الفلسفية عن طريق توضيح استخدام الكلمات كأدوات وذلك بإرجاع استعمال الكلمات من استعمالها الما ورائي  إلى استعمالها اليومي. </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فقد اختزلت وظيفة اللغة في الوصف رغم تعدد وظائفها بشكل يصعب حصره، بينما قضاياها تقريرية لا تخص سوى الممارسة العلمية، أما اللغة فمرتبطة بالنشاط الإنساني ككلٍّ وبحياته الاجتماعية لأن لها غاية تواصلية وليس الصمت كما الرسالة.</a:t>
            </a:r>
            <a:endParaRPr lang="fr-MA" sz="20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000" b="1" dirty="0">
                <a:latin typeface="Calibri" panose="020F0502020204030204" pitchFamily="34" charset="0"/>
                <a:cs typeface="Simplified Arabic" panose="02020603050405020304" pitchFamily="18" charset="-78"/>
              </a:rPr>
              <a:t>في صدق القضايا لم يعد من الضروري خضوع القضايا لقواعد المنطق ومطابقتها مع الواقعة في العالم، بل أحياناْ مرتبطة بالقيمة العملية في شكل الحياة، كنتاج لتوافق الناس بين ما هو صحيح وما هو </a:t>
            </a:r>
            <a:r>
              <a:rPr lang="ar-MA" sz="2000" b="1" dirty="0" err="1">
                <a:latin typeface="Calibri" panose="020F0502020204030204" pitchFamily="34" charset="0"/>
                <a:cs typeface="Simplified Arabic" panose="02020603050405020304" pitchFamily="18" charset="-78"/>
              </a:rPr>
              <a:t>خاطئكتوافق</a:t>
            </a:r>
            <a:r>
              <a:rPr lang="ar-MA" sz="2000" b="1" dirty="0">
                <a:latin typeface="Calibri" panose="020F0502020204030204" pitchFamily="34" charset="0"/>
                <a:cs typeface="Simplified Arabic" panose="02020603050405020304" pitchFamily="18" charset="-78"/>
              </a:rPr>
              <a:t> في شكل الحياة.</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SA" sz="2000" b="1" dirty="0">
                <a:latin typeface="Calibri" panose="020F0502020204030204" pitchFamily="34" charset="0"/>
                <a:cs typeface="Simplified Arabic" panose="02020603050405020304" pitchFamily="18" charset="-78"/>
              </a:rPr>
              <a:t>لودفيغ </a:t>
            </a:r>
            <a:r>
              <a:rPr lang="ar-SA" sz="2000" b="1" dirty="0" err="1">
                <a:latin typeface="Calibri" panose="020F0502020204030204" pitchFamily="34" charset="0"/>
                <a:cs typeface="Simplified Arabic" panose="02020603050405020304" pitchFamily="18" charset="-78"/>
              </a:rPr>
              <a:t>فيتغنشتاين</a:t>
            </a:r>
            <a:r>
              <a:rPr lang="ar-SA" sz="2000" b="1" dirty="0">
                <a:latin typeface="Calibri" panose="020F0502020204030204" pitchFamily="34" charset="0"/>
                <a:cs typeface="Simplified Arabic" panose="02020603050405020304" pitchFamily="18" charset="-78"/>
              </a:rPr>
              <a:t> _تحقيقات </a:t>
            </a:r>
            <a:r>
              <a:rPr lang="ar-SA" sz="2000" b="1" dirty="0" err="1">
                <a:latin typeface="Calibri" panose="020F0502020204030204" pitchFamily="34" charset="0"/>
                <a:cs typeface="Simplified Arabic" panose="02020603050405020304" pitchFamily="18" charset="-78"/>
              </a:rPr>
              <a:t>فلسفية_ترجمة</a:t>
            </a:r>
            <a:r>
              <a:rPr lang="ar-SA" sz="2000" b="1" dirty="0">
                <a:latin typeface="Calibri" panose="020F0502020204030204" pitchFamily="34" charset="0"/>
                <a:cs typeface="Simplified Arabic" panose="02020603050405020304" pitchFamily="18" charset="-78"/>
              </a:rPr>
              <a:t> وتقديم وتعليق </a:t>
            </a:r>
            <a:r>
              <a:rPr lang="ar-SA" sz="2000" b="1" dirty="0" err="1">
                <a:latin typeface="Calibri" panose="020F0502020204030204" pitchFamily="34" charset="0"/>
                <a:cs typeface="Simplified Arabic" panose="02020603050405020304" pitchFamily="18" charset="-78"/>
              </a:rPr>
              <a:t>د.عبد</a:t>
            </a:r>
            <a:r>
              <a:rPr lang="ar-SA" sz="2000" b="1" dirty="0">
                <a:latin typeface="Calibri" panose="020F0502020204030204" pitchFamily="34" charset="0"/>
                <a:cs typeface="Simplified Arabic" panose="02020603050405020304" pitchFamily="18" charset="-78"/>
              </a:rPr>
              <a:t> الرزاق بنور_ المنظمة العربية للتّرجمة الطبعة الأولى:2007_الفقرة </a:t>
            </a:r>
            <a:r>
              <a:rPr lang="ar-MA" sz="2000" b="1" dirty="0">
                <a:latin typeface="Calibri" panose="020F0502020204030204" pitchFamily="34" charset="0"/>
                <a:cs typeface="Simplified Arabic" panose="02020603050405020304" pitchFamily="18" charset="-78"/>
              </a:rPr>
              <a:t>23 </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fr-FR" sz="2000" b="1" dirty="0">
                <a:latin typeface="Calibri" panose="020F0502020204030204" pitchFamily="34" charset="0"/>
                <a:cs typeface="Simplified Arabic" panose="02020603050405020304" pitchFamily="18" charset="-78"/>
              </a:rPr>
              <a:t>Ludwig Wittgenstein TRACTATUS LOGICO-PHILOSOPHICUS traduction Gilles Gaston Granger 1993 Page:</a:t>
            </a:r>
            <a:r>
              <a:rPr lang="ar-SA" sz="2000" b="1" dirty="0">
                <a:latin typeface="Calibri" panose="020F0502020204030204" pitchFamily="34" charset="0"/>
                <a:cs typeface="Simplified Arabic" panose="02020603050405020304" pitchFamily="18" charset="-78"/>
              </a:rPr>
              <a:t>108</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SA" sz="2000" b="1" dirty="0">
                <a:latin typeface="Calibri" panose="020F0502020204030204" pitchFamily="34" charset="0"/>
                <a:cs typeface="Simplified Arabic" panose="02020603050405020304" pitchFamily="18" charset="-78"/>
              </a:rPr>
              <a:t>" </a:t>
            </a:r>
            <a:r>
              <a:rPr lang="fr-FR" sz="2000" b="1" dirty="0">
                <a:latin typeface="Calibri" panose="020F0502020204030204" pitchFamily="34" charset="0"/>
                <a:cs typeface="Simplified Arabic" panose="02020603050405020304" pitchFamily="18" charset="-78"/>
              </a:rPr>
              <a:t>7_Sur ce dont on ne peut parler, il faut garder le silence</a:t>
            </a:r>
            <a:r>
              <a:rPr lang="ar-MA" sz="2000" b="1" dirty="0">
                <a:latin typeface="Calibri" panose="020F0502020204030204" pitchFamily="34" charset="0"/>
                <a:cs typeface="Simplified Arabic" panose="02020603050405020304" pitchFamily="18" charset="-78"/>
              </a:rPr>
              <a:t>"</a:t>
            </a:r>
            <a:endParaRPr lang="fr-MA" sz="20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000" b="1" dirty="0">
                <a:latin typeface="Calibri" panose="020F0502020204030204" pitchFamily="34" charset="0"/>
                <a:cs typeface="Simplified Arabic" panose="02020603050405020304" pitchFamily="18" charset="-78"/>
              </a:rPr>
              <a:t>  المصدر: تحقيقات فلسفية الفقرة 241</a:t>
            </a:r>
            <a:endParaRPr lang="fr-MA" sz="20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305435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هذا فيما يخص اللغة. أما في ما يخص الكلمة الثانية (التحليل) فالحقيقة هي أن الفلسفة منذ البداية ارتبطت بمثالية التركيب وليس التحليل، فالفلاسفة القدماء كانوا يأتون بناء لأنساق، ولم تتحدد الفلسفة بنِية التحليل إلا بعد أن أعلنت انهزامها أمام قضايا معينة، فاختارت التحليل بعد إقرار عجزها؛ التحول نحو التحليل هو مقترن بقناعة الفلاسفة أن مهمتهم لا يمكن أن تتم، وأن الانتقال نحو التركيب هو قناعة بأن حلم تركيبها على أطروحات كاملة-شاملة لا يمكن أن تتحقق في نهاية الأمر. يأتي التحليل استجابة لعجز الفهم، فإذا أقر الفلاسفة أن لا منهج لهم إلا تحليل فهم يقرون بأن مهمتهم الأساسية هي العجز عن الفهم (هذا بعد هيجل الذي ادعى إنهاء دور الفلسفة بعد إنهاءه لنسقه الأكبر).</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ستصطدم الفلسفة بعد هيجل مباشرة بأزمتها، التي عاصرت أزمة العلوم في القرن 19. في هذا السياق انبرى بعض الفلاسفة إلى تغيير </a:t>
            </a:r>
            <a:r>
              <a:rPr lang="ar-MA" sz="2400" b="1" dirty="0" err="1">
                <a:latin typeface="Calibri" panose="020F0502020204030204" pitchFamily="34" charset="0"/>
                <a:cs typeface="Simplified Arabic" panose="02020603050405020304" pitchFamily="18" charset="-78"/>
              </a:rPr>
              <a:t>إستراتجية</a:t>
            </a:r>
            <a:r>
              <a:rPr lang="ar-MA" sz="2400" b="1" dirty="0">
                <a:latin typeface="Calibri" panose="020F0502020204030204" pitchFamily="34" charset="0"/>
                <a:cs typeface="Simplified Arabic" panose="02020603050405020304" pitchFamily="18" charset="-78"/>
              </a:rPr>
              <a:t> الفلسفة.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4192471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MA" sz="2400" b="1" dirty="0">
                <a:latin typeface="Calibri" panose="020F0502020204030204" pitchFamily="34" charset="0"/>
                <a:cs typeface="Simplified Arabic" panose="02020603050405020304" pitchFamily="18" charset="-78"/>
              </a:rPr>
              <a:t>يجب على الفيلسوف أن ينطلق في استخدام الكلمة أو العبارة من المفاهيم التي يعرف معناها واستعمالها ويعتبرها مرجعاْ له، كي لا يتيه في كلمات لا يعرف معناها أو بالأحرى لا يعرف استعمالها، فاللغة مثل </a:t>
            </a:r>
            <a:r>
              <a:rPr lang="ar-MA" sz="2400" b="1" dirty="0" err="1">
                <a:latin typeface="Calibri" panose="020F0502020204030204" pitchFamily="34" charset="0"/>
                <a:cs typeface="Simplified Arabic" panose="02020603050405020304" pitchFamily="18" charset="-78"/>
              </a:rPr>
              <a:t>المدينةيجب</a:t>
            </a:r>
            <a:r>
              <a:rPr lang="ar-MA" sz="2400" b="1" dirty="0">
                <a:latin typeface="Calibri" panose="020F0502020204030204" pitchFamily="34" charset="0"/>
                <a:cs typeface="Simplified Arabic" panose="02020603050405020304" pitchFamily="18" charset="-78"/>
              </a:rPr>
              <a:t> على الفيلسوف أن يعرف طريق الرجوع إلى الدّيار كي لا يقع في متاهة أو فخٍّ من فخاخ اللغة، فاللغة بطبيعتها خلاّقة للفخاخ [الميتافيزيقا]، يكون الفيلسوف كالذبابة داخل القنّينة الزجاجية يرى العالم لكنه لا يستطيع الخروج إليه أو يعيش فيه، لذلك فهدف الفلسفة هو الخروج من هذه الفخاخ الشفافة، يلزم الفيلسوف والغريب والذبابة تصرف واحد كي لا يقعون في متاهة أو فخّ وهو أن يحدّدوا معلم الحركة أو النقطة المرجعية، فليس المشكلة في غياب التوجيه فقط بل المشكلة في عدم وعينا بوقوعنا في هذه الفخاخ وعدم الاعتراف بوقوعنا في أوهام فلذلك لا نستطيع الخروج أو الفكاك منها، فلا فائدة من أنساق نظرية مفصولة عن حياتنا</a:t>
            </a:r>
            <a:r>
              <a:rPr lang="fr-MA" sz="2400" b="1" dirty="0">
                <a:latin typeface="Calibri" panose="020F0502020204030204" pitchFamily="34" charset="0"/>
                <a:cs typeface="Simplified Arabic" panose="02020603050405020304" pitchFamily="18" charset="-78"/>
              </a:rPr>
              <a:t> </a:t>
            </a:r>
            <a:r>
              <a:rPr lang="ar-MA" sz="2400" b="1" dirty="0" err="1">
                <a:latin typeface="Calibri" panose="020F0502020204030204" pitchFamily="34" charset="0"/>
                <a:cs typeface="Simplified Arabic" panose="02020603050405020304" pitchFamily="18" charset="-78"/>
              </a:rPr>
              <a:t>المصدر_الفقرة</a:t>
            </a:r>
            <a:r>
              <a:rPr lang="ar-MA" sz="2400" b="1" dirty="0">
                <a:latin typeface="Calibri" panose="020F0502020204030204" pitchFamily="34" charset="0"/>
                <a:cs typeface="Simplified Arabic" panose="02020603050405020304" pitchFamily="18" charset="-78"/>
              </a:rPr>
              <a:t> </a:t>
            </a:r>
            <a:r>
              <a:rPr lang="ar-MA" sz="1800" dirty="0">
                <a:effectLst/>
                <a:latin typeface="Calibri" panose="020F0502020204030204" pitchFamily="34" charset="0"/>
                <a:ea typeface="Times New Roman" panose="02020603050405020304" pitchFamily="18" charset="0"/>
                <a:cs typeface="Simplified Arabic" panose="02020603050405020304" pitchFamily="18" charset="-78"/>
              </a:rPr>
              <a:t>18</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535285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مهمّة الفيلسوف عند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إذن هي إحباط ألاعيب اللّغة والتفطّن إلى فخاخ النّحو في الاستعمالين، فاللغة خاصة لقواعد بيّنة، لأن المشاكل الفلسفيّة عبارة عن سوء فهم يزيله توضيح القواعد وطرق استعمال الألفاظ، تكون الفلسفة هنا مقاومة فتنة تفكيرنا بواسطة اللغة أو مقاومة سحر الكلمات فالسحر محاولة للسّيطرة على العالم والتأثير عليه عن بعد بواسطة </a:t>
            </a:r>
            <a:r>
              <a:rPr lang="ar-MA" sz="2400" b="1" dirty="0" err="1">
                <a:latin typeface="Calibri" panose="020F0502020204030204" pitchFamily="34" charset="0"/>
                <a:cs typeface="Simplified Arabic" panose="02020603050405020304" pitchFamily="18" charset="-78"/>
              </a:rPr>
              <a:t>طلاميس</a:t>
            </a:r>
            <a:r>
              <a:rPr lang="ar-MA" sz="2400" b="1" dirty="0">
                <a:latin typeface="Calibri" panose="020F0502020204030204" pitchFamily="34" charset="0"/>
                <a:cs typeface="Simplified Arabic" panose="02020603050405020304" pitchFamily="18" charset="-78"/>
              </a:rPr>
              <a:t> ورموز دون أي تماسٍ مع العالم أو احتكاكٍ معه، فما يثير الدّهشة هو تلك العلاقة التي تربط الرّمز أو العلامة بأشياء العالم وهذا يظهر جليّاْ في اللغة خاصة عندما نقع في دهشة عندما نصطدم بشيء جديد في العالم لم يبدع له اسم كحالة شاذّة نعجز فيها اللّغة عن الوصف والتّحديد، لهذا تحاول اللّغة أن تعمِّده بما لديها من كلمات وقواعد نحويّة، تكون فيه عمليّة التسميّة كعمليّة روحيّة تربط الشّيء برابط أو كيانٍ أبديٍّ.</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ن.م</a:t>
            </a:r>
            <a:r>
              <a:rPr lang="ar-MA" sz="2400" b="1" dirty="0">
                <a:latin typeface="Calibri" panose="020F0502020204030204" pitchFamily="34" charset="0"/>
                <a:cs typeface="Simplified Arabic" panose="02020603050405020304" pitchFamily="18" charset="-78"/>
              </a:rPr>
              <a:t> الفقرة 109</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err="1">
                <a:latin typeface="Calibri" panose="020F0502020204030204" pitchFamily="34" charset="0"/>
                <a:cs typeface="Simplified Arabic" panose="02020603050405020304" pitchFamily="18" charset="-78"/>
              </a:rPr>
              <a:t>المصدر_الفقرة</a:t>
            </a:r>
            <a:r>
              <a:rPr lang="ar-MA" sz="2400" b="1" dirty="0">
                <a:latin typeface="Calibri" panose="020F0502020204030204" pitchFamily="34" charset="0"/>
                <a:cs typeface="Simplified Arabic" panose="02020603050405020304" pitchFamily="18" charset="-78"/>
              </a:rPr>
              <a:t> 38</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87531386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بما أن الفلسفة لا يمكنها أن تتدخل بشكل ما في الاستخدام الفعلي للّغة فهي لا تؤسس أصبحت فقط تصف وتترك كل شيء على حاله. فكتاب مباحث فلسفية بين أن الغرض من الفلسفة هو الوشاية بمواضع الإبهام وتبيان طبيعة اللغة بتقديم الأمثلة بغية الوضوح التّام، حتى تتلاشى المشاكل </a:t>
            </a:r>
            <a:r>
              <a:rPr lang="ar-MA" sz="2400" b="1" dirty="0" err="1">
                <a:latin typeface="Calibri" panose="020F0502020204030204" pitchFamily="34" charset="0"/>
                <a:cs typeface="Simplified Arabic" panose="02020603050405020304" pitchFamily="18" charset="-78"/>
              </a:rPr>
              <a:t>الفسلفية</a:t>
            </a:r>
            <a:r>
              <a:rPr lang="ar-MA" sz="2400" b="1" dirty="0">
                <a:latin typeface="Calibri" panose="020F0502020204030204" pitchFamily="34" charset="0"/>
                <a:cs typeface="Simplified Arabic" panose="02020603050405020304" pitchFamily="18" charset="-78"/>
              </a:rPr>
              <a:t>، فاللغة عند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هي مجموع الألعاب اللغوية الممكنة، تعتمد اللعبة اللغوية قواعد [كتماثلٍ لّلغة واللّعبة]هذه القواعد تحدد استعمالات الألفاظ داخل تلك اللعبة اللغوية فيأخذ اللفظ قيمته من باقي الألفاظ (مثل لعبة الشطرنج: تأخذ كل قطعة قيمتها من باقي القطع داخل رقعة اللعب) فاللغة تتفق على قواعد بغية التواصل المشترك كمؤسسة اجتماعية تقوم على التّوافق، فلا يمكن تصور ألفاظ خارج عمليات التبادل كعمليات المقايضة التي تستلزم النّظام والانتظام والتّكرار تكون فيها مرتبطة بسلوك عيش يشكل نمط حياة.</a:t>
            </a:r>
            <a:endParaRPr lang="fr-MA" sz="2400" b="1" dirty="0">
              <a:latin typeface="Calibri" panose="020F0502020204030204" pitchFamily="34" charset="0"/>
              <a:cs typeface="Simplified Arabic" panose="02020603050405020304" pitchFamily="18" charset="-78"/>
            </a:endParaRPr>
          </a:p>
          <a:p>
            <a:pPr algn="r" rtl="1"/>
            <a:r>
              <a:rPr lang="ar-SA" sz="1800" dirty="0" err="1">
                <a:effectLst/>
                <a:latin typeface="Calibri" panose="020F0502020204030204" pitchFamily="34" charset="0"/>
                <a:ea typeface="Times New Roman" panose="02020603050405020304" pitchFamily="18" charset="0"/>
                <a:cs typeface="Simplified Arabic" panose="02020603050405020304" pitchFamily="18" charset="-78"/>
              </a:rPr>
              <a:t>ن.م</a:t>
            </a:r>
            <a:r>
              <a:rPr lang="ar-SA" sz="1800" dirty="0">
                <a:effectLst/>
                <a:latin typeface="Calibri" panose="020F0502020204030204" pitchFamily="34" charset="0"/>
                <a:ea typeface="Times New Roman" panose="02020603050405020304" pitchFamily="18" charset="0"/>
                <a:cs typeface="Simplified Arabic" panose="02020603050405020304" pitchFamily="18" charset="-78"/>
              </a:rPr>
              <a:t> الفقرة </a:t>
            </a:r>
            <a:r>
              <a:rPr lang="ar-SA" sz="1800" i="1" dirty="0">
                <a:effectLst/>
                <a:latin typeface="Calibri" panose="020F0502020204030204" pitchFamily="34" charset="0"/>
                <a:ea typeface="Times New Roman" panose="02020603050405020304" pitchFamily="18" charset="0"/>
                <a:cs typeface="Simplified Arabic" panose="02020603050405020304" pitchFamily="18" charset="-78"/>
              </a:rPr>
              <a:t>124</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4230708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رغم أنّ لم تعد المشكلات الفلسفيّة مرتبطة بابتعاد اللّغة عن صيغتها النّحويّة المكنونة في المنطق كما في الرّسالة إلاّ أنّ تصوّر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لمصدر المشكلات الفلسفيّة ظلّ على حاله، فإمّا سوء استخدام للّغة، أو سوء فهم للمنطق الدّاخلي للّغة، لكن هذه المرة ستبقى المشاكل مستمرة لأنها موجودة في طبيعة اللّغة وفي تركيباتها النّحوية للألفاظ التي تتكون دون معنى، وهذا ما يستوجب على الفلسفة أن تطوِّر من وظيفتها التّوضيحيّة نحو وظيفة نقديّة تبرز في شكل علاجي بحيث تكون مستعدّة ومتأهّبة دائما لكلّ مرض فلسفي مستجد، وذلك لا يتمّ حله بإعطاء تفسيرات جديدة، بل فقط بإعادة تنظيم وترتيب ما نعرف من قبل تفديّاً لكلّ أنواع الخلط، بحيث تكون الفلسفة عبارة عن معركة ضدّ البلبلة الّتي يحدثها استخدام اللّغة في عقولنا، فإذا كانت القضايا الميتافيزيقيّة تنشأ من عدم الرّبط بين القضايا والوقائع كما في الرّسالة، فإنّ سبب </a:t>
            </a:r>
            <a:r>
              <a:rPr lang="ar-MA" sz="2400" b="1" dirty="0" err="1">
                <a:latin typeface="Calibri" panose="020F0502020204030204" pitchFamily="34" charset="0"/>
                <a:cs typeface="Simplified Arabic" panose="02020603050405020304" pitchFamily="18" charset="-78"/>
              </a:rPr>
              <a:t>نشوءها</a:t>
            </a:r>
            <a:r>
              <a:rPr lang="ar-MA" sz="2400" b="1" dirty="0">
                <a:latin typeface="Calibri" panose="020F0502020204030204" pitchFamily="34" charset="0"/>
                <a:cs typeface="Simplified Arabic" panose="02020603050405020304" pitchFamily="18" charset="-78"/>
              </a:rPr>
              <a:t> في المباحث هو عدم دمج القضايا ضمن ألعاب لغوية، أي أنّ الميتافيزيقيِّين لم يعوا اللّعب المختلف للّغة، فإذا كانت الأوهام مستمرّة في اللّغة منذ فلاسفة اليونان الأوائل فذلك لأن اللّغة بقيت نفسها ممّا أدّى إلى طرح الأسئلة نفسها، فطالما يعتقد الفلاسفة فعل كان يشتقّ من فعل الكينونة</a:t>
            </a:r>
            <a:r>
              <a:rPr lang="en-GB" sz="2400" b="1" dirty="0" err="1">
                <a:latin typeface="Calibri" panose="020F0502020204030204" pitchFamily="34" charset="0"/>
                <a:cs typeface="Simplified Arabic" panose="02020603050405020304" pitchFamily="18" charset="-78"/>
              </a:rPr>
              <a:t>être</a:t>
            </a:r>
            <a:r>
              <a:rPr lang="ar-MA" sz="2400" b="1" dirty="0">
                <a:latin typeface="Calibri" panose="020F0502020204030204" pitchFamily="34" charset="0"/>
                <a:cs typeface="Simplified Arabic" panose="02020603050405020304" pitchFamily="18" charset="-78"/>
              </a:rPr>
              <a:t> ويعامل مثل الأفعال الأخرى </a:t>
            </a:r>
            <a:r>
              <a:rPr lang="ar-MA" sz="2400" b="1" dirty="0" err="1">
                <a:latin typeface="Calibri" panose="020F0502020204030204" pitchFamily="34" charset="0"/>
                <a:cs typeface="Simplified Arabic" panose="02020603050405020304" pitchFamily="18" charset="-78"/>
              </a:rPr>
              <a:t>يشرب..يأكل</a:t>
            </a:r>
            <a:r>
              <a:rPr lang="ar-MA" sz="2400" b="1" dirty="0">
                <a:latin typeface="Calibri" panose="020F0502020204030204" pitchFamily="34" charset="0"/>
                <a:cs typeface="Simplified Arabic" panose="02020603050405020304" pitchFamily="18" charset="-78"/>
              </a:rPr>
              <a:t> </a:t>
            </a:r>
            <a:r>
              <a:rPr lang="ar-MA" sz="2400" b="1" dirty="0" err="1">
                <a:latin typeface="Calibri" panose="020F0502020204030204" pitchFamily="34" charset="0"/>
                <a:cs typeface="Simplified Arabic" panose="02020603050405020304" pitchFamily="18" charset="-78"/>
              </a:rPr>
              <a:t>يمشي..ينام</a:t>
            </a:r>
            <a:r>
              <a:rPr lang="ar-MA" sz="2400" b="1" dirty="0">
                <a:latin typeface="Calibri" panose="020F0502020204030204" pitchFamily="34" charset="0"/>
                <a:cs typeface="Simplified Arabic" panose="02020603050405020304" pitchFamily="18" charset="-78"/>
              </a:rPr>
              <a:t>...</a:t>
            </a:r>
            <a:r>
              <a:rPr lang="ar-MA" sz="2400" b="1" dirty="0" err="1">
                <a:latin typeface="Calibri" panose="020F0502020204030204" pitchFamily="34" charset="0"/>
                <a:cs typeface="Simplified Arabic" panose="02020603050405020304" pitchFamily="18" charset="-78"/>
              </a:rPr>
              <a:t>يلعب..يغنِّي</a:t>
            </a:r>
            <a:r>
              <a:rPr lang="ar-MA" sz="2400" b="1" dirty="0">
                <a:latin typeface="Calibri" panose="020F0502020204030204" pitchFamily="34" charset="0"/>
                <a:cs typeface="Simplified Arabic" panose="02020603050405020304" pitchFamily="18" charset="-78"/>
              </a:rPr>
              <a:t>...فسيصطدمون بعدّة ألغازٍ ميتافيزيقيّة أو بالألغاز نفسها لا محالا والّتي لا يبدو أن هناك أيّ تفسير من الممكن أن يوضِّحها.</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38610518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فمهما كانت التّعبيرات اللّغويّة فليس لها ما وراء لغوي نهائيّاً، بل فقط شكل من أشكال الظّهور اللّغوي لا يمكن تجاوزه إلى أي تفسيرات، فليس هذا الوقع الميتافيزيقي للّغة سوى خدعة من ألاعيب اللّغة كما </a:t>
            </a:r>
            <a:r>
              <a:rPr lang="ar-MA" sz="1800" b="1" i="1">
                <a:effectLst/>
                <a:latin typeface="Calibri" panose="020F0502020204030204" pitchFamily="34" charset="0"/>
                <a:ea typeface="Times New Roman" panose="02020603050405020304" pitchFamily="18" charset="0"/>
                <a:cs typeface="Calibri" panose="020F0502020204030204" pitchFamily="34" charset="0"/>
              </a:rPr>
              <a:t>فيتجنشتاين</a:t>
            </a:r>
            <a:r>
              <a:rPr lang="ar-MA" sz="1800">
                <a:effectLst/>
                <a:latin typeface="Calibri" panose="020F0502020204030204" pitchFamily="34" charset="0"/>
                <a:ea typeface="Times New Roman" panose="02020603050405020304" pitchFamily="18" charset="0"/>
                <a:cs typeface="Calibri" panose="020F0502020204030204" pitchFamily="34" charset="0"/>
              </a:rPr>
              <a:t> نفسه أو ليس بتعبير </a:t>
            </a:r>
            <a:r>
              <a:rPr lang="ar-MA" sz="1800" b="1" i="1">
                <a:effectLst/>
                <a:latin typeface="Calibri" panose="020F0502020204030204" pitchFamily="34" charset="0"/>
                <a:ea typeface="Times New Roman" panose="02020603050405020304" pitchFamily="18" charset="0"/>
                <a:cs typeface="Calibri" panose="020F0502020204030204" pitchFamily="34" charset="0"/>
              </a:rPr>
              <a:t>هايدغر</a:t>
            </a:r>
            <a:r>
              <a:rPr lang="ar-MA" sz="1800">
                <a:effectLst/>
                <a:latin typeface="Calibri" panose="020F0502020204030204" pitchFamily="34" charset="0"/>
                <a:ea typeface="Times New Roman" panose="02020603050405020304" pitchFamily="18" charset="0"/>
                <a:cs typeface="Calibri" panose="020F0502020204030204" pitchFamily="34" charset="0"/>
              </a:rPr>
              <a:t> سوى ميتافيزيقا التّقنيّة يتقاطع معه في هذه النّقطة بالأساس، فلا </a:t>
            </a:r>
            <a:r>
              <a:rPr lang="ar-MA" sz="1800" b="1" i="1">
                <a:effectLst/>
                <a:latin typeface="Calibri" panose="020F0502020204030204" pitchFamily="34" charset="0"/>
                <a:ea typeface="Times New Roman" panose="02020603050405020304" pitchFamily="18" charset="0"/>
                <a:cs typeface="Calibri" panose="020F0502020204030204" pitchFamily="34" charset="0"/>
              </a:rPr>
              <a:t>فتجنشتين </a:t>
            </a:r>
            <a:r>
              <a:rPr lang="ar-MA" sz="1800">
                <a:effectLst/>
                <a:latin typeface="Calibri" panose="020F0502020204030204" pitchFamily="34" charset="0"/>
                <a:ea typeface="Times New Roman" panose="02020603050405020304" pitchFamily="18" charset="0"/>
                <a:cs typeface="Calibri" panose="020F0502020204030204" pitchFamily="34" charset="0"/>
              </a:rPr>
              <a:t>و</a:t>
            </a:r>
            <a:r>
              <a:rPr lang="ar-MA" sz="1800" b="1" i="1">
                <a:effectLst/>
                <a:latin typeface="Calibri" panose="020F0502020204030204" pitchFamily="34" charset="0"/>
                <a:ea typeface="Times New Roman" panose="02020603050405020304" pitchFamily="18" charset="0"/>
                <a:cs typeface="Calibri" panose="020F0502020204030204" pitchFamily="34" charset="0"/>
              </a:rPr>
              <a:t>هايدغر</a:t>
            </a:r>
            <a:r>
              <a:rPr lang="ar-MA" sz="1800">
                <a:effectLst/>
                <a:latin typeface="Calibri" panose="020F0502020204030204" pitchFamily="34" charset="0"/>
                <a:ea typeface="Times New Roman" panose="02020603050405020304" pitchFamily="18" charset="0"/>
                <a:cs typeface="Calibri" panose="020F0502020204030204" pitchFamily="34" charset="0"/>
              </a:rPr>
              <a:t> يقلّلان من أهميّة الدّراسة العلمية والفلسفيّة، إلاّ أن </a:t>
            </a:r>
            <a:r>
              <a:rPr lang="ar-MA" sz="1800" b="1" i="1">
                <a:effectLst/>
                <a:latin typeface="Calibri" panose="020F0502020204030204" pitchFamily="34" charset="0"/>
                <a:ea typeface="Times New Roman" panose="02020603050405020304" pitchFamily="18" charset="0"/>
                <a:cs typeface="Calibri" panose="020F0502020204030204" pitchFamily="34" charset="0"/>
              </a:rPr>
              <a:t>الأول</a:t>
            </a:r>
            <a:r>
              <a:rPr lang="ar-MA" sz="1800">
                <a:effectLst/>
                <a:latin typeface="Calibri" panose="020F0502020204030204" pitchFamily="34" charset="0"/>
                <a:ea typeface="Times New Roman" panose="02020603050405020304" pitchFamily="18" charset="0"/>
                <a:cs typeface="Calibri" panose="020F0502020204030204" pitchFamily="34" charset="0"/>
              </a:rPr>
              <a:t> يعتبر أن ذلك يجب أن يتم وفق قواعد لعبة لغويّة معيّنة دون إسقاطها على باقي الألعاب اللّغوية الأخرى وخنق تنوّعها واستمرارها المتجدِّد بحيث لا تكون الممارسة اللّغوية إلاّ منتظمة في لعبة لغويّة تعكس شكل حياة، </a:t>
            </a:r>
            <a:r>
              <a:rPr lang="ar-MA" sz="1800" b="1" i="1">
                <a:effectLst/>
                <a:latin typeface="Calibri" panose="020F0502020204030204" pitchFamily="34" charset="0"/>
                <a:ea typeface="Times New Roman" panose="02020603050405020304" pitchFamily="18" charset="0"/>
                <a:cs typeface="Calibri" panose="020F0502020204030204" pitchFamily="34" charset="0"/>
              </a:rPr>
              <a:t>والثّاني</a:t>
            </a:r>
            <a:r>
              <a:rPr lang="ar-MA" sz="1800">
                <a:effectLst/>
                <a:latin typeface="Calibri" panose="020F0502020204030204" pitchFamily="34" charset="0"/>
                <a:ea typeface="Times New Roman" panose="02020603050405020304" pitchFamily="18" charset="0"/>
                <a:cs typeface="Calibri" panose="020F0502020204030204" pitchFamily="34" charset="0"/>
              </a:rPr>
              <a:t> يعتبر أن ذلك يجب أن يتمّ بمراعاة التّجربة الّتي نخوضها عند الكلام لهذا كانت أبهى تجليّاتها في الشّعر.</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r" rtl="1"/>
            <a:r>
              <a:rPr lang="ar-MA" sz="1800" i="1">
                <a:effectLst/>
                <a:latin typeface="Calibri" panose="020F0502020204030204" pitchFamily="34" charset="0"/>
                <a:ea typeface="Times New Roman" panose="02020603050405020304" pitchFamily="18" charset="0"/>
                <a:cs typeface="Arial" panose="020B0604020202020204" pitchFamily="34" charset="0"/>
              </a:rPr>
              <a:t>سليفانأورو</a:t>
            </a:r>
            <a:r>
              <a:rPr lang="ar-MA" sz="1800">
                <a:effectLst/>
                <a:latin typeface="Calibri" panose="020F0502020204030204" pitchFamily="34" charset="0"/>
                <a:ea typeface="Times New Roman" panose="02020603050405020304" pitchFamily="18" charset="0"/>
                <a:cs typeface="Arial" panose="020B0604020202020204" pitchFamily="34" charset="0"/>
              </a:rPr>
              <a:t>، </a:t>
            </a:r>
            <a:r>
              <a:rPr lang="ar-MA" sz="1800" i="1">
                <a:effectLst/>
                <a:latin typeface="Calibri" panose="020F0502020204030204" pitchFamily="34" charset="0"/>
                <a:ea typeface="Times New Roman" panose="02020603050405020304" pitchFamily="18" charset="0"/>
                <a:cs typeface="Arial" panose="020B0604020202020204" pitchFamily="34" charset="0"/>
              </a:rPr>
              <a:t>جاكديشان</a:t>
            </a:r>
            <a:r>
              <a:rPr lang="ar-MA" sz="1800">
                <a:effectLst/>
                <a:latin typeface="Calibri" panose="020F0502020204030204" pitchFamily="34" charset="0"/>
                <a:ea typeface="Times New Roman" panose="02020603050405020304" pitchFamily="18" charset="0"/>
                <a:cs typeface="Arial" panose="020B0604020202020204" pitchFamily="34" charset="0"/>
              </a:rPr>
              <a:t>، </a:t>
            </a:r>
            <a:r>
              <a:rPr lang="ar-MA" sz="1800" i="1">
                <a:effectLst/>
                <a:latin typeface="Calibri" panose="020F0502020204030204" pitchFamily="34" charset="0"/>
                <a:ea typeface="Times New Roman" panose="02020603050405020304" pitchFamily="18" charset="0"/>
                <a:cs typeface="Arial" panose="020B0604020202020204" pitchFamily="34" charset="0"/>
              </a:rPr>
              <a:t>جمال كولوغلي</a:t>
            </a:r>
            <a:r>
              <a:rPr lang="ar-MA" sz="1800">
                <a:effectLst/>
                <a:latin typeface="Calibri" panose="020F0502020204030204" pitchFamily="34" charset="0"/>
                <a:ea typeface="Times New Roman" panose="02020603050405020304" pitchFamily="18" charset="0"/>
                <a:cs typeface="Arial" panose="020B0604020202020204" pitchFamily="34" charset="0"/>
              </a:rPr>
              <a:t>_</a:t>
            </a:r>
            <a:r>
              <a:rPr lang="ar-MA" sz="1800" b="1">
                <a:effectLst/>
                <a:latin typeface="Calibri" panose="020F0502020204030204" pitchFamily="34" charset="0"/>
                <a:ea typeface="Times New Roman" panose="02020603050405020304" pitchFamily="18" charset="0"/>
                <a:cs typeface="Arial" panose="020B0604020202020204" pitchFamily="34" charset="0"/>
              </a:rPr>
              <a:t>فلسفة اللغة</a:t>
            </a:r>
            <a:r>
              <a:rPr lang="ar-MA" sz="1800" b="1" i="1">
                <a:effectLst/>
                <a:latin typeface="Calibri" panose="020F0502020204030204" pitchFamily="34" charset="0"/>
                <a:ea typeface="Times New Roman" panose="02020603050405020304" pitchFamily="18" charset="0"/>
                <a:cs typeface="Arial" panose="020B0604020202020204" pitchFamily="34" charset="0"/>
              </a:rPr>
              <a:t>_ </a:t>
            </a:r>
            <a:r>
              <a:rPr lang="ar-MA" sz="1800">
                <a:effectLst/>
                <a:latin typeface="Calibri" panose="020F0502020204030204" pitchFamily="34" charset="0"/>
                <a:ea typeface="Times New Roman" panose="02020603050405020304" pitchFamily="18" charset="0"/>
                <a:cs typeface="Arial" panose="020B0604020202020204" pitchFamily="34" charset="0"/>
              </a:rPr>
              <a:t>ترجمة وتقديم بسام بركة _مراجعة: </a:t>
            </a:r>
            <a:r>
              <a:rPr lang="ar-MA" sz="1800" i="1">
                <a:effectLst/>
                <a:latin typeface="Calibri" panose="020F0502020204030204" pitchFamily="34" charset="0"/>
                <a:ea typeface="Times New Roman" panose="02020603050405020304" pitchFamily="18" charset="0"/>
                <a:cs typeface="Arial" panose="020B0604020202020204" pitchFamily="34" charset="0"/>
              </a:rPr>
              <a:t>ميشال زكريا</a:t>
            </a:r>
            <a:r>
              <a:rPr lang="ar-MA" sz="1800">
                <a:effectLst/>
                <a:latin typeface="Calibri" panose="020F0502020204030204" pitchFamily="34" charset="0"/>
                <a:ea typeface="Times New Roman" panose="02020603050405020304" pitchFamily="18" charset="0"/>
                <a:cs typeface="Arial" panose="020B0604020202020204" pitchFamily="34" charset="0"/>
              </a:rPr>
              <a:t>_المنظمة العربيّة للتّرجمة_ الطّبعة الأولى بيروت _يوليو </a:t>
            </a:r>
            <a:r>
              <a:rPr lang="ar-MA" sz="1800" b="1" i="1">
                <a:effectLst/>
                <a:latin typeface="Calibri" panose="020F0502020204030204" pitchFamily="34" charset="0"/>
                <a:ea typeface="Times New Roman" panose="02020603050405020304" pitchFamily="18" charset="0"/>
                <a:cs typeface="Arial" panose="020B0604020202020204" pitchFamily="34" charset="0"/>
              </a:rPr>
              <a:t>2012</a:t>
            </a:r>
            <a:r>
              <a:rPr lang="ar-MA" sz="1800" i="1">
                <a:effectLst/>
                <a:latin typeface="Calibri" panose="020F0502020204030204" pitchFamily="34" charset="0"/>
                <a:ea typeface="Times New Roman" panose="02020603050405020304" pitchFamily="18" charset="0"/>
                <a:cs typeface="Arial" panose="020B0604020202020204" pitchFamily="34" charset="0"/>
              </a:rPr>
              <a:t> ص: </a:t>
            </a:r>
            <a:r>
              <a:rPr lang="ar-MA" sz="1800" b="1" i="1">
                <a:effectLst/>
                <a:latin typeface="Calibri" panose="020F0502020204030204" pitchFamily="34" charset="0"/>
                <a:ea typeface="Times New Roman" panose="02020603050405020304" pitchFamily="18" charset="0"/>
                <a:cs typeface="Arial" panose="020B0604020202020204" pitchFamily="34" charset="0"/>
              </a:rPr>
              <a:t>385</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8846646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إذن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يرى أن أكثر الأشياء الحاملة للميثولوجيا هي اللّغة، وذلك حين تحاول إخضاع العالم لقواعدها النحوية أو حينما يحاول الفيلسوف أو الميتافيزيقي التعبير عن معنى غير واضح، يكون بذلك عنّف اللغة وجعلها تخرج عن وظيفتها وتتجاوز حدودها وقواعدها كلعب لغوية محددة بقواعد وأنماط عيش وأشكال الحياة، فعندما نسمع عبارة حركة الآلة فنعتقد أن هناك حياة أو مبدأ داخلي للآلة أو حتى عندما "يسمع الأشخاص البدائيون طريقة كلام أشخاص متحضرين ومتمدنين فيسيئون فهمها، فيستنتجون من تأويلهم أغرب </a:t>
            </a:r>
            <a:r>
              <a:rPr lang="ar-MA" sz="2400" b="1" dirty="0" err="1">
                <a:latin typeface="Calibri" panose="020F0502020204030204" pitchFamily="34" charset="0"/>
                <a:cs typeface="Simplified Arabic" panose="02020603050405020304" pitchFamily="18" charset="-78"/>
              </a:rPr>
              <a:t>الاستنتاجات".فما</a:t>
            </a:r>
            <a:r>
              <a:rPr lang="ar-MA" sz="2400" b="1" dirty="0">
                <a:latin typeface="Calibri" panose="020F0502020204030204" pitchFamily="34" charset="0"/>
                <a:cs typeface="Simplified Arabic" panose="02020603050405020304" pitchFamily="18" charset="-78"/>
              </a:rPr>
              <a:t> فعلته الفلسفة في تاريخها هو أنّها أزالت ميثولوجيا متخيّلة مبنية على خيال الإنسان، فقد أنتج بها أساطير وخرافات فسّر بها الكون أغلبها ناتجة عن دهشته من العالم، وما فعلته الفلسفة سوى أنها وضعت ميثولوجيا مفكر فيها </a:t>
            </a:r>
            <a:r>
              <a:rPr lang="ar-MA" sz="2400" b="1" dirty="0" err="1">
                <a:latin typeface="Calibri" panose="020F0502020204030204" pitchFamily="34" charset="0"/>
                <a:cs typeface="Simplified Arabic" panose="02020603050405020304" pitchFamily="18" charset="-78"/>
              </a:rPr>
              <a:t>ومعقلنة</a:t>
            </a:r>
            <a:r>
              <a:rPr lang="ar-MA" sz="2400" b="1" dirty="0">
                <a:latin typeface="Calibri" panose="020F0502020204030204" pitchFamily="34" charset="0"/>
                <a:cs typeface="Simplified Arabic" panose="02020603050405020304" pitchFamily="18" charset="-78"/>
              </a:rPr>
              <a:t> هي الميتافيزيقا.</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SA" sz="2400" b="1" dirty="0">
                <a:latin typeface="Calibri" panose="020F0502020204030204" pitchFamily="34" charset="0"/>
                <a:cs typeface="Simplified Arabic" panose="02020603050405020304" pitchFamily="18" charset="-78"/>
              </a:rPr>
              <a:t>لودفيغ </a:t>
            </a:r>
            <a:r>
              <a:rPr lang="ar-SA" sz="2400" b="1" dirty="0" err="1">
                <a:latin typeface="Calibri" panose="020F0502020204030204" pitchFamily="34" charset="0"/>
                <a:cs typeface="Simplified Arabic" panose="02020603050405020304" pitchFamily="18" charset="-78"/>
              </a:rPr>
              <a:t>فتجنشتاين</a:t>
            </a:r>
            <a:r>
              <a:rPr lang="ar-MA" sz="2400" b="1" dirty="0">
                <a:latin typeface="Calibri" panose="020F0502020204030204" pitchFamily="34" charset="0"/>
                <a:cs typeface="Simplified Arabic" panose="02020603050405020304" pitchFamily="18" charset="-78"/>
              </a:rPr>
              <a:t>_ملاحظات حول الغصن الذهبي </a:t>
            </a:r>
            <a:r>
              <a:rPr lang="ar-MA" sz="2400" b="1" dirty="0" err="1">
                <a:latin typeface="Calibri" panose="020F0502020204030204" pitchFamily="34" charset="0"/>
                <a:cs typeface="Simplified Arabic" panose="02020603050405020304" pitchFamily="18" charset="-78"/>
              </a:rPr>
              <a:t>لفرايزر_كتاب</a:t>
            </a:r>
            <a:r>
              <a:rPr lang="ar-MA" sz="2400" b="1" dirty="0">
                <a:latin typeface="Calibri" panose="020F0502020204030204" pitchFamily="34" charset="0"/>
                <a:cs typeface="Simplified Arabic" panose="02020603050405020304" pitchFamily="18" charset="-78"/>
              </a:rPr>
              <a:t> في الأخلاق والدين والسّحر، ترجمة وتقديم حسن </a:t>
            </a:r>
            <a:r>
              <a:rPr lang="ar-MA" sz="2400" b="1" dirty="0" err="1">
                <a:latin typeface="Calibri" panose="020F0502020204030204" pitchFamily="34" charset="0"/>
                <a:cs typeface="Simplified Arabic" panose="02020603050405020304" pitchFamily="18" charset="-78"/>
              </a:rPr>
              <a:t>أحجيج</a:t>
            </a:r>
            <a:r>
              <a:rPr lang="ar-MA" sz="2400" b="1" dirty="0">
                <a:latin typeface="Calibri" panose="020F0502020204030204" pitchFamily="34" charset="0"/>
                <a:cs typeface="Simplified Arabic" panose="02020603050405020304" pitchFamily="18" charset="-78"/>
              </a:rPr>
              <a:t> _ مصر العربية للنّشر والتّوزيع 2019 ص:140</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المصدر الفقرة </a:t>
            </a:r>
            <a:r>
              <a:rPr lang="ar-MA" sz="1800" dirty="0">
                <a:effectLst/>
                <a:latin typeface="Calibri" panose="020F0502020204030204" pitchFamily="34" charset="0"/>
                <a:ea typeface="Times New Roman" panose="02020603050405020304" pitchFamily="18" charset="0"/>
                <a:cs typeface="Arial" panose="020B0604020202020204" pitchFamily="34" charset="0"/>
              </a:rPr>
              <a:t>194.</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4623952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46345" y="729641"/>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إن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هنا يتقاطع مع تصور شوبنهاور في أن الدّهشة هي سبب </a:t>
            </a:r>
            <a:r>
              <a:rPr lang="ar-MA" sz="2400" b="1" dirty="0" err="1">
                <a:latin typeface="Calibri" panose="020F0502020204030204" pitchFamily="34" charset="0"/>
                <a:cs typeface="Simplified Arabic" panose="02020603050405020304" pitchFamily="18" charset="-78"/>
              </a:rPr>
              <a:t>التّفلسف"الإنسان</a:t>
            </a:r>
            <a:r>
              <a:rPr lang="ar-MA" sz="2400" b="1" dirty="0">
                <a:latin typeface="Calibri" panose="020F0502020204030204" pitchFamily="34" charset="0"/>
                <a:cs typeface="Simplified Arabic" panose="02020603050405020304" pitchFamily="18" charset="-78"/>
              </a:rPr>
              <a:t> لديه دافع للاصطدام بحدود اللّغة، تامّل الدّهشة من أيّ  شيء موجود.....هذه الدهشة لا يمكن التعبير عنها في صيغة سؤال ومن ثم لا توجد إجابة، وكل شيء نقوله آنذاك ليس سوى لغو ومع ذلك نحن نصطدم بحد اللّغة"، فما يميز الفيلسوف هو اندهاشه من الحالات العادية فلا يميز لا بين الحالة العادية والحالة غير العادية لكن مع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هذه المرة على مستوى استعمال اللغة، بينما الإنسان العادي لا يندهش إلا من الحالات الخارقة للعادة، وهذا ما جعل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يرى أن تعاقب الأنساق الفلسفية وتتالي المشكلات الميتافيزيقية دليل على مرض الفلسفة وعجزها، كما إلا أنه لا يرفضها جملة أو بشكل قطع يبل فقط يرى بالتخلي عن مشاكلها وذلك عن طريق توضيحها، فتكون الفلسفة هنا طريقة تداوي من مشاكل خلقتها محاولات تفلسفنا، فتصبح الفلسفة ذات وظيفة علاجية.</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فكيف يمكن أن تكون للفلسفة وظيفة علاجية داخل تصور – نظرية ألعاب اللغة- عند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الثاني؟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en-US" sz="2400" b="1" dirty="0">
                <a:latin typeface="Calibri" panose="020F0502020204030204" pitchFamily="34" charset="0"/>
                <a:cs typeface="Simplified Arabic" panose="02020603050405020304" pitchFamily="18" charset="-78"/>
              </a:rPr>
              <a:t>Wittgenstein and the Vienna Circle p :68</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52602559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342900"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1800" b="1" u="sng">
                <a:effectLst/>
                <a:latin typeface="Calibri" panose="020F0502020204030204" pitchFamily="34" charset="0"/>
                <a:ea typeface="Calibri" panose="020F0502020204030204" pitchFamily="34" charset="0"/>
                <a:cs typeface="Calibri" panose="020F0502020204030204" pitchFamily="34" charset="0"/>
              </a:rPr>
              <a:t>الفلسفة كوصفة علاج:</a:t>
            </a:r>
            <a:endParaRPr lang="fr-MA" sz="180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يعالج نمط عصر بتغيير الناس لنمط حياتهم، وكذا تعالج الأمراض الفلسفية بتغيير نمط التفكير، فليس هناك نمط تفكير محدد وبالتالي ليست هناك طريقة تداوي محددة،هذا ما ورد في </a:t>
            </a:r>
            <a:r>
              <a:rPr lang="ar-MA" sz="1800" b="1" i="1">
                <a:effectLst/>
                <a:latin typeface="Calibri" panose="020F0502020204030204" pitchFamily="34" charset="0"/>
                <a:ea typeface="Times New Roman" panose="02020603050405020304" pitchFamily="18" charset="0"/>
                <a:cs typeface="Calibri" panose="020F0502020204030204" pitchFamily="34" charset="0"/>
              </a:rPr>
              <a:t>تحقيقات فيتجنشتاين</a:t>
            </a:r>
            <a:r>
              <a:rPr lang="ar-MA" sz="1800">
                <a:effectLst/>
                <a:latin typeface="Calibri" panose="020F0502020204030204" pitchFamily="34" charset="0"/>
                <a:ea typeface="Times New Roman" panose="02020603050405020304" pitchFamily="18" charset="0"/>
                <a:cs typeface="Calibri" panose="020F0502020204030204" pitchFamily="34" charset="0"/>
              </a:rPr>
              <a:t> فقد كان مثالا للفيلسوف الذي ما استقرّ في أفكار إلاّ وغيّرها وعدّلها، فقد يظهر كمحلّلٍ نفسيٍّ للّغة ممّا يبرز فيها من أمراض فلسفيّة.</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Bef>
                <a:spcPts val="600"/>
              </a:spcBef>
              <a:spcAft>
                <a:spcPts val="1000"/>
              </a:spcAft>
              <a:tabLst>
                <a:tab pos="630555" algn="l"/>
                <a:tab pos="1980565" algn="l"/>
                <a:tab pos="5130800" algn="ctr"/>
              </a:tabLst>
            </a:pPr>
            <a:r>
              <a:rPr lang="ar-MA" sz="1800">
                <a:effectLst/>
                <a:latin typeface="Calibri" panose="020F0502020204030204" pitchFamily="34" charset="0"/>
                <a:ea typeface="Times New Roman" panose="02020603050405020304" pitchFamily="18" charset="0"/>
                <a:cs typeface="Calibri" panose="020F0502020204030204" pitchFamily="34" charset="0"/>
              </a:rPr>
              <a:t> أصبحت مع </a:t>
            </a:r>
            <a:r>
              <a:rPr lang="ar-MA" sz="1800" b="1" i="1">
                <a:effectLst/>
                <a:latin typeface="Calibri" panose="020F0502020204030204" pitchFamily="34" charset="0"/>
                <a:ea typeface="Times New Roman" panose="02020603050405020304" pitchFamily="18" charset="0"/>
                <a:cs typeface="Calibri" panose="020F0502020204030204" pitchFamily="34" charset="0"/>
              </a:rPr>
              <a:t>فيتجنشتاين</a:t>
            </a:r>
            <a:r>
              <a:rPr lang="ar-MA" sz="1800">
                <a:effectLst/>
                <a:latin typeface="Calibri" panose="020F0502020204030204" pitchFamily="34" charset="0"/>
                <a:ea typeface="Times New Roman" panose="02020603050405020304" pitchFamily="18" charset="0"/>
                <a:cs typeface="Calibri" panose="020F0502020204030204" pitchFamily="34" charset="0"/>
              </a:rPr>
              <a:t> أمراض الفكر من عوارض التّفكير الفلسفي، شخّص هذه الحالة بداية منه فوجد أنّ هناك أجزاء من </a:t>
            </a:r>
            <a:r>
              <a:rPr lang="ar-MA" sz="1800" b="1" i="1">
                <a:effectLst/>
                <a:latin typeface="Calibri" panose="020F0502020204030204" pitchFamily="34" charset="0"/>
                <a:ea typeface="Times New Roman" panose="02020603050405020304" pitchFamily="18" charset="0"/>
                <a:cs typeface="Calibri" panose="020F0502020204030204" pitchFamily="34" charset="0"/>
              </a:rPr>
              <a:t>الرِّسالة</a:t>
            </a:r>
            <a:r>
              <a:rPr lang="ar-MA" sz="1800">
                <a:effectLst/>
                <a:latin typeface="Calibri" panose="020F0502020204030204" pitchFamily="34" charset="0"/>
                <a:ea typeface="Times New Roman" panose="02020603050405020304" pitchFamily="18" charset="0"/>
                <a:cs typeface="Calibri" panose="020F0502020204030204" pitchFamily="34" charset="0"/>
              </a:rPr>
              <a:t> لم تكن سوى افتتان باللّغة العلميّة أصابه في الفترة الأولى من حياته الفكريّة، فقد قابل فيتجنشتاين بين فلسفة رديئة وأخرى جيِّدة، جعل فيها من الثانيّة أداة تزيل القناع عن الفيلسوف الكامن في كلِّ فردٍ منّا، حيث كانت </a:t>
            </a:r>
            <a:r>
              <a:rPr lang="ar-MA" sz="1800" b="1">
                <a:effectLst/>
                <a:latin typeface="Calibri" panose="020F0502020204030204" pitchFamily="34" charset="0"/>
                <a:ea typeface="Times New Roman" panose="02020603050405020304" pitchFamily="18" charset="0"/>
                <a:cs typeface="Calibri" panose="020F0502020204030204" pitchFamily="34" charset="0"/>
              </a:rPr>
              <a:t>الفلسفة بالنِّسبة إليه نشاطا تشخيصيّا دائما </a:t>
            </a:r>
            <a:r>
              <a:rPr lang="ar-MA" sz="1800">
                <a:effectLst/>
                <a:latin typeface="Calibri" panose="020F0502020204030204" pitchFamily="34" charset="0"/>
                <a:ea typeface="Times New Roman" panose="02020603050405020304" pitchFamily="18" charset="0"/>
                <a:cs typeface="Calibri" panose="020F0502020204030204" pitchFamily="34" charset="0"/>
              </a:rPr>
              <a:t>للكشف عن الأمراض الّتي تلازم معارفنا كخلطٍ، وتلازم كيفيّة إدراكنا كأوهامٍ </a:t>
            </a:r>
            <a:r>
              <a:rPr lang="ar-MA" sz="1800" b="1" i="1">
                <a:effectLst/>
                <a:latin typeface="Calibri" panose="020F0502020204030204" pitchFamily="34" charset="0"/>
                <a:ea typeface="Times New Roman" panose="02020603050405020304" pitchFamily="18" charset="0"/>
                <a:cs typeface="Calibri" panose="020F0502020204030204" pitchFamily="34" charset="0"/>
              </a:rPr>
              <a:t>"فالفيلسوف هو الشّخص المطالب بأن يعالج في نفسه أمراض الفهم قبل أن يتمكّن من بلوغ مفاهيم الإدراك السليم"</a:t>
            </a:r>
            <a:r>
              <a:rPr lang="ar-MA" sz="1800" i="1">
                <a:effectLst/>
                <a:latin typeface="Calibri" panose="020F0502020204030204" pitchFamily="34" charset="0"/>
                <a:ea typeface="Times New Roman" panose="02020603050405020304" pitchFamily="18" charset="0"/>
                <a:cs typeface="Calibri" panose="020F0502020204030204" pitchFamily="34" charset="0"/>
              </a:rPr>
              <a:t> </a:t>
            </a:r>
            <a:r>
              <a:rPr lang="ar-MA" sz="1800">
                <a:effectLst/>
                <a:latin typeface="Calibri" panose="020F0502020204030204" pitchFamily="34" charset="0"/>
                <a:ea typeface="Times New Roman" panose="02020603050405020304" pitchFamily="18" charset="0"/>
                <a:cs typeface="Calibri" panose="020F0502020204030204" pitchFamily="34" charset="0"/>
              </a:rPr>
              <a:t>فقد اعتبر أن الأنظمة الفلسفيّة تعبير عن خللٍ عقليٍّ أو حتّى عوارض لمرضٍّ أو نقصٍ مسّ العقل والجسد ككلّ، فرغم عدم اقتناع </a:t>
            </a:r>
            <a:r>
              <a:rPr lang="ar-MA" sz="1800" b="1" i="1">
                <a:effectLst/>
                <a:latin typeface="Calibri" panose="020F0502020204030204" pitchFamily="34" charset="0"/>
                <a:ea typeface="Times New Roman" panose="02020603050405020304" pitchFamily="18" charset="0"/>
                <a:cs typeface="Calibri" panose="020F0502020204030204" pitchFamily="34" charset="0"/>
              </a:rPr>
              <a:t>فتجنشتين</a:t>
            </a:r>
            <a:r>
              <a:rPr lang="ar-MA" sz="1800">
                <a:effectLst/>
                <a:latin typeface="Calibri" panose="020F0502020204030204" pitchFamily="34" charset="0"/>
                <a:ea typeface="Times New Roman" panose="02020603050405020304" pitchFamily="18" charset="0"/>
                <a:cs typeface="Calibri" panose="020F0502020204030204" pitchFamily="34" charset="0"/>
              </a:rPr>
              <a:t> بالتحليل النفسي لدى  </a:t>
            </a:r>
            <a:r>
              <a:rPr lang="ar-MA" sz="1800" b="1" i="1">
                <a:effectLst/>
                <a:latin typeface="Calibri" panose="020F0502020204030204" pitchFamily="34" charset="0"/>
                <a:ea typeface="Times New Roman" panose="02020603050405020304" pitchFamily="18" charset="0"/>
                <a:cs typeface="Calibri" panose="020F0502020204030204" pitchFamily="34" charset="0"/>
              </a:rPr>
              <a:t>فرويد </a:t>
            </a:r>
            <a:r>
              <a:rPr lang="ar-MA" sz="1800">
                <a:effectLst/>
                <a:latin typeface="Calibri" panose="020F0502020204030204" pitchFamily="34" charset="0"/>
                <a:ea typeface="Times New Roman" panose="02020603050405020304" pitchFamily="18" charset="0"/>
                <a:cs typeface="Calibri" panose="020F0502020204030204" pitchFamily="34" charset="0"/>
              </a:rPr>
              <a:t>وإدانته لمبدأ العلمويّة الذي يستند عليه ومعرفته المحدودة بأعماله ( </a:t>
            </a:r>
            <a:r>
              <a:rPr lang="ar-MA" sz="1800" i="1">
                <a:effectLst/>
                <a:latin typeface="Calibri" panose="020F0502020204030204" pitchFamily="34" charset="0"/>
                <a:ea typeface="Times New Roman" panose="02020603050405020304" pitchFamily="18" charset="0"/>
                <a:cs typeface="Calibri" panose="020F0502020204030204" pitchFamily="34" charset="0"/>
              </a:rPr>
              <a:t>فلم</a:t>
            </a:r>
            <a:r>
              <a:rPr lang="ar-MA" sz="1800">
                <a:effectLst/>
                <a:latin typeface="Calibri" panose="020F0502020204030204" pitchFamily="34" charset="0"/>
                <a:ea typeface="Times New Roman" panose="02020603050405020304" pitchFamily="18" charset="0"/>
                <a:cs typeface="Calibri" panose="020F0502020204030204" pitchFamily="34" charset="0"/>
              </a:rPr>
              <a:t> يعرفه </a:t>
            </a:r>
            <a:r>
              <a:rPr lang="ar-MA" sz="1800" i="1">
                <a:effectLst/>
                <a:latin typeface="Calibri" panose="020F0502020204030204" pitchFamily="34" charset="0"/>
                <a:ea typeface="Times New Roman" panose="02020603050405020304" pitchFamily="18" charset="0"/>
                <a:cs typeface="Calibri" panose="020F0502020204030204" pitchFamily="34" charset="0"/>
              </a:rPr>
              <a:t>إلاّ عن طريق أخته تابعت العلاج وفق تقنيّة التحليل النفسي عند </a:t>
            </a:r>
            <a:r>
              <a:rPr lang="ar-MA" sz="1800" b="1" i="1">
                <a:effectLst/>
                <a:latin typeface="Calibri" panose="020F0502020204030204" pitchFamily="34" charset="0"/>
                <a:ea typeface="Times New Roman" panose="02020603050405020304" pitchFamily="18" charset="0"/>
                <a:cs typeface="Calibri" panose="020F0502020204030204" pitchFamily="34" charset="0"/>
              </a:rPr>
              <a:t>فرويد </a:t>
            </a:r>
            <a:r>
              <a:rPr lang="ar-MA" sz="1800" i="1">
                <a:effectLst/>
                <a:latin typeface="Calibri" panose="020F0502020204030204" pitchFamily="34" charset="0"/>
                <a:ea typeface="Times New Roman" panose="02020603050405020304" pitchFamily="18" charset="0"/>
                <a:cs typeface="Calibri" panose="020F0502020204030204" pitchFamily="34" charset="0"/>
              </a:rPr>
              <a:t>نفسه</a:t>
            </a:r>
            <a:r>
              <a:rPr lang="ar-MA" sz="1800">
                <a:effectLst/>
                <a:latin typeface="Calibri" panose="020F0502020204030204" pitchFamily="34" charset="0"/>
                <a:ea typeface="Times New Roman" panose="02020603050405020304" pitchFamily="18" charset="0"/>
                <a:cs typeface="Calibri" panose="020F0502020204030204" pitchFamily="34" charset="0"/>
              </a:rPr>
              <a:t>) إلاّ أنّه ما ينفكّ يستعين بنموذج التقنيّة التّحليليّة بصفتها استعارة لمنهجيّته الخاصّة فلا بدّ أن يصل صدى الصدمة السيكولوجيّة (لاوعي فرويد) حتّى إلى مناطق فلسفة اللّغة، فيتقاطع </a:t>
            </a:r>
            <a:r>
              <a:rPr lang="ar-MA" sz="1800" b="1" i="1">
                <a:effectLst/>
                <a:latin typeface="Calibri" panose="020F0502020204030204" pitchFamily="34" charset="0"/>
                <a:ea typeface="Times New Roman" panose="02020603050405020304" pitchFamily="18" charset="0"/>
                <a:cs typeface="Calibri" panose="020F0502020204030204" pitchFamily="34" charset="0"/>
              </a:rPr>
              <a:t>فيتجنشتاين </a:t>
            </a:r>
            <a:r>
              <a:rPr lang="ar-MA" sz="1800">
                <a:effectLst/>
                <a:latin typeface="Calibri" panose="020F0502020204030204" pitchFamily="34" charset="0"/>
                <a:ea typeface="Times New Roman" panose="02020603050405020304" pitchFamily="18" charset="0"/>
                <a:cs typeface="Calibri" panose="020F0502020204030204" pitchFamily="34" charset="0"/>
              </a:rPr>
              <a:t>حتّى مع </a:t>
            </a:r>
            <a:r>
              <a:rPr lang="ar-MA" sz="1800" b="1" i="1">
                <a:effectLst/>
                <a:latin typeface="Calibri" panose="020F0502020204030204" pitchFamily="34" charset="0"/>
                <a:ea typeface="Times New Roman" panose="02020603050405020304" pitchFamily="18" charset="0"/>
                <a:cs typeface="Calibri" panose="020F0502020204030204" pitchFamily="34" charset="0"/>
              </a:rPr>
              <a:t>نيتشه</a:t>
            </a:r>
            <a:r>
              <a:rPr lang="ar-MA" sz="1800">
                <a:effectLst/>
                <a:latin typeface="Calibri" panose="020F0502020204030204" pitchFamily="34" charset="0"/>
                <a:ea typeface="Times New Roman" panose="02020603050405020304" pitchFamily="18" charset="0"/>
                <a:cs typeface="Calibri" panose="020F0502020204030204" pitchFamily="34" charset="0"/>
              </a:rPr>
              <a:t> في إبرازه لطّبيعة </a:t>
            </a:r>
            <a:r>
              <a:rPr lang="ar-MA" sz="1800" u="sng">
                <a:effectLst/>
                <a:latin typeface="Calibri" panose="020F0502020204030204" pitchFamily="34" charset="0"/>
                <a:ea typeface="Times New Roman" panose="02020603050405020304" pitchFamily="18" charset="0"/>
                <a:cs typeface="Calibri" panose="020F0502020204030204" pitchFamily="34" charset="0"/>
              </a:rPr>
              <a:t>تشخيصيّة</a:t>
            </a:r>
            <a:r>
              <a:rPr lang="ar-MA" sz="1800">
                <a:effectLst/>
                <a:latin typeface="Calibri" panose="020F0502020204030204" pitchFamily="34" charset="0"/>
                <a:ea typeface="Times New Roman" panose="02020603050405020304" pitchFamily="18" charset="0"/>
                <a:cs typeface="Calibri" panose="020F0502020204030204" pitchFamily="34" charset="0"/>
              </a:rPr>
              <a:t> للفلسفة وكذا لوظيفتها </a:t>
            </a:r>
            <a:r>
              <a:rPr lang="ar-MA" sz="1800" u="sng">
                <a:effectLst/>
                <a:latin typeface="Calibri" panose="020F0502020204030204" pitchFamily="34" charset="0"/>
                <a:ea typeface="Times New Roman" panose="02020603050405020304" pitchFamily="18" charset="0"/>
                <a:cs typeface="Calibri" panose="020F0502020204030204" pitchFamily="34" charset="0"/>
              </a:rPr>
              <a:t>العلاجيّة</a:t>
            </a:r>
            <a:r>
              <a:rPr lang="ar-MA" sz="1800">
                <a:effectLst/>
                <a:latin typeface="Calibri" panose="020F0502020204030204" pitchFamily="34" charset="0"/>
                <a:ea typeface="Times New Roman" panose="02020603050405020304" pitchFamily="18" charset="0"/>
                <a:cs typeface="Calibri" panose="020F0502020204030204" pitchFamily="34" charset="0"/>
              </a:rPr>
              <a:t>، شخّص </a:t>
            </a:r>
            <a:r>
              <a:rPr lang="ar-MA" sz="1800" b="1">
                <a:effectLst/>
                <a:latin typeface="Calibri" panose="020F0502020204030204" pitchFamily="34" charset="0"/>
                <a:ea typeface="Times New Roman" panose="02020603050405020304" pitchFamily="18" charset="0"/>
                <a:cs typeface="Calibri" panose="020F0502020204030204" pitchFamily="34" charset="0"/>
              </a:rPr>
              <a:t>فيتجنشتاين</a:t>
            </a:r>
            <a:r>
              <a:rPr lang="ar-MA" sz="1800">
                <a:effectLst/>
                <a:latin typeface="Calibri" panose="020F0502020204030204" pitchFamily="34" charset="0"/>
                <a:ea typeface="Times New Roman" panose="02020603050405020304" pitchFamily="18" charset="0"/>
                <a:cs typeface="Calibri" panose="020F0502020204030204" pitchFamily="34" charset="0"/>
              </a:rPr>
              <a:t> الأمراض الفلسفية ليستشفّ أصلها في الأسباب التّالية: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r>
              <a:rPr lang="fr-MA" sz="1800">
                <a:effectLst/>
                <a:latin typeface="Calibri" panose="020F0502020204030204" pitchFamily="34" charset="0"/>
                <a:ea typeface="Times New Roman" panose="02020603050405020304" pitchFamily="18" charset="0"/>
                <a:cs typeface="Arial" panose="020B0604020202020204" pitchFamily="34" charset="0"/>
              </a:rPr>
              <a:t>4-</a:t>
            </a:r>
            <a:r>
              <a:rPr lang="fr-MA" sz="1800" i="1">
                <a:effectLst/>
                <a:latin typeface="Calibri" panose="020F0502020204030204" pitchFamily="34" charset="0"/>
                <a:ea typeface="Times New Roman" panose="02020603050405020304" pitchFamily="18" charset="0"/>
                <a:cs typeface="Arial" panose="020B0604020202020204" pitchFamily="34" charset="0"/>
              </a:rPr>
              <a:t>Wittgenstein</a:t>
            </a:r>
            <a:r>
              <a:rPr lang="fr-MA" sz="1800">
                <a:effectLst/>
                <a:latin typeface="Calibri" panose="020F0502020204030204" pitchFamily="34" charset="0"/>
                <a:ea typeface="Times New Roman" panose="02020603050405020304" pitchFamily="18" charset="0"/>
                <a:cs typeface="Arial" panose="020B0604020202020204" pitchFamily="34" charset="0"/>
              </a:rPr>
              <a:t>, </a:t>
            </a:r>
            <a:r>
              <a:rPr lang="fr-MA" sz="1800" b="1" i="1">
                <a:effectLst/>
                <a:latin typeface="Calibri" panose="020F0502020204030204" pitchFamily="34" charset="0"/>
                <a:ea typeface="Times New Roman" panose="02020603050405020304" pitchFamily="18" charset="0"/>
                <a:cs typeface="Arial" panose="020B0604020202020204" pitchFamily="34" charset="0"/>
              </a:rPr>
              <a:t>Remarques</a:t>
            </a:r>
            <a:r>
              <a:rPr lang="fr-MA" sz="1800" b="1" i="1">
                <a:effectLst/>
                <a:latin typeface="Arial" panose="020B0604020202020204" pitchFamily="34" charset="0"/>
                <a:ea typeface="Times New Roman" panose="02020603050405020304" pitchFamily="18" charset="0"/>
                <a:cs typeface="Arial" panose="020B0604020202020204" pitchFamily="34" charset="0"/>
              </a:rPr>
              <a:t> </a:t>
            </a:r>
            <a:r>
              <a:rPr lang="fr-MA" sz="1800" b="1" i="1">
                <a:effectLst/>
                <a:latin typeface="Calibri" panose="020F0502020204030204" pitchFamily="34" charset="0"/>
                <a:ea typeface="Times New Roman" panose="02020603050405020304" pitchFamily="18" charset="0"/>
                <a:cs typeface="Arial" panose="020B0604020202020204" pitchFamily="34" charset="0"/>
              </a:rPr>
              <a:t>sur</a:t>
            </a:r>
            <a:r>
              <a:rPr lang="fr-MA" sz="1800" b="1" i="1">
                <a:effectLst/>
                <a:latin typeface="Arial" panose="020B0604020202020204" pitchFamily="34" charset="0"/>
                <a:ea typeface="Times New Roman" panose="02020603050405020304" pitchFamily="18" charset="0"/>
                <a:cs typeface="Arial" panose="020B0604020202020204" pitchFamily="34" charset="0"/>
              </a:rPr>
              <a:t> </a:t>
            </a:r>
            <a:r>
              <a:rPr lang="fr-MA" sz="1800" b="1" i="1">
                <a:effectLst/>
                <a:latin typeface="Calibri" panose="020F0502020204030204" pitchFamily="34" charset="0"/>
                <a:ea typeface="Times New Roman" panose="02020603050405020304" pitchFamily="18" charset="0"/>
                <a:cs typeface="Arial" panose="020B0604020202020204" pitchFamily="34" charset="0"/>
              </a:rPr>
              <a:t>les</a:t>
            </a:r>
            <a:r>
              <a:rPr lang="fr-MA" sz="1800" b="1" i="1">
                <a:effectLst/>
                <a:latin typeface="Arial" panose="020B0604020202020204" pitchFamily="34" charset="0"/>
                <a:ea typeface="Times New Roman" panose="02020603050405020304" pitchFamily="18" charset="0"/>
                <a:cs typeface="Arial" panose="020B0604020202020204" pitchFamily="34" charset="0"/>
              </a:rPr>
              <a:t> </a:t>
            </a:r>
            <a:r>
              <a:rPr lang="fr-MA" sz="1800" b="1" i="1">
                <a:effectLst/>
                <a:latin typeface="Calibri" panose="020F0502020204030204" pitchFamily="34" charset="0"/>
                <a:ea typeface="Times New Roman" panose="02020603050405020304" pitchFamily="18" charset="0"/>
                <a:cs typeface="Arial" panose="020B0604020202020204" pitchFamily="34" charset="0"/>
              </a:rPr>
              <a:t>fondements</a:t>
            </a:r>
            <a:r>
              <a:rPr lang="fr-MA" sz="1800" b="1" i="1">
                <a:effectLst/>
                <a:latin typeface="Arial" panose="020B0604020202020204" pitchFamily="34" charset="0"/>
                <a:ea typeface="Times New Roman" panose="02020603050405020304" pitchFamily="18" charset="0"/>
                <a:cs typeface="Arial" panose="020B0604020202020204" pitchFamily="34" charset="0"/>
              </a:rPr>
              <a:t> </a:t>
            </a:r>
            <a:r>
              <a:rPr lang="fr-MA" sz="1800" b="1" i="1">
                <a:effectLst/>
                <a:latin typeface="Calibri" panose="020F0502020204030204" pitchFamily="34" charset="0"/>
                <a:ea typeface="Times New Roman" panose="02020603050405020304" pitchFamily="18" charset="0"/>
                <a:cs typeface="Arial" panose="020B0604020202020204" pitchFamily="34" charset="0"/>
              </a:rPr>
              <a:t>des</a:t>
            </a:r>
            <a:r>
              <a:rPr lang="fr-MA" sz="1800" b="1" i="1">
                <a:effectLst/>
                <a:latin typeface="Arial" panose="020B0604020202020204" pitchFamily="34" charset="0"/>
                <a:ea typeface="Times New Roman" panose="02020603050405020304" pitchFamily="18" charset="0"/>
                <a:cs typeface="Arial" panose="020B0604020202020204" pitchFamily="34" charset="0"/>
              </a:rPr>
              <a:t> </a:t>
            </a:r>
            <a:r>
              <a:rPr lang="fr-MA" sz="1800" b="1" i="1">
                <a:effectLst/>
                <a:latin typeface="Calibri" panose="020F0502020204030204" pitchFamily="34" charset="0"/>
                <a:ea typeface="Times New Roman" panose="02020603050405020304" pitchFamily="18" charset="0"/>
                <a:cs typeface="Arial" panose="020B0604020202020204" pitchFamily="34" charset="0"/>
              </a:rPr>
              <a:t>mathématiques</a:t>
            </a:r>
            <a:r>
              <a:rPr lang="fr-MA" sz="1800">
                <a:effectLst/>
                <a:latin typeface="Calibri" panose="020F0502020204030204" pitchFamily="34" charset="0"/>
                <a:ea typeface="Times New Roman" panose="02020603050405020304" pitchFamily="18" charset="0"/>
                <a:cs typeface="Arial" panose="020B0604020202020204" pitchFamily="34" charset="0"/>
              </a:rPr>
              <a:t>, trad., M.A.  </a:t>
            </a:r>
            <a:r>
              <a:rPr lang="en-GB" sz="1800">
                <a:effectLst/>
                <a:latin typeface="Calibri" panose="020F0502020204030204" pitchFamily="34" charset="0"/>
                <a:ea typeface="Times New Roman" panose="02020603050405020304" pitchFamily="18" charset="0"/>
                <a:cs typeface="Arial" panose="020B0604020202020204" pitchFamily="34" charset="0"/>
              </a:rPr>
              <a:t>Les</a:t>
            </a:r>
            <a:r>
              <a:rPr lang="en-GB" sz="1800">
                <a:effectLst/>
                <a:latin typeface="Arial" panose="020B0604020202020204" pitchFamily="34" charset="0"/>
                <a:ea typeface="Times New Roman" panose="02020603050405020304" pitchFamily="18" charset="0"/>
                <a:cs typeface="Arial" panose="020B0604020202020204" pitchFamily="34" charset="0"/>
              </a:rPr>
              <a:t> </a:t>
            </a:r>
            <a:r>
              <a:rPr lang="en-GB" sz="1800">
                <a:effectLst/>
                <a:latin typeface="Calibri" panose="020F0502020204030204" pitchFamily="34" charset="0"/>
                <a:ea typeface="Times New Roman" panose="02020603050405020304" pitchFamily="18" charset="0"/>
                <a:cs typeface="Arial" panose="020B0604020202020204" pitchFamily="34" charset="0"/>
              </a:rPr>
              <a:t>courret, éd. Gallimard, 1983,cinquième partie: 53. p. 252   </a:t>
            </a:r>
            <a:endParaRPr lang="fr-MA" sz="1800">
              <a:effectLst/>
              <a:latin typeface="Calibri" panose="020F0502020204030204" pitchFamily="34" charset="0"/>
              <a:ea typeface="Times New Roman" panose="02020603050405020304" pitchFamily="18" charset="0"/>
              <a:cs typeface="Arial" panose="020B0604020202020204" pitchFamily="34" charset="0"/>
            </a:endParaRPr>
          </a:p>
          <a:p>
            <a:pPr algn="just" rtl="1"/>
            <a:r>
              <a:rPr lang="ar-MA" sz="1800" i="1">
                <a:effectLst/>
                <a:latin typeface="Calibri" panose="020F0502020204030204" pitchFamily="34" charset="0"/>
                <a:ea typeface="Times New Roman" panose="02020603050405020304" pitchFamily="18" charset="0"/>
                <a:cs typeface="Arial" panose="020B0604020202020204" pitchFamily="34" charset="0"/>
              </a:rPr>
              <a:t>سليفانأورو</a:t>
            </a:r>
            <a:r>
              <a:rPr lang="ar-MA" sz="1800">
                <a:effectLst/>
                <a:latin typeface="Calibri" panose="020F0502020204030204" pitchFamily="34" charset="0"/>
                <a:ea typeface="Times New Roman" panose="02020603050405020304" pitchFamily="18" charset="0"/>
                <a:cs typeface="Arial" panose="020B0604020202020204" pitchFamily="34" charset="0"/>
              </a:rPr>
              <a:t>، </a:t>
            </a:r>
            <a:r>
              <a:rPr lang="ar-MA" sz="1800" i="1">
                <a:effectLst/>
                <a:latin typeface="Calibri" panose="020F0502020204030204" pitchFamily="34" charset="0"/>
                <a:ea typeface="Times New Roman" panose="02020603050405020304" pitchFamily="18" charset="0"/>
                <a:cs typeface="Arial" panose="020B0604020202020204" pitchFamily="34" charset="0"/>
              </a:rPr>
              <a:t>جاكديشان</a:t>
            </a:r>
            <a:r>
              <a:rPr lang="ar-MA" sz="1800">
                <a:effectLst/>
                <a:latin typeface="Calibri" panose="020F0502020204030204" pitchFamily="34" charset="0"/>
                <a:ea typeface="Times New Roman" panose="02020603050405020304" pitchFamily="18" charset="0"/>
                <a:cs typeface="Arial" panose="020B0604020202020204" pitchFamily="34" charset="0"/>
              </a:rPr>
              <a:t>، </a:t>
            </a:r>
            <a:r>
              <a:rPr lang="ar-MA" sz="1800" i="1">
                <a:effectLst/>
                <a:latin typeface="Calibri" panose="020F0502020204030204" pitchFamily="34" charset="0"/>
                <a:ea typeface="Times New Roman" panose="02020603050405020304" pitchFamily="18" charset="0"/>
                <a:cs typeface="Arial" panose="020B0604020202020204" pitchFamily="34" charset="0"/>
              </a:rPr>
              <a:t>جمال كولوغلي</a:t>
            </a:r>
            <a:r>
              <a:rPr lang="ar-MA" sz="1800">
                <a:effectLst/>
                <a:latin typeface="Calibri" panose="020F0502020204030204" pitchFamily="34" charset="0"/>
                <a:ea typeface="Times New Roman" panose="02020603050405020304" pitchFamily="18" charset="0"/>
                <a:cs typeface="Arial" panose="020B0604020202020204" pitchFamily="34" charset="0"/>
              </a:rPr>
              <a:t>_</a:t>
            </a:r>
            <a:r>
              <a:rPr lang="ar-MA" sz="1800" b="1" i="1">
                <a:effectLst/>
                <a:latin typeface="Calibri" panose="020F0502020204030204" pitchFamily="34" charset="0"/>
                <a:ea typeface="Times New Roman" panose="02020603050405020304" pitchFamily="18" charset="0"/>
                <a:cs typeface="Arial" panose="020B0604020202020204" pitchFamily="34" charset="0"/>
              </a:rPr>
              <a:t>فلسفة اللغة_ </a:t>
            </a:r>
            <a:r>
              <a:rPr lang="ar-MA" sz="1800">
                <a:effectLst/>
                <a:latin typeface="Calibri" panose="020F0502020204030204" pitchFamily="34" charset="0"/>
                <a:ea typeface="Times New Roman" panose="02020603050405020304" pitchFamily="18" charset="0"/>
                <a:cs typeface="Arial" panose="020B0604020202020204" pitchFamily="34" charset="0"/>
              </a:rPr>
              <a:t>ترجمة وتقديم بسام بركة _مراجعة: ميشال زكريا_المنظمة العربيّة للتّرجمة_ الطّبعة الأولى بيروت _يوليو </a:t>
            </a:r>
            <a:r>
              <a:rPr lang="ar-MA" sz="1800" i="1">
                <a:effectLst/>
                <a:latin typeface="Calibri" panose="020F0502020204030204" pitchFamily="34" charset="0"/>
                <a:ea typeface="Times New Roman" panose="02020603050405020304" pitchFamily="18" charset="0"/>
                <a:cs typeface="Arial" panose="020B0604020202020204" pitchFamily="34" charset="0"/>
              </a:rPr>
              <a:t>2012 ص:372/373</a:t>
            </a:r>
            <a:endParaRPr lang="fr-MA" sz="180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4044203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338202" y="729641"/>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سعينا الدائم لتفسير الأشياء. </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قلة وانعدام المعرفة بالنحو أي قواعد اللغة أو اللّعبة اللغوية.</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الخلط بين مستويات إنتاج المعنى مثل اعتبار المعنى المجازي واقعيا.</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استعمال الفلاسفة دون وعي منهم ألفاظ متعددة الدلالات في ألعاب لغوية متعددة.</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يتحقق العلاج بالكشف عن سوء الاستعمال اللغوي للألفاظ وإلغاء مواقع الخلط اللّغوي بوصف نحو اللّغة وقواعد استعمال الألفاظ في لعبة لغوية معيّنة، مع الأخذ بعين الاعتبار شكل الحياة الذي أفرز هذه اللعبة اللغوية وإيضاح الملامح المشتركة الحاضرة منها والغائبة قصد تفادي الخلط الذي يعبِّر عنه بطريقة أقرب للتّحليل النفسي </a:t>
            </a:r>
            <a:r>
              <a:rPr lang="ar-MA" sz="2400" b="1" dirty="0" err="1">
                <a:latin typeface="Calibri" panose="020F0502020204030204" pitchFamily="34" charset="0"/>
                <a:cs typeface="Simplified Arabic" panose="02020603050405020304" pitchFamily="18" charset="-78"/>
              </a:rPr>
              <a:t>الفرويدي</a:t>
            </a:r>
            <a:r>
              <a:rPr lang="ar-MA" sz="2400" b="1" dirty="0">
                <a:latin typeface="Calibri" panose="020F0502020204030204" pitchFamily="34" charset="0"/>
                <a:cs typeface="Simplified Arabic" panose="02020603050405020304" pitchFamily="18" charset="-78"/>
              </a:rPr>
              <a:t> كأضغاث أحلامٍ للغتنا وكهلوسةٍ لغويّةٍ،</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 إذا كان الفيلسوف هو من الّذين اختلقوا هذه الإشكالات الفلسفية بسوء استعماله للألفاظ في اللّغة، فهو كذلك شخص مريض ويهذي من الكوابيس اللّغويّة أو بهذه الإشكالات المزيّفة.</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المصدر الفقرة </a:t>
            </a:r>
            <a:r>
              <a:rPr lang="ar-MA" sz="1800" i="1" dirty="0">
                <a:effectLst/>
                <a:latin typeface="Calibri" panose="020F0502020204030204" pitchFamily="34" charset="0"/>
                <a:ea typeface="Times New Roman" panose="02020603050405020304" pitchFamily="18" charset="0"/>
                <a:cs typeface="Arial" panose="020B0604020202020204" pitchFamily="34" charset="0"/>
              </a:rPr>
              <a:t>358</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5243760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فكيف يمكن للفيلسوف أن يكون مريضاْ وطبيباْ في آنٍ واحدٍ؟ وكيف للفلسفة تكون لها وظيفة علاجية معه؟</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أصبح الفيلسوف مع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شخص مريض يعالج الكثير من أمراض الإدراك الّتي سبّبتها اللّغة داخله، قبل الوصول إلى مدارك النّاس أو إلى مفاهيم الإدراك السّليمة، وذلك بمداواة سوء الفهم، وتعقيدات سوء استعمال الألفاظ في اللّغة النّاتجة عن عدم فهم المنطق الدّاخلي للّغة وعدم فهم قواعد لعبتها، والعمل على هذا الاتجاه يتضمّن الاشتغال على الذات وما تعتقده، فيكون العمل المعقّد تعقيد ما تعتقده الذّات ككلّ، من أجل نقد اعتقاداتها </a:t>
            </a:r>
            <a:r>
              <a:rPr lang="ar-MA" sz="2400" b="1" dirty="0" err="1">
                <a:latin typeface="Calibri" panose="020F0502020204030204" pitchFamily="34" charset="0"/>
                <a:cs typeface="Simplified Arabic" panose="02020603050405020304" pitchFamily="18" charset="-78"/>
              </a:rPr>
              <a:t>الوثوقيّة</a:t>
            </a:r>
            <a:r>
              <a:rPr lang="ar-MA" sz="2400" b="1" dirty="0">
                <a:latin typeface="Calibri" panose="020F0502020204030204" pitchFamily="34" charset="0"/>
                <a:cs typeface="Simplified Arabic" panose="02020603050405020304" pitchFamily="18" charset="-78"/>
              </a:rPr>
              <a:t>، لكن قد يؤدي هذا السّعي لنقد </a:t>
            </a:r>
            <a:r>
              <a:rPr lang="ar-MA" sz="2400" b="1" dirty="0" err="1">
                <a:latin typeface="Calibri" panose="020F0502020204030204" pitchFamily="34" charset="0"/>
                <a:cs typeface="Simplified Arabic" panose="02020603050405020304" pitchFamily="18" charset="-78"/>
              </a:rPr>
              <a:t>الدّوغمائيّة</a:t>
            </a:r>
            <a:r>
              <a:rPr lang="ar-MA" sz="2400" b="1" dirty="0">
                <a:latin typeface="Calibri" panose="020F0502020204030204" pitchFamily="34" charset="0"/>
                <a:cs typeface="Simplified Arabic" panose="02020603050405020304" pitchFamily="18" charset="-78"/>
              </a:rPr>
              <a:t> إلى فقدان البوصلة أو النقطة المرجعيّة فنتأرجح بين السّبب والنتيجة وبين العوارض والمعايير كنتيجة لهذه التعقيدات الّتي تمسّ اللغة بالضرورة وسعينا الدّائم لتفسيرات والبحث عنها.</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864838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لماذا تتقدم العلوم في حين لا تتقد الميتافيزيقا؟ (كانط/أب الوضعية)؛ سيعيد </a:t>
            </a:r>
            <a:r>
              <a:rPr lang="ar-MA" sz="2400" b="1" dirty="0" err="1">
                <a:latin typeface="Calibri" panose="020F0502020204030204" pitchFamily="34" charset="0"/>
                <a:cs typeface="Simplified Arabic" panose="02020603050405020304" pitchFamily="18" charset="-78"/>
              </a:rPr>
              <a:t>الوضعانيون</a:t>
            </a:r>
            <a:r>
              <a:rPr lang="ar-MA" sz="2400" b="1" dirty="0">
                <a:latin typeface="Calibri" panose="020F0502020204030204" pitchFamily="34" charset="0"/>
                <a:cs typeface="Simplified Arabic" panose="02020603050405020304" pitchFamily="18" charset="-78"/>
              </a:rPr>
              <a:t> طرح السؤال نفسه بُعيد أزمة العلم في القرن 19؛ لماذا تستطيع الفيزياء تركيب قضايا يمكن التحقق منها تجريبيا في حين لا يمكن التحقق البتة من قضايا ميتافيزيقية؟ أي أن الفلسفة لا تقول أشياء إيجابية، بل لا تقول إلا ما هو سلبي (لا تحلل إلا أخطاء الإنسان وعجزه). </a:t>
            </a:r>
            <a:endParaRPr lang="fr-MA" sz="2400" b="1" dirty="0">
              <a:latin typeface="Calibri" panose="020F0502020204030204" pitchFamily="34" charset="0"/>
              <a:cs typeface="Simplified Arabic" panose="02020603050405020304" pitchFamily="18" charset="-78"/>
            </a:endParaRPr>
          </a:p>
          <a:p>
            <a:pPr algn="just" rtl="1">
              <a:lnSpc>
                <a:spcPct val="115000"/>
              </a:lnSpc>
              <a:spcAft>
                <a:spcPts val="1000"/>
              </a:spcAft>
            </a:pPr>
            <a:r>
              <a:rPr lang="ar-MA" sz="2400" b="1" dirty="0">
                <a:latin typeface="Calibri" panose="020F0502020204030204" pitchFamily="34" charset="0"/>
                <a:cs typeface="Simplified Arabic" panose="02020603050405020304" pitchFamily="18" charset="-78"/>
              </a:rPr>
              <a:t>سيتم إذن الاشتغال على تصحيح الأخطاء اللغوية: فالوظيفة السلبية للفلسفة السلبية هذه تعتبر تصورا جديدا لعلاقة الفلسفة بالعلم. سيتم، إذن، قلب وظيفتها القديمة/المتعالية/التركيبية، بناء على إقرار الفلسفة بوظيفتها السلبية، إلى اشتغالها على سوء الفهم والغموض. الجواب على سؤال متى نحلل؟ إذن، هو استجابة لحالة عدم الفهم (في حالة العجز عن الفهم). كيف يمكن أن تشتغل الفلسفة على سوء الفهم بدل الفهم؟ يجب على الفلسفة أن تحدد متى لا نفهم، والسبب لعدم فهمنا، سيكون الجواب عند عدم الفهم بالنسبة لبعض الفلاسفة هو تضمن القضايا غير المفهومة على نقائض منطقية.</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62784333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a:t>
            </a:r>
            <a:endParaRPr lang="fr-MA" sz="2400" b="1" dirty="0">
              <a:latin typeface="Calibri" panose="020F0502020204030204" pitchFamily="34" charset="0"/>
              <a:cs typeface="Simplified Arabic" panose="02020603050405020304" pitchFamily="18" charset="-78"/>
            </a:endParaRPr>
          </a:p>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الفلسفة هنا علاج للتعقيد الما ورائي وإرشاد لطريقة الخروج من المتاهات والتعقيدات والوصول إلى مرآب الأمور البسيطة كمنفذ نحو البساطة دون أيّ التواء لغوي، فلا يمكن تحديد معنىً أو استعمال واحد ولو بالمفاهيم العاديّة فما بالك بالمفاهيم الماورائية، فالفلسفة تظهر معقّدة لأن المشاكل الفلسفيّة التي تغوص فيها معقّدة وذات طبيعة مركّبة وأحياناْ لا عقلانيّة، لهذا على الفلسفة أن تتكيّف عن طريق العقل مع المشاكل، ولعلّ هذا ما جعل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في مباحث فلسفية يكثر من الأمثلة لأنها تجسّد اللغة كممارسة تتحدّث عن نفسها، يزاوج فيها بين النظرية والممارسة، فالقواعد لا تكفينا للممارسة أو لتأسيسها وذلك لأمرين:</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ينقصها البعد العملي.</a:t>
            </a:r>
            <a:endParaRPr lang="fr-MA" sz="2400" b="1" dirty="0">
              <a:latin typeface="Calibri" panose="020F0502020204030204" pitchFamily="34" charset="0"/>
              <a:cs typeface="Simplified Arabic" panose="02020603050405020304" pitchFamily="18" charset="-78"/>
            </a:endParaRPr>
          </a:p>
          <a:p>
            <a:pPr lvl="0" indent="-342900" algn="just" rtl="1">
              <a:lnSpc>
                <a:spcPct val="115000"/>
              </a:lnSpc>
              <a:spcBef>
                <a:spcPts val="600"/>
              </a:spcBef>
              <a:spcAft>
                <a:spcPts val="1000"/>
              </a:spcAft>
              <a:buFont typeface="Times New Roman" panose="02020603050405020304" pitchFamily="18" charset="0"/>
              <a:buChar char="-"/>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لأنها تترك منافذ وهفوات تتركّب عبرها تركيبات دون معنى يمكن أن تكون مشاكل فلسفيّة فيما بعد، كنتيجة لسوء فهم لا يزاح إلاّ بتوضيح قواعد استعمال الألفاظ.</a:t>
            </a:r>
            <a:endParaRPr lang="fr-MA" sz="2400" b="1" dirty="0">
              <a:latin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84961750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AA17BD2-D7AA-D570-C74D-C06050E1C412}"/>
              </a:ext>
            </a:extLst>
          </p:cNvPr>
          <p:cNvSpPr/>
          <p:nvPr/>
        </p:nvSpPr>
        <p:spPr>
          <a:xfrm>
            <a:off x="5730774" y="68893"/>
            <a:ext cx="5862181" cy="4509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MA" sz="1800" b="1">
                <a:effectLst/>
                <a:ea typeface="Times New Roman" panose="02020603050405020304" pitchFamily="18" charset="0"/>
                <a:cs typeface="Times New Roman" panose="02020603050405020304" pitchFamily="18" charset="0"/>
              </a:rPr>
              <a:t> الفلسفة التحليلية ومقاربة المفهوم </a:t>
            </a:r>
            <a:endParaRPr lang="fr-MA"/>
          </a:p>
        </p:txBody>
      </p:sp>
      <p:sp>
        <p:nvSpPr>
          <p:cNvPr id="5" name="Rectangle 4">
            <a:extLst>
              <a:ext uri="{FF2B5EF4-FFF2-40B4-BE49-F238E27FC236}">
                <a16:creationId xmlns:a16="http://schemas.microsoft.com/office/drawing/2014/main" id="{7130B48B-DCE2-8FAF-E8F7-7276C5FB9415}"/>
              </a:ext>
            </a:extLst>
          </p:cNvPr>
          <p:cNvSpPr/>
          <p:nvPr/>
        </p:nvSpPr>
        <p:spPr>
          <a:xfrm>
            <a:off x="200416" y="939452"/>
            <a:ext cx="11699310" cy="539871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lnSpc>
                <a:spcPct val="115000"/>
              </a:lnSpc>
              <a:spcBef>
                <a:spcPts val="600"/>
              </a:spcBef>
              <a:spcAft>
                <a:spcPts val="1000"/>
              </a:spcAft>
              <a:tabLst>
                <a:tab pos="630555" algn="l"/>
                <a:tab pos="1980565" algn="l"/>
                <a:tab pos="5130800" algn="ctr"/>
              </a:tabLst>
            </a:pPr>
            <a:r>
              <a:rPr lang="ar-MA" sz="2400" b="1" dirty="0">
                <a:latin typeface="Calibri" panose="020F0502020204030204" pitchFamily="34" charset="0"/>
                <a:cs typeface="Simplified Arabic" panose="02020603050405020304" pitchFamily="18" charset="-78"/>
              </a:rPr>
              <a:t>إذا اعتقد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الرسالة أنه وضع حل نهائي لكل المشكلات الفلسفية والميتافيزيقية على اعتبار أنها ناتجة عن سوء استعمالات للغة هي مرآة للواقع، فكانت عوائق أمام المعرفة العلمية فأصبحت الفلسفة بذلك نشاط عقلي وعملية توضيح لإحالات الألفاظ واستعمالاتها فقط، لكن </a:t>
            </a:r>
            <a:r>
              <a:rPr lang="ar-MA" sz="2400" b="1" dirty="0" err="1">
                <a:latin typeface="Calibri" panose="020F0502020204030204" pitchFamily="34" charset="0"/>
                <a:cs typeface="Simplified Arabic" panose="02020603050405020304" pitchFamily="18" charset="-78"/>
              </a:rPr>
              <a:t>فيتجنشتاين</a:t>
            </a:r>
            <a:r>
              <a:rPr lang="ar-MA" sz="2400" b="1" dirty="0">
                <a:latin typeface="Calibri" panose="020F0502020204030204" pitchFamily="34" charset="0"/>
                <a:cs typeface="Simplified Arabic" panose="02020603050405020304" pitchFamily="18" charset="-78"/>
              </a:rPr>
              <a:t> المباحث يعتبر أن المشاكل الفلسفية والميتافيزيقية مستمرة مع استمرار اللغة لأنها مرتبطة بطبيعة اللغة التداولية فهي لا تنحصر على العلم والرياضيات وإنما تمتد لمجالات أخرى تخص علاقة الإنسان بالعالم، تتجدد وتتطور مع تطور أشكال الحياة وأساليب العيش مبرزة في كل لحظة استعمالات جديدة للغة وكلمات جديدة وتركيبات نحوية وبالتالي قواعد لعب لغوية جديدة ما، ما جعل الفلسفة دائما مطالبة بمراقبة وفحص هذه استعمالات اللغوية ما جعتها مستمرة مع استمرار المشاكل الناتجة عن هذه الاستعمالات</a:t>
            </a:r>
            <a:r>
              <a:rPr lang="ar-MA" sz="1800" dirty="0">
                <a:effectLst/>
                <a:latin typeface="Calibri" panose="020F0502020204030204" pitchFamily="34" charset="0"/>
                <a:ea typeface="Times New Roman" panose="02020603050405020304" pitchFamily="18" charset="0"/>
                <a:cs typeface="Calibri" panose="020F0502020204030204" pitchFamily="34" charset="0"/>
              </a:rPr>
              <a:t>.</a:t>
            </a:r>
            <a:endParaRPr lang="fr-MA" sz="18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12117851"/>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ie">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44</TotalTime>
  <Words>14452</Words>
  <Application>Microsoft Office PowerPoint</Application>
  <PresentationFormat>Grand écran</PresentationFormat>
  <Paragraphs>374</Paragraphs>
  <Slides>91</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91</vt:i4>
      </vt:variant>
    </vt:vector>
  </HeadingPairs>
  <TitlesOfParts>
    <vt:vector size="100" baseType="lpstr">
      <vt:lpstr>Arial</vt:lpstr>
      <vt:lpstr>Calibri</vt:lpstr>
      <vt:lpstr>Courier New</vt:lpstr>
      <vt:lpstr>Rockwell</vt:lpstr>
      <vt:lpstr>Simplified Arabic</vt:lpstr>
      <vt:lpstr>Symbol</vt:lpstr>
      <vt:lpstr>Times New Roman</vt:lpstr>
      <vt:lpstr>Wingdings</vt:lpstr>
      <vt:lpstr>Galerie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RACHID.KLITIM</dc:creator>
  <cp:lastModifiedBy>PC</cp:lastModifiedBy>
  <cp:revision>7</cp:revision>
  <dcterms:created xsi:type="dcterms:W3CDTF">2022-10-25T10:23:25Z</dcterms:created>
  <dcterms:modified xsi:type="dcterms:W3CDTF">2022-11-30T21:47:01Z</dcterms:modified>
</cp:coreProperties>
</file>