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964B98-0D6D-4F98-9D2F-36D1D212FEF0}" type="datetimeFigureOut">
              <a:rPr lang="fr-FR" smtClean="0"/>
              <a:t>26/03/2021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E60A3B-A197-4485-B74F-B1FCAAB7077B}" type="slidenum">
              <a:rPr lang="fr-FR" smtClean="0"/>
              <a:t>‹N°›</a:t>
            </a:fld>
            <a:endParaRPr lang="fr-FR"/>
          </a:p>
        </p:txBody>
      </p:sp>
    </p:spTree>
    <p:extLst>
      <p:ext uri="{BB962C8B-B14F-4D97-AF65-F5344CB8AC3E}">
        <p14:creationId xmlns:p14="http://schemas.microsoft.com/office/powerpoint/2010/main" val="4236405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2E60A3B-A197-4485-B74F-B1FCAAB7077B}" type="slidenum">
              <a:rPr lang="fr-FR" smtClean="0"/>
              <a:t>13</a:t>
            </a:fld>
            <a:endParaRPr lang="fr-FR"/>
          </a:p>
        </p:txBody>
      </p:sp>
    </p:spTree>
    <p:extLst>
      <p:ext uri="{BB962C8B-B14F-4D97-AF65-F5344CB8AC3E}">
        <p14:creationId xmlns:p14="http://schemas.microsoft.com/office/powerpoint/2010/main" val="2599894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078A66F5-A5C5-4BF2-97B1-BD859310C398}" type="datetimeFigureOut">
              <a:rPr lang="fr-FR" smtClean="0"/>
              <a:t>26/03/2021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CBDCFF-A8BD-473C-A44D-5CC7AB55A793}"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78A66F5-A5C5-4BF2-97B1-BD859310C398}" type="datetimeFigureOut">
              <a:rPr lang="fr-FR" smtClean="0"/>
              <a:t>26/03/2021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CBDCFF-A8BD-473C-A44D-5CC7AB55A793}"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78A66F5-A5C5-4BF2-97B1-BD859310C398}" type="datetimeFigureOut">
              <a:rPr lang="fr-FR" smtClean="0"/>
              <a:t>26/03/2021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CBDCFF-A8BD-473C-A44D-5CC7AB55A793}"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78A66F5-A5C5-4BF2-97B1-BD859310C398}" type="datetimeFigureOut">
              <a:rPr lang="fr-FR" smtClean="0"/>
              <a:t>26/03/2021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CBDCFF-A8BD-473C-A44D-5CC7AB55A793}"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078A66F5-A5C5-4BF2-97B1-BD859310C398}" type="datetimeFigureOut">
              <a:rPr lang="fr-FR" smtClean="0"/>
              <a:t>26/03/2021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CBDCFF-A8BD-473C-A44D-5CC7AB55A793}"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078A66F5-A5C5-4BF2-97B1-BD859310C398}" type="datetimeFigureOut">
              <a:rPr lang="fr-FR" smtClean="0"/>
              <a:t>26/03/2021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CBDCFF-A8BD-473C-A44D-5CC7AB55A793}"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078A66F5-A5C5-4BF2-97B1-BD859310C398}" type="datetimeFigureOut">
              <a:rPr lang="fr-FR" smtClean="0"/>
              <a:t>26/03/2021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2CBDCFF-A8BD-473C-A44D-5CC7AB55A793}"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078A66F5-A5C5-4BF2-97B1-BD859310C398}" type="datetimeFigureOut">
              <a:rPr lang="fr-FR" smtClean="0"/>
              <a:t>26/03/2021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2CBDCFF-A8BD-473C-A44D-5CC7AB55A793}"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78A66F5-A5C5-4BF2-97B1-BD859310C398}" type="datetimeFigureOut">
              <a:rPr lang="fr-FR" smtClean="0"/>
              <a:t>26/03/2021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2CBDCFF-A8BD-473C-A44D-5CC7AB55A793}"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078A66F5-A5C5-4BF2-97B1-BD859310C398}" type="datetimeFigureOut">
              <a:rPr lang="fr-FR" smtClean="0"/>
              <a:t>26/03/2021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CBDCFF-A8BD-473C-A44D-5CC7AB55A793}"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078A66F5-A5C5-4BF2-97B1-BD859310C398}" type="datetimeFigureOut">
              <a:rPr lang="fr-FR" smtClean="0"/>
              <a:t>26/03/2021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CBDCFF-A8BD-473C-A44D-5CC7AB55A793}"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8A66F5-A5C5-4BF2-97B1-BD859310C398}" type="datetimeFigureOut">
              <a:rPr lang="fr-FR" smtClean="0"/>
              <a:t>26/03/2021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CBDCFF-A8BD-473C-A44D-5CC7AB55A793}"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213553"/>
            <a:ext cx="7772400" cy="1470025"/>
          </a:xfrm>
        </p:spPr>
        <p:txBody>
          <a:bodyPr>
            <a:normAutofit fontScale="90000"/>
          </a:bodyPr>
          <a:lstStyle/>
          <a:p>
            <a:r>
              <a:rPr lang="ar-MA" dirty="0">
                <a:solidFill>
                  <a:srgbClr val="C00000"/>
                </a:solidFill>
              </a:rPr>
              <a:t>مسلك تدريسية اللغة العربية وآدابها (السداسي الرابع)</a:t>
            </a:r>
            <a:br>
              <a:rPr lang="ar-MA" dirty="0">
                <a:solidFill>
                  <a:srgbClr val="C00000"/>
                </a:solidFill>
              </a:rPr>
            </a:br>
            <a:r>
              <a:rPr lang="ar-MA" dirty="0">
                <a:solidFill>
                  <a:srgbClr val="C00000"/>
                </a:solidFill>
              </a:rPr>
              <a:t>النص السردي(مفاهيم)    ذ. محمد </a:t>
            </a:r>
            <a:r>
              <a:rPr lang="ar-MA" dirty="0" err="1">
                <a:solidFill>
                  <a:srgbClr val="C00000"/>
                </a:solidFill>
              </a:rPr>
              <a:t>عفط</a:t>
            </a:r>
            <a:br>
              <a:rPr lang="ar-MA" dirty="0">
                <a:solidFill>
                  <a:srgbClr val="C00000"/>
                </a:solidFill>
              </a:rPr>
            </a:br>
            <a:endParaRPr lang="fr-FR" dirty="0">
              <a:solidFill>
                <a:srgbClr val="C00000"/>
              </a:solidFill>
            </a:endParaRPr>
          </a:p>
        </p:txBody>
      </p:sp>
      <p:sp>
        <p:nvSpPr>
          <p:cNvPr id="3" name="Sous-titre 2"/>
          <p:cNvSpPr>
            <a:spLocks noGrp="1"/>
          </p:cNvSpPr>
          <p:nvPr>
            <p:ph type="subTitle" idx="1"/>
          </p:nvPr>
        </p:nvSpPr>
        <p:spPr>
          <a:xfrm>
            <a:off x="1475656" y="4077072"/>
            <a:ext cx="6400800" cy="1752600"/>
          </a:xfrm>
        </p:spPr>
        <p:txBody>
          <a:bodyPr>
            <a:normAutofit fontScale="77500" lnSpcReduction="20000"/>
          </a:bodyPr>
          <a:lstStyle/>
          <a:p>
            <a:endParaRPr lang="ar-MA" dirty="0">
              <a:solidFill>
                <a:srgbClr val="C00000"/>
              </a:solidFill>
            </a:endParaRPr>
          </a:p>
          <a:p>
            <a:r>
              <a:rPr lang="ar-MA" sz="5400" dirty="0">
                <a:solidFill>
                  <a:srgbClr val="C00000"/>
                </a:solidFill>
              </a:rPr>
              <a:t>النص السردي</a:t>
            </a:r>
          </a:p>
          <a:p>
            <a:r>
              <a:rPr lang="ar-MA" sz="5800" dirty="0">
                <a:solidFill>
                  <a:srgbClr val="C00000"/>
                </a:solidFill>
              </a:rPr>
              <a:t>مفاهيم منهجية</a:t>
            </a:r>
            <a:endParaRPr lang="fr-FR" sz="5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ctr"/>
            <a:r>
              <a:rPr lang="ar-MA" dirty="0">
                <a:solidFill>
                  <a:srgbClr val="FF0000"/>
                </a:solidFill>
              </a:rPr>
              <a:t>أهمية الزمان والمكان</a:t>
            </a:r>
          </a:p>
          <a:p>
            <a:pPr algn="ctr"/>
            <a:r>
              <a:rPr lang="ar-MA" dirty="0"/>
              <a:t>إن أحدات القصة تكون في الزمن، وتدور في مكان أو أمكنة وتقطيع الزمان والمكان يكون من اختصاص السارد ويدخل ضمن وظائفه التي سبق ذكرها.</a:t>
            </a:r>
          </a:p>
          <a:p>
            <a:pPr algn="ctr"/>
            <a:r>
              <a:rPr lang="ar-MA" dirty="0"/>
              <a:t>خاصية الزمان والمكان تحدد حضور مؤشرات زمنية ومكانية في النص السردي، كما تحدد التنويعات في أزمنة الأفعال. </a:t>
            </a:r>
          </a:p>
          <a:p>
            <a:pPr algn="ctr"/>
            <a:r>
              <a:rPr lang="ar-MA" dirty="0"/>
              <a:t>تنوع الزمان والمكان يشير إلى تطور ويؤمن المرور من حالة </a:t>
            </a:r>
            <a:r>
              <a:rPr lang="ar-MA" dirty="0" err="1"/>
              <a:t>بدئية</a:t>
            </a:r>
            <a:r>
              <a:rPr lang="ar-MA" dirty="0"/>
              <a:t> إلى حالة نهائية (نقطة الوصول)</a:t>
            </a:r>
            <a:endParaRPr lang="fr-FR" dirty="0"/>
          </a:p>
        </p:txBody>
      </p:sp>
    </p:spTree>
    <p:extLst>
      <p:ext uri="{BB962C8B-B14F-4D97-AF65-F5344CB8AC3E}">
        <p14:creationId xmlns:p14="http://schemas.microsoft.com/office/powerpoint/2010/main" val="1036769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lnSpcReduction="10000"/>
          </a:bodyPr>
          <a:lstStyle/>
          <a:p>
            <a:pPr algn="ctr"/>
            <a:r>
              <a:rPr lang="ar-MA" dirty="0">
                <a:solidFill>
                  <a:srgbClr val="0070C0"/>
                </a:solidFill>
              </a:rPr>
              <a:t>قراءة النص السردي</a:t>
            </a:r>
          </a:p>
          <a:p>
            <a:pPr algn="ctr"/>
            <a:r>
              <a:rPr lang="ar-MA" dirty="0"/>
              <a:t>لقراءة نص سردي يجب الانتباه للنقط التالية:</a:t>
            </a:r>
          </a:p>
          <a:p>
            <a:pPr algn="ctr"/>
            <a:r>
              <a:rPr lang="ar-MA" dirty="0"/>
              <a:t>ـ تتابع الوقائع ( استيقظ، اغتسل، أفطر، خرج قاصدا المدرسة...)</a:t>
            </a:r>
          </a:p>
          <a:p>
            <a:pPr algn="ctr"/>
            <a:r>
              <a:rPr lang="ar-MA" dirty="0"/>
              <a:t>ـ نظام عرض الوقائع: لا تكون القصة منقولة دائما في سيرورتها </a:t>
            </a:r>
            <a:r>
              <a:rPr lang="ar-MA" dirty="0" err="1"/>
              <a:t>الكرونولوجية</a:t>
            </a:r>
            <a:r>
              <a:rPr lang="ar-MA" dirty="0"/>
              <a:t>(الزمنية المعهودة). يمكن للسرد أن يخلخل نظام تتابع الوقائع بتخليله ب «</a:t>
            </a:r>
            <a:r>
              <a:rPr lang="ar-MA" dirty="0" err="1"/>
              <a:t>عودات</a:t>
            </a:r>
            <a:r>
              <a:rPr lang="ar-MA" dirty="0"/>
              <a:t> إلى الوراء» يمكن مثلا البدء بسرد قصة من وسطها، والقارئ المنتبه يعيد ترتيب الوقائع وفق تتابعها الزمني والمنطقي.</a:t>
            </a:r>
            <a:endParaRPr lang="fr-FR" dirty="0"/>
          </a:p>
        </p:txBody>
      </p:sp>
    </p:spTree>
    <p:extLst>
      <p:ext uri="{BB962C8B-B14F-4D97-AF65-F5344CB8AC3E}">
        <p14:creationId xmlns:p14="http://schemas.microsoft.com/office/powerpoint/2010/main" val="1609639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ar-MA" dirty="0"/>
              <a:t>ـ الخطاطة السردية  هي أداة تسهل فهم بنية النص السردي وتطور قصة ما.</a:t>
            </a:r>
          </a:p>
          <a:p>
            <a:r>
              <a:rPr lang="ar-MA" dirty="0"/>
              <a:t>تضم الخطاطة السردية المراحل الخمس الأساسية:</a:t>
            </a:r>
          </a:p>
          <a:p>
            <a:r>
              <a:rPr lang="ar-MA" dirty="0"/>
              <a:t>1ـ الحالة </a:t>
            </a:r>
            <a:r>
              <a:rPr lang="ar-MA" dirty="0" err="1"/>
              <a:t>البدئية</a:t>
            </a:r>
            <a:r>
              <a:rPr lang="ar-MA" dirty="0"/>
              <a:t>( من؟ أين؟ متى؟ ماذا؟) </a:t>
            </a:r>
          </a:p>
          <a:p>
            <a:r>
              <a:rPr lang="ar-MA" dirty="0"/>
              <a:t>الشخصية تعيش وضعية عادية حيث الكل في توازن</a:t>
            </a:r>
          </a:p>
          <a:p>
            <a:r>
              <a:rPr lang="ar-MA" dirty="0"/>
              <a:t>العناصر التالية يجب، من حيث المبدأ، أن تكون جزءا من الحالة </a:t>
            </a:r>
            <a:r>
              <a:rPr lang="ar-MA" dirty="0" err="1"/>
              <a:t>البدئية</a:t>
            </a:r>
            <a:r>
              <a:rPr lang="ar-MA" dirty="0"/>
              <a:t>: وصف الشخصية( بعض خصائصها الفيزيقية والسيكولوجية)، المكان والزمان، الفعل الأساسي الذي يشغل الشخصية قبل أن تضطرب حياتها. </a:t>
            </a:r>
          </a:p>
        </p:txBody>
      </p:sp>
    </p:spTree>
    <p:extLst>
      <p:ext uri="{BB962C8B-B14F-4D97-AF65-F5344CB8AC3E}">
        <p14:creationId xmlns:p14="http://schemas.microsoft.com/office/powerpoint/2010/main" val="3352266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r>
              <a:rPr lang="ar-MA" dirty="0"/>
              <a:t>2ـ العنصر المحرك( أو المخلخل)</a:t>
            </a:r>
          </a:p>
          <a:p>
            <a:r>
              <a:rPr lang="ar-MA" dirty="0"/>
              <a:t>حدث أو شخصية يخلخل وضعية التوازن. إنه إطلاق بحث الشخصية الرئيسية التي تشتغل للحصول على وضعية توازن. العنصر المحرك يولد مهمة الشخصية.</a:t>
            </a:r>
          </a:p>
          <a:p>
            <a:r>
              <a:rPr lang="ar-MA" dirty="0"/>
              <a:t>3ـ السيرورة(أو التحولات)</a:t>
            </a:r>
          </a:p>
          <a:p>
            <a:r>
              <a:rPr lang="ar-MA" dirty="0"/>
              <a:t>تقدم هذه المرحلة مختلف التحولات( أفعال، أحداث،  مغامرات ،إلخ.)</a:t>
            </a:r>
            <a:r>
              <a:rPr lang="ar-MA"/>
              <a:t>التي تسمحللشخصية </a:t>
            </a:r>
            <a:r>
              <a:rPr lang="ar-MA" dirty="0"/>
              <a:t>بمتابعة بحثها. تتضمن السيرورة أفكار الشخوص، وكلامهم وأفعالهم في رد فعل على العنصر المحرك، وكذلك جهودهم في سبيل حل المشكلة.</a:t>
            </a:r>
            <a:endParaRPr lang="fr-FR" dirty="0"/>
          </a:p>
        </p:txBody>
      </p:sp>
    </p:spTree>
    <p:extLst>
      <p:ext uri="{BB962C8B-B14F-4D97-AF65-F5344CB8AC3E}">
        <p14:creationId xmlns:p14="http://schemas.microsoft.com/office/powerpoint/2010/main" val="2890130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t>4ـ الحل: يتعلق الأمر باللحظة التي تنجح فيها الشخصية أو تفشل في مهمتها.</a:t>
            </a:r>
          </a:p>
          <a:p>
            <a:r>
              <a:rPr lang="ar-MA" dirty="0"/>
              <a:t>5ـ الحالة النهائية: إنها اللحظة التي يستقر فيها التوازن. تكون فيها الشخصية قد عثرت على وضعية البداية أو تعيش وضعية جديدة.</a:t>
            </a:r>
            <a:endParaRPr lang="fr-FR" dirty="0"/>
          </a:p>
        </p:txBody>
      </p:sp>
    </p:spTree>
    <p:extLst>
      <p:ext uri="{BB962C8B-B14F-4D97-AF65-F5344CB8AC3E}">
        <p14:creationId xmlns:p14="http://schemas.microsoft.com/office/powerpoint/2010/main" val="4206029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ctr"/>
            <a:r>
              <a:rPr lang="ar-MA" dirty="0"/>
              <a:t>مثال للخطاطة السردية</a:t>
            </a:r>
          </a:p>
          <a:p>
            <a:pPr algn="ctr"/>
            <a:r>
              <a:rPr lang="ar-MA" dirty="0"/>
              <a:t>حالة </a:t>
            </a:r>
            <a:r>
              <a:rPr lang="ar-MA" dirty="0" err="1"/>
              <a:t>بدئية</a:t>
            </a:r>
            <a:r>
              <a:rPr lang="ar-MA" dirty="0"/>
              <a:t>: </a:t>
            </a:r>
          </a:p>
          <a:p>
            <a:pPr algn="ctr"/>
            <a:r>
              <a:rPr lang="ar-MA" dirty="0"/>
              <a:t>في يوم جميل من مي كان السيد منصور جالسا على كرسي بمنتزه المدينة وهو يتابع المارة.</a:t>
            </a:r>
          </a:p>
          <a:p>
            <a:pPr algn="ctr"/>
            <a:r>
              <a:rPr lang="ar-MA" dirty="0"/>
              <a:t>عنصر محرك</a:t>
            </a:r>
          </a:p>
          <a:p>
            <a:pPr algn="ctr"/>
            <a:r>
              <a:rPr lang="ar-MA" dirty="0"/>
              <a:t>امرأة شابة جميلة تلوح له بيده ويبقى هو مشدوها.</a:t>
            </a:r>
          </a:p>
          <a:p>
            <a:pPr algn="ctr"/>
            <a:r>
              <a:rPr lang="ar-MA" dirty="0"/>
              <a:t>سيرورة</a:t>
            </a:r>
          </a:p>
          <a:p>
            <a:pPr algn="ctr"/>
            <a:r>
              <a:rPr lang="ar-MA" dirty="0"/>
              <a:t>1ـ يعيد السيد منصور التفكير في قطيعته العاطفية. سنوات فيما قبل، تركته زوجته بقولها له أنها لم تكن تحب شخصيته.</a:t>
            </a:r>
            <a:endParaRPr lang="fr-FR" dirty="0"/>
          </a:p>
        </p:txBody>
      </p:sp>
    </p:spTree>
    <p:extLst>
      <p:ext uri="{BB962C8B-B14F-4D97-AF65-F5344CB8AC3E}">
        <p14:creationId xmlns:p14="http://schemas.microsoft.com/office/powerpoint/2010/main" val="1632513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ar-MA" dirty="0"/>
              <a:t>2ـ منذ هذا اليوم، كان قد قرر أن ينغلق على نفسه وألا يقيم علاقات جديدة</a:t>
            </a:r>
          </a:p>
          <a:p>
            <a:r>
              <a:rPr lang="ar-MA" dirty="0"/>
              <a:t>3 كان أيضا قد اختار أن يضع جانبا أصدقاءه حتى لا يرونه مضجرا.</a:t>
            </a:r>
          </a:p>
          <a:p>
            <a:r>
              <a:rPr lang="ar-MA" dirty="0"/>
              <a:t>( لنلاحظ في هذا المثال أن السيرورة هنا مرتكزة على جوانية(داخلية) الشخصية أكثر من أفعالها)</a:t>
            </a:r>
          </a:p>
          <a:p>
            <a:r>
              <a:rPr lang="ar-MA" dirty="0"/>
              <a:t>الحل: أمام حركة الجميلة المجهولة، يقرر السيد منصور أن ينتهز الفرصة، وأن يقوم ويمد لها يده.</a:t>
            </a:r>
          </a:p>
          <a:p>
            <a:r>
              <a:rPr lang="ar-MA" dirty="0"/>
              <a:t>الحالة النهائية. نظرت إليه باستغراب وارتمت على ساعد صديقها الذي كان ينتظرها خلف الرجل المسكين(السيد منصور) </a:t>
            </a:r>
            <a:endParaRPr lang="fr-FR" dirty="0"/>
          </a:p>
        </p:txBody>
      </p:sp>
    </p:spTree>
    <p:extLst>
      <p:ext uri="{BB962C8B-B14F-4D97-AF65-F5344CB8AC3E}">
        <p14:creationId xmlns:p14="http://schemas.microsoft.com/office/powerpoint/2010/main" val="1175234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r>
              <a:rPr lang="ar-MA" dirty="0">
                <a:solidFill>
                  <a:srgbClr val="00B050"/>
                </a:solidFill>
              </a:rPr>
              <a:t>الخطاطة </a:t>
            </a:r>
            <a:r>
              <a:rPr lang="ar-MA" dirty="0" err="1">
                <a:solidFill>
                  <a:srgbClr val="00B050"/>
                </a:solidFill>
              </a:rPr>
              <a:t>العاملية</a:t>
            </a:r>
            <a:endParaRPr lang="ar-MA" dirty="0">
              <a:solidFill>
                <a:srgbClr val="00B050"/>
              </a:solidFill>
            </a:endParaRPr>
          </a:p>
          <a:p>
            <a:pPr algn="ctr"/>
            <a:r>
              <a:rPr lang="ar-MA" dirty="0"/>
              <a:t>الخطاطة </a:t>
            </a:r>
            <a:r>
              <a:rPr lang="ar-MA" dirty="0" err="1"/>
              <a:t>العاملية</a:t>
            </a:r>
            <a:r>
              <a:rPr lang="ar-MA" dirty="0"/>
              <a:t>، مثل الخطاطة </a:t>
            </a:r>
            <a:r>
              <a:rPr lang="ar-MA" dirty="0" err="1"/>
              <a:t>السردية،هي</a:t>
            </a:r>
            <a:r>
              <a:rPr lang="ar-MA" dirty="0"/>
              <a:t> أداة تحليل تشكلت لتحليل النصوص السردية والدرامية.</a:t>
            </a:r>
          </a:p>
          <a:p>
            <a:pPr algn="ctr"/>
            <a:r>
              <a:rPr lang="ar-MA" dirty="0"/>
              <a:t>تهتم الخطاطة السردية أكثر بالأفعال، في حين أن الخطاطة </a:t>
            </a:r>
            <a:r>
              <a:rPr lang="ar-MA" dirty="0" err="1"/>
              <a:t>العاملية</a:t>
            </a:r>
            <a:r>
              <a:rPr lang="ar-MA" dirty="0"/>
              <a:t> تهتم بالشخوص والعلاقات الموجودة فيما بينهم.</a:t>
            </a:r>
          </a:p>
          <a:p>
            <a:pPr algn="ctr"/>
            <a:r>
              <a:rPr lang="ar-MA" dirty="0"/>
              <a:t>هذا بناء الخطاطة السردية ومكوناتها</a:t>
            </a:r>
          </a:p>
          <a:p>
            <a:pPr algn="ctr"/>
            <a:r>
              <a:rPr lang="ar-MA" dirty="0">
                <a:solidFill>
                  <a:schemeClr val="accent2"/>
                </a:solidFill>
              </a:rPr>
              <a:t>المرسل ـــ </a:t>
            </a:r>
            <a:r>
              <a:rPr lang="ar-MA" dirty="0"/>
              <a:t>الموضوع </a:t>
            </a:r>
            <a:r>
              <a:rPr lang="ar-MA" dirty="0">
                <a:solidFill>
                  <a:schemeClr val="accent2"/>
                </a:solidFill>
              </a:rPr>
              <a:t>ـــ المرسل إليه</a:t>
            </a:r>
          </a:p>
          <a:p>
            <a:pPr algn="ctr"/>
            <a:r>
              <a:rPr lang="ar-MA" dirty="0">
                <a:solidFill>
                  <a:schemeClr val="accent2"/>
                </a:solidFill>
              </a:rPr>
              <a:t> (الباعث)ـــ </a:t>
            </a:r>
            <a:r>
              <a:rPr lang="ar-MA" dirty="0"/>
              <a:t>(الهدف)</a:t>
            </a:r>
            <a:r>
              <a:rPr lang="ar-MA" dirty="0">
                <a:solidFill>
                  <a:schemeClr val="accent2"/>
                </a:solidFill>
              </a:rPr>
              <a:t>ـــ المتلقي       </a:t>
            </a:r>
            <a:endParaRPr lang="fr-FR" dirty="0">
              <a:solidFill>
                <a:schemeClr val="accent2"/>
              </a:solidFill>
            </a:endParaRPr>
          </a:p>
        </p:txBody>
      </p:sp>
    </p:spTree>
    <p:extLst>
      <p:ext uri="{BB962C8B-B14F-4D97-AF65-F5344CB8AC3E}">
        <p14:creationId xmlns:p14="http://schemas.microsoft.com/office/powerpoint/2010/main" val="983756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ar-MA" dirty="0"/>
          </a:p>
          <a:p>
            <a:pPr algn="ctr"/>
            <a:r>
              <a:rPr lang="ar-MA" dirty="0"/>
              <a:t>البحث</a:t>
            </a:r>
          </a:p>
          <a:p>
            <a:pPr algn="ctr"/>
            <a:endParaRPr lang="ar-MA" dirty="0"/>
          </a:p>
          <a:p>
            <a:pPr algn="ctr"/>
            <a:r>
              <a:rPr lang="ar-MA" dirty="0">
                <a:solidFill>
                  <a:schemeClr val="accent2"/>
                </a:solidFill>
              </a:rPr>
              <a:t>المعارض    الذات        المساعد</a:t>
            </a:r>
          </a:p>
          <a:p>
            <a:pPr algn="ctr"/>
            <a:endParaRPr lang="ar-MA" dirty="0">
              <a:solidFill>
                <a:schemeClr val="accent2"/>
              </a:solidFill>
            </a:endParaRPr>
          </a:p>
          <a:p>
            <a:pPr marL="0" indent="0" algn="ctr">
              <a:buNone/>
            </a:pPr>
            <a:endParaRPr lang="fr-FR" dirty="0"/>
          </a:p>
        </p:txBody>
      </p:sp>
    </p:spTree>
    <p:extLst>
      <p:ext uri="{BB962C8B-B14F-4D97-AF65-F5344CB8AC3E}">
        <p14:creationId xmlns:p14="http://schemas.microsoft.com/office/powerpoint/2010/main" val="2559450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t>مكونات الخطاطة </a:t>
            </a:r>
            <a:r>
              <a:rPr lang="ar-MA" dirty="0" err="1"/>
              <a:t>العاملية</a:t>
            </a:r>
            <a:r>
              <a:rPr lang="ar-MA" dirty="0"/>
              <a:t>:</a:t>
            </a:r>
          </a:p>
          <a:p>
            <a:r>
              <a:rPr lang="ar-MA" dirty="0"/>
              <a:t>المرسل: ذاك الذي يدفع الذات للفعل. يظهر هو إذن في بداية المهمة. يمكن للمرسل أن يكون شخصا، هيئة، فكرة، إحساسا، شيئا.</a:t>
            </a:r>
          </a:p>
          <a:p>
            <a:r>
              <a:rPr lang="ar-MA" dirty="0"/>
              <a:t>المرسل إليه: كل هؤلاء الذين يحصلون على </a:t>
            </a:r>
            <a:r>
              <a:rPr lang="ar-MA" dirty="0" err="1"/>
              <a:t>فائدة،أو</a:t>
            </a:r>
            <a:r>
              <a:rPr lang="ar-MA" dirty="0"/>
              <a:t> امتياز، في نهاية المهمة. يمكن للذات نفسها أن تكون مرسلا إليه حين تكون هي المستفيدة من موضوع البحث.</a:t>
            </a:r>
            <a:endParaRPr lang="fr-FR" dirty="0"/>
          </a:p>
        </p:txBody>
      </p:sp>
    </p:spTree>
    <p:extLst>
      <p:ext uri="{BB962C8B-B14F-4D97-AF65-F5344CB8AC3E}">
        <p14:creationId xmlns:p14="http://schemas.microsoft.com/office/powerpoint/2010/main" val="524145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t>سبق أن شرحنا مجموعة من المفاهيم المتعلقة بالسرد عموما وبخصوصياته على المستوى المعرفي والإبداعي.</a:t>
            </a:r>
          </a:p>
          <a:p>
            <a:r>
              <a:rPr lang="ar-MA" dirty="0"/>
              <a:t>سنقف الآن على طبيعة النص السردي وما يميزه</a:t>
            </a:r>
          </a:p>
          <a:p>
            <a:r>
              <a:rPr lang="ar-MA" dirty="0"/>
              <a:t>نتحدث عن السرد حينما يكون النص محكي أفعال أو أقوال، واقعية أو متخيلة، تستدعي وقائع ، وشخوصا،وأزمنة، وأمكنة، وسيرورة، و</a:t>
            </a:r>
            <a:r>
              <a:rPr lang="ar-MA" dirty="0">
                <a:solidFill>
                  <a:srgbClr val="FF0000"/>
                </a:solidFill>
              </a:rPr>
              <a:t>ساردا</a:t>
            </a:r>
          </a:p>
          <a:p>
            <a:r>
              <a:rPr lang="ar-MA" dirty="0"/>
              <a:t>النص السردي إذن هو ما ينقل، بصوت سارد، قصة حدثت في إطار زماني ومكاني، تضم حالة </a:t>
            </a:r>
            <a:r>
              <a:rPr lang="ar-MA" dirty="0" err="1"/>
              <a:t>بدئية</a:t>
            </a:r>
            <a:r>
              <a:rPr lang="ar-MA" dirty="0"/>
              <a:t> وحالة نهائية </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ctr"/>
            <a:r>
              <a:rPr lang="ar-MA" dirty="0"/>
              <a:t>الذات: إنها الشخصية التي يجب أن تنجز مهمة. يتعلق الأمر عموما بالشخصية الرئيسة.</a:t>
            </a:r>
          </a:p>
          <a:p>
            <a:pPr algn="ctr"/>
            <a:r>
              <a:rPr lang="ar-MA" dirty="0"/>
              <a:t>الموضوع. هو ما تبحث الذات عن الحصول عليه، رهان بحثها وهدفه. يمكن أن يتعلق الأمر بموضوع واقعي( مثلا </a:t>
            </a:r>
          </a:p>
          <a:p>
            <a:r>
              <a:rPr lang="ar-MA" dirty="0"/>
              <a:t>الكنز)أو بعنصر مجرد(مثلا الحب).</a:t>
            </a:r>
          </a:p>
          <a:p>
            <a:pPr algn="r"/>
            <a:r>
              <a:rPr lang="ar-MA" dirty="0"/>
              <a:t>المساعد(</a:t>
            </a:r>
            <a:r>
              <a:rPr lang="ar-MA" dirty="0" err="1"/>
              <a:t>ون</a:t>
            </a:r>
            <a:r>
              <a:rPr lang="ar-MA" dirty="0"/>
              <a:t>): الشخصية أو الشخوص (بما في ذلك العناصر) التي تساعد الذات في إنجاز مهمتها.</a:t>
            </a:r>
          </a:p>
          <a:p>
            <a:pPr algn="r"/>
            <a:r>
              <a:rPr lang="ar-MA" dirty="0"/>
              <a:t>المعارض(</a:t>
            </a:r>
            <a:r>
              <a:rPr lang="ar-MA" dirty="0" err="1"/>
              <a:t>ون</a:t>
            </a:r>
            <a:r>
              <a:rPr lang="ar-MA" dirty="0"/>
              <a:t>): الشخصية أو الشخوص(بما في ذلك العناصر)التي تعرقل تحقيق المهمة.</a:t>
            </a:r>
            <a:endParaRPr lang="fr-FR" dirty="0"/>
          </a:p>
        </p:txBody>
      </p:sp>
    </p:spTree>
    <p:extLst>
      <p:ext uri="{BB962C8B-B14F-4D97-AF65-F5344CB8AC3E}">
        <p14:creationId xmlns:p14="http://schemas.microsoft.com/office/powerpoint/2010/main" val="15991001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ctr"/>
            <a:r>
              <a:rPr lang="ar-MA" dirty="0"/>
              <a:t>مثال للخطاطة </a:t>
            </a:r>
            <a:r>
              <a:rPr lang="ar-MA" dirty="0" err="1"/>
              <a:t>العاملية</a:t>
            </a:r>
            <a:endParaRPr lang="ar-MA" dirty="0"/>
          </a:p>
          <a:p>
            <a:pPr algn="ctr"/>
            <a:r>
              <a:rPr lang="ar-MA" dirty="0"/>
              <a:t>هذه خطاطة </a:t>
            </a:r>
            <a:r>
              <a:rPr lang="ar-MA" dirty="0" err="1"/>
              <a:t>عاملية</a:t>
            </a:r>
            <a:r>
              <a:rPr lang="ar-MA" dirty="0"/>
              <a:t> لنسخة من حكاية ساندريلا لشارل بيرو</a:t>
            </a:r>
          </a:p>
          <a:p>
            <a:r>
              <a:rPr lang="ar-MA" dirty="0"/>
              <a:t>المرسل: الملك الذي بعث دعوات لفتيات البلد لحضور حفل يقيمه.</a:t>
            </a:r>
          </a:p>
          <a:p>
            <a:r>
              <a:rPr lang="ar-MA" dirty="0"/>
              <a:t>  المرسل إليه: المدعوون بمن فيهم ساندريلا والأمير. </a:t>
            </a:r>
          </a:p>
          <a:p>
            <a:r>
              <a:rPr lang="ar-MA" dirty="0"/>
              <a:t>الذات: ساندريلا</a:t>
            </a:r>
          </a:p>
          <a:p>
            <a:r>
              <a:rPr lang="ar-MA" dirty="0"/>
              <a:t>الموضوع: الذهاب إلى الحفل </a:t>
            </a:r>
          </a:p>
          <a:p>
            <a:r>
              <a:rPr lang="ar-MA" dirty="0"/>
              <a:t>المساعد: الساحرة الراعية</a:t>
            </a:r>
          </a:p>
          <a:p>
            <a:r>
              <a:rPr lang="ar-MA" dirty="0"/>
              <a:t>المعارض: زوجة الأب وبناتها.       </a:t>
            </a:r>
          </a:p>
          <a:p>
            <a:endParaRPr lang="fr-FR" dirty="0"/>
          </a:p>
        </p:txBody>
      </p:sp>
    </p:spTree>
    <p:extLst>
      <p:ext uri="{BB962C8B-B14F-4D97-AF65-F5344CB8AC3E}">
        <p14:creationId xmlns:p14="http://schemas.microsoft.com/office/powerpoint/2010/main" val="3813360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solidFill>
                  <a:srgbClr val="FF0000"/>
                </a:solidFill>
              </a:rPr>
              <a:t>ملحوظة1: </a:t>
            </a:r>
            <a:r>
              <a:rPr lang="ar-MA" dirty="0"/>
              <a:t>من الممكن في بعض النصوص أن بعض عناصر الخطاطة </a:t>
            </a:r>
            <a:r>
              <a:rPr lang="ar-MA" dirty="0" err="1"/>
              <a:t>العاملية</a:t>
            </a:r>
            <a:r>
              <a:rPr lang="ar-MA" dirty="0"/>
              <a:t> تكون غائبة, ومن الممكن أيضا أن الذات مثلا تنجز بحثها عن موضوع هي المستفيدة منه فتكون في هذه الحالة مرسلا إليه. إضافة إلى ذلك، في القصة نفسها، يكون ممكنا بناء عدة خطاطات </a:t>
            </a:r>
            <a:r>
              <a:rPr lang="ar-MA" dirty="0" err="1"/>
              <a:t>عاملية</a:t>
            </a:r>
            <a:r>
              <a:rPr lang="ar-MA" dirty="0"/>
              <a:t>. وبالفعل، يمكن أن يحدث أن شخوصا مساعدين يمكن أن يصبحوا معارضين، والعكس صحيح.</a:t>
            </a:r>
            <a:endParaRPr lang="fr-FR" dirty="0">
              <a:solidFill>
                <a:srgbClr val="FF0000"/>
              </a:solidFill>
            </a:endParaRPr>
          </a:p>
        </p:txBody>
      </p:sp>
    </p:spTree>
    <p:extLst>
      <p:ext uri="{BB962C8B-B14F-4D97-AF65-F5344CB8AC3E}">
        <p14:creationId xmlns:p14="http://schemas.microsoft.com/office/powerpoint/2010/main" val="13205502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solidFill>
                  <a:srgbClr val="FF0000"/>
                </a:solidFill>
              </a:rPr>
              <a:t>ملحوظة 2: </a:t>
            </a:r>
            <a:r>
              <a:rPr lang="ar-MA" dirty="0"/>
              <a:t>لا يعني تسمية النص بالنص السردي غياب خطابات أخرى مثل الخطاب الوصفي، والخطاب الحجاجي، والخطاب الحواري... ولكن الأمر يتعلق بأن الخطاب السردي هو المهيمن فيه، وكذلك لأن الخطابات الأخرى تكون محكومة </a:t>
            </a:r>
            <a:r>
              <a:rPr lang="ar-MA"/>
              <a:t>ومؤطرة </a:t>
            </a:r>
            <a:r>
              <a:rPr lang="ar-MA" dirty="0"/>
              <a:t>بخطاب السرد الذي يبنيه السارد.</a:t>
            </a:r>
            <a:endParaRPr lang="fr-FR" dirty="0">
              <a:solidFill>
                <a:srgbClr val="FF0000"/>
              </a:solidFill>
            </a:endParaRPr>
          </a:p>
        </p:txBody>
      </p:sp>
    </p:spTree>
    <p:extLst>
      <p:ext uri="{BB962C8B-B14F-4D97-AF65-F5344CB8AC3E}">
        <p14:creationId xmlns:p14="http://schemas.microsoft.com/office/powerpoint/2010/main" val="4038914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lnSpcReduction="10000"/>
          </a:bodyPr>
          <a:lstStyle/>
          <a:p>
            <a:r>
              <a:rPr lang="ar-MA" dirty="0"/>
              <a:t>لنلاحظ أن التعريف قد اهتم كثيرا بالسارد ثم بالشخوص، ولم يدرج مكونا ثالثا هو المسرود له نظرا لأن هذا المكون ليس أساسيا في تعريف النص السردي.</a:t>
            </a:r>
          </a:p>
          <a:p>
            <a:pPr algn="r"/>
            <a:r>
              <a:rPr lang="ar-MA" dirty="0"/>
              <a:t>                            </a:t>
            </a:r>
            <a:r>
              <a:rPr lang="ar-MA" dirty="0">
                <a:solidFill>
                  <a:srgbClr val="C00000"/>
                </a:solidFill>
              </a:rPr>
              <a:t>أهمية السارد</a:t>
            </a:r>
            <a:endParaRPr lang="ar-MA" dirty="0"/>
          </a:p>
          <a:p>
            <a:pPr algn="r"/>
            <a:r>
              <a:rPr lang="ar-MA" dirty="0"/>
              <a:t>لا يمكن للمحكي أن يصل إلينا إلا من خلال سارد يسرد القصة التي يمكن أن يكون شخصية فيها كما يمكن ألا يكون. ويجب تمييز السارد عن المؤلف الذي يوقع الكتاب باسمه.</a:t>
            </a:r>
          </a:p>
          <a:p>
            <a:pPr algn="r"/>
            <a:r>
              <a:rPr lang="ar-MA" dirty="0"/>
              <a:t>وتكمن أهمية السارد في الوظائف التي يقوم </a:t>
            </a:r>
            <a:r>
              <a:rPr lang="ar-MA" dirty="0" err="1"/>
              <a:t>بها</a:t>
            </a:r>
            <a:r>
              <a:rPr lang="ar-MA" dirty="0"/>
              <a:t>، ومن أهمها</a:t>
            </a:r>
          </a:p>
          <a:p>
            <a:pPr algn="r"/>
            <a:r>
              <a:rPr lang="ar-MA" dirty="0"/>
              <a:t>وظائف </a:t>
            </a:r>
            <a:r>
              <a:rPr lang="ar-MA" dirty="0">
                <a:solidFill>
                  <a:srgbClr val="0070C0"/>
                </a:solidFill>
              </a:rPr>
              <a:t>السرد، والتقديم، والمراقبة،والتعليق</a:t>
            </a:r>
            <a:r>
              <a:rPr lang="ar-MA" dirty="0"/>
              <a:t>     </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ar-MA" dirty="0"/>
              <a:t>وظيفة السرد: لا يمكننا أن نتعرف على شيء من القصة</a:t>
            </a:r>
          </a:p>
          <a:p>
            <a:r>
              <a:rPr lang="ar-MA" dirty="0"/>
              <a:t>المعيشة إلا من خلال سرد السارد ، فكل ما يذكر لابد أن يمر عبر مرآة السارد. ومن هنا فإننا نتلقى القصة من خلال سارد، ولكننا في الحقيقة نتلقاها من خلال وجهة نظره تحديدا، ومن هنا كانت القصة واحدة </a:t>
            </a:r>
            <a:r>
              <a:rPr lang="ar-MA" dirty="0" err="1"/>
              <a:t>وسرودها</a:t>
            </a:r>
            <a:r>
              <a:rPr lang="ar-MA" dirty="0"/>
              <a:t> متعددة.  </a:t>
            </a:r>
          </a:p>
          <a:p>
            <a:r>
              <a:rPr lang="ar-MA" dirty="0"/>
              <a:t>وظيفة التقديم: لا يمكن لشخصية مثلا أن تأخذ موقعا في القصة إلا إذا قدمها السارد الذي بإمكانه مثلا أن يحجب شخصية في القصة المعيشة عن الظهور في القصة المسرودة.  </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algn="ctr"/>
            <a:r>
              <a:rPr lang="ar-MA" dirty="0">
                <a:solidFill>
                  <a:srgbClr val="C00000"/>
                </a:solidFill>
              </a:rPr>
              <a:t>الشخصية</a:t>
            </a:r>
          </a:p>
          <a:p>
            <a:pPr algn="ctr"/>
            <a:r>
              <a:rPr lang="ar-MA" dirty="0"/>
              <a:t>الشخصية السردية هي وظيفة وعلاقة، ولذلك نتحدث عن </a:t>
            </a:r>
            <a:r>
              <a:rPr lang="ar-MA" dirty="0">
                <a:solidFill>
                  <a:srgbClr val="00B050"/>
                </a:solidFill>
              </a:rPr>
              <a:t>بنية</a:t>
            </a:r>
            <a:r>
              <a:rPr lang="ar-MA" dirty="0"/>
              <a:t> الشخوص مركزين على العلاقات المختلفة القائمة فيما بينهم.</a:t>
            </a:r>
          </a:p>
          <a:p>
            <a:pPr algn="ctr"/>
            <a:r>
              <a:rPr lang="ar-MA" dirty="0"/>
              <a:t>في النص السردي يمكن أن تكون الشخصية شخصا، حيوانا،شيئا، مخلوقا واقعيا أو خياليا. لكن ، في الغالب تمنح صفات إنسانية.</a:t>
            </a:r>
          </a:p>
          <a:p>
            <a:pPr algn="ctr"/>
            <a:r>
              <a:rPr lang="ar-MA" dirty="0"/>
              <a:t>يمكن للمعلومات عن الشخصية أن تأتي من المقاطع الوصفية، أو من التعليقات المباشرة للسارد، وكذلك من أفعال الشخوص وأقوالهم.   </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t>وظيفة المراقبة: لا يقع شيء في السرد إلا تحت مراقبة السارد الذي يكون لديه إلمام كامل بكل وقائع القصة التي </a:t>
            </a:r>
            <a:r>
              <a:rPr lang="ar-MA" dirty="0" err="1"/>
              <a:t>يسردها</a:t>
            </a:r>
            <a:r>
              <a:rPr lang="ar-MA" dirty="0"/>
              <a:t> وكذلك مختلف تفاصيلها، فكل ما يقدم يكون تحت عينه، ولا نتعرف عليه إلا بأمره وإذنه. </a:t>
            </a:r>
          </a:p>
          <a:p>
            <a:r>
              <a:rPr lang="ar-MA" dirty="0"/>
              <a:t>وظيفة التعليق: يمكن للسارد أن يعبر عن وجهات نظره في العالم الذي </a:t>
            </a:r>
            <a:r>
              <a:rPr lang="ar-MA" dirty="0" err="1"/>
              <a:t>يسرده</a:t>
            </a:r>
            <a:r>
              <a:rPr lang="ar-MA" dirty="0"/>
              <a:t> من خلال تعليقات إما داخل السرد أو على هامشه. </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r>
              <a:rPr lang="ar-MA" dirty="0"/>
              <a:t>وخصائص الشخصية يمكن أن تعطى بطريقة صريحة أو ضمنية.</a:t>
            </a:r>
          </a:p>
          <a:p>
            <a:r>
              <a:rPr lang="ar-MA" dirty="0"/>
              <a:t>يمكن التعرف على شخصية من خلال حالتها المدنية( اسمها، لقبها،سنها،جنسيتها ...)، هيئتها الفيزيقية(قوامها،صفات وجهها، ثيابها، لونها...)، استعداداتها الخاصة( مواهبها،قدراتها...)، لغتها( سامية، سوقية، فصحى،  عامية...)،سلوكها( مواقفها، طرائقها، أذواقها، رغباتها...)، هيئتها الأخلاقية( قيمها، أفكارها، طباعها، طموحاتها...)، هيئتها الاجتماعية( مهنتها، وضعها الاجتماعي، مستواها الدراسي والمعرفي...) </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MA" dirty="0"/>
              <a:t>بناء على اختلاف الأنواع السردية تختلف الشخصية</a:t>
            </a:r>
          </a:p>
          <a:p>
            <a:r>
              <a:rPr lang="ar-MA" dirty="0"/>
              <a:t>فهي مثلا تكون مسطحة في الحكايات والخرافات، أي تكون نمطية وقليلة الأوصاف.</a:t>
            </a:r>
          </a:p>
          <a:p>
            <a:r>
              <a:rPr lang="ar-MA" dirty="0"/>
              <a:t>في القصة القصيرة، رغم أن الشخصية تكون قليلة الأوصاف، فإنها تكون مركبة وتتطور على مدى القصة</a:t>
            </a:r>
          </a:p>
          <a:p>
            <a:r>
              <a:rPr lang="ar-MA" dirty="0"/>
              <a:t>في الرواية تكون الشخصية موصوفة بغزارة ومتطورة على مدى القصة.</a:t>
            </a:r>
            <a:endParaRPr lang="fr-FR" dirty="0"/>
          </a:p>
        </p:txBody>
      </p:sp>
    </p:spTree>
    <p:extLst>
      <p:ext uri="{BB962C8B-B14F-4D97-AF65-F5344CB8AC3E}">
        <p14:creationId xmlns:p14="http://schemas.microsoft.com/office/powerpoint/2010/main" val="1159137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ctr"/>
            <a:r>
              <a:rPr lang="ar-MA" dirty="0">
                <a:solidFill>
                  <a:srgbClr val="00B050"/>
                </a:solidFill>
              </a:rPr>
              <a:t>وظائف الشخصية وأدوارها</a:t>
            </a:r>
          </a:p>
          <a:p>
            <a:pPr algn="ctr"/>
            <a:r>
              <a:rPr lang="ar-MA" dirty="0"/>
              <a:t>يمكن للشخصية أن تفهم كذلك، وأساسا، من خلال الروابط التي تجمعها بغيرها من الشخوص وهو ما يمنحها أهميتها في المسار السردي. لذلك يمكن للشخصية أن تكون رئيسية، هامة، ثانوية أو </a:t>
            </a:r>
            <a:r>
              <a:rPr lang="ar-MA" dirty="0" err="1"/>
              <a:t>كومبارس</a:t>
            </a:r>
            <a:r>
              <a:rPr lang="ar-MA" dirty="0"/>
              <a:t> فقط.</a:t>
            </a:r>
          </a:p>
          <a:p>
            <a:pPr algn="ctr"/>
            <a:r>
              <a:rPr lang="ar-MA" dirty="0"/>
              <a:t>بمكننا على العموم أن نفيئ الشخوص في خطاطة </a:t>
            </a:r>
            <a:r>
              <a:rPr lang="ar-MA" dirty="0" err="1"/>
              <a:t>عاملية</a:t>
            </a:r>
            <a:r>
              <a:rPr lang="ar-MA" dirty="0"/>
              <a:t> (مرسل ـ مرسل إليه، ذات ـ موضوع، مساعد ـ معيق) حيث يمكن للشخصية أن تقوم بأكثر مندور وأن تغير من وظيفتها على طول القصة. </a:t>
            </a:r>
            <a:endParaRPr lang="fr-FR" dirty="0"/>
          </a:p>
        </p:txBody>
      </p:sp>
    </p:spTree>
    <p:extLst>
      <p:ext uri="{BB962C8B-B14F-4D97-AF65-F5344CB8AC3E}">
        <p14:creationId xmlns:p14="http://schemas.microsoft.com/office/powerpoint/2010/main" val="133860860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513</TotalTime>
  <Words>1472</Words>
  <Application>Microsoft Office PowerPoint</Application>
  <PresentationFormat>Affichage à l'écran (4:3)</PresentationFormat>
  <Paragraphs>91</Paragraphs>
  <Slides>23</Slides>
  <Notes>1</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23</vt:i4>
      </vt:variant>
    </vt:vector>
  </HeadingPairs>
  <TitlesOfParts>
    <vt:vector size="26" baseType="lpstr">
      <vt:lpstr>Arial</vt:lpstr>
      <vt:lpstr>Calibri</vt:lpstr>
      <vt:lpstr>Thème Office</vt:lpstr>
      <vt:lpstr>مسلك تدريسية اللغة العربية وآدابها (السداسي الرابع) النص السردي(مفاهيم)    ذ. محمد عفط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النص السردي مفاهيم منهجية</dc:title>
  <dc:creator>admin</dc:creator>
  <cp:lastModifiedBy>ADMIN</cp:lastModifiedBy>
  <cp:revision>40</cp:revision>
  <dcterms:created xsi:type="dcterms:W3CDTF">2020-03-18T10:43:27Z</dcterms:created>
  <dcterms:modified xsi:type="dcterms:W3CDTF">2021-03-26T10:49:39Z</dcterms:modified>
</cp:coreProperties>
</file>