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3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4" r:id="rId13"/>
    <p:sldId id="267" r:id="rId14"/>
    <p:sldId id="268" r:id="rId15"/>
    <p:sldId id="271" r:id="rId16"/>
    <p:sldId id="269" r:id="rId17"/>
    <p:sldId id="270" r:id="rId1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02085-B185-47E7-B031-411F16F46F28}" type="datetimeFigureOut">
              <a:rPr lang="fr-FR" smtClean="0"/>
              <a:pPr/>
              <a:t>16/02/2020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6D3DD-C0EE-43FA-A667-D2FB8DB7F86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02085-B185-47E7-B031-411F16F46F28}" type="datetimeFigureOut">
              <a:rPr lang="fr-FR" smtClean="0"/>
              <a:pPr/>
              <a:t>16/02/2020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6D3DD-C0EE-43FA-A667-D2FB8DB7F86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02085-B185-47E7-B031-411F16F46F28}" type="datetimeFigureOut">
              <a:rPr lang="fr-FR" smtClean="0"/>
              <a:pPr/>
              <a:t>16/02/2020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6D3DD-C0EE-43FA-A667-D2FB8DB7F86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02085-B185-47E7-B031-411F16F46F28}" type="datetimeFigureOut">
              <a:rPr lang="fr-FR" smtClean="0"/>
              <a:pPr/>
              <a:t>16/02/2020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6D3DD-C0EE-43FA-A667-D2FB8DB7F86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02085-B185-47E7-B031-411F16F46F28}" type="datetimeFigureOut">
              <a:rPr lang="fr-FR" smtClean="0"/>
              <a:pPr/>
              <a:t>16/02/2020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6D3DD-C0EE-43FA-A667-D2FB8DB7F86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02085-B185-47E7-B031-411F16F46F28}" type="datetimeFigureOut">
              <a:rPr lang="fr-FR" smtClean="0"/>
              <a:pPr/>
              <a:t>16/02/2020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6D3DD-C0EE-43FA-A667-D2FB8DB7F86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02085-B185-47E7-B031-411F16F46F28}" type="datetimeFigureOut">
              <a:rPr lang="fr-FR" smtClean="0"/>
              <a:pPr/>
              <a:t>16/02/2020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6D3DD-C0EE-43FA-A667-D2FB8DB7F86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02085-B185-47E7-B031-411F16F46F28}" type="datetimeFigureOut">
              <a:rPr lang="fr-FR" smtClean="0"/>
              <a:pPr/>
              <a:t>16/02/2020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6D3DD-C0EE-43FA-A667-D2FB8DB7F86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02085-B185-47E7-B031-411F16F46F28}" type="datetimeFigureOut">
              <a:rPr lang="fr-FR" smtClean="0"/>
              <a:pPr/>
              <a:t>16/02/2020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6D3DD-C0EE-43FA-A667-D2FB8DB7F86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02085-B185-47E7-B031-411F16F46F28}" type="datetimeFigureOut">
              <a:rPr lang="fr-FR" smtClean="0"/>
              <a:pPr/>
              <a:t>16/02/2020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6D3DD-C0EE-43FA-A667-D2FB8DB7F86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02085-B185-47E7-B031-411F16F46F28}" type="datetimeFigureOut">
              <a:rPr lang="fr-FR" smtClean="0"/>
              <a:pPr/>
              <a:t>16/02/2020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6D3DD-C0EE-43FA-A667-D2FB8DB7F86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702085-B185-47E7-B031-411F16F46F28}" type="datetimeFigureOut">
              <a:rPr lang="fr-FR" smtClean="0"/>
              <a:pPr/>
              <a:t>16/02/2020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B6D3DD-C0EE-43FA-A667-D2FB8DB7F86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Users\hp\Desktop\classes\Master%20Economy\Master%20Economy%202%202\1_3.mp3" TargetMode="Externa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png"/><Relationship Id="rId4" Type="http://schemas.openxmlformats.org/officeDocument/2006/relationships/oleObject" Target="../embeddings/oleObject2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Users\ENCG\Desktop\Let'sTalk3\AAA%20Lesson%201%20A%20Activity%201%20Ex%20B%20Page%202.mp3" TargetMode="Externa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fontAlgn="base">
              <a:spcAft>
                <a:spcPct val="0"/>
              </a:spcAft>
            </a:pPr>
            <a:r>
              <a:rPr lang="fr-FR" b="1" dirty="0" smtClean="0">
                <a:latin typeface="Calibri" pitchFamily="34" charset="0"/>
                <a:cs typeface="Arial" pitchFamily="34" charset="0"/>
              </a:rPr>
              <a:t>Brands vs </a:t>
            </a:r>
            <a:r>
              <a:rPr lang="fr-FR" b="1" dirty="0" err="1" smtClean="0">
                <a:latin typeface="Calibri" pitchFamily="34" charset="0"/>
                <a:cs typeface="Arial" pitchFamily="34" charset="0"/>
              </a:rPr>
              <a:t>Products</a:t>
            </a:r>
            <a:endParaRPr lang="fr-FR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dirty="0" smtClean="0"/>
              <a:t> Do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think</a:t>
            </a:r>
            <a:r>
              <a:rPr lang="fr-FR" dirty="0" smtClean="0"/>
              <a:t> Brands and </a:t>
            </a:r>
            <a:r>
              <a:rPr lang="fr-FR" dirty="0" err="1" smtClean="0"/>
              <a:t>products</a:t>
            </a:r>
            <a:r>
              <a:rPr lang="fr-FR" dirty="0" smtClean="0"/>
              <a:t> are the </a:t>
            </a:r>
            <a:r>
              <a:rPr lang="fr-FR" dirty="0" err="1" smtClean="0"/>
              <a:t>same</a:t>
            </a:r>
            <a:r>
              <a:rPr lang="fr-FR" dirty="0" smtClean="0"/>
              <a:t> or </a:t>
            </a:r>
            <a:r>
              <a:rPr lang="fr-FR" dirty="0" err="1" smtClean="0"/>
              <a:t>different</a:t>
            </a:r>
            <a:r>
              <a:rPr lang="fr-FR" dirty="0" smtClean="0"/>
              <a:t>?</a:t>
            </a:r>
          </a:p>
          <a:p>
            <a:pPr>
              <a:buNone/>
            </a:pPr>
            <a:r>
              <a:rPr lang="fr-FR" dirty="0" smtClean="0"/>
              <a:t>If </a:t>
            </a:r>
            <a:r>
              <a:rPr lang="fr-FR" dirty="0" err="1" smtClean="0"/>
              <a:t>they</a:t>
            </a:r>
            <a:r>
              <a:rPr lang="fr-FR" dirty="0" smtClean="0"/>
              <a:t> are </a:t>
            </a:r>
            <a:r>
              <a:rPr lang="fr-FR" dirty="0" err="1" smtClean="0"/>
              <a:t>different</a:t>
            </a:r>
            <a:r>
              <a:rPr lang="fr-FR" dirty="0" smtClean="0"/>
              <a:t>, How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possible to </a:t>
            </a:r>
            <a:r>
              <a:rPr lang="fr-FR" dirty="0" err="1" smtClean="0"/>
              <a:t>make</a:t>
            </a:r>
            <a:r>
              <a:rPr lang="fr-FR" dirty="0" smtClean="0"/>
              <a:t> </a:t>
            </a:r>
            <a:r>
              <a:rPr lang="fr-FR" dirty="0" err="1" smtClean="0"/>
              <a:t>such</a:t>
            </a:r>
            <a:r>
              <a:rPr lang="fr-FR" dirty="0" smtClean="0"/>
              <a:t> a distinction?</a:t>
            </a:r>
            <a:endParaRPr lang="fr-F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642918"/>
            <a:ext cx="91440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Complete </a:t>
            </a:r>
            <a:r>
              <a:rPr kumimoji="0" lang="fr-FR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these</a:t>
            </a:r>
            <a:r>
              <a:rPr kumimoji="0" lang="fr-FR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sentences </a:t>
            </a:r>
            <a:r>
              <a:rPr kumimoji="0" lang="fr-FR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with</a:t>
            </a:r>
            <a:r>
              <a:rPr kumimoji="0" lang="fr-FR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words</a:t>
            </a:r>
            <a:r>
              <a:rPr kumimoji="0" lang="fr-FR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from</a:t>
            </a:r>
            <a:r>
              <a:rPr kumimoji="0" lang="fr-FR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the </a:t>
            </a:r>
            <a:r>
              <a:rPr kumimoji="0" lang="fr-FR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exercise</a:t>
            </a:r>
            <a:r>
              <a:rPr kumimoji="0" lang="fr-FR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above</a:t>
            </a:r>
            <a:r>
              <a:rPr kumimoji="0" lang="fr-FR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 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fr-F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No one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recognizes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our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logo or slogan.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We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need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to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spend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more on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advertising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to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raise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________________</a:t>
            </a:r>
            <a:endParaRPr kumimoji="0" lang="fr-F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Consumers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who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always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buy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Sony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when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they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need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a new TV are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showing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______________</a:t>
            </a:r>
            <a:endParaRPr kumimoji="0" lang="fr-F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A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fashion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designer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who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launches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his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or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her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own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perfume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is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an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example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of ______________</a:t>
            </a:r>
            <a:endParaRPr kumimoji="0" lang="fr-F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The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_________of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Mercedes-Benz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is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such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that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its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products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are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seen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as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safe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reliable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luxurious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well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made and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expensive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 </a:t>
            </a:r>
            <a:endParaRPr kumimoji="0" lang="fr-F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George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Clooney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advertising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Nespresso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is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an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example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of ___________</a:t>
            </a:r>
            <a:endParaRPr kumimoji="0" lang="fr-F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A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___________consists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of introduction,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growth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maturity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and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decline</a:t>
            </a:r>
            <a:endParaRPr kumimoji="0" lang="fr-F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Tesco’s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wide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_________means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that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it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appeals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to all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sectors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of the UK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market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fr-F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The use of Aston martin cars and Sony computers in James Bond films are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examples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of ___________</a:t>
            </a:r>
            <a:endParaRPr kumimoji="0" lang="fr-F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Microsoft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is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the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__________in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computer software</a:t>
            </a:r>
            <a:endParaRPr kumimoji="0" lang="fr-F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In countries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with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ageing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populations, the over 60s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age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group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is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becoming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an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increasingly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important ____________</a:t>
            </a:r>
            <a:endParaRPr kumimoji="0" lang="fr-F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Pepsi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is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the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_________in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carbonated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soft drinks</a:t>
            </a:r>
            <a:endParaRPr kumimoji="0" lang="fr-F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Focus groups and consumer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surveys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are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ways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of </a:t>
            </a:r>
            <a:r>
              <a:rPr kumimoji="0" lang="fr-F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conducting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________</a:t>
            </a:r>
            <a:endParaRPr kumimoji="0" lang="fr-F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830997"/>
            <a:ext cx="91440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Discuss</a:t>
            </a:r>
            <a:r>
              <a:rPr kumimoji="0" lang="fr-F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the </a:t>
            </a:r>
            <a:r>
              <a:rPr kumimoji="0" lang="fr-FR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following</a:t>
            </a:r>
            <a:r>
              <a:rPr kumimoji="0" lang="fr-F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questions 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r-F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a-How </a:t>
            </a:r>
            <a:r>
              <a:rPr kumimoji="0" lang="fr-FR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can</a:t>
            </a:r>
            <a:r>
              <a:rPr kumimoji="0" lang="fr-F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companies</a:t>
            </a:r>
            <a:r>
              <a:rPr kumimoji="0" lang="fr-F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create</a:t>
            </a:r>
            <a:r>
              <a:rPr kumimoji="0" lang="fr-F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brand </a:t>
            </a:r>
            <a:r>
              <a:rPr kumimoji="0" lang="fr-FR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loyalty</a:t>
            </a:r>
            <a:r>
              <a:rPr kumimoji="0" lang="fr-F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 ?</a:t>
            </a:r>
            <a:endParaRPr kumimoji="0" lang="fr-F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b-</a:t>
            </a:r>
            <a:r>
              <a:rPr kumimoji="0" lang="fr-FR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can</a:t>
            </a:r>
            <a:r>
              <a:rPr kumimoji="0" lang="fr-F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you</a:t>
            </a:r>
            <a:r>
              <a:rPr kumimoji="0" lang="fr-F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give</a:t>
            </a:r>
            <a:r>
              <a:rPr kumimoji="0" lang="fr-F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any</a:t>
            </a:r>
            <a:r>
              <a:rPr kumimoji="0" lang="fr-F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examples</a:t>
            </a:r>
            <a:r>
              <a:rPr kumimoji="0" lang="fr-F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of </a:t>
            </a:r>
            <a:r>
              <a:rPr kumimoji="0" lang="fr-FR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successful</a:t>
            </a:r>
            <a:r>
              <a:rPr kumimoji="0" lang="fr-F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or </a:t>
            </a:r>
            <a:r>
              <a:rPr kumimoji="0" lang="fr-FR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unsuccessful</a:t>
            </a:r>
            <a:r>
              <a:rPr kumimoji="0" lang="fr-F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brand stretching ?</a:t>
            </a:r>
            <a:endParaRPr kumimoji="0" lang="fr-F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c-</a:t>
            </a:r>
            <a:r>
              <a:rPr kumimoji="0" lang="fr-FR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think</a:t>
            </a:r>
            <a:r>
              <a:rPr kumimoji="0" lang="fr-F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of a cheap or </a:t>
            </a:r>
            <a:r>
              <a:rPr kumimoji="0" lang="fr-FR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expensive</a:t>
            </a:r>
            <a:r>
              <a:rPr kumimoji="0" lang="fr-F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idea</a:t>
            </a:r>
            <a:r>
              <a:rPr kumimoji="0" lang="fr-F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for a </a:t>
            </a:r>
            <a:r>
              <a:rPr kumimoji="0" lang="fr-FR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product</a:t>
            </a:r>
            <a:r>
              <a:rPr kumimoji="0" lang="fr-F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launch</a:t>
            </a:r>
            <a:endParaRPr kumimoji="0" lang="fr-F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800" dirty="0" smtClean="0">
                <a:latin typeface="Calibri" pitchFamily="34" charset="0"/>
                <a:cs typeface="Arial" pitchFamily="34" charset="0"/>
              </a:rPr>
              <a:t>d-</a:t>
            </a:r>
            <a:r>
              <a:rPr lang="fr-FR" sz="2800" dirty="0" err="1" smtClean="0">
                <a:latin typeface="Calibri" pitchFamily="34" charset="0"/>
                <a:cs typeface="Arial" pitchFamily="34" charset="0"/>
              </a:rPr>
              <a:t>what</a:t>
            </a:r>
            <a:r>
              <a:rPr lang="fr-FR" sz="2800" dirty="0" smtClean="0">
                <a:latin typeface="Calibri" pitchFamily="34" charset="0"/>
                <a:cs typeface="Arial" pitchFamily="34" charset="0"/>
              </a:rPr>
              <a:t> </a:t>
            </a:r>
            <a:r>
              <a:rPr lang="fr-FR" sz="2800" dirty="0" err="1" smtClean="0">
                <a:latin typeface="Calibri" pitchFamily="34" charset="0"/>
                <a:cs typeface="Arial" pitchFamily="34" charset="0"/>
              </a:rPr>
              <a:t>kinds</a:t>
            </a:r>
            <a:r>
              <a:rPr lang="fr-FR" sz="2800" dirty="0" smtClean="0">
                <a:latin typeface="Calibri" pitchFamily="34" charset="0"/>
                <a:cs typeface="Arial" pitchFamily="34" charset="0"/>
              </a:rPr>
              <a:t> of </a:t>
            </a:r>
            <a:r>
              <a:rPr lang="fr-FR" sz="2800" dirty="0" err="1" smtClean="0">
                <a:latin typeface="Calibri" pitchFamily="34" charset="0"/>
                <a:cs typeface="Arial" pitchFamily="34" charset="0"/>
              </a:rPr>
              <a:t>difficulties</a:t>
            </a:r>
            <a:r>
              <a:rPr lang="fr-FR" sz="2800" dirty="0" smtClean="0">
                <a:latin typeface="Calibri" pitchFamily="34" charset="0"/>
                <a:cs typeface="Arial" pitchFamily="34" charset="0"/>
              </a:rPr>
              <a:t> a </a:t>
            </a:r>
            <a:r>
              <a:rPr lang="fr-FR" sz="2800" dirty="0" smtClean="0">
                <a:latin typeface="Calibri" pitchFamily="34" charset="0"/>
                <a:cs typeface="Arial" pitchFamily="34" charset="0"/>
              </a:rPr>
              <a:t>challenger </a:t>
            </a:r>
            <a:r>
              <a:rPr lang="fr-FR" sz="2800" dirty="0" err="1" smtClean="0">
                <a:latin typeface="Calibri" pitchFamily="34" charset="0"/>
                <a:cs typeface="Arial" pitchFamily="34" charset="0"/>
              </a:rPr>
              <a:t>may</a:t>
            </a:r>
            <a:r>
              <a:rPr lang="fr-FR" sz="2800" dirty="0" smtClean="0">
                <a:latin typeface="Calibri" pitchFamily="34" charset="0"/>
                <a:cs typeface="Arial" pitchFamily="34" charset="0"/>
              </a:rPr>
              <a:t> have </a:t>
            </a:r>
            <a:r>
              <a:rPr lang="fr-FR" sz="2800" dirty="0" err="1" smtClean="0">
                <a:latin typeface="Calibri" pitchFamily="34" charset="0"/>
                <a:cs typeface="Arial" pitchFamily="34" charset="0"/>
              </a:rPr>
              <a:t>when</a:t>
            </a:r>
            <a:r>
              <a:rPr lang="fr-FR" sz="2800" dirty="0" smtClean="0">
                <a:latin typeface="Calibri" pitchFamily="34" charset="0"/>
                <a:cs typeface="Arial" pitchFamily="34" charset="0"/>
              </a:rPr>
              <a:t> </a:t>
            </a:r>
            <a:r>
              <a:rPr lang="fr-FR" sz="2800" dirty="0" err="1" smtClean="0">
                <a:latin typeface="Calibri" pitchFamily="34" charset="0"/>
                <a:cs typeface="Arial" pitchFamily="34" charset="0"/>
              </a:rPr>
              <a:t>facing</a:t>
            </a:r>
            <a:r>
              <a:rPr lang="fr-FR" sz="2800" dirty="0" smtClean="0">
                <a:latin typeface="Calibri" pitchFamily="34" charset="0"/>
                <a:cs typeface="Arial" pitchFamily="34" charset="0"/>
              </a:rPr>
              <a:t> a leader in the </a:t>
            </a:r>
            <a:r>
              <a:rPr lang="fr-FR" sz="2800" dirty="0" err="1" smtClean="0">
                <a:latin typeface="Calibri" pitchFamily="34" charset="0"/>
                <a:cs typeface="Arial" pitchFamily="34" charset="0"/>
              </a:rPr>
              <a:t>market</a:t>
            </a:r>
            <a:r>
              <a:rPr lang="fr-FR" sz="2800" dirty="0" smtClean="0">
                <a:latin typeface="Calibri" pitchFamily="34" charset="0"/>
                <a:cs typeface="Arial" pitchFamily="34" charset="0"/>
              </a:rPr>
              <a:t>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e-</a:t>
            </a:r>
            <a:r>
              <a:rPr kumimoji="0" lang="fr-FR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celebrity</a:t>
            </a:r>
            <a:r>
              <a:rPr kumimoji="0" lang="fr-F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fr-FR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endorsment</a:t>
            </a:r>
            <a:r>
              <a:rPr kumimoji="0" lang="fr-FR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and </a:t>
            </a:r>
            <a:r>
              <a:rPr kumimoji="0" lang="fr-FR" sz="28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product</a:t>
            </a:r>
            <a:r>
              <a:rPr kumimoji="0" lang="fr-FR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fr-FR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placement </a:t>
            </a:r>
            <a:r>
              <a:rPr kumimoji="0" lang="fr-FR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are </a:t>
            </a:r>
            <a:r>
              <a:rPr kumimoji="0" lang="fr-FR" sz="28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two</a:t>
            </a:r>
            <a:r>
              <a:rPr kumimoji="0" lang="fr-FR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marketing </a:t>
            </a:r>
            <a:r>
              <a:rPr kumimoji="0" lang="fr-FR" sz="28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strategies</a:t>
            </a:r>
            <a:r>
              <a:rPr kumimoji="0" lang="fr-FR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. </a:t>
            </a:r>
            <a:r>
              <a:rPr lang="fr-FR" sz="2800" dirty="0" err="1" smtClean="0">
                <a:latin typeface="Calibri" pitchFamily="34" charset="0"/>
                <a:cs typeface="Arial" pitchFamily="34" charset="0"/>
              </a:rPr>
              <a:t>What</a:t>
            </a:r>
            <a:r>
              <a:rPr lang="fr-FR" sz="2800" dirty="0" smtClean="0">
                <a:latin typeface="Calibri" pitchFamily="34" charset="0"/>
                <a:cs typeface="Arial" pitchFamily="34" charset="0"/>
              </a:rPr>
              <a:t> are </a:t>
            </a:r>
            <a:r>
              <a:rPr lang="fr-FR" sz="2800" dirty="0" err="1" smtClean="0">
                <a:latin typeface="Calibri" pitchFamily="34" charset="0"/>
                <a:cs typeface="Arial" pitchFamily="34" charset="0"/>
              </a:rPr>
              <a:t>their</a:t>
            </a:r>
            <a:r>
              <a:rPr lang="fr-FR" sz="2800" dirty="0" smtClean="0">
                <a:latin typeface="Calibri" pitchFamily="34" charset="0"/>
                <a:cs typeface="Arial" pitchFamily="34" charset="0"/>
              </a:rPr>
              <a:t> </a:t>
            </a:r>
            <a:r>
              <a:rPr lang="fr-FR" sz="2800" dirty="0" err="1" smtClean="0">
                <a:latin typeface="Calibri" pitchFamily="34" charset="0"/>
                <a:cs typeface="Arial" pitchFamily="34" charset="0"/>
              </a:rPr>
              <a:t>advantages</a:t>
            </a:r>
            <a:r>
              <a:rPr lang="fr-FR" sz="2800" dirty="0" smtClean="0">
                <a:latin typeface="Calibri" pitchFamily="34" charset="0"/>
                <a:cs typeface="Arial" pitchFamily="34" charset="0"/>
              </a:rPr>
              <a:t> and drawbacks and </a:t>
            </a:r>
            <a:r>
              <a:rPr lang="fr-FR" sz="2800" dirty="0" err="1" smtClean="0">
                <a:latin typeface="Calibri" pitchFamily="34" charset="0"/>
                <a:cs typeface="Arial" pitchFamily="34" charset="0"/>
              </a:rPr>
              <a:t>which</a:t>
            </a:r>
            <a:r>
              <a:rPr lang="fr-FR" sz="2800" dirty="0" smtClean="0">
                <a:latin typeface="Calibri" pitchFamily="34" charset="0"/>
                <a:cs typeface="Arial" pitchFamily="34" charset="0"/>
              </a:rPr>
              <a:t> </a:t>
            </a:r>
            <a:r>
              <a:rPr lang="fr-FR" sz="2800" dirty="0" err="1" smtClean="0">
                <a:latin typeface="Calibri" pitchFamily="34" charset="0"/>
                <a:cs typeface="Arial" pitchFamily="34" charset="0"/>
              </a:rPr>
              <a:t>you</a:t>
            </a:r>
            <a:r>
              <a:rPr lang="fr-FR" sz="2800" dirty="0" smtClean="0">
                <a:latin typeface="Calibri" pitchFamily="34" charset="0"/>
                <a:cs typeface="Arial" pitchFamily="34" charset="0"/>
              </a:rPr>
              <a:t> </a:t>
            </a:r>
            <a:r>
              <a:rPr lang="fr-FR" sz="2800" dirty="0" err="1" smtClean="0">
                <a:latin typeface="Calibri" pitchFamily="34" charset="0"/>
                <a:cs typeface="Arial" pitchFamily="34" charset="0"/>
              </a:rPr>
              <a:t>think</a:t>
            </a:r>
            <a:r>
              <a:rPr lang="fr-FR" sz="2800" dirty="0" smtClean="0">
                <a:latin typeface="Calibri" pitchFamily="34" charset="0"/>
                <a:cs typeface="Arial" pitchFamily="34" charset="0"/>
              </a:rPr>
              <a:t> </a:t>
            </a:r>
            <a:r>
              <a:rPr lang="fr-FR" sz="2800" dirty="0" err="1" smtClean="0">
                <a:latin typeface="Calibri" pitchFamily="34" charset="0"/>
                <a:cs typeface="Arial" pitchFamily="34" charset="0"/>
              </a:rPr>
              <a:t>is</a:t>
            </a:r>
            <a:r>
              <a:rPr lang="fr-FR" sz="2800" dirty="0" smtClean="0">
                <a:latin typeface="Calibri" pitchFamily="34" charset="0"/>
                <a:cs typeface="Arial" pitchFamily="34" charset="0"/>
              </a:rPr>
              <a:t> more effective?</a:t>
            </a:r>
            <a:endParaRPr kumimoji="0" lang="fr-F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Brands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What</a:t>
            </a:r>
            <a:r>
              <a:rPr lang="fr-FR" dirty="0" smtClean="0"/>
              <a:t> are the </a:t>
            </a:r>
            <a:r>
              <a:rPr lang="fr-FR" dirty="0" err="1" smtClean="0"/>
              <a:t>functions</a:t>
            </a:r>
            <a:r>
              <a:rPr lang="fr-FR" dirty="0" smtClean="0"/>
              <a:t> of brands?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217760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1298001"/>
            <a:ext cx="9144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D-</a:t>
            </a:r>
            <a:r>
              <a:rPr kumimoji="0" lang="fr-FR" sz="24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Listening</a:t>
            </a:r>
            <a:r>
              <a:rPr kumimoji="0" lang="fr-FR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 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Chris 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Cleaver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is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Managing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Director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, Business Brands 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at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Dragon Brands. 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Listen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to the first part of the interview and 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tick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the points 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he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makes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A brand….</a:t>
            </a: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Helps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people to 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become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familiar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with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a 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product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Gives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a 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product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an 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identity</a:t>
            </a: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Increases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the sales of a 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product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or service.</a:t>
            </a: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Enables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the 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target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consumer to 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decide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if 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they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want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the 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product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or not 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fr-FR" sz="2400" dirty="0" smtClean="0"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6929454" y="3286124"/>
          <a:ext cx="400050" cy="387350"/>
        </p:xfrm>
        <a:graphic>
          <a:graphicData uri="http://schemas.openxmlformats.org/presentationml/2006/ole">
            <p:oleObj spid="_x0000_s2053" name="Objet d’environnement du Gestionnaire de liaisons" showAsIcon="1" r:id="rId4" imgW="402336" imgH="387706" progId="Package">
              <p:embed/>
            </p:oleObj>
          </a:graphicData>
        </a:graphic>
      </p:graphicFrame>
      <p:pic>
        <p:nvPicPr>
          <p:cNvPr id="4" name="1_3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tretch>
            <a:fillRect/>
          </a:stretch>
        </p:blipFill>
        <p:spPr>
          <a:xfrm>
            <a:off x="6286512" y="335756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92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400109"/>
            <a:ext cx="9144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1.Does</a:t>
            </a:r>
            <a:r>
              <a:rPr kumimoji="0" lang="fr-FR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the </a:t>
            </a:r>
            <a:r>
              <a:rPr kumimoji="0" lang="fr-FR" sz="36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video</a:t>
            </a:r>
            <a:r>
              <a:rPr kumimoji="0" lang="fr-FR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36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suggest</a:t>
            </a:r>
            <a:r>
              <a:rPr kumimoji="0" lang="fr-FR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36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any</a:t>
            </a:r>
            <a:r>
              <a:rPr kumimoji="0" lang="fr-FR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36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other</a:t>
            </a:r>
            <a:r>
              <a:rPr kumimoji="0" lang="fr-FR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36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functions</a:t>
            </a:r>
            <a:r>
              <a:rPr kumimoji="0" lang="fr-FR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3600" baseline="0" dirty="0" smtClean="0">
                <a:latin typeface="Calibri" pitchFamily="34" charset="0"/>
                <a:cs typeface="Arial" pitchFamily="34" charset="0"/>
              </a:rPr>
              <a:t>2.The</a:t>
            </a:r>
            <a:r>
              <a:rPr lang="fr-FR" sz="3600" dirty="0" smtClean="0">
                <a:latin typeface="Calibri" pitchFamily="34" charset="0"/>
                <a:cs typeface="Arial" pitchFamily="34" charset="0"/>
              </a:rPr>
              <a:t> </a:t>
            </a:r>
            <a:r>
              <a:rPr lang="fr-FR" sz="3600" dirty="0" err="1" smtClean="0">
                <a:latin typeface="Calibri" pitchFamily="34" charset="0"/>
                <a:cs typeface="Arial" pitchFamily="34" charset="0"/>
              </a:rPr>
              <a:t>video</a:t>
            </a:r>
            <a:r>
              <a:rPr lang="fr-FR" sz="3600" dirty="0" smtClean="0">
                <a:latin typeface="Calibri" pitchFamily="34" charset="0"/>
                <a:cs typeface="Arial" pitchFamily="34" charset="0"/>
              </a:rPr>
              <a:t> </a:t>
            </a:r>
            <a:r>
              <a:rPr lang="fr-FR" sz="3600" dirty="0" err="1" smtClean="0">
                <a:latin typeface="Calibri" pitchFamily="34" charset="0"/>
                <a:cs typeface="Arial" pitchFamily="34" charset="0"/>
              </a:rPr>
              <a:t>discusses</a:t>
            </a:r>
            <a:r>
              <a:rPr lang="fr-FR" sz="3600" dirty="0" smtClean="0">
                <a:latin typeface="Calibri" pitchFamily="34" charset="0"/>
                <a:cs typeface="Arial" pitchFamily="34" charset="0"/>
              </a:rPr>
              <a:t> </a:t>
            </a:r>
            <a:r>
              <a:rPr lang="fr-FR" sz="3600" dirty="0" err="1" smtClean="0">
                <a:latin typeface="Calibri" pitchFamily="34" charset="0"/>
                <a:cs typeface="Arial" pitchFamily="34" charset="0"/>
              </a:rPr>
              <a:t>three</a:t>
            </a:r>
            <a:r>
              <a:rPr lang="fr-FR" sz="3600" dirty="0" smtClean="0">
                <a:latin typeface="Calibri" pitchFamily="34" charset="0"/>
                <a:cs typeface="Arial" pitchFamily="34" charset="0"/>
              </a:rPr>
              <a:t> main points. </a:t>
            </a:r>
            <a:r>
              <a:rPr lang="fr-FR" sz="3600" dirty="0" err="1" smtClean="0">
                <a:latin typeface="Calibri" pitchFamily="34" charset="0"/>
                <a:cs typeface="Arial" pitchFamily="34" charset="0"/>
              </a:rPr>
              <a:t>What</a:t>
            </a:r>
            <a:r>
              <a:rPr lang="fr-FR" sz="3600" dirty="0" smtClean="0">
                <a:latin typeface="Calibri" pitchFamily="34" charset="0"/>
                <a:cs typeface="Arial" pitchFamily="34" charset="0"/>
              </a:rPr>
              <a:t> are </a:t>
            </a:r>
            <a:r>
              <a:rPr lang="fr-FR" sz="3600" dirty="0" err="1" smtClean="0">
                <a:latin typeface="Calibri" pitchFamily="34" charset="0"/>
                <a:cs typeface="Arial" pitchFamily="34" charset="0"/>
              </a:rPr>
              <a:t>they</a:t>
            </a:r>
            <a:r>
              <a:rPr lang="fr-FR" sz="3600" dirty="0" smtClean="0">
                <a:latin typeface="Calibri" pitchFamily="34" charset="0"/>
                <a:cs typeface="Arial" pitchFamily="34" charset="0"/>
              </a:rPr>
              <a:t>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A</a:t>
            </a:r>
            <a:r>
              <a:rPr lang="fr-FR" sz="3600" dirty="0" smtClean="0">
                <a:latin typeface="Calibri" pitchFamily="34" charset="0"/>
                <a:cs typeface="Arial" pitchFamily="34" charset="0"/>
                <a:sym typeface="Wingdings" pitchFamily="2" charset="2"/>
              </a:rPr>
              <a:t>--------------------------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  <a:sym typeface="Wingdings" pitchFamily="2" charset="2"/>
              </a:rPr>
              <a:t>B--------------------------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3600" dirty="0" smtClean="0">
                <a:latin typeface="Calibri" pitchFamily="34" charset="0"/>
                <a:cs typeface="Arial" pitchFamily="34" charset="0"/>
                <a:sym typeface="Wingdings" pitchFamily="2" charset="2"/>
              </a:rPr>
              <a:t>C--------------------------</a:t>
            </a:r>
            <a:endParaRPr kumimoji="0" lang="fr-FR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 descr="Résultat de recherche d'images pour &quot;sidney toledano dior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8676" name="AutoShape 4" descr="Résultat de recherche d'images pour &quot;sidney toledano dior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8678" name="AutoShape 6" descr="Résultat de recherche d'images pour &quot;sidney toledano dior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8680" name="Picture 8" descr="http://business.lesechos.fr/images/2013/01/21/4314_1358766930_1-sidney-toledano-di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1285860"/>
            <a:ext cx="8416953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0"/>
            <a:ext cx="9144000" cy="69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E-Reading :</a:t>
            </a:r>
            <a:endParaRPr kumimoji="0" lang="fr-F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Restless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Pursuer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of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luxury’s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future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Sydney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Toledano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(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Dior’s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chief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Executive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)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is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one of the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longest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-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serving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chief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executives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in the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luxury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industry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. As the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industry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goes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global,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he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must balance the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demands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of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shareholders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and the values of a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historic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label, the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need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for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exclusivity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and the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need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for expansion.</a:t>
            </a:r>
            <a:endParaRPr kumimoji="0" lang="fr-F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He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routinely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commnicates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with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demanding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boss, Bernard Arnault, main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shareholder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of Christian Dior, and a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number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of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creative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types,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including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Dior’s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clothes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designer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Jhon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Galliano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and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jewellery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designer Victoire de Castellane.</a:t>
            </a:r>
            <a:endParaRPr kumimoji="0" lang="fr-F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‘the best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advice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I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ever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got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was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that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when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times are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bad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you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need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to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get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out of the office ;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when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things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are good,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you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can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spend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time on the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organization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,’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says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Mr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Toledano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who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travels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almost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every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week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to one of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Dior’s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224 stores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around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the world. ‘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you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have to look for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newness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, look for 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what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is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happening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next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. Forget the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calculator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.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Understand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the people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from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different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countries and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what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they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want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’.</a:t>
            </a:r>
            <a:endParaRPr kumimoji="0" lang="fr-F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It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was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by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spending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time in China in the 1980s, for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example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when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he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worked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at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the french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leather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-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goods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house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lancel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that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Mr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Toledano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first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realised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China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would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one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day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be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prime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territory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for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luxury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fr-F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‘I met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some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factory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owners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, and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they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were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working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so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hard, but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then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they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would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bring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you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to a restaurant and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it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was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clear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they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wanted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to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enjoy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life,’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he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says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. ‘and I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thought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one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day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these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people are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going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to have money and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they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are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going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to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spend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it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fr-F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A few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years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later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, Bernard Arnault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contacted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him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. ‘the interview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took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15 minutes . He 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knew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exactly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what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he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wanted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,’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says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Mr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Toledano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 : to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take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a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small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couture house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he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had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bought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out of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bankruptcy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and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build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it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into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the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biggest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luxury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group in the world. Mr Arnault has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used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Dior to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create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LVHM (Louis Vuitton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Moet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Hennessy, the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world’s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largest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luxury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group).</a:t>
            </a:r>
            <a:endParaRPr kumimoji="0" lang="fr-F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‘Christian Dior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can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double in five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years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’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he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says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. ‘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there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may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be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difficult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times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coming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, but if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you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look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at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the middle East, China,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even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Europe. I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believe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there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is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growth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coming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, and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we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have to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develop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our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network and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perfect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our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supply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chain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’. </a:t>
            </a:r>
            <a:endParaRPr kumimoji="0" lang="fr-F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The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next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wave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of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luxury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buyers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is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now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in the new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territories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 : the Middle East,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Russia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, Hong Kong and South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Korea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. Mr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Toledano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believes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not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only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that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a brand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should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go to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its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customers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but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that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it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should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anticipate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their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needs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and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invest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early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in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markets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that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may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not show real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growth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for up to six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years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.  </a:t>
            </a:r>
            <a:endParaRPr kumimoji="0" lang="fr-F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928670"/>
            <a:ext cx="91440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Complete the 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following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statement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from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the 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ideas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in the 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text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 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1-the best 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advice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Toledano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receieved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are : in good time 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be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------------------, in 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bad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times -----------------------, --------------------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calculator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, and ------------------------------------------------people 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from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different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countries.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2-for 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growth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------------------------in --------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years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there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is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the 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need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to ------------------ and </a:t>
            </a:r>
            <a:r>
              <a:rPr lang="fr-FR" sz="2400" smtClean="0">
                <a:latin typeface="Calibri" pitchFamily="34" charset="0"/>
                <a:ea typeface="Calibri" pitchFamily="34" charset="0"/>
                <a:cs typeface="Arial" pitchFamily="34" charset="0"/>
              </a:rPr>
              <a:t>perfect</a:t>
            </a:r>
            <a:r>
              <a:rPr kumimoji="0" lang="fr-FR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---------------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chain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3-The 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next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wave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of 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buyers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are in ---------------------------------------------------------------------------------------------------------------------------------------------------------------------------------------------------------------------------------------------------------- </a:t>
            </a: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Brands vs </a:t>
            </a:r>
            <a:r>
              <a:rPr lang="fr-FR" dirty="0" err="1" smtClean="0"/>
              <a:t>Products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smtClean="0"/>
              <a:t>Brand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something</a:t>
            </a:r>
            <a:r>
              <a:rPr lang="fr-FR" dirty="0" smtClean="0"/>
              <a:t> </a:t>
            </a:r>
            <a:r>
              <a:rPr lang="fr-FR" dirty="0" err="1" smtClean="0"/>
              <a:t>built</a:t>
            </a:r>
            <a:r>
              <a:rPr lang="fr-FR" dirty="0" smtClean="0"/>
              <a:t> </a:t>
            </a:r>
            <a:r>
              <a:rPr lang="fr-FR" dirty="0" err="1" smtClean="0"/>
              <a:t>through</a:t>
            </a:r>
            <a:r>
              <a:rPr lang="fr-FR" dirty="0" smtClean="0"/>
              <a:t> </a:t>
            </a:r>
            <a:r>
              <a:rPr lang="fr-FR" dirty="0" err="1" smtClean="0"/>
              <a:t>consumers</a:t>
            </a:r>
            <a:r>
              <a:rPr lang="fr-FR" dirty="0" smtClean="0"/>
              <a:t> perceptions and expectations</a:t>
            </a:r>
          </a:p>
          <a:p>
            <a:r>
              <a:rPr lang="fr-FR" dirty="0" smtClean="0"/>
              <a:t>Brand </a:t>
            </a:r>
            <a:r>
              <a:rPr lang="fr-FR" dirty="0" err="1" smtClean="0"/>
              <a:t>is</a:t>
            </a:r>
            <a:r>
              <a:rPr lang="fr-FR" dirty="0" smtClean="0"/>
              <a:t> unique</a:t>
            </a:r>
          </a:p>
          <a:p>
            <a:r>
              <a:rPr lang="fr-FR" dirty="0" smtClean="0"/>
              <a:t>A </a:t>
            </a:r>
            <a:r>
              <a:rPr lang="fr-FR" dirty="0" err="1" smtClean="0"/>
              <a:t>successful</a:t>
            </a:r>
            <a:r>
              <a:rPr lang="fr-FR" dirty="0" smtClean="0"/>
              <a:t> brand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timeless</a:t>
            </a:r>
            <a:r>
              <a:rPr lang="fr-FR" dirty="0" smtClean="0"/>
              <a:t>: </a:t>
            </a:r>
            <a:r>
              <a:rPr lang="fr-FR" dirty="0" err="1" smtClean="0"/>
              <a:t>consumers</a:t>
            </a:r>
            <a:r>
              <a:rPr lang="fr-FR" dirty="0" smtClean="0"/>
              <a:t> </a:t>
            </a:r>
            <a:r>
              <a:rPr lang="fr-FR" dirty="0" err="1" smtClean="0"/>
              <a:t>discover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time </a:t>
            </a:r>
            <a:r>
              <a:rPr lang="fr-FR" dirty="0" err="1" smtClean="0"/>
              <a:t>that</a:t>
            </a:r>
            <a:r>
              <a:rPr lang="fr-FR" dirty="0" smtClean="0"/>
              <a:t> a </a:t>
            </a:r>
            <a:r>
              <a:rPr lang="fr-FR" dirty="0" err="1" smtClean="0"/>
              <a:t>branded</a:t>
            </a:r>
            <a:r>
              <a:rPr lang="fr-FR" dirty="0" smtClean="0"/>
              <a:t> </a:t>
            </a:r>
            <a:r>
              <a:rPr lang="fr-FR" dirty="0" err="1" smtClean="0"/>
              <a:t>product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more </a:t>
            </a:r>
            <a:r>
              <a:rPr lang="fr-FR" dirty="0" err="1" smtClean="0"/>
              <a:t>useful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</a:t>
            </a:r>
            <a:r>
              <a:rPr lang="fr-FR" dirty="0" err="1" smtClean="0"/>
              <a:t>others</a:t>
            </a:r>
            <a:endParaRPr lang="fr-FR" dirty="0" smtClean="0"/>
          </a:p>
          <a:p>
            <a:r>
              <a:rPr lang="fr-FR" dirty="0" smtClean="0"/>
              <a:t>Brands </a:t>
            </a:r>
            <a:r>
              <a:rPr lang="fr-FR" dirty="0" err="1" smtClean="0"/>
              <a:t>satisfy</a:t>
            </a:r>
            <a:r>
              <a:rPr lang="fr-FR" dirty="0" smtClean="0"/>
              <a:t> </a:t>
            </a:r>
            <a:r>
              <a:rPr lang="fr-FR" dirty="0" err="1" smtClean="0"/>
              <a:t>consumers</a:t>
            </a:r>
            <a:r>
              <a:rPr lang="fr-FR" dirty="0" smtClean="0"/>
              <a:t> </a:t>
            </a:r>
            <a:r>
              <a:rPr lang="fr-FR" dirty="0" err="1" smtClean="0"/>
              <a:t>wants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smtClean="0"/>
              <a:t>Product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something</a:t>
            </a:r>
            <a:r>
              <a:rPr lang="fr-FR" dirty="0" smtClean="0"/>
              <a:t> made in a </a:t>
            </a:r>
            <a:r>
              <a:rPr lang="fr-FR" dirty="0" err="1" smtClean="0"/>
              <a:t>factory</a:t>
            </a:r>
            <a:r>
              <a:rPr lang="fr-FR" dirty="0" smtClean="0"/>
              <a:t>, </a:t>
            </a:r>
            <a:r>
              <a:rPr lang="fr-FR" dirty="0" err="1" smtClean="0"/>
              <a:t>purchased</a:t>
            </a:r>
            <a:r>
              <a:rPr lang="fr-FR" dirty="0" smtClean="0"/>
              <a:t> by </a:t>
            </a:r>
            <a:r>
              <a:rPr lang="fr-FR" dirty="0" err="1" smtClean="0"/>
              <a:t>consumers</a:t>
            </a:r>
            <a:r>
              <a:rPr lang="fr-FR" dirty="0" smtClean="0"/>
              <a:t> in exchange for money</a:t>
            </a:r>
          </a:p>
          <a:p>
            <a:r>
              <a:rPr lang="fr-FR" dirty="0" smtClean="0"/>
              <a:t>Product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copied</a:t>
            </a:r>
            <a:r>
              <a:rPr lang="fr-FR" dirty="0" smtClean="0"/>
              <a:t> by </a:t>
            </a:r>
            <a:r>
              <a:rPr lang="fr-FR" dirty="0" err="1" smtClean="0"/>
              <a:t>competitors</a:t>
            </a:r>
            <a:endParaRPr lang="fr-FR" dirty="0" smtClean="0"/>
          </a:p>
          <a:p>
            <a:r>
              <a:rPr lang="fr-FR" dirty="0" smtClean="0"/>
              <a:t>Product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quickly</a:t>
            </a:r>
            <a:r>
              <a:rPr lang="fr-FR" dirty="0" smtClean="0"/>
              <a:t> </a:t>
            </a:r>
            <a:r>
              <a:rPr lang="fr-FR" dirty="0" err="1" smtClean="0"/>
              <a:t>outdated</a:t>
            </a:r>
            <a:endParaRPr lang="fr-FR" dirty="0" smtClean="0"/>
          </a:p>
          <a:p>
            <a:r>
              <a:rPr lang="fr-FR" dirty="0" err="1" smtClean="0"/>
              <a:t>Products</a:t>
            </a:r>
            <a:r>
              <a:rPr lang="fr-FR" dirty="0" smtClean="0"/>
              <a:t> </a:t>
            </a:r>
            <a:r>
              <a:rPr lang="fr-FR" dirty="0" err="1" smtClean="0"/>
              <a:t>satisfy</a:t>
            </a:r>
            <a:r>
              <a:rPr lang="fr-FR" dirty="0" smtClean="0"/>
              <a:t> </a:t>
            </a:r>
            <a:r>
              <a:rPr lang="fr-FR" dirty="0" err="1" smtClean="0"/>
              <a:t>consumers</a:t>
            </a:r>
            <a:r>
              <a:rPr lang="fr-FR" dirty="0" smtClean="0"/>
              <a:t> </a:t>
            </a:r>
            <a:r>
              <a:rPr lang="fr-FR" dirty="0" err="1" smtClean="0"/>
              <a:t>needs</a:t>
            </a:r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1647190" y="2938272"/>
          <a:ext cx="5849620" cy="3435096"/>
        </p:xfrm>
        <a:graphic>
          <a:graphicData uri="http://schemas.openxmlformats.org/drawingml/2006/table">
            <a:tbl>
              <a:tblPr/>
              <a:tblGrid>
                <a:gridCol w="584962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800" dirty="0">
                          <a:latin typeface="Calibri"/>
                          <a:ea typeface="Calibri"/>
                          <a:cs typeface="Arial"/>
                        </a:rPr>
                        <a:t>Coca-Cola               Ikea               Microsoft     </a:t>
                      </a:r>
                      <a:r>
                        <a:rPr lang="fr-FR" sz="2800" dirty="0" err="1">
                          <a:latin typeface="Calibri"/>
                          <a:ea typeface="Calibri"/>
                          <a:cs typeface="Arial"/>
                        </a:rPr>
                        <a:t>Tesco</a:t>
                      </a:r>
                      <a:r>
                        <a:rPr lang="fr-FR" sz="2800" dirty="0">
                          <a:latin typeface="Calibri"/>
                          <a:ea typeface="Calibri"/>
                          <a:cs typeface="Arial"/>
                        </a:rPr>
                        <a:t>      Chanel      IBM   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800" dirty="0" smtClean="0">
                          <a:latin typeface="Calibri"/>
                          <a:ea typeface="Calibri"/>
                          <a:cs typeface="Arial"/>
                        </a:rPr>
                        <a:t>    General </a:t>
                      </a:r>
                      <a:r>
                        <a:rPr lang="fr-FR" sz="2800" dirty="0">
                          <a:latin typeface="Calibri"/>
                          <a:ea typeface="Calibri"/>
                          <a:cs typeface="Arial"/>
                        </a:rPr>
                        <a:t>Electric        </a:t>
                      </a:r>
                      <a:r>
                        <a:rPr lang="fr-FR" sz="2800" dirty="0" smtClean="0">
                          <a:latin typeface="Calibri"/>
                          <a:ea typeface="Calibri"/>
                          <a:cs typeface="Arial"/>
                        </a:rPr>
                        <a:t>   Virgin              </a:t>
                      </a:r>
                      <a:r>
                        <a:rPr lang="fr-FR" sz="2800" dirty="0">
                          <a:latin typeface="Calibri"/>
                          <a:ea typeface="Calibri"/>
                          <a:cs typeface="Arial"/>
                        </a:rPr>
                        <a:t>Toyota    </a:t>
                      </a:r>
                      <a:r>
                        <a:rPr lang="fr-FR" sz="2800" dirty="0" smtClean="0">
                          <a:latin typeface="Calibri"/>
                          <a:ea typeface="Calibri"/>
                          <a:cs typeface="Arial"/>
                        </a:rPr>
                        <a:t>   Google   </a:t>
                      </a:r>
                      <a:endParaRPr lang="fr-FR" sz="2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800" dirty="0">
                          <a:latin typeface="Calibri"/>
                          <a:ea typeface="Calibri"/>
                          <a:cs typeface="Arial"/>
                        </a:rPr>
                        <a:t>Intel     Samsung      Ford        McDonald’s   Mercedes-Benz      Disney 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800" dirty="0">
                          <a:latin typeface="Calibri"/>
                          <a:ea typeface="Calibri"/>
                          <a:cs typeface="Arial"/>
                        </a:rPr>
                        <a:t>Marlboro      </a:t>
                      </a:r>
                      <a:r>
                        <a:rPr lang="fr-FR" sz="2800" dirty="0" smtClean="0">
                          <a:latin typeface="Calibri"/>
                          <a:ea typeface="Calibri"/>
                          <a:cs typeface="Arial"/>
                        </a:rPr>
                        <a:t>IAM </a:t>
                      </a:r>
                      <a:r>
                        <a:rPr lang="fr-FR" sz="2800" dirty="0">
                          <a:latin typeface="Calibri"/>
                          <a:ea typeface="Calibri"/>
                          <a:cs typeface="Arial"/>
                        </a:rPr>
                        <a:t>Mobile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1231106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Do /would you buy any of the following brands? Why, why  not?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2000231" y="3060954"/>
          <a:ext cx="5496578" cy="2944368"/>
        </p:xfrm>
        <a:graphic>
          <a:graphicData uri="http://schemas.openxmlformats.org/drawingml/2006/table">
            <a:tbl>
              <a:tblPr/>
              <a:tblGrid>
                <a:gridCol w="5496578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800" dirty="0">
                          <a:latin typeface="Calibri"/>
                          <a:ea typeface="Calibri"/>
                          <a:cs typeface="Arial"/>
                        </a:rPr>
                        <a:t>Value for money       </a:t>
                      </a:r>
                      <a:r>
                        <a:rPr lang="en-US" sz="2800" dirty="0" err="1">
                          <a:latin typeface="Calibri"/>
                          <a:ea typeface="Calibri"/>
                          <a:cs typeface="Arial"/>
                        </a:rPr>
                        <a:t>upmarket</a:t>
                      </a:r>
                      <a:r>
                        <a:rPr lang="en-US" sz="2800" dirty="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fr-FR" sz="2800" dirty="0">
                          <a:latin typeface="Calibri"/>
                          <a:ea typeface="Calibri"/>
                          <a:cs typeface="Arial"/>
                        </a:rPr>
                        <a:t>     </a:t>
                      </a:r>
                      <a:r>
                        <a:rPr lang="fr-FR" sz="2800" dirty="0" err="1">
                          <a:latin typeface="Calibri"/>
                          <a:ea typeface="Calibri"/>
                          <a:cs typeface="Arial"/>
                        </a:rPr>
                        <a:t>timeless</a:t>
                      </a:r>
                      <a:r>
                        <a:rPr lang="fr-FR" sz="2800" dirty="0">
                          <a:latin typeface="Calibri"/>
                          <a:ea typeface="Calibri"/>
                          <a:cs typeface="Arial"/>
                        </a:rPr>
                        <a:t>      </a:t>
                      </a:r>
                      <a:r>
                        <a:rPr lang="fr-FR" sz="2800" dirty="0" err="1">
                          <a:latin typeface="Calibri"/>
                          <a:ea typeface="Calibri"/>
                          <a:cs typeface="Arial"/>
                        </a:rPr>
                        <a:t>well</a:t>
                      </a:r>
                      <a:r>
                        <a:rPr lang="fr-FR" sz="2800" dirty="0">
                          <a:latin typeface="Calibri"/>
                          <a:ea typeface="Calibri"/>
                          <a:cs typeface="Arial"/>
                        </a:rPr>
                        <a:t>-made                </a:t>
                      </a:r>
                      <a:r>
                        <a:rPr lang="fr-FR" sz="2800" dirty="0" err="1">
                          <a:latin typeface="Calibri"/>
                          <a:ea typeface="Calibri"/>
                          <a:cs typeface="Arial"/>
                        </a:rPr>
                        <a:t>classic</a:t>
                      </a:r>
                      <a:r>
                        <a:rPr lang="fr-FR" sz="2800" dirty="0">
                          <a:latin typeface="Calibri"/>
                          <a:ea typeface="Calibri"/>
                          <a:cs typeface="Arial"/>
                        </a:rPr>
                        <a:t>  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800" dirty="0">
                          <a:latin typeface="Calibri"/>
                          <a:ea typeface="Calibri"/>
                          <a:cs typeface="Arial"/>
                        </a:rPr>
                        <a:t>Durable          </a:t>
                      </a:r>
                      <a:r>
                        <a:rPr lang="fr-FR" sz="2800" dirty="0" err="1">
                          <a:latin typeface="Calibri"/>
                          <a:ea typeface="Calibri"/>
                          <a:cs typeface="Arial"/>
                        </a:rPr>
                        <a:t>inexpensive</a:t>
                      </a:r>
                      <a:r>
                        <a:rPr lang="fr-FR" sz="2800" dirty="0">
                          <a:latin typeface="Calibri"/>
                          <a:ea typeface="Calibri"/>
                          <a:cs typeface="Arial"/>
                        </a:rPr>
                        <a:t>    cool       </a:t>
                      </a:r>
                      <a:r>
                        <a:rPr lang="fr-FR" sz="2800" dirty="0" err="1">
                          <a:latin typeface="Calibri"/>
                          <a:ea typeface="Calibri"/>
                          <a:cs typeface="Arial"/>
                        </a:rPr>
                        <a:t>reliable</a:t>
                      </a:r>
                      <a:r>
                        <a:rPr lang="fr-FR" sz="2800" dirty="0">
                          <a:latin typeface="Calibri"/>
                          <a:ea typeface="Calibri"/>
                          <a:cs typeface="Arial"/>
                        </a:rPr>
                        <a:t>         fashionable    </a:t>
                      </a:r>
                      <a:r>
                        <a:rPr lang="fr-FR" sz="2800" dirty="0" err="1">
                          <a:latin typeface="Calibri"/>
                          <a:ea typeface="Calibri"/>
                          <a:cs typeface="Arial"/>
                        </a:rPr>
                        <a:t>sophisticated</a:t>
                      </a:r>
                      <a:r>
                        <a:rPr lang="fr-FR" sz="2800" dirty="0">
                          <a:latin typeface="Calibri"/>
                          <a:ea typeface="Calibri"/>
                          <a:cs typeface="Arial"/>
                        </a:rPr>
                        <a:t>    fun   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1046440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Pick some of the brands above which interest you. What image and qualities does each one have? Use these words and phrases to help you.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1477328"/>
            <a:ext cx="9144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How </a:t>
            </a:r>
            <a:r>
              <a:rPr kumimoji="0" lang="fr-FR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loyal</a:t>
            </a:r>
            <a:r>
              <a:rPr kumimoji="0" lang="fr-F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are </a:t>
            </a:r>
            <a:r>
              <a:rPr kumimoji="0" lang="fr-FR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you</a:t>
            </a:r>
            <a:r>
              <a:rPr kumimoji="0" lang="fr-F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to the brands </a:t>
            </a:r>
            <a:r>
              <a:rPr kumimoji="0" lang="fr-FR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you</a:t>
            </a:r>
            <a:r>
              <a:rPr kumimoji="0" lang="fr-F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have </a:t>
            </a:r>
            <a:r>
              <a:rPr kumimoji="0" lang="fr-FR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chosen</a:t>
            </a:r>
            <a:r>
              <a:rPr kumimoji="0" lang="fr-F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 ? for </a:t>
            </a:r>
            <a:r>
              <a:rPr kumimoji="0" lang="fr-FR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example</a:t>
            </a:r>
            <a:r>
              <a:rPr kumimoji="0" lang="fr-F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kumimoji="0" lang="fr-FR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when</a:t>
            </a:r>
            <a:r>
              <a:rPr kumimoji="0" lang="fr-F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you</a:t>
            </a:r>
            <a:r>
              <a:rPr kumimoji="0" lang="fr-F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buy</a:t>
            </a:r>
            <a:r>
              <a:rPr kumimoji="0" lang="fr-F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jeans, do </a:t>
            </a:r>
            <a:r>
              <a:rPr kumimoji="0" lang="fr-FR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you</a:t>
            </a:r>
            <a:r>
              <a:rPr kumimoji="0" lang="fr-F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always</a:t>
            </a:r>
            <a:r>
              <a:rPr kumimoji="0" lang="fr-F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buy</a:t>
            </a:r>
            <a:r>
              <a:rPr kumimoji="0" lang="fr-F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Levi’s</a:t>
            </a:r>
            <a:r>
              <a:rPr kumimoji="0" lang="fr-F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 ? </a:t>
            </a:r>
            <a:r>
              <a:rPr kumimoji="0" lang="fr-FR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why</a:t>
            </a:r>
            <a:r>
              <a:rPr kumimoji="0" lang="fr-F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do people </a:t>
            </a:r>
            <a:r>
              <a:rPr kumimoji="0" lang="fr-FR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buy</a:t>
            </a:r>
            <a:r>
              <a:rPr kumimoji="0" lang="fr-F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brands 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fr-FR" sz="3200" dirty="0"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fr-FR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Why</a:t>
            </a:r>
            <a:r>
              <a:rPr kumimoji="0" lang="fr-F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do </a:t>
            </a:r>
            <a:r>
              <a:rPr kumimoji="0" lang="fr-FR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you</a:t>
            </a:r>
            <a:r>
              <a:rPr kumimoji="0" lang="fr-F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think</a:t>
            </a:r>
            <a:r>
              <a:rPr kumimoji="0" lang="fr-F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some</a:t>
            </a:r>
            <a:r>
              <a:rPr kumimoji="0" lang="fr-F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people </a:t>
            </a:r>
            <a:r>
              <a:rPr kumimoji="0" lang="fr-FR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dislike</a:t>
            </a:r>
            <a:r>
              <a:rPr kumimoji="0" lang="fr-F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brands ?</a:t>
            </a:r>
            <a:endParaRPr kumimoji="0" lang="fr-FR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1046440"/>
            <a:ext cx="9144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B-</a:t>
            </a:r>
            <a:r>
              <a:rPr kumimoji="0" lang="fr-FR" sz="40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Listen</a:t>
            </a:r>
            <a:r>
              <a:rPr kumimoji="0" lang="fr-FR" sz="4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to </a:t>
            </a:r>
            <a:r>
              <a:rPr kumimoji="0" lang="fr-FR" sz="40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two</a:t>
            </a:r>
            <a:r>
              <a:rPr kumimoji="0" lang="fr-FR" sz="4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speakers </a:t>
            </a:r>
            <a:r>
              <a:rPr kumimoji="0" lang="fr-FR" sz="40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talking</a:t>
            </a:r>
            <a:r>
              <a:rPr kumimoji="0" lang="fr-FR" sz="4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about brands. </a:t>
            </a:r>
            <a:r>
              <a:rPr kumimoji="0" lang="fr-FR" sz="40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What</a:t>
            </a:r>
            <a:r>
              <a:rPr kumimoji="0" lang="fr-FR" sz="4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40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reasons</a:t>
            </a:r>
            <a:r>
              <a:rPr kumimoji="0" lang="fr-FR" sz="4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40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does</a:t>
            </a:r>
            <a:r>
              <a:rPr kumimoji="0" lang="fr-FR" sz="4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40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each</a:t>
            </a:r>
            <a:r>
              <a:rPr kumimoji="0" lang="fr-FR" sz="4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40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person</a:t>
            </a:r>
            <a:r>
              <a:rPr kumimoji="0" lang="fr-FR" sz="4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40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give</a:t>
            </a:r>
            <a:r>
              <a:rPr kumimoji="0" lang="fr-FR" sz="4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for </a:t>
            </a:r>
            <a:r>
              <a:rPr kumimoji="0" lang="fr-FR" sz="40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liking</a:t>
            </a:r>
            <a:r>
              <a:rPr kumimoji="0" lang="fr-FR" sz="4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or </a:t>
            </a:r>
            <a:r>
              <a:rPr kumimoji="0" lang="fr-FR" sz="40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disliking</a:t>
            </a:r>
            <a:r>
              <a:rPr kumimoji="0" lang="fr-FR" sz="4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brands ? </a:t>
            </a:r>
            <a:r>
              <a:rPr kumimoji="0" lang="fr-FR" sz="40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which</a:t>
            </a:r>
            <a:r>
              <a:rPr kumimoji="0" lang="fr-FR" sz="4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40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person</a:t>
            </a:r>
            <a:r>
              <a:rPr kumimoji="0" lang="fr-FR" sz="4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do </a:t>
            </a:r>
            <a:r>
              <a:rPr kumimoji="0" lang="fr-FR" sz="40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you</a:t>
            </a:r>
            <a:r>
              <a:rPr kumimoji="0" lang="fr-FR" sz="4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40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agree</a:t>
            </a:r>
            <a:r>
              <a:rPr kumimoji="0" lang="fr-FR" sz="4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40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with</a:t>
            </a:r>
            <a:r>
              <a:rPr kumimoji="0" lang="fr-FR" sz="4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 ?</a:t>
            </a:r>
            <a:endParaRPr kumimoji="0" lang="fr-FR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714612" y="4071942"/>
          <a:ext cx="400050" cy="387350"/>
        </p:xfrm>
        <a:graphic>
          <a:graphicData uri="http://schemas.openxmlformats.org/presentationml/2006/ole">
            <p:oleObj spid="_x0000_s1029" name="Objet d’environnement du Gestionnaire de liaisons" showAsIcon="1" r:id="rId4" imgW="402336" imgH="387706" progId="Package">
              <p:embed/>
            </p:oleObj>
          </a:graphicData>
        </a:graphic>
      </p:graphicFrame>
      <p:pic>
        <p:nvPicPr>
          <p:cNvPr id="4" name="AAA Lesson 1 A Activity 1 Ex B Page 2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tretch>
            <a:fillRect/>
          </a:stretch>
        </p:blipFill>
        <p:spPr>
          <a:xfrm>
            <a:off x="4500562" y="442913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21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1785918" y="1857364"/>
          <a:ext cx="5437505" cy="3505200"/>
        </p:xfrm>
        <a:graphic>
          <a:graphicData uri="http://schemas.openxmlformats.org/drawingml/2006/table">
            <a:tbl>
              <a:tblPr/>
              <a:tblGrid>
                <a:gridCol w="1591945"/>
                <a:gridCol w="3845560"/>
              </a:tblGrid>
              <a:tr h="428628">
                <a:tc>
                  <a:txBody>
                    <a:bodyPr/>
                    <a:lstStyle/>
                    <a:p>
                      <a:pPr marL="342900" lvl="0" indent="-342900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2000" dirty="0" smtClean="0">
                          <a:latin typeface="Calibri"/>
                          <a:ea typeface="Calibri"/>
                          <a:cs typeface="Arial"/>
                        </a:rPr>
                        <a:t>1.</a:t>
                      </a:r>
                      <a:r>
                        <a:rPr lang="fr-FR" sz="2000" dirty="0" err="1" smtClean="0">
                          <a:latin typeface="Calibri"/>
                          <a:ea typeface="Calibri"/>
                          <a:cs typeface="Arial"/>
                        </a:rPr>
                        <a:t>Loyalty</a:t>
                      </a:r>
                      <a:r>
                        <a:rPr lang="fr-FR" sz="2000" dirty="0" smtClean="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endParaRPr lang="fr-FR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2000" dirty="0" smtClean="0">
                          <a:latin typeface="Calibri"/>
                          <a:ea typeface="Calibri"/>
                          <a:cs typeface="Arial"/>
                        </a:rPr>
                        <a:t>a. The </a:t>
                      </a:r>
                      <a:r>
                        <a:rPr lang="fr-FR" sz="2000" dirty="0" err="1">
                          <a:latin typeface="Calibri"/>
                          <a:ea typeface="Calibri"/>
                          <a:cs typeface="Arial"/>
                        </a:rPr>
                        <a:t>title</a:t>
                      </a:r>
                      <a:r>
                        <a:rPr lang="fr-FR" sz="2000" dirty="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fr-FR" sz="2000" dirty="0" err="1">
                          <a:latin typeface="Calibri"/>
                          <a:ea typeface="Calibri"/>
                          <a:cs typeface="Arial"/>
                        </a:rPr>
                        <a:t>given</a:t>
                      </a:r>
                      <a:r>
                        <a:rPr lang="fr-FR" sz="2000" dirty="0">
                          <a:latin typeface="Calibri"/>
                          <a:ea typeface="Calibri"/>
                          <a:cs typeface="Arial"/>
                        </a:rPr>
                        <a:t> to a </a:t>
                      </a:r>
                      <a:r>
                        <a:rPr lang="fr-FR" sz="2000" dirty="0" err="1">
                          <a:latin typeface="Calibri"/>
                          <a:ea typeface="Calibri"/>
                          <a:cs typeface="Arial"/>
                        </a:rPr>
                        <a:t>product</a:t>
                      </a:r>
                      <a:r>
                        <a:rPr lang="fr-FR" sz="2000" dirty="0">
                          <a:latin typeface="Calibri"/>
                          <a:ea typeface="Calibri"/>
                          <a:cs typeface="Arial"/>
                        </a:rPr>
                        <a:t> by the </a:t>
                      </a:r>
                      <a:r>
                        <a:rPr lang="fr-FR" sz="2000" dirty="0" err="1">
                          <a:latin typeface="Calibri"/>
                          <a:ea typeface="Calibri"/>
                          <a:cs typeface="Arial"/>
                        </a:rPr>
                        <a:t>company</a:t>
                      </a:r>
                      <a:r>
                        <a:rPr lang="fr-FR" sz="2000" dirty="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fr-FR" sz="2000" dirty="0" err="1">
                          <a:latin typeface="Calibri"/>
                          <a:ea typeface="Calibri"/>
                          <a:cs typeface="Arial"/>
                        </a:rPr>
                        <a:t>that</a:t>
                      </a:r>
                      <a:r>
                        <a:rPr lang="fr-FR" sz="2000" dirty="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fr-FR" sz="2000" dirty="0" err="1">
                          <a:latin typeface="Calibri"/>
                          <a:ea typeface="Calibri"/>
                          <a:cs typeface="Arial"/>
                        </a:rPr>
                        <a:t>makes</a:t>
                      </a:r>
                      <a:r>
                        <a:rPr lang="fr-FR" sz="2000" dirty="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fr-FR" sz="2000" dirty="0" err="1">
                          <a:latin typeface="Calibri"/>
                          <a:ea typeface="Calibri"/>
                          <a:cs typeface="Arial"/>
                        </a:rPr>
                        <a:t>it</a:t>
                      </a:r>
                      <a:endParaRPr lang="fr-FR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 marL="342900" lvl="0" indent="-342900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2000" dirty="0" smtClean="0">
                          <a:latin typeface="Calibri"/>
                          <a:ea typeface="Calibri"/>
                          <a:cs typeface="Arial"/>
                        </a:rPr>
                        <a:t>2. Image</a:t>
                      </a:r>
                      <a:endParaRPr lang="fr-FR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2000" dirty="0" smtClean="0">
                          <a:latin typeface="Calibri"/>
                          <a:ea typeface="Calibri"/>
                          <a:cs typeface="Arial"/>
                        </a:rPr>
                        <a:t>b. </a:t>
                      </a:r>
                      <a:r>
                        <a:rPr lang="fr-FR" sz="2000" dirty="0" err="1" smtClean="0">
                          <a:latin typeface="Calibri"/>
                          <a:ea typeface="Calibri"/>
                          <a:cs typeface="Arial"/>
                        </a:rPr>
                        <a:t>Using</a:t>
                      </a:r>
                      <a:r>
                        <a:rPr lang="fr-FR" sz="2000" dirty="0" smtClean="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fr-FR" sz="2000" dirty="0">
                          <a:latin typeface="Calibri"/>
                          <a:ea typeface="Calibri"/>
                          <a:cs typeface="Arial"/>
                        </a:rPr>
                        <a:t>an </a:t>
                      </a:r>
                      <a:r>
                        <a:rPr lang="fr-FR" sz="2000" dirty="0" err="1">
                          <a:latin typeface="Calibri"/>
                          <a:ea typeface="Calibri"/>
                          <a:cs typeface="Arial"/>
                        </a:rPr>
                        <a:t>existing</a:t>
                      </a:r>
                      <a:r>
                        <a:rPr lang="fr-FR" sz="2000" dirty="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fr-FR" sz="2000" dirty="0" err="1">
                          <a:latin typeface="Calibri"/>
                          <a:ea typeface="Calibri"/>
                          <a:cs typeface="Arial"/>
                        </a:rPr>
                        <a:t>name</a:t>
                      </a:r>
                      <a:r>
                        <a:rPr lang="fr-FR" sz="2000" dirty="0">
                          <a:latin typeface="Calibri"/>
                          <a:ea typeface="Calibri"/>
                          <a:cs typeface="Arial"/>
                        </a:rPr>
                        <a:t> on </a:t>
                      </a:r>
                      <a:r>
                        <a:rPr lang="fr-FR" sz="2000" dirty="0" err="1">
                          <a:latin typeface="Calibri"/>
                          <a:ea typeface="Calibri"/>
                          <a:cs typeface="Arial"/>
                        </a:rPr>
                        <a:t>another</a:t>
                      </a:r>
                      <a:r>
                        <a:rPr lang="fr-FR" sz="2000" dirty="0">
                          <a:latin typeface="Calibri"/>
                          <a:ea typeface="Calibri"/>
                          <a:cs typeface="Arial"/>
                        </a:rPr>
                        <a:t> type of </a:t>
                      </a:r>
                      <a:r>
                        <a:rPr lang="fr-FR" sz="2000" dirty="0" err="1">
                          <a:latin typeface="Calibri"/>
                          <a:ea typeface="Calibri"/>
                          <a:cs typeface="Arial"/>
                        </a:rPr>
                        <a:t>product</a:t>
                      </a:r>
                      <a:endParaRPr lang="fr-FR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 marL="342900" lvl="0" indent="-342900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2000" dirty="0" smtClean="0">
                          <a:latin typeface="Calibri"/>
                          <a:ea typeface="Calibri"/>
                          <a:cs typeface="Arial"/>
                        </a:rPr>
                        <a:t>3. stretching</a:t>
                      </a:r>
                      <a:endParaRPr lang="fr-FR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latin typeface="Calibri"/>
                          <a:ea typeface="Calibri"/>
                          <a:cs typeface="Arial"/>
                        </a:rPr>
                        <a:t>c.the </a:t>
                      </a:r>
                      <a:r>
                        <a:rPr lang="fr-FR" sz="2000" dirty="0" err="1">
                          <a:latin typeface="Calibri"/>
                          <a:ea typeface="Calibri"/>
                          <a:cs typeface="Arial"/>
                        </a:rPr>
                        <a:t>ideas</a:t>
                      </a:r>
                      <a:r>
                        <a:rPr lang="fr-FR" sz="2000" dirty="0">
                          <a:latin typeface="Calibri"/>
                          <a:ea typeface="Calibri"/>
                          <a:cs typeface="Arial"/>
                        </a:rPr>
                        <a:t> and </a:t>
                      </a:r>
                      <a:r>
                        <a:rPr lang="fr-FR" sz="2000" dirty="0" err="1">
                          <a:latin typeface="Calibri"/>
                          <a:ea typeface="Calibri"/>
                          <a:cs typeface="Arial"/>
                        </a:rPr>
                        <a:t>beliefs</a:t>
                      </a:r>
                      <a:r>
                        <a:rPr lang="fr-FR" sz="2000" dirty="0">
                          <a:latin typeface="Calibri"/>
                          <a:ea typeface="Calibri"/>
                          <a:cs typeface="Arial"/>
                        </a:rPr>
                        <a:t> people have about a brand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342900" lvl="0" indent="-342900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2000" dirty="0" smtClean="0">
                          <a:latin typeface="Calibri"/>
                          <a:ea typeface="Calibri"/>
                          <a:cs typeface="Arial"/>
                        </a:rPr>
                        <a:t>4. </a:t>
                      </a:r>
                      <a:r>
                        <a:rPr lang="fr-FR" sz="2000" dirty="0" err="1" smtClean="0">
                          <a:latin typeface="Calibri"/>
                          <a:ea typeface="Calibri"/>
                          <a:cs typeface="Arial"/>
                        </a:rPr>
                        <a:t>awareness</a:t>
                      </a:r>
                      <a:endParaRPr lang="fr-FR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latin typeface="Calibri"/>
                          <a:ea typeface="Calibri"/>
                          <a:cs typeface="Arial"/>
                        </a:rPr>
                        <a:t>d.the </a:t>
                      </a:r>
                      <a:r>
                        <a:rPr lang="fr-FR" sz="2000" dirty="0" err="1">
                          <a:latin typeface="Calibri"/>
                          <a:ea typeface="Calibri"/>
                          <a:cs typeface="Arial"/>
                        </a:rPr>
                        <a:t>tendency</a:t>
                      </a:r>
                      <a:r>
                        <a:rPr lang="fr-FR" sz="2000" dirty="0">
                          <a:latin typeface="Calibri"/>
                          <a:ea typeface="Calibri"/>
                          <a:cs typeface="Arial"/>
                        </a:rPr>
                        <a:t> to </a:t>
                      </a:r>
                      <a:r>
                        <a:rPr lang="fr-FR" sz="2000" dirty="0" err="1">
                          <a:latin typeface="Calibri"/>
                          <a:ea typeface="Calibri"/>
                          <a:cs typeface="Arial"/>
                        </a:rPr>
                        <a:t>always</a:t>
                      </a:r>
                      <a:r>
                        <a:rPr lang="fr-FR" sz="2000" dirty="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fr-FR" sz="2000" dirty="0" err="1">
                          <a:latin typeface="Calibri"/>
                          <a:ea typeface="Calibri"/>
                          <a:cs typeface="Arial"/>
                        </a:rPr>
                        <a:t>buy</a:t>
                      </a:r>
                      <a:r>
                        <a:rPr lang="fr-FR" sz="2000" dirty="0">
                          <a:latin typeface="Calibri"/>
                          <a:ea typeface="Calibri"/>
                          <a:cs typeface="Arial"/>
                        </a:rPr>
                        <a:t> a </a:t>
                      </a:r>
                      <a:r>
                        <a:rPr lang="fr-FR" sz="2000" dirty="0" err="1">
                          <a:latin typeface="Calibri"/>
                          <a:ea typeface="Calibri"/>
                          <a:cs typeface="Arial"/>
                        </a:rPr>
                        <a:t>particular</a:t>
                      </a:r>
                      <a:r>
                        <a:rPr lang="fr-FR" sz="2000" dirty="0">
                          <a:latin typeface="Calibri"/>
                          <a:ea typeface="Calibri"/>
                          <a:cs typeface="Arial"/>
                        </a:rPr>
                        <a:t> brand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342900" lvl="0" indent="-342900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2000" dirty="0" smtClean="0">
                          <a:latin typeface="Calibri"/>
                          <a:ea typeface="Calibri"/>
                          <a:cs typeface="Arial"/>
                        </a:rPr>
                        <a:t>5. </a:t>
                      </a:r>
                      <a:r>
                        <a:rPr lang="fr-FR" sz="2000" dirty="0" err="1" smtClean="0">
                          <a:latin typeface="Calibri"/>
                          <a:ea typeface="Calibri"/>
                          <a:cs typeface="Arial"/>
                        </a:rPr>
                        <a:t>name</a:t>
                      </a:r>
                      <a:endParaRPr lang="fr-FR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latin typeface="Calibri"/>
                          <a:ea typeface="Calibri"/>
                          <a:cs typeface="Arial"/>
                        </a:rPr>
                        <a:t>e. </a:t>
                      </a:r>
                      <a:r>
                        <a:rPr lang="fr-FR" sz="2000" dirty="0">
                          <a:latin typeface="Calibri"/>
                          <a:ea typeface="Calibri"/>
                          <a:cs typeface="Arial"/>
                        </a:rPr>
                        <a:t>how </a:t>
                      </a:r>
                      <a:r>
                        <a:rPr lang="fr-FR" sz="2000" dirty="0" err="1">
                          <a:latin typeface="Calibri"/>
                          <a:ea typeface="Calibri"/>
                          <a:cs typeface="Arial"/>
                        </a:rPr>
                        <a:t>familiar</a:t>
                      </a:r>
                      <a:r>
                        <a:rPr lang="fr-FR" sz="2000" dirty="0">
                          <a:latin typeface="Calibri"/>
                          <a:ea typeface="Calibri"/>
                          <a:cs typeface="Arial"/>
                        </a:rPr>
                        <a:t> people are </a:t>
                      </a:r>
                      <a:r>
                        <a:rPr lang="fr-FR" sz="2000" dirty="0" err="1">
                          <a:latin typeface="Calibri"/>
                          <a:ea typeface="Calibri"/>
                          <a:cs typeface="Arial"/>
                        </a:rPr>
                        <a:t>with</a:t>
                      </a:r>
                      <a:r>
                        <a:rPr lang="fr-FR" sz="2000" dirty="0">
                          <a:latin typeface="Calibri"/>
                          <a:ea typeface="Calibri"/>
                          <a:cs typeface="Arial"/>
                        </a:rPr>
                        <a:t> a brand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0"/>
            <a:ext cx="507786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C-</a:t>
            </a:r>
            <a:r>
              <a:rPr kumimoji="0" lang="fr-FR" sz="24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Vocabulary</a:t>
            </a:r>
            <a:r>
              <a:rPr kumimoji="0" lang="fr-FR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 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Match 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these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words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to 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their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meanings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1863725" y="357165"/>
          <a:ext cx="5416550" cy="5468112"/>
        </p:xfrm>
        <a:graphic>
          <a:graphicData uri="http://schemas.openxmlformats.org/drawingml/2006/table">
            <a:tbl>
              <a:tblPr/>
              <a:tblGrid>
                <a:gridCol w="1951990"/>
                <a:gridCol w="3464560"/>
              </a:tblGrid>
              <a:tr h="500066">
                <a:tc>
                  <a:txBody>
                    <a:bodyPr/>
                    <a:lstStyle/>
                    <a:p>
                      <a:pPr marL="342900" lvl="0" indent="-342900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2400" dirty="0" smtClean="0">
                          <a:latin typeface="Calibri"/>
                          <a:ea typeface="Calibri"/>
                          <a:cs typeface="Arial"/>
                        </a:rPr>
                        <a:t>6. </a:t>
                      </a:r>
                      <a:r>
                        <a:rPr lang="fr-FR" sz="2400" dirty="0" err="1" smtClean="0">
                          <a:latin typeface="Calibri"/>
                          <a:ea typeface="Calibri"/>
                          <a:cs typeface="Arial"/>
                        </a:rPr>
                        <a:t>launch</a:t>
                      </a:r>
                      <a:endParaRPr lang="fr-FR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latin typeface="Calibri"/>
                          <a:ea typeface="Calibri"/>
                          <a:cs typeface="Arial"/>
                        </a:rPr>
                        <a:t>f-the set of products made by a company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marL="342900" lvl="0" indent="-342900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2400" dirty="0" smtClean="0">
                          <a:latin typeface="Calibri"/>
                          <a:ea typeface="Calibri"/>
                          <a:cs typeface="Arial"/>
                        </a:rPr>
                        <a:t>7. life </a:t>
                      </a:r>
                      <a:r>
                        <a:rPr lang="fr-FR" sz="2400" dirty="0">
                          <a:latin typeface="Calibri"/>
                          <a:ea typeface="Calibri"/>
                          <a:cs typeface="Arial"/>
                        </a:rPr>
                        <a:t>cycle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latin typeface="Calibri"/>
                          <a:ea typeface="Calibri"/>
                          <a:cs typeface="Arial"/>
                        </a:rPr>
                        <a:t>g-the use of a </a:t>
                      </a:r>
                      <a:r>
                        <a:rPr lang="fr-FR" sz="2400" dirty="0" err="1">
                          <a:latin typeface="Calibri"/>
                          <a:ea typeface="Calibri"/>
                          <a:cs typeface="Arial"/>
                        </a:rPr>
                        <a:t>well</a:t>
                      </a:r>
                      <a:r>
                        <a:rPr lang="fr-FR" sz="2400" dirty="0">
                          <a:latin typeface="Calibri"/>
                          <a:ea typeface="Calibri"/>
                          <a:cs typeface="Arial"/>
                        </a:rPr>
                        <a:t>-</a:t>
                      </a:r>
                      <a:r>
                        <a:rPr lang="fr-FR" sz="2400" dirty="0" err="1">
                          <a:latin typeface="Calibri"/>
                          <a:ea typeface="Calibri"/>
                          <a:cs typeface="Arial"/>
                        </a:rPr>
                        <a:t>known</a:t>
                      </a:r>
                      <a:r>
                        <a:rPr lang="fr-FR" sz="2400" dirty="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fr-FR" sz="2400" dirty="0" err="1">
                          <a:latin typeface="Calibri"/>
                          <a:ea typeface="Calibri"/>
                          <a:cs typeface="Arial"/>
                        </a:rPr>
                        <a:t>person</a:t>
                      </a:r>
                      <a:r>
                        <a:rPr lang="fr-FR" sz="2400" dirty="0">
                          <a:latin typeface="Calibri"/>
                          <a:ea typeface="Calibri"/>
                          <a:cs typeface="Arial"/>
                        </a:rPr>
                        <a:t> to </a:t>
                      </a:r>
                      <a:r>
                        <a:rPr lang="fr-FR" sz="2400" dirty="0" err="1">
                          <a:latin typeface="Calibri"/>
                          <a:ea typeface="Calibri"/>
                          <a:cs typeface="Arial"/>
                        </a:rPr>
                        <a:t>advertise</a:t>
                      </a:r>
                      <a:r>
                        <a:rPr lang="fr-FR" sz="2400" dirty="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fr-FR" sz="2400" dirty="0" err="1">
                          <a:latin typeface="Calibri"/>
                          <a:ea typeface="Calibri"/>
                          <a:cs typeface="Arial"/>
                        </a:rPr>
                        <a:t>products</a:t>
                      </a:r>
                      <a:endParaRPr lang="fr-FR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marL="342900" lvl="0" indent="-342900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2400" dirty="0" smtClean="0">
                          <a:latin typeface="Calibri"/>
                          <a:ea typeface="Calibri"/>
                          <a:cs typeface="Arial"/>
                        </a:rPr>
                        <a:t>8. range</a:t>
                      </a:r>
                      <a:endParaRPr lang="fr-FR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latin typeface="Calibri"/>
                          <a:ea typeface="Calibri"/>
                          <a:cs typeface="Arial"/>
                        </a:rPr>
                        <a:t>h-</a:t>
                      </a:r>
                      <a:r>
                        <a:rPr lang="fr-FR" sz="2400" dirty="0" err="1">
                          <a:latin typeface="Calibri"/>
                          <a:ea typeface="Calibri"/>
                          <a:cs typeface="Arial"/>
                        </a:rPr>
                        <a:t>when</a:t>
                      </a:r>
                      <a:r>
                        <a:rPr lang="fr-FR" sz="2400" dirty="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fr-FR" sz="2400" dirty="0" err="1">
                          <a:latin typeface="Calibri"/>
                          <a:ea typeface="Calibri"/>
                          <a:cs typeface="Arial"/>
                        </a:rPr>
                        <a:t>products</a:t>
                      </a:r>
                      <a:r>
                        <a:rPr lang="fr-FR" sz="2400" dirty="0">
                          <a:latin typeface="Calibri"/>
                          <a:ea typeface="Calibri"/>
                          <a:cs typeface="Arial"/>
                        </a:rPr>
                        <a:t> are </a:t>
                      </a:r>
                      <a:r>
                        <a:rPr lang="fr-FR" sz="2400" dirty="0" err="1">
                          <a:latin typeface="Calibri"/>
                          <a:ea typeface="Calibri"/>
                          <a:cs typeface="Arial"/>
                        </a:rPr>
                        <a:t>used</a:t>
                      </a:r>
                      <a:r>
                        <a:rPr lang="fr-FR" sz="2400" dirty="0">
                          <a:latin typeface="Calibri"/>
                          <a:ea typeface="Calibri"/>
                          <a:cs typeface="Arial"/>
                        </a:rPr>
                        <a:t> in films or TV programs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marL="342900" lvl="0" indent="-342900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r-FR" sz="2400" dirty="0" smtClean="0">
                          <a:latin typeface="Calibri"/>
                          <a:ea typeface="Calibri"/>
                          <a:cs typeface="Arial"/>
                        </a:rPr>
                        <a:t>9. placement</a:t>
                      </a:r>
                      <a:endParaRPr lang="fr-FR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latin typeface="Calibri"/>
                          <a:ea typeface="Calibri"/>
                          <a:cs typeface="Arial"/>
                        </a:rPr>
                        <a:t>i-the introduction of a </a:t>
                      </a:r>
                      <a:r>
                        <a:rPr lang="fr-FR" sz="2400" dirty="0" err="1">
                          <a:latin typeface="Calibri"/>
                          <a:ea typeface="Calibri"/>
                          <a:cs typeface="Arial"/>
                        </a:rPr>
                        <a:t>product</a:t>
                      </a:r>
                      <a:r>
                        <a:rPr lang="fr-FR" sz="2400" dirty="0">
                          <a:latin typeface="Calibri"/>
                          <a:ea typeface="Calibri"/>
                          <a:cs typeface="Arial"/>
                        </a:rPr>
                        <a:t> to the </a:t>
                      </a:r>
                      <a:r>
                        <a:rPr lang="fr-FR" sz="2400" dirty="0" err="1">
                          <a:latin typeface="Calibri"/>
                          <a:ea typeface="Calibri"/>
                          <a:cs typeface="Arial"/>
                        </a:rPr>
                        <a:t>market</a:t>
                      </a:r>
                      <a:endParaRPr lang="fr-FR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 smtClean="0">
                          <a:latin typeface="Calibri"/>
                          <a:ea typeface="Calibri"/>
                          <a:cs typeface="Arial"/>
                        </a:rPr>
                        <a:t>10. </a:t>
                      </a:r>
                      <a:r>
                        <a:rPr lang="fr-FR" sz="2400" dirty="0" err="1" smtClean="0">
                          <a:latin typeface="Calibri"/>
                          <a:ea typeface="Calibri"/>
                          <a:cs typeface="Arial"/>
                        </a:rPr>
                        <a:t>endorsment</a:t>
                      </a:r>
                      <a:r>
                        <a:rPr lang="fr-FR" sz="2400" dirty="0" smtClean="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endParaRPr lang="fr-FR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latin typeface="Calibri"/>
                          <a:ea typeface="Calibri"/>
                          <a:cs typeface="Arial"/>
                        </a:rPr>
                        <a:t>j-the </a:t>
                      </a:r>
                      <a:r>
                        <a:rPr lang="fr-FR" sz="2400" dirty="0" err="1">
                          <a:latin typeface="Calibri"/>
                          <a:ea typeface="Calibri"/>
                          <a:cs typeface="Arial"/>
                        </a:rPr>
                        <a:t>length</a:t>
                      </a:r>
                      <a:r>
                        <a:rPr lang="fr-FR" sz="2400" dirty="0">
                          <a:latin typeface="Calibri"/>
                          <a:ea typeface="Calibri"/>
                          <a:cs typeface="Arial"/>
                        </a:rPr>
                        <a:t> of time people continue to </a:t>
                      </a:r>
                      <a:r>
                        <a:rPr lang="fr-FR" sz="2400" dirty="0" err="1">
                          <a:latin typeface="Calibri"/>
                          <a:ea typeface="Calibri"/>
                          <a:cs typeface="Arial"/>
                        </a:rPr>
                        <a:t>buy</a:t>
                      </a:r>
                      <a:r>
                        <a:rPr lang="fr-FR" sz="2400" dirty="0">
                          <a:latin typeface="Calibri"/>
                          <a:ea typeface="Calibri"/>
                          <a:cs typeface="Arial"/>
                        </a:rPr>
                        <a:t> a </a:t>
                      </a:r>
                      <a:r>
                        <a:rPr lang="fr-FR" sz="2400" dirty="0" err="1">
                          <a:latin typeface="Calibri"/>
                          <a:ea typeface="Calibri"/>
                          <a:cs typeface="Arial"/>
                        </a:rPr>
                        <a:t>product</a:t>
                      </a:r>
                      <a:endParaRPr lang="fr-FR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2071670" y="857232"/>
          <a:ext cx="5440680" cy="5643601"/>
        </p:xfrm>
        <a:graphic>
          <a:graphicData uri="http://schemas.openxmlformats.org/drawingml/2006/table">
            <a:tbl>
              <a:tblPr/>
              <a:tblGrid>
                <a:gridCol w="1861820"/>
                <a:gridCol w="3578860"/>
              </a:tblGrid>
              <a:tr h="799321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latin typeface="Calibri"/>
                          <a:ea typeface="Calibri"/>
                          <a:cs typeface="Arial"/>
                        </a:rPr>
                        <a:t>11-leader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latin typeface="Calibri"/>
                          <a:ea typeface="Calibri"/>
                          <a:cs typeface="Arial"/>
                        </a:rPr>
                        <a:t>k-the percentage of sales a company has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107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latin typeface="Calibri"/>
                          <a:ea typeface="Calibri"/>
                          <a:cs typeface="Arial"/>
                        </a:rPr>
                        <a:t>12-</a:t>
                      </a:r>
                      <a:r>
                        <a:rPr lang="fr-FR" sz="2000" dirty="0" err="1">
                          <a:latin typeface="Calibri"/>
                          <a:ea typeface="Calibri"/>
                          <a:cs typeface="Arial"/>
                        </a:rPr>
                        <a:t>research</a:t>
                      </a:r>
                      <a:endParaRPr lang="fr-FR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latin typeface="Calibri"/>
                          <a:ea typeface="Calibri"/>
                          <a:cs typeface="Arial"/>
                        </a:rPr>
                        <a:t>l-</a:t>
                      </a:r>
                      <a:r>
                        <a:rPr lang="fr-FR" sz="2000" dirty="0" err="1">
                          <a:latin typeface="Calibri"/>
                          <a:ea typeface="Calibri"/>
                          <a:cs typeface="Arial"/>
                        </a:rPr>
                        <a:t>customers</a:t>
                      </a:r>
                      <a:r>
                        <a:rPr lang="fr-FR" sz="2000" dirty="0">
                          <a:latin typeface="Calibri"/>
                          <a:ea typeface="Calibri"/>
                          <a:cs typeface="Arial"/>
                        </a:rPr>
                        <a:t> of a </a:t>
                      </a:r>
                      <a:r>
                        <a:rPr lang="fr-FR" sz="2000" dirty="0" err="1">
                          <a:latin typeface="Calibri"/>
                          <a:ea typeface="Calibri"/>
                          <a:cs typeface="Arial"/>
                        </a:rPr>
                        <a:t>similar</a:t>
                      </a:r>
                      <a:r>
                        <a:rPr lang="fr-FR" sz="2000" dirty="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fr-FR" sz="2000" dirty="0" err="1">
                          <a:latin typeface="Calibri"/>
                          <a:ea typeface="Calibri"/>
                          <a:cs typeface="Arial"/>
                        </a:rPr>
                        <a:t>age</a:t>
                      </a:r>
                      <a:r>
                        <a:rPr lang="fr-FR" sz="2000" dirty="0">
                          <a:latin typeface="Calibri"/>
                          <a:ea typeface="Calibri"/>
                          <a:cs typeface="Arial"/>
                        </a:rPr>
                        <a:t>, </a:t>
                      </a:r>
                      <a:r>
                        <a:rPr lang="fr-FR" sz="2000" dirty="0" err="1">
                          <a:latin typeface="Calibri"/>
                          <a:ea typeface="Calibri"/>
                          <a:cs typeface="Arial"/>
                        </a:rPr>
                        <a:t>income</a:t>
                      </a:r>
                      <a:r>
                        <a:rPr lang="fr-FR" sz="2000" dirty="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fr-FR" sz="2000" dirty="0" err="1">
                          <a:latin typeface="Calibri"/>
                          <a:ea typeface="Calibri"/>
                          <a:cs typeface="Arial"/>
                        </a:rPr>
                        <a:t>level</a:t>
                      </a:r>
                      <a:r>
                        <a:rPr lang="fr-FR" sz="2000" dirty="0">
                          <a:latin typeface="Calibri"/>
                          <a:ea typeface="Calibri"/>
                          <a:cs typeface="Arial"/>
                        </a:rPr>
                        <a:t> or social group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107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latin typeface="Calibri"/>
                          <a:ea typeface="Calibri"/>
                          <a:cs typeface="Arial"/>
                        </a:rPr>
                        <a:t>13-share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latin typeface="Calibri"/>
                          <a:ea typeface="Calibri"/>
                          <a:cs typeface="Arial"/>
                        </a:rPr>
                        <a:t>m-the best-</a:t>
                      </a:r>
                      <a:r>
                        <a:rPr lang="fr-FR" sz="2000" dirty="0" err="1">
                          <a:latin typeface="Calibri"/>
                          <a:ea typeface="Calibri"/>
                          <a:cs typeface="Arial"/>
                        </a:rPr>
                        <a:t>selling</a:t>
                      </a:r>
                      <a:r>
                        <a:rPr lang="fr-FR" sz="2000" dirty="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fr-FR" sz="2000" dirty="0" err="1">
                          <a:latin typeface="Calibri"/>
                          <a:ea typeface="Calibri"/>
                          <a:cs typeface="Arial"/>
                        </a:rPr>
                        <a:t>product</a:t>
                      </a:r>
                      <a:r>
                        <a:rPr lang="fr-FR" sz="2000" dirty="0">
                          <a:latin typeface="Calibri"/>
                          <a:ea typeface="Calibri"/>
                          <a:cs typeface="Arial"/>
                        </a:rPr>
                        <a:t> or brand in a </a:t>
                      </a:r>
                      <a:r>
                        <a:rPr lang="fr-FR" sz="2000" dirty="0" err="1">
                          <a:latin typeface="Calibri"/>
                          <a:ea typeface="Calibri"/>
                          <a:cs typeface="Arial"/>
                        </a:rPr>
                        <a:t>market</a:t>
                      </a:r>
                      <a:endParaRPr lang="fr-FR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107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latin typeface="Calibri"/>
                          <a:ea typeface="Calibri"/>
                          <a:cs typeface="Arial"/>
                        </a:rPr>
                        <a:t>14-challenger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latin typeface="Calibri"/>
                          <a:ea typeface="Calibri"/>
                          <a:cs typeface="Arial"/>
                        </a:rPr>
                        <a:t>n-information about </a:t>
                      </a:r>
                      <a:r>
                        <a:rPr lang="fr-FR" sz="2000" dirty="0" err="1">
                          <a:latin typeface="Calibri"/>
                          <a:ea typeface="Calibri"/>
                          <a:cs typeface="Arial"/>
                        </a:rPr>
                        <a:t>what</a:t>
                      </a:r>
                      <a:r>
                        <a:rPr lang="fr-FR" sz="2000" dirty="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fr-FR" sz="2000" dirty="0" err="1">
                          <a:latin typeface="Calibri"/>
                          <a:ea typeface="Calibri"/>
                          <a:cs typeface="Arial"/>
                        </a:rPr>
                        <a:t>consumers</a:t>
                      </a:r>
                      <a:r>
                        <a:rPr lang="fr-FR" sz="2000" dirty="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fr-FR" sz="2000" dirty="0" err="1">
                          <a:latin typeface="Calibri"/>
                          <a:ea typeface="Calibri"/>
                          <a:cs typeface="Arial"/>
                        </a:rPr>
                        <a:t>want</a:t>
                      </a:r>
                      <a:r>
                        <a:rPr lang="fr-FR" sz="2000" dirty="0">
                          <a:latin typeface="Calibri"/>
                          <a:ea typeface="Calibri"/>
                          <a:cs typeface="Arial"/>
                        </a:rPr>
                        <a:t> or </a:t>
                      </a:r>
                      <a:r>
                        <a:rPr lang="fr-FR" sz="2000" dirty="0" err="1">
                          <a:latin typeface="Calibri"/>
                          <a:ea typeface="Calibri"/>
                          <a:cs typeface="Arial"/>
                        </a:rPr>
                        <a:t>need</a:t>
                      </a:r>
                      <a:endParaRPr lang="fr-FR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107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latin typeface="Calibri"/>
                          <a:ea typeface="Calibri"/>
                          <a:cs typeface="Arial"/>
                        </a:rPr>
                        <a:t>15-segment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latin typeface="Calibri"/>
                          <a:ea typeface="Calibri"/>
                          <a:cs typeface="Arial"/>
                        </a:rPr>
                        <a:t>o-the second best-</a:t>
                      </a:r>
                      <a:r>
                        <a:rPr lang="fr-FR" sz="2000" dirty="0" err="1">
                          <a:latin typeface="Calibri"/>
                          <a:ea typeface="Calibri"/>
                          <a:cs typeface="Arial"/>
                        </a:rPr>
                        <a:t>selling</a:t>
                      </a:r>
                      <a:r>
                        <a:rPr lang="fr-FR" sz="2000" dirty="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fr-FR" sz="2000" dirty="0" err="1">
                          <a:latin typeface="Calibri"/>
                          <a:ea typeface="Calibri"/>
                          <a:cs typeface="Arial"/>
                        </a:rPr>
                        <a:t>product</a:t>
                      </a:r>
                      <a:r>
                        <a:rPr lang="fr-FR" sz="2000" dirty="0">
                          <a:latin typeface="Calibri"/>
                          <a:ea typeface="Calibri"/>
                          <a:cs typeface="Arial"/>
                        </a:rPr>
                        <a:t> or brand in a </a:t>
                      </a:r>
                      <a:r>
                        <a:rPr lang="fr-FR" sz="2000" dirty="0" err="1">
                          <a:latin typeface="Calibri"/>
                          <a:ea typeface="Calibri"/>
                          <a:cs typeface="Arial"/>
                        </a:rPr>
                        <a:t>market</a:t>
                      </a:r>
                      <a:endParaRPr lang="fr-FR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437</Words>
  <Application>Microsoft Office PowerPoint</Application>
  <PresentationFormat>Affichage à l'écran (4:3)</PresentationFormat>
  <Paragraphs>112</Paragraphs>
  <Slides>17</Slides>
  <Notes>0</Notes>
  <HiddenSlides>0</HiddenSlides>
  <MMClips>2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19" baseType="lpstr">
      <vt:lpstr>Thème Office</vt:lpstr>
      <vt:lpstr>Objet d’environnement du Gestionnaire de liaisons</vt:lpstr>
      <vt:lpstr>Brands vs Products</vt:lpstr>
      <vt:lpstr>Brands vs Products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Brands</vt:lpstr>
      <vt:lpstr>Diapositive 13</vt:lpstr>
      <vt:lpstr>Diapositive 14</vt:lpstr>
      <vt:lpstr>Diapositive 15</vt:lpstr>
      <vt:lpstr>Diapositive 16</vt:lpstr>
      <vt:lpstr>Diapositive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hp</dc:creator>
  <cp:lastModifiedBy>hp</cp:lastModifiedBy>
  <cp:revision>12</cp:revision>
  <dcterms:created xsi:type="dcterms:W3CDTF">2015-04-21T07:35:31Z</dcterms:created>
  <dcterms:modified xsi:type="dcterms:W3CDTF">2020-02-16T16:29:21Z</dcterms:modified>
</cp:coreProperties>
</file>