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snapVertSplitter="1" vertBarState="minimized" horzBarState="maximized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796" y="-6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C0357C-6E98-4998-B40B-323A34AF0432}" type="datetimeFigureOut">
              <a:rPr lang="fr-FR" smtClean="0"/>
              <a:pPr/>
              <a:t>14/04/2020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EF8B97-4856-4338-8102-1CD6D8A35CA0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C0357C-6E98-4998-B40B-323A34AF0432}" type="datetimeFigureOut">
              <a:rPr lang="fr-FR" smtClean="0"/>
              <a:pPr/>
              <a:t>14/04/2020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EF8B97-4856-4338-8102-1CD6D8A35CA0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C0357C-6E98-4998-B40B-323A34AF0432}" type="datetimeFigureOut">
              <a:rPr lang="fr-FR" smtClean="0"/>
              <a:pPr/>
              <a:t>14/04/2020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EF8B97-4856-4338-8102-1CD6D8A35CA0}" type="slidenum">
              <a:rPr lang="fr-FR" smtClean="0"/>
              <a:pPr/>
              <a:t>‹N°›</a:t>
            </a:fld>
            <a:endParaRPr lang="fr-FR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C0357C-6E98-4998-B40B-323A34AF0432}" type="datetimeFigureOut">
              <a:rPr lang="fr-FR" smtClean="0"/>
              <a:pPr/>
              <a:t>14/04/2020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EF8B97-4856-4338-8102-1CD6D8A35CA0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C0357C-6E98-4998-B40B-323A34AF0432}" type="datetimeFigureOut">
              <a:rPr lang="fr-FR" smtClean="0"/>
              <a:pPr/>
              <a:t>14/04/2020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EF8B97-4856-4338-8102-1CD6D8A35CA0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C0357C-6E98-4998-B40B-323A34AF0432}" type="datetimeFigureOut">
              <a:rPr lang="fr-FR" smtClean="0"/>
              <a:pPr/>
              <a:t>14/04/2020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EF8B97-4856-4338-8102-1CD6D8A35CA0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C0357C-6E98-4998-B40B-323A34AF0432}" type="datetimeFigureOut">
              <a:rPr lang="fr-FR" smtClean="0"/>
              <a:pPr/>
              <a:t>14/04/2020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EF8B97-4856-4338-8102-1CD6D8A35CA0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C0357C-6E98-4998-B40B-323A34AF0432}" type="datetimeFigureOut">
              <a:rPr lang="fr-FR" smtClean="0"/>
              <a:pPr/>
              <a:t>14/04/2020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EF8B97-4856-4338-8102-1CD6D8A35CA0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C0357C-6E98-4998-B40B-323A34AF0432}" type="datetimeFigureOut">
              <a:rPr lang="fr-FR" smtClean="0"/>
              <a:pPr/>
              <a:t>14/04/2020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EF8B97-4856-4338-8102-1CD6D8A35CA0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C0357C-6E98-4998-B40B-323A34AF0432}" type="datetimeFigureOut">
              <a:rPr lang="fr-FR" smtClean="0"/>
              <a:pPr/>
              <a:t>14/04/2020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EF8B97-4856-4338-8102-1CD6D8A35CA0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C0357C-6E98-4998-B40B-323A34AF0432}" type="datetimeFigureOut">
              <a:rPr lang="fr-FR" smtClean="0"/>
              <a:pPr/>
              <a:t>14/04/2020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EF8B97-4856-4338-8102-1CD6D8A35CA0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 smtClean="0"/>
              <a:t>Cliquez sur l'icône pour ajouter une image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82C0357C-6E98-4998-B40B-323A34AF0432}" type="datetimeFigureOut">
              <a:rPr lang="fr-FR" smtClean="0"/>
              <a:pPr/>
              <a:t>14/04/2020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54EF8B97-4856-4338-8102-1CD6D8A35CA0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livesql.oracle.com/apex/livesql/file/index.html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539552" y="2780928"/>
            <a:ext cx="8134672" cy="916012"/>
          </a:xfrm>
        </p:spPr>
        <p:txBody>
          <a:bodyPr>
            <a:normAutofit/>
          </a:bodyPr>
          <a:lstStyle/>
          <a:p>
            <a:r>
              <a:rPr lang="fr-FR" sz="5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Bases de données avancés</a:t>
            </a:r>
            <a:endParaRPr lang="fr-FR" sz="54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ZoneTexte 2"/>
          <p:cNvSpPr txBox="1"/>
          <p:nvPr/>
        </p:nvSpPr>
        <p:spPr>
          <a:xfrm>
            <a:off x="3491880" y="726841"/>
            <a:ext cx="208582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400" b="1" dirty="0" smtClean="0">
                <a:solidFill>
                  <a:srgbClr val="FFFF00"/>
                </a:solidFill>
              </a:rPr>
              <a:t>Master MIAGE</a:t>
            </a:r>
            <a:endParaRPr lang="fr-FR" sz="2400" b="1" dirty="0">
              <a:solidFill>
                <a:srgbClr val="FFFF00"/>
              </a:solidFill>
            </a:endParaRPr>
          </a:p>
        </p:txBody>
      </p:sp>
      <p:sp>
        <p:nvSpPr>
          <p:cNvPr id="4" name="ZoneTexte 3"/>
          <p:cNvSpPr txBox="1"/>
          <p:nvPr/>
        </p:nvSpPr>
        <p:spPr>
          <a:xfrm>
            <a:off x="7246581" y="5013176"/>
            <a:ext cx="164019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400" b="1" dirty="0" smtClean="0">
                <a:solidFill>
                  <a:srgbClr val="002060"/>
                </a:solidFill>
              </a:rPr>
              <a:t>M. ZOUHRI</a:t>
            </a:r>
            <a:endParaRPr lang="fr-FR" sz="24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217991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3638" t="61186" r="32475" b="20166"/>
          <a:stretch/>
        </p:blipFill>
        <p:spPr bwMode="auto">
          <a:xfrm>
            <a:off x="611560" y="4725144"/>
            <a:ext cx="7519033" cy="21328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ZoneTexte 3"/>
          <p:cNvSpPr txBox="1"/>
          <p:nvPr/>
        </p:nvSpPr>
        <p:spPr>
          <a:xfrm>
            <a:off x="251520" y="620688"/>
            <a:ext cx="252665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EXERCICE</a:t>
            </a:r>
            <a:endParaRPr lang="fr-FR" sz="4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395536" y="1916832"/>
            <a:ext cx="8352928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fr-FR" b="1" dirty="0" smtClean="0"/>
              <a:t>Travaux pratiques sur Oracle </a:t>
            </a:r>
            <a:r>
              <a:rPr lang="fr-FR" b="1" dirty="0" err="1" smtClean="0"/>
              <a:t>liveSQL</a:t>
            </a:r>
            <a:r>
              <a:rPr lang="fr-FR" b="1" dirty="0" smtClean="0"/>
              <a:t> :</a:t>
            </a:r>
          </a:p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fr-FR" b="1" dirty="0" smtClean="0"/>
              <a:t>Aller sur : </a:t>
            </a:r>
            <a:r>
              <a:rPr lang="fr-FR" b="1" dirty="0" smtClean="0">
                <a:hlinkClick r:id="rId3"/>
              </a:rPr>
              <a:t>https</a:t>
            </a:r>
            <a:r>
              <a:rPr lang="fr-FR" b="1" dirty="0">
                <a:hlinkClick r:id="rId3"/>
              </a:rPr>
              <a:t>://</a:t>
            </a:r>
            <a:r>
              <a:rPr lang="fr-FR" b="1" dirty="0" smtClean="0">
                <a:hlinkClick r:id="rId3"/>
              </a:rPr>
              <a:t>livesql.oracle.com/apex/livesql/file/index.html</a:t>
            </a:r>
            <a:endParaRPr lang="fr-FR" b="1" dirty="0"/>
          </a:p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fr-FR" b="1" dirty="0" smtClean="0"/>
              <a:t>Cliquer  sur </a:t>
            </a:r>
            <a:r>
              <a:rPr lang="fr-FR" b="1" dirty="0" smtClean="0">
                <a:solidFill>
                  <a:srgbClr val="FF0000"/>
                </a:solidFill>
              </a:rPr>
              <a:t>Start </a:t>
            </a:r>
            <a:r>
              <a:rPr lang="fr-FR" b="1" dirty="0" err="1" smtClean="0">
                <a:solidFill>
                  <a:srgbClr val="FF0000"/>
                </a:solidFill>
              </a:rPr>
              <a:t>Coding</a:t>
            </a:r>
            <a:r>
              <a:rPr lang="fr-FR" b="1" dirty="0" smtClean="0">
                <a:solidFill>
                  <a:srgbClr val="FF0000"/>
                </a:solidFill>
              </a:rPr>
              <a:t> </a:t>
            </a:r>
            <a:r>
              <a:rPr lang="fr-FR" b="1" dirty="0" err="1" smtClean="0">
                <a:solidFill>
                  <a:srgbClr val="FF0000"/>
                </a:solidFill>
              </a:rPr>
              <a:t>Now</a:t>
            </a:r>
            <a:endParaRPr lang="fr-FR" b="1" dirty="0" smtClean="0">
              <a:solidFill>
                <a:srgbClr val="FF0000"/>
              </a:solidFill>
            </a:endParaRPr>
          </a:p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fr-FR" b="1" dirty="0" smtClean="0"/>
              <a:t>Créez un compte</a:t>
            </a:r>
          </a:p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fr-FR" b="1" dirty="0" smtClean="0"/>
              <a:t>Connectez-vous et travaillez dans la SQL </a:t>
            </a:r>
            <a:r>
              <a:rPr lang="fr-FR" b="1" dirty="0" err="1" smtClean="0"/>
              <a:t>Worksheet</a:t>
            </a:r>
            <a:endParaRPr lang="fr-FR" b="1" dirty="0" smtClean="0"/>
          </a:p>
          <a:p>
            <a:pPr>
              <a:lnSpc>
                <a:spcPct val="150000"/>
              </a:lnSpc>
            </a:pPr>
            <a:endParaRPr lang="fr-FR" sz="1100" b="1" dirty="0" smtClean="0"/>
          </a:p>
          <a:p>
            <a:pPr>
              <a:lnSpc>
                <a:spcPct val="150000"/>
              </a:lnSpc>
            </a:pPr>
            <a:r>
              <a:rPr lang="fr-FR" b="1" dirty="0" smtClean="0"/>
              <a:t>On travaillera avec le schéma suivant : </a:t>
            </a:r>
            <a:endParaRPr lang="fr-FR" b="1" dirty="0"/>
          </a:p>
        </p:txBody>
      </p:sp>
    </p:spTree>
    <p:extLst>
      <p:ext uri="{BB962C8B-B14F-4D97-AF65-F5344CB8AC3E}">
        <p14:creationId xmlns:p14="http://schemas.microsoft.com/office/powerpoint/2010/main" xmlns="" val="4005416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/>
          <p:cNvSpPr>
            <a:spLocks noGrp="1"/>
          </p:cNvSpPr>
          <p:nvPr>
            <p:ph idx="1"/>
          </p:nvPr>
        </p:nvSpPr>
        <p:spPr>
          <a:xfrm>
            <a:off x="467544" y="2420888"/>
            <a:ext cx="8424936" cy="4248472"/>
          </a:xfrm>
        </p:spPr>
        <p:txBody>
          <a:bodyPr>
            <a:normAutofit/>
          </a:bodyPr>
          <a:lstStyle/>
          <a:p>
            <a:pPr algn="just">
              <a:lnSpc>
                <a:spcPct val="150000"/>
              </a:lnSpc>
            </a:pPr>
            <a:r>
              <a:rPr lang="fr-FR" sz="2000" dirty="0" smtClean="0">
                <a:solidFill>
                  <a:schemeClr val="tx1"/>
                </a:solidFill>
              </a:rPr>
              <a:t>Augmenter de 5% le salaire des vendeurs (SALESMAN) dont la commission est supérieure à 50% du salaire.</a:t>
            </a:r>
          </a:p>
          <a:p>
            <a:pPr algn="just">
              <a:lnSpc>
                <a:spcPct val="150000"/>
              </a:lnSpc>
            </a:pPr>
            <a:r>
              <a:rPr lang="fr-FR" sz="2000" dirty="0" smtClean="0">
                <a:solidFill>
                  <a:schemeClr val="tx1"/>
                </a:solidFill>
              </a:rPr>
              <a:t>Changer la localisation du département SALES de CHIGAGO à MIAMI.</a:t>
            </a:r>
          </a:p>
          <a:p>
            <a:pPr algn="just">
              <a:lnSpc>
                <a:spcPct val="150000"/>
              </a:lnSpc>
            </a:pPr>
            <a:r>
              <a:rPr lang="fr-FR" sz="2000" dirty="0" smtClean="0">
                <a:solidFill>
                  <a:schemeClr val="tx1"/>
                </a:solidFill>
              </a:rPr>
              <a:t>Donner aux employés en poste avant le 01/01/1982 (HIREDATE) et ayant une commission non spécifiée (NULL) une commission égale à la moyenne des commissions.</a:t>
            </a:r>
          </a:p>
          <a:p>
            <a:pPr algn="just">
              <a:lnSpc>
                <a:spcPct val="150000"/>
              </a:lnSpc>
            </a:pPr>
            <a:r>
              <a:rPr lang="fr-FR" sz="2000" dirty="0" smtClean="0">
                <a:solidFill>
                  <a:schemeClr val="tx1"/>
                </a:solidFill>
              </a:rPr>
              <a:t>Supprimer le département numéro 20 (DEPTNO).  Conclusion ?</a:t>
            </a:r>
            <a:endParaRPr lang="fr-FR" sz="2000" dirty="0">
              <a:solidFill>
                <a:schemeClr val="tx1"/>
              </a:solidFill>
            </a:endParaRPr>
          </a:p>
        </p:txBody>
      </p:sp>
      <p:sp>
        <p:nvSpPr>
          <p:cNvPr id="3" name="Titre 2"/>
          <p:cNvSpPr>
            <a:spLocks noGrp="1"/>
          </p:cNvSpPr>
          <p:nvPr>
            <p:ph type="title"/>
          </p:nvPr>
        </p:nvSpPr>
        <p:spPr>
          <a:xfrm>
            <a:off x="251520" y="692696"/>
            <a:ext cx="3097323" cy="769441"/>
          </a:xfrm>
          <a:noFill/>
        </p:spPr>
        <p:txBody>
          <a:bodyPr wrap="none" rtlCol="0">
            <a:spAutoFit/>
          </a:bodyPr>
          <a:lstStyle/>
          <a:p>
            <a:pPr algn="l"/>
            <a:r>
              <a:rPr lang="fr-FR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rPr>
              <a:t>Ordres LMD</a:t>
            </a:r>
          </a:p>
        </p:txBody>
      </p:sp>
    </p:spTree>
    <p:extLst>
      <p:ext uri="{BB962C8B-B14F-4D97-AF65-F5344CB8AC3E}">
        <p14:creationId xmlns:p14="http://schemas.microsoft.com/office/powerpoint/2010/main" xmlns="" val="4193371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/>
          <p:cNvSpPr>
            <a:spLocks noGrp="1"/>
          </p:cNvSpPr>
          <p:nvPr>
            <p:ph idx="1"/>
          </p:nvPr>
        </p:nvSpPr>
        <p:spPr>
          <a:xfrm>
            <a:off x="467544" y="2420888"/>
            <a:ext cx="8424936" cy="4248472"/>
          </a:xfrm>
        </p:spPr>
        <p:txBody>
          <a:bodyPr>
            <a:normAutofit/>
          </a:bodyPr>
          <a:lstStyle/>
          <a:p>
            <a:pPr algn="just">
              <a:lnSpc>
                <a:spcPct val="150000"/>
              </a:lnSpc>
            </a:pPr>
            <a:r>
              <a:rPr lang="fr-FR" sz="2000" dirty="0" smtClean="0">
                <a:solidFill>
                  <a:schemeClr val="tx1"/>
                </a:solidFill>
              </a:rPr>
              <a:t>Augmenter de 5% le salaire des vendeurs (SALESMAN) dont la commission est supérieure à 50% du salaire.</a:t>
            </a:r>
          </a:p>
          <a:p>
            <a:pPr algn="just">
              <a:lnSpc>
                <a:spcPct val="150000"/>
              </a:lnSpc>
            </a:pPr>
            <a:endParaRPr lang="fr-FR" sz="2000" dirty="0" smtClean="0">
              <a:solidFill>
                <a:schemeClr val="tx1"/>
              </a:solidFill>
            </a:endParaRPr>
          </a:p>
          <a:p>
            <a:r>
              <a:rPr lang="fr-FR" sz="2000" b="1" dirty="0" smtClean="0"/>
              <a:t>UPDATE </a:t>
            </a:r>
            <a:r>
              <a:rPr lang="fr-FR" sz="2000" b="1" dirty="0" err="1" smtClean="0"/>
              <a:t>emp</a:t>
            </a:r>
            <a:endParaRPr lang="fr-FR" sz="2000" dirty="0" smtClean="0"/>
          </a:p>
          <a:p>
            <a:r>
              <a:rPr lang="fr-FR" sz="2000" b="1" dirty="0" smtClean="0"/>
              <a:t>SET sal=sal*1.05 </a:t>
            </a:r>
            <a:endParaRPr lang="fr-FR" sz="2000" dirty="0" smtClean="0"/>
          </a:p>
          <a:p>
            <a:r>
              <a:rPr lang="fr-FR" sz="2000" b="1" dirty="0" smtClean="0"/>
              <a:t>WHERE </a:t>
            </a:r>
            <a:r>
              <a:rPr lang="fr-FR" sz="2000" b="1" dirty="0" err="1" smtClean="0"/>
              <a:t>comm</a:t>
            </a:r>
            <a:r>
              <a:rPr lang="fr-FR" sz="2000" b="1" dirty="0" smtClean="0"/>
              <a:t>&gt; </a:t>
            </a:r>
            <a:r>
              <a:rPr lang="fr-FR" sz="2000" b="1" dirty="0" smtClean="0"/>
              <a:t>0.5*SAL;</a:t>
            </a:r>
            <a:endParaRPr lang="fr-FR" sz="2000" dirty="0" smtClean="0"/>
          </a:p>
          <a:p>
            <a:pPr algn="just">
              <a:lnSpc>
                <a:spcPct val="150000"/>
              </a:lnSpc>
              <a:buNone/>
            </a:pPr>
            <a:endParaRPr lang="fr-FR" sz="2000" dirty="0">
              <a:solidFill>
                <a:schemeClr val="tx1"/>
              </a:solidFill>
            </a:endParaRPr>
          </a:p>
        </p:txBody>
      </p:sp>
      <p:sp>
        <p:nvSpPr>
          <p:cNvPr id="3" name="Titre 2"/>
          <p:cNvSpPr>
            <a:spLocks noGrp="1"/>
          </p:cNvSpPr>
          <p:nvPr>
            <p:ph type="title"/>
          </p:nvPr>
        </p:nvSpPr>
        <p:spPr>
          <a:xfrm>
            <a:off x="251520" y="692696"/>
            <a:ext cx="3097323" cy="769441"/>
          </a:xfrm>
          <a:noFill/>
        </p:spPr>
        <p:txBody>
          <a:bodyPr wrap="none" rtlCol="0">
            <a:spAutoFit/>
          </a:bodyPr>
          <a:lstStyle/>
          <a:p>
            <a:pPr algn="l"/>
            <a:r>
              <a:rPr lang="fr-FR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rPr>
              <a:t>Ordres LMD</a:t>
            </a:r>
          </a:p>
        </p:txBody>
      </p:sp>
    </p:spTree>
    <p:extLst>
      <p:ext uri="{BB962C8B-B14F-4D97-AF65-F5344CB8AC3E}">
        <p14:creationId xmlns:p14="http://schemas.microsoft.com/office/powerpoint/2010/main" xmlns="" val="4193371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/>
          <p:cNvSpPr>
            <a:spLocks noGrp="1"/>
          </p:cNvSpPr>
          <p:nvPr>
            <p:ph idx="1"/>
          </p:nvPr>
        </p:nvSpPr>
        <p:spPr>
          <a:xfrm>
            <a:off x="467544" y="2420888"/>
            <a:ext cx="8424936" cy="4248472"/>
          </a:xfrm>
        </p:spPr>
        <p:txBody>
          <a:bodyPr>
            <a:normAutofit/>
          </a:bodyPr>
          <a:lstStyle/>
          <a:p>
            <a:pPr algn="just">
              <a:lnSpc>
                <a:spcPct val="150000"/>
              </a:lnSpc>
            </a:pPr>
            <a:r>
              <a:rPr lang="fr-FR" sz="2000" dirty="0" smtClean="0">
                <a:solidFill>
                  <a:schemeClr val="tx1"/>
                </a:solidFill>
              </a:rPr>
              <a:t>Changer </a:t>
            </a:r>
            <a:r>
              <a:rPr lang="fr-FR" sz="2000" dirty="0" smtClean="0">
                <a:solidFill>
                  <a:schemeClr val="tx1"/>
                </a:solidFill>
              </a:rPr>
              <a:t>la localisation du département SALES de CHIGAGO à MIAMI</a:t>
            </a:r>
            <a:r>
              <a:rPr lang="fr-FR" sz="2000" dirty="0" smtClean="0">
                <a:solidFill>
                  <a:schemeClr val="tx1"/>
                </a:solidFill>
              </a:rPr>
              <a:t>.</a:t>
            </a:r>
          </a:p>
          <a:p>
            <a:pPr algn="just">
              <a:lnSpc>
                <a:spcPct val="150000"/>
              </a:lnSpc>
            </a:pPr>
            <a:endParaRPr lang="fr-FR" sz="2000" dirty="0" smtClean="0">
              <a:solidFill>
                <a:schemeClr val="tx1"/>
              </a:solidFill>
            </a:endParaRPr>
          </a:p>
          <a:p>
            <a:r>
              <a:rPr lang="fr-FR" sz="2000" b="1" dirty="0" smtClean="0"/>
              <a:t>UPDATE </a:t>
            </a:r>
            <a:r>
              <a:rPr lang="fr-FR" sz="2000" b="1" dirty="0" err="1" smtClean="0"/>
              <a:t>dept</a:t>
            </a:r>
            <a:endParaRPr lang="fr-FR" sz="2000" dirty="0" smtClean="0"/>
          </a:p>
          <a:p>
            <a:r>
              <a:rPr lang="fr-FR" sz="2000" b="1" dirty="0" smtClean="0"/>
              <a:t>SET </a:t>
            </a:r>
            <a:r>
              <a:rPr lang="fr-FR" sz="2000" b="1" dirty="0" err="1" smtClean="0"/>
              <a:t>loc</a:t>
            </a:r>
            <a:r>
              <a:rPr lang="fr-FR" sz="2000" b="1" dirty="0" smtClean="0"/>
              <a:t>='MIAMI'</a:t>
            </a:r>
            <a:endParaRPr lang="fr-FR" sz="2000" dirty="0" smtClean="0"/>
          </a:p>
          <a:p>
            <a:r>
              <a:rPr lang="fr-FR" sz="2000" b="1" dirty="0" smtClean="0"/>
              <a:t>WHERE </a:t>
            </a:r>
            <a:r>
              <a:rPr lang="fr-FR" sz="2000" b="1" dirty="0" err="1" smtClean="0"/>
              <a:t>dname</a:t>
            </a:r>
            <a:r>
              <a:rPr lang="fr-FR" sz="2000" b="1" dirty="0" smtClean="0"/>
              <a:t>='SALES';</a:t>
            </a:r>
            <a:endParaRPr lang="fr-FR" sz="2000" dirty="0" smtClean="0"/>
          </a:p>
          <a:p>
            <a:pPr algn="just">
              <a:lnSpc>
                <a:spcPct val="150000"/>
              </a:lnSpc>
            </a:pPr>
            <a:endParaRPr lang="fr-FR" sz="2000" dirty="0" smtClean="0">
              <a:solidFill>
                <a:schemeClr val="tx1"/>
              </a:solidFill>
            </a:endParaRPr>
          </a:p>
        </p:txBody>
      </p:sp>
      <p:sp>
        <p:nvSpPr>
          <p:cNvPr id="3" name="Titre 2"/>
          <p:cNvSpPr>
            <a:spLocks noGrp="1"/>
          </p:cNvSpPr>
          <p:nvPr>
            <p:ph type="title"/>
          </p:nvPr>
        </p:nvSpPr>
        <p:spPr>
          <a:xfrm>
            <a:off x="251520" y="692696"/>
            <a:ext cx="3097323" cy="769441"/>
          </a:xfrm>
          <a:noFill/>
        </p:spPr>
        <p:txBody>
          <a:bodyPr wrap="none" rtlCol="0">
            <a:spAutoFit/>
          </a:bodyPr>
          <a:lstStyle/>
          <a:p>
            <a:pPr algn="l"/>
            <a:r>
              <a:rPr lang="fr-FR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rPr>
              <a:t>Ordres LMD</a:t>
            </a:r>
          </a:p>
        </p:txBody>
      </p:sp>
    </p:spTree>
    <p:extLst>
      <p:ext uri="{BB962C8B-B14F-4D97-AF65-F5344CB8AC3E}">
        <p14:creationId xmlns:p14="http://schemas.microsoft.com/office/powerpoint/2010/main" xmlns="" val="4193371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/>
          <p:cNvSpPr>
            <a:spLocks noGrp="1"/>
          </p:cNvSpPr>
          <p:nvPr>
            <p:ph idx="1"/>
          </p:nvPr>
        </p:nvSpPr>
        <p:spPr>
          <a:xfrm>
            <a:off x="500034" y="2000240"/>
            <a:ext cx="8424936" cy="4248472"/>
          </a:xfrm>
        </p:spPr>
        <p:txBody>
          <a:bodyPr>
            <a:normAutofit/>
          </a:bodyPr>
          <a:lstStyle/>
          <a:p>
            <a:pPr algn="just">
              <a:lnSpc>
                <a:spcPct val="150000"/>
              </a:lnSpc>
            </a:pPr>
            <a:r>
              <a:rPr lang="fr-FR" sz="2000" dirty="0" smtClean="0">
                <a:solidFill>
                  <a:schemeClr val="tx1"/>
                </a:solidFill>
              </a:rPr>
              <a:t>Donner </a:t>
            </a:r>
            <a:r>
              <a:rPr lang="fr-FR" sz="2000" dirty="0" smtClean="0">
                <a:solidFill>
                  <a:schemeClr val="tx1"/>
                </a:solidFill>
              </a:rPr>
              <a:t>aux employés en poste avant le 01/01/1982 (HIREDATE) et ayant une commission non spécifiée (NULL) une commission égale à la moyenne des commissions</a:t>
            </a:r>
            <a:r>
              <a:rPr lang="fr-FR" sz="2000" dirty="0" smtClean="0">
                <a:solidFill>
                  <a:schemeClr val="tx1"/>
                </a:solidFill>
              </a:rPr>
              <a:t>.</a:t>
            </a:r>
          </a:p>
          <a:p>
            <a:pPr algn="just">
              <a:lnSpc>
                <a:spcPct val="150000"/>
              </a:lnSpc>
            </a:pPr>
            <a:endParaRPr lang="fr-FR" sz="2000" dirty="0" smtClean="0">
              <a:solidFill>
                <a:schemeClr val="tx1"/>
              </a:solidFill>
            </a:endParaRPr>
          </a:p>
          <a:p>
            <a:r>
              <a:rPr lang="fr-FR" sz="2000" b="1" dirty="0" smtClean="0"/>
              <a:t>UPDATE  </a:t>
            </a:r>
            <a:r>
              <a:rPr lang="fr-FR" sz="2000" b="1" dirty="0" err="1" smtClean="0"/>
              <a:t>emp</a:t>
            </a:r>
            <a:endParaRPr lang="fr-FR" sz="2000" dirty="0" smtClean="0"/>
          </a:p>
          <a:p>
            <a:r>
              <a:rPr lang="fr-FR" sz="2000" b="1" dirty="0" smtClean="0"/>
              <a:t>SET </a:t>
            </a:r>
            <a:r>
              <a:rPr lang="fr-FR" sz="2000" b="1" dirty="0" err="1" smtClean="0"/>
              <a:t>comm</a:t>
            </a:r>
            <a:r>
              <a:rPr lang="fr-FR" sz="2000" b="1" dirty="0" smtClean="0"/>
              <a:t>=(SELECT </a:t>
            </a:r>
            <a:r>
              <a:rPr lang="fr-FR" sz="2000" b="1" dirty="0" err="1" smtClean="0"/>
              <a:t>avg</a:t>
            </a:r>
            <a:r>
              <a:rPr lang="fr-FR" sz="2000" b="1" dirty="0" smtClean="0"/>
              <a:t>(</a:t>
            </a:r>
            <a:r>
              <a:rPr lang="fr-FR" sz="2000" b="1" dirty="0" err="1" smtClean="0"/>
              <a:t>comm</a:t>
            </a:r>
            <a:r>
              <a:rPr lang="fr-FR" sz="2000" b="1" dirty="0" smtClean="0"/>
              <a:t>) </a:t>
            </a:r>
            <a:r>
              <a:rPr lang="fr-FR" sz="2000" b="1" dirty="0" smtClean="0"/>
              <a:t>FROM </a:t>
            </a:r>
            <a:r>
              <a:rPr lang="fr-FR" sz="2000" b="1" dirty="0" err="1" smtClean="0"/>
              <a:t>emp</a:t>
            </a:r>
            <a:r>
              <a:rPr lang="fr-FR" sz="2000" b="1" dirty="0" smtClean="0"/>
              <a:t>)</a:t>
            </a:r>
            <a:endParaRPr lang="fr-FR" sz="2000" dirty="0" smtClean="0"/>
          </a:p>
          <a:p>
            <a:r>
              <a:rPr lang="fr-FR" sz="2000" b="1" dirty="0" smtClean="0"/>
              <a:t>WHERE </a:t>
            </a:r>
            <a:r>
              <a:rPr lang="fr-FR" sz="2000" b="1" dirty="0" err="1" smtClean="0"/>
              <a:t>hiredate</a:t>
            </a:r>
            <a:r>
              <a:rPr lang="fr-FR" sz="2000" b="1" dirty="0" smtClean="0"/>
              <a:t>&lt; '01-jan-82'</a:t>
            </a:r>
            <a:endParaRPr lang="fr-FR" sz="2000" dirty="0" smtClean="0"/>
          </a:p>
          <a:p>
            <a:r>
              <a:rPr lang="fr-FR" sz="2000" b="1" dirty="0" smtClean="0"/>
              <a:t>AND </a:t>
            </a:r>
            <a:r>
              <a:rPr lang="fr-FR" sz="2000" b="1" dirty="0" err="1" smtClean="0"/>
              <a:t>comm</a:t>
            </a:r>
            <a:r>
              <a:rPr lang="fr-FR" sz="2000" b="1" dirty="0" smtClean="0"/>
              <a:t> </a:t>
            </a:r>
            <a:r>
              <a:rPr lang="fr-FR" sz="2000" b="1" dirty="0" err="1" smtClean="0"/>
              <a:t>is</a:t>
            </a:r>
            <a:r>
              <a:rPr lang="fr-FR" sz="2000" b="1" dirty="0" smtClean="0"/>
              <a:t> NULL;</a:t>
            </a:r>
            <a:endParaRPr lang="fr-FR" sz="2000" dirty="0" smtClean="0"/>
          </a:p>
          <a:p>
            <a:pPr algn="just">
              <a:lnSpc>
                <a:spcPct val="150000"/>
              </a:lnSpc>
            </a:pPr>
            <a:endParaRPr lang="fr-FR" sz="2000" dirty="0" smtClean="0">
              <a:solidFill>
                <a:schemeClr val="tx1"/>
              </a:solidFill>
            </a:endParaRPr>
          </a:p>
        </p:txBody>
      </p:sp>
      <p:sp>
        <p:nvSpPr>
          <p:cNvPr id="3" name="Titre 2"/>
          <p:cNvSpPr>
            <a:spLocks noGrp="1"/>
          </p:cNvSpPr>
          <p:nvPr>
            <p:ph type="title"/>
          </p:nvPr>
        </p:nvSpPr>
        <p:spPr>
          <a:xfrm>
            <a:off x="251520" y="692696"/>
            <a:ext cx="3097323" cy="769441"/>
          </a:xfrm>
          <a:noFill/>
        </p:spPr>
        <p:txBody>
          <a:bodyPr wrap="none" rtlCol="0">
            <a:spAutoFit/>
          </a:bodyPr>
          <a:lstStyle/>
          <a:p>
            <a:pPr algn="l"/>
            <a:r>
              <a:rPr lang="fr-FR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rPr>
              <a:t>Ordres LMD</a:t>
            </a:r>
          </a:p>
        </p:txBody>
      </p:sp>
    </p:spTree>
    <p:extLst>
      <p:ext uri="{BB962C8B-B14F-4D97-AF65-F5344CB8AC3E}">
        <p14:creationId xmlns:p14="http://schemas.microsoft.com/office/powerpoint/2010/main" xmlns="" val="4193371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/>
          <p:cNvSpPr>
            <a:spLocks noGrp="1"/>
          </p:cNvSpPr>
          <p:nvPr>
            <p:ph idx="1"/>
          </p:nvPr>
        </p:nvSpPr>
        <p:spPr>
          <a:xfrm>
            <a:off x="500034" y="2357430"/>
            <a:ext cx="8424936" cy="4248472"/>
          </a:xfrm>
        </p:spPr>
        <p:txBody>
          <a:bodyPr>
            <a:normAutofit lnSpcReduction="10000"/>
          </a:bodyPr>
          <a:lstStyle/>
          <a:p>
            <a:pPr algn="just">
              <a:lnSpc>
                <a:spcPct val="150000"/>
              </a:lnSpc>
            </a:pPr>
            <a:r>
              <a:rPr lang="fr-FR" sz="2000" dirty="0" smtClean="0">
                <a:solidFill>
                  <a:schemeClr val="tx1"/>
                </a:solidFill>
              </a:rPr>
              <a:t>Supprimer </a:t>
            </a:r>
            <a:r>
              <a:rPr lang="fr-FR" sz="2000" dirty="0" smtClean="0">
                <a:solidFill>
                  <a:schemeClr val="tx1"/>
                </a:solidFill>
              </a:rPr>
              <a:t>le département numéro 20 (DEPTNO).  Conclusion </a:t>
            </a:r>
            <a:r>
              <a:rPr lang="fr-FR" sz="2000" dirty="0" smtClean="0">
                <a:solidFill>
                  <a:schemeClr val="tx1"/>
                </a:solidFill>
              </a:rPr>
              <a:t>?</a:t>
            </a:r>
          </a:p>
          <a:p>
            <a:pPr algn="just">
              <a:lnSpc>
                <a:spcPct val="150000"/>
              </a:lnSpc>
            </a:pPr>
            <a:endParaRPr lang="fr-FR" sz="2000" dirty="0" smtClean="0">
              <a:solidFill>
                <a:schemeClr val="tx1"/>
              </a:solidFill>
            </a:endParaRPr>
          </a:p>
          <a:p>
            <a:r>
              <a:rPr lang="fr-FR" sz="2000" b="1" dirty="0" smtClean="0"/>
              <a:t>DELETE FROM </a:t>
            </a:r>
            <a:r>
              <a:rPr lang="fr-FR" sz="2000" b="1" dirty="0" err="1" smtClean="0"/>
              <a:t>dept</a:t>
            </a:r>
            <a:endParaRPr lang="fr-FR" sz="2000" dirty="0" smtClean="0"/>
          </a:p>
          <a:p>
            <a:r>
              <a:rPr lang="fr-FR" sz="2000" b="1" dirty="0" smtClean="0"/>
              <a:t>WHERE </a:t>
            </a:r>
            <a:r>
              <a:rPr lang="fr-FR" sz="2000" b="1" dirty="0" err="1" smtClean="0"/>
              <a:t>deptno</a:t>
            </a:r>
            <a:r>
              <a:rPr lang="fr-FR" sz="2000" b="1" dirty="0" smtClean="0"/>
              <a:t> = </a:t>
            </a:r>
            <a:r>
              <a:rPr lang="fr-FR" sz="2000" b="1" dirty="0" smtClean="0"/>
              <a:t>20;</a:t>
            </a:r>
            <a:endParaRPr lang="fr-FR" sz="2000" dirty="0" smtClean="0"/>
          </a:p>
          <a:p>
            <a:pPr algn="just">
              <a:lnSpc>
                <a:spcPct val="150000"/>
              </a:lnSpc>
            </a:pPr>
            <a:endParaRPr lang="fr-FR" sz="2000" dirty="0" smtClean="0">
              <a:solidFill>
                <a:schemeClr val="tx1"/>
              </a:solidFill>
            </a:endParaRPr>
          </a:p>
          <a:p>
            <a:pPr algn="just">
              <a:lnSpc>
                <a:spcPct val="150000"/>
              </a:lnSpc>
            </a:pPr>
            <a:endParaRPr lang="fr-FR" sz="2000" dirty="0" smtClean="0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</a:pPr>
            <a:r>
              <a:rPr lang="fr-FR" sz="2000" dirty="0" smtClean="0"/>
              <a:t>ORA-02292: </a:t>
            </a:r>
            <a:r>
              <a:rPr lang="fr-FR" sz="2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integrity</a:t>
            </a:r>
            <a:r>
              <a:rPr lang="fr-FR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fr-FR" sz="2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constraint</a:t>
            </a:r>
            <a:r>
              <a:rPr lang="fr-FR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fr-FR" sz="2000" dirty="0" smtClean="0"/>
              <a:t>(SQL_RTDIUTSAHIHNKFWPPTMJDTBPL.FK_DEPTNO) </a:t>
            </a:r>
            <a:r>
              <a:rPr lang="fr-FR" sz="2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violated</a:t>
            </a:r>
            <a:r>
              <a:rPr lang="fr-FR" sz="2000" dirty="0" smtClean="0"/>
              <a:t> - </a:t>
            </a:r>
            <a:r>
              <a:rPr lang="fr-FR" sz="2000" dirty="0" err="1" smtClean="0"/>
              <a:t>child</a:t>
            </a:r>
            <a:r>
              <a:rPr lang="fr-FR" sz="2000" dirty="0" smtClean="0"/>
              <a:t> record </a:t>
            </a:r>
            <a:r>
              <a:rPr lang="fr-FR" sz="2000" dirty="0" err="1" smtClean="0"/>
              <a:t>found</a:t>
            </a:r>
            <a:r>
              <a:rPr lang="fr-FR" sz="2000" dirty="0" smtClean="0"/>
              <a:t> ORA-06512: </a:t>
            </a:r>
            <a:r>
              <a:rPr lang="fr-FR" sz="2000" dirty="0" err="1" smtClean="0"/>
              <a:t>at</a:t>
            </a:r>
            <a:r>
              <a:rPr lang="fr-FR" sz="2000" dirty="0" smtClean="0"/>
              <a:t> "SYS.DBMS_SQL", line 1721</a:t>
            </a:r>
          </a:p>
          <a:p>
            <a:pPr algn="just">
              <a:lnSpc>
                <a:spcPct val="150000"/>
              </a:lnSpc>
            </a:pPr>
            <a:endParaRPr lang="fr-FR" sz="2000" dirty="0">
              <a:solidFill>
                <a:schemeClr val="tx1"/>
              </a:solidFill>
            </a:endParaRPr>
          </a:p>
        </p:txBody>
      </p:sp>
      <p:sp>
        <p:nvSpPr>
          <p:cNvPr id="3" name="Titre 2"/>
          <p:cNvSpPr>
            <a:spLocks noGrp="1"/>
          </p:cNvSpPr>
          <p:nvPr>
            <p:ph type="title"/>
          </p:nvPr>
        </p:nvSpPr>
        <p:spPr>
          <a:xfrm>
            <a:off x="251520" y="692696"/>
            <a:ext cx="3097323" cy="769441"/>
          </a:xfrm>
          <a:noFill/>
        </p:spPr>
        <p:txBody>
          <a:bodyPr wrap="none" rtlCol="0">
            <a:spAutoFit/>
          </a:bodyPr>
          <a:lstStyle/>
          <a:p>
            <a:pPr algn="l"/>
            <a:r>
              <a:rPr lang="fr-FR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rPr>
              <a:t>Ordres LMD</a:t>
            </a:r>
          </a:p>
        </p:txBody>
      </p:sp>
    </p:spTree>
    <p:extLst>
      <p:ext uri="{BB962C8B-B14F-4D97-AF65-F5344CB8AC3E}">
        <p14:creationId xmlns:p14="http://schemas.microsoft.com/office/powerpoint/2010/main" xmlns="" val="4193371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Vagues">
  <a:themeElements>
    <a:clrScheme name="Vagues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Vagues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Vagues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1388</TotalTime>
  <Words>268</Words>
  <Application>Microsoft Office PowerPoint</Application>
  <PresentationFormat>Affichage à l'écran (4:3)</PresentationFormat>
  <Paragraphs>43</Paragraphs>
  <Slides>7</Slides>
  <Notes>0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7</vt:i4>
      </vt:variant>
    </vt:vector>
  </HeadingPairs>
  <TitlesOfParts>
    <vt:vector size="8" baseType="lpstr">
      <vt:lpstr>Vagues</vt:lpstr>
      <vt:lpstr>Bases de données avancés</vt:lpstr>
      <vt:lpstr>Diapositive 2</vt:lpstr>
      <vt:lpstr>Ordres LMD</vt:lpstr>
      <vt:lpstr>Ordres LMD</vt:lpstr>
      <vt:lpstr>Ordres LMD</vt:lpstr>
      <vt:lpstr>Ordres LMD</vt:lpstr>
      <vt:lpstr>Ordres LMD</vt:lpstr>
    </vt:vector>
  </TitlesOfParts>
  <Company>Hewlett-Packard Company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zouhri</dc:creator>
  <cp:lastModifiedBy>math_hicham@hotmail.com</cp:lastModifiedBy>
  <cp:revision>22</cp:revision>
  <dcterms:created xsi:type="dcterms:W3CDTF">2020-04-03T12:22:09Z</dcterms:created>
  <dcterms:modified xsi:type="dcterms:W3CDTF">2020-04-14T10:13:05Z</dcterms:modified>
</cp:coreProperties>
</file>