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handoutMasterIdLst>
    <p:handoutMasterId r:id="rId41"/>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0" r:id="rId15"/>
    <p:sldId id="271" r:id="rId16"/>
    <p:sldId id="272" r:id="rId17"/>
    <p:sldId id="273" r:id="rId18"/>
    <p:sldId id="274" r:id="rId19"/>
    <p:sldId id="276" r:id="rId20"/>
    <p:sldId id="277" r:id="rId21"/>
    <p:sldId id="278" r:id="rId22"/>
    <p:sldId id="279"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341" autoAdjust="0"/>
  </p:normalViewPr>
  <p:slideViewPr>
    <p:cSldViewPr>
      <p:cViewPr varScale="1">
        <p:scale>
          <a:sx n="107" d="100"/>
          <a:sy n="107" d="100"/>
        </p:scale>
        <p:origin x="-1650"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A906303-F656-44E6-8E15-3D13CBBAABA2}" type="datetimeFigureOut">
              <a:rPr lang="fr-FR" smtClean="0"/>
              <a:pPr/>
              <a:t>09/04/2018</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4454661-BDEA-4F8D-ADC0-2534F9AEB270}" type="slidenum">
              <a:rPr lang="fr-FR" smtClean="0"/>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093E37-1ECC-4254-8E85-AB5B78EEE684}" type="datetimeFigureOut">
              <a:rPr lang="fr-FR" smtClean="0"/>
              <a:pPr/>
              <a:t>09/04/2018</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90B3AD-5DBE-4059-BC27-91889B0ADDBE}"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vmlDrawing" Target="../drawings/vmlDrawing2.vml"/><Relationship Id="rId4" Type="http://schemas.openxmlformats.org/officeDocument/2006/relationships/oleObject" Target="../embeddings/oleObject2.bin"/></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vmlDrawing" Target="../drawings/vmlDrawing3.vml"/><Relationship Id="rId4" Type="http://schemas.openxmlformats.org/officeDocument/2006/relationships/oleObject" Target="../embeddings/oleObject3.bin"/></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vmlDrawing" Target="../drawings/vmlDrawing1.vml"/><Relationship Id="rId4" Type="http://schemas.openxmlformats.org/officeDocument/2006/relationships/oleObject" Target="../embeddings/oleObject1.bin"/></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248372" y="4592695"/>
            <a:ext cx="6253411" cy="3756046"/>
          </a:xfrm>
          <a:noFill/>
          <a:ln/>
        </p:spPr>
        <p:txBody>
          <a:bodyPr/>
          <a:lstStyle/>
          <a:p>
            <a:pPr>
              <a:tabLst/>
            </a:pPr>
            <a:r>
              <a:rPr lang="fr-FR" dirty="0"/>
              <a:t>Objets d'une Base de Données</a:t>
            </a:r>
          </a:p>
          <a:p>
            <a:pPr lvl="1">
              <a:tabLst/>
            </a:pPr>
            <a:r>
              <a:rPr lang="fr-FR" dirty="0"/>
              <a:t>Une base de données </a:t>
            </a:r>
            <a:r>
              <a:rPr lang="fr-FR" dirty="0" smtClean="0"/>
              <a:t>Oracle </a:t>
            </a:r>
            <a:r>
              <a:rPr lang="fr-FR" dirty="0"/>
              <a:t>peut contenir de nombreuses structures de données. Chaque structure doit être prédéfinie lors de la conception de la base de données pour pouvoir être créée durant la phase de construction de la base.</a:t>
            </a:r>
          </a:p>
          <a:p>
            <a:pPr lvl="2">
              <a:tabLst/>
            </a:pPr>
            <a:r>
              <a:rPr lang="fr-FR" dirty="0"/>
              <a:t>Table : stocke les données</a:t>
            </a:r>
          </a:p>
          <a:p>
            <a:pPr lvl="2">
              <a:tabLst/>
            </a:pPr>
            <a:r>
              <a:rPr lang="fr-FR" dirty="0"/>
              <a:t>Vue : sous-groupes de données issues d'une ou de plusieurs tables</a:t>
            </a:r>
          </a:p>
          <a:p>
            <a:pPr lvl="2">
              <a:tabLst/>
            </a:pPr>
            <a:r>
              <a:rPr lang="fr-FR" dirty="0"/>
              <a:t>Séquence : génère des valeurs de clés primaires</a:t>
            </a:r>
          </a:p>
          <a:p>
            <a:pPr lvl="2">
              <a:tabLst/>
            </a:pPr>
            <a:r>
              <a:rPr lang="fr-FR" dirty="0"/>
              <a:t>Index : améliore les performances de certaines requêtes</a:t>
            </a:r>
          </a:p>
          <a:p>
            <a:pPr lvl="2">
              <a:tabLst/>
            </a:pPr>
            <a:r>
              <a:rPr lang="fr-FR" dirty="0"/>
              <a:t>Synonyme : permet de donner un autre nom à un objet</a:t>
            </a:r>
          </a:p>
          <a:p>
            <a:pPr>
              <a:tabLst/>
            </a:pPr>
            <a:r>
              <a:rPr lang="fr-FR" dirty="0"/>
              <a:t>Structures des Tables </a:t>
            </a:r>
            <a:r>
              <a:rPr lang="fr-FR" dirty="0" smtClean="0"/>
              <a:t>Oracle</a:t>
            </a:r>
            <a:endParaRPr lang="fr-FR" dirty="0"/>
          </a:p>
          <a:p>
            <a:pPr lvl="2">
              <a:tabLst/>
            </a:pPr>
            <a:r>
              <a:rPr lang="fr-FR" dirty="0"/>
              <a:t>Vous avez la possibilité de créer des tables à tout moment, y compris lorsque la base de données est déjà en cours d'utilisation.</a:t>
            </a:r>
          </a:p>
          <a:p>
            <a:pPr lvl="2">
              <a:tabLst/>
            </a:pPr>
            <a:r>
              <a:rPr lang="fr-FR" dirty="0"/>
              <a:t>Vous n'avez pas à spécifier de taille pour les tables. La taille est en fait définie en fonction de l'espace total alloué à la base de données. Il est important, néanmoins, d'estimer l'espace qu'occupera une table avec le temps.</a:t>
            </a:r>
          </a:p>
          <a:p>
            <a:pPr lvl="2">
              <a:tabLst/>
            </a:pPr>
            <a:r>
              <a:rPr lang="fr-FR" dirty="0"/>
              <a:t>La structure des tables peut être modifiée en ligne.</a:t>
            </a:r>
          </a:p>
          <a:p>
            <a:pPr lvl="1">
              <a:tabLst/>
            </a:pPr>
            <a:r>
              <a:rPr lang="fr-FR" b="1" dirty="0"/>
              <a:t>Remarque: </a:t>
            </a:r>
            <a:r>
              <a:rPr lang="fr-FR" dirty="0"/>
              <a:t>Il existe d’autres objets dans la base de données mais ils ne sont pas présentés dans ce cours.</a:t>
            </a:r>
          </a:p>
        </p:txBody>
      </p:sp>
      <p:sp>
        <p:nvSpPr>
          <p:cNvPr id="10243" name="Rectangle 3"/>
          <p:cNvSpPr>
            <a:spLocks noGrp="1" noRot="1" noChangeAspect="1" noChangeArrowheads="1" noTextEdit="1"/>
          </p:cNvSpPr>
          <p:nvPr>
            <p:ph type="sldImg"/>
          </p:nvPr>
        </p:nvSpPr>
        <p:spPr>
          <a:xfrm>
            <a:off x="474663" y="155575"/>
            <a:ext cx="5883275" cy="4411663"/>
          </a:xfrm>
          <a:ln cap="flat"/>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484188" y="155575"/>
            <a:ext cx="5883275" cy="4411663"/>
          </a:xfrm>
          <a:ln cap="flat"/>
        </p:spPr>
      </p:sp>
      <p:sp>
        <p:nvSpPr>
          <p:cNvPr id="28675" name="Rectangle 3"/>
          <p:cNvSpPr>
            <a:spLocks noGrp="1" noChangeArrowheads="1"/>
          </p:cNvSpPr>
          <p:nvPr>
            <p:ph type="body" idx="1"/>
          </p:nvPr>
        </p:nvSpPr>
        <p:spPr>
          <a:noFill/>
          <a:ln/>
        </p:spPr>
        <p:txBody>
          <a:bodyPr/>
          <a:lstStyle/>
          <a:p>
            <a:r>
              <a:rPr lang="fr-FR" dirty="0"/>
              <a:t>Création d'une Table avec des Lignes d'une Autre Table</a:t>
            </a:r>
          </a:p>
          <a:p>
            <a:pPr lvl="1"/>
            <a:r>
              <a:rPr lang="fr-FR" dirty="0"/>
              <a:t>L'exemple ci-dessus crée une table, DEPT30, qui contient des informations concernant tous les employés du département 30. Remarquez que les données destinées à la table DEPT30 proviennent de la table EMP.</a:t>
            </a:r>
          </a:p>
          <a:p>
            <a:pPr lvl="1"/>
            <a:r>
              <a:rPr lang="fr-FR" dirty="0"/>
              <a:t>Vous pouvez vérifier l'existence d'une table de base de données et contrôler les définitions de colonne en utilisant la commande SQL*Plus DESCRIBE.</a:t>
            </a:r>
          </a:p>
          <a:p>
            <a:pPr lvl="1"/>
            <a:r>
              <a:rPr lang="fr-FR" dirty="0"/>
              <a:t>Indiquez l'alias de colonne lors de la sélection de l'expression.</a:t>
            </a:r>
          </a:p>
        </p:txBody>
      </p:sp>
      <p:grpSp>
        <p:nvGrpSpPr>
          <p:cNvPr id="2" name="Group 9"/>
          <p:cNvGrpSpPr>
            <a:grpSpLocks/>
          </p:cNvGrpSpPr>
          <p:nvPr/>
        </p:nvGrpSpPr>
        <p:grpSpPr bwMode="auto">
          <a:xfrm>
            <a:off x="179743" y="5899403"/>
            <a:ext cx="282687" cy="292679"/>
            <a:chOff x="110" y="3991"/>
            <a:chExt cx="173" cy="198"/>
          </a:xfrm>
        </p:grpSpPr>
        <p:sp>
          <p:nvSpPr>
            <p:cNvPr id="28676" name="Freeform 4"/>
            <p:cNvSpPr>
              <a:spLocks/>
            </p:cNvSpPr>
            <p:nvPr/>
          </p:nvSpPr>
          <p:spPr bwMode="auto">
            <a:xfrm>
              <a:off x="110" y="3991"/>
              <a:ext cx="173" cy="198"/>
            </a:xfrm>
            <a:custGeom>
              <a:avLst/>
              <a:gdLst/>
              <a:ahLst/>
              <a:cxnLst>
                <a:cxn ang="0">
                  <a:pos x="172" y="197"/>
                </a:cxn>
                <a:cxn ang="0">
                  <a:pos x="172" y="0"/>
                </a:cxn>
                <a:cxn ang="0">
                  <a:pos x="0" y="0"/>
                </a:cxn>
                <a:cxn ang="0">
                  <a:pos x="0" y="197"/>
                </a:cxn>
                <a:cxn ang="0">
                  <a:pos x="172" y="197"/>
                </a:cxn>
              </a:cxnLst>
              <a:rect l="0" t="0" r="r" b="b"/>
              <a:pathLst>
                <a:path w="173" h="198">
                  <a:moveTo>
                    <a:pt x="172" y="197"/>
                  </a:moveTo>
                  <a:lnTo>
                    <a:pt x="172" y="0"/>
                  </a:lnTo>
                  <a:lnTo>
                    <a:pt x="0" y="0"/>
                  </a:lnTo>
                  <a:lnTo>
                    <a:pt x="0" y="197"/>
                  </a:lnTo>
                  <a:lnTo>
                    <a:pt x="172" y="197"/>
                  </a:lnTo>
                </a:path>
              </a:pathLst>
            </a:custGeom>
            <a:solidFill>
              <a:srgbClr val="000000"/>
            </a:solidFill>
            <a:ln w="9525" cap="rnd">
              <a:noFill/>
              <a:round/>
              <a:headEnd/>
              <a:tailEnd/>
            </a:ln>
            <a:effectLst/>
          </p:spPr>
          <p:txBody>
            <a:bodyPr/>
            <a:lstStyle/>
            <a:p>
              <a:endParaRPr lang="fr-FR"/>
            </a:p>
          </p:txBody>
        </p:sp>
        <p:sp>
          <p:nvSpPr>
            <p:cNvPr id="28677" name="Freeform 5"/>
            <p:cNvSpPr>
              <a:spLocks/>
            </p:cNvSpPr>
            <p:nvPr/>
          </p:nvSpPr>
          <p:spPr bwMode="auto">
            <a:xfrm>
              <a:off x="118" y="3999"/>
              <a:ext cx="159" cy="177"/>
            </a:xfrm>
            <a:custGeom>
              <a:avLst/>
              <a:gdLst/>
              <a:ahLst/>
              <a:cxnLst>
                <a:cxn ang="0">
                  <a:pos x="81" y="0"/>
                </a:cxn>
                <a:cxn ang="0">
                  <a:pos x="0" y="176"/>
                </a:cxn>
                <a:cxn ang="0">
                  <a:pos x="158" y="176"/>
                </a:cxn>
                <a:cxn ang="0">
                  <a:pos x="81" y="0"/>
                </a:cxn>
              </a:cxnLst>
              <a:rect l="0" t="0" r="r" b="b"/>
              <a:pathLst>
                <a:path w="159" h="177">
                  <a:moveTo>
                    <a:pt x="81" y="0"/>
                  </a:moveTo>
                  <a:lnTo>
                    <a:pt x="0" y="176"/>
                  </a:lnTo>
                  <a:lnTo>
                    <a:pt x="158" y="176"/>
                  </a:lnTo>
                  <a:lnTo>
                    <a:pt x="81" y="0"/>
                  </a:lnTo>
                </a:path>
              </a:pathLst>
            </a:custGeom>
            <a:solidFill>
              <a:srgbClr val="FFFFFF"/>
            </a:solidFill>
            <a:ln w="9525" cap="rnd">
              <a:noFill/>
              <a:round/>
              <a:headEnd/>
              <a:tailEnd/>
            </a:ln>
            <a:effectLst/>
          </p:spPr>
          <p:txBody>
            <a:bodyPr/>
            <a:lstStyle/>
            <a:p>
              <a:endParaRPr lang="fr-FR"/>
            </a:p>
          </p:txBody>
        </p:sp>
        <p:sp>
          <p:nvSpPr>
            <p:cNvPr id="28678" name="Freeform 6"/>
            <p:cNvSpPr>
              <a:spLocks/>
            </p:cNvSpPr>
            <p:nvPr/>
          </p:nvSpPr>
          <p:spPr bwMode="auto">
            <a:xfrm>
              <a:off x="137" y="4019"/>
              <a:ext cx="129" cy="144"/>
            </a:xfrm>
            <a:custGeom>
              <a:avLst/>
              <a:gdLst/>
              <a:ahLst/>
              <a:cxnLst>
                <a:cxn ang="0">
                  <a:pos x="63" y="0"/>
                </a:cxn>
                <a:cxn ang="0">
                  <a:pos x="0" y="143"/>
                </a:cxn>
                <a:cxn ang="0">
                  <a:pos x="128" y="143"/>
                </a:cxn>
                <a:cxn ang="0">
                  <a:pos x="63" y="0"/>
                </a:cxn>
              </a:cxnLst>
              <a:rect l="0" t="0" r="r" b="b"/>
              <a:pathLst>
                <a:path w="129" h="144">
                  <a:moveTo>
                    <a:pt x="63" y="0"/>
                  </a:moveTo>
                  <a:lnTo>
                    <a:pt x="0" y="143"/>
                  </a:lnTo>
                  <a:lnTo>
                    <a:pt x="128" y="143"/>
                  </a:lnTo>
                  <a:lnTo>
                    <a:pt x="63" y="0"/>
                  </a:lnTo>
                </a:path>
              </a:pathLst>
            </a:custGeom>
            <a:solidFill>
              <a:srgbClr val="000000"/>
            </a:solidFill>
            <a:ln w="9525" cap="rnd">
              <a:noFill/>
              <a:round/>
              <a:headEnd/>
              <a:tailEnd/>
            </a:ln>
            <a:effectLst/>
          </p:spPr>
          <p:txBody>
            <a:bodyPr/>
            <a:lstStyle/>
            <a:p>
              <a:endParaRPr lang="fr-FR"/>
            </a:p>
          </p:txBody>
        </p:sp>
        <p:sp>
          <p:nvSpPr>
            <p:cNvPr id="28679" name="Freeform 7"/>
            <p:cNvSpPr>
              <a:spLocks/>
            </p:cNvSpPr>
            <p:nvPr/>
          </p:nvSpPr>
          <p:spPr bwMode="auto">
            <a:xfrm>
              <a:off x="191" y="4139"/>
              <a:ext cx="19" cy="19"/>
            </a:xfrm>
            <a:custGeom>
              <a:avLst/>
              <a:gdLst/>
              <a:ahLst/>
              <a:cxnLst>
                <a:cxn ang="0">
                  <a:pos x="9" y="18"/>
                </a:cxn>
                <a:cxn ang="0">
                  <a:pos x="10" y="16"/>
                </a:cxn>
                <a:cxn ang="0">
                  <a:pos x="12" y="16"/>
                </a:cxn>
                <a:cxn ang="0">
                  <a:pos x="14" y="15"/>
                </a:cxn>
                <a:cxn ang="0">
                  <a:pos x="15" y="14"/>
                </a:cxn>
                <a:cxn ang="0">
                  <a:pos x="16" y="13"/>
                </a:cxn>
                <a:cxn ang="0">
                  <a:pos x="17" y="11"/>
                </a:cxn>
                <a:cxn ang="0">
                  <a:pos x="17" y="10"/>
                </a:cxn>
                <a:cxn ang="0">
                  <a:pos x="18" y="8"/>
                </a:cxn>
                <a:cxn ang="0">
                  <a:pos x="17" y="6"/>
                </a:cxn>
                <a:cxn ang="0">
                  <a:pos x="17" y="5"/>
                </a:cxn>
                <a:cxn ang="0">
                  <a:pos x="16" y="3"/>
                </a:cxn>
                <a:cxn ang="0">
                  <a:pos x="15" y="2"/>
                </a:cxn>
                <a:cxn ang="0">
                  <a:pos x="14" y="1"/>
                </a:cxn>
                <a:cxn ang="0">
                  <a:pos x="12" y="0"/>
                </a:cxn>
                <a:cxn ang="0">
                  <a:pos x="10" y="0"/>
                </a:cxn>
                <a:cxn ang="0">
                  <a:pos x="9" y="0"/>
                </a:cxn>
                <a:cxn ang="0">
                  <a:pos x="7" y="0"/>
                </a:cxn>
                <a:cxn ang="0">
                  <a:pos x="5" y="0"/>
                </a:cxn>
                <a:cxn ang="0">
                  <a:pos x="4" y="1"/>
                </a:cxn>
                <a:cxn ang="0">
                  <a:pos x="2" y="2"/>
                </a:cxn>
                <a:cxn ang="0">
                  <a:pos x="1" y="3"/>
                </a:cxn>
                <a:cxn ang="0">
                  <a:pos x="1" y="5"/>
                </a:cxn>
                <a:cxn ang="0">
                  <a:pos x="0" y="6"/>
                </a:cxn>
                <a:cxn ang="0">
                  <a:pos x="0" y="8"/>
                </a:cxn>
                <a:cxn ang="0">
                  <a:pos x="0" y="10"/>
                </a:cxn>
                <a:cxn ang="0">
                  <a:pos x="1" y="11"/>
                </a:cxn>
                <a:cxn ang="0">
                  <a:pos x="1" y="13"/>
                </a:cxn>
                <a:cxn ang="0">
                  <a:pos x="2" y="14"/>
                </a:cxn>
                <a:cxn ang="0">
                  <a:pos x="4" y="15"/>
                </a:cxn>
                <a:cxn ang="0">
                  <a:pos x="5" y="16"/>
                </a:cxn>
                <a:cxn ang="0">
                  <a:pos x="7" y="16"/>
                </a:cxn>
                <a:cxn ang="0">
                  <a:pos x="9" y="18"/>
                </a:cxn>
              </a:cxnLst>
              <a:rect l="0" t="0" r="r" b="b"/>
              <a:pathLst>
                <a:path w="19" h="19">
                  <a:moveTo>
                    <a:pt x="9" y="18"/>
                  </a:moveTo>
                  <a:lnTo>
                    <a:pt x="10" y="16"/>
                  </a:lnTo>
                  <a:lnTo>
                    <a:pt x="12" y="16"/>
                  </a:lnTo>
                  <a:lnTo>
                    <a:pt x="14" y="15"/>
                  </a:lnTo>
                  <a:lnTo>
                    <a:pt x="15" y="14"/>
                  </a:lnTo>
                  <a:lnTo>
                    <a:pt x="16" y="13"/>
                  </a:lnTo>
                  <a:lnTo>
                    <a:pt x="17" y="11"/>
                  </a:lnTo>
                  <a:lnTo>
                    <a:pt x="17" y="10"/>
                  </a:lnTo>
                  <a:lnTo>
                    <a:pt x="18" y="8"/>
                  </a:lnTo>
                  <a:lnTo>
                    <a:pt x="17" y="6"/>
                  </a:lnTo>
                  <a:lnTo>
                    <a:pt x="17" y="5"/>
                  </a:lnTo>
                  <a:lnTo>
                    <a:pt x="16" y="3"/>
                  </a:lnTo>
                  <a:lnTo>
                    <a:pt x="15" y="2"/>
                  </a:lnTo>
                  <a:lnTo>
                    <a:pt x="14" y="1"/>
                  </a:lnTo>
                  <a:lnTo>
                    <a:pt x="12" y="0"/>
                  </a:lnTo>
                  <a:lnTo>
                    <a:pt x="10" y="0"/>
                  </a:lnTo>
                  <a:lnTo>
                    <a:pt x="9" y="0"/>
                  </a:lnTo>
                  <a:lnTo>
                    <a:pt x="7" y="0"/>
                  </a:lnTo>
                  <a:lnTo>
                    <a:pt x="5" y="0"/>
                  </a:lnTo>
                  <a:lnTo>
                    <a:pt x="4" y="1"/>
                  </a:lnTo>
                  <a:lnTo>
                    <a:pt x="2" y="2"/>
                  </a:lnTo>
                  <a:lnTo>
                    <a:pt x="1" y="3"/>
                  </a:lnTo>
                  <a:lnTo>
                    <a:pt x="1" y="5"/>
                  </a:lnTo>
                  <a:lnTo>
                    <a:pt x="0" y="6"/>
                  </a:lnTo>
                  <a:lnTo>
                    <a:pt x="0" y="8"/>
                  </a:lnTo>
                  <a:lnTo>
                    <a:pt x="0" y="10"/>
                  </a:lnTo>
                  <a:lnTo>
                    <a:pt x="1" y="11"/>
                  </a:lnTo>
                  <a:lnTo>
                    <a:pt x="1" y="13"/>
                  </a:lnTo>
                  <a:lnTo>
                    <a:pt x="2" y="14"/>
                  </a:lnTo>
                  <a:lnTo>
                    <a:pt x="4" y="15"/>
                  </a:lnTo>
                  <a:lnTo>
                    <a:pt x="5" y="16"/>
                  </a:lnTo>
                  <a:lnTo>
                    <a:pt x="7" y="16"/>
                  </a:lnTo>
                  <a:lnTo>
                    <a:pt x="9" y="18"/>
                  </a:lnTo>
                </a:path>
              </a:pathLst>
            </a:custGeom>
            <a:solidFill>
              <a:srgbClr val="FFFFFF"/>
            </a:solidFill>
            <a:ln w="9525" cap="rnd">
              <a:noFill/>
              <a:round/>
              <a:headEnd/>
              <a:tailEnd/>
            </a:ln>
            <a:effectLst/>
          </p:spPr>
          <p:txBody>
            <a:bodyPr/>
            <a:lstStyle/>
            <a:p>
              <a:endParaRPr lang="fr-FR"/>
            </a:p>
          </p:txBody>
        </p:sp>
        <p:sp>
          <p:nvSpPr>
            <p:cNvPr id="28680" name="Freeform 8"/>
            <p:cNvSpPr>
              <a:spLocks/>
            </p:cNvSpPr>
            <p:nvPr/>
          </p:nvSpPr>
          <p:spPr bwMode="auto">
            <a:xfrm>
              <a:off x="191" y="4050"/>
              <a:ext cx="18" cy="86"/>
            </a:xfrm>
            <a:custGeom>
              <a:avLst/>
              <a:gdLst/>
              <a:ahLst/>
              <a:cxnLst>
                <a:cxn ang="0">
                  <a:pos x="9" y="0"/>
                </a:cxn>
                <a:cxn ang="0">
                  <a:pos x="10" y="0"/>
                </a:cxn>
                <a:cxn ang="0">
                  <a:pos x="12" y="0"/>
                </a:cxn>
                <a:cxn ang="0">
                  <a:pos x="14" y="2"/>
                </a:cxn>
                <a:cxn ang="0">
                  <a:pos x="16" y="7"/>
                </a:cxn>
                <a:cxn ang="0">
                  <a:pos x="17" y="16"/>
                </a:cxn>
                <a:cxn ang="0">
                  <a:pos x="17" y="31"/>
                </a:cxn>
                <a:cxn ang="0">
                  <a:pos x="14" y="53"/>
                </a:cxn>
                <a:cxn ang="0">
                  <a:pos x="9" y="85"/>
                </a:cxn>
                <a:cxn ang="0">
                  <a:pos x="4" y="67"/>
                </a:cxn>
                <a:cxn ang="0">
                  <a:pos x="1" y="51"/>
                </a:cxn>
                <a:cxn ang="0">
                  <a:pos x="0" y="36"/>
                </a:cxn>
                <a:cxn ang="0">
                  <a:pos x="0" y="23"/>
                </a:cxn>
                <a:cxn ang="0">
                  <a:pos x="0" y="11"/>
                </a:cxn>
                <a:cxn ang="0">
                  <a:pos x="3" y="4"/>
                </a:cxn>
                <a:cxn ang="0">
                  <a:pos x="6" y="0"/>
                </a:cxn>
                <a:cxn ang="0">
                  <a:pos x="9" y="0"/>
                </a:cxn>
              </a:cxnLst>
              <a:rect l="0" t="0" r="r" b="b"/>
              <a:pathLst>
                <a:path w="18" h="86">
                  <a:moveTo>
                    <a:pt x="9" y="0"/>
                  </a:moveTo>
                  <a:lnTo>
                    <a:pt x="10" y="0"/>
                  </a:lnTo>
                  <a:lnTo>
                    <a:pt x="12" y="0"/>
                  </a:lnTo>
                  <a:lnTo>
                    <a:pt x="14" y="2"/>
                  </a:lnTo>
                  <a:lnTo>
                    <a:pt x="16" y="7"/>
                  </a:lnTo>
                  <a:lnTo>
                    <a:pt x="17" y="16"/>
                  </a:lnTo>
                  <a:lnTo>
                    <a:pt x="17" y="31"/>
                  </a:lnTo>
                  <a:lnTo>
                    <a:pt x="14" y="53"/>
                  </a:lnTo>
                  <a:lnTo>
                    <a:pt x="9" y="85"/>
                  </a:lnTo>
                  <a:lnTo>
                    <a:pt x="4" y="67"/>
                  </a:lnTo>
                  <a:lnTo>
                    <a:pt x="1" y="51"/>
                  </a:lnTo>
                  <a:lnTo>
                    <a:pt x="0" y="36"/>
                  </a:lnTo>
                  <a:lnTo>
                    <a:pt x="0" y="23"/>
                  </a:lnTo>
                  <a:lnTo>
                    <a:pt x="0" y="11"/>
                  </a:lnTo>
                  <a:lnTo>
                    <a:pt x="3" y="4"/>
                  </a:lnTo>
                  <a:lnTo>
                    <a:pt x="6" y="0"/>
                  </a:lnTo>
                  <a:lnTo>
                    <a:pt x="9" y="0"/>
                  </a:lnTo>
                </a:path>
              </a:pathLst>
            </a:custGeom>
            <a:solidFill>
              <a:srgbClr val="FFFFFF"/>
            </a:solidFill>
            <a:ln w="9525" cap="rnd">
              <a:noFill/>
              <a:round/>
              <a:headEnd/>
              <a:tailEnd/>
            </a:ln>
            <a:effectLst/>
          </p:spPr>
          <p:txBody>
            <a:bodyPr/>
            <a:lstStyle/>
            <a:p>
              <a:endParaRPr lang="fr-FR"/>
            </a:p>
          </p:txBody>
        </p:sp>
      </p:gr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3882442" y="1"/>
            <a:ext cx="2977192" cy="459713"/>
          </a:xfrm>
          <a:prstGeom prst="rect">
            <a:avLst/>
          </a:prstGeom>
          <a:noFill/>
          <a:ln w="9525">
            <a:noFill/>
            <a:miter lim="800000"/>
            <a:headEnd/>
            <a:tailEnd/>
          </a:ln>
          <a:effectLst/>
        </p:spPr>
        <p:txBody>
          <a:bodyPr wrap="none" anchor="ctr"/>
          <a:lstStyle/>
          <a:p>
            <a:endParaRPr lang="fr-FR"/>
          </a:p>
        </p:txBody>
      </p:sp>
      <p:sp>
        <p:nvSpPr>
          <p:cNvPr id="30723" name="Rectangle 3"/>
          <p:cNvSpPr>
            <a:spLocks noChangeArrowheads="1"/>
          </p:cNvSpPr>
          <p:nvPr/>
        </p:nvSpPr>
        <p:spPr bwMode="auto">
          <a:xfrm>
            <a:off x="-3268" y="1"/>
            <a:ext cx="2973924" cy="459713"/>
          </a:xfrm>
          <a:prstGeom prst="rect">
            <a:avLst/>
          </a:prstGeom>
          <a:noFill/>
          <a:ln w="9525">
            <a:noFill/>
            <a:miter lim="800000"/>
            <a:headEnd/>
            <a:tailEnd/>
          </a:ln>
          <a:effectLst/>
        </p:spPr>
        <p:txBody>
          <a:bodyPr wrap="none" anchor="ctr"/>
          <a:lstStyle/>
          <a:p>
            <a:endParaRPr lang="fr-FR"/>
          </a:p>
        </p:txBody>
      </p:sp>
      <p:sp>
        <p:nvSpPr>
          <p:cNvPr id="30724" name="Rectangle 4"/>
          <p:cNvSpPr>
            <a:spLocks noGrp="1" noChangeArrowheads="1"/>
          </p:cNvSpPr>
          <p:nvPr>
            <p:ph type="body" idx="1"/>
          </p:nvPr>
        </p:nvSpPr>
        <p:spPr>
          <a:noFill/>
          <a:ln/>
        </p:spPr>
        <p:txBody>
          <a:bodyPr/>
          <a:lstStyle/>
          <a:p>
            <a:r>
              <a:rPr lang="fr-FR" dirty="0"/>
              <a:t>Ordre ALTER TABLE</a:t>
            </a:r>
          </a:p>
          <a:p>
            <a:pPr lvl="1"/>
            <a:r>
              <a:rPr lang="fr-FR" dirty="0"/>
              <a:t>Après avoir créé vos tables, il peut arriver que vous deviez en modifier la structure pour ajouter une colonne oubliée ou que vous décidiez de changer une définition de colonne. Cela est possible grâce à l'ordre ALTER TABLE. </a:t>
            </a:r>
          </a:p>
          <a:p>
            <a:pPr lvl="1"/>
            <a:r>
              <a:rPr lang="fr-FR" dirty="0"/>
              <a:t>Vous pouvez ajouter des colonnes à une table en utilisant l'ordre ALTER TABLE avec la clause ADD.</a:t>
            </a:r>
          </a:p>
          <a:p>
            <a:pPr lvl="1"/>
            <a:r>
              <a:rPr lang="fr-FR" dirty="0"/>
              <a:t>Syntaxe :</a:t>
            </a:r>
          </a:p>
          <a:p>
            <a:pPr lvl="1"/>
            <a:r>
              <a:rPr lang="fr-FR" dirty="0"/>
              <a:t>	</a:t>
            </a:r>
            <a:r>
              <a:rPr lang="fr-FR" i="1" dirty="0"/>
              <a:t>table</a:t>
            </a:r>
            <a:r>
              <a:rPr lang="fr-FR" dirty="0"/>
              <a:t>			nom de la table</a:t>
            </a:r>
          </a:p>
          <a:p>
            <a:pPr lvl="1"/>
            <a:r>
              <a:rPr lang="fr-FR" dirty="0"/>
              <a:t>	</a:t>
            </a:r>
            <a:r>
              <a:rPr lang="fr-FR" i="1" dirty="0" err="1"/>
              <a:t>column</a:t>
            </a:r>
            <a:r>
              <a:rPr lang="fr-FR" dirty="0"/>
              <a:t>		nom de la nouvelle colonne</a:t>
            </a:r>
          </a:p>
          <a:p>
            <a:pPr lvl="1"/>
            <a:r>
              <a:rPr lang="fr-FR" dirty="0"/>
              <a:t>	</a:t>
            </a:r>
            <a:r>
              <a:rPr lang="fr-FR" i="1" dirty="0" err="1"/>
              <a:t>datatype</a:t>
            </a:r>
            <a:r>
              <a:rPr lang="fr-FR" dirty="0"/>
              <a:t>		type de données et longueur de la nouvelle colonne</a:t>
            </a:r>
          </a:p>
          <a:p>
            <a:pPr lvl="1"/>
            <a:r>
              <a:rPr lang="fr-FR" dirty="0"/>
              <a:t>	DEFAULT </a:t>
            </a:r>
            <a:r>
              <a:rPr lang="fr-FR" i="1" dirty="0" err="1"/>
              <a:t>expr</a:t>
            </a:r>
            <a:r>
              <a:rPr lang="fr-FR" i="1" dirty="0"/>
              <a:t>	</a:t>
            </a:r>
            <a:r>
              <a:rPr lang="fr-FR" dirty="0"/>
              <a:t>valeur par défaut de la nouvelle colonne</a:t>
            </a:r>
          </a:p>
          <a:p>
            <a:pPr lvl="1"/>
            <a:r>
              <a:rPr lang="fr-FR" dirty="0"/>
              <a:t>Vous pouvez modifier des colonnes existantes d'une table au moyen de l'ordre ALTER TABLE  avec la clause MODIFY</a:t>
            </a:r>
            <a:r>
              <a:rPr lang="fr-FR" dirty="0" smtClean="0"/>
              <a:t>.</a:t>
            </a:r>
            <a:endParaRPr lang="fr-FR" dirty="0"/>
          </a:p>
        </p:txBody>
      </p:sp>
      <p:sp>
        <p:nvSpPr>
          <p:cNvPr id="30725" name="Rectangle 5"/>
          <p:cNvSpPr>
            <a:spLocks noGrp="1" noRot="1" noChangeAspect="1" noChangeArrowheads="1" noTextEdit="1"/>
          </p:cNvSpPr>
          <p:nvPr>
            <p:ph type="sldImg"/>
          </p:nvPr>
        </p:nvSpPr>
        <p:spPr>
          <a:xfrm>
            <a:off x="484188" y="155575"/>
            <a:ext cx="5883275" cy="4411663"/>
          </a:xfrm>
          <a:ln cap="flat"/>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idx="1"/>
          </p:nvPr>
        </p:nvSpPr>
        <p:spPr>
          <a:noFill/>
          <a:ln/>
        </p:spPr>
        <p:txBody>
          <a:bodyPr/>
          <a:lstStyle/>
          <a:p>
            <a:r>
              <a:rPr lang="fr-FR" dirty="0"/>
              <a:t>Conseils pour l'Ajout de Colonnes</a:t>
            </a:r>
          </a:p>
          <a:p>
            <a:pPr lvl="2"/>
            <a:r>
              <a:rPr lang="fr-FR" dirty="0"/>
              <a:t>Vous pouvez ajouter ou modifier des colonnes dans une table, mais vous ne pouvez pas en supprimer.</a:t>
            </a:r>
          </a:p>
          <a:p>
            <a:pPr lvl="2"/>
            <a:r>
              <a:rPr lang="fr-FR" dirty="0"/>
              <a:t>Vous ne pouvez pas choisir l'emplacement de la nouvelle colonne : elle est systématiquement placée à la fin de la table.</a:t>
            </a:r>
          </a:p>
          <a:p>
            <a:pPr lvl="1"/>
            <a:r>
              <a:rPr lang="fr-FR" dirty="0"/>
              <a:t>L'exemple ci-dessus ajoute la colonne nommée JOB à la table DEPT30. La colonne JOB devient la dernière colonne de la table. </a:t>
            </a:r>
            <a:endParaRPr lang="fr-FR" b="1" dirty="0"/>
          </a:p>
          <a:p>
            <a:pPr lvl="1"/>
            <a:r>
              <a:rPr lang="fr-FR" b="1" dirty="0"/>
              <a:t>Remarque :</a:t>
            </a:r>
            <a:r>
              <a:rPr lang="fr-FR" dirty="0"/>
              <a:t> si une table contient déjà des lignes lorsque l'on ajoute une colonne, la nouvelle colonne sera initialisée à NULL pour toutes les lignes sauf si l’on précise une valeur par défaut, dans ce cas pour toutes les lignes de la table, la colonne sera initialisée avec la valeur par défaut.</a:t>
            </a:r>
          </a:p>
        </p:txBody>
      </p:sp>
      <p:sp>
        <p:nvSpPr>
          <p:cNvPr id="34819" name="Rectangle 3"/>
          <p:cNvSpPr>
            <a:spLocks noGrp="1" noRot="1" noChangeAspect="1" noChangeArrowheads="1" noTextEdit="1"/>
          </p:cNvSpPr>
          <p:nvPr>
            <p:ph type="sldImg"/>
          </p:nvPr>
        </p:nvSpPr>
        <p:spPr>
          <a:xfrm>
            <a:off x="484188" y="155575"/>
            <a:ext cx="5883275" cy="4411663"/>
          </a:xfrm>
          <a:ln cap="flat"/>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3882442" y="1"/>
            <a:ext cx="2977192" cy="459713"/>
          </a:xfrm>
          <a:prstGeom prst="rect">
            <a:avLst/>
          </a:prstGeom>
          <a:noFill/>
          <a:ln w="9525">
            <a:noFill/>
            <a:miter lim="800000"/>
            <a:headEnd/>
            <a:tailEnd/>
          </a:ln>
          <a:effectLst/>
        </p:spPr>
        <p:txBody>
          <a:bodyPr wrap="none" anchor="ctr"/>
          <a:lstStyle/>
          <a:p>
            <a:endParaRPr lang="fr-FR"/>
          </a:p>
        </p:txBody>
      </p:sp>
      <p:sp>
        <p:nvSpPr>
          <p:cNvPr id="36867" name="Rectangle 3"/>
          <p:cNvSpPr>
            <a:spLocks noChangeArrowheads="1"/>
          </p:cNvSpPr>
          <p:nvPr/>
        </p:nvSpPr>
        <p:spPr bwMode="auto">
          <a:xfrm>
            <a:off x="-3268" y="1"/>
            <a:ext cx="2973924" cy="459713"/>
          </a:xfrm>
          <a:prstGeom prst="rect">
            <a:avLst/>
          </a:prstGeom>
          <a:noFill/>
          <a:ln w="9525">
            <a:noFill/>
            <a:miter lim="800000"/>
            <a:headEnd/>
            <a:tailEnd/>
          </a:ln>
          <a:effectLst/>
        </p:spPr>
        <p:txBody>
          <a:bodyPr wrap="none" anchor="ctr"/>
          <a:lstStyle/>
          <a:p>
            <a:endParaRPr lang="fr-FR"/>
          </a:p>
        </p:txBody>
      </p:sp>
      <p:sp>
        <p:nvSpPr>
          <p:cNvPr id="36868" name="Rectangle 4"/>
          <p:cNvSpPr>
            <a:spLocks noGrp="1" noChangeArrowheads="1"/>
          </p:cNvSpPr>
          <p:nvPr>
            <p:ph type="body" idx="1"/>
          </p:nvPr>
        </p:nvSpPr>
        <p:spPr>
          <a:noFill/>
          <a:ln/>
        </p:spPr>
        <p:txBody>
          <a:bodyPr/>
          <a:lstStyle/>
          <a:p>
            <a:r>
              <a:rPr lang="fr-FR"/>
              <a:t>Modification de Colonnes</a:t>
            </a:r>
          </a:p>
          <a:p>
            <a:pPr lvl="1"/>
            <a:r>
              <a:rPr lang="fr-FR"/>
              <a:t>Vous pouvez modifier la définition d'une colonne au moyen de l'ordre ALTER TABLE et de la clause MODIFY. Les modifications effectuées peuvent être des modifications du type de données, de taille et de la valeur par défaut.</a:t>
            </a:r>
          </a:p>
          <a:p>
            <a:r>
              <a:rPr lang="fr-FR"/>
              <a:t>Conseils</a:t>
            </a:r>
          </a:p>
          <a:p>
            <a:pPr lvl="2"/>
            <a:r>
              <a:rPr lang="fr-FR"/>
              <a:t>Vous pouvez augmenter la largeur ou la précision d'une colonne numérique.</a:t>
            </a:r>
          </a:p>
          <a:p>
            <a:pPr lvl="2"/>
            <a:r>
              <a:rPr lang="fr-FR"/>
              <a:t>Réduisez la largeur d'une colonne si celle-ci ne contient que des valeurs NULL ou si la table ne contient aucune ligne.</a:t>
            </a:r>
          </a:p>
          <a:p>
            <a:pPr lvl="2"/>
            <a:r>
              <a:rPr lang="fr-FR"/>
              <a:t>Modifiez le type de données si la colonne contient des valeurs NULL ou si la table est vide.</a:t>
            </a:r>
          </a:p>
          <a:p>
            <a:pPr lvl="2"/>
            <a:r>
              <a:rPr lang="fr-FR"/>
              <a:t>Convertissez une colonne de type CHAR en type de données VARCHAR2 ou inversement, si la colonne contient des valeurs NULL,  si vous ne réduisez pas sa taille ou si la table est vide.</a:t>
            </a:r>
          </a:p>
          <a:p>
            <a:pPr lvl="2"/>
            <a:r>
              <a:rPr lang="fr-FR"/>
              <a:t>La modification d'une valeur par défaut ne s'appliquera qu'aux insertions ultérieures.</a:t>
            </a:r>
          </a:p>
          <a:p>
            <a:pPr lvl="1"/>
            <a:endParaRPr lang="fr-FR"/>
          </a:p>
          <a:p>
            <a:pPr lvl="1"/>
            <a:r>
              <a:rPr lang="fr-FR"/>
              <a:t> </a:t>
            </a:r>
          </a:p>
          <a:p>
            <a:endParaRPr lang="fr-FR" b="0">
              <a:latin typeface="Times New Roman" pitchFamily="18" charset="0"/>
            </a:endParaRPr>
          </a:p>
        </p:txBody>
      </p:sp>
      <p:sp>
        <p:nvSpPr>
          <p:cNvPr id="36869" name="Rectangle 5"/>
          <p:cNvSpPr>
            <a:spLocks noGrp="1" noRot="1" noChangeAspect="1" noChangeArrowheads="1" noTextEdit="1"/>
          </p:cNvSpPr>
          <p:nvPr>
            <p:ph type="sldImg"/>
          </p:nvPr>
        </p:nvSpPr>
        <p:spPr>
          <a:xfrm>
            <a:off x="484188" y="155575"/>
            <a:ext cx="5883275" cy="4411663"/>
          </a:xfrm>
          <a:ln cap="flat"/>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bwMode="auto">
          <a:xfrm>
            <a:off x="484188" y="155575"/>
            <a:ext cx="5883275" cy="4411663"/>
          </a:xfrm>
          <a:prstGeom prst="rect">
            <a:avLst/>
          </a:prstGeom>
          <a:noFill/>
          <a:ln w="12700" cap="flat">
            <a:solidFill>
              <a:schemeClr val="tx1"/>
            </a:solidFill>
            <a:miter lim="800000"/>
            <a:headEnd/>
            <a:tailEnd/>
          </a:ln>
        </p:spPr>
      </p:sp>
      <p:sp>
        <p:nvSpPr>
          <p:cNvPr id="55299" name="Rectangle 3"/>
          <p:cNvSpPr>
            <a:spLocks noGrp="1" noChangeArrowheads="1"/>
          </p:cNvSpPr>
          <p:nvPr>
            <p:ph type="body" idx="1"/>
          </p:nvPr>
        </p:nvSpPr>
        <p:spPr bwMode="auto">
          <a:xfrm>
            <a:off x="411774" y="4773033"/>
            <a:ext cx="6031184" cy="3757525"/>
          </a:xfrm>
          <a:prstGeom prst="rect">
            <a:avLst/>
          </a:prstGeom>
          <a:noFill/>
          <a:ln>
            <a:miter lim="800000"/>
            <a:headEnd/>
            <a:tailEnd/>
          </a:ln>
        </p:spPr>
        <p:txBody>
          <a:bodyPr lIns="90488" tIns="46038" rIns="90488" bIns="46038"/>
          <a:lstStyle/>
          <a:p>
            <a:pPr>
              <a:tabLst/>
            </a:pPr>
            <a:r>
              <a:rPr lang="fr-FR" dirty="0"/>
              <a:t>Suppression de Tables</a:t>
            </a:r>
          </a:p>
          <a:p>
            <a:pPr lvl="1">
              <a:tabLst/>
            </a:pPr>
            <a:r>
              <a:rPr lang="fr-FR" dirty="0"/>
              <a:t>L'ordre DROP TABLE supprime la définition d'une table </a:t>
            </a:r>
            <a:r>
              <a:rPr lang="fr-FR" dirty="0" smtClean="0"/>
              <a:t>Oracle. </a:t>
            </a:r>
            <a:r>
              <a:rPr lang="fr-FR" dirty="0"/>
              <a:t>Lorsque vous supprimez une table, la base de données perd toutes les données de la table ainsi que tous les index associés.  </a:t>
            </a:r>
          </a:p>
          <a:p>
            <a:pPr>
              <a:tabLst/>
            </a:pPr>
            <a:r>
              <a:rPr lang="fr-FR" dirty="0"/>
              <a:t>Syntaxe</a:t>
            </a:r>
          </a:p>
          <a:p>
            <a:pPr>
              <a:tabLst/>
            </a:pPr>
            <a:endParaRPr lang="fr-FR" dirty="0"/>
          </a:p>
          <a:p>
            <a:pPr>
              <a:tabLst/>
            </a:pPr>
            <a:endParaRPr lang="fr-FR" dirty="0"/>
          </a:p>
          <a:p>
            <a:pPr>
              <a:tabLst/>
            </a:pPr>
            <a:endParaRPr lang="fr-FR" dirty="0"/>
          </a:p>
          <a:p>
            <a:pPr lvl="1">
              <a:tabLst/>
            </a:pPr>
            <a:r>
              <a:rPr lang="fr-FR" b="1" dirty="0"/>
              <a:t>où :</a:t>
            </a:r>
            <a:r>
              <a:rPr lang="fr-FR" i="1" dirty="0"/>
              <a:t>	table</a:t>
            </a:r>
            <a:r>
              <a:rPr lang="fr-FR" dirty="0"/>
              <a:t>			est le nom de la table</a:t>
            </a:r>
          </a:p>
          <a:p>
            <a:pPr>
              <a:tabLst/>
            </a:pPr>
            <a:r>
              <a:rPr lang="fr-FR" dirty="0"/>
              <a:t>Conseils</a:t>
            </a:r>
          </a:p>
          <a:p>
            <a:pPr lvl="2">
              <a:tabLst/>
            </a:pPr>
            <a:r>
              <a:rPr lang="fr-FR" dirty="0"/>
              <a:t>Toutes les données de la table sont supprimées.</a:t>
            </a:r>
          </a:p>
          <a:p>
            <a:pPr lvl="2">
              <a:tabLst/>
            </a:pPr>
            <a:r>
              <a:rPr lang="fr-FR" dirty="0"/>
              <a:t>Les vues, synonymes ne sont pas supprimés mais ne sont plus utilisables.</a:t>
            </a:r>
          </a:p>
          <a:p>
            <a:pPr lvl="2">
              <a:tabLst/>
            </a:pPr>
            <a:r>
              <a:rPr lang="fr-FR" dirty="0"/>
              <a:t>Toute transaction en instance est validée.</a:t>
            </a:r>
          </a:p>
          <a:p>
            <a:pPr lvl="2">
              <a:tabLst/>
            </a:pPr>
            <a:r>
              <a:rPr lang="fr-FR" dirty="0"/>
              <a:t>Seul le créateur de la table ou un utilisateur ayant le privilège DROP ANY TABLE peut supprimer une table.</a:t>
            </a:r>
          </a:p>
          <a:p>
            <a:pPr lvl="1">
              <a:tabLst/>
            </a:pPr>
            <a:r>
              <a:rPr lang="fr-FR" dirty="0"/>
              <a:t>Une fois exécuté, l'ordre DROP TABLE est irréversible. Oracle8 Server ne demande pas confirmation lorsque vous lancez cet ordre. Si vous êtes le propriétaire de la table ou disposez d'un niveau de privilège élevé, la table sera immédiatement supprimée. Tous les ordres du LDD effectuent une validation qui rend la transaction permanente.</a:t>
            </a:r>
          </a:p>
        </p:txBody>
      </p:sp>
      <p:sp>
        <p:nvSpPr>
          <p:cNvPr id="55300" name="Rectangle 4"/>
          <p:cNvSpPr>
            <a:spLocks noChangeArrowheads="1"/>
          </p:cNvSpPr>
          <p:nvPr/>
        </p:nvSpPr>
        <p:spPr bwMode="auto">
          <a:xfrm>
            <a:off x="696095" y="5655503"/>
            <a:ext cx="5493589" cy="474495"/>
          </a:xfrm>
          <a:prstGeom prst="rect">
            <a:avLst/>
          </a:prstGeom>
          <a:noFill/>
          <a:ln w="12700">
            <a:solidFill>
              <a:schemeClr val="tx1"/>
            </a:solidFill>
            <a:miter lim="800000"/>
            <a:headEnd/>
            <a:tailEnd/>
          </a:ln>
          <a:effectLst/>
        </p:spPr>
        <p:txBody>
          <a:bodyPr wrap="none" anchor="ctr"/>
          <a:lstStyle/>
          <a:p>
            <a:endParaRPr lang="fr-FR"/>
          </a:p>
        </p:txBody>
      </p:sp>
      <p:sp>
        <p:nvSpPr>
          <p:cNvPr id="55301" name="Rectangle 5"/>
          <p:cNvSpPr>
            <a:spLocks noChangeArrowheads="1"/>
          </p:cNvSpPr>
          <p:nvPr/>
        </p:nvSpPr>
        <p:spPr bwMode="auto">
          <a:xfrm>
            <a:off x="722239" y="5730891"/>
            <a:ext cx="1623842" cy="259045"/>
          </a:xfrm>
          <a:prstGeom prst="rect">
            <a:avLst/>
          </a:prstGeom>
          <a:noFill/>
          <a:ln w="9525">
            <a:noFill/>
            <a:miter lim="800000"/>
            <a:headEnd/>
            <a:tailEnd/>
          </a:ln>
          <a:effectLst/>
        </p:spPr>
        <p:txBody>
          <a:bodyPr wrap="none" lIns="88900" tIns="44450" rIns="88900" bIns="44450">
            <a:spAutoFit/>
          </a:bodyPr>
          <a:lstStyle/>
          <a:p>
            <a:pPr algn="l" defTabSz="854075"/>
            <a:r>
              <a:rPr lang="fr-FR" sz="1100" b="0">
                <a:solidFill>
                  <a:schemeClr val="tx1"/>
                </a:solidFill>
                <a:latin typeface="Courier New" pitchFamily="49" charset="0"/>
              </a:rPr>
              <a:t>DROP TABLE </a:t>
            </a:r>
            <a:r>
              <a:rPr lang="fr-FR" sz="1100" b="0" i="1">
                <a:solidFill>
                  <a:schemeClr val="tx1"/>
                </a:solidFill>
                <a:latin typeface="Courier New" pitchFamily="49" charset="0"/>
              </a:rPr>
              <a:t>table;</a:t>
            </a:r>
          </a:p>
        </p:txBody>
      </p:sp>
      <p:grpSp>
        <p:nvGrpSpPr>
          <p:cNvPr id="2" name="Group 6"/>
          <p:cNvGrpSpPr>
            <a:grpSpLocks/>
          </p:cNvGrpSpPr>
          <p:nvPr/>
        </p:nvGrpSpPr>
        <p:grpSpPr bwMode="auto">
          <a:xfrm>
            <a:off x="215692" y="7583046"/>
            <a:ext cx="285955" cy="294158"/>
            <a:chOff x="132" y="5130"/>
            <a:chExt cx="175" cy="199"/>
          </a:xfrm>
        </p:grpSpPr>
        <p:sp>
          <p:nvSpPr>
            <p:cNvPr id="55303" name="Freeform 7"/>
            <p:cNvSpPr>
              <a:spLocks/>
            </p:cNvSpPr>
            <p:nvPr/>
          </p:nvSpPr>
          <p:spPr bwMode="auto">
            <a:xfrm>
              <a:off x="132" y="5130"/>
              <a:ext cx="175" cy="199"/>
            </a:xfrm>
            <a:custGeom>
              <a:avLst/>
              <a:gdLst/>
              <a:ahLst/>
              <a:cxnLst>
                <a:cxn ang="0">
                  <a:pos x="174" y="198"/>
                </a:cxn>
                <a:cxn ang="0">
                  <a:pos x="174" y="0"/>
                </a:cxn>
                <a:cxn ang="0">
                  <a:pos x="0" y="0"/>
                </a:cxn>
                <a:cxn ang="0">
                  <a:pos x="0" y="198"/>
                </a:cxn>
                <a:cxn ang="0">
                  <a:pos x="174" y="198"/>
                </a:cxn>
              </a:cxnLst>
              <a:rect l="0" t="0" r="r" b="b"/>
              <a:pathLst>
                <a:path w="175" h="199">
                  <a:moveTo>
                    <a:pt x="174" y="198"/>
                  </a:moveTo>
                  <a:lnTo>
                    <a:pt x="174" y="0"/>
                  </a:lnTo>
                  <a:lnTo>
                    <a:pt x="0" y="0"/>
                  </a:lnTo>
                  <a:lnTo>
                    <a:pt x="0" y="198"/>
                  </a:lnTo>
                  <a:lnTo>
                    <a:pt x="174" y="198"/>
                  </a:lnTo>
                </a:path>
              </a:pathLst>
            </a:custGeom>
            <a:solidFill>
              <a:srgbClr val="000000"/>
            </a:solidFill>
            <a:ln w="9525" cap="rnd">
              <a:noFill/>
              <a:round/>
              <a:headEnd/>
              <a:tailEnd/>
            </a:ln>
            <a:effectLst/>
          </p:spPr>
          <p:txBody>
            <a:bodyPr/>
            <a:lstStyle/>
            <a:p>
              <a:endParaRPr lang="fr-FR"/>
            </a:p>
          </p:txBody>
        </p:sp>
        <p:sp>
          <p:nvSpPr>
            <p:cNvPr id="55304" name="Freeform 8"/>
            <p:cNvSpPr>
              <a:spLocks/>
            </p:cNvSpPr>
            <p:nvPr/>
          </p:nvSpPr>
          <p:spPr bwMode="auto">
            <a:xfrm>
              <a:off x="142" y="5139"/>
              <a:ext cx="159" cy="177"/>
            </a:xfrm>
            <a:custGeom>
              <a:avLst/>
              <a:gdLst/>
              <a:ahLst/>
              <a:cxnLst>
                <a:cxn ang="0">
                  <a:pos x="81" y="0"/>
                </a:cxn>
                <a:cxn ang="0">
                  <a:pos x="0" y="176"/>
                </a:cxn>
                <a:cxn ang="0">
                  <a:pos x="158" y="176"/>
                </a:cxn>
                <a:cxn ang="0">
                  <a:pos x="81" y="0"/>
                </a:cxn>
              </a:cxnLst>
              <a:rect l="0" t="0" r="r" b="b"/>
              <a:pathLst>
                <a:path w="159" h="177">
                  <a:moveTo>
                    <a:pt x="81" y="0"/>
                  </a:moveTo>
                  <a:lnTo>
                    <a:pt x="0" y="176"/>
                  </a:lnTo>
                  <a:lnTo>
                    <a:pt x="158" y="176"/>
                  </a:lnTo>
                  <a:lnTo>
                    <a:pt x="81" y="0"/>
                  </a:lnTo>
                </a:path>
              </a:pathLst>
            </a:custGeom>
            <a:solidFill>
              <a:srgbClr val="FFFFFF"/>
            </a:solidFill>
            <a:ln w="9525" cap="rnd">
              <a:noFill/>
              <a:round/>
              <a:headEnd/>
              <a:tailEnd/>
            </a:ln>
            <a:effectLst/>
          </p:spPr>
          <p:txBody>
            <a:bodyPr/>
            <a:lstStyle/>
            <a:p>
              <a:endParaRPr lang="fr-FR"/>
            </a:p>
          </p:txBody>
        </p:sp>
        <p:sp>
          <p:nvSpPr>
            <p:cNvPr id="55305" name="Freeform 9"/>
            <p:cNvSpPr>
              <a:spLocks/>
            </p:cNvSpPr>
            <p:nvPr/>
          </p:nvSpPr>
          <p:spPr bwMode="auto">
            <a:xfrm>
              <a:off x="159" y="5159"/>
              <a:ext cx="130" cy="144"/>
            </a:xfrm>
            <a:custGeom>
              <a:avLst/>
              <a:gdLst/>
              <a:ahLst/>
              <a:cxnLst>
                <a:cxn ang="0">
                  <a:pos x="63" y="0"/>
                </a:cxn>
                <a:cxn ang="0">
                  <a:pos x="0" y="143"/>
                </a:cxn>
                <a:cxn ang="0">
                  <a:pos x="129" y="143"/>
                </a:cxn>
                <a:cxn ang="0">
                  <a:pos x="63" y="0"/>
                </a:cxn>
              </a:cxnLst>
              <a:rect l="0" t="0" r="r" b="b"/>
              <a:pathLst>
                <a:path w="130" h="144">
                  <a:moveTo>
                    <a:pt x="63" y="0"/>
                  </a:moveTo>
                  <a:lnTo>
                    <a:pt x="0" y="143"/>
                  </a:lnTo>
                  <a:lnTo>
                    <a:pt x="129" y="143"/>
                  </a:lnTo>
                  <a:lnTo>
                    <a:pt x="63" y="0"/>
                  </a:lnTo>
                </a:path>
              </a:pathLst>
            </a:custGeom>
            <a:solidFill>
              <a:srgbClr val="000000"/>
            </a:solidFill>
            <a:ln w="9525" cap="rnd">
              <a:noFill/>
              <a:round/>
              <a:headEnd/>
              <a:tailEnd/>
            </a:ln>
            <a:effectLst/>
          </p:spPr>
          <p:txBody>
            <a:bodyPr/>
            <a:lstStyle/>
            <a:p>
              <a:endParaRPr lang="fr-FR"/>
            </a:p>
          </p:txBody>
        </p:sp>
        <p:sp>
          <p:nvSpPr>
            <p:cNvPr id="55306" name="Freeform 10"/>
            <p:cNvSpPr>
              <a:spLocks/>
            </p:cNvSpPr>
            <p:nvPr/>
          </p:nvSpPr>
          <p:spPr bwMode="auto">
            <a:xfrm>
              <a:off x="214" y="5279"/>
              <a:ext cx="19" cy="20"/>
            </a:xfrm>
            <a:custGeom>
              <a:avLst/>
              <a:gdLst/>
              <a:ahLst/>
              <a:cxnLst>
                <a:cxn ang="0">
                  <a:pos x="9" y="19"/>
                </a:cxn>
                <a:cxn ang="0">
                  <a:pos x="10" y="17"/>
                </a:cxn>
                <a:cxn ang="0">
                  <a:pos x="12" y="17"/>
                </a:cxn>
                <a:cxn ang="0">
                  <a:pos x="14" y="16"/>
                </a:cxn>
                <a:cxn ang="0">
                  <a:pos x="15" y="15"/>
                </a:cxn>
                <a:cxn ang="0">
                  <a:pos x="16" y="14"/>
                </a:cxn>
                <a:cxn ang="0">
                  <a:pos x="17" y="12"/>
                </a:cxn>
                <a:cxn ang="0">
                  <a:pos x="17" y="11"/>
                </a:cxn>
                <a:cxn ang="0">
                  <a:pos x="18" y="8"/>
                </a:cxn>
                <a:cxn ang="0">
                  <a:pos x="17" y="6"/>
                </a:cxn>
                <a:cxn ang="0">
                  <a:pos x="17" y="5"/>
                </a:cxn>
                <a:cxn ang="0">
                  <a:pos x="16" y="3"/>
                </a:cxn>
                <a:cxn ang="0">
                  <a:pos x="15" y="2"/>
                </a:cxn>
                <a:cxn ang="0">
                  <a:pos x="14" y="1"/>
                </a:cxn>
                <a:cxn ang="0">
                  <a:pos x="12" y="0"/>
                </a:cxn>
                <a:cxn ang="0">
                  <a:pos x="10" y="0"/>
                </a:cxn>
                <a:cxn ang="0">
                  <a:pos x="9" y="0"/>
                </a:cxn>
                <a:cxn ang="0">
                  <a:pos x="7" y="0"/>
                </a:cxn>
                <a:cxn ang="0">
                  <a:pos x="5" y="0"/>
                </a:cxn>
                <a:cxn ang="0">
                  <a:pos x="4" y="1"/>
                </a:cxn>
                <a:cxn ang="0">
                  <a:pos x="2" y="2"/>
                </a:cxn>
                <a:cxn ang="0">
                  <a:pos x="1" y="3"/>
                </a:cxn>
                <a:cxn ang="0">
                  <a:pos x="1" y="5"/>
                </a:cxn>
                <a:cxn ang="0">
                  <a:pos x="0" y="6"/>
                </a:cxn>
                <a:cxn ang="0">
                  <a:pos x="0" y="8"/>
                </a:cxn>
                <a:cxn ang="0">
                  <a:pos x="0" y="11"/>
                </a:cxn>
                <a:cxn ang="0">
                  <a:pos x="1" y="12"/>
                </a:cxn>
                <a:cxn ang="0">
                  <a:pos x="1" y="14"/>
                </a:cxn>
                <a:cxn ang="0">
                  <a:pos x="2" y="15"/>
                </a:cxn>
                <a:cxn ang="0">
                  <a:pos x="4" y="16"/>
                </a:cxn>
                <a:cxn ang="0">
                  <a:pos x="5" y="17"/>
                </a:cxn>
                <a:cxn ang="0">
                  <a:pos x="7" y="17"/>
                </a:cxn>
                <a:cxn ang="0">
                  <a:pos x="9" y="19"/>
                </a:cxn>
              </a:cxnLst>
              <a:rect l="0" t="0" r="r" b="b"/>
              <a:pathLst>
                <a:path w="19" h="20">
                  <a:moveTo>
                    <a:pt x="9" y="19"/>
                  </a:moveTo>
                  <a:lnTo>
                    <a:pt x="10" y="17"/>
                  </a:lnTo>
                  <a:lnTo>
                    <a:pt x="12" y="17"/>
                  </a:lnTo>
                  <a:lnTo>
                    <a:pt x="14" y="16"/>
                  </a:lnTo>
                  <a:lnTo>
                    <a:pt x="15" y="15"/>
                  </a:lnTo>
                  <a:lnTo>
                    <a:pt x="16" y="14"/>
                  </a:lnTo>
                  <a:lnTo>
                    <a:pt x="17" y="12"/>
                  </a:lnTo>
                  <a:lnTo>
                    <a:pt x="17" y="11"/>
                  </a:lnTo>
                  <a:lnTo>
                    <a:pt x="18" y="8"/>
                  </a:lnTo>
                  <a:lnTo>
                    <a:pt x="17" y="6"/>
                  </a:lnTo>
                  <a:lnTo>
                    <a:pt x="17" y="5"/>
                  </a:lnTo>
                  <a:lnTo>
                    <a:pt x="16" y="3"/>
                  </a:lnTo>
                  <a:lnTo>
                    <a:pt x="15" y="2"/>
                  </a:lnTo>
                  <a:lnTo>
                    <a:pt x="14" y="1"/>
                  </a:lnTo>
                  <a:lnTo>
                    <a:pt x="12" y="0"/>
                  </a:lnTo>
                  <a:lnTo>
                    <a:pt x="10" y="0"/>
                  </a:lnTo>
                  <a:lnTo>
                    <a:pt x="9" y="0"/>
                  </a:lnTo>
                  <a:lnTo>
                    <a:pt x="7" y="0"/>
                  </a:lnTo>
                  <a:lnTo>
                    <a:pt x="5" y="0"/>
                  </a:lnTo>
                  <a:lnTo>
                    <a:pt x="4" y="1"/>
                  </a:lnTo>
                  <a:lnTo>
                    <a:pt x="2" y="2"/>
                  </a:lnTo>
                  <a:lnTo>
                    <a:pt x="1" y="3"/>
                  </a:lnTo>
                  <a:lnTo>
                    <a:pt x="1" y="5"/>
                  </a:lnTo>
                  <a:lnTo>
                    <a:pt x="0" y="6"/>
                  </a:lnTo>
                  <a:lnTo>
                    <a:pt x="0" y="8"/>
                  </a:lnTo>
                  <a:lnTo>
                    <a:pt x="0" y="11"/>
                  </a:lnTo>
                  <a:lnTo>
                    <a:pt x="1" y="12"/>
                  </a:lnTo>
                  <a:lnTo>
                    <a:pt x="1" y="14"/>
                  </a:lnTo>
                  <a:lnTo>
                    <a:pt x="2" y="15"/>
                  </a:lnTo>
                  <a:lnTo>
                    <a:pt x="4" y="16"/>
                  </a:lnTo>
                  <a:lnTo>
                    <a:pt x="5" y="17"/>
                  </a:lnTo>
                  <a:lnTo>
                    <a:pt x="7" y="17"/>
                  </a:lnTo>
                  <a:lnTo>
                    <a:pt x="9" y="19"/>
                  </a:lnTo>
                </a:path>
              </a:pathLst>
            </a:custGeom>
            <a:solidFill>
              <a:srgbClr val="FFFFFF"/>
            </a:solidFill>
            <a:ln w="9525" cap="rnd">
              <a:noFill/>
              <a:round/>
              <a:headEnd/>
              <a:tailEnd/>
            </a:ln>
            <a:effectLst/>
          </p:spPr>
          <p:txBody>
            <a:bodyPr/>
            <a:lstStyle/>
            <a:p>
              <a:endParaRPr lang="fr-FR"/>
            </a:p>
          </p:txBody>
        </p:sp>
        <p:sp>
          <p:nvSpPr>
            <p:cNvPr id="55307" name="Freeform 11"/>
            <p:cNvSpPr>
              <a:spLocks/>
            </p:cNvSpPr>
            <p:nvPr/>
          </p:nvSpPr>
          <p:spPr bwMode="auto">
            <a:xfrm>
              <a:off x="214" y="5189"/>
              <a:ext cx="18" cy="87"/>
            </a:xfrm>
            <a:custGeom>
              <a:avLst/>
              <a:gdLst/>
              <a:ahLst/>
              <a:cxnLst>
                <a:cxn ang="0">
                  <a:pos x="9" y="0"/>
                </a:cxn>
                <a:cxn ang="0">
                  <a:pos x="10" y="0"/>
                </a:cxn>
                <a:cxn ang="0">
                  <a:pos x="12" y="0"/>
                </a:cxn>
                <a:cxn ang="0">
                  <a:pos x="14" y="2"/>
                </a:cxn>
                <a:cxn ang="0">
                  <a:pos x="16" y="7"/>
                </a:cxn>
                <a:cxn ang="0">
                  <a:pos x="17" y="16"/>
                </a:cxn>
                <a:cxn ang="0">
                  <a:pos x="17" y="31"/>
                </a:cxn>
                <a:cxn ang="0">
                  <a:pos x="14" y="54"/>
                </a:cxn>
                <a:cxn ang="0">
                  <a:pos x="9" y="86"/>
                </a:cxn>
                <a:cxn ang="0">
                  <a:pos x="4" y="68"/>
                </a:cxn>
                <a:cxn ang="0">
                  <a:pos x="1" y="52"/>
                </a:cxn>
                <a:cxn ang="0">
                  <a:pos x="0" y="37"/>
                </a:cxn>
                <a:cxn ang="0">
                  <a:pos x="0" y="23"/>
                </a:cxn>
                <a:cxn ang="0">
                  <a:pos x="0" y="11"/>
                </a:cxn>
                <a:cxn ang="0">
                  <a:pos x="3" y="4"/>
                </a:cxn>
                <a:cxn ang="0">
                  <a:pos x="6" y="0"/>
                </a:cxn>
                <a:cxn ang="0">
                  <a:pos x="9" y="0"/>
                </a:cxn>
              </a:cxnLst>
              <a:rect l="0" t="0" r="r" b="b"/>
              <a:pathLst>
                <a:path w="18" h="87">
                  <a:moveTo>
                    <a:pt x="9" y="0"/>
                  </a:moveTo>
                  <a:lnTo>
                    <a:pt x="10" y="0"/>
                  </a:lnTo>
                  <a:lnTo>
                    <a:pt x="12" y="0"/>
                  </a:lnTo>
                  <a:lnTo>
                    <a:pt x="14" y="2"/>
                  </a:lnTo>
                  <a:lnTo>
                    <a:pt x="16" y="7"/>
                  </a:lnTo>
                  <a:lnTo>
                    <a:pt x="17" y="16"/>
                  </a:lnTo>
                  <a:lnTo>
                    <a:pt x="17" y="31"/>
                  </a:lnTo>
                  <a:lnTo>
                    <a:pt x="14" y="54"/>
                  </a:lnTo>
                  <a:lnTo>
                    <a:pt x="9" y="86"/>
                  </a:lnTo>
                  <a:lnTo>
                    <a:pt x="4" y="68"/>
                  </a:lnTo>
                  <a:lnTo>
                    <a:pt x="1" y="52"/>
                  </a:lnTo>
                  <a:lnTo>
                    <a:pt x="0" y="37"/>
                  </a:lnTo>
                  <a:lnTo>
                    <a:pt x="0" y="23"/>
                  </a:lnTo>
                  <a:lnTo>
                    <a:pt x="0" y="11"/>
                  </a:lnTo>
                  <a:lnTo>
                    <a:pt x="3" y="4"/>
                  </a:lnTo>
                  <a:lnTo>
                    <a:pt x="6" y="0"/>
                  </a:lnTo>
                  <a:lnTo>
                    <a:pt x="9" y="0"/>
                  </a:lnTo>
                </a:path>
              </a:pathLst>
            </a:custGeom>
            <a:solidFill>
              <a:srgbClr val="FFFFFF"/>
            </a:solidFill>
            <a:ln w="9525" cap="rnd">
              <a:noFill/>
              <a:round/>
              <a:headEnd/>
              <a:tailEnd/>
            </a:ln>
            <a:effectLst/>
          </p:spPr>
          <p:txBody>
            <a:bodyPr/>
            <a:lstStyle/>
            <a:p>
              <a:endParaRPr lang="fr-FR"/>
            </a:p>
          </p:txBody>
        </p:sp>
      </p:gr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484188" y="155575"/>
            <a:ext cx="5883275" cy="4411663"/>
          </a:xfrm>
          <a:ln cap="flat"/>
        </p:spPr>
      </p:sp>
      <p:sp>
        <p:nvSpPr>
          <p:cNvPr id="38915" name="Rectangle 3"/>
          <p:cNvSpPr>
            <a:spLocks noGrp="1" noChangeArrowheads="1"/>
          </p:cNvSpPr>
          <p:nvPr>
            <p:ph type="body" idx="1"/>
          </p:nvPr>
        </p:nvSpPr>
        <p:spPr>
          <a:noFill/>
          <a:ln/>
        </p:spPr>
        <p:txBody>
          <a:bodyPr/>
          <a:lstStyle/>
          <a:p>
            <a:pPr>
              <a:tabLst/>
            </a:pPr>
            <a:r>
              <a:rPr lang="fr-FR" dirty="0"/>
              <a:t>Suppression de Tables</a:t>
            </a:r>
          </a:p>
          <a:p>
            <a:pPr lvl="1">
              <a:tabLst/>
            </a:pPr>
            <a:r>
              <a:rPr lang="fr-FR" dirty="0"/>
              <a:t>L'ordre DROP TABLE supprime la définition d'une table </a:t>
            </a:r>
            <a:r>
              <a:rPr lang="fr-FR" dirty="0" smtClean="0"/>
              <a:t>Oracle. </a:t>
            </a:r>
            <a:r>
              <a:rPr lang="fr-FR" dirty="0"/>
              <a:t>Lorsque vous supprimez une table, la base de données perd toutes les données de la table ainsi que tous les index associés.  </a:t>
            </a:r>
          </a:p>
          <a:p>
            <a:pPr>
              <a:tabLst/>
            </a:pPr>
            <a:r>
              <a:rPr lang="fr-FR" dirty="0"/>
              <a:t>Syntaxe</a:t>
            </a:r>
          </a:p>
          <a:p>
            <a:pPr>
              <a:tabLst/>
            </a:pPr>
            <a:endParaRPr lang="fr-FR" dirty="0"/>
          </a:p>
          <a:p>
            <a:pPr>
              <a:tabLst/>
            </a:pPr>
            <a:endParaRPr lang="fr-FR" dirty="0"/>
          </a:p>
          <a:p>
            <a:pPr>
              <a:tabLst/>
            </a:pPr>
            <a:endParaRPr lang="fr-FR" dirty="0"/>
          </a:p>
          <a:p>
            <a:pPr lvl="1">
              <a:tabLst/>
            </a:pPr>
            <a:r>
              <a:rPr lang="fr-FR" b="1" dirty="0"/>
              <a:t>où :</a:t>
            </a:r>
            <a:r>
              <a:rPr lang="fr-FR" i="1" dirty="0"/>
              <a:t>	table</a:t>
            </a:r>
            <a:r>
              <a:rPr lang="fr-FR" dirty="0"/>
              <a:t>			est le nom de la table</a:t>
            </a:r>
          </a:p>
          <a:p>
            <a:pPr>
              <a:tabLst/>
            </a:pPr>
            <a:r>
              <a:rPr lang="fr-FR" dirty="0"/>
              <a:t>Conseils</a:t>
            </a:r>
          </a:p>
          <a:p>
            <a:pPr lvl="2">
              <a:tabLst/>
            </a:pPr>
            <a:r>
              <a:rPr lang="fr-FR" dirty="0"/>
              <a:t>Toutes les données de la table sont supprimées.</a:t>
            </a:r>
          </a:p>
          <a:p>
            <a:pPr lvl="2">
              <a:tabLst/>
            </a:pPr>
            <a:r>
              <a:rPr lang="fr-FR" dirty="0"/>
              <a:t>Les vues, synonymes ne sont pas supprimés mais ne sont plus utilisables.</a:t>
            </a:r>
          </a:p>
          <a:p>
            <a:pPr lvl="2">
              <a:tabLst/>
            </a:pPr>
            <a:r>
              <a:rPr lang="fr-FR" dirty="0"/>
              <a:t>Toute transaction en instance est validée.</a:t>
            </a:r>
          </a:p>
          <a:p>
            <a:pPr lvl="2">
              <a:tabLst/>
            </a:pPr>
            <a:r>
              <a:rPr lang="fr-FR" dirty="0"/>
              <a:t>Seul le créateur de la table ou un utilisateur ayant le privilège DROP ANY TABLE peut supprimer une table.</a:t>
            </a:r>
          </a:p>
          <a:p>
            <a:pPr lvl="1">
              <a:tabLst/>
            </a:pPr>
            <a:r>
              <a:rPr lang="fr-FR" dirty="0"/>
              <a:t>Une fois exécuté, l'ordre DROP TABLE est irréversible. Oracle8 Server ne demande pas confirmation lorsque vous lancez cet ordre. Si vous êtes le propriétaire de la table ou disposez d'un niveau de privilège élevé, la table sera immédiatement supprimée. Tous les ordres du LDD effectuent une validation qui rend la transaction permanente.</a:t>
            </a:r>
          </a:p>
        </p:txBody>
      </p:sp>
      <p:sp>
        <p:nvSpPr>
          <p:cNvPr id="38916" name="Rectangle 4"/>
          <p:cNvSpPr>
            <a:spLocks noChangeArrowheads="1"/>
          </p:cNvSpPr>
          <p:nvPr/>
        </p:nvSpPr>
        <p:spPr bwMode="auto">
          <a:xfrm>
            <a:off x="696095" y="5655503"/>
            <a:ext cx="5493589" cy="474495"/>
          </a:xfrm>
          <a:prstGeom prst="rect">
            <a:avLst/>
          </a:prstGeom>
          <a:noFill/>
          <a:ln w="12700">
            <a:solidFill>
              <a:schemeClr val="tx1"/>
            </a:solidFill>
            <a:miter lim="800000"/>
            <a:headEnd/>
            <a:tailEnd/>
          </a:ln>
          <a:effectLst/>
        </p:spPr>
        <p:txBody>
          <a:bodyPr wrap="none" anchor="ctr"/>
          <a:lstStyle/>
          <a:p>
            <a:endParaRPr lang="fr-FR"/>
          </a:p>
        </p:txBody>
      </p:sp>
      <p:sp>
        <p:nvSpPr>
          <p:cNvPr id="38917" name="Rectangle 5"/>
          <p:cNvSpPr>
            <a:spLocks noChangeArrowheads="1"/>
          </p:cNvSpPr>
          <p:nvPr/>
        </p:nvSpPr>
        <p:spPr bwMode="auto">
          <a:xfrm>
            <a:off x="722239" y="5730891"/>
            <a:ext cx="1623842" cy="259045"/>
          </a:xfrm>
          <a:prstGeom prst="rect">
            <a:avLst/>
          </a:prstGeom>
          <a:noFill/>
          <a:ln w="9525">
            <a:noFill/>
            <a:miter lim="800000"/>
            <a:headEnd/>
            <a:tailEnd/>
          </a:ln>
          <a:effectLst/>
        </p:spPr>
        <p:txBody>
          <a:bodyPr wrap="none" lIns="88900" tIns="44450" rIns="88900" bIns="44450">
            <a:spAutoFit/>
          </a:bodyPr>
          <a:lstStyle/>
          <a:p>
            <a:pPr algn="l" defTabSz="854075"/>
            <a:r>
              <a:rPr lang="fr-FR" sz="1100" b="0">
                <a:solidFill>
                  <a:schemeClr val="tx1"/>
                </a:solidFill>
                <a:latin typeface="Courier New" pitchFamily="49" charset="0"/>
              </a:rPr>
              <a:t>DROP TABLE </a:t>
            </a:r>
            <a:r>
              <a:rPr lang="fr-FR" sz="1100" b="0" i="1">
                <a:solidFill>
                  <a:schemeClr val="tx1"/>
                </a:solidFill>
                <a:latin typeface="Courier New" pitchFamily="49" charset="0"/>
              </a:rPr>
              <a:t>table;</a:t>
            </a:r>
          </a:p>
        </p:txBody>
      </p:sp>
      <p:grpSp>
        <p:nvGrpSpPr>
          <p:cNvPr id="2" name="Group 11"/>
          <p:cNvGrpSpPr>
            <a:grpSpLocks/>
          </p:cNvGrpSpPr>
          <p:nvPr/>
        </p:nvGrpSpPr>
        <p:grpSpPr bwMode="auto">
          <a:xfrm>
            <a:off x="215692" y="7583046"/>
            <a:ext cx="285955" cy="294158"/>
            <a:chOff x="132" y="5130"/>
            <a:chExt cx="175" cy="199"/>
          </a:xfrm>
        </p:grpSpPr>
        <p:sp>
          <p:nvSpPr>
            <p:cNvPr id="38918" name="Freeform 6"/>
            <p:cNvSpPr>
              <a:spLocks/>
            </p:cNvSpPr>
            <p:nvPr/>
          </p:nvSpPr>
          <p:spPr bwMode="auto">
            <a:xfrm>
              <a:off x="132" y="5130"/>
              <a:ext cx="175" cy="199"/>
            </a:xfrm>
            <a:custGeom>
              <a:avLst/>
              <a:gdLst/>
              <a:ahLst/>
              <a:cxnLst>
                <a:cxn ang="0">
                  <a:pos x="174" y="198"/>
                </a:cxn>
                <a:cxn ang="0">
                  <a:pos x="174" y="0"/>
                </a:cxn>
                <a:cxn ang="0">
                  <a:pos x="0" y="0"/>
                </a:cxn>
                <a:cxn ang="0">
                  <a:pos x="0" y="198"/>
                </a:cxn>
                <a:cxn ang="0">
                  <a:pos x="174" y="198"/>
                </a:cxn>
              </a:cxnLst>
              <a:rect l="0" t="0" r="r" b="b"/>
              <a:pathLst>
                <a:path w="175" h="199">
                  <a:moveTo>
                    <a:pt x="174" y="198"/>
                  </a:moveTo>
                  <a:lnTo>
                    <a:pt x="174" y="0"/>
                  </a:lnTo>
                  <a:lnTo>
                    <a:pt x="0" y="0"/>
                  </a:lnTo>
                  <a:lnTo>
                    <a:pt x="0" y="198"/>
                  </a:lnTo>
                  <a:lnTo>
                    <a:pt x="174" y="198"/>
                  </a:lnTo>
                </a:path>
              </a:pathLst>
            </a:custGeom>
            <a:solidFill>
              <a:srgbClr val="000000"/>
            </a:solidFill>
            <a:ln w="9525" cap="rnd">
              <a:noFill/>
              <a:round/>
              <a:headEnd/>
              <a:tailEnd/>
            </a:ln>
            <a:effectLst/>
          </p:spPr>
          <p:txBody>
            <a:bodyPr/>
            <a:lstStyle/>
            <a:p>
              <a:endParaRPr lang="fr-FR"/>
            </a:p>
          </p:txBody>
        </p:sp>
        <p:sp>
          <p:nvSpPr>
            <p:cNvPr id="38919" name="Freeform 7"/>
            <p:cNvSpPr>
              <a:spLocks/>
            </p:cNvSpPr>
            <p:nvPr/>
          </p:nvSpPr>
          <p:spPr bwMode="auto">
            <a:xfrm>
              <a:off x="142" y="5139"/>
              <a:ext cx="159" cy="177"/>
            </a:xfrm>
            <a:custGeom>
              <a:avLst/>
              <a:gdLst/>
              <a:ahLst/>
              <a:cxnLst>
                <a:cxn ang="0">
                  <a:pos x="81" y="0"/>
                </a:cxn>
                <a:cxn ang="0">
                  <a:pos x="0" y="176"/>
                </a:cxn>
                <a:cxn ang="0">
                  <a:pos x="158" y="176"/>
                </a:cxn>
                <a:cxn ang="0">
                  <a:pos x="81" y="0"/>
                </a:cxn>
              </a:cxnLst>
              <a:rect l="0" t="0" r="r" b="b"/>
              <a:pathLst>
                <a:path w="159" h="177">
                  <a:moveTo>
                    <a:pt x="81" y="0"/>
                  </a:moveTo>
                  <a:lnTo>
                    <a:pt x="0" y="176"/>
                  </a:lnTo>
                  <a:lnTo>
                    <a:pt x="158" y="176"/>
                  </a:lnTo>
                  <a:lnTo>
                    <a:pt x="81" y="0"/>
                  </a:lnTo>
                </a:path>
              </a:pathLst>
            </a:custGeom>
            <a:solidFill>
              <a:srgbClr val="FFFFFF"/>
            </a:solidFill>
            <a:ln w="9525" cap="rnd">
              <a:noFill/>
              <a:round/>
              <a:headEnd/>
              <a:tailEnd/>
            </a:ln>
            <a:effectLst/>
          </p:spPr>
          <p:txBody>
            <a:bodyPr/>
            <a:lstStyle/>
            <a:p>
              <a:endParaRPr lang="fr-FR"/>
            </a:p>
          </p:txBody>
        </p:sp>
        <p:sp>
          <p:nvSpPr>
            <p:cNvPr id="38920" name="Freeform 8"/>
            <p:cNvSpPr>
              <a:spLocks/>
            </p:cNvSpPr>
            <p:nvPr/>
          </p:nvSpPr>
          <p:spPr bwMode="auto">
            <a:xfrm>
              <a:off x="159" y="5159"/>
              <a:ext cx="130" cy="144"/>
            </a:xfrm>
            <a:custGeom>
              <a:avLst/>
              <a:gdLst/>
              <a:ahLst/>
              <a:cxnLst>
                <a:cxn ang="0">
                  <a:pos x="63" y="0"/>
                </a:cxn>
                <a:cxn ang="0">
                  <a:pos x="0" y="143"/>
                </a:cxn>
                <a:cxn ang="0">
                  <a:pos x="129" y="143"/>
                </a:cxn>
                <a:cxn ang="0">
                  <a:pos x="63" y="0"/>
                </a:cxn>
              </a:cxnLst>
              <a:rect l="0" t="0" r="r" b="b"/>
              <a:pathLst>
                <a:path w="130" h="144">
                  <a:moveTo>
                    <a:pt x="63" y="0"/>
                  </a:moveTo>
                  <a:lnTo>
                    <a:pt x="0" y="143"/>
                  </a:lnTo>
                  <a:lnTo>
                    <a:pt x="129" y="143"/>
                  </a:lnTo>
                  <a:lnTo>
                    <a:pt x="63" y="0"/>
                  </a:lnTo>
                </a:path>
              </a:pathLst>
            </a:custGeom>
            <a:solidFill>
              <a:srgbClr val="000000"/>
            </a:solidFill>
            <a:ln w="9525" cap="rnd">
              <a:noFill/>
              <a:round/>
              <a:headEnd/>
              <a:tailEnd/>
            </a:ln>
            <a:effectLst/>
          </p:spPr>
          <p:txBody>
            <a:bodyPr/>
            <a:lstStyle/>
            <a:p>
              <a:endParaRPr lang="fr-FR"/>
            </a:p>
          </p:txBody>
        </p:sp>
        <p:sp>
          <p:nvSpPr>
            <p:cNvPr id="38921" name="Freeform 9"/>
            <p:cNvSpPr>
              <a:spLocks/>
            </p:cNvSpPr>
            <p:nvPr/>
          </p:nvSpPr>
          <p:spPr bwMode="auto">
            <a:xfrm>
              <a:off x="214" y="5279"/>
              <a:ext cx="19" cy="20"/>
            </a:xfrm>
            <a:custGeom>
              <a:avLst/>
              <a:gdLst/>
              <a:ahLst/>
              <a:cxnLst>
                <a:cxn ang="0">
                  <a:pos x="9" y="19"/>
                </a:cxn>
                <a:cxn ang="0">
                  <a:pos x="10" y="17"/>
                </a:cxn>
                <a:cxn ang="0">
                  <a:pos x="12" y="17"/>
                </a:cxn>
                <a:cxn ang="0">
                  <a:pos x="14" y="16"/>
                </a:cxn>
                <a:cxn ang="0">
                  <a:pos x="15" y="15"/>
                </a:cxn>
                <a:cxn ang="0">
                  <a:pos x="16" y="14"/>
                </a:cxn>
                <a:cxn ang="0">
                  <a:pos x="17" y="12"/>
                </a:cxn>
                <a:cxn ang="0">
                  <a:pos x="17" y="11"/>
                </a:cxn>
                <a:cxn ang="0">
                  <a:pos x="18" y="8"/>
                </a:cxn>
                <a:cxn ang="0">
                  <a:pos x="17" y="6"/>
                </a:cxn>
                <a:cxn ang="0">
                  <a:pos x="17" y="5"/>
                </a:cxn>
                <a:cxn ang="0">
                  <a:pos x="16" y="3"/>
                </a:cxn>
                <a:cxn ang="0">
                  <a:pos x="15" y="2"/>
                </a:cxn>
                <a:cxn ang="0">
                  <a:pos x="14" y="1"/>
                </a:cxn>
                <a:cxn ang="0">
                  <a:pos x="12" y="0"/>
                </a:cxn>
                <a:cxn ang="0">
                  <a:pos x="10" y="0"/>
                </a:cxn>
                <a:cxn ang="0">
                  <a:pos x="9" y="0"/>
                </a:cxn>
                <a:cxn ang="0">
                  <a:pos x="7" y="0"/>
                </a:cxn>
                <a:cxn ang="0">
                  <a:pos x="5" y="0"/>
                </a:cxn>
                <a:cxn ang="0">
                  <a:pos x="4" y="1"/>
                </a:cxn>
                <a:cxn ang="0">
                  <a:pos x="2" y="2"/>
                </a:cxn>
                <a:cxn ang="0">
                  <a:pos x="1" y="3"/>
                </a:cxn>
                <a:cxn ang="0">
                  <a:pos x="1" y="5"/>
                </a:cxn>
                <a:cxn ang="0">
                  <a:pos x="0" y="6"/>
                </a:cxn>
                <a:cxn ang="0">
                  <a:pos x="0" y="8"/>
                </a:cxn>
                <a:cxn ang="0">
                  <a:pos x="0" y="11"/>
                </a:cxn>
                <a:cxn ang="0">
                  <a:pos x="1" y="12"/>
                </a:cxn>
                <a:cxn ang="0">
                  <a:pos x="1" y="14"/>
                </a:cxn>
                <a:cxn ang="0">
                  <a:pos x="2" y="15"/>
                </a:cxn>
                <a:cxn ang="0">
                  <a:pos x="4" y="16"/>
                </a:cxn>
                <a:cxn ang="0">
                  <a:pos x="5" y="17"/>
                </a:cxn>
                <a:cxn ang="0">
                  <a:pos x="7" y="17"/>
                </a:cxn>
                <a:cxn ang="0">
                  <a:pos x="9" y="19"/>
                </a:cxn>
              </a:cxnLst>
              <a:rect l="0" t="0" r="r" b="b"/>
              <a:pathLst>
                <a:path w="19" h="20">
                  <a:moveTo>
                    <a:pt x="9" y="19"/>
                  </a:moveTo>
                  <a:lnTo>
                    <a:pt x="10" y="17"/>
                  </a:lnTo>
                  <a:lnTo>
                    <a:pt x="12" y="17"/>
                  </a:lnTo>
                  <a:lnTo>
                    <a:pt x="14" y="16"/>
                  </a:lnTo>
                  <a:lnTo>
                    <a:pt x="15" y="15"/>
                  </a:lnTo>
                  <a:lnTo>
                    <a:pt x="16" y="14"/>
                  </a:lnTo>
                  <a:lnTo>
                    <a:pt x="17" y="12"/>
                  </a:lnTo>
                  <a:lnTo>
                    <a:pt x="17" y="11"/>
                  </a:lnTo>
                  <a:lnTo>
                    <a:pt x="18" y="8"/>
                  </a:lnTo>
                  <a:lnTo>
                    <a:pt x="17" y="6"/>
                  </a:lnTo>
                  <a:lnTo>
                    <a:pt x="17" y="5"/>
                  </a:lnTo>
                  <a:lnTo>
                    <a:pt x="16" y="3"/>
                  </a:lnTo>
                  <a:lnTo>
                    <a:pt x="15" y="2"/>
                  </a:lnTo>
                  <a:lnTo>
                    <a:pt x="14" y="1"/>
                  </a:lnTo>
                  <a:lnTo>
                    <a:pt x="12" y="0"/>
                  </a:lnTo>
                  <a:lnTo>
                    <a:pt x="10" y="0"/>
                  </a:lnTo>
                  <a:lnTo>
                    <a:pt x="9" y="0"/>
                  </a:lnTo>
                  <a:lnTo>
                    <a:pt x="7" y="0"/>
                  </a:lnTo>
                  <a:lnTo>
                    <a:pt x="5" y="0"/>
                  </a:lnTo>
                  <a:lnTo>
                    <a:pt x="4" y="1"/>
                  </a:lnTo>
                  <a:lnTo>
                    <a:pt x="2" y="2"/>
                  </a:lnTo>
                  <a:lnTo>
                    <a:pt x="1" y="3"/>
                  </a:lnTo>
                  <a:lnTo>
                    <a:pt x="1" y="5"/>
                  </a:lnTo>
                  <a:lnTo>
                    <a:pt x="0" y="6"/>
                  </a:lnTo>
                  <a:lnTo>
                    <a:pt x="0" y="8"/>
                  </a:lnTo>
                  <a:lnTo>
                    <a:pt x="0" y="11"/>
                  </a:lnTo>
                  <a:lnTo>
                    <a:pt x="1" y="12"/>
                  </a:lnTo>
                  <a:lnTo>
                    <a:pt x="1" y="14"/>
                  </a:lnTo>
                  <a:lnTo>
                    <a:pt x="2" y="15"/>
                  </a:lnTo>
                  <a:lnTo>
                    <a:pt x="4" y="16"/>
                  </a:lnTo>
                  <a:lnTo>
                    <a:pt x="5" y="17"/>
                  </a:lnTo>
                  <a:lnTo>
                    <a:pt x="7" y="17"/>
                  </a:lnTo>
                  <a:lnTo>
                    <a:pt x="9" y="19"/>
                  </a:lnTo>
                </a:path>
              </a:pathLst>
            </a:custGeom>
            <a:solidFill>
              <a:srgbClr val="FFFFFF"/>
            </a:solidFill>
            <a:ln w="9525" cap="rnd">
              <a:noFill/>
              <a:round/>
              <a:headEnd/>
              <a:tailEnd/>
            </a:ln>
            <a:effectLst/>
          </p:spPr>
          <p:txBody>
            <a:bodyPr/>
            <a:lstStyle/>
            <a:p>
              <a:endParaRPr lang="fr-FR"/>
            </a:p>
          </p:txBody>
        </p:sp>
        <p:sp>
          <p:nvSpPr>
            <p:cNvPr id="38922" name="Freeform 10"/>
            <p:cNvSpPr>
              <a:spLocks/>
            </p:cNvSpPr>
            <p:nvPr/>
          </p:nvSpPr>
          <p:spPr bwMode="auto">
            <a:xfrm>
              <a:off x="214" y="5189"/>
              <a:ext cx="18" cy="87"/>
            </a:xfrm>
            <a:custGeom>
              <a:avLst/>
              <a:gdLst/>
              <a:ahLst/>
              <a:cxnLst>
                <a:cxn ang="0">
                  <a:pos x="9" y="0"/>
                </a:cxn>
                <a:cxn ang="0">
                  <a:pos x="10" y="0"/>
                </a:cxn>
                <a:cxn ang="0">
                  <a:pos x="12" y="0"/>
                </a:cxn>
                <a:cxn ang="0">
                  <a:pos x="14" y="2"/>
                </a:cxn>
                <a:cxn ang="0">
                  <a:pos x="16" y="7"/>
                </a:cxn>
                <a:cxn ang="0">
                  <a:pos x="17" y="16"/>
                </a:cxn>
                <a:cxn ang="0">
                  <a:pos x="17" y="31"/>
                </a:cxn>
                <a:cxn ang="0">
                  <a:pos x="14" y="54"/>
                </a:cxn>
                <a:cxn ang="0">
                  <a:pos x="9" y="86"/>
                </a:cxn>
                <a:cxn ang="0">
                  <a:pos x="4" y="68"/>
                </a:cxn>
                <a:cxn ang="0">
                  <a:pos x="1" y="52"/>
                </a:cxn>
                <a:cxn ang="0">
                  <a:pos x="0" y="37"/>
                </a:cxn>
                <a:cxn ang="0">
                  <a:pos x="0" y="23"/>
                </a:cxn>
                <a:cxn ang="0">
                  <a:pos x="0" y="11"/>
                </a:cxn>
                <a:cxn ang="0">
                  <a:pos x="3" y="4"/>
                </a:cxn>
                <a:cxn ang="0">
                  <a:pos x="6" y="0"/>
                </a:cxn>
                <a:cxn ang="0">
                  <a:pos x="9" y="0"/>
                </a:cxn>
              </a:cxnLst>
              <a:rect l="0" t="0" r="r" b="b"/>
              <a:pathLst>
                <a:path w="18" h="87">
                  <a:moveTo>
                    <a:pt x="9" y="0"/>
                  </a:moveTo>
                  <a:lnTo>
                    <a:pt x="10" y="0"/>
                  </a:lnTo>
                  <a:lnTo>
                    <a:pt x="12" y="0"/>
                  </a:lnTo>
                  <a:lnTo>
                    <a:pt x="14" y="2"/>
                  </a:lnTo>
                  <a:lnTo>
                    <a:pt x="16" y="7"/>
                  </a:lnTo>
                  <a:lnTo>
                    <a:pt x="17" y="16"/>
                  </a:lnTo>
                  <a:lnTo>
                    <a:pt x="17" y="31"/>
                  </a:lnTo>
                  <a:lnTo>
                    <a:pt x="14" y="54"/>
                  </a:lnTo>
                  <a:lnTo>
                    <a:pt x="9" y="86"/>
                  </a:lnTo>
                  <a:lnTo>
                    <a:pt x="4" y="68"/>
                  </a:lnTo>
                  <a:lnTo>
                    <a:pt x="1" y="52"/>
                  </a:lnTo>
                  <a:lnTo>
                    <a:pt x="0" y="37"/>
                  </a:lnTo>
                  <a:lnTo>
                    <a:pt x="0" y="23"/>
                  </a:lnTo>
                  <a:lnTo>
                    <a:pt x="0" y="11"/>
                  </a:lnTo>
                  <a:lnTo>
                    <a:pt x="3" y="4"/>
                  </a:lnTo>
                  <a:lnTo>
                    <a:pt x="6" y="0"/>
                  </a:lnTo>
                  <a:lnTo>
                    <a:pt x="9" y="0"/>
                  </a:lnTo>
                </a:path>
              </a:pathLst>
            </a:custGeom>
            <a:solidFill>
              <a:srgbClr val="FFFFFF"/>
            </a:solidFill>
            <a:ln w="9525" cap="rnd">
              <a:noFill/>
              <a:round/>
              <a:headEnd/>
              <a:tailEnd/>
            </a:ln>
            <a:effectLst/>
          </p:spPr>
          <p:txBody>
            <a:bodyPr/>
            <a:lstStyle/>
            <a:p>
              <a:endParaRPr lang="fr-FR"/>
            </a:p>
          </p:txBody>
        </p:sp>
      </p:gr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484188" y="155575"/>
            <a:ext cx="5883275" cy="4411663"/>
          </a:xfrm>
          <a:ln cap="flat"/>
        </p:spPr>
      </p:sp>
      <p:sp>
        <p:nvSpPr>
          <p:cNvPr id="40963" name="Rectangle 3"/>
          <p:cNvSpPr>
            <a:spLocks noGrp="1" noChangeArrowheads="1"/>
          </p:cNvSpPr>
          <p:nvPr>
            <p:ph type="body" idx="1"/>
          </p:nvPr>
        </p:nvSpPr>
        <p:spPr>
          <a:noFill/>
          <a:ln/>
        </p:spPr>
        <p:txBody>
          <a:bodyPr/>
          <a:lstStyle/>
          <a:p>
            <a:pPr>
              <a:tabLst/>
            </a:pPr>
            <a:r>
              <a:rPr lang="fr-FR" dirty="0"/>
              <a:t>Modification du Nom d'un Objet</a:t>
            </a:r>
          </a:p>
          <a:p>
            <a:pPr lvl="1">
              <a:tabLst/>
            </a:pPr>
            <a:r>
              <a:rPr lang="fr-FR" dirty="0"/>
              <a:t>L'ordre RENAME est un ordre du LDD qui permet de renommer une table, une vue, une séquence ou un synonyme. </a:t>
            </a:r>
          </a:p>
          <a:p>
            <a:pPr>
              <a:tabLst/>
            </a:pPr>
            <a:r>
              <a:rPr lang="fr-FR" dirty="0"/>
              <a:t>Syntaxe</a:t>
            </a:r>
          </a:p>
          <a:p>
            <a:pPr lvl="1">
              <a:tabLst/>
            </a:pPr>
            <a:endParaRPr lang="fr-FR" dirty="0"/>
          </a:p>
          <a:p>
            <a:pPr lvl="1">
              <a:tabLst/>
            </a:pPr>
            <a:r>
              <a:rPr lang="fr-FR" dirty="0"/>
              <a:t>     </a:t>
            </a:r>
            <a:r>
              <a:rPr lang="fr-FR" dirty="0">
                <a:latin typeface="Courier New" pitchFamily="49" charset="0"/>
              </a:rPr>
              <a:t>RENAME    </a:t>
            </a:r>
            <a:r>
              <a:rPr lang="fr-FR" i="1" dirty="0" err="1">
                <a:latin typeface="Courier New" pitchFamily="49" charset="0"/>
              </a:rPr>
              <a:t>old_name</a:t>
            </a:r>
            <a:r>
              <a:rPr lang="fr-FR" dirty="0">
                <a:latin typeface="Courier New" pitchFamily="49" charset="0"/>
              </a:rPr>
              <a:t>  TO  </a:t>
            </a:r>
            <a:r>
              <a:rPr lang="fr-FR" i="1" dirty="0" err="1">
                <a:latin typeface="Courier New" pitchFamily="49" charset="0"/>
              </a:rPr>
              <a:t>new_name</a:t>
            </a:r>
            <a:r>
              <a:rPr lang="fr-FR" i="1" dirty="0">
                <a:latin typeface="Courier New" pitchFamily="49" charset="0"/>
              </a:rPr>
              <a:t>;</a:t>
            </a:r>
            <a:endParaRPr lang="fr-FR" dirty="0"/>
          </a:p>
          <a:p>
            <a:pPr lvl="1">
              <a:tabLst/>
            </a:pPr>
            <a:endParaRPr lang="fr-FR" dirty="0"/>
          </a:p>
          <a:p>
            <a:pPr lvl="1">
              <a:tabLst/>
            </a:pPr>
            <a:r>
              <a:rPr lang="fr-FR" b="1" dirty="0"/>
              <a:t>où :</a:t>
            </a:r>
            <a:r>
              <a:rPr lang="fr-FR" dirty="0"/>
              <a:t>	</a:t>
            </a:r>
            <a:r>
              <a:rPr lang="fr-FR" i="1" dirty="0" err="1"/>
              <a:t>old_name</a:t>
            </a:r>
            <a:r>
              <a:rPr lang="fr-FR" i="1" dirty="0"/>
              <a:t>	</a:t>
            </a:r>
            <a:r>
              <a:rPr lang="fr-FR" dirty="0"/>
              <a:t>		est l'ancien nom de la table, de la vue, de la séquence ou du 						synonyme</a:t>
            </a:r>
          </a:p>
          <a:p>
            <a:pPr lvl="1">
              <a:tabLst/>
            </a:pPr>
            <a:r>
              <a:rPr lang="fr-FR" dirty="0"/>
              <a:t>	</a:t>
            </a:r>
            <a:r>
              <a:rPr lang="fr-FR" i="1" dirty="0" err="1"/>
              <a:t>new_name</a:t>
            </a:r>
            <a:r>
              <a:rPr lang="fr-FR" i="1" dirty="0"/>
              <a:t>	</a:t>
            </a:r>
            <a:r>
              <a:rPr lang="fr-FR" dirty="0"/>
              <a:t>		est le nouveau nom de la table, de la vue, de la séquence ou du 						synonyme</a:t>
            </a:r>
          </a:p>
          <a:p>
            <a:pPr lvl="1">
              <a:tabLst/>
            </a:pPr>
            <a:endParaRPr lang="fr-FR" dirty="0"/>
          </a:p>
          <a:p>
            <a:pPr lvl="1">
              <a:tabLst/>
            </a:pPr>
            <a:r>
              <a:rPr lang="fr-FR" dirty="0"/>
              <a:t>Vous devez être propriétaire de l'objet que vous renommez.</a:t>
            </a:r>
          </a:p>
          <a:p>
            <a:pPr>
              <a:tabLst/>
            </a:pPr>
            <a:endParaRPr lang="fr-FR" b="0" dirty="0">
              <a:latin typeface="Times New Roman" pitchFamily="18" charset="0"/>
            </a:endParaRPr>
          </a:p>
        </p:txBody>
      </p:sp>
      <p:sp>
        <p:nvSpPr>
          <p:cNvPr id="40964" name="Rectangle 4"/>
          <p:cNvSpPr>
            <a:spLocks noChangeArrowheads="1"/>
          </p:cNvSpPr>
          <p:nvPr/>
        </p:nvSpPr>
        <p:spPr bwMode="auto">
          <a:xfrm>
            <a:off x="696095" y="5689502"/>
            <a:ext cx="5493589" cy="440497"/>
          </a:xfrm>
          <a:prstGeom prst="rect">
            <a:avLst/>
          </a:prstGeom>
          <a:noFill/>
          <a:ln w="12700">
            <a:solidFill>
              <a:schemeClr val="tx1"/>
            </a:solidFill>
            <a:miter lim="800000"/>
            <a:headEnd/>
            <a:tailEnd/>
          </a:ln>
          <a:effectLst/>
        </p:spPr>
        <p:txBody>
          <a:bodyPr wrap="none" anchor="ctr"/>
          <a:lstStyle/>
          <a:p>
            <a:endParaRPr lang="fr-FR"/>
          </a:p>
        </p:txBody>
      </p:sp>
      <p:grpSp>
        <p:nvGrpSpPr>
          <p:cNvPr id="2" name="Group 10"/>
          <p:cNvGrpSpPr>
            <a:grpSpLocks/>
          </p:cNvGrpSpPr>
          <p:nvPr/>
        </p:nvGrpSpPr>
        <p:grpSpPr bwMode="auto">
          <a:xfrm>
            <a:off x="189547" y="7112986"/>
            <a:ext cx="285955" cy="292679"/>
            <a:chOff x="116" y="4812"/>
            <a:chExt cx="175" cy="198"/>
          </a:xfrm>
        </p:grpSpPr>
        <p:sp>
          <p:nvSpPr>
            <p:cNvPr id="40965" name="Freeform 5"/>
            <p:cNvSpPr>
              <a:spLocks/>
            </p:cNvSpPr>
            <p:nvPr/>
          </p:nvSpPr>
          <p:spPr bwMode="auto">
            <a:xfrm>
              <a:off x="116" y="4812"/>
              <a:ext cx="175" cy="198"/>
            </a:xfrm>
            <a:custGeom>
              <a:avLst/>
              <a:gdLst/>
              <a:ahLst/>
              <a:cxnLst>
                <a:cxn ang="0">
                  <a:pos x="174" y="197"/>
                </a:cxn>
                <a:cxn ang="0">
                  <a:pos x="174" y="0"/>
                </a:cxn>
                <a:cxn ang="0">
                  <a:pos x="0" y="0"/>
                </a:cxn>
                <a:cxn ang="0">
                  <a:pos x="0" y="197"/>
                </a:cxn>
                <a:cxn ang="0">
                  <a:pos x="174" y="197"/>
                </a:cxn>
              </a:cxnLst>
              <a:rect l="0" t="0" r="r" b="b"/>
              <a:pathLst>
                <a:path w="175" h="198">
                  <a:moveTo>
                    <a:pt x="174" y="197"/>
                  </a:moveTo>
                  <a:lnTo>
                    <a:pt x="174" y="0"/>
                  </a:lnTo>
                  <a:lnTo>
                    <a:pt x="0" y="0"/>
                  </a:lnTo>
                  <a:lnTo>
                    <a:pt x="0" y="197"/>
                  </a:lnTo>
                  <a:lnTo>
                    <a:pt x="174" y="197"/>
                  </a:lnTo>
                </a:path>
              </a:pathLst>
            </a:custGeom>
            <a:solidFill>
              <a:srgbClr val="000000"/>
            </a:solidFill>
            <a:ln w="9525" cap="rnd">
              <a:noFill/>
              <a:round/>
              <a:headEnd/>
              <a:tailEnd/>
            </a:ln>
            <a:effectLst/>
          </p:spPr>
          <p:txBody>
            <a:bodyPr/>
            <a:lstStyle/>
            <a:p>
              <a:endParaRPr lang="fr-FR"/>
            </a:p>
          </p:txBody>
        </p:sp>
        <p:sp>
          <p:nvSpPr>
            <p:cNvPr id="40966" name="Freeform 6"/>
            <p:cNvSpPr>
              <a:spLocks/>
            </p:cNvSpPr>
            <p:nvPr/>
          </p:nvSpPr>
          <p:spPr bwMode="auto">
            <a:xfrm>
              <a:off x="126" y="4820"/>
              <a:ext cx="159" cy="177"/>
            </a:xfrm>
            <a:custGeom>
              <a:avLst/>
              <a:gdLst/>
              <a:ahLst/>
              <a:cxnLst>
                <a:cxn ang="0">
                  <a:pos x="81" y="0"/>
                </a:cxn>
                <a:cxn ang="0">
                  <a:pos x="0" y="176"/>
                </a:cxn>
                <a:cxn ang="0">
                  <a:pos x="158" y="176"/>
                </a:cxn>
                <a:cxn ang="0">
                  <a:pos x="81" y="0"/>
                </a:cxn>
              </a:cxnLst>
              <a:rect l="0" t="0" r="r" b="b"/>
              <a:pathLst>
                <a:path w="159" h="177">
                  <a:moveTo>
                    <a:pt x="81" y="0"/>
                  </a:moveTo>
                  <a:lnTo>
                    <a:pt x="0" y="176"/>
                  </a:lnTo>
                  <a:lnTo>
                    <a:pt x="158" y="176"/>
                  </a:lnTo>
                  <a:lnTo>
                    <a:pt x="81" y="0"/>
                  </a:lnTo>
                </a:path>
              </a:pathLst>
            </a:custGeom>
            <a:solidFill>
              <a:srgbClr val="FFFFFF"/>
            </a:solidFill>
            <a:ln w="9525" cap="rnd">
              <a:noFill/>
              <a:round/>
              <a:headEnd/>
              <a:tailEnd/>
            </a:ln>
            <a:effectLst/>
          </p:spPr>
          <p:txBody>
            <a:bodyPr/>
            <a:lstStyle/>
            <a:p>
              <a:endParaRPr lang="fr-FR"/>
            </a:p>
          </p:txBody>
        </p:sp>
        <p:sp>
          <p:nvSpPr>
            <p:cNvPr id="40967" name="Freeform 7"/>
            <p:cNvSpPr>
              <a:spLocks/>
            </p:cNvSpPr>
            <p:nvPr/>
          </p:nvSpPr>
          <p:spPr bwMode="auto">
            <a:xfrm>
              <a:off x="145" y="4841"/>
              <a:ext cx="128" cy="142"/>
            </a:xfrm>
            <a:custGeom>
              <a:avLst/>
              <a:gdLst/>
              <a:ahLst/>
              <a:cxnLst>
                <a:cxn ang="0">
                  <a:pos x="62" y="0"/>
                </a:cxn>
                <a:cxn ang="0">
                  <a:pos x="0" y="141"/>
                </a:cxn>
                <a:cxn ang="0">
                  <a:pos x="127" y="141"/>
                </a:cxn>
                <a:cxn ang="0">
                  <a:pos x="62" y="0"/>
                </a:cxn>
              </a:cxnLst>
              <a:rect l="0" t="0" r="r" b="b"/>
              <a:pathLst>
                <a:path w="128" h="142">
                  <a:moveTo>
                    <a:pt x="62" y="0"/>
                  </a:moveTo>
                  <a:lnTo>
                    <a:pt x="0" y="141"/>
                  </a:lnTo>
                  <a:lnTo>
                    <a:pt x="127" y="141"/>
                  </a:lnTo>
                  <a:lnTo>
                    <a:pt x="62" y="0"/>
                  </a:lnTo>
                </a:path>
              </a:pathLst>
            </a:custGeom>
            <a:solidFill>
              <a:srgbClr val="000000"/>
            </a:solidFill>
            <a:ln w="9525" cap="rnd">
              <a:noFill/>
              <a:round/>
              <a:headEnd/>
              <a:tailEnd/>
            </a:ln>
            <a:effectLst/>
          </p:spPr>
          <p:txBody>
            <a:bodyPr/>
            <a:lstStyle/>
            <a:p>
              <a:endParaRPr lang="fr-FR"/>
            </a:p>
          </p:txBody>
        </p:sp>
        <p:sp>
          <p:nvSpPr>
            <p:cNvPr id="40968" name="Freeform 8"/>
            <p:cNvSpPr>
              <a:spLocks/>
            </p:cNvSpPr>
            <p:nvPr/>
          </p:nvSpPr>
          <p:spPr bwMode="auto">
            <a:xfrm>
              <a:off x="198" y="4961"/>
              <a:ext cx="20" cy="18"/>
            </a:xfrm>
            <a:custGeom>
              <a:avLst/>
              <a:gdLst/>
              <a:ahLst/>
              <a:cxnLst>
                <a:cxn ang="0">
                  <a:pos x="9" y="17"/>
                </a:cxn>
                <a:cxn ang="0">
                  <a:pos x="10" y="16"/>
                </a:cxn>
                <a:cxn ang="0">
                  <a:pos x="12" y="16"/>
                </a:cxn>
                <a:cxn ang="0">
                  <a:pos x="14" y="15"/>
                </a:cxn>
                <a:cxn ang="0">
                  <a:pos x="15" y="14"/>
                </a:cxn>
                <a:cxn ang="0">
                  <a:pos x="16" y="13"/>
                </a:cxn>
                <a:cxn ang="0">
                  <a:pos x="17" y="11"/>
                </a:cxn>
                <a:cxn ang="0">
                  <a:pos x="17" y="10"/>
                </a:cxn>
                <a:cxn ang="0">
                  <a:pos x="19" y="8"/>
                </a:cxn>
                <a:cxn ang="0">
                  <a:pos x="17" y="6"/>
                </a:cxn>
                <a:cxn ang="0">
                  <a:pos x="17" y="5"/>
                </a:cxn>
                <a:cxn ang="0">
                  <a:pos x="16" y="3"/>
                </a:cxn>
                <a:cxn ang="0">
                  <a:pos x="15" y="2"/>
                </a:cxn>
                <a:cxn ang="0">
                  <a:pos x="14" y="1"/>
                </a:cxn>
                <a:cxn ang="0">
                  <a:pos x="12" y="0"/>
                </a:cxn>
                <a:cxn ang="0">
                  <a:pos x="10" y="0"/>
                </a:cxn>
                <a:cxn ang="0">
                  <a:pos x="9" y="0"/>
                </a:cxn>
                <a:cxn ang="0">
                  <a:pos x="7" y="0"/>
                </a:cxn>
                <a:cxn ang="0">
                  <a:pos x="5" y="0"/>
                </a:cxn>
                <a:cxn ang="0">
                  <a:pos x="4" y="1"/>
                </a:cxn>
                <a:cxn ang="0">
                  <a:pos x="2" y="2"/>
                </a:cxn>
                <a:cxn ang="0">
                  <a:pos x="1" y="3"/>
                </a:cxn>
                <a:cxn ang="0">
                  <a:pos x="1" y="5"/>
                </a:cxn>
                <a:cxn ang="0">
                  <a:pos x="0" y="6"/>
                </a:cxn>
                <a:cxn ang="0">
                  <a:pos x="0" y="8"/>
                </a:cxn>
                <a:cxn ang="0">
                  <a:pos x="0" y="10"/>
                </a:cxn>
                <a:cxn ang="0">
                  <a:pos x="1" y="11"/>
                </a:cxn>
                <a:cxn ang="0">
                  <a:pos x="1" y="13"/>
                </a:cxn>
                <a:cxn ang="0">
                  <a:pos x="2" y="14"/>
                </a:cxn>
                <a:cxn ang="0">
                  <a:pos x="4" y="15"/>
                </a:cxn>
                <a:cxn ang="0">
                  <a:pos x="5" y="16"/>
                </a:cxn>
                <a:cxn ang="0">
                  <a:pos x="7" y="16"/>
                </a:cxn>
                <a:cxn ang="0">
                  <a:pos x="9" y="17"/>
                </a:cxn>
              </a:cxnLst>
              <a:rect l="0" t="0" r="r" b="b"/>
              <a:pathLst>
                <a:path w="20" h="18">
                  <a:moveTo>
                    <a:pt x="9" y="17"/>
                  </a:moveTo>
                  <a:lnTo>
                    <a:pt x="10" y="16"/>
                  </a:lnTo>
                  <a:lnTo>
                    <a:pt x="12" y="16"/>
                  </a:lnTo>
                  <a:lnTo>
                    <a:pt x="14" y="15"/>
                  </a:lnTo>
                  <a:lnTo>
                    <a:pt x="15" y="14"/>
                  </a:lnTo>
                  <a:lnTo>
                    <a:pt x="16" y="13"/>
                  </a:lnTo>
                  <a:lnTo>
                    <a:pt x="17" y="11"/>
                  </a:lnTo>
                  <a:lnTo>
                    <a:pt x="17" y="10"/>
                  </a:lnTo>
                  <a:lnTo>
                    <a:pt x="19" y="8"/>
                  </a:lnTo>
                  <a:lnTo>
                    <a:pt x="17" y="6"/>
                  </a:lnTo>
                  <a:lnTo>
                    <a:pt x="17" y="5"/>
                  </a:lnTo>
                  <a:lnTo>
                    <a:pt x="16" y="3"/>
                  </a:lnTo>
                  <a:lnTo>
                    <a:pt x="15" y="2"/>
                  </a:lnTo>
                  <a:lnTo>
                    <a:pt x="14" y="1"/>
                  </a:lnTo>
                  <a:lnTo>
                    <a:pt x="12" y="0"/>
                  </a:lnTo>
                  <a:lnTo>
                    <a:pt x="10" y="0"/>
                  </a:lnTo>
                  <a:lnTo>
                    <a:pt x="9" y="0"/>
                  </a:lnTo>
                  <a:lnTo>
                    <a:pt x="7" y="0"/>
                  </a:lnTo>
                  <a:lnTo>
                    <a:pt x="5" y="0"/>
                  </a:lnTo>
                  <a:lnTo>
                    <a:pt x="4" y="1"/>
                  </a:lnTo>
                  <a:lnTo>
                    <a:pt x="2" y="2"/>
                  </a:lnTo>
                  <a:lnTo>
                    <a:pt x="1" y="3"/>
                  </a:lnTo>
                  <a:lnTo>
                    <a:pt x="1" y="5"/>
                  </a:lnTo>
                  <a:lnTo>
                    <a:pt x="0" y="6"/>
                  </a:lnTo>
                  <a:lnTo>
                    <a:pt x="0" y="8"/>
                  </a:lnTo>
                  <a:lnTo>
                    <a:pt x="0" y="10"/>
                  </a:lnTo>
                  <a:lnTo>
                    <a:pt x="1" y="11"/>
                  </a:lnTo>
                  <a:lnTo>
                    <a:pt x="1" y="13"/>
                  </a:lnTo>
                  <a:lnTo>
                    <a:pt x="2" y="14"/>
                  </a:lnTo>
                  <a:lnTo>
                    <a:pt x="4" y="15"/>
                  </a:lnTo>
                  <a:lnTo>
                    <a:pt x="5" y="16"/>
                  </a:lnTo>
                  <a:lnTo>
                    <a:pt x="7" y="16"/>
                  </a:lnTo>
                  <a:lnTo>
                    <a:pt x="9" y="17"/>
                  </a:lnTo>
                </a:path>
              </a:pathLst>
            </a:custGeom>
            <a:solidFill>
              <a:srgbClr val="FFFFFF"/>
            </a:solidFill>
            <a:ln w="9525" cap="rnd">
              <a:noFill/>
              <a:round/>
              <a:headEnd/>
              <a:tailEnd/>
            </a:ln>
            <a:effectLst/>
          </p:spPr>
          <p:txBody>
            <a:bodyPr/>
            <a:lstStyle/>
            <a:p>
              <a:endParaRPr lang="fr-FR"/>
            </a:p>
          </p:txBody>
        </p:sp>
        <p:sp>
          <p:nvSpPr>
            <p:cNvPr id="40969" name="Freeform 9"/>
            <p:cNvSpPr>
              <a:spLocks/>
            </p:cNvSpPr>
            <p:nvPr/>
          </p:nvSpPr>
          <p:spPr bwMode="auto">
            <a:xfrm>
              <a:off x="198" y="4871"/>
              <a:ext cx="19" cy="86"/>
            </a:xfrm>
            <a:custGeom>
              <a:avLst/>
              <a:gdLst/>
              <a:ahLst/>
              <a:cxnLst>
                <a:cxn ang="0">
                  <a:pos x="10" y="0"/>
                </a:cxn>
                <a:cxn ang="0">
                  <a:pos x="11" y="0"/>
                </a:cxn>
                <a:cxn ang="0">
                  <a:pos x="13" y="0"/>
                </a:cxn>
                <a:cxn ang="0">
                  <a:pos x="15" y="2"/>
                </a:cxn>
                <a:cxn ang="0">
                  <a:pos x="17" y="7"/>
                </a:cxn>
                <a:cxn ang="0">
                  <a:pos x="18" y="16"/>
                </a:cxn>
                <a:cxn ang="0">
                  <a:pos x="18" y="31"/>
                </a:cxn>
                <a:cxn ang="0">
                  <a:pos x="15" y="53"/>
                </a:cxn>
                <a:cxn ang="0">
                  <a:pos x="10" y="85"/>
                </a:cxn>
                <a:cxn ang="0">
                  <a:pos x="5" y="67"/>
                </a:cxn>
                <a:cxn ang="0">
                  <a:pos x="2" y="51"/>
                </a:cxn>
                <a:cxn ang="0">
                  <a:pos x="0" y="36"/>
                </a:cxn>
                <a:cxn ang="0">
                  <a:pos x="0" y="23"/>
                </a:cxn>
                <a:cxn ang="0">
                  <a:pos x="1" y="11"/>
                </a:cxn>
                <a:cxn ang="0">
                  <a:pos x="4" y="4"/>
                </a:cxn>
                <a:cxn ang="0">
                  <a:pos x="7" y="0"/>
                </a:cxn>
                <a:cxn ang="0">
                  <a:pos x="10" y="0"/>
                </a:cxn>
              </a:cxnLst>
              <a:rect l="0" t="0" r="r" b="b"/>
              <a:pathLst>
                <a:path w="19" h="86">
                  <a:moveTo>
                    <a:pt x="10" y="0"/>
                  </a:moveTo>
                  <a:lnTo>
                    <a:pt x="11" y="0"/>
                  </a:lnTo>
                  <a:lnTo>
                    <a:pt x="13" y="0"/>
                  </a:lnTo>
                  <a:lnTo>
                    <a:pt x="15" y="2"/>
                  </a:lnTo>
                  <a:lnTo>
                    <a:pt x="17" y="7"/>
                  </a:lnTo>
                  <a:lnTo>
                    <a:pt x="18" y="16"/>
                  </a:lnTo>
                  <a:lnTo>
                    <a:pt x="18" y="31"/>
                  </a:lnTo>
                  <a:lnTo>
                    <a:pt x="15" y="53"/>
                  </a:lnTo>
                  <a:lnTo>
                    <a:pt x="10" y="85"/>
                  </a:lnTo>
                  <a:lnTo>
                    <a:pt x="5" y="67"/>
                  </a:lnTo>
                  <a:lnTo>
                    <a:pt x="2" y="51"/>
                  </a:lnTo>
                  <a:lnTo>
                    <a:pt x="0" y="36"/>
                  </a:lnTo>
                  <a:lnTo>
                    <a:pt x="0" y="23"/>
                  </a:lnTo>
                  <a:lnTo>
                    <a:pt x="1" y="11"/>
                  </a:lnTo>
                  <a:lnTo>
                    <a:pt x="4" y="4"/>
                  </a:lnTo>
                  <a:lnTo>
                    <a:pt x="7" y="0"/>
                  </a:lnTo>
                  <a:lnTo>
                    <a:pt x="10" y="0"/>
                  </a:lnTo>
                </a:path>
              </a:pathLst>
            </a:custGeom>
            <a:solidFill>
              <a:srgbClr val="FFFFFF"/>
            </a:solidFill>
            <a:ln w="9525" cap="rnd">
              <a:noFill/>
              <a:round/>
              <a:headEnd/>
              <a:tailEnd/>
            </a:ln>
            <a:effectLst/>
          </p:spPr>
          <p:txBody>
            <a:bodyPr/>
            <a:lstStyle/>
            <a:p>
              <a:endParaRPr lang="fr-FR"/>
            </a:p>
          </p:txBody>
        </p:sp>
      </p:gr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484188" y="155575"/>
            <a:ext cx="5883275" cy="4411663"/>
          </a:xfrm>
          <a:ln cap="flat"/>
        </p:spPr>
      </p:sp>
      <p:sp>
        <p:nvSpPr>
          <p:cNvPr id="43011" name="Rectangle 3"/>
          <p:cNvSpPr>
            <a:spLocks noGrp="1" noChangeArrowheads="1"/>
          </p:cNvSpPr>
          <p:nvPr>
            <p:ph type="body" idx="1"/>
          </p:nvPr>
        </p:nvSpPr>
        <p:spPr>
          <a:noFill/>
          <a:ln/>
        </p:spPr>
        <p:txBody>
          <a:bodyPr/>
          <a:lstStyle/>
          <a:p>
            <a:pPr>
              <a:tabLst/>
            </a:pPr>
            <a:r>
              <a:rPr lang="fr-FR"/>
              <a:t>Vider une Table</a:t>
            </a:r>
          </a:p>
          <a:p>
            <a:pPr lvl="1">
              <a:tabLst/>
            </a:pPr>
            <a:r>
              <a:rPr lang="fr-FR"/>
              <a:t>TRUNCATE TABLE est un autre ordre LDD, qui permet de supprimer toutes les lignes d'une table tout en libérant l'espace utilisé pour stocker cette table. L'ordre TRUNCATE TABLE  ne peut être annulé.</a:t>
            </a:r>
          </a:p>
          <a:p>
            <a:pPr>
              <a:tabLst/>
            </a:pPr>
            <a:r>
              <a:rPr lang="fr-FR"/>
              <a:t>Syntaxe</a:t>
            </a:r>
          </a:p>
          <a:p>
            <a:pPr lvl="1">
              <a:tabLst/>
            </a:pPr>
            <a:endParaRPr lang="fr-FR"/>
          </a:p>
          <a:p>
            <a:pPr lvl="1">
              <a:tabLst/>
            </a:pPr>
            <a:r>
              <a:rPr lang="fr-FR"/>
              <a:t>     </a:t>
            </a:r>
            <a:r>
              <a:rPr lang="fr-FR">
                <a:latin typeface="Courier New" pitchFamily="49" charset="0"/>
              </a:rPr>
              <a:t>TRUNCATE  TABLE   </a:t>
            </a:r>
            <a:r>
              <a:rPr lang="fr-FR" i="1">
                <a:latin typeface="Courier New" pitchFamily="49" charset="0"/>
              </a:rPr>
              <a:t>table</a:t>
            </a:r>
            <a:r>
              <a:rPr lang="fr-FR">
                <a:latin typeface="Courier New" pitchFamily="49" charset="0"/>
              </a:rPr>
              <a:t>;</a:t>
            </a:r>
            <a:endParaRPr lang="fr-FR"/>
          </a:p>
          <a:p>
            <a:pPr lvl="1">
              <a:tabLst/>
            </a:pPr>
            <a:endParaRPr lang="fr-FR"/>
          </a:p>
          <a:p>
            <a:pPr lvl="1">
              <a:tabLst/>
            </a:pPr>
            <a:r>
              <a:rPr lang="fr-FR" b="1"/>
              <a:t>où :</a:t>
            </a:r>
            <a:r>
              <a:rPr lang="fr-FR"/>
              <a:t>	</a:t>
            </a:r>
            <a:r>
              <a:rPr lang="fr-FR" i="1"/>
              <a:t>table			</a:t>
            </a:r>
            <a:r>
              <a:rPr lang="fr-FR"/>
              <a:t>est le nom de la table</a:t>
            </a:r>
          </a:p>
          <a:p>
            <a:pPr lvl="1">
              <a:tabLst/>
            </a:pPr>
            <a:endParaRPr lang="fr-FR"/>
          </a:p>
          <a:p>
            <a:pPr lvl="1">
              <a:tabLst/>
            </a:pPr>
            <a:endParaRPr lang="fr-FR"/>
          </a:p>
          <a:p>
            <a:pPr lvl="1">
              <a:tabLst/>
            </a:pPr>
            <a:r>
              <a:rPr lang="fr-FR"/>
              <a:t>Vous devez être propriétaire de la table ou disposer du privilège système DELETE TABLE pour tronquer une table.</a:t>
            </a:r>
          </a:p>
          <a:p>
            <a:pPr lvl="1">
              <a:tabLst/>
            </a:pPr>
            <a:endParaRPr lang="fr-FR"/>
          </a:p>
          <a:p>
            <a:pPr lvl="1">
              <a:tabLst/>
            </a:pPr>
            <a:r>
              <a:rPr lang="fr-FR"/>
              <a:t>L'ordre DELETE supprime aussi les lignes d'une table, mais il ne libère pas l'espace de stockage.</a:t>
            </a:r>
          </a:p>
          <a:p>
            <a:pPr lvl="1">
              <a:tabLst/>
            </a:pPr>
            <a:endParaRPr lang="fr-FR"/>
          </a:p>
          <a:p>
            <a:pPr lvl="1">
              <a:tabLst/>
            </a:pPr>
            <a:endParaRPr lang="fr-FR"/>
          </a:p>
          <a:p>
            <a:pPr>
              <a:tabLst/>
            </a:pPr>
            <a:endParaRPr lang="fr-FR" b="0">
              <a:latin typeface="Times New Roman" pitchFamily="18" charset="0"/>
            </a:endParaRPr>
          </a:p>
        </p:txBody>
      </p:sp>
      <p:sp>
        <p:nvSpPr>
          <p:cNvPr id="43012" name="Rectangle 4"/>
          <p:cNvSpPr>
            <a:spLocks noChangeArrowheads="1"/>
          </p:cNvSpPr>
          <p:nvPr/>
        </p:nvSpPr>
        <p:spPr bwMode="auto">
          <a:xfrm>
            <a:off x="634001" y="5880186"/>
            <a:ext cx="5555682" cy="413889"/>
          </a:xfrm>
          <a:prstGeom prst="rect">
            <a:avLst/>
          </a:prstGeom>
          <a:noFill/>
          <a:ln w="12700">
            <a:solidFill>
              <a:schemeClr val="tx1"/>
            </a:solidFill>
            <a:miter lim="800000"/>
            <a:headEnd/>
            <a:tailEnd/>
          </a:ln>
          <a:effectLst/>
        </p:spPr>
        <p:txBody>
          <a:bodyPr wrap="none" anchor="ctr"/>
          <a:lstStyle/>
          <a:p>
            <a:endParaRPr lang="fr-FR"/>
          </a:p>
        </p:txBody>
      </p:sp>
      <p:grpSp>
        <p:nvGrpSpPr>
          <p:cNvPr id="2" name="Group 10"/>
          <p:cNvGrpSpPr>
            <a:grpSpLocks/>
          </p:cNvGrpSpPr>
          <p:nvPr/>
        </p:nvGrpSpPr>
        <p:grpSpPr bwMode="auto">
          <a:xfrm>
            <a:off x="202619" y="6972560"/>
            <a:ext cx="285955" cy="292679"/>
            <a:chOff x="124" y="4717"/>
            <a:chExt cx="175" cy="198"/>
          </a:xfrm>
        </p:grpSpPr>
        <p:sp>
          <p:nvSpPr>
            <p:cNvPr id="43013" name="Freeform 5"/>
            <p:cNvSpPr>
              <a:spLocks/>
            </p:cNvSpPr>
            <p:nvPr/>
          </p:nvSpPr>
          <p:spPr bwMode="auto">
            <a:xfrm>
              <a:off x="124" y="4717"/>
              <a:ext cx="175" cy="198"/>
            </a:xfrm>
            <a:custGeom>
              <a:avLst/>
              <a:gdLst/>
              <a:ahLst/>
              <a:cxnLst>
                <a:cxn ang="0">
                  <a:pos x="174" y="197"/>
                </a:cxn>
                <a:cxn ang="0">
                  <a:pos x="174" y="0"/>
                </a:cxn>
                <a:cxn ang="0">
                  <a:pos x="0" y="0"/>
                </a:cxn>
                <a:cxn ang="0">
                  <a:pos x="0" y="197"/>
                </a:cxn>
                <a:cxn ang="0">
                  <a:pos x="174" y="197"/>
                </a:cxn>
              </a:cxnLst>
              <a:rect l="0" t="0" r="r" b="b"/>
              <a:pathLst>
                <a:path w="175" h="198">
                  <a:moveTo>
                    <a:pt x="174" y="197"/>
                  </a:moveTo>
                  <a:lnTo>
                    <a:pt x="174" y="0"/>
                  </a:lnTo>
                  <a:lnTo>
                    <a:pt x="0" y="0"/>
                  </a:lnTo>
                  <a:lnTo>
                    <a:pt x="0" y="197"/>
                  </a:lnTo>
                  <a:lnTo>
                    <a:pt x="174" y="197"/>
                  </a:lnTo>
                </a:path>
              </a:pathLst>
            </a:custGeom>
            <a:solidFill>
              <a:srgbClr val="000000"/>
            </a:solidFill>
            <a:ln w="9525" cap="rnd">
              <a:noFill/>
              <a:round/>
              <a:headEnd/>
              <a:tailEnd/>
            </a:ln>
            <a:effectLst/>
          </p:spPr>
          <p:txBody>
            <a:bodyPr/>
            <a:lstStyle/>
            <a:p>
              <a:endParaRPr lang="fr-FR"/>
            </a:p>
          </p:txBody>
        </p:sp>
        <p:sp>
          <p:nvSpPr>
            <p:cNvPr id="43014" name="Freeform 6"/>
            <p:cNvSpPr>
              <a:spLocks/>
            </p:cNvSpPr>
            <p:nvPr/>
          </p:nvSpPr>
          <p:spPr bwMode="auto">
            <a:xfrm>
              <a:off x="134" y="4726"/>
              <a:ext cx="159" cy="177"/>
            </a:xfrm>
            <a:custGeom>
              <a:avLst/>
              <a:gdLst/>
              <a:ahLst/>
              <a:cxnLst>
                <a:cxn ang="0">
                  <a:pos x="81" y="0"/>
                </a:cxn>
                <a:cxn ang="0">
                  <a:pos x="0" y="176"/>
                </a:cxn>
                <a:cxn ang="0">
                  <a:pos x="158" y="176"/>
                </a:cxn>
                <a:cxn ang="0">
                  <a:pos x="81" y="0"/>
                </a:cxn>
              </a:cxnLst>
              <a:rect l="0" t="0" r="r" b="b"/>
              <a:pathLst>
                <a:path w="159" h="177">
                  <a:moveTo>
                    <a:pt x="81" y="0"/>
                  </a:moveTo>
                  <a:lnTo>
                    <a:pt x="0" y="176"/>
                  </a:lnTo>
                  <a:lnTo>
                    <a:pt x="158" y="176"/>
                  </a:lnTo>
                  <a:lnTo>
                    <a:pt x="81" y="0"/>
                  </a:lnTo>
                </a:path>
              </a:pathLst>
            </a:custGeom>
            <a:solidFill>
              <a:srgbClr val="FFFFFF"/>
            </a:solidFill>
            <a:ln w="9525" cap="rnd">
              <a:noFill/>
              <a:round/>
              <a:headEnd/>
              <a:tailEnd/>
            </a:ln>
            <a:effectLst/>
          </p:spPr>
          <p:txBody>
            <a:bodyPr/>
            <a:lstStyle/>
            <a:p>
              <a:endParaRPr lang="fr-FR"/>
            </a:p>
          </p:txBody>
        </p:sp>
        <p:sp>
          <p:nvSpPr>
            <p:cNvPr id="43015" name="Freeform 7"/>
            <p:cNvSpPr>
              <a:spLocks/>
            </p:cNvSpPr>
            <p:nvPr/>
          </p:nvSpPr>
          <p:spPr bwMode="auto">
            <a:xfrm>
              <a:off x="152" y="4747"/>
              <a:ext cx="129" cy="144"/>
            </a:xfrm>
            <a:custGeom>
              <a:avLst/>
              <a:gdLst/>
              <a:ahLst/>
              <a:cxnLst>
                <a:cxn ang="0">
                  <a:pos x="63" y="0"/>
                </a:cxn>
                <a:cxn ang="0">
                  <a:pos x="0" y="143"/>
                </a:cxn>
                <a:cxn ang="0">
                  <a:pos x="128" y="143"/>
                </a:cxn>
                <a:cxn ang="0">
                  <a:pos x="63" y="0"/>
                </a:cxn>
              </a:cxnLst>
              <a:rect l="0" t="0" r="r" b="b"/>
              <a:pathLst>
                <a:path w="129" h="144">
                  <a:moveTo>
                    <a:pt x="63" y="0"/>
                  </a:moveTo>
                  <a:lnTo>
                    <a:pt x="0" y="143"/>
                  </a:lnTo>
                  <a:lnTo>
                    <a:pt x="128" y="143"/>
                  </a:lnTo>
                  <a:lnTo>
                    <a:pt x="63" y="0"/>
                  </a:lnTo>
                </a:path>
              </a:pathLst>
            </a:custGeom>
            <a:solidFill>
              <a:srgbClr val="000000"/>
            </a:solidFill>
            <a:ln w="9525" cap="rnd">
              <a:noFill/>
              <a:round/>
              <a:headEnd/>
              <a:tailEnd/>
            </a:ln>
            <a:effectLst/>
          </p:spPr>
          <p:txBody>
            <a:bodyPr/>
            <a:lstStyle/>
            <a:p>
              <a:endParaRPr lang="fr-FR"/>
            </a:p>
          </p:txBody>
        </p:sp>
        <p:sp>
          <p:nvSpPr>
            <p:cNvPr id="43016" name="Freeform 8"/>
            <p:cNvSpPr>
              <a:spLocks/>
            </p:cNvSpPr>
            <p:nvPr/>
          </p:nvSpPr>
          <p:spPr bwMode="auto">
            <a:xfrm>
              <a:off x="206" y="4866"/>
              <a:ext cx="20" cy="21"/>
            </a:xfrm>
            <a:custGeom>
              <a:avLst/>
              <a:gdLst/>
              <a:ahLst/>
              <a:cxnLst>
                <a:cxn ang="0">
                  <a:pos x="9" y="20"/>
                </a:cxn>
                <a:cxn ang="0">
                  <a:pos x="10" y="18"/>
                </a:cxn>
                <a:cxn ang="0">
                  <a:pos x="12" y="18"/>
                </a:cxn>
                <a:cxn ang="0">
                  <a:pos x="14" y="17"/>
                </a:cxn>
                <a:cxn ang="0">
                  <a:pos x="15" y="16"/>
                </a:cxn>
                <a:cxn ang="0">
                  <a:pos x="16" y="15"/>
                </a:cxn>
                <a:cxn ang="0">
                  <a:pos x="17" y="12"/>
                </a:cxn>
                <a:cxn ang="0">
                  <a:pos x="17" y="11"/>
                </a:cxn>
                <a:cxn ang="0">
                  <a:pos x="19" y="9"/>
                </a:cxn>
                <a:cxn ang="0">
                  <a:pos x="17" y="7"/>
                </a:cxn>
                <a:cxn ang="0">
                  <a:pos x="17" y="5"/>
                </a:cxn>
                <a:cxn ang="0">
                  <a:pos x="16" y="3"/>
                </a:cxn>
                <a:cxn ang="0">
                  <a:pos x="15" y="2"/>
                </a:cxn>
                <a:cxn ang="0">
                  <a:pos x="14" y="1"/>
                </a:cxn>
                <a:cxn ang="0">
                  <a:pos x="12" y="0"/>
                </a:cxn>
                <a:cxn ang="0">
                  <a:pos x="10" y="0"/>
                </a:cxn>
                <a:cxn ang="0">
                  <a:pos x="9" y="0"/>
                </a:cxn>
                <a:cxn ang="0">
                  <a:pos x="7" y="0"/>
                </a:cxn>
                <a:cxn ang="0">
                  <a:pos x="5" y="0"/>
                </a:cxn>
                <a:cxn ang="0">
                  <a:pos x="4" y="1"/>
                </a:cxn>
                <a:cxn ang="0">
                  <a:pos x="2" y="2"/>
                </a:cxn>
                <a:cxn ang="0">
                  <a:pos x="1" y="3"/>
                </a:cxn>
                <a:cxn ang="0">
                  <a:pos x="1" y="5"/>
                </a:cxn>
                <a:cxn ang="0">
                  <a:pos x="0" y="7"/>
                </a:cxn>
                <a:cxn ang="0">
                  <a:pos x="0" y="9"/>
                </a:cxn>
                <a:cxn ang="0">
                  <a:pos x="0" y="11"/>
                </a:cxn>
                <a:cxn ang="0">
                  <a:pos x="1" y="12"/>
                </a:cxn>
                <a:cxn ang="0">
                  <a:pos x="1" y="15"/>
                </a:cxn>
                <a:cxn ang="0">
                  <a:pos x="2" y="16"/>
                </a:cxn>
                <a:cxn ang="0">
                  <a:pos x="4" y="17"/>
                </a:cxn>
                <a:cxn ang="0">
                  <a:pos x="5" y="18"/>
                </a:cxn>
                <a:cxn ang="0">
                  <a:pos x="7" y="18"/>
                </a:cxn>
                <a:cxn ang="0">
                  <a:pos x="9" y="20"/>
                </a:cxn>
              </a:cxnLst>
              <a:rect l="0" t="0" r="r" b="b"/>
              <a:pathLst>
                <a:path w="20" h="21">
                  <a:moveTo>
                    <a:pt x="9" y="20"/>
                  </a:moveTo>
                  <a:lnTo>
                    <a:pt x="10" y="18"/>
                  </a:lnTo>
                  <a:lnTo>
                    <a:pt x="12" y="18"/>
                  </a:lnTo>
                  <a:lnTo>
                    <a:pt x="14" y="17"/>
                  </a:lnTo>
                  <a:lnTo>
                    <a:pt x="15" y="16"/>
                  </a:lnTo>
                  <a:lnTo>
                    <a:pt x="16" y="15"/>
                  </a:lnTo>
                  <a:lnTo>
                    <a:pt x="17" y="12"/>
                  </a:lnTo>
                  <a:lnTo>
                    <a:pt x="17" y="11"/>
                  </a:lnTo>
                  <a:lnTo>
                    <a:pt x="19" y="9"/>
                  </a:lnTo>
                  <a:lnTo>
                    <a:pt x="17" y="7"/>
                  </a:lnTo>
                  <a:lnTo>
                    <a:pt x="17" y="5"/>
                  </a:lnTo>
                  <a:lnTo>
                    <a:pt x="16" y="3"/>
                  </a:lnTo>
                  <a:lnTo>
                    <a:pt x="15" y="2"/>
                  </a:lnTo>
                  <a:lnTo>
                    <a:pt x="14" y="1"/>
                  </a:lnTo>
                  <a:lnTo>
                    <a:pt x="12" y="0"/>
                  </a:lnTo>
                  <a:lnTo>
                    <a:pt x="10" y="0"/>
                  </a:lnTo>
                  <a:lnTo>
                    <a:pt x="9" y="0"/>
                  </a:lnTo>
                  <a:lnTo>
                    <a:pt x="7" y="0"/>
                  </a:lnTo>
                  <a:lnTo>
                    <a:pt x="5" y="0"/>
                  </a:lnTo>
                  <a:lnTo>
                    <a:pt x="4" y="1"/>
                  </a:lnTo>
                  <a:lnTo>
                    <a:pt x="2" y="2"/>
                  </a:lnTo>
                  <a:lnTo>
                    <a:pt x="1" y="3"/>
                  </a:lnTo>
                  <a:lnTo>
                    <a:pt x="1" y="5"/>
                  </a:lnTo>
                  <a:lnTo>
                    <a:pt x="0" y="7"/>
                  </a:lnTo>
                  <a:lnTo>
                    <a:pt x="0" y="9"/>
                  </a:lnTo>
                  <a:lnTo>
                    <a:pt x="0" y="11"/>
                  </a:lnTo>
                  <a:lnTo>
                    <a:pt x="1" y="12"/>
                  </a:lnTo>
                  <a:lnTo>
                    <a:pt x="1" y="15"/>
                  </a:lnTo>
                  <a:lnTo>
                    <a:pt x="2" y="16"/>
                  </a:lnTo>
                  <a:lnTo>
                    <a:pt x="4" y="17"/>
                  </a:lnTo>
                  <a:lnTo>
                    <a:pt x="5" y="18"/>
                  </a:lnTo>
                  <a:lnTo>
                    <a:pt x="7" y="18"/>
                  </a:lnTo>
                  <a:lnTo>
                    <a:pt x="9" y="20"/>
                  </a:lnTo>
                </a:path>
              </a:pathLst>
            </a:custGeom>
            <a:solidFill>
              <a:srgbClr val="FFFFFF"/>
            </a:solidFill>
            <a:ln w="9525" cap="rnd">
              <a:noFill/>
              <a:round/>
              <a:headEnd/>
              <a:tailEnd/>
            </a:ln>
            <a:effectLst/>
          </p:spPr>
          <p:txBody>
            <a:bodyPr/>
            <a:lstStyle/>
            <a:p>
              <a:endParaRPr lang="fr-FR"/>
            </a:p>
          </p:txBody>
        </p:sp>
        <p:sp>
          <p:nvSpPr>
            <p:cNvPr id="43017" name="Freeform 9"/>
            <p:cNvSpPr>
              <a:spLocks/>
            </p:cNvSpPr>
            <p:nvPr/>
          </p:nvSpPr>
          <p:spPr bwMode="auto">
            <a:xfrm>
              <a:off x="206" y="4777"/>
              <a:ext cx="19" cy="86"/>
            </a:xfrm>
            <a:custGeom>
              <a:avLst/>
              <a:gdLst/>
              <a:ahLst/>
              <a:cxnLst>
                <a:cxn ang="0">
                  <a:pos x="10" y="0"/>
                </a:cxn>
                <a:cxn ang="0">
                  <a:pos x="11" y="0"/>
                </a:cxn>
                <a:cxn ang="0">
                  <a:pos x="13" y="0"/>
                </a:cxn>
                <a:cxn ang="0">
                  <a:pos x="15" y="2"/>
                </a:cxn>
                <a:cxn ang="0">
                  <a:pos x="17" y="7"/>
                </a:cxn>
                <a:cxn ang="0">
                  <a:pos x="18" y="16"/>
                </a:cxn>
                <a:cxn ang="0">
                  <a:pos x="18" y="31"/>
                </a:cxn>
                <a:cxn ang="0">
                  <a:pos x="15" y="53"/>
                </a:cxn>
                <a:cxn ang="0">
                  <a:pos x="10" y="85"/>
                </a:cxn>
                <a:cxn ang="0">
                  <a:pos x="5" y="67"/>
                </a:cxn>
                <a:cxn ang="0">
                  <a:pos x="2" y="51"/>
                </a:cxn>
                <a:cxn ang="0">
                  <a:pos x="0" y="36"/>
                </a:cxn>
                <a:cxn ang="0">
                  <a:pos x="0" y="23"/>
                </a:cxn>
                <a:cxn ang="0">
                  <a:pos x="1" y="11"/>
                </a:cxn>
                <a:cxn ang="0">
                  <a:pos x="4" y="4"/>
                </a:cxn>
                <a:cxn ang="0">
                  <a:pos x="7" y="0"/>
                </a:cxn>
                <a:cxn ang="0">
                  <a:pos x="10" y="0"/>
                </a:cxn>
              </a:cxnLst>
              <a:rect l="0" t="0" r="r" b="b"/>
              <a:pathLst>
                <a:path w="19" h="86">
                  <a:moveTo>
                    <a:pt x="10" y="0"/>
                  </a:moveTo>
                  <a:lnTo>
                    <a:pt x="11" y="0"/>
                  </a:lnTo>
                  <a:lnTo>
                    <a:pt x="13" y="0"/>
                  </a:lnTo>
                  <a:lnTo>
                    <a:pt x="15" y="2"/>
                  </a:lnTo>
                  <a:lnTo>
                    <a:pt x="17" y="7"/>
                  </a:lnTo>
                  <a:lnTo>
                    <a:pt x="18" y="16"/>
                  </a:lnTo>
                  <a:lnTo>
                    <a:pt x="18" y="31"/>
                  </a:lnTo>
                  <a:lnTo>
                    <a:pt x="15" y="53"/>
                  </a:lnTo>
                  <a:lnTo>
                    <a:pt x="10" y="85"/>
                  </a:lnTo>
                  <a:lnTo>
                    <a:pt x="5" y="67"/>
                  </a:lnTo>
                  <a:lnTo>
                    <a:pt x="2" y="51"/>
                  </a:lnTo>
                  <a:lnTo>
                    <a:pt x="0" y="36"/>
                  </a:lnTo>
                  <a:lnTo>
                    <a:pt x="0" y="23"/>
                  </a:lnTo>
                  <a:lnTo>
                    <a:pt x="1" y="11"/>
                  </a:lnTo>
                  <a:lnTo>
                    <a:pt x="4" y="4"/>
                  </a:lnTo>
                  <a:lnTo>
                    <a:pt x="7" y="0"/>
                  </a:lnTo>
                  <a:lnTo>
                    <a:pt x="10" y="0"/>
                  </a:lnTo>
                </a:path>
              </a:pathLst>
            </a:custGeom>
            <a:solidFill>
              <a:srgbClr val="FFFFFF"/>
            </a:solidFill>
            <a:ln w="9525" cap="rnd">
              <a:noFill/>
              <a:round/>
              <a:headEnd/>
              <a:tailEnd/>
            </a:ln>
            <a:effectLst/>
          </p:spPr>
          <p:txBody>
            <a:bodyPr/>
            <a:lstStyle/>
            <a:p>
              <a:endParaRPr lang="fr-FR"/>
            </a:p>
          </p:txBody>
        </p:sp>
      </p:grpSp>
      <p:grpSp>
        <p:nvGrpSpPr>
          <p:cNvPr id="3" name="Group 22"/>
          <p:cNvGrpSpPr>
            <a:grpSpLocks/>
          </p:cNvGrpSpPr>
          <p:nvPr/>
        </p:nvGrpSpPr>
        <p:grpSpPr bwMode="auto">
          <a:xfrm>
            <a:off x="202619" y="7482530"/>
            <a:ext cx="287588" cy="304504"/>
            <a:chOff x="124" y="5062"/>
            <a:chExt cx="176" cy="206"/>
          </a:xfrm>
        </p:grpSpPr>
        <p:sp>
          <p:nvSpPr>
            <p:cNvPr id="43019" name="Freeform 11"/>
            <p:cNvSpPr>
              <a:spLocks/>
            </p:cNvSpPr>
            <p:nvPr/>
          </p:nvSpPr>
          <p:spPr bwMode="auto">
            <a:xfrm>
              <a:off x="124" y="5062"/>
              <a:ext cx="176" cy="198"/>
            </a:xfrm>
            <a:custGeom>
              <a:avLst/>
              <a:gdLst/>
              <a:ahLst/>
              <a:cxnLst>
                <a:cxn ang="0">
                  <a:pos x="175" y="197"/>
                </a:cxn>
                <a:cxn ang="0">
                  <a:pos x="175" y="0"/>
                </a:cxn>
                <a:cxn ang="0">
                  <a:pos x="0" y="0"/>
                </a:cxn>
                <a:cxn ang="0">
                  <a:pos x="0" y="197"/>
                </a:cxn>
                <a:cxn ang="0">
                  <a:pos x="175" y="197"/>
                </a:cxn>
              </a:cxnLst>
              <a:rect l="0" t="0" r="r" b="b"/>
              <a:pathLst>
                <a:path w="176" h="198">
                  <a:moveTo>
                    <a:pt x="175" y="197"/>
                  </a:moveTo>
                  <a:lnTo>
                    <a:pt x="175" y="0"/>
                  </a:lnTo>
                  <a:lnTo>
                    <a:pt x="0" y="0"/>
                  </a:lnTo>
                  <a:lnTo>
                    <a:pt x="0" y="197"/>
                  </a:lnTo>
                  <a:lnTo>
                    <a:pt x="175" y="197"/>
                  </a:lnTo>
                </a:path>
              </a:pathLst>
            </a:custGeom>
            <a:solidFill>
              <a:srgbClr val="000000"/>
            </a:solidFill>
            <a:ln w="9525" cap="rnd">
              <a:noFill/>
              <a:round/>
              <a:headEnd/>
              <a:tailEnd/>
            </a:ln>
            <a:effectLst/>
          </p:spPr>
          <p:txBody>
            <a:bodyPr/>
            <a:lstStyle/>
            <a:p>
              <a:endParaRPr lang="fr-FR"/>
            </a:p>
          </p:txBody>
        </p:sp>
        <p:sp>
          <p:nvSpPr>
            <p:cNvPr id="43020" name="Freeform 12"/>
            <p:cNvSpPr>
              <a:spLocks/>
            </p:cNvSpPr>
            <p:nvPr/>
          </p:nvSpPr>
          <p:spPr bwMode="auto">
            <a:xfrm>
              <a:off x="203" y="5249"/>
              <a:ext cx="27" cy="19"/>
            </a:xfrm>
            <a:custGeom>
              <a:avLst/>
              <a:gdLst/>
              <a:ahLst/>
              <a:cxnLst>
                <a:cxn ang="0">
                  <a:pos x="26" y="18"/>
                </a:cxn>
                <a:cxn ang="0">
                  <a:pos x="26" y="0"/>
                </a:cxn>
                <a:cxn ang="0">
                  <a:pos x="0" y="0"/>
                </a:cxn>
                <a:cxn ang="0">
                  <a:pos x="0" y="18"/>
                </a:cxn>
                <a:cxn ang="0">
                  <a:pos x="26" y="18"/>
                </a:cxn>
              </a:cxnLst>
              <a:rect l="0" t="0" r="r" b="b"/>
              <a:pathLst>
                <a:path w="27" h="19">
                  <a:moveTo>
                    <a:pt x="26" y="18"/>
                  </a:moveTo>
                  <a:lnTo>
                    <a:pt x="26" y="0"/>
                  </a:lnTo>
                  <a:lnTo>
                    <a:pt x="0" y="0"/>
                  </a:lnTo>
                  <a:lnTo>
                    <a:pt x="0" y="18"/>
                  </a:lnTo>
                  <a:lnTo>
                    <a:pt x="26" y="18"/>
                  </a:lnTo>
                </a:path>
              </a:pathLst>
            </a:custGeom>
            <a:solidFill>
              <a:srgbClr val="FFFFFF"/>
            </a:solidFill>
            <a:ln w="9525" cap="rnd">
              <a:noFill/>
              <a:round/>
              <a:headEnd/>
              <a:tailEnd/>
            </a:ln>
            <a:effectLst/>
          </p:spPr>
          <p:txBody>
            <a:bodyPr/>
            <a:lstStyle/>
            <a:p>
              <a:endParaRPr lang="fr-FR"/>
            </a:p>
          </p:txBody>
        </p:sp>
        <p:sp>
          <p:nvSpPr>
            <p:cNvPr id="43021" name="Freeform 13"/>
            <p:cNvSpPr>
              <a:spLocks/>
            </p:cNvSpPr>
            <p:nvPr/>
          </p:nvSpPr>
          <p:spPr bwMode="auto">
            <a:xfrm>
              <a:off x="147" y="5119"/>
              <a:ext cx="31" cy="20"/>
            </a:xfrm>
            <a:custGeom>
              <a:avLst/>
              <a:gdLst/>
              <a:ahLst/>
              <a:cxnLst>
                <a:cxn ang="0">
                  <a:pos x="0" y="0"/>
                </a:cxn>
                <a:cxn ang="0">
                  <a:pos x="24" y="19"/>
                </a:cxn>
                <a:cxn ang="0">
                  <a:pos x="30" y="8"/>
                </a:cxn>
                <a:cxn ang="0">
                  <a:pos x="0" y="0"/>
                </a:cxn>
              </a:cxnLst>
              <a:rect l="0" t="0" r="r" b="b"/>
              <a:pathLst>
                <a:path w="31" h="20">
                  <a:moveTo>
                    <a:pt x="0" y="0"/>
                  </a:moveTo>
                  <a:lnTo>
                    <a:pt x="24" y="19"/>
                  </a:lnTo>
                  <a:lnTo>
                    <a:pt x="30" y="8"/>
                  </a:lnTo>
                  <a:lnTo>
                    <a:pt x="0" y="0"/>
                  </a:lnTo>
                </a:path>
              </a:pathLst>
            </a:custGeom>
            <a:solidFill>
              <a:srgbClr val="FFFFFF"/>
            </a:solidFill>
            <a:ln w="9525" cap="rnd">
              <a:noFill/>
              <a:round/>
              <a:headEnd/>
              <a:tailEnd/>
            </a:ln>
            <a:effectLst/>
          </p:spPr>
          <p:txBody>
            <a:bodyPr/>
            <a:lstStyle/>
            <a:p>
              <a:endParaRPr lang="fr-FR"/>
            </a:p>
          </p:txBody>
        </p:sp>
        <p:sp>
          <p:nvSpPr>
            <p:cNvPr id="43022" name="Freeform 14"/>
            <p:cNvSpPr>
              <a:spLocks/>
            </p:cNvSpPr>
            <p:nvPr/>
          </p:nvSpPr>
          <p:spPr bwMode="auto">
            <a:xfrm>
              <a:off x="254" y="5119"/>
              <a:ext cx="33" cy="20"/>
            </a:xfrm>
            <a:custGeom>
              <a:avLst/>
              <a:gdLst/>
              <a:ahLst/>
              <a:cxnLst>
                <a:cxn ang="0">
                  <a:pos x="32" y="0"/>
                </a:cxn>
                <a:cxn ang="0">
                  <a:pos x="5" y="19"/>
                </a:cxn>
                <a:cxn ang="0">
                  <a:pos x="0" y="9"/>
                </a:cxn>
                <a:cxn ang="0">
                  <a:pos x="32" y="0"/>
                </a:cxn>
              </a:cxnLst>
              <a:rect l="0" t="0" r="r" b="b"/>
              <a:pathLst>
                <a:path w="33" h="20">
                  <a:moveTo>
                    <a:pt x="32" y="0"/>
                  </a:moveTo>
                  <a:lnTo>
                    <a:pt x="5" y="19"/>
                  </a:lnTo>
                  <a:lnTo>
                    <a:pt x="0" y="9"/>
                  </a:lnTo>
                  <a:lnTo>
                    <a:pt x="32" y="0"/>
                  </a:lnTo>
                </a:path>
              </a:pathLst>
            </a:custGeom>
            <a:solidFill>
              <a:srgbClr val="FFFFFF"/>
            </a:solidFill>
            <a:ln w="9525" cap="rnd">
              <a:noFill/>
              <a:round/>
              <a:headEnd/>
              <a:tailEnd/>
            </a:ln>
            <a:effectLst/>
          </p:spPr>
          <p:txBody>
            <a:bodyPr/>
            <a:lstStyle/>
            <a:p>
              <a:endParaRPr lang="fr-FR"/>
            </a:p>
          </p:txBody>
        </p:sp>
        <p:sp>
          <p:nvSpPr>
            <p:cNvPr id="43023" name="Freeform 15"/>
            <p:cNvSpPr>
              <a:spLocks/>
            </p:cNvSpPr>
            <p:nvPr/>
          </p:nvSpPr>
          <p:spPr bwMode="auto">
            <a:xfrm>
              <a:off x="144" y="5159"/>
              <a:ext cx="32" cy="21"/>
            </a:xfrm>
            <a:custGeom>
              <a:avLst/>
              <a:gdLst/>
              <a:ahLst/>
              <a:cxnLst>
                <a:cxn ang="0">
                  <a:pos x="0" y="20"/>
                </a:cxn>
                <a:cxn ang="0">
                  <a:pos x="31" y="16"/>
                </a:cxn>
                <a:cxn ang="0">
                  <a:pos x="29" y="0"/>
                </a:cxn>
                <a:cxn ang="0">
                  <a:pos x="0" y="20"/>
                </a:cxn>
              </a:cxnLst>
              <a:rect l="0" t="0" r="r" b="b"/>
              <a:pathLst>
                <a:path w="32" h="21">
                  <a:moveTo>
                    <a:pt x="0" y="20"/>
                  </a:moveTo>
                  <a:lnTo>
                    <a:pt x="31" y="16"/>
                  </a:lnTo>
                  <a:lnTo>
                    <a:pt x="29" y="0"/>
                  </a:lnTo>
                  <a:lnTo>
                    <a:pt x="0" y="20"/>
                  </a:lnTo>
                </a:path>
              </a:pathLst>
            </a:custGeom>
            <a:solidFill>
              <a:srgbClr val="FFFFFF"/>
            </a:solidFill>
            <a:ln w="9525" cap="rnd">
              <a:noFill/>
              <a:round/>
              <a:headEnd/>
              <a:tailEnd/>
            </a:ln>
            <a:effectLst/>
          </p:spPr>
          <p:txBody>
            <a:bodyPr/>
            <a:lstStyle/>
            <a:p>
              <a:endParaRPr lang="fr-FR"/>
            </a:p>
          </p:txBody>
        </p:sp>
        <p:sp>
          <p:nvSpPr>
            <p:cNvPr id="43024" name="Freeform 16"/>
            <p:cNvSpPr>
              <a:spLocks/>
            </p:cNvSpPr>
            <p:nvPr/>
          </p:nvSpPr>
          <p:spPr bwMode="auto">
            <a:xfrm>
              <a:off x="257" y="5160"/>
              <a:ext cx="33" cy="21"/>
            </a:xfrm>
            <a:custGeom>
              <a:avLst/>
              <a:gdLst/>
              <a:ahLst/>
              <a:cxnLst>
                <a:cxn ang="0">
                  <a:pos x="32" y="20"/>
                </a:cxn>
                <a:cxn ang="0">
                  <a:pos x="0" y="17"/>
                </a:cxn>
                <a:cxn ang="0">
                  <a:pos x="1" y="0"/>
                </a:cxn>
                <a:cxn ang="0">
                  <a:pos x="32" y="20"/>
                </a:cxn>
              </a:cxnLst>
              <a:rect l="0" t="0" r="r" b="b"/>
              <a:pathLst>
                <a:path w="33" h="21">
                  <a:moveTo>
                    <a:pt x="32" y="20"/>
                  </a:moveTo>
                  <a:lnTo>
                    <a:pt x="0" y="17"/>
                  </a:lnTo>
                  <a:lnTo>
                    <a:pt x="1" y="0"/>
                  </a:lnTo>
                  <a:lnTo>
                    <a:pt x="32" y="20"/>
                  </a:lnTo>
                </a:path>
              </a:pathLst>
            </a:custGeom>
            <a:solidFill>
              <a:srgbClr val="FFFFFF"/>
            </a:solidFill>
            <a:ln w="9525" cap="rnd">
              <a:noFill/>
              <a:round/>
              <a:headEnd/>
              <a:tailEnd/>
            </a:ln>
            <a:effectLst/>
          </p:spPr>
          <p:txBody>
            <a:bodyPr/>
            <a:lstStyle/>
            <a:p>
              <a:endParaRPr lang="fr-FR"/>
            </a:p>
          </p:txBody>
        </p:sp>
        <p:sp>
          <p:nvSpPr>
            <p:cNvPr id="43025" name="Freeform 17"/>
            <p:cNvSpPr>
              <a:spLocks/>
            </p:cNvSpPr>
            <p:nvPr/>
          </p:nvSpPr>
          <p:spPr bwMode="auto">
            <a:xfrm>
              <a:off x="168" y="5078"/>
              <a:ext cx="25" cy="31"/>
            </a:xfrm>
            <a:custGeom>
              <a:avLst/>
              <a:gdLst/>
              <a:ahLst/>
              <a:cxnLst>
                <a:cxn ang="0">
                  <a:pos x="0" y="0"/>
                </a:cxn>
                <a:cxn ang="0">
                  <a:pos x="14" y="30"/>
                </a:cxn>
                <a:cxn ang="0">
                  <a:pos x="24" y="23"/>
                </a:cxn>
                <a:cxn ang="0">
                  <a:pos x="0" y="0"/>
                </a:cxn>
              </a:cxnLst>
              <a:rect l="0" t="0" r="r" b="b"/>
              <a:pathLst>
                <a:path w="25" h="31">
                  <a:moveTo>
                    <a:pt x="0" y="0"/>
                  </a:moveTo>
                  <a:lnTo>
                    <a:pt x="14" y="30"/>
                  </a:lnTo>
                  <a:lnTo>
                    <a:pt x="24" y="23"/>
                  </a:lnTo>
                  <a:lnTo>
                    <a:pt x="0" y="0"/>
                  </a:lnTo>
                </a:path>
              </a:pathLst>
            </a:custGeom>
            <a:solidFill>
              <a:srgbClr val="FFFFFF"/>
            </a:solidFill>
            <a:ln w="9525" cap="rnd">
              <a:noFill/>
              <a:round/>
              <a:headEnd/>
              <a:tailEnd/>
            </a:ln>
            <a:effectLst/>
          </p:spPr>
          <p:txBody>
            <a:bodyPr/>
            <a:lstStyle/>
            <a:p>
              <a:endParaRPr lang="fr-FR"/>
            </a:p>
          </p:txBody>
        </p:sp>
        <p:sp>
          <p:nvSpPr>
            <p:cNvPr id="43026" name="Freeform 18"/>
            <p:cNvSpPr>
              <a:spLocks/>
            </p:cNvSpPr>
            <p:nvPr/>
          </p:nvSpPr>
          <p:spPr bwMode="auto">
            <a:xfrm>
              <a:off x="232" y="5081"/>
              <a:ext cx="28" cy="32"/>
            </a:xfrm>
            <a:custGeom>
              <a:avLst/>
              <a:gdLst/>
              <a:ahLst/>
              <a:cxnLst>
                <a:cxn ang="0">
                  <a:pos x="27" y="0"/>
                </a:cxn>
                <a:cxn ang="0">
                  <a:pos x="11" y="31"/>
                </a:cxn>
                <a:cxn ang="0">
                  <a:pos x="0" y="23"/>
                </a:cxn>
                <a:cxn ang="0">
                  <a:pos x="27" y="0"/>
                </a:cxn>
              </a:cxnLst>
              <a:rect l="0" t="0" r="r" b="b"/>
              <a:pathLst>
                <a:path w="28" h="32">
                  <a:moveTo>
                    <a:pt x="27" y="0"/>
                  </a:moveTo>
                  <a:lnTo>
                    <a:pt x="11" y="31"/>
                  </a:lnTo>
                  <a:lnTo>
                    <a:pt x="0" y="23"/>
                  </a:lnTo>
                  <a:lnTo>
                    <a:pt x="27" y="0"/>
                  </a:lnTo>
                </a:path>
              </a:pathLst>
            </a:custGeom>
            <a:solidFill>
              <a:srgbClr val="FFFFFF"/>
            </a:solidFill>
            <a:ln w="9525" cap="rnd">
              <a:noFill/>
              <a:round/>
              <a:headEnd/>
              <a:tailEnd/>
            </a:ln>
            <a:effectLst/>
          </p:spPr>
          <p:txBody>
            <a:bodyPr/>
            <a:lstStyle/>
            <a:p>
              <a:endParaRPr lang="fr-FR"/>
            </a:p>
          </p:txBody>
        </p:sp>
        <p:sp>
          <p:nvSpPr>
            <p:cNvPr id="43027" name="Freeform 19"/>
            <p:cNvSpPr>
              <a:spLocks/>
            </p:cNvSpPr>
            <p:nvPr/>
          </p:nvSpPr>
          <p:spPr bwMode="auto">
            <a:xfrm>
              <a:off x="207" y="5069"/>
              <a:ext cx="18" cy="32"/>
            </a:xfrm>
            <a:custGeom>
              <a:avLst/>
              <a:gdLst/>
              <a:ahLst/>
              <a:cxnLst>
                <a:cxn ang="0">
                  <a:pos x="7" y="0"/>
                </a:cxn>
                <a:cxn ang="0">
                  <a:pos x="0" y="31"/>
                </a:cxn>
                <a:cxn ang="0">
                  <a:pos x="17" y="29"/>
                </a:cxn>
                <a:cxn ang="0">
                  <a:pos x="7" y="0"/>
                </a:cxn>
              </a:cxnLst>
              <a:rect l="0" t="0" r="r" b="b"/>
              <a:pathLst>
                <a:path w="18" h="32">
                  <a:moveTo>
                    <a:pt x="7" y="0"/>
                  </a:moveTo>
                  <a:lnTo>
                    <a:pt x="0" y="31"/>
                  </a:lnTo>
                  <a:lnTo>
                    <a:pt x="17" y="29"/>
                  </a:lnTo>
                  <a:lnTo>
                    <a:pt x="7" y="0"/>
                  </a:lnTo>
                </a:path>
              </a:pathLst>
            </a:custGeom>
            <a:solidFill>
              <a:srgbClr val="FFFFFF"/>
            </a:solidFill>
            <a:ln w="9525" cap="rnd">
              <a:noFill/>
              <a:round/>
              <a:headEnd/>
              <a:tailEnd/>
            </a:ln>
            <a:effectLst/>
          </p:spPr>
          <p:txBody>
            <a:bodyPr/>
            <a:lstStyle/>
            <a:p>
              <a:endParaRPr lang="fr-FR"/>
            </a:p>
          </p:txBody>
        </p:sp>
        <p:sp>
          <p:nvSpPr>
            <p:cNvPr id="43028" name="Freeform 20"/>
            <p:cNvSpPr>
              <a:spLocks/>
            </p:cNvSpPr>
            <p:nvPr/>
          </p:nvSpPr>
          <p:spPr bwMode="auto">
            <a:xfrm>
              <a:off x="183" y="5118"/>
              <a:ext cx="66" cy="124"/>
            </a:xfrm>
            <a:custGeom>
              <a:avLst/>
              <a:gdLst/>
              <a:ahLst/>
              <a:cxnLst>
                <a:cxn ang="0">
                  <a:pos x="21" y="123"/>
                </a:cxn>
                <a:cxn ang="0">
                  <a:pos x="22" y="101"/>
                </a:cxn>
                <a:cxn ang="0">
                  <a:pos x="20" y="98"/>
                </a:cxn>
                <a:cxn ang="0">
                  <a:pos x="14" y="89"/>
                </a:cxn>
                <a:cxn ang="0">
                  <a:pos x="8" y="77"/>
                </a:cxn>
                <a:cxn ang="0">
                  <a:pos x="3" y="62"/>
                </a:cxn>
                <a:cxn ang="0">
                  <a:pos x="0" y="45"/>
                </a:cxn>
                <a:cxn ang="0">
                  <a:pos x="0" y="29"/>
                </a:cxn>
                <a:cxn ang="0">
                  <a:pos x="7" y="12"/>
                </a:cxn>
                <a:cxn ang="0">
                  <a:pos x="22" y="0"/>
                </a:cxn>
                <a:cxn ang="0">
                  <a:pos x="41" y="0"/>
                </a:cxn>
                <a:cxn ang="0">
                  <a:pos x="44" y="1"/>
                </a:cxn>
                <a:cxn ang="0">
                  <a:pos x="49" y="5"/>
                </a:cxn>
                <a:cxn ang="0">
                  <a:pos x="55" y="11"/>
                </a:cxn>
                <a:cxn ang="0">
                  <a:pos x="61" y="21"/>
                </a:cxn>
                <a:cxn ang="0">
                  <a:pos x="65" y="34"/>
                </a:cxn>
                <a:cxn ang="0">
                  <a:pos x="64" y="51"/>
                </a:cxn>
                <a:cxn ang="0">
                  <a:pos x="57" y="73"/>
                </a:cxn>
                <a:cxn ang="0">
                  <a:pos x="41" y="98"/>
                </a:cxn>
                <a:cxn ang="0">
                  <a:pos x="41" y="123"/>
                </a:cxn>
                <a:cxn ang="0">
                  <a:pos x="21" y="123"/>
                </a:cxn>
              </a:cxnLst>
              <a:rect l="0" t="0" r="r" b="b"/>
              <a:pathLst>
                <a:path w="66" h="124">
                  <a:moveTo>
                    <a:pt x="21" y="123"/>
                  </a:moveTo>
                  <a:lnTo>
                    <a:pt x="22" y="101"/>
                  </a:lnTo>
                  <a:lnTo>
                    <a:pt x="20" y="98"/>
                  </a:lnTo>
                  <a:lnTo>
                    <a:pt x="14" y="89"/>
                  </a:lnTo>
                  <a:lnTo>
                    <a:pt x="8" y="77"/>
                  </a:lnTo>
                  <a:lnTo>
                    <a:pt x="3" y="62"/>
                  </a:lnTo>
                  <a:lnTo>
                    <a:pt x="0" y="45"/>
                  </a:lnTo>
                  <a:lnTo>
                    <a:pt x="0" y="29"/>
                  </a:lnTo>
                  <a:lnTo>
                    <a:pt x="7" y="12"/>
                  </a:lnTo>
                  <a:lnTo>
                    <a:pt x="22" y="0"/>
                  </a:lnTo>
                  <a:lnTo>
                    <a:pt x="41" y="0"/>
                  </a:lnTo>
                  <a:lnTo>
                    <a:pt x="44" y="1"/>
                  </a:lnTo>
                  <a:lnTo>
                    <a:pt x="49" y="5"/>
                  </a:lnTo>
                  <a:lnTo>
                    <a:pt x="55" y="11"/>
                  </a:lnTo>
                  <a:lnTo>
                    <a:pt x="61" y="21"/>
                  </a:lnTo>
                  <a:lnTo>
                    <a:pt x="65" y="34"/>
                  </a:lnTo>
                  <a:lnTo>
                    <a:pt x="64" y="51"/>
                  </a:lnTo>
                  <a:lnTo>
                    <a:pt x="57" y="73"/>
                  </a:lnTo>
                  <a:lnTo>
                    <a:pt x="41" y="98"/>
                  </a:lnTo>
                  <a:lnTo>
                    <a:pt x="41" y="123"/>
                  </a:lnTo>
                  <a:lnTo>
                    <a:pt x="21" y="123"/>
                  </a:lnTo>
                </a:path>
              </a:pathLst>
            </a:custGeom>
            <a:solidFill>
              <a:srgbClr val="FFFFFF"/>
            </a:solidFill>
            <a:ln w="9525" cap="rnd">
              <a:noFill/>
              <a:round/>
              <a:headEnd/>
              <a:tailEnd/>
            </a:ln>
            <a:effectLst/>
          </p:spPr>
          <p:txBody>
            <a:bodyPr/>
            <a:lstStyle/>
            <a:p>
              <a:endParaRPr lang="fr-FR"/>
            </a:p>
          </p:txBody>
        </p:sp>
        <p:sp>
          <p:nvSpPr>
            <p:cNvPr id="43029" name="Freeform 21"/>
            <p:cNvSpPr>
              <a:spLocks/>
            </p:cNvSpPr>
            <p:nvPr/>
          </p:nvSpPr>
          <p:spPr bwMode="auto">
            <a:xfrm>
              <a:off x="209" y="5140"/>
              <a:ext cx="17" cy="94"/>
            </a:xfrm>
            <a:custGeom>
              <a:avLst/>
              <a:gdLst/>
              <a:ahLst/>
              <a:cxnLst>
                <a:cxn ang="0">
                  <a:pos x="4" y="0"/>
                </a:cxn>
                <a:cxn ang="0">
                  <a:pos x="6" y="6"/>
                </a:cxn>
                <a:cxn ang="0">
                  <a:pos x="2" y="7"/>
                </a:cxn>
                <a:cxn ang="0">
                  <a:pos x="2" y="84"/>
                </a:cxn>
                <a:cxn ang="0">
                  <a:pos x="0" y="85"/>
                </a:cxn>
                <a:cxn ang="0">
                  <a:pos x="0" y="93"/>
                </a:cxn>
                <a:cxn ang="0">
                  <a:pos x="2" y="93"/>
                </a:cxn>
                <a:cxn ang="0">
                  <a:pos x="4" y="93"/>
                </a:cxn>
                <a:cxn ang="0">
                  <a:pos x="6" y="93"/>
                </a:cxn>
                <a:cxn ang="0">
                  <a:pos x="9" y="91"/>
                </a:cxn>
                <a:cxn ang="0">
                  <a:pos x="13" y="91"/>
                </a:cxn>
                <a:cxn ang="0">
                  <a:pos x="16" y="90"/>
                </a:cxn>
                <a:cxn ang="0">
                  <a:pos x="16" y="88"/>
                </a:cxn>
                <a:cxn ang="0">
                  <a:pos x="16" y="85"/>
                </a:cxn>
                <a:cxn ang="0">
                  <a:pos x="16" y="51"/>
                </a:cxn>
                <a:cxn ang="0">
                  <a:pos x="13" y="50"/>
                </a:cxn>
                <a:cxn ang="0">
                  <a:pos x="13" y="42"/>
                </a:cxn>
                <a:cxn ang="0">
                  <a:pos x="13" y="5"/>
                </a:cxn>
                <a:cxn ang="0">
                  <a:pos x="4" y="0"/>
                </a:cxn>
              </a:cxnLst>
              <a:rect l="0" t="0" r="r" b="b"/>
              <a:pathLst>
                <a:path w="17" h="94">
                  <a:moveTo>
                    <a:pt x="4" y="0"/>
                  </a:moveTo>
                  <a:lnTo>
                    <a:pt x="6" y="6"/>
                  </a:lnTo>
                  <a:lnTo>
                    <a:pt x="2" y="7"/>
                  </a:lnTo>
                  <a:lnTo>
                    <a:pt x="2" y="84"/>
                  </a:lnTo>
                  <a:lnTo>
                    <a:pt x="0" y="85"/>
                  </a:lnTo>
                  <a:lnTo>
                    <a:pt x="0" y="93"/>
                  </a:lnTo>
                  <a:lnTo>
                    <a:pt x="2" y="93"/>
                  </a:lnTo>
                  <a:lnTo>
                    <a:pt x="4" y="93"/>
                  </a:lnTo>
                  <a:lnTo>
                    <a:pt x="6" y="93"/>
                  </a:lnTo>
                  <a:lnTo>
                    <a:pt x="9" y="91"/>
                  </a:lnTo>
                  <a:lnTo>
                    <a:pt x="13" y="91"/>
                  </a:lnTo>
                  <a:lnTo>
                    <a:pt x="16" y="90"/>
                  </a:lnTo>
                  <a:lnTo>
                    <a:pt x="16" y="88"/>
                  </a:lnTo>
                  <a:lnTo>
                    <a:pt x="16" y="85"/>
                  </a:lnTo>
                  <a:lnTo>
                    <a:pt x="16" y="51"/>
                  </a:lnTo>
                  <a:lnTo>
                    <a:pt x="13" y="50"/>
                  </a:lnTo>
                  <a:lnTo>
                    <a:pt x="13" y="42"/>
                  </a:lnTo>
                  <a:lnTo>
                    <a:pt x="13" y="5"/>
                  </a:lnTo>
                  <a:lnTo>
                    <a:pt x="4" y="0"/>
                  </a:lnTo>
                </a:path>
              </a:pathLst>
            </a:custGeom>
            <a:solidFill>
              <a:srgbClr val="000000"/>
            </a:solidFill>
            <a:ln w="9525" cap="rnd">
              <a:noFill/>
              <a:round/>
              <a:headEnd/>
              <a:tailEnd/>
            </a:ln>
            <a:effectLst/>
          </p:spPr>
          <p:txBody>
            <a:bodyPr/>
            <a:lstStyle/>
            <a:p>
              <a:endParaRPr lang="fr-FR"/>
            </a:p>
          </p:txBody>
        </p:sp>
      </p:gr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412204" y="4650777"/>
            <a:ext cx="6031952" cy="3757482"/>
          </a:xfrm>
          <a:noFill/>
          <a:ln/>
        </p:spPr>
        <p:txBody>
          <a:bodyPr/>
          <a:lstStyle/>
          <a:p>
            <a:pPr>
              <a:tabLst/>
            </a:pPr>
            <a:r>
              <a:rPr lang="fr-FR" dirty="0"/>
              <a:t>Contraintes</a:t>
            </a:r>
            <a:endParaRPr lang="fr-FR" i="1" dirty="0"/>
          </a:p>
          <a:p>
            <a:pPr lvl="1">
              <a:tabLst/>
            </a:pPr>
            <a:r>
              <a:rPr lang="fr-FR" dirty="0"/>
              <a:t>Oracle8 Server fait appel à des</a:t>
            </a:r>
            <a:r>
              <a:rPr lang="fr-FR" i="1" dirty="0"/>
              <a:t> contraintes </a:t>
            </a:r>
            <a:r>
              <a:rPr lang="fr-FR" dirty="0"/>
              <a:t>pour empêcher l'entrée de données incorrectes dans des tables.</a:t>
            </a:r>
          </a:p>
          <a:p>
            <a:pPr lvl="1">
              <a:tabLst/>
            </a:pPr>
            <a:r>
              <a:rPr lang="fr-FR" dirty="0"/>
              <a:t>Vous pouvez utiliser des contraintes pour :</a:t>
            </a:r>
          </a:p>
          <a:p>
            <a:pPr lvl="2">
              <a:tabLst/>
            </a:pPr>
            <a:r>
              <a:rPr lang="fr-FR" dirty="0"/>
              <a:t>Appliquer des règles au niveau d'une table chaque fois qu'une ligne est insérée, mise à jour ou supprimée dans cette table. La contrainte doit être satisfaite pour que l'opération réussisse.</a:t>
            </a:r>
          </a:p>
          <a:p>
            <a:pPr lvl="2">
              <a:tabLst/>
            </a:pPr>
            <a:r>
              <a:rPr lang="fr-FR" dirty="0"/>
              <a:t>Empêcher la suppression d'une table si il y a des dépendances avec d’autres tables.</a:t>
            </a:r>
          </a:p>
          <a:p>
            <a:pPr lvl="2">
              <a:tabLst/>
            </a:pPr>
            <a:r>
              <a:rPr lang="fr-FR" dirty="0"/>
              <a:t>Fournir des règles pour des outils Oracle comme </a:t>
            </a:r>
            <a:r>
              <a:rPr lang="fr-FR" dirty="0" err="1"/>
              <a:t>Developer</a:t>
            </a:r>
            <a:r>
              <a:rPr lang="fr-FR" dirty="0"/>
              <a:t> 2000.</a:t>
            </a:r>
          </a:p>
          <a:p>
            <a:pPr>
              <a:tabLst/>
            </a:pPr>
            <a:r>
              <a:rPr lang="fr-FR" dirty="0"/>
              <a:t>Contraintes d'Intégrité des Données</a:t>
            </a:r>
          </a:p>
          <a:p>
            <a:pPr>
              <a:tabLst/>
            </a:pPr>
            <a:endParaRPr lang="fr-FR" dirty="0"/>
          </a:p>
          <a:p>
            <a:pPr>
              <a:tabLst/>
            </a:pPr>
            <a:endParaRPr lang="fr-FR" dirty="0"/>
          </a:p>
          <a:p>
            <a:pPr>
              <a:tabLst/>
            </a:pPr>
            <a:endParaRPr lang="fr-FR" dirty="0"/>
          </a:p>
          <a:p>
            <a:pPr>
              <a:tabLst/>
            </a:pPr>
            <a:endParaRPr lang="fr-FR" dirty="0"/>
          </a:p>
          <a:p>
            <a:pPr>
              <a:tabLst/>
            </a:pPr>
            <a:endParaRPr lang="fr-FR" dirty="0"/>
          </a:p>
          <a:p>
            <a:pPr>
              <a:tabLst/>
            </a:pPr>
            <a:endParaRPr lang="fr-FR" dirty="0"/>
          </a:p>
          <a:p>
            <a:pPr>
              <a:tabLst/>
            </a:pPr>
            <a:endParaRPr lang="fr-FR" b="0" dirty="0">
              <a:latin typeface="Times" charset="0"/>
            </a:endParaRPr>
          </a:p>
          <a:p>
            <a:pPr>
              <a:tabLst/>
            </a:pPr>
            <a:endParaRPr lang="fr-FR" sz="1600" b="0" dirty="0">
              <a:latin typeface="Times" charset="0"/>
            </a:endParaRPr>
          </a:p>
          <a:p>
            <a:pPr>
              <a:tabLst/>
            </a:pPr>
            <a:r>
              <a:rPr lang="fr-FR" b="0" dirty="0">
                <a:latin typeface="Times" charset="0"/>
              </a:rPr>
              <a:t>Pour plus d' informations, reportez-vous à</a:t>
            </a:r>
            <a:br>
              <a:rPr lang="fr-FR" b="0" dirty="0">
                <a:latin typeface="Times" charset="0"/>
              </a:rPr>
            </a:br>
            <a:r>
              <a:rPr lang="fr-FR" b="0" i="1" dirty="0">
                <a:latin typeface="Times" charset="0"/>
              </a:rPr>
              <a:t>Oracle8 Server SQL </a:t>
            </a:r>
            <a:r>
              <a:rPr lang="fr-FR" b="0" i="1" dirty="0" err="1">
                <a:latin typeface="Times" charset="0"/>
              </a:rPr>
              <a:t>Reference</a:t>
            </a:r>
            <a:r>
              <a:rPr lang="fr-FR" b="0" i="1" dirty="0">
                <a:latin typeface="Times" charset="0"/>
              </a:rPr>
              <a:t>, Release 8.0</a:t>
            </a:r>
            <a:r>
              <a:rPr lang="fr-FR" b="0" dirty="0">
                <a:latin typeface="Times" charset="0"/>
              </a:rPr>
              <a:t>, "CONSTRAINT Clause".</a:t>
            </a:r>
          </a:p>
        </p:txBody>
      </p:sp>
      <p:sp>
        <p:nvSpPr>
          <p:cNvPr id="10243" name="Rectangle 3"/>
          <p:cNvSpPr>
            <a:spLocks noGrp="1" noRot="1" noChangeAspect="1" noChangeArrowheads="1" noTextEdit="1"/>
          </p:cNvSpPr>
          <p:nvPr>
            <p:ph type="sldImg"/>
          </p:nvPr>
        </p:nvSpPr>
        <p:spPr>
          <a:xfrm>
            <a:off x="488950" y="160338"/>
            <a:ext cx="5876925" cy="4406900"/>
          </a:xfrm>
          <a:ln cap="flat"/>
        </p:spPr>
      </p:sp>
      <p:grpSp>
        <p:nvGrpSpPr>
          <p:cNvPr id="2" name="Group 17"/>
          <p:cNvGrpSpPr>
            <a:grpSpLocks/>
          </p:cNvGrpSpPr>
          <p:nvPr/>
        </p:nvGrpSpPr>
        <p:grpSpPr bwMode="auto">
          <a:xfrm>
            <a:off x="128095" y="8164498"/>
            <a:ext cx="298888" cy="291324"/>
            <a:chOff x="78" y="5493"/>
            <a:chExt cx="182" cy="196"/>
          </a:xfrm>
        </p:grpSpPr>
        <p:sp>
          <p:nvSpPr>
            <p:cNvPr id="10244" name="Freeform 4"/>
            <p:cNvSpPr>
              <a:spLocks/>
            </p:cNvSpPr>
            <p:nvPr/>
          </p:nvSpPr>
          <p:spPr bwMode="auto">
            <a:xfrm>
              <a:off x="78" y="5493"/>
              <a:ext cx="173" cy="188"/>
            </a:xfrm>
            <a:custGeom>
              <a:avLst/>
              <a:gdLst/>
              <a:ahLst/>
              <a:cxnLst>
                <a:cxn ang="0">
                  <a:pos x="172" y="187"/>
                </a:cxn>
                <a:cxn ang="0">
                  <a:pos x="172" y="0"/>
                </a:cxn>
                <a:cxn ang="0">
                  <a:pos x="0" y="0"/>
                </a:cxn>
                <a:cxn ang="0">
                  <a:pos x="0" y="187"/>
                </a:cxn>
                <a:cxn ang="0">
                  <a:pos x="172" y="187"/>
                </a:cxn>
              </a:cxnLst>
              <a:rect l="0" t="0" r="r" b="b"/>
              <a:pathLst>
                <a:path w="173" h="188">
                  <a:moveTo>
                    <a:pt x="172" y="187"/>
                  </a:moveTo>
                  <a:lnTo>
                    <a:pt x="172" y="0"/>
                  </a:lnTo>
                  <a:lnTo>
                    <a:pt x="0" y="0"/>
                  </a:lnTo>
                  <a:lnTo>
                    <a:pt x="0" y="187"/>
                  </a:lnTo>
                  <a:lnTo>
                    <a:pt x="172" y="187"/>
                  </a:lnTo>
                </a:path>
              </a:pathLst>
            </a:custGeom>
            <a:solidFill>
              <a:srgbClr val="000000"/>
            </a:solidFill>
            <a:ln w="9525" cap="rnd">
              <a:noFill/>
              <a:round/>
              <a:headEnd/>
              <a:tailEnd/>
            </a:ln>
            <a:effectLst/>
          </p:spPr>
          <p:txBody>
            <a:bodyPr/>
            <a:lstStyle/>
            <a:p>
              <a:endParaRPr lang="fr-FR"/>
            </a:p>
          </p:txBody>
        </p:sp>
        <p:sp>
          <p:nvSpPr>
            <p:cNvPr id="10245" name="Freeform 5"/>
            <p:cNvSpPr>
              <a:spLocks/>
            </p:cNvSpPr>
            <p:nvPr/>
          </p:nvSpPr>
          <p:spPr bwMode="auto">
            <a:xfrm>
              <a:off x="139" y="5562"/>
              <a:ext cx="67" cy="38"/>
            </a:xfrm>
            <a:custGeom>
              <a:avLst/>
              <a:gdLst/>
              <a:ahLst/>
              <a:cxnLst>
                <a:cxn ang="0">
                  <a:pos x="66" y="7"/>
                </a:cxn>
                <a:cxn ang="0">
                  <a:pos x="63" y="0"/>
                </a:cxn>
                <a:cxn ang="0">
                  <a:pos x="0" y="29"/>
                </a:cxn>
                <a:cxn ang="0">
                  <a:pos x="2" y="37"/>
                </a:cxn>
                <a:cxn ang="0">
                  <a:pos x="66" y="7"/>
                </a:cxn>
              </a:cxnLst>
              <a:rect l="0" t="0" r="r" b="b"/>
              <a:pathLst>
                <a:path w="67" h="38">
                  <a:moveTo>
                    <a:pt x="66" y="7"/>
                  </a:moveTo>
                  <a:lnTo>
                    <a:pt x="63" y="0"/>
                  </a:lnTo>
                  <a:lnTo>
                    <a:pt x="0" y="29"/>
                  </a:lnTo>
                  <a:lnTo>
                    <a:pt x="2" y="37"/>
                  </a:lnTo>
                  <a:lnTo>
                    <a:pt x="66" y="7"/>
                  </a:lnTo>
                </a:path>
              </a:pathLst>
            </a:custGeom>
            <a:solidFill>
              <a:srgbClr val="FFFFFF"/>
            </a:solidFill>
            <a:ln w="9525" cap="rnd">
              <a:noFill/>
              <a:round/>
              <a:headEnd/>
              <a:tailEnd/>
            </a:ln>
            <a:effectLst/>
          </p:spPr>
          <p:txBody>
            <a:bodyPr/>
            <a:lstStyle/>
            <a:p>
              <a:endParaRPr lang="fr-FR"/>
            </a:p>
          </p:txBody>
        </p:sp>
        <p:sp>
          <p:nvSpPr>
            <p:cNvPr id="10246" name="Freeform 6"/>
            <p:cNvSpPr>
              <a:spLocks/>
            </p:cNvSpPr>
            <p:nvPr/>
          </p:nvSpPr>
          <p:spPr bwMode="auto">
            <a:xfrm>
              <a:off x="148" y="5579"/>
              <a:ext cx="66" cy="38"/>
            </a:xfrm>
            <a:custGeom>
              <a:avLst/>
              <a:gdLst/>
              <a:ahLst/>
              <a:cxnLst>
                <a:cxn ang="0">
                  <a:pos x="65" y="7"/>
                </a:cxn>
                <a:cxn ang="0">
                  <a:pos x="62" y="0"/>
                </a:cxn>
                <a:cxn ang="0">
                  <a:pos x="0" y="29"/>
                </a:cxn>
                <a:cxn ang="0">
                  <a:pos x="2" y="37"/>
                </a:cxn>
                <a:cxn ang="0">
                  <a:pos x="65" y="7"/>
                </a:cxn>
              </a:cxnLst>
              <a:rect l="0" t="0" r="r" b="b"/>
              <a:pathLst>
                <a:path w="66" h="38">
                  <a:moveTo>
                    <a:pt x="65" y="7"/>
                  </a:moveTo>
                  <a:lnTo>
                    <a:pt x="62" y="0"/>
                  </a:lnTo>
                  <a:lnTo>
                    <a:pt x="0" y="29"/>
                  </a:lnTo>
                  <a:lnTo>
                    <a:pt x="2" y="37"/>
                  </a:lnTo>
                  <a:lnTo>
                    <a:pt x="65" y="7"/>
                  </a:lnTo>
                </a:path>
              </a:pathLst>
            </a:custGeom>
            <a:solidFill>
              <a:srgbClr val="FFFFFF"/>
            </a:solidFill>
            <a:ln w="9525" cap="rnd">
              <a:noFill/>
              <a:round/>
              <a:headEnd/>
              <a:tailEnd/>
            </a:ln>
            <a:effectLst/>
          </p:spPr>
          <p:txBody>
            <a:bodyPr/>
            <a:lstStyle/>
            <a:p>
              <a:endParaRPr lang="fr-FR"/>
            </a:p>
          </p:txBody>
        </p:sp>
        <p:sp>
          <p:nvSpPr>
            <p:cNvPr id="10247" name="Freeform 7"/>
            <p:cNvSpPr>
              <a:spLocks/>
            </p:cNvSpPr>
            <p:nvPr/>
          </p:nvSpPr>
          <p:spPr bwMode="auto">
            <a:xfrm>
              <a:off x="153" y="5597"/>
              <a:ext cx="66" cy="37"/>
            </a:xfrm>
            <a:custGeom>
              <a:avLst/>
              <a:gdLst/>
              <a:ahLst/>
              <a:cxnLst>
                <a:cxn ang="0">
                  <a:pos x="65" y="7"/>
                </a:cxn>
                <a:cxn ang="0">
                  <a:pos x="62" y="0"/>
                </a:cxn>
                <a:cxn ang="0">
                  <a:pos x="0" y="29"/>
                </a:cxn>
                <a:cxn ang="0">
                  <a:pos x="2" y="36"/>
                </a:cxn>
                <a:cxn ang="0">
                  <a:pos x="65" y="7"/>
                </a:cxn>
              </a:cxnLst>
              <a:rect l="0" t="0" r="r" b="b"/>
              <a:pathLst>
                <a:path w="66" h="37">
                  <a:moveTo>
                    <a:pt x="65" y="7"/>
                  </a:moveTo>
                  <a:lnTo>
                    <a:pt x="62" y="0"/>
                  </a:lnTo>
                  <a:lnTo>
                    <a:pt x="0" y="29"/>
                  </a:lnTo>
                  <a:lnTo>
                    <a:pt x="2" y="36"/>
                  </a:lnTo>
                  <a:lnTo>
                    <a:pt x="65" y="7"/>
                  </a:lnTo>
                </a:path>
              </a:pathLst>
            </a:custGeom>
            <a:solidFill>
              <a:srgbClr val="FFFFFF"/>
            </a:solidFill>
            <a:ln w="9525" cap="rnd">
              <a:noFill/>
              <a:round/>
              <a:headEnd/>
              <a:tailEnd/>
            </a:ln>
            <a:effectLst/>
          </p:spPr>
          <p:txBody>
            <a:bodyPr/>
            <a:lstStyle/>
            <a:p>
              <a:endParaRPr lang="fr-FR"/>
            </a:p>
          </p:txBody>
        </p:sp>
        <p:sp>
          <p:nvSpPr>
            <p:cNvPr id="10248" name="Freeform 8"/>
            <p:cNvSpPr>
              <a:spLocks/>
            </p:cNvSpPr>
            <p:nvPr/>
          </p:nvSpPr>
          <p:spPr bwMode="auto">
            <a:xfrm>
              <a:off x="159" y="5613"/>
              <a:ext cx="70" cy="39"/>
            </a:xfrm>
            <a:custGeom>
              <a:avLst/>
              <a:gdLst/>
              <a:ahLst/>
              <a:cxnLst>
                <a:cxn ang="0">
                  <a:pos x="69" y="7"/>
                </a:cxn>
                <a:cxn ang="0">
                  <a:pos x="65" y="0"/>
                </a:cxn>
                <a:cxn ang="0">
                  <a:pos x="0" y="30"/>
                </a:cxn>
                <a:cxn ang="0">
                  <a:pos x="3" y="38"/>
                </a:cxn>
                <a:cxn ang="0">
                  <a:pos x="69" y="7"/>
                </a:cxn>
              </a:cxnLst>
              <a:rect l="0" t="0" r="r" b="b"/>
              <a:pathLst>
                <a:path w="70" h="39">
                  <a:moveTo>
                    <a:pt x="69" y="7"/>
                  </a:moveTo>
                  <a:lnTo>
                    <a:pt x="65" y="0"/>
                  </a:lnTo>
                  <a:lnTo>
                    <a:pt x="0" y="30"/>
                  </a:lnTo>
                  <a:lnTo>
                    <a:pt x="3" y="38"/>
                  </a:lnTo>
                  <a:lnTo>
                    <a:pt x="69" y="7"/>
                  </a:lnTo>
                </a:path>
              </a:pathLst>
            </a:custGeom>
            <a:solidFill>
              <a:srgbClr val="FFFFFF"/>
            </a:solidFill>
            <a:ln w="9525" cap="rnd">
              <a:noFill/>
              <a:round/>
              <a:headEnd/>
              <a:tailEnd/>
            </a:ln>
            <a:effectLst/>
          </p:spPr>
          <p:txBody>
            <a:bodyPr/>
            <a:lstStyle/>
            <a:p>
              <a:endParaRPr lang="fr-FR"/>
            </a:p>
          </p:txBody>
        </p:sp>
        <p:sp>
          <p:nvSpPr>
            <p:cNvPr id="10249" name="Freeform 9"/>
            <p:cNvSpPr>
              <a:spLocks/>
            </p:cNvSpPr>
            <p:nvPr/>
          </p:nvSpPr>
          <p:spPr bwMode="auto">
            <a:xfrm>
              <a:off x="167" y="5630"/>
              <a:ext cx="68" cy="43"/>
            </a:xfrm>
            <a:custGeom>
              <a:avLst/>
              <a:gdLst/>
              <a:ahLst/>
              <a:cxnLst>
                <a:cxn ang="0">
                  <a:pos x="67" y="8"/>
                </a:cxn>
                <a:cxn ang="0">
                  <a:pos x="64" y="0"/>
                </a:cxn>
                <a:cxn ang="0">
                  <a:pos x="0" y="33"/>
                </a:cxn>
                <a:cxn ang="0">
                  <a:pos x="2" y="42"/>
                </a:cxn>
                <a:cxn ang="0">
                  <a:pos x="67" y="8"/>
                </a:cxn>
              </a:cxnLst>
              <a:rect l="0" t="0" r="r" b="b"/>
              <a:pathLst>
                <a:path w="68" h="43">
                  <a:moveTo>
                    <a:pt x="67" y="8"/>
                  </a:moveTo>
                  <a:lnTo>
                    <a:pt x="64" y="0"/>
                  </a:lnTo>
                  <a:lnTo>
                    <a:pt x="0" y="33"/>
                  </a:lnTo>
                  <a:lnTo>
                    <a:pt x="2" y="42"/>
                  </a:lnTo>
                  <a:lnTo>
                    <a:pt x="67" y="8"/>
                  </a:lnTo>
                </a:path>
              </a:pathLst>
            </a:custGeom>
            <a:solidFill>
              <a:srgbClr val="FFFFFF"/>
            </a:solidFill>
            <a:ln w="9525" cap="rnd">
              <a:noFill/>
              <a:round/>
              <a:headEnd/>
              <a:tailEnd/>
            </a:ln>
            <a:effectLst/>
          </p:spPr>
          <p:txBody>
            <a:bodyPr/>
            <a:lstStyle/>
            <a:p>
              <a:endParaRPr lang="fr-FR"/>
            </a:p>
          </p:txBody>
        </p:sp>
        <p:sp>
          <p:nvSpPr>
            <p:cNvPr id="10250" name="Freeform 10"/>
            <p:cNvSpPr>
              <a:spLocks/>
            </p:cNvSpPr>
            <p:nvPr/>
          </p:nvSpPr>
          <p:spPr bwMode="auto">
            <a:xfrm>
              <a:off x="100" y="5524"/>
              <a:ext cx="118" cy="60"/>
            </a:xfrm>
            <a:custGeom>
              <a:avLst/>
              <a:gdLst/>
              <a:ahLst/>
              <a:cxnLst>
                <a:cxn ang="0">
                  <a:pos x="117" y="7"/>
                </a:cxn>
                <a:cxn ang="0">
                  <a:pos x="115" y="0"/>
                </a:cxn>
                <a:cxn ang="0">
                  <a:pos x="0" y="51"/>
                </a:cxn>
                <a:cxn ang="0">
                  <a:pos x="2" y="59"/>
                </a:cxn>
                <a:cxn ang="0">
                  <a:pos x="117" y="7"/>
                </a:cxn>
              </a:cxnLst>
              <a:rect l="0" t="0" r="r" b="b"/>
              <a:pathLst>
                <a:path w="118" h="60">
                  <a:moveTo>
                    <a:pt x="117" y="7"/>
                  </a:moveTo>
                  <a:lnTo>
                    <a:pt x="115" y="0"/>
                  </a:lnTo>
                  <a:lnTo>
                    <a:pt x="0" y="51"/>
                  </a:lnTo>
                  <a:lnTo>
                    <a:pt x="2" y="59"/>
                  </a:lnTo>
                  <a:lnTo>
                    <a:pt x="117" y="7"/>
                  </a:lnTo>
                </a:path>
              </a:pathLst>
            </a:custGeom>
            <a:solidFill>
              <a:srgbClr val="FFFFFF"/>
            </a:solidFill>
            <a:ln w="9525" cap="rnd">
              <a:noFill/>
              <a:round/>
              <a:headEnd/>
              <a:tailEnd/>
            </a:ln>
            <a:effectLst/>
          </p:spPr>
          <p:txBody>
            <a:bodyPr/>
            <a:lstStyle/>
            <a:p>
              <a:endParaRPr lang="fr-FR"/>
            </a:p>
          </p:txBody>
        </p:sp>
        <p:sp>
          <p:nvSpPr>
            <p:cNvPr id="10251" name="Freeform 11"/>
            <p:cNvSpPr>
              <a:spLocks/>
            </p:cNvSpPr>
            <p:nvPr/>
          </p:nvSpPr>
          <p:spPr bwMode="auto">
            <a:xfrm>
              <a:off x="82" y="5511"/>
              <a:ext cx="119" cy="62"/>
            </a:xfrm>
            <a:custGeom>
              <a:avLst/>
              <a:gdLst/>
              <a:ahLst/>
              <a:cxnLst>
                <a:cxn ang="0">
                  <a:pos x="118" y="7"/>
                </a:cxn>
                <a:cxn ang="0">
                  <a:pos x="115" y="0"/>
                </a:cxn>
                <a:cxn ang="0">
                  <a:pos x="0" y="53"/>
                </a:cxn>
                <a:cxn ang="0">
                  <a:pos x="1" y="61"/>
                </a:cxn>
                <a:cxn ang="0">
                  <a:pos x="118" y="7"/>
                </a:cxn>
              </a:cxnLst>
              <a:rect l="0" t="0" r="r" b="b"/>
              <a:pathLst>
                <a:path w="119" h="62">
                  <a:moveTo>
                    <a:pt x="118" y="7"/>
                  </a:moveTo>
                  <a:lnTo>
                    <a:pt x="115" y="0"/>
                  </a:lnTo>
                  <a:lnTo>
                    <a:pt x="0" y="53"/>
                  </a:lnTo>
                  <a:lnTo>
                    <a:pt x="1" y="61"/>
                  </a:lnTo>
                  <a:lnTo>
                    <a:pt x="118" y="7"/>
                  </a:lnTo>
                </a:path>
              </a:pathLst>
            </a:custGeom>
            <a:solidFill>
              <a:srgbClr val="FFFFFF"/>
            </a:solidFill>
            <a:ln w="9525" cap="rnd">
              <a:noFill/>
              <a:round/>
              <a:headEnd/>
              <a:tailEnd/>
            </a:ln>
            <a:effectLst/>
          </p:spPr>
          <p:txBody>
            <a:bodyPr/>
            <a:lstStyle/>
            <a:p>
              <a:endParaRPr lang="fr-FR"/>
            </a:p>
          </p:txBody>
        </p:sp>
        <p:sp>
          <p:nvSpPr>
            <p:cNvPr id="10252" name="Freeform 12"/>
            <p:cNvSpPr>
              <a:spLocks/>
            </p:cNvSpPr>
            <p:nvPr/>
          </p:nvSpPr>
          <p:spPr bwMode="auto">
            <a:xfrm>
              <a:off x="206" y="5526"/>
              <a:ext cx="54" cy="111"/>
            </a:xfrm>
            <a:custGeom>
              <a:avLst/>
              <a:gdLst/>
              <a:ahLst/>
              <a:cxnLst>
                <a:cxn ang="0">
                  <a:pos x="46" y="110"/>
                </a:cxn>
                <a:cxn ang="0">
                  <a:pos x="53" y="106"/>
                </a:cxn>
                <a:cxn ang="0">
                  <a:pos x="7" y="0"/>
                </a:cxn>
                <a:cxn ang="0">
                  <a:pos x="0" y="3"/>
                </a:cxn>
                <a:cxn ang="0">
                  <a:pos x="46" y="110"/>
                </a:cxn>
              </a:cxnLst>
              <a:rect l="0" t="0" r="r" b="b"/>
              <a:pathLst>
                <a:path w="54" h="111">
                  <a:moveTo>
                    <a:pt x="46" y="110"/>
                  </a:moveTo>
                  <a:lnTo>
                    <a:pt x="53" y="106"/>
                  </a:lnTo>
                  <a:lnTo>
                    <a:pt x="7" y="0"/>
                  </a:lnTo>
                  <a:lnTo>
                    <a:pt x="0" y="3"/>
                  </a:lnTo>
                  <a:lnTo>
                    <a:pt x="46" y="110"/>
                  </a:lnTo>
                </a:path>
              </a:pathLst>
            </a:custGeom>
            <a:solidFill>
              <a:srgbClr val="FFFFFF"/>
            </a:solidFill>
            <a:ln w="9525" cap="rnd">
              <a:noFill/>
              <a:round/>
              <a:headEnd/>
              <a:tailEnd/>
            </a:ln>
            <a:effectLst/>
          </p:spPr>
          <p:txBody>
            <a:bodyPr/>
            <a:lstStyle/>
            <a:p>
              <a:endParaRPr lang="fr-FR"/>
            </a:p>
          </p:txBody>
        </p:sp>
        <p:sp>
          <p:nvSpPr>
            <p:cNvPr id="10253" name="Freeform 13"/>
            <p:cNvSpPr>
              <a:spLocks/>
            </p:cNvSpPr>
            <p:nvPr/>
          </p:nvSpPr>
          <p:spPr bwMode="auto">
            <a:xfrm>
              <a:off x="100" y="5573"/>
              <a:ext cx="51" cy="116"/>
            </a:xfrm>
            <a:custGeom>
              <a:avLst/>
              <a:gdLst/>
              <a:ahLst/>
              <a:cxnLst>
                <a:cxn ang="0">
                  <a:pos x="43" y="115"/>
                </a:cxn>
                <a:cxn ang="0">
                  <a:pos x="50" y="110"/>
                </a:cxn>
                <a:cxn ang="0">
                  <a:pos x="6" y="0"/>
                </a:cxn>
                <a:cxn ang="0">
                  <a:pos x="0" y="4"/>
                </a:cxn>
                <a:cxn ang="0">
                  <a:pos x="43" y="115"/>
                </a:cxn>
              </a:cxnLst>
              <a:rect l="0" t="0" r="r" b="b"/>
              <a:pathLst>
                <a:path w="51" h="116">
                  <a:moveTo>
                    <a:pt x="43" y="115"/>
                  </a:moveTo>
                  <a:lnTo>
                    <a:pt x="50" y="110"/>
                  </a:lnTo>
                  <a:lnTo>
                    <a:pt x="6" y="0"/>
                  </a:lnTo>
                  <a:lnTo>
                    <a:pt x="0" y="4"/>
                  </a:lnTo>
                  <a:lnTo>
                    <a:pt x="43" y="115"/>
                  </a:lnTo>
                </a:path>
              </a:pathLst>
            </a:custGeom>
            <a:solidFill>
              <a:srgbClr val="FFFFFF"/>
            </a:solidFill>
            <a:ln w="9525" cap="rnd">
              <a:noFill/>
              <a:round/>
              <a:headEnd/>
              <a:tailEnd/>
            </a:ln>
            <a:effectLst/>
          </p:spPr>
          <p:txBody>
            <a:bodyPr/>
            <a:lstStyle/>
            <a:p>
              <a:endParaRPr lang="fr-FR"/>
            </a:p>
          </p:txBody>
        </p:sp>
        <p:sp>
          <p:nvSpPr>
            <p:cNvPr id="10254" name="Freeform 14"/>
            <p:cNvSpPr>
              <a:spLocks/>
            </p:cNvSpPr>
            <p:nvPr/>
          </p:nvSpPr>
          <p:spPr bwMode="auto">
            <a:xfrm>
              <a:off x="78" y="5564"/>
              <a:ext cx="57" cy="125"/>
            </a:xfrm>
            <a:custGeom>
              <a:avLst/>
              <a:gdLst/>
              <a:ahLst/>
              <a:cxnLst>
                <a:cxn ang="0">
                  <a:pos x="49" y="124"/>
                </a:cxn>
                <a:cxn ang="0">
                  <a:pos x="56" y="120"/>
                </a:cxn>
                <a:cxn ang="0">
                  <a:pos x="5" y="0"/>
                </a:cxn>
                <a:cxn ang="0">
                  <a:pos x="0" y="3"/>
                </a:cxn>
                <a:cxn ang="0">
                  <a:pos x="49" y="124"/>
                </a:cxn>
              </a:cxnLst>
              <a:rect l="0" t="0" r="r" b="b"/>
              <a:pathLst>
                <a:path w="57" h="125">
                  <a:moveTo>
                    <a:pt x="49" y="124"/>
                  </a:moveTo>
                  <a:lnTo>
                    <a:pt x="56" y="120"/>
                  </a:lnTo>
                  <a:lnTo>
                    <a:pt x="5" y="0"/>
                  </a:lnTo>
                  <a:lnTo>
                    <a:pt x="0" y="3"/>
                  </a:lnTo>
                  <a:lnTo>
                    <a:pt x="49" y="124"/>
                  </a:lnTo>
                </a:path>
              </a:pathLst>
            </a:custGeom>
            <a:solidFill>
              <a:srgbClr val="FFFFFF"/>
            </a:solidFill>
            <a:ln w="9525" cap="rnd">
              <a:noFill/>
              <a:round/>
              <a:headEnd/>
              <a:tailEnd/>
            </a:ln>
            <a:effectLst/>
          </p:spPr>
          <p:txBody>
            <a:bodyPr/>
            <a:lstStyle/>
            <a:p>
              <a:endParaRPr lang="fr-FR"/>
            </a:p>
          </p:txBody>
        </p:sp>
        <p:sp>
          <p:nvSpPr>
            <p:cNvPr id="10255" name="Freeform 15"/>
            <p:cNvSpPr>
              <a:spLocks/>
            </p:cNvSpPr>
            <p:nvPr/>
          </p:nvSpPr>
          <p:spPr bwMode="auto">
            <a:xfrm>
              <a:off x="81" y="5564"/>
              <a:ext cx="29" cy="19"/>
            </a:xfrm>
            <a:custGeom>
              <a:avLst/>
              <a:gdLst/>
              <a:ahLst/>
              <a:cxnLst>
                <a:cxn ang="0">
                  <a:pos x="24" y="18"/>
                </a:cxn>
                <a:cxn ang="0">
                  <a:pos x="28" y="11"/>
                </a:cxn>
                <a:cxn ang="0">
                  <a:pos x="4" y="0"/>
                </a:cxn>
                <a:cxn ang="0">
                  <a:pos x="0" y="7"/>
                </a:cxn>
                <a:cxn ang="0">
                  <a:pos x="24" y="18"/>
                </a:cxn>
              </a:cxnLst>
              <a:rect l="0" t="0" r="r" b="b"/>
              <a:pathLst>
                <a:path w="29" h="19">
                  <a:moveTo>
                    <a:pt x="24" y="18"/>
                  </a:moveTo>
                  <a:lnTo>
                    <a:pt x="28" y="11"/>
                  </a:lnTo>
                  <a:lnTo>
                    <a:pt x="4" y="0"/>
                  </a:lnTo>
                  <a:lnTo>
                    <a:pt x="0" y="7"/>
                  </a:lnTo>
                  <a:lnTo>
                    <a:pt x="24" y="18"/>
                  </a:lnTo>
                </a:path>
              </a:pathLst>
            </a:custGeom>
            <a:solidFill>
              <a:srgbClr val="FFFFFF"/>
            </a:solidFill>
            <a:ln w="9525" cap="rnd">
              <a:noFill/>
              <a:round/>
              <a:headEnd/>
              <a:tailEnd/>
            </a:ln>
            <a:effectLst/>
          </p:spPr>
          <p:txBody>
            <a:bodyPr/>
            <a:lstStyle/>
            <a:p>
              <a:endParaRPr lang="fr-FR"/>
            </a:p>
          </p:txBody>
        </p:sp>
        <p:sp>
          <p:nvSpPr>
            <p:cNvPr id="10256" name="Freeform 16"/>
            <p:cNvSpPr>
              <a:spLocks/>
            </p:cNvSpPr>
            <p:nvPr/>
          </p:nvSpPr>
          <p:spPr bwMode="auto">
            <a:xfrm>
              <a:off x="187" y="5519"/>
              <a:ext cx="27" cy="19"/>
            </a:xfrm>
            <a:custGeom>
              <a:avLst/>
              <a:gdLst/>
              <a:ahLst/>
              <a:cxnLst>
                <a:cxn ang="0">
                  <a:pos x="22" y="18"/>
                </a:cxn>
                <a:cxn ang="0">
                  <a:pos x="26" y="11"/>
                </a:cxn>
                <a:cxn ang="0">
                  <a:pos x="4" y="0"/>
                </a:cxn>
                <a:cxn ang="0">
                  <a:pos x="0" y="6"/>
                </a:cxn>
                <a:cxn ang="0">
                  <a:pos x="22" y="18"/>
                </a:cxn>
              </a:cxnLst>
              <a:rect l="0" t="0" r="r" b="b"/>
              <a:pathLst>
                <a:path w="27" h="19">
                  <a:moveTo>
                    <a:pt x="22" y="18"/>
                  </a:moveTo>
                  <a:lnTo>
                    <a:pt x="26" y="11"/>
                  </a:lnTo>
                  <a:lnTo>
                    <a:pt x="4" y="0"/>
                  </a:lnTo>
                  <a:lnTo>
                    <a:pt x="0" y="6"/>
                  </a:lnTo>
                  <a:lnTo>
                    <a:pt x="22" y="18"/>
                  </a:lnTo>
                </a:path>
              </a:pathLst>
            </a:custGeom>
            <a:solidFill>
              <a:srgbClr val="FFFFFF"/>
            </a:solidFill>
            <a:ln w="9525" cap="rnd">
              <a:noFill/>
              <a:round/>
              <a:headEnd/>
              <a:tailEnd/>
            </a:ln>
            <a:effectLst/>
          </p:spPr>
          <p:txBody>
            <a:bodyPr/>
            <a:lstStyle/>
            <a:p>
              <a:endParaRPr lang="fr-FR"/>
            </a:p>
          </p:txBody>
        </p:sp>
      </p:grpSp>
      <p:graphicFrame>
        <p:nvGraphicFramePr>
          <p:cNvPr id="10258" name="Object 18"/>
          <p:cNvGraphicFramePr>
            <a:graphicFrameLocks/>
          </p:cNvGraphicFramePr>
          <p:nvPr/>
        </p:nvGraphicFramePr>
        <p:xfrm>
          <a:off x="696311" y="6606808"/>
          <a:ext cx="5338927" cy="1948599"/>
        </p:xfrm>
        <a:graphic>
          <a:graphicData uri="http://schemas.openxmlformats.org/presentationml/2006/ole">
            <p:oleObj spid="_x0000_s7170" name="Document" r:id="rId4" imgW="5848200" imgH="2230200" progId="Word.Document.8">
              <p:embed/>
            </p:oleObj>
          </a:graphicData>
        </a:graphic>
      </p:graphicFrame>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noFill/>
          <a:ln/>
        </p:spPr>
        <p:txBody>
          <a:bodyPr/>
          <a:lstStyle/>
          <a:p>
            <a:pPr>
              <a:tabLst/>
            </a:pPr>
            <a:r>
              <a:rPr lang="fr-FR" dirty="0"/>
              <a:t>Conventions Applicables aux Contraintes</a:t>
            </a:r>
          </a:p>
          <a:p>
            <a:pPr lvl="1">
              <a:tabLst/>
            </a:pPr>
            <a:r>
              <a:rPr lang="fr-FR" dirty="0"/>
              <a:t>Toutes les contraintes sont stockées dans le dictionnaire de données. Elles seront très faciles à manipuler si vous leur donnez un nom parlant.  Les noms de contraintes sont soumis aux conventions de dénomination des objets standard. Si vous ne nommez pas une contrainte, </a:t>
            </a:r>
            <a:r>
              <a:rPr lang="fr-FR" dirty="0" smtClean="0"/>
              <a:t>Oracle </a:t>
            </a:r>
            <a:r>
              <a:rPr lang="fr-FR" dirty="0"/>
              <a:t>génère un nom dont le format est </a:t>
            </a:r>
            <a:r>
              <a:rPr lang="fr-FR" dirty="0" err="1"/>
              <a:t>SYS_C</a:t>
            </a:r>
            <a:r>
              <a:rPr lang="fr-FR" i="1" dirty="0" err="1"/>
              <a:t>n</a:t>
            </a:r>
            <a:r>
              <a:rPr lang="fr-FR" dirty="0"/>
              <a:t>, où </a:t>
            </a:r>
            <a:r>
              <a:rPr lang="fr-FR" i="1" dirty="0"/>
              <a:t>n</a:t>
            </a:r>
            <a:r>
              <a:rPr lang="fr-FR" dirty="0"/>
              <a:t> est un entier permettant de créer un nom de contrainte unique.</a:t>
            </a:r>
          </a:p>
          <a:p>
            <a:pPr lvl="1">
              <a:tabLst/>
            </a:pPr>
            <a:r>
              <a:rPr lang="fr-FR" dirty="0"/>
              <a:t>Il est possible de définir les contraintes au moment de la création de la table ou plus tard. </a:t>
            </a:r>
          </a:p>
          <a:p>
            <a:pPr lvl="1">
              <a:tabLst/>
            </a:pPr>
            <a:r>
              <a:rPr lang="fr-FR" dirty="0"/>
              <a:t>Vous pouvez retrouver les contraintes définies pour une table spécifique en consultant la table  USER_CONSTRAINTS du dictionnaire de données.</a:t>
            </a:r>
          </a:p>
          <a:p>
            <a:pPr>
              <a:tabLst/>
            </a:pPr>
            <a:endParaRPr lang="fr-FR" b="0" dirty="0">
              <a:latin typeface="Times New Roman" pitchFamily="18" charset="0"/>
            </a:endParaRPr>
          </a:p>
        </p:txBody>
      </p:sp>
      <p:sp>
        <p:nvSpPr>
          <p:cNvPr id="12291" name="Rectangle 3"/>
          <p:cNvSpPr>
            <a:spLocks noGrp="1" noRot="1" noChangeAspect="1" noChangeArrowheads="1" noTextEdit="1"/>
          </p:cNvSpPr>
          <p:nvPr>
            <p:ph type="sldImg"/>
          </p:nvPr>
        </p:nvSpPr>
        <p:spPr>
          <a:xfrm>
            <a:off x="488950" y="160338"/>
            <a:ext cx="5876925" cy="4406900"/>
          </a:xfrm>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3882442" y="1"/>
            <a:ext cx="2977192" cy="459713"/>
          </a:xfrm>
          <a:prstGeom prst="rect">
            <a:avLst/>
          </a:prstGeom>
          <a:noFill/>
          <a:ln w="9525">
            <a:noFill/>
            <a:miter lim="800000"/>
            <a:headEnd/>
            <a:tailEnd/>
          </a:ln>
          <a:effectLst/>
        </p:spPr>
        <p:txBody>
          <a:bodyPr wrap="none" anchor="ctr"/>
          <a:lstStyle/>
          <a:p>
            <a:endParaRPr lang="fr-FR"/>
          </a:p>
        </p:txBody>
      </p:sp>
      <p:sp>
        <p:nvSpPr>
          <p:cNvPr id="12291" name="Rectangle 3"/>
          <p:cNvSpPr>
            <a:spLocks noChangeArrowheads="1"/>
          </p:cNvSpPr>
          <p:nvPr/>
        </p:nvSpPr>
        <p:spPr bwMode="auto">
          <a:xfrm>
            <a:off x="-3268" y="1"/>
            <a:ext cx="2973924" cy="459713"/>
          </a:xfrm>
          <a:prstGeom prst="rect">
            <a:avLst/>
          </a:prstGeom>
          <a:noFill/>
          <a:ln w="9525">
            <a:noFill/>
            <a:miter lim="800000"/>
            <a:headEnd/>
            <a:tailEnd/>
          </a:ln>
          <a:effectLst/>
        </p:spPr>
        <p:txBody>
          <a:bodyPr wrap="none" anchor="ctr"/>
          <a:lstStyle/>
          <a:p>
            <a:endParaRPr lang="fr-FR"/>
          </a:p>
        </p:txBody>
      </p:sp>
      <p:sp>
        <p:nvSpPr>
          <p:cNvPr id="12292" name="Rectangle 4"/>
          <p:cNvSpPr>
            <a:spLocks noGrp="1" noChangeArrowheads="1"/>
          </p:cNvSpPr>
          <p:nvPr>
            <p:ph type="body" idx="1"/>
          </p:nvPr>
        </p:nvSpPr>
        <p:spPr>
          <a:noFill/>
          <a:ln/>
        </p:spPr>
        <p:txBody>
          <a:bodyPr/>
          <a:lstStyle/>
          <a:p>
            <a:pPr>
              <a:tabLst/>
            </a:pPr>
            <a:r>
              <a:rPr lang="fr-FR" dirty="0"/>
              <a:t>Règles de Dénomination</a:t>
            </a:r>
          </a:p>
          <a:p>
            <a:pPr lvl="1">
              <a:tabLst/>
            </a:pPr>
            <a:r>
              <a:rPr lang="fr-FR" dirty="0"/>
              <a:t>Nommez les tables et colonnes de votre base de données en suivant les règles de dénomination applicables à tous les objets d'une base de données </a:t>
            </a:r>
            <a:r>
              <a:rPr lang="fr-FR" dirty="0" smtClean="0"/>
              <a:t>Oracle.</a:t>
            </a:r>
            <a:endParaRPr lang="fr-FR" dirty="0"/>
          </a:p>
          <a:p>
            <a:pPr lvl="2">
              <a:tabLst/>
            </a:pPr>
            <a:r>
              <a:rPr lang="fr-FR" dirty="0"/>
              <a:t>Les noms de table et de colonnes doivent commencer par une lettre et peuvent comprendre de 1 à 30 caractères.</a:t>
            </a:r>
          </a:p>
          <a:p>
            <a:pPr lvl="2">
              <a:tabLst/>
            </a:pPr>
            <a:r>
              <a:rPr lang="fr-FR" dirty="0"/>
              <a:t>Les noms ne doivent pas contenir d'autres caractères que les caractères A à Z, a à z, 0 à 9, _ (trait de soulignement), $ et # (caractères autorisés, mais déconseillés).</a:t>
            </a:r>
          </a:p>
          <a:p>
            <a:pPr lvl="2">
              <a:tabLst/>
            </a:pPr>
            <a:r>
              <a:rPr lang="fr-FR" dirty="0"/>
              <a:t>Les noms ne doivent pas être utilisés pour nommer plusieurs objets appartenant au même utilisateur </a:t>
            </a:r>
            <a:r>
              <a:rPr lang="fr-FR" dirty="0" smtClean="0"/>
              <a:t>Oracle </a:t>
            </a:r>
            <a:r>
              <a:rPr lang="fr-FR" dirty="0"/>
              <a:t>Server.</a:t>
            </a:r>
          </a:p>
          <a:p>
            <a:pPr lvl="2">
              <a:tabLst/>
            </a:pPr>
            <a:r>
              <a:rPr lang="fr-FR" dirty="0"/>
              <a:t>Ces noms ne doivent pas être des mots réservés Oracle8 Server.</a:t>
            </a:r>
          </a:p>
          <a:p>
            <a:pPr>
              <a:tabLst/>
            </a:pPr>
            <a:r>
              <a:rPr lang="fr-FR" dirty="0"/>
              <a:t>Conseils</a:t>
            </a:r>
          </a:p>
          <a:p>
            <a:pPr lvl="2">
              <a:tabLst/>
            </a:pPr>
            <a:r>
              <a:rPr lang="fr-FR" dirty="0"/>
              <a:t>Utilisez des noms parlants.</a:t>
            </a:r>
          </a:p>
          <a:p>
            <a:pPr lvl="2">
              <a:tabLst/>
            </a:pPr>
            <a:r>
              <a:rPr lang="fr-FR" dirty="0"/>
              <a:t>Utilisez une dénomination uniforme pour des entités identiques appartenant à des tables différentes. Par exemple, la colonne numéro du département s'appelle DEPTNO dans la table EMP et dans la table DEPT.</a:t>
            </a:r>
          </a:p>
          <a:p>
            <a:pPr lvl="1">
              <a:tabLst/>
            </a:pPr>
            <a:r>
              <a:rPr lang="fr-FR" b="1" dirty="0"/>
              <a:t>Remarque :</a:t>
            </a:r>
            <a:r>
              <a:rPr lang="fr-FR" dirty="0"/>
              <a:t> les majuscules et minuscules ne sont pas différenciées dans les noms. Par exemple, EMP est identique à </a:t>
            </a:r>
            <a:r>
              <a:rPr lang="fr-FR" dirty="0" err="1"/>
              <a:t>eMP</a:t>
            </a:r>
            <a:r>
              <a:rPr lang="fr-FR" dirty="0"/>
              <a:t> ou </a:t>
            </a:r>
            <a:r>
              <a:rPr lang="fr-FR" dirty="0" err="1"/>
              <a:t>eMp</a:t>
            </a:r>
            <a:r>
              <a:rPr lang="fr-FR" dirty="0" smtClean="0"/>
              <a:t>.</a:t>
            </a:r>
            <a:endParaRPr lang="fr-FR" dirty="0"/>
          </a:p>
        </p:txBody>
      </p:sp>
      <p:sp>
        <p:nvSpPr>
          <p:cNvPr id="12293" name="Rectangle 5"/>
          <p:cNvSpPr>
            <a:spLocks noGrp="1" noRot="1" noChangeAspect="1" noChangeArrowheads="1" noTextEdit="1"/>
          </p:cNvSpPr>
          <p:nvPr>
            <p:ph type="sldImg"/>
          </p:nvPr>
        </p:nvSpPr>
        <p:spPr>
          <a:xfrm>
            <a:off x="484188" y="155575"/>
            <a:ext cx="5883275" cy="4411663"/>
          </a:xfrm>
          <a:ln cap="flat"/>
        </p:spPr>
      </p:sp>
      <p:grpSp>
        <p:nvGrpSpPr>
          <p:cNvPr id="2" name="Group 19"/>
          <p:cNvGrpSpPr>
            <a:grpSpLocks/>
          </p:cNvGrpSpPr>
          <p:nvPr/>
        </p:nvGrpSpPr>
        <p:grpSpPr bwMode="auto">
          <a:xfrm>
            <a:off x="215692" y="7948156"/>
            <a:ext cx="297392" cy="291200"/>
            <a:chOff x="132" y="5377"/>
            <a:chExt cx="182" cy="197"/>
          </a:xfrm>
        </p:grpSpPr>
        <p:sp>
          <p:nvSpPr>
            <p:cNvPr id="12294" name="Freeform 6"/>
            <p:cNvSpPr>
              <a:spLocks/>
            </p:cNvSpPr>
            <p:nvPr/>
          </p:nvSpPr>
          <p:spPr bwMode="auto">
            <a:xfrm>
              <a:off x="132" y="5377"/>
              <a:ext cx="174" cy="189"/>
            </a:xfrm>
            <a:custGeom>
              <a:avLst/>
              <a:gdLst/>
              <a:ahLst/>
              <a:cxnLst>
                <a:cxn ang="0">
                  <a:pos x="173" y="188"/>
                </a:cxn>
                <a:cxn ang="0">
                  <a:pos x="173" y="0"/>
                </a:cxn>
                <a:cxn ang="0">
                  <a:pos x="0" y="0"/>
                </a:cxn>
                <a:cxn ang="0">
                  <a:pos x="0" y="188"/>
                </a:cxn>
                <a:cxn ang="0">
                  <a:pos x="173" y="188"/>
                </a:cxn>
              </a:cxnLst>
              <a:rect l="0" t="0" r="r" b="b"/>
              <a:pathLst>
                <a:path w="174" h="189">
                  <a:moveTo>
                    <a:pt x="173" y="188"/>
                  </a:moveTo>
                  <a:lnTo>
                    <a:pt x="173" y="0"/>
                  </a:lnTo>
                  <a:lnTo>
                    <a:pt x="0" y="0"/>
                  </a:lnTo>
                  <a:lnTo>
                    <a:pt x="0" y="188"/>
                  </a:lnTo>
                  <a:lnTo>
                    <a:pt x="173" y="188"/>
                  </a:lnTo>
                </a:path>
              </a:pathLst>
            </a:custGeom>
            <a:solidFill>
              <a:srgbClr val="000000"/>
            </a:solidFill>
            <a:ln w="9525" cap="rnd">
              <a:noFill/>
              <a:round/>
              <a:headEnd/>
              <a:tailEnd/>
            </a:ln>
            <a:effectLst/>
          </p:spPr>
          <p:txBody>
            <a:bodyPr/>
            <a:lstStyle/>
            <a:p>
              <a:endParaRPr lang="fr-FR"/>
            </a:p>
          </p:txBody>
        </p:sp>
        <p:sp>
          <p:nvSpPr>
            <p:cNvPr id="12295" name="Freeform 7"/>
            <p:cNvSpPr>
              <a:spLocks/>
            </p:cNvSpPr>
            <p:nvPr/>
          </p:nvSpPr>
          <p:spPr bwMode="auto">
            <a:xfrm>
              <a:off x="192" y="5449"/>
              <a:ext cx="68" cy="38"/>
            </a:xfrm>
            <a:custGeom>
              <a:avLst/>
              <a:gdLst/>
              <a:ahLst/>
              <a:cxnLst>
                <a:cxn ang="0">
                  <a:pos x="67" y="7"/>
                </a:cxn>
                <a:cxn ang="0">
                  <a:pos x="64" y="0"/>
                </a:cxn>
                <a:cxn ang="0">
                  <a:pos x="0" y="29"/>
                </a:cxn>
                <a:cxn ang="0">
                  <a:pos x="2" y="37"/>
                </a:cxn>
                <a:cxn ang="0">
                  <a:pos x="67" y="7"/>
                </a:cxn>
              </a:cxnLst>
              <a:rect l="0" t="0" r="r" b="b"/>
              <a:pathLst>
                <a:path w="68" h="38">
                  <a:moveTo>
                    <a:pt x="67" y="7"/>
                  </a:moveTo>
                  <a:lnTo>
                    <a:pt x="64" y="0"/>
                  </a:lnTo>
                  <a:lnTo>
                    <a:pt x="0" y="29"/>
                  </a:lnTo>
                  <a:lnTo>
                    <a:pt x="2" y="37"/>
                  </a:lnTo>
                  <a:lnTo>
                    <a:pt x="67" y="7"/>
                  </a:lnTo>
                </a:path>
              </a:pathLst>
            </a:custGeom>
            <a:solidFill>
              <a:srgbClr val="FFFFFF"/>
            </a:solidFill>
            <a:ln w="9525" cap="rnd">
              <a:noFill/>
              <a:round/>
              <a:headEnd/>
              <a:tailEnd/>
            </a:ln>
            <a:effectLst/>
          </p:spPr>
          <p:txBody>
            <a:bodyPr/>
            <a:lstStyle/>
            <a:p>
              <a:endParaRPr lang="fr-FR"/>
            </a:p>
          </p:txBody>
        </p:sp>
        <p:sp>
          <p:nvSpPr>
            <p:cNvPr id="12296" name="Freeform 8"/>
            <p:cNvSpPr>
              <a:spLocks/>
            </p:cNvSpPr>
            <p:nvPr/>
          </p:nvSpPr>
          <p:spPr bwMode="auto">
            <a:xfrm>
              <a:off x="200" y="5464"/>
              <a:ext cx="67" cy="40"/>
            </a:xfrm>
            <a:custGeom>
              <a:avLst/>
              <a:gdLst/>
              <a:ahLst/>
              <a:cxnLst>
                <a:cxn ang="0">
                  <a:pos x="66" y="7"/>
                </a:cxn>
                <a:cxn ang="0">
                  <a:pos x="63" y="0"/>
                </a:cxn>
                <a:cxn ang="0">
                  <a:pos x="0" y="31"/>
                </a:cxn>
                <a:cxn ang="0">
                  <a:pos x="2" y="39"/>
                </a:cxn>
                <a:cxn ang="0">
                  <a:pos x="66" y="7"/>
                </a:cxn>
              </a:cxnLst>
              <a:rect l="0" t="0" r="r" b="b"/>
              <a:pathLst>
                <a:path w="67" h="40">
                  <a:moveTo>
                    <a:pt x="66" y="7"/>
                  </a:moveTo>
                  <a:lnTo>
                    <a:pt x="63" y="0"/>
                  </a:lnTo>
                  <a:lnTo>
                    <a:pt x="0" y="31"/>
                  </a:lnTo>
                  <a:lnTo>
                    <a:pt x="2" y="39"/>
                  </a:lnTo>
                  <a:lnTo>
                    <a:pt x="66" y="7"/>
                  </a:lnTo>
                </a:path>
              </a:pathLst>
            </a:custGeom>
            <a:solidFill>
              <a:srgbClr val="FFFFFF"/>
            </a:solidFill>
            <a:ln w="9525" cap="rnd">
              <a:noFill/>
              <a:round/>
              <a:headEnd/>
              <a:tailEnd/>
            </a:ln>
            <a:effectLst/>
          </p:spPr>
          <p:txBody>
            <a:bodyPr/>
            <a:lstStyle/>
            <a:p>
              <a:endParaRPr lang="fr-FR"/>
            </a:p>
          </p:txBody>
        </p:sp>
        <p:sp>
          <p:nvSpPr>
            <p:cNvPr id="12297" name="Freeform 9"/>
            <p:cNvSpPr>
              <a:spLocks/>
            </p:cNvSpPr>
            <p:nvPr/>
          </p:nvSpPr>
          <p:spPr bwMode="auto">
            <a:xfrm>
              <a:off x="206" y="5482"/>
              <a:ext cx="66" cy="38"/>
            </a:xfrm>
            <a:custGeom>
              <a:avLst/>
              <a:gdLst/>
              <a:ahLst/>
              <a:cxnLst>
                <a:cxn ang="0">
                  <a:pos x="65" y="7"/>
                </a:cxn>
                <a:cxn ang="0">
                  <a:pos x="62" y="0"/>
                </a:cxn>
                <a:cxn ang="0">
                  <a:pos x="0" y="29"/>
                </a:cxn>
                <a:cxn ang="0">
                  <a:pos x="2" y="37"/>
                </a:cxn>
                <a:cxn ang="0">
                  <a:pos x="65" y="7"/>
                </a:cxn>
              </a:cxnLst>
              <a:rect l="0" t="0" r="r" b="b"/>
              <a:pathLst>
                <a:path w="66" h="38">
                  <a:moveTo>
                    <a:pt x="65" y="7"/>
                  </a:moveTo>
                  <a:lnTo>
                    <a:pt x="62" y="0"/>
                  </a:lnTo>
                  <a:lnTo>
                    <a:pt x="0" y="29"/>
                  </a:lnTo>
                  <a:lnTo>
                    <a:pt x="2" y="37"/>
                  </a:lnTo>
                  <a:lnTo>
                    <a:pt x="65" y="7"/>
                  </a:lnTo>
                </a:path>
              </a:pathLst>
            </a:custGeom>
            <a:solidFill>
              <a:srgbClr val="FFFFFF"/>
            </a:solidFill>
            <a:ln w="9525" cap="rnd">
              <a:noFill/>
              <a:round/>
              <a:headEnd/>
              <a:tailEnd/>
            </a:ln>
            <a:effectLst/>
          </p:spPr>
          <p:txBody>
            <a:bodyPr/>
            <a:lstStyle/>
            <a:p>
              <a:endParaRPr lang="fr-FR"/>
            </a:p>
          </p:txBody>
        </p:sp>
        <p:sp>
          <p:nvSpPr>
            <p:cNvPr id="12298" name="Freeform 10"/>
            <p:cNvSpPr>
              <a:spLocks/>
            </p:cNvSpPr>
            <p:nvPr/>
          </p:nvSpPr>
          <p:spPr bwMode="auto">
            <a:xfrm>
              <a:off x="214" y="5500"/>
              <a:ext cx="68" cy="38"/>
            </a:xfrm>
            <a:custGeom>
              <a:avLst/>
              <a:gdLst/>
              <a:ahLst/>
              <a:cxnLst>
                <a:cxn ang="0">
                  <a:pos x="67" y="7"/>
                </a:cxn>
                <a:cxn ang="0">
                  <a:pos x="64" y="0"/>
                </a:cxn>
                <a:cxn ang="0">
                  <a:pos x="0" y="29"/>
                </a:cxn>
                <a:cxn ang="0">
                  <a:pos x="2" y="37"/>
                </a:cxn>
                <a:cxn ang="0">
                  <a:pos x="67" y="7"/>
                </a:cxn>
              </a:cxnLst>
              <a:rect l="0" t="0" r="r" b="b"/>
              <a:pathLst>
                <a:path w="68" h="38">
                  <a:moveTo>
                    <a:pt x="67" y="7"/>
                  </a:moveTo>
                  <a:lnTo>
                    <a:pt x="64" y="0"/>
                  </a:lnTo>
                  <a:lnTo>
                    <a:pt x="0" y="29"/>
                  </a:lnTo>
                  <a:lnTo>
                    <a:pt x="2" y="37"/>
                  </a:lnTo>
                  <a:lnTo>
                    <a:pt x="67" y="7"/>
                  </a:lnTo>
                </a:path>
              </a:pathLst>
            </a:custGeom>
            <a:solidFill>
              <a:srgbClr val="FFFFFF"/>
            </a:solidFill>
            <a:ln w="9525" cap="rnd">
              <a:noFill/>
              <a:round/>
              <a:headEnd/>
              <a:tailEnd/>
            </a:ln>
            <a:effectLst/>
          </p:spPr>
          <p:txBody>
            <a:bodyPr/>
            <a:lstStyle/>
            <a:p>
              <a:endParaRPr lang="fr-FR"/>
            </a:p>
          </p:txBody>
        </p:sp>
        <p:sp>
          <p:nvSpPr>
            <p:cNvPr id="12299" name="Freeform 11"/>
            <p:cNvSpPr>
              <a:spLocks/>
            </p:cNvSpPr>
            <p:nvPr/>
          </p:nvSpPr>
          <p:spPr bwMode="auto">
            <a:xfrm>
              <a:off x="222" y="5517"/>
              <a:ext cx="67" cy="40"/>
            </a:xfrm>
            <a:custGeom>
              <a:avLst/>
              <a:gdLst/>
              <a:ahLst/>
              <a:cxnLst>
                <a:cxn ang="0">
                  <a:pos x="66" y="7"/>
                </a:cxn>
                <a:cxn ang="0">
                  <a:pos x="63" y="0"/>
                </a:cxn>
                <a:cxn ang="0">
                  <a:pos x="0" y="31"/>
                </a:cxn>
                <a:cxn ang="0">
                  <a:pos x="2" y="39"/>
                </a:cxn>
                <a:cxn ang="0">
                  <a:pos x="66" y="7"/>
                </a:cxn>
              </a:cxnLst>
              <a:rect l="0" t="0" r="r" b="b"/>
              <a:pathLst>
                <a:path w="67" h="40">
                  <a:moveTo>
                    <a:pt x="66" y="7"/>
                  </a:moveTo>
                  <a:lnTo>
                    <a:pt x="63" y="0"/>
                  </a:lnTo>
                  <a:lnTo>
                    <a:pt x="0" y="31"/>
                  </a:lnTo>
                  <a:lnTo>
                    <a:pt x="2" y="39"/>
                  </a:lnTo>
                  <a:lnTo>
                    <a:pt x="66" y="7"/>
                  </a:lnTo>
                </a:path>
              </a:pathLst>
            </a:custGeom>
            <a:solidFill>
              <a:srgbClr val="FFFFFF"/>
            </a:solidFill>
            <a:ln w="9525" cap="rnd">
              <a:noFill/>
              <a:round/>
              <a:headEnd/>
              <a:tailEnd/>
            </a:ln>
            <a:effectLst/>
          </p:spPr>
          <p:txBody>
            <a:bodyPr/>
            <a:lstStyle/>
            <a:p>
              <a:endParaRPr lang="fr-FR"/>
            </a:p>
          </p:txBody>
        </p:sp>
        <p:sp>
          <p:nvSpPr>
            <p:cNvPr id="12300" name="Freeform 12"/>
            <p:cNvSpPr>
              <a:spLocks/>
            </p:cNvSpPr>
            <p:nvPr/>
          </p:nvSpPr>
          <p:spPr bwMode="auto">
            <a:xfrm>
              <a:off x="153" y="5408"/>
              <a:ext cx="117" cy="61"/>
            </a:xfrm>
            <a:custGeom>
              <a:avLst/>
              <a:gdLst/>
              <a:ahLst/>
              <a:cxnLst>
                <a:cxn ang="0">
                  <a:pos x="116" y="7"/>
                </a:cxn>
                <a:cxn ang="0">
                  <a:pos x="114" y="0"/>
                </a:cxn>
                <a:cxn ang="0">
                  <a:pos x="0" y="52"/>
                </a:cxn>
                <a:cxn ang="0">
                  <a:pos x="2" y="60"/>
                </a:cxn>
                <a:cxn ang="0">
                  <a:pos x="116" y="7"/>
                </a:cxn>
              </a:cxnLst>
              <a:rect l="0" t="0" r="r" b="b"/>
              <a:pathLst>
                <a:path w="117" h="61">
                  <a:moveTo>
                    <a:pt x="116" y="7"/>
                  </a:moveTo>
                  <a:lnTo>
                    <a:pt x="114" y="0"/>
                  </a:lnTo>
                  <a:lnTo>
                    <a:pt x="0" y="52"/>
                  </a:lnTo>
                  <a:lnTo>
                    <a:pt x="2" y="60"/>
                  </a:lnTo>
                  <a:lnTo>
                    <a:pt x="116" y="7"/>
                  </a:lnTo>
                </a:path>
              </a:pathLst>
            </a:custGeom>
            <a:solidFill>
              <a:srgbClr val="FFFFFF"/>
            </a:solidFill>
            <a:ln w="9525" cap="rnd">
              <a:noFill/>
              <a:round/>
              <a:headEnd/>
              <a:tailEnd/>
            </a:ln>
            <a:effectLst/>
          </p:spPr>
          <p:txBody>
            <a:bodyPr/>
            <a:lstStyle/>
            <a:p>
              <a:endParaRPr lang="fr-FR"/>
            </a:p>
          </p:txBody>
        </p:sp>
        <p:sp>
          <p:nvSpPr>
            <p:cNvPr id="12301" name="Freeform 13"/>
            <p:cNvSpPr>
              <a:spLocks/>
            </p:cNvSpPr>
            <p:nvPr/>
          </p:nvSpPr>
          <p:spPr bwMode="auto">
            <a:xfrm>
              <a:off x="136" y="5394"/>
              <a:ext cx="120" cy="64"/>
            </a:xfrm>
            <a:custGeom>
              <a:avLst/>
              <a:gdLst/>
              <a:ahLst/>
              <a:cxnLst>
                <a:cxn ang="0">
                  <a:pos x="119" y="7"/>
                </a:cxn>
                <a:cxn ang="0">
                  <a:pos x="116" y="0"/>
                </a:cxn>
                <a:cxn ang="0">
                  <a:pos x="0" y="55"/>
                </a:cxn>
                <a:cxn ang="0">
                  <a:pos x="1" y="63"/>
                </a:cxn>
                <a:cxn ang="0">
                  <a:pos x="119" y="7"/>
                </a:cxn>
              </a:cxnLst>
              <a:rect l="0" t="0" r="r" b="b"/>
              <a:pathLst>
                <a:path w="120" h="64">
                  <a:moveTo>
                    <a:pt x="119" y="7"/>
                  </a:moveTo>
                  <a:lnTo>
                    <a:pt x="116" y="0"/>
                  </a:lnTo>
                  <a:lnTo>
                    <a:pt x="0" y="55"/>
                  </a:lnTo>
                  <a:lnTo>
                    <a:pt x="1" y="63"/>
                  </a:lnTo>
                  <a:lnTo>
                    <a:pt x="119" y="7"/>
                  </a:lnTo>
                </a:path>
              </a:pathLst>
            </a:custGeom>
            <a:solidFill>
              <a:srgbClr val="FFFFFF"/>
            </a:solidFill>
            <a:ln w="9525" cap="rnd">
              <a:noFill/>
              <a:round/>
              <a:headEnd/>
              <a:tailEnd/>
            </a:ln>
            <a:effectLst/>
          </p:spPr>
          <p:txBody>
            <a:bodyPr/>
            <a:lstStyle/>
            <a:p>
              <a:endParaRPr lang="fr-FR"/>
            </a:p>
          </p:txBody>
        </p:sp>
        <p:sp>
          <p:nvSpPr>
            <p:cNvPr id="12302" name="Freeform 14"/>
            <p:cNvSpPr>
              <a:spLocks/>
            </p:cNvSpPr>
            <p:nvPr/>
          </p:nvSpPr>
          <p:spPr bwMode="auto">
            <a:xfrm>
              <a:off x="260" y="5410"/>
              <a:ext cx="54" cy="112"/>
            </a:xfrm>
            <a:custGeom>
              <a:avLst/>
              <a:gdLst/>
              <a:ahLst/>
              <a:cxnLst>
                <a:cxn ang="0">
                  <a:pos x="46" y="111"/>
                </a:cxn>
                <a:cxn ang="0">
                  <a:pos x="53" y="107"/>
                </a:cxn>
                <a:cxn ang="0">
                  <a:pos x="7" y="0"/>
                </a:cxn>
                <a:cxn ang="0">
                  <a:pos x="0" y="3"/>
                </a:cxn>
                <a:cxn ang="0">
                  <a:pos x="46" y="111"/>
                </a:cxn>
              </a:cxnLst>
              <a:rect l="0" t="0" r="r" b="b"/>
              <a:pathLst>
                <a:path w="54" h="112">
                  <a:moveTo>
                    <a:pt x="46" y="111"/>
                  </a:moveTo>
                  <a:lnTo>
                    <a:pt x="53" y="107"/>
                  </a:lnTo>
                  <a:lnTo>
                    <a:pt x="7" y="0"/>
                  </a:lnTo>
                  <a:lnTo>
                    <a:pt x="0" y="3"/>
                  </a:lnTo>
                  <a:lnTo>
                    <a:pt x="46" y="111"/>
                  </a:lnTo>
                </a:path>
              </a:pathLst>
            </a:custGeom>
            <a:solidFill>
              <a:srgbClr val="FFFFFF"/>
            </a:solidFill>
            <a:ln w="9525" cap="rnd">
              <a:noFill/>
              <a:round/>
              <a:headEnd/>
              <a:tailEnd/>
            </a:ln>
            <a:effectLst/>
          </p:spPr>
          <p:txBody>
            <a:bodyPr/>
            <a:lstStyle/>
            <a:p>
              <a:endParaRPr lang="fr-FR"/>
            </a:p>
          </p:txBody>
        </p:sp>
        <p:sp>
          <p:nvSpPr>
            <p:cNvPr id="12303" name="Freeform 15"/>
            <p:cNvSpPr>
              <a:spLocks/>
            </p:cNvSpPr>
            <p:nvPr/>
          </p:nvSpPr>
          <p:spPr bwMode="auto">
            <a:xfrm>
              <a:off x="153" y="5458"/>
              <a:ext cx="51" cy="116"/>
            </a:xfrm>
            <a:custGeom>
              <a:avLst/>
              <a:gdLst/>
              <a:ahLst/>
              <a:cxnLst>
                <a:cxn ang="0">
                  <a:pos x="43" y="115"/>
                </a:cxn>
                <a:cxn ang="0">
                  <a:pos x="50" y="110"/>
                </a:cxn>
                <a:cxn ang="0">
                  <a:pos x="6" y="0"/>
                </a:cxn>
                <a:cxn ang="0">
                  <a:pos x="0" y="4"/>
                </a:cxn>
                <a:cxn ang="0">
                  <a:pos x="43" y="115"/>
                </a:cxn>
              </a:cxnLst>
              <a:rect l="0" t="0" r="r" b="b"/>
              <a:pathLst>
                <a:path w="51" h="116">
                  <a:moveTo>
                    <a:pt x="43" y="115"/>
                  </a:moveTo>
                  <a:lnTo>
                    <a:pt x="50" y="110"/>
                  </a:lnTo>
                  <a:lnTo>
                    <a:pt x="6" y="0"/>
                  </a:lnTo>
                  <a:lnTo>
                    <a:pt x="0" y="4"/>
                  </a:lnTo>
                  <a:lnTo>
                    <a:pt x="43" y="115"/>
                  </a:lnTo>
                </a:path>
              </a:pathLst>
            </a:custGeom>
            <a:solidFill>
              <a:srgbClr val="FFFFFF"/>
            </a:solidFill>
            <a:ln w="9525" cap="rnd">
              <a:noFill/>
              <a:round/>
              <a:headEnd/>
              <a:tailEnd/>
            </a:ln>
            <a:effectLst/>
          </p:spPr>
          <p:txBody>
            <a:bodyPr/>
            <a:lstStyle/>
            <a:p>
              <a:endParaRPr lang="fr-FR"/>
            </a:p>
          </p:txBody>
        </p:sp>
        <p:sp>
          <p:nvSpPr>
            <p:cNvPr id="12304" name="Freeform 16"/>
            <p:cNvSpPr>
              <a:spLocks/>
            </p:cNvSpPr>
            <p:nvPr/>
          </p:nvSpPr>
          <p:spPr bwMode="auto">
            <a:xfrm>
              <a:off x="132" y="5451"/>
              <a:ext cx="57" cy="123"/>
            </a:xfrm>
            <a:custGeom>
              <a:avLst/>
              <a:gdLst/>
              <a:ahLst/>
              <a:cxnLst>
                <a:cxn ang="0">
                  <a:pos x="49" y="122"/>
                </a:cxn>
                <a:cxn ang="0">
                  <a:pos x="56" y="118"/>
                </a:cxn>
                <a:cxn ang="0">
                  <a:pos x="5" y="0"/>
                </a:cxn>
                <a:cxn ang="0">
                  <a:pos x="0" y="3"/>
                </a:cxn>
                <a:cxn ang="0">
                  <a:pos x="49" y="122"/>
                </a:cxn>
              </a:cxnLst>
              <a:rect l="0" t="0" r="r" b="b"/>
              <a:pathLst>
                <a:path w="57" h="123">
                  <a:moveTo>
                    <a:pt x="49" y="122"/>
                  </a:moveTo>
                  <a:lnTo>
                    <a:pt x="56" y="118"/>
                  </a:lnTo>
                  <a:lnTo>
                    <a:pt x="5" y="0"/>
                  </a:lnTo>
                  <a:lnTo>
                    <a:pt x="0" y="3"/>
                  </a:lnTo>
                  <a:lnTo>
                    <a:pt x="49" y="122"/>
                  </a:lnTo>
                </a:path>
              </a:pathLst>
            </a:custGeom>
            <a:solidFill>
              <a:srgbClr val="FFFFFF"/>
            </a:solidFill>
            <a:ln w="9525" cap="rnd">
              <a:noFill/>
              <a:round/>
              <a:headEnd/>
              <a:tailEnd/>
            </a:ln>
            <a:effectLst/>
          </p:spPr>
          <p:txBody>
            <a:bodyPr/>
            <a:lstStyle/>
            <a:p>
              <a:endParaRPr lang="fr-FR"/>
            </a:p>
          </p:txBody>
        </p:sp>
        <p:sp>
          <p:nvSpPr>
            <p:cNvPr id="12305" name="Freeform 17"/>
            <p:cNvSpPr>
              <a:spLocks/>
            </p:cNvSpPr>
            <p:nvPr/>
          </p:nvSpPr>
          <p:spPr bwMode="auto">
            <a:xfrm>
              <a:off x="135" y="5451"/>
              <a:ext cx="27" cy="17"/>
            </a:xfrm>
            <a:custGeom>
              <a:avLst/>
              <a:gdLst/>
              <a:ahLst/>
              <a:cxnLst>
                <a:cxn ang="0">
                  <a:pos x="22" y="16"/>
                </a:cxn>
                <a:cxn ang="0">
                  <a:pos x="26" y="9"/>
                </a:cxn>
                <a:cxn ang="0">
                  <a:pos x="4" y="0"/>
                </a:cxn>
                <a:cxn ang="0">
                  <a:pos x="0" y="6"/>
                </a:cxn>
                <a:cxn ang="0">
                  <a:pos x="22" y="16"/>
                </a:cxn>
              </a:cxnLst>
              <a:rect l="0" t="0" r="r" b="b"/>
              <a:pathLst>
                <a:path w="27" h="17">
                  <a:moveTo>
                    <a:pt x="22" y="16"/>
                  </a:moveTo>
                  <a:lnTo>
                    <a:pt x="26" y="9"/>
                  </a:lnTo>
                  <a:lnTo>
                    <a:pt x="4" y="0"/>
                  </a:lnTo>
                  <a:lnTo>
                    <a:pt x="0" y="6"/>
                  </a:lnTo>
                  <a:lnTo>
                    <a:pt x="22" y="16"/>
                  </a:lnTo>
                </a:path>
              </a:pathLst>
            </a:custGeom>
            <a:solidFill>
              <a:srgbClr val="FFFFFF"/>
            </a:solidFill>
            <a:ln w="9525" cap="rnd">
              <a:noFill/>
              <a:round/>
              <a:headEnd/>
              <a:tailEnd/>
            </a:ln>
            <a:effectLst/>
          </p:spPr>
          <p:txBody>
            <a:bodyPr/>
            <a:lstStyle/>
            <a:p>
              <a:endParaRPr lang="fr-FR"/>
            </a:p>
          </p:txBody>
        </p:sp>
        <p:sp>
          <p:nvSpPr>
            <p:cNvPr id="12306" name="Freeform 18"/>
            <p:cNvSpPr>
              <a:spLocks/>
            </p:cNvSpPr>
            <p:nvPr/>
          </p:nvSpPr>
          <p:spPr bwMode="auto">
            <a:xfrm>
              <a:off x="240" y="5402"/>
              <a:ext cx="27" cy="20"/>
            </a:xfrm>
            <a:custGeom>
              <a:avLst/>
              <a:gdLst/>
              <a:ahLst/>
              <a:cxnLst>
                <a:cxn ang="0">
                  <a:pos x="22" y="19"/>
                </a:cxn>
                <a:cxn ang="0">
                  <a:pos x="26" y="11"/>
                </a:cxn>
                <a:cxn ang="0">
                  <a:pos x="4" y="0"/>
                </a:cxn>
                <a:cxn ang="0">
                  <a:pos x="0" y="6"/>
                </a:cxn>
                <a:cxn ang="0">
                  <a:pos x="22" y="19"/>
                </a:cxn>
              </a:cxnLst>
              <a:rect l="0" t="0" r="r" b="b"/>
              <a:pathLst>
                <a:path w="27" h="20">
                  <a:moveTo>
                    <a:pt x="22" y="19"/>
                  </a:moveTo>
                  <a:lnTo>
                    <a:pt x="26" y="11"/>
                  </a:lnTo>
                  <a:lnTo>
                    <a:pt x="4" y="0"/>
                  </a:lnTo>
                  <a:lnTo>
                    <a:pt x="0" y="6"/>
                  </a:lnTo>
                  <a:lnTo>
                    <a:pt x="22" y="19"/>
                  </a:lnTo>
                </a:path>
              </a:pathLst>
            </a:custGeom>
            <a:solidFill>
              <a:srgbClr val="FFFFFF"/>
            </a:solidFill>
            <a:ln w="9525" cap="rnd">
              <a:noFill/>
              <a:round/>
              <a:headEnd/>
              <a:tailEnd/>
            </a:ln>
            <a:effectLst/>
          </p:spPr>
          <p:txBody>
            <a:bodyPr/>
            <a:lstStyle/>
            <a:p>
              <a:endParaRPr lang="fr-FR"/>
            </a:p>
          </p:txBody>
        </p:sp>
      </p:gr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xfrm>
            <a:off x="488950" y="160338"/>
            <a:ext cx="5876925" cy="4406900"/>
          </a:xfrm>
          <a:ln cap="flat"/>
        </p:spPr>
      </p:sp>
      <p:sp>
        <p:nvSpPr>
          <p:cNvPr id="14339" name="Rectangle 3"/>
          <p:cNvSpPr>
            <a:spLocks noGrp="1" noChangeArrowheads="1"/>
          </p:cNvSpPr>
          <p:nvPr>
            <p:ph type="body" idx="1"/>
          </p:nvPr>
        </p:nvSpPr>
        <p:spPr>
          <a:noFill/>
          <a:ln/>
        </p:spPr>
        <p:txBody>
          <a:bodyPr/>
          <a:lstStyle/>
          <a:p>
            <a:r>
              <a:rPr lang="fr-FR" dirty="0"/>
              <a:t>Les Contraintes</a:t>
            </a:r>
          </a:p>
          <a:p>
            <a:pPr lvl="1"/>
            <a:r>
              <a:rPr lang="fr-FR" dirty="0"/>
              <a:t>La diapositive montre la syntaxe utilisée pour définir des contraintes pendant la création d'une table.</a:t>
            </a:r>
          </a:p>
          <a:p>
            <a:pPr lvl="1"/>
            <a:r>
              <a:rPr lang="fr-FR" dirty="0"/>
              <a:t>Dans cette syntaxe :</a:t>
            </a:r>
          </a:p>
          <a:p>
            <a:pPr lvl="1"/>
            <a:r>
              <a:rPr lang="fr-FR" i="1" dirty="0"/>
              <a:t>	</a:t>
            </a:r>
            <a:r>
              <a:rPr lang="fr-FR" i="1" dirty="0" err="1"/>
              <a:t>schema</a:t>
            </a:r>
            <a:r>
              <a:rPr lang="fr-FR" dirty="0"/>
              <a:t>		nom du propriétaire de la table</a:t>
            </a:r>
          </a:p>
          <a:p>
            <a:pPr lvl="1"/>
            <a:r>
              <a:rPr lang="fr-FR" i="1" dirty="0"/>
              <a:t>	table</a:t>
            </a:r>
            <a:r>
              <a:rPr lang="fr-FR" dirty="0"/>
              <a:t>			nom de la table</a:t>
            </a:r>
          </a:p>
          <a:p>
            <a:pPr lvl="1"/>
            <a:r>
              <a:rPr lang="fr-FR" dirty="0"/>
              <a:t>	DEFAULT </a:t>
            </a:r>
            <a:r>
              <a:rPr lang="fr-FR" i="1" dirty="0" err="1"/>
              <a:t>expr</a:t>
            </a:r>
            <a:r>
              <a:rPr lang="fr-FR" i="1" dirty="0"/>
              <a:t>	</a:t>
            </a:r>
            <a:r>
              <a:rPr lang="fr-FR" dirty="0"/>
              <a:t>valeur par défaut à utiliser si une valeur est omise dans l'ordre INSERT </a:t>
            </a:r>
            <a:endParaRPr lang="fr-FR" i="1" dirty="0"/>
          </a:p>
          <a:p>
            <a:pPr lvl="1"/>
            <a:r>
              <a:rPr lang="fr-FR" i="1" dirty="0"/>
              <a:t>	</a:t>
            </a:r>
            <a:r>
              <a:rPr lang="fr-FR" i="1" dirty="0" err="1"/>
              <a:t>column</a:t>
            </a:r>
            <a:r>
              <a:rPr lang="fr-FR" dirty="0"/>
              <a:t>		nom de la colonne</a:t>
            </a:r>
          </a:p>
          <a:p>
            <a:pPr lvl="1"/>
            <a:r>
              <a:rPr lang="fr-FR" dirty="0"/>
              <a:t>	</a:t>
            </a:r>
            <a:r>
              <a:rPr lang="fr-FR" i="1" dirty="0" err="1"/>
              <a:t>datatype</a:t>
            </a:r>
            <a:r>
              <a:rPr lang="fr-FR" dirty="0"/>
              <a:t>		type de données et longueur de la colonne</a:t>
            </a:r>
          </a:p>
          <a:p>
            <a:pPr lvl="1"/>
            <a:r>
              <a:rPr lang="fr-FR" dirty="0"/>
              <a:t>	</a:t>
            </a:r>
            <a:r>
              <a:rPr lang="fr-FR" i="1" dirty="0" err="1"/>
              <a:t>column_constraint</a:t>
            </a:r>
            <a:r>
              <a:rPr lang="fr-FR" dirty="0"/>
              <a:t>	contrainte d'intégrité incluse dans la définition de la colonne</a:t>
            </a:r>
          </a:p>
          <a:p>
            <a:pPr lvl="1"/>
            <a:r>
              <a:rPr lang="fr-FR" i="1" dirty="0"/>
              <a:t>	</a:t>
            </a:r>
            <a:r>
              <a:rPr lang="fr-FR" i="1" dirty="0" err="1"/>
              <a:t>table_constraint</a:t>
            </a:r>
            <a:r>
              <a:rPr lang="fr-FR" dirty="0"/>
              <a:t>	contrainte d'intégrité incluse dans la définition de la </a:t>
            </a:r>
            <a:r>
              <a:rPr lang="fr-FR" dirty="0" smtClean="0"/>
              <a:t>table</a:t>
            </a:r>
            <a:endParaRPr lang="fr-FR" dirty="0"/>
          </a:p>
        </p:txBody>
      </p:sp>
      <p:grpSp>
        <p:nvGrpSpPr>
          <p:cNvPr id="2" name="Group 17"/>
          <p:cNvGrpSpPr>
            <a:grpSpLocks/>
          </p:cNvGrpSpPr>
          <p:nvPr/>
        </p:nvGrpSpPr>
        <p:grpSpPr bwMode="auto">
          <a:xfrm>
            <a:off x="229914" y="7008121"/>
            <a:ext cx="297246" cy="291324"/>
            <a:chOff x="140" y="4715"/>
            <a:chExt cx="181" cy="196"/>
          </a:xfrm>
        </p:grpSpPr>
        <p:sp>
          <p:nvSpPr>
            <p:cNvPr id="14340" name="Freeform 4"/>
            <p:cNvSpPr>
              <a:spLocks/>
            </p:cNvSpPr>
            <p:nvPr/>
          </p:nvSpPr>
          <p:spPr bwMode="auto">
            <a:xfrm>
              <a:off x="140" y="4715"/>
              <a:ext cx="172" cy="187"/>
            </a:xfrm>
            <a:custGeom>
              <a:avLst/>
              <a:gdLst/>
              <a:ahLst/>
              <a:cxnLst>
                <a:cxn ang="0">
                  <a:pos x="171" y="186"/>
                </a:cxn>
                <a:cxn ang="0">
                  <a:pos x="171" y="0"/>
                </a:cxn>
                <a:cxn ang="0">
                  <a:pos x="0" y="0"/>
                </a:cxn>
                <a:cxn ang="0">
                  <a:pos x="0" y="186"/>
                </a:cxn>
                <a:cxn ang="0">
                  <a:pos x="171" y="186"/>
                </a:cxn>
              </a:cxnLst>
              <a:rect l="0" t="0" r="r" b="b"/>
              <a:pathLst>
                <a:path w="172" h="187">
                  <a:moveTo>
                    <a:pt x="171" y="186"/>
                  </a:moveTo>
                  <a:lnTo>
                    <a:pt x="171" y="0"/>
                  </a:lnTo>
                  <a:lnTo>
                    <a:pt x="0" y="0"/>
                  </a:lnTo>
                  <a:lnTo>
                    <a:pt x="0" y="186"/>
                  </a:lnTo>
                  <a:lnTo>
                    <a:pt x="171" y="186"/>
                  </a:lnTo>
                </a:path>
              </a:pathLst>
            </a:custGeom>
            <a:solidFill>
              <a:srgbClr val="000000"/>
            </a:solidFill>
            <a:ln w="9525" cap="rnd">
              <a:noFill/>
              <a:round/>
              <a:headEnd/>
              <a:tailEnd/>
            </a:ln>
            <a:effectLst/>
          </p:spPr>
          <p:txBody>
            <a:bodyPr/>
            <a:lstStyle/>
            <a:p>
              <a:endParaRPr lang="fr-FR"/>
            </a:p>
          </p:txBody>
        </p:sp>
        <p:sp>
          <p:nvSpPr>
            <p:cNvPr id="14341" name="Freeform 5"/>
            <p:cNvSpPr>
              <a:spLocks/>
            </p:cNvSpPr>
            <p:nvPr/>
          </p:nvSpPr>
          <p:spPr bwMode="auto">
            <a:xfrm>
              <a:off x="198" y="4786"/>
              <a:ext cx="68" cy="38"/>
            </a:xfrm>
            <a:custGeom>
              <a:avLst/>
              <a:gdLst/>
              <a:ahLst/>
              <a:cxnLst>
                <a:cxn ang="0">
                  <a:pos x="67" y="7"/>
                </a:cxn>
                <a:cxn ang="0">
                  <a:pos x="64" y="0"/>
                </a:cxn>
                <a:cxn ang="0">
                  <a:pos x="0" y="29"/>
                </a:cxn>
                <a:cxn ang="0">
                  <a:pos x="2" y="37"/>
                </a:cxn>
                <a:cxn ang="0">
                  <a:pos x="67" y="7"/>
                </a:cxn>
              </a:cxnLst>
              <a:rect l="0" t="0" r="r" b="b"/>
              <a:pathLst>
                <a:path w="68" h="38">
                  <a:moveTo>
                    <a:pt x="67" y="7"/>
                  </a:moveTo>
                  <a:lnTo>
                    <a:pt x="64" y="0"/>
                  </a:lnTo>
                  <a:lnTo>
                    <a:pt x="0" y="29"/>
                  </a:lnTo>
                  <a:lnTo>
                    <a:pt x="2" y="37"/>
                  </a:lnTo>
                  <a:lnTo>
                    <a:pt x="67" y="7"/>
                  </a:lnTo>
                </a:path>
              </a:pathLst>
            </a:custGeom>
            <a:solidFill>
              <a:srgbClr val="FFFFFF"/>
            </a:solidFill>
            <a:ln w="9525" cap="rnd">
              <a:noFill/>
              <a:round/>
              <a:headEnd/>
              <a:tailEnd/>
            </a:ln>
            <a:effectLst/>
          </p:spPr>
          <p:txBody>
            <a:bodyPr/>
            <a:lstStyle/>
            <a:p>
              <a:endParaRPr lang="fr-FR"/>
            </a:p>
          </p:txBody>
        </p:sp>
        <p:sp>
          <p:nvSpPr>
            <p:cNvPr id="14342" name="Freeform 6"/>
            <p:cNvSpPr>
              <a:spLocks/>
            </p:cNvSpPr>
            <p:nvPr/>
          </p:nvSpPr>
          <p:spPr bwMode="auto">
            <a:xfrm>
              <a:off x="208" y="4803"/>
              <a:ext cx="66" cy="38"/>
            </a:xfrm>
            <a:custGeom>
              <a:avLst/>
              <a:gdLst/>
              <a:ahLst/>
              <a:cxnLst>
                <a:cxn ang="0">
                  <a:pos x="65" y="7"/>
                </a:cxn>
                <a:cxn ang="0">
                  <a:pos x="62" y="0"/>
                </a:cxn>
                <a:cxn ang="0">
                  <a:pos x="0" y="29"/>
                </a:cxn>
                <a:cxn ang="0">
                  <a:pos x="2" y="37"/>
                </a:cxn>
                <a:cxn ang="0">
                  <a:pos x="65" y="7"/>
                </a:cxn>
              </a:cxnLst>
              <a:rect l="0" t="0" r="r" b="b"/>
              <a:pathLst>
                <a:path w="66" h="38">
                  <a:moveTo>
                    <a:pt x="65" y="7"/>
                  </a:moveTo>
                  <a:lnTo>
                    <a:pt x="62" y="0"/>
                  </a:lnTo>
                  <a:lnTo>
                    <a:pt x="0" y="29"/>
                  </a:lnTo>
                  <a:lnTo>
                    <a:pt x="2" y="37"/>
                  </a:lnTo>
                  <a:lnTo>
                    <a:pt x="65" y="7"/>
                  </a:lnTo>
                </a:path>
              </a:pathLst>
            </a:custGeom>
            <a:solidFill>
              <a:srgbClr val="FFFFFF"/>
            </a:solidFill>
            <a:ln w="9525" cap="rnd">
              <a:noFill/>
              <a:round/>
              <a:headEnd/>
              <a:tailEnd/>
            </a:ln>
            <a:effectLst/>
          </p:spPr>
          <p:txBody>
            <a:bodyPr/>
            <a:lstStyle/>
            <a:p>
              <a:endParaRPr lang="fr-FR"/>
            </a:p>
          </p:txBody>
        </p:sp>
        <p:sp>
          <p:nvSpPr>
            <p:cNvPr id="14343" name="Freeform 7"/>
            <p:cNvSpPr>
              <a:spLocks/>
            </p:cNvSpPr>
            <p:nvPr/>
          </p:nvSpPr>
          <p:spPr bwMode="auto">
            <a:xfrm>
              <a:off x="214" y="4820"/>
              <a:ext cx="65" cy="38"/>
            </a:xfrm>
            <a:custGeom>
              <a:avLst/>
              <a:gdLst/>
              <a:ahLst/>
              <a:cxnLst>
                <a:cxn ang="0">
                  <a:pos x="64" y="7"/>
                </a:cxn>
                <a:cxn ang="0">
                  <a:pos x="61" y="0"/>
                </a:cxn>
                <a:cxn ang="0">
                  <a:pos x="0" y="29"/>
                </a:cxn>
                <a:cxn ang="0">
                  <a:pos x="2" y="37"/>
                </a:cxn>
                <a:cxn ang="0">
                  <a:pos x="64" y="7"/>
                </a:cxn>
              </a:cxnLst>
              <a:rect l="0" t="0" r="r" b="b"/>
              <a:pathLst>
                <a:path w="65" h="38">
                  <a:moveTo>
                    <a:pt x="64" y="7"/>
                  </a:moveTo>
                  <a:lnTo>
                    <a:pt x="61" y="0"/>
                  </a:lnTo>
                  <a:lnTo>
                    <a:pt x="0" y="29"/>
                  </a:lnTo>
                  <a:lnTo>
                    <a:pt x="2" y="37"/>
                  </a:lnTo>
                  <a:lnTo>
                    <a:pt x="64" y="7"/>
                  </a:lnTo>
                </a:path>
              </a:pathLst>
            </a:custGeom>
            <a:solidFill>
              <a:srgbClr val="FFFFFF"/>
            </a:solidFill>
            <a:ln w="9525" cap="rnd">
              <a:noFill/>
              <a:round/>
              <a:headEnd/>
              <a:tailEnd/>
            </a:ln>
            <a:effectLst/>
          </p:spPr>
          <p:txBody>
            <a:bodyPr/>
            <a:lstStyle/>
            <a:p>
              <a:endParaRPr lang="fr-FR"/>
            </a:p>
          </p:txBody>
        </p:sp>
        <p:sp>
          <p:nvSpPr>
            <p:cNvPr id="14344" name="Freeform 8"/>
            <p:cNvSpPr>
              <a:spLocks/>
            </p:cNvSpPr>
            <p:nvPr/>
          </p:nvSpPr>
          <p:spPr bwMode="auto">
            <a:xfrm>
              <a:off x="221" y="4837"/>
              <a:ext cx="68" cy="39"/>
            </a:xfrm>
            <a:custGeom>
              <a:avLst/>
              <a:gdLst/>
              <a:ahLst/>
              <a:cxnLst>
                <a:cxn ang="0">
                  <a:pos x="67" y="7"/>
                </a:cxn>
                <a:cxn ang="0">
                  <a:pos x="64" y="0"/>
                </a:cxn>
                <a:cxn ang="0">
                  <a:pos x="0" y="30"/>
                </a:cxn>
                <a:cxn ang="0">
                  <a:pos x="2" y="38"/>
                </a:cxn>
                <a:cxn ang="0">
                  <a:pos x="67" y="7"/>
                </a:cxn>
              </a:cxnLst>
              <a:rect l="0" t="0" r="r" b="b"/>
              <a:pathLst>
                <a:path w="68" h="39">
                  <a:moveTo>
                    <a:pt x="67" y="7"/>
                  </a:moveTo>
                  <a:lnTo>
                    <a:pt x="64" y="0"/>
                  </a:lnTo>
                  <a:lnTo>
                    <a:pt x="0" y="30"/>
                  </a:lnTo>
                  <a:lnTo>
                    <a:pt x="2" y="38"/>
                  </a:lnTo>
                  <a:lnTo>
                    <a:pt x="67" y="7"/>
                  </a:lnTo>
                </a:path>
              </a:pathLst>
            </a:custGeom>
            <a:solidFill>
              <a:srgbClr val="FFFFFF"/>
            </a:solidFill>
            <a:ln w="9525" cap="rnd">
              <a:noFill/>
              <a:round/>
              <a:headEnd/>
              <a:tailEnd/>
            </a:ln>
            <a:effectLst/>
          </p:spPr>
          <p:txBody>
            <a:bodyPr/>
            <a:lstStyle/>
            <a:p>
              <a:endParaRPr lang="fr-FR"/>
            </a:p>
          </p:txBody>
        </p:sp>
        <p:sp>
          <p:nvSpPr>
            <p:cNvPr id="14345" name="Freeform 9"/>
            <p:cNvSpPr>
              <a:spLocks/>
            </p:cNvSpPr>
            <p:nvPr/>
          </p:nvSpPr>
          <p:spPr bwMode="auto">
            <a:xfrm>
              <a:off x="229" y="4854"/>
              <a:ext cx="67" cy="40"/>
            </a:xfrm>
            <a:custGeom>
              <a:avLst/>
              <a:gdLst/>
              <a:ahLst/>
              <a:cxnLst>
                <a:cxn ang="0">
                  <a:pos x="66" y="7"/>
                </a:cxn>
                <a:cxn ang="0">
                  <a:pos x="63" y="0"/>
                </a:cxn>
                <a:cxn ang="0">
                  <a:pos x="0" y="31"/>
                </a:cxn>
                <a:cxn ang="0">
                  <a:pos x="2" y="39"/>
                </a:cxn>
                <a:cxn ang="0">
                  <a:pos x="66" y="7"/>
                </a:cxn>
              </a:cxnLst>
              <a:rect l="0" t="0" r="r" b="b"/>
              <a:pathLst>
                <a:path w="67" h="40">
                  <a:moveTo>
                    <a:pt x="66" y="7"/>
                  </a:moveTo>
                  <a:lnTo>
                    <a:pt x="63" y="0"/>
                  </a:lnTo>
                  <a:lnTo>
                    <a:pt x="0" y="31"/>
                  </a:lnTo>
                  <a:lnTo>
                    <a:pt x="2" y="39"/>
                  </a:lnTo>
                  <a:lnTo>
                    <a:pt x="66" y="7"/>
                  </a:lnTo>
                </a:path>
              </a:pathLst>
            </a:custGeom>
            <a:solidFill>
              <a:srgbClr val="FFFFFF"/>
            </a:solidFill>
            <a:ln w="9525" cap="rnd">
              <a:noFill/>
              <a:round/>
              <a:headEnd/>
              <a:tailEnd/>
            </a:ln>
            <a:effectLst/>
          </p:spPr>
          <p:txBody>
            <a:bodyPr/>
            <a:lstStyle/>
            <a:p>
              <a:endParaRPr lang="fr-FR"/>
            </a:p>
          </p:txBody>
        </p:sp>
        <p:sp>
          <p:nvSpPr>
            <p:cNvPr id="14346" name="Freeform 10"/>
            <p:cNvSpPr>
              <a:spLocks/>
            </p:cNvSpPr>
            <p:nvPr/>
          </p:nvSpPr>
          <p:spPr bwMode="auto">
            <a:xfrm>
              <a:off x="159" y="4747"/>
              <a:ext cx="118" cy="61"/>
            </a:xfrm>
            <a:custGeom>
              <a:avLst/>
              <a:gdLst/>
              <a:ahLst/>
              <a:cxnLst>
                <a:cxn ang="0">
                  <a:pos x="117" y="7"/>
                </a:cxn>
                <a:cxn ang="0">
                  <a:pos x="115" y="0"/>
                </a:cxn>
                <a:cxn ang="0">
                  <a:pos x="0" y="52"/>
                </a:cxn>
                <a:cxn ang="0">
                  <a:pos x="2" y="60"/>
                </a:cxn>
                <a:cxn ang="0">
                  <a:pos x="117" y="7"/>
                </a:cxn>
              </a:cxnLst>
              <a:rect l="0" t="0" r="r" b="b"/>
              <a:pathLst>
                <a:path w="118" h="61">
                  <a:moveTo>
                    <a:pt x="117" y="7"/>
                  </a:moveTo>
                  <a:lnTo>
                    <a:pt x="115" y="0"/>
                  </a:lnTo>
                  <a:lnTo>
                    <a:pt x="0" y="52"/>
                  </a:lnTo>
                  <a:lnTo>
                    <a:pt x="2" y="60"/>
                  </a:lnTo>
                  <a:lnTo>
                    <a:pt x="117" y="7"/>
                  </a:lnTo>
                </a:path>
              </a:pathLst>
            </a:custGeom>
            <a:solidFill>
              <a:srgbClr val="FFFFFF"/>
            </a:solidFill>
            <a:ln w="9525" cap="rnd">
              <a:noFill/>
              <a:round/>
              <a:headEnd/>
              <a:tailEnd/>
            </a:ln>
            <a:effectLst/>
          </p:spPr>
          <p:txBody>
            <a:bodyPr/>
            <a:lstStyle/>
            <a:p>
              <a:endParaRPr lang="fr-FR"/>
            </a:p>
          </p:txBody>
        </p:sp>
        <p:sp>
          <p:nvSpPr>
            <p:cNvPr id="14347" name="Freeform 11"/>
            <p:cNvSpPr>
              <a:spLocks/>
            </p:cNvSpPr>
            <p:nvPr/>
          </p:nvSpPr>
          <p:spPr bwMode="auto">
            <a:xfrm>
              <a:off x="144" y="4734"/>
              <a:ext cx="118" cy="62"/>
            </a:xfrm>
            <a:custGeom>
              <a:avLst/>
              <a:gdLst/>
              <a:ahLst/>
              <a:cxnLst>
                <a:cxn ang="0">
                  <a:pos x="117" y="7"/>
                </a:cxn>
                <a:cxn ang="0">
                  <a:pos x="114" y="0"/>
                </a:cxn>
                <a:cxn ang="0">
                  <a:pos x="0" y="53"/>
                </a:cxn>
                <a:cxn ang="0">
                  <a:pos x="1" y="61"/>
                </a:cxn>
                <a:cxn ang="0">
                  <a:pos x="117" y="7"/>
                </a:cxn>
              </a:cxnLst>
              <a:rect l="0" t="0" r="r" b="b"/>
              <a:pathLst>
                <a:path w="118" h="62">
                  <a:moveTo>
                    <a:pt x="117" y="7"/>
                  </a:moveTo>
                  <a:lnTo>
                    <a:pt x="114" y="0"/>
                  </a:lnTo>
                  <a:lnTo>
                    <a:pt x="0" y="53"/>
                  </a:lnTo>
                  <a:lnTo>
                    <a:pt x="1" y="61"/>
                  </a:lnTo>
                  <a:lnTo>
                    <a:pt x="117" y="7"/>
                  </a:lnTo>
                </a:path>
              </a:pathLst>
            </a:custGeom>
            <a:solidFill>
              <a:srgbClr val="FFFFFF"/>
            </a:solidFill>
            <a:ln w="9525" cap="rnd">
              <a:noFill/>
              <a:round/>
              <a:headEnd/>
              <a:tailEnd/>
            </a:ln>
            <a:effectLst/>
          </p:spPr>
          <p:txBody>
            <a:bodyPr/>
            <a:lstStyle/>
            <a:p>
              <a:endParaRPr lang="fr-FR"/>
            </a:p>
          </p:txBody>
        </p:sp>
        <p:sp>
          <p:nvSpPr>
            <p:cNvPr id="14348" name="Freeform 12"/>
            <p:cNvSpPr>
              <a:spLocks/>
            </p:cNvSpPr>
            <p:nvPr/>
          </p:nvSpPr>
          <p:spPr bwMode="auto">
            <a:xfrm>
              <a:off x="266" y="4748"/>
              <a:ext cx="55" cy="112"/>
            </a:xfrm>
            <a:custGeom>
              <a:avLst/>
              <a:gdLst/>
              <a:ahLst/>
              <a:cxnLst>
                <a:cxn ang="0">
                  <a:pos x="46" y="111"/>
                </a:cxn>
                <a:cxn ang="0">
                  <a:pos x="54" y="107"/>
                </a:cxn>
                <a:cxn ang="0">
                  <a:pos x="7" y="0"/>
                </a:cxn>
                <a:cxn ang="0">
                  <a:pos x="0" y="3"/>
                </a:cxn>
                <a:cxn ang="0">
                  <a:pos x="46" y="111"/>
                </a:cxn>
              </a:cxnLst>
              <a:rect l="0" t="0" r="r" b="b"/>
              <a:pathLst>
                <a:path w="55" h="112">
                  <a:moveTo>
                    <a:pt x="46" y="111"/>
                  </a:moveTo>
                  <a:lnTo>
                    <a:pt x="54" y="107"/>
                  </a:lnTo>
                  <a:lnTo>
                    <a:pt x="7" y="0"/>
                  </a:lnTo>
                  <a:lnTo>
                    <a:pt x="0" y="3"/>
                  </a:lnTo>
                  <a:lnTo>
                    <a:pt x="46" y="111"/>
                  </a:lnTo>
                </a:path>
              </a:pathLst>
            </a:custGeom>
            <a:solidFill>
              <a:srgbClr val="FFFFFF"/>
            </a:solidFill>
            <a:ln w="9525" cap="rnd">
              <a:noFill/>
              <a:round/>
              <a:headEnd/>
              <a:tailEnd/>
            </a:ln>
            <a:effectLst/>
          </p:spPr>
          <p:txBody>
            <a:bodyPr/>
            <a:lstStyle/>
            <a:p>
              <a:endParaRPr lang="fr-FR"/>
            </a:p>
          </p:txBody>
        </p:sp>
        <p:sp>
          <p:nvSpPr>
            <p:cNvPr id="14349" name="Freeform 13"/>
            <p:cNvSpPr>
              <a:spLocks/>
            </p:cNvSpPr>
            <p:nvPr/>
          </p:nvSpPr>
          <p:spPr bwMode="auto">
            <a:xfrm>
              <a:off x="159" y="4796"/>
              <a:ext cx="53" cy="115"/>
            </a:xfrm>
            <a:custGeom>
              <a:avLst/>
              <a:gdLst/>
              <a:ahLst/>
              <a:cxnLst>
                <a:cxn ang="0">
                  <a:pos x="45" y="114"/>
                </a:cxn>
                <a:cxn ang="0">
                  <a:pos x="52" y="109"/>
                </a:cxn>
                <a:cxn ang="0">
                  <a:pos x="6" y="0"/>
                </a:cxn>
                <a:cxn ang="0">
                  <a:pos x="0" y="4"/>
                </a:cxn>
                <a:cxn ang="0">
                  <a:pos x="45" y="114"/>
                </a:cxn>
              </a:cxnLst>
              <a:rect l="0" t="0" r="r" b="b"/>
              <a:pathLst>
                <a:path w="53" h="115">
                  <a:moveTo>
                    <a:pt x="45" y="114"/>
                  </a:moveTo>
                  <a:lnTo>
                    <a:pt x="52" y="109"/>
                  </a:lnTo>
                  <a:lnTo>
                    <a:pt x="6" y="0"/>
                  </a:lnTo>
                  <a:lnTo>
                    <a:pt x="0" y="4"/>
                  </a:lnTo>
                  <a:lnTo>
                    <a:pt x="45" y="114"/>
                  </a:lnTo>
                </a:path>
              </a:pathLst>
            </a:custGeom>
            <a:solidFill>
              <a:srgbClr val="FFFFFF"/>
            </a:solidFill>
            <a:ln w="9525" cap="rnd">
              <a:noFill/>
              <a:round/>
              <a:headEnd/>
              <a:tailEnd/>
            </a:ln>
            <a:effectLst/>
          </p:spPr>
          <p:txBody>
            <a:bodyPr/>
            <a:lstStyle/>
            <a:p>
              <a:endParaRPr lang="fr-FR"/>
            </a:p>
          </p:txBody>
        </p:sp>
        <p:sp>
          <p:nvSpPr>
            <p:cNvPr id="14350" name="Freeform 14"/>
            <p:cNvSpPr>
              <a:spLocks/>
            </p:cNvSpPr>
            <p:nvPr/>
          </p:nvSpPr>
          <p:spPr bwMode="auto">
            <a:xfrm>
              <a:off x="140" y="4788"/>
              <a:ext cx="55" cy="123"/>
            </a:xfrm>
            <a:custGeom>
              <a:avLst/>
              <a:gdLst/>
              <a:ahLst/>
              <a:cxnLst>
                <a:cxn ang="0">
                  <a:pos x="47" y="122"/>
                </a:cxn>
                <a:cxn ang="0">
                  <a:pos x="54" y="118"/>
                </a:cxn>
                <a:cxn ang="0">
                  <a:pos x="5" y="0"/>
                </a:cxn>
                <a:cxn ang="0">
                  <a:pos x="0" y="3"/>
                </a:cxn>
                <a:cxn ang="0">
                  <a:pos x="47" y="122"/>
                </a:cxn>
              </a:cxnLst>
              <a:rect l="0" t="0" r="r" b="b"/>
              <a:pathLst>
                <a:path w="55" h="123">
                  <a:moveTo>
                    <a:pt x="47" y="122"/>
                  </a:moveTo>
                  <a:lnTo>
                    <a:pt x="54" y="118"/>
                  </a:lnTo>
                  <a:lnTo>
                    <a:pt x="5" y="0"/>
                  </a:lnTo>
                  <a:lnTo>
                    <a:pt x="0" y="3"/>
                  </a:lnTo>
                  <a:lnTo>
                    <a:pt x="47" y="122"/>
                  </a:lnTo>
                </a:path>
              </a:pathLst>
            </a:custGeom>
            <a:solidFill>
              <a:srgbClr val="FFFFFF"/>
            </a:solidFill>
            <a:ln w="9525" cap="rnd">
              <a:noFill/>
              <a:round/>
              <a:headEnd/>
              <a:tailEnd/>
            </a:ln>
            <a:effectLst/>
          </p:spPr>
          <p:txBody>
            <a:bodyPr/>
            <a:lstStyle/>
            <a:p>
              <a:endParaRPr lang="fr-FR"/>
            </a:p>
          </p:txBody>
        </p:sp>
        <p:sp>
          <p:nvSpPr>
            <p:cNvPr id="14351" name="Freeform 15"/>
            <p:cNvSpPr>
              <a:spLocks/>
            </p:cNvSpPr>
            <p:nvPr/>
          </p:nvSpPr>
          <p:spPr bwMode="auto">
            <a:xfrm>
              <a:off x="143" y="4788"/>
              <a:ext cx="26" cy="18"/>
            </a:xfrm>
            <a:custGeom>
              <a:avLst/>
              <a:gdLst/>
              <a:ahLst/>
              <a:cxnLst>
                <a:cxn ang="0">
                  <a:pos x="22" y="17"/>
                </a:cxn>
                <a:cxn ang="0">
                  <a:pos x="25" y="10"/>
                </a:cxn>
                <a:cxn ang="0">
                  <a:pos x="4" y="0"/>
                </a:cxn>
                <a:cxn ang="0">
                  <a:pos x="0" y="6"/>
                </a:cxn>
                <a:cxn ang="0">
                  <a:pos x="22" y="17"/>
                </a:cxn>
              </a:cxnLst>
              <a:rect l="0" t="0" r="r" b="b"/>
              <a:pathLst>
                <a:path w="26" h="18">
                  <a:moveTo>
                    <a:pt x="22" y="17"/>
                  </a:moveTo>
                  <a:lnTo>
                    <a:pt x="25" y="10"/>
                  </a:lnTo>
                  <a:lnTo>
                    <a:pt x="4" y="0"/>
                  </a:lnTo>
                  <a:lnTo>
                    <a:pt x="0" y="6"/>
                  </a:lnTo>
                  <a:lnTo>
                    <a:pt x="22" y="17"/>
                  </a:lnTo>
                </a:path>
              </a:pathLst>
            </a:custGeom>
            <a:solidFill>
              <a:srgbClr val="FFFFFF"/>
            </a:solidFill>
            <a:ln w="9525" cap="rnd">
              <a:noFill/>
              <a:round/>
              <a:headEnd/>
              <a:tailEnd/>
            </a:ln>
            <a:effectLst/>
          </p:spPr>
          <p:txBody>
            <a:bodyPr/>
            <a:lstStyle/>
            <a:p>
              <a:endParaRPr lang="fr-FR"/>
            </a:p>
          </p:txBody>
        </p:sp>
        <p:sp>
          <p:nvSpPr>
            <p:cNvPr id="14352" name="Freeform 16"/>
            <p:cNvSpPr>
              <a:spLocks/>
            </p:cNvSpPr>
            <p:nvPr/>
          </p:nvSpPr>
          <p:spPr bwMode="auto">
            <a:xfrm>
              <a:off x="247" y="4742"/>
              <a:ext cx="27" cy="18"/>
            </a:xfrm>
            <a:custGeom>
              <a:avLst/>
              <a:gdLst/>
              <a:ahLst/>
              <a:cxnLst>
                <a:cxn ang="0">
                  <a:pos x="22" y="17"/>
                </a:cxn>
                <a:cxn ang="0">
                  <a:pos x="26" y="10"/>
                </a:cxn>
                <a:cxn ang="0">
                  <a:pos x="4" y="0"/>
                </a:cxn>
                <a:cxn ang="0">
                  <a:pos x="0" y="5"/>
                </a:cxn>
                <a:cxn ang="0">
                  <a:pos x="22" y="17"/>
                </a:cxn>
              </a:cxnLst>
              <a:rect l="0" t="0" r="r" b="b"/>
              <a:pathLst>
                <a:path w="27" h="18">
                  <a:moveTo>
                    <a:pt x="22" y="17"/>
                  </a:moveTo>
                  <a:lnTo>
                    <a:pt x="26" y="10"/>
                  </a:lnTo>
                  <a:lnTo>
                    <a:pt x="4" y="0"/>
                  </a:lnTo>
                  <a:lnTo>
                    <a:pt x="0" y="5"/>
                  </a:lnTo>
                  <a:lnTo>
                    <a:pt x="22" y="17"/>
                  </a:lnTo>
                </a:path>
              </a:pathLst>
            </a:custGeom>
            <a:solidFill>
              <a:srgbClr val="FFFFFF"/>
            </a:solidFill>
            <a:ln w="9525" cap="rnd">
              <a:noFill/>
              <a:round/>
              <a:headEnd/>
              <a:tailEnd/>
            </a:ln>
            <a:effectLst/>
          </p:spPr>
          <p:txBody>
            <a:bodyPr/>
            <a:lstStyle/>
            <a:p>
              <a:endParaRPr lang="fr-FR"/>
            </a:p>
          </p:txBody>
        </p:sp>
      </p:gr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noFill/>
          <a:ln/>
        </p:spPr>
        <p:txBody>
          <a:bodyPr/>
          <a:lstStyle/>
          <a:p>
            <a:pPr>
              <a:tabLst/>
            </a:pPr>
            <a:r>
              <a:rPr lang="fr-FR" dirty="0"/>
              <a:t>Les Contraintes (suite)</a:t>
            </a:r>
          </a:p>
          <a:p>
            <a:pPr lvl="1">
              <a:tabLst/>
            </a:pPr>
            <a:r>
              <a:rPr lang="fr-FR" dirty="0"/>
              <a:t>En général, on crée les contraintes en même temps que la table. Il est cependant possible d'ajouter des </a:t>
            </a:r>
            <a:r>
              <a:rPr lang="fr-FR" dirty="0" err="1"/>
              <a:t>contraintesou</a:t>
            </a:r>
            <a:r>
              <a:rPr lang="fr-FR" dirty="0"/>
              <a:t> d’en désactiver dans une table déjà créée. </a:t>
            </a:r>
          </a:p>
          <a:p>
            <a:pPr lvl="1">
              <a:tabLst/>
            </a:pPr>
            <a:r>
              <a:rPr lang="fr-FR" dirty="0"/>
              <a:t>Il existe deux niveaux de contraintes :</a:t>
            </a:r>
          </a:p>
          <a:p>
            <a:pPr lvl="1">
              <a:tabLst/>
            </a:pPr>
            <a:endParaRPr lang="fr-FR" dirty="0"/>
          </a:p>
          <a:p>
            <a:pPr lvl="1">
              <a:tabLst/>
            </a:pPr>
            <a:endParaRPr lang="fr-FR" dirty="0"/>
          </a:p>
          <a:p>
            <a:pPr lvl="1">
              <a:tabLst/>
            </a:pPr>
            <a:endParaRPr lang="fr-FR" dirty="0"/>
          </a:p>
          <a:p>
            <a:pPr lvl="1">
              <a:tabLst/>
            </a:pPr>
            <a:endParaRPr lang="fr-FR" dirty="0"/>
          </a:p>
          <a:p>
            <a:pPr lvl="1">
              <a:tabLst/>
            </a:pPr>
            <a:endParaRPr lang="fr-FR" dirty="0"/>
          </a:p>
          <a:p>
            <a:pPr lvl="1">
              <a:tabLst/>
            </a:pPr>
            <a:endParaRPr lang="fr-FR" dirty="0"/>
          </a:p>
          <a:p>
            <a:pPr lvl="1">
              <a:tabLst/>
            </a:pPr>
            <a:r>
              <a:rPr lang="fr-FR" dirty="0"/>
              <a:t>Syntaxe : </a:t>
            </a:r>
          </a:p>
          <a:p>
            <a:pPr lvl="1">
              <a:tabLst/>
            </a:pPr>
            <a:r>
              <a:rPr lang="fr-FR" dirty="0"/>
              <a:t>	</a:t>
            </a:r>
            <a:r>
              <a:rPr lang="fr-FR" i="1" dirty="0" err="1"/>
              <a:t>constraint_name</a:t>
            </a:r>
            <a:r>
              <a:rPr lang="fr-FR" dirty="0"/>
              <a:t>		nom de la contrainte</a:t>
            </a:r>
          </a:p>
          <a:p>
            <a:pPr lvl="1">
              <a:tabLst/>
            </a:pPr>
            <a:r>
              <a:rPr lang="fr-FR" dirty="0"/>
              <a:t>	</a:t>
            </a:r>
            <a:r>
              <a:rPr lang="fr-FR" i="1" dirty="0" err="1"/>
              <a:t>constraint_type</a:t>
            </a:r>
            <a:r>
              <a:rPr lang="fr-FR" dirty="0"/>
              <a:t>		type de contrainte</a:t>
            </a:r>
          </a:p>
          <a:p>
            <a:pPr>
              <a:tabLst/>
            </a:pPr>
            <a:endParaRPr lang="fr-FR" dirty="0">
              <a:solidFill>
                <a:schemeClr val="accent2"/>
              </a:solidFill>
              <a:latin typeface="Times New Roman" pitchFamily="18" charset="0"/>
            </a:endParaRPr>
          </a:p>
          <a:p>
            <a:pPr>
              <a:tabLst/>
            </a:pPr>
            <a:endParaRPr lang="fr-FR" dirty="0">
              <a:solidFill>
                <a:schemeClr val="accent2"/>
              </a:solidFill>
              <a:latin typeface="Times New Roman" pitchFamily="18" charset="0"/>
            </a:endParaRPr>
          </a:p>
        </p:txBody>
      </p:sp>
      <p:sp>
        <p:nvSpPr>
          <p:cNvPr id="16387" name="Rectangle 3"/>
          <p:cNvSpPr>
            <a:spLocks noGrp="1" noRot="1" noChangeAspect="1" noChangeArrowheads="1" noTextEdit="1"/>
          </p:cNvSpPr>
          <p:nvPr>
            <p:ph type="sldImg"/>
          </p:nvPr>
        </p:nvSpPr>
        <p:spPr>
          <a:xfrm>
            <a:off x="488950" y="160338"/>
            <a:ext cx="5876925" cy="4406900"/>
          </a:xfrm>
          <a:ln cap="flat"/>
        </p:spPr>
      </p:sp>
      <p:graphicFrame>
        <p:nvGraphicFramePr>
          <p:cNvPr id="16388" name="Object 4"/>
          <p:cNvGraphicFramePr>
            <a:graphicFrameLocks/>
          </p:cNvGraphicFramePr>
          <p:nvPr/>
        </p:nvGraphicFramePr>
        <p:xfrm>
          <a:off x="504169" y="5636224"/>
          <a:ext cx="5737991" cy="1183131"/>
        </p:xfrm>
        <a:graphic>
          <a:graphicData uri="http://schemas.openxmlformats.org/presentationml/2006/ole">
            <p:oleObj spid="_x0000_s8194" name="Document" r:id="rId4" imgW="5852880" imgH="1420560" progId="Word.Document.8">
              <p:embed/>
            </p:oleObj>
          </a:graphicData>
        </a:graphic>
      </p:graphicFrame>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noFill/>
          <a:ln/>
        </p:spPr>
        <p:txBody>
          <a:bodyPr/>
          <a:lstStyle/>
          <a:p>
            <a:pPr>
              <a:tabLst/>
            </a:pPr>
            <a:r>
              <a:rPr lang="fr-FR" dirty="0"/>
              <a:t>La contrainte NOT NULL (suite)</a:t>
            </a:r>
          </a:p>
          <a:p>
            <a:pPr lvl="1">
              <a:tabLst/>
            </a:pPr>
            <a:r>
              <a:rPr lang="fr-FR" dirty="0"/>
              <a:t>La contrainte NOT NULL ne peut être définie qu'au niveau colonne, pas au niveau table.</a:t>
            </a:r>
          </a:p>
          <a:p>
            <a:pPr lvl="1">
              <a:tabLst/>
            </a:pPr>
            <a:r>
              <a:rPr lang="fr-FR" dirty="0"/>
              <a:t>L'exemple ci-dessus applique la contrainte NOT NULL aux colonnes ENAME et DEPTNO de la table EMP. Comme ces contraintes ne sont pas nommées, </a:t>
            </a:r>
            <a:r>
              <a:rPr lang="fr-FR" dirty="0" smtClean="0"/>
              <a:t>Oracle </a:t>
            </a:r>
            <a:r>
              <a:rPr lang="fr-FR" dirty="0"/>
              <a:t>Server créera des noms pour elles.</a:t>
            </a:r>
          </a:p>
          <a:p>
            <a:pPr lvl="1">
              <a:tabLst/>
            </a:pPr>
            <a:r>
              <a:rPr lang="fr-FR" dirty="0"/>
              <a:t>Vous pouvez spécifier le nom de la contrainte pendant que vous la définissez.  </a:t>
            </a:r>
          </a:p>
          <a:p>
            <a:pPr lvl="1">
              <a:tabLst/>
            </a:pPr>
            <a:endParaRPr lang="fr-FR" dirty="0"/>
          </a:p>
          <a:p>
            <a:pPr lvl="1">
              <a:tabLst/>
            </a:pPr>
            <a:endParaRPr lang="fr-FR" dirty="0"/>
          </a:p>
          <a:p>
            <a:pPr lvl="1">
              <a:tabLst/>
            </a:pPr>
            <a:endParaRPr lang="fr-FR" dirty="0"/>
          </a:p>
          <a:p>
            <a:pPr lvl="1">
              <a:spcBef>
                <a:spcPct val="65000"/>
              </a:spcBef>
              <a:tabLst/>
            </a:pPr>
            <a:endParaRPr lang="fr-FR" b="1" dirty="0"/>
          </a:p>
          <a:p>
            <a:pPr lvl="1">
              <a:spcBef>
                <a:spcPct val="65000"/>
              </a:spcBef>
              <a:tabLst/>
            </a:pPr>
            <a:r>
              <a:rPr lang="fr-FR" b="1" dirty="0"/>
              <a:t>Remarque :</a:t>
            </a:r>
            <a:r>
              <a:rPr lang="fr-FR" dirty="0"/>
              <a:t> toutes les contraintes citées en exemple dans ce chapitre ne sont pas nécessairement présentes dans les tables fournies pour les exercices de ce cours. Le cas échéant, il est possible de les ajouter aux tables. </a:t>
            </a:r>
          </a:p>
        </p:txBody>
      </p:sp>
      <p:sp>
        <p:nvSpPr>
          <p:cNvPr id="20483" name="Rectangle 3"/>
          <p:cNvSpPr>
            <a:spLocks noGrp="1" noRot="1" noChangeAspect="1" noChangeArrowheads="1" noTextEdit="1"/>
          </p:cNvSpPr>
          <p:nvPr>
            <p:ph type="sldImg"/>
          </p:nvPr>
        </p:nvSpPr>
        <p:spPr>
          <a:xfrm>
            <a:off x="488950" y="160338"/>
            <a:ext cx="5876925" cy="4406900"/>
          </a:xfrm>
          <a:ln cap="flat"/>
        </p:spPr>
      </p:sp>
      <p:sp>
        <p:nvSpPr>
          <p:cNvPr id="20484" name="Rectangle 4"/>
          <p:cNvSpPr>
            <a:spLocks noChangeArrowheads="1"/>
          </p:cNvSpPr>
          <p:nvPr/>
        </p:nvSpPr>
        <p:spPr bwMode="auto">
          <a:xfrm>
            <a:off x="541940" y="5936466"/>
            <a:ext cx="5637815" cy="588593"/>
          </a:xfrm>
          <a:prstGeom prst="rect">
            <a:avLst/>
          </a:prstGeom>
          <a:noFill/>
          <a:ln w="12700">
            <a:solidFill>
              <a:schemeClr val="tx1"/>
            </a:solidFill>
            <a:miter lim="800000"/>
            <a:headEnd/>
            <a:tailEnd/>
          </a:ln>
          <a:effectLst/>
        </p:spPr>
        <p:txBody>
          <a:bodyPr wrap="none" anchor="ctr"/>
          <a:lstStyle/>
          <a:p>
            <a:endParaRPr lang="fr-FR"/>
          </a:p>
        </p:txBody>
      </p:sp>
      <p:sp>
        <p:nvSpPr>
          <p:cNvPr id="20485" name="Rectangle 5"/>
          <p:cNvSpPr>
            <a:spLocks noChangeArrowheads="1"/>
          </p:cNvSpPr>
          <p:nvPr/>
        </p:nvSpPr>
        <p:spPr bwMode="auto">
          <a:xfrm>
            <a:off x="597777" y="5894848"/>
            <a:ext cx="3723776" cy="551433"/>
          </a:xfrm>
          <a:prstGeom prst="rect">
            <a:avLst/>
          </a:prstGeom>
          <a:noFill/>
          <a:ln w="9525">
            <a:noFill/>
            <a:miter lim="800000"/>
            <a:headEnd/>
            <a:tailEnd/>
          </a:ln>
          <a:effectLst/>
        </p:spPr>
        <p:txBody>
          <a:bodyPr wrap="none" lIns="88900" tIns="44450" rIns="88900" bIns="44450">
            <a:spAutoFit/>
          </a:bodyPr>
          <a:lstStyle/>
          <a:p>
            <a:pPr algn="l" defTabSz="854075">
              <a:lnSpc>
                <a:spcPct val="100000"/>
              </a:lnSpc>
              <a:spcBef>
                <a:spcPct val="0"/>
              </a:spcBef>
            </a:pPr>
            <a:r>
              <a:rPr lang="fr-FR" sz="1100">
                <a:solidFill>
                  <a:srgbClr val="000000"/>
                </a:solidFill>
                <a:latin typeface="Courier New" pitchFamily="49" charset="0"/>
              </a:rPr>
              <a:t> … deptno NUMBER(2) </a:t>
            </a:r>
          </a:p>
          <a:p>
            <a:pPr algn="l" defTabSz="854075">
              <a:lnSpc>
                <a:spcPct val="100000"/>
              </a:lnSpc>
              <a:spcBef>
                <a:spcPct val="0"/>
              </a:spcBef>
            </a:pPr>
            <a:r>
              <a:rPr lang="fr-FR" sz="1100">
                <a:solidFill>
                  <a:srgbClr val="000000"/>
                </a:solidFill>
                <a:latin typeface="Courier New" pitchFamily="49" charset="0"/>
              </a:rPr>
              <a:t>      CONSTRAINT emp_deptno_nn NOT NULL;</a:t>
            </a:r>
            <a:r>
              <a:rPr lang="fr-FR" sz="1900">
                <a:latin typeface="Courier New" pitchFamily="49" charset="0"/>
              </a:rPr>
              <a:t>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xfrm>
            <a:off x="180647" y="160525"/>
            <a:ext cx="6493422" cy="4407016"/>
          </a:xfrm>
          <a:ln cap="flat"/>
        </p:spPr>
      </p:sp>
      <p:sp>
        <p:nvSpPr>
          <p:cNvPr id="22531" name="Rectangle 3"/>
          <p:cNvSpPr>
            <a:spLocks noGrp="1" noChangeArrowheads="1"/>
          </p:cNvSpPr>
          <p:nvPr>
            <p:ph type="body" idx="1"/>
          </p:nvPr>
        </p:nvSpPr>
        <p:spPr>
          <a:noFill/>
          <a:ln/>
        </p:spPr>
        <p:txBody>
          <a:bodyPr/>
          <a:lstStyle/>
          <a:p>
            <a:r>
              <a:rPr lang="fr-FR" dirty="0"/>
              <a:t>La Contrainte de Clé UNIQUE</a:t>
            </a:r>
          </a:p>
          <a:p>
            <a:pPr lvl="1"/>
            <a:r>
              <a:rPr lang="fr-FR" dirty="0"/>
              <a:t>Une contrainte d'intégrité de type clé UNIQUE exige que chaque valeur dans une colonne ou dans un ensemble de colonnes (la clé) soit unique, c'est-à-dire qu'elle n'existe pas dans plusieurs lignes pour la colonne ou l'ensemble de colonnes spécifiés. La colonne ou l'ensemble de colonne indiqués dans la définition de la contrainte UNIQUE constituent la </a:t>
            </a:r>
            <a:r>
              <a:rPr lang="fr-FR" i="1" dirty="0"/>
              <a:t>clé</a:t>
            </a:r>
            <a:r>
              <a:rPr lang="fr-FR" dirty="0"/>
              <a:t> </a:t>
            </a:r>
            <a:r>
              <a:rPr lang="fr-FR" i="1" dirty="0"/>
              <a:t>unique</a:t>
            </a:r>
            <a:r>
              <a:rPr lang="fr-FR" dirty="0"/>
              <a:t>. Si la clé comprend plusieurs colonnes, le groupe de colonnes est appelé</a:t>
            </a:r>
            <a:r>
              <a:rPr lang="fr-FR" i="1" dirty="0"/>
              <a:t> clé unique composée.</a:t>
            </a:r>
            <a:endParaRPr lang="fr-FR" dirty="0"/>
          </a:p>
          <a:p>
            <a:pPr lvl="1"/>
            <a:r>
              <a:rPr lang="fr-FR" dirty="0"/>
              <a:t>Les contraintes UNIQUE autorisent la saisie de valeurs NULL, à moins que vous ne définissiez également des contraintes NOT NULL sur les mêmes colonnes. En fait, lorsque des colonnes n'ont pas de contrainte NOT NULL, un nombre quelconque de lignes peuvent contenir des valeurs NULL puisque celles-ci n'équivalent à rien. Une valeur NULL dans une colonne (ou dans toutes les colonnes appartenant à une clé unique composée) satisfait toujours une contrainte de clé UNIQUE. </a:t>
            </a:r>
          </a:p>
          <a:p>
            <a:pPr lvl="1"/>
            <a:r>
              <a:rPr lang="fr-FR" b="1" dirty="0"/>
              <a:t>Remarque :</a:t>
            </a:r>
            <a:r>
              <a:rPr lang="fr-FR" dirty="0"/>
              <a:t> étant donné le mécanisme de recherche pour les contraintes de clé UNIQUE sur plusieurs colonnes, il ne peut y avoir de valeurs identiques dans les colonnes non NULL d'une contrainte de clé unique composée partiellement NULL.</a:t>
            </a:r>
          </a:p>
          <a:p>
            <a:endParaRPr lang="fr-FR" dirty="0">
              <a:solidFill>
                <a:schemeClr val="accent2"/>
              </a:solidFill>
            </a:endParaRPr>
          </a:p>
          <a:p>
            <a:endParaRPr lang="fr-FR" dirty="0">
              <a:solidFill>
                <a:schemeClr val="accent2"/>
              </a:solidFill>
            </a:endParaRPr>
          </a:p>
          <a:p>
            <a:endParaRPr lang="fr-FR" dirty="0">
              <a:solidFill>
                <a:schemeClr val="accent2"/>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488950" y="160338"/>
            <a:ext cx="5876925" cy="4406900"/>
          </a:xfrm>
          <a:ln cap="flat"/>
        </p:spPr>
      </p:sp>
      <p:sp>
        <p:nvSpPr>
          <p:cNvPr id="24579" name="Rectangle 3"/>
          <p:cNvSpPr>
            <a:spLocks noGrp="1" noChangeArrowheads="1"/>
          </p:cNvSpPr>
          <p:nvPr>
            <p:ph type="body" idx="1"/>
          </p:nvPr>
        </p:nvSpPr>
        <p:spPr>
          <a:noFill/>
          <a:ln/>
        </p:spPr>
        <p:txBody>
          <a:bodyPr/>
          <a:lstStyle/>
          <a:p>
            <a:r>
              <a:rPr lang="fr-FR" dirty="0"/>
              <a:t>La Contrainte de Clé UNIQUE (suite)</a:t>
            </a:r>
          </a:p>
          <a:p>
            <a:pPr lvl="1"/>
            <a:r>
              <a:rPr lang="fr-FR" dirty="0"/>
              <a:t>Les contraintes de clé UNIQUE se définissent au niveau colonne ou table. Une clé unique composée est créée à l'aide de définitions de niveau table. </a:t>
            </a:r>
          </a:p>
          <a:p>
            <a:pPr lvl="1"/>
            <a:r>
              <a:rPr lang="fr-FR" dirty="0"/>
              <a:t>L'exemple de la diapositive applique une contrainte de clé UNIQUE à la colonne DNAME de la table DEPT. Le nom de cette contrainte est DEPT_DNAME_UK.</a:t>
            </a:r>
          </a:p>
          <a:p>
            <a:pPr lvl="1"/>
            <a:endParaRPr lang="fr-FR" dirty="0"/>
          </a:p>
          <a:p>
            <a:pPr lvl="1"/>
            <a:r>
              <a:rPr lang="fr-FR" b="1" dirty="0"/>
              <a:t>Remarque : </a:t>
            </a:r>
            <a:r>
              <a:rPr lang="fr-FR" dirty="0"/>
              <a:t>Oracle Server contrôle la contrainte UNIQUE en créant implicitement un index unique sur la clé.</a:t>
            </a:r>
          </a:p>
          <a:p>
            <a:pPr lvl="1"/>
            <a:endParaRPr lang="fr-FR" dirty="0"/>
          </a:p>
          <a:p>
            <a:pPr lvl="1"/>
            <a:endParaRPr lang="fr-FR" dirty="0"/>
          </a:p>
          <a:p>
            <a:endParaRPr lang="fr-FR" b="0" dirty="0">
              <a:latin typeface="Times New Roman"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180647" y="160525"/>
            <a:ext cx="6493422" cy="4407016"/>
          </a:xfrm>
          <a:ln cap="flat"/>
        </p:spPr>
      </p:sp>
      <p:sp>
        <p:nvSpPr>
          <p:cNvPr id="26627" name="Rectangle 3"/>
          <p:cNvSpPr>
            <a:spLocks noGrp="1" noChangeArrowheads="1"/>
          </p:cNvSpPr>
          <p:nvPr>
            <p:ph type="body" idx="1"/>
          </p:nvPr>
        </p:nvSpPr>
        <p:spPr>
          <a:noFill/>
          <a:ln/>
        </p:spPr>
        <p:txBody>
          <a:bodyPr/>
          <a:lstStyle/>
          <a:p>
            <a:r>
              <a:rPr lang="fr-FR"/>
              <a:t>La Contrainte PRIMARY KEY </a:t>
            </a:r>
          </a:p>
          <a:p>
            <a:pPr lvl="1"/>
            <a:r>
              <a:rPr lang="fr-FR"/>
              <a:t>Une contrainte PRIMARY KEY crée une clé primaire pour la table. Une seule clé primaire peut être créée par table. La contrainte PRIMARY KEY est une colonne ou un ensemble de colonnes qui identifie de manière unique chaque ligne d'une table. Elle établit une règle d'unicité de la colonne ou d'une combinaison de colonnes et garantit qu'aucune colonne faisant partie de la clé primaire ne contient de valeur NULL.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488950" y="160338"/>
            <a:ext cx="5876925" cy="4406900"/>
          </a:xfrm>
          <a:ln cap="flat"/>
        </p:spPr>
      </p:sp>
      <p:sp>
        <p:nvSpPr>
          <p:cNvPr id="28675" name="Rectangle 3"/>
          <p:cNvSpPr>
            <a:spLocks noGrp="1" noChangeArrowheads="1"/>
          </p:cNvSpPr>
          <p:nvPr>
            <p:ph type="body" idx="1"/>
          </p:nvPr>
        </p:nvSpPr>
        <p:spPr>
          <a:noFill/>
          <a:ln/>
        </p:spPr>
        <p:txBody>
          <a:bodyPr/>
          <a:lstStyle/>
          <a:p>
            <a:r>
              <a:rPr lang="fr-FR" dirty="0"/>
              <a:t> La Contrainte PRIMARY KEY (suite)</a:t>
            </a:r>
          </a:p>
          <a:p>
            <a:pPr lvl="1"/>
            <a:r>
              <a:rPr lang="fr-FR" dirty="0"/>
              <a:t>Les contraintes PRIMARY KEY peuvent être définies au niveau colonne ou table. Une clé primaire composée se crée à l'aide de la définition de niveau table. </a:t>
            </a:r>
          </a:p>
          <a:p>
            <a:pPr lvl="1"/>
            <a:r>
              <a:rPr lang="fr-FR" dirty="0"/>
              <a:t>L'exemple de la diapositive définit une contrainte PRIMARY KEY pour la colonne DEPTNO de la table DEPT. Le nom de la contrainte est DEPT_DEPTNO_PK.</a:t>
            </a:r>
          </a:p>
          <a:p>
            <a:pPr lvl="1"/>
            <a:r>
              <a:rPr lang="fr-FR" b="1" dirty="0"/>
              <a:t>Remarque :</a:t>
            </a:r>
            <a:r>
              <a:rPr lang="fr-FR" dirty="0"/>
              <a:t> un index UNIQUE est automatiquement créé pour une colonne PRIMARY KEY.</a:t>
            </a:r>
          </a:p>
          <a:p>
            <a:pPr lvl="1"/>
            <a:endParaRPr lang="fr-FR" dirty="0"/>
          </a:p>
          <a:p>
            <a:endParaRPr lang="fr-FR" b="0" dirty="0">
              <a:latin typeface="Times New Roman"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180647" y="160525"/>
            <a:ext cx="6493422" cy="4407016"/>
          </a:xfrm>
          <a:ln cap="flat"/>
        </p:spPr>
      </p:sp>
      <p:sp>
        <p:nvSpPr>
          <p:cNvPr id="30723" name="Rectangle 3"/>
          <p:cNvSpPr>
            <a:spLocks noGrp="1" noChangeArrowheads="1"/>
          </p:cNvSpPr>
          <p:nvPr>
            <p:ph type="body" idx="1"/>
          </p:nvPr>
        </p:nvSpPr>
        <p:spPr>
          <a:noFill/>
          <a:ln/>
        </p:spPr>
        <p:txBody>
          <a:bodyPr/>
          <a:lstStyle/>
          <a:p>
            <a:r>
              <a:rPr lang="fr-FR" dirty="0"/>
              <a:t>La Contrainte FOREIGN KEY</a:t>
            </a:r>
          </a:p>
          <a:p>
            <a:pPr lvl="1"/>
            <a:r>
              <a:rPr lang="fr-FR" dirty="0"/>
              <a:t>La contrainte FOREIGN KEY, ou contrainte d'intégrité référentielle, désigne une colonne ou une combinaison de colonnes comme étant une clé étrangère et établit une relation avec une clé primaire ou une clé unique de la même table ou d'une table différente. Dans l'exemple ci-dessus, la colonne DEPTNO a été définie comme clé étrangère dans la table EMP (table dépendante ou </a:t>
            </a:r>
          </a:p>
          <a:p>
            <a:pPr lvl="1">
              <a:lnSpc>
                <a:spcPct val="60000"/>
              </a:lnSpc>
            </a:pPr>
            <a:r>
              <a:rPr lang="fr-FR" dirty="0"/>
              <a:t>enfant) ; elle fait  référence à la colonne DEPTNO de la table DEPT (table de référence ou parent). </a:t>
            </a:r>
          </a:p>
          <a:p>
            <a:pPr lvl="1"/>
            <a:r>
              <a:rPr lang="fr-FR" dirty="0"/>
              <a:t>Une valeur de clé étrangère doit obligatoirement correspondre à une valeur existante de la table maître ou être NULL.</a:t>
            </a:r>
          </a:p>
          <a:p>
            <a:pPr lvl="1"/>
            <a:r>
              <a:rPr lang="fr-FR" dirty="0"/>
              <a:t>Les clés étrangères sont basées sur des valeurs de données et sont des pointeurs purement logiques et non physiques.</a:t>
            </a:r>
          </a:p>
          <a:p>
            <a:endParaRPr lang="fr-FR" b="0" dirty="0">
              <a:latin typeface="Times New Roman" pitchFamily="18" charset="0"/>
            </a:endParaRPr>
          </a:p>
        </p:txBody>
      </p:sp>
      <p:grpSp>
        <p:nvGrpSpPr>
          <p:cNvPr id="2" name="Group 15"/>
          <p:cNvGrpSpPr>
            <a:grpSpLocks/>
          </p:cNvGrpSpPr>
          <p:nvPr/>
        </p:nvGrpSpPr>
        <p:grpSpPr bwMode="auto">
          <a:xfrm>
            <a:off x="215134" y="6208468"/>
            <a:ext cx="289034" cy="306187"/>
            <a:chOff x="131" y="4177"/>
            <a:chExt cx="176" cy="206"/>
          </a:xfrm>
        </p:grpSpPr>
        <p:sp>
          <p:nvSpPr>
            <p:cNvPr id="30724" name="Freeform 4"/>
            <p:cNvSpPr>
              <a:spLocks/>
            </p:cNvSpPr>
            <p:nvPr/>
          </p:nvSpPr>
          <p:spPr bwMode="auto">
            <a:xfrm>
              <a:off x="131" y="4177"/>
              <a:ext cx="176" cy="197"/>
            </a:xfrm>
            <a:custGeom>
              <a:avLst/>
              <a:gdLst/>
              <a:ahLst/>
              <a:cxnLst>
                <a:cxn ang="0">
                  <a:pos x="175" y="196"/>
                </a:cxn>
                <a:cxn ang="0">
                  <a:pos x="175" y="0"/>
                </a:cxn>
                <a:cxn ang="0">
                  <a:pos x="0" y="0"/>
                </a:cxn>
                <a:cxn ang="0">
                  <a:pos x="0" y="196"/>
                </a:cxn>
                <a:cxn ang="0">
                  <a:pos x="175" y="196"/>
                </a:cxn>
              </a:cxnLst>
              <a:rect l="0" t="0" r="r" b="b"/>
              <a:pathLst>
                <a:path w="176" h="197">
                  <a:moveTo>
                    <a:pt x="175" y="196"/>
                  </a:moveTo>
                  <a:lnTo>
                    <a:pt x="175" y="0"/>
                  </a:lnTo>
                  <a:lnTo>
                    <a:pt x="0" y="0"/>
                  </a:lnTo>
                  <a:lnTo>
                    <a:pt x="0" y="196"/>
                  </a:lnTo>
                  <a:lnTo>
                    <a:pt x="175" y="196"/>
                  </a:lnTo>
                </a:path>
              </a:pathLst>
            </a:custGeom>
            <a:solidFill>
              <a:srgbClr val="000000"/>
            </a:solidFill>
            <a:ln w="9525" cap="rnd">
              <a:noFill/>
              <a:round/>
              <a:headEnd/>
              <a:tailEnd/>
            </a:ln>
            <a:effectLst/>
          </p:spPr>
          <p:txBody>
            <a:bodyPr/>
            <a:lstStyle/>
            <a:p>
              <a:endParaRPr lang="fr-FR"/>
            </a:p>
          </p:txBody>
        </p:sp>
        <p:sp>
          <p:nvSpPr>
            <p:cNvPr id="30725" name="Freeform 5"/>
            <p:cNvSpPr>
              <a:spLocks/>
            </p:cNvSpPr>
            <p:nvPr/>
          </p:nvSpPr>
          <p:spPr bwMode="auto">
            <a:xfrm>
              <a:off x="211" y="4363"/>
              <a:ext cx="25" cy="20"/>
            </a:xfrm>
            <a:custGeom>
              <a:avLst/>
              <a:gdLst/>
              <a:ahLst/>
              <a:cxnLst>
                <a:cxn ang="0">
                  <a:pos x="24" y="19"/>
                </a:cxn>
                <a:cxn ang="0">
                  <a:pos x="24" y="0"/>
                </a:cxn>
                <a:cxn ang="0">
                  <a:pos x="0" y="0"/>
                </a:cxn>
                <a:cxn ang="0">
                  <a:pos x="0" y="19"/>
                </a:cxn>
                <a:cxn ang="0">
                  <a:pos x="24" y="19"/>
                </a:cxn>
              </a:cxnLst>
              <a:rect l="0" t="0" r="r" b="b"/>
              <a:pathLst>
                <a:path w="25" h="20">
                  <a:moveTo>
                    <a:pt x="24" y="19"/>
                  </a:moveTo>
                  <a:lnTo>
                    <a:pt x="24" y="0"/>
                  </a:lnTo>
                  <a:lnTo>
                    <a:pt x="0" y="0"/>
                  </a:lnTo>
                  <a:lnTo>
                    <a:pt x="0" y="19"/>
                  </a:lnTo>
                  <a:lnTo>
                    <a:pt x="24" y="19"/>
                  </a:lnTo>
                </a:path>
              </a:pathLst>
            </a:custGeom>
            <a:solidFill>
              <a:srgbClr val="FFFFFF"/>
            </a:solidFill>
            <a:ln w="9525" cap="rnd">
              <a:noFill/>
              <a:round/>
              <a:headEnd/>
              <a:tailEnd/>
            </a:ln>
            <a:effectLst/>
          </p:spPr>
          <p:txBody>
            <a:bodyPr/>
            <a:lstStyle/>
            <a:p>
              <a:endParaRPr lang="fr-FR"/>
            </a:p>
          </p:txBody>
        </p:sp>
        <p:sp>
          <p:nvSpPr>
            <p:cNvPr id="30726" name="Freeform 6"/>
            <p:cNvSpPr>
              <a:spLocks/>
            </p:cNvSpPr>
            <p:nvPr/>
          </p:nvSpPr>
          <p:spPr bwMode="auto">
            <a:xfrm>
              <a:off x="153" y="4236"/>
              <a:ext cx="33" cy="21"/>
            </a:xfrm>
            <a:custGeom>
              <a:avLst/>
              <a:gdLst/>
              <a:ahLst/>
              <a:cxnLst>
                <a:cxn ang="0">
                  <a:pos x="0" y="0"/>
                </a:cxn>
                <a:cxn ang="0">
                  <a:pos x="26" y="20"/>
                </a:cxn>
                <a:cxn ang="0">
                  <a:pos x="32" y="9"/>
                </a:cxn>
                <a:cxn ang="0">
                  <a:pos x="0" y="0"/>
                </a:cxn>
              </a:cxnLst>
              <a:rect l="0" t="0" r="r" b="b"/>
              <a:pathLst>
                <a:path w="33" h="21">
                  <a:moveTo>
                    <a:pt x="0" y="0"/>
                  </a:moveTo>
                  <a:lnTo>
                    <a:pt x="26" y="20"/>
                  </a:lnTo>
                  <a:lnTo>
                    <a:pt x="32" y="9"/>
                  </a:lnTo>
                  <a:lnTo>
                    <a:pt x="0" y="0"/>
                  </a:lnTo>
                </a:path>
              </a:pathLst>
            </a:custGeom>
            <a:solidFill>
              <a:srgbClr val="FFFFFF"/>
            </a:solidFill>
            <a:ln w="9525" cap="rnd">
              <a:noFill/>
              <a:round/>
              <a:headEnd/>
              <a:tailEnd/>
            </a:ln>
            <a:effectLst/>
          </p:spPr>
          <p:txBody>
            <a:bodyPr/>
            <a:lstStyle/>
            <a:p>
              <a:endParaRPr lang="fr-FR"/>
            </a:p>
          </p:txBody>
        </p:sp>
        <p:sp>
          <p:nvSpPr>
            <p:cNvPr id="30727" name="Freeform 7"/>
            <p:cNvSpPr>
              <a:spLocks/>
            </p:cNvSpPr>
            <p:nvPr/>
          </p:nvSpPr>
          <p:spPr bwMode="auto">
            <a:xfrm>
              <a:off x="260" y="4236"/>
              <a:ext cx="34" cy="21"/>
            </a:xfrm>
            <a:custGeom>
              <a:avLst/>
              <a:gdLst/>
              <a:ahLst/>
              <a:cxnLst>
                <a:cxn ang="0">
                  <a:pos x="33" y="0"/>
                </a:cxn>
                <a:cxn ang="0">
                  <a:pos x="6" y="20"/>
                </a:cxn>
                <a:cxn ang="0">
                  <a:pos x="0" y="9"/>
                </a:cxn>
                <a:cxn ang="0">
                  <a:pos x="33" y="0"/>
                </a:cxn>
              </a:cxnLst>
              <a:rect l="0" t="0" r="r" b="b"/>
              <a:pathLst>
                <a:path w="34" h="21">
                  <a:moveTo>
                    <a:pt x="33" y="0"/>
                  </a:moveTo>
                  <a:lnTo>
                    <a:pt x="6" y="20"/>
                  </a:lnTo>
                  <a:lnTo>
                    <a:pt x="0" y="9"/>
                  </a:lnTo>
                  <a:lnTo>
                    <a:pt x="33" y="0"/>
                  </a:lnTo>
                </a:path>
              </a:pathLst>
            </a:custGeom>
            <a:solidFill>
              <a:srgbClr val="FFFFFF"/>
            </a:solidFill>
            <a:ln w="9525" cap="rnd">
              <a:noFill/>
              <a:round/>
              <a:headEnd/>
              <a:tailEnd/>
            </a:ln>
            <a:effectLst/>
          </p:spPr>
          <p:txBody>
            <a:bodyPr/>
            <a:lstStyle/>
            <a:p>
              <a:endParaRPr lang="fr-FR"/>
            </a:p>
          </p:txBody>
        </p:sp>
        <p:sp>
          <p:nvSpPr>
            <p:cNvPr id="30728" name="Freeform 8"/>
            <p:cNvSpPr>
              <a:spLocks/>
            </p:cNvSpPr>
            <p:nvPr/>
          </p:nvSpPr>
          <p:spPr bwMode="auto">
            <a:xfrm>
              <a:off x="151" y="4277"/>
              <a:ext cx="33" cy="19"/>
            </a:xfrm>
            <a:custGeom>
              <a:avLst/>
              <a:gdLst/>
              <a:ahLst/>
              <a:cxnLst>
                <a:cxn ang="0">
                  <a:pos x="0" y="18"/>
                </a:cxn>
                <a:cxn ang="0">
                  <a:pos x="32" y="14"/>
                </a:cxn>
                <a:cxn ang="0">
                  <a:pos x="30" y="0"/>
                </a:cxn>
                <a:cxn ang="0">
                  <a:pos x="0" y="18"/>
                </a:cxn>
              </a:cxnLst>
              <a:rect l="0" t="0" r="r" b="b"/>
              <a:pathLst>
                <a:path w="33" h="19">
                  <a:moveTo>
                    <a:pt x="0" y="18"/>
                  </a:moveTo>
                  <a:lnTo>
                    <a:pt x="32" y="14"/>
                  </a:lnTo>
                  <a:lnTo>
                    <a:pt x="30" y="0"/>
                  </a:lnTo>
                  <a:lnTo>
                    <a:pt x="0" y="18"/>
                  </a:lnTo>
                </a:path>
              </a:pathLst>
            </a:custGeom>
            <a:solidFill>
              <a:srgbClr val="FFFFFF"/>
            </a:solidFill>
            <a:ln w="9525" cap="rnd">
              <a:noFill/>
              <a:round/>
              <a:headEnd/>
              <a:tailEnd/>
            </a:ln>
            <a:effectLst/>
          </p:spPr>
          <p:txBody>
            <a:bodyPr/>
            <a:lstStyle/>
            <a:p>
              <a:endParaRPr lang="fr-FR"/>
            </a:p>
          </p:txBody>
        </p:sp>
        <p:sp>
          <p:nvSpPr>
            <p:cNvPr id="30729" name="Freeform 9"/>
            <p:cNvSpPr>
              <a:spLocks/>
            </p:cNvSpPr>
            <p:nvPr/>
          </p:nvSpPr>
          <p:spPr bwMode="auto">
            <a:xfrm>
              <a:off x="263" y="4278"/>
              <a:ext cx="34" cy="19"/>
            </a:xfrm>
            <a:custGeom>
              <a:avLst/>
              <a:gdLst/>
              <a:ahLst/>
              <a:cxnLst>
                <a:cxn ang="0">
                  <a:pos x="33" y="18"/>
                </a:cxn>
                <a:cxn ang="0">
                  <a:pos x="0" y="15"/>
                </a:cxn>
                <a:cxn ang="0">
                  <a:pos x="2" y="0"/>
                </a:cxn>
                <a:cxn ang="0">
                  <a:pos x="33" y="18"/>
                </a:cxn>
              </a:cxnLst>
              <a:rect l="0" t="0" r="r" b="b"/>
              <a:pathLst>
                <a:path w="34" h="19">
                  <a:moveTo>
                    <a:pt x="33" y="18"/>
                  </a:moveTo>
                  <a:lnTo>
                    <a:pt x="0" y="15"/>
                  </a:lnTo>
                  <a:lnTo>
                    <a:pt x="2" y="0"/>
                  </a:lnTo>
                  <a:lnTo>
                    <a:pt x="33" y="18"/>
                  </a:lnTo>
                </a:path>
              </a:pathLst>
            </a:custGeom>
            <a:solidFill>
              <a:srgbClr val="FFFFFF"/>
            </a:solidFill>
            <a:ln w="9525" cap="rnd">
              <a:noFill/>
              <a:round/>
              <a:headEnd/>
              <a:tailEnd/>
            </a:ln>
            <a:effectLst/>
          </p:spPr>
          <p:txBody>
            <a:bodyPr/>
            <a:lstStyle/>
            <a:p>
              <a:endParaRPr lang="fr-FR"/>
            </a:p>
          </p:txBody>
        </p:sp>
        <p:sp>
          <p:nvSpPr>
            <p:cNvPr id="30730" name="Freeform 10"/>
            <p:cNvSpPr>
              <a:spLocks/>
            </p:cNvSpPr>
            <p:nvPr/>
          </p:nvSpPr>
          <p:spPr bwMode="auto">
            <a:xfrm>
              <a:off x="176" y="4195"/>
              <a:ext cx="24" cy="31"/>
            </a:xfrm>
            <a:custGeom>
              <a:avLst/>
              <a:gdLst/>
              <a:ahLst/>
              <a:cxnLst>
                <a:cxn ang="0">
                  <a:pos x="0" y="0"/>
                </a:cxn>
                <a:cxn ang="0">
                  <a:pos x="13" y="30"/>
                </a:cxn>
                <a:cxn ang="0">
                  <a:pos x="23" y="23"/>
                </a:cxn>
                <a:cxn ang="0">
                  <a:pos x="0" y="0"/>
                </a:cxn>
              </a:cxnLst>
              <a:rect l="0" t="0" r="r" b="b"/>
              <a:pathLst>
                <a:path w="24" h="31">
                  <a:moveTo>
                    <a:pt x="0" y="0"/>
                  </a:moveTo>
                  <a:lnTo>
                    <a:pt x="13" y="30"/>
                  </a:lnTo>
                  <a:lnTo>
                    <a:pt x="23" y="23"/>
                  </a:lnTo>
                  <a:lnTo>
                    <a:pt x="0" y="0"/>
                  </a:lnTo>
                </a:path>
              </a:pathLst>
            </a:custGeom>
            <a:solidFill>
              <a:srgbClr val="FFFFFF"/>
            </a:solidFill>
            <a:ln w="9525" cap="rnd">
              <a:noFill/>
              <a:round/>
              <a:headEnd/>
              <a:tailEnd/>
            </a:ln>
            <a:effectLst/>
          </p:spPr>
          <p:txBody>
            <a:bodyPr/>
            <a:lstStyle/>
            <a:p>
              <a:endParaRPr lang="fr-FR"/>
            </a:p>
          </p:txBody>
        </p:sp>
        <p:sp>
          <p:nvSpPr>
            <p:cNvPr id="30731" name="Freeform 11"/>
            <p:cNvSpPr>
              <a:spLocks/>
            </p:cNvSpPr>
            <p:nvPr/>
          </p:nvSpPr>
          <p:spPr bwMode="auto">
            <a:xfrm>
              <a:off x="240" y="4197"/>
              <a:ext cx="26" cy="33"/>
            </a:xfrm>
            <a:custGeom>
              <a:avLst/>
              <a:gdLst/>
              <a:ahLst/>
              <a:cxnLst>
                <a:cxn ang="0">
                  <a:pos x="25" y="0"/>
                </a:cxn>
                <a:cxn ang="0">
                  <a:pos x="10" y="32"/>
                </a:cxn>
                <a:cxn ang="0">
                  <a:pos x="0" y="23"/>
                </a:cxn>
                <a:cxn ang="0">
                  <a:pos x="25" y="0"/>
                </a:cxn>
              </a:cxnLst>
              <a:rect l="0" t="0" r="r" b="b"/>
              <a:pathLst>
                <a:path w="26" h="33">
                  <a:moveTo>
                    <a:pt x="25" y="0"/>
                  </a:moveTo>
                  <a:lnTo>
                    <a:pt x="10" y="32"/>
                  </a:lnTo>
                  <a:lnTo>
                    <a:pt x="0" y="23"/>
                  </a:lnTo>
                  <a:lnTo>
                    <a:pt x="25" y="0"/>
                  </a:lnTo>
                </a:path>
              </a:pathLst>
            </a:custGeom>
            <a:solidFill>
              <a:srgbClr val="FFFFFF"/>
            </a:solidFill>
            <a:ln w="9525" cap="rnd">
              <a:noFill/>
              <a:round/>
              <a:headEnd/>
              <a:tailEnd/>
            </a:ln>
            <a:effectLst/>
          </p:spPr>
          <p:txBody>
            <a:bodyPr/>
            <a:lstStyle/>
            <a:p>
              <a:endParaRPr lang="fr-FR"/>
            </a:p>
          </p:txBody>
        </p:sp>
        <p:sp>
          <p:nvSpPr>
            <p:cNvPr id="30732" name="Freeform 12"/>
            <p:cNvSpPr>
              <a:spLocks/>
            </p:cNvSpPr>
            <p:nvPr/>
          </p:nvSpPr>
          <p:spPr bwMode="auto">
            <a:xfrm>
              <a:off x="215" y="4186"/>
              <a:ext cx="17" cy="31"/>
            </a:xfrm>
            <a:custGeom>
              <a:avLst/>
              <a:gdLst/>
              <a:ahLst/>
              <a:cxnLst>
                <a:cxn ang="0">
                  <a:pos x="7" y="0"/>
                </a:cxn>
                <a:cxn ang="0">
                  <a:pos x="0" y="30"/>
                </a:cxn>
                <a:cxn ang="0">
                  <a:pos x="16" y="29"/>
                </a:cxn>
                <a:cxn ang="0">
                  <a:pos x="7" y="0"/>
                </a:cxn>
              </a:cxnLst>
              <a:rect l="0" t="0" r="r" b="b"/>
              <a:pathLst>
                <a:path w="17" h="31">
                  <a:moveTo>
                    <a:pt x="7" y="0"/>
                  </a:moveTo>
                  <a:lnTo>
                    <a:pt x="0" y="30"/>
                  </a:lnTo>
                  <a:lnTo>
                    <a:pt x="16" y="29"/>
                  </a:lnTo>
                  <a:lnTo>
                    <a:pt x="7" y="0"/>
                  </a:lnTo>
                </a:path>
              </a:pathLst>
            </a:custGeom>
            <a:solidFill>
              <a:srgbClr val="FFFFFF"/>
            </a:solidFill>
            <a:ln w="9525" cap="rnd">
              <a:noFill/>
              <a:round/>
              <a:headEnd/>
              <a:tailEnd/>
            </a:ln>
            <a:effectLst/>
          </p:spPr>
          <p:txBody>
            <a:bodyPr/>
            <a:lstStyle/>
            <a:p>
              <a:endParaRPr lang="fr-FR"/>
            </a:p>
          </p:txBody>
        </p:sp>
        <p:sp>
          <p:nvSpPr>
            <p:cNvPr id="30733" name="Freeform 13"/>
            <p:cNvSpPr>
              <a:spLocks/>
            </p:cNvSpPr>
            <p:nvPr/>
          </p:nvSpPr>
          <p:spPr bwMode="auto">
            <a:xfrm>
              <a:off x="189" y="4234"/>
              <a:ext cx="66" cy="123"/>
            </a:xfrm>
            <a:custGeom>
              <a:avLst/>
              <a:gdLst/>
              <a:ahLst/>
              <a:cxnLst>
                <a:cxn ang="0">
                  <a:pos x="21" y="122"/>
                </a:cxn>
                <a:cxn ang="0">
                  <a:pos x="22" y="100"/>
                </a:cxn>
                <a:cxn ang="0">
                  <a:pos x="20" y="97"/>
                </a:cxn>
                <a:cxn ang="0">
                  <a:pos x="14" y="88"/>
                </a:cxn>
                <a:cxn ang="0">
                  <a:pos x="8" y="77"/>
                </a:cxn>
                <a:cxn ang="0">
                  <a:pos x="3" y="62"/>
                </a:cxn>
                <a:cxn ang="0">
                  <a:pos x="0" y="44"/>
                </a:cxn>
                <a:cxn ang="0">
                  <a:pos x="0" y="28"/>
                </a:cxn>
                <a:cxn ang="0">
                  <a:pos x="7" y="12"/>
                </a:cxn>
                <a:cxn ang="0">
                  <a:pos x="22" y="0"/>
                </a:cxn>
                <a:cxn ang="0">
                  <a:pos x="41" y="0"/>
                </a:cxn>
                <a:cxn ang="0">
                  <a:pos x="44" y="1"/>
                </a:cxn>
                <a:cxn ang="0">
                  <a:pos x="49" y="5"/>
                </a:cxn>
                <a:cxn ang="0">
                  <a:pos x="55" y="11"/>
                </a:cxn>
                <a:cxn ang="0">
                  <a:pos x="61" y="21"/>
                </a:cxn>
                <a:cxn ang="0">
                  <a:pos x="65" y="34"/>
                </a:cxn>
                <a:cxn ang="0">
                  <a:pos x="64" y="51"/>
                </a:cxn>
                <a:cxn ang="0">
                  <a:pos x="57" y="72"/>
                </a:cxn>
                <a:cxn ang="0">
                  <a:pos x="41" y="97"/>
                </a:cxn>
                <a:cxn ang="0">
                  <a:pos x="41" y="122"/>
                </a:cxn>
                <a:cxn ang="0">
                  <a:pos x="21" y="122"/>
                </a:cxn>
              </a:cxnLst>
              <a:rect l="0" t="0" r="r" b="b"/>
              <a:pathLst>
                <a:path w="66" h="123">
                  <a:moveTo>
                    <a:pt x="21" y="122"/>
                  </a:moveTo>
                  <a:lnTo>
                    <a:pt x="22" y="100"/>
                  </a:lnTo>
                  <a:lnTo>
                    <a:pt x="20" y="97"/>
                  </a:lnTo>
                  <a:lnTo>
                    <a:pt x="14" y="88"/>
                  </a:lnTo>
                  <a:lnTo>
                    <a:pt x="8" y="77"/>
                  </a:lnTo>
                  <a:lnTo>
                    <a:pt x="3" y="62"/>
                  </a:lnTo>
                  <a:lnTo>
                    <a:pt x="0" y="44"/>
                  </a:lnTo>
                  <a:lnTo>
                    <a:pt x="0" y="28"/>
                  </a:lnTo>
                  <a:lnTo>
                    <a:pt x="7" y="12"/>
                  </a:lnTo>
                  <a:lnTo>
                    <a:pt x="22" y="0"/>
                  </a:lnTo>
                  <a:lnTo>
                    <a:pt x="41" y="0"/>
                  </a:lnTo>
                  <a:lnTo>
                    <a:pt x="44" y="1"/>
                  </a:lnTo>
                  <a:lnTo>
                    <a:pt x="49" y="5"/>
                  </a:lnTo>
                  <a:lnTo>
                    <a:pt x="55" y="11"/>
                  </a:lnTo>
                  <a:lnTo>
                    <a:pt x="61" y="21"/>
                  </a:lnTo>
                  <a:lnTo>
                    <a:pt x="65" y="34"/>
                  </a:lnTo>
                  <a:lnTo>
                    <a:pt x="64" y="51"/>
                  </a:lnTo>
                  <a:lnTo>
                    <a:pt x="57" y="72"/>
                  </a:lnTo>
                  <a:lnTo>
                    <a:pt x="41" y="97"/>
                  </a:lnTo>
                  <a:lnTo>
                    <a:pt x="41" y="122"/>
                  </a:lnTo>
                  <a:lnTo>
                    <a:pt x="21" y="122"/>
                  </a:lnTo>
                </a:path>
              </a:pathLst>
            </a:custGeom>
            <a:solidFill>
              <a:srgbClr val="FFFFFF"/>
            </a:solidFill>
            <a:ln w="9525" cap="rnd">
              <a:noFill/>
              <a:round/>
              <a:headEnd/>
              <a:tailEnd/>
            </a:ln>
            <a:effectLst/>
          </p:spPr>
          <p:txBody>
            <a:bodyPr/>
            <a:lstStyle/>
            <a:p>
              <a:endParaRPr lang="fr-FR"/>
            </a:p>
          </p:txBody>
        </p:sp>
        <p:sp>
          <p:nvSpPr>
            <p:cNvPr id="30734" name="Freeform 14"/>
            <p:cNvSpPr>
              <a:spLocks/>
            </p:cNvSpPr>
            <p:nvPr/>
          </p:nvSpPr>
          <p:spPr bwMode="auto">
            <a:xfrm>
              <a:off x="217" y="4257"/>
              <a:ext cx="17" cy="92"/>
            </a:xfrm>
            <a:custGeom>
              <a:avLst/>
              <a:gdLst/>
              <a:ahLst/>
              <a:cxnLst>
                <a:cxn ang="0">
                  <a:pos x="4" y="0"/>
                </a:cxn>
                <a:cxn ang="0">
                  <a:pos x="6" y="6"/>
                </a:cxn>
                <a:cxn ang="0">
                  <a:pos x="2" y="7"/>
                </a:cxn>
                <a:cxn ang="0">
                  <a:pos x="2" y="82"/>
                </a:cxn>
                <a:cxn ang="0">
                  <a:pos x="0" y="83"/>
                </a:cxn>
                <a:cxn ang="0">
                  <a:pos x="0" y="91"/>
                </a:cxn>
                <a:cxn ang="0">
                  <a:pos x="2" y="91"/>
                </a:cxn>
                <a:cxn ang="0">
                  <a:pos x="4" y="91"/>
                </a:cxn>
                <a:cxn ang="0">
                  <a:pos x="6" y="91"/>
                </a:cxn>
                <a:cxn ang="0">
                  <a:pos x="9" y="89"/>
                </a:cxn>
                <a:cxn ang="0">
                  <a:pos x="13" y="89"/>
                </a:cxn>
                <a:cxn ang="0">
                  <a:pos x="16" y="88"/>
                </a:cxn>
                <a:cxn ang="0">
                  <a:pos x="16" y="86"/>
                </a:cxn>
                <a:cxn ang="0">
                  <a:pos x="16" y="83"/>
                </a:cxn>
                <a:cxn ang="0">
                  <a:pos x="16" y="50"/>
                </a:cxn>
                <a:cxn ang="0">
                  <a:pos x="13" y="49"/>
                </a:cxn>
                <a:cxn ang="0">
                  <a:pos x="13" y="41"/>
                </a:cxn>
                <a:cxn ang="0">
                  <a:pos x="13" y="5"/>
                </a:cxn>
                <a:cxn ang="0">
                  <a:pos x="4" y="0"/>
                </a:cxn>
              </a:cxnLst>
              <a:rect l="0" t="0" r="r" b="b"/>
              <a:pathLst>
                <a:path w="17" h="92">
                  <a:moveTo>
                    <a:pt x="4" y="0"/>
                  </a:moveTo>
                  <a:lnTo>
                    <a:pt x="6" y="6"/>
                  </a:lnTo>
                  <a:lnTo>
                    <a:pt x="2" y="7"/>
                  </a:lnTo>
                  <a:lnTo>
                    <a:pt x="2" y="82"/>
                  </a:lnTo>
                  <a:lnTo>
                    <a:pt x="0" y="83"/>
                  </a:lnTo>
                  <a:lnTo>
                    <a:pt x="0" y="91"/>
                  </a:lnTo>
                  <a:lnTo>
                    <a:pt x="2" y="91"/>
                  </a:lnTo>
                  <a:lnTo>
                    <a:pt x="4" y="91"/>
                  </a:lnTo>
                  <a:lnTo>
                    <a:pt x="6" y="91"/>
                  </a:lnTo>
                  <a:lnTo>
                    <a:pt x="9" y="89"/>
                  </a:lnTo>
                  <a:lnTo>
                    <a:pt x="13" y="89"/>
                  </a:lnTo>
                  <a:lnTo>
                    <a:pt x="16" y="88"/>
                  </a:lnTo>
                  <a:lnTo>
                    <a:pt x="16" y="86"/>
                  </a:lnTo>
                  <a:lnTo>
                    <a:pt x="16" y="83"/>
                  </a:lnTo>
                  <a:lnTo>
                    <a:pt x="16" y="50"/>
                  </a:lnTo>
                  <a:lnTo>
                    <a:pt x="13" y="49"/>
                  </a:lnTo>
                  <a:lnTo>
                    <a:pt x="13" y="41"/>
                  </a:lnTo>
                  <a:lnTo>
                    <a:pt x="13" y="5"/>
                  </a:lnTo>
                  <a:lnTo>
                    <a:pt x="4" y="0"/>
                  </a:lnTo>
                </a:path>
              </a:pathLst>
            </a:custGeom>
            <a:solidFill>
              <a:srgbClr val="000000"/>
            </a:solidFill>
            <a:ln w="9525" cap="rnd">
              <a:noFill/>
              <a:round/>
              <a:headEnd/>
              <a:tailEnd/>
            </a:ln>
            <a:effectLst/>
          </p:spPr>
          <p:txBody>
            <a:bodyPr/>
            <a:lstStyle/>
            <a:p>
              <a:endParaRPr lang="fr-FR"/>
            </a:p>
          </p:txBody>
        </p:sp>
      </p:gr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488950" y="160338"/>
            <a:ext cx="5876925" cy="4406900"/>
          </a:xfrm>
          <a:ln cap="flat"/>
        </p:spPr>
      </p:sp>
      <p:sp>
        <p:nvSpPr>
          <p:cNvPr id="32771" name="Rectangle 3"/>
          <p:cNvSpPr>
            <a:spLocks noGrp="1" noChangeArrowheads="1"/>
          </p:cNvSpPr>
          <p:nvPr>
            <p:ph type="body" idx="1"/>
          </p:nvPr>
        </p:nvSpPr>
        <p:spPr>
          <a:noFill/>
          <a:ln/>
        </p:spPr>
        <p:txBody>
          <a:bodyPr/>
          <a:lstStyle/>
          <a:p>
            <a:r>
              <a:rPr lang="fr-FR"/>
              <a:t>La Contrainte FOREIGN KEY (suite)</a:t>
            </a:r>
          </a:p>
          <a:p>
            <a:pPr lvl="1"/>
            <a:r>
              <a:rPr lang="fr-FR"/>
              <a:t>Les contraintes FOREIGN KEY peuvent être définies au niveau table ou colonne. Une clé étrangère composée se crée au moyen de la définition de niveau table.</a:t>
            </a:r>
          </a:p>
          <a:p>
            <a:pPr lvl="1"/>
            <a:r>
              <a:rPr lang="fr-FR"/>
              <a:t>L'exemple ci-dessus définit une contrainte FOREIGN KEY pour la colonne DEPTNO de la table EMP. Le nom de la contrainte est EMP_DEPTNO_FK.</a:t>
            </a:r>
          </a:p>
          <a:p>
            <a:pPr lvl="1"/>
            <a:endParaRPr lang="fr-FR"/>
          </a:p>
          <a:p>
            <a:endParaRPr lang="fr-FR" b="0">
              <a:latin typeface="Times New Roman"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idx="1"/>
          </p:nvPr>
        </p:nvSpPr>
        <p:spPr>
          <a:noFill/>
          <a:ln/>
        </p:spPr>
        <p:txBody>
          <a:bodyPr/>
          <a:lstStyle/>
          <a:p>
            <a:pPr>
              <a:tabLst/>
            </a:pPr>
            <a:r>
              <a:rPr lang="fr-FR" dirty="0"/>
              <a:t>La Contrainte FOREIGN KEY (suite)</a:t>
            </a:r>
          </a:p>
          <a:p>
            <a:pPr lvl="1">
              <a:tabLst/>
            </a:pPr>
            <a:r>
              <a:rPr lang="fr-FR" dirty="0"/>
              <a:t>La clé étrangère est définie dans la table détail et la table contenant la colonne référencée est la table maître. Pour définir la clé étrangère, on utilise une combinaison des mots-clés suivants : </a:t>
            </a:r>
          </a:p>
          <a:p>
            <a:pPr marL="517525" lvl="2" indent="-215900">
              <a:tabLst/>
            </a:pPr>
            <a:r>
              <a:rPr lang="fr-FR" dirty="0"/>
              <a:t>FOREIGN KEY définit une colonne de la table détail dans une contrainte de niveau table.</a:t>
            </a:r>
          </a:p>
          <a:p>
            <a:pPr marL="517525" lvl="2" indent="-215900">
              <a:tabLst/>
            </a:pPr>
            <a:r>
              <a:rPr lang="fr-FR" dirty="0"/>
              <a:t>REFERENCES identifie la table et la colonne dans la table maître.</a:t>
            </a:r>
          </a:p>
          <a:p>
            <a:pPr marL="517525" lvl="2" indent="-215900">
              <a:tabLst/>
            </a:pPr>
            <a:r>
              <a:rPr lang="fr-FR" dirty="0"/>
              <a:t>ON DELETE CASCADE indique que si une ligne est supprimée de la table maître, les lignes dépendantes de la table détail seront également supprimées. </a:t>
            </a:r>
          </a:p>
          <a:p>
            <a:pPr lvl="1">
              <a:tabLst/>
            </a:pPr>
            <a:r>
              <a:rPr lang="fr-FR" dirty="0"/>
              <a:t>En l'absence de l'option ON DELETE CASCADE, la ligne de la table maître ne peut pas être supprimée si elle est référencée dans la table détail. </a:t>
            </a:r>
          </a:p>
          <a:p>
            <a:pPr>
              <a:tabLst/>
            </a:pPr>
            <a:endParaRPr lang="fr-FR" b="0" dirty="0">
              <a:latin typeface="Times New Roman" pitchFamily="18" charset="0"/>
            </a:endParaRPr>
          </a:p>
        </p:txBody>
      </p:sp>
      <p:sp>
        <p:nvSpPr>
          <p:cNvPr id="34819" name="Rectangle 3"/>
          <p:cNvSpPr>
            <a:spLocks noGrp="1" noRot="1" noChangeAspect="1" noChangeArrowheads="1" noTextEdit="1"/>
          </p:cNvSpPr>
          <p:nvPr>
            <p:ph type="sldImg"/>
          </p:nvPr>
        </p:nvSpPr>
        <p:spPr>
          <a:xfrm>
            <a:off x="488950" y="160338"/>
            <a:ext cx="5876925" cy="4406900"/>
          </a:xfrm>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noFill/>
          <a:ln/>
        </p:spPr>
        <p:txBody>
          <a:bodyPr/>
          <a:lstStyle/>
          <a:p>
            <a:r>
              <a:rPr lang="fr-FR" dirty="0"/>
              <a:t>L'Ordre CREATE TABLE</a:t>
            </a:r>
          </a:p>
          <a:p>
            <a:pPr lvl="1"/>
            <a:r>
              <a:rPr lang="fr-FR" dirty="0"/>
              <a:t>Créez des tables pour stocker des données en utilisant l'ordre SQL CREATE TABLE. Cet ordre fait partie d'une série d'ordres appartenant au langage de définition des données (LDD) qui sera étudié dans les prochains chapitres. Les ordres du LDD représentent un sous-ensemble des ordres SQL utilisés pour créer, modifier ou supprimer des structures de données Oracle8. Ils agissent directement sur la base de données, et enregistrent des informations dans le dictionnaire de données. </a:t>
            </a:r>
          </a:p>
          <a:p>
            <a:pPr lvl="1"/>
            <a:r>
              <a:rPr lang="fr-FR" dirty="0"/>
              <a:t>Pour créer une table, l'utilisateur doit disposer du privilège CREATE TABLE et d'un espace de stockage dans laquelle il pourra créer des objets. L'administrateur de base de données utilise des ordres du LCD (langage de contrôle des données) pour accorder des privilèges aux utilisateurs ; ces ordres seront étudiés dans un prochain chapitre.</a:t>
            </a:r>
          </a:p>
          <a:p>
            <a:pPr lvl="1"/>
            <a:r>
              <a:rPr lang="fr-FR" dirty="0"/>
              <a:t>Syntaxe :</a:t>
            </a:r>
          </a:p>
          <a:p>
            <a:pPr lvl="1"/>
            <a:r>
              <a:rPr lang="fr-FR" dirty="0"/>
              <a:t>	</a:t>
            </a:r>
            <a:r>
              <a:rPr lang="fr-FR" i="1" dirty="0" err="1"/>
              <a:t>schema</a:t>
            </a:r>
            <a:r>
              <a:rPr lang="fr-FR" dirty="0"/>
              <a:t>		nom du propriétaire</a:t>
            </a:r>
          </a:p>
          <a:p>
            <a:pPr lvl="1"/>
            <a:r>
              <a:rPr lang="fr-FR" i="1" dirty="0"/>
              <a:t>	table</a:t>
            </a:r>
            <a:r>
              <a:rPr lang="fr-FR" dirty="0"/>
              <a:t>			nom de la table</a:t>
            </a:r>
          </a:p>
          <a:p>
            <a:pPr lvl="1"/>
            <a:r>
              <a:rPr lang="fr-FR" dirty="0"/>
              <a:t>	DEFAULT </a:t>
            </a:r>
            <a:r>
              <a:rPr lang="fr-FR" i="1" dirty="0" err="1"/>
              <a:t>expr</a:t>
            </a:r>
            <a:r>
              <a:rPr lang="fr-FR" i="1" dirty="0"/>
              <a:t>	</a:t>
            </a:r>
            <a:r>
              <a:rPr lang="fr-FR" dirty="0"/>
              <a:t>spécifie une valeur par défaut à utiliser en cas d'omission d'une valeur 				dans l'ordre INSERT</a:t>
            </a:r>
          </a:p>
          <a:p>
            <a:pPr lvl="1"/>
            <a:r>
              <a:rPr lang="fr-FR" i="1" dirty="0"/>
              <a:t>	</a:t>
            </a:r>
            <a:r>
              <a:rPr lang="fr-FR" i="1" dirty="0" err="1"/>
              <a:t>column</a:t>
            </a:r>
            <a:r>
              <a:rPr lang="fr-FR" dirty="0"/>
              <a:t>		nom de la colonne</a:t>
            </a:r>
          </a:p>
          <a:p>
            <a:pPr lvl="1"/>
            <a:r>
              <a:rPr lang="fr-FR" dirty="0"/>
              <a:t>	</a:t>
            </a:r>
            <a:r>
              <a:rPr lang="fr-FR" i="1" dirty="0" err="1"/>
              <a:t>datatype</a:t>
            </a:r>
            <a:r>
              <a:rPr lang="fr-FR" dirty="0"/>
              <a:t>		type de données et longueur de la </a:t>
            </a:r>
            <a:r>
              <a:rPr lang="fr-FR" dirty="0" smtClean="0"/>
              <a:t>colonne</a:t>
            </a:r>
            <a:endParaRPr lang="fr-FR" dirty="0"/>
          </a:p>
        </p:txBody>
      </p:sp>
      <p:sp>
        <p:nvSpPr>
          <p:cNvPr id="14339" name="Rectangle 3"/>
          <p:cNvSpPr>
            <a:spLocks noGrp="1" noRot="1" noChangeAspect="1" noChangeArrowheads="1" noTextEdit="1"/>
          </p:cNvSpPr>
          <p:nvPr>
            <p:ph type="sldImg"/>
          </p:nvPr>
        </p:nvSpPr>
        <p:spPr>
          <a:xfrm>
            <a:off x="484188" y="155575"/>
            <a:ext cx="5883275" cy="4411663"/>
          </a:xfrm>
          <a:ln cap="flat"/>
        </p:spPr>
      </p:sp>
      <p:grpSp>
        <p:nvGrpSpPr>
          <p:cNvPr id="2" name="Group 17"/>
          <p:cNvGrpSpPr>
            <a:grpSpLocks/>
          </p:cNvGrpSpPr>
          <p:nvPr/>
        </p:nvGrpSpPr>
        <p:grpSpPr bwMode="auto">
          <a:xfrm>
            <a:off x="228764" y="8027978"/>
            <a:ext cx="297392" cy="291200"/>
            <a:chOff x="140" y="5431"/>
            <a:chExt cx="182" cy="197"/>
          </a:xfrm>
        </p:grpSpPr>
        <p:sp>
          <p:nvSpPr>
            <p:cNvPr id="14340" name="Freeform 4"/>
            <p:cNvSpPr>
              <a:spLocks/>
            </p:cNvSpPr>
            <p:nvPr/>
          </p:nvSpPr>
          <p:spPr bwMode="auto">
            <a:xfrm>
              <a:off x="140" y="5431"/>
              <a:ext cx="173" cy="190"/>
            </a:xfrm>
            <a:custGeom>
              <a:avLst/>
              <a:gdLst/>
              <a:ahLst/>
              <a:cxnLst>
                <a:cxn ang="0">
                  <a:pos x="172" y="189"/>
                </a:cxn>
                <a:cxn ang="0">
                  <a:pos x="172" y="0"/>
                </a:cxn>
                <a:cxn ang="0">
                  <a:pos x="0" y="0"/>
                </a:cxn>
                <a:cxn ang="0">
                  <a:pos x="0" y="189"/>
                </a:cxn>
                <a:cxn ang="0">
                  <a:pos x="172" y="189"/>
                </a:cxn>
              </a:cxnLst>
              <a:rect l="0" t="0" r="r" b="b"/>
              <a:pathLst>
                <a:path w="173" h="190">
                  <a:moveTo>
                    <a:pt x="172" y="189"/>
                  </a:moveTo>
                  <a:lnTo>
                    <a:pt x="172" y="0"/>
                  </a:lnTo>
                  <a:lnTo>
                    <a:pt x="0" y="0"/>
                  </a:lnTo>
                  <a:lnTo>
                    <a:pt x="0" y="189"/>
                  </a:lnTo>
                  <a:lnTo>
                    <a:pt x="172" y="189"/>
                  </a:lnTo>
                </a:path>
              </a:pathLst>
            </a:custGeom>
            <a:solidFill>
              <a:srgbClr val="000000"/>
            </a:solidFill>
            <a:ln w="9525" cap="rnd">
              <a:noFill/>
              <a:round/>
              <a:headEnd/>
              <a:tailEnd/>
            </a:ln>
            <a:effectLst/>
          </p:spPr>
          <p:txBody>
            <a:bodyPr/>
            <a:lstStyle/>
            <a:p>
              <a:endParaRPr lang="fr-FR"/>
            </a:p>
          </p:txBody>
        </p:sp>
        <p:sp>
          <p:nvSpPr>
            <p:cNvPr id="14341" name="Freeform 5"/>
            <p:cNvSpPr>
              <a:spLocks/>
            </p:cNvSpPr>
            <p:nvPr/>
          </p:nvSpPr>
          <p:spPr bwMode="auto">
            <a:xfrm>
              <a:off x="199" y="5503"/>
              <a:ext cx="68" cy="38"/>
            </a:xfrm>
            <a:custGeom>
              <a:avLst/>
              <a:gdLst/>
              <a:ahLst/>
              <a:cxnLst>
                <a:cxn ang="0">
                  <a:pos x="67" y="7"/>
                </a:cxn>
                <a:cxn ang="0">
                  <a:pos x="64" y="0"/>
                </a:cxn>
                <a:cxn ang="0">
                  <a:pos x="0" y="29"/>
                </a:cxn>
                <a:cxn ang="0">
                  <a:pos x="2" y="37"/>
                </a:cxn>
                <a:cxn ang="0">
                  <a:pos x="67" y="7"/>
                </a:cxn>
              </a:cxnLst>
              <a:rect l="0" t="0" r="r" b="b"/>
              <a:pathLst>
                <a:path w="68" h="38">
                  <a:moveTo>
                    <a:pt x="67" y="7"/>
                  </a:moveTo>
                  <a:lnTo>
                    <a:pt x="64" y="0"/>
                  </a:lnTo>
                  <a:lnTo>
                    <a:pt x="0" y="29"/>
                  </a:lnTo>
                  <a:lnTo>
                    <a:pt x="2" y="37"/>
                  </a:lnTo>
                  <a:lnTo>
                    <a:pt x="67" y="7"/>
                  </a:lnTo>
                </a:path>
              </a:pathLst>
            </a:custGeom>
            <a:solidFill>
              <a:srgbClr val="FFFFFF"/>
            </a:solidFill>
            <a:ln w="9525" cap="rnd">
              <a:noFill/>
              <a:round/>
              <a:headEnd/>
              <a:tailEnd/>
            </a:ln>
            <a:effectLst/>
          </p:spPr>
          <p:txBody>
            <a:bodyPr/>
            <a:lstStyle/>
            <a:p>
              <a:endParaRPr lang="fr-FR"/>
            </a:p>
          </p:txBody>
        </p:sp>
        <p:sp>
          <p:nvSpPr>
            <p:cNvPr id="14342" name="Freeform 6"/>
            <p:cNvSpPr>
              <a:spLocks/>
            </p:cNvSpPr>
            <p:nvPr/>
          </p:nvSpPr>
          <p:spPr bwMode="auto">
            <a:xfrm>
              <a:off x="208" y="5520"/>
              <a:ext cx="66" cy="38"/>
            </a:xfrm>
            <a:custGeom>
              <a:avLst/>
              <a:gdLst/>
              <a:ahLst/>
              <a:cxnLst>
                <a:cxn ang="0">
                  <a:pos x="65" y="7"/>
                </a:cxn>
                <a:cxn ang="0">
                  <a:pos x="62" y="0"/>
                </a:cxn>
                <a:cxn ang="0">
                  <a:pos x="0" y="29"/>
                </a:cxn>
                <a:cxn ang="0">
                  <a:pos x="2" y="37"/>
                </a:cxn>
                <a:cxn ang="0">
                  <a:pos x="65" y="7"/>
                </a:cxn>
              </a:cxnLst>
              <a:rect l="0" t="0" r="r" b="b"/>
              <a:pathLst>
                <a:path w="66" h="38">
                  <a:moveTo>
                    <a:pt x="65" y="7"/>
                  </a:moveTo>
                  <a:lnTo>
                    <a:pt x="62" y="0"/>
                  </a:lnTo>
                  <a:lnTo>
                    <a:pt x="0" y="29"/>
                  </a:lnTo>
                  <a:lnTo>
                    <a:pt x="2" y="37"/>
                  </a:lnTo>
                  <a:lnTo>
                    <a:pt x="65" y="7"/>
                  </a:lnTo>
                </a:path>
              </a:pathLst>
            </a:custGeom>
            <a:solidFill>
              <a:srgbClr val="FFFFFF"/>
            </a:solidFill>
            <a:ln w="9525" cap="rnd">
              <a:noFill/>
              <a:round/>
              <a:headEnd/>
              <a:tailEnd/>
            </a:ln>
            <a:effectLst/>
          </p:spPr>
          <p:txBody>
            <a:bodyPr/>
            <a:lstStyle/>
            <a:p>
              <a:endParaRPr lang="fr-FR"/>
            </a:p>
          </p:txBody>
        </p:sp>
        <p:sp>
          <p:nvSpPr>
            <p:cNvPr id="14343" name="Freeform 7"/>
            <p:cNvSpPr>
              <a:spLocks/>
            </p:cNvSpPr>
            <p:nvPr/>
          </p:nvSpPr>
          <p:spPr bwMode="auto">
            <a:xfrm>
              <a:off x="214" y="5536"/>
              <a:ext cx="66" cy="38"/>
            </a:xfrm>
            <a:custGeom>
              <a:avLst/>
              <a:gdLst/>
              <a:ahLst/>
              <a:cxnLst>
                <a:cxn ang="0">
                  <a:pos x="65" y="7"/>
                </a:cxn>
                <a:cxn ang="0">
                  <a:pos x="62" y="0"/>
                </a:cxn>
                <a:cxn ang="0">
                  <a:pos x="0" y="29"/>
                </a:cxn>
                <a:cxn ang="0">
                  <a:pos x="2" y="37"/>
                </a:cxn>
                <a:cxn ang="0">
                  <a:pos x="65" y="7"/>
                </a:cxn>
              </a:cxnLst>
              <a:rect l="0" t="0" r="r" b="b"/>
              <a:pathLst>
                <a:path w="66" h="38">
                  <a:moveTo>
                    <a:pt x="65" y="7"/>
                  </a:moveTo>
                  <a:lnTo>
                    <a:pt x="62" y="0"/>
                  </a:lnTo>
                  <a:lnTo>
                    <a:pt x="0" y="29"/>
                  </a:lnTo>
                  <a:lnTo>
                    <a:pt x="2" y="37"/>
                  </a:lnTo>
                  <a:lnTo>
                    <a:pt x="65" y="7"/>
                  </a:lnTo>
                </a:path>
              </a:pathLst>
            </a:custGeom>
            <a:solidFill>
              <a:srgbClr val="FFFFFF"/>
            </a:solidFill>
            <a:ln w="9525" cap="rnd">
              <a:noFill/>
              <a:round/>
              <a:headEnd/>
              <a:tailEnd/>
            </a:ln>
            <a:effectLst/>
          </p:spPr>
          <p:txBody>
            <a:bodyPr/>
            <a:lstStyle/>
            <a:p>
              <a:endParaRPr lang="fr-FR"/>
            </a:p>
          </p:txBody>
        </p:sp>
        <p:sp>
          <p:nvSpPr>
            <p:cNvPr id="14344" name="Freeform 8"/>
            <p:cNvSpPr>
              <a:spLocks/>
            </p:cNvSpPr>
            <p:nvPr/>
          </p:nvSpPr>
          <p:spPr bwMode="auto">
            <a:xfrm>
              <a:off x="222" y="5553"/>
              <a:ext cx="68" cy="38"/>
            </a:xfrm>
            <a:custGeom>
              <a:avLst/>
              <a:gdLst/>
              <a:ahLst/>
              <a:cxnLst>
                <a:cxn ang="0">
                  <a:pos x="67" y="7"/>
                </a:cxn>
                <a:cxn ang="0">
                  <a:pos x="64" y="0"/>
                </a:cxn>
                <a:cxn ang="0">
                  <a:pos x="0" y="29"/>
                </a:cxn>
                <a:cxn ang="0">
                  <a:pos x="2" y="37"/>
                </a:cxn>
                <a:cxn ang="0">
                  <a:pos x="67" y="7"/>
                </a:cxn>
              </a:cxnLst>
              <a:rect l="0" t="0" r="r" b="b"/>
              <a:pathLst>
                <a:path w="68" h="38">
                  <a:moveTo>
                    <a:pt x="67" y="7"/>
                  </a:moveTo>
                  <a:lnTo>
                    <a:pt x="64" y="0"/>
                  </a:lnTo>
                  <a:lnTo>
                    <a:pt x="0" y="29"/>
                  </a:lnTo>
                  <a:lnTo>
                    <a:pt x="2" y="37"/>
                  </a:lnTo>
                  <a:lnTo>
                    <a:pt x="67" y="7"/>
                  </a:lnTo>
                </a:path>
              </a:pathLst>
            </a:custGeom>
            <a:solidFill>
              <a:srgbClr val="FFFFFF"/>
            </a:solidFill>
            <a:ln w="9525" cap="rnd">
              <a:noFill/>
              <a:round/>
              <a:headEnd/>
              <a:tailEnd/>
            </a:ln>
            <a:effectLst/>
          </p:spPr>
          <p:txBody>
            <a:bodyPr/>
            <a:lstStyle/>
            <a:p>
              <a:endParaRPr lang="fr-FR"/>
            </a:p>
          </p:txBody>
        </p:sp>
        <p:sp>
          <p:nvSpPr>
            <p:cNvPr id="14345" name="Freeform 9"/>
            <p:cNvSpPr>
              <a:spLocks/>
            </p:cNvSpPr>
            <p:nvPr/>
          </p:nvSpPr>
          <p:spPr bwMode="auto">
            <a:xfrm>
              <a:off x="230" y="5571"/>
              <a:ext cx="67" cy="40"/>
            </a:xfrm>
            <a:custGeom>
              <a:avLst/>
              <a:gdLst/>
              <a:ahLst/>
              <a:cxnLst>
                <a:cxn ang="0">
                  <a:pos x="66" y="7"/>
                </a:cxn>
                <a:cxn ang="0">
                  <a:pos x="63" y="0"/>
                </a:cxn>
                <a:cxn ang="0">
                  <a:pos x="0" y="31"/>
                </a:cxn>
                <a:cxn ang="0">
                  <a:pos x="2" y="39"/>
                </a:cxn>
                <a:cxn ang="0">
                  <a:pos x="66" y="7"/>
                </a:cxn>
              </a:cxnLst>
              <a:rect l="0" t="0" r="r" b="b"/>
              <a:pathLst>
                <a:path w="67" h="40">
                  <a:moveTo>
                    <a:pt x="66" y="7"/>
                  </a:moveTo>
                  <a:lnTo>
                    <a:pt x="63" y="0"/>
                  </a:lnTo>
                  <a:lnTo>
                    <a:pt x="0" y="31"/>
                  </a:lnTo>
                  <a:lnTo>
                    <a:pt x="2" y="39"/>
                  </a:lnTo>
                  <a:lnTo>
                    <a:pt x="66" y="7"/>
                  </a:lnTo>
                </a:path>
              </a:pathLst>
            </a:custGeom>
            <a:solidFill>
              <a:srgbClr val="FFFFFF"/>
            </a:solidFill>
            <a:ln w="9525" cap="rnd">
              <a:noFill/>
              <a:round/>
              <a:headEnd/>
              <a:tailEnd/>
            </a:ln>
            <a:effectLst/>
          </p:spPr>
          <p:txBody>
            <a:bodyPr/>
            <a:lstStyle/>
            <a:p>
              <a:endParaRPr lang="fr-FR"/>
            </a:p>
          </p:txBody>
        </p:sp>
        <p:sp>
          <p:nvSpPr>
            <p:cNvPr id="14346" name="Freeform 10"/>
            <p:cNvSpPr>
              <a:spLocks/>
            </p:cNvSpPr>
            <p:nvPr/>
          </p:nvSpPr>
          <p:spPr bwMode="auto">
            <a:xfrm>
              <a:off x="160" y="5462"/>
              <a:ext cx="118" cy="63"/>
            </a:xfrm>
            <a:custGeom>
              <a:avLst/>
              <a:gdLst/>
              <a:ahLst/>
              <a:cxnLst>
                <a:cxn ang="0">
                  <a:pos x="117" y="7"/>
                </a:cxn>
                <a:cxn ang="0">
                  <a:pos x="115" y="0"/>
                </a:cxn>
                <a:cxn ang="0">
                  <a:pos x="0" y="54"/>
                </a:cxn>
                <a:cxn ang="0">
                  <a:pos x="2" y="62"/>
                </a:cxn>
                <a:cxn ang="0">
                  <a:pos x="117" y="7"/>
                </a:cxn>
              </a:cxnLst>
              <a:rect l="0" t="0" r="r" b="b"/>
              <a:pathLst>
                <a:path w="118" h="63">
                  <a:moveTo>
                    <a:pt x="117" y="7"/>
                  </a:moveTo>
                  <a:lnTo>
                    <a:pt x="115" y="0"/>
                  </a:lnTo>
                  <a:lnTo>
                    <a:pt x="0" y="54"/>
                  </a:lnTo>
                  <a:lnTo>
                    <a:pt x="2" y="62"/>
                  </a:lnTo>
                  <a:lnTo>
                    <a:pt x="117" y="7"/>
                  </a:lnTo>
                </a:path>
              </a:pathLst>
            </a:custGeom>
            <a:solidFill>
              <a:srgbClr val="FFFFFF"/>
            </a:solidFill>
            <a:ln w="9525" cap="rnd">
              <a:noFill/>
              <a:round/>
              <a:headEnd/>
              <a:tailEnd/>
            </a:ln>
            <a:effectLst/>
          </p:spPr>
          <p:txBody>
            <a:bodyPr/>
            <a:lstStyle/>
            <a:p>
              <a:endParaRPr lang="fr-FR"/>
            </a:p>
          </p:txBody>
        </p:sp>
        <p:sp>
          <p:nvSpPr>
            <p:cNvPr id="14347" name="Freeform 11"/>
            <p:cNvSpPr>
              <a:spLocks/>
            </p:cNvSpPr>
            <p:nvPr/>
          </p:nvSpPr>
          <p:spPr bwMode="auto">
            <a:xfrm>
              <a:off x="144" y="5450"/>
              <a:ext cx="119" cy="64"/>
            </a:xfrm>
            <a:custGeom>
              <a:avLst/>
              <a:gdLst/>
              <a:ahLst/>
              <a:cxnLst>
                <a:cxn ang="0">
                  <a:pos x="118" y="7"/>
                </a:cxn>
                <a:cxn ang="0">
                  <a:pos x="115" y="0"/>
                </a:cxn>
                <a:cxn ang="0">
                  <a:pos x="0" y="55"/>
                </a:cxn>
                <a:cxn ang="0">
                  <a:pos x="1" y="63"/>
                </a:cxn>
                <a:cxn ang="0">
                  <a:pos x="118" y="7"/>
                </a:cxn>
              </a:cxnLst>
              <a:rect l="0" t="0" r="r" b="b"/>
              <a:pathLst>
                <a:path w="119" h="64">
                  <a:moveTo>
                    <a:pt x="118" y="7"/>
                  </a:moveTo>
                  <a:lnTo>
                    <a:pt x="115" y="0"/>
                  </a:lnTo>
                  <a:lnTo>
                    <a:pt x="0" y="55"/>
                  </a:lnTo>
                  <a:lnTo>
                    <a:pt x="1" y="63"/>
                  </a:lnTo>
                  <a:lnTo>
                    <a:pt x="118" y="7"/>
                  </a:lnTo>
                </a:path>
              </a:pathLst>
            </a:custGeom>
            <a:solidFill>
              <a:srgbClr val="FFFFFF"/>
            </a:solidFill>
            <a:ln w="9525" cap="rnd">
              <a:noFill/>
              <a:round/>
              <a:headEnd/>
              <a:tailEnd/>
            </a:ln>
            <a:effectLst/>
          </p:spPr>
          <p:txBody>
            <a:bodyPr/>
            <a:lstStyle/>
            <a:p>
              <a:endParaRPr lang="fr-FR"/>
            </a:p>
          </p:txBody>
        </p:sp>
        <p:sp>
          <p:nvSpPr>
            <p:cNvPr id="14348" name="Freeform 12"/>
            <p:cNvSpPr>
              <a:spLocks/>
            </p:cNvSpPr>
            <p:nvPr/>
          </p:nvSpPr>
          <p:spPr bwMode="auto">
            <a:xfrm>
              <a:off x="267" y="5464"/>
              <a:ext cx="55" cy="112"/>
            </a:xfrm>
            <a:custGeom>
              <a:avLst/>
              <a:gdLst/>
              <a:ahLst/>
              <a:cxnLst>
                <a:cxn ang="0">
                  <a:pos x="46" y="111"/>
                </a:cxn>
                <a:cxn ang="0">
                  <a:pos x="54" y="107"/>
                </a:cxn>
                <a:cxn ang="0">
                  <a:pos x="7" y="0"/>
                </a:cxn>
                <a:cxn ang="0">
                  <a:pos x="0" y="3"/>
                </a:cxn>
                <a:cxn ang="0">
                  <a:pos x="46" y="111"/>
                </a:cxn>
              </a:cxnLst>
              <a:rect l="0" t="0" r="r" b="b"/>
              <a:pathLst>
                <a:path w="55" h="112">
                  <a:moveTo>
                    <a:pt x="46" y="111"/>
                  </a:moveTo>
                  <a:lnTo>
                    <a:pt x="54" y="107"/>
                  </a:lnTo>
                  <a:lnTo>
                    <a:pt x="7" y="0"/>
                  </a:lnTo>
                  <a:lnTo>
                    <a:pt x="0" y="3"/>
                  </a:lnTo>
                  <a:lnTo>
                    <a:pt x="46" y="111"/>
                  </a:lnTo>
                </a:path>
              </a:pathLst>
            </a:custGeom>
            <a:solidFill>
              <a:srgbClr val="FFFFFF"/>
            </a:solidFill>
            <a:ln w="9525" cap="rnd">
              <a:noFill/>
              <a:round/>
              <a:headEnd/>
              <a:tailEnd/>
            </a:ln>
            <a:effectLst/>
          </p:spPr>
          <p:txBody>
            <a:bodyPr/>
            <a:lstStyle/>
            <a:p>
              <a:endParaRPr lang="fr-FR"/>
            </a:p>
          </p:txBody>
        </p:sp>
        <p:sp>
          <p:nvSpPr>
            <p:cNvPr id="14349" name="Freeform 13"/>
            <p:cNvSpPr>
              <a:spLocks/>
            </p:cNvSpPr>
            <p:nvPr/>
          </p:nvSpPr>
          <p:spPr bwMode="auto">
            <a:xfrm>
              <a:off x="160" y="5514"/>
              <a:ext cx="52" cy="114"/>
            </a:xfrm>
            <a:custGeom>
              <a:avLst/>
              <a:gdLst/>
              <a:ahLst/>
              <a:cxnLst>
                <a:cxn ang="0">
                  <a:pos x="44" y="113"/>
                </a:cxn>
                <a:cxn ang="0">
                  <a:pos x="51" y="108"/>
                </a:cxn>
                <a:cxn ang="0">
                  <a:pos x="6" y="0"/>
                </a:cxn>
                <a:cxn ang="0">
                  <a:pos x="0" y="4"/>
                </a:cxn>
                <a:cxn ang="0">
                  <a:pos x="44" y="113"/>
                </a:cxn>
              </a:cxnLst>
              <a:rect l="0" t="0" r="r" b="b"/>
              <a:pathLst>
                <a:path w="52" h="114">
                  <a:moveTo>
                    <a:pt x="44" y="113"/>
                  </a:moveTo>
                  <a:lnTo>
                    <a:pt x="51" y="108"/>
                  </a:lnTo>
                  <a:lnTo>
                    <a:pt x="6" y="0"/>
                  </a:lnTo>
                  <a:lnTo>
                    <a:pt x="0" y="4"/>
                  </a:lnTo>
                  <a:lnTo>
                    <a:pt x="44" y="113"/>
                  </a:lnTo>
                </a:path>
              </a:pathLst>
            </a:custGeom>
            <a:solidFill>
              <a:srgbClr val="FFFFFF"/>
            </a:solidFill>
            <a:ln w="9525" cap="rnd">
              <a:noFill/>
              <a:round/>
              <a:headEnd/>
              <a:tailEnd/>
            </a:ln>
            <a:effectLst/>
          </p:spPr>
          <p:txBody>
            <a:bodyPr/>
            <a:lstStyle/>
            <a:p>
              <a:endParaRPr lang="fr-FR"/>
            </a:p>
          </p:txBody>
        </p:sp>
        <p:sp>
          <p:nvSpPr>
            <p:cNvPr id="14350" name="Freeform 14"/>
            <p:cNvSpPr>
              <a:spLocks/>
            </p:cNvSpPr>
            <p:nvPr/>
          </p:nvSpPr>
          <p:spPr bwMode="auto">
            <a:xfrm>
              <a:off x="140" y="5505"/>
              <a:ext cx="56" cy="123"/>
            </a:xfrm>
            <a:custGeom>
              <a:avLst/>
              <a:gdLst/>
              <a:ahLst/>
              <a:cxnLst>
                <a:cxn ang="0">
                  <a:pos x="48" y="122"/>
                </a:cxn>
                <a:cxn ang="0">
                  <a:pos x="55" y="118"/>
                </a:cxn>
                <a:cxn ang="0">
                  <a:pos x="5" y="0"/>
                </a:cxn>
                <a:cxn ang="0">
                  <a:pos x="0" y="3"/>
                </a:cxn>
                <a:cxn ang="0">
                  <a:pos x="48" y="122"/>
                </a:cxn>
              </a:cxnLst>
              <a:rect l="0" t="0" r="r" b="b"/>
              <a:pathLst>
                <a:path w="56" h="123">
                  <a:moveTo>
                    <a:pt x="48" y="122"/>
                  </a:moveTo>
                  <a:lnTo>
                    <a:pt x="55" y="118"/>
                  </a:lnTo>
                  <a:lnTo>
                    <a:pt x="5" y="0"/>
                  </a:lnTo>
                  <a:lnTo>
                    <a:pt x="0" y="3"/>
                  </a:lnTo>
                  <a:lnTo>
                    <a:pt x="48" y="122"/>
                  </a:lnTo>
                </a:path>
              </a:pathLst>
            </a:custGeom>
            <a:solidFill>
              <a:srgbClr val="FFFFFF"/>
            </a:solidFill>
            <a:ln w="9525" cap="rnd">
              <a:noFill/>
              <a:round/>
              <a:headEnd/>
              <a:tailEnd/>
            </a:ln>
            <a:effectLst/>
          </p:spPr>
          <p:txBody>
            <a:bodyPr/>
            <a:lstStyle/>
            <a:p>
              <a:endParaRPr lang="fr-FR"/>
            </a:p>
          </p:txBody>
        </p:sp>
        <p:sp>
          <p:nvSpPr>
            <p:cNvPr id="14351" name="Freeform 15"/>
            <p:cNvSpPr>
              <a:spLocks/>
            </p:cNvSpPr>
            <p:nvPr/>
          </p:nvSpPr>
          <p:spPr bwMode="auto">
            <a:xfrm>
              <a:off x="143" y="5505"/>
              <a:ext cx="27" cy="19"/>
            </a:xfrm>
            <a:custGeom>
              <a:avLst/>
              <a:gdLst/>
              <a:ahLst/>
              <a:cxnLst>
                <a:cxn ang="0">
                  <a:pos x="22" y="18"/>
                </a:cxn>
                <a:cxn ang="0">
                  <a:pos x="26" y="11"/>
                </a:cxn>
                <a:cxn ang="0">
                  <a:pos x="4" y="0"/>
                </a:cxn>
                <a:cxn ang="0">
                  <a:pos x="0" y="7"/>
                </a:cxn>
                <a:cxn ang="0">
                  <a:pos x="22" y="18"/>
                </a:cxn>
              </a:cxnLst>
              <a:rect l="0" t="0" r="r" b="b"/>
              <a:pathLst>
                <a:path w="27" h="19">
                  <a:moveTo>
                    <a:pt x="22" y="18"/>
                  </a:moveTo>
                  <a:lnTo>
                    <a:pt x="26" y="11"/>
                  </a:lnTo>
                  <a:lnTo>
                    <a:pt x="4" y="0"/>
                  </a:lnTo>
                  <a:lnTo>
                    <a:pt x="0" y="7"/>
                  </a:lnTo>
                  <a:lnTo>
                    <a:pt x="22" y="18"/>
                  </a:lnTo>
                </a:path>
              </a:pathLst>
            </a:custGeom>
            <a:solidFill>
              <a:srgbClr val="FFFFFF"/>
            </a:solidFill>
            <a:ln w="9525" cap="rnd">
              <a:noFill/>
              <a:round/>
              <a:headEnd/>
              <a:tailEnd/>
            </a:ln>
            <a:effectLst/>
          </p:spPr>
          <p:txBody>
            <a:bodyPr/>
            <a:lstStyle/>
            <a:p>
              <a:endParaRPr lang="fr-FR"/>
            </a:p>
          </p:txBody>
        </p:sp>
        <p:sp>
          <p:nvSpPr>
            <p:cNvPr id="14352" name="Freeform 16"/>
            <p:cNvSpPr>
              <a:spLocks/>
            </p:cNvSpPr>
            <p:nvPr/>
          </p:nvSpPr>
          <p:spPr bwMode="auto">
            <a:xfrm>
              <a:off x="248" y="5457"/>
              <a:ext cx="26" cy="19"/>
            </a:xfrm>
            <a:custGeom>
              <a:avLst/>
              <a:gdLst/>
              <a:ahLst/>
              <a:cxnLst>
                <a:cxn ang="0">
                  <a:pos x="22" y="18"/>
                </a:cxn>
                <a:cxn ang="0">
                  <a:pos x="25" y="11"/>
                </a:cxn>
                <a:cxn ang="0">
                  <a:pos x="4" y="0"/>
                </a:cxn>
                <a:cxn ang="0">
                  <a:pos x="0" y="6"/>
                </a:cxn>
                <a:cxn ang="0">
                  <a:pos x="22" y="18"/>
                </a:cxn>
              </a:cxnLst>
              <a:rect l="0" t="0" r="r" b="b"/>
              <a:pathLst>
                <a:path w="26" h="19">
                  <a:moveTo>
                    <a:pt x="22" y="18"/>
                  </a:moveTo>
                  <a:lnTo>
                    <a:pt x="25" y="11"/>
                  </a:lnTo>
                  <a:lnTo>
                    <a:pt x="4" y="0"/>
                  </a:lnTo>
                  <a:lnTo>
                    <a:pt x="0" y="6"/>
                  </a:lnTo>
                  <a:lnTo>
                    <a:pt x="22" y="18"/>
                  </a:lnTo>
                </a:path>
              </a:pathLst>
            </a:custGeom>
            <a:solidFill>
              <a:srgbClr val="FFFFFF"/>
            </a:solidFill>
            <a:ln w="9525" cap="rnd">
              <a:noFill/>
              <a:round/>
              <a:headEnd/>
              <a:tailEnd/>
            </a:ln>
            <a:effectLst/>
          </p:spPr>
          <p:txBody>
            <a:bodyPr/>
            <a:lstStyle/>
            <a:p>
              <a:endParaRPr lang="fr-FR"/>
            </a:p>
          </p:txBody>
        </p:sp>
      </p:gr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3882259" y="-1486"/>
            <a:ext cx="2979026" cy="462254"/>
          </a:xfrm>
          <a:prstGeom prst="rect">
            <a:avLst/>
          </a:prstGeom>
          <a:noFill/>
          <a:ln w="9525">
            <a:noFill/>
            <a:miter lim="800000"/>
            <a:headEnd/>
            <a:tailEnd/>
          </a:ln>
          <a:effectLst/>
        </p:spPr>
        <p:txBody>
          <a:bodyPr wrap="none" anchor="ctr"/>
          <a:lstStyle/>
          <a:p>
            <a:endParaRPr lang="fr-FR"/>
          </a:p>
        </p:txBody>
      </p:sp>
      <p:sp>
        <p:nvSpPr>
          <p:cNvPr id="36867" name="Rectangle 3"/>
          <p:cNvSpPr>
            <a:spLocks noChangeArrowheads="1"/>
          </p:cNvSpPr>
          <p:nvPr/>
        </p:nvSpPr>
        <p:spPr bwMode="auto">
          <a:xfrm>
            <a:off x="-3284" y="-1486"/>
            <a:ext cx="2975741" cy="462254"/>
          </a:xfrm>
          <a:prstGeom prst="rect">
            <a:avLst/>
          </a:prstGeom>
          <a:noFill/>
          <a:ln w="9525">
            <a:noFill/>
            <a:miter lim="800000"/>
            <a:headEnd/>
            <a:tailEnd/>
          </a:ln>
          <a:effectLst/>
        </p:spPr>
        <p:txBody>
          <a:bodyPr wrap="none" anchor="ctr"/>
          <a:lstStyle/>
          <a:p>
            <a:endParaRPr lang="fr-FR"/>
          </a:p>
        </p:txBody>
      </p:sp>
      <p:sp>
        <p:nvSpPr>
          <p:cNvPr id="36868" name="Rectangle 4"/>
          <p:cNvSpPr>
            <a:spLocks noGrp="1" noChangeArrowheads="1"/>
          </p:cNvSpPr>
          <p:nvPr>
            <p:ph type="body" idx="1"/>
          </p:nvPr>
        </p:nvSpPr>
        <p:spPr>
          <a:noFill/>
          <a:ln/>
        </p:spPr>
        <p:txBody>
          <a:bodyPr/>
          <a:lstStyle/>
          <a:p>
            <a:pPr>
              <a:tabLst/>
            </a:pPr>
            <a:r>
              <a:rPr lang="fr-FR" dirty="0"/>
              <a:t>La contrainte CHECK</a:t>
            </a:r>
          </a:p>
          <a:p>
            <a:pPr lvl="1">
              <a:tabLst/>
            </a:pPr>
            <a:r>
              <a:rPr lang="fr-FR" dirty="0"/>
              <a:t>La contrainte CHECK définit une condition que chaque ligne doit obligatoirement satisfaire. La condition peut utiliser les mêmes constructions que les conditions d'une requête, aux exceptions près suivantes :</a:t>
            </a:r>
          </a:p>
          <a:p>
            <a:pPr lvl="2">
              <a:tabLst/>
            </a:pPr>
            <a:r>
              <a:rPr lang="fr-FR" dirty="0"/>
              <a:t>Références aux pseudo-colonnes CURRVAL, NEXTVAL, LEVEL et ROWNUM </a:t>
            </a:r>
          </a:p>
          <a:p>
            <a:pPr lvl="2">
              <a:tabLst/>
            </a:pPr>
            <a:r>
              <a:rPr lang="fr-FR" dirty="0"/>
              <a:t>Appels aux fonctions SYSDATE, UID, USER et USERENV </a:t>
            </a:r>
          </a:p>
          <a:p>
            <a:pPr lvl="2">
              <a:tabLst/>
            </a:pPr>
            <a:r>
              <a:rPr lang="fr-FR" dirty="0"/>
              <a:t>Requêtes faisant référence à d'autres valeurs dans d'autres lignes</a:t>
            </a:r>
          </a:p>
          <a:p>
            <a:pPr lvl="1">
              <a:tabLst/>
            </a:pPr>
            <a:r>
              <a:rPr lang="fr-FR" dirty="0"/>
              <a:t>Plusieurs contraintes CHECK peuvent être définies sur la même colonne. Le nombre de contraintes CHECK pouvant être associées à une colonne est illimité.</a:t>
            </a:r>
          </a:p>
          <a:p>
            <a:pPr lvl="1">
              <a:tabLst/>
            </a:pPr>
            <a:r>
              <a:rPr lang="fr-FR" dirty="0"/>
              <a:t>Les contraintes CHECK peuvent être définies au niveau colonne </a:t>
            </a:r>
            <a:r>
              <a:rPr lang="fr-FR" dirty="0" err="1"/>
              <a:t>ouau</a:t>
            </a:r>
            <a:r>
              <a:rPr lang="fr-FR" dirty="0"/>
              <a:t> niveau table. </a:t>
            </a:r>
          </a:p>
          <a:p>
            <a:pPr>
              <a:tabLst/>
            </a:pPr>
            <a:endParaRPr lang="fr-FR" b="0" dirty="0">
              <a:latin typeface="Times New Roman" pitchFamily="18" charset="0"/>
            </a:endParaRPr>
          </a:p>
        </p:txBody>
      </p:sp>
      <p:sp>
        <p:nvSpPr>
          <p:cNvPr id="36869" name="Rectangle 5"/>
          <p:cNvSpPr>
            <a:spLocks noGrp="1" noRot="1" noChangeAspect="1" noChangeArrowheads="1" noTextEdit="1"/>
          </p:cNvSpPr>
          <p:nvPr>
            <p:ph type="sldImg"/>
          </p:nvPr>
        </p:nvSpPr>
        <p:spPr>
          <a:xfrm>
            <a:off x="488950" y="160338"/>
            <a:ext cx="5876925" cy="4406900"/>
          </a:xfrm>
          <a:ln cap="flat"/>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3882259" y="-1486"/>
            <a:ext cx="2979026" cy="462254"/>
          </a:xfrm>
          <a:prstGeom prst="rect">
            <a:avLst/>
          </a:prstGeom>
          <a:noFill/>
          <a:ln w="9525">
            <a:noFill/>
            <a:miter lim="800000"/>
            <a:headEnd/>
            <a:tailEnd/>
          </a:ln>
          <a:effectLst/>
        </p:spPr>
        <p:txBody>
          <a:bodyPr wrap="none" anchor="ctr"/>
          <a:lstStyle/>
          <a:p>
            <a:endParaRPr lang="fr-FR"/>
          </a:p>
        </p:txBody>
      </p:sp>
      <p:sp>
        <p:nvSpPr>
          <p:cNvPr id="38915" name="Rectangle 3"/>
          <p:cNvSpPr>
            <a:spLocks noChangeArrowheads="1"/>
          </p:cNvSpPr>
          <p:nvPr/>
        </p:nvSpPr>
        <p:spPr bwMode="auto">
          <a:xfrm>
            <a:off x="-3284" y="-1486"/>
            <a:ext cx="2975741" cy="462254"/>
          </a:xfrm>
          <a:prstGeom prst="rect">
            <a:avLst/>
          </a:prstGeom>
          <a:noFill/>
          <a:ln w="9525">
            <a:noFill/>
            <a:miter lim="800000"/>
            <a:headEnd/>
            <a:tailEnd/>
          </a:ln>
          <a:effectLst/>
        </p:spPr>
        <p:txBody>
          <a:bodyPr wrap="none" anchor="ctr"/>
          <a:lstStyle/>
          <a:p>
            <a:endParaRPr lang="fr-FR"/>
          </a:p>
        </p:txBody>
      </p:sp>
      <p:sp>
        <p:nvSpPr>
          <p:cNvPr id="38916" name="Rectangle 4"/>
          <p:cNvSpPr>
            <a:spLocks noGrp="1" noChangeArrowheads="1"/>
          </p:cNvSpPr>
          <p:nvPr>
            <p:ph type="body" idx="1"/>
          </p:nvPr>
        </p:nvSpPr>
        <p:spPr>
          <a:noFill/>
          <a:ln/>
        </p:spPr>
        <p:txBody>
          <a:bodyPr/>
          <a:lstStyle/>
          <a:p>
            <a:pPr>
              <a:tabLst/>
            </a:pPr>
            <a:r>
              <a:rPr lang="fr-FR" dirty="0"/>
              <a:t>Ajout d'une Contrainte</a:t>
            </a:r>
          </a:p>
          <a:p>
            <a:pPr lvl="1">
              <a:tabLst/>
            </a:pPr>
            <a:r>
              <a:rPr lang="fr-FR" dirty="0"/>
              <a:t>Vous pouvez ajouter des contraintes dans une table existante en utilisant l'ordre ALTER TABLE avec la clause ADD.</a:t>
            </a:r>
          </a:p>
          <a:p>
            <a:pPr lvl="1">
              <a:tabLst/>
            </a:pPr>
            <a:r>
              <a:rPr lang="fr-FR" dirty="0"/>
              <a:t>Syntaxe :</a:t>
            </a:r>
          </a:p>
          <a:p>
            <a:pPr lvl="1">
              <a:tabLst/>
            </a:pPr>
            <a:r>
              <a:rPr lang="fr-FR" i="1" dirty="0"/>
              <a:t>	table</a:t>
            </a:r>
            <a:r>
              <a:rPr lang="fr-FR" dirty="0"/>
              <a:t>			nom de la table</a:t>
            </a:r>
          </a:p>
          <a:p>
            <a:pPr lvl="1">
              <a:tabLst/>
            </a:pPr>
            <a:r>
              <a:rPr lang="fr-FR" i="1" dirty="0"/>
              <a:t>	</a:t>
            </a:r>
            <a:r>
              <a:rPr lang="fr-FR" i="1" dirty="0" err="1"/>
              <a:t>constraint</a:t>
            </a:r>
            <a:r>
              <a:rPr lang="fr-FR" dirty="0"/>
              <a:t>		nom de la contrainte</a:t>
            </a:r>
          </a:p>
          <a:p>
            <a:pPr lvl="1">
              <a:tabLst/>
            </a:pPr>
            <a:r>
              <a:rPr lang="fr-FR" dirty="0"/>
              <a:t>	</a:t>
            </a:r>
            <a:r>
              <a:rPr lang="fr-FR" i="1" dirty="0"/>
              <a:t>type</a:t>
            </a:r>
            <a:r>
              <a:rPr lang="fr-FR" dirty="0"/>
              <a:t>			</a:t>
            </a:r>
            <a:r>
              <a:rPr lang="fr-FR" dirty="0" err="1"/>
              <a:t>type</a:t>
            </a:r>
            <a:r>
              <a:rPr lang="fr-FR" dirty="0"/>
              <a:t> de contrainte</a:t>
            </a:r>
          </a:p>
          <a:p>
            <a:pPr lvl="1">
              <a:tabLst/>
            </a:pPr>
            <a:r>
              <a:rPr lang="fr-FR" dirty="0"/>
              <a:t>	</a:t>
            </a:r>
            <a:r>
              <a:rPr lang="fr-FR" i="1" dirty="0" err="1"/>
              <a:t>column</a:t>
            </a:r>
            <a:r>
              <a:rPr lang="fr-FR" i="1" dirty="0"/>
              <a:t>		</a:t>
            </a:r>
            <a:r>
              <a:rPr lang="fr-FR" dirty="0"/>
              <a:t>nom de la colonne concernée par la contrainte</a:t>
            </a:r>
          </a:p>
          <a:p>
            <a:pPr lvl="1">
              <a:tabLst/>
            </a:pPr>
            <a:endParaRPr lang="fr-FR" dirty="0"/>
          </a:p>
          <a:p>
            <a:pPr lvl="1">
              <a:tabLst/>
            </a:pPr>
            <a:r>
              <a:rPr lang="fr-FR" dirty="0"/>
              <a:t>Il est recommandé de préciser le nom de la contrainte, même si ce n'est pas obligatoire. A défaut, le système générera lui-même des noms de contraintes.</a:t>
            </a:r>
          </a:p>
          <a:p>
            <a:pPr lvl="1">
              <a:tabLst/>
            </a:pPr>
            <a:endParaRPr lang="fr-FR" dirty="0"/>
          </a:p>
          <a:p>
            <a:pPr>
              <a:tabLst/>
            </a:pPr>
            <a:r>
              <a:rPr lang="fr-FR" dirty="0"/>
              <a:t>Conseils</a:t>
            </a:r>
          </a:p>
          <a:p>
            <a:pPr lvl="2">
              <a:tabLst/>
            </a:pPr>
            <a:r>
              <a:rPr lang="fr-FR" dirty="0"/>
              <a:t>Vous pouvez ajouter, supprimer, activer ou désactiver une contrainte, mais il est impossible d'en modifier la structure.</a:t>
            </a:r>
          </a:p>
          <a:p>
            <a:pPr lvl="2">
              <a:tabLst/>
            </a:pPr>
            <a:r>
              <a:rPr lang="fr-FR" dirty="0"/>
              <a:t>Vous pouvez ajouter une contrainte NOT NULL à une colonne existante en utilisant la clause MODIFY à la place de la clause ADD de l'ordre ALTER TABLE.</a:t>
            </a:r>
          </a:p>
          <a:p>
            <a:pPr>
              <a:tabLst/>
            </a:pPr>
            <a:r>
              <a:rPr lang="fr-FR" dirty="0">
                <a:latin typeface="Times" charset="0"/>
              </a:rPr>
              <a:t>Remarque :</a:t>
            </a:r>
            <a:r>
              <a:rPr lang="fr-FR" b="0" dirty="0">
                <a:latin typeface="Times" charset="0"/>
              </a:rPr>
              <a:t> Vous pouvez définir une colonne NOT NULL seulement si la table est vide, ou bien si vous spécifiez une valeur par défaut, celle-ci sera alors automatiquement attribuée à toutes les lignes existantes de la table.</a:t>
            </a:r>
            <a:endParaRPr lang="fr-FR" dirty="0"/>
          </a:p>
          <a:p>
            <a:pPr>
              <a:tabLst/>
            </a:pPr>
            <a:endParaRPr lang="fr-FR" dirty="0"/>
          </a:p>
        </p:txBody>
      </p:sp>
      <p:sp>
        <p:nvSpPr>
          <p:cNvPr id="38917" name="Rectangle 5"/>
          <p:cNvSpPr>
            <a:spLocks noGrp="1" noRot="1" noChangeAspect="1" noChangeArrowheads="1" noTextEdit="1"/>
          </p:cNvSpPr>
          <p:nvPr>
            <p:ph type="sldImg"/>
          </p:nvPr>
        </p:nvSpPr>
        <p:spPr>
          <a:xfrm>
            <a:off x="488950" y="160338"/>
            <a:ext cx="5876925" cy="4406900"/>
          </a:xfrm>
          <a:ln cap="flat"/>
        </p:spPr>
      </p:sp>
      <p:grpSp>
        <p:nvGrpSpPr>
          <p:cNvPr id="2" name="Group 17"/>
          <p:cNvGrpSpPr>
            <a:grpSpLocks/>
          </p:cNvGrpSpPr>
          <p:nvPr/>
        </p:nvGrpSpPr>
        <p:grpSpPr bwMode="auto">
          <a:xfrm>
            <a:off x="190500" y="6605322"/>
            <a:ext cx="287393" cy="301729"/>
            <a:chOff x="116" y="4444"/>
            <a:chExt cx="175" cy="203"/>
          </a:xfrm>
        </p:grpSpPr>
        <p:sp>
          <p:nvSpPr>
            <p:cNvPr id="38918" name="Freeform 6"/>
            <p:cNvSpPr>
              <a:spLocks/>
            </p:cNvSpPr>
            <p:nvPr/>
          </p:nvSpPr>
          <p:spPr bwMode="auto">
            <a:xfrm>
              <a:off x="116" y="4444"/>
              <a:ext cx="175" cy="195"/>
            </a:xfrm>
            <a:custGeom>
              <a:avLst/>
              <a:gdLst/>
              <a:ahLst/>
              <a:cxnLst>
                <a:cxn ang="0">
                  <a:pos x="174" y="194"/>
                </a:cxn>
                <a:cxn ang="0">
                  <a:pos x="174" y="0"/>
                </a:cxn>
                <a:cxn ang="0">
                  <a:pos x="0" y="0"/>
                </a:cxn>
                <a:cxn ang="0">
                  <a:pos x="0" y="194"/>
                </a:cxn>
                <a:cxn ang="0">
                  <a:pos x="174" y="194"/>
                </a:cxn>
              </a:cxnLst>
              <a:rect l="0" t="0" r="r" b="b"/>
              <a:pathLst>
                <a:path w="175" h="195">
                  <a:moveTo>
                    <a:pt x="174" y="194"/>
                  </a:moveTo>
                  <a:lnTo>
                    <a:pt x="174" y="0"/>
                  </a:lnTo>
                  <a:lnTo>
                    <a:pt x="0" y="0"/>
                  </a:lnTo>
                  <a:lnTo>
                    <a:pt x="0" y="194"/>
                  </a:lnTo>
                  <a:lnTo>
                    <a:pt x="174" y="194"/>
                  </a:lnTo>
                </a:path>
              </a:pathLst>
            </a:custGeom>
            <a:solidFill>
              <a:srgbClr val="000000"/>
            </a:solidFill>
            <a:ln w="9525" cap="rnd">
              <a:noFill/>
              <a:round/>
              <a:headEnd/>
              <a:tailEnd/>
            </a:ln>
            <a:effectLst/>
          </p:spPr>
          <p:txBody>
            <a:bodyPr/>
            <a:lstStyle/>
            <a:p>
              <a:endParaRPr lang="fr-FR"/>
            </a:p>
          </p:txBody>
        </p:sp>
        <p:sp>
          <p:nvSpPr>
            <p:cNvPr id="38919" name="Freeform 7"/>
            <p:cNvSpPr>
              <a:spLocks/>
            </p:cNvSpPr>
            <p:nvPr/>
          </p:nvSpPr>
          <p:spPr bwMode="auto">
            <a:xfrm>
              <a:off x="194" y="4628"/>
              <a:ext cx="27" cy="19"/>
            </a:xfrm>
            <a:custGeom>
              <a:avLst/>
              <a:gdLst/>
              <a:ahLst/>
              <a:cxnLst>
                <a:cxn ang="0">
                  <a:pos x="26" y="18"/>
                </a:cxn>
                <a:cxn ang="0">
                  <a:pos x="26" y="0"/>
                </a:cxn>
                <a:cxn ang="0">
                  <a:pos x="0" y="0"/>
                </a:cxn>
                <a:cxn ang="0">
                  <a:pos x="0" y="18"/>
                </a:cxn>
                <a:cxn ang="0">
                  <a:pos x="26" y="18"/>
                </a:cxn>
              </a:cxnLst>
              <a:rect l="0" t="0" r="r" b="b"/>
              <a:pathLst>
                <a:path w="27" h="19">
                  <a:moveTo>
                    <a:pt x="26" y="18"/>
                  </a:moveTo>
                  <a:lnTo>
                    <a:pt x="26" y="0"/>
                  </a:lnTo>
                  <a:lnTo>
                    <a:pt x="0" y="0"/>
                  </a:lnTo>
                  <a:lnTo>
                    <a:pt x="0" y="18"/>
                  </a:lnTo>
                  <a:lnTo>
                    <a:pt x="26" y="18"/>
                  </a:lnTo>
                </a:path>
              </a:pathLst>
            </a:custGeom>
            <a:solidFill>
              <a:srgbClr val="FFFFFF"/>
            </a:solidFill>
            <a:ln w="9525" cap="rnd">
              <a:noFill/>
              <a:round/>
              <a:headEnd/>
              <a:tailEnd/>
            </a:ln>
            <a:effectLst/>
          </p:spPr>
          <p:txBody>
            <a:bodyPr/>
            <a:lstStyle/>
            <a:p>
              <a:endParaRPr lang="fr-FR"/>
            </a:p>
          </p:txBody>
        </p:sp>
        <p:sp>
          <p:nvSpPr>
            <p:cNvPr id="38920" name="Freeform 8"/>
            <p:cNvSpPr>
              <a:spLocks/>
            </p:cNvSpPr>
            <p:nvPr/>
          </p:nvSpPr>
          <p:spPr bwMode="auto">
            <a:xfrm>
              <a:off x="139" y="4499"/>
              <a:ext cx="30" cy="23"/>
            </a:xfrm>
            <a:custGeom>
              <a:avLst/>
              <a:gdLst/>
              <a:ahLst/>
              <a:cxnLst>
                <a:cxn ang="0">
                  <a:pos x="0" y="0"/>
                </a:cxn>
                <a:cxn ang="0">
                  <a:pos x="23" y="22"/>
                </a:cxn>
                <a:cxn ang="0">
                  <a:pos x="29" y="9"/>
                </a:cxn>
                <a:cxn ang="0">
                  <a:pos x="0" y="0"/>
                </a:cxn>
              </a:cxnLst>
              <a:rect l="0" t="0" r="r" b="b"/>
              <a:pathLst>
                <a:path w="30" h="23">
                  <a:moveTo>
                    <a:pt x="0" y="0"/>
                  </a:moveTo>
                  <a:lnTo>
                    <a:pt x="23" y="22"/>
                  </a:lnTo>
                  <a:lnTo>
                    <a:pt x="29" y="9"/>
                  </a:lnTo>
                  <a:lnTo>
                    <a:pt x="0" y="0"/>
                  </a:lnTo>
                </a:path>
              </a:pathLst>
            </a:custGeom>
            <a:solidFill>
              <a:srgbClr val="FFFFFF"/>
            </a:solidFill>
            <a:ln w="9525" cap="rnd">
              <a:noFill/>
              <a:round/>
              <a:headEnd/>
              <a:tailEnd/>
            </a:ln>
            <a:effectLst/>
          </p:spPr>
          <p:txBody>
            <a:bodyPr/>
            <a:lstStyle/>
            <a:p>
              <a:endParaRPr lang="fr-FR"/>
            </a:p>
          </p:txBody>
        </p:sp>
        <p:sp>
          <p:nvSpPr>
            <p:cNvPr id="38921" name="Freeform 9"/>
            <p:cNvSpPr>
              <a:spLocks/>
            </p:cNvSpPr>
            <p:nvPr/>
          </p:nvSpPr>
          <p:spPr bwMode="auto">
            <a:xfrm>
              <a:off x="246" y="4499"/>
              <a:ext cx="32" cy="23"/>
            </a:xfrm>
            <a:custGeom>
              <a:avLst/>
              <a:gdLst/>
              <a:ahLst/>
              <a:cxnLst>
                <a:cxn ang="0">
                  <a:pos x="31" y="0"/>
                </a:cxn>
                <a:cxn ang="0">
                  <a:pos x="5" y="22"/>
                </a:cxn>
                <a:cxn ang="0">
                  <a:pos x="0" y="10"/>
                </a:cxn>
                <a:cxn ang="0">
                  <a:pos x="31" y="0"/>
                </a:cxn>
              </a:cxnLst>
              <a:rect l="0" t="0" r="r" b="b"/>
              <a:pathLst>
                <a:path w="32" h="23">
                  <a:moveTo>
                    <a:pt x="31" y="0"/>
                  </a:moveTo>
                  <a:lnTo>
                    <a:pt x="5" y="22"/>
                  </a:lnTo>
                  <a:lnTo>
                    <a:pt x="0" y="10"/>
                  </a:lnTo>
                  <a:lnTo>
                    <a:pt x="31" y="0"/>
                  </a:lnTo>
                </a:path>
              </a:pathLst>
            </a:custGeom>
            <a:solidFill>
              <a:srgbClr val="FFFFFF"/>
            </a:solidFill>
            <a:ln w="9525" cap="rnd">
              <a:noFill/>
              <a:round/>
              <a:headEnd/>
              <a:tailEnd/>
            </a:ln>
            <a:effectLst/>
          </p:spPr>
          <p:txBody>
            <a:bodyPr/>
            <a:lstStyle/>
            <a:p>
              <a:endParaRPr lang="fr-FR"/>
            </a:p>
          </p:txBody>
        </p:sp>
        <p:sp>
          <p:nvSpPr>
            <p:cNvPr id="38922" name="Freeform 10"/>
            <p:cNvSpPr>
              <a:spLocks/>
            </p:cNvSpPr>
            <p:nvPr/>
          </p:nvSpPr>
          <p:spPr bwMode="auto">
            <a:xfrm>
              <a:off x="136" y="4541"/>
              <a:ext cx="31" cy="20"/>
            </a:xfrm>
            <a:custGeom>
              <a:avLst/>
              <a:gdLst/>
              <a:ahLst/>
              <a:cxnLst>
                <a:cxn ang="0">
                  <a:pos x="0" y="19"/>
                </a:cxn>
                <a:cxn ang="0">
                  <a:pos x="30" y="15"/>
                </a:cxn>
                <a:cxn ang="0">
                  <a:pos x="28" y="0"/>
                </a:cxn>
                <a:cxn ang="0">
                  <a:pos x="0" y="19"/>
                </a:cxn>
              </a:cxnLst>
              <a:rect l="0" t="0" r="r" b="b"/>
              <a:pathLst>
                <a:path w="31" h="20">
                  <a:moveTo>
                    <a:pt x="0" y="19"/>
                  </a:moveTo>
                  <a:lnTo>
                    <a:pt x="30" y="15"/>
                  </a:lnTo>
                  <a:lnTo>
                    <a:pt x="28" y="0"/>
                  </a:lnTo>
                  <a:lnTo>
                    <a:pt x="0" y="19"/>
                  </a:lnTo>
                </a:path>
              </a:pathLst>
            </a:custGeom>
            <a:solidFill>
              <a:srgbClr val="FFFFFF"/>
            </a:solidFill>
            <a:ln w="9525" cap="rnd">
              <a:noFill/>
              <a:round/>
              <a:headEnd/>
              <a:tailEnd/>
            </a:ln>
            <a:effectLst/>
          </p:spPr>
          <p:txBody>
            <a:bodyPr/>
            <a:lstStyle/>
            <a:p>
              <a:endParaRPr lang="fr-FR"/>
            </a:p>
          </p:txBody>
        </p:sp>
        <p:sp>
          <p:nvSpPr>
            <p:cNvPr id="38923" name="Freeform 11"/>
            <p:cNvSpPr>
              <a:spLocks/>
            </p:cNvSpPr>
            <p:nvPr/>
          </p:nvSpPr>
          <p:spPr bwMode="auto">
            <a:xfrm>
              <a:off x="248" y="4543"/>
              <a:ext cx="33" cy="19"/>
            </a:xfrm>
            <a:custGeom>
              <a:avLst/>
              <a:gdLst/>
              <a:ahLst/>
              <a:cxnLst>
                <a:cxn ang="0">
                  <a:pos x="32" y="18"/>
                </a:cxn>
                <a:cxn ang="0">
                  <a:pos x="0" y="15"/>
                </a:cxn>
                <a:cxn ang="0">
                  <a:pos x="1" y="0"/>
                </a:cxn>
                <a:cxn ang="0">
                  <a:pos x="32" y="18"/>
                </a:cxn>
              </a:cxnLst>
              <a:rect l="0" t="0" r="r" b="b"/>
              <a:pathLst>
                <a:path w="33" h="19">
                  <a:moveTo>
                    <a:pt x="32" y="18"/>
                  </a:moveTo>
                  <a:lnTo>
                    <a:pt x="0" y="15"/>
                  </a:lnTo>
                  <a:lnTo>
                    <a:pt x="1" y="0"/>
                  </a:lnTo>
                  <a:lnTo>
                    <a:pt x="32" y="18"/>
                  </a:lnTo>
                </a:path>
              </a:pathLst>
            </a:custGeom>
            <a:solidFill>
              <a:srgbClr val="FFFFFF"/>
            </a:solidFill>
            <a:ln w="9525" cap="rnd">
              <a:noFill/>
              <a:round/>
              <a:headEnd/>
              <a:tailEnd/>
            </a:ln>
            <a:effectLst/>
          </p:spPr>
          <p:txBody>
            <a:bodyPr/>
            <a:lstStyle/>
            <a:p>
              <a:endParaRPr lang="fr-FR"/>
            </a:p>
          </p:txBody>
        </p:sp>
        <p:sp>
          <p:nvSpPr>
            <p:cNvPr id="38924" name="Freeform 12"/>
            <p:cNvSpPr>
              <a:spLocks/>
            </p:cNvSpPr>
            <p:nvPr/>
          </p:nvSpPr>
          <p:spPr bwMode="auto">
            <a:xfrm>
              <a:off x="159" y="4460"/>
              <a:ext cx="28" cy="31"/>
            </a:xfrm>
            <a:custGeom>
              <a:avLst/>
              <a:gdLst/>
              <a:ahLst/>
              <a:cxnLst>
                <a:cxn ang="0">
                  <a:pos x="0" y="0"/>
                </a:cxn>
                <a:cxn ang="0">
                  <a:pos x="16" y="30"/>
                </a:cxn>
                <a:cxn ang="0">
                  <a:pos x="27" y="23"/>
                </a:cxn>
                <a:cxn ang="0">
                  <a:pos x="0" y="0"/>
                </a:cxn>
              </a:cxnLst>
              <a:rect l="0" t="0" r="r" b="b"/>
              <a:pathLst>
                <a:path w="28" h="31">
                  <a:moveTo>
                    <a:pt x="0" y="0"/>
                  </a:moveTo>
                  <a:lnTo>
                    <a:pt x="16" y="30"/>
                  </a:lnTo>
                  <a:lnTo>
                    <a:pt x="27" y="23"/>
                  </a:lnTo>
                  <a:lnTo>
                    <a:pt x="0" y="0"/>
                  </a:lnTo>
                </a:path>
              </a:pathLst>
            </a:custGeom>
            <a:solidFill>
              <a:srgbClr val="FFFFFF"/>
            </a:solidFill>
            <a:ln w="9525" cap="rnd">
              <a:noFill/>
              <a:round/>
              <a:headEnd/>
              <a:tailEnd/>
            </a:ln>
            <a:effectLst/>
          </p:spPr>
          <p:txBody>
            <a:bodyPr/>
            <a:lstStyle/>
            <a:p>
              <a:endParaRPr lang="fr-FR"/>
            </a:p>
          </p:txBody>
        </p:sp>
        <p:sp>
          <p:nvSpPr>
            <p:cNvPr id="38925" name="Freeform 13"/>
            <p:cNvSpPr>
              <a:spLocks/>
            </p:cNvSpPr>
            <p:nvPr/>
          </p:nvSpPr>
          <p:spPr bwMode="auto">
            <a:xfrm>
              <a:off x="224" y="4461"/>
              <a:ext cx="27" cy="33"/>
            </a:xfrm>
            <a:custGeom>
              <a:avLst/>
              <a:gdLst/>
              <a:ahLst/>
              <a:cxnLst>
                <a:cxn ang="0">
                  <a:pos x="26" y="0"/>
                </a:cxn>
                <a:cxn ang="0">
                  <a:pos x="11" y="32"/>
                </a:cxn>
                <a:cxn ang="0">
                  <a:pos x="0" y="23"/>
                </a:cxn>
                <a:cxn ang="0">
                  <a:pos x="26" y="0"/>
                </a:cxn>
              </a:cxnLst>
              <a:rect l="0" t="0" r="r" b="b"/>
              <a:pathLst>
                <a:path w="27" h="33">
                  <a:moveTo>
                    <a:pt x="26" y="0"/>
                  </a:moveTo>
                  <a:lnTo>
                    <a:pt x="11" y="32"/>
                  </a:lnTo>
                  <a:lnTo>
                    <a:pt x="0" y="23"/>
                  </a:lnTo>
                  <a:lnTo>
                    <a:pt x="26" y="0"/>
                  </a:lnTo>
                </a:path>
              </a:pathLst>
            </a:custGeom>
            <a:solidFill>
              <a:srgbClr val="FFFFFF"/>
            </a:solidFill>
            <a:ln w="9525" cap="rnd">
              <a:noFill/>
              <a:round/>
              <a:headEnd/>
              <a:tailEnd/>
            </a:ln>
            <a:effectLst/>
          </p:spPr>
          <p:txBody>
            <a:bodyPr/>
            <a:lstStyle/>
            <a:p>
              <a:endParaRPr lang="fr-FR"/>
            </a:p>
          </p:txBody>
        </p:sp>
        <p:sp>
          <p:nvSpPr>
            <p:cNvPr id="38926" name="Freeform 14"/>
            <p:cNvSpPr>
              <a:spLocks/>
            </p:cNvSpPr>
            <p:nvPr/>
          </p:nvSpPr>
          <p:spPr bwMode="auto">
            <a:xfrm>
              <a:off x="198" y="4450"/>
              <a:ext cx="19" cy="32"/>
            </a:xfrm>
            <a:custGeom>
              <a:avLst/>
              <a:gdLst/>
              <a:ahLst/>
              <a:cxnLst>
                <a:cxn ang="0">
                  <a:pos x="8" y="0"/>
                </a:cxn>
                <a:cxn ang="0">
                  <a:pos x="0" y="31"/>
                </a:cxn>
                <a:cxn ang="0">
                  <a:pos x="18" y="29"/>
                </a:cxn>
                <a:cxn ang="0">
                  <a:pos x="8" y="0"/>
                </a:cxn>
              </a:cxnLst>
              <a:rect l="0" t="0" r="r" b="b"/>
              <a:pathLst>
                <a:path w="19" h="32">
                  <a:moveTo>
                    <a:pt x="8" y="0"/>
                  </a:moveTo>
                  <a:lnTo>
                    <a:pt x="0" y="31"/>
                  </a:lnTo>
                  <a:lnTo>
                    <a:pt x="18" y="29"/>
                  </a:lnTo>
                  <a:lnTo>
                    <a:pt x="8" y="0"/>
                  </a:lnTo>
                </a:path>
              </a:pathLst>
            </a:custGeom>
            <a:solidFill>
              <a:srgbClr val="FFFFFF"/>
            </a:solidFill>
            <a:ln w="9525" cap="rnd">
              <a:noFill/>
              <a:round/>
              <a:headEnd/>
              <a:tailEnd/>
            </a:ln>
            <a:effectLst/>
          </p:spPr>
          <p:txBody>
            <a:bodyPr/>
            <a:lstStyle/>
            <a:p>
              <a:endParaRPr lang="fr-FR"/>
            </a:p>
          </p:txBody>
        </p:sp>
        <p:sp>
          <p:nvSpPr>
            <p:cNvPr id="38927" name="Freeform 15"/>
            <p:cNvSpPr>
              <a:spLocks/>
            </p:cNvSpPr>
            <p:nvPr/>
          </p:nvSpPr>
          <p:spPr bwMode="auto">
            <a:xfrm>
              <a:off x="175" y="4498"/>
              <a:ext cx="66" cy="123"/>
            </a:xfrm>
            <a:custGeom>
              <a:avLst/>
              <a:gdLst/>
              <a:ahLst/>
              <a:cxnLst>
                <a:cxn ang="0">
                  <a:pos x="21" y="122"/>
                </a:cxn>
                <a:cxn ang="0">
                  <a:pos x="22" y="100"/>
                </a:cxn>
                <a:cxn ang="0">
                  <a:pos x="20" y="97"/>
                </a:cxn>
                <a:cxn ang="0">
                  <a:pos x="14" y="88"/>
                </a:cxn>
                <a:cxn ang="0">
                  <a:pos x="8" y="77"/>
                </a:cxn>
                <a:cxn ang="0">
                  <a:pos x="3" y="62"/>
                </a:cxn>
                <a:cxn ang="0">
                  <a:pos x="0" y="44"/>
                </a:cxn>
                <a:cxn ang="0">
                  <a:pos x="0" y="28"/>
                </a:cxn>
                <a:cxn ang="0">
                  <a:pos x="7" y="12"/>
                </a:cxn>
                <a:cxn ang="0">
                  <a:pos x="22" y="0"/>
                </a:cxn>
                <a:cxn ang="0">
                  <a:pos x="41" y="0"/>
                </a:cxn>
                <a:cxn ang="0">
                  <a:pos x="44" y="1"/>
                </a:cxn>
                <a:cxn ang="0">
                  <a:pos x="49" y="5"/>
                </a:cxn>
                <a:cxn ang="0">
                  <a:pos x="55" y="11"/>
                </a:cxn>
                <a:cxn ang="0">
                  <a:pos x="61" y="21"/>
                </a:cxn>
                <a:cxn ang="0">
                  <a:pos x="65" y="34"/>
                </a:cxn>
                <a:cxn ang="0">
                  <a:pos x="64" y="51"/>
                </a:cxn>
                <a:cxn ang="0">
                  <a:pos x="57" y="72"/>
                </a:cxn>
                <a:cxn ang="0">
                  <a:pos x="41" y="97"/>
                </a:cxn>
                <a:cxn ang="0">
                  <a:pos x="41" y="122"/>
                </a:cxn>
                <a:cxn ang="0">
                  <a:pos x="21" y="122"/>
                </a:cxn>
              </a:cxnLst>
              <a:rect l="0" t="0" r="r" b="b"/>
              <a:pathLst>
                <a:path w="66" h="123">
                  <a:moveTo>
                    <a:pt x="21" y="122"/>
                  </a:moveTo>
                  <a:lnTo>
                    <a:pt x="22" y="100"/>
                  </a:lnTo>
                  <a:lnTo>
                    <a:pt x="20" y="97"/>
                  </a:lnTo>
                  <a:lnTo>
                    <a:pt x="14" y="88"/>
                  </a:lnTo>
                  <a:lnTo>
                    <a:pt x="8" y="77"/>
                  </a:lnTo>
                  <a:lnTo>
                    <a:pt x="3" y="62"/>
                  </a:lnTo>
                  <a:lnTo>
                    <a:pt x="0" y="44"/>
                  </a:lnTo>
                  <a:lnTo>
                    <a:pt x="0" y="28"/>
                  </a:lnTo>
                  <a:lnTo>
                    <a:pt x="7" y="12"/>
                  </a:lnTo>
                  <a:lnTo>
                    <a:pt x="22" y="0"/>
                  </a:lnTo>
                  <a:lnTo>
                    <a:pt x="41" y="0"/>
                  </a:lnTo>
                  <a:lnTo>
                    <a:pt x="44" y="1"/>
                  </a:lnTo>
                  <a:lnTo>
                    <a:pt x="49" y="5"/>
                  </a:lnTo>
                  <a:lnTo>
                    <a:pt x="55" y="11"/>
                  </a:lnTo>
                  <a:lnTo>
                    <a:pt x="61" y="21"/>
                  </a:lnTo>
                  <a:lnTo>
                    <a:pt x="65" y="34"/>
                  </a:lnTo>
                  <a:lnTo>
                    <a:pt x="64" y="51"/>
                  </a:lnTo>
                  <a:lnTo>
                    <a:pt x="57" y="72"/>
                  </a:lnTo>
                  <a:lnTo>
                    <a:pt x="41" y="97"/>
                  </a:lnTo>
                  <a:lnTo>
                    <a:pt x="41" y="122"/>
                  </a:lnTo>
                  <a:lnTo>
                    <a:pt x="21" y="122"/>
                  </a:lnTo>
                </a:path>
              </a:pathLst>
            </a:custGeom>
            <a:solidFill>
              <a:srgbClr val="FFFFFF"/>
            </a:solidFill>
            <a:ln w="9525" cap="rnd">
              <a:noFill/>
              <a:round/>
              <a:headEnd/>
              <a:tailEnd/>
            </a:ln>
            <a:effectLst/>
          </p:spPr>
          <p:txBody>
            <a:bodyPr/>
            <a:lstStyle/>
            <a:p>
              <a:endParaRPr lang="fr-FR"/>
            </a:p>
          </p:txBody>
        </p:sp>
        <p:sp>
          <p:nvSpPr>
            <p:cNvPr id="38928" name="Freeform 16"/>
            <p:cNvSpPr>
              <a:spLocks/>
            </p:cNvSpPr>
            <p:nvPr/>
          </p:nvSpPr>
          <p:spPr bwMode="auto">
            <a:xfrm>
              <a:off x="200" y="4521"/>
              <a:ext cx="18" cy="94"/>
            </a:xfrm>
            <a:custGeom>
              <a:avLst/>
              <a:gdLst/>
              <a:ahLst/>
              <a:cxnLst>
                <a:cxn ang="0">
                  <a:pos x="4" y="0"/>
                </a:cxn>
                <a:cxn ang="0">
                  <a:pos x="7" y="6"/>
                </a:cxn>
                <a:cxn ang="0">
                  <a:pos x="2" y="7"/>
                </a:cxn>
                <a:cxn ang="0">
                  <a:pos x="2" y="84"/>
                </a:cxn>
                <a:cxn ang="0">
                  <a:pos x="0" y="85"/>
                </a:cxn>
                <a:cxn ang="0">
                  <a:pos x="0" y="93"/>
                </a:cxn>
                <a:cxn ang="0">
                  <a:pos x="2" y="93"/>
                </a:cxn>
                <a:cxn ang="0">
                  <a:pos x="4" y="93"/>
                </a:cxn>
                <a:cxn ang="0">
                  <a:pos x="7" y="93"/>
                </a:cxn>
                <a:cxn ang="0">
                  <a:pos x="9" y="91"/>
                </a:cxn>
                <a:cxn ang="0">
                  <a:pos x="14" y="91"/>
                </a:cxn>
                <a:cxn ang="0">
                  <a:pos x="17" y="90"/>
                </a:cxn>
                <a:cxn ang="0">
                  <a:pos x="17" y="88"/>
                </a:cxn>
                <a:cxn ang="0">
                  <a:pos x="17" y="85"/>
                </a:cxn>
                <a:cxn ang="0">
                  <a:pos x="17" y="51"/>
                </a:cxn>
                <a:cxn ang="0">
                  <a:pos x="14" y="50"/>
                </a:cxn>
                <a:cxn ang="0">
                  <a:pos x="14" y="42"/>
                </a:cxn>
                <a:cxn ang="0">
                  <a:pos x="14" y="5"/>
                </a:cxn>
                <a:cxn ang="0">
                  <a:pos x="4" y="0"/>
                </a:cxn>
              </a:cxnLst>
              <a:rect l="0" t="0" r="r" b="b"/>
              <a:pathLst>
                <a:path w="18" h="94">
                  <a:moveTo>
                    <a:pt x="4" y="0"/>
                  </a:moveTo>
                  <a:lnTo>
                    <a:pt x="7" y="6"/>
                  </a:lnTo>
                  <a:lnTo>
                    <a:pt x="2" y="7"/>
                  </a:lnTo>
                  <a:lnTo>
                    <a:pt x="2" y="84"/>
                  </a:lnTo>
                  <a:lnTo>
                    <a:pt x="0" y="85"/>
                  </a:lnTo>
                  <a:lnTo>
                    <a:pt x="0" y="93"/>
                  </a:lnTo>
                  <a:lnTo>
                    <a:pt x="2" y="93"/>
                  </a:lnTo>
                  <a:lnTo>
                    <a:pt x="4" y="93"/>
                  </a:lnTo>
                  <a:lnTo>
                    <a:pt x="7" y="93"/>
                  </a:lnTo>
                  <a:lnTo>
                    <a:pt x="9" y="91"/>
                  </a:lnTo>
                  <a:lnTo>
                    <a:pt x="14" y="91"/>
                  </a:lnTo>
                  <a:lnTo>
                    <a:pt x="17" y="90"/>
                  </a:lnTo>
                  <a:lnTo>
                    <a:pt x="17" y="88"/>
                  </a:lnTo>
                  <a:lnTo>
                    <a:pt x="17" y="85"/>
                  </a:lnTo>
                  <a:lnTo>
                    <a:pt x="17" y="51"/>
                  </a:lnTo>
                  <a:lnTo>
                    <a:pt x="14" y="50"/>
                  </a:lnTo>
                  <a:lnTo>
                    <a:pt x="14" y="42"/>
                  </a:lnTo>
                  <a:lnTo>
                    <a:pt x="14" y="5"/>
                  </a:lnTo>
                  <a:lnTo>
                    <a:pt x="4" y="0"/>
                  </a:lnTo>
                </a:path>
              </a:pathLst>
            </a:custGeom>
            <a:solidFill>
              <a:srgbClr val="000000"/>
            </a:solidFill>
            <a:ln w="9525" cap="rnd">
              <a:noFill/>
              <a:round/>
              <a:headEnd/>
              <a:tailEnd/>
            </a:ln>
            <a:effectLst/>
          </p:spPr>
          <p:txBody>
            <a:bodyPr/>
            <a:lstStyle/>
            <a:p>
              <a:endParaRPr lang="fr-FR"/>
            </a:p>
          </p:txBody>
        </p:sp>
      </p:gr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noFill/>
          <a:ln/>
        </p:spPr>
        <p:txBody>
          <a:bodyPr/>
          <a:lstStyle/>
          <a:p>
            <a:pPr>
              <a:tabLst/>
            </a:pPr>
            <a:r>
              <a:rPr lang="fr-FR"/>
              <a:t>Ajout d'une Contrainte</a:t>
            </a:r>
          </a:p>
          <a:p>
            <a:pPr lvl="1">
              <a:tabLst/>
            </a:pPr>
            <a:r>
              <a:rPr lang="fr-FR"/>
              <a:t>L'exemple ci-dessus crée une contrainte FOREIGN KEY dans la table EMP. Cette contrainte vérifie qu'un manager existe en tant qu'employé valide dans la table EMP.</a:t>
            </a:r>
          </a:p>
        </p:txBody>
      </p:sp>
      <p:sp>
        <p:nvSpPr>
          <p:cNvPr id="40963" name="Rectangle 3"/>
          <p:cNvSpPr>
            <a:spLocks noGrp="1" noRot="1" noChangeAspect="1" noChangeArrowheads="1" noTextEdit="1"/>
          </p:cNvSpPr>
          <p:nvPr>
            <p:ph type="sldImg"/>
          </p:nvPr>
        </p:nvSpPr>
        <p:spPr>
          <a:xfrm>
            <a:off x="488950" y="160338"/>
            <a:ext cx="5876925" cy="4406900"/>
          </a:xfrm>
          <a:ln cap="flat"/>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noFill/>
          <a:ln/>
        </p:spPr>
        <p:txBody>
          <a:bodyPr/>
          <a:lstStyle/>
          <a:p>
            <a:pPr>
              <a:tabLst/>
            </a:pPr>
            <a:r>
              <a:rPr lang="fr-FR"/>
              <a:t>Suppression d'une Contrainte</a:t>
            </a:r>
          </a:p>
          <a:p>
            <a:pPr lvl="1">
              <a:tabLst/>
            </a:pPr>
            <a:r>
              <a:rPr lang="fr-FR"/>
              <a:t>Si vous souhaitez supprimer une contrainte, vous pouvez en retrouver le nom dans les vues du dictionnaire de données USER_CONSTRAINTS et USER_CONS_COLUMNS. Utilisez ensuite l'ordre ALTER TABLE avec la clause DROP. L'option CASCADE de la clause DROP provoque également la suppression de toutes les contraintes associées.</a:t>
            </a:r>
          </a:p>
          <a:p>
            <a:pPr>
              <a:tabLst/>
            </a:pPr>
            <a:r>
              <a:rPr lang="fr-FR"/>
              <a:t>Syntaxe</a:t>
            </a:r>
          </a:p>
          <a:p>
            <a:pPr>
              <a:tabLst/>
            </a:pPr>
            <a:endParaRPr lang="fr-FR"/>
          </a:p>
          <a:p>
            <a:pPr lvl="1">
              <a:spcBef>
                <a:spcPct val="65000"/>
              </a:spcBef>
              <a:tabLst/>
            </a:pPr>
            <a:r>
              <a:rPr lang="fr-FR"/>
              <a:t>  </a:t>
            </a:r>
            <a:r>
              <a:rPr lang="fr-FR">
                <a:latin typeface="Courier New" pitchFamily="49" charset="0"/>
              </a:rPr>
              <a:t>ALTER TABLE	</a:t>
            </a:r>
            <a:r>
              <a:rPr lang="fr-FR" i="1">
                <a:latin typeface="Courier New" pitchFamily="49" charset="0"/>
              </a:rPr>
              <a:t>table</a:t>
            </a:r>
            <a:endParaRPr lang="fr-FR">
              <a:latin typeface="Courier New" pitchFamily="49" charset="0"/>
            </a:endParaRPr>
          </a:p>
          <a:p>
            <a:pPr lvl="1">
              <a:spcBef>
                <a:spcPct val="0"/>
              </a:spcBef>
              <a:tabLst/>
            </a:pPr>
            <a:r>
              <a:rPr lang="fr-FR">
                <a:latin typeface="Courier New" pitchFamily="49" charset="0"/>
              </a:rPr>
              <a:t> DROP  PRIMARY KEY | UNIQUE (</a:t>
            </a:r>
            <a:r>
              <a:rPr lang="fr-FR" i="1">
                <a:latin typeface="Courier New" pitchFamily="49" charset="0"/>
              </a:rPr>
              <a:t>column</a:t>
            </a:r>
            <a:r>
              <a:rPr lang="fr-FR">
                <a:latin typeface="Courier New" pitchFamily="49" charset="0"/>
              </a:rPr>
              <a:t>) |</a:t>
            </a:r>
          </a:p>
          <a:p>
            <a:pPr lvl="1">
              <a:spcBef>
                <a:spcPct val="0"/>
              </a:spcBef>
              <a:tabLst/>
            </a:pPr>
            <a:r>
              <a:rPr lang="fr-FR">
                <a:latin typeface="Courier New" pitchFamily="49" charset="0"/>
              </a:rPr>
              <a:t>       CONSTRAINT   </a:t>
            </a:r>
            <a:r>
              <a:rPr lang="fr-FR" i="1">
                <a:latin typeface="Courier New" pitchFamily="49" charset="0"/>
              </a:rPr>
              <a:t>constraint</a:t>
            </a:r>
            <a:r>
              <a:rPr lang="fr-FR">
                <a:latin typeface="Courier New" pitchFamily="49" charset="0"/>
              </a:rPr>
              <a:t>  [CASCADE];</a:t>
            </a:r>
            <a:endParaRPr lang="fr-FR"/>
          </a:p>
          <a:p>
            <a:pPr lvl="1">
              <a:tabLst/>
            </a:pPr>
            <a:endParaRPr lang="fr-FR"/>
          </a:p>
          <a:p>
            <a:pPr lvl="1">
              <a:tabLst/>
            </a:pPr>
            <a:r>
              <a:rPr lang="fr-FR" b="1"/>
              <a:t>où :</a:t>
            </a:r>
            <a:r>
              <a:rPr lang="fr-FR"/>
              <a:t>		</a:t>
            </a:r>
            <a:r>
              <a:rPr lang="fr-FR" i="1"/>
              <a:t>table</a:t>
            </a:r>
            <a:r>
              <a:rPr lang="fr-FR"/>
              <a:t>			 représente le nom de la table</a:t>
            </a:r>
          </a:p>
          <a:p>
            <a:pPr lvl="1">
              <a:tabLst/>
            </a:pPr>
            <a:r>
              <a:rPr lang="fr-FR"/>
              <a:t>		</a:t>
            </a:r>
            <a:r>
              <a:rPr lang="fr-FR" i="1"/>
              <a:t>column		 </a:t>
            </a:r>
            <a:r>
              <a:rPr lang="fr-FR"/>
              <a:t>représente le nom de la colonne concernée par la contrainte</a:t>
            </a:r>
          </a:p>
          <a:p>
            <a:pPr lvl="1">
              <a:tabLst/>
            </a:pPr>
            <a:r>
              <a:rPr lang="fr-FR" i="1"/>
              <a:t>		constraint</a:t>
            </a:r>
            <a:r>
              <a:rPr lang="fr-FR"/>
              <a:t>		 représente le nom de la contrainte</a:t>
            </a:r>
          </a:p>
          <a:p>
            <a:pPr lvl="1">
              <a:tabLst/>
            </a:pPr>
            <a:r>
              <a:rPr lang="fr-FR"/>
              <a:t>Lorsque vous supprimez une contrainte d'intégrité, elle n'est plus contrôlée par Oracle8 Server et n’existe plus dans le dictionnaire de données.</a:t>
            </a:r>
          </a:p>
          <a:p>
            <a:pPr lvl="1">
              <a:tabLst/>
            </a:pPr>
            <a:endParaRPr lang="fr-FR">
              <a:latin typeface="Times" charset="0"/>
            </a:endParaRPr>
          </a:p>
          <a:p>
            <a:pPr>
              <a:tabLst/>
            </a:pPr>
            <a:endParaRPr lang="fr-FR" b="0">
              <a:latin typeface="Times" charset="0"/>
            </a:endParaRPr>
          </a:p>
        </p:txBody>
      </p:sp>
      <p:sp>
        <p:nvSpPr>
          <p:cNvPr id="43011" name="Rectangle 3"/>
          <p:cNvSpPr>
            <a:spLocks noGrp="1" noRot="1" noChangeAspect="1" noChangeArrowheads="1" noTextEdit="1"/>
          </p:cNvSpPr>
          <p:nvPr>
            <p:ph type="sldImg"/>
          </p:nvPr>
        </p:nvSpPr>
        <p:spPr>
          <a:xfrm>
            <a:off x="488950" y="160338"/>
            <a:ext cx="5876925" cy="4406900"/>
          </a:xfrm>
          <a:ln cap="flat"/>
        </p:spPr>
      </p:sp>
      <p:sp>
        <p:nvSpPr>
          <p:cNvPr id="43012" name="Rectangle 4"/>
          <p:cNvSpPr>
            <a:spLocks noChangeArrowheads="1"/>
          </p:cNvSpPr>
          <p:nvPr/>
        </p:nvSpPr>
        <p:spPr bwMode="auto">
          <a:xfrm>
            <a:off x="635548" y="5972138"/>
            <a:ext cx="5639457" cy="652506"/>
          </a:xfrm>
          <a:prstGeom prst="rect">
            <a:avLst/>
          </a:prstGeom>
          <a:noFill/>
          <a:ln w="12700">
            <a:solidFill>
              <a:schemeClr val="tx1"/>
            </a:solidFill>
            <a:miter lim="800000"/>
            <a:headEnd/>
            <a:tailEnd/>
          </a:ln>
          <a:effectLst/>
        </p:spPr>
        <p:txBody>
          <a:bodyPr wrap="none" anchor="ctr"/>
          <a:lstStyle/>
          <a:p>
            <a:endParaRPr lang="fr-FR"/>
          </a:p>
        </p:txBody>
      </p:sp>
      <p:grpSp>
        <p:nvGrpSpPr>
          <p:cNvPr id="2" name="Group 16"/>
          <p:cNvGrpSpPr>
            <a:grpSpLocks/>
          </p:cNvGrpSpPr>
          <p:nvPr/>
        </p:nvGrpSpPr>
        <p:grpSpPr bwMode="auto">
          <a:xfrm>
            <a:off x="229914" y="7474835"/>
            <a:ext cx="285750" cy="304700"/>
            <a:chOff x="140" y="5029"/>
            <a:chExt cx="174" cy="205"/>
          </a:xfrm>
        </p:grpSpPr>
        <p:sp>
          <p:nvSpPr>
            <p:cNvPr id="43013" name="Freeform 5"/>
            <p:cNvSpPr>
              <a:spLocks/>
            </p:cNvSpPr>
            <p:nvPr/>
          </p:nvSpPr>
          <p:spPr bwMode="auto">
            <a:xfrm>
              <a:off x="140" y="5029"/>
              <a:ext cx="174" cy="197"/>
            </a:xfrm>
            <a:custGeom>
              <a:avLst/>
              <a:gdLst/>
              <a:ahLst/>
              <a:cxnLst>
                <a:cxn ang="0">
                  <a:pos x="173" y="196"/>
                </a:cxn>
                <a:cxn ang="0">
                  <a:pos x="173" y="0"/>
                </a:cxn>
                <a:cxn ang="0">
                  <a:pos x="0" y="0"/>
                </a:cxn>
                <a:cxn ang="0">
                  <a:pos x="0" y="196"/>
                </a:cxn>
                <a:cxn ang="0">
                  <a:pos x="173" y="196"/>
                </a:cxn>
              </a:cxnLst>
              <a:rect l="0" t="0" r="r" b="b"/>
              <a:pathLst>
                <a:path w="174" h="197">
                  <a:moveTo>
                    <a:pt x="173" y="196"/>
                  </a:moveTo>
                  <a:lnTo>
                    <a:pt x="173" y="0"/>
                  </a:lnTo>
                  <a:lnTo>
                    <a:pt x="0" y="0"/>
                  </a:lnTo>
                  <a:lnTo>
                    <a:pt x="0" y="196"/>
                  </a:lnTo>
                  <a:lnTo>
                    <a:pt x="173" y="196"/>
                  </a:lnTo>
                </a:path>
              </a:pathLst>
            </a:custGeom>
            <a:solidFill>
              <a:srgbClr val="000000"/>
            </a:solidFill>
            <a:ln w="9525" cap="rnd">
              <a:noFill/>
              <a:round/>
              <a:headEnd/>
              <a:tailEnd/>
            </a:ln>
            <a:effectLst/>
          </p:spPr>
          <p:txBody>
            <a:bodyPr/>
            <a:lstStyle/>
            <a:p>
              <a:endParaRPr lang="fr-FR"/>
            </a:p>
          </p:txBody>
        </p:sp>
        <p:sp>
          <p:nvSpPr>
            <p:cNvPr id="43014" name="Freeform 6"/>
            <p:cNvSpPr>
              <a:spLocks/>
            </p:cNvSpPr>
            <p:nvPr/>
          </p:nvSpPr>
          <p:spPr bwMode="auto">
            <a:xfrm>
              <a:off x="218" y="5216"/>
              <a:ext cx="27" cy="18"/>
            </a:xfrm>
            <a:custGeom>
              <a:avLst/>
              <a:gdLst/>
              <a:ahLst/>
              <a:cxnLst>
                <a:cxn ang="0">
                  <a:pos x="26" y="17"/>
                </a:cxn>
                <a:cxn ang="0">
                  <a:pos x="26" y="0"/>
                </a:cxn>
                <a:cxn ang="0">
                  <a:pos x="0" y="0"/>
                </a:cxn>
                <a:cxn ang="0">
                  <a:pos x="0" y="17"/>
                </a:cxn>
                <a:cxn ang="0">
                  <a:pos x="26" y="17"/>
                </a:cxn>
              </a:cxnLst>
              <a:rect l="0" t="0" r="r" b="b"/>
              <a:pathLst>
                <a:path w="27" h="18">
                  <a:moveTo>
                    <a:pt x="26" y="17"/>
                  </a:moveTo>
                  <a:lnTo>
                    <a:pt x="26" y="0"/>
                  </a:lnTo>
                  <a:lnTo>
                    <a:pt x="0" y="0"/>
                  </a:lnTo>
                  <a:lnTo>
                    <a:pt x="0" y="17"/>
                  </a:lnTo>
                  <a:lnTo>
                    <a:pt x="26" y="17"/>
                  </a:lnTo>
                </a:path>
              </a:pathLst>
            </a:custGeom>
            <a:solidFill>
              <a:srgbClr val="FFFFFF"/>
            </a:solidFill>
            <a:ln w="9525" cap="rnd">
              <a:noFill/>
              <a:round/>
              <a:headEnd/>
              <a:tailEnd/>
            </a:ln>
            <a:effectLst/>
          </p:spPr>
          <p:txBody>
            <a:bodyPr/>
            <a:lstStyle/>
            <a:p>
              <a:endParaRPr lang="fr-FR"/>
            </a:p>
          </p:txBody>
        </p:sp>
        <p:sp>
          <p:nvSpPr>
            <p:cNvPr id="43015" name="Freeform 7"/>
            <p:cNvSpPr>
              <a:spLocks/>
            </p:cNvSpPr>
            <p:nvPr/>
          </p:nvSpPr>
          <p:spPr bwMode="auto">
            <a:xfrm>
              <a:off x="160" y="5087"/>
              <a:ext cx="32" cy="19"/>
            </a:xfrm>
            <a:custGeom>
              <a:avLst/>
              <a:gdLst/>
              <a:ahLst/>
              <a:cxnLst>
                <a:cxn ang="0">
                  <a:pos x="0" y="0"/>
                </a:cxn>
                <a:cxn ang="0">
                  <a:pos x="25" y="18"/>
                </a:cxn>
                <a:cxn ang="0">
                  <a:pos x="31" y="8"/>
                </a:cxn>
                <a:cxn ang="0">
                  <a:pos x="0" y="0"/>
                </a:cxn>
              </a:cxnLst>
              <a:rect l="0" t="0" r="r" b="b"/>
              <a:pathLst>
                <a:path w="32" h="19">
                  <a:moveTo>
                    <a:pt x="0" y="0"/>
                  </a:moveTo>
                  <a:lnTo>
                    <a:pt x="25" y="18"/>
                  </a:lnTo>
                  <a:lnTo>
                    <a:pt x="31" y="8"/>
                  </a:lnTo>
                  <a:lnTo>
                    <a:pt x="0" y="0"/>
                  </a:lnTo>
                </a:path>
              </a:pathLst>
            </a:custGeom>
            <a:solidFill>
              <a:srgbClr val="FFFFFF"/>
            </a:solidFill>
            <a:ln w="9525" cap="rnd">
              <a:noFill/>
              <a:round/>
              <a:headEnd/>
              <a:tailEnd/>
            </a:ln>
            <a:effectLst/>
          </p:spPr>
          <p:txBody>
            <a:bodyPr/>
            <a:lstStyle/>
            <a:p>
              <a:endParaRPr lang="fr-FR"/>
            </a:p>
          </p:txBody>
        </p:sp>
        <p:sp>
          <p:nvSpPr>
            <p:cNvPr id="43016" name="Freeform 8"/>
            <p:cNvSpPr>
              <a:spLocks/>
            </p:cNvSpPr>
            <p:nvPr/>
          </p:nvSpPr>
          <p:spPr bwMode="auto">
            <a:xfrm>
              <a:off x="267" y="5087"/>
              <a:ext cx="35" cy="19"/>
            </a:xfrm>
            <a:custGeom>
              <a:avLst/>
              <a:gdLst/>
              <a:ahLst/>
              <a:cxnLst>
                <a:cxn ang="0">
                  <a:pos x="34" y="0"/>
                </a:cxn>
                <a:cxn ang="0">
                  <a:pos x="6" y="18"/>
                </a:cxn>
                <a:cxn ang="0">
                  <a:pos x="0" y="8"/>
                </a:cxn>
                <a:cxn ang="0">
                  <a:pos x="34" y="0"/>
                </a:cxn>
              </a:cxnLst>
              <a:rect l="0" t="0" r="r" b="b"/>
              <a:pathLst>
                <a:path w="35" h="19">
                  <a:moveTo>
                    <a:pt x="34" y="0"/>
                  </a:moveTo>
                  <a:lnTo>
                    <a:pt x="6" y="18"/>
                  </a:lnTo>
                  <a:lnTo>
                    <a:pt x="0" y="8"/>
                  </a:lnTo>
                  <a:lnTo>
                    <a:pt x="34" y="0"/>
                  </a:lnTo>
                </a:path>
              </a:pathLst>
            </a:custGeom>
            <a:solidFill>
              <a:srgbClr val="FFFFFF"/>
            </a:solidFill>
            <a:ln w="9525" cap="rnd">
              <a:noFill/>
              <a:round/>
              <a:headEnd/>
              <a:tailEnd/>
            </a:ln>
            <a:effectLst/>
          </p:spPr>
          <p:txBody>
            <a:bodyPr/>
            <a:lstStyle/>
            <a:p>
              <a:endParaRPr lang="fr-FR"/>
            </a:p>
          </p:txBody>
        </p:sp>
        <p:sp>
          <p:nvSpPr>
            <p:cNvPr id="43017" name="Freeform 9"/>
            <p:cNvSpPr>
              <a:spLocks/>
            </p:cNvSpPr>
            <p:nvPr/>
          </p:nvSpPr>
          <p:spPr bwMode="auto">
            <a:xfrm>
              <a:off x="158" y="5127"/>
              <a:ext cx="32" cy="20"/>
            </a:xfrm>
            <a:custGeom>
              <a:avLst/>
              <a:gdLst/>
              <a:ahLst/>
              <a:cxnLst>
                <a:cxn ang="0">
                  <a:pos x="0" y="19"/>
                </a:cxn>
                <a:cxn ang="0">
                  <a:pos x="31" y="15"/>
                </a:cxn>
                <a:cxn ang="0">
                  <a:pos x="29" y="0"/>
                </a:cxn>
                <a:cxn ang="0">
                  <a:pos x="0" y="19"/>
                </a:cxn>
              </a:cxnLst>
              <a:rect l="0" t="0" r="r" b="b"/>
              <a:pathLst>
                <a:path w="32" h="20">
                  <a:moveTo>
                    <a:pt x="0" y="19"/>
                  </a:moveTo>
                  <a:lnTo>
                    <a:pt x="31" y="15"/>
                  </a:lnTo>
                  <a:lnTo>
                    <a:pt x="29" y="0"/>
                  </a:lnTo>
                  <a:lnTo>
                    <a:pt x="0" y="19"/>
                  </a:lnTo>
                </a:path>
              </a:pathLst>
            </a:custGeom>
            <a:solidFill>
              <a:srgbClr val="FFFFFF"/>
            </a:solidFill>
            <a:ln w="9525" cap="rnd">
              <a:noFill/>
              <a:round/>
              <a:headEnd/>
              <a:tailEnd/>
            </a:ln>
            <a:effectLst/>
          </p:spPr>
          <p:txBody>
            <a:bodyPr/>
            <a:lstStyle/>
            <a:p>
              <a:endParaRPr lang="fr-FR"/>
            </a:p>
          </p:txBody>
        </p:sp>
        <p:sp>
          <p:nvSpPr>
            <p:cNvPr id="43018" name="Freeform 10"/>
            <p:cNvSpPr>
              <a:spLocks/>
            </p:cNvSpPr>
            <p:nvPr/>
          </p:nvSpPr>
          <p:spPr bwMode="auto">
            <a:xfrm>
              <a:off x="270" y="5128"/>
              <a:ext cx="35" cy="20"/>
            </a:xfrm>
            <a:custGeom>
              <a:avLst/>
              <a:gdLst/>
              <a:ahLst/>
              <a:cxnLst>
                <a:cxn ang="0">
                  <a:pos x="34" y="19"/>
                </a:cxn>
                <a:cxn ang="0">
                  <a:pos x="0" y="16"/>
                </a:cxn>
                <a:cxn ang="0">
                  <a:pos x="2" y="0"/>
                </a:cxn>
                <a:cxn ang="0">
                  <a:pos x="34" y="19"/>
                </a:cxn>
              </a:cxnLst>
              <a:rect l="0" t="0" r="r" b="b"/>
              <a:pathLst>
                <a:path w="35" h="20">
                  <a:moveTo>
                    <a:pt x="34" y="19"/>
                  </a:moveTo>
                  <a:lnTo>
                    <a:pt x="0" y="16"/>
                  </a:lnTo>
                  <a:lnTo>
                    <a:pt x="2" y="0"/>
                  </a:lnTo>
                  <a:lnTo>
                    <a:pt x="34" y="19"/>
                  </a:lnTo>
                </a:path>
              </a:pathLst>
            </a:custGeom>
            <a:solidFill>
              <a:srgbClr val="FFFFFF"/>
            </a:solidFill>
            <a:ln w="9525" cap="rnd">
              <a:noFill/>
              <a:round/>
              <a:headEnd/>
              <a:tailEnd/>
            </a:ln>
            <a:effectLst/>
          </p:spPr>
          <p:txBody>
            <a:bodyPr/>
            <a:lstStyle/>
            <a:p>
              <a:endParaRPr lang="fr-FR"/>
            </a:p>
          </p:txBody>
        </p:sp>
        <p:sp>
          <p:nvSpPr>
            <p:cNvPr id="43019" name="Freeform 11"/>
            <p:cNvSpPr>
              <a:spLocks/>
            </p:cNvSpPr>
            <p:nvPr/>
          </p:nvSpPr>
          <p:spPr bwMode="auto">
            <a:xfrm>
              <a:off x="184" y="5044"/>
              <a:ext cx="25" cy="32"/>
            </a:xfrm>
            <a:custGeom>
              <a:avLst/>
              <a:gdLst/>
              <a:ahLst/>
              <a:cxnLst>
                <a:cxn ang="0">
                  <a:pos x="0" y="0"/>
                </a:cxn>
                <a:cxn ang="0">
                  <a:pos x="14" y="31"/>
                </a:cxn>
                <a:cxn ang="0">
                  <a:pos x="24" y="23"/>
                </a:cxn>
                <a:cxn ang="0">
                  <a:pos x="0" y="0"/>
                </a:cxn>
              </a:cxnLst>
              <a:rect l="0" t="0" r="r" b="b"/>
              <a:pathLst>
                <a:path w="25" h="32">
                  <a:moveTo>
                    <a:pt x="0" y="0"/>
                  </a:moveTo>
                  <a:lnTo>
                    <a:pt x="14" y="31"/>
                  </a:lnTo>
                  <a:lnTo>
                    <a:pt x="24" y="23"/>
                  </a:lnTo>
                  <a:lnTo>
                    <a:pt x="0" y="0"/>
                  </a:lnTo>
                </a:path>
              </a:pathLst>
            </a:custGeom>
            <a:solidFill>
              <a:srgbClr val="FFFFFF"/>
            </a:solidFill>
            <a:ln w="9525" cap="rnd">
              <a:noFill/>
              <a:round/>
              <a:headEnd/>
              <a:tailEnd/>
            </a:ln>
            <a:effectLst/>
          </p:spPr>
          <p:txBody>
            <a:bodyPr/>
            <a:lstStyle/>
            <a:p>
              <a:endParaRPr lang="fr-FR"/>
            </a:p>
          </p:txBody>
        </p:sp>
        <p:sp>
          <p:nvSpPr>
            <p:cNvPr id="43020" name="Freeform 12"/>
            <p:cNvSpPr>
              <a:spLocks/>
            </p:cNvSpPr>
            <p:nvPr/>
          </p:nvSpPr>
          <p:spPr bwMode="auto">
            <a:xfrm>
              <a:off x="247" y="5046"/>
              <a:ext cx="27" cy="35"/>
            </a:xfrm>
            <a:custGeom>
              <a:avLst/>
              <a:gdLst/>
              <a:ahLst/>
              <a:cxnLst>
                <a:cxn ang="0">
                  <a:pos x="26" y="0"/>
                </a:cxn>
                <a:cxn ang="0">
                  <a:pos x="11" y="34"/>
                </a:cxn>
                <a:cxn ang="0">
                  <a:pos x="0" y="25"/>
                </a:cxn>
                <a:cxn ang="0">
                  <a:pos x="26" y="0"/>
                </a:cxn>
              </a:cxnLst>
              <a:rect l="0" t="0" r="r" b="b"/>
              <a:pathLst>
                <a:path w="27" h="35">
                  <a:moveTo>
                    <a:pt x="26" y="0"/>
                  </a:moveTo>
                  <a:lnTo>
                    <a:pt x="11" y="34"/>
                  </a:lnTo>
                  <a:lnTo>
                    <a:pt x="0" y="25"/>
                  </a:lnTo>
                  <a:lnTo>
                    <a:pt x="26" y="0"/>
                  </a:lnTo>
                </a:path>
              </a:pathLst>
            </a:custGeom>
            <a:solidFill>
              <a:srgbClr val="FFFFFF"/>
            </a:solidFill>
            <a:ln w="9525" cap="rnd">
              <a:noFill/>
              <a:round/>
              <a:headEnd/>
              <a:tailEnd/>
            </a:ln>
            <a:effectLst/>
          </p:spPr>
          <p:txBody>
            <a:bodyPr/>
            <a:lstStyle/>
            <a:p>
              <a:endParaRPr lang="fr-FR"/>
            </a:p>
          </p:txBody>
        </p:sp>
        <p:sp>
          <p:nvSpPr>
            <p:cNvPr id="43021" name="Freeform 13"/>
            <p:cNvSpPr>
              <a:spLocks/>
            </p:cNvSpPr>
            <p:nvPr/>
          </p:nvSpPr>
          <p:spPr bwMode="auto">
            <a:xfrm>
              <a:off x="222" y="5034"/>
              <a:ext cx="18" cy="34"/>
            </a:xfrm>
            <a:custGeom>
              <a:avLst/>
              <a:gdLst/>
              <a:ahLst/>
              <a:cxnLst>
                <a:cxn ang="0">
                  <a:pos x="7" y="0"/>
                </a:cxn>
                <a:cxn ang="0">
                  <a:pos x="0" y="33"/>
                </a:cxn>
                <a:cxn ang="0">
                  <a:pos x="17" y="31"/>
                </a:cxn>
                <a:cxn ang="0">
                  <a:pos x="7" y="0"/>
                </a:cxn>
              </a:cxnLst>
              <a:rect l="0" t="0" r="r" b="b"/>
              <a:pathLst>
                <a:path w="18" h="34">
                  <a:moveTo>
                    <a:pt x="7" y="0"/>
                  </a:moveTo>
                  <a:lnTo>
                    <a:pt x="0" y="33"/>
                  </a:lnTo>
                  <a:lnTo>
                    <a:pt x="17" y="31"/>
                  </a:lnTo>
                  <a:lnTo>
                    <a:pt x="7" y="0"/>
                  </a:lnTo>
                </a:path>
              </a:pathLst>
            </a:custGeom>
            <a:solidFill>
              <a:srgbClr val="FFFFFF"/>
            </a:solidFill>
            <a:ln w="9525" cap="rnd">
              <a:noFill/>
              <a:round/>
              <a:headEnd/>
              <a:tailEnd/>
            </a:ln>
            <a:effectLst/>
          </p:spPr>
          <p:txBody>
            <a:bodyPr/>
            <a:lstStyle/>
            <a:p>
              <a:endParaRPr lang="fr-FR"/>
            </a:p>
          </p:txBody>
        </p:sp>
        <p:sp>
          <p:nvSpPr>
            <p:cNvPr id="43022" name="Freeform 14"/>
            <p:cNvSpPr>
              <a:spLocks/>
            </p:cNvSpPr>
            <p:nvPr/>
          </p:nvSpPr>
          <p:spPr bwMode="auto">
            <a:xfrm>
              <a:off x="196" y="5086"/>
              <a:ext cx="66" cy="123"/>
            </a:xfrm>
            <a:custGeom>
              <a:avLst/>
              <a:gdLst/>
              <a:ahLst/>
              <a:cxnLst>
                <a:cxn ang="0">
                  <a:pos x="21" y="122"/>
                </a:cxn>
                <a:cxn ang="0">
                  <a:pos x="22" y="100"/>
                </a:cxn>
                <a:cxn ang="0">
                  <a:pos x="20" y="97"/>
                </a:cxn>
                <a:cxn ang="0">
                  <a:pos x="14" y="88"/>
                </a:cxn>
                <a:cxn ang="0">
                  <a:pos x="8" y="77"/>
                </a:cxn>
                <a:cxn ang="0">
                  <a:pos x="3" y="62"/>
                </a:cxn>
                <a:cxn ang="0">
                  <a:pos x="0" y="44"/>
                </a:cxn>
                <a:cxn ang="0">
                  <a:pos x="0" y="28"/>
                </a:cxn>
                <a:cxn ang="0">
                  <a:pos x="7" y="12"/>
                </a:cxn>
                <a:cxn ang="0">
                  <a:pos x="22" y="0"/>
                </a:cxn>
                <a:cxn ang="0">
                  <a:pos x="41" y="0"/>
                </a:cxn>
                <a:cxn ang="0">
                  <a:pos x="44" y="1"/>
                </a:cxn>
                <a:cxn ang="0">
                  <a:pos x="49" y="5"/>
                </a:cxn>
                <a:cxn ang="0">
                  <a:pos x="55" y="11"/>
                </a:cxn>
                <a:cxn ang="0">
                  <a:pos x="61" y="21"/>
                </a:cxn>
                <a:cxn ang="0">
                  <a:pos x="65" y="34"/>
                </a:cxn>
                <a:cxn ang="0">
                  <a:pos x="64" y="51"/>
                </a:cxn>
                <a:cxn ang="0">
                  <a:pos x="57" y="72"/>
                </a:cxn>
                <a:cxn ang="0">
                  <a:pos x="41" y="97"/>
                </a:cxn>
                <a:cxn ang="0">
                  <a:pos x="41" y="122"/>
                </a:cxn>
                <a:cxn ang="0">
                  <a:pos x="21" y="122"/>
                </a:cxn>
              </a:cxnLst>
              <a:rect l="0" t="0" r="r" b="b"/>
              <a:pathLst>
                <a:path w="66" h="123">
                  <a:moveTo>
                    <a:pt x="21" y="122"/>
                  </a:moveTo>
                  <a:lnTo>
                    <a:pt x="22" y="100"/>
                  </a:lnTo>
                  <a:lnTo>
                    <a:pt x="20" y="97"/>
                  </a:lnTo>
                  <a:lnTo>
                    <a:pt x="14" y="88"/>
                  </a:lnTo>
                  <a:lnTo>
                    <a:pt x="8" y="77"/>
                  </a:lnTo>
                  <a:lnTo>
                    <a:pt x="3" y="62"/>
                  </a:lnTo>
                  <a:lnTo>
                    <a:pt x="0" y="44"/>
                  </a:lnTo>
                  <a:lnTo>
                    <a:pt x="0" y="28"/>
                  </a:lnTo>
                  <a:lnTo>
                    <a:pt x="7" y="12"/>
                  </a:lnTo>
                  <a:lnTo>
                    <a:pt x="22" y="0"/>
                  </a:lnTo>
                  <a:lnTo>
                    <a:pt x="41" y="0"/>
                  </a:lnTo>
                  <a:lnTo>
                    <a:pt x="44" y="1"/>
                  </a:lnTo>
                  <a:lnTo>
                    <a:pt x="49" y="5"/>
                  </a:lnTo>
                  <a:lnTo>
                    <a:pt x="55" y="11"/>
                  </a:lnTo>
                  <a:lnTo>
                    <a:pt x="61" y="21"/>
                  </a:lnTo>
                  <a:lnTo>
                    <a:pt x="65" y="34"/>
                  </a:lnTo>
                  <a:lnTo>
                    <a:pt x="64" y="51"/>
                  </a:lnTo>
                  <a:lnTo>
                    <a:pt x="57" y="72"/>
                  </a:lnTo>
                  <a:lnTo>
                    <a:pt x="41" y="97"/>
                  </a:lnTo>
                  <a:lnTo>
                    <a:pt x="41" y="122"/>
                  </a:lnTo>
                  <a:lnTo>
                    <a:pt x="21" y="122"/>
                  </a:lnTo>
                </a:path>
              </a:pathLst>
            </a:custGeom>
            <a:solidFill>
              <a:srgbClr val="FFFFFF"/>
            </a:solidFill>
            <a:ln w="9525" cap="rnd">
              <a:noFill/>
              <a:round/>
              <a:headEnd/>
              <a:tailEnd/>
            </a:ln>
            <a:effectLst/>
          </p:spPr>
          <p:txBody>
            <a:bodyPr/>
            <a:lstStyle/>
            <a:p>
              <a:endParaRPr lang="fr-FR"/>
            </a:p>
          </p:txBody>
        </p:sp>
        <p:sp>
          <p:nvSpPr>
            <p:cNvPr id="43023" name="Freeform 15"/>
            <p:cNvSpPr>
              <a:spLocks/>
            </p:cNvSpPr>
            <p:nvPr/>
          </p:nvSpPr>
          <p:spPr bwMode="auto">
            <a:xfrm>
              <a:off x="224" y="5106"/>
              <a:ext cx="18" cy="95"/>
            </a:xfrm>
            <a:custGeom>
              <a:avLst/>
              <a:gdLst/>
              <a:ahLst/>
              <a:cxnLst>
                <a:cxn ang="0">
                  <a:pos x="4" y="0"/>
                </a:cxn>
                <a:cxn ang="0">
                  <a:pos x="7" y="6"/>
                </a:cxn>
                <a:cxn ang="0">
                  <a:pos x="2" y="7"/>
                </a:cxn>
                <a:cxn ang="0">
                  <a:pos x="2" y="85"/>
                </a:cxn>
                <a:cxn ang="0">
                  <a:pos x="0" y="86"/>
                </a:cxn>
                <a:cxn ang="0">
                  <a:pos x="0" y="94"/>
                </a:cxn>
                <a:cxn ang="0">
                  <a:pos x="2" y="94"/>
                </a:cxn>
                <a:cxn ang="0">
                  <a:pos x="4" y="94"/>
                </a:cxn>
                <a:cxn ang="0">
                  <a:pos x="7" y="94"/>
                </a:cxn>
                <a:cxn ang="0">
                  <a:pos x="9" y="92"/>
                </a:cxn>
                <a:cxn ang="0">
                  <a:pos x="14" y="92"/>
                </a:cxn>
                <a:cxn ang="0">
                  <a:pos x="17" y="91"/>
                </a:cxn>
                <a:cxn ang="0">
                  <a:pos x="17" y="89"/>
                </a:cxn>
                <a:cxn ang="0">
                  <a:pos x="17" y="86"/>
                </a:cxn>
                <a:cxn ang="0">
                  <a:pos x="17" y="52"/>
                </a:cxn>
                <a:cxn ang="0">
                  <a:pos x="14" y="51"/>
                </a:cxn>
                <a:cxn ang="0">
                  <a:pos x="14" y="42"/>
                </a:cxn>
                <a:cxn ang="0">
                  <a:pos x="14" y="5"/>
                </a:cxn>
                <a:cxn ang="0">
                  <a:pos x="4" y="0"/>
                </a:cxn>
              </a:cxnLst>
              <a:rect l="0" t="0" r="r" b="b"/>
              <a:pathLst>
                <a:path w="18" h="95">
                  <a:moveTo>
                    <a:pt x="4" y="0"/>
                  </a:moveTo>
                  <a:lnTo>
                    <a:pt x="7" y="6"/>
                  </a:lnTo>
                  <a:lnTo>
                    <a:pt x="2" y="7"/>
                  </a:lnTo>
                  <a:lnTo>
                    <a:pt x="2" y="85"/>
                  </a:lnTo>
                  <a:lnTo>
                    <a:pt x="0" y="86"/>
                  </a:lnTo>
                  <a:lnTo>
                    <a:pt x="0" y="94"/>
                  </a:lnTo>
                  <a:lnTo>
                    <a:pt x="2" y="94"/>
                  </a:lnTo>
                  <a:lnTo>
                    <a:pt x="4" y="94"/>
                  </a:lnTo>
                  <a:lnTo>
                    <a:pt x="7" y="94"/>
                  </a:lnTo>
                  <a:lnTo>
                    <a:pt x="9" y="92"/>
                  </a:lnTo>
                  <a:lnTo>
                    <a:pt x="14" y="92"/>
                  </a:lnTo>
                  <a:lnTo>
                    <a:pt x="17" y="91"/>
                  </a:lnTo>
                  <a:lnTo>
                    <a:pt x="17" y="89"/>
                  </a:lnTo>
                  <a:lnTo>
                    <a:pt x="17" y="86"/>
                  </a:lnTo>
                  <a:lnTo>
                    <a:pt x="17" y="52"/>
                  </a:lnTo>
                  <a:lnTo>
                    <a:pt x="14" y="51"/>
                  </a:lnTo>
                  <a:lnTo>
                    <a:pt x="14" y="42"/>
                  </a:lnTo>
                  <a:lnTo>
                    <a:pt x="14" y="5"/>
                  </a:lnTo>
                  <a:lnTo>
                    <a:pt x="4" y="0"/>
                  </a:lnTo>
                </a:path>
              </a:pathLst>
            </a:custGeom>
            <a:solidFill>
              <a:srgbClr val="000000"/>
            </a:solidFill>
            <a:ln w="9525" cap="rnd">
              <a:noFill/>
              <a:round/>
              <a:headEnd/>
              <a:tailEnd/>
            </a:ln>
            <a:effectLst/>
          </p:spPr>
          <p:txBody>
            <a:bodyPr/>
            <a:lstStyle/>
            <a:p>
              <a:endParaRPr lang="fr-FR"/>
            </a:p>
          </p:txBody>
        </p:sp>
      </p:gr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noFill/>
          <a:ln/>
        </p:spPr>
        <p:txBody>
          <a:bodyPr/>
          <a:lstStyle/>
          <a:p>
            <a:pPr>
              <a:tabLst/>
            </a:pPr>
            <a:r>
              <a:rPr lang="fr-FR"/>
              <a:t>Désactivation d'une Contrainte</a:t>
            </a:r>
          </a:p>
          <a:p>
            <a:pPr lvl="1">
              <a:tabLst/>
            </a:pPr>
            <a:r>
              <a:rPr lang="fr-FR"/>
              <a:t>Vous pouvez désactiver une contrainte sans la supprimer (ce qui évite d'avoir à la recréer) en utilisant l'ordre ALTER TABLE avec la clause DISABLE.</a:t>
            </a:r>
          </a:p>
          <a:p>
            <a:pPr>
              <a:tabLst/>
            </a:pPr>
            <a:r>
              <a:rPr lang="fr-FR"/>
              <a:t>Syntaxe</a:t>
            </a:r>
          </a:p>
          <a:p>
            <a:pPr>
              <a:spcBef>
                <a:spcPct val="65000"/>
              </a:spcBef>
              <a:tabLst/>
            </a:pPr>
            <a:r>
              <a:rPr lang="fr-FR"/>
              <a:t>      </a:t>
            </a:r>
            <a:r>
              <a:rPr lang="fr-FR" b="0">
                <a:latin typeface="Courier New" pitchFamily="49" charset="0"/>
              </a:rPr>
              <a:t>ALTER TABLE   </a:t>
            </a:r>
            <a:r>
              <a:rPr lang="fr-FR" b="0" i="1">
                <a:latin typeface="Courier New" pitchFamily="49" charset="0"/>
              </a:rPr>
              <a:t>table</a:t>
            </a:r>
            <a:endParaRPr lang="fr-FR"/>
          </a:p>
          <a:p>
            <a:pPr>
              <a:spcBef>
                <a:spcPct val="0"/>
              </a:spcBef>
              <a:tabLst/>
            </a:pPr>
            <a:r>
              <a:rPr lang="fr-FR" b="0">
                <a:latin typeface="Courier New" pitchFamily="49" charset="0"/>
              </a:rPr>
              <a:t>   DISABLE  CONSTRAINT </a:t>
            </a:r>
            <a:r>
              <a:rPr lang="fr-FR" b="0" i="1">
                <a:latin typeface="Courier New" pitchFamily="49" charset="0"/>
              </a:rPr>
              <a:t>constraint</a:t>
            </a:r>
            <a:r>
              <a:rPr lang="fr-FR" b="0">
                <a:latin typeface="Courier New" pitchFamily="49" charset="0"/>
              </a:rPr>
              <a:t> [CASCADE];</a:t>
            </a:r>
          </a:p>
          <a:p>
            <a:pPr lvl="1">
              <a:tabLst/>
            </a:pPr>
            <a:endParaRPr lang="fr-FR" b="1"/>
          </a:p>
          <a:p>
            <a:pPr lvl="1">
              <a:tabLst/>
            </a:pPr>
            <a:r>
              <a:rPr lang="fr-FR" b="1"/>
              <a:t>où :	</a:t>
            </a:r>
            <a:r>
              <a:rPr lang="fr-FR"/>
              <a:t>	</a:t>
            </a:r>
            <a:r>
              <a:rPr lang="fr-FR" i="1"/>
              <a:t>table</a:t>
            </a:r>
            <a:r>
              <a:rPr lang="fr-FR"/>
              <a:t>			 représente le nom de la table</a:t>
            </a:r>
          </a:p>
          <a:p>
            <a:pPr lvl="1">
              <a:tabLst/>
            </a:pPr>
            <a:r>
              <a:rPr lang="fr-FR"/>
              <a:t>		</a:t>
            </a:r>
            <a:r>
              <a:rPr lang="fr-FR" i="1"/>
              <a:t>constraint</a:t>
            </a:r>
            <a:r>
              <a:rPr lang="fr-FR"/>
              <a:t>		 représente le nom de la contrainte</a:t>
            </a:r>
          </a:p>
          <a:p>
            <a:pPr>
              <a:tabLst/>
            </a:pPr>
            <a:r>
              <a:rPr lang="fr-FR"/>
              <a:t>Conseils</a:t>
            </a:r>
          </a:p>
          <a:p>
            <a:pPr lvl="2">
              <a:tabLst/>
            </a:pPr>
            <a:r>
              <a:rPr lang="fr-FR"/>
              <a:t>Vous pouvez utiliser la clause DISABLE aussi bien dans l'ordre CREATE TABLE que ALTER TABLE.</a:t>
            </a:r>
          </a:p>
          <a:p>
            <a:pPr lvl="2">
              <a:tabLst/>
            </a:pPr>
            <a:r>
              <a:rPr lang="fr-FR"/>
              <a:t>La clause CASCADE désactive des contraintes d'intégrité dépendantes.</a:t>
            </a:r>
          </a:p>
          <a:p>
            <a:pPr>
              <a:tabLst/>
            </a:pPr>
            <a:endParaRPr lang="fr-FR" b="0">
              <a:latin typeface="Times New Roman" pitchFamily="18" charset="0"/>
            </a:endParaRPr>
          </a:p>
        </p:txBody>
      </p:sp>
      <p:sp>
        <p:nvSpPr>
          <p:cNvPr id="45059" name="Rectangle 3"/>
          <p:cNvSpPr>
            <a:spLocks noGrp="1" noRot="1" noChangeAspect="1" noChangeArrowheads="1" noTextEdit="1"/>
          </p:cNvSpPr>
          <p:nvPr>
            <p:ph type="sldImg"/>
          </p:nvPr>
        </p:nvSpPr>
        <p:spPr>
          <a:xfrm>
            <a:off x="488950" y="160338"/>
            <a:ext cx="5876925" cy="4406900"/>
          </a:xfrm>
          <a:ln cap="flat"/>
        </p:spPr>
      </p:sp>
      <p:sp>
        <p:nvSpPr>
          <p:cNvPr id="45060" name="Rectangle 4"/>
          <p:cNvSpPr>
            <a:spLocks noChangeArrowheads="1"/>
          </p:cNvSpPr>
          <p:nvPr/>
        </p:nvSpPr>
        <p:spPr bwMode="auto">
          <a:xfrm>
            <a:off x="635548" y="5588661"/>
            <a:ext cx="5639457" cy="520221"/>
          </a:xfrm>
          <a:prstGeom prst="rect">
            <a:avLst/>
          </a:prstGeom>
          <a:noFill/>
          <a:ln w="12700">
            <a:solidFill>
              <a:schemeClr val="tx1"/>
            </a:solidFill>
            <a:miter lim="800000"/>
            <a:headEnd/>
            <a:tailEnd/>
          </a:ln>
          <a:effectLst/>
        </p:spPr>
        <p:txBody>
          <a:bodyPr wrap="none" anchor="ctr"/>
          <a:lstStyle/>
          <a:p>
            <a:endParaRPr lang="fr-F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body" idx="1"/>
          </p:nvPr>
        </p:nvSpPr>
        <p:spPr>
          <a:noFill/>
          <a:ln/>
        </p:spPr>
        <p:txBody>
          <a:bodyPr/>
          <a:lstStyle/>
          <a:p>
            <a:pPr>
              <a:tabLst/>
            </a:pPr>
            <a:r>
              <a:rPr lang="fr-FR"/>
              <a:t>Activation d'une Contrainte</a:t>
            </a:r>
          </a:p>
          <a:p>
            <a:pPr lvl="1">
              <a:tabLst/>
            </a:pPr>
            <a:r>
              <a:rPr lang="fr-FR"/>
              <a:t>Vous pouvez activer une contrainte, sans la supprimer et la recréer, en utilisant l'ordre ALTER TABLE avec la clause ENABLE.</a:t>
            </a:r>
          </a:p>
          <a:p>
            <a:pPr>
              <a:tabLst/>
            </a:pPr>
            <a:r>
              <a:rPr lang="fr-FR"/>
              <a:t>Syntaxe</a:t>
            </a:r>
          </a:p>
          <a:p>
            <a:pPr>
              <a:tabLst/>
            </a:pPr>
            <a:endParaRPr lang="fr-FR"/>
          </a:p>
          <a:p>
            <a:pPr>
              <a:spcBef>
                <a:spcPct val="65000"/>
              </a:spcBef>
              <a:tabLst/>
            </a:pPr>
            <a:r>
              <a:rPr lang="fr-FR"/>
              <a:t>      </a:t>
            </a:r>
            <a:r>
              <a:rPr lang="fr-FR" b="0">
                <a:latin typeface="Courier New" pitchFamily="49" charset="0"/>
              </a:rPr>
              <a:t>ALTER TABLE   </a:t>
            </a:r>
            <a:r>
              <a:rPr lang="fr-FR" b="0" i="1">
                <a:latin typeface="Courier New" pitchFamily="49" charset="0"/>
              </a:rPr>
              <a:t>table</a:t>
            </a:r>
            <a:endParaRPr lang="fr-FR">
              <a:latin typeface="Courier New" pitchFamily="49" charset="0"/>
            </a:endParaRPr>
          </a:p>
          <a:p>
            <a:pPr>
              <a:spcBef>
                <a:spcPct val="0"/>
              </a:spcBef>
              <a:tabLst/>
            </a:pPr>
            <a:r>
              <a:rPr lang="fr-FR" b="0">
                <a:latin typeface="Courier New" pitchFamily="49" charset="0"/>
              </a:rPr>
              <a:t>   ENABLE  CONSTRAINT </a:t>
            </a:r>
            <a:r>
              <a:rPr lang="fr-FR" b="0" i="1">
                <a:latin typeface="Courier New" pitchFamily="49" charset="0"/>
              </a:rPr>
              <a:t>constraint</a:t>
            </a:r>
            <a:r>
              <a:rPr lang="fr-FR" b="0">
                <a:latin typeface="Courier New" pitchFamily="49" charset="0"/>
              </a:rPr>
              <a:t>;</a:t>
            </a:r>
          </a:p>
          <a:p>
            <a:pPr lvl="1">
              <a:tabLst/>
            </a:pPr>
            <a:endParaRPr lang="fr-FR" b="1"/>
          </a:p>
          <a:p>
            <a:pPr lvl="1">
              <a:tabLst/>
            </a:pPr>
            <a:r>
              <a:rPr lang="fr-FR" b="1"/>
              <a:t>où :</a:t>
            </a:r>
            <a:r>
              <a:rPr lang="fr-FR"/>
              <a:t>		</a:t>
            </a:r>
            <a:r>
              <a:rPr lang="fr-FR" i="1"/>
              <a:t>table</a:t>
            </a:r>
            <a:r>
              <a:rPr lang="fr-FR"/>
              <a:t>			 représente le nom de la table</a:t>
            </a:r>
          </a:p>
          <a:p>
            <a:pPr lvl="1">
              <a:tabLst/>
            </a:pPr>
            <a:r>
              <a:rPr lang="fr-FR"/>
              <a:t>		</a:t>
            </a:r>
            <a:r>
              <a:rPr lang="fr-FR" i="1"/>
              <a:t>constraint</a:t>
            </a:r>
            <a:r>
              <a:rPr lang="fr-FR"/>
              <a:t>		 représente le nom de la contrainte</a:t>
            </a:r>
          </a:p>
          <a:p>
            <a:pPr>
              <a:tabLst/>
            </a:pPr>
            <a:r>
              <a:rPr lang="fr-FR"/>
              <a:t>Conseils</a:t>
            </a:r>
          </a:p>
          <a:p>
            <a:pPr lvl="2">
              <a:tabLst/>
            </a:pPr>
            <a:r>
              <a:rPr lang="fr-FR"/>
              <a:t>Si vous activez une contrainte, celle-ci s'applique à toutes les données de la table. Les données de la table doivent donc toutes respecter la contrainte.</a:t>
            </a:r>
          </a:p>
          <a:p>
            <a:pPr lvl="2">
              <a:tabLst/>
            </a:pPr>
            <a:r>
              <a:rPr lang="fr-FR"/>
              <a:t>Si vous activez une contrainte UNIQUE ou PRIMARY KEY, un index unique est automatiquement créé.</a:t>
            </a:r>
          </a:p>
          <a:p>
            <a:pPr lvl="2">
              <a:tabLst/>
            </a:pPr>
            <a:r>
              <a:rPr lang="fr-FR"/>
              <a:t>Vous pouvez utiliser la clause ENABLE aussi bien dans l'ordre CREATE TABLE que ALTER TABLE.</a:t>
            </a:r>
          </a:p>
        </p:txBody>
      </p:sp>
      <p:sp>
        <p:nvSpPr>
          <p:cNvPr id="47107" name="Rectangle 3"/>
          <p:cNvSpPr>
            <a:spLocks noGrp="1" noRot="1" noChangeAspect="1" noChangeArrowheads="1" noTextEdit="1"/>
          </p:cNvSpPr>
          <p:nvPr>
            <p:ph type="sldImg"/>
          </p:nvPr>
        </p:nvSpPr>
        <p:spPr>
          <a:xfrm>
            <a:off x="488950" y="160338"/>
            <a:ext cx="5876925" cy="4406900"/>
          </a:xfrm>
          <a:ln cap="flat"/>
        </p:spPr>
      </p:sp>
      <p:sp>
        <p:nvSpPr>
          <p:cNvPr id="47108" name="Rectangle 4"/>
          <p:cNvSpPr>
            <a:spLocks noChangeArrowheads="1"/>
          </p:cNvSpPr>
          <p:nvPr/>
        </p:nvSpPr>
        <p:spPr bwMode="auto">
          <a:xfrm>
            <a:off x="635548" y="5726892"/>
            <a:ext cx="5639457" cy="465226"/>
          </a:xfrm>
          <a:prstGeom prst="rect">
            <a:avLst/>
          </a:prstGeom>
          <a:noFill/>
          <a:ln w="12700">
            <a:solidFill>
              <a:schemeClr val="tx1"/>
            </a:solidFill>
            <a:miter lim="800000"/>
            <a:headEnd/>
            <a:tailEnd/>
          </a:ln>
          <a:effectLst/>
        </p:spPr>
        <p:txBody>
          <a:bodyPr wrap="none" anchor="ctr"/>
          <a:lstStyle/>
          <a:p>
            <a:endParaRPr lang="fr-F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noFill/>
          <a:ln/>
        </p:spPr>
        <p:txBody>
          <a:bodyPr/>
          <a:lstStyle/>
          <a:p>
            <a:pPr>
              <a:tabLst/>
            </a:pPr>
            <a:r>
              <a:rPr lang="fr-FR" dirty="0"/>
              <a:t>Vérification des Contraintes</a:t>
            </a:r>
          </a:p>
          <a:p>
            <a:pPr lvl="1">
              <a:tabLst/>
            </a:pPr>
            <a:r>
              <a:rPr lang="fr-FR" dirty="0"/>
              <a:t>Une fois que vous avez créé une table, vous pouvez en contrôler l'existence en exécutant la commande DESCRIBE. Cependant, la seule contrainte que vous pouvez vérifier de cette manière est NOT NULL. Si vous voulez afficher toutes les contraintes de votre table, interrogez la table USER_CONSTRAINTS. </a:t>
            </a:r>
          </a:p>
          <a:p>
            <a:pPr lvl="1">
              <a:tabLst/>
            </a:pPr>
            <a:r>
              <a:rPr lang="fr-FR" dirty="0"/>
              <a:t>L'exemple ci-dessus affiche toutes les contraintes de la table EMP.</a:t>
            </a:r>
          </a:p>
          <a:p>
            <a:pPr lvl="1">
              <a:tabLst/>
            </a:pPr>
            <a:r>
              <a:rPr lang="fr-FR" b="1" dirty="0"/>
              <a:t>Remarque :</a:t>
            </a:r>
            <a:r>
              <a:rPr lang="fr-FR" dirty="0"/>
              <a:t> les contraintes qui ne sont  pas explicitement nommées par le propriétaire de la table se voient attribuer un nom par le système. Dans la colonne décrivant le type de contrainte, la lettre C signifie CHECK, P représente PRIMARY KEY, R intégrité référentielle et U,UNIQUE. A noter que la contrainte NULL est en réalité une contrainte CHECK.</a:t>
            </a:r>
          </a:p>
          <a:p>
            <a:pPr>
              <a:tabLst/>
            </a:pPr>
            <a:endParaRPr lang="fr-FR" dirty="0"/>
          </a:p>
          <a:p>
            <a:pPr>
              <a:tabLst/>
            </a:pPr>
            <a:endParaRPr lang="fr-FR" dirty="0"/>
          </a:p>
          <a:p>
            <a:pPr>
              <a:tabLst/>
            </a:pPr>
            <a:endParaRPr lang="fr-FR" dirty="0"/>
          </a:p>
          <a:p>
            <a:pPr>
              <a:tabLst/>
            </a:pPr>
            <a:endParaRPr lang="fr-FR" dirty="0"/>
          </a:p>
        </p:txBody>
      </p:sp>
      <p:sp>
        <p:nvSpPr>
          <p:cNvPr id="49155" name="Rectangle 3"/>
          <p:cNvSpPr>
            <a:spLocks noGrp="1" noRot="1" noChangeAspect="1" noChangeArrowheads="1" noTextEdit="1"/>
          </p:cNvSpPr>
          <p:nvPr>
            <p:ph type="sldImg"/>
          </p:nvPr>
        </p:nvSpPr>
        <p:spPr>
          <a:xfrm>
            <a:off x="488950" y="160338"/>
            <a:ext cx="5876925" cy="4406900"/>
          </a:xfrm>
          <a:ln cap="flat"/>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3882259" y="-1486"/>
            <a:ext cx="2979026" cy="462254"/>
          </a:xfrm>
          <a:prstGeom prst="rect">
            <a:avLst/>
          </a:prstGeom>
          <a:noFill/>
          <a:ln w="9525">
            <a:noFill/>
            <a:miter lim="800000"/>
            <a:headEnd/>
            <a:tailEnd/>
          </a:ln>
          <a:effectLst/>
        </p:spPr>
        <p:txBody>
          <a:bodyPr wrap="none" anchor="ctr"/>
          <a:lstStyle/>
          <a:p>
            <a:endParaRPr lang="fr-FR"/>
          </a:p>
        </p:txBody>
      </p:sp>
      <p:sp>
        <p:nvSpPr>
          <p:cNvPr id="51203" name="Rectangle 3"/>
          <p:cNvSpPr>
            <a:spLocks noChangeArrowheads="1"/>
          </p:cNvSpPr>
          <p:nvPr/>
        </p:nvSpPr>
        <p:spPr bwMode="auto">
          <a:xfrm>
            <a:off x="-3284" y="-1486"/>
            <a:ext cx="2975741" cy="462254"/>
          </a:xfrm>
          <a:prstGeom prst="rect">
            <a:avLst/>
          </a:prstGeom>
          <a:noFill/>
          <a:ln w="9525">
            <a:noFill/>
            <a:miter lim="800000"/>
            <a:headEnd/>
            <a:tailEnd/>
          </a:ln>
          <a:effectLst/>
        </p:spPr>
        <p:txBody>
          <a:bodyPr wrap="none" anchor="ctr"/>
          <a:lstStyle/>
          <a:p>
            <a:endParaRPr lang="fr-FR"/>
          </a:p>
        </p:txBody>
      </p:sp>
      <p:sp>
        <p:nvSpPr>
          <p:cNvPr id="51204" name="Rectangle 4"/>
          <p:cNvSpPr>
            <a:spLocks noGrp="1" noChangeArrowheads="1"/>
          </p:cNvSpPr>
          <p:nvPr>
            <p:ph type="body" idx="1"/>
          </p:nvPr>
        </p:nvSpPr>
        <p:spPr>
          <a:noFill/>
          <a:ln/>
        </p:spPr>
        <p:txBody>
          <a:bodyPr/>
          <a:lstStyle/>
          <a:p>
            <a:pPr>
              <a:tabLst/>
            </a:pPr>
            <a:r>
              <a:rPr lang="fr-FR"/>
              <a:t>Affichage des Contraintes</a:t>
            </a:r>
          </a:p>
          <a:p>
            <a:pPr lvl="1">
              <a:tabLst/>
            </a:pPr>
            <a:r>
              <a:rPr lang="fr-FR"/>
              <a:t>Vous pouvez afficher le nom des colonnes associées à des contraintes en interrogeant la vue USER_CONS_COLUMNS du dictionnaire de données. Cette vue est particulièrement utile pour les contraintes ayant un nom attribué par le système. </a:t>
            </a:r>
          </a:p>
        </p:txBody>
      </p:sp>
      <p:sp>
        <p:nvSpPr>
          <p:cNvPr id="51205" name="Rectangle 5"/>
          <p:cNvSpPr>
            <a:spLocks noGrp="1" noRot="1" noChangeAspect="1" noChangeArrowheads="1" noTextEdit="1"/>
          </p:cNvSpPr>
          <p:nvPr>
            <p:ph type="sldImg"/>
          </p:nvPr>
        </p:nvSpPr>
        <p:spPr>
          <a:xfrm>
            <a:off x="488950" y="160338"/>
            <a:ext cx="5876925" cy="4406900"/>
          </a:xfrm>
          <a:ln cap="flat"/>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484188" y="155575"/>
            <a:ext cx="5883275" cy="4411663"/>
          </a:xfrm>
          <a:ln cap="flat"/>
        </p:spPr>
      </p:sp>
      <p:sp>
        <p:nvSpPr>
          <p:cNvPr id="16387" name="Rectangle 3"/>
          <p:cNvSpPr>
            <a:spLocks noGrp="1" noChangeArrowheads="1"/>
          </p:cNvSpPr>
          <p:nvPr>
            <p:ph type="body" idx="1"/>
          </p:nvPr>
        </p:nvSpPr>
        <p:spPr>
          <a:noFill/>
          <a:ln/>
        </p:spPr>
        <p:txBody>
          <a:bodyPr/>
          <a:lstStyle/>
          <a:p>
            <a:r>
              <a:rPr lang="fr-FR"/>
              <a:t>Références aux Tables d'un Autre Utilisateur</a:t>
            </a:r>
          </a:p>
          <a:p>
            <a:pPr lvl="1"/>
            <a:r>
              <a:rPr lang="fr-FR"/>
              <a:t>Un </a:t>
            </a:r>
            <a:r>
              <a:rPr lang="fr-FR" i="1"/>
              <a:t>schéma</a:t>
            </a:r>
            <a:r>
              <a:rPr lang="fr-FR"/>
              <a:t> est une collection d'objets. Les schémas sont des structures logiques qui font directement référence aux données de la base. Ils peuvent contenir des tables, des vues, des synonymes, des séquences, des procédures stockées, des index, des clusters et des database link.</a:t>
            </a:r>
          </a:p>
          <a:p>
            <a:pPr lvl="1"/>
            <a:r>
              <a:rPr lang="fr-FR"/>
              <a:t>Lorsqu'une table n'appartient pas à l'utilisateur, son nom doit être préfixé par le nom de son propriétaire.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484188" y="155575"/>
            <a:ext cx="5883275" cy="4411663"/>
          </a:xfrm>
          <a:ln cap="flat"/>
        </p:spPr>
      </p:sp>
      <p:sp>
        <p:nvSpPr>
          <p:cNvPr id="18435" name="Rectangle 3"/>
          <p:cNvSpPr>
            <a:spLocks noGrp="1" noChangeArrowheads="1"/>
          </p:cNvSpPr>
          <p:nvPr>
            <p:ph type="body" idx="1"/>
          </p:nvPr>
        </p:nvSpPr>
        <p:spPr>
          <a:noFill/>
          <a:ln/>
        </p:spPr>
        <p:txBody>
          <a:bodyPr/>
          <a:lstStyle/>
          <a:p>
            <a:r>
              <a:rPr lang="fr-FR" dirty="0"/>
              <a:t>L'Option DEFAULT</a:t>
            </a:r>
          </a:p>
          <a:p>
            <a:pPr lvl="1"/>
            <a:r>
              <a:rPr lang="fr-FR" dirty="0"/>
              <a:t>On peut déclarer une valeur par défaut pour une colonne en utilisant l'option DEFAULT. Cette option empêche l'insertion de valeurs NULL dans une colonne lors de l'ajout d'une ligne qui ne comporte pas de données pour cette colonne. La valeur par défaut peut être un littéral, une expression ou une fonction SQL telle que SYSDATE et USER ; elle ne peut pas être le nom d'une autre colonne ni d'une pseudo-colonne, telle que NEXTVAL ou CURRVAL. L'expression par défaut doit correspondre au type de données de la colonne.</a:t>
            </a:r>
          </a:p>
          <a:p>
            <a:endParaRPr lang="fr-FR" b="0" dirty="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xfrm>
            <a:off x="484188" y="155575"/>
            <a:ext cx="5883275" cy="4411663"/>
          </a:xfrm>
          <a:ln cap="flat"/>
        </p:spPr>
      </p:sp>
      <p:sp>
        <p:nvSpPr>
          <p:cNvPr id="20483" name="Rectangle 3"/>
          <p:cNvSpPr>
            <a:spLocks noGrp="1" noChangeArrowheads="1"/>
          </p:cNvSpPr>
          <p:nvPr>
            <p:ph type="body" idx="1"/>
          </p:nvPr>
        </p:nvSpPr>
        <p:spPr>
          <a:noFill/>
          <a:ln/>
        </p:spPr>
        <p:txBody>
          <a:bodyPr/>
          <a:lstStyle/>
          <a:p>
            <a:r>
              <a:rPr lang="fr-FR"/>
              <a:t>Création de Tables</a:t>
            </a:r>
          </a:p>
          <a:p>
            <a:pPr lvl="1"/>
            <a:r>
              <a:rPr lang="fr-FR"/>
              <a:t>L'exemple ci-dessus crée la table DEPT avec trois colonnes nommées DEPTNO, DNAME et LOC. Il vérifie ensuite la création de la table avec la commande DESCRIBE. </a:t>
            </a:r>
          </a:p>
          <a:p>
            <a:pPr lvl="1"/>
            <a:r>
              <a:rPr lang="fr-FR"/>
              <a:t>Comme la création d'une table fait appel à un ordre du LDD, une validation automatique a lieu lors de son exécution.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xfrm>
            <a:off x="484188" y="155575"/>
            <a:ext cx="5883275" cy="4411663"/>
          </a:xfrm>
          <a:ln cap="flat"/>
        </p:spPr>
      </p:sp>
      <p:sp>
        <p:nvSpPr>
          <p:cNvPr id="22531" name="Rectangle 3"/>
          <p:cNvSpPr>
            <a:spLocks noGrp="1" noChangeArrowheads="1"/>
          </p:cNvSpPr>
          <p:nvPr>
            <p:ph type="body" idx="1"/>
          </p:nvPr>
        </p:nvSpPr>
        <p:spPr>
          <a:noFill/>
          <a:ln/>
        </p:spPr>
        <p:txBody>
          <a:bodyPr/>
          <a:lstStyle/>
          <a:p>
            <a:pPr>
              <a:tabLst>
                <a:tab pos="452438" algn="l"/>
                <a:tab pos="1193800" algn="l"/>
              </a:tabLst>
            </a:pPr>
            <a:r>
              <a:rPr lang="fr-FR" dirty="0"/>
              <a:t>Interrogation du Dictionnaire de Données</a:t>
            </a:r>
          </a:p>
          <a:p>
            <a:pPr lvl="1">
              <a:tabLst>
                <a:tab pos="452438" algn="l"/>
                <a:tab pos="1193800" algn="l"/>
              </a:tabLst>
            </a:pPr>
            <a:r>
              <a:rPr lang="fr-FR" dirty="0"/>
              <a:t>Vous pouvez interroger les tables du dictionnaire de données pour afficher différents objets de la base vous appartenant. Les tables du dictionnaire de données les plus fréquemment utilisées sont les suivantes :</a:t>
            </a:r>
          </a:p>
          <a:p>
            <a:pPr lvl="2">
              <a:tabLst>
                <a:tab pos="452438" algn="l"/>
                <a:tab pos="1193800" algn="l"/>
              </a:tabLst>
            </a:pPr>
            <a:r>
              <a:rPr lang="fr-FR" dirty="0"/>
              <a:t>USER_TABLES</a:t>
            </a:r>
          </a:p>
          <a:p>
            <a:pPr lvl="2">
              <a:tabLst>
                <a:tab pos="452438" algn="l"/>
                <a:tab pos="1193800" algn="l"/>
              </a:tabLst>
            </a:pPr>
            <a:r>
              <a:rPr lang="fr-FR" dirty="0"/>
              <a:t>USER_OBJECTS</a:t>
            </a:r>
          </a:p>
          <a:p>
            <a:pPr lvl="2">
              <a:tabLst>
                <a:tab pos="452438" algn="l"/>
                <a:tab pos="1193800" algn="l"/>
              </a:tabLst>
            </a:pPr>
            <a:r>
              <a:rPr lang="fr-FR" dirty="0"/>
              <a:t>USER_CATALOG</a:t>
            </a:r>
          </a:p>
          <a:p>
            <a:pPr lvl="1">
              <a:tabLst>
                <a:tab pos="452438" algn="l"/>
                <a:tab pos="1193800" algn="l"/>
              </a:tabLst>
            </a:pPr>
            <a:r>
              <a:rPr lang="fr-FR" b="1" dirty="0"/>
              <a:t>Remarque :</a:t>
            </a:r>
            <a:r>
              <a:rPr lang="fr-FR" dirty="0"/>
              <a:t> CAT est un synonyme de USER_CATALOG. Vous pouvez l'utiliser à la place de USER_CATALOG dans les ordres SQL.</a:t>
            </a:r>
          </a:p>
          <a:p>
            <a:pPr lvl="1">
              <a:tabLst>
                <a:tab pos="452438" algn="l"/>
                <a:tab pos="1193800" algn="l"/>
              </a:tabLst>
            </a:pPr>
            <a:endParaRPr lang="fr-FR" dirty="0"/>
          </a:p>
          <a:p>
            <a:pPr lvl="2">
              <a:spcBef>
                <a:spcPct val="65000"/>
              </a:spcBef>
              <a:buFontTx/>
              <a:buNone/>
              <a:tabLst>
                <a:tab pos="452438" algn="l"/>
                <a:tab pos="1193800" algn="l"/>
              </a:tabLst>
            </a:pPr>
            <a:r>
              <a:rPr lang="fr-FR" b="1" dirty="0">
                <a:latin typeface="Courier New" pitchFamily="49" charset="0"/>
              </a:rPr>
              <a:t>SQL&gt; SELECT	*</a:t>
            </a:r>
          </a:p>
          <a:p>
            <a:pPr>
              <a:tabLst>
                <a:tab pos="452438" algn="l"/>
                <a:tab pos="1193800" algn="l"/>
              </a:tabLst>
            </a:pPr>
            <a:r>
              <a:rPr lang="fr-FR" dirty="0">
                <a:latin typeface="Courier New" pitchFamily="49" charset="0"/>
              </a:rPr>
              <a:t>     2  FROM  	CAT;</a:t>
            </a:r>
          </a:p>
          <a:p>
            <a:pPr>
              <a:tabLst>
                <a:tab pos="452438" algn="l"/>
                <a:tab pos="1193800" algn="l"/>
              </a:tabLst>
            </a:pPr>
            <a:endParaRPr lang="fr-FR" dirty="0"/>
          </a:p>
          <a:p>
            <a:pPr>
              <a:tabLst>
                <a:tab pos="452438" algn="l"/>
                <a:tab pos="1193800" algn="l"/>
              </a:tabLst>
            </a:pPr>
            <a:endParaRPr lang="fr-FR" dirty="0"/>
          </a:p>
          <a:p>
            <a:pPr>
              <a:tabLst>
                <a:tab pos="452438" algn="l"/>
                <a:tab pos="1193800" algn="l"/>
              </a:tabLst>
            </a:pPr>
            <a:endParaRPr lang="fr-FR" dirty="0"/>
          </a:p>
        </p:txBody>
      </p:sp>
      <p:sp>
        <p:nvSpPr>
          <p:cNvPr id="22532" name="Rectangle 4"/>
          <p:cNvSpPr>
            <a:spLocks noChangeArrowheads="1"/>
          </p:cNvSpPr>
          <p:nvPr/>
        </p:nvSpPr>
        <p:spPr bwMode="auto">
          <a:xfrm>
            <a:off x="638904" y="6673967"/>
            <a:ext cx="5495223" cy="477451"/>
          </a:xfrm>
          <a:prstGeom prst="rect">
            <a:avLst/>
          </a:prstGeom>
          <a:noFill/>
          <a:ln w="12700">
            <a:solidFill>
              <a:schemeClr val="tx1"/>
            </a:solidFill>
            <a:miter lim="800000"/>
            <a:headEnd/>
            <a:tailEnd/>
          </a:ln>
          <a:effectLst/>
        </p:spPr>
        <p:txBody>
          <a:bodyPr wrap="none" anchor="ctr"/>
          <a:lstStyle/>
          <a:p>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484188" y="155575"/>
            <a:ext cx="5883275" cy="4411663"/>
          </a:xfrm>
          <a:ln cap="flat"/>
        </p:spPr>
      </p:sp>
      <p:sp>
        <p:nvSpPr>
          <p:cNvPr id="24579" name="Rectangle 3"/>
          <p:cNvSpPr>
            <a:spLocks noGrp="1" noChangeArrowheads="1"/>
          </p:cNvSpPr>
          <p:nvPr>
            <p:ph type="body" idx="1"/>
          </p:nvPr>
        </p:nvSpPr>
        <p:spPr>
          <a:xfrm>
            <a:off x="411774" y="4687299"/>
            <a:ext cx="6031184" cy="3756046"/>
          </a:xfrm>
          <a:noFill/>
          <a:ln/>
        </p:spPr>
        <p:txBody>
          <a:bodyPr/>
          <a:lstStyle/>
          <a:p>
            <a:pPr lvl="1">
              <a:tabLst/>
            </a:pPr>
            <a:endParaRPr lang="fr-FR" dirty="0"/>
          </a:p>
          <a:p>
            <a:pPr lvl="1">
              <a:tabLst/>
            </a:pPr>
            <a:endParaRPr lang="fr-FR" dirty="0">
              <a:latin typeface="Times" charset="0"/>
            </a:endParaRPr>
          </a:p>
          <a:p>
            <a:pPr>
              <a:tabLst/>
            </a:pPr>
            <a:endParaRPr lang="fr-FR" b="0" dirty="0">
              <a:latin typeface="Times" charset="0"/>
            </a:endParaRPr>
          </a:p>
        </p:txBody>
      </p:sp>
      <p:graphicFrame>
        <p:nvGraphicFramePr>
          <p:cNvPr id="24580" name="Object 4"/>
          <p:cNvGraphicFramePr>
            <a:graphicFrameLocks/>
          </p:cNvGraphicFramePr>
          <p:nvPr/>
        </p:nvGraphicFramePr>
        <p:xfrm>
          <a:off x="501646" y="4929719"/>
          <a:ext cx="5853075" cy="3871344"/>
        </p:xfrm>
        <a:graphic>
          <a:graphicData uri="http://schemas.openxmlformats.org/presentationml/2006/ole">
            <p:oleObj spid="_x0000_s6146" name="Document" r:id="rId4" imgW="5829120" imgH="4030560" progId="Word.Document.8">
              <p:embed/>
            </p:oleObj>
          </a:graphicData>
        </a:graphic>
      </p:graphicFrame>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484188" y="155575"/>
            <a:ext cx="5883275" cy="4411663"/>
          </a:xfrm>
          <a:ln cap="flat"/>
        </p:spPr>
      </p:sp>
      <p:sp>
        <p:nvSpPr>
          <p:cNvPr id="26627" name="Rectangle 3"/>
          <p:cNvSpPr>
            <a:spLocks noGrp="1" noChangeArrowheads="1"/>
          </p:cNvSpPr>
          <p:nvPr>
            <p:ph type="body" idx="1"/>
          </p:nvPr>
        </p:nvSpPr>
        <p:spPr>
          <a:noFill/>
          <a:ln/>
        </p:spPr>
        <p:txBody>
          <a:bodyPr/>
          <a:lstStyle/>
          <a:p>
            <a:r>
              <a:rPr lang="fr-FR" dirty="0"/>
              <a:t>Création d'une Table avec des Lignes d'une Autre Table. </a:t>
            </a:r>
          </a:p>
          <a:p>
            <a:pPr lvl="1"/>
            <a:r>
              <a:rPr lang="fr-FR" dirty="0"/>
              <a:t>Il existe une deuxième façon de créer une table, qui consiste à utiliser la clause AS </a:t>
            </a:r>
            <a:r>
              <a:rPr lang="fr-FR" i="1" dirty="0" err="1"/>
              <a:t>subquery</a:t>
            </a:r>
            <a:r>
              <a:rPr lang="fr-FR" i="1" dirty="0"/>
              <a:t>.</a:t>
            </a:r>
            <a:r>
              <a:rPr lang="fr-FR" dirty="0"/>
              <a:t> Cette méthode permet à la fois de créer la table et d'y insérer des lignes ramenées par une sous-interrogation.</a:t>
            </a:r>
          </a:p>
          <a:p>
            <a:pPr lvl="1"/>
            <a:r>
              <a:rPr lang="fr-FR" dirty="0"/>
              <a:t>Syntaxe :</a:t>
            </a:r>
          </a:p>
          <a:p>
            <a:pPr lvl="1"/>
            <a:r>
              <a:rPr lang="fr-FR" i="1" dirty="0"/>
              <a:t>	table</a:t>
            </a:r>
            <a:r>
              <a:rPr lang="fr-FR" dirty="0"/>
              <a:t>			nom de la table</a:t>
            </a:r>
          </a:p>
          <a:p>
            <a:pPr lvl="1"/>
            <a:r>
              <a:rPr lang="fr-FR" dirty="0"/>
              <a:t>	</a:t>
            </a:r>
            <a:r>
              <a:rPr lang="fr-FR" i="1" dirty="0" err="1"/>
              <a:t>column</a:t>
            </a:r>
            <a:r>
              <a:rPr lang="fr-FR" dirty="0"/>
              <a:t>		nom de la colonne, valeur par défaut et contrainte d'intégrité</a:t>
            </a:r>
          </a:p>
          <a:p>
            <a:pPr lvl="1"/>
            <a:r>
              <a:rPr lang="fr-FR" i="1" dirty="0"/>
              <a:t>	</a:t>
            </a:r>
            <a:r>
              <a:rPr lang="fr-FR" i="1" dirty="0" err="1"/>
              <a:t>subquery</a:t>
            </a:r>
            <a:r>
              <a:rPr lang="fr-FR" dirty="0"/>
              <a:t>		ordre SELECT qui définit le groupe de lignes à insérer dans la nouvelle 				table</a:t>
            </a:r>
          </a:p>
          <a:p>
            <a:r>
              <a:rPr lang="fr-FR" dirty="0"/>
              <a:t>Conseils</a:t>
            </a:r>
          </a:p>
          <a:p>
            <a:pPr lvl="2"/>
            <a:r>
              <a:rPr lang="fr-FR" dirty="0"/>
              <a:t>La table est créée avec les noms de colonnes spécifiés, puis remplie avec les lignes extraites au moyen de l'ordre SELECT.</a:t>
            </a:r>
          </a:p>
          <a:p>
            <a:pPr lvl="2"/>
            <a:r>
              <a:rPr lang="fr-FR" dirty="0"/>
              <a:t>La définition des colonnes  ne peut contenir que le nom de la colonne et la valeur par défaut.</a:t>
            </a:r>
          </a:p>
          <a:p>
            <a:pPr lvl="2"/>
            <a:r>
              <a:rPr lang="fr-FR" dirty="0"/>
              <a:t>Si des colonnes sont spécifiées, leur nombre doit être le même que celui de la sous-interrogation SELECT.</a:t>
            </a:r>
          </a:p>
          <a:p>
            <a:pPr lvl="2"/>
            <a:r>
              <a:rPr lang="fr-FR" dirty="0"/>
              <a:t>Si aucune colonne n'est spécifiée, elles seront du même nom que celles de la sous-interrogation.</a:t>
            </a:r>
          </a:p>
          <a:p>
            <a:endParaRPr lang="fr-FR" b="0" dirty="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0" name="Triangle rect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r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17" name="Sous-titr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grpSp>
        <p:nvGrpSpPr>
          <p:cNvPr id="2" name="Groupe 1"/>
          <p:cNvGrpSpPr/>
          <p:nvPr/>
        </p:nvGrpSpPr>
        <p:grpSpPr>
          <a:xfrm>
            <a:off x="-3765" y="4953000"/>
            <a:ext cx="9147765" cy="1912088"/>
            <a:chOff x="-3765" y="4832896"/>
            <a:chExt cx="9147765" cy="2032192"/>
          </a:xfrm>
        </p:grpSpPr>
        <p:sp>
          <p:nvSpPr>
            <p:cNvPr id="7" name="Forme lib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e lib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e lib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necteur droit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ce réservé de la date 29"/>
          <p:cNvSpPr>
            <a:spLocks noGrp="1"/>
          </p:cNvSpPr>
          <p:nvPr>
            <p:ph type="dt" sz="half" idx="10"/>
          </p:nvPr>
        </p:nvSpPr>
        <p:spPr/>
        <p:txBody>
          <a:bodyPr/>
          <a:lstStyle>
            <a:lvl1pPr>
              <a:defRPr>
                <a:solidFill>
                  <a:srgbClr val="FFFFFF"/>
                </a:solidFill>
              </a:defRPr>
            </a:lvl1pPr>
            <a:extLst/>
          </a:lstStyle>
          <a:p>
            <a:fld id="{4D6D75A7-97F9-479A-9107-0395B0B90D0A}" type="datetimeFigureOut">
              <a:rPr lang="fr-FR" smtClean="0"/>
              <a:pPr/>
              <a:t>09/04/2018</a:t>
            </a:fld>
            <a:endParaRPr lang="fr-FR"/>
          </a:p>
        </p:txBody>
      </p:sp>
      <p:sp>
        <p:nvSpPr>
          <p:cNvPr id="19" name="Espace réservé du pied de page 18"/>
          <p:cNvSpPr>
            <a:spLocks noGrp="1"/>
          </p:cNvSpPr>
          <p:nvPr>
            <p:ph type="ftr" sz="quarter" idx="11"/>
          </p:nvPr>
        </p:nvSpPr>
        <p:spPr/>
        <p:txBody>
          <a:bodyPr/>
          <a:lstStyle>
            <a:lvl1pPr>
              <a:defRPr>
                <a:solidFill>
                  <a:schemeClr val="accent1">
                    <a:tint val="20000"/>
                  </a:schemeClr>
                </a:solidFill>
              </a:defRPr>
            </a:lvl1pPr>
            <a:extLst/>
          </a:lstStyle>
          <a:p>
            <a:endParaRPr lang="fr-FR"/>
          </a:p>
        </p:txBody>
      </p:sp>
      <p:sp>
        <p:nvSpPr>
          <p:cNvPr id="27" name="Espace réservé du numéro de diapositive 26"/>
          <p:cNvSpPr>
            <a:spLocks noGrp="1"/>
          </p:cNvSpPr>
          <p:nvPr>
            <p:ph type="sldNum" sz="quarter" idx="12"/>
          </p:nvPr>
        </p:nvSpPr>
        <p:spPr/>
        <p:txBody>
          <a:bodyPr/>
          <a:lstStyle>
            <a:lvl1pPr>
              <a:defRPr>
                <a:solidFill>
                  <a:srgbClr val="FFFFFF"/>
                </a:solidFill>
              </a:defRPr>
            </a:lvl1pPr>
            <a:extLst/>
          </a:lstStyle>
          <a:p>
            <a:fld id="{599F9248-8FB0-47F6-96C9-12241A8FDB8A}"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99F9248-8FB0-47F6-96C9-12241A8FDB8A}"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44013" y="274640"/>
            <a:ext cx="1777470" cy="5592761"/>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99F9248-8FB0-47F6-96C9-12241A8FDB8A}"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99F9248-8FB0-47F6-96C9-12241A8FDB8A}" type="slidenum">
              <a:rPr lang="fr-FR" smtClean="0"/>
              <a:pPr/>
              <a:t>‹N°›</a:t>
            </a:fld>
            <a:endParaRPr lang="fr-FR"/>
          </a:p>
        </p:txBody>
      </p:sp>
      <p:sp>
        <p:nvSpPr>
          <p:cNvPr id="7" name="Titre 6"/>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99F9248-8FB0-47F6-96C9-12241A8FDB8A}" type="slidenum">
              <a:rPr lang="fr-FR" smtClean="0"/>
              <a:pPr/>
              <a:t>‹N°›</a:t>
            </a:fld>
            <a:endParaRPr lang="fr-F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2">
        <a:schemeClr val="bg1"/>
      </p:bgRef>
    </p:bg>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599F9248-8FB0-47F6-96C9-12241A8FDB8A}" type="slidenum">
              <a:rPr lang="fr-FR" smtClean="0"/>
              <a:pPr/>
              <a:t>‹N°›</a:t>
            </a:fld>
            <a:endParaRPr lang="fr-FR"/>
          </a:p>
        </p:txBody>
      </p:sp>
      <p:sp>
        <p:nvSpPr>
          <p:cNvPr id="8" name="Titre 7"/>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599F9248-8FB0-47F6-96C9-12241A8FDB8A}"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bg>
      <p:bgRef idx="1002">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599F9248-8FB0-47F6-96C9-12241A8FDB8A}" type="slidenum">
              <a:rPr lang="fr-FR" smtClean="0"/>
              <a:pPr/>
              <a:t>‹N°›</a:t>
            </a:fld>
            <a:endParaRPr lang="fr-FR"/>
          </a:p>
        </p:txBody>
      </p:sp>
      <p:sp>
        <p:nvSpPr>
          <p:cNvPr id="6" name="Titre 5"/>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599F9248-8FB0-47F6-96C9-12241A8FDB8A}"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727032" y="6407944"/>
            <a:ext cx="1920240" cy="365760"/>
          </a:xfrm>
        </p:spPr>
        <p:txBody>
          <a:bodyPr/>
          <a:lstStyle>
            <a:extLst/>
          </a:lstStyle>
          <a:p>
            <a:fld id="{4D6D75A7-97F9-479A-9107-0395B0B90D0A}" type="datetimeFigureOut">
              <a:rPr lang="fr-FR" smtClean="0"/>
              <a:pPr/>
              <a:t>09/04/2018</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599F9248-8FB0-47F6-96C9-12241A8FDB8A}"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
        <p:nvSpPr>
          <p:cNvPr id="3" name="Espace réservé pour une imag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fr-FR" smtClean="0"/>
              <a:t>Cliquez sur l'icône pour ajouter une image</a:t>
            </a:r>
            <a:endParaRPr kumimoji="0" lang="en-US" dirty="0"/>
          </a:p>
        </p:txBody>
      </p:sp>
      <p:sp>
        <p:nvSpPr>
          <p:cNvPr id="5" name="Espace réservé de la date 4"/>
          <p:cNvSpPr>
            <a:spLocks noGrp="1"/>
          </p:cNvSpPr>
          <p:nvPr>
            <p:ph type="dt" sz="half" idx="10"/>
          </p:nvPr>
        </p:nvSpPr>
        <p:spPr/>
        <p:txBody>
          <a:bodyPr/>
          <a:lstStyle>
            <a:lvl1pPr>
              <a:defRPr>
                <a:solidFill>
                  <a:schemeClr val="tx1"/>
                </a:solidFill>
              </a:defRPr>
            </a:lvl1pPr>
            <a:extLst/>
          </a:lstStyle>
          <a:p>
            <a:fld id="{4D6D75A7-97F9-479A-9107-0395B0B90D0A}" type="datetimeFigureOut">
              <a:rPr lang="fr-FR" smtClean="0"/>
              <a:pPr/>
              <a:t>09/04/2018</a:t>
            </a:fld>
            <a:endParaRPr lang="fr-FR"/>
          </a:p>
        </p:txBody>
      </p:sp>
      <p:sp>
        <p:nvSpPr>
          <p:cNvPr id="6" name="Espace réservé du pied de page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r-FR"/>
          </a:p>
        </p:txBody>
      </p:sp>
      <p:sp>
        <p:nvSpPr>
          <p:cNvPr id="7" name="Espace réservé du numéro de diapositive 6"/>
          <p:cNvSpPr>
            <a:spLocks noGrp="1"/>
          </p:cNvSpPr>
          <p:nvPr>
            <p:ph type="sldNum" sz="quarter" idx="12"/>
          </p:nvPr>
        </p:nvSpPr>
        <p:spPr/>
        <p:txBody>
          <a:bodyPr/>
          <a:lstStyle>
            <a:lvl1pPr>
              <a:defRPr>
                <a:solidFill>
                  <a:schemeClr val="tx1"/>
                </a:solidFill>
              </a:defRPr>
            </a:lvl1pPr>
            <a:extLst/>
          </a:lstStyle>
          <a:p>
            <a:fld id="{599F9248-8FB0-47F6-96C9-12241A8FDB8A}" type="slidenum">
              <a:rPr lang="fr-FR" smtClean="0"/>
              <a:pPr/>
              <a:t>‹N°›</a:t>
            </a:fld>
            <a:endParaRPr lang="fr-FR"/>
          </a:p>
        </p:txBody>
      </p:sp>
      <p:sp>
        <p:nvSpPr>
          <p:cNvPr id="2" name="Titr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fr-FR" smtClean="0"/>
              <a:t>Cliquez pour modifier le style du titre</a:t>
            </a:r>
            <a:endParaRPr kumimoji="0" lang="en-US"/>
          </a:p>
        </p:txBody>
      </p:sp>
      <p:sp>
        <p:nvSpPr>
          <p:cNvPr id="8" name="Forme libre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e libre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angle rect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necteur droit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e libre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e libre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angle rect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necteur droit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ce réservé du titre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D6D75A7-97F9-479A-9107-0395B0B90D0A}" type="datetimeFigureOut">
              <a:rPr lang="fr-FR" smtClean="0"/>
              <a:pPr/>
              <a:t>09/04/2018</a:t>
            </a:fld>
            <a:endParaRPr lang="fr-FR"/>
          </a:p>
        </p:txBody>
      </p:sp>
      <p:sp>
        <p:nvSpPr>
          <p:cNvPr id="22" name="Espace réservé du pied de page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fr-FR"/>
          </a:p>
        </p:txBody>
      </p:sp>
      <p:sp>
        <p:nvSpPr>
          <p:cNvPr id="18" name="Espace réservé du numéro de diapositiv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599F9248-8FB0-47F6-96C9-12241A8FDB8A}"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827584" y="1196752"/>
            <a:ext cx="7772400" cy="1829761"/>
          </a:xfrm>
        </p:spPr>
        <p:txBody>
          <a:bodyPr/>
          <a:lstStyle/>
          <a:p>
            <a:pPr algn="ctr"/>
            <a:r>
              <a:rPr lang="fr-FR" dirty="0" smtClean="0"/>
              <a:t>Bases de Données Avancées </a:t>
            </a:r>
            <a:endParaRPr lang="fr-FR" dirty="0"/>
          </a:p>
        </p:txBody>
      </p:sp>
      <p:sp>
        <p:nvSpPr>
          <p:cNvPr id="3" name="Sous-titre 2"/>
          <p:cNvSpPr>
            <a:spLocks noGrp="1"/>
          </p:cNvSpPr>
          <p:nvPr>
            <p:ph type="subTitle" idx="1"/>
          </p:nvPr>
        </p:nvSpPr>
        <p:spPr>
          <a:xfrm>
            <a:off x="1043608" y="4077072"/>
            <a:ext cx="7772400" cy="1199704"/>
          </a:xfrm>
        </p:spPr>
        <p:txBody>
          <a:bodyPr/>
          <a:lstStyle/>
          <a:p>
            <a:r>
              <a:rPr lang="fr-FR" dirty="0" smtClean="0"/>
              <a:t>M. ZOUHRI</a:t>
            </a:r>
            <a:endParaRPr lang="fr-FR" dirty="0"/>
          </a:p>
        </p:txBody>
      </p:sp>
      <p:sp>
        <p:nvSpPr>
          <p:cNvPr id="6" name="ZoneTexte 5"/>
          <p:cNvSpPr txBox="1"/>
          <p:nvPr/>
        </p:nvSpPr>
        <p:spPr>
          <a:xfrm>
            <a:off x="0" y="6488668"/>
            <a:ext cx="1811714" cy="369332"/>
          </a:xfrm>
          <a:prstGeom prst="rect">
            <a:avLst/>
          </a:prstGeom>
          <a:noFill/>
        </p:spPr>
        <p:txBody>
          <a:bodyPr wrap="none" rtlCol="0">
            <a:spAutoFit/>
          </a:bodyPr>
          <a:lstStyle/>
          <a:p>
            <a:r>
              <a:rPr lang="fr-FR" dirty="0" smtClean="0">
                <a:solidFill>
                  <a:srgbClr val="FFFF00"/>
                </a:solidFill>
                <a:effectLst>
                  <a:outerShdw blurRad="38100" dist="38100" dir="2700000" algn="tl">
                    <a:srgbClr val="000000">
                      <a:alpha val="43137"/>
                    </a:srgbClr>
                  </a:outerShdw>
                </a:effectLst>
              </a:rPr>
              <a:t>FSJES- Meknès</a:t>
            </a:r>
            <a:endParaRPr lang="fr-FR" dirty="0">
              <a:solidFill>
                <a:srgbClr val="FFFF00"/>
              </a:solidFill>
              <a:effectLst>
                <a:outerShdw blurRad="38100" dist="38100" dir="2700000" algn="tl">
                  <a:srgbClr val="000000">
                    <a:alpha val="43137"/>
                  </a:srgbClr>
                </a:outerShdw>
              </a:effectLst>
            </a:endParaRPr>
          </a:p>
        </p:txBody>
      </p:sp>
      <p:sp>
        <p:nvSpPr>
          <p:cNvPr id="7" name="ZoneTexte 6"/>
          <p:cNvSpPr txBox="1"/>
          <p:nvPr/>
        </p:nvSpPr>
        <p:spPr>
          <a:xfrm>
            <a:off x="7417245" y="6488668"/>
            <a:ext cx="1726755" cy="369332"/>
          </a:xfrm>
          <a:prstGeom prst="rect">
            <a:avLst/>
          </a:prstGeom>
          <a:noFill/>
        </p:spPr>
        <p:txBody>
          <a:bodyPr wrap="none" rtlCol="0">
            <a:spAutoFit/>
          </a:bodyPr>
          <a:lstStyle/>
          <a:p>
            <a:r>
              <a:rPr lang="fr-FR" dirty="0" smtClean="0">
                <a:solidFill>
                  <a:srgbClr val="FFFF00"/>
                </a:solidFill>
                <a:effectLst>
                  <a:outerShdw blurRad="38100" dist="38100" dir="2700000" algn="tl">
                    <a:srgbClr val="000000">
                      <a:alpha val="43137"/>
                    </a:srgbClr>
                  </a:outerShdw>
                </a:effectLst>
              </a:rPr>
              <a:t>Master MIAGE</a:t>
            </a:r>
            <a:endParaRPr lang="fr-FR" dirty="0">
              <a:solidFill>
                <a:srgbClr val="FFFF00"/>
              </a:solidFill>
              <a:effectLst>
                <a:outerShdw blurRad="38100" dist="38100" dir="2700000" algn="tl">
                  <a:srgbClr val="000000">
                    <a:alpha val="43137"/>
                  </a:srgbClr>
                </a:outerShdw>
              </a:effectLst>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ox(in)">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785786" y="285728"/>
            <a:ext cx="7954992" cy="881063"/>
          </a:xfrm>
          <a:noFill/>
          <a:ln/>
        </p:spPr>
        <p:txBody>
          <a:bodyPr>
            <a:normAutofit fontScale="90000"/>
          </a:bodyPr>
          <a:lstStyle/>
          <a:p>
            <a:pPr algn="ctr"/>
            <a:r>
              <a:rPr lang="fr-FR" dirty="0"/>
              <a:t>Création d'une </a:t>
            </a:r>
            <a:r>
              <a:rPr lang="fr-FR" dirty="0" smtClean="0"/>
              <a:t>table </a:t>
            </a:r>
            <a:r>
              <a:rPr lang="fr-FR" dirty="0"/>
              <a:t>au </a:t>
            </a:r>
            <a:r>
              <a:rPr lang="fr-FR" dirty="0" smtClean="0"/>
              <a:t>moyen </a:t>
            </a:r>
            <a:r>
              <a:rPr lang="fr-FR" dirty="0"/>
              <a:t>d'une </a:t>
            </a:r>
            <a:r>
              <a:rPr lang="fr-FR" dirty="0" smtClean="0"/>
              <a:t>sous-interrogation</a:t>
            </a:r>
            <a:endParaRPr lang="fr-FR" dirty="0"/>
          </a:p>
        </p:txBody>
      </p:sp>
      <p:sp>
        <p:nvSpPr>
          <p:cNvPr id="25603" name="Rectangle 3"/>
          <p:cNvSpPr>
            <a:spLocks noGrp="1" noChangeArrowheads="1"/>
          </p:cNvSpPr>
          <p:nvPr>
            <p:ph type="body" idx="1"/>
          </p:nvPr>
        </p:nvSpPr>
        <p:spPr>
          <a:xfrm>
            <a:off x="857224" y="1428736"/>
            <a:ext cx="8012142" cy="4837112"/>
          </a:xfrm>
          <a:noFill/>
          <a:ln/>
        </p:spPr>
        <p:txBody>
          <a:bodyPr>
            <a:normAutofit fontScale="92500"/>
          </a:bodyPr>
          <a:lstStyle/>
          <a:p>
            <a:pPr lvl="1">
              <a:lnSpc>
                <a:spcPct val="150000"/>
              </a:lnSpc>
            </a:pPr>
            <a:r>
              <a:rPr lang="fr-FR" dirty="0"/>
              <a:t>Créez une table et insérez des lignes en associant l'ordre </a:t>
            </a:r>
            <a:r>
              <a:rPr lang="fr-FR" b="1" dirty="0"/>
              <a:t>CREATE TABLE </a:t>
            </a:r>
            <a:r>
              <a:rPr lang="fr-FR" dirty="0"/>
              <a:t>et l'option </a:t>
            </a:r>
            <a:r>
              <a:rPr lang="fr-FR" b="1" dirty="0"/>
              <a:t>AS</a:t>
            </a:r>
            <a:r>
              <a:rPr lang="fr-FR" dirty="0"/>
              <a:t> </a:t>
            </a:r>
            <a:r>
              <a:rPr lang="fr-FR" i="1" dirty="0" err="1"/>
              <a:t>subquery</a:t>
            </a:r>
            <a:r>
              <a:rPr lang="fr-FR" dirty="0"/>
              <a:t>.</a:t>
            </a:r>
          </a:p>
          <a:p>
            <a:pPr lvl="1">
              <a:lnSpc>
                <a:spcPct val="150000"/>
              </a:lnSpc>
              <a:buFontTx/>
              <a:buNone/>
            </a:pPr>
            <a:endParaRPr lang="fr-FR" dirty="0"/>
          </a:p>
          <a:p>
            <a:pPr lvl="1">
              <a:lnSpc>
                <a:spcPct val="150000"/>
              </a:lnSpc>
              <a:buFontTx/>
              <a:buNone/>
            </a:pPr>
            <a:endParaRPr lang="fr-FR" dirty="0"/>
          </a:p>
          <a:p>
            <a:pPr lvl="1">
              <a:lnSpc>
                <a:spcPct val="150000"/>
              </a:lnSpc>
              <a:buFontTx/>
              <a:buNone/>
            </a:pPr>
            <a:endParaRPr lang="fr-FR" dirty="0"/>
          </a:p>
          <a:p>
            <a:pPr lvl="1">
              <a:lnSpc>
                <a:spcPct val="150000"/>
              </a:lnSpc>
            </a:pPr>
            <a:r>
              <a:rPr lang="fr-FR" dirty="0"/>
              <a:t>Le nombre de colonnes spécifiées doit correspondre au nombre de colonnes de la sous-interrogation.</a:t>
            </a:r>
          </a:p>
          <a:p>
            <a:pPr lvl="1">
              <a:lnSpc>
                <a:spcPct val="150000"/>
              </a:lnSpc>
            </a:pPr>
            <a:r>
              <a:rPr lang="fr-FR" dirty="0"/>
              <a:t>Définissez des colonnes avec des noms de colonne et des valeurs par défaut.</a:t>
            </a:r>
          </a:p>
        </p:txBody>
      </p:sp>
      <p:sp>
        <p:nvSpPr>
          <p:cNvPr id="25604" name="Rectangle 4"/>
          <p:cNvSpPr>
            <a:spLocks noChangeArrowheads="1"/>
          </p:cNvSpPr>
          <p:nvPr/>
        </p:nvSpPr>
        <p:spPr bwMode="blackWhite">
          <a:xfrm>
            <a:off x="914400" y="2757488"/>
            <a:ext cx="7510463" cy="915987"/>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p:txBody>
      </p:sp>
      <p:sp>
        <p:nvSpPr>
          <p:cNvPr id="25605" name="Rectangle 5"/>
          <p:cNvSpPr>
            <a:spLocks noChangeArrowheads="1"/>
          </p:cNvSpPr>
          <p:nvPr/>
        </p:nvSpPr>
        <p:spPr bwMode="blackWhite">
          <a:xfrm>
            <a:off x="1001713" y="2774950"/>
            <a:ext cx="6937375" cy="941388"/>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92150" algn="l"/>
                <a:tab pos="1200150" algn="l"/>
              </a:tabLst>
            </a:pPr>
            <a:r>
              <a:rPr lang="fr-FR" sz="1800" b="1" dirty="0">
                <a:solidFill>
                  <a:srgbClr val="FF0000"/>
                </a:solidFill>
                <a:latin typeface="Courier New" pitchFamily="49" charset="0"/>
              </a:rPr>
              <a:t>CREATE</a:t>
            </a:r>
            <a:r>
              <a:rPr lang="fr-FR" sz="1800" b="1" dirty="0">
                <a:solidFill>
                  <a:srgbClr val="000000"/>
                </a:solidFill>
                <a:latin typeface="Courier New" pitchFamily="49" charset="0"/>
              </a:rPr>
              <a:t> </a:t>
            </a:r>
            <a:r>
              <a:rPr lang="fr-FR" sz="1800" b="1" dirty="0">
                <a:solidFill>
                  <a:srgbClr val="FF0000"/>
                </a:solidFill>
                <a:latin typeface="Courier New" pitchFamily="49" charset="0"/>
              </a:rPr>
              <a:t>TABLE</a:t>
            </a: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table</a:t>
            </a:r>
            <a:endParaRPr lang="fr-FR" sz="1800" b="1" dirty="0">
              <a:solidFill>
                <a:srgbClr val="000000"/>
              </a:solidFill>
              <a:latin typeface="Courier New" pitchFamily="49" charset="0"/>
            </a:endParaRPr>
          </a:p>
          <a:p>
            <a:pPr algn="l">
              <a:lnSpc>
                <a:spcPct val="100000"/>
              </a:lnSpc>
              <a:spcBef>
                <a:spcPct val="0"/>
              </a:spcBef>
              <a:tabLst>
                <a:tab pos="692150" algn="l"/>
                <a:tab pos="1200150" algn="l"/>
              </a:tabLst>
            </a:pP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column</a:t>
            </a: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column</a:t>
            </a:r>
            <a:r>
              <a:rPr lang="fr-FR" sz="1800" b="1" dirty="0">
                <a:solidFill>
                  <a:srgbClr val="000000"/>
                </a:solidFill>
                <a:latin typeface="Courier New" pitchFamily="49" charset="0"/>
              </a:rPr>
              <a:t>...)]</a:t>
            </a:r>
          </a:p>
          <a:p>
            <a:pPr algn="l">
              <a:lnSpc>
                <a:spcPct val="100000"/>
              </a:lnSpc>
              <a:spcBef>
                <a:spcPct val="0"/>
              </a:spcBef>
              <a:tabLst>
                <a:tab pos="692150" algn="l"/>
                <a:tab pos="1200150" algn="l"/>
              </a:tabLst>
            </a:pPr>
            <a:r>
              <a:rPr lang="fr-FR" sz="1800" b="1" dirty="0">
                <a:solidFill>
                  <a:srgbClr val="FF0000"/>
                </a:solidFill>
                <a:latin typeface="Courier New" pitchFamily="49" charset="0"/>
              </a:rPr>
              <a:t>AS</a:t>
            </a: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subquery</a:t>
            </a:r>
            <a:r>
              <a:rPr lang="fr-FR" sz="1800" b="1" dirty="0">
                <a:solidFill>
                  <a:srgbClr val="000000"/>
                </a:solidFill>
                <a:latin typeface="Courier New" pitchFamily="49" charset="0"/>
              </a:rPr>
              <a:t>;</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922338" y="357167"/>
            <a:ext cx="7793066" cy="1054122"/>
          </a:xfrm>
          <a:noFill/>
          <a:ln/>
        </p:spPr>
        <p:txBody>
          <a:bodyPr>
            <a:normAutofit fontScale="90000"/>
          </a:bodyPr>
          <a:lstStyle/>
          <a:p>
            <a:pPr algn="ctr"/>
            <a:r>
              <a:rPr lang="fr-FR" sz="3400" dirty="0"/>
              <a:t>Création d'une </a:t>
            </a:r>
            <a:r>
              <a:rPr lang="fr-FR" sz="3400" dirty="0" smtClean="0"/>
              <a:t>table </a:t>
            </a:r>
            <a:r>
              <a:rPr lang="fr-FR" sz="3400" dirty="0"/>
              <a:t>au </a:t>
            </a:r>
            <a:r>
              <a:rPr lang="fr-FR" sz="3400" dirty="0" smtClean="0"/>
              <a:t>moyen </a:t>
            </a:r>
            <a:r>
              <a:rPr lang="fr-FR" sz="3400" dirty="0"/>
              <a:t>d'une </a:t>
            </a:r>
            <a:r>
              <a:rPr lang="fr-FR" sz="3400" dirty="0" smtClean="0"/>
              <a:t>sous-interrogation</a:t>
            </a:r>
            <a:endParaRPr lang="fr-FR" sz="3400" dirty="0"/>
          </a:p>
        </p:txBody>
      </p:sp>
      <p:sp>
        <p:nvSpPr>
          <p:cNvPr id="27651" name="Rectangle 3"/>
          <p:cNvSpPr>
            <a:spLocks noGrp="1" noChangeArrowheads="1"/>
          </p:cNvSpPr>
          <p:nvPr>
            <p:ph type="body" idx="1"/>
          </p:nvPr>
        </p:nvSpPr>
        <p:spPr bwMode="blackWhite">
          <a:xfrm>
            <a:off x="912813" y="1700213"/>
            <a:ext cx="7512050" cy="1739900"/>
          </a:xfrm>
          <a:solidFill>
            <a:srgbClr val="FFFFCC"/>
          </a:solidFill>
          <a:ln w="25400" cap="flat">
            <a:solidFill>
              <a:srgbClr val="000000"/>
            </a:solidFill>
          </a:ln>
          <a:effectLst>
            <a:outerShdw dist="89803" dir="2700000" algn="ctr" rotWithShape="0">
              <a:srgbClr val="000000"/>
            </a:outerShdw>
          </a:effectLst>
        </p:spPr>
        <p:txBody>
          <a:bodyPr wrap="none" anchor="ctr"/>
          <a:lstStyle/>
          <a:p>
            <a:pPr defTabSz="914400">
              <a:lnSpc>
                <a:spcPct val="100000"/>
              </a:lnSpc>
              <a:spcBef>
                <a:spcPct val="0"/>
              </a:spcBef>
              <a:tabLst>
                <a:tab pos="692150" algn="l"/>
                <a:tab pos="1200150" algn="l"/>
              </a:tabLst>
            </a:pPr>
            <a:endParaRPr lang="fr-FR" sz="1800">
              <a:solidFill>
                <a:srgbClr val="000000"/>
              </a:solidFill>
              <a:effectLst/>
              <a:latin typeface="Courier New" pitchFamily="49" charset="0"/>
            </a:endParaRPr>
          </a:p>
          <a:p>
            <a:pPr defTabSz="914400">
              <a:lnSpc>
                <a:spcPct val="100000"/>
              </a:lnSpc>
              <a:spcBef>
                <a:spcPct val="0"/>
              </a:spcBef>
              <a:tabLst>
                <a:tab pos="692150" algn="l"/>
                <a:tab pos="1200150" algn="l"/>
              </a:tabLst>
            </a:pPr>
            <a:endParaRPr lang="fr-FR" sz="1800">
              <a:solidFill>
                <a:srgbClr val="000000"/>
              </a:solidFill>
              <a:effectLst/>
              <a:latin typeface="Courier New" pitchFamily="49" charset="0"/>
            </a:endParaRPr>
          </a:p>
          <a:p>
            <a:pPr defTabSz="914400">
              <a:lnSpc>
                <a:spcPct val="100000"/>
              </a:lnSpc>
              <a:spcBef>
                <a:spcPct val="0"/>
              </a:spcBef>
              <a:tabLst>
                <a:tab pos="692150" algn="l"/>
                <a:tab pos="1200150" algn="l"/>
              </a:tabLst>
            </a:pPr>
            <a:endParaRPr lang="fr-FR" sz="1800">
              <a:solidFill>
                <a:srgbClr val="000000"/>
              </a:solidFill>
              <a:effectLst/>
              <a:latin typeface="Courier New" pitchFamily="49" charset="0"/>
            </a:endParaRPr>
          </a:p>
          <a:p>
            <a:pPr defTabSz="914400">
              <a:lnSpc>
                <a:spcPct val="100000"/>
              </a:lnSpc>
              <a:spcBef>
                <a:spcPct val="0"/>
              </a:spcBef>
              <a:tabLst>
                <a:tab pos="692150" algn="l"/>
                <a:tab pos="1200150" algn="l"/>
              </a:tabLst>
            </a:pPr>
            <a:endParaRPr lang="fr-FR" sz="1800">
              <a:solidFill>
                <a:srgbClr val="000000"/>
              </a:solidFill>
              <a:effectLst/>
              <a:latin typeface="Courier New" pitchFamily="49" charset="0"/>
            </a:endParaRPr>
          </a:p>
          <a:p>
            <a:pPr defTabSz="914400">
              <a:lnSpc>
                <a:spcPct val="100000"/>
              </a:lnSpc>
              <a:spcBef>
                <a:spcPct val="0"/>
              </a:spcBef>
              <a:tabLst>
                <a:tab pos="692150" algn="l"/>
                <a:tab pos="1200150" algn="l"/>
              </a:tabLst>
            </a:pPr>
            <a:endParaRPr lang="fr-FR" sz="1800">
              <a:solidFill>
                <a:srgbClr val="000000"/>
              </a:solidFill>
              <a:effectLst/>
              <a:latin typeface="Courier New" pitchFamily="49" charset="0"/>
            </a:endParaRPr>
          </a:p>
          <a:p>
            <a:pPr defTabSz="914400">
              <a:lnSpc>
                <a:spcPct val="100000"/>
              </a:lnSpc>
              <a:spcBef>
                <a:spcPct val="0"/>
              </a:spcBef>
              <a:tabLst>
                <a:tab pos="692150" algn="l"/>
                <a:tab pos="1200150" algn="l"/>
              </a:tabLst>
            </a:pPr>
            <a:endParaRPr lang="fr-FR" sz="1800">
              <a:solidFill>
                <a:srgbClr val="000000"/>
              </a:solidFill>
              <a:effectLst/>
              <a:latin typeface="Courier New" pitchFamily="49" charset="0"/>
            </a:endParaRPr>
          </a:p>
          <a:p>
            <a:pPr defTabSz="914400">
              <a:lnSpc>
                <a:spcPct val="100000"/>
              </a:lnSpc>
              <a:spcBef>
                <a:spcPct val="0"/>
              </a:spcBef>
              <a:tabLst>
                <a:tab pos="692150" algn="l"/>
                <a:tab pos="1200150" algn="l"/>
              </a:tabLst>
            </a:pPr>
            <a:endParaRPr lang="fr-FR" sz="1800">
              <a:solidFill>
                <a:srgbClr val="000000"/>
              </a:solidFill>
              <a:effectLst/>
              <a:latin typeface="Courier New" pitchFamily="49" charset="0"/>
            </a:endParaRPr>
          </a:p>
        </p:txBody>
      </p:sp>
      <p:sp>
        <p:nvSpPr>
          <p:cNvPr id="27652" name="Rectangle 4"/>
          <p:cNvSpPr>
            <a:spLocks noChangeArrowheads="1"/>
          </p:cNvSpPr>
          <p:nvPr/>
        </p:nvSpPr>
        <p:spPr bwMode="blackWhite">
          <a:xfrm>
            <a:off x="914400" y="3694113"/>
            <a:ext cx="7510463" cy="388937"/>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p:txBody>
      </p:sp>
      <p:sp>
        <p:nvSpPr>
          <p:cNvPr id="27653" name="Rectangle 5"/>
          <p:cNvSpPr>
            <a:spLocks noChangeArrowheads="1"/>
          </p:cNvSpPr>
          <p:nvPr/>
        </p:nvSpPr>
        <p:spPr bwMode="blackWhite">
          <a:xfrm>
            <a:off x="908050" y="4294188"/>
            <a:ext cx="7516813" cy="1765300"/>
          </a:xfrm>
          <a:prstGeom prst="rect">
            <a:avLst/>
          </a:prstGeom>
          <a:solidFill>
            <a:srgbClr val="DDDDDD"/>
          </a:solidFill>
          <a:ln w="25400">
            <a:solidFill>
              <a:srgbClr val="000000"/>
            </a:solidFill>
            <a:miter lim="800000"/>
            <a:headEnd/>
            <a:tailEnd/>
          </a:ln>
          <a:effectLst>
            <a:outerShdw dist="89803" dir="2700000" algn="ctr" rotWithShape="0">
              <a:srgbClr val="000000"/>
            </a:outerShdw>
          </a:effectLst>
        </p:spPr>
        <p:txBody>
          <a:bodyPr lIns="92075" tIns="46038" rIns="92075" bIns="46038">
            <a:spAutoFit/>
          </a:bodyPr>
          <a:lstStyle/>
          <a:p>
            <a:pPr algn="l">
              <a:lnSpc>
                <a:spcPct val="100000"/>
              </a:lnSpc>
              <a:spcBef>
                <a:spcPct val="0"/>
              </a:spcBef>
              <a:tabLst>
                <a:tab pos="1200150" algn="l"/>
              </a:tabLst>
            </a:pPr>
            <a:r>
              <a:rPr lang="fr-FR" sz="1800">
                <a:solidFill>
                  <a:srgbClr val="000000"/>
                </a:solidFill>
                <a:latin typeface="Courier New" pitchFamily="49" charset="0"/>
              </a:rPr>
              <a:t> Name                         NULL?    Type</a:t>
            </a:r>
          </a:p>
          <a:p>
            <a:pPr algn="l">
              <a:lnSpc>
                <a:spcPct val="100000"/>
              </a:lnSpc>
              <a:spcBef>
                <a:spcPct val="0"/>
              </a:spcBef>
              <a:tabLst>
                <a:tab pos="1200150" algn="l"/>
              </a:tabLst>
            </a:pPr>
            <a:r>
              <a:rPr lang="fr-FR" sz="1800">
                <a:solidFill>
                  <a:srgbClr val="000000"/>
                </a:solidFill>
                <a:latin typeface="Courier New" pitchFamily="49" charset="0"/>
              </a:rPr>
              <a:t> ---------------------------- -------- -----</a:t>
            </a:r>
          </a:p>
          <a:p>
            <a:pPr algn="l">
              <a:lnSpc>
                <a:spcPct val="100000"/>
              </a:lnSpc>
              <a:spcBef>
                <a:spcPct val="0"/>
              </a:spcBef>
              <a:tabLst>
                <a:tab pos="1200150" algn="l"/>
              </a:tabLst>
            </a:pPr>
            <a:r>
              <a:rPr lang="fr-FR" sz="1800">
                <a:solidFill>
                  <a:srgbClr val="000000"/>
                </a:solidFill>
                <a:latin typeface="Courier New" pitchFamily="49" charset="0"/>
              </a:rPr>
              <a:t> EMPNO                                 NUMBER(4)</a:t>
            </a:r>
          </a:p>
          <a:p>
            <a:pPr algn="l">
              <a:lnSpc>
                <a:spcPct val="100000"/>
              </a:lnSpc>
              <a:spcBef>
                <a:spcPct val="0"/>
              </a:spcBef>
              <a:tabLst>
                <a:tab pos="1200150" algn="l"/>
              </a:tabLst>
            </a:pPr>
            <a:r>
              <a:rPr lang="fr-FR" sz="1800">
                <a:solidFill>
                  <a:srgbClr val="000000"/>
                </a:solidFill>
                <a:latin typeface="Courier New" pitchFamily="49" charset="0"/>
              </a:rPr>
              <a:t> ENAME                                 VARCHAR2(10)</a:t>
            </a:r>
          </a:p>
          <a:p>
            <a:pPr algn="l">
              <a:lnSpc>
                <a:spcPct val="100000"/>
              </a:lnSpc>
              <a:spcBef>
                <a:spcPct val="0"/>
              </a:spcBef>
              <a:tabLst>
                <a:tab pos="1200150" algn="l"/>
              </a:tabLst>
            </a:pPr>
            <a:r>
              <a:rPr lang="fr-FR" sz="1800">
                <a:solidFill>
                  <a:srgbClr val="000000"/>
                </a:solidFill>
                <a:latin typeface="Courier New" pitchFamily="49" charset="0"/>
              </a:rPr>
              <a:t> ANNSAL                                NUMBER</a:t>
            </a:r>
          </a:p>
          <a:p>
            <a:pPr algn="l">
              <a:lnSpc>
                <a:spcPct val="100000"/>
              </a:lnSpc>
              <a:spcBef>
                <a:spcPct val="0"/>
              </a:spcBef>
              <a:tabLst>
                <a:tab pos="1200150" algn="l"/>
              </a:tabLst>
            </a:pPr>
            <a:r>
              <a:rPr lang="fr-FR" sz="1800">
                <a:solidFill>
                  <a:srgbClr val="000000"/>
                </a:solidFill>
                <a:latin typeface="Courier New" pitchFamily="49" charset="0"/>
              </a:rPr>
              <a:t> HIREDATE                              DATE</a:t>
            </a:r>
          </a:p>
        </p:txBody>
      </p:sp>
      <p:sp>
        <p:nvSpPr>
          <p:cNvPr id="27654" name="Rectangle 6"/>
          <p:cNvSpPr>
            <a:spLocks noChangeArrowheads="1"/>
          </p:cNvSpPr>
          <p:nvPr/>
        </p:nvSpPr>
        <p:spPr bwMode="blackWhite">
          <a:xfrm>
            <a:off x="1038225" y="3668713"/>
            <a:ext cx="7227888" cy="392112"/>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92150" algn="l"/>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DESCRIBE</a:t>
            </a:r>
            <a:r>
              <a:rPr lang="fr-FR" sz="1800" b="1" dirty="0">
                <a:solidFill>
                  <a:srgbClr val="000000"/>
                </a:solidFill>
                <a:latin typeface="Courier New" pitchFamily="49" charset="0"/>
              </a:rPr>
              <a:t> dept30</a:t>
            </a:r>
          </a:p>
        </p:txBody>
      </p:sp>
      <p:sp>
        <p:nvSpPr>
          <p:cNvPr id="27655" name="Rectangle 7"/>
          <p:cNvSpPr>
            <a:spLocks noChangeArrowheads="1"/>
          </p:cNvSpPr>
          <p:nvPr/>
        </p:nvSpPr>
        <p:spPr bwMode="auto">
          <a:xfrm>
            <a:off x="1905000" y="2278063"/>
            <a:ext cx="6457950" cy="846137"/>
          </a:xfrm>
          <a:prstGeom prst="rect">
            <a:avLst/>
          </a:prstGeom>
          <a:gradFill rotWithShape="0">
            <a:gsLst>
              <a:gs pos="0">
                <a:srgbClr val="FF9966"/>
              </a:gs>
              <a:gs pos="100000">
                <a:srgbClr val="FF9966">
                  <a:gamma/>
                  <a:shade val="100000"/>
                  <a:invGamma/>
                </a:srgbClr>
              </a:gs>
            </a:gsLst>
            <a:lin ang="5400000" scaled="1"/>
          </a:gradFill>
          <a:ln w="9525">
            <a:noFill/>
            <a:miter lim="800000"/>
            <a:headEnd/>
            <a:tailEnd/>
          </a:ln>
          <a:effectLst/>
        </p:spPr>
        <p:txBody>
          <a:bodyPr wrap="none" anchor="ctr"/>
          <a:lstStyle/>
          <a:p>
            <a:endParaRPr lang="fr-FR"/>
          </a:p>
        </p:txBody>
      </p:sp>
      <p:sp>
        <p:nvSpPr>
          <p:cNvPr id="27656" name="Rectangle 8"/>
          <p:cNvSpPr>
            <a:spLocks noChangeArrowheads="1"/>
          </p:cNvSpPr>
          <p:nvPr/>
        </p:nvSpPr>
        <p:spPr bwMode="blackWhite">
          <a:xfrm>
            <a:off x="922338" y="1687513"/>
            <a:ext cx="6805612" cy="1765300"/>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92150" algn="l"/>
                <a:tab pos="9715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CREATE TABLE </a:t>
            </a:r>
            <a:r>
              <a:rPr lang="fr-FR" sz="1800" b="1" dirty="0">
                <a:solidFill>
                  <a:srgbClr val="000000"/>
                </a:solidFill>
                <a:latin typeface="Courier New" pitchFamily="49" charset="0"/>
              </a:rPr>
              <a:t>	dept30</a:t>
            </a:r>
          </a:p>
          <a:p>
            <a:pPr algn="l">
              <a:lnSpc>
                <a:spcPct val="100000"/>
              </a:lnSpc>
              <a:spcBef>
                <a:spcPct val="0"/>
              </a:spcBef>
              <a:tabLst>
                <a:tab pos="692150" algn="l"/>
                <a:tab pos="9715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AS</a:t>
            </a:r>
            <a:r>
              <a:rPr lang="fr-FR" sz="1800" b="1" dirty="0">
                <a:solidFill>
                  <a:srgbClr val="000000"/>
                </a:solidFill>
                <a:latin typeface="Courier New" pitchFamily="49" charset="0"/>
              </a:rPr>
              <a:t> </a:t>
            </a:r>
            <a:br>
              <a:rPr lang="fr-FR" sz="1800" b="1" dirty="0">
                <a:solidFill>
                  <a:srgbClr val="000000"/>
                </a:solidFill>
                <a:latin typeface="Courier New" pitchFamily="49" charset="0"/>
              </a:rPr>
            </a:br>
            <a:r>
              <a:rPr lang="fr-FR" sz="1800" b="1" dirty="0">
                <a:solidFill>
                  <a:srgbClr val="000000"/>
                </a:solidFill>
                <a:latin typeface="Courier New" pitchFamily="49" charset="0"/>
              </a:rPr>
              <a:t>  3		SELECT	   </a:t>
            </a:r>
            <a:r>
              <a:rPr lang="fr-FR" sz="1800" b="1" dirty="0" err="1">
                <a:solidFill>
                  <a:srgbClr val="000000"/>
                </a:solidFill>
                <a:latin typeface="Courier New" pitchFamily="49" charset="0"/>
              </a:rPr>
              <a:t>empno</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ename</a:t>
            </a:r>
            <a:r>
              <a:rPr lang="fr-FR" sz="1800" b="1" dirty="0">
                <a:solidFill>
                  <a:srgbClr val="000000"/>
                </a:solidFill>
                <a:latin typeface="Courier New" pitchFamily="49" charset="0"/>
              </a:rPr>
              <a:t>, sal*12 ANNSAL, </a:t>
            </a:r>
            <a:r>
              <a:rPr lang="fr-FR" sz="1800" b="1" dirty="0" err="1">
                <a:solidFill>
                  <a:srgbClr val="000000"/>
                </a:solidFill>
                <a:latin typeface="Courier New" pitchFamily="49" charset="0"/>
              </a:rPr>
              <a:t>hiredate</a:t>
            </a:r>
            <a:r>
              <a:rPr lang="fr-FR" sz="1800" b="1" dirty="0">
                <a:solidFill>
                  <a:srgbClr val="000000"/>
                </a:solidFill>
                <a:latin typeface="Courier New" pitchFamily="49" charset="0"/>
              </a:rPr>
              <a:t/>
            </a:r>
            <a:br>
              <a:rPr lang="fr-FR" sz="1800" b="1" dirty="0">
                <a:solidFill>
                  <a:srgbClr val="000000"/>
                </a:solidFill>
                <a:latin typeface="Courier New" pitchFamily="49" charset="0"/>
              </a:rPr>
            </a:br>
            <a:r>
              <a:rPr lang="fr-FR" sz="1800" b="1" dirty="0">
                <a:solidFill>
                  <a:srgbClr val="000000"/>
                </a:solidFill>
                <a:latin typeface="Courier New" pitchFamily="49" charset="0"/>
              </a:rPr>
              <a:t>  4		FROM	   </a:t>
            </a:r>
            <a:r>
              <a:rPr lang="fr-FR" sz="1800" b="1" dirty="0" err="1">
                <a:solidFill>
                  <a:srgbClr val="000000"/>
                </a:solidFill>
                <a:latin typeface="Courier New" pitchFamily="49" charset="0"/>
              </a:rPr>
              <a:t>emp</a:t>
            </a:r>
            <a:r>
              <a:rPr lang="fr-FR" sz="1800" b="1" dirty="0">
                <a:solidFill>
                  <a:srgbClr val="000000"/>
                </a:solidFill>
                <a:latin typeface="Courier New" pitchFamily="49" charset="0"/>
              </a:rPr>
              <a:t/>
            </a:r>
            <a:br>
              <a:rPr lang="fr-FR" sz="1800" b="1" dirty="0">
                <a:solidFill>
                  <a:srgbClr val="000000"/>
                </a:solidFill>
                <a:latin typeface="Courier New" pitchFamily="49" charset="0"/>
              </a:rPr>
            </a:br>
            <a:r>
              <a:rPr lang="fr-FR" sz="1800" b="1" dirty="0">
                <a:solidFill>
                  <a:srgbClr val="000000"/>
                </a:solidFill>
                <a:latin typeface="Courier New" pitchFamily="49" charset="0"/>
              </a:rPr>
              <a:t>  5		WHERE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 30;</a:t>
            </a:r>
          </a:p>
          <a:p>
            <a:pPr algn="l">
              <a:lnSpc>
                <a:spcPct val="100000"/>
              </a:lnSpc>
              <a:spcBef>
                <a:spcPct val="0"/>
              </a:spcBef>
              <a:tabLst>
                <a:tab pos="692150" algn="l"/>
                <a:tab pos="971550"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created</a:t>
            </a:r>
            <a:r>
              <a:rPr lang="fr-FR" sz="1800" b="1" dirty="0">
                <a:solidFill>
                  <a:srgbClr val="FF3300"/>
                </a:solidFill>
                <a:effectLst>
                  <a:outerShdw blurRad="38100" dist="38100" dir="2700000" algn="tl">
                    <a:srgbClr val="000000"/>
                  </a:outerShdw>
                </a:effectLst>
                <a:latin typeface="Courier New" pitchFamily="49" charset="0"/>
              </a:rPr>
              <a:t>.</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857224" y="142852"/>
            <a:ext cx="7299325" cy="881063"/>
          </a:xfrm>
          <a:noFill/>
          <a:ln/>
        </p:spPr>
        <p:txBody>
          <a:bodyPr/>
          <a:lstStyle/>
          <a:p>
            <a:r>
              <a:rPr lang="fr-FR" dirty="0"/>
              <a:t>L'ordre </a:t>
            </a:r>
            <a:r>
              <a:rPr lang="fr-FR" dirty="0">
                <a:solidFill>
                  <a:srgbClr val="FF0000"/>
                </a:solidFill>
              </a:rPr>
              <a:t>ALTER TABLE</a:t>
            </a:r>
          </a:p>
        </p:txBody>
      </p:sp>
      <p:sp>
        <p:nvSpPr>
          <p:cNvPr id="29699" name="Rectangle 3"/>
          <p:cNvSpPr>
            <a:spLocks noGrp="1" noChangeArrowheads="1"/>
          </p:cNvSpPr>
          <p:nvPr>
            <p:ph type="body" idx="1"/>
          </p:nvPr>
        </p:nvSpPr>
        <p:spPr>
          <a:xfrm>
            <a:off x="787400" y="1033463"/>
            <a:ext cx="8142318" cy="2571750"/>
          </a:xfrm>
          <a:noFill/>
          <a:ln/>
        </p:spPr>
        <p:txBody>
          <a:bodyPr>
            <a:normAutofit fontScale="92500"/>
          </a:bodyPr>
          <a:lstStyle/>
          <a:p>
            <a:pPr>
              <a:lnSpc>
                <a:spcPct val="150000"/>
              </a:lnSpc>
            </a:pPr>
            <a:r>
              <a:rPr lang="fr-FR" dirty="0"/>
              <a:t>Utilisez l'ordre </a:t>
            </a:r>
            <a:r>
              <a:rPr lang="fr-FR" b="1" dirty="0"/>
              <a:t>ALTER TABLE </a:t>
            </a:r>
            <a:r>
              <a:rPr lang="fr-FR" dirty="0"/>
              <a:t>pour :</a:t>
            </a:r>
          </a:p>
          <a:p>
            <a:pPr lvl="1">
              <a:lnSpc>
                <a:spcPct val="150000"/>
              </a:lnSpc>
            </a:pPr>
            <a:r>
              <a:rPr lang="fr-FR" dirty="0"/>
              <a:t>Ajouter une colonne</a:t>
            </a:r>
          </a:p>
          <a:p>
            <a:pPr lvl="1">
              <a:lnSpc>
                <a:spcPct val="150000"/>
              </a:lnSpc>
            </a:pPr>
            <a:r>
              <a:rPr lang="fr-FR" dirty="0"/>
              <a:t>Modifier une colonne existante</a:t>
            </a:r>
          </a:p>
          <a:p>
            <a:pPr lvl="1">
              <a:lnSpc>
                <a:spcPct val="150000"/>
              </a:lnSpc>
            </a:pPr>
            <a:r>
              <a:rPr lang="fr-FR" dirty="0"/>
              <a:t>Définir une valeur par défaut pour une nouvelle colonne</a:t>
            </a:r>
          </a:p>
        </p:txBody>
      </p:sp>
      <p:sp>
        <p:nvSpPr>
          <p:cNvPr id="29700" name="Rectangle 4"/>
          <p:cNvSpPr>
            <a:spLocks noChangeArrowheads="1"/>
          </p:cNvSpPr>
          <p:nvPr/>
        </p:nvSpPr>
        <p:spPr bwMode="blackWhite">
          <a:xfrm>
            <a:off x="896938" y="3629025"/>
            <a:ext cx="7527925" cy="915988"/>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p:txBody>
      </p:sp>
      <p:sp>
        <p:nvSpPr>
          <p:cNvPr id="29701" name="Rectangle 5"/>
          <p:cNvSpPr>
            <a:spLocks noChangeArrowheads="1"/>
          </p:cNvSpPr>
          <p:nvPr/>
        </p:nvSpPr>
        <p:spPr bwMode="blackWhite">
          <a:xfrm>
            <a:off x="904875" y="4849813"/>
            <a:ext cx="7519988" cy="915987"/>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p:txBody>
      </p:sp>
      <p:sp>
        <p:nvSpPr>
          <p:cNvPr id="29702" name="Rectangle 6"/>
          <p:cNvSpPr>
            <a:spLocks noChangeArrowheads="1"/>
          </p:cNvSpPr>
          <p:nvPr/>
        </p:nvSpPr>
        <p:spPr bwMode="blackWhite">
          <a:xfrm>
            <a:off x="931863" y="3616325"/>
            <a:ext cx="7300912" cy="941388"/>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92150" algn="l"/>
                <a:tab pos="1200150" algn="l"/>
              </a:tabLst>
            </a:pPr>
            <a:r>
              <a:rPr lang="fr-FR" sz="1800" b="1" dirty="0">
                <a:solidFill>
                  <a:srgbClr val="FF0000"/>
                </a:solidFill>
                <a:latin typeface="Courier New" pitchFamily="49" charset="0"/>
              </a:rPr>
              <a:t>ALTER TABLE </a:t>
            </a:r>
            <a:r>
              <a:rPr lang="fr-FR" sz="1800" b="1" i="1" dirty="0" err="1">
                <a:solidFill>
                  <a:srgbClr val="000000"/>
                </a:solidFill>
                <a:latin typeface="Courier New" pitchFamily="49" charset="0"/>
              </a:rPr>
              <a:t>table</a:t>
            </a:r>
            <a:endParaRPr lang="fr-FR" sz="1800" b="1" dirty="0">
              <a:solidFill>
                <a:srgbClr val="000000"/>
              </a:solidFill>
              <a:latin typeface="Courier New" pitchFamily="49" charset="0"/>
            </a:endParaRPr>
          </a:p>
          <a:p>
            <a:pPr algn="l">
              <a:lnSpc>
                <a:spcPct val="100000"/>
              </a:lnSpc>
              <a:spcBef>
                <a:spcPct val="0"/>
              </a:spcBef>
              <a:tabLst>
                <a:tab pos="692150" algn="l"/>
                <a:tab pos="1200150" algn="l"/>
              </a:tabLst>
            </a:pPr>
            <a:r>
              <a:rPr lang="fr-FR" sz="1800" b="1" dirty="0">
                <a:solidFill>
                  <a:srgbClr val="FF0000"/>
                </a:solidFill>
                <a:latin typeface="Courier New" pitchFamily="49" charset="0"/>
              </a:rPr>
              <a:t>ADD</a:t>
            </a: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column</a:t>
            </a:r>
            <a:r>
              <a:rPr lang="fr-FR" sz="1800" b="1" i="1" dirty="0">
                <a:solidFill>
                  <a:srgbClr val="000000"/>
                </a:solidFill>
                <a:latin typeface="Courier New" pitchFamily="49" charset="0"/>
              </a:rPr>
              <a:t> </a:t>
            </a:r>
            <a:r>
              <a:rPr lang="fr-FR" sz="1800" b="1" i="1" dirty="0" err="1">
                <a:solidFill>
                  <a:srgbClr val="000000"/>
                </a:solidFill>
                <a:latin typeface="Courier New" pitchFamily="49" charset="0"/>
              </a:rPr>
              <a:t>datatype</a:t>
            </a:r>
            <a:r>
              <a:rPr lang="fr-FR" sz="1800" b="1" i="1" dirty="0">
                <a:solidFill>
                  <a:srgbClr val="000000"/>
                </a:solidFill>
                <a:latin typeface="Courier New" pitchFamily="49" charset="0"/>
              </a:rPr>
              <a:t> </a:t>
            </a:r>
            <a:r>
              <a:rPr lang="fr-FR" sz="1800" b="1" dirty="0">
                <a:solidFill>
                  <a:srgbClr val="000000"/>
                </a:solidFill>
                <a:latin typeface="Courier New" pitchFamily="49" charset="0"/>
              </a:rPr>
              <a:t>[DEFAULT </a:t>
            </a:r>
            <a:r>
              <a:rPr lang="fr-FR" sz="1800" b="1" i="1" dirty="0" err="1">
                <a:solidFill>
                  <a:srgbClr val="000000"/>
                </a:solidFill>
                <a:latin typeface="Courier New" pitchFamily="49" charset="0"/>
              </a:rPr>
              <a:t>expr</a:t>
            </a:r>
            <a:r>
              <a:rPr lang="fr-FR" sz="1800" b="1" dirty="0">
                <a:solidFill>
                  <a:srgbClr val="000000"/>
                </a:solidFill>
                <a:latin typeface="Courier New" pitchFamily="49" charset="0"/>
              </a:rPr>
              <a:t>]</a:t>
            </a:r>
          </a:p>
          <a:p>
            <a:pPr algn="l">
              <a:lnSpc>
                <a:spcPct val="100000"/>
              </a:lnSpc>
              <a:spcBef>
                <a:spcPct val="0"/>
              </a:spcBef>
              <a:tabLst>
                <a:tab pos="692150" algn="l"/>
                <a:tab pos="1200150" algn="l"/>
              </a:tabLst>
            </a:pPr>
            <a:r>
              <a:rPr lang="fr-FR" sz="1800" b="1" dirty="0">
                <a:solidFill>
                  <a:srgbClr val="000000"/>
                </a:solidFill>
                <a:latin typeface="Courier New" pitchFamily="49" charset="0"/>
              </a:rPr>
              <a:t>		   [, </a:t>
            </a:r>
            <a:r>
              <a:rPr lang="fr-FR" sz="1800" b="1" i="1" dirty="0" err="1">
                <a:solidFill>
                  <a:srgbClr val="000000"/>
                </a:solidFill>
                <a:latin typeface="Courier New" pitchFamily="49" charset="0"/>
              </a:rPr>
              <a:t>column</a:t>
            </a:r>
            <a:r>
              <a:rPr lang="fr-FR" sz="1800" b="1" i="1" dirty="0">
                <a:solidFill>
                  <a:srgbClr val="000000"/>
                </a:solidFill>
                <a:latin typeface="Courier New" pitchFamily="49" charset="0"/>
              </a:rPr>
              <a:t> </a:t>
            </a:r>
            <a:r>
              <a:rPr lang="fr-FR" sz="1800" b="1" i="1" dirty="0" err="1">
                <a:solidFill>
                  <a:srgbClr val="000000"/>
                </a:solidFill>
                <a:latin typeface="Courier New" pitchFamily="49" charset="0"/>
              </a:rPr>
              <a:t>datatype</a:t>
            </a:r>
            <a:r>
              <a:rPr lang="fr-FR" sz="1800" b="1" dirty="0">
                <a:solidFill>
                  <a:srgbClr val="000000"/>
                </a:solidFill>
                <a:latin typeface="Courier New" pitchFamily="49" charset="0"/>
              </a:rPr>
              <a:t>]...);</a:t>
            </a:r>
          </a:p>
        </p:txBody>
      </p:sp>
      <p:sp>
        <p:nvSpPr>
          <p:cNvPr id="29703" name="Rectangle 7"/>
          <p:cNvSpPr>
            <a:spLocks noChangeArrowheads="1"/>
          </p:cNvSpPr>
          <p:nvPr/>
        </p:nvSpPr>
        <p:spPr bwMode="blackWhite">
          <a:xfrm>
            <a:off x="949325" y="4846638"/>
            <a:ext cx="7300913" cy="941387"/>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92150" algn="l"/>
                <a:tab pos="1200150" algn="l"/>
              </a:tabLst>
            </a:pPr>
            <a:r>
              <a:rPr lang="fr-FR" sz="1800" b="1" dirty="0" smtClean="0">
                <a:solidFill>
                  <a:srgbClr val="FF0000"/>
                </a:solidFill>
                <a:latin typeface="Courier New" pitchFamily="49" charset="0"/>
              </a:rPr>
              <a:t>ALTER TABLE </a:t>
            </a:r>
            <a:r>
              <a:rPr lang="fr-FR" sz="1800" b="1" i="1" dirty="0" err="1" smtClean="0">
                <a:solidFill>
                  <a:srgbClr val="000000"/>
                </a:solidFill>
                <a:latin typeface="Courier New" pitchFamily="49" charset="0"/>
              </a:rPr>
              <a:t>table</a:t>
            </a:r>
            <a:endParaRPr lang="fr-FR" sz="1800" b="1" dirty="0">
              <a:solidFill>
                <a:srgbClr val="000000"/>
              </a:solidFill>
              <a:latin typeface="Courier New" pitchFamily="49" charset="0"/>
            </a:endParaRPr>
          </a:p>
          <a:p>
            <a:pPr algn="l">
              <a:lnSpc>
                <a:spcPct val="100000"/>
              </a:lnSpc>
              <a:spcBef>
                <a:spcPct val="0"/>
              </a:spcBef>
              <a:tabLst>
                <a:tab pos="692150" algn="l"/>
                <a:tab pos="1200150" algn="l"/>
              </a:tabLst>
            </a:pPr>
            <a:r>
              <a:rPr lang="fr-FR" sz="1800" b="1" dirty="0" smtClean="0">
                <a:solidFill>
                  <a:srgbClr val="FF0000"/>
                </a:solidFill>
                <a:latin typeface="Courier New" pitchFamily="49" charset="0"/>
              </a:rPr>
              <a:t>MODIFY</a:t>
            </a: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column</a:t>
            </a:r>
            <a:r>
              <a:rPr lang="fr-FR" sz="1800" b="1" i="1" dirty="0">
                <a:solidFill>
                  <a:srgbClr val="000000"/>
                </a:solidFill>
                <a:latin typeface="Courier New" pitchFamily="49" charset="0"/>
              </a:rPr>
              <a:t> </a:t>
            </a:r>
            <a:r>
              <a:rPr lang="fr-FR" sz="1800" b="1" i="1" dirty="0" err="1">
                <a:solidFill>
                  <a:srgbClr val="000000"/>
                </a:solidFill>
                <a:latin typeface="Courier New" pitchFamily="49" charset="0"/>
              </a:rPr>
              <a:t>datatype</a:t>
            </a:r>
            <a:r>
              <a:rPr lang="fr-FR" sz="1800" b="1" i="1" dirty="0">
                <a:solidFill>
                  <a:srgbClr val="000000"/>
                </a:solidFill>
                <a:latin typeface="Courier New" pitchFamily="49" charset="0"/>
              </a:rPr>
              <a:t> </a:t>
            </a:r>
            <a:r>
              <a:rPr lang="fr-FR" sz="1800" b="1" dirty="0">
                <a:solidFill>
                  <a:srgbClr val="000000"/>
                </a:solidFill>
                <a:latin typeface="Courier New" pitchFamily="49" charset="0"/>
              </a:rPr>
              <a:t>[DEFAULT </a:t>
            </a:r>
            <a:r>
              <a:rPr lang="fr-FR" sz="1800" b="1" i="1" dirty="0" err="1">
                <a:solidFill>
                  <a:srgbClr val="000000"/>
                </a:solidFill>
                <a:latin typeface="Courier New" pitchFamily="49" charset="0"/>
              </a:rPr>
              <a:t>expr</a:t>
            </a:r>
            <a:r>
              <a:rPr lang="fr-FR" sz="1800" b="1" dirty="0">
                <a:solidFill>
                  <a:srgbClr val="000000"/>
                </a:solidFill>
                <a:latin typeface="Courier New" pitchFamily="49" charset="0"/>
              </a:rPr>
              <a:t>]</a:t>
            </a:r>
          </a:p>
          <a:p>
            <a:pPr algn="l">
              <a:lnSpc>
                <a:spcPct val="100000"/>
              </a:lnSpc>
              <a:spcBef>
                <a:spcPct val="0"/>
              </a:spcBef>
              <a:tabLst>
                <a:tab pos="692150" algn="l"/>
                <a:tab pos="1200150" algn="l"/>
              </a:tabLst>
            </a:pPr>
            <a:r>
              <a:rPr lang="fr-FR" sz="1800" b="1" dirty="0">
                <a:solidFill>
                  <a:srgbClr val="000000"/>
                </a:solidFill>
                <a:latin typeface="Courier New" pitchFamily="49" charset="0"/>
              </a:rPr>
              <a:t>		   [, </a:t>
            </a:r>
            <a:r>
              <a:rPr lang="fr-FR" sz="1800" b="1" i="1" dirty="0" err="1">
                <a:solidFill>
                  <a:srgbClr val="000000"/>
                </a:solidFill>
                <a:latin typeface="Courier New" pitchFamily="49" charset="0"/>
              </a:rPr>
              <a:t>column</a:t>
            </a:r>
            <a:r>
              <a:rPr lang="fr-FR" sz="1800" b="1" i="1" dirty="0">
                <a:solidFill>
                  <a:srgbClr val="000000"/>
                </a:solidFill>
                <a:latin typeface="Courier New" pitchFamily="49" charset="0"/>
              </a:rPr>
              <a:t> </a:t>
            </a:r>
            <a:r>
              <a:rPr lang="fr-FR" sz="1800" b="1" i="1" dirty="0" err="1">
                <a:solidFill>
                  <a:srgbClr val="000000"/>
                </a:solidFill>
                <a:latin typeface="Courier New" pitchFamily="49" charset="0"/>
              </a:rPr>
              <a:t>datatype</a:t>
            </a:r>
            <a:r>
              <a:rPr lang="fr-FR" sz="1800" b="1" dirty="0">
                <a:solidFill>
                  <a:srgbClr val="000000"/>
                </a:solidFill>
                <a:latin typeface="Courier New" pitchFamily="49" charset="0"/>
              </a:rPr>
              <a:t>]...);</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noFill/>
          <a:ln/>
        </p:spPr>
        <p:txBody>
          <a:bodyPr/>
          <a:lstStyle/>
          <a:p>
            <a:r>
              <a:rPr lang="fr-FR"/>
              <a:t>Ajout de Colonnes</a:t>
            </a:r>
          </a:p>
        </p:txBody>
      </p:sp>
      <p:sp>
        <p:nvSpPr>
          <p:cNvPr id="33795" name="Rectangle 3"/>
          <p:cNvSpPr>
            <a:spLocks noGrp="1" noChangeArrowheads="1"/>
          </p:cNvSpPr>
          <p:nvPr>
            <p:ph type="body" idx="1"/>
          </p:nvPr>
        </p:nvSpPr>
        <p:spPr>
          <a:xfrm>
            <a:off x="725488" y="1236663"/>
            <a:ext cx="7732712" cy="904875"/>
          </a:xfrm>
          <a:noFill/>
          <a:ln/>
        </p:spPr>
        <p:txBody>
          <a:bodyPr/>
          <a:lstStyle/>
          <a:p>
            <a:pPr lvl="1" algn="just"/>
            <a:r>
              <a:rPr lang="fr-FR" dirty="0"/>
              <a:t>Utilisez la clause ADD pour ajouter des colonnes.</a:t>
            </a:r>
          </a:p>
        </p:txBody>
      </p:sp>
      <p:sp>
        <p:nvSpPr>
          <p:cNvPr id="33796" name="Rectangle 4"/>
          <p:cNvSpPr>
            <a:spLocks noChangeArrowheads="1"/>
          </p:cNvSpPr>
          <p:nvPr/>
        </p:nvSpPr>
        <p:spPr bwMode="blackWhite">
          <a:xfrm>
            <a:off x="901700" y="2052638"/>
            <a:ext cx="7523163" cy="915987"/>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endParaRPr lang="fr-FR" sz="1800">
              <a:solidFill>
                <a:srgbClr val="000000"/>
              </a:solidFill>
              <a:latin typeface="Courier New" pitchFamily="49" charset="0"/>
            </a:endParaRPr>
          </a:p>
        </p:txBody>
      </p:sp>
      <p:sp>
        <p:nvSpPr>
          <p:cNvPr id="33797" name="Rectangle 5"/>
          <p:cNvSpPr>
            <a:spLocks noChangeArrowheads="1"/>
          </p:cNvSpPr>
          <p:nvPr/>
        </p:nvSpPr>
        <p:spPr bwMode="auto">
          <a:xfrm>
            <a:off x="787400" y="3516313"/>
            <a:ext cx="7385050" cy="1066800"/>
          </a:xfrm>
          <a:prstGeom prst="rect">
            <a:avLst/>
          </a:prstGeom>
          <a:noFill/>
          <a:ln w="9525">
            <a:noFill/>
            <a:miter lim="800000"/>
            <a:headEnd/>
            <a:tailEnd/>
          </a:ln>
          <a:effectLst>
            <a:outerShdw dist="53882" dir="2700000" algn="ctr" rotWithShape="0">
              <a:schemeClr val="bg2"/>
            </a:outerShdw>
          </a:effectLst>
        </p:spPr>
        <p:txBody>
          <a:bodyPr wrap="none" anchor="ctr"/>
          <a:lstStyle/>
          <a:p>
            <a:endParaRPr lang="fr-FR"/>
          </a:p>
        </p:txBody>
      </p:sp>
      <p:sp>
        <p:nvSpPr>
          <p:cNvPr id="33798" name="Rectangle 6"/>
          <p:cNvSpPr>
            <a:spLocks noChangeArrowheads="1"/>
          </p:cNvSpPr>
          <p:nvPr/>
        </p:nvSpPr>
        <p:spPr bwMode="blackWhite">
          <a:xfrm>
            <a:off x="901700" y="3727450"/>
            <a:ext cx="7523163" cy="2376488"/>
          </a:xfrm>
          <a:prstGeom prst="rect">
            <a:avLst/>
          </a:prstGeom>
          <a:solidFill>
            <a:srgbClr val="DDDDDD"/>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92150" algn="l"/>
                <a:tab pos="1200150" algn="l"/>
              </a:tabLst>
            </a:pPr>
            <a:r>
              <a:rPr lang="fr-FR" sz="1800">
                <a:solidFill>
                  <a:srgbClr val="000000"/>
                </a:solidFill>
                <a:latin typeface="Courier New" pitchFamily="49" charset="0"/>
              </a:rPr>
              <a:t>    EMPNO ENAME         ANNSAL HIREDATE  JOB</a:t>
            </a:r>
          </a:p>
          <a:p>
            <a:pPr algn="l">
              <a:lnSpc>
                <a:spcPct val="100000"/>
              </a:lnSpc>
              <a:spcBef>
                <a:spcPct val="0"/>
              </a:spcBef>
              <a:tabLst>
                <a:tab pos="692150" algn="l"/>
                <a:tab pos="1200150" algn="l"/>
              </a:tabLst>
            </a:pPr>
            <a:r>
              <a:rPr lang="fr-FR" sz="1800">
                <a:solidFill>
                  <a:srgbClr val="000000"/>
                </a:solidFill>
                <a:latin typeface="Courier New" pitchFamily="49" charset="0"/>
              </a:rPr>
              <a:t>--------- ---------- --------- --------- ----</a:t>
            </a:r>
          </a:p>
          <a:p>
            <a:pPr algn="l">
              <a:lnSpc>
                <a:spcPct val="100000"/>
              </a:lnSpc>
              <a:spcBef>
                <a:spcPct val="0"/>
              </a:spcBef>
              <a:tabLst>
                <a:tab pos="692150" algn="l"/>
                <a:tab pos="1200150" algn="l"/>
              </a:tabLst>
            </a:pPr>
            <a:r>
              <a:rPr lang="fr-FR" sz="1800">
                <a:solidFill>
                  <a:srgbClr val="000000"/>
                </a:solidFill>
                <a:latin typeface="Courier New" pitchFamily="49" charset="0"/>
              </a:rPr>
              <a:t>     7698 BLAKE          34200 01-MAY-81</a:t>
            </a:r>
          </a:p>
          <a:p>
            <a:pPr algn="l">
              <a:lnSpc>
                <a:spcPct val="100000"/>
              </a:lnSpc>
              <a:spcBef>
                <a:spcPct val="0"/>
              </a:spcBef>
              <a:tabLst>
                <a:tab pos="692150" algn="l"/>
                <a:tab pos="1200150" algn="l"/>
              </a:tabLst>
            </a:pPr>
            <a:r>
              <a:rPr lang="fr-FR" sz="1800">
                <a:solidFill>
                  <a:srgbClr val="000000"/>
                </a:solidFill>
                <a:latin typeface="Courier New" pitchFamily="49" charset="0"/>
              </a:rPr>
              <a:t>     7654 MARTIN         15000 28-SEP-81</a:t>
            </a:r>
          </a:p>
          <a:p>
            <a:pPr algn="l">
              <a:lnSpc>
                <a:spcPct val="100000"/>
              </a:lnSpc>
              <a:spcBef>
                <a:spcPct val="0"/>
              </a:spcBef>
              <a:tabLst>
                <a:tab pos="692150" algn="l"/>
                <a:tab pos="1200150" algn="l"/>
              </a:tabLst>
            </a:pPr>
            <a:r>
              <a:rPr lang="fr-FR" sz="1800">
                <a:solidFill>
                  <a:srgbClr val="000000"/>
                </a:solidFill>
                <a:latin typeface="Courier New" pitchFamily="49" charset="0"/>
              </a:rPr>
              <a:t>     7499 ALLEN          19200 20-FEB-81</a:t>
            </a:r>
          </a:p>
          <a:p>
            <a:pPr algn="l">
              <a:lnSpc>
                <a:spcPct val="100000"/>
              </a:lnSpc>
              <a:spcBef>
                <a:spcPct val="0"/>
              </a:spcBef>
              <a:tabLst>
                <a:tab pos="692150" algn="l"/>
                <a:tab pos="1200150" algn="l"/>
              </a:tabLst>
            </a:pPr>
            <a:r>
              <a:rPr lang="fr-FR" sz="1800">
                <a:solidFill>
                  <a:srgbClr val="000000"/>
                </a:solidFill>
                <a:latin typeface="Courier New" pitchFamily="49" charset="0"/>
              </a:rPr>
              <a:t>     7844 TURNER         18000 08-SEP-81</a:t>
            </a:r>
          </a:p>
          <a:p>
            <a:pPr algn="l">
              <a:lnSpc>
                <a:spcPct val="100000"/>
              </a:lnSpc>
              <a:spcBef>
                <a:spcPct val="0"/>
              </a:spcBef>
              <a:tabLst>
                <a:tab pos="692150" algn="l"/>
                <a:tab pos="1200150" algn="l"/>
              </a:tabLst>
            </a:pPr>
            <a:r>
              <a:rPr lang="fr-FR" sz="1800">
                <a:solidFill>
                  <a:srgbClr val="000000"/>
                </a:solidFill>
                <a:latin typeface="Courier New" pitchFamily="49" charset="0"/>
              </a:rPr>
              <a:t>...</a:t>
            </a:r>
          </a:p>
          <a:p>
            <a:pPr algn="l">
              <a:lnSpc>
                <a:spcPct val="100000"/>
              </a:lnSpc>
              <a:spcBef>
                <a:spcPct val="0"/>
              </a:spcBef>
              <a:tabLst>
                <a:tab pos="692150" algn="l"/>
                <a:tab pos="1200150" algn="l"/>
              </a:tabLst>
            </a:pPr>
            <a:r>
              <a:rPr lang="fr-FR" sz="1800">
                <a:solidFill>
                  <a:srgbClr val="000000"/>
                </a:solidFill>
                <a:latin typeface="Courier New" pitchFamily="49" charset="0"/>
              </a:rPr>
              <a:t>6 rows selected.</a:t>
            </a:r>
          </a:p>
        </p:txBody>
      </p:sp>
      <p:sp>
        <p:nvSpPr>
          <p:cNvPr id="33799" name="Rectangle 7"/>
          <p:cNvSpPr>
            <a:spLocks noChangeArrowheads="1"/>
          </p:cNvSpPr>
          <p:nvPr/>
        </p:nvSpPr>
        <p:spPr bwMode="blackWhite">
          <a:xfrm>
            <a:off x="915988" y="2058988"/>
            <a:ext cx="7205662" cy="941387"/>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92150" algn="l"/>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ALTER TABLE </a:t>
            </a:r>
            <a:r>
              <a:rPr lang="fr-FR" sz="1800" b="1" dirty="0">
                <a:solidFill>
                  <a:srgbClr val="000000"/>
                </a:solidFill>
                <a:latin typeface="Courier New" pitchFamily="49" charset="0"/>
              </a:rPr>
              <a:t>dept30</a:t>
            </a:r>
          </a:p>
          <a:p>
            <a:pPr algn="l">
              <a:lnSpc>
                <a:spcPct val="100000"/>
              </a:lnSpc>
              <a:spcBef>
                <a:spcPct val="0"/>
              </a:spcBef>
              <a:tabLst>
                <a:tab pos="692150" algn="l"/>
                <a:tab pos="1200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ADD</a:t>
            </a:r>
            <a:r>
              <a:rPr lang="fr-FR" sz="1800" b="1" dirty="0">
                <a:solidFill>
                  <a:srgbClr val="000000"/>
                </a:solidFill>
                <a:latin typeface="Courier New" pitchFamily="49" charset="0"/>
              </a:rPr>
              <a:t>		   (job VARCHAR2(9));</a:t>
            </a:r>
          </a:p>
          <a:p>
            <a:pPr algn="l">
              <a:lnSpc>
                <a:spcPct val="100000"/>
              </a:lnSpc>
              <a:spcBef>
                <a:spcPct val="0"/>
              </a:spcBef>
              <a:tabLst>
                <a:tab pos="692150" algn="l"/>
                <a:tab pos="1200150"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altered</a:t>
            </a:r>
            <a:r>
              <a:rPr lang="fr-FR" sz="1800" b="1" dirty="0">
                <a:solidFill>
                  <a:srgbClr val="FF3300"/>
                </a:solidFill>
                <a:effectLst>
                  <a:outerShdw blurRad="38100" dist="38100" dir="2700000" algn="tl">
                    <a:srgbClr val="000000"/>
                  </a:outerShdw>
                </a:effectLst>
                <a:latin typeface="Courier New" pitchFamily="49" charset="0"/>
              </a:rPr>
              <a:t>.</a:t>
            </a:r>
          </a:p>
        </p:txBody>
      </p:sp>
      <p:sp>
        <p:nvSpPr>
          <p:cNvPr id="33800" name="Rectangle 8"/>
          <p:cNvSpPr>
            <a:spLocks noChangeArrowheads="1"/>
          </p:cNvSpPr>
          <p:nvPr/>
        </p:nvSpPr>
        <p:spPr bwMode="auto">
          <a:xfrm>
            <a:off x="733425" y="3219450"/>
            <a:ext cx="7842250" cy="433646"/>
          </a:xfrm>
          <a:prstGeom prst="rect">
            <a:avLst/>
          </a:prstGeom>
          <a:noFill/>
          <a:ln/>
        </p:spPr>
        <p:txBody>
          <a:bodyPr vert="horz">
            <a:normAutofit/>
          </a:bodyPr>
          <a:lstStyle/>
          <a:p>
            <a:pPr marL="621792" lvl="1" indent="-228600" algn="just" defTabSz="346075">
              <a:lnSpc>
                <a:spcPct val="95000"/>
              </a:lnSpc>
              <a:spcBef>
                <a:spcPts val="324"/>
              </a:spcBef>
              <a:buClr>
                <a:schemeClr val="accent1"/>
              </a:buClr>
              <a:buSzPct val="100000"/>
              <a:buFont typeface="Verdana"/>
              <a:buChar char="◦"/>
              <a:tabLst>
                <a:tab pos="571500" algn="l"/>
              </a:tabLst>
            </a:pPr>
            <a:r>
              <a:rPr lang="fr-FR" sz="2300" dirty="0"/>
              <a:t>La nouvelle colonne est placée à la fin.</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922338" y="304800"/>
            <a:ext cx="7299325" cy="881063"/>
          </a:xfrm>
          <a:noFill/>
          <a:ln/>
        </p:spPr>
        <p:txBody>
          <a:bodyPr/>
          <a:lstStyle/>
          <a:p>
            <a:r>
              <a:rPr lang="fr-FR"/>
              <a:t>Modification de Colonnes</a:t>
            </a:r>
          </a:p>
        </p:txBody>
      </p:sp>
      <p:sp>
        <p:nvSpPr>
          <p:cNvPr id="35843" name="Rectangle 3"/>
          <p:cNvSpPr>
            <a:spLocks noGrp="1" noChangeArrowheads="1"/>
          </p:cNvSpPr>
          <p:nvPr>
            <p:ph type="body" idx="1"/>
          </p:nvPr>
        </p:nvSpPr>
        <p:spPr>
          <a:xfrm>
            <a:off x="884238" y="1295401"/>
            <a:ext cx="8116918" cy="1204906"/>
          </a:xfrm>
          <a:noFill/>
          <a:ln/>
        </p:spPr>
        <p:txBody>
          <a:bodyPr/>
          <a:lstStyle/>
          <a:p>
            <a:pPr lvl="1" algn="just">
              <a:lnSpc>
                <a:spcPct val="150000"/>
              </a:lnSpc>
            </a:pPr>
            <a:r>
              <a:rPr lang="fr-FR" dirty="0"/>
              <a:t>Vous pouvez modifier le type de données, la taille et la valeur par défaut d'une colonne.</a:t>
            </a:r>
          </a:p>
          <a:p>
            <a:pPr lvl="1" algn="just">
              <a:lnSpc>
                <a:spcPct val="150000"/>
              </a:lnSpc>
              <a:buFontTx/>
              <a:buNone/>
            </a:pPr>
            <a:endParaRPr lang="fr-FR" dirty="0"/>
          </a:p>
          <a:p>
            <a:pPr lvl="1" algn="just">
              <a:lnSpc>
                <a:spcPct val="150000"/>
              </a:lnSpc>
              <a:buFontTx/>
              <a:buNone/>
            </a:pPr>
            <a:endParaRPr lang="fr-FR" dirty="0"/>
          </a:p>
          <a:p>
            <a:pPr lvl="1" algn="just">
              <a:lnSpc>
                <a:spcPct val="150000"/>
              </a:lnSpc>
              <a:buFontTx/>
              <a:buNone/>
            </a:pPr>
            <a:endParaRPr lang="fr-FR" dirty="0"/>
          </a:p>
          <a:p>
            <a:pPr lvl="1" algn="just">
              <a:lnSpc>
                <a:spcPct val="150000"/>
              </a:lnSpc>
              <a:buFontTx/>
              <a:buNone/>
            </a:pPr>
            <a:endParaRPr lang="fr-FR" dirty="0"/>
          </a:p>
          <a:p>
            <a:pPr lvl="1" algn="just">
              <a:lnSpc>
                <a:spcPct val="150000"/>
              </a:lnSpc>
              <a:buFontTx/>
              <a:buNone/>
            </a:pPr>
            <a:endParaRPr lang="fr-FR" dirty="0"/>
          </a:p>
          <a:p>
            <a:pPr lvl="1" algn="just">
              <a:lnSpc>
                <a:spcPct val="150000"/>
              </a:lnSpc>
              <a:buFontTx/>
              <a:buNone/>
            </a:pPr>
            <a:endParaRPr lang="fr-FR" dirty="0"/>
          </a:p>
        </p:txBody>
      </p:sp>
      <p:sp>
        <p:nvSpPr>
          <p:cNvPr id="35844" name="Rectangle 4"/>
          <p:cNvSpPr>
            <a:spLocks noChangeArrowheads="1"/>
          </p:cNvSpPr>
          <p:nvPr/>
        </p:nvSpPr>
        <p:spPr bwMode="blackWhite">
          <a:xfrm>
            <a:off x="914400" y="2695575"/>
            <a:ext cx="7510463" cy="9461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95000"/>
              </a:lnSpc>
              <a:spcBef>
                <a:spcPct val="0"/>
              </a:spcBef>
              <a:tabLst>
                <a:tab pos="1200150" algn="l"/>
              </a:tabLst>
            </a:pPr>
            <a:endParaRPr lang="fr-FR" sz="1800" b="1">
              <a:solidFill>
                <a:srgbClr val="000000"/>
              </a:solidFill>
              <a:latin typeface="Courier New" pitchFamily="49" charset="0"/>
            </a:endParaRPr>
          </a:p>
          <a:p>
            <a:pPr algn="l">
              <a:lnSpc>
                <a:spcPct val="95000"/>
              </a:lnSpc>
              <a:spcBef>
                <a:spcPct val="0"/>
              </a:spcBef>
              <a:tabLst>
                <a:tab pos="1200150" algn="l"/>
              </a:tabLst>
            </a:pPr>
            <a:endParaRPr lang="fr-FR" sz="1800" b="1">
              <a:solidFill>
                <a:srgbClr val="000000"/>
              </a:solidFill>
              <a:latin typeface="Courier New" pitchFamily="49" charset="0"/>
            </a:endParaRPr>
          </a:p>
          <a:p>
            <a:pPr algn="l">
              <a:lnSpc>
                <a:spcPct val="95000"/>
              </a:lnSpc>
              <a:spcBef>
                <a:spcPct val="0"/>
              </a:spcBef>
              <a:tabLst>
                <a:tab pos="1200150" algn="l"/>
              </a:tabLst>
            </a:pPr>
            <a:endParaRPr lang="fr-FR" sz="1800" b="1">
              <a:solidFill>
                <a:srgbClr val="000000"/>
              </a:solidFill>
              <a:latin typeface="Courier New" pitchFamily="49" charset="0"/>
            </a:endParaRPr>
          </a:p>
          <a:p>
            <a:pPr algn="l">
              <a:lnSpc>
                <a:spcPct val="95000"/>
              </a:lnSpc>
              <a:spcBef>
                <a:spcPct val="0"/>
              </a:spcBef>
              <a:tabLst>
                <a:tab pos="1200150" algn="l"/>
              </a:tabLst>
            </a:pPr>
            <a:endParaRPr lang="fr-FR" sz="1800" b="1">
              <a:solidFill>
                <a:srgbClr val="000000"/>
              </a:solidFill>
              <a:latin typeface="Courier New" pitchFamily="49" charset="0"/>
            </a:endParaRPr>
          </a:p>
        </p:txBody>
      </p:sp>
      <p:sp>
        <p:nvSpPr>
          <p:cNvPr id="35845" name="Rectangle 5"/>
          <p:cNvSpPr>
            <a:spLocks noChangeArrowheads="1"/>
          </p:cNvSpPr>
          <p:nvPr/>
        </p:nvSpPr>
        <p:spPr bwMode="blackWhite">
          <a:xfrm>
            <a:off x="995363" y="2747963"/>
            <a:ext cx="6578600" cy="86042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FF0000"/>
                </a:solidFill>
                <a:latin typeface="Courier New" pitchFamily="49" charset="0"/>
              </a:rPr>
              <a:t>ALTER TABLE</a:t>
            </a:r>
            <a:r>
              <a:rPr lang="fr-FR" sz="1800" b="1" dirty="0">
                <a:solidFill>
                  <a:srgbClr val="000000"/>
                </a:solidFill>
                <a:latin typeface="Courier New" pitchFamily="49" charset="0"/>
              </a:rPr>
              <a:t>	dept30</a:t>
            </a:r>
          </a:p>
          <a:p>
            <a:pPr algn="l">
              <a:lnSpc>
                <a:spcPct val="100000"/>
              </a:lnSpc>
              <a:spcBef>
                <a:spcPct val="0"/>
              </a:spcBef>
              <a:tabLst>
                <a:tab pos="1200150" algn="l"/>
              </a:tabLst>
            </a:pPr>
            <a:r>
              <a:rPr lang="fr-FR" sz="1800" b="1" dirty="0">
                <a:solidFill>
                  <a:srgbClr val="FF0000"/>
                </a:solidFill>
                <a:latin typeface="Courier New" pitchFamily="49" charset="0"/>
              </a:rPr>
              <a:t>MODIFY</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ename</a:t>
            </a:r>
            <a:r>
              <a:rPr lang="fr-FR" sz="1800" b="1" dirty="0">
                <a:solidFill>
                  <a:srgbClr val="000000"/>
                </a:solidFill>
                <a:latin typeface="Courier New" pitchFamily="49" charset="0"/>
              </a:rPr>
              <a:t> VARCHAR2(15));</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altered</a:t>
            </a:r>
            <a:r>
              <a:rPr lang="fr-FR" sz="1800" b="1" dirty="0">
                <a:solidFill>
                  <a:srgbClr val="FF3300"/>
                </a:solidFill>
                <a:effectLst>
                  <a:outerShdw blurRad="38100" dist="38100" dir="2700000" algn="tl">
                    <a:srgbClr val="000000"/>
                  </a:outerShdw>
                </a:effectLst>
                <a:latin typeface="Courier New" pitchFamily="49" charset="0"/>
              </a:rPr>
              <a:t>.</a:t>
            </a:r>
          </a:p>
        </p:txBody>
      </p:sp>
      <p:sp>
        <p:nvSpPr>
          <p:cNvPr id="35846" name="Text Box 6"/>
          <p:cNvSpPr txBox="1">
            <a:spLocks noChangeArrowheads="1"/>
          </p:cNvSpPr>
          <p:nvPr/>
        </p:nvSpPr>
        <p:spPr bwMode="auto">
          <a:xfrm>
            <a:off x="785786" y="4071942"/>
            <a:ext cx="7943880" cy="1640834"/>
          </a:xfrm>
          <a:prstGeom prst="rect">
            <a:avLst/>
          </a:prstGeom>
          <a:noFill/>
          <a:ln/>
        </p:spPr>
        <p:txBody>
          <a:bodyPr vert="horz">
            <a:normAutofit lnSpcReduction="10000"/>
          </a:bodyPr>
          <a:lstStyle/>
          <a:p>
            <a:pPr marL="621792" lvl="1" indent="-228600" algn="just">
              <a:lnSpc>
                <a:spcPct val="150000"/>
              </a:lnSpc>
              <a:spcBef>
                <a:spcPts val="324"/>
              </a:spcBef>
              <a:buClr>
                <a:schemeClr val="accent1"/>
              </a:buClr>
              <a:buSzPct val="100000"/>
              <a:buFontTx/>
              <a:buChar char="•"/>
            </a:pPr>
            <a:r>
              <a:rPr lang="fr-FR" sz="2300" dirty="0"/>
              <a:t> la modification d’une valeur par défaut ne s’applique qu’aux insertions ultérieures dans la table.</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896938" y="307975"/>
            <a:ext cx="7299325" cy="606425"/>
          </a:xfrm>
          <a:noFill/>
          <a:ln/>
        </p:spPr>
        <p:txBody>
          <a:bodyPr>
            <a:normAutofit fontScale="90000"/>
          </a:bodyPr>
          <a:lstStyle/>
          <a:p>
            <a:r>
              <a:rPr lang="fr-FR"/>
              <a:t>Modification de colonnes</a:t>
            </a:r>
          </a:p>
        </p:txBody>
      </p:sp>
      <p:sp>
        <p:nvSpPr>
          <p:cNvPr id="54275" name="Rectangle 3"/>
          <p:cNvSpPr>
            <a:spLocks noGrp="1" noChangeArrowheads="1"/>
          </p:cNvSpPr>
          <p:nvPr>
            <p:ph type="body" idx="1"/>
          </p:nvPr>
        </p:nvSpPr>
        <p:spPr>
          <a:xfrm>
            <a:off x="858838" y="1173163"/>
            <a:ext cx="7385050" cy="5126037"/>
          </a:xfrm>
          <a:noFill/>
          <a:ln/>
        </p:spPr>
        <p:txBody>
          <a:bodyPr/>
          <a:lstStyle/>
          <a:p>
            <a:pPr lvl="1" algn="just">
              <a:buFontTx/>
              <a:buNone/>
            </a:pPr>
            <a:r>
              <a:rPr lang="fr-FR" sz="2400" dirty="0"/>
              <a:t>Vous pouvez :</a:t>
            </a:r>
          </a:p>
          <a:p>
            <a:pPr lvl="1" algn="just"/>
            <a:r>
              <a:rPr lang="fr-FR" sz="2400" dirty="0"/>
              <a:t>Augmenter la largeur ou la précision d’une colonne numérique.</a:t>
            </a:r>
          </a:p>
          <a:p>
            <a:pPr lvl="1" algn="just"/>
            <a:r>
              <a:rPr lang="fr-FR" sz="2400" dirty="0"/>
              <a:t>Réduire la largeur d’une colonne si elle ne contient pas de valeurs NULL ou si la table est vide.</a:t>
            </a:r>
          </a:p>
          <a:p>
            <a:pPr lvl="1" algn="just"/>
            <a:r>
              <a:rPr lang="fr-FR" sz="2400" dirty="0"/>
              <a:t>Modifier le type de données d’une colonne si elle contient des valeurs NULL ou si la table est vide.</a:t>
            </a:r>
          </a:p>
          <a:p>
            <a:pPr lvl="1" algn="just"/>
            <a:r>
              <a:rPr lang="fr-FR" sz="2400" dirty="0"/>
              <a:t>Convertir de CHAR à VARCHAR ou </a:t>
            </a:r>
            <a:r>
              <a:rPr lang="fr-FR" sz="2400" dirty="0" err="1"/>
              <a:t>inver-sement</a:t>
            </a:r>
            <a:r>
              <a:rPr lang="fr-FR" sz="2400" dirty="0"/>
              <a:t> si la colonne contient des valeurs NULL, si vous ne réduisez pas sa taille ou si la table est vide.</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896938" y="307975"/>
            <a:ext cx="7299325" cy="881063"/>
          </a:xfrm>
          <a:noFill/>
          <a:ln/>
        </p:spPr>
        <p:txBody>
          <a:bodyPr/>
          <a:lstStyle/>
          <a:p>
            <a:r>
              <a:rPr lang="fr-FR"/>
              <a:t>Suppression de Tables</a:t>
            </a:r>
          </a:p>
        </p:txBody>
      </p:sp>
      <p:sp>
        <p:nvSpPr>
          <p:cNvPr id="37891" name="Rectangle 3"/>
          <p:cNvSpPr>
            <a:spLocks noGrp="1" noChangeArrowheads="1"/>
          </p:cNvSpPr>
          <p:nvPr>
            <p:ph type="body" idx="1"/>
          </p:nvPr>
        </p:nvSpPr>
        <p:spPr>
          <a:xfrm>
            <a:off x="858838" y="1173163"/>
            <a:ext cx="7385050" cy="2684465"/>
          </a:xfrm>
          <a:noFill/>
          <a:ln/>
        </p:spPr>
        <p:txBody>
          <a:bodyPr>
            <a:normAutofit fontScale="92500"/>
          </a:bodyPr>
          <a:lstStyle/>
          <a:p>
            <a:pPr lvl="1">
              <a:lnSpc>
                <a:spcPct val="150000"/>
              </a:lnSpc>
            </a:pPr>
            <a:r>
              <a:rPr lang="fr-FR" dirty="0"/>
              <a:t>La structure et toutes les données de la table sont supprimées.</a:t>
            </a:r>
          </a:p>
          <a:p>
            <a:pPr lvl="1">
              <a:lnSpc>
                <a:spcPct val="150000"/>
              </a:lnSpc>
            </a:pPr>
            <a:r>
              <a:rPr lang="fr-FR" dirty="0"/>
              <a:t>Tous les index sont supprimés.</a:t>
            </a:r>
          </a:p>
          <a:p>
            <a:pPr lvl="1">
              <a:lnSpc>
                <a:spcPct val="150000"/>
              </a:lnSpc>
            </a:pPr>
            <a:r>
              <a:rPr lang="fr-FR" dirty="0"/>
              <a:t>La transaction en instance est validée.</a:t>
            </a:r>
          </a:p>
          <a:p>
            <a:pPr lvl="1">
              <a:lnSpc>
                <a:spcPct val="150000"/>
              </a:lnSpc>
            </a:pPr>
            <a:r>
              <a:rPr lang="fr-FR" dirty="0"/>
              <a:t>Une suppression de table ne peut être annulée.</a:t>
            </a:r>
          </a:p>
        </p:txBody>
      </p:sp>
      <p:grpSp>
        <p:nvGrpSpPr>
          <p:cNvPr id="6" name="Groupe 5"/>
          <p:cNvGrpSpPr/>
          <p:nvPr/>
        </p:nvGrpSpPr>
        <p:grpSpPr>
          <a:xfrm>
            <a:off x="1000100" y="4000504"/>
            <a:ext cx="7529513" cy="995362"/>
            <a:chOff x="895350" y="4459288"/>
            <a:chExt cx="7529513" cy="995362"/>
          </a:xfrm>
        </p:grpSpPr>
        <p:sp>
          <p:nvSpPr>
            <p:cNvPr id="37892" name="Rectangle 4"/>
            <p:cNvSpPr>
              <a:spLocks noChangeArrowheads="1"/>
            </p:cNvSpPr>
            <p:nvPr/>
          </p:nvSpPr>
          <p:spPr bwMode="blackWhite">
            <a:xfrm>
              <a:off x="895350" y="4600575"/>
              <a:ext cx="7529513" cy="758825"/>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50000"/>
                </a:lnSpc>
                <a:spcBef>
                  <a:spcPct val="0"/>
                </a:spcBef>
                <a:tabLst>
                  <a:tab pos="1200150" algn="l"/>
                </a:tabLst>
              </a:pPr>
              <a:endParaRPr lang="fr-FR" sz="1800" b="1">
                <a:solidFill>
                  <a:srgbClr val="000000"/>
                </a:solidFill>
                <a:latin typeface="Courier New" pitchFamily="49" charset="0"/>
              </a:endParaRPr>
            </a:p>
            <a:p>
              <a:pPr algn="l">
                <a:lnSpc>
                  <a:spcPct val="150000"/>
                </a:lnSpc>
                <a:spcBef>
                  <a:spcPct val="0"/>
                </a:spcBef>
                <a:tabLst>
                  <a:tab pos="1200150" algn="l"/>
                </a:tabLst>
              </a:pPr>
              <a:endParaRPr lang="fr-FR" sz="1800" b="1">
                <a:solidFill>
                  <a:srgbClr val="000000"/>
                </a:solidFill>
                <a:latin typeface="Courier New" pitchFamily="49" charset="0"/>
              </a:endParaRPr>
            </a:p>
            <a:p>
              <a:pPr algn="l">
                <a:lnSpc>
                  <a:spcPct val="150000"/>
                </a:lnSpc>
                <a:spcBef>
                  <a:spcPct val="0"/>
                </a:spcBef>
                <a:tabLst>
                  <a:tab pos="1200150" algn="l"/>
                </a:tabLst>
              </a:pPr>
              <a:endParaRPr lang="fr-FR" sz="1800" b="1">
                <a:solidFill>
                  <a:srgbClr val="000000"/>
                </a:solidFill>
                <a:latin typeface="Courier New" pitchFamily="49" charset="0"/>
              </a:endParaRPr>
            </a:p>
          </p:txBody>
        </p:sp>
        <p:sp>
          <p:nvSpPr>
            <p:cNvPr id="37893" name="Rectangle 5"/>
            <p:cNvSpPr>
              <a:spLocks noChangeArrowheads="1"/>
            </p:cNvSpPr>
            <p:nvPr/>
          </p:nvSpPr>
          <p:spPr bwMode="blackWhite">
            <a:xfrm>
              <a:off x="1039813" y="4459288"/>
              <a:ext cx="6446837" cy="995362"/>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DROP TABLE </a:t>
              </a:r>
              <a:r>
                <a:rPr lang="fr-FR" sz="1800" b="1" dirty="0">
                  <a:solidFill>
                    <a:srgbClr val="000000"/>
                  </a:solidFill>
                  <a:latin typeface="Courier New" pitchFamily="49" charset="0"/>
                </a:rPr>
                <a:t>dept30;</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dropped</a:t>
              </a:r>
              <a:r>
                <a:rPr lang="fr-FR" sz="1800" b="1" dirty="0">
                  <a:solidFill>
                    <a:srgbClr val="FF3300"/>
                  </a:solidFill>
                  <a:effectLst>
                    <a:outerShdw blurRad="38100" dist="38100" dir="2700000" algn="tl">
                      <a:srgbClr val="000000"/>
                    </a:outerShdw>
                  </a:effectLst>
                  <a:latin typeface="Courier New" pitchFamily="49" charset="0"/>
                </a:rPr>
                <a:t>.</a:t>
              </a:r>
            </a:p>
          </p:txBody>
        </p:sp>
      </p:gr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noFill/>
          <a:ln/>
        </p:spPr>
        <p:txBody>
          <a:bodyPr>
            <a:normAutofit fontScale="90000"/>
          </a:bodyPr>
          <a:lstStyle/>
          <a:p>
            <a:r>
              <a:rPr lang="fr-FR"/>
              <a:t>Modification du Nom d'un Objet</a:t>
            </a:r>
          </a:p>
        </p:txBody>
      </p:sp>
      <p:sp>
        <p:nvSpPr>
          <p:cNvPr id="39939" name="Rectangle 3"/>
          <p:cNvSpPr>
            <a:spLocks noGrp="1" noChangeArrowheads="1"/>
          </p:cNvSpPr>
          <p:nvPr>
            <p:ph type="body" idx="1"/>
          </p:nvPr>
        </p:nvSpPr>
        <p:spPr>
          <a:xfrm>
            <a:off x="858838" y="1795462"/>
            <a:ext cx="7928004" cy="4133867"/>
          </a:xfrm>
          <a:noFill/>
          <a:ln/>
        </p:spPr>
        <p:txBody>
          <a:bodyPr>
            <a:normAutofit/>
          </a:bodyPr>
          <a:lstStyle/>
          <a:p>
            <a:pPr lvl="1" algn="just">
              <a:lnSpc>
                <a:spcPct val="150000"/>
              </a:lnSpc>
            </a:pPr>
            <a:r>
              <a:rPr lang="fr-FR" dirty="0"/>
              <a:t>Pour modifier le nom d'une table, d'une vue, d'une séquence ou d'un synonyme, utilisez l'ordre RENAME.</a:t>
            </a:r>
          </a:p>
          <a:p>
            <a:pPr lvl="1" algn="just">
              <a:lnSpc>
                <a:spcPct val="150000"/>
              </a:lnSpc>
              <a:buFontTx/>
              <a:buNone/>
            </a:pPr>
            <a:endParaRPr lang="fr-FR" dirty="0"/>
          </a:p>
          <a:p>
            <a:pPr lvl="1" algn="just">
              <a:lnSpc>
                <a:spcPct val="150000"/>
              </a:lnSpc>
              <a:buFontTx/>
              <a:buNone/>
            </a:pPr>
            <a:endParaRPr lang="fr-FR" dirty="0"/>
          </a:p>
          <a:p>
            <a:pPr lvl="1" algn="just">
              <a:lnSpc>
                <a:spcPct val="150000"/>
              </a:lnSpc>
            </a:pPr>
            <a:r>
              <a:rPr lang="fr-FR" dirty="0"/>
              <a:t>Vous devez être propriétaire de l'objet.</a:t>
            </a:r>
          </a:p>
        </p:txBody>
      </p:sp>
      <p:grpSp>
        <p:nvGrpSpPr>
          <p:cNvPr id="6" name="Groupe 5"/>
          <p:cNvGrpSpPr/>
          <p:nvPr/>
        </p:nvGrpSpPr>
        <p:grpSpPr>
          <a:xfrm>
            <a:off x="1285852" y="3500438"/>
            <a:ext cx="7453313" cy="842962"/>
            <a:chOff x="971550" y="3128963"/>
            <a:chExt cx="7453313" cy="842962"/>
          </a:xfrm>
        </p:grpSpPr>
        <p:sp>
          <p:nvSpPr>
            <p:cNvPr id="39940" name="Rectangle 4"/>
            <p:cNvSpPr>
              <a:spLocks noChangeArrowheads="1"/>
            </p:cNvSpPr>
            <p:nvPr/>
          </p:nvSpPr>
          <p:spPr bwMode="blackWhite">
            <a:xfrm>
              <a:off x="971550" y="3206750"/>
              <a:ext cx="7453313" cy="7048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50000"/>
                </a:lnSpc>
                <a:spcBef>
                  <a:spcPct val="0"/>
                </a:spcBef>
                <a:tabLst>
                  <a:tab pos="1200150" algn="l"/>
                </a:tabLst>
              </a:pPr>
              <a:endParaRPr lang="fr-FR" sz="1800" b="1">
                <a:solidFill>
                  <a:srgbClr val="000000"/>
                </a:solidFill>
                <a:latin typeface="Courier New" pitchFamily="49" charset="0"/>
              </a:endParaRPr>
            </a:p>
            <a:p>
              <a:pPr algn="l">
                <a:lnSpc>
                  <a:spcPct val="150000"/>
                </a:lnSpc>
                <a:spcBef>
                  <a:spcPct val="0"/>
                </a:spcBef>
                <a:tabLst>
                  <a:tab pos="1200150" algn="l"/>
                </a:tabLst>
              </a:pPr>
              <a:endParaRPr lang="fr-FR" sz="1800" b="1">
                <a:solidFill>
                  <a:srgbClr val="000000"/>
                </a:solidFill>
                <a:latin typeface="Courier New" pitchFamily="49" charset="0"/>
              </a:endParaRPr>
            </a:p>
            <a:p>
              <a:pPr algn="l">
                <a:lnSpc>
                  <a:spcPct val="150000"/>
                </a:lnSpc>
                <a:spcBef>
                  <a:spcPct val="0"/>
                </a:spcBef>
                <a:tabLst>
                  <a:tab pos="1200150" algn="l"/>
                </a:tabLst>
              </a:pPr>
              <a:endParaRPr lang="fr-FR" sz="1800" b="1">
                <a:solidFill>
                  <a:srgbClr val="000000"/>
                </a:solidFill>
                <a:latin typeface="Courier New" pitchFamily="49" charset="0"/>
              </a:endParaRPr>
            </a:p>
          </p:txBody>
        </p:sp>
        <p:sp>
          <p:nvSpPr>
            <p:cNvPr id="39941" name="Rectangle 5"/>
            <p:cNvSpPr>
              <a:spLocks noChangeArrowheads="1"/>
            </p:cNvSpPr>
            <p:nvPr/>
          </p:nvSpPr>
          <p:spPr bwMode="blackWhite">
            <a:xfrm>
              <a:off x="1146175" y="3128963"/>
              <a:ext cx="5422900" cy="842962"/>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RENAME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a:t>
              </a:r>
              <a:r>
                <a:rPr lang="fr-FR" sz="1800" b="1" dirty="0">
                  <a:solidFill>
                    <a:srgbClr val="000000"/>
                  </a:solidFill>
                  <a:latin typeface="Courier New" pitchFamily="49" charset="0"/>
                </a:rPr>
                <a:t> </a:t>
              </a:r>
              <a:r>
                <a:rPr lang="fr-FR" sz="1800" b="1" dirty="0">
                  <a:solidFill>
                    <a:srgbClr val="FF0000"/>
                  </a:solidFill>
                  <a:latin typeface="Courier New" pitchFamily="49" charset="0"/>
                </a:rPr>
                <a:t>TO</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department</a:t>
              </a:r>
              <a:r>
                <a:rPr lang="fr-FR" sz="1800" b="1" dirty="0">
                  <a:solidFill>
                    <a:srgbClr val="000000"/>
                  </a:solidFill>
                  <a:latin typeface="Courier New" pitchFamily="49" charset="0"/>
                </a:rPr>
                <a:t>;</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renamed</a:t>
              </a:r>
              <a:r>
                <a:rPr lang="fr-FR" sz="1800" b="1" dirty="0">
                  <a:solidFill>
                    <a:srgbClr val="FF3300"/>
                  </a:solidFill>
                  <a:effectLst>
                    <a:outerShdw blurRad="38100" dist="38100" dir="2700000" algn="tl">
                      <a:srgbClr val="000000"/>
                    </a:outerShdw>
                  </a:effectLst>
                  <a:latin typeface="Courier New" pitchFamily="49" charset="0"/>
                </a:rPr>
                <a:t>.</a:t>
              </a:r>
            </a:p>
          </p:txBody>
        </p:sp>
      </p:gr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935038" y="76200"/>
            <a:ext cx="7299325" cy="657225"/>
          </a:xfrm>
          <a:noFill/>
          <a:ln/>
        </p:spPr>
        <p:txBody>
          <a:bodyPr>
            <a:normAutofit fontScale="90000"/>
          </a:bodyPr>
          <a:lstStyle/>
          <a:p>
            <a:r>
              <a:rPr lang="fr-FR"/>
              <a:t>Vider une Table</a:t>
            </a:r>
          </a:p>
        </p:txBody>
      </p:sp>
      <p:sp>
        <p:nvSpPr>
          <p:cNvPr id="41987" name="Rectangle 3"/>
          <p:cNvSpPr>
            <a:spLocks noGrp="1" noChangeArrowheads="1"/>
          </p:cNvSpPr>
          <p:nvPr>
            <p:ph type="body" idx="1"/>
          </p:nvPr>
        </p:nvSpPr>
        <p:spPr>
          <a:xfrm>
            <a:off x="858838" y="800100"/>
            <a:ext cx="7856566" cy="5219700"/>
          </a:xfrm>
          <a:noFill/>
          <a:ln/>
        </p:spPr>
        <p:txBody>
          <a:bodyPr>
            <a:normAutofit fontScale="92500"/>
          </a:bodyPr>
          <a:lstStyle/>
          <a:p>
            <a:pPr lvl="1" algn="just">
              <a:lnSpc>
                <a:spcPct val="200000"/>
              </a:lnSpc>
            </a:pPr>
            <a:r>
              <a:rPr lang="fr-FR" dirty="0"/>
              <a:t>L'ordre TRUNCATE TABLE :</a:t>
            </a:r>
          </a:p>
          <a:p>
            <a:pPr lvl="2" algn="just">
              <a:lnSpc>
                <a:spcPct val="200000"/>
              </a:lnSpc>
            </a:pPr>
            <a:r>
              <a:rPr lang="fr-FR" dirty="0"/>
              <a:t>Supprime toutes les lignes d'une table</a:t>
            </a:r>
          </a:p>
          <a:p>
            <a:pPr lvl="2" algn="just">
              <a:lnSpc>
                <a:spcPct val="200000"/>
              </a:lnSpc>
            </a:pPr>
            <a:r>
              <a:rPr lang="fr-FR" dirty="0"/>
              <a:t>Libère l'espace de stockage utilisé par la table</a:t>
            </a:r>
          </a:p>
          <a:p>
            <a:pPr lvl="2" algn="just">
              <a:lnSpc>
                <a:spcPct val="200000"/>
              </a:lnSpc>
              <a:buFontTx/>
              <a:buNone/>
            </a:pPr>
            <a:endParaRPr lang="fr-FR" dirty="0"/>
          </a:p>
          <a:p>
            <a:pPr lvl="1" algn="just">
              <a:lnSpc>
                <a:spcPct val="200000"/>
              </a:lnSpc>
              <a:buFontTx/>
              <a:buNone/>
            </a:pPr>
            <a:endParaRPr lang="fr-FR" sz="1600" dirty="0"/>
          </a:p>
          <a:p>
            <a:pPr lvl="1" algn="just">
              <a:lnSpc>
                <a:spcPct val="200000"/>
              </a:lnSpc>
            </a:pPr>
            <a:r>
              <a:rPr lang="fr-FR" dirty="0"/>
              <a:t>Vous ne pouvez pas annuler un ordre TRUNCATE</a:t>
            </a:r>
          </a:p>
          <a:p>
            <a:pPr lvl="1" algn="just">
              <a:lnSpc>
                <a:spcPct val="200000"/>
              </a:lnSpc>
            </a:pPr>
            <a:r>
              <a:rPr lang="fr-FR" dirty="0"/>
              <a:t>Vous pouvez aussi utiliser l'ordre DELETE pour supprimer des lignes</a:t>
            </a:r>
          </a:p>
        </p:txBody>
      </p:sp>
      <p:grpSp>
        <p:nvGrpSpPr>
          <p:cNvPr id="6" name="Groupe 5"/>
          <p:cNvGrpSpPr/>
          <p:nvPr/>
        </p:nvGrpSpPr>
        <p:grpSpPr>
          <a:xfrm>
            <a:off x="1142976" y="2857496"/>
            <a:ext cx="7510463" cy="938213"/>
            <a:chOff x="914400" y="3184525"/>
            <a:chExt cx="7510463" cy="938213"/>
          </a:xfrm>
        </p:grpSpPr>
        <p:sp>
          <p:nvSpPr>
            <p:cNvPr id="41988" name="Rectangle 4"/>
            <p:cNvSpPr>
              <a:spLocks noChangeArrowheads="1"/>
            </p:cNvSpPr>
            <p:nvPr/>
          </p:nvSpPr>
          <p:spPr bwMode="blackWhite">
            <a:xfrm>
              <a:off x="914400" y="3278188"/>
              <a:ext cx="7510463" cy="766762"/>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50000"/>
                </a:lnSpc>
                <a:spcBef>
                  <a:spcPct val="0"/>
                </a:spcBef>
                <a:tabLst>
                  <a:tab pos="1200150" algn="l"/>
                </a:tabLst>
              </a:pPr>
              <a:endParaRPr lang="fr-FR" sz="1800" b="1">
                <a:solidFill>
                  <a:srgbClr val="000000"/>
                </a:solidFill>
                <a:latin typeface="Courier New" pitchFamily="49" charset="0"/>
              </a:endParaRPr>
            </a:p>
            <a:p>
              <a:pPr algn="l">
                <a:lnSpc>
                  <a:spcPct val="150000"/>
                </a:lnSpc>
                <a:spcBef>
                  <a:spcPct val="0"/>
                </a:spcBef>
                <a:tabLst>
                  <a:tab pos="1200150" algn="l"/>
                </a:tabLst>
              </a:pPr>
              <a:endParaRPr lang="fr-FR" sz="1800" b="1">
                <a:solidFill>
                  <a:srgbClr val="000000"/>
                </a:solidFill>
                <a:latin typeface="Courier New" pitchFamily="49" charset="0"/>
              </a:endParaRPr>
            </a:p>
            <a:p>
              <a:pPr algn="l">
                <a:lnSpc>
                  <a:spcPct val="150000"/>
                </a:lnSpc>
                <a:spcBef>
                  <a:spcPct val="0"/>
                </a:spcBef>
                <a:tabLst>
                  <a:tab pos="1200150" algn="l"/>
                </a:tabLst>
              </a:pPr>
              <a:endParaRPr lang="fr-FR" sz="1800" b="1">
                <a:solidFill>
                  <a:srgbClr val="000000"/>
                </a:solidFill>
                <a:latin typeface="Courier New" pitchFamily="49" charset="0"/>
              </a:endParaRPr>
            </a:p>
          </p:txBody>
        </p:sp>
        <p:sp>
          <p:nvSpPr>
            <p:cNvPr id="41989" name="Rectangle 5"/>
            <p:cNvSpPr>
              <a:spLocks noChangeArrowheads="1"/>
            </p:cNvSpPr>
            <p:nvPr/>
          </p:nvSpPr>
          <p:spPr bwMode="blackWhite">
            <a:xfrm>
              <a:off x="1039813" y="3184525"/>
              <a:ext cx="5957887" cy="938213"/>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TRUNCATE</a:t>
              </a:r>
              <a:r>
                <a:rPr lang="fr-FR" sz="1800" b="1" dirty="0">
                  <a:solidFill>
                    <a:srgbClr val="000000"/>
                  </a:solidFill>
                  <a:latin typeface="Courier New" pitchFamily="49" charset="0"/>
                </a:rPr>
                <a:t> </a:t>
              </a:r>
              <a:r>
                <a:rPr lang="fr-FR" sz="1800" b="1" dirty="0">
                  <a:solidFill>
                    <a:srgbClr val="FF0000"/>
                  </a:solidFill>
                  <a:latin typeface="Courier New" pitchFamily="49" charset="0"/>
                </a:rPr>
                <a:t>TABLE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department</a:t>
              </a:r>
              <a:r>
                <a:rPr lang="fr-FR" sz="1800" b="1" dirty="0">
                  <a:solidFill>
                    <a:srgbClr val="000000"/>
                  </a:solidFill>
                  <a:latin typeface="Courier New" pitchFamily="49" charset="0"/>
                </a:rPr>
                <a:t>;</a:t>
              </a:r>
              <a:endParaRPr lang="fr-FR" sz="1800" b="1" dirty="0">
                <a:solidFill>
                  <a:srgbClr val="000000"/>
                </a:solidFill>
                <a:effectLst>
                  <a:outerShdw blurRad="38100" dist="38100" dir="2700000" algn="tl">
                    <a:srgbClr val="FFFFFF"/>
                  </a:outerShdw>
                </a:effectLst>
                <a:latin typeface="Courier New" pitchFamily="49" charset="0"/>
              </a:endParaRP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truncated</a:t>
              </a:r>
              <a:r>
                <a:rPr lang="fr-FR" sz="1800" b="1" dirty="0">
                  <a:solidFill>
                    <a:srgbClr val="FF3300"/>
                  </a:solidFill>
                  <a:effectLst>
                    <a:outerShdw blurRad="38100" dist="38100" dir="2700000" algn="tl">
                      <a:srgbClr val="000000"/>
                    </a:outerShdw>
                  </a:effectLst>
                  <a:latin typeface="Courier New" pitchFamily="49" charset="0"/>
                </a:rPr>
                <a:t>.</a:t>
              </a:r>
            </a:p>
          </p:txBody>
        </p:sp>
      </p:gr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922338" y="139700"/>
            <a:ext cx="7299325" cy="787400"/>
          </a:xfrm>
          <a:noFill/>
          <a:ln/>
        </p:spPr>
        <p:txBody>
          <a:bodyPr/>
          <a:lstStyle/>
          <a:p>
            <a:r>
              <a:rPr lang="fr-FR" dirty="0"/>
              <a:t>Les  Contraintes</a:t>
            </a:r>
          </a:p>
        </p:txBody>
      </p:sp>
      <p:sp>
        <p:nvSpPr>
          <p:cNvPr id="9219" name="Rectangle 3"/>
          <p:cNvSpPr>
            <a:spLocks noGrp="1" noChangeArrowheads="1"/>
          </p:cNvSpPr>
          <p:nvPr>
            <p:ph type="body" idx="1"/>
          </p:nvPr>
        </p:nvSpPr>
        <p:spPr>
          <a:xfrm>
            <a:off x="858838" y="1016000"/>
            <a:ext cx="8142318" cy="4818063"/>
          </a:xfrm>
          <a:noFill/>
          <a:ln/>
        </p:spPr>
        <p:txBody>
          <a:bodyPr>
            <a:normAutofit fontScale="92500" lnSpcReduction="10000"/>
          </a:bodyPr>
          <a:lstStyle/>
          <a:p>
            <a:pPr lvl="1" algn="just">
              <a:lnSpc>
                <a:spcPct val="150000"/>
              </a:lnSpc>
            </a:pPr>
            <a:r>
              <a:rPr lang="fr-FR" dirty="0"/>
              <a:t>Les contraintes contrôlent des règles de gestion au niveau d'une table.</a:t>
            </a:r>
          </a:p>
          <a:p>
            <a:pPr lvl="1" algn="just">
              <a:lnSpc>
                <a:spcPct val="150000"/>
              </a:lnSpc>
            </a:pPr>
            <a:r>
              <a:rPr lang="fr-FR" dirty="0"/>
              <a:t>Les contraintes empêchent la suppression d'une table lorsqu'il existe des dépendances.</a:t>
            </a:r>
          </a:p>
          <a:p>
            <a:pPr lvl="1" algn="just">
              <a:lnSpc>
                <a:spcPct val="150000"/>
              </a:lnSpc>
            </a:pPr>
            <a:r>
              <a:rPr lang="fr-FR" dirty="0"/>
              <a:t>Types de contraintes valides dans  Oracle :</a:t>
            </a:r>
          </a:p>
          <a:p>
            <a:pPr lvl="2" algn="just">
              <a:lnSpc>
                <a:spcPct val="150000"/>
              </a:lnSpc>
              <a:spcBef>
                <a:spcPct val="10000"/>
              </a:spcBef>
            </a:pPr>
            <a:r>
              <a:rPr lang="fr-FR" b="1" dirty="0">
                <a:solidFill>
                  <a:srgbClr val="FF0000"/>
                </a:solidFill>
              </a:rPr>
              <a:t>NOT NULL</a:t>
            </a:r>
          </a:p>
          <a:p>
            <a:pPr lvl="2" algn="just">
              <a:lnSpc>
                <a:spcPct val="150000"/>
              </a:lnSpc>
              <a:spcBef>
                <a:spcPct val="10000"/>
              </a:spcBef>
            </a:pPr>
            <a:r>
              <a:rPr lang="fr-FR" b="1" dirty="0">
                <a:solidFill>
                  <a:srgbClr val="FF0000"/>
                </a:solidFill>
              </a:rPr>
              <a:t>UNIQUE</a:t>
            </a:r>
          </a:p>
          <a:p>
            <a:pPr lvl="2" algn="just">
              <a:lnSpc>
                <a:spcPct val="150000"/>
              </a:lnSpc>
              <a:spcBef>
                <a:spcPct val="10000"/>
              </a:spcBef>
            </a:pPr>
            <a:r>
              <a:rPr lang="fr-FR" b="1" dirty="0">
                <a:solidFill>
                  <a:srgbClr val="FF0000"/>
                </a:solidFill>
              </a:rPr>
              <a:t>PRIMARY KEY</a:t>
            </a:r>
          </a:p>
          <a:p>
            <a:pPr lvl="2" algn="just">
              <a:lnSpc>
                <a:spcPct val="150000"/>
              </a:lnSpc>
              <a:spcBef>
                <a:spcPct val="10000"/>
              </a:spcBef>
            </a:pPr>
            <a:r>
              <a:rPr lang="fr-FR" b="1" dirty="0">
                <a:solidFill>
                  <a:srgbClr val="FF0000"/>
                </a:solidFill>
              </a:rPr>
              <a:t>FOREIGN KEY</a:t>
            </a:r>
          </a:p>
          <a:p>
            <a:pPr lvl="2" algn="just">
              <a:lnSpc>
                <a:spcPct val="150000"/>
              </a:lnSpc>
              <a:spcBef>
                <a:spcPct val="10000"/>
              </a:spcBef>
            </a:pPr>
            <a:r>
              <a:rPr lang="fr-FR" b="1" dirty="0">
                <a:solidFill>
                  <a:srgbClr val="FF0000"/>
                </a:solidFill>
              </a:rPr>
              <a:t>CHECK</a:t>
            </a:r>
          </a:p>
        </p:txBody>
      </p:sp>
      <p:sp>
        <p:nvSpPr>
          <p:cNvPr id="9220" name="Arc 4"/>
          <p:cNvSpPr>
            <a:spLocks/>
          </p:cNvSpPr>
          <p:nvPr/>
        </p:nvSpPr>
        <p:spPr bwMode="ltGray">
          <a:xfrm>
            <a:off x="5459413" y="2813050"/>
            <a:ext cx="211137" cy="225425"/>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9525" cap="rnd">
            <a:noFill/>
            <a:round/>
            <a:headEnd type="none" w="sm" len="sm"/>
            <a:tailEnd type="none" w="sm" len="sm"/>
          </a:ln>
          <a:effectLst/>
        </p:spPr>
        <p:txBody>
          <a:bodyPr/>
          <a:lstStyle/>
          <a:p>
            <a:endParaRPr lang="fr-F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blackWhite">
          <a:xfrm>
            <a:off x="804863" y="1609725"/>
            <a:ext cx="7391400" cy="3609975"/>
          </a:xfrm>
          <a:prstGeom prst="rect">
            <a:avLst/>
          </a:prstGeom>
          <a:solidFill>
            <a:srgbClr val="FFCC99"/>
          </a:solidFill>
          <a:ln w="25400">
            <a:solidFill>
              <a:srgbClr val="000000"/>
            </a:solidFill>
            <a:miter lim="800000"/>
            <a:headEnd/>
            <a:tailEnd/>
          </a:ln>
          <a:effectLst/>
        </p:spPr>
        <p:txBody>
          <a:bodyPr wrap="none" anchor="ctr"/>
          <a:lstStyle/>
          <a:p>
            <a:endParaRPr lang="fr-FR"/>
          </a:p>
        </p:txBody>
      </p:sp>
      <p:sp>
        <p:nvSpPr>
          <p:cNvPr id="9219" name="Rectangle 3"/>
          <p:cNvSpPr>
            <a:spLocks noGrp="1" noChangeArrowheads="1"/>
          </p:cNvSpPr>
          <p:nvPr>
            <p:ph type="title"/>
          </p:nvPr>
        </p:nvSpPr>
        <p:spPr>
          <a:xfrm>
            <a:off x="642910" y="357166"/>
            <a:ext cx="8001056" cy="881063"/>
          </a:xfrm>
          <a:noFill/>
          <a:ln/>
        </p:spPr>
        <p:txBody>
          <a:bodyPr>
            <a:noAutofit/>
          </a:bodyPr>
          <a:lstStyle/>
          <a:p>
            <a:r>
              <a:rPr lang="fr-FR" sz="4000" dirty="0"/>
              <a:t>Objets d'une Base de </a:t>
            </a:r>
            <a:r>
              <a:rPr lang="fr-FR" sz="4000" dirty="0" smtClean="0"/>
              <a:t>données</a:t>
            </a:r>
            <a:endParaRPr lang="fr-FR" sz="4000" dirty="0"/>
          </a:p>
        </p:txBody>
      </p:sp>
      <p:sp>
        <p:nvSpPr>
          <p:cNvPr id="9220" name="Line 4"/>
          <p:cNvSpPr>
            <a:spLocks noChangeShapeType="1"/>
          </p:cNvSpPr>
          <p:nvPr/>
        </p:nvSpPr>
        <p:spPr bwMode="auto">
          <a:xfrm flipV="1">
            <a:off x="804863" y="3009900"/>
            <a:ext cx="7412037" cy="1588"/>
          </a:xfrm>
          <a:prstGeom prst="line">
            <a:avLst/>
          </a:prstGeom>
          <a:noFill/>
          <a:ln w="12700">
            <a:solidFill>
              <a:srgbClr val="000000"/>
            </a:solidFill>
            <a:round/>
            <a:headEnd type="none" w="sm" len="sm"/>
            <a:tailEnd type="none" w="sm" len="sm"/>
          </a:ln>
          <a:effectLst/>
        </p:spPr>
        <p:txBody>
          <a:bodyPr/>
          <a:lstStyle/>
          <a:p>
            <a:endParaRPr lang="fr-FR"/>
          </a:p>
        </p:txBody>
      </p:sp>
      <p:sp>
        <p:nvSpPr>
          <p:cNvPr id="9221" name="Line 5"/>
          <p:cNvSpPr>
            <a:spLocks noChangeShapeType="1"/>
          </p:cNvSpPr>
          <p:nvPr/>
        </p:nvSpPr>
        <p:spPr bwMode="auto">
          <a:xfrm>
            <a:off x="819150" y="3792538"/>
            <a:ext cx="7372350" cy="4762"/>
          </a:xfrm>
          <a:prstGeom prst="line">
            <a:avLst/>
          </a:prstGeom>
          <a:noFill/>
          <a:ln w="12700">
            <a:solidFill>
              <a:srgbClr val="000000"/>
            </a:solidFill>
            <a:round/>
            <a:headEnd type="none" w="sm" len="sm"/>
            <a:tailEnd type="none" w="sm" len="sm"/>
          </a:ln>
          <a:effectLst/>
        </p:spPr>
        <p:txBody>
          <a:bodyPr/>
          <a:lstStyle/>
          <a:p>
            <a:endParaRPr lang="fr-FR"/>
          </a:p>
        </p:txBody>
      </p:sp>
      <p:sp>
        <p:nvSpPr>
          <p:cNvPr id="9222" name="Line 6"/>
          <p:cNvSpPr>
            <a:spLocks noChangeShapeType="1"/>
          </p:cNvSpPr>
          <p:nvPr/>
        </p:nvSpPr>
        <p:spPr bwMode="auto">
          <a:xfrm flipV="1">
            <a:off x="811213" y="4318000"/>
            <a:ext cx="7392987" cy="4763"/>
          </a:xfrm>
          <a:prstGeom prst="line">
            <a:avLst/>
          </a:prstGeom>
          <a:noFill/>
          <a:ln w="12700">
            <a:solidFill>
              <a:srgbClr val="000000"/>
            </a:solidFill>
            <a:round/>
            <a:headEnd type="none" w="sm" len="sm"/>
            <a:tailEnd type="none" w="sm" len="sm"/>
          </a:ln>
          <a:effectLst/>
        </p:spPr>
        <p:txBody>
          <a:bodyPr/>
          <a:lstStyle/>
          <a:p>
            <a:endParaRPr lang="fr-FR"/>
          </a:p>
        </p:txBody>
      </p:sp>
      <p:sp>
        <p:nvSpPr>
          <p:cNvPr id="9223" name="Line 7"/>
          <p:cNvSpPr>
            <a:spLocks noChangeShapeType="1"/>
          </p:cNvSpPr>
          <p:nvPr/>
        </p:nvSpPr>
        <p:spPr bwMode="auto">
          <a:xfrm flipV="1">
            <a:off x="820738" y="4749800"/>
            <a:ext cx="7396162" cy="3175"/>
          </a:xfrm>
          <a:prstGeom prst="line">
            <a:avLst/>
          </a:prstGeom>
          <a:noFill/>
          <a:ln w="12700">
            <a:solidFill>
              <a:srgbClr val="000000"/>
            </a:solidFill>
            <a:round/>
            <a:headEnd type="none" w="sm" len="sm"/>
            <a:tailEnd type="none" w="sm" len="sm"/>
          </a:ln>
          <a:effectLst/>
        </p:spPr>
        <p:txBody>
          <a:bodyPr/>
          <a:lstStyle/>
          <a:p>
            <a:endParaRPr lang="fr-FR"/>
          </a:p>
        </p:txBody>
      </p:sp>
      <p:sp>
        <p:nvSpPr>
          <p:cNvPr id="9224" name="Line 8"/>
          <p:cNvSpPr>
            <a:spLocks noChangeShapeType="1"/>
          </p:cNvSpPr>
          <p:nvPr/>
        </p:nvSpPr>
        <p:spPr bwMode="auto">
          <a:xfrm flipV="1">
            <a:off x="806450" y="2159000"/>
            <a:ext cx="7385050" cy="6350"/>
          </a:xfrm>
          <a:prstGeom prst="line">
            <a:avLst/>
          </a:prstGeom>
          <a:noFill/>
          <a:ln w="50800">
            <a:solidFill>
              <a:srgbClr val="000000"/>
            </a:solidFill>
            <a:round/>
            <a:headEnd type="none" w="sm" len="sm"/>
            <a:tailEnd type="none" w="sm" len="sm"/>
          </a:ln>
          <a:effectLst/>
        </p:spPr>
        <p:txBody>
          <a:bodyPr/>
          <a:lstStyle/>
          <a:p>
            <a:endParaRPr lang="fr-FR"/>
          </a:p>
        </p:txBody>
      </p:sp>
      <p:sp>
        <p:nvSpPr>
          <p:cNvPr id="9225" name="Line 9"/>
          <p:cNvSpPr>
            <a:spLocks noChangeShapeType="1"/>
          </p:cNvSpPr>
          <p:nvPr/>
        </p:nvSpPr>
        <p:spPr bwMode="auto">
          <a:xfrm flipV="1">
            <a:off x="2425700" y="1651000"/>
            <a:ext cx="3175" cy="3568700"/>
          </a:xfrm>
          <a:prstGeom prst="line">
            <a:avLst/>
          </a:prstGeom>
          <a:noFill/>
          <a:ln w="12700">
            <a:solidFill>
              <a:srgbClr val="000000"/>
            </a:solidFill>
            <a:round/>
            <a:headEnd type="none" w="sm" len="sm"/>
            <a:tailEnd type="none" w="sm" len="sm"/>
          </a:ln>
          <a:effectLst/>
        </p:spPr>
        <p:txBody>
          <a:bodyPr/>
          <a:lstStyle/>
          <a:p>
            <a:endParaRPr lang="fr-FR"/>
          </a:p>
        </p:txBody>
      </p:sp>
      <p:sp>
        <p:nvSpPr>
          <p:cNvPr id="9226" name="Rectangle 10"/>
          <p:cNvSpPr>
            <a:spLocks noChangeArrowheads="1"/>
          </p:cNvSpPr>
          <p:nvPr/>
        </p:nvSpPr>
        <p:spPr bwMode="ltGray">
          <a:xfrm>
            <a:off x="819150" y="2189163"/>
            <a:ext cx="7345363" cy="819150"/>
          </a:xfrm>
          <a:prstGeom prst="rect">
            <a:avLst/>
          </a:prstGeom>
          <a:solidFill>
            <a:srgbClr val="FF5050">
              <a:alpha val="50000"/>
            </a:srgbClr>
          </a:solidFill>
          <a:ln w="9525">
            <a:noFill/>
            <a:miter lim="800000"/>
            <a:headEnd/>
            <a:tailEnd/>
          </a:ln>
          <a:effectLst/>
        </p:spPr>
        <p:txBody>
          <a:bodyPr wrap="none" anchor="ctr"/>
          <a:lstStyle/>
          <a:p>
            <a:endParaRPr lang="fr-FR"/>
          </a:p>
        </p:txBody>
      </p:sp>
      <p:sp>
        <p:nvSpPr>
          <p:cNvPr id="9227" name="Rectangle 11"/>
          <p:cNvSpPr>
            <a:spLocks noChangeArrowheads="1"/>
          </p:cNvSpPr>
          <p:nvPr/>
        </p:nvSpPr>
        <p:spPr bwMode="blackWhite">
          <a:xfrm>
            <a:off x="830263" y="1631950"/>
            <a:ext cx="7364412" cy="3610861"/>
          </a:xfrm>
          <a:prstGeom prst="rect">
            <a:avLst/>
          </a:prstGeom>
          <a:noFill/>
          <a:ln w="9525">
            <a:noFill/>
            <a:miter lim="800000"/>
            <a:headEnd/>
            <a:tailEnd/>
          </a:ln>
          <a:effectLst/>
        </p:spPr>
        <p:txBody>
          <a:bodyPr wrap="square" lIns="92075" tIns="46038" rIns="92075" bIns="46038">
            <a:spAutoFit/>
          </a:bodyPr>
          <a:lstStyle/>
          <a:p>
            <a:pPr marL="114300" algn="l" defTabSz="919163">
              <a:lnSpc>
                <a:spcPct val="150000"/>
              </a:lnSpc>
              <a:spcBef>
                <a:spcPct val="0"/>
              </a:spcBef>
              <a:tabLst>
                <a:tab pos="1658938" algn="l"/>
              </a:tabLst>
            </a:pPr>
            <a:r>
              <a:rPr lang="fr-FR" sz="1800" b="1" dirty="0">
                <a:solidFill>
                  <a:srgbClr val="000000"/>
                </a:solidFill>
                <a:latin typeface="Arial" pitchFamily="34" charset="0"/>
              </a:rPr>
              <a:t>Objet	Description</a:t>
            </a:r>
          </a:p>
          <a:p>
            <a:pPr marL="114300" algn="l" defTabSz="919163">
              <a:lnSpc>
                <a:spcPct val="150000"/>
              </a:lnSpc>
              <a:spcBef>
                <a:spcPct val="0"/>
              </a:spcBef>
              <a:tabLst>
                <a:tab pos="1658938" algn="l"/>
              </a:tabLst>
            </a:pPr>
            <a:r>
              <a:rPr lang="fr-FR" sz="1800" dirty="0">
                <a:solidFill>
                  <a:srgbClr val="000000"/>
                </a:solidFill>
                <a:latin typeface="Arial" pitchFamily="34" charset="0"/>
              </a:rPr>
              <a:t>Table	Unité de stockage élémentaire, composée de 	</a:t>
            </a:r>
            <a:r>
              <a:rPr lang="fr-FR" sz="1800" dirty="0" smtClean="0">
                <a:solidFill>
                  <a:srgbClr val="000000"/>
                </a:solidFill>
                <a:latin typeface="Arial" pitchFamily="34" charset="0"/>
              </a:rPr>
              <a:t>lignes                 	et </a:t>
            </a:r>
            <a:r>
              <a:rPr lang="fr-FR" sz="1800" dirty="0">
                <a:solidFill>
                  <a:srgbClr val="000000"/>
                </a:solidFill>
                <a:latin typeface="Arial" pitchFamily="34" charset="0"/>
              </a:rPr>
              <a:t>de colonnes	</a:t>
            </a:r>
            <a:r>
              <a:rPr lang="fr-FR" sz="1800" dirty="0" smtClean="0">
                <a:solidFill>
                  <a:srgbClr val="000000"/>
                </a:solidFill>
                <a:latin typeface="Arial" pitchFamily="34" charset="0"/>
              </a:rPr>
              <a:t>  </a:t>
            </a:r>
            <a:endParaRPr lang="fr-FR" sz="1800" dirty="0">
              <a:solidFill>
                <a:srgbClr val="000000"/>
              </a:solidFill>
              <a:latin typeface="Arial" pitchFamily="34" charset="0"/>
            </a:endParaRPr>
          </a:p>
          <a:p>
            <a:pPr marL="114300" algn="l" defTabSz="919163">
              <a:lnSpc>
                <a:spcPct val="150000"/>
              </a:lnSpc>
              <a:spcBef>
                <a:spcPct val="0"/>
              </a:spcBef>
              <a:tabLst>
                <a:tab pos="1658938" algn="l"/>
              </a:tabLst>
            </a:pPr>
            <a:r>
              <a:rPr lang="fr-FR" sz="1800" dirty="0">
                <a:solidFill>
                  <a:srgbClr val="000000"/>
                </a:solidFill>
                <a:latin typeface="Arial" pitchFamily="34" charset="0"/>
              </a:rPr>
              <a:t>Vue 	Représente de manière logique des sous-groupes 	de données issues d'une ou plusieurs tables </a:t>
            </a:r>
          </a:p>
          <a:p>
            <a:pPr marL="114300" algn="l" defTabSz="919163">
              <a:lnSpc>
                <a:spcPct val="150000"/>
              </a:lnSpc>
              <a:spcBef>
                <a:spcPct val="0"/>
              </a:spcBef>
              <a:tabLst>
                <a:tab pos="1658938" algn="l"/>
              </a:tabLst>
            </a:pPr>
            <a:r>
              <a:rPr lang="fr-FR" sz="1800" dirty="0">
                <a:solidFill>
                  <a:srgbClr val="000000"/>
                </a:solidFill>
                <a:latin typeface="Arial" pitchFamily="34" charset="0"/>
              </a:rPr>
              <a:t>Séquence 	Génère des valeurs de clés primaires</a:t>
            </a:r>
          </a:p>
          <a:p>
            <a:pPr marL="114300" algn="l" defTabSz="919163">
              <a:lnSpc>
                <a:spcPct val="150000"/>
              </a:lnSpc>
              <a:spcBef>
                <a:spcPct val="35000"/>
              </a:spcBef>
              <a:tabLst>
                <a:tab pos="1658938" algn="l"/>
              </a:tabLst>
            </a:pPr>
            <a:r>
              <a:rPr lang="fr-FR" sz="1800" dirty="0">
                <a:solidFill>
                  <a:srgbClr val="000000"/>
                </a:solidFill>
                <a:latin typeface="Arial" pitchFamily="34" charset="0"/>
              </a:rPr>
              <a:t>Index	Améliore les performances de certaines requêtes</a:t>
            </a:r>
          </a:p>
          <a:p>
            <a:pPr marL="114300" algn="l" defTabSz="919163">
              <a:lnSpc>
                <a:spcPct val="150000"/>
              </a:lnSpc>
              <a:spcBef>
                <a:spcPct val="35000"/>
              </a:spcBef>
              <a:tabLst>
                <a:tab pos="1658938" algn="l"/>
              </a:tabLst>
            </a:pPr>
            <a:r>
              <a:rPr lang="fr-FR" sz="1800" dirty="0">
                <a:solidFill>
                  <a:srgbClr val="000000"/>
                </a:solidFill>
                <a:latin typeface="Arial" pitchFamily="34" charset="0"/>
              </a:rPr>
              <a:t>Synonyme	Permet de donner un autre nom à un objet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226"/>
                                        </p:tgtEl>
                                        <p:attrNameLst>
                                          <p:attrName>style.visibility</p:attrName>
                                        </p:attrNameLst>
                                      </p:cBhvr>
                                      <p:to>
                                        <p:strVal val="visible"/>
                                      </p:to>
                                    </p:set>
                                    <p:animEffect transition="in" filter="wipe(up)">
                                      <p:cBhvr>
                                        <p:cTn id="7" dur="50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127000"/>
            <a:ext cx="9142413" cy="1158860"/>
          </a:xfrm>
          <a:noFill/>
          <a:ln/>
        </p:spPr>
        <p:txBody>
          <a:bodyPr>
            <a:normAutofit fontScale="90000"/>
          </a:bodyPr>
          <a:lstStyle/>
          <a:p>
            <a:pPr algn="ctr"/>
            <a:r>
              <a:rPr lang="fr-FR" dirty="0"/>
              <a:t>Conventions Applicables </a:t>
            </a:r>
            <a:br>
              <a:rPr lang="fr-FR" dirty="0"/>
            </a:br>
            <a:r>
              <a:rPr lang="fr-FR" dirty="0"/>
              <a:t>aux Contraintes</a:t>
            </a:r>
          </a:p>
        </p:txBody>
      </p:sp>
      <p:sp>
        <p:nvSpPr>
          <p:cNvPr id="11267" name="Rectangle 3"/>
          <p:cNvSpPr>
            <a:spLocks noGrp="1" noChangeArrowheads="1"/>
          </p:cNvSpPr>
          <p:nvPr>
            <p:ph type="body" idx="1"/>
          </p:nvPr>
        </p:nvSpPr>
        <p:spPr>
          <a:xfrm>
            <a:off x="357158" y="1285860"/>
            <a:ext cx="8585200" cy="4902200"/>
          </a:xfrm>
          <a:noFill/>
          <a:ln/>
        </p:spPr>
        <p:txBody>
          <a:bodyPr>
            <a:normAutofit lnSpcReduction="10000"/>
          </a:bodyPr>
          <a:lstStyle/>
          <a:p>
            <a:pPr lvl="1">
              <a:lnSpc>
                <a:spcPct val="150000"/>
              </a:lnSpc>
            </a:pPr>
            <a:r>
              <a:rPr lang="fr-FR" dirty="0"/>
              <a:t>Si vous ne nommez pas une contrainte, Oracle8 Server créera un nom au format  </a:t>
            </a:r>
            <a:r>
              <a:rPr lang="fr-FR" dirty="0" err="1"/>
              <a:t>SYS_C</a:t>
            </a:r>
            <a:r>
              <a:rPr lang="fr-FR" i="1" dirty="0" err="1"/>
              <a:t>n</a:t>
            </a:r>
            <a:r>
              <a:rPr lang="fr-FR" dirty="0"/>
              <a:t>.</a:t>
            </a:r>
          </a:p>
          <a:p>
            <a:pPr lvl="1">
              <a:lnSpc>
                <a:spcPct val="150000"/>
              </a:lnSpc>
            </a:pPr>
            <a:r>
              <a:rPr lang="fr-FR" dirty="0"/>
              <a:t>Vous pouvez créer une contrainte :</a:t>
            </a:r>
          </a:p>
          <a:p>
            <a:pPr lvl="2">
              <a:lnSpc>
                <a:spcPct val="150000"/>
              </a:lnSpc>
            </a:pPr>
            <a:r>
              <a:rPr lang="fr-FR" dirty="0"/>
              <a:t>En même temps que la création de la table</a:t>
            </a:r>
          </a:p>
          <a:p>
            <a:pPr lvl="2">
              <a:lnSpc>
                <a:spcPct val="150000"/>
              </a:lnSpc>
            </a:pPr>
            <a:r>
              <a:rPr lang="fr-FR" dirty="0"/>
              <a:t>Une fois que la table est créée</a:t>
            </a:r>
          </a:p>
          <a:p>
            <a:pPr lvl="1">
              <a:lnSpc>
                <a:spcPct val="150000"/>
              </a:lnSpc>
            </a:pPr>
            <a:r>
              <a:rPr lang="fr-FR" dirty="0"/>
              <a:t>Définissez une contrainte peut être définie au niveau table ou colonne.</a:t>
            </a:r>
          </a:p>
          <a:p>
            <a:pPr lvl="1">
              <a:lnSpc>
                <a:spcPct val="150000"/>
              </a:lnSpc>
            </a:pPr>
            <a:r>
              <a:rPr lang="fr-FR" dirty="0"/>
              <a:t>Consulter le dictionnaire de données pour retrouver une contrainte.</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p:spPr>
        <p:txBody>
          <a:bodyPr/>
          <a:lstStyle/>
          <a:p>
            <a:r>
              <a:rPr lang="fr-FR"/>
              <a:t>Les Contraintes</a:t>
            </a:r>
          </a:p>
        </p:txBody>
      </p:sp>
      <p:grpSp>
        <p:nvGrpSpPr>
          <p:cNvPr id="2" name="Group 5"/>
          <p:cNvGrpSpPr>
            <a:grpSpLocks/>
          </p:cNvGrpSpPr>
          <p:nvPr/>
        </p:nvGrpSpPr>
        <p:grpSpPr bwMode="auto">
          <a:xfrm>
            <a:off x="966788" y="1517650"/>
            <a:ext cx="7758112" cy="1606550"/>
            <a:chOff x="609" y="956"/>
            <a:chExt cx="4887" cy="1012"/>
          </a:xfrm>
        </p:grpSpPr>
        <p:sp>
          <p:nvSpPr>
            <p:cNvPr id="13315" name="Rectangle 3"/>
            <p:cNvSpPr>
              <a:spLocks noChangeArrowheads="1"/>
            </p:cNvSpPr>
            <p:nvPr/>
          </p:nvSpPr>
          <p:spPr bwMode="blackWhite">
            <a:xfrm>
              <a:off x="609" y="957"/>
              <a:ext cx="4767" cy="996"/>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endParaRPr lang="fr-FR" sz="1800" b="1">
                <a:solidFill>
                  <a:srgbClr val="000000"/>
                </a:solidFill>
                <a:latin typeface="Courier New" pitchFamily="49" charset="0"/>
              </a:endParaRPr>
            </a:p>
            <a:p>
              <a:pPr algn="l">
                <a:lnSpc>
                  <a:spcPct val="100000"/>
                </a:lnSpc>
                <a:spcBef>
                  <a:spcPct val="0"/>
                </a:spcBef>
                <a:tabLst>
                  <a:tab pos="1200150" algn="l"/>
                </a:tabLst>
              </a:pPr>
              <a:endParaRPr lang="fr-FR" sz="1800" b="1">
                <a:solidFill>
                  <a:srgbClr val="000000"/>
                </a:solidFill>
                <a:latin typeface="Courier New" pitchFamily="49" charset="0"/>
              </a:endParaRPr>
            </a:p>
            <a:p>
              <a:pPr algn="l">
                <a:lnSpc>
                  <a:spcPct val="100000"/>
                </a:lnSpc>
                <a:spcBef>
                  <a:spcPct val="0"/>
                </a:spcBef>
                <a:tabLst>
                  <a:tab pos="1200150" algn="l"/>
                </a:tabLst>
              </a:pPr>
              <a:endParaRPr lang="fr-FR" sz="1800" b="1">
                <a:solidFill>
                  <a:srgbClr val="000000"/>
                </a:solidFill>
                <a:latin typeface="Courier New" pitchFamily="49" charset="0"/>
              </a:endParaRPr>
            </a:p>
          </p:txBody>
        </p:sp>
        <p:sp>
          <p:nvSpPr>
            <p:cNvPr id="13316" name="Rectangle 4"/>
            <p:cNvSpPr>
              <a:spLocks noChangeArrowheads="1"/>
            </p:cNvSpPr>
            <p:nvPr/>
          </p:nvSpPr>
          <p:spPr bwMode="blackWhite">
            <a:xfrm>
              <a:off x="687" y="956"/>
              <a:ext cx="4809" cy="1012"/>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FF0000"/>
                  </a:solidFill>
                  <a:latin typeface="Courier New" pitchFamily="49" charset="0"/>
                </a:rPr>
                <a:t>CREATE TABLE </a:t>
              </a:r>
              <a:r>
                <a:rPr lang="fr-FR" sz="1800" b="1" dirty="0">
                  <a:solidFill>
                    <a:srgbClr val="000000"/>
                  </a:solidFill>
                  <a:latin typeface="Courier New" pitchFamily="49" charset="0"/>
                </a:rPr>
                <a:t>[</a:t>
              </a:r>
              <a:r>
                <a:rPr lang="fr-FR" sz="1800" b="1" i="1" dirty="0" err="1">
                  <a:solidFill>
                    <a:srgbClr val="000000"/>
                  </a:solidFill>
                  <a:latin typeface="Courier New" pitchFamily="49" charset="0"/>
                </a:rPr>
                <a:t>schema</a:t>
              </a:r>
              <a:r>
                <a:rPr lang="fr-FR" sz="1800" b="1" dirty="0">
                  <a:solidFill>
                    <a:srgbClr val="000000"/>
                  </a:solidFill>
                  <a:latin typeface="Courier New" pitchFamily="49" charset="0"/>
                </a:rPr>
                <a:t>.]</a:t>
              </a:r>
              <a:r>
                <a:rPr lang="fr-FR" sz="1800" b="1" i="1" dirty="0">
                  <a:solidFill>
                    <a:srgbClr val="000000"/>
                  </a:solidFill>
                  <a:latin typeface="Courier New" pitchFamily="49" charset="0"/>
                </a:rPr>
                <a:t>table</a:t>
              </a:r>
            </a:p>
            <a:p>
              <a:pPr algn="l">
                <a:lnSpc>
                  <a:spcPct val="100000"/>
                </a:lnSpc>
                <a:spcBef>
                  <a:spcPct val="0"/>
                </a:spcBef>
                <a:tabLst>
                  <a:tab pos="1200150" algn="l"/>
                </a:tabLst>
              </a:pP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column</a:t>
              </a: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datatype</a:t>
              </a:r>
              <a:r>
                <a:rPr lang="fr-FR" sz="1800" b="1" dirty="0">
                  <a:solidFill>
                    <a:srgbClr val="000000"/>
                  </a:solidFill>
                  <a:latin typeface="Courier New" pitchFamily="49" charset="0"/>
                </a:rPr>
                <a:t> [DEFAULT </a:t>
              </a:r>
              <a:r>
                <a:rPr lang="fr-FR" sz="1800" b="1" i="1" dirty="0" err="1">
                  <a:solidFill>
                    <a:srgbClr val="000000"/>
                  </a:solidFill>
                  <a:latin typeface="Courier New" pitchFamily="49" charset="0"/>
                </a:rPr>
                <a:t>expr</a:t>
              </a:r>
              <a:r>
                <a:rPr lang="fr-FR" sz="1800" b="1" dirty="0">
                  <a:solidFill>
                    <a:srgbClr val="000000"/>
                  </a:solidFill>
                  <a:latin typeface="Courier New" pitchFamily="49" charset="0"/>
                </a:rPr>
                <a:t>]</a:t>
              </a:r>
            </a:p>
            <a:p>
              <a:pPr algn="l">
                <a:lnSpc>
                  <a:spcPct val="100000"/>
                </a:lnSpc>
                <a:spcBef>
                  <a:spcPct val="0"/>
                </a:spcBef>
                <a:tabLst>
                  <a:tab pos="1200150" algn="l"/>
                </a:tabLst>
              </a:pP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column_constraint</a:t>
              </a:r>
              <a:r>
                <a:rPr lang="fr-FR" sz="1800" b="1" dirty="0">
                  <a:solidFill>
                    <a:srgbClr val="000000"/>
                  </a:solidFill>
                  <a:latin typeface="Courier New" pitchFamily="49" charset="0"/>
                </a:rPr>
                <a:t>],</a:t>
              </a:r>
            </a:p>
            <a:p>
              <a:pPr algn="l">
                <a:lnSpc>
                  <a:spcPct val="100000"/>
                </a:lnSpc>
                <a:spcBef>
                  <a:spcPct val="0"/>
                </a:spcBef>
                <a:tabLst>
                  <a:tab pos="1200150" algn="l"/>
                </a:tabLst>
              </a:pPr>
              <a:r>
                <a:rPr lang="fr-FR" sz="1800" b="1" dirty="0">
                  <a:solidFill>
                    <a:srgbClr val="000000"/>
                  </a:solidFill>
                  <a:latin typeface="Courier New" pitchFamily="49" charset="0"/>
                </a:rPr>
                <a:t>		…</a:t>
              </a:r>
            </a:p>
            <a:p>
              <a:pPr algn="l">
                <a:lnSpc>
                  <a:spcPct val="100000"/>
                </a:lnSpc>
                <a:spcBef>
                  <a:spcPct val="0"/>
                </a:spcBef>
                <a:tabLst>
                  <a:tab pos="1200150" algn="l"/>
                </a:tabLst>
              </a:pP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table_constraint</a:t>
              </a:r>
              <a:r>
                <a:rPr lang="fr-FR" sz="1800" b="1" dirty="0">
                  <a:solidFill>
                    <a:srgbClr val="000000"/>
                  </a:solidFill>
                  <a:latin typeface="Courier New" pitchFamily="49" charset="0"/>
                </a:rPr>
                <a:t>]);</a:t>
              </a:r>
            </a:p>
          </p:txBody>
        </p:sp>
      </p:grpSp>
      <p:grpSp>
        <p:nvGrpSpPr>
          <p:cNvPr id="3" name="Group 8"/>
          <p:cNvGrpSpPr>
            <a:grpSpLocks/>
          </p:cNvGrpSpPr>
          <p:nvPr/>
        </p:nvGrpSpPr>
        <p:grpSpPr bwMode="auto">
          <a:xfrm>
            <a:off x="985838" y="3479800"/>
            <a:ext cx="7739062" cy="2254250"/>
            <a:chOff x="621" y="2192"/>
            <a:chExt cx="4875" cy="1420"/>
          </a:xfrm>
        </p:grpSpPr>
        <p:sp>
          <p:nvSpPr>
            <p:cNvPr id="13318" name="Rectangle 6"/>
            <p:cNvSpPr>
              <a:spLocks noChangeArrowheads="1"/>
            </p:cNvSpPr>
            <p:nvPr/>
          </p:nvSpPr>
          <p:spPr bwMode="blackWhite">
            <a:xfrm>
              <a:off x="621" y="2192"/>
              <a:ext cx="4755" cy="1403"/>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endParaRPr lang="fr-FR" sz="1800" b="1">
                <a:solidFill>
                  <a:srgbClr val="000000"/>
                </a:solidFill>
                <a:latin typeface="Courier New" pitchFamily="49" charset="0"/>
              </a:endParaRPr>
            </a:p>
            <a:p>
              <a:pPr algn="l">
                <a:lnSpc>
                  <a:spcPct val="100000"/>
                </a:lnSpc>
                <a:spcBef>
                  <a:spcPct val="0"/>
                </a:spcBef>
                <a:tabLst>
                  <a:tab pos="1200150" algn="l"/>
                </a:tabLst>
              </a:pPr>
              <a:endParaRPr lang="fr-FR" sz="1800" b="1">
                <a:solidFill>
                  <a:srgbClr val="000000"/>
                </a:solidFill>
                <a:latin typeface="Courier New" pitchFamily="49" charset="0"/>
              </a:endParaRPr>
            </a:p>
            <a:p>
              <a:pPr algn="l">
                <a:lnSpc>
                  <a:spcPct val="100000"/>
                </a:lnSpc>
                <a:spcBef>
                  <a:spcPct val="0"/>
                </a:spcBef>
                <a:tabLst>
                  <a:tab pos="1200150" algn="l"/>
                </a:tabLst>
              </a:pPr>
              <a:endParaRPr lang="fr-FR" sz="1800" b="1">
                <a:solidFill>
                  <a:srgbClr val="000000"/>
                </a:solidFill>
                <a:latin typeface="Courier New" pitchFamily="49" charset="0"/>
              </a:endParaRPr>
            </a:p>
          </p:txBody>
        </p:sp>
        <p:sp>
          <p:nvSpPr>
            <p:cNvPr id="13319" name="Rectangle 7"/>
            <p:cNvSpPr>
              <a:spLocks noChangeArrowheads="1"/>
            </p:cNvSpPr>
            <p:nvPr/>
          </p:nvSpPr>
          <p:spPr bwMode="blackWhite">
            <a:xfrm>
              <a:off x="697" y="2193"/>
              <a:ext cx="4799" cy="1419"/>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FF0000"/>
                  </a:solidFill>
                  <a:latin typeface="Courier New" pitchFamily="49" charset="0"/>
                </a:rPr>
                <a:t>CREATE TABLE </a:t>
              </a:r>
              <a:r>
                <a:rPr lang="fr-FR" sz="1800" b="1" dirty="0" err="1">
                  <a:solidFill>
                    <a:srgbClr val="000000"/>
                  </a:solidFill>
                  <a:latin typeface="Courier New" pitchFamily="49" charset="0"/>
                </a:rPr>
                <a:t>emp</a:t>
              </a:r>
              <a:r>
                <a:rPr lang="fr-FR" sz="1800" b="1" dirty="0">
                  <a:solidFill>
                    <a:srgbClr val="000000"/>
                  </a:solidFill>
                  <a:latin typeface="Courier New" pitchFamily="49" charset="0"/>
                </a:rPr>
                <a:t>(</a:t>
              </a:r>
            </a:p>
            <a:p>
              <a:pPr algn="l">
                <a:lnSpc>
                  <a:spcPct val="100000"/>
                </a:lnSpc>
                <a:spcBef>
                  <a:spcPct val="0"/>
                </a:spcBef>
                <a:tabLst>
                  <a:tab pos="1200150" algn="l"/>
                </a:tabLst>
              </a:pP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empno</a:t>
              </a:r>
              <a:r>
                <a:rPr lang="fr-FR" sz="1800" b="1" dirty="0">
                  <a:solidFill>
                    <a:srgbClr val="000000"/>
                  </a:solidFill>
                  <a:latin typeface="Courier New" pitchFamily="49" charset="0"/>
                </a:rPr>
                <a:t>  NUMBER(4),</a:t>
              </a:r>
            </a:p>
            <a:p>
              <a:pPr algn="l">
                <a:lnSpc>
                  <a:spcPct val="100000"/>
                </a:lnSpc>
                <a:spcBef>
                  <a:spcPct val="0"/>
                </a:spcBef>
                <a:tabLst>
                  <a:tab pos="1200150" algn="l"/>
                </a:tabLst>
              </a:pPr>
              <a:r>
                <a:rPr lang="fr-FR" sz="1800" b="1" dirty="0">
                  <a:solidFill>
                    <a:srgbClr val="000000"/>
                  </a:solidFill>
                  <a:latin typeface="Courier New" pitchFamily="49" charset="0"/>
                </a:rPr>
                <a:t>    	     </a:t>
              </a:r>
              <a:r>
                <a:rPr lang="fr-FR" sz="1800" b="1" dirty="0" err="1">
                  <a:solidFill>
                    <a:srgbClr val="000000"/>
                  </a:solidFill>
                  <a:latin typeface="Courier New" pitchFamily="49" charset="0"/>
                </a:rPr>
                <a:t>ename</a:t>
              </a:r>
              <a:r>
                <a:rPr lang="fr-FR" sz="1800" b="1" dirty="0">
                  <a:solidFill>
                    <a:srgbClr val="000000"/>
                  </a:solidFill>
                  <a:latin typeface="Courier New" pitchFamily="49" charset="0"/>
                </a:rPr>
                <a:t>  VARCHAR2(10),</a:t>
              </a:r>
            </a:p>
            <a:p>
              <a:pPr algn="l">
                <a:lnSpc>
                  <a:spcPct val="100000"/>
                </a:lnSpc>
                <a:spcBef>
                  <a:spcPct val="0"/>
                </a:spcBef>
                <a:tabLst>
                  <a:tab pos="1200150" algn="l"/>
                </a:tabLst>
              </a:pPr>
              <a:r>
                <a:rPr lang="fr-FR" sz="1800" b="1" dirty="0">
                  <a:solidFill>
                    <a:srgbClr val="000000"/>
                  </a:solidFill>
                  <a:latin typeface="Courier New" pitchFamily="49" charset="0"/>
                </a:rPr>
                <a:t>  	     …</a:t>
              </a:r>
            </a:p>
            <a:p>
              <a:pPr algn="l">
                <a:lnSpc>
                  <a:spcPct val="100000"/>
                </a:lnSpc>
                <a:spcBef>
                  <a:spcPct val="0"/>
                </a:spcBef>
                <a:tabLst>
                  <a:tab pos="1200150" algn="l"/>
                </a:tabLst>
              </a:pP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NUMBER(2) NOT NULL,</a:t>
              </a:r>
            </a:p>
            <a:p>
              <a:pPr algn="l">
                <a:lnSpc>
                  <a:spcPct val="100000"/>
                </a:lnSpc>
                <a:spcBef>
                  <a:spcPct val="0"/>
                </a:spcBef>
                <a:tabLst>
                  <a:tab pos="1200150" algn="l"/>
                </a:tabLst>
              </a:pPr>
              <a:r>
                <a:rPr lang="fr-FR" sz="1800" b="1" dirty="0">
                  <a:solidFill>
                    <a:srgbClr val="000000"/>
                  </a:solidFill>
                  <a:latin typeface="Courier New" pitchFamily="49" charset="0"/>
                </a:rPr>
                <a:t>	     CONSTRAINT </a:t>
              </a:r>
              <a:r>
                <a:rPr lang="fr-FR" sz="1800" b="1" dirty="0" err="1">
                  <a:solidFill>
                    <a:srgbClr val="000000"/>
                  </a:solidFill>
                  <a:latin typeface="Courier New" pitchFamily="49" charset="0"/>
                </a:rPr>
                <a:t>emp_empno_pk</a:t>
              </a:r>
              <a:r>
                <a:rPr lang="fr-FR" sz="1800" b="1" dirty="0">
                  <a:solidFill>
                    <a:srgbClr val="000000"/>
                  </a:solidFill>
                  <a:latin typeface="Courier New" pitchFamily="49" charset="0"/>
                </a:rPr>
                <a:t> </a:t>
              </a:r>
            </a:p>
            <a:p>
              <a:pPr algn="l">
                <a:lnSpc>
                  <a:spcPct val="100000"/>
                </a:lnSpc>
                <a:spcBef>
                  <a:spcPct val="0"/>
                </a:spcBef>
                <a:tabLst>
                  <a:tab pos="1200150" algn="l"/>
                </a:tabLst>
              </a:pPr>
              <a:r>
                <a:rPr lang="fr-FR" sz="1800" b="1" dirty="0">
                  <a:solidFill>
                    <a:srgbClr val="000000"/>
                  </a:solidFill>
                  <a:latin typeface="Courier New" pitchFamily="49" charset="0"/>
                </a:rPr>
                <a:t>		           	PRIMARY KEY (EMPNO));	</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p:spPr>
        <p:txBody>
          <a:bodyPr/>
          <a:lstStyle/>
          <a:p>
            <a:r>
              <a:rPr lang="fr-FR"/>
              <a:t>Les Contraintes</a:t>
            </a:r>
          </a:p>
        </p:txBody>
      </p:sp>
      <p:sp>
        <p:nvSpPr>
          <p:cNvPr id="15363" name="Rectangle 3"/>
          <p:cNvSpPr>
            <a:spLocks noGrp="1" noChangeArrowheads="1"/>
          </p:cNvSpPr>
          <p:nvPr>
            <p:ph type="body" idx="1"/>
          </p:nvPr>
        </p:nvSpPr>
        <p:spPr>
          <a:xfrm>
            <a:off x="858838" y="1795463"/>
            <a:ext cx="7856566" cy="1866900"/>
          </a:xfrm>
          <a:noFill/>
          <a:ln/>
        </p:spPr>
        <p:txBody>
          <a:bodyPr>
            <a:normAutofit fontScale="92500" lnSpcReduction="20000"/>
          </a:bodyPr>
          <a:lstStyle/>
          <a:p>
            <a:pPr lvl="1">
              <a:lnSpc>
                <a:spcPct val="150000"/>
              </a:lnSpc>
            </a:pPr>
            <a:r>
              <a:rPr lang="fr-FR" dirty="0"/>
              <a:t>Contrainte au niveau colonne</a:t>
            </a:r>
            <a:br>
              <a:rPr lang="fr-FR" dirty="0"/>
            </a:br>
            <a:r>
              <a:rPr lang="fr-FR" dirty="0"/>
              <a:t/>
            </a:r>
            <a:br>
              <a:rPr lang="fr-FR" dirty="0"/>
            </a:br>
            <a:endParaRPr lang="fr-FR" dirty="0"/>
          </a:p>
          <a:p>
            <a:pPr lvl="1">
              <a:lnSpc>
                <a:spcPct val="150000"/>
              </a:lnSpc>
            </a:pPr>
            <a:r>
              <a:rPr lang="fr-FR" dirty="0"/>
              <a:t>Contrainte au niveau table</a:t>
            </a:r>
          </a:p>
        </p:txBody>
      </p:sp>
      <p:sp>
        <p:nvSpPr>
          <p:cNvPr id="15364" name="Rectangle 4"/>
          <p:cNvSpPr>
            <a:spLocks noChangeArrowheads="1"/>
          </p:cNvSpPr>
          <p:nvPr/>
        </p:nvSpPr>
        <p:spPr bwMode="blackWhite">
          <a:xfrm>
            <a:off x="909638" y="2430463"/>
            <a:ext cx="7496175" cy="433387"/>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b="1" i="1" dirty="0" err="1">
                <a:solidFill>
                  <a:srgbClr val="000000"/>
                </a:solidFill>
                <a:latin typeface="Courier New" pitchFamily="49" charset="0"/>
              </a:rPr>
              <a:t>column</a:t>
            </a:r>
            <a:r>
              <a:rPr lang="fr-FR" sz="1800" b="1" dirty="0">
                <a:solidFill>
                  <a:srgbClr val="000000"/>
                </a:solidFill>
                <a:latin typeface="Courier New" pitchFamily="49" charset="0"/>
              </a:rPr>
              <a:t> [</a:t>
            </a:r>
            <a:r>
              <a:rPr lang="fr-FR" sz="1800" b="1" dirty="0">
                <a:solidFill>
                  <a:srgbClr val="FF0000"/>
                </a:solidFill>
                <a:latin typeface="Courier New" pitchFamily="49" charset="0"/>
              </a:rPr>
              <a:t>CONSTRAINT</a:t>
            </a: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constraint_name</a:t>
            </a: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constraint_type</a:t>
            </a:r>
            <a:r>
              <a:rPr lang="fr-FR" sz="1800" b="1" dirty="0">
                <a:solidFill>
                  <a:srgbClr val="000000"/>
                </a:solidFill>
                <a:latin typeface="Courier New" pitchFamily="49" charset="0"/>
              </a:rPr>
              <a:t>,</a:t>
            </a:r>
          </a:p>
        </p:txBody>
      </p:sp>
      <p:sp>
        <p:nvSpPr>
          <p:cNvPr id="15365" name="Rectangle 5"/>
          <p:cNvSpPr>
            <a:spLocks noChangeArrowheads="1"/>
          </p:cNvSpPr>
          <p:nvPr/>
        </p:nvSpPr>
        <p:spPr bwMode="blackWhite">
          <a:xfrm>
            <a:off x="950913" y="3916363"/>
            <a:ext cx="7473950" cy="915987"/>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i="1" dirty="0" err="1">
                <a:solidFill>
                  <a:srgbClr val="000000"/>
                </a:solidFill>
                <a:latin typeface="Courier New" pitchFamily="49" charset="0"/>
              </a:rPr>
              <a:t>column</a:t>
            </a:r>
            <a:r>
              <a:rPr lang="fr-FR" sz="1800" i="1" dirty="0">
                <a:solidFill>
                  <a:srgbClr val="000000"/>
                </a:solidFill>
                <a:latin typeface="Courier New" pitchFamily="49" charset="0"/>
              </a:rPr>
              <a:t>,...</a:t>
            </a:r>
          </a:p>
          <a:p>
            <a:pPr algn="l">
              <a:lnSpc>
                <a:spcPct val="100000"/>
              </a:lnSpc>
              <a:spcBef>
                <a:spcPct val="0"/>
              </a:spcBef>
              <a:tabLst>
                <a:tab pos="1200150" algn="l"/>
              </a:tabLst>
            </a:pPr>
            <a:r>
              <a:rPr lang="fr-FR" sz="1800" i="1" dirty="0">
                <a:solidFill>
                  <a:srgbClr val="000000"/>
                </a:solidFill>
                <a:latin typeface="Courier New" pitchFamily="49" charset="0"/>
              </a:rPr>
              <a:t>  </a:t>
            </a:r>
            <a:r>
              <a:rPr lang="fr-FR" sz="1800" dirty="0">
                <a:solidFill>
                  <a:srgbClr val="000000"/>
                </a:solidFill>
                <a:latin typeface="Courier New" pitchFamily="49" charset="0"/>
              </a:rPr>
              <a:t>[</a:t>
            </a:r>
            <a:r>
              <a:rPr lang="fr-FR" sz="1800" b="1" dirty="0">
                <a:solidFill>
                  <a:srgbClr val="FF0000"/>
                </a:solidFill>
                <a:latin typeface="Courier New" pitchFamily="49" charset="0"/>
              </a:rPr>
              <a:t>CONSTRAINT</a:t>
            </a:r>
            <a:r>
              <a:rPr lang="fr-FR" sz="1800" dirty="0">
                <a:solidFill>
                  <a:srgbClr val="000000"/>
                </a:solidFill>
                <a:latin typeface="Courier New" pitchFamily="49" charset="0"/>
              </a:rPr>
              <a:t> </a:t>
            </a:r>
            <a:r>
              <a:rPr lang="fr-FR" sz="1800" i="1" dirty="0" err="1">
                <a:solidFill>
                  <a:srgbClr val="000000"/>
                </a:solidFill>
                <a:latin typeface="Courier New" pitchFamily="49" charset="0"/>
              </a:rPr>
              <a:t>constraint_name</a:t>
            </a:r>
            <a:r>
              <a:rPr lang="fr-FR" sz="1800" dirty="0">
                <a:solidFill>
                  <a:srgbClr val="000000"/>
                </a:solidFill>
                <a:latin typeface="Courier New" pitchFamily="49" charset="0"/>
              </a:rPr>
              <a:t>] </a:t>
            </a:r>
            <a:r>
              <a:rPr lang="fr-FR" sz="1800" i="1" dirty="0" err="1">
                <a:solidFill>
                  <a:srgbClr val="000000"/>
                </a:solidFill>
                <a:latin typeface="Courier New" pitchFamily="49" charset="0"/>
              </a:rPr>
              <a:t>constraint_type</a:t>
            </a:r>
            <a:endParaRPr lang="fr-FR" sz="1800" dirty="0">
              <a:solidFill>
                <a:srgbClr val="000000"/>
              </a:solidFill>
              <a:latin typeface="Courier New" pitchFamily="49" charset="0"/>
            </a:endParaRPr>
          </a:p>
          <a:p>
            <a:pPr algn="l">
              <a:lnSpc>
                <a:spcPct val="100000"/>
              </a:lnSpc>
              <a:spcBef>
                <a:spcPct val="0"/>
              </a:spcBef>
              <a:tabLst>
                <a:tab pos="1200150" algn="l"/>
              </a:tabLst>
            </a:pPr>
            <a:r>
              <a:rPr lang="fr-FR" sz="1800" dirty="0">
                <a:solidFill>
                  <a:srgbClr val="000000"/>
                </a:solidFill>
                <a:latin typeface="Courier New" pitchFamily="49" charset="0"/>
              </a:rPr>
              <a:t>  (</a:t>
            </a:r>
            <a:r>
              <a:rPr lang="fr-FR" sz="1800" i="1" dirty="0" err="1">
                <a:solidFill>
                  <a:srgbClr val="000000"/>
                </a:solidFill>
                <a:latin typeface="Courier New" pitchFamily="49" charset="0"/>
              </a:rPr>
              <a:t>column</a:t>
            </a:r>
            <a:r>
              <a:rPr lang="fr-FR" sz="1800" dirty="0">
                <a:solidFill>
                  <a:srgbClr val="000000"/>
                </a:solidFill>
                <a:latin typeface="Courier New" pitchFamily="49" charset="0"/>
              </a:rPr>
              <a:t>, ...),</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title"/>
          </p:nvPr>
        </p:nvSpPr>
        <p:spPr>
          <a:noFill/>
          <a:ln/>
        </p:spPr>
        <p:txBody>
          <a:bodyPr/>
          <a:lstStyle/>
          <a:p>
            <a:r>
              <a:rPr lang="fr-FR" dirty="0"/>
              <a:t>La Contrainte </a:t>
            </a:r>
            <a:r>
              <a:rPr lang="fr-FR" dirty="0">
                <a:solidFill>
                  <a:srgbClr val="FF0000"/>
                </a:solidFill>
              </a:rPr>
              <a:t>NOT NULL</a:t>
            </a:r>
          </a:p>
        </p:txBody>
      </p:sp>
      <p:sp>
        <p:nvSpPr>
          <p:cNvPr id="19460" name="Rectangle 4"/>
          <p:cNvSpPr>
            <a:spLocks noGrp="1" noChangeArrowheads="1"/>
          </p:cNvSpPr>
          <p:nvPr>
            <p:ph type="body" idx="1"/>
          </p:nvPr>
        </p:nvSpPr>
        <p:spPr>
          <a:xfrm>
            <a:off x="1106488" y="1471613"/>
            <a:ext cx="7388225" cy="498475"/>
          </a:xfrm>
          <a:noFill/>
          <a:ln/>
        </p:spPr>
        <p:txBody>
          <a:bodyPr>
            <a:normAutofit lnSpcReduction="10000"/>
          </a:bodyPr>
          <a:lstStyle/>
          <a:p>
            <a:r>
              <a:rPr lang="fr-FR"/>
              <a:t>Se définit au niveau colonne</a:t>
            </a:r>
          </a:p>
        </p:txBody>
      </p:sp>
      <p:grpSp>
        <p:nvGrpSpPr>
          <p:cNvPr id="10" name="Groupe 9"/>
          <p:cNvGrpSpPr/>
          <p:nvPr/>
        </p:nvGrpSpPr>
        <p:grpSpPr>
          <a:xfrm>
            <a:off x="1212850" y="2184400"/>
            <a:ext cx="7523163" cy="2692400"/>
            <a:chOff x="1212850" y="2184400"/>
            <a:chExt cx="7523163" cy="2692400"/>
          </a:xfrm>
        </p:grpSpPr>
        <p:grpSp>
          <p:nvGrpSpPr>
            <p:cNvPr id="9" name="Groupe 8"/>
            <p:cNvGrpSpPr/>
            <p:nvPr/>
          </p:nvGrpSpPr>
          <p:grpSpPr>
            <a:xfrm>
              <a:off x="1212850" y="2184400"/>
              <a:ext cx="6794500" cy="2692400"/>
              <a:chOff x="1212850" y="2184400"/>
              <a:chExt cx="6794500" cy="2692400"/>
            </a:xfrm>
          </p:grpSpPr>
          <p:sp>
            <p:nvSpPr>
              <p:cNvPr id="19458" name="Rectangle 2"/>
              <p:cNvSpPr>
                <a:spLocks noChangeArrowheads="1"/>
              </p:cNvSpPr>
              <p:nvPr/>
            </p:nvSpPr>
            <p:spPr bwMode="blackWhite">
              <a:xfrm>
                <a:off x="1212850" y="2184400"/>
                <a:ext cx="6794500" cy="269240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p:txBody>
          </p:sp>
          <p:grpSp>
            <p:nvGrpSpPr>
              <p:cNvPr id="2" name="Group 7"/>
              <p:cNvGrpSpPr>
                <a:grpSpLocks/>
              </p:cNvGrpSpPr>
              <p:nvPr/>
            </p:nvGrpSpPr>
            <p:grpSpPr bwMode="auto">
              <a:xfrm>
                <a:off x="2465388" y="2857500"/>
                <a:ext cx="4430712" cy="1924050"/>
                <a:chOff x="1553" y="1800"/>
                <a:chExt cx="2791" cy="1212"/>
              </a:xfrm>
            </p:grpSpPr>
            <p:sp>
              <p:nvSpPr>
                <p:cNvPr id="19461" name="Rectangle 5"/>
                <p:cNvSpPr>
                  <a:spLocks noChangeArrowheads="1"/>
                </p:cNvSpPr>
                <p:nvPr/>
              </p:nvSpPr>
              <p:spPr bwMode="ltGray">
                <a:xfrm>
                  <a:off x="1553" y="1800"/>
                  <a:ext cx="2791" cy="180"/>
                </a:xfrm>
                <a:prstGeom prst="rect">
                  <a:avLst/>
                </a:prstGeom>
                <a:solidFill>
                  <a:srgbClr val="FF5050">
                    <a:alpha val="50000"/>
                  </a:srgbClr>
                </a:solidFill>
                <a:ln w="9525">
                  <a:noFill/>
                  <a:miter lim="800000"/>
                  <a:headEnd/>
                  <a:tailEnd/>
                </a:ln>
                <a:effectLst/>
              </p:spPr>
              <p:txBody>
                <a:bodyPr wrap="none" anchor="ctr"/>
                <a:lstStyle/>
                <a:p>
                  <a:endParaRPr lang="fr-FR" b="1"/>
                </a:p>
              </p:txBody>
            </p:sp>
            <p:sp>
              <p:nvSpPr>
                <p:cNvPr id="19462" name="Rectangle 6"/>
                <p:cNvSpPr>
                  <a:spLocks noChangeArrowheads="1"/>
                </p:cNvSpPr>
                <p:nvPr/>
              </p:nvSpPr>
              <p:spPr bwMode="ltGray">
                <a:xfrm>
                  <a:off x="1553" y="2832"/>
                  <a:ext cx="2628" cy="180"/>
                </a:xfrm>
                <a:prstGeom prst="rect">
                  <a:avLst/>
                </a:prstGeom>
                <a:solidFill>
                  <a:srgbClr val="FF5050">
                    <a:alpha val="50000"/>
                  </a:srgbClr>
                </a:solidFill>
                <a:ln w="9525">
                  <a:noFill/>
                  <a:miter lim="800000"/>
                  <a:headEnd/>
                  <a:tailEnd/>
                </a:ln>
                <a:effectLst/>
              </p:spPr>
              <p:txBody>
                <a:bodyPr wrap="none" anchor="ctr"/>
                <a:lstStyle/>
                <a:p>
                  <a:endParaRPr lang="fr-FR" b="1"/>
                </a:p>
              </p:txBody>
            </p:sp>
          </p:grpSp>
        </p:grpSp>
        <p:sp>
          <p:nvSpPr>
            <p:cNvPr id="19464" name="Rectangle 8"/>
            <p:cNvSpPr>
              <a:spLocks noChangeArrowheads="1"/>
            </p:cNvSpPr>
            <p:nvPr/>
          </p:nvSpPr>
          <p:spPr bwMode="blackWhite">
            <a:xfrm>
              <a:off x="1238250" y="3121025"/>
              <a:ext cx="7497763" cy="85407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 pos="24574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CREATE TABLE </a:t>
              </a:r>
              <a:r>
                <a:rPr lang="fr-FR" sz="1800" b="1" dirty="0" err="1">
                  <a:solidFill>
                    <a:srgbClr val="000000"/>
                  </a:solidFill>
                  <a:latin typeface="Courier New" pitchFamily="49" charset="0"/>
                </a:rPr>
                <a:t>emp</a:t>
              </a:r>
              <a:r>
                <a:rPr lang="fr-FR" sz="1800" b="1" dirty="0">
                  <a:solidFill>
                    <a:srgbClr val="000000"/>
                  </a:solidFill>
                  <a:latin typeface="Courier New" pitchFamily="49" charset="0"/>
                </a:rPr>
                <a:t>(</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2  	</a:t>
              </a:r>
              <a:r>
                <a:rPr lang="fr-FR" sz="1800" b="1" dirty="0" err="1">
                  <a:solidFill>
                    <a:srgbClr val="000000"/>
                  </a:solidFill>
                  <a:latin typeface="Courier New" pitchFamily="49" charset="0"/>
                </a:rPr>
                <a:t>empno</a:t>
              </a:r>
              <a:r>
                <a:rPr lang="fr-FR" sz="1800" b="1" dirty="0">
                  <a:solidFill>
                    <a:srgbClr val="000000"/>
                  </a:solidFill>
                  <a:latin typeface="Courier New" pitchFamily="49" charset="0"/>
                </a:rPr>
                <a:t> 	NUMBER(4),</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3	</a:t>
              </a:r>
              <a:r>
                <a:rPr lang="fr-FR" sz="1800" b="1" dirty="0" err="1">
                  <a:solidFill>
                    <a:srgbClr val="000000"/>
                  </a:solidFill>
                  <a:latin typeface="Courier New" pitchFamily="49" charset="0"/>
                </a:rPr>
                <a:t>ename</a:t>
              </a:r>
              <a:r>
                <a:rPr lang="fr-FR" sz="1800" b="1" dirty="0">
                  <a:solidFill>
                    <a:srgbClr val="000000"/>
                  </a:solidFill>
                  <a:latin typeface="Courier New" pitchFamily="49" charset="0"/>
                </a:rPr>
                <a:t>	VARCHAR2(10) NOT NULL,</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4	job	VARCHAR2(9),</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5	</a:t>
              </a:r>
              <a:r>
                <a:rPr lang="fr-FR" sz="1800" b="1" dirty="0" err="1">
                  <a:solidFill>
                    <a:srgbClr val="000000"/>
                  </a:solidFill>
                  <a:latin typeface="Courier New" pitchFamily="49" charset="0"/>
                </a:rPr>
                <a:t>mgr</a:t>
              </a:r>
              <a:r>
                <a:rPr lang="fr-FR" sz="1800" b="1" dirty="0">
                  <a:solidFill>
                    <a:srgbClr val="000000"/>
                  </a:solidFill>
                  <a:latin typeface="Courier New" pitchFamily="49" charset="0"/>
                </a:rPr>
                <a:t>	NUMBER(4),</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6	</a:t>
              </a:r>
              <a:r>
                <a:rPr lang="fr-FR" sz="1800" b="1" dirty="0" err="1">
                  <a:solidFill>
                    <a:srgbClr val="000000"/>
                  </a:solidFill>
                  <a:latin typeface="Courier New" pitchFamily="49" charset="0"/>
                </a:rPr>
                <a:t>hiredate</a:t>
              </a:r>
              <a:r>
                <a:rPr lang="fr-FR" sz="1800" b="1" dirty="0">
                  <a:solidFill>
                    <a:srgbClr val="000000"/>
                  </a:solidFill>
                  <a:latin typeface="Courier New" pitchFamily="49" charset="0"/>
                </a:rPr>
                <a:t>	DATE,</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7	sal	NUMBER(7,2),</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8 	</a:t>
              </a:r>
              <a:r>
                <a:rPr lang="fr-FR" sz="1800" b="1" dirty="0" err="1">
                  <a:solidFill>
                    <a:srgbClr val="000000"/>
                  </a:solidFill>
                  <a:latin typeface="Courier New" pitchFamily="49" charset="0"/>
                </a:rPr>
                <a:t>comm</a:t>
              </a:r>
              <a:r>
                <a:rPr lang="fr-FR" sz="1800" b="1" dirty="0">
                  <a:solidFill>
                    <a:srgbClr val="000000"/>
                  </a:solidFill>
                  <a:latin typeface="Courier New" pitchFamily="49" charset="0"/>
                </a:rPr>
                <a:t>	NUMBER(7,2),</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9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NUMBER(2) NOT NULL);</a:t>
              </a:r>
            </a:p>
          </p:txBody>
        </p:sp>
      </p:gr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noFill/>
          <a:ln/>
        </p:spPr>
        <p:txBody>
          <a:bodyPr/>
          <a:lstStyle/>
          <a:p>
            <a:r>
              <a:rPr lang="fr-FR"/>
              <a:t>La Contrainte de Clé UNIQUE</a:t>
            </a:r>
          </a:p>
        </p:txBody>
      </p:sp>
      <p:sp>
        <p:nvSpPr>
          <p:cNvPr id="21507" name="Rectangle 3"/>
          <p:cNvSpPr>
            <a:spLocks noChangeArrowheads="1"/>
          </p:cNvSpPr>
          <p:nvPr/>
        </p:nvSpPr>
        <p:spPr bwMode="blackWhite">
          <a:xfrm>
            <a:off x="1179513" y="2047875"/>
            <a:ext cx="3862387" cy="1679575"/>
          </a:xfrm>
          <a:prstGeom prst="rect">
            <a:avLst/>
          </a:prstGeom>
          <a:solidFill>
            <a:srgbClr val="FFCC99"/>
          </a:solidFill>
          <a:ln w="25400">
            <a:solidFill>
              <a:srgbClr val="000000"/>
            </a:solidFill>
            <a:miter lim="800000"/>
            <a:headEnd/>
            <a:tailEnd/>
          </a:ln>
          <a:effectLst>
            <a:outerShdw dist="107763" dir="2700000" algn="ctr" rotWithShape="0">
              <a:srgbClr val="000000"/>
            </a:outerShdw>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a:t>
            </a: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p:txBody>
      </p:sp>
      <p:sp>
        <p:nvSpPr>
          <p:cNvPr id="21508" name="Rectangle 4"/>
          <p:cNvSpPr>
            <a:spLocks noChangeArrowheads="1"/>
          </p:cNvSpPr>
          <p:nvPr/>
        </p:nvSpPr>
        <p:spPr bwMode="auto">
          <a:xfrm>
            <a:off x="1092200" y="1684338"/>
            <a:ext cx="931863" cy="396875"/>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000">
                <a:solidFill>
                  <a:schemeClr val="tx1"/>
                </a:solidFill>
                <a:effectLst>
                  <a:outerShdw blurRad="38100" dist="38100" dir="2700000" algn="tl">
                    <a:srgbClr val="000000"/>
                  </a:outerShdw>
                </a:effectLst>
                <a:latin typeface="Arial" pitchFamily="34" charset="0"/>
              </a:rPr>
              <a:t>DEPT </a:t>
            </a:r>
          </a:p>
        </p:txBody>
      </p:sp>
      <p:sp>
        <p:nvSpPr>
          <p:cNvPr id="21509" name="Rectangle 5"/>
          <p:cNvSpPr>
            <a:spLocks noChangeArrowheads="1"/>
          </p:cNvSpPr>
          <p:nvPr/>
        </p:nvSpPr>
        <p:spPr bwMode="blackWhite">
          <a:xfrm>
            <a:off x="1192213" y="2079625"/>
            <a:ext cx="3836987" cy="1654175"/>
          </a:xfrm>
          <a:prstGeom prst="rect">
            <a:avLst/>
          </a:prstGeom>
          <a:noFill/>
          <a:ln w="9525">
            <a:noFill/>
            <a:miter lim="800000"/>
            <a:headEnd/>
            <a:tailEnd/>
          </a:ln>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DEPTNO DNAME     	LOC     </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	--------</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10	ACCOUNTING	NEW YORK</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20	RESEARCH	DALLAS</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30	SALES		CHICAGO</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40	OPERATIONS	BOSTON</a:t>
            </a:r>
          </a:p>
        </p:txBody>
      </p:sp>
      <p:sp>
        <p:nvSpPr>
          <p:cNvPr id="21510" name="Line 6"/>
          <p:cNvSpPr>
            <a:spLocks noChangeShapeType="1"/>
          </p:cNvSpPr>
          <p:nvPr/>
        </p:nvSpPr>
        <p:spPr bwMode="auto">
          <a:xfrm>
            <a:off x="1181100" y="2511425"/>
            <a:ext cx="3879850" cy="0"/>
          </a:xfrm>
          <a:prstGeom prst="line">
            <a:avLst/>
          </a:prstGeom>
          <a:noFill/>
          <a:ln w="50800">
            <a:solidFill>
              <a:srgbClr val="000000"/>
            </a:solidFill>
            <a:round/>
            <a:headEnd type="none" w="sm" len="sm"/>
            <a:tailEnd type="none" w="sm" len="sm"/>
          </a:ln>
          <a:effectLst/>
        </p:spPr>
        <p:txBody>
          <a:bodyPr/>
          <a:lstStyle/>
          <a:p>
            <a:endParaRPr lang="fr-FR"/>
          </a:p>
        </p:txBody>
      </p:sp>
      <p:sp>
        <p:nvSpPr>
          <p:cNvPr id="21511" name="Line 7"/>
          <p:cNvSpPr>
            <a:spLocks noChangeShapeType="1"/>
          </p:cNvSpPr>
          <p:nvPr/>
        </p:nvSpPr>
        <p:spPr bwMode="auto">
          <a:xfrm>
            <a:off x="1174750" y="2905125"/>
            <a:ext cx="3886200" cy="0"/>
          </a:xfrm>
          <a:prstGeom prst="line">
            <a:avLst/>
          </a:prstGeom>
          <a:noFill/>
          <a:ln w="25400">
            <a:solidFill>
              <a:srgbClr val="000000"/>
            </a:solidFill>
            <a:round/>
            <a:headEnd type="none" w="sm" len="sm"/>
            <a:tailEnd type="none" w="sm" len="sm"/>
          </a:ln>
          <a:effectLst/>
        </p:spPr>
        <p:txBody>
          <a:bodyPr/>
          <a:lstStyle/>
          <a:p>
            <a:endParaRPr lang="fr-FR"/>
          </a:p>
        </p:txBody>
      </p:sp>
      <p:sp>
        <p:nvSpPr>
          <p:cNvPr id="21512" name="Line 8"/>
          <p:cNvSpPr>
            <a:spLocks noChangeShapeType="1"/>
          </p:cNvSpPr>
          <p:nvPr/>
        </p:nvSpPr>
        <p:spPr bwMode="auto">
          <a:xfrm>
            <a:off x="1174750" y="3165475"/>
            <a:ext cx="3886200" cy="0"/>
          </a:xfrm>
          <a:prstGeom prst="line">
            <a:avLst/>
          </a:prstGeom>
          <a:noFill/>
          <a:ln w="25400">
            <a:solidFill>
              <a:srgbClr val="000000"/>
            </a:solidFill>
            <a:round/>
            <a:headEnd type="none" w="sm" len="sm"/>
            <a:tailEnd type="none" w="sm" len="sm"/>
          </a:ln>
          <a:effectLst/>
        </p:spPr>
        <p:txBody>
          <a:bodyPr/>
          <a:lstStyle/>
          <a:p>
            <a:endParaRPr lang="fr-FR"/>
          </a:p>
        </p:txBody>
      </p:sp>
      <p:sp>
        <p:nvSpPr>
          <p:cNvPr id="21513" name="Line 9"/>
          <p:cNvSpPr>
            <a:spLocks noChangeShapeType="1"/>
          </p:cNvSpPr>
          <p:nvPr/>
        </p:nvSpPr>
        <p:spPr bwMode="auto">
          <a:xfrm>
            <a:off x="1174750" y="3425825"/>
            <a:ext cx="3886200" cy="0"/>
          </a:xfrm>
          <a:prstGeom prst="line">
            <a:avLst/>
          </a:prstGeom>
          <a:noFill/>
          <a:ln w="25400">
            <a:solidFill>
              <a:srgbClr val="000000"/>
            </a:solidFill>
            <a:round/>
            <a:headEnd type="none" w="sm" len="sm"/>
            <a:tailEnd type="none" w="sm" len="sm"/>
          </a:ln>
          <a:effectLst/>
        </p:spPr>
        <p:txBody>
          <a:bodyPr/>
          <a:lstStyle/>
          <a:p>
            <a:endParaRPr lang="fr-FR"/>
          </a:p>
        </p:txBody>
      </p:sp>
      <p:sp>
        <p:nvSpPr>
          <p:cNvPr id="21514" name="Line 10"/>
          <p:cNvSpPr>
            <a:spLocks noChangeShapeType="1"/>
          </p:cNvSpPr>
          <p:nvPr/>
        </p:nvSpPr>
        <p:spPr bwMode="auto">
          <a:xfrm>
            <a:off x="2178050" y="2047875"/>
            <a:ext cx="0" cy="1714500"/>
          </a:xfrm>
          <a:prstGeom prst="line">
            <a:avLst/>
          </a:prstGeom>
          <a:noFill/>
          <a:ln w="25400">
            <a:solidFill>
              <a:srgbClr val="000000"/>
            </a:solidFill>
            <a:round/>
            <a:headEnd type="none" w="sm" len="sm"/>
            <a:tailEnd type="none" w="sm" len="sm"/>
          </a:ln>
          <a:effectLst/>
        </p:spPr>
        <p:txBody>
          <a:bodyPr/>
          <a:lstStyle/>
          <a:p>
            <a:endParaRPr lang="fr-FR"/>
          </a:p>
        </p:txBody>
      </p:sp>
      <p:sp>
        <p:nvSpPr>
          <p:cNvPr id="21515" name="Line 11"/>
          <p:cNvSpPr>
            <a:spLocks noChangeShapeType="1"/>
          </p:cNvSpPr>
          <p:nvPr/>
        </p:nvSpPr>
        <p:spPr bwMode="auto">
          <a:xfrm>
            <a:off x="3676650" y="2047875"/>
            <a:ext cx="0" cy="1714500"/>
          </a:xfrm>
          <a:prstGeom prst="line">
            <a:avLst/>
          </a:prstGeom>
          <a:noFill/>
          <a:ln w="25400">
            <a:solidFill>
              <a:srgbClr val="000000"/>
            </a:solidFill>
            <a:round/>
            <a:headEnd type="none" w="sm" len="sm"/>
            <a:tailEnd type="none" w="sm" len="sm"/>
          </a:ln>
          <a:effectLst/>
        </p:spPr>
        <p:txBody>
          <a:bodyPr/>
          <a:lstStyle/>
          <a:p>
            <a:endParaRPr lang="fr-FR"/>
          </a:p>
        </p:txBody>
      </p:sp>
      <p:sp>
        <p:nvSpPr>
          <p:cNvPr id="21516" name="Rectangle 12"/>
          <p:cNvSpPr>
            <a:spLocks noChangeArrowheads="1"/>
          </p:cNvSpPr>
          <p:nvPr/>
        </p:nvSpPr>
        <p:spPr bwMode="auto">
          <a:xfrm>
            <a:off x="2795588" y="1439863"/>
            <a:ext cx="3224212" cy="339725"/>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contrainte de clé UNIQUE</a:t>
            </a:r>
          </a:p>
        </p:txBody>
      </p:sp>
      <p:sp>
        <p:nvSpPr>
          <p:cNvPr id="21517" name="Freeform 13"/>
          <p:cNvSpPr>
            <a:spLocks/>
          </p:cNvSpPr>
          <p:nvPr/>
        </p:nvSpPr>
        <p:spPr bwMode="auto">
          <a:xfrm>
            <a:off x="2457450" y="1581150"/>
            <a:ext cx="325438" cy="477838"/>
          </a:xfrm>
          <a:custGeom>
            <a:avLst/>
            <a:gdLst/>
            <a:ahLst/>
            <a:cxnLst>
              <a:cxn ang="0">
                <a:pos x="204" y="0"/>
              </a:cxn>
              <a:cxn ang="0">
                <a:pos x="0" y="0"/>
              </a:cxn>
              <a:cxn ang="0">
                <a:pos x="0" y="300"/>
              </a:cxn>
            </a:cxnLst>
            <a:rect l="0" t="0" r="r" b="b"/>
            <a:pathLst>
              <a:path w="205" h="301">
                <a:moveTo>
                  <a:pt x="204" y="0"/>
                </a:moveTo>
                <a:lnTo>
                  <a:pt x="0" y="0"/>
                </a:lnTo>
                <a:lnTo>
                  <a:pt x="0" y="300"/>
                </a:lnTo>
              </a:path>
            </a:pathLst>
          </a:custGeom>
          <a:noFill/>
          <a:ln w="50800" cap="rnd" cmpd="sng">
            <a:solidFill>
              <a:srgbClr val="FFCC00"/>
            </a:solidFill>
            <a:prstDash val="solid"/>
            <a:round/>
            <a:headEnd type="none" w="sm" len="sm"/>
            <a:tailEnd type="stealth" w="med" len="lg"/>
          </a:ln>
          <a:effectLst>
            <a:outerShdw dist="53882" dir="2700000" algn="ctr" rotWithShape="0">
              <a:srgbClr val="000000"/>
            </a:outerShdw>
          </a:effectLst>
        </p:spPr>
        <p:txBody>
          <a:bodyPr/>
          <a:lstStyle/>
          <a:p>
            <a:endParaRPr lang="fr-FR"/>
          </a:p>
        </p:txBody>
      </p:sp>
      <p:grpSp>
        <p:nvGrpSpPr>
          <p:cNvPr id="2" name="Group 22"/>
          <p:cNvGrpSpPr>
            <a:grpSpLocks/>
          </p:cNvGrpSpPr>
          <p:nvPr/>
        </p:nvGrpSpPr>
        <p:grpSpPr bwMode="auto">
          <a:xfrm>
            <a:off x="1174750" y="3867150"/>
            <a:ext cx="4767263" cy="1619250"/>
            <a:chOff x="740" y="2436"/>
            <a:chExt cx="3003" cy="1020"/>
          </a:xfrm>
        </p:grpSpPr>
        <p:sp>
          <p:nvSpPr>
            <p:cNvPr id="21518" name="AutoShape 14"/>
            <p:cNvSpPr>
              <a:spLocks noChangeArrowheads="1"/>
            </p:cNvSpPr>
            <p:nvPr/>
          </p:nvSpPr>
          <p:spPr bwMode="auto">
            <a:xfrm>
              <a:off x="1764" y="2436"/>
              <a:ext cx="396" cy="444"/>
            </a:xfrm>
            <a:prstGeom prst="upArrow">
              <a:avLst>
                <a:gd name="adj1" fmla="val 50000"/>
                <a:gd name="adj2" fmla="val 56055"/>
              </a:avLst>
            </a:prstGeom>
            <a:solidFill>
              <a:srgbClr val="FFCC99"/>
            </a:solidFill>
            <a:ln w="9525">
              <a:noFill/>
              <a:miter lim="800000"/>
              <a:headEnd/>
              <a:tailEnd/>
            </a:ln>
            <a:effectLst>
              <a:outerShdw dist="53882" dir="2700000" algn="ctr" rotWithShape="0">
                <a:srgbClr val="000000"/>
              </a:outerShdw>
            </a:effectLst>
          </p:spPr>
          <p:txBody>
            <a:bodyPr wrap="none" anchor="ctr"/>
            <a:lstStyle/>
            <a:p>
              <a:endParaRPr lang="fr-FR"/>
            </a:p>
          </p:txBody>
        </p:sp>
        <p:sp>
          <p:nvSpPr>
            <p:cNvPr id="21519" name="Rectangle 15"/>
            <p:cNvSpPr>
              <a:spLocks noChangeArrowheads="1"/>
            </p:cNvSpPr>
            <p:nvPr/>
          </p:nvSpPr>
          <p:spPr bwMode="blackWhite">
            <a:xfrm>
              <a:off x="743" y="2874"/>
              <a:ext cx="2433" cy="566"/>
            </a:xfrm>
            <a:prstGeom prst="rect">
              <a:avLst/>
            </a:prstGeom>
            <a:solidFill>
              <a:srgbClr val="FFCC99"/>
            </a:solidFill>
            <a:ln w="25400">
              <a:solidFill>
                <a:srgbClr val="000000"/>
              </a:solidFill>
              <a:miter lim="800000"/>
              <a:headEnd/>
              <a:tailEnd/>
            </a:ln>
            <a:effectLst>
              <a:outerShdw dist="107763" dir="2700000" algn="ctr" rotWithShape="0">
                <a:srgbClr val="000000"/>
              </a:outerShdw>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a:t>
              </a: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p:txBody>
        </p:sp>
        <p:sp>
          <p:nvSpPr>
            <p:cNvPr id="21520" name="Rectangle 16"/>
            <p:cNvSpPr>
              <a:spLocks noChangeArrowheads="1"/>
            </p:cNvSpPr>
            <p:nvPr/>
          </p:nvSpPr>
          <p:spPr bwMode="blackWhite">
            <a:xfrm>
              <a:off x="751" y="2894"/>
              <a:ext cx="2417" cy="550"/>
            </a:xfrm>
            <a:prstGeom prst="rect">
              <a:avLst/>
            </a:prstGeom>
            <a:noFill/>
            <a:ln w="9525">
              <a:noFill/>
              <a:miter lim="800000"/>
              <a:headEnd/>
              <a:tailEnd/>
            </a:ln>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50	SALES		DETROIT</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60			BOSTON</a:t>
              </a:r>
            </a:p>
          </p:txBody>
        </p:sp>
        <p:grpSp>
          <p:nvGrpSpPr>
            <p:cNvPr id="3" name="Group 19"/>
            <p:cNvGrpSpPr>
              <a:grpSpLocks/>
            </p:cNvGrpSpPr>
            <p:nvPr/>
          </p:nvGrpSpPr>
          <p:grpSpPr bwMode="auto">
            <a:xfrm>
              <a:off x="1372" y="2874"/>
              <a:ext cx="944" cy="582"/>
              <a:chOff x="1372" y="2874"/>
              <a:chExt cx="944" cy="582"/>
            </a:xfrm>
          </p:grpSpPr>
          <p:sp>
            <p:nvSpPr>
              <p:cNvPr id="21521" name="Line 17"/>
              <p:cNvSpPr>
                <a:spLocks noChangeShapeType="1"/>
              </p:cNvSpPr>
              <p:nvPr/>
            </p:nvSpPr>
            <p:spPr bwMode="auto">
              <a:xfrm>
                <a:off x="1372" y="2874"/>
                <a:ext cx="0" cy="582"/>
              </a:xfrm>
              <a:prstGeom prst="line">
                <a:avLst/>
              </a:prstGeom>
              <a:noFill/>
              <a:ln w="25400">
                <a:solidFill>
                  <a:srgbClr val="000000"/>
                </a:solidFill>
                <a:round/>
                <a:headEnd type="none" w="sm" len="sm"/>
                <a:tailEnd type="none" w="sm" len="sm"/>
              </a:ln>
              <a:effectLst/>
            </p:spPr>
            <p:txBody>
              <a:bodyPr/>
              <a:lstStyle/>
              <a:p>
                <a:endParaRPr lang="fr-FR"/>
              </a:p>
            </p:txBody>
          </p:sp>
          <p:sp>
            <p:nvSpPr>
              <p:cNvPr id="21522" name="Line 18"/>
              <p:cNvSpPr>
                <a:spLocks noChangeShapeType="1"/>
              </p:cNvSpPr>
              <p:nvPr/>
            </p:nvSpPr>
            <p:spPr bwMode="auto">
              <a:xfrm>
                <a:off x="2316" y="2874"/>
                <a:ext cx="0" cy="582"/>
              </a:xfrm>
              <a:prstGeom prst="line">
                <a:avLst/>
              </a:prstGeom>
              <a:noFill/>
              <a:ln w="25400">
                <a:solidFill>
                  <a:srgbClr val="000000"/>
                </a:solidFill>
                <a:round/>
                <a:headEnd type="none" w="sm" len="sm"/>
                <a:tailEnd type="none" w="sm" len="sm"/>
              </a:ln>
              <a:effectLst/>
            </p:spPr>
            <p:txBody>
              <a:bodyPr/>
              <a:lstStyle/>
              <a:p>
                <a:endParaRPr lang="fr-FR"/>
              </a:p>
            </p:txBody>
          </p:sp>
        </p:grpSp>
        <p:sp>
          <p:nvSpPr>
            <p:cNvPr id="21524" name="Rectangle 20"/>
            <p:cNvSpPr>
              <a:spLocks noChangeArrowheads="1"/>
            </p:cNvSpPr>
            <p:nvPr/>
          </p:nvSpPr>
          <p:spPr bwMode="auto">
            <a:xfrm>
              <a:off x="2109" y="2656"/>
              <a:ext cx="1634" cy="214"/>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A insérer</a:t>
              </a:r>
            </a:p>
          </p:txBody>
        </p:sp>
        <p:sp>
          <p:nvSpPr>
            <p:cNvPr id="21525" name="Line 21"/>
            <p:cNvSpPr>
              <a:spLocks noChangeShapeType="1"/>
            </p:cNvSpPr>
            <p:nvPr/>
          </p:nvSpPr>
          <p:spPr bwMode="auto">
            <a:xfrm>
              <a:off x="740" y="3154"/>
              <a:ext cx="2448" cy="0"/>
            </a:xfrm>
            <a:prstGeom prst="line">
              <a:avLst/>
            </a:prstGeom>
            <a:noFill/>
            <a:ln w="25400">
              <a:solidFill>
                <a:srgbClr val="000000"/>
              </a:solidFill>
              <a:round/>
              <a:headEnd type="none" w="sm" len="sm"/>
              <a:tailEnd type="none" w="sm" len="sm"/>
            </a:ln>
            <a:effectLst/>
          </p:spPr>
          <p:txBody>
            <a:bodyPr/>
            <a:lstStyle/>
            <a:p>
              <a:endParaRPr lang="fr-FR"/>
            </a:p>
          </p:txBody>
        </p:sp>
      </p:grpSp>
      <p:grpSp>
        <p:nvGrpSpPr>
          <p:cNvPr id="4" name="Group 27"/>
          <p:cNvGrpSpPr>
            <a:grpSpLocks/>
          </p:cNvGrpSpPr>
          <p:nvPr/>
        </p:nvGrpSpPr>
        <p:grpSpPr bwMode="auto">
          <a:xfrm>
            <a:off x="5065713" y="4273550"/>
            <a:ext cx="3352800" cy="1196975"/>
            <a:chOff x="3191" y="2692"/>
            <a:chExt cx="2112" cy="754"/>
          </a:xfrm>
        </p:grpSpPr>
        <p:sp>
          <p:nvSpPr>
            <p:cNvPr id="21527" name="Rectangle 23"/>
            <p:cNvSpPr>
              <a:spLocks noChangeArrowheads="1"/>
            </p:cNvSpPr>
            <p:nvPr/>
          </p:nvSpPr>
          <p:spPr bwMode="auto">
            <a:xfrm>
              <a:off x="3669" y="2692"/>
              <a:ext cx="1634" cy="526"/>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Interdit (DNAME</a:t>
              </a:r>
              <a:r>
                <a:rPr lang="fr-FR" sz="1800" b="0">
                  <a:solidFill>
                    <a:schemeClr val="tx1"/>
                  </a:solidFill>
                  <a:latin typeface="Symbol" pitchFamily="18" charset="2"/>
                </a:rPr>
                <a:t>¾</a:t>
              </a:r>
              <a:r>
                <a:rPr lang="fr-FR" sz="1800">
                  <a:solidFill>
                    <a:schemeClr val="tx1"/>
                  </a:solidFill>
                  <a:latin typeface="Arial" pitchFamily="34" charset="0"/>
                </a:rPr>
                <a:t>SALES</a:t>
              </a:r>
              <a:r>
                <a:rPr lang="fr-FR" sz="1800">
                  <a:solidFill>
                    <a:srgbClr val="FFFFCC"/>
                  </a:solidFill>
                  <a:effectLst>
                    <a:outerShdw blurRad="38100" dist="38100" dir="2700000" algn="tl">
                      <a:srgbClr val="000000"/>
                    </a:outerShdw>
                  </a:effectLst>
                  <a:latin typeface="Arial" pitchFamily="34" charset="0"/>
                </a:rPr>
                <a:t> existe déjà)</a:t>
              </a:r>
            </a:p>
          </p:txBody>
        </p:sp>
        <p:sp>
          <p:nvSpPr>
            <p:cNvPr id="21528" name="Line 24"/>
            <p:cNvSpPr>
              <a:spLocks noChangeShapeType="1"/>
            </p:cNvSpPr>
            <p:nvPr/>
          </p:nvSpPr>
          <p:spPr bwMode="auto">
            <a:xfrm flipV="1">
              <a:off x="3191" y="2988"/>
              <a:ext cx="409" cy="1"/>
            </a:xfrm>
            <a:prstGeom prst="line">
              <a:avLst/>
            </a:prstGeom>
            <a:noFill/>
            <a:ln w="50800">
              <a:solidFill>
                <a:srgbClr val="FFCC00"/>
              </a:solidFill>
              <a:round/>
              <a:headEnd type="stealth" w="med" len="lg"/>
              <a:tailEnd type="none" w="sm" len="sm"/>
            </a:ln>
            <a:effectLst>
              <a:outerShdw dist="53882" dir="2700000" algn="ctr" rotWithShape="0">
                <a:srgbClr val="000000"/>
              </a:outerShdw>
            </a:effectLst>
          </p:spPr>
          <p:txBody>
            <a:bodyPr/>
            <a:lstStyle/>
            <a:p>
              <a:endParaRPr lang="fr-FR"/>
            </a:p>
          </p:txBody>
        </p:sp>
        <p:sp>
          <p:nvSpPr>
            <p:cNvPr id="21529" name="Rectangle 25"/>
            <p:cNvSpPr>
              <a:spLocks noChangeArrowheads="1"/>
            </p:cNvSpPr>
            <p:nvPr/>
          </p:nvSpPr>
          <p:spPr bwMode="auto">
            <a:xfrm>
              <a:off x="3669" y="3232"/>
              <a:ext cx="1634" cy="214"/>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Autorisé</a:t>
              </a:r>
            </a:p>
          </p:txBody>
        </p:sp>
        <p:sp>
          <p:nvSpPr>
            <p:cNvPr id="21530" name="Line 26"/>
            <p:cNvSpPr>
              <a:spLocks noChangeShapeType="1"/>
            </p:cNvSpPr>
            <p:nvPr/>
          </p:nvSpPr>
          <p:spPr bwMode="auto">
            <a:xfrm flipV="1">
              <a:off x="3191" y="3324"/>
              <a:ext cx="409" cy="1"/>
            </a:xfrm>
            <a:prstGeom prst="line">
              <a:avLst/>
            </a:prstGeom>
            <a:noFill/>
            <a:ln w="50800">
              <a:solidFill>
                <a:srgbClr val="FFCC00"/>
              </a:solidFill>
              <a:round/>
              <a:headEnd type="stealth" w="med" len="lg"/>
              <a:tailEnd type="none" w="sm" len="sm"/>
            </a:ln>
            <a:effectLst>
              <a:outerShdw dist="53882" dir="2700000" algn="ctr" rotWithShape="0">
                <a:srgbClr val="000000"/>
              </a:outerShdw>
            </a:effectLst>
          </p:spPr>
          <p:txBody>
            <a:bodyPr/>
            <a:lstStyle/>
            <a:p>
              <a:endParaRPr lang="fr-F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noFill/>
          <a:ln/>
        </p:spPr>
        <p:txBody>
          <a:bodyPr/>
          <a:lstStyle/>
          <a:p>
            <a:r>
              <a:rPr lang="fr-FR" dirty="0"/>
              <a:t>La Contrainte de Clé UNIQUE</a:t>
            </a:r>
          </a:p>
        </p:txBody>
      </p:sp>
      <p:sp>
        <p:nvSpPr>
          <p:cNvPr id="23555" name="Rectangle 3"/>
          <p:cNvSpPr>
            <a:spLocks noGrp="1" noChangeArrowheads="1"/>
          </p:cNvSpPr>
          <p:nvPr>
            <p:ph type="body" idx="1"/>
          </p:nvPr>
        </p:nvSpPr>
        <p:spPr>
          <a:xfrm>
            <a:off x="858838" y="1539875"/>
            <a:ext cx="8010525" cy="498475"/>
          </a:xfrm>
          <a:noFill/>
          <a:ln/>
        </p:spPr>
        <p:txBody>
          <a:bodyPr>
            <a:normAutofit lnSpcReduction="10000"/>
          </a:bodyPr>
          <a:lstStyle/>
          <a:p>
            <a:r>
              <a:rPr lang="fr-FR"/>
              <a:t>Se définit au niveau table ou colonne </a:t>
            </a:r>
          </a:p>
        </p:txBody>
      </p:sp>
      <p:grpSp>
        <p:nvGrpSpPr>
          <p:cNvPr id="8" name="Groupe 7"/>
          <p:cNvGrpSpPr/>
          <p:nvPr/>
        </p:nvGrpSpPr>
        <p:grpSpPr>
          <a:xfrm>
            <a:off x="1142976" y="2857496"/>
            <a:ext cx="7497763" cy="1511300"/>
            <a:chOff x="1142976" y="3194050"/>
            <a:chExt cx="7497763" cy="1511300"/>
          </a:xfrm>
        </p:grpSpPr>
        <p:sp>
          <p:nvSpPr>
            <p:cNvPr id="23556" name="Rectangle 4"/>
            <p:cNvSpPr>
              <a:spLocks noChangeArrowheads="1"/>
            </p:cNvSpPr>
            <p:nvPr/>
          </p:nvSpPr>
          <p:spPr bwMode="blackWhite">
            <a:xfrm>
              <a:off x="1212850" y="3194050"/>
              <a:ext cx="6794500" cy="151130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p:txBody>
        </p:sp>
        <p:sp>
          <p:nvSpPr>
            <p:cNvPr id="23558" name="Rectangle 6"/>
            <p:cNvSpPr>
              <a:spLocks noChangeArrowheads="1"/>
            </p:cNvSpPr>
            <p:nvPr/>
          </p:nvSpPr>
          <p:spPr bwMode="blackWhite">
            <a:xfrm>
              <a:off x="1142976" y="3500438"/>
              <a:ext cx="7497763" cy="85407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 pos="24574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CREATE TABLE </a:t>
              </a:r>
              <a:r>
                <a:rPr lang="fr-FR" sz="1800" b="1" dirty="0" err="1">
                  <a:solidFill>
                    <a:srgbClr val="000000"/>
                  </a:solidFill>
                  <a:latin typeface="Courier New" pitchFamily="49" charset="0"/>
                </a:rPr>
                <a:t>dept</a:t>
              </a:r>
              <a:r>
                <a:rPr lang="fr-FR" sz="1800" b="1" dirty="0">
                  <a:solidFill>
                    <a:srgbClr val="000000"/>
                  </a:solidFill>
                  <a:latin typeface="Courier New" pitchFamily="49" charset="0"/>
                </a:rPr>
                <a:t>(</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2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NUMBER(2),</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3	</a:t>
              </a:r>
              <a:r>
                <a:rPr lang="fr-FR" sz="1800" b="1" dirty="0" err="1">
                  <a:solidFill>
                    <a:srgbClr val="000000"/>
                  </a:solidFill>
                  <a:latin typeface="Courier New" pitchFamily="49" charset="0"/>
                </a:rPr>
                <a:t>dname</a:t>
              </a:r>
              <a:r>
                <a:rPr lang="fr-FR" sz="1800" b="1" dirty="0">
                  <a:solidFill>
                    <a:srgbClr val="000000"/>
                  </a:solidFill>
                  <a:latin typeface="Courier New" pitchFamily="49" charset="0"/>
                </a:rPr>
                <a:t>	VARCHAR2(14),</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4	</a:t>
              </a:r>
              <a:r>
                <a:rPr lang="fr-FR" sz="1800" b="1" dirty="0" err="1">
                  <a:solidFill>
                    <a:srgbClr val="000000"/>
                  </a:solidFill>
                  <a:latin typeface="Courier New" pitchFamily="49" charset="0"/>
                </a:rPr>
                <a:t>loc</a:t>
              </a:r>
              <a:r>
                <a:rPr lang="fr-FR" sz="1800" b="1" dirty="0">
                  <a:solidFill>
                    <a:srgbClr val="000000"/>
                  </a:solidFill>
                  <a:latin typeface="Courier New" pitchFamily="49" charset="0"/>
                </a:rPr>
                <a:t>	VARCHAR2(13),</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5	</a:t>
              </a:r>
              <a:r>
                <a:rPr lang="fr-FR" sz="1800" b="1" dirty="0">
                  <a:solidFill>
                    <a:srgbClr val="FF0000"/>
                  </a:solidFill>
                  <a:latin typeface="Courier New" pitchFamily="49" charset="0"/>
                </a:rPr>
                <a:t>CONSTRAINT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dept_dname_uk</a:t>
              </a:r>
              <a:r>
                <a:rPr lang="fr-FR" sz="1800" b="1" dirty="0">
                  <a:solidFill>
                    <a:srgbClr val="000000"/>
                  </a:solidFill>
                  <a:latin typeface="Courier New" pitchFamily="49" charset="0"/>
                </a:rPr>
                <a:t> </a:t>
              </a:r>
              <a:r>
                <a:rPr lang="fr-FR" sz="1800" b="1" dirty="0">
                  <a:solidFill>
                    <a:srgbClr val="FF0000"/>
                  </a:solidFill>
                  <a:latin typeface="Courier New" pitchFamily="49" charset="0"/>
                </a:rPr>
                <a:t>UNIQUE(</a:t>
              </a:r>
              <a:r>
                <a:rPr lang="fr-FR" sz="1800" b="1" dirty="0" err="1">
                  <a:solidFill>
                    <a:srgbClr val="FF0000"/>
                  </a:solidFill>
                  <a:latin typeface="Courier New" pitchFamily="49" charset="0"/>
                </a:rPr>
                <a:t>dname</a:t>
              </a:r>
              <a:r>
                <a:rPr lang="fr-FR" sz="1800" b="1" dirty="0">
                  <a:solidFill>
                    <a:srgbClr val="000000"/>
                  </a:solidFill>
                  <a:latin typeface="Courier New" pitchFamily="49" charset="0"/>
                </a:rPr>
                <a:t>));</a:t>
              </a:r>
            </a:p>
          </p:txBody>
        </p:sp>
      </p:gr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noFill/>
          <a:ln/>
        </p:spPr>
        <p:txBody>
          <a:bodyPr/>
          <a:lstStyle/>
          <a:p>
            <a:r>
              <a:rPr lang="fr-FR"/>
              <a:t>La Contrainte PRIMARY KEY</a:t>
            </a:r>
          </a:p>
        </p:txBody>
      </p:sp>
      <p:sp>
        <p:nvSpPr>
          <p:cNvPr id="25603" name="Rectangle 3"/>
          <p:cNvSpPr>
            <a:spLocks noChangeArrowheads="1"/>
          </p:cNvSpPr>
          <p:nvPr/>
        </p:nvSpPr>
        <p:spPr bwMode="blackWhite">
          <a:xfrm>
            <a:off x="1179513" y="2047875"/>
            <a:ext cx="3862387" cy="1679575"/>
          </a:xfrm>
          <a:prstGeom prst="rect">
            <a:avLst/>
          </a:prstGeom>
          <a:solidFill>
            <a:srgbClr val="FFCC99"/>
          </a:solidFill>
          <a:ln w="25400">
            <a:solidFill>
              <a:srgbClr val="000000"/>
            </a:solidFill>
            <a:miter lim="800000"/>
            <a:headEnd/>
            <a:tailEnd/>
          </a:ln>
          <a:effectLst>
            <a:outerShdw dist="107763" dir="2700000" algn="ctr" rotWithShape="0">
              <a:srgbClr val="000000"/>
            </a:outerShdw>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a:t>
            </a: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p:txBody>
      </p:sp>
      <p:sp>
        <p:nvSpPr>
          <p:cNvPr id="25604" name="Rectangle 4"/>
          <p:cNvSpPr>
            <a:spLocks noChangeArrowheads="1"/>
          </p:cNvSpPr>
          <p:nvPr/>
        </p:nvSpPr>
        <p:spPr bwMode="auto">
          <a:xfrm>
            <a:off x="1092200" y="1684338"/>
            <a:ext cx="931863" cy="396875"/>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000">
                <a:solidFill>
                  <a:schemeClr val="tx1"/>
                </a:solidFill>
                <a:effectLst>
                  <a:outerShdw blurRad="38100" dist="38100" dir="2700000" algn="tl">
                    <a:srgbClr val="000000"/>
                  </a:outerShdw>
                </a:effectLst>
                <a:latin typeface="Arial" pitchFamily="34" charset="0"/>
              </a:rPr>
              <a:t>DEPT </a:t>
            </a:r>
          </a:p>
        </p:txBody>
      </p:sp>
      <p:sp>
        <p:nvSpPr>
          <p:cNvPr id="25605" name="Rectangle 5"/>
          <p:cNvSpPr>
            <a:spLocks noChangeArrowheads="1"/>
          </p:cNvSpPr>
          <p:nvPr/>
        </p:nvSpPr>
        <p:spPr bwMode="blackWhite">
          <a:xfrm>
            <a:off x="1192213" y="2079625"/>
            <a:ext cx="3836987" cy="1654175"/>
          </a:xfrm>
          <a:prstGeom prst="rect">
            <a:avLst/>
          </a:prstGeom>
          <a:noFill/>
          <a:ln w="9525">
            <a:noFill/>
            <a:miter lim="800000"/>
            <a:headEnd/>
            <a:tailEnd/>
          </a:ln>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DEPTNO DNAME     	LOC     </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	--------</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10	ACCOUNTING	NEW YORK</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20	RESEARCH	DALLAS</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30	SALES		CHICAGO</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40	OPERATIONS	BOSTON</a:t>
            </a:r>
          </a:p>
        </p:txBody>
      </p:sp>
      <p:sp>
        <p:nvSpPr>
          <p:cNvPr id="25606" name="Line 6"/>
          <p:cNvSpPr>
            <a:spLocks noChangeShapeType="1"/>
          </p:cNvSpPr>
          <p:nvPr/>
        </p:nvSpPr>
        <p:spPr bwMode="auto">
          <a:xfrm>
            <a:off x="1181100" y="2511425"/>
            <a:ext cx="3879850" cy="0"/>
          </a:xfrm>
          <a:prstGeom prst="line">
            <a:avLst/>
          </a:prstGeom>
          <a:noFill/>
          <a:ln w="50800">
            <a:solidFill>
              <a:srgbClr val="000000"/>
            </a:solidFill>
            <a:round/>
            <a:headEnd type="none" w="sm" len="sm"/>
            <a:tailEnd type="none" w="sm" len="sm"/>
          </a:ln>
          <a:effectLst/>
        </p:spPr>
        <p:txBody>
          <a:bodyPr/>
          <a:lstStyle/>
          <a:p>
            <a:endParaRPr lang="fr-FR"/>
          </a:p>
        </p:txBody>
      </p:sp>
      <p:sp>
        <p:nvSpPr>
          <p:cNvPr id="25607" name="Line 7"/>
          <p:cNvSpPr>
            <a:spLocks noChangeShapeType="1"/>
          </p:cNvSpPr>
          <p:nvPr/>
        </p:nvSpPr>
        <p:spPr bwMode="auto">
          <a:xfrm>
            <a:off x="1174750" y="2905125"/>
            <a:ext cx="3886200" cy="0"/>
          </a:xfrm>
          <a:prstGeom prst="line">
            <a:avLst/>
          </a:prstGeom>
          <a:noFill/>
          <a:ln w="25400">
            <a:solidFill>
              <a:srgbClr val="000000"/>
            </a:solidFill>
            <a:round/>
            <a:headEnd type="none" w="sm" len="sm"/>
            <a:tailEnd type="none" w="sm" len="sm"/>
          </a:ln>
          <a:effectLst/>
        </p:spPr>
        <p:txBody>
          <a:bodyPr/>
          <a:lstStyle/>
          <a:p>
            <a:endParaRPr lang="fr-FR"/>
          </a:p>
        </p:txBody>
      </p:sp>
      <p:sp>
        <p:nvSpPr>
          <p:cNvPr id="25608" name="Line 8"/>
          <p:cNvSpPr>
            <a:spLocks noChangeShapeType="1"/>
          </p:cNvSpPr>
          <p:nvPr/>
        </p:nvSpPr>
        <p:spPr bwMode="auto">
          <a:xfrm>
            <a:off x="1174750" y="3165475"/>
            <a:ext cx="3886200" cy="0"/>
          </a:xfrm>
          <a:prstGeom prst="line">
            <a:avLst/>
          </a:prstGeom>
          <a:noFill/>
          <a:ln w="25400">
            <a:solidFill>
              <a:srgbClr val="000000"/>
            </a:solidFill>
            <a:round/>
            <a:headEnd type="none" w="sm" len="sm"/>
            <a:tailEnd type="none" w="sm" len="sm"/>
          </a:ln>
          <a:effectLst/>
        </p:spPr>
        <p:txBody>
          <a:bodyPr/>
          <a:lstStyle/>
          <a:p>
            <a:endParaRPr lang="fr-FR"/>
          </a:p>
        </p:txBody>
      </p:sp>
      <p:sp>
        <p:nvSpPr>
          <p:cNvPr id="25609" name="Line 9"/>
          <p:cNvSpPr>
            <a:spLocks noChangeShapeType="1"/>
          </p:cNvSpPr>
          <p:nvPr/>
        </p:nvSpPr>
        <p:spPr bwMode="auto">
          <a:xfrm>
            <a:off x="1174750" y="3425825"/>
            <a:ext cx="3886200" cy="0"/>
          </a:xfrm>
          <a:prstGeom prst="line">
            <a:avLst/>
          </a:prstGeom>
          <a:noFill/>
          <a:ln w="25400">
            <a:solidFill>
              <a:srgbClr val="000000"/>
            </a:solidFill>
            <a:round/>
            <a:headEnd type="none" w="sm" len="sm"/>
            <a:tailEnd type="none" w="sm" len="sm"/>
          </a:ln>
          <a:effectLst/>
        </p:spPr>
        <p:txBody>
          <a:bodyPr/>
          <a:lstStyle/>
          <a:p>
            <a:endParaRPr lang="fr-FR"/>
          </a:p>
        </p:txBody>
      </p:sp>
      <p:sp>
        <p:nvSpPr>
          <p:cNvPr id="25610" name="Line 10"/>
          <p:cNvSpPr>
            <a:spLocks noChangeShapeType="1"/>
          </p:cNvSpPr>
          <p:nvPr/>
        </p:nvSpPr>
        <p:spPr bwMode="auto">
          <a:xfrm>
            <a:off x="2178050" y="2047875"/>
            <a:ext cx="0" cy="1714500"/>
          </a:xfrm>
          <a:prstGeom prst="line">
            <a:avLst/>
          </a:prstGeom>
          <a:noFill/>
          <a:ln w="25400">
            <a:solidFill>
              <a:srgbClr val="000000"/>
            </a:solidFill>
            <a:round/>
            <a:headEnd type="none" w="sm" len="sm"/>
            <a:tailEnd type="none" w="sm" len="sm"/>
          </a:ln>
          <a:effectLst/>
        </p:spPr>
        <p:txBody>
          <a:bodyPr/>
          <a:lstStyle/>
          <a:p>
            <a:endParaRPr lang="fr-FR"/>
          </a:p>
        </p:txBody>
      </p:sp>
      <p:sp>
        <p:nvSpPr>
          <p:cNvPr id="25611" name="Line 11"/>
          <p:cNvSpPr>
            <a:spLocks noChangeShapeType="1"/>
          </p:cNvSpPr>
          <p:nvPr/>
        </p:nvSpPr>
        <p:spPr bwMode="auto">
          <a:xfrm>
            <a:off x="3676650" y="2047875"/>
            <a:ext cx="0" cy="1714500"/>
          </a:xfrm>
          <a:prstGeom prst="line">
            <a:avLst/>
          </a:prstGeom>
          <a:noFill/>
          <a:ln w="25400">
            <a:solidFill>
              <a:srgbClr val="000000"/>
            </a:solidFill>
            <a:round/>
            <a:headEnd type="none" w="sm" len="sm"/>
            <a:tailEnd type="none" w="sm" len="sm"/>
          </a:ln>
          <a:effectLst/>
        </p:spPr>
        <p:txBody>
          <a:bodyPr/>
          <a:lstStyle/>
          <a:p>
            <a:endParaRPr lang="fr-FR"/>
          </a:p>
        </p:txBody>
      </p:sp>
      <p:sp>
        <p:nvSpPr>
          <p:cNvPr id="25612" name="Rectangle 12"/>
          <p:cNvSpPr>
            <a:spLocks noChangeArrowheads="1"/>
          </p:cNvSpPr>
          <p:nvPr/>
        </p:nvSpPr>
        <p:spPr bwMode="auto">
          <a:xfrm>
            <a:off x="2357438" y="1439863"/>
            <a:ext cx="2938462" cy="339725"/>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clé PRIMAIRE</a:t>
            </a:r>
          </a:p>
        </p:txBody>
      </p:sp>
      <p:sp>
        <p:nvSpPr>
          <p:cNvPr id="25613" name="Freeform 13"/>
          <p:cNvSpPr>
            <a:spLocks/>
          </p:cNvSpPr>
          <p:nvPr/>
        </p:nvSpPr>
        <p:spPr bwMode="auto">
          <a:xfrm>
            <a:off x="2019300" y="1581150"/>
            <a:ext cx="325438" cy="477838"/>
          </a:xfrm>
          <a:custGeom>
            <a:avLst/>
            <a:gdLst/>
            <a:ahLst/>
            <a:cxnLst>
              <a:cxn ang="0">
                <a:pos x="204" y="0"/>
              </a:cxn>
              <a:cxn ang="0">
                <a:pos x="0" y="0"/>
              </a:cxn>
              <a:cxn ang="0">
                <a:pos x="0" y="300"/>
              </a:cxn>
            </a:cxnLst>
            <a:rect l="0" t="0" r="r" b="b"/>
            <a:pathLst>
              <a:path w="205" h="301">
                <a:moveTo>
                  <a:pt x="204" y="0"/>
                </a:moveTo>
                <a:lnTo>
                  <a:pt x="0" y="0"/>
                </a:lnTo>
                <a:lnTo>
                  <a:pt x="0" y="300"/>
                </a:lnTo>
              </a:path>
            </a:pathLst>
          </a:custGeom>
          <a:noFill/>
          <a:ln w="50800" cap="rnd" cmpd="sng">
            <a:solidFill>
              <a:srgbClr val="FFCC00"/>
            </a:solidFill>
            <a:prstDash val="solid"/>
            <a:round/>
            <a:headEnd type="none" w="sm" len="sm"/>
            <a:tailEnd type="stealth" w="med" len="lg"/>
          </a:ln>
          <a:effectLst>
            <a:outerShdw dist="53882" dir="2700000" algn="ctr" rotWithShape="0">
              <a:srgbClr val="000000"/>
            </a:outerShdw>
          </a:effectLst>
        </p:spPr>
        <p:txBody>
          <a:bodyPr/>
          <a:lstStyle/>
          <a:p>
            <a:endParaRPr lang="fr-FR"/>
          </a:p>
        </p:txBody>
      </p:sp>
      <p:grpSp>
        <p:nvGrpSpPr>
          <p:cNvPr id="2" name="Group 23"/>
          <p:cNvGrpSpPr>
            <a:grpSpLocks/>
          </p:cNvGrpSpPr>
          <p:nvPr/>
        </p:nvGrpSpPr>
        <p:grpSpPr bwMode="auto">
          <a:xfrm>
            <a:off x="1174750" y="3848100"/>
            <a:ext cx="4843463" cy="1638300"/>
            <a:chOff x="740" y="2424"/>
            <a:chExt cx="3051" cy="1032"/>
          </a:xfrm>
        </p:grpSpPr>
        <p:sp>
          <p:nvSpPr>
            <p:cNvPr id="25614" name="Rectangle 14"/>
            <p:cNvSpPr>
              <a:spLocks noChangeArrowheads="1"/>
            </p:cNvSpPr>
            <p:nvPr/>
          </p:nvSpPr>
          <p:spPr bwMode="auto">
            <a:xfrm>
              <a:off x="2157" y="2668"/>
              <a:ext cx="1634" cy="214"/>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A insérer</a:t>
              </a:r>
            </a:p>
          </p:txBody>
        </p:sp>
        <p:grpSp>
          <p:nvGrpSpPr>
            <p:cNvPr id="3" name="Group 22"/>
            <p:cNvGrpSpPr>
              <a:grpSpLocks/>
            </p:cNvGrpSpPr>
            <p:nvPr/>
          </p:nvGrpSpPr>
          <p:grpSpPr bwMode="auto">
            <a:xfrm>
              <a:off x="740" y="2424"/>
              <a:ext cx="2448" cy="1032"/>
              <a:chOff x="740" y="2424"/>
              <a:chExt cx="2448" cy="1032"/>
            </a:xfrm>
          </p:grpSpPr>
          <p:sp>
            <p:nvSpPr>
              <p:cNvPr id="25615" name="AutoShape 15"/>
              <p:cNvSpPr>
                <a:spLocks noChangeArrowheads="1"/>
              </p:cNvSpPr>
              <p:nvPr/>
            </p:nvSpPr>
            <p:spPr bwMode="auto">
              <a:xfrm>
                <a:off x="1752" y="2424"/>
                <a:ext cx="420" cy="456"/>
              </a:xfrm>
              <a:prstGeom prst="upArrow">
                <a:avLst>
                  <a:gd name="adj1" fmla="val 50000"/>
                  <a:gd name="adj2" fmla="val 54281"/>
                </a:avLst>
              </a:prstGeom>
              <a:solidFill>
                <a:srgbClr val="FFCC99"/>
              </a:solidFill>
              <a:ln w="9525">
                <a:noFill/>
                <a:miter lim="800000"/>
                <a:headEnd/>
                <a:tailEnd/>
              </a:ln>
              <a:effectLst>
                <a:outerShdw dist="53882" dir="2700000" algn="ctr" rotWithShape="0">
                  <a:srgbClr val="000000"/>
                </a:outerShdw>
              </a:effectLst>
            </p:spPr>
            <p:txBody>
              <a:bodyPr wrap="none" anchor="ctr"/>
              <a:lstStyle/>
              <a:p>
                <a:endParaRPr lang="fr-FR"/>
              </a:p>
            </p:txBody>
          </p:sp>
          <p:sp>
            <p:nvSpPr>
              <p:cNvPr id="25616" name="Rectangle 16"/>
              <p:cNvSpPr>
                <a:spLocks noChangeArrowheads="1"/>
              </p:cNvSpPr>
              <p:nvPr/>
            </p:nvSpPr>
            <p:spPr bwMode="blackWhite">
              <a:xfrm>
                <a:off x="743" y="2874"/>
                <a:ext cx="2433" cy="566"/>
              </a:xfrm>
              <a:prstGeom prst="rect">
                <a:avLst/>
              </a:prstGeom>
              <a:solidFill>
                <a:srgbClr val="FFCC99"/>
              </a:solidFill>
              <a:ln w="25400">
                <a:solidFill>
                  <a:srgbClr val="000000"/>
                </a:solidFill>
                <a:miter lim="800000"/>
                <a:headEnd/>
                <a:tailEnd/>
              </a:ln>
              <a:effectLst>
                <a:outerShdw dist="107763" dir="2700000" algn="ctr" rotWithShape="0">
                  <a:srgbClr val="000000"/>
                </a:outerShdw>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a:t>
                </a: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p:txBody>
          </p:sp>
          <p:sp>
            <p:nvSpPr>
              <p:cNvPr id="25617" name="Rectangle 17"/>
              <p:cNvSpPr>
                <a:spLocks noChangeArrowheads="1"/>
              </p:cNvSpPr>
              <p:nvPr/>
            </p:nvSpPr>
            <p:spPr bwMode="blackWhite">
              <a:xfrm>
                <a:off x="751" y="2894"/>
                <a:ext cx="2417" cy="550"/>
              </a:xfrm>
              <a:prstGeom prst="rect">
                <a:avLst/>
              </a:prstGeom>
              <a:noFill/>
              <a:ln w="9525">
                <a:noFill/>
                <a:miter lim="800000"/>
                <a:headEnd/>
                <a:tailEnd/>
              </a:ln>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20	MARKETING	DALLAS</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FINANCE	NEW YORK</a:t>
                </a:r>
              </a:p>
            </p:txBody>
          </p:sp>
          <p:grpSp>
            <p:nvGrpSpPr>
              <p:cNvPr id="4" name="Group 20"/>
              <p:cNvGrpSpPr>
                <a:grpSpLocks/>
              </p:cNvGrpSpPr>
              <p:nvPr/>
            </p:nvGrpSpPr>
            <p:grpSpPr bwMode="auto">
              <a:xfrm>
                <a:off x="1372" y="2874"/>
                <a:ext cx="944" cy="582"/>
                <a:chOff x="1372" y="2874"/>
                <a:chExt cx="944" cy="582"/>
              </a:xfrm>
            </p:grpSpPr>
            <p:sp>
              <p:nvSpPr>
                <p:cNvPr id="25618" name="Line 18"/>
                <p:cNvSpPr>
                  <a:spLocks noChangeShapeType="1"/>
                </p:cNvSpPr>
                <p:nvPr/>
              </p:nvSpPr>
              <p:spPr bwMode="auto">
                <a:xfrm>
                  <a:off x="1372" y="2874"/>
                  <a:ext cx="0" cy="582"/>
                </a:xfrm>
                <a:prstGeom prst="line">
                  <a:avLst/>
                </a:prstGeom>
                <a:noFill/>
                <a:ln w="25400">
                  <a:solidFill>
                    <a:srgbClr val="000000"/>
                  </a:solidFill>
                  <a:round/>
                  <a:headEnd type="none" w="sm" len="sm"/>
                  <a:tailEnd type="none" w="sm" len="sm"/>
                </a:ln>
                <a:effectLst/>
              </p:spPr>
              <p:txBody>
                <a:bodyPr/>
                <a:lstStyle/>
                <a:p>
                  <a:endParaRPr lang="fr-FR"/>
                </a:p>
              </p:txBody>
            </p:sp>
            <p:sp>
              <p:nvSpPr>
                <p:cNvPr id="25619" name="Line 19"/>
                <p:cNvSpPr>
                  <a:spLocks noChangeShapeType="1"/>
                </p:cNvSpPr>
                <p:nvPr/>
              </p:nvSpPr>
              <p:spPr bwMode="auto">
                <a:xfrm>
                  <a:off x="2316" y="2874"/>
                  <a:ext cx="0" cy="582"/>
                </a:xfrm>
                <a:prstGeom prst="line">
                  <a:avLst/>
                </a:prstGeom>
                <a:noFill/>
                <a:ln w="25400">
                  <a:solidFill>
                    <a:srgbClr val="000000"/>
                  </a:solidFill>
                  <a:round/>
                  <a:headEnd type="none" w="sm" len="sm"/>
                  <a:tailEnd type="none" w="sm" len="sm"/>
                </a:ln>
                <a:effectLst/>
              </p:spPr>
              <p:txBody>
                <a:bodyPr/>
                <a:lstStyle/>
                <a:p>
                  <a:endParaRPr lang="fr-FR"/>
                </a:p>
              </p:txBody>
            </p:sp>
          </p:grpSp>
          <p:sp>
            <p:nvSpPr>
              <p:cNvPr id="25621" name="Line 21"/>
              <p:cNvSpPr>
                <a:spLocks noChangeShapeType="1"/>
              </p:cNvSpPr>
              <p:nvPr/>
            </p:nvSpPr>
            <p:spPr bwMode="auto">
              <a:xfrm>
                <a:off x="740" y="3154"/>
                <a:ext cx="2448" cy="0"/>
              </a:xfrm>
              <a:prstGeom prst="line">
                <a:avLst/>
              </a:prstGeom>
              <a:noFill/>
              <a:ln w="25400">
                <a:solidFill>
                  <a:srgbClr val="000000"/>
                </a:solidFill>
                <a:round/>
                <a:headEnd type="none" w="sm" len="sm"/>
                <a:tailEnd type="none" w="sm" len="sm"/>
              </a:ln>
              <a:effectLst/>
            </p:spPr>
            <p:txBody>
              <a:bodyPr/>
              <a:lstStyle/>
              <a:p>
                <a:endParaRPr lang="fr-FR"/>
              </a:p>
            </p:txBody>
          </p:sp>
        </p:grpSp>
      </p:grpSp>
      <p:grpSp>
        <p:nvGrpSpPr>
          <p:cNvPr id="5" name="Group 28"/>
          <p:cNvGrpSpPr>
            <a:grpSpLocks/>
          </p:cNvGrpSpPr>
          <p:nvPr/>
        </p:nvGrpSpPr>
        <p:grpSpPr bwMode="auto">
          <a:xfrm>
            <a:off x="5065713" y="4330700"/>
            <a:ext cx="3352800" cy="1387475"/>
            <a:chOff x="3191" y="2728"/>
            <a:chExt cx="2112" cy="874"/>
          </a:xfrm>
        </p:grpSpPr>
        <p:sp>
          <p:nvSpPr>
            <p:cNvPr id="25624" name="Rectangle 24"/>
            <p:cNvSpPr>
              <a:spLocks noChangeArrowheads="1"/>
            </p:cNvSpPr>
            <p:nvPr/>
          </p:nvSpPr>
          <p:spPr bwMode="auto">
            <a:xfrm>
              <a:off x="3669" y="2728"/>
              <a:ext cx="1634" cy="370"/>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interdit (DEPTNO</a:t>
              </a:r>
              <a:r>
                <a:rPr lang="fr-FR" sz="1800" b="0">
                  <a:solidFill>
                    <a:schemeClr val="tx1"/>
                  </a:solidFill>
                  <a:latin typeface="Symbol" pitchFamily="18" charset="2"/>
                </a:rPr>
                <a:t>-</a:t>
              </a:r>
              <a:r>
                <a:rPr lang="fr-FR" sz="1800">
                  <a:solidFill>
                    <a:srgbClr val="FFFFCC"/>
                  </a:solidFill>
                  <a:effectLst>
                    <a:outerShdw blurRad="38100" dist="38100" dir="2700000" algn="tl">
                      <a:srgbClr val="000000"/>
                    </a:outerShdw>
                  </a:effectLst>
                  <a:latin typeface="Arial" pitchFamily="34" charset="0"/>
                </a:rPr>
                <a:t>20 existe déjà)</a:t>
              </a:r>
            </a:p>
          </p:txBody>
        </p:sp>
        <p:sp>
          <p:nvSpPr>
            <p:cNvPr id="25625" name="Line 25"/>
            <p:cNvSpPr>
              <a:spLocks noChangeShapeType="1"/>
            </p:cNvSpPr>
            <p:nvPr/>
          </p:nvSpPr>
          <p:spPr bwMode="auto">
            <a:xfrm flipV="1">
              <a:off x="3191" y="2988"/>
              <a:ext cx="409" cy="1"/>
            </a:xfrm>
            <a:prstGeom prst="line">
              <a:avLst/>
            </a:prstGeom>
            <a:noFill/>
            <a:ln w="50800">
              <a:solidFill>
                <a:srgbClr val="FFCC00"/>
              </a:solidFill>
              <a:round/>
              <a:headEnd type="stealth" w="med" len="lg"/>
              <a:tailEnd type="none" w="sm" len="sm"/>
            </a:ln>
            <a:effectLst>
              <a:outerShdw dist="53882" dir="2700000" algn="ctr" rotWithShape="0">
                <a:srgbClr val="000000"/>
              </a:outerShdw>
            </a:effectLst>
          </p:spPr>
          <p:txBody>
            <a:bodyPr/>
            <a:lstStyle/>
            <a:p>
              <a:endParaRPr lang="fr-FR"/>
            </a:p>
          </p:txBody>
        </p:sp>
        <p:sp>
          <p:nvSpPr>
            <p:cNvPr id="25626" name="Rectangle 26"/>
            <p:cNvSpPr>
              <a:spLocks noChangeArrowheads="1"/>
            </p:cNvSpPr>
            <p:nvPr/>
          </p:nvSpPr>
          <p:spPr bwMode="auto">
            <a:xfrm>
              <a:off x="3669" y="3232"/>
              <a:ext cx="1634" cy="370"/>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interdit</a:t>
              </a:r>
              <a:br>
                <a:rPr lang="fr-FR" sz="1800">
                  <a:solidFill>
                    <a:srgbClr val="FFFFCC"/>
                  </a:solidFill>
                  <a:effectLst>
                    <a:outerShdw blurRad="38100" dist="38100" dir="2700000" algn="tl">
                      <a:srgbClr val="000000"/>
                    </a:outerShdw>
                  </a:effectLst>
                  <a:latin typeface="Arial" pitchFamily="34" charset="0"/>
                </a:rPr>
              </a:br>
              <a:r>
                <a:rPr lang="fr-FR" sz="1800">
                  <a:solidFill>
                    <a:srgbClr val="FFFFCC"/>
                  </a:solidFill>
                  <a:effectLst>
                    <a:outerShdw blurRad="38100" dist="38100" dir="2700000" algn="tl">
                      <a:srgbClr val="000000"/>
                    </a:outerShdw>
                  </a:effectLst>
                  <a:latin typeface="Arial" pitchFamily="34" charset="0"/>
                </a:rPr>
                <a:t>(DEPTNO est NULL)</a:t>
              </a:r>
            </a:p>
          </p:txBody>
        </p:sp>
        <p:sp>
          <p:nvSpPr>
            <p:cNvPr id="25627" name="Line 27"/>
            <p:cNvSpPr>
              <a:spLocks noChangeShapeType="1"/>
            </p:cNvSpPr>
            <p:nvPr/>
          </p:nvSpPr>
          <p:spPr bwMode="auto">
            <a:xfrm flipV="1">
              <a:off x="3191" y="3324"/>
              <a:ext cx="409" cy="1"/>
            </a:xfrm>
            <a:prstGeom prst="line">
              <a:avLst/>
            </a:prstGeom>
            <a:noFill/>
            <a:ln w="50800">
              <a:solidFill>
                <a:srgbClr val="FFCC00"/>
              </a:solidFill>
              <a:round/>
              <a:headEnd type="stealth" w="med" len="lg"/>
              <a:tailEnd type="none" w="sm" len="sm"/>
            </a:ln>
            <a:effectLst>
              <a:outerShdw dist="53882" dir="2700000" algn="ctr" rotWithShape="0">
                <a:srgbClr val="000000"/>
              </a:outerShdw>
            </a:effectLst>
          </p:spPr>
          <p:txBody>
            <a:bodyPr/>
            <a:lstStyle/>
            <a:p>
              <a:endParaRPr lang="fr-F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noFill/>
          <a:ln/>
        </p:spPr>
        <p:txBody>
          <a:bodyPr/>
          <a:lstStyle/>
          <a:p>
            <a:r>
              <a:rPr lang="fr-FR" dirty="0"/>
              <a:t>La Contrainte </a:t>
            </a:r>
            <a:r>
              <a:rPr lang="fr-FR" dirty="0">
                <a:solidFill>
                  <a:srgbClr val="FF0000"/>
                </a:solidFill>
              </a:rPr>
              <a:t>PRIMARY KEY</a:t>
            </a:r>
          </a:p>
        </p:txBody>
      </p:sp>
      <p:sp>
        <p:nvSpPr>
          <p:cNvPr id="27651" name="Rectangle 3"/>
          <p:cNvSpPr>
            <a:spLocks noGrp="1" noChangeArrowheads="1"/>
          </p:cNvSpPr>
          <p:nvPr>
            <p:ph type="body" idx="1"/>
          </p:nvPr>
        </p:nvSpPr>
        <p:spPr>
          <a:xfrm>
            <a:off x="858838" y="1539875"/>
            <a:ext cx="7927975" cy="498475"/>
          </a:xfrm>
          <a:noFill/>
          <a:ln/>
        </p:spPr>
        <p:txBody>
          <a:bodyPr>
            <a:normAutofit lnSpcReduction="10000"/>
          </a:bodyPr>
          <a:lstStyle/>
          <a:p>
            <a:r>
              <a:rPr lang="fr-FR"/>
              <a:t>Se définit au niveau table ou colonne</a:t>
            </a:r>
          </a:p>
        </p:txBody>
      </p:sp>
      <p:sp>
        <p:nvSpPr>
          <p:cNvPr id="27652" name="Rectangle 4"/>
          <p:cNvSpPr>
            <a:spLocks noChangeArrowheads="1"/>
          </p:cNvSpPr>
          <p:nvPr/>
        </p:nvSpPr>
        <p:spPr bwMode="blackWhite">
          <a:xfrm>
            <a:off x="812800" y="2717800"/>
            <a:ext cx="7823200" cy="18986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p:txBody>
      </p:sp>
      <p:sp>
        <p:nvSpPr>
          <p:cNvPr id="27654" name="Rectangle 6"/>
          <p:cNvSpPr>
            <a:spLocks noChangeArrowheads="1"/>
          </p:cNvSpPr>
          <p:nvPr/>
        </p:nvSpPr>
        <p:spPr bwMode="blackWhite">
          <a:xfrm>
            <a:off x="838200" y="3216275"/>
            <a:ext cx="7496175" cy="85407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 pos="24574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CREATE TABLE   </a:t>
            </a:r>
            <a:r>
              <a:rPr lang="fr-FR" sz="1800" b="1" dirty="0" err="1">
                <a:solidFill>
                  <a:srgbClr val="000000"/>
                </a:solidFill>
                <a:latin typeface="Courier New" pitchFamily="49" charset="0"/>
              </a:rPr>
              <a:t>dept</a:t>
            </a:r>
            <a:r>
              <a:rPr lang="fr-FR" sz="1800" b="1" dirty="0">
                <a:solidFill>
                  <a:srgbClr val="000000"/>
                </a:solidFill>
                <a:latin typeface="Courier New" pitchFamily="49" charset="0"/>
              </a:rPr>
              <a:t>(</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2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NUMBER(2),</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3	</a:t>
            </a:r>
            <a:r>
              <a:rPr lang="fr-FR" sz="1800" b="1" dirty="0" err="1">
                <a:solidFill>
                  <a:srgbClr val="000000"/>
                </a:solidFill>
                <a:latin typeface="Courier New" pitchFamily="49" charset="0"/>
              </a:rPr>
              <a:t>dname</a:t>
            </a:r>
            <a:r>
              <a:rPr lang="fr-FR" sz="1800" b="1" dirty="0">
                <a:solidFill>
                  <a:srgbClr val="000000"/>
                </a:solidFill>
                <a:latin typeface="Courier New" pitchFamily="49" charset="0"/>
              </a:rPr>
              <a:t>	  VARCHAR2(14),</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4	</a:t>
            </a:r>
            <a:r>
              <a:rPr lang="fr-FR" sz="1800" b="1" dirty="0" err="1">
                <a:solidFill>
                  <a:srgbClr val="000000"/>
                </a:solidFill>
                <a:latin typeface="Courier New" pitchFamily="49" charset="0"/>
              </a:rPr>
              <a:t>loc</a:t>
            </a:r>
            <a:r>
              <a:rPr lang="fr-FR" sz="1800" b="1" dirty="0">
                <a:solidFill>
                  <a:srgbClr val="000000"/>
                </a:solidFill>
                <a:latin typeface="Courier New" pitchFamily="49" charset="0"/>
              </a:rPr>
              <a:t>	  VARCHAR2(13),</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5	</a:t>
            </a:r>
            <a:r>
              <a:rPr lang="fr-FR" sz="1800" b="1" dirty="0">
                <a:solidFill>
                  <a:srgbClr val="FF0000"/>
                </a:solidFill>
                <a:latin typeface="Courier New" pitchFamily="49" charset="0"/>
              </a:rPr>
              <a:t>CONSTRAINT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dept_dname_uk</a:t>
            </a:r>
            <a:r>
              <a:rPr lang="fr-FR" sz="1800" b="1" dirty="0">
                <a:solidFill>
                  <a:srgbClr val="000000"/>
                </a:solidFill>
                <a:latin typeface="Courier New" pitchFamily="49" charset="0"/>
              </a:rPr>
              <a:t> </a:t>
            </a:r>
            <a:r>
              <a:rPr lang="fr-FR" sz="1800" b="1" dirty="0">
                <a:solidFill>
                  <a:srgbClr val="FF0000"/>
                </a:solidFill>
                <a:latin typeface="Courier New" pitchFamily="49" charset="0"/>
              </a:rPr>
              <a:t>UNIQUE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dname</a:t>
            </a:r>
            <a:r>
              <a:rPr lang="fr-FR" sz="1800" b="1" dirty="0">
                <a:solidFill>
                  <a:srgbClr val="000000"/>
                </a:solidFill>
                <a:latin typeface="Courier New" pitchFamily="49" charset="0"/>
              </a:rPr>
              <a:t>),</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6	</a:t>
            </a:r>
            <a:r>
              <a:rPr lang="fr-FR" sz="1800" b="1" dirty="0">
                <a:solidFill>
                  <a:srgbClr val="FF0000"/>
                </a:solidFill>
                <a:latin typeface="Courier New" pitchFamily="49" charset="0"/>
              </a:rPr>
              <a:t>CONSTRAINT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dept_deptno_pk</a:t>
            </a:r>
            <a:r>
              <a:rPr lang="fr-FR" sz="1800" b="1" dirty="0">
                <a:solidFill>
                  <a:srgbClr val="000000"/>
                </a:solidFill>
                <a:latin typeface="Courier New" pitchFamily="49" charset="0"/>
              </a:rPr>
              <a:t> </a:t>
            </a:r>
            <a:r>
              <a:rPr lang="fr-FR" sz="1800" b="1" dirty="0">
                <a:solidFill>
                  <a:srgbClr val="FF0000"/>
                </a:solidFill>
                <a:latin typeface="Courier New" pitchFamily="49" charset="0"/>
              </a:rPr>
              <a:t>PRIMARY</a:t>
            </a:r>
            <a:r>
              <a:rPr lang="fr-FR" sz="1800" b="1" dirty="0">
                <a:solidFill>
                  <a:srgbClr val="000000"/>
                </a:solidFill>
                <a:latin typeface="Courier New" pitchFamily="49" charset="0"/>
              </a:rPr>
              <a:t> </a:t>
            </a:r>
            <a:r>
              <a:rPr lang="fr-FR" sz="1800" b="1" dirty="0">
                <a:solidFill>
                  <a:srgbClr val="FF0000"/>
                </a:solidFill>
                <a:latin typeface="Courier New" pitchFamily="49" charset="0"/>
              </a:rPr>
              <a:t>KEY(</a:t>
            </a:r>
            <a:r>
              <a:rPr lang="fr-FR" sz="1800" b="1" dirty="0" err="1">
                <a:solidFill>
                  <a:srgbClr val="FF0000"/>
                </a:solidFill>
                <a:latin typeface="Courier New" pitchFamily="49" charset="0"/>
              </a:rPr>
              <a:t>deptno</a:t>
            </a:r>
            <a:r>
              <a:rPr lang="fr-FR" sz="1800" b="1" dirty="0">
                <a:solidFill>
                  <a:srgbClr val="000000"/>
                </a:solidFill>
                <a:latin typeface="Courier New" pitchFamily="49" charset="0"/>
              </a:rPr>
              <a:t>));</a:t>
            </a: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noFill/>
          <a:ln/>
        </p:spPr>
        <p:txBody>
          <a:bodyPr/>
          <a:lstStyle/>
          <a:p>
            <a:r>
              <a:rPr lang="fr-FR"/>
              <a:t>La Contrainte FOREIGN KEY</a:t>
            </a:r>
          </a:p>
        </p:txBody>
      </p:sp>
      <p:sp>
        <p:nvSpPr>
          <p:cNvPr id="29699" name="Rectangle 3"/>
          <p:cNvSpPr>
            <a:spLocks noChangeArrowheads="1"/>
          </p:cNvSpPr>
          <p:nvPr/>
        </p:nvSpPr>
        <p:spPr bwMode="blackWhite">
          <a:xfrm>
            <a:off x="2760663" y="1495425"/>
            <a:ext cx="3862387" cy="1419225"/>
          </a:xfrm>
          <a:prstGeom prst="rect">
            <a:avLst/>
          </a:prstGeom>
          <a:solidFill>
            <a:srgbClr val="FFCC99"/>
          </a:solidFill>
          <a:ln w="25400">
            <a:solidFill>
              <a:srgbClr val="000000"/>
            </a:solidFill>
            <a:miter lim="800000"/>
            <a:headEnd/>
            <a:tailEnd/>
          </a:ln>
          <a:effectLst>
            <a:outerShdw dist="107763" dir="2700000" algn="ctr" rotWithShape="0">
              <a:srgbClr val="000000"/>
            </a:outerShdw>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a:t>
            </a: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p:txBody>
      </p:sp>
      <p:sp>
        <p:nvSpPr>
          <p:cNvPr id="29700" name="Rectangle 4"/>
          <p:cNvSpPr>
            <a:spLocks noChangeArrowheads="1"/>
          </p:cNvSpPr>
          <p:nvPr/>
        </p:nvSpPr>
        <p:spPr bwMode="auto">
          <a:xfrm>
            <a:off x="2635250" y="1131888"/>
            <a:ext cx="931863" cy="396875"/>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000">
                <a:solidFill>
                  <a:schemeClr val="tx1"/>
                </a:solidFill>
                <a:effectLst>
                  <a:outerShdw blurRad="38100" dist="38100" dir="2700000" algn="tl">
                    <a:srgbClr val="000000"/>
                  </a:outerShdw>
                </a:effectLst>
                <a:latin typeface="Arial" pitchFamily="34" charset="0"/>
              </a:rPr>
              <a:t>DEPT </a:t>
            </a:r>
          </a:p>
        </p:txBody>
      </p:sp>
      <p:sp>
        <p:nvSpPr>
          <p:cNvPr id="29701" name="Rectangle 5"/>
          <p:cNvSpPr>
            <a:spLocks noChangeArrowheads="1"/>
          </p:cNvSpPr>
          <p:nvPr/>
        </p:nvSpPr>
        <p:spPr bwMode="blackWhite">
          <a:xfrm>
            <a:off x="2735263" y="1527175"/>
            <a:ext cx="3836987" cy="1393825"/>
          </a:xfrm>
          <a:prstGeom prst="rect">
            <a:avLst/>
          </a:prstGeom>
          <a:noFill/>
          <a:ln w="9525">
            <a:noFill/>
            <a:miter lim="800000"/>
            <a:headEnd/>
            <a:tailEnd/>
          </a:ln>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DEPTNO DNAME     	LOC     </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	--------</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10	ACCOUNTING	NEW YORK</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20	RESEARCH	DALLAS</a:t>
            </a:r>
          </a:p>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a:t>
            </a:r>
          </a:p>
        </p:txBody>
      </p:sp>
      <p:sp>
        <p:nvSpPr>
          <p:cNvPr id="29702" name="Line 6"/>
          <p:cNvSpPr>
            <a:spLocks noChangeShapeType="1"/>
          </p:cNvSpPr>
          <p:nvPr/>
        </p:nvSpPr>
        <p:spPr bwMode="auto">
          <a:xfrm>
            <a:off x="2743200" y="1958975"/>
            <a:ext cx="3879850" cy="0"/>
          </a:xfrm>
          <a:prstGeom prst="line">
            <a:avLst/>
          </a:prstGeom>
          <a:noFill/>
          <a:ln w="50800">
            <a:solidFill>
              <a:srgbClr val="000000"/>
            </a:solidFill>
            <a:round/>
            <a:headEnd type="none" w="sm" len="sm"/>
            <a:tailEnd type="none" w="sm" len="sm"/>
          </a:ln>
          <a:effectLst/>
        </p:spPr>
        <p:txBody>
          <a:bodyPr/>
          <a:lstStyle/>
          <a:p>
            <a:endParaRPr lang="fr-FR"/>
          </a:p>
        </p:txBody>
      </p:sp>
      <p:sp>
        <p:nvSpPr>
          <p:cNvPr id="29703" name="Line 7"/>
          <p:cNvSpPr>
            <a:spLocks noChangeShapeType="1"/>
          </p:cNvSpPr>
          <p:nvPr/>
        </p:nvSpPr>
        <p:spPr bwMode="auto">
          <a:xfrm>
            <a:off x="2736850" y="2352675"/>
            <a:ext cx="3886200" cy="0"/>
          </a:xfrm>
          <a:prstGeom prst="line">
            <a:avLst/>
          </a:prstGeom>
          <a:noFill/>
          <a:ln w="25400">
            <a:solidFill>
              <a:srgbClr val="000000"/>
            </a:solidFill>
            <a:round/>
            <a:headEnd type="none" w="sm" len="sm"/>
            <a:tailEnd type="none" w="sm" len="sm"/>
          </a:ln>
          <a:effectLst/>
        </p:spPr>
        <p:txBody>
          <a:bodyPr/>
          <a:lstStyle/>
          <a:p>
            <a:endParaRPr lang="fr-FR"/>
          </a:p>
        </p:txBody>
      </p:sp>
      <p:sp>
        <p:nvSpPr>
          <p:cNvPr id="29704" name="Line 8"/>
          <p:cNvSpPr>
            <a:spLocks noChangeShapeType="1"/>
          </p:cNvSpPr>
          <p:nvPr/>
        </p:nvSpPr>
        <p:spPr bwMode="auto">
          <a:xfrm>
            <a:off x="2736850" y="2613025"/>
            <a:ext cx="3886200" cy="0"/>
          </a:xfrm>
          <a:prstGeom prst="line">
            <a:avLst/>
          </a:prstGeom>
          <a:noFill/>
          <a:ln w="25400">
            <a:solidFill>
              <a:srgbClr val="000000"/>
            </a:solidFill>
            <a:round/>
            <a:headEnd type="none" w="sm" len="sm"/>
            <a:tailEnd type="none" w="sm" len="sm"/>
          </a:ln>
          <a:effectLst/>
        </p:spPr>
        <p:txBody>
          <a:bodyPr/>
          <a:lstStyle/>
          <a:p>
            <a:endParaRPr lang="fr-FR"/>
          </a:p>
        </p:txBody>
      </p:sp>
      <p:grpSp>
        <p:nvGrpSpPr>
          <p:cNvPr id="2" name="Group 11"/>
          <p:cNvGrpSpPr>
            <a:grpSpLocks/>
          </p:cNvGrpSpPr>
          <p:nvPr/>
        </p:nvGrpSpPr>
        <p:grpSpPr bwMode="auto">
          <a:xfrm>
            <a:off x="3721100" y="1495425"/>
            <a:ext cx="1498600" cy="1438275"/>
            <a:chOff x="2344" y="942"/>
            <a:chExt cx="944" cy="906"/>
          </a:xfrm>
        </p:grpSpPr>
        <p:sp>
          <p:nvSpPr>
            <p:cNvPr id="29705" name="Line 9"/>
            <p:cNvSpPr>
              <a:spLocks noChangeShapeType="1"/>
            </p:cNvSpPr>
            <p:nvPr/>
          </p:nvSpPr>
          <p:spPr bwMode="auto">
            <a:xfrm>
              <a:off x="2344" y="942"/>
              <a:ext cx="0" cy="906"/>
            </a:xfrm>
            <a:prstGeom prst="line">
              <a:avLst/>
            </a:prstGeom>
            <a:noFill/>
            <a:ln w="25400">
              <a:solidFill>
                <a:srgbClr val="000000"/>
              </a:solidFill>
              <a:round/>
              <a:headEnd type="none" w="sm" len="sm"/>
              <a:tailEnd type="none" w="sm" len="sm"/>
            </a:ln>
            <a:effectLst/>
          </p:spPr>
          <p:txBody>
            <a:bodyPr/>
            <a:lstStyle/>
            <a:p>
              <a:endParaRPr lang="fr-FR"/>
            </a:p>
          </p:txBody>
        </p:sp>
        <p:sp>
          <p:nvSpPr>
            <p:cNvPr id="29706" name="Line 10"/>
            <p:cNvSpPr>
              <a:spLocks noChangeShapeType="1"/>
            </p:cNvSpPr>
            <p:nvPr/>
          </p:nvSpPr>
          <p:spPr bwMode="auto">
            <a:xfrm>
              <a:off x="3288" y="942"/>
              <a:ext cx="0" cy="906"/>
            </a:xfrm>
            <a:prstGeom prst="line">
              <a:avLst/>
            </a:prstGeom>
            <a:noFill/>
            <a:ln w="25400">
              <a:solidFill>
                <a:srgbClr val="000000"/>
              </a:solidFill>
              <a:round/>
              <a:headEnd type="none" w="sm" len="sm"/>
              <a:tailEnd type="none" w="sm" len="sm"/>
            </a:ln>
            <a:effectLst/>
          </p:spPr>
          <p:txBody>
            <a:bodyPr/>
            <a:lstStyle/>
            <a:p>
              <a:endParaRPr lang="fr-FR"/>
            </a:p>
          </p:txBody>
        </p:sp>
      </p:grpSp>
      <p:sp>
        <p:nvSpPr>
          <p:cNvPr id="29708" name="Rectangle 12"/>
          <p:cNvSpPr>
            <a:spLocks noChangeArrowheads="1"/>
          </p:cNvSpPr>
          <p:nvPr/>
        </p:nvSpPr>
        <p:spPr bwMode="auto">
          <a:xfrm>
            <a:off x="419100" y="1516063"/>
            <a:ext cx="1333500" cy="587375"/>
          </a:xfrm>
          <a:prstGeom prst="rect">
            <a:avLst/>
          </a:prstGeom>
          <a:noFill/>
          <a:ln w="9525">
            <a:noFill/>
            <a:miter lim="800000"/>
            <a:headEnd/>
            <a:tailEnd/>
          </a:ln>
          <a:effectLst/>
        </p:spPr>
        <p:txBody>
          <a:bodyPr lIns="92075" tIns="46038" rIns="92075" bIns="46038">
            <a:spAutoFit/>
          </a:bodyPr>
          <a:lstStyle/>
          <a:p>
            <a:pPr algn="r">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PRIMARY KEY</a:t>
            </a:r>
          </a:p>
        </p:txBody>
      </p:sp>
      <p:sp>
        <p:nvSpPr>
          <p:cNvPr id="29709" name="Rectangle 13"/>
          <p:cNvSpPr>
            <a:spLocks noChangeArrowheads="1"/>
          </p:cNvSpPr>
          <p:nvPr/>
        </p:nvSpPr>
        <p:spPr bwMode="blackWhite">
          <a:xfrm>
            <a:off x="722313" y="3319463"/>
            <a:ext cx="5913437" cy="1419225"/>
          </a:xfrm>
          <a:prstGeom prst="rect">
            <a:avLst/>
          </a:prstGeom>
          <a:solidFill>
            <a:srgbClr val="FFCC99"/>
          </a:solidFill>
          <a:ln w="25400">
            <a:solidFill>
              <a:srgbClr val="000000"/>
            </a:solidFill>
            <a:miter lim="800000"/>
            <a:headEnd/>
            <a:tailEnd/>
          </a:ln>
          <a:effectLst>
            <a:outerShdw dist="107763" dir="2700000" algn="ctr" rotWithShape="0">
              <a:srgbClr val="000000"/>
            </a:outerShdw>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a:t>
            </a: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p:txBody>
      </p:sp>
      <p:sp>
        <p:nvSpPr>
          <p:cNvPr id="29710" name="Rectangle 14"/>
          <p:cNvSpPr>
            <a:spLocks noChangeArrowheads="1"/>
          </p:cNvSpPr>
          <p:nvPr/>
        </p:nvSpPr>
        <p:spPr bwMode="auto">
          <a:xfrm>
            <a:off x="633413" y="2946400"/>
            <a:ext cx="735012" cy="396875"/>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000">
                <a:solidFill>
                  <a:schemeClr val="tx1"/>
                </a:solidFill>
                <a:effectLst>
                  <a:outerShdw blurRad="38100" dist="38100" dir="2700000" algn="tl">
                    <a:srgbClr val="000000"/>
                  </a:outerShdw>
                </a:effectLst>
                <a:latin typeface="Arial" pitchFamily="34" charset="0"/>
              </a:rPr>
              <a:t>EMP</a:t>
            </a:r>
          </a:p>
        </p:txBody>
      </p:sp>
      <p:sp>
        <p:nvSpPr>
          <p:cNvPr id="29711" name="Rectangle 15"/>
          <p:cNvSpPr>
            <a:spLocks noChangeArrowheads="1"/>
          </p:cNvSpPr>
          <p:nvPr/>
        </p:nvSpPr>
        <p:spPr bwMode="blackWhite">
          <a:xfrm>
            <a:off x="712788" y="3360738"/>
            <a:ext cx="7362825" cy="1393825"/>
          </a:xfrm>
          <a:prstGeom prst="rect">
            <a:avLst/>
          </a:prstGeom>
          <a:noFill/>
          <a:ln w="9525">
            <a:noFill/>
            <a:miter lim="800000"/>
            <a:headEnd/>
            <a:tailEnd/>
          </a:ln>
          <a:effectLst/>
        </p:spPr>
        <p:txBody>
          <a:bodyPr lIns="92075" tIns="46038" rIns="92075" bIns="46038">
            <a:spAutoFit/>
          </a:bodyPr>
          <a:lstStyle/>
          <a:p>
            <a:pPr algn="l">
              <a:lnSpc>
                <a:spcPct val="95000"/>
              </a:lnSpc>
              <a:spcBef>
                <a:spcPct val="0"/>
              </a:spcBef>
              <a:tabLst>
                <a:tab pos="966788" algn="l"/>
                <a:tab pos="1885950" algn="l"/>
                <a:tab pos="2457450" algn="l"/>
                <a:tab pos="3200400" algn="l"/>
                <a:tab pos="4572000" algn="l"/>
              </a:tabLst>
            </a:pPr>
            <a:r>
              <a:rPr lang="fr-FR" sz="1800">
                <a:solidFill>
                  <a:srgbClr val="000000"/>
                </a:solidFill>
                <a:latin typeface="Courier New" pitchFamily="49" charset="0"/>
              </a:rPr>
              <a:t> EMPNO 	ENAME 	JOB		 ...  COMM  DEPTNO     </a:t>
            </a:r>
          </a:p>
          <a:p>
            <a:pPr algn="l">
              <a:lnSpc>
                <a:spcPct val="95000"/>
              </a:lnSpc>
              <a:spcBef>
                <a:spcPct val="0"/>
              </a:spcBef>
              <a:tabLst>
                <a:tab pos="966788" algn="l"/>
                <a:tab pos="1885950" algn="l"/>
                <a:tab pos="2457450" algn="l"/>
                <a:tab pos="3200400" algn="l"/>
                <a:tab pos="457200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 pos="3200400" algn="l"/>
                <a:tab pos="4572000" algn="l"/>
              </a:tabLst>
            </a:pPr>
            <a:r>
              <a:rPr lang="fr-FR" sz="1800">
                <a:solidFill>
                  <a:srgbClr val="000000"/>
                </a:solidFill>
                <a:latin typeface="Courier New" pitchFamily="49" charset="0"/>
              </a:rPr>
              <a:t>  7839	KING	PRESIDENT		      10</a:t>
            </a:r>
          </a:p>
          <a:p>
            <a:pPr algn="l">
              <a:lnSpc>
                <a:spcPct val="95000"/>
              </a:lnSpc>
              <a:spcBef>
                <a:spcPct val="0"/>
              </a:spcBef>
              <a:tabLst>
                <a:tab pos="966788" algn="l"/>
                <a:tab pos="1885950" algn="l"/>
                <a:tab pos="2457450" algn="l"/>
                <a:tab pos="3200400" algn="l"/>
                <a:tab pos="4572000" algn="l"/>
              </a:tabLst>
            </a:pPr>
            <a:r>
              <a:rPr lang="fr-FR" sz="1800">
                <a:solidFill>
                  <a:srgbClr val="000000"/>
                </a:solidFill>
                <a:latin typeface="Courier New" pitchFamily="49" charset="0"/>
              </a:rPr>
              <a:t>  7698	BLAKE	MANAGER		      30</a:t>
            </a:r>
          </a:p>
          <a:p>
            <a:pPr algn="l">
              <a:lnSpc>
                <a:spcPct val="95000"/>
              </a:lnSpc>
              <a:spcBef>
                <a:spcPct val="0"/>
              </a:spcBef>
              <a:tabLst>
                <a:tab pos="966788" algn="l"/>
                <a:tab pos="1885950" algn="l"/>
                <a:tab pos="2457450" algn="l"/>
                <a:tab pos="3200400" algn="l"/>
                <a:tab pos="4572000" algn="l"/>
              </a:tabLst>
            </a:pPr>
            <a:r>
              <a:rPr lang="fr-FR" sz="1800">
                <a:solidFill>
                  <a:srgbClr val="000000"/>
                </a:solidFill>
                <a:latin typeface="Courier New" pitchFamily="49" charset="0"/>
              </a:rPr>
              <a:t>  ...</a:t>
            </a:r>
          </a:p>
        </p:txBody>
      </p:sp>
      <p:sp>
        <p:nvSpPr>
          <p:cNvPr id="29712" name="Line 16"/>
          <p:cNvSpPr>
            <a:spLocks noChangeShapeType="1"/>
          </p:cNvSpPr>
          <p:nvPr/>
        </p:nvSpPr>
        <p:spPr bwMode="auto">
          <a:xfrm>
            <a:off x="722313" y="3773488"/>
            <a:ext cx="5905500" cy="0"/>
          </a:xfrm>
          <a:prstGeom prst="line">
            <a:avLst/>
          </a:prstGeom>
          <a:noFill/>
          <a:ln w="50800">
            <a:solidFill>
              <a:srgbClr val="000000"/>
            </a:solidFill>
            <a:round/>
            <a:headEnd type="none" w="sm" len="sm"/>
            <a:tailEnd type="none" w="sm" len="sm"/>
          </a:ln>
          <a:effectLst/>
        </p:spPr>
        <p:txBody>
          <a:bodyPr/>
          <a:lstStyle/>
          <a:p>
            <a:endParaRPr lang="fr-FR"/>
          </a:p>
        </p:txBody>
      </p:sp>
      <p:sp>
        <p:nvSpPr>
          <p:cNvPr id="29713" name="Line 17"/>
          <p:cNvSpPr>
            <a:spLocks noChangeShapeType="1"/>
          </p:cNvSpPr>
          <p:nvPr/>
        </p:nvSpPr>
        <p:spPr bwMode="auto">
          <a:xfrm>
            <a:off x="715963" y="4167188"/>
            <a:ext cx="5930900" cy="0"/>
          </a:xfrm>
          <a:prstGeom prst="line">
            <a:avLst/>
          </a:prstGeom>
          <a:noFill/>
          <a:ln w="25400">
            <a:solidFill>
              <a:srgbClr val="000000"/>
            </a:solidFill>
            <a:round/>
            <a:headEnd type="none" w="sm" len="sm"/>
            <a:tailEnd type="none" w="sm" len="sm"/>
          </a:ln>
          <a:effectLst/>
        </p:spPr>
        <p:txBody>
          <a:bodyPr/>
          <a:lstStyle/>
          <a:p>
            <a:endParaRPr lang="fr-FR"/>
          </a:p>
        </p:txBody>
      </p:sp>
      <p:sp>
        <p:nvSpPr>
          <p:cNvPr id="29714" name="Line 18"/>
          <p:cNvSpPr>
            <a:spLocks noChangeShapeType="1"/>
          </p:cNvSpPr>
          <p:nvPr/>
        </p:nvSpPr>
        <p:spPr bwMode="auto">
          <a:xfrm>
            <a:off x="715963" y="4414838"/>
            <a:ext cx="5930900" cy="0"/>
          </a:xfrm>
          <a:prstGeom prst="line">
            <a:avLst/>
          </a:prstGeom>
          <a:noFill/>
          <a:ln w="25400">
            <a:solidFill>
              <a:srgbClr val="000000"/>
            </a:solidFill>
            <a:round/>
            <a:headEnd type="none" w="sm" len="sm"/>
            <a:tailEnd type="none" w="sm" len="sm"/>
          </a:ln>
          <a:effectLst/>
        </p:spPr>
        <p:txBody>
          <a:bodyPr/>
          <a:lstStyle/>
          <a:p>
            <a:endParaRPr lang="fr-FR"/>
          </a:p>
        </p:txBody>
      </p:sp>
      <p:grpSp>
        <p:nvGrpSpPr>
          <p:cNvPr id="3" name="Group 24"/>
          <p:cNvGrpSpPr>
            <a:grpSpLocks/>
          </p:cNvGrpSpPr>
          <p:nvPr/>
        </p:nvGrpSpPr>
        <p:grpSpPr bwMode="auto">
          <a:xfrm>
            <a:off x="1719263" y="3309938"/>
            <a:ext cx="3822700" cy="1471612"/>
            <a:chOff x="1083" y="2085"/>
            <a:chExt cx="2408" cy="927"/>
          </a:xfrm>
        </p:grpSpPr>
        <p:sp>
          <p:nvSpPr>
            <p:cNvPr id="29715" name="Line 19"/>
            <p:cNvSpPr>
              <a:spLocks noChangeShapeType="1"/>
            </p:cNvSpPr>
            <p:nvPr/>
          </p:nvSpPr>
          <p:spPr bwMode="auto">
            <a:xfrm>
              <a:off x="1083" y="2085"/>
              <a:ext cx="0" cy="923"/>
            </a:xfrm>
            <a:prstGeom prst="line">
              <a:avLst/>
            </a:prstGeom>
            <a:noFill/>
            <a:ln w="25400">
              <a:solidFill>
                <a:srgbClr val="000000"/>
              </a:solidFill>
              <a:round/>
              <a:headEnd type="none" w="sm" len="sm"/>
              <a:tailEnd type="none" w="sm" len="sm"/>
            </a:ln>
            <a:effectLst/>
          </p:spPr>
          <p:txBody>
            <a:bodyPr/>
            <a:lstStyle/>
            <a:p>
              <a:endParaRPr lang="fr-FR"/>
            </a:p>
          </p:txBody>
        </p:sp>
        <p:sp>
          <p:nvSpPr>
            <p:cNvPr id="29716" name="Line 20"/>
            <p:cNvSpPr>
              <a:spLocks noChangeShapeType="1"/>
            </p:cNvSpPr>
            <p:nvPr/>
          </p:nvSpPr>
          <p:spPr bwMode="auto">
            <a:xfrm>
              <a:off x="1619" y="2085"/>
              <a:ext cx="0" cy="918"/>
            </a:xfrm>
            <a:prstGeom prst="line">
              <a:avLst/>
            </a:prstGeom>
            <a:noFill/>
            <a:ln w="25400">
              <a:solidFill>
                <a:srgbClr val="000000"/>
              </a:solidFill>
              <a:round/>
              <a:headEnd type="none" w="sm" len="sm"/>
              <a:tailEnd type="none" w="sm" len="sm"/>
            </a:ln>
            <a:effectLst/>
          </p:spPr>
          <p:txBody>
            <a:bodyPr/>
            <a:lstStyle/>
            <a:p>
              <a:endParaRPr lang="fr-FR"/>
            </a:p>
          </p:txBody>
        </p:sp>
        <p:sp>
          <p:nvSpPr>
            <p:cNvPr id="29717" name="Line 21"/>
            <p:cNvSpPr>
              <a:spLocks noChangeShapeType="1"/>
            </p:cNvSpPr>
            <p:nvPr/>
          </p:nvSpPr>
          <p:spPr bwMode="auto">
            <a:xfrm>
              <a:off x="2561" y="2085"/>
              <a:ext cx="0" cy="909"/>
            </a:xfrm>
            <a:prstGeom prst="line">
              <a:avLst/>
            </a:prstGeom>
            <a:noFill/>
            <a:ln w="25400">
              <a:solidFill>
                <a:srgbClr val="000000"/>
              </a:solidFill>
              <a:round/>
              <a:headEnd type="none" w="sm" len="sm"/>
              <a:tailEnd type="none" w="sm" len="sm"/>
            </a:ln>
            <a:effectLst/>
          </p:spPr>
          <p:txBody>
            <a:bodyPr/>
            <a:lstStyle/>
            <a:p>
              <a:endParaRPr lang="fr-FR"/>
            </a:p>
          </p:txBody>
        </p:sp>
        <p:sp>
          <p:nvSpPr>
            <p:cNvPr id="29718" name="Line 22"/>
            <p:cNvSpPr>
              <a:spLocks noChangeShapeType="1"/>
            </p:cNvSpPr>
            <p:nvPr/>
          </p:nvSpPr>
          <p:spPr bwMode="auto">
            <a:xfrm>
              <a:off x="2951" y="2085"/>
              <a:ext cx="0" cy="927"/>
            </a:xfrm>
            <a:prstGeom prst="line">
              <a:avLst/>
            </a:prstGeom>
            <a:noFill/>
            <a:ln w="25400">
              <a:solidFill>
                <a:srgbClr val="000000"/>
              </a:solidFill>
              <a:round/>
              <a:headEnd type="none" w="sm" len="sm"/>
              <a:tailEnd type="none" w="sm" len="sm"/>
            </a:ln>
            <a:effectLst/>
          </p:spPr>
          <p:txBody>
            <a:bodyPr/>
            <a:lstStyle/>
            <a:p>
              <a:endParaRPr lang="fr-FR"/>
            </a:p>
          </p:txBody>
        </p:sp>
        <p:sp>
          <p:nvSpPr>
            <p:cNvPr id="29719" name="Line 23"/>
            <p:cNvSpPr>
              <a:spLocks noChangeShapeType="1"/>
            </p:cNvSpPr>
            <p:nvPr/>
          </p:nvSpPr>
          <p:spPr bwMode="auto">
            <a:xfrm>
              <a:off x="3491" y="2085"/>
              <a:ext cx="0" cy="927"/>
            </a:xfrm>
            <a:prstGeom prst="line">
              <a:avLst/>
            </a:prstGeom>
            <a:noFill/>
            <a:ln w="25400">
              <a:solidFill>
                <a:srgbClr val="000000"/>
              </a:solidFill>
              <a:round/>
              <a:headEnd type="none" w="sm" len="sm"/>
              <a:tailEnd type="none" w="sm" len="sm"/>
            </a:ln>
            <a:effectLst/>
          </p:spPr>
          <p:txBody>
            <a:bodyPr/>
            <a:lstStyle/>
            <a:p>
              <a:endParaRPr lang="fr-FR"/>
            </a:p>
          </p:txBody>
        </p:sp>
      </p:grpSp>
      <p:sp>
        <p:nvSpPr>
          <p:cNvPr id="29721" name="Line 25"/>
          <p:cNvSpPr>
            <a:spLocks noChangeShapeType="1"/>
          </p:cNvSpPr>
          <p:nvPr/>
        </p:nvSpPr>
        <p:spPr bwMode="auto">
          <a:xfrm>
            <a:off x="1752600" y="1657350"/>
            <a:ext cx="914400" cy="0"/>
          </a:xfrm>
          <a:prstGeom prst="line">
            <a:avLst/>
          </a:prstGeom>
          <a:noFill/>
          <a:ln w="50800">
            <a:solidFill>
              <a:srgbClr val="FFCC00"/>
            </a:solidFill>
            <a:round/>
            <a:headEnd type="none" w="sm" len="sm"/>
            <a:tailEnd type="stealth" w="med" len="lg"/>
          </a:ln>
          <a:effectLst>
            <a:outerShdw dist="53882" dir="2700000" algn="ctr" rotWithShape="0">
              <a:srgbClr val="000000"/>
            </a:outerShdw>
          </a:effectLst>
        </p:spPr>
        <p:txBody>
          <a:bodyPr/>
          <a:lstStyle/>
          <a:p>
            <a:endParaRPr lang="fr-FR"/>
          </a:p>
        </p:txBody>
      </p:sp>
      <p:sp>
        <p:nvSpPr>
          <p:cNvPr id="29722" name="Freeform 26"/>
          <p:cNvSpPr>
            <a:spLocks/>
          </p:cNvSpPr>
          <p:nvPr/>
        </p:nvSpPr>
        <p:spPr bwMode="auto">
          <a:xfrm>
            <a:off x="3467100" y="2743200"/>
            <a:ext cx="2592388" cy="649288"/>
          </a:xfrm>
          <a:custGeom>
            <a:avLst/>
            <a:gdLst/>
            <a:ahLst/>
            <a:cxnLst>
              <a:cxn ang="0">
                <a:pos x="0" y="0"/>
              </a:cxn>
              <a:cxn ang="0">
                <a:pos x="0" y="204"/>
              </a:cxn>
              <a:cxn ang="0">
                <a:pos x="1632" y="204"/>
              </a:cxn>
              <a:cxn ang="0">
                <a:pos x="1632" y="408"/>
              </a:cxn>
            </a:cxnLst>
            <a:rect l="0" t="0" r="r" b="b"/>
            <a:pathLst>
              <a:path w="1633" h="409">
                <a:moveTo>
                  <a:pt x="0" y="0"/>
                </a:moveTo>
                <a:lnTo>
                  <a:pt x="0" y="204"/>
                </a:lnTo>
                <a:lnTo>
                  <a:pt x="1632" y="204"/>
                </a:lnTo>
                <a:lnTo>
                  <a:pt x="1632" y="408"/>
                </a:lnTo>
              </a:path>
            </a:pathLst>
          </a:custGeom>
          <a:noFill/>
          <a:ln w="50800" cap="rnd" cmpd="sng">
            <a:solidFill>
              <a:srgbClr val="FFCC00"/>
            </a:solidFill>
            <a:prstDash val="solid"/>
            <a:round/>
            <a:headEnd type="stealth" w="med" len="lg"/>
            <a:tailEnd type="stealth" w="med" len="lg"/>
          </a:ln>
          <a:effectLst>
            <a:outerShdw dist="53882" dir="2700000" algn="ctr" rotWithShape="0">
              <a:srgbClr val="000000"/>
            </a:outerShdw>
          </a:effectLst>
        </p:spPr>
        <p:txBody>
          <a:bodyPr/>
          <a:lstStyle/>
          <a:p>
            <a:endParaRPr lang="fr-FR"/>
          </a:p>
        </p:txBody>
      </p:sp>
      <p:sp>
        <p:nvSpPr>
          <p:cNvPr id="29723" name="Line 27"/>
          <p:cNvSpPr>
            <a:spLocks noChangeShapeType="1"/>
          </p:cNvSpPr>
          <p:nvPr/>
        </p:nvSpPr>
        <p:spPr bwMode="auto">
          <a:xfrm flipH="1">
            <a:off x="6572250" y="3543300"/>
            <a:ext cx="455613" cy="0"/>
          </a:xfrm>
          <a:prstGeom prst="line">
            <a:avLst/>
          </a:prstGeom>
          <a:noFill/>
          <a:ln w="50800">
            <a:solidFill>
              <a:srgbClr val="FFCC00"/>
            </a:solidFill>
            <a:round/>
            <a:headEnd type="none" w="sm" len="sm"/>
            <a:tailEnd type="stealth" w="med" len="lg"/>
          </a:ln>
          <a:effectLst>
            <a:outerShdw dist="53882" dir="2700000" algn="ctr" rotWithShape="0">
              <a:srgbClr val="000000"/>
            </a:outerShdw>
          </a:effectLst>
        </p:spPr>
        <p:txBody>
          <a:bodyPr/>
          <a:lstStyle/>
          <a:p>
            <a:endParaRPr lang="fr-FR"/>
          </a:p>
        </p:txBody>
      </p:sp>
      <p:sp>
        <p:nvSpPr>
          <p:cNvPr id="29724" name="Rectangle 28"/>
          <p:cNvSpPr>
            <a:spLocks noChangeArrowheads="1"/>
          </p:cNvSpPr>
          <p:nvPr/>
        </p:nvSpPr>
        <p:spPr bwMode="auto">
          <a:xfrm>
            <a:off x="7046913" y="3382963"/>
            <a:ext cx="1665287" cy="587375"/>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FOREIGN KEY</a:t>
            </a:r>
          </a:p>
        </p:txBody>
      </p:sp>
      <p:grpSp>
        <p:nvGrpSpPr>
          <p:cNvPr id="4" name="Group 41"/>
          <p:cNvGrpSpPr>
            <a:grpSpLocks/>
          </p:cNvGrpSpPr>
          <p:nvPr/>
        </p:nvGrpSpPr>
        <p:grpSpPr bwMode="auto">
          <a:xfrm>
            <a:off x="712788" y="4857750"/>
            <a:ext cx="7362825" cy="1200150"/>
            <a:chOff x="449" y="3060"/>
            <a:chExt cx="4638" cy="756"/>
          </a:xfrm>
        </p:grpSpPr>
        <p:grpSp>
          <p:nvGrpSpPr>
            <p:cNvPr id="5" name="Group 34"/>
            <p:cNvGrpSpPr>
              <a:grpSpLocks/>
            </p:cNvGrpSpPr>
            <p:nvPr/>
          </p:nvGrpSpPr>
          <p:grpSpPr bwMode="auto">
            <a:xfrm>
              <a:off x="449" y="3060"/>
              <a:ext cx="4638" cy="731"/>
              <a:chOff x="449" y="3060"/>
              <a:chExt cx="4638" cy="731"/>
            </a:xfrm>
          </p:grpSpPr>
          <p:sp>
            <p:nvSpPr>
              <p:cNvPr id="29725" name="AutoShape 29"/>
              <p:cNvSpPr>
                <a:spLocks noChangeArrowheads="1"/>
              </p:cNvSpPr>
              <p:nvPr/>
            </p:nvSpPr>
            <p:spPr bwMode="auto">
              <a:xfrm>
                <a:off x="2124" y="3060"/>
                <a:ext cx="384" cy="324"/>
              </a:xfrm>
              <a:prstGeom prst="upArrow">
                <a:avLst>
                  <a:gd name="adj1" fmla="val 50000"/>
                  <a:gd name="adj2" fmla="val 49995"/>
                </a:avLst>
              </a:prstGeom>
              <a:solidFill>
                <a:srgbClr val="FFCC99"/>
              </a:solidFill>
              <a:ln w="9525">
                <a:noFill/>
                <a:miter lim="800000"/>
                <a:headEnd/>
                <a:tailEnd/>
              </a:ln>
              <a:effectLst>
                <a:outerShdw dist="53882" dir="2700000" algn="ctr" rotWithShape="0">
                  <a:srgbClr val="000000"/>
                </a:outerShdw>
              </a:effectLst>
            </p:spPr>
            <p:txBody>
              <a:bodyPr wrap="none" anchor="ctr"/>
              <a:lstStyle/>
              <a:p>
                <a:endParaRPr lang="fr-FR"/>
              </a:p>
            </p:txBody>
          </p:sp>
          <p:sp>
            <p:nvSpPr>
              <p:cNvPr id="29726" name="Rectangle 30"/>
              <p:cNvSpPr>
                <a:spLocks noChangeArrowheads="1"/>
              </p:cNvSpPr>
              <p:nvPr/>
            </p:nvSpPr>
            <p:spPr bwMode="blackWhite">
              <a:xfrm>
                <a:off x="455" y="3380"/>
                <a:ext cx="3725" cy="402"/>
              </a:xfrm>
              <a:prstGeom prst="rect">
                <a:avLst/>
              </a:prstGeom>
              <a:solidFill>
                <a:srgbClr val="FFCC99"/>
              </a:solidFill>
              <a:ln w="25400">
                <a:solidFill>
                  <a:srgbClr val="000000"/>
                </a:solidFill>
                <a:miter lim="800000"/>
                <a:headEnd/>
                <a:tailEnd/>
              </a:ln>
              <a:effectLst>
                <a:outerShdw dist="107763" dir="2700000" algn="ctr" rotWithShape="0">
                  <a:srgbClr val="000000"/>
                </a:outerShdw>
              </a:effectLst>
            </p:spPr>
            <p:txBody>
              <a:bodyPr lIns="92075" tIns="46038" rIns="92075" bIns="46038">
                <a:spAutoFit/>
              </a:bodyPr>
              <a:lstStyle/>
              <a:p>
                <a:pPr algn="l">
                  <a:lnSpc>
                    <a:spcPct val="95000"/>
                  </a:lnSpc>
                  <a:spcBef>
                    <a:spcPct val="0"/>
                  </a:spcBef>
                  <a:tabLst>
                    <a:tab pos="966788" algn="l"/>
                    <a:tab pos="1885950" algn="l"/>
                    <a:tab pos="2457450" algn="l"/>
                  </a:tabLst>
                </a:pPr>
                <a:r>
                  <a:rPr lang="fr-FR" sz="1800">
                    <a:solidFill>
                      <a:srgbClr val="000000"/>
                    </a:solidFill>
                    <a:latin typeface="Courier New" pitchFamily="49" charset="0"/>
                  </a:rPr>
                  <a:t> </a:t>
                </a:r>
              </a:p>
              <a:p>
                <a:pPr algn="l">
                  <a:lnSpc>
                    <a:spcPct val="95000"/>
                  </a:lnSpc>
                  <a:spcBef>
                    <a:spcPct val="0"/>
                  </a:spcBef>
                  <a:tabLst>
                    <a:tab pos="966788" algn="l"/>
                    <a:tab pos="1885950" algn="l"/>
                    <a:tab pos="2457450" algn="l"/>
                  </a:tabLst>
                </a:pPr>
                <a:endParaRPr lang="fr-FR" sz="1800">
                  <a:solidFill>
                    <a:srgbClr val="000000"/>
                  </a:solidFill>
                  <a:latin typeface="Courier New" pitchFamily="49" charset="0"/>
                </a:endParaRPr>
              </a:p>
            </p:txBody>
          </p:sp>
          <p:sp>
            <p:nvSpPr>
              <p:cNvPr id="29727" name="Rectangle 31"/>
              <p:cNvSpPr>
                <a:spLocks noChangeArrowheads="1"/>
              </p:cNvSpPr>
              <p:nvPr/>
            </p:nvSpPr>
            <p:spPr bwMode="blackWhite">
              <a:xfrm>
                <a:off x="449" y="3077"/>
                <a:ext cx="4638" cy="714"/>
              </a:xfrm>
              <a:prstGeom prst="rect">
                <a:avLst/>
              </a:prstGeom>
              <a:noFill/>
              <a:ln w="9525">
                <a:noFill/>
                <a:miter lim="800000"/>
                <a:headEnd/>
                <a:tailEnd/>
              </a:ln>
              <a:effectLst/>
            </p:spPr>
            <p:txBody>
              <a:bodyPr lIns="92075" tIns="46038" rIns="92075" bIns="46038">
                <a:spAutoFit/>
              </a:bodyPr>
              <a:lstStyle/>
              <a:p>
                <a:pPr algn="l">
                  <a:lnSpc>
                    <a:spcPct val="95000"/>
                  </a:lnSpc>
                  <a:spcBef>
                    <a:spcPct val="0"/>
                  </a:spcBef>
                  <a:tabLst>
                    <a:tab pos="966788" algn="l"/>
                    <a:tab pos="1885950" algn="l"/>
                    <a:tab pos="2457450" algn="l"/>
                    <a:tab pos="3200400" algn="l"/>
                    <a:tab pos="457200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 pos="3200400" algn="l"/>
                    <a:tab pos="4572000" algn="l"/>
                  </a:tabLst>
                </a:pPr>
                <a:endParaRPr lang="fr-FR" sz="1800">
                  <a:solidFill>
                    <a:srgbClr val="000000"/>
                  </a:solidFill>
                  <a:latin typeface="Courier New" pitchFamily="49" charset="0"/>
                </a:endParaRPr>
              </a:p>
              <a:p>
                <a:pPr algn="l">
                  <a:lnSpc>
                    <a:spcPct val="95000"/>
                  </a:lnSpc>
                  <a:spcBef>
                    <a:spcPct val="0"/>
                  </a:spcBef>
                  <a:tabLst>
                    <a:tab pos="966788" algn="l"/>
                    <a:tab pos="1885950" algn="l"/>
                    <a:tab pos="2457450" algn="l"/>
                    <a:tab pos="3200400" algn="l"/>
                    <a:tab pos="4572000" algn="l"/>
                  </a:tabLst>
                </a:pPr>
                <a:r>
                  <a:rPr lang="fr-FR" sz="1800">
                    <a:solidFill>
                      <a:srgbClr val="000000"/>
                    </a:solidFill>
                    <a:latin typeface="Courier New" pitchFamily="49" charset="0"/>
                  </a:rPr>
                  <a:t>  7571	FORD	MANAGER	 ...  200	      9</a:t>
                </a:r>
              </a:p>
              <a:p>
                <a:pPr algn="l">
                  <a:lnSpc>
                    <a:spcPct val="95000"/>
                  </a:lnSpc>
                  <a:spcBef>
                    <a:spcPct val="0"/>
                  </a:spcBef>
                  <a:tabLst>
                    <a:tab pos="966788" algn="l"/>
                    <a:tab pos="1885950" algn="l"/>
                    <a:tab pos="2457450" algn="l"/>
                    <a:tab pos="3200400" algn="l"/>
                    <a:tab pos="4572000" algn="l"/>
                  </a:tabLst>
                </a:pPr>
                <a:r>
                  <a:rPr lang="fr-FR" sz="1800">
                    <a:solidFill>
                      <a:srgbClr val="000000"/>
                    </a:solidFill>
                    <a:latin typeface="Courier New" pitchFamily="49" charset="0"/>
                  </a:rPr>
                  <a:t>  7571	FORD	MANAGER	 ...  200</a:t>
                </a:r>
              </a:p>
            </p:txBody>
          </p:sp>
          <p:sp>
            <p:nvSpPr>
              <p:cNvPr id="29728" name="Line 32"/>
              <p:cNvSpPr>
                <a:spLocks noChangeShapeType="1"/>
              </p:cNvSpPr>
              <p:nvPr/>
            </p:nvSpPr>
            <p:spPr bwMode="auto">
              <a:xfrm>
                <a:off x="451" y="3585"/>
                <a:ext cx="3736" cy="0"/>
              </a:xfrm>
              <a:prstGeom prst="line">
                <a:avLst/>
              </a:prstGeom>
              <a:noFill/>
              <a:ln w="25400">
                <a:solidFill>
                  <a:srgbClr val="000000"/>
                </a:solidFill>
                <a:round/>
                <a:headEnd type="none" w="sm" len="sm"/>
                <a:tailEnd type="none" w="sm" len="sm"/>
              </a:ln>
              <a:effectLst/>
            </p:spPr>
            <p:txBody>
              <a:bodyPr/>
              <a:lstStyle/>
              <a:p>
                <a:endParaRPr lang="fr-FR"/>
              </a:p>
            </p:txBody>
          </p:sp>
          <p:sp>
            <p:nvSpPr>
              <p:cNvPr id="29729" name="Rectangle 33"/>
              <p:cNvSpPr>
                <a:spLocks noChangeArrowheads="1"/>
              </p:cNvSpPr>
              <p:nvPr/>
            </p:nvSpPr>
            <p:spPr bwMode="auto">
              <a:xfrm>
                <a:off x="2529" y="3100"/>
                <a:ext cx="1634" cy="214"/>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A insérer</a:t>
                </a:r>
              </a:p>
            </p:txBody>
          </p:sp>
        </p:grpSp>
        <p:grpSp>
          <p:nvGrpSpPr>
            <p:cNvPr id="6" name="Group 40"/>
            <p:cNvGrpSpPr>
              <a:grpSpLocks/>
            </p:cNvGrpSpPr>
            <p:nvPr/>
          </p:nvGrpSpPr>
          <p:grpSpPr bwMode="auto">
            <a:xfrm>
              <a:off x="1083" y="3381"/>
              <a:ext cx="2408" cy="435"/>
              <a:chOff x="1083" y="3381"/>
              <a:chExt cx="2408" cy="435"/>
            </a:xfrm>
          </p:grpSpPr>
          <p:sp>
            <p:nvSpPr>
              <p:cNvPr id="29731" name="Line 35"/>
              <p:cNvSpPr>
                <a:spLocks noChangeShapeType="1"/>
              </p:cNvSpPr>
              <p:nvPr/>
            </p:nvSpPr>
            <p:spPr bwMode="auto">
              <a:xfrm>
                <a:off x="1083" y="3381"/>
                <a:ext cx="0" cy="433"/>
              </a:xfrm>
              <a:prstGeom prst="line">
                <a:avLst/>
              </a:prstGeom>
              <a:noFill/>
              <a:ln w="25400">
                <a:solidFill>
                  <a:srgbClr val="000000"/>
                </a:solidFill>
                <a:round/>
                <a:headEnd type="none" w="sm" len="sm"/>
                <a:tailEnd type="none" w="sm" len="sm"/>
              </a:ln>
              <a:effectLst/>
            </p:spPr>
            <p:txBody>
              <a:bodyPr/>
              <a:lstStyle/>
              <a:p>
                <a:endParaRPr lang="fr-FR"/>
              </a:p>
            </p:txBody>
          </p:sp>
          <p:sp>
            <p:nvSpPr>
              <p:cNvPr id="29732" name="Line 36"/>
              <p:cNvSpPr>
                <a:spLocks noChangeShapeType="1"/>
              </p:cNvSpPr>
              <p:nvPr/>
            </p:nvSpPr>
            <p:spPr bwMode="auto">
              <a:xfrm>
                <a:off x="1619" y="3381"/>
                <a:ext cx="0" cy="431"/>
              </a:xfrm>
              <a:prstGeom prst="line">
                <a:avLst/>
              </a:prstGeom>
              <a:noFill/>
              <a:ln w="25400">
                <a:solidFill>
                  <a:srgbClr val="000000"/>
                </a:solidFill>
                <a:round/>
                <a:headEnd type="none" w="sm" len="sm"/>
                <a:tailEnd type="none" w="sm" len="sm"/>
              </a:ln>
              <a:effectLst/>
            </p:spPr>
            <p:txBody>
              <a:bodyPr/>
              <a:lstStyle/>
              <a:p>
                <a:endParaRPr lang="fr-FR"/>
              </a:p>
            </p:txBody>
          </p:sp>
          <p:sp>
            <p:nvSpPr>
              <p:cNvPr id="29733" name="Line 37"/>
              <p:cNvSpPr>
                <a:spLocks noChangeShapeType="1"/>
              </p:cNvSpPr>
              <p:nvPr/>
            </p:nvSpPr>
            <p:spPr bwMode="auto">
              <a:xfrm>
                <a:off x="2561" y="3381"/>
                <a:ext cx="0" cy="427"/>
              </a:xfrm>
              <a:prstGeom prst="line">
                <a:avLst/>
              </a:prstGeom>
              <a:noFill/>
              <a:ln w="25400">
                <a:solidFill>
                  <a:srgbClr val="000000"/>
                </a:solidFill>
                <a:round/>
                <a:headEnd type="none" w="sm" len="sm"/>
                <a:tailEnd type="none" w="sm" len="sm"/>
              </a:ln>
              <a:effectLst/>
            </p:spPr>
            <p:txBody>
              <a:bodyPr/>
              <a:lstStyle/>
              <a:p>
                <a:endParaRPr lang="fr-FR"/>
              </a:p>
            </p:txBody>
          </p:sp>
          <p:sp>
            <p:nvSpPr>
              <p:cNvPr id="29734" name="Line 38"/>
              <p:cNvSpPr>
                <a:spLocks noChangeShapeType="1"/>
              </p:cNvSpPr>
              <p:nvPr/>
            </p:nvSpPr>
            <p:spPr bwMode="auto">
              <a:xfrm>
                <a:off x="2951" y="3381"/>
                <a:ext cx="0" cy="435"/>
              </a:xfrm>
              <a:prstGeom prst="line">
                <a:avLst/>
              </a:prstGeom>
              <a:noFill/>
              <a:ln w="25400">
                <a:solidFill>
                  <a:srgbClr val="000000"/>
                </a:solidFill>
                <a:round/>
                <a:headEnd type="none" w="sm" len="sm"/>
                <a:tailEnd type="none" w="sm" len="sm"/>
              </a:ln>
              <a:effectLst/>
            </p:spPr>
            <p:txBody>
              <a:bodyPr/>
              <a:lstStyle/>
              <a:p>
                <a:endParaRPr lang="fr-FR"/>
              </a:p>
            </p:txBody>
          </p:sp>
          <p:sp>
            <p:nvSpPr>
              <p:cNvPr id="29735" name="Line 39"/>
              <p:cNvSpPr>
                <a:spLocks noChangeShapeType="1"/>
              </p:cNvSpPr>
              <p:nvPr/>
            </p:nvSpPr>
            <p:spPr bwMode="auto">
              <a:xfrm>
                <a:off x="3491" y="3381"/>
                <a:ext cx="0" cy="435"/>
              </a:xfrm>
              <a:prstGeom prst="line">
                <a:avLst/>
              </a:prstGeom>
              <a:noFill/>
              <a:ln w="25400">
                <a:solidFill>
                  <a:srgbClr val="000000"/>
                </a:solidFill>
                <a:round/>
                <a:headEnd type="none" w="sm" len="sm"/>
                <a:tailEnd type="none" w="sm" len="sm"/>
              </a:ln>
              <a:effectLst/>
            </p:spPr>
            <p:txBody>
              <a:bodyPr/>
              <a:lstStyle/>
              <a:p>
                <a:endParaRPr lang="fr-FR"/>
              </a:p>
            </p:txBody>
          </p:sp>
        </p:grpSp>
      </p:grpSp>
      <p:grpSp>
        <p:nvGrpSpPr>
          <p:cNvPr id="7" name="Group 47"/>
          <p:cNvGrpSpPr>
            <a:grpSpLocks/>
          </p:cNvGrpSpPr>
          <p:nvPr/>
        </p:nvGrpSpPr>
        <p:grpSpPr bwMode="auto">
          <a:xfrm>
            <a:off x="6570663" y="4521200"/>
            <a:ext cx="2459037" cy="1825625"/>
            <a:chOff x="4139" y="2848"/>
            <a:chExt cx="1549" cy="1150"/>
          </a:xfrm>
        </p:grpSpPr>
        <p:sp>
          <p:nvSpPr>
            <p:cNvPr id="29738" name="Rectangle 42"/>
            <p:cNvSpPr>
              <a:spLocks noChangeArrowheads="1"/>
            </p:cNvSpPr>
            <p:nvPr/>
          </p:nvSpPr>
          <p:spPr bwMode="auto">
            <a:xfrm>
              <a:off x="4452" y="2848"/>
              <a:ext cx="1236" cy="838"/>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Interdit</a:t>
              </a:r>
            </a:p>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(DEPTNO</a:t>
              </a:r>
              <a:r>
                <a:rPr lang="fr-FR" sz="1800">
                  <a:solidFill>
                    <a:schemeClr val="tx1"/>
                  </a:solidFill>
                  <a:latin typeface="Symbol" pitchFamily="18" charset="2"/>
                </a:rPr>
                <a:t>¾9</a:t>
              </a:r>
              <a:r>
                <a:rPr lang="fr-FR" sz="1800">
                  <a:solidFill>
                    <a:srgbClr val="FFFFCC"/>
                  </a:solidFill>
                  <a:effectLst>
                    <a:outerShdw blurRad="38100" dist="38100" dir="2700000" algn="tl">
                      <a:srgbClr val="000000"/>
                    </a:outerShdw>
                  </a:effectLst>
                  <a:latin typeface="Arial" pitchFamily="34" charset="0"/>
                </a:rPr>
                <a:t> n'existe pas dans la table DEPT</a:t>
              </a:r>
            </a:p>
          </p:txBody>
        </p:sp>
        <p:grpSp>
          <p:nvGrpSpPr>
            <p:cNvPr id="8" name="Group 46"/>
            <p:cNvGrpSpPr>
              <a:grpSpLocks/>
            </p:cNvGrpSpPr>
            <p:nvPr/>
          </p:nvGrpSpPr>
          <p:grpSpPr bwMode="auto">
            <a:xfrm>
              <a:off x="4139" y="3492"/>
              <a:ext cx="1070" cy="506"/>
              <a:chOff x="4139" y="3492"/>
              <a:chExt cx="1070" cy="506"/>
            </a:xfrm>
          </p:grpSpPr>
          <p:sp>
            <p:nvSpPr>
              <p:cNvPr id="29739" name="Rectangle 43"/>
              <p:cNvSpPr>
                <a:spLocks noChangeArrowheads="1"/>
              </p:cNvSpPr>
              <p:nvPr/>
            </p:nvSpPr>
            <p:spPr bwMode="auto">
              <a:xfrm>
                <a:off x="4451" y="3628"/>
                <a:ext cx="758" cy="370"/>
              </a:xfrm>
              <a:prstGeom prst="rect">
                <a:avLst/>
              </a:prstGeom>
              <a:noFill/>
              <a:ln w="9525">
                <a:noFill/>
                <a:miter lim="800000"/>
                <a:headEnd/>
                <a:tailEnd/>
              </a:ln>
              <a:effectLst/>
            </p:spPr>
            <p:txBody>
              <a:bodyPr lIns="92075" tIns="46038" rIns="92075" bIns="46038">
                <a:spAutoFit/>
              </a:bodyPr>
              <a:lstStyle/>
              <a:p>
                <a:pPr algn="l">
                  <a:lnSpc>
                    <a:spcPct val="90000"/>
                  </a:lnSpc>
                  <a:spcBef>
                    <a:spcPct val="0"/>
                  </a:spcBef>
                </a:pPr>
                <a:r>
                  <a:rPr lang="fr-FR" sz="1800">
                    <a:solidFill>
                      <a:srgbClr val="FFFFCC"/>
                    </a:solidFill>
                    <a:effectLst>
                      <a:outerShdw blurRad="38100" dist="38100" dir="2700000" algn="tl">
                        <a:srgbClr val="000000"/>
                      </a:outerShdw>
                    </a:effectLst>
                    <a:latin typeface="Arial" pitchFamily="34" charset="0"/>
                  </a:rPr>
                  <a:t>Autorisé</a:t>
                </a:r>
                <a:br>
                  <a:rPr lang="fr-FR" sz="1800">
                    <a:solidFill>
                      <a:srgbClr val="FFFFCC"/>
                    </a:solidFill>
                    <a:effectLst>
                      <a:outerShdw blurRad="38100" dist="38100" dir="2700000" algn="tl">
                        <a:srgbClr val="000000"/>
                      </a:outerShdw>
                    </a:effectLst>
                    <a:latin typeface="Arial" pitchFamily="34" charset="0"/>
                  </a:rPr>
                </a:br>
                <a:endParaRPr lang="fr-FR" sz="1800">
                  <a:solidFill>
                    <a:srgbClr val="FFFFCC"/>
                  </a:solidFill>
                  <a:effectLst>
                    <a:outerShdw blurRad="38100" dist="38100" dir="2700000" algn="tl">
                      <a:srgbClr val="000000"/>
                    </a:outerShdw>
                  </a:effectLst>
                  <a:latin typeface="Arial" pitchFamily="34" charset="0"/>
                </a:endParaRPr>
              </a:p>
            </p:txBody>
          </p:sp>
          <p:sp>
            <p:nvSpPr>
              <p:cNvPr id="29740" name="Line 44"/>
              <p:cNvSpPr>
                <a:spLocks noChangeShapeType="1"/>
              </p:cNvSpPr>
              <p:nvPr/>
            </p:nvSpPr>
            <p:spPr bwMode="auto">
              <a:xfrm flipV="1">
                <a:off x="4139" y="3708"/>
                <a:ext cx="292" cy="1"/>
              </a:xfrm>
              <a:prstGeom prst="line">
                <a:avLst/>
              </a:prstGeom>
              <a:noFill/>
              <a:ln w="50800">
                <a:solidFill>
                  <a:srgbClr val="FFCC00"/>
                </a:solidFill>
                <a:round/>
                <a:headEnd type="stealth" w="med" len="lg"/>
                <a:tailEnd type="none" w="sm" len="sm"/>
              </a:ln>
              <a:effectLst>
                <a:outerShdw dist="53882" dir="2700000" algn="ctr" rotWithShape="0">
                  <a:srgbClr val="000000"/>
                </a:outerShdw>
              </a:effectLst>
            </p:spPr>
            <p:txBody>
              <a:bodyPr/>
              <a:lstStyle/>
              <a:p>
                <a:endParaRPr lang="fr-FR"/>
              </a:p>
            </p:txBody>
          </p:sp>
          <p:sp>
            <p:nvSpPr>
              <p:cNvPr id="29741" name="Line 45"/>
              <p:cNvSpPr>
                <a:spLocks noChangeShapeType="1"/>
              </p:cNvSpPr>
              <p:nvPr/>
            </p:nvSpPr>
            <p:spPr bwMode="auto">
              <a:xfrm flipV="1">
                <a:off x="4139" y="3492"/>
                <a:ext cx="292" cy="1"/>
              </a:xfrm>
              <a:prstGeom prst="line">
                <a:avLst/>
              </a:prstGeom>
              <a:noFill/>
              <a:ln w="50800">
                <a:solidFill>
                  <a:srgbClr val="FFCC00"/>
                </a:solidFill>
                <a:round/>
                <a:headEnd type="stealth" w="med" len="lg"/>
                <a:tailEnd type="none" w="sm" len="sm"/>
              </a:ln>
              <a:effectLst>
                <a:outerShdw dist="53882" dir="2700000" algn="ctr" rotWithShape="0">
                  <a:srgbClr val="000000"/>
                </a:outerShdw>
              </a:effectLst>
            </p:spPr>
            <p:txBody>
              <a:bodyPr/>
              <a:lstStyle/>
              <a:p>
                <a:endParaRPr lang="fr-FR"/>
              </a:p>
            </p:txBody>
          </p:sp>
        </p:gr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noFill/>
          <a:ln/>
        </p:spPr>
        <p:txBody>
          <a:bodyPr/>
          <a:lstStyle/>
          <a:p>
            <a:r>
              <a:rPr lang="fr-FR" dirty="0"/>
              <a:t>La Contrainte </a:t>
            </a:r>
            <a:r>
              <a:rPr lang="fr-FR" dirty="0">
                <a:solidFill>
                  <a:srgbClr val="FF0000"/>
                </a:solidFill>
              </a:rPr>
              <a:t>FOREIGN KEY</a:t>
            </a:r>
          </a:p>
        </p:txBody>
      </p:sp>
      <p:sp>
        <p:nvSpPr>
          <p:cNvPr id="31747" name="Rectangle 3"/>
          <p:cNvSpPr>
            <a:spLocks noGrp="1" noChangeArrowheads="1"/>
          </p:cNvSpPr>
          <p:nvPr>
            <p:ph type="body" idx="1"/>
          </p:nvPr>
        </p:nvSpPr>
        <p:spPr>
          <a:xfrm>
            <a:off x="858838" y="1524000"/>
            <a:ext cx="7388225" cy="498475"/>
          </a:xfrm>
          <a:noFill/>
          <a:ln/>
        </p:spPr>
        <p:txBody>
          <a:bodyPr>
            <a:normAutofit lnSpcReduction="10000"/>
          </a:bodyPr>
          <a:lstStyle/>
          <a:p>
            <a:r>
              <a:rPr lang="fr-FR"/>
              <a:t>Se définit au niveau table ou colonne</a:t>
            </a:r>
          </a:p>
        </p:txBody>
      </p:sp>
      <p:grpSp>
        <p:nvGrpSpPr>
          <p:cNvPr id="7" name="Groupe 6"/>
          <p:cNvGrpSpPr/>
          <p:nvPr/>
        </p:nvGrpSpPr>
        <p:grpSpPr>
          <a:xfrm>
            <a:off x="812800" y="2565400"/>
            <a:ext cx="7537450" cy="3117850"/>
            <a:chOff x="812800" y="2565400"/>
            <a:chExt cx="7537450" cy="3117850"/>
          </a:xfrm>
        </p:grpSpPr>
        <p:sp>
          <p:nvSpPr>
            <p:cNvPr id="31748" name="Rectangle 4"/>
            <p:cNvSpPr>
              <a:spLocks noChangeArrowheads="1"/>
            </p:cNvSpPr>
            <p:nvPr/>
          </p:nvSpPr>
          <p:spPr bwMode="blackWhite">
            <a:xfrm>
              <a:off x="812800" y="2565400"/>
              <a:ext cx="7537450" cy="31178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a:p>
              <a:pPr algn="l">
                <a:lnSpc>
                  <a:spcPct val="100000"/>
                </a:lnSpc>
                <a:spcBef>
                  <a:spcPct val="0"/>
                </a:spcBef>
                <a:tabLst>
                  <a:tab pos="1200150" algn="l"/>
                  <a:tab pos="2457450" algn="l"/>
                </a:tabLst>
              </a:pPr>
              <a:endParaRPr lang="fr-FR" sz="1800" b="1">
                <a:solidFill>
                  <a:srgbClr val="000000"/>
                </a:solidFill>
                <a:latin typeface="Courier New" pitchFamily="49" charset="0"/>
              </a:endParaRPr>
            </a:p>
          </p:txBody>
        </p:sp>
        <p:sp>
          <p:nvSpPr>
            <p:cNvPr id="31749" name="Rectangle 5"/>
            <p:cNvSpPr>
              <a:spLocks noChangeArrowheads="1"/>
            </p:cNvSpPr>
            <p:nvPr/>
          </p:nvSpPr>
          <p:spPr bwMode="ltGray">
            <a:xfrm>
              <a:off x="2046288" y="5105400"/>
              <a:ext cx="6240462" cy="533400"/>
            </a:xfrm>
            <a:prstGeom prst="rect">
              <a:avLst/>
            </a:prstGeom>
            <a:solidFill>
              <a:srgbClr val="FF5050">
                <a:alpha val="50000"/>
              </a:srgbClr>
            </a:solidFill>
            <a:ln w="9525">
              <a:noFill/>
              <a:miter lim="800000"/>
              <a:headEnd/>
              <a:tailEnd/>
            </a:ln>
            <a:effectLst/>
          </p:spPr>
          <p:txBody>
            <a:bodyPr wrap="none" anchor="ctr"/>
            <a:lstStyle/>
            <a:p>
              <a:endParaRPr lang="fr-FR" b="1"/>
            </a:p>
          </p:txBody>
        </p:sp>
        <p:sp>
          <p:nvSpPr>
            <p:cNvPr id="31750" name="Rectangle 6"/>
            <p:cNvSpPr>
              <a:spLocks noChangeArrowheads="1"/>
            </p:cNvSpPr>
            <p:nvPr/>
          </p:nvSpPr>
          <p:spPr bwMode="blackWhite">
            <a:xfrm>
              <a:off x="838200" y="3711575"/>
              <a:ext cx="7497763" cy="85407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 pos="24574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CREATE TABLE </a:t>
              </a:r>
              <a:r>
                <a:rPr lang="fr-FR" sz="1800" b="1" dirty="0" err="1">
                  <a:solidFill>
                    <a:srgbClr val="000000"/>
                  </a:solidFill>
                  <a:latin typeface="Courier New" pitchFamily="49" charset="0"/>
                </a:rPr>
                <a:t>emp</a:t>
              </a:r>
              <a:r>
                <a:rPr lang="fr-FR" sz="1800" b="1" dirty="0">
                  <a:solidFill>
                    <a:srgbClr val="000000"/>
                  </a:solidFill>
                  <a:latin typeface="Courier New" pitchFamily="49" charset="0"/>
                </a:rPr>
                <a:t>(</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2  	</a:t>
              </a:r>
              <a:r>
                <a:rPr lang="fr-FR" sz="1800" b="1" dirty="0" err="1">
                  <a:solidFill>
                    <a:srgbClr val="000000"/>
                  </a:solidFill>
                  <a:latin typeface="Courier New" pitchFamily="49" charset="0"/>
                </a:rPr>
                <a:t>empno</a:t>
              </a:r>
              <a:r>
                <a:rPr lang="fr-FR" sz="1800" b="1" dirty="0">
                  <a:solidFill>
                    <a:srgbClr val="000000"/>
                  </a:solidFill>
                  <a:latin typeface="Courier New" pitchFamily="49" charset="0"/>
                </a:rPr>
                <a:t> 	NUMBER(4),</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3	</a:t>
              </a:r>
              <a:r>
                <a:rPr lang="fr-FR" sz="1800" b="1" dirty="0" err="1">
                  <a:solidFill>
                    <a:srgbClr val="000000"/>
                  </a:solidFill>
                  <a:latin typeface="Courier New" pitchFamily="49" charset="0"/>
                </a:rPr>
                <a:t>ename</a:t>
              </a:r>
              <a:r>
                <a:rPr lang="fr-FR" sz="1800" b="1" dirty="0">
                  <a:solidFill>
                    <a:srgbClr val="000000"/>
                  </a:solidFill>
                  <a:latin typeface="Courier New" pitchFamily="49" charset="0"/>
                </a:rPr>
                <a:t>	VARCHAR2(10) NOT NULL,</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4	job	VARCHAR2(9),</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5	</a:t>
              </a:r>
              <a:r>
                <a:rPr lang="fr-FR" sz="1800" b="1" dirty="0" err="1">
                  <a:solidFill>
                    <a:srgbClr val="000000"/>
                  </a:solidFill>
                  <a:latin typeface="Courier New" pitchFamily="49" charset="0"/>
                </a:rPr>
                <a:t>mgr</a:t>
              </a:r>
              <a:r>
                <a:rPr lang="fr-FR" sz="1800" b="1" dirty="0">
                  <a:solidFill>
                    <a:srgbClr val="000000"/>
                  </a:solidFill>
                  <a:latin typeface="Courier New" pitchFamily="49" charset="0"/>
                </a:rPr>
                <a:t>	NUMBER(4),</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6	</a:t>
              </a:r>
              <a:r>
                <a:rPr lang="fr-FR" sz="1800" b="1" dirty="0" err="1">
                  <a:solidFill>
                    <a:srgbClr val="000000"/>
                  </a:solidFill>
                  <a:latin typeface="Courier New" pitchFamily="49" charset="0"/>
                </a:rPr>
                <a:t>hiredate</a:t>
              </a:r>
              <a:r>
                <a:rPr lang="fr-FR" sz="1800" b="1" dirty="0">
                  <a:solidFill>
                    <a:srgbClr val="000000"/>
                  </a:solidFill>
                  <a:latin typeface="Courier New" pitchFamily="49" charset="0"/>
                </a:rPr>
                <a:t>	DATE,</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7	sal	NUMBER(7,2),</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8 	</a:t>
              </a:r>
              <a:r>
                <a:rPr lang="fr-FR" sz="1800" b="1" dirty="0" err="1">
                  <a:solidFill>
                    <a:srgbClr val="000000"/>
                  </a:solidFill>
                  <a:latin typeface="Courier New" pitchFamily="49" charset="0"/>
                </a:rPr>
                <a:t>comm</a:t>
              </a:r>
              <a:r>
                <a:rPr lang="fr-FR" sz="1800" b="1" dirty="0">
                  <a:solidFill>
                    <a:srgbClr val="000000"/>
                  </a:solidFill>
                  <a:latin typeface="Courier New" pitchFamily="49" charset="0"/>
                </a:rPr>
                <a:t>	NUMBER(7,2),</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9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NUMBER(2) NOT NULL,</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10	</a:t>
              </a:r>
              <a:r>
                <a:rPr lang="fr-FR" sz="1800" b="1" dirty="0">
                  <a:solidFill>
                    <a:srgbClr val="FF0000"/>
                  </a:solidFill>
                  <a:latin typeface="Courier New" pitchFamily="49" charset="0"/>
                </a:rPr>
                <a:t>CONSTRAINT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emp_deptno_fk</a:t>
              </a:r>
              <a:r>
                <a:rPr lang="fr-FR" sz="1800" b="1" dirty="0">
                  <a:solidFill>
                    <a:srgbClr val="000000"/>
                  </a:solidFill>
                  <a:latin typeface="Courier New" pitchFamily="49" charset="0"/>
                </a:rPr>
                <a:t> </a:t>
              </a:r>
              <a:r>
                <a:rPr lang="fr-FR" sz="1800" b="1" dirty="0">
                  <a:solidFill>
                    <a:srgbClr val="FF0000"/>
                  </a:solidFill>
                  <a:latin typeface="Courier New" pitchFamily="49" charset="0"/>
                </a:rPr>
                <a:t>FOREIGN KEY </a:t>
              </a:r>
              <a:r>
                <a:rPr lang="fr-FR" sz="1800" b="1" dirty="0">
                  <a:solidFill>
                    <a:srgbClr val="000000"/>
                  </a:solidFill>
                  <a:latin typeface="Courier New" pitchFamily="49" charset="0"/>
                </a:rPr>
                <a:t>(</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a:t>
              </a:r>
            </a:p>
            <a:p>
              <a:pPr algn="l">
                <a:lnSpc>
                  <a:spcPct val="100000"/>
                </a:lnSpc>
                <a:spcBef>
                  <a:spcPct val="0"/>
                </a:spcBef>
                <a:tabLst>
                  <a:tab pos="1200150" algn="l"/>
                  <a:tab pos="2457450" algn="l"/>
                </a:tabLst>
              </a:pPr>
              <a:r>
                <a:rPr lang="fr-FR" sz="1800" b="1" dirty="0">
                  <a:solidFill>
                    <a:srgbClr val="000000"/>
                  </a:solidFill>
                  <a:latin typeface="Courier New" pitchFamily="49" charset="0"/>
                </a:rPr>
                <a:t> 11			</a:t>
              </a:r>
              <a:r>
                <a:rPr lang="fr-FR" sz="1800" b="1" dirty="0">
                  <a:solidFill>
                    <a:srgbClr val="FF0000"/>
                  </a:solidFill>
                  <a:latin typeface="Courier New" pitchFamily="49" charset="0"/>
                </a:rPr>
                <a:t>REFERENCES</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a:t>
              </a:r>
            </a:p>
          </p:txBody>
        </p:sp>
      </p:gr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noFill/>
          <a:ln/>
        </p:spPr>
        <p:txBody>
          <a:bodyPr/>
          <a:lstStyle/>
          <a:p>
            <a:r>
              <a:rPr lang="fr-FR" dirty="0"/>
              <a:t>Conventions de Dénomination</a:t>
            </a:r>
          </a:p>
        </p:txBody>
      </p:sp>
      <p:sp>
        <p:nvSpPr>
          <p:cNvPr id="11267" name="Rectangle 3"/>
          <p:cNvSpPr>
            <a:spLocks noGrp="1" noChangeArrowheads="1"/>
          </p:cNvSpPr>
          <p:nvPr>
            <p:ph type="body" idx="1"/>
          </p:nvPr>
        </p:nvSpPr>
        <p:spPr>
          <a:xfrm>
            <a:off x="858838" y="1585913"/>
            <a:ext cx="7999442" cy="4495800"/>
          </a:xfrm>
          <a:noFill/>
          <a:ln/>
        </p:spPr>
        <p:txBody>
          <a:bodyPr>
            <a:normAutofit/>
          </a:bodyPr>
          <a:lstStyle/>
          <a:p>
            <a:pPr lvl="1" algn="just">
              <a:lnSpc>
                <a:spcPct val="150000"/>
              </a:lnSpc>
              <a:buFontTx/>
              <a:buNone/>
            </a:pPr>
            <a:r>
              <a:rPr lang="fr-FR" dirty="0"/>
              <a:t>Un nom :</a:t>
            </a:r>
          </a:p>
          <a:p>
            <a:pPr lvl="1" algn="just">
              <a:lnSpc>
                <a:spcPct val="150000"/>
              </a:lnSpc>
            </a:pPr>
            <a:r>
              <a:rPr lang="fr-FR" dirty="0"/>
              <a:t>Doit commencer par une lettre</a:t>
            </a:r>
          </a:p>
          <a:p>
            <a:pPr lvl="1" algn="just">
              <a:lnSpc>
                <a:spcPct val="150000"/>
              </a:lnSpc>
            </a:pPr>
            <a:r>
              <a:rPr lang="fr-FR" dirty="0"/>
              <a:t>Peut comporter de 1 à 30 caractères</a:t>
            </a:r>
          </a:p>
          <a:p>
            <a:pPr lvl="1" algn="just">
              <a:lnSpc>
                <a:spcPct val="150000"/>
              </a:lnSpc>
            </a:pPr>
            <a:r>
              <a:rPr lang="fr-FR" dirty="0"/>
              <a:t>Ne peut contenir que les caractères A à Z, a à z, 0 à 9, _, $, et #</a:t>
            </a:r>
          </a:p>
          <a:p>
            <a:pPr lvl="1" algn="just">
              <a:lnSpc>
                <a:spcPct val="150000"/>
              </a:lnSpc>
            </a:pPr>
            <a:r>
              <a:rPr lang="fr-FR" dirty="0"/>
              <a:t>Ne doit pas porter le nom d’un autre objet appartenant au même utilisateur</a:t>
            </a:r>
          </a:p>
          <a:p>
            <a:pPr lvl="1" algn="just">
              <a:lnSpc>
                <a:spcPct val="150000"/>
              </a:lnSpc>
            </a:pPr>
            <a:r>
              <a:rPr lang="fr-FR" dirty="0"/>
              <a:t>Ne doit pas être un mot réservé </a:t>
            </a:r>
            <a:r>
              <a:rPr lang="fr-FR" dirty="0" smtClean="0"/>
              <a:t>Oracle</a:t>
            </a:r>
            <a:endParaRPr lang="fr-FR" dirty="0"/>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857224" y="214290"/>
            <a:ext cx="7299325" cy="1041400"/>
          </a:xfrm>
          <a:noFill/>
          <a:ln/>
        </p:spPr>
        <p:txBody>
          <a:bodyPr>
            <a:normAutofit fontScale="90000"/>
          </a:bodyPr>
          <a:lstStyle/>
          <a:p>
            <a:pPr algn="ctr">
              <a:lnSpc>
                <a:spcPct val="90000"/>
              </a:lnSpc>
            </a:pPr>
            <a:r>
              <a:rPr lang="fr-FR"/>
              <a:t>Mots-clés Associés à la Contrainte FOREIGN KEY</a:t>
            </a:r>
          </a:p>
        </p:txBody>
      </p:sp>
      <p:sp>
        <p:nvSpPr>
          <p:cNvPr id="33795" name="Rectangle 3"/>
          <p:cNvSpPr>
            <a:spLocks noGrp="1" noChangeArrowheads="1"/>
          </p:cNvSpPr>
          <p:nvPr>
            <p:ph type="body" idx="1"/>
          </p:nvPr>
        </p:nvSpPr>
        <p:spPr>
          <a:xfrm>
            <a:off x="858838" y="1409700"/>
            <a:ext cx="8070880" cy="4473575"/>
          </a:xfrm>
          <a:noFill/>
          <a:ln/>
        </p:spPr>
        <p:txBody>
          <a:bodyPr/>
          <a:lstStyle/>
          <a:p>
            <a:pPr lvl="1">
              <a:lnSpc>
                <a:spcPct val="150000"/>
              </a:lnSpc>
            </a:pPr>
            <a:r>
              <a:rPr lang="fr-FR" b="1" dirty="0">
                <a:solidFill>
                  <a:srgbClr val="FF0000"/>
                </a:solidFill>
              </a:rPr>
              <a:t>FOREIGN KEY</a:t>
            </a:r>
          </a:p>
          <a:p>
            <a:pPr lvl="2">
              <a:lnSpc>
                <a:spcPct val="150000"/>
              </a:lnSpc>
            </a:pPr>
            <a:r>
              <a:rPr lang="fr-FR" dirty="0"/>
              <a:t>Définit la colonne dans la table détail dans une contrainte de niveau table</a:t>
            </a:r>
          </a:p>
          <a:p>
            <a:pPr lvl="1">
              <a:lnSpc>
                <a:spcPct val="150000"/>
              </a:lnSpc>
            </a:pPr>
            <a:r>
              <a:rPr lang="fr-FR" b="1" dirty="0">
                <a:solidFill>
                  <a:srgbClr val="FF0000"/>
                </a:solidFill>
              </a:rPr>
              <a:t>REFERENCES</a:t>
            </a:r>
          </a:p>
          <a:p>
            <a:pPr lvl="2">
              <a:lnSpc>
                <a:spcPct val="150000"/>
              </a:lnSpc>
            </a:pPr>
            <a:r>
              <a:rPr lang="fr-FR" dirty="0"/>
              <a:t>Identifie la table et la colonne de la table maître</a:t>
            </a:r>
          </a:p>
          <a:p>
            <a:pPr lvl="1">
              <a:lnSpc>
                <a:spcPct val="150000"/>
              </a:lnSpc>
            </a:pPr>
            <a:r>
              <a:rPr lang="fr-FR" b="1" dirty="0">
                <a:solidFill>
                  <a:srgbClr val="FF0000"/>
                </a:solidFill>
              </a:rPr>
              <a:t>ON DELETE CASCADE</a:t>
            </a:r>
          </a:p>
          <a:p>
            <a:pPr lvl="2">
              <a:lnSpc>
                <a:spcPct val="150000"/>
              </a:lnSpc>
            </a:pPr>
            <a:r>
              <a:rPr lang="fr-FR" dirty="0"/>
              <a:t>Autorise la suppression d’une ligne dans la table maître et des lignes dépendantes dans la table détail</a:t>
            </a: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p:spPr>
        <p:txBody>
          <a:bodyPr/>
          <a:lstStyle/>
          <a:p>
            <a:r>
              <a:rPr lang="fr-FR" dirty="0"/>
              <a:t>La Contrainte </a:t>
            </a:r>
            <a:r>
              <a:rPr lang="fr-FR" dirty="0">
                <a:solidFill>
                  <a:srgbClr val="FF0000"/>
                </a:solidFill>
              </a:rPr>
              <a:t>CHECK</a:t>
            </a:r>
          </a:p>
        </p:txBody>
      </p:sp>
      <p:sp>
        <p:nvSpPr>
          <p:cNvPr id="35843" name="Rectangle 3"/>
          <p:cNvSpPr>
            <a:spLocks noGrp="1" noChangeArrowheads="1"/>
          </p:cNvSpPr>
          <p:nvPr>
            <p:ph type="body" idx="1"/>
          </p:nvPr>
        </p:nvSpPr>
        <p:spPr>
          <a:xfrm>
            <a:off x="546100" y="1463675"/>
            <a:ext cx="8170863" cy="3641725"/>
          </a:xfrm>
          <a:noFill/>
          <a:ln/>
        </p:spPr>
        <p:txBody>
          <a:bodyPr>
            <a:normAutofit fontScale="92500" lnSpcReduction="10000"/>
          </a:bodyPr>
          <a:lstStyle/>
          <a:p>
            <a:pPr lvl="1">
              <a:lnSpc>
                <a:spcPct val="150000"/>
              </a:lnSpc>
            </a:pPr>
            <a:r>
              <a:rPr lang="fr-FR" dirty="0"/>
              <a:t>Définit une condition que chaque ligne doit obligatoirement satisfaire</a:t>
            </a:r>
          </a:p>
          <a:p>
            <a:pPr lvl="1">
              <a:lnSpc>
                <a:spcPct val="150000"/>
              </a:lnSpc>
            </a:pPr>
            <a:r>
              <a:rPr lang="fr-FR" dirty="0"/>
              <a:t>Expressions interdites :</a:t>
            </a:r>
          </a:p>
          <a:p>
            <a:pPr lvl="2">
              <a:lnSpc>
                <a:spcPct val="150000"/>
              </a:lnSpc>
              <a:spcBef>
                <a:spcPct val="10000"/>
              </a:spcBef>
            </a:pPr>
            <a:r>
              <a:rPr lang="fr-FR" dirty="0"/>
              <a:t>Références aux pseudo-colonnes CURRVAL, NEXTVAL, LEVEL et ROWNUM</a:t>
            </a:r>
          </a:p>
          <a:p>
            <a:pPr lvl="2">
              <a:lnSpc>
                <a:spcPct val="150000"/>
              </a:lnSpc>
              <a:spcBef>
                <a:spcPct val="10000"/>
              </a:spcBef>
            </a:pPr>
            <a:r>
              <a:rPr lang="fr-FR" dirty="0"/>
              <a:t>Appels aux fonctions SYSDATE, UID, USER et USERENV</a:t>
            </a:r>
          </a:p>
          <a:p>
            <a:pPr lvl="2">
              <a:lnSpc>
                <a:spcPct val="150000"/>
              </a:lnSpc>
              <a:spcBef>
                <a:spcPct val="10000"/>
              </a:spcBef>
            </a:pPr>
            <a:r>
              <a:rPr lang="fr-FR" dirty="0"/>
              <a:t>Requêtes faisant référence à d'autres valeurs dans d'autres lignes </a:t>
            </a:r>
          </a:p>
        </p:txBody>
      </p:sp>
      <p:sp>
        <p:nvSpPr>
          <p:cNvPr id="35844" name="Rectangle 4"/>
          <p:cNvSpPr>
            <a:spLocks noChangeArrowheads="1"/>
          </p:cNvSpPr>
          <p:nvPr/>
        </p:nvSpPr>
        <p:spPr bwMode="blackWhite">
          <a:xfrm>
            <a:off x="931863" y="5186363"/>
            <a:ext cx="7473950" cy="835025"/>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anchor="ctr"/>
          <a:lstStyle/>
          <a:p>
            <a:endParaRPr lang="fr-FR"/>
          </a:p>
        </p:txBody>
      </p:sp>
      <p:sp>
        <p:nvSpPr>
          <p:cNvPr id="35845" name="Rectangle 5"/>
          <p:cNvSpPr>
            <a:spLocks noChangeArrowheads="1"/>
          </p:cNvSpPr>
          <p:nvPr/>
        </p:nvSpPr>
        <p:spPr bwMode="ltGray">
          <a:xfrm>
            <a:off x="1754188" y="5480050"/>
            <a:ext cx="5934075" cy="520700"/>
          </a:xfrm>
          <a:prstGeom prst="rect">
            <a:avLst/>
          </a:prstGeom>
          <a:solidFill>
            <a:srgbClr val="FF5050">
              <a:alpha val="50000"/>
            </a:srgbClr>
          </a:solidFill>
          <a:ln w="9525">
            <a:noFill/>
            <a:miter lim="800000"/>
            <a:headEnd/>
            <a:tailEnd/>
          </a:ln>
          <a:effectLst/>
        </p:spPr>
        <p:txBody>
          <a:bodyPr wrap="none" anchor="ctr"/>
          <a:lstStyle/>
          <a:p>
            <a:endParaRPr lang="fr-FR"/>
          </a:p>
        </p:txBody>
      </p:sp>
      <p:sp>
        <p:nvSpPr>
          <p:cNvPr id="35846" name="Rectangle 6"/>
          <p:cNvSpPr>
            <a:spLocks noChangeArrowheads="1"/>
          </p:cNvSpPr>
          <p:nvPr/>
        </p:nvSpPr>
        <p:spPr bwMode="blackWhite">
          <a:xfrm>
            <a:off x="900113" y="5192713"/>
            <a:ext cx="7912100" cy="86042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a:solidFill>
                  <a:srgbClr val="000000"/>
                </a:solidFill>
                <a:latin typeface="Courier New" pitchFamily="49" charset="0"/>
              </a:rPr>
              <a:t>..., deptno	NUMBER(2),</a:t>
            </a:r>
          </a:p>
          <a:p>
            <a:pPr algn="l">
              <a:lnSpc>
                <a:spcPct val="100000"/>
              </a:lnSpc>
              <a:spcBef>
                <a:spcPct val="0"/>
              </a:spcBef>
              <a:tabLst>
                <a:tab pos="1200150" algn="l"/>
              </a:tabLst>
            </a:pPr>
            <a:r>
              <a:rPr lang="fr-FR" sz="1800">
                <a:solidFill>
                  <a:srgbClr val="000000"/>
                </a:solidFill>
                <a:latin typeface="Courier New" pitchFamily="49" charset="0"/>
              </a:rPr>
              <a:t>      CONSTRAINT emp_deptno_ck  </a:t>
            </a:r>
          </a:p>
          <a:p>
            <a:pPr algn="l">
              <a:lnSpc>
                <a:spcPct val="100000"/>
              </a:lnSpc>
              <a:spcBef>
                <a:spcPct val="0"/>
              </a:spcBef>
              <a:tabLst>
                <a:tab pos="1200150" algn="l"/>
              </a:tabLst>
            </a:pPr>
            <a:r>
              <a:rPr lang="fr-FR" sz="1800">
                <a:solidFill>
                  <a:srgbClr val="000000"/>
                </a:solidFill>
                <a:latin typeface="Courier New" pitchFamily="49" charset="0"/>
              </a:rPr>
              <a:t>            CHECK (DEPTNO BETWEEN 10 AND 99),...</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wipe(up)">
                                      <p:cBhvr>
                                        <p:cTn id="7" dur="500"/>
                                        <p:tgtEl>
                                          <p:spTgt spid="35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noFill/>
          <a:ln/>
        </p:spPr>
        <p:txBody>
          <a:bodyPr/>
          <a:lstStyle/>
          <a:p>
            <a:r>
              <a:rPr lang="fr-FR"/>
              <a:t>Ajout d'une Contrainte</a:t>
            </a:r>
          </a:p>
        </p:txBody>
      </p:sp>
      <p:sp>
        <p:nvSpPr>
          <p:cNvPr id="37891" name="Rectangle 3"/>
          <p:cNvSpPr>
            <a:spLocks noGrp="1" noChangeArrowheads="1"/>
          </p:cNvSpPr>
          <p:nvPr>
            <p:ph type="body" idx="1"/>
          </p:nvPr>
        </p:nvSpPr>
        <p:spPr>
          <a:xfrm>
            <a:off x="858838" y="2674938"/>
            <a:ext cx="7642252" cy="3468706"/>
          </a:xfrm>
          <a:noFill/>
          <a:ln/>
        </p:spPr>
        <p:txBody>
          <a:bodyPr>
            <a:normAutofit/>
          </a:bodyPr>
          <a:lstStyle/>
          <a:p>
            <a:pPr lvl="1" algn="just">
              <a:lnSpc>
                <a:spcPct val="150000"/>
              </a:lnSpc>
            </a:pPr>
            <a:r>
              <a:rPr lang="fr-FR" dirty="0"/>
              <a:t>Vous pouvez ajouter ou supprimer une contrainte, mais pas la modifier</a:t>
            </a:r>
          </a:p>
          <a:p>
            <a:pPr lvl="1">
              <a:lnSpc>
                <a:spcPct val="150000"/>
              </a:lnSpc>
            </a:pPr>
            <a:r>
              <a:rPr lang="fr-FR" dirty="0"/>
              <a:t>Vous pouvez activer ou désactiver des contraintes</a:t>
            </a:r>
          </a:p>
          <a:p>
            <a:pPr lvl="1">
              <a:lnSpc>
                <a:spcPct val="150000"/>
              </a:lnSpc>
            </a:pPr>
            <a:r>
              <a:rPr lang="fr-FR" dirty="0"/>
              <a:t>Pour ajouter une contrainte NOT NULL, utilisez la clause MODIFY</a:t>
            </a:r>
          </a:p>
        </p:txBody>
      </p:sp>
      <p:sp>
        <p:nvSpPr>
          <p:cNvPr id="37892" name="Rectangle 4"/>
          <p:cNvSpPr>
            <a:spLocks noChangeArrowheads="1"/>
          </p:cNvSpPr>
          <p:nvPr/>
        </p:nvSpPr>
        <p:spPr bwMode="blackWhite">
          <a:xfrm>
            <a:off x="931863" y="1792288"/>
            <a:ext cx="7493000" cy="690562"/>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  </a:t>
            </a:r>
            <a:r>
              <a:rPr lang="fr-FR" sz="1800" b="1" dirty="0">
                <a:solidFill>
                  <a:srgbClr val="FF0000"/>
                </a:solidFill>
                <a:latin typeface="Courier New" pitchFamily="49" charset="0"/>
              </a:rPr>
              <a:t>ALTER TABLE</a:t>
            </a: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table</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a:t>
            </a:r>
            <a:r>
              <a:rPr lang="fr-FR" sz="1800" b="1" dirty="0">
                <a:solidFill>
                  <a:srgbClr val="FF0000"/>
                </a:solidFill>
                <a:latin typeface="Courier New" pitchFamily="49" charset="0"/>
              </a:rPr>
              <a:t>ADD</a:t>
            </a:r>
            <a:r>
              <a:rPr lang="fr-FR" sz="1800" b="1" dirty="0">
                <a:solidFill>
                  <a:srgbClr val="000000"/>
                </a:solidFill>
                <a:latin typeface="Courier New" pitchFamily="49" charset="0"/>
              </a:rPr>
              <a:t> [CONSTRAINT </a:t>
            </a:r>
            <a:r>
              <a:rPr lang="fr-FR" sz="1800" b="1" i="1" dirty="0" err="1">
                <a:solidFill>
                  <a:srgbClr val="000000"/>
                </a:solidFill>
                <a:latin typeface="Courier New" pitchFamily="49" charset="0"/>
              </a:rPr>
              <a:t>constraint</a:t>
            </a:r>
            <a:r>
              <a:rPr lang="fr-FR" sz="1800" b="1" dirty="0">
                <a:solidFill>
                  <a:srgbClr val="000000"/>
                </a:solidFill>
                <a:latin typeface="Courier New" pitchFamily="49" charset="0"/>
              </a:rPr>
              <a:t>] </a:t>
            </a:r>
            <a:r>
              <a:rPr lang="fr-FR" sz="1800" b="1" i="1" dirty="0">
                <a:solidFill>
                  <a:srgbClr val="000000"/>
                </a:solidFill>
                <a:latin typeface="Courier New" pitchFamily="49" charset="0"/>
              </a:rPr>
              <a:t>type </a:t>
            </a:r>
            <a:r>
              <a:rPr lang="fr-FR" sz="1800" b="1" dirty="0">
                <a:solidFill>
                  <a:srgbClr val="000000"/>
                </a:solidFill>
                <a:latin typeface="Courier New" pitchFamily="49" charset="0"/>
              </a:rPr>
              <a:t>(</a:t>
            </a:r>
            <a:r>
              <a:rPr lang="fr-FR" sz="1800" b="1" i="1" dirty="0" err="1">
                <a:solidFill>
                  <a:srgbClr val="000000"/>
                </a:solidFill>
                <a:latin typeface="Courier New" pitchFamily="49" charset="0"/>
              </a:rPr>
              <a:t>column</a:t>
            </a:r>
            <a:r>
              <a:rPr lang="fr-FR" sz="1800" b="1" dirty="0">
                <a:solidFill>
                  <a:srgbClr val="000000"/>
                </a:solidFill>
                <a:latin typeface="Courier New" pitchFamily="49" charset="0"/>
              </a:rPr>
              <a:t>);</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noFill/>
          <a:ln/>
        </p:spPr>
        <p:txBody>
          <a:bodyPr/>
          <a:lstStyle/>
          <a:p>
            <a:r>
              <a:rPr lang="fr-FR"/>
              <a:t>Ajout d'une Contrainte</a:t>
            </a:r>
          </a:p>
        </p:txBody>
      </p:sp>
      <p:sp>
        <p:nvSpPr>
          <p:cNvPr id="39939" name="Rectangle 3"/>
          <p:cNvSpPr>
            <a:spLocks noGrp="1" noChangeArrowheads="1"/>
          </p:cNvSpPr>
          <p:nvPr>
            <p:ph type="body" idx="1"/>
          </p:nvPr>
        </p:nvSpPr>
        <p:spPr>
          <a:xfrm>
            <a:off x="858838" y="1446213"/>
            <a:ext cx="7928004" cy="2125663"/>
          </a:xfrm>
          <a:ln/>
        </p:spPr>
        <p:txBody>
          <a:bodyPr>
            <a:normAutofit fontScale="92500"/>
          </a:bodyPr>
          <a:lstStyle/>
          <a:p>
            <a:pPr algn="just">
              <a:lnSpc>
                <a:spcPct val="160000"/>
              </a:lnSpc>
            </a:pPr>
            <a:r>
              <a:rPr lang="fr-FR" dirty="0"/>
              <a:t>Ajouter une contrainte FOREIGN KEY à la table EMP précisant qu'un manager doit déjà exister dans la table EMP en tant qu'employé valide. </a:t>
            </a:r>
          </a:p>
        </p:txBody>
      </p:sp>
      <p:grpSp>
        <p:nvGrpSpPr>
          <p:cNvPr id="6" name="Groupe 5"/>
          <p:cNvGrpSpPr/>
          <p:nvPr/>
        </p:nvGrpSpPr>
        <p:grpSpPr>
          <a:xfrm>
            <a:off x="1071538" y="4071942"/>
            <a:ext cx="7546975" cy="1462087"/>
            <a:chOff x="928688" y="3300413"/>
            <a:chExt cx="7546975" cy="1462087"/>
          </a:xfrm>
        </p:grpSpPr>
        <p:sp>
          <p:nvSpPr>
            <p:cNvPr id="39940" name="Rectangle 4"/>
            <p:cNvSpPr>
              <a:spLocks noChangeArrowheads="1"/>
            </p:cNvSpPr>
            <p:nvPr/>
          </p:nvSpPr>
          <p:spPr bwMode="blackWhite">
            <a:xfrm>
              <a:off x="928688" y="3389313"/>
              <a:ext cx="7496175" cy="1284287"/>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anchor="ctr"/>
            <a:lstStyle/>
            <a:p>
              <a:endParaRPr lang="fr-FR" b="1"/>
            </a:p>
          </p:txBody>
        </p:sp>
        <p:sp>
          <p:nvSpPr>
            <p:cNvPr id="39941" name="Rectangle 5"/>
            <p:cNvSpPr>
              <a:spLocks noChangeArrowheads="1"/>
            </p:cNvSpPr>
            <p:nvPr/>
          </p:nvSpPr>
          <p:spPr bwMode="blackWhite">
            <a:xfrm>
              <a:off x="992188" y="3300413"/>
              <a:ext cx="7483475" cy="1462087"/>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ALTER TABLE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ADD</a:t>
              </a:r>
              <a:r>
                <a:rPr lang="fr-FR" sz="1800" b="1" dirty="0">
                  <a:solidFill>
                    <a:srgbClr val="000000"/>
                  </a:solidFill>
                  <a:latin typeface="Courier New" pitchFamily="49" charset="0"/>
                </a:rPr>
                <a:t> </a:t>
              </a:r>
              <a:r>
                <a:rPr lang="fr-FR" sz="1800" b="1" dirty="0">
                  <a:solidFill>
                    <a:srgbClr val="FF0000"/>
                  </a:solidFill>
                  <a:latin typeface="Courier New" pitchFamily="49" charset="0"/>
                </a:rPr>
                <a:t>CONSTRAINT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emp_mgr_fk</a:t>
              </a:r>
              <a:r>
                <a:rPr lang="fr-FR" sz="1800" b="1" dirty="0">
                  <a:solidFill>
                    <a:srgbClr val="000000"/>
                  </a:solidFill>
                  <a:latin typeface="Courier New" pitchFamily="49" charset="0"/>
                </a:rPr>
                <a:t> </a:t>
              </a:r>
            </a:p>
            <a:p>
              <a:pPr algn="l">
                <a:lnSpc>
                  <a:spcPct val="100000"/>
                </a:lnSpc>
                <a:spcBef>
                  <a:spcPct val="0"/>
                </a:spcBef>
                <a:tabLst>
                  <a:tab pos="1200150" algn="l"/>
                </a:tabLst>
              </a:pPr>
              <a:r>
                <a:rPr lang="fr-FR" sz="1800" b="1" dirty="0">
                  <a:solidFill>
                    <a:srgbClr val="000000"/>
                  </a:solidFill>
                  <a:latin typeface="Courier New" pitchFamily="49" charset="0"/>
                </a:rPr>
                <a:t>  3  		</a:t>
              </a:r>
              <a:r>
                <a:rPr lang="fr-FR" sz="1800" b="1" dirty="0">
                  <a:solidFill>
                    <a:srgbClr val="FF0000"/>
                  </a:solidFill>
                  <a:latin typeface="Courier New" pitchFamily="49" charset="0"/>
                </a:rPr>
                <a:t>FOREIGN KEY</a:t>
              </a:r>
              <a:r>
                <a:rPr lang="fr-FR" sz="1800" b="1" dirty="0">
                  <a:solidFill>
                    <a:srgbClr val="000000"/>
                  </a:solidFill>
                  <a:latin typeface="Courier New" pitchFamily="49" charset="0"/>
                </a:rPr>
                <a:t>(</a:t>
              </a:r>
              <a:r>
                <a:rPr lang="fr-FR" sz="1800" b="1" dirty="0" err="1">
                  <a:solidFill>
                    <a:srgbClr val="000000"/>
                  </a:solidFill>
                  <a:latin typeface="Courier New" pitchFamily="49" charset="0"/>
                </a:rPr>
                <a:t>mgr</a:t>
              </a:r>
              <a:r>
                <a:rPr lang="fr-FR" sz="1800" b="1" dirty="0">
                  <a:solidFill>
                    <a:srgbClr val="000000"/>
                  </a:solidFill>
                  <a:latin typeface="Courier New" pitchFamily="49" charset="0"/>
                </a:rPr>
                <a:t>) </a:t>
              </a:r>
              <a:r>
                <a:rPr lang="fr-FR" sz="1800" b="1" dirty="0">
                  <a:solidFill>
                    <a:srgbClr val="FF0000"/>
                  </a:solidFill>
                  <a:latin typeface="Courier New" pitchFamily="49" charset="0"/>
                </a:rPr>
                <a:t>REFERENCES</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a:t>
              </a:r>
              <a:r>
                <a:rPr lang="fr-FR" sz="1800" b="1" dirty="0">
                  <a:solidFill>
                    <a:srgbClr val="000000"/>
                  </a:solidFill>
                  <a:latin typeface="Courier New" pitchFamily="49" charset="0"/>
                </a:rPr>
                <a:t>(</a:t>
              </a:r>
              <a:r>
                <a:rPr lang="fr-FR" sz="1800" b="1" dirty="0" err="1">
                  <a:solidFill>
                    <a:srgbClr val="000000"/>
                  </a:solidFill>
                  <a:latin typeface="Courier New" pitchFamily="49" charset="0"/>
                </a:rPr>
                <a:t>empno</a:t>
              </a:r>
              <a:r>
                <a:rPr lang="fr-FR" sz="1800" b="1" dirty="0">
                  <a:solidFill>
                    <a:srgbClr val="000000"/>
                  </a:solidFill>
                  <a:latin typeface="Courier New" pitchFamily="49" charset="0"/>
                </a:rPr>
                <a:t>);</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altered</a:t>
              </a:r>
              <a:r>
                <a:rPr lang="fr-FR" sz="1800" b="1" dirty="0">
                  <a:solidFill>
                    <a:srgbClr val="FF3300"/>
                  </a:solidFill>
                  <a:effectLst>
                    <a:outerShdw blurRad="38100" dist="38100" dir="2700000" algn="tl">
                      <a:srgbClr val="000000"/>
                    </a:outerShdw>
                  </a:effectLst>
                  <a:latin typeface="Courier New" pitchFamily="49" charset="0"/>
                </a:rPr>
                <a:t>.</a:t>
              </a:r>
            </a:p>
          </p:txBody>
        </p:sp>
      </p:gr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noFill/>
          <a:ln/>
        </p:spPr>
        <p:txBody>
          <a:bodyPr/>
          <a:lstStyle/>
          <a:p>
            <a:r>
              <a:rPr lang="fr-FR"/>
              <a:t>Suppression d'une Contrainte</a:t>
            </a:r>
          </a:p>
        </p:txBody>
      </p:sp>
      <p:sp>
        <p:nvSpPr>
          <p:cNvPr id="41987" name="Rectangle 3"/>
          <p:cNvSpPr>
            <a:spLocks noGrp="1" noChangeArrowheads="1"/>
          </p:cNvSpPr>
          <p:nvPr>
            <p:ph type="body" idx="1"/>
          </p:nvPr>
        </p:nvSpPr>
        <p:spPr>
          <a:xfrm>
            <a:off x="858838" y="1428750"/>
            <a:ext cx="7388225" cy="904875"/>
          </a:xfrm>
          <a:noFill/>
          <a:ln/>
        </p:spPr>
        <p:txBody>
          <a:bodyPr/>
          <a:lstStyle/>
          <a:p>
            <a:pPr lvl="1" algn="just"/>
            <a:r>
              <a:rPr lang="fr-FR" dirty="0"/>
              <a:t>Supprimer de la table EMP la contrainte concernant le manager.</a:t>
            </a:r>
          </a:p>
        </p:txBody>
      </p:sp>
      <p:sp>
        <p:nvSpPr>
          <p:cNvPr id="41988" name="Arc 4"/>
          <p:cNvSpPr>
            <a:spLocks/>
          </p:cNvSpPr>
          <p:nvPr/>
        </p:nvSpPr>
        <p:spPr bwMode="ltGray">
          <a:xfrm>
            <a:off x="5459413" y="2813050"/>
            <a:ext cx="211137" cy="225425"/>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9525" cap="rnd">
            <a:noFill/>
            <a:round/>
            <a:headEnd type="none" w="sm" len="sm"/>
            <a:tailEnd type="none" w="sm" len="sm"/>
          </a:ln>
          <a:effectLst/>
        </p:spPr>
        <p:txBody>
          <a:bodyPr/>
          <a:lstStyle/>
          <a:p>
            <a:endParaRPr lang="fr-FR"/>
          </a:p>
        </p:txBody>
      </p:sp>
      <p:sp>
        <p:nvSpPr>
          <p:cNvPr id="41989" name="Rectangle 5"/>
          <p:cNvSpPr>
            <a:spLocks noChangeArrowheads="1"/>
          </p:cNvSpPr>
          <p:nvPr/>
        </p:nvSpPr>
        <p:spPr bwMode="blackWhite">
          <a:xfrm>
            <a:off x="901700" y="2282825"/>
            <a:ext cx="7497763" cy="828675"/>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smtClean="0">
                <a:solidFill>
                  <a:srgbClr val="FF0000"/>
                </a:solidFill>
                <a:latin typeface="Courier New" pitchFamily="49" charset="0"/>
              </a:rPr>
              <a:t>ALTER TABLE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2  </a:t>
            </a:r>
            <a:r>
              <a:rPr lang="fr-FR" sz="1800" b="1" dirty="0" smtClean="0">
                <a:solidFill>
                  <a:srgbClr val="FF0000"/>
                </a:solidFill>
                <a:latin typeface="Courier New" pitchFamily="49" charset="0"/>
              </a:rPr>
              <a:t>DROP</a:t>
            </a:r>
            <a:r>
              <a:rPr lang="fr-FR" sz="1800" b="1" dirty="0" smtClean="0">
                <a:solidFill>
                  <a:srgbClr val="000000"/>
                </a:solidFill>
                <a:latin typeface="Courier New" pitchFamily="49" charset="0"/>
              </a:rPr>
              <a:t> </a:t>
            </a:r>
            <a:r>
              <a:rPr lang="fr-FR" sz="1800" b="1" dirty="0">
                <a:solidFill>
                  <a:srgbClr val="FF0000"/>
                </a:solidFill>
                <a:latin typeface="Courier New" pitchFamily="49" charset="0"/>
              </a:rPr>
              <a:t>CONSTRAINT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emp_mgr_fk</a:t>
            </a:r>
            <a:r>
              <a:rPr lang="fr-FR" sz="1800" b="1" dirty="0">
                <a:solidFill>
                  <a:srgbClr val="000000"/>
                </a:solidFill>
                <a:latin typeface="Courier New" pitchFamily="49" charset="0"/>
              </a:rPr>
              <a:t>;</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altered</a:t>
            </a:r>
            <a:r>
              <a:rPr lang="fr-FR" sz="1800" b="1" dirty="0">
                <a:solidFill>
                  <a:srgbClr val="FF3300"/>
                </a:solidFill>
                <a:effectLst>
                  <a:outerShdw blurRad="38100" dist="38100" dir="2700000" algn="tl">
                    <a:srgbClr val="000000"/>
                  </a:outerShdw>
                </a:effectLst>
                <a:latin typeface="Courier New" pitchFamily="49" charset="0"/>
              </a:rPr>
              <a:t>.</a:t>
            </a:r>
          </a:p>
        </p:txBody>
      </p:sp>
      <p:sp>
        <p:nvSpPr>
          <p:cNvPr id="41990" name="Rectangle 6"/>
          <p:cNvSpPr>
            <a:spLocks noChangeArrowheads="1"/>
          </p:cNvSpPr>
          <p:nvPr/>
        </p:nvSpPr>
        <p:spPr bwMode="auto">
          <a:xfrm>
            <a:off x="857224" y="3571876"/>
            <a:ext cx="7697815" cy="1158882"/>
          </a:xfrm>
          <a:prstGeom prst="rect">
            <a:avLst/>
          </a:prstGeom>
          <a:noFill/>
          <a:ln/>
        </p:spPr>
        <p:txBody>
          <a:bodyPr vert="horz">
            <a:normAutofit/>
          </a:bodyPr>
          <a:lstStyle/>
          <a:p>
            <a:pPr marL="621792" lvl="1" indent="-228600" algn="just" defTabSz="346075">
              <a:lnSpc>
                <a:spcPct val="95000"/>
              </a:lnSpc>
              <a:spcBef>
                <a:spcPts val="324"/>
              </a:spcBef>
              <a:buClr>
                <a:schemeClr val="accent1"/>
              </a:buClr>
              <a:buSzPct val="100000"/>
              <a:buFont typeface="Verdana"/>
              <a:buChar char="◦"/>
              <a:tabLst>
                <a:tab pos="571500" algn="l"/>
              </a:tabLst>
            </a:pPr>
            <a:r>
              <a:rPr lang="fr-FR" sz="2300" dirty="0"/>
              <a:t>Supprimer la contrainte PRIMARY KEY de la table DEPT, ainsi que la contrainte FOREIGN KEY associée définie sur la colonne EMP.DEPTNO.</a:t>
            </a:r>
          </a:p>
        </p:txBody>
      </p:sp>
      <p:sp>
        <p:nvSpPr>
          <p:cNvPr id="41991" name="Rectangle 7"/>
          <p:cNvSpPr>
            <a:spLocks noChangeArrowheads="1"/>
          </p:cNvSpPr>
          <p:nvPr/>
        </p:nvSpPr>
        <p:spPr bwMode="blackWhite">
          <a:xfrm>
            <a:off x="927100" y="5038725"/>
            <a:ext cx="7472363" cy="828675"/>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ALTER TABLE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DROP PRIMARY KEY CASCADE</a:t>
            </a:r>
            <a:r>
              <a:rPr lang="fr-FR" sz="1800" b="1" dirty="0">
                <a:solidFill>
                  <a:srgbClr val="000000"/>
                </a:solidFill>
                <a:latin typeface="Courier New" pitchFamily="49" charset="0"/>
              </a:rPr>
              <a:t>;</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altered</a:t>
            </a:r>
            <a:r>
              <a:rPr lang="fr-FR" sz="1800" b="1" dirty="0">
                <a:solidFill>
                  <a:srgbClr val="FF3300"/>
                </a:solidFill>
                <a:effectLst>
                  <a:outerShdw blurRad="38100" dist="38100" dir="2700000" algn="tl">
                    <a:srgbClr val="000000"/>
                  </a:outerShdw>
                </a:effectLst>
                <a:latin typeface="Courier New" pitchFamily="49" charset="0"/>
              </a:rPr>
              <a:t>.</a:t>
            </a: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noFill/>
          <a:ln/>
        </p:spPr>
        <p:txBody>
          <a:bodyPr/>
          <a:lstStyle/>
          <a:p>
            <a:r>
              <a:rPr lang="fr-FR" dirty="0"/>
              <a:t>Désactivation de Contraintes</a:t>
            </a:r>
          </a:p>
        </p:txBody>
      </p:sp>
      <p:sp>
        <p:nvSpPr>
          <p:cNvPr id="44035" name="Rectangle 3"/>
          <p:cNvSpPr>
            <a:spLocks noGrp="1" noChangeArrowheads="1"/>
          </p:cNvSpPr>
          <p:nvPr>
            <p:ph type="body" idx="1"/>
          </p:nvPr>
        </p:nvSpPr>
        <p:spPr>
          <a:xfrm>
            <a:off x="858838" y="1428750"/>
            <a:ext cx="7785128" cy="2679700"/>
          </a:xfrm>
          <a:noFill/>
          <a:ln/>
        </p:spPr>
        <p:txBody>
          <a:bodyPr>
            <a:normAutofit lnSpcReduction="10000"/>
          </a:bodyPr>
          <a:lstStyle/>
          <a:p>
            <a:pPr lvl="1" algn="just">
              <a:lnSpc>
                <a:spcPct val="150000"/>
              </a:lnSpc>
            </a:pPr>
            <a:r>
              <a:rPr lang="fr-FR" dirty="0"/>
              <a:t>Pour désactiver une contrainte d'intégrité, utiliser la clause DISABLE de l'ordre ALTER TABLE.</a:t>
            </a:r>
          </a:p>
          <a:p>
            <a:pPr lvl="1" algn="just">
              <a:lnSpc>
                <a:spcPct val="150000"/>
              </a:lnSpc>
            </a:pPr>
            <a:r>
              <a:rPr lang="fr-FR" dirty="0"/>
              <a:t>Pour désactiver les contraintes d'intégrité dépendantes, ajouter l'option CASCADE.</a:t>
            </a:r>
          </a:p>
        </p:txBody>
      </p:sp>
      <p:sp>
        <p:nvSpPr>
          <p:cNvPr id="44036" name="Rectangle 4"/>
          <p:cNvSpPr>
            <a:spLocks noChangeArrowheads="1"/>
          </p:cNvSpPr>
          <p:nvPr/>
        </p:nvSpPr>
        <p:spPr bwMode="blackWhite">
          <a:xfrm>
            <a:off x="931863" y="4305300"/>
            <a:ext cx="7493000" cy="93980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ALTER TABLE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DISABLE CONSTRAINT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emp_empno_pk</a:t>
            </a:r>
            <a:r>
              <a:rPr lang="fr-FR" sz="1800" b="1" dirty="0">
                <a:solidFill>
                  <a:srgbClr val="000000"/>
                </a:solidFill>
                <a:latin typeface="Courier New" pitchFamily="49" charset="0"/>
              </a:rPr>
              <a:t> CASCADE;</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altered</a:t>
            </a:r>
            <a:r>
              <a:rPr lang="fr-FR" sz="1800" b="1" dirty="0">
                <a:solidFill>
                  <a:srgbClr val="FF3300"/>
                </a:solidFill>
                <a:effectLst>
                  <a:outerShdw blurRad="38100" dist="38100" dir="2700000" algn="tl">
                    <a:srgbClr val="000000"/>
                  </a:outerShdw>
                </a:effectLst>
                <a:latin typeface="Courier New" pitchFamily="49" charset="0"/>
              </a:rPr>
              <a:t>.</a:t>
            </a: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noFill/>
          <a:ln/>
        </p:spPr>
        <p:txBody>
          <a:bodyPr/>
          <a:lstStyle/>
          <a:p>
            <a:r>
              <a:rPr lang="fr-FR"/>
              <a:t>Activation de Contraintes</a:t>
            </a:r>
          </a:p>
        </p:txBody>
      </p:sp>
      <p:sp>
        <p:nvSpPr>
          <p:cNvPr id="46083" name="Rectangle 3"/>
          <p:cNvSpPr>
            <a:spLocks noGrp="1" noChangeArrowheads="1"/>
          </p:cNvSpPr>
          <p:nvPr>
            <p:ph type="body" idx="1"/>
          </p:nvPr>
        </p:nvSpPr>
        <p:spPr>
          <a:xfrm>
            <a:off x="858838" y="1446212"/>
            <a:ext cx="8070880" cy="4625993"/>
          </a:xfrm>
          <a:noFill/>
          <a:ln/>
        </p:spPr>
        <p:txBody>
          <a:bodyPr>
            <a:normAutofit lnSpcReduction="10000"/>
          </a:bodyPr>
          <a:lstStyle/>
          <a:p>
            <a:pPr lvl="1" algn="just">
              <a:lnSpc>
                <a:spcPct val="150000"/>
              </a:lnSpc>
            </a:pPr>
            <a:r>
              <a:rPr lang="fr-FR" dirty="0"/>
              <a:t>Pour activer une contrainte d'intégrité actuellement désactivée dans la définition de la table, utiliser la clause ENABLE. </a:t>
            </a:r>
            <a:br>
              <a:rPr lang="fr-FR" dirty="0"/>
            </a:br>
            <a:r>
              <a:rPr lang="fr-FR" dirty="0"/>
              <a:t/>
            </a:r>
            <a:br>
              <a:rPr lang="fr-FR" dirty="0"/>
            </a:br>
            <a:r>
              <a:rPr lang="fr-FR" dirty="0"/>
              <a:t/>
            </a:r>
            <a:br>
              <a:rPr lang="fr-FR" dirty="0"/>
            </a:br>
            <a:endParaRPr lang="fr-FR" dirty="0"/>
          </a:p>
          <a:p>
            <a:pPr lvl="1">
              <a:lnSpc>
                <a:spcPct val="150000"/>
              </a:lnSpc>
            </a:pPr>
            <a:r>
              <a:rPr lang="fr-FR" dirty="0"/>
              <a:t>Si vous activez une contrainte UNIQUE ou PRIMARY KEY, un index correspondant  est automatiquement créé.</a:t>
            </a:r>
          </a:p>
        </p:txBody>
      </p:sp>
      <p:sp>
        <p:nvSpPr>
          <p:cNvPr id="46084" name="Rectangle 4"/>
          <p:cNvSpPr>
            <a:spLocks noChangeArrowheads="1"/>
          </p:cNvSpPr>
          <p:nvPr/>
        </p:nvSpPr>
        <p:spPr bwMode="blackWhite">
          <a:xfrm>
            <a:off x="1214414" y="3214686"/>
            <a:ext cx="7483475" cy="915988"/>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ALTER TABLE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ENABLE CONSTRAINT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emp_empno_pk</a:t>
            </a:r>
            <a:r>
              <a:rPr lang="fr-FR" sz="1800" b="1" dirty="0">
                <a:solidFill>
                  <a:srgbClr val="000000"/>
                </a:solidFill>
                <a:latin typeface="Courier New" pitchFamily="49" charset="0"/>
              </a:rPr>
              <a:t>;</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altered</a:t>
            </a:r>
            <a:r>
              <a:rPr lang="fr-FR" sz="1800" b="1" dirty="0">
                <a:solidFill>
                  <a:srgbClr val="FF3300"/>
                </a:solidFill>
                <a:effectLst>
                  <a:outerShdw blurRad="38100" dist="38100" dir="2700000" algn="tl">
                    <a:srgbClr val="000000"/>
                  </a:outerShdw>
                </a:effectLst>
                <a:latin typeface="Courier New" pitchFamily="49" charset="0"/>
              </a:rPr>
              <a:t>.</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blackWhite">
          <a:xfrm>
            <a:off x="915988" y="2682875"/>
            <a:ext cx="7502525" cy="1190625"/>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endParaRPr lang="fr-FR" sz="1800">
              <a:solidFill>
                <a:srgbClr val="000000"/>
              </a:solidFill>
              <a:latin typeface="Courier New" pitchFamily="49" charset="0"/>
            </a:endParaRPr>
          </a:p>
          <a:p>
            <a:pPr algn="l">
              <a:lnSpc>
                <a:spcPct val="100000"/>
              </a:lnSpc>
              <a:spcBef>
                <a:spcPct val="0"/>
              </a:spcBef>
              <a:tabLst>
                <a:tab pos="1200150" algn="l"/>
              </a:tabLst>
            </a:pPr>
            <a:endParaRPr lang="fr-FR" sz="1800">
              <a:solidFill>
                <a:srgbClr val="000000"/>
              </a:solidFill>
              <a:latin typeface="Courier New" pitchFamily="49" charset="0"/>
            </a:endParaRPr>
          </a:p>
        </p:txBody>
      </p:sp>
      <p:sp>
        <p:nvSpPr>
          <p:cNvPr id="48131" name="Rectangle 3"/>
          <p:cNvSpPr>
            <a:spLocks noGrp="1" noChangeArrowheads="1"/>
          </p:cNvSpPr>
          <p:nvPr>
            <p:ph type="title"/>
          </p:nvPr>
        </p:nvSpPr>
        <p:spPr>
          <a:xfrm>
            <a:off x="909638" y="266700"/>
            <a:ext cx="7299325" cy="863600"/>
          </a:xfrm>
          <a:noFill/>
          <a:ln/>
        </p:spPr>
        <p:txBody>
          <a:bodyPr/>
          <a:lstStyle/>
          <a:p>
            <a:r>
              <a:rPr lang="fr-FR"/>
              <a:t>Vérification des Contraintes</a:t>
            </a:r>
          </a:p>
        </p:txBody>
      </p:sp>
      <p:sp>
        <p:nvSpPr>
          <p:cNvPr id="48132" name="Rectangle 4"/>
          <p:cNvSpPr>
            <a:spLocks noGrp="1" noChangeArrowheads="1"/>
          </p:cNvSpPr>
          <p:nvPr>
            <p:ph type="body" idx="1"/>
          </p:nvPr>
        </p:nvSpPr>
        <p:spPr>
          <a:xfrm>
            <a:off x="858838" y="1028700"/>
            <a:ext cx="7570814" cy="1614482"/>
          </a:xfrm>
          <a:noFill/>
          <a:ln/>
        </p:spPr>
        <p:txBody>
          <a:bodyPr>
            <a:normAutofit fontScale="85000" lnSpcReduction="20000"/>
          </a:bodyPr>
          <a:lstStyle/>
          <a:p>
            <a:pPr algn="just">
              <a:lnSpc>
                <a:spcPct val="160000"/>
              </a:lnSpc>
            </a:pPr>
            <a:r>
              <a:rPr lang="fr-FR"/>
              <a:t>Pour afficher les définitions et noms de toutes les contraintes, interrogez la table USER_CONSTRAINTS.</a:t>
            </a:r>
          </a:p>
        </p:txBody>
      </p:sp>
      <p:sp>
        <p:nvSpPr>
          <p:cNvPr id="48133" name="Rectangle 5"/>
          <p:cNvSpPr>
            <a:spLocks noChangeArrowheads="1"/>
          </p:cNvSpPr>
          <p:nvPr/>
        </p:nvSpPr>
        <p:spPr bwMode="blackWhite">
          <a:xfrm>
            <a:off x="931863" y="4051300"/>
            <a:ext cx="7493000" cy="1765300"/>
          </a:xfrm>
          <a:prstGeom prst="rect">
            <a:avLst/>
          </a:prstGeom>
          <a:solidFill>
            <a:srgbClr val="DDDDDD"/>
          </a:solidFill>
          <a:ln w="25400">
            <a:solidFill>
              <a:srgbClr val="000000"/>
            </a:solidFill>
            <a:miter lim="800000"/>
            <a:headEnd/>
            <a:tailEnd/>
          </a:ln>
          <a:effectLst>
            <a:outerShdw dist="89803" dir="2700000" algn="ctr" rotWithShape="0">
              <a:srgbClr val="000000"/>
            </a:outerShdw>
          </a:effectLst>
        </p:spPr>
        <p:txBody>
          <a:bodyPr lIns="92075" tIns="46038" rIns="92075" bIns="46038">
            <a:spAutoFit/>
          </a:bodyPr>
          <a:lstStyle/>
          <a:p>
            <a:pPr algn="l">
              <a:lnSpc>
                <a:spcPct val="100000"/>
              </a:lnSpc>
              <a:spcBef>
                <a:spcPct val="0"/>
              </a:spcBef>
              <a:tabLst>
                <a:tab pos="1200150" algn="l"/>
              </a:tabLst>
            </a:pPr>
            <a:r>
              <a:rPr lang="fr-FR" sz="1800">
                <a:solidFill>
                  <a:srgbClr val="000000"/>
                </a:solidFill>
                <a:latin typeface="Courier New" pitchFamily="49" charset="0"/>
              </a:rPr>
              <a:t>CONSTRAINT_NAME          C SEARCH_CONDITION</a:t>
            </a:r>
          </a:p>
          <a:p>
            <a:pPr algn="l">
              <a:lnSpc>
                <a:spcPct val="100000"/>
              </a:lnSpc>
              <a:spcBef>
                <a:spcPct val="0"/>
              </a:spcBef>
              <a:tabLst>
                <a:tab pos="1200150" algn="l"/>
              </a:tabLst>
            </a:pPr>
            <a:r>
              <a:rPr lang="fr-FR" sz="1800">
                <a:solidFill>
                  <a:srgbClr val="000000"/>
                </a:solidFill>
                <a:latin typeface="Courier New" pitchFamily="49" charset="0"/>
              </a:rPr>
              <a:t>------------------------ - ------------------------- </a:t>
            </a:r>
          </a:p>
          <a:p>
            <a:pPr algn="l">
              <a:lnSpc>
                <a:spcPct val="100000"/>
              </a:lnSpc>
              <a:spcBef>
                <a:spcPct val="0"/>
              </a:spcBef>
              <a:tabLst>
                <a:tab pos="1200150" algn="l"/>
              </a:tabLst>
            </a:pPr>
            <a:r>
              <a:rPr lang="fr-FR" sz="1800">
                <a:solidFill>
                  <a:srgbClr val="000000"/>
                </a:solidFill>
                <a:latin typeface="Courier New" pitchFamily="49" charset="0"/>
              </a:rPr>
              <a:t>SYS_C00674               C EMPNO IS NOT NULL  </a:t>
            </a:r>
          </a:p>
          <a:p>
            <a:pPr algn="l">
              <a:lnSpc>
                <a:spcPct val="100000"/>
              </a:lnSpc>
              <a:spcBef>
                <a:spcPct val="0"/>
              </a:spcBef>
              <a:tabLst>
                <a:tab pos="1200150" algn="l"/>
              </a:tabLst>
            </a:pPr>
            <a:r>
              <a:rPr lang="fr-FR" sz="1800">
                <a:solidFill>
                  <a:srgbClr val="000000"/>
                </a:solidFill>
                <a:latin typeface="Courier New" pitchFamily="49" charset="0"/>
              </a:rPr>
              <a:t>SYS_C00675               C DEPTNO IS NOT NULL</a:t>
            </a:r>
          </a:p>
          <a:p>
            <a:pPr algn="l">
              <a:lnSpc>
                <a:spcPct val="100000"/>
              </a:lnSpc>
              <a:spcBef>
                <a:spcPct val="0"/>
              </a:spcBef>
              <a:tabLst>
                <a:tab pos="1200150" algn="l"/>
              </a:tabLst>
            </a:pPr>
            <a:r>
              <a:rPr lang="fr-FR" sz="1800">
                <a:solidFill>
                  <a:srgbClr val="000000"/>
                </a:solidFill>
                <a:latin typeface="Courier New" pitchFamily="49" charset="0"/>
              </a:rPr>
              <a:t>EMP_EMPNO_PK		     P</a:t>
            </a:r>
          </a:p>
          <a:p>
            <a:pPr algn="l">
              <a:lnSpc>
                <a:spcPct val="100000"/>
              </a:lnSpc>
              <a:spcBef>
                <a:spcPct val="0"/>
              </a:spcBef>
              <a:tabLst>
                <a:tab pos="1200150" algn="l"/>
              </a:tabLst>
            </a:pPr>
            <a:r>
              <a:rPr lang="fr-FR" sz="1800">
                <a:solidFill>
                  <a:srgbClr val="000000"/>
                </a:solidFill>
                <a:latin typeface="Courier New" pitchFamily="49" charset="0"/>
              </a:rPr>
              <a:t>...</a:t>
            </a:r>
          </a:p>
        </p:txBody>
      </p:sp>
      <p:sp>
        <p:nvSpPr>
          <p:cNvPr id="48134" name="Rectangle 6"/>
          <p:cNvSpPr>
            <a:spLocks noChangeArrowheads="1"/>
          </p:cNvSpPr>
          <p:nvPr/>
        </p:nvSpPr>
        <p:spPr bwMode="ltGray">
          <a:xfrm>
            <a:off x="2813050" y="3319463"/>
            <a:ext cx="2268538" cy="246062"/>
          </a:xfrm>
          <a:prstGeom prst="rect">
            <a:avLst/>
          </a:prstGeom>
          <a:solidFill>
            <a:srgbClr val="FF5050">
              <a:alpha val="50000"/>
            </a:srgbClr>
          </a:solidFill>
          <a:ln w="9525">
            <a:noFill/>
            <a:miter lim="800000"/>
            <a:headEnd/>
            <a:tailEnd/>
          </a:ln>
          <a:effectLst/>
        </p:spPr>
        <p:txBody>
          <a:bodyPr wrap="none" anchor="ctr"/>
          <a:lstStyle/>
          <a:p>
            <a:endParaRPr lang="fr-FR"/>
          </a:p>
        </p:txBody>
      </p:sp>
      <p:sp>
        <p:nvSpPr>
          <p:cNvPr id="48135" name="Rectangle 7"/>
          <p:cNvSpPr>
            <a:spLocks noChangeArrowheads="1"/>
          </p:cNvSpPr>
          <p:nvPr/>
        </p:nvSpPr>
        <p:spPr bwMode="blackWhite">
          <a:xfrm>
            <a:off x="895350" y="2682875"/>
            <a:ext cx="7529513" cy="121602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SELECT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constraint_name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constraint_type</a:t>
            </a:r>
            <a:r>
              <a:rPr lang="fr-FR" sz="1800" b="1" dirty="0">
                <a:solidFill>
                  <a:srgbClr val="000000"/>
                </a:solidFill>
                <a:latin typeface="Courier New" pitchFamily="49" charset="0"/>
              </a:rPr>
              <a:t>,</a:t>
            </a:r>
          </a:p>
          <a:p>
            <a:pPr algn="l">
              <a:lnSpc>
                <a:spcPct val="100000"/>
              </a:lnSpc>
              <a:spcBef>
                <a:spcPct val="0"/>
              </a:spcBef>
              <a:tabLst>
                <a:tab pos="1200150" algn="l"/>
              </a:tabLst>
            </a:pPr>
            <a:r>
              <a:rPr lang="fr-FR" sz="1800" b="1" dirty="0">
                <a:solidFill>
                  <a:srgbClr val="000000"/>
                </a:solidFill>
                <a:latin typeface="Courier New" pitchFamily="49" charset="0"/>
              </a:rPr>
              <a:t>  2		</a:t>
            </a:r>
            <a:r>
              <a:rPr lang="fr-FR" sz="1800" b="1" dirty="0" err="1">
                <a:solidFill>
                  <a:srgbClr val="000000"/>
                </a:solidFill>
                <a:latin typeface="Courier New" pitchFamily="49" charset="0"/>
              </a:rPr>
              <a:t>search_condition</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3   </a:t>
            </a:r>
            <a:r>
              <a:rPr lang="fr-FR" sz="1800" b="1" dirty="0">
                <a:solidFill>
                  <a:srgbClr val="FF0000"/>
                </a:solidFill>
                <a:latin typeface="Courier New" pitchFamily="49" charset="0"/>
              </a:rPr>
              <a:t>FROM</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user_constraints</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4   </a:t>
            </a:r>
            <a:r>
              <a:rPr lang="fr-FR" sz="1800" b="1" dirty="0">
                <a:solidFill>
                  <a:srgbClr val="FF0000"/>
                </a:solidFill>
                <a:latin typeface="Courier New" pitchFamily="49" charset="0"/>
              </a:rPr>
              <a:t>WHERE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table_name</a:t>
            </a:r>
            <a:r>
              <a:rPr lang="fr-FR" sz="1800" b="1" dirty="0">
                <a:solidFill>
                  <a:srgbClr val="000000"/>
                </a:solidFill>
                <a:latin typeface="Courier New" pitchFamily="49" charset="0"/>
              </a:rPr>
              <a:t> = 'EMP';</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8134"/>
                                        </p:tgtEl>
                                        <p:attrNameLst>
                                          <p:attrName>style.visibility</p:attrName>
                                        </p:attrNameLst>
                                      </p:cBhvr>
                                      <p:to>
                                        <p:strVal val="visible"/>
                                      </p:to>
                                    </p:set>
                                    <p:animEffect transition="in" filter="wipe(up)">
                                      <p:cBhvr>
                                        <p:cTn id="7" dur="500"/>
                                        <p:tgtEl>
                                          <p:spTgt spid="48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979488" y="301625"/>
            <a:ext cx="7299325" cy="881063"/>
          </a:xfrm>
          <a:noFill/>
          <a:ln/>
        </p:spPr>
        <p:txBody>
          <a:bodyPr>
            <a:normAutofit fontScale="90000"/>
          </a:bodyPr>
          <a:lstStyle/>
          <a:p>
            <a:pPr algn="ctr"/>
            <a:r>
              <a:rPr lang="fr-FR" dirty="0"/>
              <a:t>Affichage des Colonnes Associées aux Contraintes</a:t>
            </a:r>
          </a:p>
        </p:txBody>
      </p:sp>
      <p:sp>
        <p:nvSpPr>
          <p:cNvPr id="50179" name="Rectangle 3"/>
          <p:cNvSpPr>
            <a:spLocks noChangeArrowheads="1"/>
          </p:cNvSpPr>
          <p:nvPr/>
        </p:nvSpPr>
        <p:spPr bwMode="blackWhite">
          <a:xfrm>
            <a:off x="925513" y="3005138"/>
            <a:ext cx="7489825" cy="915987"/>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anchor="ctr"/>
          <a:lstStyle/>
          <a:p>
            <a:endParaRPr lang="fr-FR"/>
          </a:p>
        </p:txBody>
      </p:sp>
      <p:sp>
        <p:nvSpPr>
          <p:cNvPr id="50180" name="Rectangle 4"/>
          <p:cNvSpPr>
            <a:spLocks noChangeArrowheads="1"/>
          </p:cNvSpPr>
          <p:nvPr/>
        </p:nvSpPr>
        <p:spPr bwMode="blackWhite">
          <a:xfrm>
            <a:off x="935038" y="4125913"/>
            <a:ext cx="7489825" cy="2039937"/>
          </a:xfrm>
          <a:prstGeom prst="rect">
            <a:avLst/>
          </a:prstGeom>
          <a:solidFill>
            <a:srgbClr val="DDDDDD"/>
          </a:solidFill>
          <a:ln w="25400">
            <a:solidFill>
              <a:srgbClr val="000000"/>
            </a:solidFill>
            <a:miter lim="800000"/>
            <a:headEnd/>
            <a:tailEnd/>
          </a:ln>
          <a:effectLst>
            <a:outerShdw dist="89803" dir="2700000" algn="ctr" rotWithShape="0">
              <a:srgbClr val="000000"/>
            </a:outerShdw>
          </a:effectLst>
        </p:spPr>
        <p:txBody>
          <a:bodyPr lIns="92075" tIns="46038" rIns="92075" bIns="46038">
            <a:spAutoFit/>
          </a:bodyPr>
          <a:lstStyle/>
          <a:p>
            <a:pPr algn="l">
              <a:lnSpc>
                <a:spcPct val="100000"/>
              </a:lnSpc>
              <a:spcBef>
                <a:spcPct val="0"/>
              </a:spcBef>
              <a:tabLst>
                <a:tab pos="1200150" algn="l"/>
              </a:tabLst>
            </a:pPr>
            <a:r>
              <a:rPr lang="fr-FR" sz="1800">
                <a:solidFill>
                  <a:srgbClr val="000000"/>
                </a:solidFill>
                <a:latin typeface="Courier New" pitchFamily="49" charset="0"/>
              </a:rPr>
              <a:t>CONSTRAINT_NAME           COLUMN_NAME</a:t>
            </a:r>
          </a:p>
          <a:p>
            <a:pPr algn="l">
              <a:lnSpc>
                <a:spcPct val="100000"/>
              </a:lnSpc>
              <a:spcBef>
                <a:spcPct val="0"/>
              </a:spcBef>
              <a:tabLst>
                <a:tab pos="1200150" algn="l"/>
              </a:tabLst>
            </a:pPr>
            <a:r>
              <a:rPr lang="fr-FR" sz="1800">
                <a:solidFill>
                  <a:srgbClr val="000000"/>
                </a:solidFill>
                <a:latin typeface="Courier New" pitchFamily="49" charset="0"/>
              </a:rPr>
              <a:t>------------------------- ----------------------</a:t>
            </a:r>
          </a:p>
          <a:p>
            <a:pPr algn="l">
              <a:lnSpc>
                <a:spcPct val="100000"/>
              </a:lnSpc>
              <a:spcBef>
                <a:spcPct val="0"/>
              </a:spcBef>
              <a:tabLst>
                <a:tab pos="1200150" algn="l"/>
              </a:tabLst>
            </a:pPr>
            <a:r>
              <a:rPr lang="fr-FR" sz="1800">
                <a:solidFill>
                  <a:srgbClr val="000000"/>
                </a:solidFill>
                <a:latin typeface="Courier New" pitchFamily="49" charset="0"/>
              </a:rPr>
              <a:t>EMP_DEPTNO_FK             DEPTNO</a:t>
            </a:r>
          </a:p>
          <a:p>
            <a:pPr algn="l">
              <a:lnSpc>
                <a:spcPct val="100000"/>
              </a:lnSpc>
              <a:spcBef>
                <a:spcPct val="0"/>
              </a:spcBef>
              <a:tabLst>
                <a:tab pos="1200150" algn="l"/>
              </a:tabLst>
            </a:pPr>
            <a:r>
              <a:rPr lang="fr-FR" sz="1800">
                <a:solidFill>
                  <a:srgbClr val="000000"/>
                </a:solidFill>
                <a:latin typeface="Courier New" pitchFamily="49" charset="0"/>
              </a:rPr>
              <a:t>EMP_EMPNO_PK              EMPNO</a:t>
            </a:r>
          </a:p>
          <a:p>
            <a:pPr algn="l">
              <a:lnSpc>
                <a:spcPct val="100000"/>
              </a:lnSpc>
              <a:spcBef>
                <a:spcPct val="0"/>
              </a:spcBef>
              <a:tabLst>
                <a:tab pos="1200150" algn="l"/>
              </a:tabLst>
            </a:pPr>
            <a:r>
              <a:rPr lang="fr-FR" sz="1800">
                <a:solidFill>
                  <a:srgbClr val="000000"/>
                </a:solidFill>
                <a:latin typeface="Courier New" pitchFamily="49" charset="0"/>
              </a:rPr>
              <a:t>EMP_MGR_FK                MGR</a:t>
            </a:r>
          </a:p>
          <a:p>
            <a:pPr algn="l">
              <a:lnSpc>
                <a:spcPct val="100000"/>
              </a:lnSpc>
              <a:spcBef>
                <a:spcPct val="0"/>
              </a:spcBef>
              <a:tabLst>
                <a:tab pos="1200150" algn="l"/>
              </a:tabLst>
            </a:pPr>
            <a:r>
              <a:rPr lang="fr-FR" sz="1800">
                <a:solidFill>
                  <a:srgbClr val="000000"/>
                </a:solidFill>
                <a:latin typeface="Courier New" pitchFamily="49" charset="0"/>
              </a:rPr>
              <a:t>SYS_C00674                EMPNO</a:t>
            </a:r>
          </a:p>
          <a:p>
            <a:pPr algn="l">
              <a:lnSpc>
                <a:spcPct val="100000"/>
              </a:lnSpc>
              <a:spcBef>
                <a:spcPct val="0"/>
              </a:spcBef>
              <a:tabLst>
                <a:tab pos="1200150" algn="l"/>
              </a:tabLst>
            </a:pPr>
            <a:r>
              <a:rPr lang="fr-FR" sz="1800">
                <a:solidFill>
                  <a:srgbClr val="000000"/>
                </a:solidFill>
                <a:latin typeface="Courier New" pitchFamily="49" charset="0"/>
              </a:rPr>
              <a:t>SYS_C00675                DEPTNO</a:t>
            </a:r>
          </a:p>
        </p:txBody>
      </p:sp>
      <p:sp>
        <p:nvSpPr>
          <p:cNvPr id="50181" name="Rectangle 5"/>
          <p:cNvSpPr>
            <a:spLocks noChangeArrowheads="1"/>
          </p:cNvSpPr>
          <p:nvPr/>
        </p:nvSpPr>
        <p:spPr bwMode="ltGray">
          <a:xfrm>
            <a:off x="2808288" y="3328988"/>
            <a:ext cx="2493962" cy="268287"/>
          </a:xfrm>
          <a:prstGeom prst="rect">
            <a:avLst/>
          </a:prstGeom>
          <a:solidFill>
            <a:srgbClr val="FF5050">
              <a:alpha val="50000"/>
            </a:srgbClr>
          </a:solidFill>
          <a:ln w="9525">
            <a:noFill/>
            <a:miter lim="800000"/>
            <a:headEnd/>
            <a:tailEnd/>
          </a:ln>
          <a:effectLst/>
        </p:spPr>
        <p:txBody>
          <a:bodyPr wrap="none" anchor="ctr"/>
          <a:lstStyle/>
          <a:p>
            <a:endParaRPr lang="fr-FR"/>
          </a:p>
        </p:txBody>
      </p:sp>
      <p:sp>
        <p:nvSpPr>
          <p:cNvPr id="50182" name="Rectangle 6"/>
          <p:cNvSpPr>
            <a:spLocks noChangeArrowheads="1"/>
          </p:cNvSpPr>
          <p:nvPr/>
        </p:nvSpPr>
        <p:spPr bwMode="blackWhite">
          <a:xfrm>
            <a:off x="903288" y="2984500"/>
            <a:ext cx="7516812" cy="941388"/>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SELECT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constraint_name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column_name</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FROM</a:t>
            </a:r>
            <a:r>
              <a:rPr lang="fr-FR" sz="1800" b="1" dirty="0">
                <a:solidFill>
                  <a:srgbClr val="000000"/>
                </a:solidFill>
                <a:effectLst>
                  <a:outerShdw blurRad="38100" dist="38100" dir="2700000" algn="tl">
                    <a:srgbClr val="FFFFFF"/>
                  </a:outerShdw>
                </a:effectLst>
                <a:latin typeface="Courier New" pitchFamily="49" charset="0"/>
              </a:rPr>
              <a:t>	</a:t>
            </a:r>
            <a:r>
              <a:rPr lang="fr-FR" sz="1800" b="1" dirty="0" err="1">
                <a:solidFill>
                  <a:srgbClr val="000000"/>
                </a:solidFill>
                <a:latin typeface="Courier New" pitchFamily="49" charset="0"/>
              </a:rPr>
              <a:t>user_cons_columns</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3  </a:t>
            </a:r>
            <a:r>
              <a:rPr lang="fr-FR" sz="1800" b="1" dirty="0">
                <a:solidFill>
                  <a:srgbClr val="FF0000"/>
                </a:solidFill>
                <a:latin typeface="Courier New" pitchFamily="49" charset="0"/>
              </a:rPr>
              <a:t>WHERE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table_name</a:t>
            </a:r>
            <a:r>
              <a:rPr lang="fr-FR" sz="1800" b="1" dirty="0">
                <a:solidFill>
                  <a:srgbClr val="000000"/>
                </a:solidFill>
                <a:latin typeface="Courier New" pitchFamily="49" charset="0"/>
              </a:rPr>
              <a:t> = 'EMP';</a:t>
            </a:r>
          </a:p>
        </p:txBody>
      </p:sp>
      <p:sp>
        <p:nvSpPr>
          <p:cNvPr id="50183" name="Rectangle 7"/>
          <p:cNvSpPr>
            <a:spLocks noGrp="1" noChangeArrowheads="1"/>
          </p:cNvSpPr>
          <p:nvPr>
            <p:ph type="body" idx="1"/>
          </p:nvPr>
        </p:nvSpPr>
        <p:spPr>
          <a:xfrm>
            <a:off x="896938" y="1635125"/>
            <a:ext cx="7747028" cy="1311275"/>
          </a:xfrm>
          <a:noFill/>
          <a:ln/>
        </p:spPr>
        <p:txBody>
          <a:bodyPr>
            <a:normAutofit lnSpcReduction="10000"/>
          </a:bodyPr>
          <a:lstStyle/>
          <a:p>
            <a:pPr algn="just"/>
            <a:r>
              <a:rPr lang="fr-FR" dirty="0"/>
              <a:t>Affichez les colonnes associées aux noms de contraintes au moyen de la vue USER_CONS_COLUMNS </a:t>
            </a:r>
            <a:r>
              <a:rPr lang="fr-FR" dirty="0" err="1"/>
              <a:t>view</a:t>
            </a:r>
            <a:endParaRPr lang="fr-FR"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0181"/>
                                        </p:tgtEl>
                                        <p:attrNameLst>
                                          <p:attrName>style.visibility</p:attrName>
                                        </p:attrNameLst>
                                      </p:cBhvr>
                                      <p:to>
                                        <p:strVal val="visible"/>
                                      </p:to>
                                    </p:set>
                                    <p:animEffect transition="in" filter="wipe(up)">
                                      <p:cBhvr>
                                        <p:cTn id="7" dur="500"/>
                                        <p:tgtEl>
                                          <p:spTgt spid="5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74638"/>
            <a:ext cx="8229600" cy="939784"/>
          </a:xfrm>
          <a:noFill/>
          <a:ln/>
        </p:spPr>
        <p:txBody>
          <a:bodyPr/>
          <a:lstStyle/>
          <a:p>
            <a:r>
              <a:rPr lang="fr-FR" dirty="0" smtClean="0"/>
              <a:t>L’ordre </a:t>
            </a:r>
            <a:r>
              <a:rPr lang="fr-FR" dirty="0">
                <a:solidFill>
                  <a:srgbClr val="FF0000"/>
                </a:solidFill>
              </a:rPr>
              <a:t>CREATE TABLE</a:t>
            </a:r>
          </a:p>
        </p:txBody>
      </p:sp>
      <p:sp>
        <p:nvSpPr>
          <p:cNvPr id="13315" name="Rectangle 3"/>
          <p:cNvSpPr>
            <a:spLocks noGrp="1" noChangeArrowheads="1"/>
          </p:cNvSpPr>
          <p:nvPr>
            <p:ph type="body" idx="1"/>
          </p:nvPr>
        </p:nvSpPr>
        <p:spPr>
          <a:xfrm>
            <a:off x="857250" y="1397000"/>
            <a:ext cx="7385050" cy="4794250"/>
          </a:xfrm>
          <a:noFill/>
          <a:ln/>
        </p:spPr>
        <p:txBody>
          <a:bodyPr>
            <a:normAutofit lnSpcReduction="10000"/>
          </a:bodyPr>
          <a:lstStyle/>
          <a:p>
            <a:pPr lvl="1">
              <a:lnSpc>
                <a:spcPct val="150000"/>
              </a:lnSpc>
            </a:pPr>
            <a:r>
              <a:rPr lang="fr-FR" dirty="0"/>
              <a:t>Vous devez posséder :</a:t>
            </a:r>
          </a:p>
          <a:p>
            <a:pPr lvl="2">
              <a:lnSpc>
                <a:spcPct val="150000"/>
              </a:lnSpc>
            </a:pPr>
            <a:r>
              <a:rPr lang="fr-FR" dirty="0"/>
              <a:t>Un privilège CREATE TABLE </a:t>
            </a:r>
          </a:p>
          <a:p>
            <a:pPr lvl="2">
              <a:lnSpc>
                <a:spcPct val="150000"/>
              </a:lnSpc>
            </a:pPr>
            <a:r>
              <a:rPr lang="fr-FR" dirty="0"/>
              <a:t>Un espace de stockage</a:t>
            </a:r>
          </a:p>
          <a:p>
            <a:pPr lvl="2">
              <a:lnSpc>
                <a:spcPct val="150000"/>
              </a:lnSpc>
              <a:buFontTx/>
              <a:buNone/>
            </a:pPr>
            <a:endParaRPr lang="fr-FR" dirty="0"/>
          </a:p>
          <a:p>
            <a:pPr lvl="1">
              <a:lnSpc>
                <a:spcPct val="150000"/>
              </a:lnSpc>
              <a:buFontTx/>
              <a:buNone/>
            </a:pPr>
            <a:endParaRPr lang="fr-FR" dirty="0"/>
          </a:p>
          <a:p>
            <a:pPr lvl="1">
              <a:lnSpc>
                <a:spcPct val="150000"/>
              </a:lnSpc>
            </a:pPr>
            <a:r>
              <a:rPr lang="fr-FR" dirty="0"/>
              <a:t>Spécifiez :</a:t>
            </a:r>
          </a:p>
          <a:p>
            <a:pPr lvl="2">
              <a:lnSpc>
                <a:spcPct val="150000"/>
              </a:lnSpc>
            </a:pPr>
            <a:r>
              <a:rPr lang="fr-FR" dirty="0"/>
              <a:t>Un nom de table</a:t>
            </a:r>
          </a:p>
          <a:p>
            <a:pPr lvl="2">
              <a:lnSpc>
                <a:spcPct val="150000"/>
              </a:lnSpc>
            </a:pPr>
            <a:r>
              <a:rPr lang="fr-FR" dirty="0"/>
              <a:t>Le nom, le type de données et la taille des colonnes. </a:t>
            </a:r>
          </a:p>
        </p:txBody>
      </p:sp>
      <p:grpSp>
        <p:nvGrpSpPr>
          <p:cNvPr id="6" name="Groupe 5"/>
          <p:cNvGrpSpPr/>
          <p:nvPr/>
        </p:nvGrpSpPr>
        <p:grpSpPr>
          <a:xfrm>
            <a:off x="928662" y="3071810"/>
            <a:ext cx="7491413" cy="668338"/>
            <a:chOff x="933450" y="3187700"/>
            <a:chExt cx="7491413" cy="668338"/>
          </a:xfrm>
        </p:grpSpPr>
        <p:sp>
          <p:nvSpPr>
            <p:cNvPr id="13316" name="Rectangle 4"/>
            <p:cNvSpPr>
              <a:spLocks noChangeArrowheads="1"/>
            </p:cNvSpPr>
            <p:nvPr/>
          </p:nvSpPr>
          <p:spPr bwMode="blackWhite">
            <a:xfrm>
              <a:off x="933450" y="3214688"/>
              <a:ext cx="7491413" cy="6413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endParaRPr lang="fr-FR" sz="1800" b="1">
                <a:solidFill>
                  <a:srgbClr val="000000"/>
                </a:solidFill>
                <a:latin typeface="Courier New" pitchFamily="49" charset="0"/>
              </a:endParaRPr>
            </a:p>
            <a:p>
              <a:pPr algn="l">
                <a:lnSpc>
                  <a:spcPct val="100000"/>
                </a:lnSpc>
                <a:spcBef>
                  <a:spcPct val="0"/>
                </a:spcBef>
                <a:tabLst>
                  <a:tab pos="1200150" algn="l"/>
                </a:tabLst>
              </a:pPr>
              <a:endParaRPr lang="fr-FR" sz="1800" b="1">
                <a:solidFill>
                  <a:srgbClr val="000000"/>
                </a:solidFill>
                <a:latin typeface="Courier New" pitchFamily="49" charset="0"/>
              </a:endParaRPr>
            </a:p>
            <a:p>
              <a:pPr algn="l">
                <a:lnSpc>
                  <a:spcPct val="100000"/>
                </a:lnSpc>
                <a:spcBef>
                  <a:spcPct val="0"/>
                </a:spcBef>
                <a:tabLst>
                  <a:tab pos="1200150" algn="l"/>
                </a:tabLst>
              </a:pPr>
              <a:endParaRPr lang="fr-FR" sz="1800" b="1">
                <a:solidFill>
                  <a:srgbClr val="000000"/>
                </a:solidFill>
                <a:latin typeface="Courier New" pitchFamily="49" charset="0"/>
              </a:endParaRPr>
            </a:p>
          </p:txBody>
        </p:sp>
        <p:sp>
          <p:nvSpPr>
            <p:cNvPr id="13317" name="Rectangle 5"/>
            <p:cNvSpPr>
              <a:spLocks noChangeArrowheads="1"/>
            </p:cNvSpPr>
            <p:nvPr/>
          </p:nvSpPr>
          <p:spPr bwMode="blackWhite">
            <a:xfrm>
              <a:off x="1081088" y="3187700"/>
              <a:ext cx="7165975" cy="666750"/>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FF0000"/>
                  </a:solidFill>
                  <a:latin typeface="Courier New" pitchFamily="49" charset="0"/>
                </a:rPr>
                <a:t>CREATE TABLE </a:t>
              </a:r>
              <a:r>
                <a:rPr lang="fr-FR" sz="1800" b="1" dirty="0">
                  <a:solidFill>
                    <a:srgbClr val="000000"/>
                  </a:solidFill>
                  <a:latin typeface="Courier New" pitchFamily="49" charset="0"/>
                </a:rPr>
                <a:t>[</a:t>
              </a:r>
              <a:r>
                <a:rPr lang="fr-FR" sz="1800" b="1" i="1" dirty="0" err="1">
                  <a:solidFill>
                    <a:srgbClr val="000000"/>
                  </a:solidFill>
                  <a:latin typeface="Courier New" pitchFamily="49" charset="0"/>
                </a:rPr>
                <a:t>schema</a:t>
              </a:r>
              <a:r>
                <a:rPr lang="fr-FR" sz="1800" b="1" dirty="0">
                  <a:solidFill>
                    <a:srgbClr val="000000"/>
                  </a:solidFill>
                  <a:latin typeface="Courier New" pitchFamily="49" charset="0"/>
                </a:rPr>
                <a:t>.]</a:t>
              </a:r>
              <a:r>
                <a:rPr lang="fr-FR" sz="1800" b="1" i="1" dirty="0">
                  <a:solidFill>
                    <a:srgbClr val="000000"/>
                  </a:solidFill>
                  <a:latin typeface="Courier New" pitchFamily="49" charset="0"/>
                </a:rPr>
                <a:t>table</a:t>
              </a:r>
            </a:p>
            <a:p>
              <a:pPr algn="l">
                <a:lnSpc>
                  <a:spcPct val="100000"/>
                </a:lnSpc>
                <a:spcBef>
                  <a:spcPct val="0"/>
                </a:spcBef>
                <a:tabLst>
                  <a:tab pos="1200150" algn="l"/>
                </a:tabLst>
              </a:pP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column</a:t>
              </a: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datatype</a:t>
              </a:r>
              <a:r>
                <a:rPr lang="fr-FR" sz="1800" b="1" dirty="0">
                  <a:solidFill>
                    <a:srgbClr val="000000"/>
                  </a:solidFill>
                  <a:latin typeface="Courier New" pitchFamily="49" charset="0"/>
                </a:rPr>
                <a:t> [DEFAULT </a:t>
              </a:r>
              <a:r>
                <a:rPr lang="fr-FR" sz="1800" b="1" i="1" dirty="0" err="1">
                  <a:solidFill>
                    <a:srgbClr val="000000"/>
                  </a:solidFill>
                  <a:latin typeface="Courier New" pitchFamily="49" charset="0"/>
                </a:rPr>
                <a:t>expr</a:t>
              </a:r>
              <a:r>
                <a:rPr lang="fr-FR" sz="1800" b="1" dirty="0">
                  <a:solidFill>
                    <a:srgbClr val="000000"/>
                  </a:solidFill>
                  <a:latin typeface="Courier New" pitchFamily="49" charset="0"/>
                </a:rPr>
                <a:t>],...</a:t>
              </a:r>
            </a:p>
          </p:txBody>
        </p:sp>
      </p:gr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p:spPr>
        <p:txBody>
          <a:bodyPr>
            <a:normAutofit fontScale="90000"/>
          </a:bodyPr>
          <a:lstStyle/>
          <a:p>
            <a:pPr algn="ctr"/>
            <a:r>
              <a:rPr lang="fr-FR" dirty="0"/>
              <a:t>Références aux Tables d'un </a:t>
            </a:r>
            <a:r>
              <a:rPr lang="fr-FR" dirty="0" smtClean="0"/>
              <a:t>autre utilisateur</a:t>
            </a:r>
            <a:endParaRPr lang="fr-FR" dirty="0"/>
          </a:p>
        </p:txBody>
      </p:sp>
      <p:sp>
        <p:nvSpPr>
          <p:cNvPr id="15363" name="Rectangle 3"/>
          <p:cNvSpPr>
            <a:spLocks noGrp="1" noChangeArrowheads="1"/>
          </p:cNvSpPr>
          <p:nvPr>
            <p:ph type="body" idx="1"/>
          </p:nvPr>
        </p:nvSpPr>
        <p:spPr>
          <a:xfrm>
            <a:off x="500034" y="1785926"/>
            <a:ext cx="8358246" cy="3471877"/>
          </a:xfrm>
          <a:noFill/>
          <a:ln/>
        </p:spPr>
        <p:txBody>
          <a:bodyPr>
            <a:normAutofit/>
          </a:bodyPr>
          <a:lstStyle/>
          <a:p>
            <a:pPr lvl="1" algn="just">
              <a:lnSpc>
                <a:spcPct val="200000"/>
              </a:lnSpc>
            </a:pPr>
            <a:r>
              <a:rPr lang="fr-FR" dirty="0"/>
              <a:t>Les tables appartenant à d'autres utilisateurs ne sont pas dans le schéma utilisateur.</a:t>
            </a:r>
          </a:p>
          <a:p>
            <a:pPr lvl="1" algn="just">
              <a:lnSpc>
                <a:spcPct val="200000"/>
              </a:lnSpc>
            </a:pPr>
            <a:r>
              <a:rPr lang="fr-FR" dirty="0"/>
              <a:t>Le nom du propriétaire doit précéder le nom de la table.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09638" y="333375"/>
            <a:ext cx="7299325" cy="881063"/>
          </a:xfrm>
          <a:noFill/>
          <a:ln/>
        </p:spPr>
        <p:txBody>
          <a:bodyPr/>
          <a:lstStyle/>
          <a:p>
            <a:r>
              <a:rPr lang="fr-FR" dirty="0" smtClean="0"/>
              <a:t>L‘option </a:t>
            </a:r>
            <a:r>
              <a:rPr lang="fr-FR" dirty="0">
                <a:solidFill>
                  <a:srgbClr val="FF0000"/>
                </a:solidFill>
              </a:rPr>
              <a:t>DEFAULT</a:t>
            </a:r>
          </a:p>
        </p:txBody>
      </p:sp>
      <p:sp>
        <p:nvSpPr>
          <p:cNvPr id="17411" name="Rectangle 3"/>
          <p:cNvSpPr>
            <a:spLocks noGrp="1" noChangeArrowheads="1"/>
          </p:cNvSpPr>
          <p:nvPr>
            <p:ph type="body" idx="1"/>
          </p:nvPr>
        </p:nvSpPr>
        <p:spPr>
          <a:xfrm>
            <a:off x="785786" y="1428736"/>
            <a:ext cx="7961312" cy="498475"/>
          </a:xfrm>
          <a:noFill/>
          <a:ln/>
        </p:spPr>
        <p:txBody>
          <a:bodyPr/>
          <a:lstStyle/>
          <a:p>
            <a:pPr lvl="1"/>
            <a:r>
              <a:rPr lang="fr-FR" dirty="0"/>
              <a:t>Spécifie la valeur par défaut d'une colonne.</a:t>
            </a:r>
          </a:p>
        </p:txBody>
      </p:sp>
      <p:sp>
        <p:nvSpPr>
          <p:cNvPr id="17412" name="Rectangle 4"/>
          <p:cNvSpPr>
            <a:spLocks noChangeArrowheads="1"/>
          </p:cNvSpPr>
          <p:nvPr/>
        </p:nvSpPr>
        <p:spPr bwMode="blackWhite">
          <a:xfrm>
            <a:off x="933450" y="2243138"/>
            <a:ext cx="7493000" cy="6413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endParaRPr lang="fr-FR" sz="1800">
              <a:solidFill>
                <a:srgbClr val="000000"/>
              </a:solidFill>
              <a:latin typeface="Courier New" pitchFamily="49" charset="0"/>
            </a:endParaRPr>
          </a:p>
          <a:p>
            <a:pPr algn="l">
              <a:lnSpc>
                <a:spcPct val="100000"/>
              </a:lnSpc>
              <a:spcBef>
                <a:spcPct val="0"/>
              </a:spcBef>
              <a:tabLst>
                <a:tab pos="1200150" algn="l"/>
              </a:tabLst>
            </a:pPr>
            <a:endParaRPr lang="fr-FR" sz="1800">
              <a:solidFill>
                <a:srgbClr val="000000"/>
              </a:solidFill>
              <a:latin typeface="Courier New" pitchFamily="49" charset="0"/>
            </a:endParaRPr>
          </a:p>
          <a:p>
            <a:pPr algn="l">
              <a:lnSpc>
                <a:spcPct val="100000"/>
              </a:lnSpc>
              <a:spcBef>
                <a:spcPct val="0"/>
              </a:spcBef>
              <a:tabLst>
                <a:tab pos="1200150" algn="l"/>
              </a:tabLst>
            </a:pPr>
            <a:endParaRPr lang="fr-FR" sz="1800">
              <a:solidFill>
                <a:srgbClr val="000000"/>
              </a:solidFill>
              <a:latin typeface="Courier New" pitchFamily="49" charset="0"/>
            </a:endParaRPr>
          </a:p>
        </p:txBody>
      </p:sp>
      <p:sp>
        <p:nvSpPr>
          <p:cNvPr id="17413" name="Rectangle 5"/>
          <p:cNvSpPr>
            <a:spLocks noChangeArrowheads="1"/>
          </p:cNvSpPr>
          <p:nvPr/>
        </p:nvSpPr>
        <p:spPr bwMode="auto">
          <a:xfrm>
            <a:off x="1003300" y="2255838"/>
            <a:ext cx="5010987" cy="369974"/>
          </a:xfrm>
          <a:prstGeom prst="rect">
            <a:avLst/>
          </a:prstGeom>
          <a:noFill/>
          <a:ln w="9525">
            <a:noFill/>
            <a:miter lim="800000"/>
            <a:headEnd/>
            <a:tailEnd/>
          </a:ln>
          <a:effectLst/>
        </p:spPr>
        <p:txBody>
          <a:bodyPr wrap="none" lIns="92075" tIns="46038" rIns="92075" bIns="46038">
            <a:spAutoFit/>
          </a:bodyPr>
          <a:lstStyle/>
          <a:p>
            <a:pPr algn="l"/>
            <a:r>
              <a:rPr lang="fr-FR" sz="1800" b="1">
                <a:solidFill>
                  <a:srgbClr val="000000"/>
                </a:solidFill>
                <a:latin typeface="Courier New" pitchFamily="49" charset="0"/>
              </a:rPr>
              <a:t>… hiredate DATE DEFAULT SYSDATE, …</a:t>
            </a:r>
            <a:r>
              <a:rPr lang="fr-FR" b="1">
                <a:solidFill>
                  <a:srgbClr val="000000"/>
                </a:solidFill>
                <a:latin typeface="Courier New" pitchFamily="49" charset="0"/>
              </a:rPr>
              <a:t> </a:t>
            </a:r>
          </a:p>
        </p:txBody>
      </p:sp>
      <p:sp>
        <p:nvSpPr>
          <p:cNvPr id="17414" name="Rectangle 6"/>
          <p:cNvSpPr>
            <a:spLocks noChangeArrowheads="1"/>
          </p:cNvSpPr>
          <p:nvPr/>
        </p:nvSpPr>
        <p:spPr bwMode="auto">
          <a:xfrm>
            <a:off x="706438" y="3252788"/>
            <a:ext cx="8294718" cy="2676542"/>
          </a:xfrm>
          <a:prstGeom prst="rect">
            <a:avLst/>
          </a:prstGeom>
          <a:noFill/>
          <a:ln/>
        </p:spPr>
        <p:txBody>
          <a:bodyPr vert="horz">
            <a:normAutofit fontScale="92500" lnSpcReduction="20000"/>
          </a:bodyPr>
          <a:lstStyle/>
          <a:p>
            <a:pPr marL="621792" lvl="1" indent="-228600" defTabSz="346075">
              <a:lnSpc>
                <a:spcPct val="150000"/>
              </a:lnSpc>
              <a:spcBef>
                <a:spcPts val="324"/>
              </a:spcBef>
              <a:buClr>
                <a:schemeClr val="accent1"/>
              </a:buClr>
              <a:buSzPct val="100000"/>
              <a:buFont typeface="Verdana"/>
              <a:buChar char="◦"/>
              <a:tabLst>
                <a:tab pos="571500" algn="l"/>
              </a:tabLst>
            </a:pPr>
            <a:r>
              <a:rPr lang="fr-FR" sz="2300" dirty="0"/>
              <a:t>Valeurs autorisées : littéraux, expressions et fonctions SQL.</a:t>
            </a:r>
          </a:p>
          <a:p>
            <a:pPr marL="621792" lvl="1" indent="-228600" defTabSz="346075">
              <a:lnSpc>
                <a:spcPct val="150000"/>
              </a:lnSpc>
              <a:spcBef>
                <a:spcPts val="324"/>
              </a:spcBef>
              <a:buClr>
                <a:schemeClr val="accent1"/>
              </a:buClr>
              <a:buSzPct val="100000"/>
              <a:buFont typeface="Verdana"/>
              <a:buChar char="◦"/>
              <a:tabLst>
                <a:tab pos="571500" algn="l"/>
              </a:tabLst>
            </a:pPr>
            <a:r>
              <a:rPr lang="fr-FR" sz="2300" dirty="0"/>
              <a:t>Valeurs non-autorisées : noms d'autres colonnes ou pseudo - colonnes.</a:t>
            </a:r>
          </a:p>
          <a:p>
            <a:pPr marL="621792" lvl="1" indent="-228600" defTabSz="346075">
              <a:lnSpc>
                <a:spcPct val="150000"/>
              </a:lnSpc>
              <a:spcBef>
                <a:spcPts val="324"/>
              </a:spcBef>
              <a:buClr>
                <a:schemeClr val="accent1"/>
              </a:buClr>
              <a:buSzPct val="100000"/>
              <a:buFont typeface="Verdana"/>
              <a:buChar char="◦"/>
              <a:tabLst>
                <a:tab pos="571500" algn="l"/>
              </a:tabLst>
            </a:pPr>
            <a:r>
              <a:rPr lang="fr-FR" sz="2300" dirty="0"/>
              <a:t>Le type de données par défaut doit correspondre à celui de la colonne.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928662" y="214290"/>
            <a:ext cx="7299325" cy="881063"/>
          </a:xfrm>
          <a:noFill/>
          <a:ln/>
        </p:spPr>
        <p:txBody>
          <a:bodyPr/>
          <a:lstStyle/>
          <a:p>
            <a:r>
              <a:rPr lang="fr-FR" dirty="0"/>
              <a:t>Création de Tables</a:t>
            </a:r>
          </a:p>
        </p:txBody>
      </p:sp>
      <p:sp>
        <p:nvSpPr>
          <p:cNvPr id="19459" name="Rectangle 3"/>
          <p:cNvSpPr>
            <a:spLocks noChangeArrowheads="1"/>
          </p:cNvSpPr>
          <p:nvPr/>
        </p:nvSpPr>
        <p:spPr bwMode="blackWhite">
          <a:xfrm>
            <a:off x="933450" y="4384675"/>
            <a:ext cx="7491413" cy="1490663"/>
          </a:xfrm>
          <a:prstGeom prst="rect">
            <a:avLst/>
          </a:prstGeom>
          <a:solidFill>
            <a:srgbClr val="DDDDDD"/>
          </a:solidFill>
          <a:ln w="25400">
            <a:solidFill>
              <a:srgbClr val="000000"/>
            </a:solidFill>
            <a:miter lim="800000"/>
            <a:headEnd/>
            <a:tailEnd/>
          </a:ln>
          <a:effectLst>
            <a:outerShdw dist="89803" dir="2700000" algn="ctr" rotWithShape="0">
              <a:srgbClr val="000000"/>
            </a:outerShdw>
          </a:effectLst>
        </p:spPr>
        <p:txBody>
          <a:bodyPr lIns="92075" tIns="46038" rIns="92075" bIns="46038">
            <a:spAutoFit/>
          </a:bodyPr>
          <a:lstStyle/>
          <a:p>
            <a:pPr algn="l">
              <a:lnSpc>
                <a:spcPct val="100000"/>
              </a:lnSpc>
              <a:spcBef>
                <a:spcPct val="0"/>
              </a:spcBef>
              <a:tabLst>
                <a:tab pos="1828800" algn="l"/>
                <a:tab pos="3086100" algn="l"/>
                <a:tab pos="4229100" algn="l"/>
              </a:tabLst>
            </a:pPr>
            <a:endParaRPr lang="fr-FR" sz="1800">
              <a:solidFill>
                <a:srgbClr val="000000"/>
              </a:solidFill>
              <a:latin typeface="Courier New" pitchFamily="49" charset="0"/>
            </a:endParaRPr>
          </a:p>
          <a:p>
            <a:pPr algn="l">
              <a:lnSpc>
                <a:spcPct val="100000"/>
              </a:lnSpc>
              <a:spcBef>
                <a:spcPct val="0"/>
              </a:spcBef>
              <a:tabLst>
                <a:tab pos="1828800" algn="l"/>
                <a:tab pos="3086100" algn="l"/>
                <a:tab pos="4229100" algn="l"/>
              </a:tabLst>
            </a:pPr>
            <a:endParaRPr lang="fr-FR" sz="1800">
              <a:solidFill>
                <a:srgbClr val="000000"/>
              </a:solidFill>
              <a:latin typeface="Courier New" pitchFamily="49" charset="0"/>
            </a:endParaRPr>
          </a:p>
          <a:p>
            <a:pPr algn="l">
              <a:lnSpc>
                <a:spcPct val="100000"/>
              </a:lnSpc>
              <a:spcBef>
                <a:spcPct val="0"/>
              </a:spcBef>
              <a:tabLst>
                <a:tab pos="1828800" algn="l"/>
                <a:tab pos="3086100" algn="l"/>
                <a:tab pos="4229100" algn="l"/>
              </a:tabLst>
            </a:pPr>
            <a:endParaRPr lang="fr-FR" sz="1800">
              <a:solidFill>
                <a:srgbClr val="000000"/>
              </a:solidFill>
              <a:latin typeface="Courier New" pitchFamily="49" charset="0"/>
            </a:endParaRPr>
          </a:p>
          <a:p>
            <a:pPr algn="l">
              <a:lnSpc>
                <a:spcPct val="100000"/>
              </a:lnSpc>
              <a:spcBef>
                <a:spcPct val="0"/>
              </a:spcBef>
              <a:tabLst>
                <a:tab pos="1828800" algn="l"/>
                <a:tab pos="3086100" algn="l"/>
                <a:tab pos="4229100" algn="l"/>
              </a:tabLst>
            </a:pPr>
            <a:endParaRPr lang="fr-FR" sz="1800">
              <a:solidFill>
                <a:srgbClr val="000000"/>
              </a:solidFill>
              <a:latin typeface="Courier New" pitchFamily="49" charset="0"/>
            </a:endParaRPr>
          </a:p>
          <a:p>
            <a:pPr algn="l">
              <a:lnSpc>
                <a:spcPct val="100000"/>
              </a:lnSpc>
              <a:spcBef>
                <a:spcPct val="0"/>
              </a:spcBef>
              <a:tabLst>
                <a:tab pos="1828800" algn="l"/>
                <a:tab pos="3086100" algn="l"/>
                <a:tab pos="4229100" algn="l"/>
              </a:tabLst>
            </a:pPr>
            <a:endParaRPr lang="fr-FR" sz="1800">
              <a:solidFill>
                <a:srgbClr val="000000"/>
              </a:solidFill>
              <a:latin typeface="Courier New" pitchFamily="49" charset="0"/>
            </a:endParaRPr>
          </a:p>
        </p:txBody>
      </p:sp>
      <p:sp>
        <p:nvSpPr>
          <p:cNvPr id="19460" name="Rectangle 4"/>
          <p:cNvSpPr>
            <a:spLocks noChangeArrowheads="1"/>
          </p:cNvSpPr>
          <p:nvPr/>
        </p:nvSpPr>
        <p:spPr bwMode="auto">
          <a:xfrm>
            <a:off x="928688" y="985838"/>
            <a:ext cx="7385050" cy="1066800"/>
          </a:xfrm>
          <a:prstGeom prst="rect">
            <a:avLst/>
          </a:prstGeom>
          <a:noFill/>
          <a:ln w="9525">
            <a:noFill/>
            <a:miter lim="800000"/>
            <a:headEnd/>
            <a:tailEnd/>
          </a:ln>
          <a:effectLst>
            <a:outerShdw dist="53882" dir="2700000" algn="ctr" rotWithShape="0">
              <a:schemeClr val="bg2"/>
            </a:outerShdw>
          </a:effectLst>
        </p:spPr>
        <p:txBody>
          <a:bodyPr wrap="none" anchor="ctr"/>
          <a:lstStyle/>
          <a:p>
            <a:endParaRPr lang="fr-FR"/>
          </a:p>
        </p:txBody>
      </p:sp>
      <p:sp>
        <p:nvSpPr>
          <p:cNvPr id="19461" name="Rectangle 5"/>
          <p:cNvSpPr>
            <a:spLocks noChangeArrowheads="1"/>
          </p:cNvSpPr>
          <p:nvPr/>
        </p:nvSpPr>
        <p:spPr bwMode="auto">
          <a:xfrm>
            <a:off x="963613" y="3244850"/>
            <a:ext cx="7385050" cy="1066800"/>
          </a:xfrm>
          <a:prstGeom prst="rect">
            <a:avLst/>
          </a:prstGeom>
          <a:noFill/>
          <a:ln w="9525">
            <a:noFill/>
            <a:miter lim="800000"/>
            <a:headEnd/>
            <a:tailEnd/>
          </a:ln>
          <a:effectLst>
            <a:outerShdw dist="53882" dir="2700000" algn="ctr" rotWithShape="0">
              <a:schemeClr val="bg2"/>
            </a:outerShdw>
          </a:effectLst>
        </p:spPr>
        <p:txBody>
          <a:bodyPr wrap="none" anchor="ctr"/>
          <a:lstStyle/>
          <a:p>
            <a:endParaRPr lang="fr-FR"/>
          </a:p>
        </p:txBody>
      </p:sp>
      <p:sp>
        <p:nvSpPr>
          <p:cNvPr id="19462" name="Rectangle 6"/>
          <p:cNvSpPr>
            <a:spLocks noChangeArrowheads="1"/>
          </p:cNvSpPr>
          <p:nvPr/>
        </p:nvSpPr>
        <p:spPr bwMode="blackWhite">
          <a:xfrm>
            <a:off x="920750" y="1543050"/>
            <a:ext cx="7516813" cy="1550988"/>
          </a:xfrm>
          <a:prstGeom prst="rect">
            <a:avLst/>
          </a:prstGeom>
          <a:solidFill>
            <a:srgbClr val="FFFFCC"/>
          </a:solidFill>
          <a:ln w="9525">
            <a:no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a:solidFill>
                  <a:srgbClr val="000000"/>
                </a:solidFill>
                <a:latin typeface="Courier New" pitchFamily="49" charset="0"/>
              </a:rPr>
              <a:t> </a:t>
            </a:r>
          </a:p>
        </p:txBody>
      </p:sp>
      <p:sp>
        <p:nvSpPr>
          <p:cNvPr id="19463" name="Rectangle 7"/>
          <p:cNvSpPr>
            <a:spLocks noChangeArrowheads="1"/>
          </p:cNvSpPr>
          <p:nvPr/>
        </p:nvSpPr>
        <p:spPr bwMode="blackWhite">
          <a:xfrm>
            <a:off x="1008063" y="1671638"/>
            <a:ext cx="7315200" cy="130492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601788" algn="l"/>
                <a:tab pos="1717675"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CREATE TABLE </a:t>
            </a:r>
            <a:r>
              <a:rPr lang="fr-FR" sz="1800" b="1" dirty="0" err="1">
                <a:solidFill>
                  <a:srgbClr val="000000"/>
                </a:solidFill>
                <a:latin typeface="Courier New" pitchFamily="49" charset="0"/>
              </a:rPr>
              <a:t>dept</a:t>
            </a:r>
            <a:r>
              <a:rPr lang="fr-FR" sz="1800" b="1" dirty="0">
                <a:solidFill>
                  <a:srgbClr val="000000"/>
                </a:solidFill>
                <a:latin typeface="Courier New" pitchFamily="49" charset="0"/>
              </a:rPr>
              <a:t/>
            </a:r>
            <a:br>
              <a:rPr lang="fr-FR" sz="1800" b="1" dirty="0">
                <a:solidFill>
                  <a:srgbClr val="000000"/>
                </a:solidFill>
                <a:latin typeface="Courier New" pitchFamily="49" charset="0"/>
              </a:rPr>
            </a:br>
            <a:r>
              <a:rPr lang="fr-FR" sz="1800" b="1" dirty="0">
                <a:solidFill>
                  <a:srgbClr val="000000"/>
                </a:solidFill>
                <a:latin typeface="Courier New" pitchFamily="49" charset="0"/>
              </a:rPr>
              <a:t>  2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NUMBER(2),</a:t>
            </a:r>
          </a:p>
          <a:p>
            <a:pPr algn="l">
              <a:lnSpc>
                <a:spcPct val="100000"/>
              </a:lnSpc>
              <a:spcBef>
                <a:spcPct val="0"/>
              </a:spcBef>
              <a:tabLst>
                <a:tab pos="1601788" algn="l"/>
                <a:tab pos="1717675" algn="l"/>
              </a:tabLst>
            </a:pPr>
            <a:r>
              <a:rPr lang="fr-FR" sz="1800" b="1" dirty="0">
                <a:solidFill>
                  <a:srgbClr val="000000"/>
                </a:solidFill>
                <a:latin typeface="Courier New" pitchFamily="49" charset="0"/>
              </a:rPr>
              <a:t>  3  		</a:t>
            </a:r>
            <a:r>
              <a:rPr lang="fr-FR" sz="1800" b="1" dirty="0" err="1">
                <a:solidFill>
                  <a:srgbClr val="000000"/>
                </a:solidFill>
                <a:latin typeface="Courier New" pitchFamily="49" charset="0"/>
              </a:rPr>
              <a:t>dname</a:t>
            </a:r>
            <a:r>
              <a:rPr lang="fr-FR" sz="1800" b="1" dirty="0">
                <a:solidFill>
                  <a:srgbClr val="000000"/>
                </a:solidFill>
                <a:latin typeface="Courier New" pitchFamily="49" charset="0"/>
              </a:rPr>
              <a:t> 	VARCHAR2(14),</a:t>
            </a:r>
          </a:p>
          <a:p>
            <a:pPr algn="l">
              <a:lnSpc>
                <a:spcPct val="100000"/>
              </a:lnSpc>
              <a:spcBef>
                <a:spcPct val="0"/>
              </a:spcBef>
              <a:tabLst>
                <a:tab pos="1601788" algn="l"/>
                <a:tab pos="1717675" algn="l"/>
              </a:tabLst>
            </a:pPr>
            <a:r>
              <a:rPr lang="fr-FR" sz="1800" b="1" dirty="0">
                <a:solidFill>
                  <a:srgbClr val="000000"/>
                </a:solidFill>
                <a:latin typeface="Courier New" pitchFamily="49" charset="0"/>
              </a:rPr>
              <a:t>  4  		</a:t>
            </a:r>
            <a:r>
              <a:rPr lang="fr-FR" sz="1800" b="1" dirty="0" err="1">
                <a:solidFill>
                  <a:srgbClr val="000000"/>
                </a:solidFill>
                <a:latin typeface="Courier New" pitchFamily="49" charset="0"/>
              </a:rPr>
              <a:t>loc</a:t>
            </a:r>
            <a:r>
              <a:rPr lang="fr-FR" sz="1800" b="1" dirty="0">
                <a:solidFill>
                  <a:srgbClr val="000000"/>
                </a:solidFill>
                <a:latin typeface="Courier New" pitchFamily="49" charset="0"/>
              </a:rPr>
              <a:t> 	VARCHAR2(13));</a:t>
            </a:r>
          </a:p>
          <a:p>
            <a:pPr algn="l">
              <a:lnSpc>
                <a:spcPct val="100000"/>
              </a:lnSpc>
              <a:spcBef>
                <a:spcPct val="0"/>
              </a:spcBef>
              <a:tabLst>
                <a:tab pos="1601788" algn="l"/>
                <a:tab pos="1717675" algn="l"/>
              </a:tabLst>
            </a:pPr>
            <a:r>
              <a:rPr lang="fr-FR" sz="1800" b="1" dirty="0">
                <a:solidFill>
                  <a:srgbClr val="FF3300"/>
                </a:solidFill>
                <a:effectLst>
                  <a:outerShdw blurRad="38100" dist="38100" dir="2700000" algn="tl">
                    <a:srgbClr val="000000"/>
                  </a:outerShdw>
                </a:effectLst>
                <a:latin typeface="Courier New" pitchFamily="49" charset="0"/>
              </a:rPr>
              <a:t>Table </a:t>
            </a:r>
            <a:r>
              <a:rPr lang="fr-FR" sz="1800" b="1" dirty="0" err="1">
                <a:solidFill>
                  <a:srgbClr val="FF3300"/>
                </a:solidFill>
                <a:effectLst>
                  <a:outerShdw blurRad="38100" dist="38100" dir="2700000" algn="tl">
                    <a:srgbClr val="000000"/>
                  </a:outerShdw>
                </a:effectLst>
                <a:latin typeface="Courier New" pitchFamily="49" charset="0"/>
              </a:rPr>
              <a:t>created</a:t>
            </a:r>
            <a:r>
              <a:rPr lang="fr-FR" sz="1800" b="1" dirty="0">
                <a:solidFill>
                  <a:srgbClr val="FF3300"/>
                </a:solidFill>
                <a:effectLst>
                  <a:outerShdw blurRad="38100" dist="38100" dir="2700000" algn="tl">
                    <a:srgbClr val="000000"/>
                  </a:outerShdw>
                </a:effectLst>
                <a:latin typeface="Courier New" pitchFamily="49" charset="0"/>
              </a:rPr>
              <a:t>.</a:t>
            </a:r>
          </a:p>
        </p:txBody>
      </p:sp>
      <p:sp>
        <p:nvSpPr>
          <p:cNvPr id="19464" name="Rectangle 8"/>
          <p:cNvSpPr>
            <a:spLocks noGrp="1" noChangeArrowheads="1"/>
          </p:cNvSpPr>
          <p:nvPr>
            <p:ph type="body" idx="1"/>
          </p:nvPr>
        </p:nvSpPr>
        <p:spPr>
          <a:xfrm>
            <a:off x="858838" y="1103313"/>
            <a:ext cx="7385050" cy="498475"/>
          </a:xfrm>
          <a:noFill/>
          <a:ln/>
        </p:spPr>
        <p:txBody>
          <a:bodyPr/>
          <a:lstStyle/>
          <a:p>
            <a:pPr lvl="1"/>
            <a:r>
              <a:rPr lang="fr-FR" dirty="0"/>
              <a:t>Créer la table.</a:t>
            </a:r>
          </a:p>
        </p:txBody>
      </p:sp>
      <p:sp>
        <p:nvSpPr>
          <p:cNvPr id="19465" name="Rectangle 9"/>
          <p:cNvSpPr>
            <a:spLocks noChangeArrowheads="1"/>
          </p:cNvSpPr>
          <p:nvPr/>
        </p:nvSpPr>
        <p:spPr bwMode="auto">
          <a:xfrm>
            <a:off x="858838" y="3252788"/>
            <a:ext cx="7385050" cy="433646"/>
          </a:xfrm>
          <a:prstGeom prst="rect">
            <a:avLst/>
          </a:prstGeom>
          <a:noFill/>
          <a:ln/>
        </p:spPr>
        <p:txBody>
          <a:bodyPr vert="horz">
            <a:normAutofit/>
          </a:bodyPr>
          <a:lstStyle/>
          <a:p>
            <a:pPr marL="621792" lvl="1" indent="-228600" defTabSz="346075">
              <a:lnSpc>
                <a:spcPct val="95000"/>
              </a:lnSpc>
              <a:spcBef>
                <a:spcPts val="324"/>
              </a:spcBef>
              <a:buClr>
                <a:schemeClr val="accent1"/>
              </a:buClr>
              <a:buSzPct val="100000"/>
              <a:buFont typeface="Verdana"/>
              <a:buChar char="◦"/>
              <a:tabLst>
                <a:tab pos="571500" algn="l"/>
              </a:tabLst>
            </a:pPr>
            <a:r>
              <a:rPr lang="fr-FR" sz="2300" dirty="0"/>
              <a:t>Vérifier la création de la table.</a:t>
            </a:r>
          </a:p>
        </p:txBody>
      </p:sp>
      <p:sp>
        <p:nvSpPr>
          <p:cNvPr id="19466" name="Rectangle 10"/>
          <p:cNvSpPr>
            <a:spLocks noChangeArrowheads="1"/>
          </p:cNvSpPr>
          <p:nvPr/>
        </p:nvSpPr>
        <p:spPr bwMode="blackWhite">
          <a:xfrm>
            <a:off x="920750" y="3733800"/>
            <a:ext cx="7516813" cy="425450"/>
          </a:xfrm>
          <a:prstGeom prst="rect">
            <a:avLst/>
          </a:prstGeom>
          <a:solidFill>
            <a:srgbClr val="FFFFCC"/>
          </a:solidFill>
          <a:ln w="9525">
            <a:no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a:solidFill>
                  <a:srgbClr val="000000"/>
                </a:solidFill>
                <a:latin typeface="Courier New" pitchFamily="49" charset="0"/>
              </a:rPr>
              <a:t> </a:t>
            </a:r>
          </a:p>
        </p:txBody>
      </p:sp>
      <p:sp>
        <p:nvSpPr>
          <p:cNvPr id="19467" name="Rectangle 11"/>
          <p:cNvSpPr>
            <a:spLocks noChangeArrowheads="1"/>
          </p:cNvSpPr>
          <p:nvPr/>
        </p:nvSpPr>
        <p:spPr bwMode="blackWhite">
          <a:xfrm>
            <a:off x="1054100" y="3736975"/>
            <a:ext cx="7315200" cy="431800"/>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601788" algn="l"/>
                <a:tab pos="1717675"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DESCRIBE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a:t>
            </a:r>
            <a:endParaRPr lang="fr-FR" sz="1800" b="1" dirty="0">
              <a:solidFill>
                <a:srgbClr val="000000"/>
              </a:solidFill>
              <a:latin typeface="Courier New" pitchFamily="49" charset="0"/>
            </a:endParaRPr>
          </a:p>
        </p:txBody>
      </p:sp>
      <p:sp>
        <p:nvSpPr>
          <p:cNvPr id="19468" name="Rectangle 12"/>
          <p:cNvSpPr>
            <a:spLocks noChangeArrowheads="1"/>
          </p:cNvSpPr>
          <p:nvPr/>
        </p:nvSpPr>
        <p:spPr bwMode="blackWhite">
          <a:xfrm>
            <a:off x="889000" y="4403725"/>
            <a:ext cx="7129463" cy="1465263"/>
          </a:xfrm>
          <a:prstGeom prst="rect">
            <a:avLst/>
          </a:prstGeom>
          <a:noFill/>
          <a:ln w="9525">
            <a:noFill/>
            <a:miter lim="800000"/>
            <a:headEnd/>
            <a:tailEnd/>
          </a:ln>
          <a:effectLst/>
        </p:spPr>
        <p:txBody>
          <a:bodyPr lIns="92075" tIns="46038" rIns="92075" bIns="46038">
            <a:spAutoFit/>
          </a:bodyPr>
          <a:lstStyle/>
          <a:p>
            <a:pPr algn="l">
              <a:lnSpc>
                <a:spcPct val="100000"/>
              </a:lnSpc>
              <a:spcBef>
                <a:spcPct val="0"/>
              </a:spcBef>
              <a:tabLst>
                <a:tab pos="1828800" algn="l"/>
                <a:tab pos="3086100" algn="l"/>
                <a:tab pos="4229100" algn="l"/>
              </a:tabLst>
            </a:pPr>
            <a:r>
              <a:rPr lang="fr-FR" sz="1800">
                <a:solidFill>
                  <a:srgbClr val="000000"/>
                </a:solidFill>
                <a:latin typeface="Courier New" pitchFamily="49" charset="0"/>
              </a:rPr>
              <a:t> Name                        NULL?    Type</a:t>
            </a:r>
          </a:p>
          <a:p>
            <a:pPr algn="l">
              <a:lnSpc>
                <a:spcPct val="100000"/>
              </a:lnSpc>
              <a:spcBef>
                <a:spcPct val="0"/>
              </a:spcBef>
              <a:tabLst>
                <a:tab pos="1828800" algn="l"/>
                <a:tab pos="3086100" algn="l"/>
                <a:tab pos="4229100" algn="l"/>
              </a:tabLst>
            </a:pPr>
            <a:r>
              <a:rPr lang="fr-FR" sz="1800">
                <a:solidFill>
                  <a:srgbClr val="000000"/>
                </a:solidFill>
                <a:latin typeface="Courier New" pitchFamily="49" charset="0"/>
              </a:rPr>
              <a:t> --------------------------- -------- ---------</a:t>
            </a:r>
          </a:p>
          <a:p>
            <a:pPr algn="l">
              <a:lnSpc>
                <a:spcPct val="100000"/>
              </a:lnSpc>
              <a:spcBef>
                <a:spcPct val="0"/>
              </a:spcBef>
              <a:tabLst>
                <a:tab pos="1828800" algn="l"/>
                <a:tab pos="3086100" algn="l"/>
                <a:tab pos="4229100" algn="l"/>
              </a:tabLst>
            </a:pPr>
            <a:r>
              <a:rPr lang="fr-FR" sz="1800">
                <a:solidFill>
                  <a:srgbClr val="000000"/>
                </a:solidFill>
                <a:latin typeface="Courier New" pitchFamily="49" charset="0"/>
              </a:rPr>
              <a:t> DEPTNO                               NUMBER(2)</a:t>
            </a:r>
          </a:p>
          <a:p>
            <a:pPr algn="l">
              <a:lnSpc>
                <a:spcPct val="100000"/>
              </a:lnSpc>
              <a:spcBef>
                <a:spcPct val="0"/>
              </a:spcBef>
              <a:tabLst>
                <a:tab pos="1828800" algn="l"/>
                <a:tab pos="3086100" algn="l"/>
                <a:tab pos="4229100" algn="l"/>
              </a:tabLst>
            </a:pPr>
            <a:r>
              <a:rPr lang="fr-FR" sz="1800">
                <a:solidFill>
                  <a:srgbClr val="000000"/>
                </a:solidFill>
                <a:latin typeface="Courier New" pitchFamily="49" charset="0"/>
              </a:rPr>
              <a:t> DNAME                                VARCHAR2(14)</a:t>
            </a:r>
          </a:p>
          <a:p>
            <a:pPr algn="l">
              <a:lnSpc>
                <a:spcPct val="100000"/>
              </a:lnSpc>
              <a:spcBef>
                <a:spcPct val="0"/>
              </a:spcBef>
              <a:tabLst>
                <a:tab pos="1828800" algn="l"/>
                <a:tab pos="3086100" algn="l"/>
                <a:tab pos="4229100" algn="l"/>
              </a:tabLst>
            </a:pPr>
            <a:r>
              <a:rPr lang="fr-FR" sz="1800">
                <a:solidFill>
                  <a:srgbClr val="000000"/>
                </a:solidFill>
                <a:latin typeface="Courier New" pitchFamily="49" charset="0"/>
              </a:rPr>
              <a:t> LOC                                  VARCHAR2(13)</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857224" y="142852"/>
            <a:ext cx="7299325" cy="1023939"/>
          </a:xfrm>
          <a:noFill/>
          <a:ln/>
        </p:spPr>
        <p:txBody>
          <a:bodyPr>
            <a:normAutofit fontScale="90000"/>
          </a:bodyPr>
          <a:lstStyle/>
          <a:p>
            <a:pPr algn="ctr"/>
            <a:r>
              <a:rPr lang="fr-FR" dirty="0"/>
              <a:t>Interrogation du </a:t>
            </a:r>
            <a:r>
              <a:rPr lang="fr-FR" dirty="0" smtClean="0"/>
              <a:t>dictionnaire </a:t>
            </a:r>
            <a:r>
              <a:rPr lang="fr-FR" dirty="0"/>
              <a:t/>
            </a:r>
            <a:br>
              <a:rPr lang="fr-FR" dirty="0"/>
            </a:br>
            <a:r>
              <a:rPr lang="fr-FR" dirty="0"/>
              <a:t>de </a:t>
            </a:r>
            <a:r>
              <a:rPr lang="fr-FR" dirty="0" smtClean="0"/>
              <a:t>données</a:t>
            </a:r>
            <a:endParaRPr lang="fr-FR" dirty="0"/>
          </a:p>
        </p:txBody>
      </p:sp>
      <p:sp>
        <p:nvSpPr>
          <p:cNvPr id="21507" name="Rectangle 3"/>
          <p:cNvSpPr>
            <a:spLocks noGrp="1" noChangeArrowheads="1"/>
          </p:cNvSpPr>
          <p:nvPr>
            <p:ph type="body" idx="1"/>
          </p:nvPr>
        </p:nvSpPr>
        <p:spPr bwMode="blackWhite">
          <a:xfrm>
            <a:off x="495300" y="1268413"/>
            <a:ext cx="8331200" cy="498475"/>
          </a:xfrm>
          <a:ln/>
        </p:spPr>
        <p:txBody>
          <a:bodyPr/>
          <a:lstStyle/>
          <a:p>
            <a:pPr lvl="1"/>
            <a:r>
              <a:rPr lang="fr-FR"/>
              <a:t>Décrire les tables appartenant à l'utilisateur.</a:t>
            </a:r>
          </a:p>
        </p:txBody>
      </p:sp>
      <p:sp>
        <p:nvSpPr>
          <p:cNvPr id="21508" name="Rectangle 4"/>
          <p:cNvSpPr>
            <a:spLocks noChangeArrowheads="1"/>
          </p:cNvSpPr>
          <p:nvPr/>
        </p:nvSpPr>
        <p:spPr bwMode="blackWhite">
          <a:xfrm>
            <a:off x="906463" y="3540125"/>
            <a:ext cx="7494587" cy="6540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92150" algn="l"/>
              </a:tabLst>
            </a:pPr>
            <a:endParaRPr lang="fr-FR" sz="1800">
              <a:solidFill>
                <a:srgbClr val="000000"/>
              </a:solidFill>
              <a:latin typeface="Courier New" pitchFamily="49" charset="0"/>
            </a:endParaRPr>
          </a:p>
          <a:p>
            <a:pPr algn="l">
              <a:lnSpc>
                <a:spcPct val="100000"/>
              </a:lnSpc>
              <a:spcBef>
                <a:spcPct val="0"/>
              </a:spcBef>
              <a:tabLst>
                <a:tab pos="692150" algn="l"/>
              </a:tabLst>
            </a:pPr>
            <a:endParaRPr lang="fr-FR" sz="1800">
              <a:solidFill>
                <a:srgbClr val="000000"/>
              </a:solidFill>
              <a:latin typeface="Courier New" pitchFamily="49" charset="0"/>
            </a:endParaRPr>
          </a:p>
          <a:p>
            <a:pPr algn="l">
              <a:lnSpc>
                <a:spcPct val="100000"/>
              </a:lnSpc>
              <a:spcBef>
                <a:spcPct val="0"/>
              </a:spcBef>
              <a:tabLst>
                <a:tab pos="692150" algn="l"/>
              </a:tabLst>
            </a:pPr>
            <a:endParaRPr lang="fr-FR" sz="1800">
              <a:solidFill>
                <a:srgbClr val="000000"/>
              </a:solidFill>
              <a:latin typeface="Courier New" pitchFamily="49" charset="0"/>
            </a:endParaRPr>
          </a:p>
        </p:txBody>
      </p:sp>
      <p:sp>
        <p:nvSpPr>
          <p:cNvPr id="21509" name="Rectangle 5"/>
          <p:cNvSpPr>
            <a:spLocks noChangeArrowheads="1"/>
          </p:cNvSpPr>
          <p:nvPr/>
        </p:nvSpPr>
        <p:spPr bwMode="blackWhite">
          <a:xfrm>
            <a:off x="906463" y="5310188"/>
            <a:ext cx="7494587" cy="58420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92150" algn="l"/>
              </a:tabLst>
            </a:pPr>
            <a:endParaRPr lang="fr-FR" sz="1800">
              <a:solidFill>
                <a:srgbClr val="000000"/>
              </a:solidFill>
              <a:latin typeface="Courier New" pitchFamily="49" charset="0"/>
            </a:endParaRPr>
          </a:p>
          <a:p>
            <a:pPr algn="l">
              <a:lnSpc>
                <a:spcPct val="100000"/>
              </a:lnSpc>
              <a:spcBef>
                <a:spcPct val="0"/>
              </a:spcBef>
              <a:tabLst>
                <a:tab pos="692150" algn="l"/>
              </a:tabLst>
            </a:pPr>
            <a:endParaRPr lang="fr-FR" sz="1800">
              <a:solidFill>
                <a:srgbClr val="000000"/>
              </a:solidFill>
              <a:latin typeface="Courier New" pitchFamily="49" charset="0"/>
            </a:endParaRPr>
          </a:p>
          <a:p>
            <a:pPr algn="l">
              <a:lnSpc>
                <a:spcPct val="100000"/>
              </a:lnSpc>
              <a:spcBef>
                <a:spcPct val="0"/>
              </a:spcBef>
              <a:tabLst>
                <a:tab pos="692150" algn="l"/>
              </a:tabLst>
            </a:pPr>
            <a:endParaRPr lang="fr-FR" sz="1800">
              <a:solidFill>
                <a:srgbClr val="000000"/>
              </a:solidFill>
              <a:latin typeface="Courier New" pitchFamily="49" charset="0"/>
            </a:endParaRPr>
          </a:p>
        </p:txBody>
      </p:sp>
      <p:sp>
        <p:nvSpPr>
          <p:cNvPr id="21510" name="Rectangle 6"/>
          <p:cNvSpPr>
            <a:spLocks noChangeArrowheads="1"/>
          </p:cNvSpPr>
          <p:nvPr/>
        </p:nvSpPr>
        <p:spPr bwMode="auto">
          <a:xfrm>
            <a:off x="709613" y="2362200"/>
            <a:ext cx="7747000" cy="1066800"/>
          </a:xfrm>
          <a:prstGeom prst="rect">
            <a:avLst/>
          </a:prstGeom>
          <a:noFill/>
          <a:ln w="9525">
            <a:noFill/>
            <a:miter lim="800000"/>
            <a:headEnd/>
            <a:tailEnd/>
          </a:ln>
          <a:effectLst>
            <a:outerShdw dist="53882" dir="2700000" algn="ctr" rotWithShape="0">
              <a:schemeClr val="bg2"/>
            </a:outerShdw>
          </a:effectLst>
        </p:spPr>
        <p:txBody>
          <a:bodyPr wrap="none" anchor="ctr"/>
          <a:lstStyle/>
          <a:p>
            <a:endParaRPr lang="fr-FR"/>
          </a:p>
        </p:txBody>
      </p:sp>
      <p:sp>
        <p:nvSpPr>
          <p:cNvPr id="21511" name="Rectangle 7"/>
          <p:cNvSpPr>
            <a:spLocks noChangeArrowheads="1"/>
          </p:cNvSpPr>
          <p:nvPr/>
        </p:nvSpPr>
        <p:spPr bwMode="auto">
          <a:xfrm>
            <a:off x="887413" y="4090988"/>
            <a:ext cx="7747000" cy="1066800"/>
          </a:xfrm>
          <a:prstGeom prst="rect">
            <a:avLst/>
          </a:prstGeom>
          <a:noFill/>
          <a:ln w="9525">
            <a:noFill/>
            <a:miter lim="800000"/>
            <a:headEnd/>
            <a:tailEnd/>
          </a:ln>
          <a:effectLst>
            <a:outerShdw dist="53882" dir="2700000" algn="ctr" rotWithShape="0">
              <a:schemeClr val="bg2"/>
            </a:outerShdw>
          </a:effectLst>
        </p:spPr>
        <p:txBody>
          <a:bodyPr wrap="none" anchor="ctr"/>
          <a:lstStyle/>
          <a:p>
            <a:endParaRPr lang="fr-FR"/>
          </a:p>
        </p:txBody>
      </p:sp>
      <p:sp>
        <p:nvSpPr>
          <p:cNvPr id="21512" name="Rectangle 8"/>
          <p:cNvSpPr>
            <a:spLocks noChangeArrowheads="1"/>
          </p:cNvSpPr>
          <p:nvPr/>
        </p:nvSpPr>
        <p:spPr bwMode="blackWhite">
          <a:xfrm>
            <a:off x="906463" y="1787525"/>
            <a:ext cx="7494587" cy="661988"/>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92150" algn="l"/>
                <a:tab pos="1200150" algn="l"/>
              </a:tabLst>
            </a:pPr>
            <a:endParaRPr lang="fr-FR" sz="1800">
              <a:solidFill>
                <a:srgbClr val="000000"/>
              </a:solidFill>
              <a:latin typeface="Courier New" pitchFamily="49" charset="0"/>
            </a:endParaRPr>
          </a:p>
          <a:p>
            <a:pPr algn="l">
              <a:lnSpc>
                <a:spcPct val="100000"/>
              </a:lnSpc>
              <a:spcBef>
                <a:spcPct val="0"/>
              </a:spcBef>
              <a:tabLst>
                <a:tab pos="692150" algn="l"/>
                <a:tab pos="1200150" algn="l"/>
              </a:tabLst>
            </a:pPr>
            <a:r>
              <a:rPr lang="fr-FR" sz="1800">
                <a:solidFill>
                  <a:srgbClr val="000000"/>
                </a:solidFill>
                <a:latin typeface="Courier New" pitchFamily="49" charset="0"/>
              </a:rPr>
              <a:t>  </a:t>
            </a:r>
          </a:p>
        </p:txBody>
      </p:sp>
      <p:sp>
        <p:nvSpPr>
          <p:cNvPr id="21513" name="Rectangle 9"/>
          <p:cNvSpPr>
            <a:spLocks noChangeArrowheads="1"/>
          </p:cNvSpPr>
          <p:nvPr/>
        </p:nvSpPr>
        <p:spPr bwMode="blackWhite">
          <a:xfrm>
            <a:off x="534988" y="2617788"/>
            <a:ext cx="8108978" cy="769892"/>
          </a:xfrm>
          <a:prstGeom prst="rect">
            <a:avLst/>
          </a:prstGeom>
          <a:ln/>
        </p:spPr>
        <p:txBody>
          <a:bodyPr vert="horz">
            <a:normAutofit/>
          </a:bodyPr>
          <a:lstStyle/>
          <a:p>
            <a:pPr marL="621792" lvl="1" indent="-228600" defTabSz="346075">
              <a:lnSpc>
                <a:spcPct val="95000"/>
              </a:lnSpc>
              <a:spcBef>
                <a:spcPts val="324"/>
              </a:spcBef>
              <a:buClr>
                <a:schemeClr val="accent1"/>
              </a:buClr>
              <a:buSzPct val="100000"/>
              <a:buFont typeface="Verdana"/>
              <a:buChar char="◦"/>
              <a:tabLst>
                <a:tab pos="571500" algn="l"/>
              </a:tabLst>
            </a:pPr>
            <a:r>
              <a:rPr lang="fr-FR" sz="2300"/>
              <a:t>Afficher les différents types d'objets appartenant à l'utilisateur.</a:t>
            </a:r>
          </a:p>
        </p:txBody>
      </p:sp>
      <p:sp>
        <p:nvSpPr>
          <p:cNvPr id="21514" name="Rectangle 10"/>
          <p:cNvSpPr>
            <a:spLocks noChangeArrowheads="1"/>
          </p:cNvSpPr>
          <p:nvPr/>
        </p:nvSpPr>
        <p:spPr bwMode="blackWhite">
          <a:xfrm>
            <a:off x="546100" y="4359275"/>
            <a:ext cx="8432800" cy="769892"/>
          </a:xfrm>
          <a:prstGeom prst="rect">
            <a:avLst/>
          </a:prstGeom>
          <a:ln/>
        </p:spPr>
        <p:txBody>
          <a:bodyPr vert="horz">
            <a:normAutofit/>
          </a:bodyPr>
          <a:lstStyle/>
          <a:p>
            <a:pPr marL="621792" lvl="1" indent="-228600" defTabSz="346075">
              <a:lnSpc>
                <a:spcPct val="95000"/>
              </a:lnSpc>
              <a:spcBef>
                <a:spcPts val="324"/>
              </a:spcBef>
              <a:buClr>
                <a:schemeClr val="accent1"/>
              </a:buClr>
              <a:buSzPct val="100000"/>
              <a:buFont typeface="Verdana"/>
              <a:buChar char="◦"/>
              <a:tabLst>
                <a:tab pos="571500" algn="l"/>
              </a:tabLst>
            </a:pPr>
            <a:r>
              <a:rPr lang="fr-FR" sz="2300"/>
              <a:t>Afficher les tables, les vues, les synonymes </a:t>
            </a:r>
            <a:br>
              <a:rPr lang="fr-FR" sz="2300"/>
            </a:br>
            <a:r>
              <a:rPr lang="fr-FR" sz="2300"/>
              <a:t>et les séquences appartenant à l'utilisateur.</a:t>
            </a:r>
          </a:p>
        </p:txBody>
      </p:sp>
      <p:grpSp>
        <p:nvGrpSpPr>
          <p:cNvPr id="2" name="Group 14"/>
          <p:cNvGrpSpPr>
            <a:grpSpLocks/>
          </p:cNvGrpSpPr>
          <p:nvPr/>
        </p:nvGrpSpPr>
        <p:grpSpPr bwMode="auto">
          <a:xfrm>
            <a:off x="2838450" y="2095500"/>
            <a:ext cx="1936750" cy="3778250"/>
            <a:chOff x="1788" y="1320"/>
            <a:chExt cx="1220" cy="2380"/>
          </a:xfrm>
        </p:grpSpPr>
        <p:sp>
          <p:nvSpPr>
            <p:cNvPr id="21515" name="Rectangle 11"/>
            <p:cNvSpPr>
              <a:spLocks noChangeArrowheads="1"/>
            </p:cNvSpPr>
            <p:nvPr/>
          </p:nvSpPr>
          <p:spPr bwMode="ltGray">
            <a:xfrm>
              <a:off x="1788" y="1320"/>
              <a:ext cx="1092" cy="204"/>
            </a:xfrm>
            <a:prstGeom prst="rect">
              <a:avLst/>
            </a:prstGeom>
            <a:solidFill>
              <a:srgbClr val="FF5050">
                <a:alpha val="50000"/>
              </a:srgbClr>
            </a:solidFill>
            <a:ln w="9525">
              <a:noFill/>
              <a:miter lim="800000"/>
              <a:headEnd/>
              <a:tailEnd/>
            </a:ln>
            <a:effectLst/>
          </p:spPr>
          <p:txBody>
            <a:bodyPr wrap="none" anchor="ctr"/>
            <a:lstStyle/>
            <a:p>
              <a:endParaRPr lang="fr-FR"/>
            </a:p>
          </p:txBody>
        </p:sp>
        <p:sp>
          <p:nvSpPr>
            <p:cNvPr id="21516" name="Rectangle 12"/>
            <p:cNvSpPr>
              <a:spLocks noChangeArrowheads="1"/>
            </p:cNvSpPr>
            <p:nvPr/>
          </p:nvSpPr>
          <p:spPr bwMode="ltGray">
            <a:xfrm>
              <a:off x="1788" y="2424"/>
              <a:ext cx="1188" cy="204"/>
            </a:xfrm>
            <a:prstGeom prst="rect">
              <a:avLst/>
            </a:prstGeom>
            <a:solidFill>
              <a:srgbClr val="FF5050">
                <a:alpha val="50000"/>
              </a:srgbClr>
            </a:solidFill>
            <a:ln w="9525">
              <a:noFill/>
              <a:miter lim="800000"/>
              <a:headEnd/>
              <a:tailEnd/>
            </a:ln>
            <a:effectLst/>
          </p:spPr>
          <p:txBody>
            <a:bodyPr wrap="none" anchor="ctr"/>
            <a:lstStyle/>
            <a:p>
              <a:endParaRPr lang="fr-FR"/>
            </a:p>
          </p:txBody>
        </p:sp>
        <p:sp>
          <p:nvSpPr>
            <p:cNvPr id="21517" name="Rectangle 13"/>
            <p:cNvSpPr>
              <a:spLocks noChangeArrowheads="1"/>
            </p:cNvSpPr>
            <p:nvPr/>
          </p:nvSpPr>
          <p:spPr bwMode="ltGray">
            <a:xfrm>
              <a:off x="1788" y="3496"/>
              <a:ext cx="1220" cy="204"/>
            </a:xfrm>
            <a:prstGeom prst="rect">
              <a:avLst/>
            </a:prstGeom>
            <a:solidFill>
              <a:srgbClr val="FF5050">
                <a:alpha val="50000"/>
              </a:srgbClr>
            </a:solidFill>
            <a:ln w="9525">
              <a:noFill/>
              <a:miter lim="800000"/>
              <a:headEnd/>
              <a:tailEnd/>
            </a:ln>
            <a:effectLst/>
          </p:spPr>
          <p:txBody>
            <a:bodyPr wrap="none" anchor="ctr"/>
            <a:lstStyle/>
            <a:p>
              <a:endParaRPr lang="fr-FR"/>
            </a:p>
          </p:txBody>
        </p:sp>
      </p:grpSp>
      <p:sp>
        <p:nvSpPr>
          <p:cNvPr id="21519" name="Rectangle 15"/>
          <p:cNvSpPr>
            <a:spLocks noChangeArrowheads="1"/>
          </p:cNvSpPr>
          <p:nvPr/>
        </p:nvSpPr>
        <p:spPr bwMode="blackWhite">
          <a:xfrm>
            <a:off x="1009650" y="1774825"/>
            <a:ext cx="7427913" cy="687388"/>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92150" algn="l"/>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SELECT</a:t>
            </a:r>
            <a:r>
              <a:rPr lang="fr-FR" sz="1800" b="1" dirty="0">
                <a:solidFill>
                  <a:srgbClr val="000000"/>
                </a:solidFill>
                <a:latin typeface="Courier New" pitchFamily="49" charset="0"/>
              </a:rPr>
              <a:t>	* </a:t>
            </a:r>
          </a:p>
          <a:p>
            <a:pPr algn="l">
              <a:lnSpc>
                <a:spcPct val="100000"/>
              </a:lnSpc>
              <a:spcBef>
                <a:spcPct val="0"/>
              </a:spcBef>
              <a:tabLst>
                <a:tab pos="692150" algn="l"/>
                <a:tab pos="1200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FROM</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user_tables</a:t>
            </a:r>
            <a:r>
              <a:rPr lang="fr-FR" sz="1800" b="1" dirty="0">
                <a:solidFill>
                  <a:srgbClr val="000000"/>
                </a:solidFill>
                <a:latin typeface="Courier New" pitchFamily="49" charset="0"/>
              </a:rPr>
              <a:t>;</a:t>
            </a:r>
          </a:p>
        </p:txBody>
      </p:sp>
      <p:sp>
        <p:nvSpPr>
          <p:cNvPr id="21520" name="Rectangle 16"/>
          <p:cNvSpPr>
            <a:spLocks noChangeArrowheads="1"/>
          </p:cNvSpPr>
          <p:nvPr/>
        </p:nvSpPr>
        <p:spPr bwMode="blackWhite">
          <a:xfrm>
            <a:off x="1023938" y="3543300"/>
            <a:ext cx="7427912" cy="679450"/>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92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SELECT</a:t>
            </a:r>
            <a:r>
              <a:rPr lang="fr-FR" sz="1800" b="1" dirty="0">
                <a:solidFill>
                  <a:srgbClr val="000000"/>
                </a:solidFill>
                <a:latin typeface="Courier New" pitchFamily="49" charset="0"/>
              </a:rPr>
              <a:t>	</a:t>
            </a:r>
            <a:r>
              <a:rPr lang="fr-FR" sz="1800" b="1" dirty="0">
                <a:solidFill>
                  <a:srgbClr val="FF0000"/>
                </a:solidFill>
                <a:latin typeface="Courier New" pitchFamily="49" charset="0"/>
              </a:rPr>
              <a:t>DISTINCT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object_type</a:t>
            </a:r>
            <a:r>
              <a:rPr lang="fr-FR" sz="1800" b="1" dirty="0">
                <a:solidFill>
                  <a:srgbClr val="000000"/>
                </a:solidFill>
                <a:latin typeface="Courier New" pitchFamily="49" charset="0"/>
              </a:rPr>
              <a:t> </a:t>
            </a:r>
          </a:p>
          <a:p>
            <a:pPr algn="l">
              <a:lnSpc>
                <a:spcPct val="100000"/>
              </a:lnSpc>
              <a:spcBef>
                <a:spcPct val="0"/>
              </a:spcBef>
              <a:tabLst>
                <a:tab pos="692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FROM</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user_objects</a:t>
            </a:r>
            <a:r>
              <a:rPr lang="fr-FR" sz="1800" b="1" dirty="0">
                <a:solidFill>
                  <a:srgbClr val="000000"/>
                </a:solidFill>
                <a:latin typeface="Courier New" pitchFamily="49" charset="0"/>
              </a:rPr>
              <a:t>;</a:t>
            </a:r>
          </a:p>
        </p:txBody>
      </p:sp>
      <p:sp>
        <p:nvSpPr>
          <p:cNvPr id="21521" name="Rectangle 17"/>
          <p:cNvSpPr>
            <a:spLocks noChangeArrowheads="1"/>
          </p:cNvSpPr>
          <p:nvPr/>
        </p:nvSpPr>
        <p:spPr bwMode="blackWhite">
          <a:xfrm>
            <a:off x="1023938" y="5297488"/>
            <a:ext cx="7473950" cy="609600"/>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92150" algn="l"/>
              </a:tabLst>
            </a:pPr>
            <a:r>
              <a:rPr lang="fr-FR" sz="1800" dirty="0">
                <a:solidFill>
                  <a:srgbClr val="000000"/>
                </a:solidFill>
                <a:latin typeface="Courier New" pitchFamily="49" charset="0"/>
              </a:rPr>
              <a:t>SQL&gt; </a:t>
            </a:r>
            <a:r>
              <a:rPr lang="fr-FR" sz="1800" b="1" dirty="0">
                <a:solidFill>
                  <a:srgbClr val="FF0000"/>
                </a:solidFill>
                <a:latin typeface="Courier New" pitchFamily="49" charset="0"/>
              </a:rPr>
              <a:t>SELECT</a:t>
            </a:r>
            <a:r>
              <a:rPr lang="fr-FR" sz="1800" dirty="0">
                <a:solidFill>
                  <a:srgbClr val="000000"/>
                </a:solidFill>
                <a:latin typeface="Courier New" pitchFamily="49" charset="0"/>
              </a:rPr>
              <a:t>	</a:t>
            </a:r>
            <a:r>
              <a:rPr lang="fr-FR" sz="1800" b="1" dirty="0">
                <a:solidFill>
                  <a:srgbClr val="000000"/>
                </a:solidFill>
                <a:latin typeface="Courier New" pitchFamily="49" charset="0"/>
              </a:rPr>
              <a:t>* </a:t>
            </a:r>
          </a:p>
          <a:p>
            <a:pPr algn="l">
              <a:lnSpc>
                <a:spcPct val="100000"/>
              </a:lnSpc>
              <a:spcBef>
                <a:spcPct val="0"/>
              </a:spcBef>
              <a:tabLst>
                <a:tab pos="692150" algn="l"/>
              </a:tabLst>
            </a:pPr>
            <a:r>
              <a:rPr lang="fr-FR" sz="1800" dirty="0">
                <a:solidFill>
                  <a:srgbClr val="000000"/>
                </a:solidFill>
                <a:latin typeface="Courier New" pitchFamily="49" charset="0"/>
              </a:rPr>
              <a:t>  2	</a:t>
            </a:r>
            <a:r>
              <a:rPr lang="fr-FR" sz="1800" b="1" dirty="0">
                <a:solidFill>
                  <a:srgbClr val="FF0000"/>
                </a:solidFill>
                <a:latin typeface="Courier New" pitchFamily="49" charset="0"/>
              </a:rPr>
              <a:t>FROM</a:t>
            </a:r>
            <a:r>
              <a:rPr lang="fr-FR" sz="1800" dirty="0">
                <a:solidFill>
                  <a:srgbClr val="000000"/>
                </a:solidFill>
                <a:latin typeface="Courier New" pitchFamily="49" charset="0"/>
              </a:rPr>
              <a:t>	</a:t>
            </a:r>
            <a:r>
              <a:rPr lang="fr-FR" sz="1800" b="1" dirty="0" err="1">
                <a:solidFill>
                  <a:srgbClr val="000000"/>
                </a:solidFill>
                <a:latin typeface="Courier New" pitchFamily="49" charset="0"/>
              </a:rPr>
              <a:t>user_catalog</a:t>
            </a:r>
            <a:r>
              <a:rPr lang="fr-FR" sz="1800" dirty="0">
                <a:solidFill>
                  <a:srgbClr val="000000"/>
                </a:solidFill>
                <a:latin typeface="Courier New" pitchFamily="49" charset="0"/>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blackWhite">
          <a:xfrm>
            <a:off x="696913" y="1085850"/>
            <a:ext cx="7494587" cy="4959350"/>
          </a:xfrm>
          <a:prstGeom prst="rect">
            <a:avLst/>
          </a:prstGeom>
          <a:solidFill>
            <a:srgbClr val="FFCC99"/>
          </a:solidFill>
          <a:ln w="25400">
            <a:solidFill>
              <a:srgbClr val="000000"/>
            </a:solidFill>
            <a:miter lim="800000"/>
            <a:headEnd/>
            <a:tailEnd/>
          </a:ln>
          <a:effectLst/>
        </p:spPr>
        <p:txBody>
          <a:bodyPr wrap="none" anchor="ctr"/>
          <a:lstStyle/>
          <a:p>
            <a:endParaRPr lang="fr-FR"/>
          </a:p>
        </p:txBody>
      </p:sp>
      <p:sp>
        <p:nvSpPr>
          <p:cNvPr id="23555" name="Rectangle 3"/>
          <p:cNvSpPr>
            <a:spLocks noGrp="1" noChangeArrowheads="1"/>
          </p:cNvSpPr>
          <p:nvPr>
            <p:ph type="title"/>
          </p:nvPr>
        </p:nvSpPr>
        <p:spPr>
          <a:xfrm>
            <a:off x="990600" y="33338"/>
            <a:ext cx="7299325" cy="881062"/>
          </a:xfrm>
          <a:noFill/>
          <a:ln/>
        </p:spPr>
        <p:txBody>
          <a:bodyPr/>
          <a:lstStyle/>
          <a:p>
            <a:r>
              <a:rPr lang="fr-FR" sz="3400"/>
              <a:t>Types de Données</a:t>
            </a:r>
          </a:p>
        </p:txBody>
      </p:sp>
      <p:sp>
        <p:nvSpPr>
          <p:cNvPr id="23556" name="Rectangle 4"/>
          <p:cNvSpPr>
            <a:spLocks noChangeArrowheads="1"/>
          </p:cNvSpPr>
          <p:nvPr/>
        </p:nvSpPr>
        <p:spPr bwMode="blackWhite">
          <a:xfrm>
            <a:off x="642910" y="1071547"/>
            <a:ext cx="7572428" cy="5148205"/>
          </a:xfrm>
          <a:prstGeom prst="rect">
            <a:avLst/>
          </a:prstGeom>
          <a:noFill/>
          <a:ln w="9525">
            <a:noFill/>
            <a:miter lim="800000"/>
            <a:headEnd/>
            <a:tailEnd/>
          </a:ln>
          <a:effectLst/>
        </p:spPr>
        <p:txBody>
          <a:bodyPr wrap="square" lIns="92075" tIns="46038" rIns="92075" bIns="46038">
            <a:spAutoFit/>
          </a:bodyPr>
          <a:lstStyle/>
          <a:p>
            <a:pPr algn="l">
              <a:lnSpc>
                <a:spcPct val="140000"/>
              </a:lnSpc>
              <a:tabLst>
                <a:tab pos="2684463" algn="l"/>
              </a:tabLst>
            </a:pPr>
            <a:r>
              <a:rPr lang="fr-FR" sz="1800" b="1" dirty="0">
                <a:solidFill>
                  <a:srgbClr val="000000"/>
                </a:solidFill>
                <a:latin typeface="Arial" pitchFamily="34" charset="0"/>
              </a:rPr>
              <a:t>Types de </a:t>
            </a:r>
            <a:r>
              <a:rPr lang="fr-FR" sz="1800" b="1" dirty="0" smtClean="0">
                <a:solidFill>
                  <a:srgbClr val="000000"/>
                </a:solidFill>
                <a:latin typeface="Arial" pitchFamily="34" charset="0"/>
              </a:rPr>
              <a:t>données</a:t>
            </a:r>
            <a:r>
              <a:rPr lang="fr-FR" sz="1800" b="1" dirty="0">
                <a:solidFill>
                  <a:srgbClr val="000000"/>
                </a:solidFill>
                <a:latin typeface="Arial" pitchFamily="34" charset="0"/>
              </a:rPr>
              <a:t>	Description</a:t>
            </a:r>
          </a:p>
          <a:p>
            <a:pPr algn="l">
              <a:lnSpc>
                <a:spcPct val="145000"/>
              </a:lnSpc>
              <a:tabLst>
                <a:tab pos="2684463" algn="l"/>
              </a:tabLst>
            </a:pPr>
            <a:r>
              <a:rPr lang="fr-FR" sz="1800" dirty="0" smtClean="0">
                <a:solidFill>
                  <a:srgbClr val="000000"/>
                </a:solidFill>
                <a:latin typeface="Arial" pitchFamily="34" charset="0"/>
              </a:rPr>
              <a:t>VARCHAR2(taille)</a:t>
            </a:r>
            <a:r>
              <a:rPr lang="fr-FR" sz="1800" dirty="0">
                <a:solidFill>
                  <a:srgbClr val="000000"/>
                </a:solidFill>
                <a:latin typeface="Arial" pitchFamily="34" charset="0"/>
              </a:rPr>
              <a:t>	Données caractères de longueur variable</a:t>
            </a:r>
          </a:p>
          <a:p>
            <a:pPr algn="l">
              <a:lnSpc>
                <a:spcPct val="140000"/>
              </a:lnSpc>
              <a:tabLst>
                <a:tab pos="2684463" algn="l"/>
              </a:tabLst>
            </a:pPr>
            <a:r>
              <a:rPr lang="fr-FR" sz="1800" dirty="0" smtClean="0">
                <a:solidFill>
                  <a:srgbClr val="000000"/>
                </a:solidFill>
                <a:latin typeface="Arial" pitchFamily="34" charset="0"/>
              </a:rPr>
              <a:t>CHAR(</a:t>
            </a:r>
            <a:r>
              <a:rPr lang="fr-FR" i="1" dirty="0" smtClean="0">
                <a:solidFill>
                  <a:srgbClr val="000000"/>
                </a:solidFill>
                <a:latin typeface="Arial" pitchFamily="34" charset="0"/>
              </a:rPr>
              <a:t>taille</a:t>
            </a:r>
            <a:r>
              <a:rPr lang="fr-FR" sz="1800" dirty="0" smtClean="0">
                <a:solidFill>
                  <a:srgbClr val="000000"/>
                </a:solidFill>
                <a:latin typeface="Arial" pitchFamily="34" charset="0"/>
              </a:rPr>
              <a:t>)  </a:t>
            </a:r>
            <a:r>
              <a:rPr lang="fr-FR" sz="1800" dirty="0">
                <a:solidFill>
                  <a:srgbClr val="000000"/>
                </a:solidFill>
                <a:latin typeface="Arial" pitchFamily="34" charset="0"/>
              </a:rPr>
              <a:t>	Données caractères de longueur fixe</a:t>
            </a:r>
          </a:p>
          <a:p>
            <a:pPr algn="l">
              <a:lnSpc>
                <a:spcPct val="200000"/>
              </a:lnSpc>
              <a:tabLst>
                <a:tab pos="2684463" algn="l"/>
              </a:tabLst>
            </a:pPr>
            <a:r>
              <a:rPr lang="fr-FR" sz="1800" dirty="0" smtClean="0">
                <a:solidFill>
                  <a:srgbClr val="000000"/>
                </a:solidFill>
                <a:latin typeface="Arial" pitchFamily="34" charset="0"/>
              </a:rPr>
              <a:t>NUMBER(</a:t>
            </a:r>
            <a:r>
              <a:rPr lang="fr-FR" sz="1800" i="1" dirty="0" err="1" smtClean="0">
                <a:solidFill>
                  <a:srgbClr val="000000"/>
                </a:solidFill>
                <a:latin typeface="Arial" pitchFamily="34" charset="0"/>
              </a:rPr>
              <a:t>p</a:t>
            </a:r>
            <a:r>
              <a:rPr lang="fr-FR" sz="1800" dirty="0" err="1" smtClean="0">
                <a:solidFill>
                  <a:srgbClr val="000000"/>
                </a:solidFill>
                <a:latin typeface="Arial" pitchFamily="34" charset="0"/>
              </a:rPr>
              <a:t>,</a:t>
            </a:r>
            <a:r>
              <a:rPr lang="fr-FR" sz="1800" i="1" dirty="0" err="1" smtClean="0">
                <a:solidFill>
                  <a:srgbClr val="000000"/>
                </a:solidFill>
                <a:latin typeface="Arial" pitchFamily="34" charset="0"/>
              </a:rPr>
              <a:t>s</a:t>
            </a:r>
            <a:r>
              <a:rPr lang="fr-FR" sz="1800" i="1" dirty="0">
                <a:solidFill>
                  <a:srgbClr val="000000"/>
                </a:solidFill>
                <a:latin typeface="Arial" pitchFamily="34" charset="0"/>
              </a:rPr>
              <a:t>)</a:t>
            </a:r>
            <a:r>
              <a:rPr lang="fr-FR" sz="1800" dirty="0">
                <a:solidFill>
                  <a:srgbClr val="000000"/>
                </a:solidFill>
                <a:latin typeface="Arial" pitchFamily="34" charset="0"/>
              </a:rPr>
              <a:t>  	Numérique de longueur variable</a:t>
            </a:r>
          </a:p>
          <a:p>
            <a:pPr algn="l">
              <a:lnSpc>
                <a:spcPct val="140000"/>
              </a:lnSpc>
              <a:tabLst>
                <a:tab pos="2684463" algn="l"/>
              </a:tabLst>
            </a:pPr>
            <a:r>
              <a:rPr lang="fr-FR" sz="1800" dirty="0">
                <a:solidFill>
                  <a:srgbClr val="000000"/>
                </a:solidFill>
                <a:latin typeface="Arial" pitchFamily="34" charset="0"/>
              </a:rPr>
              <a:t>DATE 	Valeurs de date et d'heure</a:t>
            </a:r>
          </a:p>
          <a:p>
            <a:pPr algn="l">
              <a:tabLst>
                <a:tab pos="2684463" algn="l"/>
              </a:tabLst>
            </a:pPr>
            <a:r>
              <a:rPr lang="fr-FR" sz="1800" dirty="0">
                <a:solidFill>
                  <a:srgbClr val="000000"/>
                </a:solidFill>
                <a:latin typeface="Arial" pitchFamily="34" charset="0"/>
              </a:rPr>
              <a:t>LONG 	Données caractères de longueur variable,		jusqu'à 2 giga-octets</a:t>
            </a:r>
          </a:p>
          <a:p>
            <a:pPr algn="l">
              <a:tabLst>
                <a:tab pos="2684463" algn="l"/>
              </a:tabLst>
            </a:pPr>
            <a:endParaRPr lang="fr-FR" sz="1800" dirty="0" smtClean="0">
              <a:solidFill>
                <a:srgbClr val="000000"/>
              </a:solidFill>
              <a:latin typeface="Arial" pitchFamily="34" charset="0"/>
            </a:endParaRPr>
          </a:p>
          <a:p>
            <a:pPr algn="l">
              <a:tabLst>
                <a:tab pos="2684463" algn="l"/>
              </a:tabLst>
            </a:pPr>
            <a:r>
              <a:rPr lang="fr-FR" sz="1800" dirty="0" smtClean="0">
                <a:solidFill>
                  <a:srgbClr val="000000"/>
                </a:solidFill>
                <a:latin typeface="Arial" pitchFamily="34" charset="0"/>
              </a:rPr>
              <a:t>CLOB</a:t>
            </a:r>
            <a:r>
              <a:rPr lang="fr-FR" sz="1800" dirty="0">
                <a:solidFill>
                  <a:srgbClr val="000000"/>
                </a:solidFill>
                <a:latin typeface="Arial" pitchFamily="34" charset="0"/>
              </a:rPr>
              <a:t>	</a:t>
            </a:r>
            <a:r>
              <a:rPr lang="fr-FR" dirty="0">
                <a:solidFill>
                  <a:srgbClr val="000000"/>
                </a:solidFill>
                <a:latin typeface="Arial" pitchFamily="34" charset="0"/>
              </a:rPr>
              <a:t>Données</a:t>
            </a:r>
            <a:r>
              <a:rPr lang="fr-FR" sz="1800" dirty="0">
                <a:solidFill>
                  <a:srgbClr val="000000"/>
                </a:solidFill>
                <a:latin typeface="Arial" pitchFamily="34" charset="0"/>
              </a:rPr>
              <a:t> caractères mono-octet, 			jusqu'à 4 giga-octets</a:t>
            </a:r>
          </a:p>
          <a:p>
            <a:pPr algn="l">
              <a:lnSpc>
                <a:spcPct val="140000"/>
              </a:lnSpc>
              <a:tabLst>
                <a:tab pos="2684463" algn="l"/>
              </a:tabLst>
            </a:pPr>
            <a:r>
              <a:rPr lang="fr-FR" sz="1800" dirty="0">
                <a:solidFill>
                  <a:srgbClr val="000000"/>
                </a:solidFill>
                <a:latin typeface="Arial" pitchFamily="34" charset="0"/>
              </a:rPr>
              <a:t>RAW et LONG RAW 	Binaire</a:t>
            </a:r>
          </a:p>
          <a:p>
            <a:pPr algn="l">
              <a:lnSpc>
                <a:spcPct val="140000"/>
              </a:lnSpc>
              <a:tabLst>
                <a:tab pos="2684463" algn="l"/>
              </a:tabLst>
            </a:pPr>
            <a:r>
              <a:rPr lang="fr-FR" sz="1800" dirty="0">
                <a:solidFill>
                  <a:srgbClr val="000000"/>
                </a:solidFill>
                <a:latin typeface="Arial" pitchFamily="34" charset="0"/>
              </a:rPr>
              <a:t>BLOB	Binaire, jusqu'à 4 giga-octets</a:t>
            </a:r>
          </a:p>
          <a:p>
            <a:pPr algn="l">
              <a:lnSpc>
                <a:spcPct val="140000"/>
              </a:lnSpc>
              <a:tabLst>
                <a:tab pos="2684463" algn="l"/>
              </a:tabLst>
            </a:pPr>
            <a:r>
              <a:rPr lang="fr-FR" sz="1800" dirty="0">
                <a:solidFill>
                  <a:srgbClr val="000000"/>
                </a:solidFill>
                <a:latin typeface="Arial" pitchFamily="34" charset="0"/>
              </a:rPr>
              <a:t>BFILE	</a:t>
            </a:r>
            <a:r>
              <a:rPr lang="fr-FR" sz="1800" dirty="0" smtClean="0">
                <a:solidFill>
                  <a:srgbClr val="000000"/>
                </a:solidFill>
                <a:latin typeface="Arial" pitchFamily="34" charset="0"/>
              </a:rPr>
              <a:t>Binaire</a:t>
            </a:r>
            <a:r>
              <a:rPr lang="fr-FR" sz="1800" dirty="0">
                <a:solidFill>
                  <a:srgbClr val="000000"/>
                </a:solidFill>
                <a:latin typeface="Arial" pitchFamily="34" charset="0"/>
              </a:rPr>
              <a:t>, stocké dans un fichier 			externe, jusqu'à 4 giga-octets</a:t>
            </a:r>
          </a:p>
        </p:txBody>
      </p:sp>
      <p:sp>
        <p:nvSpPr>
          <p:cNvPr id="23557" name="Line 5"/>
          <p:cNvSpPr>
            <a:spLocks noChangeShapeType="1"/>
          </p:cNvSpPr>
          <p:nvPr/>
        </p:nvSpPr>
        <p:spPr bwMode="auto">
          <a:xfrm>
            <a:off x="685800" y="2003425"/>
            <a:ext cx="7505700" cy="0"/>
          </a:xfrm>
          <a:prstGeom prst="line">
            <a:avLst/>
          </a:prstGeom>
          <a:noFill/>
          <a:ln w="12700">
            <a:solidFill>
              <a:srgbClr val="000000"/>
            </a:solidFill>
            <a:round/>
            <a:headEnd type="none" w="sm" len="sm"/>
            <a:tailEnd type="none" w="sm" len="sm"/>
          </a:ln>
          <a:effectLst/>
        </p:spPr>
        <p:txBody>
          <a:bodyPr/>
          <a:lstStyle/>
          <a:p>
            <a:endParaRPr lang="fr-FR"/>
          </a:p>
        </p:txBody>
      </p:sp>
      <p:sp>
        <p:nvSpPr>
          <p:cNvPr id="23558" name="Line 6"/>
          <p:cNvSpPr>
            <a:spLocks noChangeShapeType="1"/>
          </p:cNvSpPr>
          <p:nvPr/>
        </p:nvSpPr>
        <p:spPr bwMode="auto">
          <a:xfrm>
            <a:off x="660400" y="1587500"/>
            <a:ext cx="7572375" cy="4763"/>
          </a:xfrm>
          <a:prstGeom prst="line">
            <a:avLst/>
          </a:prstGeom>
          <a:noFill/>
          <a:ln w="50800">
            <a:solidFill>
              <a:srgbClr val="000000"/>
            </a:solidFill>
            <a:round/>
            <a:headEnd type="none" w="sm" len="sm"/>
            <a:tailEnd type="none" w="sm" len="sm"/>
          </a:ln>
          <a:effectLst/>
        </p:spPr>
        <p:txBody>
          <a:bodyPr/>
          <a:lstStyle/>
          <a:p>
            <a:endParaRPr lang="fr-FR"/>
          </a:p>
        </p:txBody>
      </p:sp>
      <p:sp>
        <p:nvSpPr>
          <p:cNvPr id="23559" name="Line 7"/>
          <p:cNvSpPr>
            <a:spLocks noChangeShapeType="1"/>
          </p:cNvSpPr>
          <p:nvPr/>
        </p:nvSpPr>
        <p:spPr bwMode="auto">
          <a:xfrm flipH="1" flipV="1">
            <a:off x="3327400" y="1104900"/>
            <a:ext cx="6350" cy="4991100"/>
          </a:xfrm>
          <a:prstGeom prst="line">
            <a:avLst/>
          </a:prstGeom>
          <a:noFill/>
          <a:ln w="12700">
            <a:solidFill>
              <a:srgbClr val="000000"/>
            </a:solidFill>
            <a:round/>
            <a:headEnd type="none" w="sm" len="sm"/>
            <a:tailEnd type="none" w="sm" len="sm"/>
          </a:ln>
          <a:effectLst/>
        </p:spPr>
        <p:txBody>
          <a:bodyPr/>
          <a:lstStyle/>
          <a:p>
            <a:endParaRPr lang="fr-FR"/>
          </a:p>
        </p:txBody>
      </p:sp>
      <p:sp>
        <p:nvSpPr>
          <p:cNvPr id="23560" name="Line 8"/>
          <p:cNvSpPr>
            <a:spLocks noChangeShapeType="1"/>
          </p:cNvSpPr>
          <p:nvPr/>
        </p:nvSpPr>
        <p:spPr bwMode="auto">
          <a:xfrm>
            <a:off x="685800" y="2435225"/>
            <a:ext cx="7543800" cy="0"/>
          </a:xfrm>
          <a:prstGeom prst="line">
            <a:avLst/>
          </a:prstGeom>
          <a:noFill/>
          <a:ln w="12700">
            <a:solidFill>
              <a:srgbClr val="000000"/>
            </a:solidFill>
            <a:round/>
            <a:headEnd type="none" w="sm" len="sm"/>
            <a:tailEnd type="none" w="sm" len="sm"/>
          </a:ln>
          <a:effectLst/>
        </p:spPr>
        <p:txBody>
          <a:bodyPr/>
          <a:lstStyle/>
          <a:p>
            <a:endParaRPr lang="fr-FR"/>
          </a:p>
        </p:txBody>
      </p:sp>
      <p:sp>
        <p:nvSpPr>
          <p:cNvPr id="23561" name="Line 9"/>
          <p:cNvSpPr>
            <a:spLocks noChangeShapeType="1"/>
          </p:cNvSpPr>
          <p:nvPr/>
        </p:nvSpPr>
        <p:spPr bwMode="auto">
          <a:xfrm>
            <a:off x="698500" y="2840038"/>
            <a:ext cx="7518400" cy="4762"/>
          </a:xfrm>
          <a:prstGeom prst="line">
            <a:avLst/>
          </a:prstGeom>
          <a:noFill/>
          <a:ln w="12700">
            <a:solidFill>
              <a:srgbClr val="000000"/>
            </a:solidFill>
            <a:round/>
            <a:headEnd type="none" w="sm" len="sm"/>
            <a:tailEnd type="none" w="sm" len="sm"/>
          </a:ln>
          <a:effectLst/>
        </p:spPr>
        <p:txBody>
          <a:bodyPr/>
          <a:lstStyle/>
          <a:p>
            <a:endParaRPr lang="fr-FR"/>
          </a:p>
        </p:txBody>
      </p:sp>
      <p:sp>
        <p:nvSpPr>
          <p:cNvPr id="23562" name="Line 10"/>
          <p:cNvSpPr>
            <a:spLocks noChangeShapeType="1"/>
          </p:cNvSpPr>
          <p:nvPr/>
        </p:nvSpPr>
        <p:spPr bwMode="auto">
          <a:xfrm flipV="1">
            <a:off x="698500" y="3251200"/>
            <a:ext cx="7518400" cy="6350"/>
          </a:xfrm>
          <a:prstGeom prst="line">
            <a:avLst/>
          </a:prstGeom>
          <a:noFill/>
          <a:ln w="12700">
            <a:solidFill>
              <a:srgbClr val="000000"/>
            </a:solidFill>
            <a:round/>
            <a:headEnd type="none" w="sm" len="sm"/>
            <a:tailEnd type="none" w="sm" len="sm"/>
          </a:ln>
          <a:effectLst/>
        </p:spPr>
        <p:txBody>
          <a:bodyPr/>
          <a:lstStyle/>
          <a:p>
            <a:endParaRPr lang="fr-FR"/>
          </a:p>
        </p:txBody>
      </p:sp>
      <p:sp>
        <p:nvSpPr>
          <p:cNvPr id="23563" name="Line 11"/>
          <p:cNvSpPr>
            <a:spLocks noChangeShapeType="1"/>
          </p:cNvSpPr>
          <p:nvPr/>
        </p:nvSpPr>
        <p:spPr bwMode="auto">
          <a:xfrm>
            <a:off x="673100" y="3876675"/>
            <a:ext cx="7531100" cy="0"/>
          </a:xfrm>
          <a:prstGeom prst="line">
            <a:avLst/>
          </a:prstGeom>
          <a:noFill/>
          <a:ln w="12700">
            <a:solidFill>
              <a:srgbClr val="000000"/>
            </a:solidFill>
            <a:round/>
            <a:headEnd type="none" w="sm" len="sm"/>
            <a:tailEnd type="none" w="sm" len="sm"/>
          </a:ln>
          <a:effectLst/>
        </p:spPr>
        <p:txBody>
          <a:bodyPr/>
          <a:lstStyle/>
          <a:p>
            <a:endParaRPr lang="fr-FR"/>
          </a:p>
        </p:txBody>
      </p:sp>
      <p:sp>
        <p:nvSpPr>
          <p:cNvPr id="23564" name="Line 12"/>
          <p:cNvSpPr>
            <a:spLocks noChangeShapeType="1"/>
          </p:cNvSpPr>
          <p:nvPr/>
        </p:nvSpPr>
        <p:spPr bwMode="auto">
          <a:xfrm>
            <a:off x="685800" y="4559300"/>
            <a:ext cx="7546975" cy="4763"/>
          </a:xfrm>
          <a:prstGeom prst="line">
            <a:avLst/>
          </a:prstGeom>
          <a:noFill/>
          <a:ln w="12700">
            <a:solidFill>
              <a:srgbClr val="000000"/>
            </a:solidFill>
            <a:round/>
            <a:headEnd type="none" w="sm" len="sm"/>
            <a:tailEnd type="none" w="sm" len="sm"/>
          </a:ln>
          <a:effectLst/>
        </p:spPr>
        <p:txBody>
          <a:bodyPr/>
          <a:lstStyle/>
          <a:p>
            <a:endParaRPr lang="fr-FR"/>
          </a:p>
        </p:txBody>
      </p:sp>
      <p:sp>
        <p:nvSpPr>
          <p:cNvPr id="23565" name="Line 13"/>
          <p:cNvSpPr>
            <a:spLocks noChangeShapeType="1"/>
          </p:cNvSpPr>
          <p:nvPr/>
        </p:nvSpPr>
        <p:spPr bwMode="auto">
          <a:xfrm>
            <a:off x="685800" y="5002213"/>
            <a:ext cx="7546975" cy="0"/>
          </a:xfrm>
          <a:prstGeom prst="line">
            <a:avLst/>
          </a:prstGeom>
          <a:noFill/>
          <a:ln w="12700">
            <a:solidFill>
              <a:srgbClr val="000000"/>
            </a:solidFill>
            <a:round/>
            <a:headEnd type="none" w="sm" len="sm"/>
            <a:tailEnd type="none" w="sm" len="sm"/>
          </a:ln>
          <a:effectLst/>
        </p:spPr>
        <p:txBody>
          <a:bodyPr/>
          <a:lstStyle/>
          <a:p>
            <a:endParaRPr lang="fr-FR"/>
          </a:p>
        </p:txBody>
      </p:sp>
      <p:sp>
        <p:nvSpPr>
          <p:cNvPr id="23566" name="Line 14"/>
          <p:cNvSpPr>
            <a:spLocks noChangeShapeType="1"/>
          </p:cNvSpPr>
          <p:nvPr/>
        </p:nvSpPr>
        <p:spPr bwMode="auto">
          <a:xfrm>
            <a:off x="685800" y="5421313"/>
            <a:ext cx="7546975" cy="0"/>
          </a:xfrm>
          <a:prstGeom prst="line">
            <a:avLst/>
          </a:prstGeom>
          <a:noFill/>
          <a:ln w="12700">
            <a:solidFill>
              <a:srgbClr val="000000"/>
            </a:solidFill>
            <a:round/>
            <a:headEnd type="none" w="sm" len="sm"/>
            <a:tailEnd type="none" w="sm" len="sm"/>
          </a:ln>
          <a:effectLst/>
        </p:spPr>
        <p:txBody>
          <a:bodyPr/>
          <a:lstStyle/>
          <a:p>
            <a:endParaRPr lang="fr-FR"/>
          </a:p>
        </p:txBody>
      </p:sp>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otonde">
  <a:themeElements>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Rotond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Rotond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1461</TotalTime>
  <Words>4453</Words>
  <Application>Microsoft Office PowerPoint</Application>
  <PresentationFormat>Affichage à l'écran (4:3)</PresentationFormat>
  <Paragraphs>716</Paragraphs>
  <Slides>38</Slides>
  <Notes>37</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38</vt:i4>
      </vt:variant>
    </vt:vector>
  </HeadingPairs>
  <TitlesOfParts>
    <vt:vector size="40" baseType="lpstr">
      <vt:lpstr>Rotonde</vt:lpstr>
      <vt:lpstr>Document</vt:lpstr>
      <vt:lpstr>Bases de Données Avancées </vt:lpstr>
      <vt:lpstr>Objets d'une Base de données</vt:lpstr>
      <vt:lpstr>Conventions de Dénomination</vt:lpstr>
      <vt:lpstr>L’ordre CREATE TABLE</vt:lpstr>
      <vt:lpstr>Références aux Tables d'un autre utilisateur</vt:lpstr>
      <vt:lpstr>L‘option DEFAULT</vt:lpstr>
      <vt:lpstr>Création de Tables</vt:lpstr>
      <vt:lpstr>Interrogation du dictionnaire  de données</vt:lpstr>
      <vt:lpstr>Types de Données</vt:lpstr>
      <vt:lpstr>Création d'une table au moyen d'une sous-interrogation</vt:lpstr>
      <vt:lpstr>Création d'une table au moyen d'une sous-interrogation</vt:lpstr>
      <vt:lpstr>L'ordre ALTER TABLE</vt:lpstr>
      <vt:lpstr>Ajout de Colonnes</vt:lpstr>
      <vt:lpstr>Modification de Colonnes</vt:lpstr>
      <vt:lpstr>Modification de colonnes</vt:lpstr>
      <vt:lpstr>Suppression de Tables</vt:lpstr>
      <vt:lpstr>Modification du Nom d'un Objet</vt:lpstr>
      <vt:lpstr>Vider une Table</vt:lpstr>
      <vt:lpstr>Les  Contraintes</vt:lpstr>
      <vt:lpstr>Conventions Applicables  aux Contraintes</vt:lpstr>
      <vt:lpstr>Les Contraintes</vt:lpstr>
      <vt:lpstr>Les Contraintes</vt:lpstr>
      <vt:lpstr>La Contrainte NOT NULL</vt:lpstr>
      <vt:lpstr>La Contrainte de Clé UNIQUE</vt:lpstr>
      <vt:lpstr>La Contrainte de Clé UNIQUE</vt:lpstr>
      <vt:lpstr>La Contrainte PRIMARY KEY</vt:lpstr>
      <vt:lpstr>La Contrainte PRIMARY KEY</vt:lpstr>
      <vt:lpstr>La Contrainte FOREIGN KEY</vt:lpstr>
      <vt:lpstr>La Contrainte FOREIGN KEY</vt:lpstr>
      <vt:lpstr>Mots-clés Associés à la Contrainte FOREIGN KEY</vt:lpstr>
      <vt:lpstr>La Contrainte CHECK</vt:lpstr>
      <vt:lpstr>Ajout d'une Contrainte</vt:lpstr>
      <vt:lpstr>Ajout d'une Contrainte</vt:lpstr>
      <vt:lpstr>Suppression d'une Contrainte</vt:lpstr>
      <vt:lpstr>Désactivation de Contraintes</vt:lpstr>
      <vt:lpstr>Activation de Contraintes</vt:lpstr>
      <vt:lpstr>Vérification des Contraintes</vt:lpstr>
      <vt:lpstr>Affichage des Colonnes Associées aux Contraintes</vt:lpstr>
    </vt:vector>
  </TitlesOfParts>
  <Company>Your Company Name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Bases de Données Avancées</dc:title>
  <dc:creator>zouhri mohammed</dc:creator>
  <cp:lastModifiedBy>2016</cp:lastModifiedBy>
  <cp:revision>238</cp:revision>
  <dcterms:created xsi:type="dcterms:W3CDTF">2011-09-26T13:45:29Z</dcterms:created>
  <dcterms:modified xsi:type="dcterms:W3CDTF">2018-04-09T08:25:06Z</dcterms:modified>
</cp:coreProperties>
</file>