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19"/>
  </p:notesMasterIdLst>
  <p:sldIdLst>
    <p:sldId id="668" r:id="rId5"/>
    <p:sldId id="396" r:id="rId6"/>
    <p:sldId id="669" r:id="rId7"/>
    <p:sldId id="674" r:id="rId8"/>
    <p:sldId id="677" r:id="rId9"/>
    <p:sldId id="679" r:id="rId10"/>
    <p:sldId id="676" r:id="rId11"/>
    <p:sldId id="670" r:id="rId12"/>
    <p:sldId id="684" r:id="rId13"/>
    <p:sldId id="685" r:id="rId14"/>
    <p:sldId id="686" r:id="rId15"/>
    <p:sldId id="687" r:id="rId16"/>
    <p:sldId id="688" r:id="rId17"/>
    <p:sldId id="689" r:id="rId18"/>
    <p:sldId id="671" r:id="rId19"/>
    <p:sldId id="546" r:id="rId20"/>
    <p:sldId id="547" r:id="rId21"/>
    <p:sldId id="548" r:id="rId22"/>
    <p:sldId id="549" r:id="rId23"/>
    <p:sldId id="551" r:id="rId24"/>
    <p:sldId id="680" r:id="rId25"/>
    <p:sldId id="681" r:id="rId26"/>
    <p:sldId id="682" r:id="rId27"/>
    <p:sldId id="683"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645" r:id="rId44"/>
    <p:sldId id="647" r:id="rId45"/>
    <p:sldId id="648" r:id="rId46"/>
    <p:sldId id="649" r:id="rId47"/>
    <p:sldId id="650" r:id="rId48"/>
    <p:sldId id="651" r:id="rId49"/>
    <p:sldId id="652" r:id="rId50"/>
    <p:sldId id="653" r:id="rId51"/>
    <p:sldId id="654" r:id="rId52"/>
    <p:sldId id="655" r:id="rId53"/>
    <p:sldId id="658" r:id="rId54"/>
    <p:sldId id="659" r:id="rId55"/>
    <p:sldId id="660" r:id="rId56"/>
    <p:sldId id="661" r:id="rId57"/>
    <p:sldId id="662" r:id="rId58"/>
    <p:sldId id="663" r:id="rId59"/>
    <p:sldId id="664" r:id="rId60"/>
    <p:sldId id="665" r:id="rId61"/>
    <p:sldId id="667" r:id="rId62"/>
    <p:sldId id="393" r:id="rId63"/>
    <p:sldId id="644" r:id="rId64"/>
    <p:sldId id="394" r:id="rId65"/>
    <p:sldId id="690" r:id="rId66"/>
    <p:sldId id="691" r:id="rId67"/>
    <p:sldId id="692" r:id="rId68"/>
    <p:sldId id="693" r:id="rId69"/>
    <p:sldId id="694" r:id="rId70"/>
    <p:sldId id="695" r:id="rId71"/>
    <p:sldId id="696" r:id="rId72"/>
    <p:sldId id="697" r:id="rId73"/>
    <p:sldId id="698" r:id="rId74"/>
    <p:sldId id="699" r:id="rId75"/>
    <p:sldId id="700" r:id="rId76"/>
    <p:sldId id="701" r:id="rId77"/>
    <p:sldId id="702" r:id="rId78"/>
    <p:sldId id="703" r:id="rId79"/>
    <p:sldId id="704" r:id="rId80"/>
    <p:sldId id="706" r:id="rId81"/>
    <p:sldId id="716" r:id="rId82"/>
    <p:sldId id="705" r:id="rId83"/>
    <p:sldId id="717" r:id="rId84"/>
    <p:sldId id="718" r:id="rId85"/>
    <p:sldId id="707" r:id="rId86"/>
    <p:sldId id="710" r:id="rId87"/>
    <p:sldId id="711" r:id="rId88"/>
    <p:sldId id="708" r:id="rId89"/>
    <p:sldId id="719" r:id="rId90"/>
    <p:sldId id="709" r:id="rId91"/>
    <p:sldId id="713" r:id="rId92"/>
    <p:sldId id="714" r:id="rId93"/>
    <p:sldId id="715" r:id="rId94"/>
    <p:sldId id="720" r:id="rId95"/>
    <p:sldId id="721" r:id="rId96"/>
    <p:sldId id="722" r:id="rId97"/>
    <p:sldId id="723" r:id="rId98"/>
    <p:sldId id="724" r:id="rId99"/>
    <p:sldId id="725" r:id="rId100"/>
    <p:sldId id="726" r:id="rId101"/>
    <p:sldId id="727" r:id="rId102"/>
    <p:sldId id="728" r:id="rId103"/>
    <p:sldId id="729" r:id="rId104"/>
    <p:sldId id="730" r:id="rId105"/>
    <p:sldId id="731" r:id="rId106"/>
    <p:sldId id="732" r:id="rId107"/>
    <p:sldId id="734" r:id="rId108"/>
    <p:sldId id="735" r:id="rId109"/>
    <p:sldId id="736" r:id="rId110"/>
    <p:sldId id="737" r:id="rId111"/>
    <p:sldId id="738" r:id="rId112"/>
    <p:sldId id="739" r:id="rId113"/>
    <p:sldId id="740" r:id="rId114"/>
    <p:sldId id="741" r:id="rId115"/>
    <p:sldId id="742" r:id="rId116"/>
    <p:sldId id="743" r:id="rId117"/>
    <p:sldId id="733" r:id="rId1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eyrau" initials="m" lastIdx="5" clrIdx="0"/>
  <p:cmAuthor id="1" name="admin" initials="a" lastIdx="1"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8" autoAdjust="0"/>
    <p:restoredTop sz="94533" autoAdjust="0"/>
  </p:normalViewPr>
  <p:slideViewPr>
    <p:cSldViewPr>
      <p:cViewPr varScale="1">
        <p:scale>
          <a:sx n="68" d="100"/>
          <a:sy n="68" d="100"/>
        </p:scale>
        <p:origin x="1746" y="78"/>
      </p:cViewPr>
      <p:guideLst>
        <p:guide orient="horz" pos="2160"/>
        <p:guide pos="2880"/>
      </p:guideLst>
    </p:cSldViewPr>
  </p:slideViewPr>
  <p:notesTextViewPr>
    <p:cViewPr>
      <p:scale>
        <a:sx n="1" d="1"/>
        <a:sy n="1" d="1"/>
      </p:scale>
      <p:origin x="0" y="0"/>
    </p:cViewPr>
  </p:notesTextViewPr>
  <p:sorterViewPr>
    <p:cViewPr>
      <p:scale>
        <a:sx n="100" d="100"/>
        <a:sy n="100" d="100"/>
      </p:scale>
      <p:origin x="0" y="132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9T22:02:55.837"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804B-CC0C-4E61-99BA-243EDDF49F96}" type="datetimeFigureOut">
              <a:rPr lang="fr-FR" smtClean="0"/>
              <a:t>19/03/2020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9E15F-90ED-40D4-BDF0-7FBEFFB2A4E5}" type="slidenum">
              <a:rPr lang="fr-FR" smtClean="0"/>
              <a:t>‹N°›</a:t>
            </a:fld>
            <a:endParaRPr lang="fr-FR"/>
          </a:p>
        </p:txBody>
      </p:sp>
    </p:spTree>
    <p:extLst>
      <p:ext uri="{BB962C8B-B14F-4D97-AF65-F5344CB8AC3E}">
        <p14:creationId xmlns:p14="http://schemas.microsoft.com/office/powerpoint/2010/main" val="81056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F62D4CA-EF5D-4672-BD5D-BA7641AE18BA}" type="slidenum">
              <a:rPr lang="fr-FR" smtClean="0"/>
              <a:pPr eaLnBrk="1" fontAlgn="base" hangingPunct="1">
                <a:spcBef>
                  <a:spcPct val="0"/>
                </a:spcBef>
                <a:spcAft>
                  <a:spcPct val="0"/>
                </a:spcAft>
              </a:pPr>
              <a:t>2</a:t>
            </a:fld>
            <a:endParaRPr lang="fr-FR" smtClean="0"/>
          </a:p>
        </p:txBody>
      </p:sp>
    </p:spTree>
    <p:extLst>
      <p:ext uri="{BB962C8B-B14F-4D97-AF65-F5344CB8AC3E}">
        <p14:creationId xmlns:p14="http://schemas.microsoft.com/office/powerpoint/2010/main" val="118316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483624BC-0236-42EA-8E60-70194F37F1B9}" type="slidenum">
              <a:rPr lang="fr-FR" sz="1200"/>
              <a:pPr eaLnBrk="1" hangingPunct="1"/>
              <a:t>28</a:t>
            </a:fld>
            <a:endParaRPr lang="fr-FR" sz="1200"/>
          </a:p>
        </p:txBody>
      </p:sp>
    </p:spTree>
    <p:extLst>
      <p:ext uri="{BB962C8B-B14F-4D97-AF65-F5344CB8AC3E}">
        <p14:creationId xmlns:p14="http://schemas.microsoft.com/office/powerpoint/2010/main" val="221779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B3AE892F-2B88-45D3-8A29-4A126E6B3DA9}" type="slidenum">
              <a:rPr lang="fr-FR" sz="1200"/>
              <a:pPr eaLnBrk="1" hangingPunct="1"/>
              <a:t>29</a:t>
            </a:fld>
            <a:endParaRPr lang="fr-FR" sz="1200"/>
          </a:p>
        </p:txBody>
      </p:sp>
    </p:spTree>
    <p:extLst>
      <p:ext uri="{BB962C8B-B14F-4D97-AF65-F5344CB8AC3E}">
        <p14:creationId xmlns:p14="http://schemas.microsoft.com/office/powerpoint/2010/main" val="128496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F046285A-C119-4B28-918A-BB65539919EC}" type="slidenum">
              <a:rPr lang="fr-FR" sz="1200"/>
              <a:pPr eaLnBrk="1" hangingPunct="1"/>
              <a:t>30</a:t>
            </a:fld>
            <a:endParaRPr lang="fr-FR" sz="1200"/>
          </a:p>
        </p:txBody>
      </p:sp>
    </p:spTree>
    <p:extLst>
      <p:ext uri="{BB962C8B-B14F-4D97-AF65-F5344CB8AC3E}">
        <p14:creationId xmlns:p14="http://schemas.microsoft.com/office/powerpoint/2010/main" val="56588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A7DF3F1B-2DD6-4CC4-A0E1-FCCEC2213A4A}" type="slidenum">
              <a:rPr lang="fr-FR" sz="1200"/>
              <a:pPr eaLnBrk="1" hangingPunct="1"/>
              <a:t>31</a:t>
            </a:fld>
            <a:endParaRPr lang="fr-FR" sz="1200"/>
          </a:p>
        </p:txBody>
      </p:sp>
    </p:spTree>
    <p:extLst>
      <p:ext uri="{BB962C8B-B14F-4D97-AF65-F5344CB8AC3E}">
        <p14:creationId xmlns:p14="http://schemas.microsoft.com/office/powerpoint/2010/main" val="51775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6B5CF584-A383-42C5-BF28-6A7470913085}" type="slidenum">
              <a:rPr lang="fr-FR" sz="1200"/>
              <a:pPr eaLnBrk="1" hangingPunct="1"/>
              <a:t>32</a:t>
            </a:fld>
            <a:endParaRPr lang="fr-FR" sz="1200"/>
          </a:p>
        </p:txBody>
      </p:sp>
    </p:spTree>
    <p:extLst>
      <p:ext uri="{BB962C8B-B14F-4D97-AF65-F5344CB8AC3E}">
        <p14:creationId xmlns:p14="http://schemas.microsoft.com/office/powerpoint/2010/main" val="171671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844B28A9-2BAC-43CD-841A-4C07DE0CB5D5}" type="slidenum">
              <a:rPr lang="fr-FR" sz="1200"/>
              <a:pPr eaLnBrk="1" hangingPunct="1"/>
              <a:t>33</a:t>
            </a:fld>
            <a:endParaRPr lang="fr-FR" sz="1200"/>
          </a:p>
        </p:txBody>
      </p:sp>
    </p:spTree>
    <p:extLst>
      <p:ext uri="{BB962C8B-B14F-4D97-AF65-F5344CB8AC3E}">
        <p14:creationId xmlns:p14="http://schemas.microsoft.com/office/powerpoint/2010/main" val="404154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BEB71FC1-A7C4-4DFF-9CA8-77E7DBDA8B85}" type="slidenum">
              <a:rPr lang="fr-FR" sz="1200"/>
              <a:pPr eaLnBrk="1" hangingPunct="1"/>
              <a:t>34</a:t>
            </a:fld>
            <a:endParaRPr lang="fr-FR" sz="1200"/>
          </a:p>
        </p:txBody>
      </p:sp>
    </p:spTree>
    <p:extLst>
      <p:ext uri="{BB962C8B-B14F-4D97-AF65-F5344CB8AC3E}">
        <p14:creationId xmlns:p14="http://schemas.microsoft.com/office/powerpoint/2010/main" val="161541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7266A4F6-FE6D-4269-BEB5-5793460A706E}" type="slidenum">
              <a:rPr lang="fr-FR" sz="1200"/>
              <a:pPr eaLnBrk="1" hangingPunct="1"/>
              <a:t>35</a:t>
            </a:fld>
            <a:endParaRPr lang="fr-FR" sz="1200"/>
          </a:p>
        </p:txBody>
      </p:sp>
    </p:spTree>
    <p:extLst>
      <p:ext uri="{BB962C8B-B14F-4D97-AF65-F5344CB8AC3E}">
        <p14:creationId xmlns:p14="http://schemas.microsoft.com/office/powerpoint/2010/main" val="9667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1D4EFB18-83DD-49B5-BC71-B51E31FDFFBD}" type="slidenum">
              <a:rPr lang="fr-FR" sz="1200"/>
              <a:pPr eaLnBrk="1" hangingPunct="1"/>
              <a:t>36</a:t>
            </a:fld>
            <a:endParaRPr lang="fr-FR" sz="1200"/>
          </a:p>
        </p:txBody>
      </p:sp>
    </p:spTree>
    <p:extLst>
      <p:ext uri="{BB962C8B-B14F-4D97-AF65-F5344CB8AC3E}">
        <p14:creationId xmlns:p14="http://schemas.microsoft.com/office/powerpoint/2010/main" val="148157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EFAEFC93-9674-4261-A761-53A2E9AFB17A}" type="slidenum">
              <a:rPr lang="fr-FR" sz="1200"/>
              <a:pPr eaLnBrk="1" hangingPunct="1"/>
              <a:t>37</a:t>
            </a:fld>
            <a:endParaRPr lang="fr-FR" sz="1200"/>
          </a:p>
        </p:txBody>
      </p:sp>
    </p:spTree>
    <p:extLst>
      <p:ext uri="{BB962C8B-B14F-4D97-AF65-F5344CB8AC3E}">
        <p14:creationId xmlns:p14="http://schemas.microsoft.com/office/powerpoint/2010/main" val="347960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43C0FF1C-2CA3-42AC-BB7D-0575C99E674B}" type="slidenum">
              <a:rPr lang="fr-FR" sz="1200"/>
              <a:pPr eaLnBrk="1" hangingPunct="1"/>
              <a:t>16</a:t>
            </a:fld>
            <a:endParaRPr lang="fr-FR" sz="1200"/>
          </a:p>
        </p:txBody>
      </p:sp>
    </p:spTree>
    <p:extLst>
      <p:ext uri="{BB962C8B-B14F-4D97-AF65-F5344CB8AC3E}">
        <p14:creationId xmlns:p14="http://schemas.microsoft.com/office/powerpoint/2010/main" val="1429558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CD7A92A0-1274-4923-B447-F3EB7C15A84E}" type="slidenum">
              <a:rPr lang="fr-FR" sz="1200"/>
              <a:pPr eaLnBrk="1" hangingPunct="1"/>
              <a:t>38</a:t>
            </a:fld>
            <a:endParaRPr lang="fr-FR" sz="1200"/>
          </a:p>
        </p:txBody>
      </p:sp>
    </p:spTree>
    <p:extLst>
      <p:ext uri="{BB962C8B-B14F-4D97-AF65-F5344CB8AC3E}">
        <p14:creationId xmlns:p14="http://schemas.microsoft.com/office/powerpoint/2010/main" val="147056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0B4CFA40-F643-4B6B-B5B0-C89CE783B056}" type="slidenum">
              <a:rPr lang="fr-FR" sz="1200"/>
              <a:pPr eaLnBrk="1" hangingPunct="1"/>
              <a:t>39</a:t>
            </a:fld>
            <a:endParaRPr lang="fr-FR" sz="1200"/>
          </a:p>
        </p:txBody>
      </p:sp>
    </p:spTree>
    <p:extLst>
      <p:ext uri="{BB962C8B-B14F-4D97-AF65-F5344CB8AC3E}">
        <p14:creationId xmlns:p14="http://schemas.microsoft.com/office/powerpoint/2010/main" val="23256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latin typeface="Lucida Grande"/>
              </a:rPr>
              <a:t>la fixation du substrat et celle de l'inhibiteur sont donc mutuellement exclusives. </a:t>
            </a:r>
          </a:p>
          <a:p>
            <a:endParaRPr lang="fr-FR" dirty="0"/>
          </a:p>
        </p:txBody>
      </p:sp>
      <p:sp>
        <p:nvSpPr>
          <p:cNvPr id="4" name="Espace réservé du numéro de diapositive 3"/>
          <p:cNvSpPr>
            <a:spLocks noGrp="1"/>
          </p:cNvSpPr>
          <p:nvPr>
            <p:ph type="sldNum" sz="quarter" idx="10"/>
          </p:nvPr>
        </p:nvSpPr>
        <p:spPr/>
        <p:txBody>
          <a:bodyPr/>
          <a:lstStyle/>
          <a:p>
            <a:fld id="{5559E15F-90ED-40D4-BDF0-7FBEFFB2A4E5}" type="slidenum">
              <a:rPr lang="fr-FR" smtClean="0"/>
              <a:t>74</a:t>
            </a:fld>
            <a:endParaRPr lang="fr-FR"/>
          </a:p>
        </p:txBody>
      </p:sp>
    </p:spTree>
    <p:extLst>
      <p:ext uri="{BB962C8B-B14F-4D97-AF65-F5344CB8AC3E}">
        <p14:creationId xmlns:p14="http://schemas.microsoft.com/office/powerpoint/2010/main" val="291226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L'addition d'une très forte concentration de substrat déplace l'équilibre E + S &lt;=&gt; ES en faveur de ES et donc déplace l'équilibre EI &lt;=&gt; E + I en faveur de E</a:t>
            </a:r>
            <a:endParaRPr lang="fr-FR" dirty="0"/>
          </a:p>
        </p:txBody>
      </p:sp>
      <p:sp>
        <p:nvSpPr>
          <p:cNvPr id="4" name="Espace réservé du numéro de diapositive 3"/>
          <p:cNvSpPr>
            <a:spLocks noGrp="1"/>
          </p:cNvSpPr>
          <p:nvPr>
            <p:ph type="sldNum" sz="quarter" idx="10"/>
          </p:nvPr>
        </p:nvSpPr>
        <p:spPr/>
        <p:txBody>
          <a:bodyPr/>
          <a:lstStyle/>
          <a:p>
            <a:fld id="{5559E15F-90ED-40D4-BDF0-7FBEFFB2A4E5}" type="slidenum">
              <a:rPr lang="fr-FR" smtClean="0"/>
              <a:t>77</a:t>
            </a:fld>
            <a:endParaRPr lang="fr-FR"/>
          </a:p>
        </p:txBody>
      </p:sp>
    </p:spTree>
    <p:extLst>
      <p:ext uri="{BB962C8B-B14F-4D97-AF65-F5344CB8AC3E}">
        <p14:creationId xmlns:p14="http://schemas.microsoft.com/office/powerpoint/2010/main" val="116042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A8A2EB38-0644-4BBB-AB54-DC9E13EEA6B0}" type="slidenum">
              <a:rPr lang="fr-FR" sz="1200"/>
              <a:pPr eaLnBrk="1" hangingPunct="1"/>
              <a:t>17</a:t>
            </a:fld>
            <a:endParaRPr lang="fr-FR" sz="1200"/>
          </a:p>
        </p:txBody>
      </p:sp>
    </p:spTree>
    <p:extLst>
      <p:ext uri="{BB962C8B-B14F-4D97-AF65-F5344CB8AC3E}">
        <p14:creationId xmlns:p14="http://schemas.microsoft.com/office/powerpoint/2010/main" val="248037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FBDD6B81-E3BD-40D6-ADF9-C62080525E82}" type="slidenum">
              <a:rPr lang="fr-FR" sz="1200"/>
              <a:pPr eaLnBrk="1" hangingPunct="1"/>
              <a:t>18</a:t>
            </a:fld>
            <a:endParaRPr lang="fr-FR" sz="1200"/>
          </a:p>
        </p:txBody>
      </p:sp>
    </p:spTree>
    <p:extLst>
      <p:ext uri="{BB962C8B-B14F-4D97-AF65-F5344CB8AC3E}">
        <p14:creationId xmlns:p14="http://schemas.microsoft.com/office/powerpoint/2010/main" val="272185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8FE0C8ED-42A3-4ADD-A786-39602772AAD5}" type="slidenum">
              <a:rPr lang="fr-FR" sz="1200"/>
              <a:pPr eaLnBrk="1" hangingPunct="1"/>
              <a:t>19</a:t>
            </a:fld>
            <a:endParaRPr lang="fr-FR" sz="1200"/>
          </a:p>
        </p:txBody>
      </p:sp>
    </p:spTree>
    <p:extLst>
      <p:ext uri="{BB962C8B-B14F-4D97-AF65-F5344CB8AC3E}">
        <p14:creationId xmlns:p14="http://schemas.microsoft.com/office/powerpoint/2010/main" val="262854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E7FC004D-2344-4902-A90E-D94E0C5A2122}" type="slidenum">
              <a:rPr lang="fr-FR" sz="1200"/>
              <a:pPr eaLnBrk="1" hangingPunct="1"/>
              <a:t>20</a:t>
            </a:fld>
            <a:endParaRPr lang="fr-FR" sz="1200"/>
          </a:p>
        </p:txBody>
      </p:sp>
    </p:spTree>
    <p:extLst>
      <p:ext uri="{BB962C8B-B14F-4D97-AF65-F5344CB8AC3E}">
        <p14:creationId xmlns:p14="http://schemas.microsoft.com/office/powerpoint/2010/main" val="249528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E469C5CC-E798-4C1A-97C0-7C62D5D53184}" type="slidenum">
              <a:rPr lang="fr-FR" sz="1200"/>
              <a:pPr eaLnBrk="1" hangingPunct="1"/>
              <a:t>25</a:t>
            </a:fld>
            <a:endParaRPr lang="fr-FR" sz="1200"/>
          </a:p>
        </p:txBody>
      </p:sp>
    </p:spTree>
    <p:extLst>
      <p:ext uri="{BB962C8B-B14F-4D97-AF65-F5344CB8AC3E}">
        <p14:creationId xmlns:p14="http://schemas.microsoft.com/office/powerpoint/2010/main" val="348186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73C02CA7-FDC7-4871-ABC0-D11B82FFC3CB}" type="slidenum">
              <a:rPr lang="fr-FR" sz="1200"/>
              <a:pPr eaLnBrk="1" hangingPunct="1"/>
              <a:t>26</a:t>
            </a:fld>
            <a:endParaRPr lang="fr-FR" sz="1200"/>
          </a:p>
        </p:txBody>
      </p:sp>
    </p:spTree>
    <p:extLst>
      <p:ext uri="{BB962C8B-B14F-4D97-AF65-F5344CB8AC3E}">
        <p14:creationId xmlns:p14="http://schemas.microsoft.com/office/powerpoint/2010/main" val="706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fld id="{141785F1-94AC-412E-822B-710801B3C336}" type="slidenum">
              <a:rPr lang="fr-FR" sz="1200"/>
              <a:pPr eaLnBrk="1" hangingPunct="1"/>
              <a:t>27</a:t>
            </a:fld>
            <a:endParaRPr lang="fr-FR" sz="1200"/>
          </a:p>
        </p:txBody>
      </p:sp>
    </p:spTree>
    <p:extLst>
      <p:ext uri="{BB962C8B-B14F-4D97-AF65-F5344CB8AC3E}">
        <p14:creationId xmlns:p14="http://schemas.microsoft.com/office/powerpoint/2010/main" val="193776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19/03/2020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49202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19/03/2020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10712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19/03/2020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53701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785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365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422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3025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187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78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426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573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6C3F2-4EC8-4ACF-8F34-077AA74D035D}" type="datetimeFigureOut">
              <a:rPr lang="fr-FR" smtClean="0"/>
              <a:t>19/03/2020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89361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017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9642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9324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0308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0360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6807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077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36577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58090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0496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7D6C3F2-4EC8-4ACF-8F34-077AA74D035D}" type="datetimeFigureOut">
              <a:rPr lang="fr-FR" smtClean="0"/>
              <a:t>19/03/2020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3851775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74975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0879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91867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76034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14464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687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75248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59091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6616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512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D6C3F2-4EC8-4ACF-8F34-077AA74D035D}" type="datetimeFigureOut">
              <a:rPr lang="fr-FR" smtClean="0"/>
              <a:t>19/03/2020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1661686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3236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2254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59512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04075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1"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992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D6C3F2-4EC8-4ACF-8F34-077AA74D035D}" type="datetimeFigureOut">
              <a:rPr lang="fr-FR" smtClean="0"/>
              <a:t>19/03/2020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33239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D6C3F2-4EC8-4ACF-8F34-077AA74D035D}" type="datetimeFigureOut">
              <a:rPr lang="fr-FR" smtClean="0"/>
              <a:t>19/03/2020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395753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D6C3F2-4EC8-4ACF-8F34-077AA74D035D}" type="datetimeFigureOut">
              <a:rPr lang="fr-FR" smtClean="0"/>
              <a:t>19/03/2020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279318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D6C3F2-4EC8-4ACF-8F34-077AA74D035D}" type="datetimeFigureOut">
              <a:rPr lang="fr-FR" smtClean="0"/>
              <a:t>19/03/2020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499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D6C3F2-4EC8-4ACF-8F34-077AA74D035D}" type="datetimeFigureOut">
              <a:rPr lang="fr-FR" smtClean="0"/>
              <a:t>19/03/2020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CFAE4-DCAD-4455-AA61-BC66F3F8966B}" type="slidenum">
              <a:rPr lang="fr-FR" smtClean="0"/>
              <a:t>‹N°›</a:t>
            </a:fld>
            <a:endParaRPr lang="fr-FR"/>
          </a:p>
        </p:txBody>
      </p:sp>
    </p:spTree>
    <p:extLst>
      <p:ext uri="{BB962C8B-B14F-4D97-AF65-F5344CB8AC3E}">
        <p14:creationId xmlns:p14="http://schemas.microsoft.com/office/powerpoint/2010/main" val="302279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6C3F2-4EC8-4ACF-8F34-077AA74D035D}" type="datetimeFigureOut">
              <a:rPr lang="fr-FR" smtClean="0"/>
              <a:t>19/03/2020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FAE4-DCAD-4455-AA61-BC66F3F8966B}" type="slidenum">
              <a:rPr lang="fr-FR" smtClean="0"/>
              <a:t>‹N°›</a:t>
            </a:fld>
            <a:endParaRPr lang="fr-FR"/>
          </a:p>
        </p:txBody>
      </p:sp>
    </p:spTree>
    <p:extLst>
      <p:ext uri="{BB962C8B-B14F-4D97-AF65-F5344CB8AC3E}">
        <p14:creationId xmlns:p14="http://schemas.microsoft.com/office/powerpoint/2010/main" val="2383064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62685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9070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47A619-1136-43F4-88A8-EF7AFCDD64BD}" type="datetimeFigureOut">
              <a:rPr lang="fr-FR" smtClean="0">
                <a:solidFill>
                  <a:prstClr val="black">
                    <a:tint val="75000"/>
                  </a:prstClr>
                </a:solidFill>
              </a:rPr>
              <a:pPr/>
              <a:t>19/03/2020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43CE7-BDD0-4F19-9881-D38E713635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96437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biochimej.univ-angers.fr/Page2/COURS/4EnzymologieLicence/3CoursINHIBITEURS/2FIGURES/5ExcesSUBSTRAT/1ExcesSUB.htm" TargetMode="External"/><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hyperlink" Target="http://biochimej.univ-angers.fr/Page2/COURS/Zsuite/1Respiration/Z999suite/3ChaineRespiratoire/1ChainRespiratoire.htm" TargetMode="External"/><Relationship Id="rId5" Type="http://schemas.openxmlformats.org/officeDocument/2006/relationships/hyperlink" Target="http://biochimej.univ-angers.fr/Page2/COURS/4EnzymologieLicence/1COURS1/111Cours.html" TargetMode="External"/><Relationship Id="rId4" Type="http://schemas.openxmlformats.org/officeDocument/2006/relationships/hyperlink" Target="http://biochimej.univ-angers.fr/Page2/COURS/Zsuite/3BiochMetab/4Glycolyse/1Glycolyse.ht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biochimej.univ-angers.fr/Page2/COURS/4EnzymologieLicence/7AllosterieMWC/1INDEXMWC65.htm" TargetMode="External"/><Relationship Id="rId2" Type="http://schemas.openxmlformats.org/officeDocument/2006/relationships/image" Target="../media/image79.gif"/><Relationship Id="rId1" Type="http://schemas.openxmlformats.org/officeDocument/2006/relationships/slideLayout" Target="../slideLayouts/slideLayout2.xml"/><Relationship Id="rId4" Type="http://schemas.openxmlformats.org/officeDocument/2006/relationships/hyperlink" Target="http://biochimej.univ-angers.fr/Page2/COURS/4EnzymologieLicence/2Cours2/1Cours2.html"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biochimej.univ-angers.fr/Page2/TexteTD/2LicenceUE1/2EnzymoINHIB/5Exercice4/1CorrEXO4Inhib.htm" TargetMode="External"/><Relationship Id="rId3" Type="http://schemas.openxmlformats.org/officeDocument/2006/relationships/image" Target="../media/image83.png"/><Relationship Id="rId7" Type="http://schemas.openxmlformats.org/officeDocument/2006/relationships/hyperlink" Target="http://biochimej.univ-angers.fr/Page2/TexteTD/2LicenceUE1/2EnzymoINHIB/4Exercice3/1CorrecEXO3.htm" TargetMode="External"/><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hyperlink" Target="http://biochimej.univ-angers.fr/Page2/TexteTD/2LicenceUE1/2EnzymoINHIB/2Exercice1/1CorrecExo1.htm" TargetMode="External"/><Relationship Id="rId5" Type="http://schemas.openxmlformats.org/officeDocument/2006/relationships/hyperlink" Target="http://biochimej.univ-angers.fr/Page2/TexteTD/2LicenceUE1/2EnzymoINHIB/1EnzymoInhibition.htm" TargetMode="External"/><Relationship Id="rId4" Type="http://schemas.openxmlformats.org/officeDocument/2006/relationships/hyperlink" Target="http://www.ncbi.nlm.nih.gov/pmc/articles/PMC1134879/" TargetMode="External"/><Relationship Id="rId9" Type="http://schemas.openxmlformats.org/officeDocument/2006/relationships/hyperlink" Target="http://biochimej.univ-angers.fr/Page2/TexteTD/2LicenceUE1/2EnzymoINHIB/6Exercice5/1CorExoC16inhib.htm"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biochimej.univ-angers.fr/Page2/COURS/4EnzymologieLicence/2Cours2/1Cours2.html#HypotheseQuasiEquilibre" TargetMode="Externa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uniprot.org/uniprot/P12277" TargetMode="External"/><Relationship Id="rId7" Type="http://schemas.openxmlformats.org/officeDocument/2006/relationships/hyperlink" Target="http://biochimej.univ-angers.fr/Page2/TexteTD/2LicenceUE1/3TD2SUBSTRATS/1PremierSerieEXO/3CorrecExo2Sub.htm" TargetMode="External"/><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hyperlink" Target="http://biochimej.univ-angers.fr/Page2/TexteTD/2LicenceUE1/3TD2SUBSTRATS/1PremierSerieEXO/1EnzDEUXSub.htm" TargetMode="External"/><Relationship Id="rId5" Type="http://schemas.openxmlformats.org/officeDocument/2006/relationships/image" Target="../media/image86.png"/><Relationship Id="rId4" Type="http://schemas.openxmlformats.org/officeDocument/2006/relationships/hyperlink" Target="http://enzyme.expasy.org/EC/2.7.3.2" TargetMode="External"/></Relationships>
</file>

<file path=ppt/slides/_rels/slide10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biochimej.univ-angers.fr/Page2/COURS/7RelStructFonction/6Proteases/2Proteases/1Proteases.htm#AcylEnzyme" TargetMode="Externa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hyperlink" Target="http://biochimej.univ-angers.fr/Page2/COURS/2N2NH3aaetUree/1N2NH3AAetUree.htm#Transamination"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biochimej.univ-angers.fr/Page2/COURS/4EnzymologieLicence/1COURS1/111Cours.html#Protease" TargetMode="External"/><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biochimej.univ-angers.fr/Page2/COURS/4EnzymologieLicence/2Cours2/1Cours2.html#RepresDoubles" TargetMode="Externa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11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Enzymologie" TargetMode="External"/><Relationship Id="rId2" Type="http://schemas.openxmlformats.org/officeDocument/2006/relationships/hyperlink" Target="https://fr.wikipedia.org/wiki/Voie_m%C3%A9tabolique"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Cofacteur_(biochimie)" TargetMode="External"/><Relationship Id="rId3" Type="http://schemas.openxmlformats.org/officeDocument/2006/relationships/hyperlink" Target="https://fr.wikipedia.org/wiki/Site_actif" TargetMode="External"/><Relationship Id="rId7" Type="http://schemas.openxmlformats.org/officeDocument/2006/relationships/hyperlink" Target="https://fr.wikipedia.org/wiki/Xylose"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fr.wikipedia.org/wiki/Ad%C3%A9nosine_triphosphate" TargetMode="External"/><Relationship Id="rId5" Type="http://schemas.openxmlformats.org/officeDocument/2006/relationships/hyperlink" Target="https://fr.wikipedia.org/wiki/Hexokinase" TargetMode="External"/><Relationship Id="rId4" Type="http://schemas.openxmlformats.org/officeDocument/2006/relationships/hyperlink" Target="https://fr.wikipedia.org/wiki/Substrat_enzymatique" TargetMode="External"/><Relationship Id="rId9" Type="http://schemas.openxmlformats.org/officeDocument/2006/relationships/hyperlink" Target="https://fr.wikipedia.org/wiki/Magn%C3%A9siu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biochimej.univ-angers.fr/Page2/TexteTD/2LicenceUE1/1EnzymoBASES/1EnzymoBASES.htm" TargetMode="External"/><Relationship Id="rId1" Type="http://schemas.openxmlformats.org/officeDocument/2006/relationships/slideLayout" Target="../slideLayouts/slideLayout7.xml"/><Relationship Id="rId4" Type="http://schemas.openxmlformats.org/officeDocument/2006/relationships/hyperlink" Target="http://biochimej.univ-angers.fr/Page2/TexteTD/2LicenceUE1/1EnzymoBASES/3CORRECTIONS/1TEXTECorrection.ht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Voie_des_pentoses_phosphates" TargetMode="External"/><Relationship Id="rId7" Type="http://schemas.openxmlformats.org/officeDocument/2006/relationships/hyperlink" Target="https://fr.wikipedia.org/wiki/Xylulose-5-phosphate" TargetMode="External"/><Relationship Id="rId2"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hyperlink" Target="https://fr.wikipedia.org/wiki/Substrat_enzymatique" TargetMode="External"/><Relationship Id="rId5" Type="http://schemas.openxmlformats.org/officeDocument/2006/relationships/hyperlink" Target="https://fr.wikipedia.org/wiki/Thiamine_pyrophosphate" TargetMode="External"/><Relationship Id="rId4" Type="http://schemas.openxmlformats.org/officeDocument/2006/relationships/hyperlink" Target="https://fr.wikipedia.org/wiki/Cofacteur_(biochimie)"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biochimej.univ-angers.fr/Page2/COURS/4EnzymologieLicence/1COURS1/111Cours.html#Specificit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biochimej.univ-angers.fr/Page2/COURS/7RelStructFonction/6Proteases/2Proteases/1Proteases.htm"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biochimej.univ-angers.fr/Page2/COURS/4EnzymologieLicence/1COURS1/111Cours.html#MecaCatalDetai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biochimej.univ-angers.fr/Page2/COURS/7RelStructFonction/3Structure/1StructPrimQuat/1Introduction.htm"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web.expasy.org/peptide_cutter/peptidecutter_enzymes.html"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2.emf"/></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biochimej.univ-angers.fr/Page2/COURS/7RelStructFonction/3Structure/1StructPrimQuat/3AcidesAmines/1AcidAmine.htm"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7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8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biochimej.univ-angers.fr/Page2/COURS/4EnzymologieLicence/3CoursINHIBITEURS/3DemoEqVitesse/2NONcompet/22KIdifKprimI.htm" TargetMode="External"/><Relationship Id="rId2" Type="http://schemas.openxmlformats.org/officeDocument/2006/relationships/hyperlink" Target="http://biochimej.univ-angers.fr/Page2/COURS/4EnzymologieLicence/3CoursINHIBITEURS/3DemoEqVitesse/2NONcompet/1NONcompetitif.htm"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92.xml.rels><?xml version="1.0" encoding="UTF-8" standalone="yes"?>
<Relationships xmlns="http://schemas.openxmlformats.org/package/2006/relationships"><Relationship Id="rId2" Type="http://schemas.openxmlformats.org/officeDocument/2006/relationships/hyperlink" Target="http://biochimej.univ-angers.fr/Page2/COURS/4EnzymologieLicence/4DeuxSUBSTRATS/1Cours2SUBSTRATS.ht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535039"/>
            <a:ext cx="7772400" cy="1470025"/>
          </a:xfrm>
        </p:spPr>
        <p:txBody>
          <a:bodyPr/>
          <a:lstStyle/>
          <a:p>
            <a:r>
              <a:rPr lang="fr-FR" b="1" dirty="0" smtClean="0">
                <a:solidFill>
                  <a:srgbClr val="C00000"/>
                </a:solidFill>
              </a:rPr>
              <a:t>COURS DE BIOCHIMIE APPROFONDIE : ENZYMOLOGIE</a:t>
            </a:r>
            <a:endParaRPr lang="fr-FR" b="1" dirty="0">
              <a:solidFill>
                <a:srgbClr val="C00000"/>
              </a:solidFill>
            </a:endParaRPr>
          </a:p>
        </p:txBody>
      </p:sp>
      <p:sp>
        <p:nvSpPr>
          <p:cNvPr id="3" name="Sous-titre 2"/>
          <p:cNvSpPr>
            <a:spLocks noGrp="1"/>
          </p:cNvSpPr>
          <p:nvPr>
            <p:ph type="subTitle" idx="1"/>
          </p:nvPr>
        </p:nvSpPr>
        <p:spPr>
          <a:xfrm>
            <a:off x="2411760" y="4797152"/>
            <a:ext cx="6400800" cy="720080"/>
          </a:xfrm>
        </p:spPr>
        <p:txBody>
          <a:bodyPr>
            <a:normAutofit/>
          </a:bodyPr>
          <a:lstStyle/>
          <a:p>
            <a:pPr algn="r"/>
            <a:r>
              <a:rPr lang="fr-FR" sz="4000" dirty="0" smtClean="0">
                <a:solidFill>
                  <a:srgbClr val="00B050"/>
                </a:solidFill>
              </a:rPr>
              <a:t>Pr. HAJJI</a:t>
            </a:r>
          </a:p>
        </p:txBody>
      </p:sp>
      <p:sp>
        <p:nvSpPr>
          <p:cNvPr id="4" name="Rectangle 3"/>
          <p:cNvSpPr/>
          <p:nvPr/>
        </p:nvSpPr>
        <p:spPr>
          <a:xfrm>
            <a:off x="3131840" y="6425902"/>
            <a:ext cx="3241465" cy="369332"/>
          </a:xfrm>
          <a:prstGeom prst="rect">
            <a:avLst/>
          </a:prstGeom>
        </p:spPr>
        <p:txBody>
          <a:bodyPr wrap="none">
            <a:spAutoFit/>
          </a:bodyPr>
          <a:lstStyle/>
          <a:p>
            <a:r>
              <a:rPr lang="fr-FR" b="1" dirty="0">
                <a:solidFill>
                  <a:srgbClr val="0070C0"/>
                </a:solidFill>
              </a:rPr>
              <a:t>Année Universitaire 2019 - 2020</a:t>
            </a:r>
          </a:p>
        </p:txBody>
      </p:sp>
      <p:sp>
        <p:nvSpPr>
          <p:cNvPr id="5" name="Rectangle 4"/>
          <p:cNvSpPr/>
          <p:nvPr/>
        </p:nvSpPr>
        <p:spPr>
          <a:xfrm>
            <a:off x="2410153" y="-27384"/>
            <a:ext cx="3962047" cy="1384995"/>
          </a:xfrm>
          <a:prstGeom prst="rect">
            <a:avLst/>
          </a:prstGeom>
        </p:spPr>
        <p:txBody>
          <a:bodyPr wrap="none">
            <a:spAutoFit/>
          </a:bodyPr>
          <a:lstStyle/>
          <a:p>
            <a:pPr algn="ctr"/>
            <a:r>
              <a:rPr lang="fr-FR" sz="2800" b="1" dirty="0" smtClean="0">
                <a:solidFill>
                  <a:schemeClr val="accent5">
                    <a:lumMod val="50000"/>
                  </a:schemeClr>
                </a:solidFill>
              </a:rPr>
              <a:t>Université Moulay Ismail </a:t>
            </a:r>
          </a:p>
          <a:p>
            <a:pPr algn="ctr"/>
            <a:r>
              <a:rPr lang="fr-FR" sz="2800" b="1" dirty="0" smtClean="0">
                <a:solidFill>
                  <a:schemeClr val="accent5">
                    <a:lumMod val="50000"/>
                  </a:schemeClr>
                </a:solidFill>
              </a:rPr>
              <a:t>Faculté des Sciences </a:t>
            </a:r>
          </a:p>
          <a:p>
            <a:pPr algn="ctr"/>
            <a:r>
              <a:rPr lang="fr-FR" sz="2800" b="1" dirty="0" smtClean="0">
                <a:solidFill>
                  <a:schemeClr val="accent5">
                    <a:lumMod val="50000"/>
                  </a:schemeClr>
                </a:solidFill>
              </a:rPr>
              <a:t>Meknès</a:t>
            </a:r>
          </a:p>
        </p:txBody>
      </p:sp>
    </p:spTree>
    <p:extLst>
      <p:ext uri="{BB962C8B-B14F-4D97-AF65-F5344CB8AC3E}">
        <p14:creationId xmlns:p14="http://schemas.microsoft.com/office/powerpoint/2010/main" val="1805388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161684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463" y="188640"/>
            <a:ext cx="8229600" cy="418058"/>
          </a:xfrm>
        </p:spPr>
        <p:txBody>
          <a:bodyPr>
            <a:normAutofit fontScale="90000"/>
          </a:bodyPr>
          <a:lstStyle/>
          <a:p>
            <a:r>
              <a:rPr lang="fr-FR" b="1" dirty="0">
                <a:solidFill>
                  <a:srgbClr val="FF0000"/>
                </a:solidFill>
              </a:rPr>
              <a:t> </a:t>
            </a:r>
            <a:r>
              <a:rPr lang="fr-FR" sz="4000" b="1" dirty="0">
                <a:solidFill>
                  <a:srgbClr val="FF0000"/>
                </a:solidFill>
              </a:rPr>
              <a:t>Inhibition par excès de substrat</a:t>
            </a:r>
            <a:endParaRPr lang="fr-FR" sz="4000" b="1" dirty="0">
              <a:solidFill>
                <a:srgbClr val="FF0000"/>
              </a:solidFill>
            </a:endParaRPr>
          </a:p>
        </p:txBody>
      </p:sp>
      <p:sp>
        <p:nvSpPr>
          <p:cNvPr id="4" name="Rectangle 3"/>
          <p:cNvSpPr/>
          <p:nvPr/>
        </p:nvSpPr>
        <p:spPr>
          <a:xfrm>
            <a:off x="0" y="1124744"/>
            <a:ext cx="9036495" cy="1200329"/>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Ce type d'inhibition </a:t>
            </a:r>
            <a:r>
              <a:rPr lang="fr-FR" dirty="0">
                <a:solidFill>
                  <a:srgbClr val="FF0000"/>
                </a:solidFill>
                <a:latin typeface="Lucida Grande"/>
              </a:rPr>
              <a:t>par le substrat lui-même peut avoir lieu quand il est en très grande concentration.</a:t>
            </a:r>
            <a:endParaRPr lang="fr-FR" dirty="0">
              <a:solidFill>
                <a:srgbClr val="000000"/>
              </a:solidFill>
              <a:latin typeface="Lucida Grande"/>
            </a:endParaRPr>
          </a:p>
          <a:p>
            <a:pPr marL="285750" indent="-285750">
              <a:buFont typeface="Arial" panose="020B0604020202020204" pitchFamily="34" charset="0"/>
              <a:buChar char="•"/>
            </a:pPr>
            <a:r>
              <a:rPr lang="fr-FR" dirty="0">
                <a:solidFill>
                  <a:srgbClr val="000000"/>
                </a:solidFill>
                <a:latin typeface="Lucida Grande"/>
              </a:rPr>
              <a:t>En général, le site de fixation du substrat est dans ce cas de </a:t>
            </a:r>
            <a:r>
              <a:rPr lang="fr-FR" dirty="0">
                <a:solidFill>
                  <a:srgbClr val="FF0000"/>
                </a:solidFill>
                <a:latin typeface="Lucida Grande"/>
              </a:rPr>
              <a:t>grande dimension</a:t>
            </a:r>
            <a:r>
              <a:rPr lang="fr-FR" dirty="0">
                <a:solidFill>
                  <a:srgbClr val="000000"/>
                </a:solidFill>
                <a:latin typeface="Lucida Grande"/>
              </a:rPr>
              <a:t> et contient plusieurs sous - sites, chacun fixant une partie du substrat.</a:t>
            </a:r>
            <a:endParaRPr lang="fr-FR" b="0" i="0" dirty="0">
              <a:solidFill>
                <a:srgbClr val="000000"/>
              </a:solidFill>
              <a:effectLst/>
              <a:latin typeface="Lucida Grande"/>
            </a:endParaRPr>
          </a:p>
        </p:txBody>
      </p:sp>
      <p:sp>
        <p:nvSpPr>
          <p:cNvPr id="5" name="Rectangle 4"/>
          <p:cNvSpPr/>
          <p:nvPr/>
        </p:nvSpPr>
        <p:spPr>
          <a:xfrm>
            <a:off x="827584" y="2447133"/>
            <a:ext cx="4550898" cy="368384"/>
          </a:xfrm>
          <a:prstGeom prst="rect">
            <a:avLst/>
          </a:prstGeom>
        </p:spPr>
        <p:txBody>
          <a:bodyPr wrap="square">
            <a:spAutoFit/>
          </a:bodyPr>
          <a:lstStyle/>
          <a:p>
            <a:r>
              <a:rPr lang="fr-FR" b="1" u="sng" dirty="0">
                <a:solidFill>
                  <a:srgbClr val="FF0000"/>
                </a:solidFill>
                <a:latin typeface="Lucida Grande"/>
              </a:rPr>
              <a:t>Le mécanisme réactionnel </a:t>
            </a:r>
            <a:r>
              <a:rPr lang="fr-FR" b="1" u="sng" dirty="0" smtClean="0">
                <a:solidFill>
                  <a:srgbClr val="FF0000"/>
                </a:solidFill>
                <a:latin typeface="Lucida Grande"/>
              </a:rPr>
              <a:t>:</a:t>
            </a:r>
            <a:endParaRPr lang="fr-FR" b="1" u="sng" dirty="0">
              <a:solidFill>
                <a:srgbClr val="FF0000"/>
              </a:solidFill>
              <a:latin typeface="Lucida Grande"/>
            </a:endParaRPr>
          </a:p>
        </p:txBody>
      </p:sp>
      <p:pic>
        <p:nvPicPr>
          <p:cNvPr id="9218" name="Picture 2" descr="Enzymologie enzymology active site inhibitor inhibiteur non competitif incompetitif uncompetitif inactivation exces substrat rate equation DFP PMSF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697" y="2937577"/>
            <a:ext cx="3467100" cy="1695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1462" y="4633028"/>
            <a:ext cx="8379009" cy="646331"/>
          </a:xfrm>
          <a:prstGeom prst="rect">
            <a:avLst/>
          </a:prstGeom>
        </p:spPr>
        <p:txBody>
          <a:bodyPr wrap="square">
            <a:spAutoFit/>
          </a:bodyPr>
          <a:lstStyle/>
          <a:p>
            <a:pPr marL="285750" indent="-285750">
              <a:buFont typeface="Arial" panose="020B0604020202020204" pitchFamily="34" charset="0"/>
              <a:buChar char="•"/>
            </a:pPr>
            <a:r>
              <a:rPr lang="fr-FR" dirty="0" smtClean="0">
                <a:solidFill>
                  <a:srgbClr val="000000"/>
                </a:solidFill>
                <a:latin typeface="Lucida Grande"/>
              </a:rPr>
              <a:t>L'</a:t>
            </a:r>
            <a:r>
              <a:rPr lang="fr-FR" dirty="0" smtClean="0">
                <a:latin typeface="Lucida Grande"/>
                <a:hlinkClick r:id="rId3"/>
              </a:rPr>
              <a:t>acétylcholinestérase est un exemple</a:t>
            </a:r>
            <a:r>
              <a:rPr lang="fr-FR" dirty="0" smtClean="0">
                <a:solidFill>
                  <a:srgbClr val="000000"/>
                </a:solidFill>
                <a:latin typeface="Lucida Grande"/>
              </a:rPr>
              <a:t> d'enzyme sujette à inhibition par excès de son substrat, l'</a:t>
            </a:r>
            <a:r>
              <a:rPr lang="fr-FR" dirty="0" smtClean="0">
                <a:solidFill>
                  <a:srgbClr val="FF0000"/>
                </a:solidFill>
                <a:latin typeface="Lucida Grande"/>
              </a:rPr>
              <a:t>acétylcholine</a:t>
            </a:r>
            <a:r>
              <a:rPr lang="fr-FR" dirty="0" smtClean="0">
                <a:solidFill>
                  <a:srgbClr val="000000"/>
                </a:solidFill>
                <a:latin typeface="Lucida Grande"/>
              </a:rPr>
              <a:t>.</a:t>
            </a:r>
            <a:endParaRPr lang="fr-FR" dirty="0"/>
          </a:p>
        </p:txBody>
      </p:sp>
      <p:sp>
        <p:nvSpPr>
          <p:cNvPr id="7" name="Rectangle 6"/>
          <p:cNvSpPr/>
          <p:nvPr/>
        </p:nvSpPr>
        <p:spPr>
          <a:xfrm>
            <a:off x="441461" y="5445224"/>
            <a:ext cx="8379010" cy="1200329"/>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Un autre exemple est la régulation de la </a:t>
            </a:r>
            <a:r>
              <a:rPr lang="fr-FR" dirty="0">
                <a:solidFill>
                  <a:srgbClr val="FF0000"/>
                </a:solidFill>
                <a:latin typeface="Lucida Grande"/>
              </a:rPr>
              <a:t>phosphofructokinase-1</a:t>
            </a:r>
            <a:r>
              <a:rPr lang="fr-FR" dirty="0">
                <a:solidFill>
                  <a:srgbClr val="000000"/>
                </a:solidFill>
                <a:latin typeface="Lucida Grande"/>
              </a:rPr>
              <a:t> (enzyme de la </a:t>
            </a:r>
            <a:r>
              <a:rPr lang="fr-FR" dirty="0">
                <a:latin typeface="Lucida Grande"/>
                <a:hlinkClick r:id="rId4"/>
              </a:rPr>
              <a:t>glycolyse</a:t>
            </a:r>
            <a:r>
              <a:rPr lang="fr-FR" dirty="0">
                <a:solidFill>
                  <a:srgbClr val="000000"/>
                </a:solidFill>
                <a:latin typeface="Lucida Grande"/>
              </a:rPr>
              <a:t>) par la concentration de ces substrats (l'ATP et le fructose 6-phosphate) mais aussi par celles de de nombreux </a:t>
            </a:r>
            <a:r>
              <a:rPr lang="fr-FR" dirty="0">
                <a:solidFill>
                  <a:srgbClr val="FF0000"/>
                </a:solidFill>
                <a:latin typeface="Lucida Grande"/>
              </a:rPr>
              <a:t>effecteurs</a:t>
            </a:r>
            <a:r>
              <a:rPr lang="fr-FR" dirty="0">
                <a:solidFill>
                  <a:srgbClr val="000000"/>
                </a:solidFill>
                <a:latin typeface="Lucida Grande"/>
              </a:rPr>
              <a:t> liés à la production d'énergie (</a:t>
            </a:r>
            <a:r>
              <a:rPr lang="fr-FR" dirty="0">
                <a:latin typeface="Lucida Grande"/>
                <a:hlinkClick r:id="rId5"/>
              </a:rPr>
              <a:t>ATP</a:t>
            </a:r>
            <a:r>
              <a:rPr lang="fr-FR" dirty="0">
                <a:solidFill>
                  <a:srgbClr val="000000"/>
                </a:solidFill>
                <a:latin typeface="Lucida Grande"/>
              </a:rPr>
              <a:t>) par la </a:t>
            </a:r>
            <a:r>
              <a:rPr lang="fr-FR" dirty="0">
                <a:latin typeface="Lucida Grande"/>
                <a:hlinkClick r:id="rId6"/>
              </a:rPr>
              <a:t>phosphorylation oxydative</a:t>
            </a:r>
            <a:r>
              <a:rPr lang="fr-FR" dirty="0">
                <a:solidFill>
                  <a:srgbClr val="000000"/>
                </a:solidFill>
                <a:latin typeface="Lucida Grande"/>
              </a:rPr>
              <a:t>.</a:t>
            </a:r>
            <a:endParaRPr lang="fr-FR" dirty="0"/>
          </a:p>
        </p:txBody>
      </p:sp>
    </p:spTree>
    <p:extLst>
      <p:ext uri="{BB962C8B-B14F-4D97-AF65-F5344CB8AC3E}">
        <p14:creationId xmlns:p14="http://schemas.microsoft.com/office/powerpoint/2010/main" val="22305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urbe saturation phosphofructokinase PFK1 ATP active site inhibitor inhibiteur non competitif incompetitif uncompetitif inactivation exces substrat rate equation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900" y="1772816"/>
            <a:ext cx="4419364" cy="50024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768" y="188640"/>
            <a:ext cx="8766720" cy="1477328"/>
          </a:xfrm>
          <a:prstGeom prst="rect">
            <a:avLst/>
          </a:prstGeom>
        </p:spPr>
        <p:txBody>
          <a:bodyPr wrap="square">
            <a:spAutoFit/>
          </a:bodyPr>
          <a:lstStyle/>
          <a:p>
            <a:r>
              <a:rPr lang="fr-FR" dirty="0">
                <a:solidFill>
                  <a:srgbClr val="FF0000"/>
                </a:solidFill>
                <a:latin typeface="Lucida Grande"/>
              </a:rPr>
              <a:t>L'ATP est un cas particulier </a:t>
            </a:r>
            <a:r>
              <a:rPr lang="fr-FR" dirty="0">
                <a:solidFill>
                  <a:srgbClr val="000000"/>
                </a:solidFill>
                <a:latin typeface="Lucida Grande"/>
              </a:rPr>
              <a:t>: c'est l'un des deux substrats de la PFK mais c'est aussi un effecteur. En effet la </a:t>
            </a:r>
            <a:r>
              <a:rPr lang="fr-FR" dirty="0">
                <a:solidFill>
                  <a:srgbClr val="FF0000"/>
                </a:solidFill>
                <a:latin typeface="Lucida Grande"/>
              </a:rPr>
              <a:t>PFK-1</a:t>
            </a:r>
            <a:r>
              <a:rPr lang="fr-FR" dirty="0">
                <a:solidFill>
                  <a:srgbClr val="000000"/>
                </a:solidFill>
                <a:latin typeface="Lucida Grande"/>
              </a:rPr>
              <a:t> possède </a:t>
            </a:r>
            <a:r>
              <a:rPr lang="fr-FR" dirty="0" smtClean="0">
                <a:solidFill>
                  <a:srgbClr val="000000"/>
                </a:solidFill>
                <a:latin typeface="Lucida Grande"/>
              </a:rPr>
              <a:t>:</a:t>
            </a:r>
          </a:p>
          <a:p>
            <a:endParaRPr lang="fr-FR" dirty="0">
              <a:solidFill>
                <a:srgbClr val="000000"/>
              </a:solidFill>
              <a:latin typeface="Lucida Grande"/>
            </a:endParaRPr>
          </a:p>
          <a:p>
            <a:pPr marL="285750" indent="-285750">
              <a:buFont typeface="Arial" panose="020B0604020202020204" pitchFamily="34" charset="0"/>
              <a:buChar char="•"/>
            </a:pPr>
            <a:r>
              <a:rPr lang="fr-FR" dirty="0" smtClean="0">
                <a:solidFill>
                  <a:srgbClr val="000000"/>
                </a:solidFill>
                <a:latin typeface="Lucida Grande"/>
              </a:rPr>
              <a:t> un </a:t>
            </a:r>
            <a:r>
              <a:rPr lang="fr-FR" dirty="0">
                <a:solidFill>
                  <a:srgbClr val="000000"/>
                </a:solidFill>
                <a:latin typeface="Lucida Grande"/>
              </a:rPr>
              <a:t>site de fixation de l'ATP en tant que substrat (effet </a:t>
            </a:r>
            <a:r>
              <a:rPr lang="fr-FR" dirty="0" err="1">
                <a:solidFill>
                  <a:srgbClr val="000000"/>
                </a:solidFill>
                <a:latin typeface="Lucida Grande"/>
                <a:hlinkClick r:id="rId3"/>
              </a:rPr>
              <a:t>homotrope</a:t>
            </a:r>
            <a:r>
              <a:rPr lang="fr-FR" dirty="0">
                <a:solidFill>
                  <a:srgbClr val="000000"/>
                </a:solidFill>
                <a:latin typeface="Lucida Grande"/>
              </a:rPr>
              <a:t>)</a:t>
            </a:r>
          </a:p>
          <a:p>
            <a:pPr marL="285750" indent="-285750">
              <a:buFont typeface="Arial" panose="020B0604020202020204" pitchFamily="34" charset="0"/>
              <a:buChar char="•"/>
            </a:pPr>
            <a:r>
              <a:rPr lang="fr-FR" dirty="0">
                <a:solidFill>
                  <a:srgbClr val="000000"/>
                </a:solidFill>
                <a:latin typeface="Lucida Grande"/>
              </a:rPr>
              <a:t>un site de fixation en tant qu'effecteur (effet </a:t>
            </a:r>
            <a:r>
              <a:rPr lang="fr-FR" dirty="0" err="1">
                <a:solidFill>
                  <a:srgbClr val="FF0000"/>
                </a:solidFill>
                <a:latin typeface="Lucida Grande"/>
              </a:rPr>
              <a:t>hétérotrope</a:t>
            </a:r>
            <a:r>
              <a:rPr lang="fr-FR" dirty="0">
                <a:solidFill>
                  <a:srgbClr val="000000"/>
                </a:solidFill>
                <a:latin typeface="Lucida Grande"/>
              </a:rPr>
              <a:t>)</a:t>
            </a:r>
            <a:endParaRPr lang="fr-FR" b="0" i="0" dirty="0">
              <a:solidFill>
                <a:srgbClr val="000000"/>
              </a:solidFill>
              <a:effectLst/>
              <a:latin typeface="Lucida Grande"/>
            </a:endParaRPr>
          </a:p>
        </p:txBody>
      </p:sp>
      <p:sp>
        <p:nvSpPr>
          <p:cNvPr id="5" name="Rectangle 4"/>
          <p:cNvSpPr/>
          <p:nvPr/>
        </p:nvSpPr>
        <p:spPr>
          <a:xfrm>
            <a:off x="-11222" y="3073695"/>
            <a:ext cx="2369982" cy="1200329"/>
          </a:xfrm>
          <a:prstGeom prst="rect">
            <a:avLst/>
          </a:prstGeom>
        </p:spPr>
        <p:txBody>
          <a:bodyPr wrap="square">
            <a:spAutoFit/>
          </a:bodyPr>
          <a:lstStyle/>
          <a:p>
            <a:r>
              <a:rPr lang="fr-FR" sz="1200" b="1" dirty="0">
                <a:solidFill>
                  <a:srgbClr val="00B050"/>
                </a:solidFill>
                <a:latin typeface="Lucida Grande"/>
              </a:rPr>
              <a:t>L'allure hyperbolique de cette première partie de la courbe indique que la fixation de l'ATP aux 4 sites </a:t>
            </a:r>
            <a:r>
              <a:rPr lang="fr-FR" sz="1200" b="1" dirty="0" smtClean="0">
                <a:solidFill>
                  <a:srgbClr val="00B050"/>
                </a:solidFill>
                <a:latin typeface="Lucida Grande"/>
              </a:rPr>
              <a:t>catalytiques </a:t>
            </a:r>
            <a:r>
              <a:rPr lang="fr-FR" sz="1200" dirty="0"/>
              <a:t>s'effectue selon un mécanisme "</a:t>
            </a:r>
            <a:r>
              <a:rPr lang="fr-FR" sz="1200" dirty="0" err="1"/>
              <a:t>Michaelien</a:t>
            </a:r>
            <a:r>
              <a:rPr lang="fr-FR" sz="1200" dirty="0"/>
              <a:t>" </a:t>
            </a:r>
            <a:r>
              <a:rPr lang="fr-FR" sz="1200" dirty="0">
                <a:solidFill>
                  <a:srgbClr val="FF0000"/>
                </a:solidFill>
              </a:rPr>
              <a:t>(</a:t>
            </a:r>
            <a:r>
              <a:rPr lang="fr-FR" sz="1200" dirty="0">
                <a:solidFill>
                  <a:srgbClr val="FF0000"/>
                </a:solidFill>
                <a:hlinkClick r:id="rId4"/>
              </a:rPr>
              <a:t>voir le cours</a:t>
            </a:r>
            <a:r>
              <a:rPr lang="fr-FR" sz="1200" dirty="0">
                <a:solidFill>
                  <a:srgbClr val="FF0000"/>
                </a:solidFill>
              </a:rPr>
              <a:t>)</a:t>
            </a:r>
            <a:endParaRPr lang="fr-FR" sz="1200" b="1" dirty="0">
              <a:solidFill>
                <a:srgbClr val="FF0000"/>
              </a:solidFill>
            </a:endParaRPr>
          </a:p>
        </p:txBody>
      </p:sp>
      <p:sp>
        <p:nvSpPr>
          <p:cNvPr id="6" name="Rectangle 5"/>
          <p:cNvSpPr/>
          <p:nvPr/>
        </p:nvSpPr>
        <p:spPr>
          <a:xfrm>
            <a:off x="2528900" y="2000499"/>
            <a:ext cx="1602170" cy="276999"/>
          </a:xfrm>
          <a:prstGeom prst="rect">
            <a:avLst/>
          </a:prstGeom>
        </p:spPr>
        <p:txBody>
          <a:bodyPr wrap="none">
            <a:spAutoFit/>
          </a:bodyPr>
          <a:lstStyle/>
          <a:p>
            <a:r>
              <a:rPr lang="fr-FR" sz="1200" dirty="0">
                <a:solidFill>
                  <a:schemeClr val="accent2">
                    <a:lumMod val="40000"/>
                    <a:lumOff val="60000"/>
                  </a:schemeClr>
                </a:solidFill>
                <a:latin typeface="Lucida Grande"/>
              </a:rPr>
              <a:t>pas d'effet coopératif</a:t>
            </a:r>
            <a:endParaRPr lang="fr-FR" sz="1200" dirty="0">
              <a:solidFill>
                <a:schemeClr val="accent2">
                  <a:lumMod val="40000"/>
                  <a:lumOff val="60000"/>
                </a:schemeClr>
              </a:solidFill>
            </a:endParaRPr>
          </a:p>
        </p:txBody>
      </p:sp>
      <p:sp>
        <p:nvSpPr>
          <p:cNvPr id="7" name="Rectangle 6"/>
          <p:cNvSpPr/>
          <p:nvPr/>
        </p:nvSpPr>
        <p:spPr>
          <a:xfrm>
            <a:off x="5796136" y="3119861"/>
            <a:ext cx="3347864" cy="923330"/>
          </a:xfrm>
          <a:prstGeom prst="rect">
            <a:avLst/>
          </a:prstGeom>
        </p:spPr>
        <p:txBody>
          <a:bodyPr wrap="square">
            <a:spAutoFit/>
          </a:bodyPr>
          <a:lstStyle/>
          <a:p>
            <a:r>
              <a:rPr lang="fr-FR" sz="1200" b="1" dirty="0">
                <a:solidFill>
                  <a:srgbClr val="00B050"/>
                </a:solidFill>
                <a:latin typeface="Lucida Grande"/>
              </a:rPr>
              <a:t>A partir d'une certaine concentration, des molécules d'ATP se fixent sur un site qui n'est pas le site catalytique : ce site est lié à la </a:t>
            </a:r>
            <a:r>
              <a:rPr lang="fr-FR" sz="1200" b="1" dirty="0">
                <a:solidFill>
                  <a:srgbClr val="FF0000"/>
                </a:solidFill>
                <a:latin typeface="Lucida Grande"/>
              </a:rPr>
              <a:t>régulation de l'activité catalytique</a:t>
            </a:r>
            <a:r>
              <a:rPr lang="fr-FR" dirty="0">
                <a:solidFill>
                  <a:srgbClr val="FF0000"/>
                </a:solidFill>
                <a:latin typeface="Lucida Grande"/>
              </a:rPr>
              <a:t>.</a:t>
            </a:r>
            <a:endParaRPr lang="fr-FR" dirty="0">
              <a:solidFill>
                <a:srgbClr val="FF0000"/>
              </a:solidFill>
            </a:endParaRPr>
          </a:p>
        </p:txBody>
      </p:sp>
      <p:cxnSp>
        <p:nvCxnSpPr>
          <p:cNvPr id="9" name="Connecteur droit avec flèche 8"/>
          <p:cNvCxnSpPr/>
          <p:nvPr/>
        </p:nvCxnSpPr>
        <p:spPr>
          <a:xfrm flipH="1" flipV="1">
            <a:off x="4131070" y="2277498"/>
            <a:ext cx="1665066" cy="935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500" fill="hold"/>
                                        <p:tgtEl>
                                          <p:spTgt spid="10242"/>
                                        </p:tgtEl>
                                        <p:attrNameLst>
                                          <p:attrName>ppt_w</p:attrName>
                                        </p:attrNameLst>
                                      </p:cBhvr>
                                      <p:tavLst>
                                        <p:tav tm="0">
                                          <p:val>
                                            <p:fltVal val="0"/>
                                          </p:val>
                                        </p:tav>
                                        <p:tav tm="100000">
                                          <p:val>
                                            <p:strVal val="#ppt_w"/>
                                          </p:val>
                                        </p:tav>
                                      </p:tavLst>
                                    </p:anim>
                                    <p:anim calcmode="lin" valueType="num">
                                      <p:cBhvr>
                                        <p:cTn id="27" dur="500" fill="hold"/>
                                        <p:tgtEl>
                                          <p:spTgt spid="10242"/>
                                        </p:tgtEl>
                                        <p:attrNameLst>
                                          <p:attrName>ppt_h</p:attrName>
                                        </p:attrNameLst>
                                      </p:cBhvr>
                                      <p:tavLst>
                                        <p:tav tm="0">
                                          <p:val>
                                            <p:fltVal val="0"/>
                                          </p:val>
                                        </p:tav>
                                        <p:tav tm="100000">
                                          <p:val>
                                            <p:strVal val="#ppt_h"/>
                                          </p:val>
                                        </p:tav>
                                      </p:tavLst>
                                    </p:anim>
                                    <p:animEffect transition="in" filter="fade">
                                      <p:cBhvr>
                                        <p:cTn id="28" dur="500"/>
                                        <p:tgtEl>
                                          <p:spTgt spid="102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04056"/>
          </a:xfrm>
        </p:spPr>
        <p:txBody>
          <a:bodyPr>
            <a:normAutofit fontScale="90000"/>
          </a:bodyPr>
          <a:lstStyle/>
          <a:p>
            <a:r>
              <a:rPr lang="fr-FR" b="1" dirty="0" smtClean="0">
                <a:solidFill>
                  <a:srgbClr val="FF0000"/>
                </a:solidFill>
              </a:rPr>
              <a:t>Autres </a:t>
            </a:r>
            <a:r>
              <a:rPr lang="fr-FR" b="1" dirty="0">
                <a:solidFill>
                  <a:srgbClr val="FF0000"/>
                </a:solidFill>
              </a:rPr>
              <a:t>mécanismes plus complexes</a:t>
            </a:r>
            <a:endParaRPr lang="fr-FR" b="1" dirty="0">
              <a:solidFill>
                <a:srgbClr val="FF0000"/>
              </a:solidFill>
            </a:endParaRPr>
          </a:p>
        </p:txBody>
      </p:sp>
      <p:sp>
        <p:nvSpPr>
          <p:cNvPr id="4" name="Rectangle 3"/>
          <p:cNvSpPr/>
          <p:nvPr/>
        </p:nvSpPr>
        <p:spPr>
          <a:xfrm>
            <a:off x="449662" y="1052736"/>
            <a:ext cx="8229600" cy="646331"/>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Dans certains cas, </a:t>
            </a:r>
            <a:r>
              <a:rPr lang="fr-FR" dirty="0">
                <a:solidFill>
                  <a:srgbClr val="FF0000"/>
                </a:solidFill>
                <a:latin typeface="Lucida Grande"/>
              </a:rPr>
              <a:t>bien que complexée à l'inhibiteur, l'enzyme peut catalyser la réaction</a:t>
            </a:r>
            <a:r>
              <a:rPr lang="fr-FR" dirty="0">
                <a:solidFill>
                  <a:srgbClr val="000000"/>
                </a:solidFill>
                <a:latin typeface="Lucida Grande"/>
              </a:rPr>
              <a:t> (forme ESI - mécanisme ci-dessous) et former le produit.</a:t>
            </a:r>
            <a:endParaRPr lang="fr-FR" dirty="0"/>
          </a:p>
        </p:txBody>
      </p:sp>
      <p:pic>
        <p:nvPicPr>
          <p:cNvPr id="11266" name="Picture 2" descr=" active site inhibitor inhibiteur non competitif incompetitif uncompetitif inactivation exces substrat rate equation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16832"/>
            <a:ext cx="3657600" cy="1647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3782422"/>
            <a:ext cx="8222062" cy="1200329"/>
          </a:xfrm>
          <a:prstGeom prst="rect">
            <a:avLst/>
          </a:prstGeom>
        </p:spPr>
        <p:txBody>
          <a:bodyPr wrap="square">
            <a:spAutoFit/>
          </a:bodyPr>
          <a:lstStyle/>
          <a:p>
            <a:pPr marL="285750" indent="-285750">
              <a:buFont typeface="Arial" panose="020B0604020202020204" pitchFamily="34" charset="0"/>
              <a:buChar char="•"/>
            </a:pPr>
            <a:r>
              <a:rPr lang="fr-FR" dirty="0" smtClean="0">
                <a:solidFill>
                  <a:srgbClr val="000000"/>
                </a:solidFill>
                <a:latin typeface="Lucida Grande"/>
              </a:rPr>
              <a:t> </a:t>
            </a:r>
            <a:r>
              <a:rPr lang="fr-FR" dirty="0" smtClean="0">
                <a:solidFill>
                  <a:srgbClr val="FF0000"/>
                </a:solidFill>
                <a:latin typeface="Lucida Grande"/>
              </a:rPr>
              <a:t>Le </a:t>
            </a:r>
            <a:r>
              <a:rPr lang="fr-FR" dirty="0">
                <a:solidFill>
                  <a:srgbClr val="FF0000"/>
                </a:solidFill>
                <a:latin typeface="Lucida Grande"/>
              </a:rPr>
              <a:t>facteur α </a:t>
            </a:r>
            <a:r>
              <a:rPr lang="fr-FR" dirty="0">
                <a:solidFill>
                  <a:srgbClr val="000000"/>
                </a:solidFill>
                <a:latin typeface="Lucida Grande"/>
              </a:rPr>
              <a:t>: le substrat se fixe sur E avec une plus forte affinité qu'il ne se fixe sur EI.</a:t>
            </a:r>
          </a:p>
          <a:p>
            <a:pPr marL="285750" indent="-285750">
              <a:buFont typeface="Arial" panose="020B0604020202020204" pitchFamily="34" charset="0"/>
              <a:buChar char="•"/>
            </a:pPr>
            <a:r>
              <a:rPr lang="fr-FR" dirty="0">
                <a:solidFill>
                  <a:srgbClr val="FF0000"/>
                </a:solidFill>
                <a:latin typeface="Lucida Grande"/>
              </a:rPr>
              <a:t>Le facteur β </a:t>
            </a:r>
            <a:r>
              <a:rPr lang="fr-FR" dirty="0">
                <a:solidFill>
                  <a:srgbClr val="000000"/>
                </a:solidFill>
                <a:latin typeface="Lucida Grande"/>
              </a:rPr>
              <a:t>: le complexe ESI ne catalyse pas la réaction avec la même efficacité que le complexe ES</a:t>
            </a:r>
            <a:r>
              <a:rPr lang="fr-FR" dirty="0" smtClean="0">
                <a:solidFill>
                  <a:srgbClr val="000000"/>
                </a:solidFill>
                <a:latin typeface="Lucida Grande"/>
              </a:rPr>
              <a:t>.</a:t>
            </a:r>
            <a:endParaRPr lang="fr-FR" dirty="0">
              <a:solidFill>
                <a:srgbClr val="000000"/>
              </a:solidFill>
              <a:latin typeface="Lucida Grande"/>
            </a:endParaRPr>
          </a:p>
        </p:txBody>
      </p:sp>
      <p:pic>
        <p:nvPicPr>
          <p:cNvPr id="11270" name="Picture 6" descr=" active site inhibitor inhibiteur non competitif incompetitif uncompetitif inactivation exces substrat rate equation biochim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036" y="5085184"/>
            <a:ext cx="26605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 calcmode="lin" valueType="num">
                                      <p:cBhvr>
                                        <p:cTn id="21" dur="500" fill="hold"/>
                                        <p:tgtEl>
                                          <p:spTgt spid="11266"/>
                                        </p:tgtEl>
                                        <p:attrNameLst>
                                          <p:attrName>ppt_w</p:attrName>
                                        </p:attrNameLst>
                                      </p:cBhvr>
                                      <p:tavLst>
                                        <p:tav tm="0">
                                          <p:val>
                                            <p:fltVal val="0"/>
                                          </p:val>
                                        </p:tav>
                                        <p:tav tm="100000">
                                          <p:val>
                                            <p:strVal val="#ppt_w"/>
                                          </p:val>
                                        </p:tav>
                                      </p:tavLst>
                                    </p:anim>
                                    <p:anim calcmode="lin" valueType="num">
                                      <p:cBhvr>
                                        <p:cTn id="22" dur="500" fill="hold"/>
                                        <p:tgtEl>
                                          <p:spTgt spid="11266"/>
                                        </p:tgtEl>
                                        <p:attrNameLst>
                                          <p:attrName>ppt_h</p:attrName>
                                        </p:attrNameLst>
                                      </p:cBhvr>
                                      <p:tavLst>
                                        <p:tav tm="0">
                                          <p:val>
                                            <p:fltVal val="0"/>
                                          </p:val>
                                        </p:tav>
                                        <p:tav tm="100000">
                                          <p:val>
                                            <p:strVal val="#ppt_h"/>
                                          </p:val>
                                        </p:tav>
                                      </p:tavLst>
                                    </p:anim>
                                    <p:animEffect transition="in" filter="fade">
                                      <p:cBhvr>
                                        <p:cTn id="23" dur="500"/>
                                        <p:tgtEl>
                                          <p:spTgt spid="1126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270"/>
                                        </p:tgtEl>
                                        <p:attrNameLst>
                                          <p:attrName>style.visibility</p:attrName>
                                        </p:attrNameLst>
                                      </p:cBhvr>
                                      <p:to>
                                        <p:strVal val="visible"/>
                                      </p:to>
                                    </p:set>
                                    <p:animEffect transition="in" filter="circle(in)">
                                      <p:cBhvr>
                                        <p:cTn id="42"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418058"/>
          </a:xfrm>
        </p:spPr>
        <p:txBody>
          <a:bodyPr>
            <a:normAutofit fontScale="90000"/>
          </a:bodyPr>
          <a:lstStyle/>
          <a:p>
            <a:r>
              <a:rPr lang="fr-FR" sz="3200" b="1" dirty="0">
                <a:solidFill>
                  <a:srgbClr val="FF0000"/>
                </a:solidFill>
              </a:rPr>
              <a:t>Deux inhibiteurs non exclusifs</a:t>
            </a:r>
            <a:endParaRPr lang="fr-FR" sz="3200" b="1" dirty="0">
              <a:solidFill>
                <a:srgbClr val="FF0000"/>
              </a:solidFill>
            </a:endParaRPr>
          </a:p>
        </p:txBody>
      </p:sp>
      <p:sp>
        <p:nvSpPr>
          <p:cNvPr id="4" name="Rectangle 3"/>
          <p:cNvSpPr/>
          <p:nvPr/>
        </p:nvSpPr>
        <p:spPr>
          <a:xfrm>
            <a:off x="0" y="908720"/>
            <a:ext cx="9144000" cy="1569660"/>
          </a:xfrm>
          <a:prstGeom prst="rect">
            <a:avLst/>
          </a:prstGeom>
        </p:spPr>
        <p:txBody>
          <a:bodyPr wrap="square">
            <a:spAutoFit/>
          </a:bodyPr>
          <a:lstStyle/>
          <a:p>
            <a:pPr marL="285750" indent="-285750">
              <a:buFont typeface="Arial" panose="020B0604020202020204" pitchFamily="34" charset="0"/>
              <a:buChar char="•"/>
            </a:pPr>
            <a:r>
              <a:rPr lang="fr-FR" sz="1600" b="1" dirty="0">
                <a:solidFill>
                  <a:srgbClr val="000000"/>
                </a:solidFill>
                <a:latin typeface="Lucida Grande"/>
              </a:rPr>
              <a:t>Les facteurs α et β (mécanisme ci-dessous) représentent la variation de l'affinité pour le substrat induite respectivement par I1 et I2 ou, à l'inverse, la modification de l'affinité pour les inhibiteurs due à la fixation du substrat</a:t>
            </a:r>
            <a:r>
              <a:rPr lang="fr-FR" sz="1600" b="1" dirty="0" smtClean="0">
                <a:solidFill>
                  <a:srgbClr val="000000"/>
                </a:solidFill>
                <a:latin typeface="Lucida Grande"/>
              </a:rPr>
              <a:t>.</a:t>
            </a:r>
          </a:p>
          <a:p>
            <a:pPr marL="285750" indent="-285750">
              <a:buFont typeface="Arial" panose="020B0604020202020204" pitchFamily="34" charset="0"/>
              <a:buChar char="•"/>
            </a:pPr>
            <a:endParaRPr lang="fr-FR" sz="1600" b="1" dirty="0">
              <a:solidFill>
                <a:srgbClr val="000000"/>
              </a:solidFill>
              <a:latin typeface="Lucida Grande"/>
            </a:endParaRPr>
          </a:p>
          <a:p>
            <a:pPr marL="285750" indent="-285750">
              <a:buFont typeface="Arial" panose="020B0604020202020204" pitchFamily="34" charset="0"/>
              <a:buChar char="•"/>
              <a:tabLst>
                <a:tab pos="1787525" algn="l"/>
              </a:tabLst>
            </a:pPr>
            <a:r>
              <a:rPr lang="fr-FR" sz="1600" b="1" dirty="0">
                <a:solidFill>
                  <a:srgbClr val="000000"/>
                </a:solidFill>
                <a:latin typeface="Lucida Grande"/>
              </a:rPr>
              <a:t>Le facteur γ représente l'influence que chaque inhibiteur a sur la fixation de l'autre inhibiteur.</a:t>
            </a:r>
            <a:endParaRPr lang="fr-FR" sz="1600" b="1" i="0" dirty="0">
              <a:solidFill>
                <a:srgbClr val="000000"/>
              </a:solidFill>
              <a:effectLst/>
              <a:latin typeface="Lucida Grande"/>
            </a:endParaRPr>
          </a:p>
        </p:txBody>
      </p:sp>
      <p:pic>
        <p:nvPicPr>
          <p:cNvPr id="12290" name="Picture 2" descr=" active site inhibitor inhibiteur non competitif incompetitif uncompetitif inactivation exces substrat rate equation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65" y="2686396"/>
            <a:ext cx="419100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 active site inhibitor inhibiteur non competitif incompetitif uncompetitif inactivation exces substrat rate equation biochim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565" y="3334660"/>
            <a:ext cx="4275616" cy="15345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771956" y="6084004"/>
            <a:ext cx="3600088" cy="369332"/>
          </a:xfrm>
          <a:prstGeom prst="rect">
            <a:avLst/>
          </a:prstGeom>
        </p:spPr>
        <p:txBody>
          <a:bodyPr wrap="none">
            <a:spAutoFit/>
          </a:bodyPr>
          <a:lstStyle/>
          <a:p>
            <a:r>
              <a:rPr lang="fr-FR" dirty="0">
                <a:solidFill>
                  <a:srgbClr val="FF0000"/>
                </a:solidFill>
                <a:latin typeface="Lucida Grande"/>
              </a:rPr>
              <a:t>Source : </a:t>
            </a:r>
            <a:r>
              <a:rPr lang="fr-FR" dirty="0" err="1">
                <a:latin typeface="Lucida Grande"/>
                <a:hlinkClick r:id="rId4"/>
              </a:rPr>
              <a:t>Gledhill</a:t>
            </a:r>
            <a:r>
              <a:rPr lang="fr-FR" dirty="0">
                <a:latin typeface="Lucida Grande"/>
                <a:hlinkClick r:id="rId4"/>
              </a:rPr>
              <a:t> &amp; Walker (2005)</a:t>
            </a:r>
            <a:endParaRPr lang="fr-FR" dirty="0"/>
          </a:p>
        </p:txBody>
      </p:sp>
      <p:sp>
        <p:nvSpPr>
          <p:cNvPr id="6" name="Flèche droite 5">
            <a:hlinkClick r:id="rId5"/>
          </p:cNvPr>
          <p:cNvSpPr/>
          <p:nvPr/>
        </p:nvSpPr>
        <p:spPr>
          <a:xfrm flipV="1">
            <a:off x="7977064" y="5373216"/>
            <a:ext cx="720080" cy="144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335693" y="5281463"/>
            <a:ext cx="620683" cy="307777"/>
          </a:xfrm>
          <a:prstGeom prst="rect">
            <a:avLst/>
          </a:prstGeom>
        </p:spPr>
        <p:txBody>
          <a:bodyPr wrap="square">
            <a:spAutoFit/>
          </a:bodyPr>
          <a:lstStyle/>
          <a:p>
            <a:r>
              <a:rPr lang="fr-FR" sz="1400" b="1" dirty="0" smtClean="0">
                <a:solidFill>
                  <a:srgbClr val="FF0000"/>
                </a:solidFill>
                <a:latin typeface="Lucida Grande"/>
              </a:rPr>
              <a:t>TD2</a:t>
            </a:r>
            <a:endParaRPr lang="fr-FR" sz="1400" b="1" dirty="0"/>
          </a:p>
        </p:txBody>
      </p:sp>
      <p:sp>
        <p:nvSpPr>
          <p:cNvPr id="10" name="Flèche droite 9">
            <a:hlinkClick r:id="rId6"/>
          </p:cNvPr>
          <p:cNvSpPr/>
          <p:nvPr/>
        </p:nvSpPr>
        <p:spPr>
          <a:xfrm>
            <a:off x="7986094" y="5835462"/>
            <a:ext cx="720080" cy="782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044555" y="5733256"/>
            <a:ext cx="911821" cy="307777"/>
          </a:xfrm>
          <a:prstGeom prst="rect">
            <a:avLst/>
          </a:prstGeom>
        </p:spPr>
        <p:txBody>
          <a:bodyPr wrap="square">
            <a:spAutoFit/>
          </a:bodyPr>
          <a:lstStyle/>
          <a:p>
            <a:r>
              <a:rPr lang="fr-FR" sz="1400" b="1" dirty="0">
                <a:solidFill>
                  <a:srgbClr val="FF0000"/>
                </a:solidFill>
                <a:latin typeface="Lucida Grande"/>
              </a:rPr>
              <a:t>Sol Ex 1</a:t>
            </a:r>
            <a:endParaRPr lang="fr-FR" sz="1400" b="1" dirty="0">
              <a:solidFill>
                <a:srgbClr val="FF0000"/>
              </a:solidFill>
              <a:latin typeface="Lucida Grande"/>
            </a:endParaRPr>
          </a:p>
        </p:txBody>
      </p:sp>
      <p:sp>
        <p:nvSpPr>
          <p:cNvPr id="8" name="Flèche droite 7">
            <a:hlinkClick r:id="rId7"/>
          </p:cNvPr>
          <p:cNvSpPr/>
          <p:nvPr/>
        </p:nvSpPr>
        <p:spPr>
          <a:xfrm flipV="1">
            <a:off x="8007696" y="6084004"/>
            <a:ext cx="698478" cy="71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044555" y="6001543"/>
            <a:ext cx="911821" cy="307777"/>
          </a:xfrm>
          <a:prstGeom prst="rect">
            <a:avLst/>
          </a:prstGeom>
        </p:spPr>
        <p:txBody>
          <a:bodyPr wrap="square">
            <a:spAutoFit/>
          </a:bodyPr>
          <a:lstStyle/>
          <a:p>
            <a:r>
              <a:rPr lang="fr-FR" sz="1400" b="1" dirty="0">
                <a:solidFill>
                  <a:srgbClr val="FF0000"/>
                </a:solidFill>
                <a:latin typeface="Lucida Grande"/>
              </a:rPr>
              <a:t>Sol Ex </a:t>
            </a:r>
            <a:r>
              <a:rPr lang="fr-FR" sz="1400" b="1" dirty="0" smtClean="0">
                <a:solidFill>
                  <a:srgbClr val="FF0000"/>
                </a:solidFill>
                <a:latin typeface="Lucida Grande"/>
              </a:rPr>
              <a:t>3</a:t>
            </a:r>
            <a:endParaRPr lang="fr-FR" sz="1400" b="1" dirty="0">
              <a:solidFill>
                <a:srgbClr val="FF0000"/>
              </a:solidFill>
              <a:latin typeface="Lucida Grande"/>
            </a:endParaRPr>
          </a:p>
        </p:txBody>
      </p:sp>
      <p:sp>
        <p:nvSpPr>
          <p:cNvPr id="9" name="Flèche droite 8">
            <a:hlinkClick r:id="rId8"/>
          </p:cNvPr>
          <p:cNvSpPr/>
          <p:nvPr/>
        </p:nvSpPr>
        <p:spPr>
          <a:xfrm>
            <a:off x="8007696" y="6381328"/>
            <a:ext cx="69847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a:hlinkClick r:id="rId9"/>
          </p:cNvPr>
          <p:cNvSpPr/>
          <p:nvPr/>
        </p:nvSpPr>
        <p:spPr>
          <a:xfrm>
            <a:off x="8007696" y="6597352"/>
            <a:ext cx="6894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044555" y="6237312"/>
            <a:ext cx="911821" cy="307777"/>
          </a:xfrm>
          <a:prstGeom prst="rect">
            <a:avLst/>
          </a:prstGeom>
        </p:spPr>
        <p:txBody>
          <a:bodyPr wrap="square">
            <a:spAutoFit/>
          </a:bodyPr>
          <a:lstStyle/>
          <a:p>
            <a:r>
              <a:rPr lang="fr-FR" sz="1400" b="1" dirty="0">
                <a:solidFill>
                  <a:srgbClr val="FF0000"/>
                </a:solidFill>
                <a:latin typeface="Lucida Grande"/>
              </a:rPr>
              <a:t>Sol Ex 4</a:t>
            </a:r>
            <a:endParaRPr lang="fr-FR" sz="1400" b="1" dirty="0">
              <a:solidFill>
                <a:srgbClr val="FF0000"/>
              </a:solidFill>
              <a:latin typeface="Lucida Grande"/>
            </a:endParaRPr>
          </a:p>
        </p:txBody>
      </p:sp>
      <p:sp>
        <p:nvSpPr>
          <p:cNvPr id="17" name="Rectangle 16"/>
          <p:cNvSpPr/>
          <p:nvPr/>
        </p:nvSpPr>
        <p:spPr>
          <a:xfrm>
            <a:off x="7044555" y="6453336"/>
            <a:ext cx="911821" cy="307777"/>
          </a:xfrm>
          <a:prstGeom prst="rect">
            <a:avLst/>
          </a:prstGeom>
        </p:spPr>
        <p:txBody>
          <a:bodyPr wrap="square">
            <a:spAutoFit/>
          </a:bodyPr>
          <a:lstStyle/>
          <a:p>
            <a:r>
              <a:rPr lang="fr-FR" sz="1400" b="1" dirty="0">
                <a:solidFill>
                  <a:srgbClr val="FF0000"/>
                </a:solidFill>
                <a:latin typeface="Lucida Grande"/>
              </a:rPr>
              <a:t>Sol Ex </a:t>
            </a:r>
            <a:r>
              <a:rPr lang="fr-FR" sz="1400" b="1" dirty="0" smtClean="0">
                <a:solidFill>
                  <a:srgbClr val="FF0000"/>
                </a:solidFill>
                <a:latin typeface="Lucida Grande"/>
              </a:rPr>
              <a:t>5</a:t>
            </a:r>
            <a:endParaRPr lang="fr-FR" sz="1400" b="1" dirty="0">
              <a:solidFill>
                <a:srgbClr val="FF0000"/>
              </a:solidFill>
              <a:latin typeface="Lucida Grande"/>
            </a:endParaRPr>
          </a:p>
        </p:txBody>
      </p:sp>
    </p:spTree>
    <p:extLst>
      <p:ext uri="{BB962C8B-B14F-4D97-AF65-F5344CB8AC3E}">
        <p14:creationId xmlns:p14="http://schemas.microsoft.com/office/powerpoint/2010/main" val="32586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wheel(1)">
                                      <p:cBhvr>
                                        <p:cTn id="26" dur="2000"/>
                                        <p:tgtEl>
                                          <p:spTgt spid="12290"/>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Effect transition="in" filter="wipe(down)">
                                      <p:cBhvr>
                                        <p:cTn id="31" dur="580">
                                          <p:stCondLst>
                                            <p:cond delay="0"/>
                                          </p:stCondLst>
                                        </p:cTn>
                                        <p:tgtEl>
                                          <p:spTgt spid="12292"/>
                                        </p:tgtEl>
                                      </p:cBhvr>
                                    </p:animEffect>
                                    <p:anim calcmode="lin" valueType="num">
                                      <p:cBhvr>
                                        <p:cTn id="32"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292"/>
                                        </p:tgtEl>
                                      </p:cBhvr>
                                      <p:to x="100000" y="60000"/>
                                    </p:animScale>
                                    <p:animScale>
                                      <p:cBhvr>
                                        <p:cTn id="38" dur="166" decel="50000">
                                          <p:stCondLst>
                                            <p:cond delay="676"/>
                                          </p:stCondLst>
                                        </p:cTn>
                                        <p:tgtEl>
                                          <p:spTgt spid="12292"/>
                                        </p:tgtEl>
                                      </p:cBhvr>
                                      <p:to x="100000" y="100000"/>
                                    </p:animScale>
                                    <p:animScale>
                                      <p:cBhvr>
                                        <p:cTn id="39" dur="26">
                                          <p:stCondLst>
                                            <p:cond delay="1312"/>
                                          </p:stCondLst>
                                        </p:cTn>
                                        <p:tgtEl>
                                          <p:spTgt spid="12292"/>
                                        </p:tgtEl>
                                      </p:cBhvr>
                                      <p:to x="100000" y="80000"/>
                                    </p:animScale>
                                    <p:animScale>
                                      <p:cBhvr>
                                        <p:cTn id="40" dur="166" decel="50000">
                                          <p:stCondLst>
                                            <p:cond delay="1338"/>
                                          </p:stCondLst>
                                        </p:cTn>
                                        <p:tgtEl>
                                          <p:spTgt spid="12292"/>
                                        </p:tgtEl>
                                      </p:cBhvr>
                                      <p:to x="100000" y="100000"/>
                                    </p:animScale>
                                    <p:animScale>
                                      <p:cBhvr>
                                        <p:cTn id="41" dur="26">
                                          <p:stCondLst>
                                            <p:cond delay="1642"/>
                                          </p:stCondLst>
                                        </p:cTn>
                                        <p:tgtEl>
                                          <p:spTgt spid="12292"/>
                                        </p:tgtEl>
                                      </p:cBhvr>
                                      <p:to x="100000" y="90000"/>
                                    </p:animScale>
                                    <p:animScale>
                                      <p:cBhvr>
                                        <p:cTn id="42" dur="166" decel="50000">
                                          <p:stCondLst>
                                            <p:cond delay="1668"/>
                                          </p:stCondLst>
                                        </p:cTn>
                                        <p:tgtEl>
                                          <p:spTgt spid="12292"/>
                                        </p:tgtEl>
                                      </p:cBhvr>
                                      <p:to x="100000" y="100000"/>
                                    </p:animScale>
                                    <p:animScale>
                                      <p:cBhvr>
                                        <p:cTn id="43" dur="26">
                                          <p:stCondLst>
                                            <p:cond delay="1808"/>
                                          </p:stCondLst>
                                        </p:cTn>
                                        <p:tgtEl>
                                          <p:spTgt spid="12292"/>
                                        </p:tgtEl>
                                      </p:cBhvr>
                                      <p:to x="100000" y="95000"/>
                                    </p:animScale>
                                    <p:animScale>
                                      <p:cBhvr>
                                        <p:cTn id="44" dur="166" decel="50000">
                                          <p:stCondLst>
                                            <p:cond delay="1834"/>
                                          </p:stCondLst>
                                        </p:cTn>
                                        <p:tgtEl>
                                          <p:spTgt spid="1229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562074"/>
          </a:xfrm>
        </p:spPr>
        <p:txBody>
          <a:bodyPr>
            <a:noAutofit/>
          </a:bodyPr>
          <a:lstStyle/>
          <a:p>
            <a:r>
              <a:rPr lang="fr-FR" sz="3200" b="1" dirty="0">
                <a:solidFill>
                  <a:srgbClr val="FF0000"/>
                </a:solidFill>
              </a:rPr>
              <a:t>Les réactions enzymatiques à 2 (ou plus) substrats</a:t>
            </a:r>
            <a:endParaRPr lang="fr-FR" sz="3200" b="1" dirty="0">
              <a:solidFill>
                <a:srgbClr val="FF0000"/>
              </a:solidFill>
            </a:endParaRPr>
          </a:p>
        </p:txBody>
      </p:sp>
      <p:sp>
        <p:nvSpPr>
          <p:cNvPr id="4" name="Rectangle 3"/>
          <p:cNvSpPr/>
          <p:nvPr/>
        </p:nvSpPr>
        <p:spPr>
          <a:xfrm>
            <a:off x="169375" y="861075"/>
            <a:ext cx="3031599" cy="369332"/>
          </a:xfrm>
          <a:prstGeom prst="rect">
            <a:avLst/>
          </a:prstGeom>
        </p:spPr>
        <p:txBody>
          <a:bodyPr wrap="none">
            <a:spAutoFit/>
          </a:bodyPr>
          <a:lstStyle/>
          <a:p>
            <a:r>
              <a:rPr lang="fr-FR" b="1" dirty="0">
                <a:solidFill>
                  <a:srgbClr val="FF0000"/>
                </a:solidFill>
                <a:latin typeface="Lucida Grande"/>
              </a:rPr>
              <a:t>Introduction et définitions</a:t>
            </a:r>
            <a:endParaRPr lang="fr-FR" b="1" dirty="0"/>
          </a:p>
        </p:txBody>
      </p:sp>
      <p:pic>
        <p:nvPicPr>
          <p:cNvPr id="13314" name="Picture 2" descr="two substrates mechanism mecanisme ordonne ordered sequential random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356992"/>
            <a:ext cx="6248400" cy="34004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9375" y="1357580"/>
            <a:ext cx="8974625" cy="1569660"/>
          </a:xfrm>
          <a:prstGeom prst="rect">
            <a:avLst/>
          </a:prstGeom>
        </p:spPr>
        <p:txBody>
          <a:bodyPr wrap="square">
            <a:spAutoFit/>
          </a:bodyPr>
          <a:lstStyle/>
          <a:p>
            <a:r>
              <a:rPr lang="fr-FR" sz="1600" dirty="0">
                <a:solidFill>
                  <a:srgbClr val="000000"/>
                </a:solidFill>
                <a:latin typeface="Lucida Grande"/>
              </a:rPr>
              <a:t>Nous faisons l'hypothèse de l'établissement rapide des différents équilibres de fixation entre l'enzyme et les substrats :</a:t>
            </a:r>
          </a:p>
          <a:p>
            <a:pPr marL="285750" indent="-285750">
              <a:buFont typeface="Arial" panose="020B0604020202020204" pitchFamily="34" charset="0"/>
              <a:buChar char="•"/>
            </a:pPr>
            <a:r>
              <a:rPr lang="fr-FR" sz="1600" dirty="0" smtClean="0">
                <a:solidFill>
                  <a:srgbClr val="000000"/>
                </a:solidFill>
                <a:latin typeface="Lucida Grande"/>
              </a:rPr>
              <a:t>c'est</a:t>
            </a:r>
            <a:r>
              <a:rPr lang="fr-FR" sz="1600" dirty="0">
                <a:solidFill>
                  <a:srgbClr val="000000"/>
                </a:solidFill>
                <a:latin typeface="Lucida Grande"/>
              </a:rPr>
              <a:t> </a:t>
            </a:r>
            <a:r>
              <a:rPr lang="fr-FR" sz="1600" dirty="0">
                <a:solidFill>
                  <a:srgbClr val="FF0000"/>
                </a:solidFill>
                <a:latin typeface="Lucida Grande"/>
                <a:hlinkClick r:id="rId3"/>
              </a:rPr>
              <a:t>l'hypothèse du quasi-équilibre</a:t>
            </a:r>
            <a:r>
              <a:rPr lang="fr-FR" sz="1600" dirty="0">
                <a:solidFill>
                  <a:srgbClr val="000000"/>
                </a:solidFill>
                <a:latin typeface="Lucida Grande"/>
              </a:rPr>
              <a:t> (l'étape de catalyse étant l'étape limitante). L'approche du quasi-équilibre est plus </a:t>
            </a:r>
            <a:r>
              <a:rPr lang="fr-FR" sz="1600" dirty="0">
                <a:solidFill>
                  <a:srgbClr val="FF0000"/>
                </a:solidFill>
                <a:latin typeface="Lucida Grande"/>
              </a:rPr>
              <a:t>simple</a:t>
            </a:r>
            <a:r>
              <a:rPr lang="fr-FR" sz="1600" dirty="0">
                <a:solidFill>
                  <a:srgbClr val="000000"/>
                </a:solidFill>
                <a:latin typeface="Lucida Grande"/>
              </a:rPr>
              <a:t> pour l'établissement de l'équation de la </a:t>
            </a:r>
            <a:r>
              <a:rPr lang="fr-FR" sz="1600" dirty="0" smtClean="0">
                <a:solidFill>
                  <a:srgbClr val="000000"/>
                </a:solidFill>
                <a:latin typeface="Lucida Grande"/>
              </a:rPr>
              <a:t>vitesse.</a:t>
            </a:r>
          </a:p>
          <a:p>
            <a:pPr marL="285750" indent="-285750">
              <a:buFont typeface="Arial" panose="020B0604020202020204" pitchFamily="34" charset="0"/>
              <a:buChar char="•"/>
            </a:pPr>
            <a:r>
              <a:rPr lang="fr-FR" sz="1600" dirty="0" smtClean="0">
                <a:solidFill>
                  <a:srgbClr val="000000"/>
                </a:solidFill>
                <a:latin typeface="Lucida Grande"/>
              </a:rPr>
              <a:t>cette </a:t>
            </a:r>
            <a:r>
              <a:rPr lang="fr-FR" sz="1600" dirty="0">
                <a:solidFill>
                  <a:srgbClr val="000000"/>
                </a:solidFill>
                <a:latin typeface="Lucida Grande"/>
              </a:rPr>
              <a:t>hypothèse est justifiée pour les systèmes appelés "séquentiels au hasard" et, dans une moindre mesure, pour ceux appelés "séquentiels ordonnés".</a:t>
            </a:r>
            <a:endParaRPr lang="fr-FR" sz="1600" b="0" i="0" dirty="0">
              <a:solidFill>
                <a:srgbClr val="000000"/>
              </a:solidFill>
              <a:effectLst/>
              <a:latin typeface="Lucida Grande"/>
            </a:endParaRPr>
          </a:p>
        </p:txBody>
      </p:sp>
    </p:spTree>
    <p:extLst>
      <p:ext uri="{BB962C8B-B14F-4D97-AF65-F5344CB8AC3E}">
        <p14:creationId xmlns:p14="http://schemas.microsoft.com/office/powerpoint/2010/main" val="12604165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04664"/>
            <a:ext cx="8964488" cy="5904656"/>
          </a:xfrm>
        </p:spPr>
        <p:txBody>
          <a:bodyPr>
            <a:normAutofit/>
          </a:bodyPr>
          <a:lstStyle/>
          <a:p>
            <a:pPr marL="0" indent="0">
              <a:buNone/>
            </a:pPr>
            <a:r>
              <a:rPr lang="fr-FR" dirty="0">
                <a:solidFill>
                  <a:srgbClr val="FF0000"/>
                </a:solidFill>
              </a:rPr>
              <a:t>Les mécanismes à plusieurs substrats sont de 3 types </a:t>
            </a:r>
            <a:r>
              <a:rPr lang="fr-FR" dirty="0" smtClean="0">
                <a:solidFill>
                  <a:srgbClr val="FF0000"/>
                </a:solidFill>
              </a:rPr>
              <a:t>:</a:t>
            </a:r>
          </a:p>
          <a:p>
            <a:pPr marL="0" indent="0">
              <a:buNone/>
            </a:pPr>
            <a:endParaRPr lang="fr-FR" dirty="0">
              <a:solidFill>
                <a:srgbClr val="FF0000"/>
              </a:solidFill>
            </a:endParaRPr>
          </a:p>
          <a:p>
            <a:pPr algn="just"/>
            <a:r>
              <a:rPr lang="fr-FR" dirty="0"/>
              <a:t>les mécanismes </a:t>
            </a:r>
            <a:r>
              <a:rPr lang="fr-FR" dirty="0">
                <a:solidFill>
                  <a:srgbClr val="FF0000"/>
                </a:solidFill>
              </a:rPr>
              <a:t>séquentiels</a:t>
            </a:r>
            <a:r>
              <a:rPr lang="fr-FR" dirty="0"/>
              <a:t> (ou à simple déplacement) qui se subdivisent en mécanisme</a:t>
            </a:r>
            <a:r>
              <a:rPr lang="fr-FR" dirty="0">
                <a:solidFill>
                  <a:srgbClr val="FF0000"/>
                </a:solidFill>
              </a:rPr>
              <a:t> séquentiel ordonné</a:t>
            </a:r>
            <a:r>
              <a:rPr lang="fr-FR" dirty="0"/>
              <a:t> ou mécanisme</a:t>
            </a:r>
            <a:r>
              <a:rPr lang="fr-FR" dirty="0">
                <a:solidFill>
                  <a:srgbClr val="FF0000"/>
                </a:solidFill>
              </a:rPr>
              <a:t> séquentiel au </a:t>
            </a:r>
            <a:r>
              <a:rPr lang="fr-FR" dirty="0" smtClean="0">
                <a:solidFill>
                  <a:srgbClr val="FF0000"/>
                </a:solidFill>
              </a:rPr>
              <a:t>hasard.</a:t>
            </a:r>
          </a:p>
          <a:p>
            <a:pPr marL="0" indent="0" algn="just">
              <a:buNone/>
            </a:pPr>
            <a:endParaRPr lang="fr-FR" dirty="0">
              <a:solidFill>
                <a:srgbClr val="FF0000"/>
              </a:solidFill>
            </a:endParaRPr>
          </a:p>
          <a:p>
            <a:pPr algn="just"/>
            <a:r>
              <a:rPr lang="fr-FR" dirty="0"/>
              <a:t>le mécanisme à double déplacement (ou mécanisme </a:t>
            </a:r>
            <a:r>
              <a:rPr lang="fr-FR" dirty="0">
                <a:solidFill>
                  <a:srgbClr val="FF0000"/>
                </a:solidFill>
              </a:rPr>
              <a:t>Ping </a:t>
            </a:r>
            <a:r>
              <a:rPr lang="fr-FR" dirty="0" err="1">
                <a:solidFill>
                  <a:srgbClr val="FF0000"/>
                </a:solidFill>
              </a:rPr>
              <a:t>Pong</a:t>
            </a:r>
            <a:r>
              <a:rPr lang="fr-FR" dirty="0" smtClean="0"/>
              <a:t>).</a:t>
            </a:r>
            <a:endParaRPr lang="fr-FR" dirty="0"/>
          </a:p>
          <a:p>
            <a:endParaRPr lang="fr-FR" dirty="0"/>
          </a:p>
        </p:txBody>
      </p:sp>
    </p:spTree>
    <p:extLst>
      <p:ext uri="{BB962C8B-B14F-4D97-AF65-F5344CB8AC3E}">
        <p14:creationId xmlns:p14="http://schemas.microsoft.com/office/powerpoint/2010/main" val="16614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08" y="0"/>
            <a:ext cx="8856984" cy="1143000"/>
          </a:xfrm>
        </p:spPr>
        <p:txBody>
          <a:bodyPr>
            <a:noAutofit/>
          </a:bodyPr>
          <a:lstStyle/>
          <a:p>
            <a:r>
              <a:rPr lang="fr-FR" sz="3400" b="1" dirty="0">
                <a:solidFill>
                  <a:srgbClr val="FF0000"/>
                </a:solidFill>
              </a:rPr>
              <a:t>Système séquentiel </a:t>
            </a:r>
            <a:r>
              <a:rPr lang="fr-FR" sz="3400" b="1" dirty="0" smtClean="0">
                <a:solidFill>
                  <a:srgbClr val="FF0000"/>
                </a:solidFill>
              </a:rPr>
              <a:t/>
            </a:r>
            <a:br>
              <a:rPr lang="fr-FR" sz="3400" b="1" dirty="0" smtClean="0">
                <a:solidFill>
                  <a:srgbClr val="FF0000"/>
                </a:solidFill>
              </a:rPr>
            </a:br>
            <a:r>
              <a:rPr lang="fr-FR" sz="3400" b="1" dirty="0" smtClean="0">
                <a:solidFill>
                  <a:srgbClr val="FF0000"/>
                </a:solidFill>
              </a:rPr>
              <a:t>(</a:t>
            </a:r>
            <a:r>
              <a:rPr lang="fr-FR" sz="3400" b="1" dirty="0">
                <a:solidFill>
                  <a:srgbClr val="FF0000"/>
                </a:solidFill>
              </a:rPr>
              <a:t>ou à simple déplacement) appelé "au hasard"</a:t>
            </a:r>
            <a:endParaRPr lang="fr-FR" sz="3400" b="1" dirty="0">
              <a:solidFill>
                <a:srgbClr val="FF0000"/>
              </a:solidFill>
            </a:endParaRPr>
          </a:p>
        </p:txBody>
      </p:sp>
      <p:sp>
        <p:nvSpPr>
          <p:cNvPr id="3" name="Espace réservé du contenu 2"/>
          <p:cNvSpPr>
            <a:spLocks noGrp="1"/>
          </p:cNvSpPr>
          <p:nvPr>
            <p:ph idx="1"/>
          </p:nvPr>
        </p:nvSpPr>
        <p:spPr>
          <a:xfrm>
            <a:off x="143508" y="1600200"/>
            <a:ext cx="8856984" cy="4525963"/>
          </a:xfrm>
        </p:spPr>
        <p:txBody>
          <a:bodyPr>
            <a:normAutofit/>
          </a:bodyPr>
          <a:lstStyle/>
          <a:p>
            <a:r>
              <a:rPr lang="fr-FR" sz="2400" dirty="0"/>
              <a:t>Deux substrats, A et B, se fixent de manière </a:t>
            </a:r>
            <a:r>
              <a:rPr lang="fr-FR" sz="2400" dirty="0">
                <a:solidFill>
                  <a:srgbClr val="FF0000"/>
                </a:solidFill>
              </a:rPr>
              <a:t>aléatoire</a:t>
            </a:r>
            <a:r>
              <a:rPr lang="fr-FR" sz="2400" dirty="0"/>
              <a:t> sur l'enzyme libre E (c'est-à-dire qu'il n'y a pas de fixation privilégiée de l'un ou l'autre des deux substrats) avec une </a:t>
            </a:r>
            <a:r>
              <a:rPr lang="fr-FR" sz="2400" dirty="0">
                <a:solidFill>
                  <a:srgbClr val="FF0000"/>
                </a:solidFill>
              </a:rPr>
              <a:t>constante de dissociation K</a:t>
            </a:r>
            <a:r>
              <a:rPr lang="fr-FR" sz="2400" baseline="-25000" dirty="0">
                <a:solidFill>
                  <a:srgbClr val="FF0000"/>
                </a:solidFill>
              </a:rPr>
              <a:t>A</a:t>
            </a:r>
            <a:r>
              <a:rPr lang="fr-FR" sz="2400" dirty="0">
                <a:solidFill>
                  <a:srgbClr val="FF0000"/>
                </a:solidFill>
              </a:rPr>
              <a:t> et K</a:t>
            </a:r>
            <a:r>
              <a:rPr lang="fr-FR" sz="2400" baseline="-25000" dirty="0">
                <a:solidFill>
                  <a:srgbClr val="FF0000"/>
                </a:solidFill>
              </a:rPr>
              <a:t>B</a:t>
            </a:r>
            <a:r>
              <a:rPr lang="fr-FR" sz="2400" dirty="0"/>
              <a:t>, </a:t>
            </a:r>
            <a:r>
              <a:rPr lang="fr-FR" sz="2400" dirty="0" smtClean="0"/>
              <a:t>respectivement</a:t>
            </a:r>
          </a:p>
          <a:p>
            <a:endParaRPr lang="fr-FR" sz="2400" dirty="0" smtClean="0"/>
          </a:p>
          <a:p>
            <a:r>
              <a:rPr lang="fr-FR" sz="2400" dirty="0"/>
              <a:t>Parfois la fixation de l'un des deux substrats modifie la constante d'équilibre de dissociation de l'autre substrat de l'enzyme libre d'un</a:t>
            </a:r>
            <a:r>
              <a:rPr lang="fr-FR" sz="2400" dirty="0">
                <a:solidFill>
                  <a:srgbClr val="FF0000"/>
                </a:solidFill>
              </a:rPr>
              <a:t> facteur α</a:t>
            </a:r>
            <a:r>
              <a:rPr lang="fr-FR" sz="2400" dirty="0"/>
              <a:t>. </a:t>
            </a:r>
            <a:endParaRPr lang="fr-FR" sz="2400" dirty="0"/>
          </a:p>
        </p:txBody>
      </p:sp>
    </p:spTree>
    <p:extLst>
      <p:ext uri="{BB962C8B-B14F-4D97-AF65-F5344CB8AC3E}">
        <p14:creationId xmlns:p14="http://schemas.microsoft.com/office/powerpoint/2010/main" val="33752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inetique enzymatique kinetics two multiple substrate ping pong ordonne hasard sequential ordered random binding bibi Cleland King Altman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709" y="476672"/>
            <a:ext cx="4190476" cy="23205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37708" y="0"/>
            <a:ext cx="4421210" cy="461665"/>
          </a:xfrm>
          <a:prstGeom prst="rect">
            <a:avLst/>
          </a:prstGeom>
        </p:spPr>
        <p:txBody>
          <a:bodyPr wrap="none">
            <a:spAutoFit/>
          </a:bodyPr>
          <a:lstStyle/>
          <a:p>
            <a:r>
              <a:rPr lang="fr-FR" sz="2400" dirty="0">
                <a:solidFill>
                  <a:srgbClr val="FF0000"/>
                </a:solidFill>
              </a:rPr>
              <a:t>Le mécanisme réactionnel s'écrit :</a:t>
            </a:r>
            <a:endParaRPr lang="fr-FR" sz="2400" dirty="0">
              <a:solidFill>
                <a:srgbClr val="FF0000"/>
              </a:solidFill>
            </a:endParaRPr>
          </a:p>
        </p:txBody>
      </p:sp>
      <p:sp>
        <p:nvSpPr>
          <p:cNvPr id="5" name="Rectangle 4"/>
          <p:cNvSpPr/>
          <p:nvPr/>
        </p:nvSpPr>
        <p:spPr>
          <a:xfrm>
            <a:off x="395536" y="2852936"/>
            <a:ext cx="8424936" cy="646331"/>
          </a:xfrm>
          <a:prstGeom prst="rect">
            <a:avLst/>
          </a:prstGeom>
        </p:spPr>
        <p:txBody>
          <a:bodyPr wrap="square">
            <a:spAutoFit/>
          </a:bodyPr>
          <a:lstStyle/>
          <a:p>
            <a:pPr algn="ctr"/>
            <a:r>
              <a:rPr lang="fr-FR" b="1" dirty="0">
                <a:solidFill>
                  <a:srgbClr val="000000"/>
                </a:solidFill>
                <a:latin typeface="Lucida Grande"/>
              </a:rPr>
              <a:t>On aboutit à un ensemble de courbes de saturation pour chaque substrat  : v</a:t>
            </a:r>
            <a:r>
              <a:rPr lang="fr-FR" b="1" baseline="-25000" dirty="0">
                <a:solidFill>
                  <a:srgbClr val="000000"/>
                </a:solidFill>
                <a:latin typeface="Lucida Grande"/>
              </a:rPr>
              <a:t>i</a:t>
            </a:r>
            <a:r>
              <a:rPr lang="fr-FR" b="1" dirty="0">
                <a:solidFill>
                  <a:srgbClr val="000000"/>
                </a:solidFill>
                <a:latin typeface="Lucida Grande"/>
              </a:rPr>
              <a:t> = f([A</a:t>
            </a:r>
            <a:r>
              <a:rPr lang="fr-FR" b="1" baseline="-25000" dirty="0">
                <a:solidFill>
                  <a:srgbClr val="000000"/>
                </a:solidFill>
                <a:latin typeface="Lucida Grande"/>
              </a:rPr>
              <a:t>0</a:t>
            </a:r>
            <a:r>
              <a:rPr lang="fr-FR" b="1" dirty="0">
                <a:solidFill>
                  <a:srgbClr val="000000"/>
                </a:solidFill>
                <a:latin typeface="Lucida Grande"/>
              </a:rPr>
              <a:t>]) et v</a:t>
            </a:r>
            <a:r>
              <a:rPr lang="fr-FR" b="1" baseline="-25000" dirty="0">
                <a:solidFill>
                  <a:srgbClr val="000000"/>
                </a:solidFill>
                <a:latin typeface="Lucida Grande"/>
              </a:rPr>
              <a:t>i</a:t>
            </a:r>
            <a:r>
              <a:rPr lang="fr-FR" b="1" dirty="0">
                <a:solidFill>
                  <a:srgbClr val="000000"/>
                </a:solidFill>
                <a:latin typeface="Lucida Grande"/>
              </a:rPr>
              <a:t> = f([B</a:t>
            </a:r>
            <a:r>
              <a:rPr lang="fr-FR" b="1" baseline="-25000" dirty="0">
                <a:solidFill>
                  <a:srgbClr val="000000"/>
                </a:solidFill>
                <a:latin typeface="Lucida Grande"/>
              </a:rPr>
              <a:t>0</a:t>
            </a:r>
            <a:r>
              <a:rPr lang="fr-FR" b="1" dirty="0">
                <a:solidFill>
                  <a:srgbClr val="000000"/>
                </a:solidFill>
                <a:latin typeface="Lucida Grande"/>
              </a:rPr>
              <a:t>])</a:t>
            </a:r>
            <a:endParaRPr lang="fr-FR" b="1" dirty="0"/>
          </a:p>
        </p:txBody>
      </p:sp>
      <p:sp>
        <p:nvSpPr>
          <p:cNvPr id="6" name="Rectangle 5"/>
          <p:cNvSpPr/>
          <p:nvPr/>
        </p:nvSpPr>
        <p:spPr>
          <a:xfrm>
            <a:off x="503548" y="3501008"/>
            <a:ext cx="8208912" cy="923330"/>
          </a:xfrm>
          <a:prstGeom prst="rect">
            <a:avLst/>
          </a:prstGeom>
        </p:spPr>
        <p:txBody>
          <a:bodyPr wrap="square">
            <a:spAutoFit/>
          </a:bodyPr>
          <a:lstStyle/>
          <a:p>
            <a:r>
              <a:rPr lang="fr-FR" dirty="0">
                <a:solidFill>
                  <a:srgbClr val="FF0000"/>
                </a:solidFill>
                <a:latin typeface="Lucida Grande"/>
              </a:rPr>
              <a:t>Exemples d'enzymes</a:t>
            </a:r>
          </a:p>
          <a:p>
            <a:pPr>
              <a:buFont typeface="Arial" panose="020B0604020202020204" pitchFamily="34" charset="0"/>
              <a:buChar char="•"/>
            </a:pPr>
            <a:r>
              <a:rPr lang="fr-FR" dirty="0" smtClean="0">
                <a:solidFill>
                  <a:srgbClr val="000000"/>
                </a:solidFill>
                <a:latin typeface="Lucida Grande"/>
              </a:rPr>
              <a:t>Figure </a:t>
            </a:r>
            <a:r>
              <a:rPr lang="fr-FR" dirty="0">
                <a:solidFill>
                  <a:srgbClr val="000000"/>
                </a:solidFill>
                <a:latin typeface="Lucida Grande"/>
              </a:rPr>
              <a:t>ci-dessous : la </a:t>
            </a:r>
            <a:r>
              <a:rPr lang="fr-FR" dirty="0">
                <a:solidFill>
                  <a:srgbClr val="000000"/>
                </a:solidFill>
                <a:latin typeface="Lucida Grande"/>
                <a:hlinkClick r:id="rId3"/>
              </a:rPr>
              <a:t>créatine kinase</a:t>
            </a:r>
            <a:r>
              <a:rPr lang="fr-FR" dirty="0">
                <a:solidFill>
                  <a:srgbClr val="000000"/>
                </a:solidFill>
                <a:latin typeface="Lucida Grande"/>
              </a:rPr>
              <a:t> (E.C. </a:t>
            </a:r>
            <a:r>
              <a:rPr lang="fr-FR" dirty="0">
                <a:solidFill>
                  <a:srgbClr val="000000"/>
                </a:solidFill>
                <a:latin typeface="Lucida Grande"/>
                <a:hlinkClick r:id="rId4"/>
              </a:rPr>
              <a:t>2.7.3.2</a:t>
            </a:r>
            <a:r>
              <a:rPr lang="fr-FR" dirty="0">
                <a:solidFill>
                  <a:srgbClr val="000000"/>
                </a:solidFill>
                <a:latin typeface="Lucida Grande"/>
              </a:rPr>
              <a:t>). Il s'agit d'un mécanisme </a:t>
            </a:r>
            <a:r>
              <a:rPr lang="fr-FR" dirty="0">
                <a:solidFill>
                  <a:srgbClr val="FF0000"/>
                </a:solidFill>
                <a:latin typeface="Lucida Grande"/>
              </a:rPr>
              <a:t>Bi </a:t>
            </a:r>
            <a:r>
              <a:rPr lang="fr-FR" dirty="0" err="1">
                <a:solidFill>
                  <a:srgbClr val="FF0000"/>
                </a:solidFill>
                <a:latin typeface="Lucida Grande"/>
              </a:rPr>
              <a:t>Bi</a:t>
            </a:r>
            <a:r>
              <a:rPr lang="fr-FR" dirty="0">
                <a:solidFill>
                  <a:srgbClr val="FF0000"/>
                </a:solidFill>
                <a:latin typeface="Lucida Grande"/>
              </a:rPr>
              <a:t> au </a:t>
            </a:r>
            <a:r>
              <a:rPr lang="fr-FR" dirty="0" smtClean="0">
                <a:solidFill>
                  <a:srgbClr val="FF0000"/>
                </a:solidFill>
                <a:latin typeface="Lucida Grande"/>
              </a:rPr>
              <a:t>hasard</a:t>
            </a:r>
            <a:r>
              <a:rPr lang="fr-FR" dirty="0" smtClean="0">
                <a:solidFill>
                  <a:srgbClr val="000000"/>
                </a:solidFill>
                <a:latin typeface="Lucida Grande"/>
              </a:rPr>
              <a:t>. </a:t>
            </a:r>
            <a:r>
              <a:rPr lang="fr-FR" dirty="0" smtClean="0">
                <a:solidFill>
                  <a:srgbClr val="00B050"/>
                </a:solidFill>
                <a:latin typeface="Lucida Grande"/>
              </a:rPr>
              <a:t>La glutathion </a:t>
            </a:r>
            <a:r>
              <a:rPr lang="fr-FR" i="1" dirty="0" smtClean="0">
                <a:solidFill>
                  <a:srgbClr val="00B050"/>
                </a:solidFill>
                <a:latin typeface="Lucida Grande"/>
              </a:rPr>
              <a:t>S</a:t>
            </a:r>
            <a:r>
              <a:rPr lang="fr-FR" dirty="0" smtClean="0">
                <a:solidFill>
                  <a:srgbClr val="00B050"/>
                </a:solidFill>
                <a:latin typeface="Lucida Grande"/>
              </a:rPr>
              <a:t>-transférase</a:t>
            </a:r>
            <a:endParaRPr lang="fr-FR" dirty="0">
              <a:solidFill>
                <a:srgbClr val="00B050"/>
              </a:solidFill>
              <a:latin typeface="Lucida Grande"/>
            </a:endParaRPr>
          </a:p>
        </p:txBody>
      </p:sp>
      <p:pic>
        <p:nvPicPr>
          <p:cNvPr id="15364" name="Picture 4" descr="two substrates mechanism mecanisme ordonne ordered sequential random biochime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4365104"/>
            <a:ext cx="5086350" cy="2419351"/>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droite 6">
            <a:hlinkClick r:id="rId6"/>
          </p:cNvPr>
          <p:cNvSpPr/>
          <p:nvPr/>
        </p:nvSpPr>
        <p:spPr>
          <a:xfrm>
            <a:off x="8460432" y="573790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a:hlinkClick r:id="rId7"/>
          </p:cNvPr>
          <p:cNvSpPr/>
          <p:nvPr/>
        </p:nvSpPr>
        <p:spPr>
          <a:xfrm>
            <a:off x="8460432" y="6030580"/>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692574" y="5661248"/>
            <a:ext cx="444352" cy="369332"/>
          </a:xfrm>
          <a:prstGeom prst="rect">
            <a:avLst/>
          </a:prstGeom>
        </p:spPr>
        <p:txBody>
          <a:bodyPr wrap="none">
            <a:spAutoFit/>
          </a:bodyPr>
          <a:lstStyle/>
          <a:p>
            <a:r>
              <a:rPr lang="fr-FR" b="1" dirty="0" smtClean="0">
                <a:solidFill>
                  <a:srgbClr val="FF0000"/>
                </a:solidFill>
              </a:rPr>
              <a:t>TD</a:t>
            </a:r>
            <a:endParaRPr lang="fr-FR" b="1" dirty="0"/>
          </a:p>
        </p:txBody>
      </p:sp>
      <p:sp>
        <p:nvSpPr>
          <p:cNvPr id="12" name="Rectangle 11"/>
          <p:cNvSpPr/>
          <p:nvPr/>
        </p:nvSpPr>
        <p:spPr>
          <a:xfrm>
            <a:off x="7501651" y="5949280"/>
            <a:ext cx="979755" cy="369332"/>
          </a:xfrm>
          <a:prstGeom prst="rect">
            <a:avLst/>
          </a:prstGeom>
        </p:spPr>
        <p:txBody>
          <a:bodyPr wrap="none">
            <a:spAutoFit/>
          </a:bodyPr>
          <a:lstStyle/>
          <a:p>
            <a:r>
              <a:rPr lang="fr-FR" b="1" dirty="0" smtClean="0">
                <a:solidFill>
                  <a:srgbClr val="FF0000"/>
                </a:solidFill>
              </a:rPr>
              <a:t>Solution</a:t>
            </a:r>
            <a:endParaRPr lang="fr-FR" b="1" dirty="0"/>
          </a:p>
        </p:txBody>
      </p:sp>
    </p:spTree>
    <p:extLst>
      <p:ext uri="{BB962C8B-B14F-4D97-AF65-F5344CB8AC3E}">
        <p14:creationId xmlns:p14="http://schemas.microsoft.com/office/powerpoint/2010/main" val="17786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1000"/>
                                        <p:tgtEl>
                                          <p:spTgt spid="15362"/>
                                        </p:tgtEl>
                                      </p:cBhvr>
                                    </p:animEffect>
                                    <p:anim calcmode="lin" valueType="num">
                                      <p:cBhvr>
                                        <p:cTn id="15" dur="1000" fill="hold"/>
                                        <p:tgtEl>
                                          <p:spTgt spid="15362"/>
                                        </p:tgtEl>
                                        <p:attrNameLst>
                                          <p:attrName>ppt_x</p:attrName>
                                        </p:attrNameLst>
                                      </p:cBhvr>
                                      <p:tavLst>
                                        <p:tav tm="0">
                                          <p:val>
                                            <p:strVal val="#ppt_x"/>
                                          </p:val>
                                        </p:tav>
                                        <p:tav tm="100000">
                                          <p:val>
                                            <p:strVal val="#ppt_x"/>
                                          </p:val>
                                        </p:tav>
                                      </p:tavLst>
                                    </p:anim>
                                    <p:anim calcmode="lin" valueType="num">
                                      <p:cBhvr>
                                        <p:cTn id="1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364"/>
                                        </p:tgtEl>
                                        <p:attrNameLst>
                                          <p:attrName>style.visibility</p:attrName>
                                        </p:attrNameLst>
                                      </p:cBhvr>
                                      <p:to>
                                        <p:strVal val="visible"/>
                                      </p:to>
                                    </p:set>
                                    <p:anim calcmode="lin" valueType="num">
                                      <p:cBhvr additive="base">
                                        <p:cTn id="34" dur="500" fill="hold"/>
                                        <p:tgtEl>
                                          <p:spTgt spid="15364"/>
                                        </p:tgtEl>
                                        <p:attrNameLst>
                                          <p:attrName>ppt_x</p:attrName>
                                        </p:attrNameLst>
                                      </p:cBhvr>
                                      <p:tavLst>
                                        <p:tav tm="0">
                                          <p:val>
                                            <p:strVal val="#ppt_x"/>
                                          </p:val>
                                        </p:tav>
                                        <p:tav tm="100000">
                                          <p:val>
                                            <p:strVal val="#ppt_x"/>
                                          </p:val>
                                        </p:tav>
                                      </p:tavLst>
                                    </p:anim>
                                    <p:anim calcmode="lin" valueType="num">
                                      <p:cBhvr additive="base">
                                        <p:cTn id="35"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0"/>
            <a:ext cx="7128792" cy="830997"/>
          </a:xfrm>
          <a:prstGeom prst="rect">
            <a:avLst/>
          </a:prstGeom>
        </p:spPr>
        <p:txBody>
          <a:bodyPr wrap="square">
            <a:spAutoFit/>
          </a:bodyPr>
          <a:lstStyle/>
          <a:p>
            <a:pPr algn="ctr"/>
            <a:r>
              <a:rPr lang="fr-FR" sz="2400" b="1" dirty="0">
                <a:solidFill>
                  <a:srgbClr val="FF0000"/>
                </a:solidFill>
                <a:latin typeface="Lucida Grande"/>
              </a:rPr>
              <a:t>Système séquentiel (ou à simple déplacement) appelé "ordonné"</a:t>
            </a:r>
            <a:endParaRPr lang="fr-FR" sz="2400" b="1" dirty="0"/>
          </a:p>
        </p:txBody>
      </p:sp>
      <p:sp>
        <p:nvSpPr>
          <p:cNvPr id="5" name="Rectangle 4"/>
          <p:cNvSpPr/>
          <p:nvPr/>
        </p:nvSpPr>
        <p:spPr>
          <a:xfrm>
            <a:off x="179512" y="1569566"/>
            <a:ext cx="8712968" cy="923330"/>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Dans un tel système, l'ordre de fixation est </a:t>
            </a:r>
            <a:r>
              <a:rPr lang="fr-FR" dirty="0">
                <a:solidFill>
                  <a:srgbClr val="FF0000"/>
                </a:solidFill>
                <a:latin typeface="Lucida Grande"/>
              </a:rPr>
              <a:t>obligatoire</a:t>
            </a:r>
            <a:r>
              <a:rPr lang="fr-FR" dirty="0">
                <a:solidFill>
                  <a:srgbClr val="000000"/>
                </a:solidFill>
                <a:latin typeface="Lucida Grande"/>
              </a:rPr>
              <a:t> : le substrat A doit se fixer à l'enzyme libre E </a:t>
            </a:r>
            <a:r>
              <a:rPr lang="fr-FR" dirty="0">
                <a:solidFill>
                  <a:srgbClr val="FF0000"/>
                </a:solidFill>
                <a:latin typeface="Lucida Grande"/>
              </a:rPr>
              <a:t>avant</a:t>
            </a:r>
            <a:r>
              <a:rPr lang="fr-FR" dirty="0">
                <a:solidFill>
                  <a:srgbClr val="000000"/>
                </a:solidFill>
                <a:latin typeface="Lucida Grande"/>
              </a:rPr>
              <a:t> le substrat B. En d'autres termes, le </a:t>
            </a:r>
            <a:r>
              <a:rPr lang="fr-FR" dirty="0" err="1">
                <a:solidFill>
                  <a:srgbClr val="000000"/>
                </a:solidFill>
                <a:latin typeface="Lucida Grande"/>
              </a:rPr>
              <a:t>le</a:t>
            </a:r>
            <a:r>
              <a:rPr lang="fr-FR" dirty="0">
                <a:solidFill>
                  <a:srgbClr val="000000"/>
                </a:solidFill>
                <a:latin typeface="Lucida Grande"/>
              </a:rPr>
              <a:t> substrat B ne peut se fixer qu'au complexe EA. Un complexe ternaire EAB est toujours formé.</a:t>
            </a:r>
            <a:endParaRPr lang="fr-FR" dirty="0"/>
          </a:p>
        </p:txBody>
      </p:sp>
      <p:pic>
        <p:nvPicPr>
          <p:cNvPr id="16386" name="Picture 2" descr="cinetique enzymatique acyl enzyme kinetics two multiple substrate sequentiel ping pong ordonne hasard sequential ordered random binding bibi Cleland King Altman graphe primaire secondaire primary secondary echange isotope isotopic exchange acylenzyme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80" y="3252935"/>
            <a:ext cx="85344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6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6386"/>
                                        </p:tgtEl>
                                        <p:attrNameLst>
                                          <p:attrName>style.visibility</p:attrName>
                                        </p:attrNameLst>
                                      </p:cBhvr>
                                      <p:to>
                                        <p:strVal val="visible"/>
                                      </p:to>
                                    </p:set>
                                    <p:anim calcmode="lin" valueType="num">
                                      <p:cBhvr>
                                        <p:cTn id="20" dur="500" fill="hold"/>
                                        <p:tgtEl>
                                          <p:spTgt spid="16386"/>
                                        </p:tgtEl>
                                        <p:attrNameLst>
                                          <p:attrName>ppt_w</p:attrName>
                                        </p:attrNameLst>
                                      </p:cBhvr>
                                      <p:tavLst>
                                        <p:tav tm="0">
                                          <p:val>
                                            <p:fltVal val="0"/>
                                          </p:val>
                                        </p:tav>
                                        <p:tav tm="100000">
                                          <p:val>
                                            <p:strVal val="#ppt_w"/>
                                          </p:val>
                                        </p:tav>
                                      </p:tavLst>
                                    </p:anim>
                                    <p:anim calcmode="lin" valueType="num">
                                      <p:cBhvr>
                                        <p:cTn id="21" dur="500" fill="hold"/>
                                        <p:tgtEl>
                                          <p:spTgt spid="16386"/>
                                        </p:tgtEl>
                                        <p:attrNameLst>
                                          <p:attrName>ppt_h</p:attrName>
                                        </p:attrNameLst>
                                      </p:cBhvr>
                                      <p:tavLst>
                                        <p:tav tm="0">
                                          <p:val>
                                            <p:fltVal val="0"/>
                                          </p:val>
                                        </p:tav>
                                        <p:tav tm="100000">
                                          <p:val>
                                            <p:strVal val="#ppt_h"/>
                                          </p:val>
                                        </p:tav>
                                      </p:tavLst>
                                    </p:anim>
                                    <p:animEffect transition="in" filter="fade">
                                      <p:cBhvr>
                                        <p:cTn id="2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6632"/>
            <a:ext cx="8640960" cy="646331"/>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Le paramètre </a:t>
            </a:r>
            <a:r>
              <a:rPr lang="fr-FR" dirty="0">
                <a:solidFill>
                  <a:srgbClr val="FF0000"/>
                </a:solidFill>
                <a:latin typeface="Lucida Grande"/>
              </a:rPr>
              <a:t>K</a:t>
            </a:r>
            <a:r>
              <a:rPr lang="fr-FR" baseline="-25000" dirty="0">
                <a:solidFill>
                  <a:srgbClr val="FF0000"/>
                </a:solidFill>
                <a:latin typeface="Lucida Grande"/>
              </a:rPr>
              <a:t>A</a:t>
            </a:r>
            <a:r>
              <a:rPr lang="fr-FR" dirty="0">
                <a:solidFill>
                  <a:srgbClr val="000000"/>
                </a:solidFill>
                <a:latin typeface="Lucida Grande"/>
              </a:rPr>
              <a:t> (qui est également </a:t>
            </a:r>
            <a:r>
              <a:rPr lang="fr-FR" dirty="0">
                <a:solidFill>
                  <a:srgbClr val="FF0000"/>
                </a:solidFill>
                <a:latin typeface="Lucida Grande"/>
              </a:rPr>
              <a:t>K</a:t>
            </a:r>
            <a:r>
              <a:rPr lang="fr-FR" baseline="-25000" dirty="0">
                <a:solidFill>
                  <a:srgbClr val="FF0000"/>
                </a:solidFill>
                <a:latin typeface="Lucida Grande"/>
              </a:rPr>
              <a:t>M</a:t>
            </a:r>
            <a:r>
              <a:rPr lang="fr-FR" baseline="30000" dirty="0">
                <a:solidFill>
                  <a:srgbClr val="FF0000"/>
                </a:solidFill>
                <a:latin typeface="Lucida Grande"/>
              </a:rPr>
              <a:t>A</a:t>
            </a:r>
            <a:r>
              <a:rPr lang="fr-FR" dirty="0">
                <a:solidFill>
                  <a:srgbClr val="000000"/>
                </a:solidFill>
                <a:latin typeface="Lucida Grande"/>
              </a:rPr>
              <a:t>) est déterminé à partir du </a:t>
            </a:r>
            <a:r>
              <a:rPr lang="fr-FR" dirty="0">
                <a:solidFill>
                  <a:srgbClr val="FF0000"/>
                </a:solidFill>
                <a:latin typeface="Lucida Grande"/>
              </a:rPr>
              <a:t>graphe primaire pour le substrat A</a:t>
            </a:r>
            <a:r>
              <a:rPr lang="fr-FR" dirty="0">
                <a:solidFill>
                  <a:srgbClr val="000000"/>
                </a:solidFill>
                <a:latin typeface="Lucida Grande"/>
              </a:rPr>
              <a:t> (ci-dessous) :</a:t>
            </a:r>
            <a:endParaRPr lang="fr-FR" dirty="0"/>
          </a:p>
        </p:txBody>
      </p:sp>
      <p:pic>
        <p:nvPicPr>
          <p:cNvPr id="17410" name="Picture 2" descr="cinetique enzymatique acyl enzyme kinetics two multiple substrate sequentiel ping pong ordonne hasard sequential ordered random binding bibi Cleland King Altman graphe primaire secondaire primary secondary echange isotope isotopic exchange acylenzyme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908720"/>
            <a:ext cx="4032448" cy="270006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inetique enzymatique acyl enzyme kinetics two multiple substrate sequentiel ping pong ordonne hasard sequential ordered random binding bibi Cleland King Altman graphe primaire secondaire primary secondary echange isotope isotopic exchange acylenzyme biochim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08720"/>
            <a:ext cx="3988167" cy="2700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96" y="3645024"/>
            <a:ext cx="9032626" cy="615553"/>
          </a:xfrm>
          <a:prstGeom prst="rect">
            <a:avLst/>
          </a:prstGeom>
        </p:spPr>
        <p:txBody>
          <a:bodyPr wrap="square">
            <a:spAutoFit/>
          </a:bodyPr>
          <a:lstStyle/>
          <a:p>
            <a:r>
              <a:rPr lang="fr-FR" sz="1600" dirty="0">
                <a:solidFill>
                  <a:srgbClr val="000000"/>
                </a:solidFill>
                <a:latin typeface="Lucida Grande"/>
              </a:rPr>
              <a:t>Les valeurs du graphe primaire pour le substrat A sont reportées dans le </a:t>
            </a:r>
            <a:r>
              <a:rPr lang="fr-FR" sz="1600" dirty="0">
                <a:solidFill>
                  <a:srgbClr val="FF0000"/>
                </a:solidFill>
                <a:latin typeface="Lucida Grande"/>
              </a:rPr>
              <a:t>graphe secondaire pour le substrat B</a:t>
            </a:r>
            <a:r>
              <a:rPr lang="fr-FR" sz="1600" dirty="0">
                <a:solidFill>
                  <a:srgbClr val="000000"/>
                </a:solidFill>
                <a:latin typeface="Lucida Grande"/>
              </a:rPr>
              <a:t> (ci-dessous) qui permet de déterminer : </a:t>
            </a:r>
            <a:r>
              <a:rPr lang="fr-FR" sz="1600" dirty="0">
                <a:solidFill>
                  <a:srgbClr val="FF0000"/>
                </a:solidFill>
                <a:latin typeface="Lucida Grande"/>
              </a:rPr>
              <a:t>V</a:t>
            </a:r>
            <a:r>
              <a:rPr lang="fr-FR" sz="1600" baseline="-25000" dirty="0">
                <a:solidFill>
                  <a:srgbClr val="FF0000"/>
                </a:solidFill>
                <a:latin typeface="Lucida Grande"/>
              </a:rPr>
              <a:t>M</a:t>
            </a:r>
            <a:r>
              <a:rPr lang="fr-FR" sz="1600" dirty="0">
                <a:solidFill>
                  <a:srgbClr val="000000"/>
                </a:solidFill>
                <a:latin typeface="Lucida Grande"/>
              </a:rPr>
              <a:t> et </a:t>
            </a:r>
            <a:r>
              <a:rPr lang="fr-FR" sz="1600" dirty="0">
                <a:solidFill>
                  <a:srgbClr val="FF0000"/>
                </a:solidFill>
                <a:latin typeface="Lucida Grande"/>
              </a:rPr>
              <a:t>K</a:t>
            </a:r>
            <a:r>
              <a:rPr lang="fr-FR" sz="1600" baseline="-25000" dirty="0">
                <a:solidFill>
                  <a:srgbClr val="FF0000"/>
                </a:solidFill>
                <a:latin typeface="Lucida Grande"/>
              </a:rPr>
              <a:t>M</a:t>
            </a:r>
            <a:r>
              <a:rPr lang="fr-FR" sz="1600" baseline="30000" dirty="0">
                <a:solidFill>
                  <a:srgbClr val="FF0000"/>
                </a:solidFill>
                <a:latin typeface="Lucida Grande"/>
              </a:rPr>
              <a:t>B</a:t>
            </a:r>
            <a:r>
              <a:rPr lang="fr-FR" dirty="0">
                <a:solidFill>
                  <a:srgbClr val="000000"/>
                </a:solidFill>
                <a:latin typeface="Lucida Grande"/>
              </a:rPr>
              <a:t>.</a:t>
            </a:r>
            <a:endParaRPr lang="fr-FR" dirty="0"/>
          </a:p>
        </p:txBody>
      </p:sp>
      <p:pic>
        <p:nvPicPr>
          <p:cNvPr id="17414" name="Picture 6" descr="cinetique enzymatique acyl enzyme kinetics two multiple substrate sequentiel ping pong ordonne hasard sequential ordered random binding bibi Cleland King Altman graphe primaire secondaire primary secondary echange isotope isotopic exchange acylenzyme biochime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815" y="4221088"/>
            <a:ext cx="3494385" cy="256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barn(inVertical)">
                                      <p:cBhvr>
                                        <p:cTn id="14" dur="5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barn(inVertical)">
                                      <p:cBhvr>
                                        <p:cTn id="19" dur="500"/>
                                        <p:tgtEl>
                                          <p:spTgt spid="174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414"/>
                                        </p:tgtEl>
                                        <p:attrNameLst>
                                          <p:attrName>style.visibility</p:attrName>
                                        </p:attrNameLst>
                                      </p:cBhvr>
                                      <p:to>
                                        <p:strVal val="visible"/>
                                      </p:to>
                                    </p:set>
                                    <p:animEffect transition="in" filter="barn(inVertical)">
                                      <p:cBhvr>
                                        <p:cTn id="30"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997816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8032"/>
            <a:ext cx="8229600" cy="548680"/>
          </a:xfrm>
        </p:spPr>
        <p:txBody>
          <a:bodyPr>
            <a:noAutofit/>
          </a:bodyPr>
          <a:lstStyle/>
          <a:p>
            <a:r>
              <a:rPr lang="fr-FR" sz="3600" b="1" dirty="0">
                <a:solidFill>
                  <a:srgbClr val="FF0000"/>
                </a:solidFill>
              </a:rPr>
              <a:t>Système à double déplacement appelé "</a:t>
            </a:r>
            <a:r>
              <a:rPr lang="fr-FR" sz="3600" b="1" dirty="0">
                <a:solidFill>
                  <a:srgbClr val="00B050"/>
                </a:solidFill>
              </a:rPr>
              <a:t>Ping </a:t>
            </a:r>
            <a:r>
              <a:rPr lang="fr-FR" sz="3600" b="1" dirty="0" err="1">
                <a:solidFill>
                  <a:srgbClr val="00B050"/>
                </a:solidFill>
              </a:rPr>
              <a:t>Pong</a:t>
            </a:r>
            <a:r>
              <a:rPr lang="fr-FR" sz="3600" b="1" dirty="0">
                <a:solidFill>
                  <a:srgbClr val="FF0000"/>
                </a:solidFill>
              </a:rPr>
              <a:t>"</a:t>
            </a:r>
            <a:endParaRPr lang="fr-FR" sz="3600" b="1" dirty="0">
              <a:solidFill>
                <a:srgbClr val="FF0000"/>
              </a:solidFill>
            </a:endParaRPr>
          </a:p>
        </p:txBody>
      </p:sp>
      <p:sp>
        <p:nvSpPr>
          <p:cNvPr id="4" name="Rectangle 3"/>
          <p:cNvSpPr/>
          <p:nvPr/>
        </p:nvSpPr>
        <p:spPr>
          <a:xfrm>
            <a:off x="318356" y="1268760"/>
            <a:ext cx="8507288" cy="923330"/>
          </a:xfrm>
          <a:prstGeom prst="rect">
            <a:avLst/>
          </a:prstGeom>
        </p:spPr>
        <p:txBody>
          <a:bodyPr wrap="square">
            <a:spAutoFit/>
          </a:bodyPr>
          <a:lstStyle/>
          <a:p>
            <a:pPr algn="just"/>
            <a:r>
              <a:rPr lang="fr-FR" dirty="0">
                <a:solidFill>
                  <a:srgbClr val="000000"/>
                </a:solidFill>
                <a:latin typeface="Lucida Grande"/>
              </a:rPr>
              <a:t>Un ou plusieurs produits est/sont </a:t>
            </a:r>
            <a:r>
              <a:rPr lang="fr-FR" dirty="0" err="1">
                <a:solidFill>
                  <a:srgbClr val="000000"/>
                </a:solidFill>
                <a:latin typeface="Lucida Grande"/>
              </a:rPr>
              <a:t>relargué</a:t>
            </a:r>
            <a:r>
              <a:rPr lang="fr-FR" dirty="0">
                <a:solidFill>
                  <a:srgbClr val="000000"/>
                </a:solidFill>
                <a:latin typeface="Lucida Grande"/>
              </a:rPr>
              <a:t>(s) </a:t>
            </a:r>
            <a:r>
              <a:rPr lang="fr-FR" dirty="0">
                <a:solidFill>
                  <a:srgbClr val="FF0000"/>
                </a:solidFill>
                <a:latin typeface="Lucida Grande"/>
              </a:rPr>
              <a:t>avant</a:t>
            </a:r>
            <a:r>
              <a:rPr lang="fr-FR" dirty="0">
                <a:solidFill>
                  <a:srgbClr val="000000"/>
                </a:solidFill>
                <a:latin typeface="Lucida Grande"/>
              </a:rPr>
              <a:t> que tous les substrats ne soient fixés à l'enzyme. Ce mécanisme est caractérisé par la </a:t>
            </a:r>
            <a:r>
              <a:rPr lang="fr-FR" dirty="0">
                <a:solidFill>
                  <a:srgbClr val="FF0000"/>
                </a:solidFill>
                <a:latin typeface="Lucida Grande"/>
              </a:rPr>
              <a:t>formation obligatoire d'une forme intermédiaire modifiée</a:t>
            </a:r>
            <a:r>
              <a:rPr lang="fr-FR" dirty="0">
                <a:solidFill>
                  <a:srgbClr val="000000"/>
                </a:solidFill>
                <a:latin typeface="Lucida Grande"/>
              </a:rPr>
              <a:t> de l'enzyme (</a:t>
            </a:r>
            <a:r>
              <a:rPr lang="fr-FR" dirty="0">
                <a:solidFill>
                  <a:srgbClr val="FF0000"/>
                </a:solidFill>
                <a:latin typeface="Lucida Grande"/>
              </a:rPr>
              <a:t>E*</a:t>
            </a:r>
            <a:r>
              <a:rPr lang="fr-FR" dirty="0">
                <a:solidFill>
                  <a:srgbClr val="000000"/>
                </a:solidFill>
                <a:latin typeface="Lucida Grande"/>
              </a:rPr>
              <a:t>) qui est un </a:t>
            </a:r>
            <a:r>
              <a:rPr lang="fr-FR" dirty="0" err="1">
                <a:solidFill>
                  <a:srgbClr val="000000"/>
                </a:solidFill>
                <a:latin typeface="Lucida Grande"/>
                <a:hlinkClick r:id="rId2"/>
              </a:rPr>
              <a:t>acyl</a:t>
            </a:r>
            <a:r>
              <a:rPr lang="fr-FR" dirty="0">
                <a:solidFill>
                  <a:srgbClr val="000000"/>
                </a:solidFill>
                <a:latin typeface="Lucida Grande"/>
                <a:hlinkClick r:id="rId2"/>
              </a:rPr>
              <a:t>-enzyme</a:t>
            </a:r>
            <a:r>
              <a:rPr lang="fr-FR" dirty="0" smtClean="0">
                <a:solidFill>
                  <a:srgbClr val="000000"/>
                </a:solidFill>
                <a:latin typeface="Lucida Grande"/>
              </a:rPr>
              <a:t>.</a:t>
            </a:r>
            <a:endParaRPr lang="fr-FR" dirty="0">
              <a:solidFill>
                <a:srgbClr val="000000"/>
              </a:solidFill>
              <a:latin typeface="Lucida Grande"/>
            </a:endParaRPr>
          </a:p>
        </p:txBody>
      </p:sp>
      <p:pic>
        <p:nvPicPr>
          <p:cNvPr id="18434" name="Picture 2" descr="two substrates mechanism mecanisme double deplacement ping pong biochim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312979"/>
            <a:ext cx="4000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645024"/>
            <a:ext cx="8368444" cy="646331"/>
          </a:xfrm>
          <a:prstGeom prst="rect">
            <a:avLst/>
          </a:prstGeom>
        </p:spPr>
        <p:txBody>
          <a:bodyPr wrap="square">
            <a:spAutoFit/>
          </a:bodyPr>
          <a:lstStyle/>
          <a:p>
            <a:r>
              <a:rPr lang="fr-FR" dirty="0">
                <a:solidFill>
                  <a:srgbClr val="FF0000"/>
                </a:solidFill>
                <a:latin typeface="Lucida Grande"/>
              </a:rPr>
              <a:t>Exemples d'enzymes</a:t>
            </a:r>
            <a:endParaRPr lang="fr-FR" dirty="0">
              <a:solidFill>
                <a:srgbClr val="000000"/>
              </a:solidFill>
              <a:latin typeface="Lucida Grande"/>
            </a:endParaRPr>
          </a:p>
          <a:p>
            <a:pPr>
              <a:buFont typeface="Arial" panose="020B0604020202020204" pitchFamily="34" charset="0"/>
              <a:buChar char="•"/>
            </a:pPr>
            <a:r>
              <a:rPr lang="fr-FR" dirty="0" smtClean="0">
                <a:solidFill>
                  <a:srgbClr val="000000"/>
                </a:solidFill>
                <a:latin typeface="Lucida Grande"/>
              </a:rPr>
              <a:t> les</a:t>
            </a:r>
            <a:r>
              <a:rPr lang="fr-FR" dirty="0">
                <a:solidFill>
                  <a:srgbClr val="000000"/>
                </a:solidFill>
                <a:latin typeface="Lucida Grande"/>
              </a:rPr>
              <a:t> </a:t>
            </a:r>
            <a:r>
              <a:rPr lang="fr-FR" dirty="0" err="1">
                <a:solidFill>
                  <a:srgbClr val="000000"/>
                </a:solidFill>
                <a:latin typeface="Lucida Grande"/>
                <a:hlinkClick r:id="rId4"/>
              </a:rPr>
              <a:t>aminotransférases</a:t>
            </a:r>
            <a:r>
              <a:rPr lang="fr-FR" dirty="0">
                <a:solidFill>
                  <a:srgbClr val="000000"/>
                </a:solidFill>
                <a:latin typeface="Lucida Grande"/>
              </a:rPr>
              <a:t> : mécanisme </a:t>
            </a:r>
            <a:r>
              <a:rPr lang="fr-FR" dirty="0">
                <a:solidFill>
                  <a:srgbClr val="FF0000"/>
                </a:solidFill>
                <a:latin typeface="Lucida Grande"/>
              </a:rPr>
              <a:t>Bi </a:t>
            </a:r>
            <a:r>
              <a:rPr lang="fr-FR" dirty="0" err="1">
                <a:solidFill>
                  <a:srgbClr val="FF0000"/>
                </a:solidFill>
                <a:latin typeface="Lucida Grande"/>
              </a:rPr>
              <a:t>Bi</a:t>
            </a:r>
            <a:r>
              <a:rPr lang="fr-FR" dirty="0">
                <a:solidFill>
                  <a:srgbClr val="FF0000"/>
                </a:solidFill>
                <a:latin typeface="Lucida Grande"/>
              </a:rPr>
              <a:t> Ping </a:t>
            </a:r>
            <a:r>
              <a:rPr lang="fr-FR" dirty="0" err="1">
                <a:solidFill>
                  <a:srgbClr val="FF0000"/>
                </a:solidFill>
                <a:latin typeface="Lucida Grande"/>
              </a:rPr>
              <a:t>Pong</a:t>
            </a:r>
            <a:r>
              <a:rPr lang="fr-FR" dirty="0">
                <a:solidFill>
                  <a:srgbClr val="000000"/>
                </a:solidFill>
                <a:latin typeface="Lucida Grande"/>
              </a:rPr>
              <a:t> (figure ci-dessous)</a:t>
            </a:r>
            <a:endParaRPr lang="fr-FR" b="0" i="0" dirty="0">
              <a:solidFill>
                <a:srgbClr val="000000"/>
              </a:solidFill>
              <a:effectLst/>
              <a:latin typeface="Lucida Grande"/>
            </a:endParaRPr>
          </a:p>
        </p:txBody>
      </p:sp>
      <p:pic>
        <p:nvPicPr>
          <p:cNvPr id="18436" name="Picture 4" descr="two substrates mechanism mecanisme double deplacement ping pong serine protease chymotrypsin acyl enzyme acetate biochime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365104"/>
            <a:ext cx="56197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wipe(down)">
                                      <p:cBhvr>
                                        <p:cTn id="21" dur="500"/>
                                        <p:tgtEl>
                                          <p:spTgt spid="1843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436"/>
                                        </p:tgtEl>
                                        <p:attrNameLst>
                                          <p:attrName>style.visibility</p:attrName>
                                        </p:attrNameLst>
                                      </p:cBhvr>
                                      <p:to>
                                        <p:strVal val="visible"/>
                                      </p:to>
                                    </p:set>
                                    <p:animEffect transition="in" filter="fade">
                                      <p:cBhvr>
                                        <p:cTn id="33"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wo substrates mechanism mecanisme double deplacement ping pong serine protease chymotrypsin acyl enzyme acetate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5905212"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3688" y="32008"/>
            <a:ext cx="6264696" cy="430887"/>
          </a:xfrm>
          <a:prstGeom prst="rect">
            <a:avLst/>
          </a:prstGeom>
        </p:spPr>
        <p:txBody>
          <a:bodyPr wrap="square">
            <a:spAutoFit/>
          </a:bodyPr>
          <a:lstStyle/>
          <a:p>
            <a:r>
              <a:rPr lang="fr-FR" sz="2200" dirty="0" smtClean="0">
                <a:solidFill>
                  <a:srgbClr val="FF0000"/>
                </a:solidFill>
                <a:latin typeface="Lucida Grande"/>
              </a:rPr>
              <a:t>Certaines</a:t>
            </a:r>
            <a:r>
              <a:rPr lang="fr-FR" sz="2200" dirty="0">
                <a:solidFill>
                  <a:srgbClr val="FF0000"/>
                </a:solidFill>
                <a:latin typeface="Lucida Grande"/>
              </a:rPr>
              <a:t> </a:t>
            </a:r>
            <a:r>
              <a:rPr lang="fr-FR" sz="2200" dirty="0">
                <a:solidFill>
                  <a:srgbClr val="FF0000"/>
                </a:solidFill>
                <a:latin typeface="Lucida Grande"/>
                <a:hlinkClick r:id="rId3"/>
              </a:rPr>
              <a:t>protéases à sérine</a:t>
            </a:r>
            <a:r>
              <a:rPr lang="fr-FR" sz="2200" dirty="0">
                <a:solidFill>
                  <a:srgbClr val="FF0000"/>
                </a:solidFill>
                <a:latin typeface="Lucida Grande"/>
              </a:rPr>
              <a:t> (figure ci-dessous)</a:t>
            </a:r>
            <a:endParaRPr lang="fr-FR" sz="2200" dirty="0">
              <a:solidFill>
                <a:srgbClr val="FF0000"/>
              </a:solidFill>
            </a:endParaRPr>
          </a:p>
        </p:txBody>
      </p:sp>
      <p:sp>
        <p:nvSpPr>
          <p:cNvPr id="5" name="Rectangle 4"/>
          <p:cNvSpPr/>
          <p:nvPr/>
        </p:nvSpPr>
        <p:spPr>
          <a:xfrm>
            <a:off x="468052" y="3833594"/>
            <a:ext cx="4572000" cy="646331"/>
          </a:xfrm>
          <a:prstGeom prst="rect">
            <a:avLst/>
          </a:prstGeom>
        </p:spPr>
        <p:txBody>
          <a:bodyPr>
            <a:spAutoFit/>
          </a:bodyPr>
          <a:lstStyle/>
          <a:p>
            <a:pPr marL="285750" indent="-285750">
              <a:buFont typeface="Arial" panose="020B0604020202020204" pitchFamily="34" charset="0"/>
              <a:buChar char="•"/>
            </a:pPr>
            <a:r>
              <a:rPr lang="fr-FR" dirty="0">
                <a:solidFill>
                  <a:srgbClr val="FF0000"/>
                </a:solidFill>
                <a:latin typeface="Lucida Grande"/>
              </a:rPr>
              <a:t>Modèle cinétique</a:t>
            </a:r>
          </a:p>
          <a:p>
            <a:r>
              <a:rPr lang="fr-FR" dirty="0">
                <a:solidFill>
                  <a:srgbClr val="000000"/>
                </a:solidFill>
                <a:latin typeface="Lucida Grande"/>
              </a:rPr>
              <a:t>Le mécanisme réactionnel s'écrit :</a:t>
            </a:r>
            <a:endParaRPr lang="fr-FR" b="0" i="0" dirty="0">
              <a:solidFill>
                <a:srgbClr val="000000"/>
              </a:solidFill>
              <a:effectLst/>
              <a:latin typeface="Lucida Grande"/>
            </a:endParaRPr>
          </a:p>
        </p:txBody>
      </p:sp>
      <p:pic>
        <p:nvPicPr>
          <p:cNvPr id="19460" name="Picture 4" descr="two substrates mechanism mecanisme double deplacement ping pong serine protease chymotrypsin acyl enzyme acetate biochime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326" y="4479925"/>
            <a:ext cx="3517937" cy="14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 calcmode="lin" valueType="num">
                                      <p:cBhvr additive="base">
                                        <p:cTn id="14" dur="500" fill="hold"/>
                                        <p:tgtEl>
                                          <p:spTgt spid="19458"/>
                                        </p:tgtEl>
                                        <p:attrNameLst>
                                          <p:attrName>ppt_x</p:attrName>
                                        </p:attrNameLst>
                                      </p:cBhvr>
                                      <p:tavLst>
                                        <p:tav tm="0">
                                          <p:val>
                                            <p:strVal val="#ppt_x"/>
                                          </p:val>
                                        </p:tav>
                                        <p:tav tm="100000">
                                          <p:val>
                                            <p:strVal val="#ppt_x"/>
                                          </p:val>
                                        </p:tav>
                                      </p:tavLst>
                                    </p:anim>
                                    <p:anim calcmode="lin" valueType="num">
                                      <p:cBhvr additive="base">
                                        <p:cTn id="15"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9460"/>
                                        </p:tgtEl>
                                        <p:attrNameLst>
                                          <p:attrName>style.visibility</p:attrName>
                                        </p:attrNameLst>
                                      </p:cBhvr>
                                      <p:to>
                                        <p:strVal val="visible"/>
                                      </p:to>
                                    </p:set>
                                    <p:animEffect transition="in" filter="wipe(down)">
                                      <p:cBhvr>
                                        <p:cTn id="34" dur="580">
                                          <p:stCondLst>
                                            <p:cond delay="0"/>
                                          </p:stCondLst>
                                        </p:cTn>
                                        <p:tgtEl>
                                          <p:spTgt spid="19460"/>
                                        </p:tgtEl>
                                      </p:cBhvr>
                                    </p:animEffect>
                                    <p:anim calcmode="lin" valueType="num">
                                      <p:cBhvr>
                                        <p:cTn id="35"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40" dur="26">
                                          <p:stCondLst>
                                            <p:cond delay="650"/>
                                          </p:stCondLst>
                                        </p:cTn>
                                        <p:tgtEl>
                                          <p:spTgt spid="19460"/>
                                        </p:tgtEl>
                                      </p:cBhvr>
                                      <p:to x="100000" y="60000"/>
                                    </p:animScale>
                                    <p:animScale>
                                      <p:cBhvr>
                                        <p:cTn id="41" dur="166" decel="50000">
                                          <p:stCondLst>
                                            <p:cond delay="676"/>
                                          </p:stCondLst>
                                        </p:cTn>
                                        <p:tgtEl>
                                          <p:spTgt spid="19460"/>
                                        </p:tgtEl>
                                      </p:cBhvr>
                                      <p:to x="100000" y="100000"/>
                                    </p:animScale>
                                    <p:animScale>
                                      <p:cBhvr>
                                        <p:cTn id="42" dur="26">
                                          <p:stCondLst>
                                            <p:cond delay="1312"/>
                                          </p:stCondLst>
                                        </p:cTn>
                                        <p:tgtEl>
                                          <p:spTgt spid="19460"/>
                                        </p:tgtEl>
                                      </p:cBhvr>
                                      <p:to x="100000" y="80000"/>
                                    </p:animScale>
                                    <p:animScale>
                                      <p:cBhvr>
                                        <p:cTn id="43" dur="166" decel="50000">
                                          <p:stCondLst>
                                            <p:cond delay="1338"/>
                                          </p:stCondLst>
                                        </p:cTn>
                                        <p:tgtEl>
                                          <p:spTgt spid="19460"/>
                                        </p:tgtEl>
                                      </p:cBhvr>
                                      <p:to x="100000" y="100000"/>
                                    </p:animScale>
                                    <p:animScale>
                                      <p:cBhvr>
                                        <p:cTn id="44" dur="26">
                                          <p:stCondLst>
                                            <p:cond delay="1642"/>
                                          </p:stCondLst>
                                        </p:cTn>
                                        <p:tgtEl>
                                          <p:spTgt spid="19460"/>
                                        </p:tgtEl>
                                      </p:cBhvr>
                                      <p:to x="100000" y="90000"/>
                                    </p:animScale>
                                    <p:animScale>
                                      <p:cBhvr>
                                        <p:cTn id="45" dur="166" decel="50000">
                                          <p:stCondLst>
                                            <p:cond delay="1668"/>
                                          </p:stCondLst>
                                        </p:cTn>
                                        <p:tgtEl>
                                          <p:spTgt spid="19460"/>
                                        </p:tgtEl>
                                      </p:cBhvr>
                                      <p:to x="100000" y="100000"/>
                                    </p:animScale>
                                    <p:animScale>
                                      <p:cBhvr>
                                        <p:cTn id="46" dur="26">
                                          <p:stCondLst>
                                            <p:cond delay="1808"/>
                                          </p:stCondLst>
                                        </p:cTn>
                                        <p:tgtEl>
                                          <p:spTgt spid="19460"/>
                                        </p:tgtEl>
                                      </p:cBhvr>
                                      <p:to x="100000" y="95000"/>
                                    </p:animScale>
                                    <p:animScale>
                                      <p:cBhvr>
                                        <p:cTn id="47" dur="166" decel="50000">
                                          <p:stCondLst>
                                            <p:cond delay="1834"/>
                                          </p:stCondLst>
                                        </p:cTn>
                                        <p:tgtEl>
                                          <p:spTgt spid="194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80" y="188640"/>
            <a:ext cx="8568952" cy="646331"/>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Ce mécanisme est caractérisé par un </a:t>
            </a:r>
            <a:r>
              <a:rPr lang="fr-FR" dirty="0">
                <a:solidFill>
                  <a:srgbClr val="FF0000"/>
                </a:solidFill>
                <a:latin typeface="Lucida Grande"/>
              </a:rPr>
              <a:t>ensemble de droites parallèles </a:t>
            </a:r>
            <a:r>
              <a:rPr lang="fr-FR" dirty="0">
                <a:solidFill>
                  <a:srgbClr val="000000"/>
                </a:solidFill>
                <a:latin typeface="Lucida Grande"/>
              </a:rPr>
              <a:t>selon la représentation en </a:t>
            </a:r>
            <a:r>
              <a:rPr lang="fr-FR" dirty="0">
                <a:latin typeface="Lucida Grande"/>
                <a:hlinkClick r:id="rId2"/>
              </a:rPr>
              <a:t>double - inverses</a:t>
            </a:r>
            <a:r>
              <a:rPr lang="fr-FR" dirty="0">
                <a:solidFill>
                  <a:srgbClr val="000000"/>
                </a:solidFill>
                <a:latin typeface="Lucida Grande"/>
              </a:rPr>
              <a:t> :</a:t>
            </a:r>
            <a:endParaRPr lang="fr-FR" dirty="0"/>
          </a:p>
        </p:txBody>
      </p:sp>
      <p:pic>
        <p:nvPicPr>
          <p:cNvPr id="20482" name="Picture 2" descr="cinetique enzymatique acyl enzyme kinetics two multiple substrate sequentiel ping pong ordonne hasard sequential ordered random binding bibi Cleland King Altman graphe primaire secondaire primary secondary echange isotope isotopic exchange acylenzyme biochim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 y="1987099"/>
            <a:ext cx="3120430" cy="317009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inetique enzymatique acyl enzyme kinetics two multiple substrate sequentiel ping pong ordonne hasard sequential ordered random binding bibi Cleland King Altman graphe primaire secondaire primary secondary echange isotope isotopic exchange acylenzyme biochime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1362421"/>
            <a:ext cx="592455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p:cTn id="14" dur="500" fill="hold"/>
                                        <p:tgtEl>
                                          <p:spTgt spid="20484"/>
                                        </p:tgtEl>
                                        <p:attrNameLst>
                                          <p:attrName>ppt_w</p:attrName>
                                        </p:attrNameLst>
                                      </p:cBhvr>
                                      <p:tavLst>
                                        <p:tav tm="0">
                                          <p:val>
                                            <p:fltVal val="0"/>
                                          </p:val>
                                        </p:tav>
                                        <p:tav tm="100000">
                                          <p:val>
                                            <p:strVal val="#ppt_w"/>
                                          </p:val>
                                        </p:tav>
                                      </p:tavLst>
                                    </p:anim>
                                    <p:anim calcmode="lin" valueType="num">
                                      <p:cBhvr>
                                        <p:cTn id="15" dur="500" fill="hold"/>
                                        <p:tgtEl>
                                          <p:spTgt spid="20484"/>
                                        </p:tgtEl>
                                        <p:attrNameLst>
                                          <p:attrName>ppt_h</p:attrName>
                                        </p:attrNameLst>
                                      </p:cBhvr>
                                      <p:tavLst>
                                        <p:tav tm="0">
                                          <p:val>
                                            <p:fltVal val="0"/>
                                          </p:val>
                                        </p:tav>
                                        <p:tav tm="100000">
                                          <p:val>
                                            <p:strVal val="#ppt_h"/>
                                          </p:val>
                                        </p:tav>
                                      </p:tavLst>
                                    </p:anim>
                                    <p:animEffect transition="in" filter="fade">
                                      <p:cBhvr>
                                        <p:cTn id="16" dur="500"/>
                                        <p:tgtEl>
                                          <p:spTgt spid="2048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 calcmode="lin" valueType="num">
                                      <p:cBhvr>
                                        <p:cTn id="21" dur="500" fill="hold"/>
                                        <p:tgtEl>
                                          <p:spTgt spid="20482"/>
                                        </p:tgtEl>
                                        <p:attrNameLst>
                                          <p:attrName>ppt_w</p:attrName>
                                        </p:attrNameLst>
                                      </p:cBhvr>
                                      <p:tavLst>
                                        <p:tav tm="0">
                                          <p:val>
                                            <p:fltVal val="0"/>
                                          </p:val>
                                        </p:tav>
                                        <p:tav tm="100000">
                                          <p:val>
                                            <p:strVal val="#ppt_w"/>
                                          </p:val>
                                        </p:tav>
                                      </p:tavLst>
                                    </p:anim>
                                    <p:anim calcmode="lin" valueType="num">
                                      <p:cBhvr>
                                        <p:cTn id="22" dur="500" fill="hold"/>
                                        <p:tgtEl>
                                          <p:spTgt spid="20482"/>
                                        </p:tgtEl>
                                        <p:attrNameLst>
                                          <p:attrName>ppt_h</p:attrName>
                                        </p:attrNameLst>
                                      </p:cBhvr>
                                      <p:tavLst>
                                        <p:tav tm="0">
                                          <p:val>
                                            <p:fltVal val="0"/>
                                          </p:val>
                                        </p:tav>
                                        <p:tav tm="100000">
                                          <p:val>
                                            <p:strVal val="#ppt_h"/>
                                          </p:val>
                                        </p:tav>
                                      </p:tavLst>
                                    </p:anim>
                                    <p:animEffect transition="in" filter="fade">
                                      <p:cBhvr>
                                        <p:cTn id="2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167"/>
            <a:ext cx="8229600" cy="562074"/>
          </a:xfrm>
        </p:spPr>
        <p:txBody>
          <a:bodyPr>
            <a:normAutofit fontScale="90000"/>
          </a:bodyPr>
          <a:lstStyle/>
          <a:p>
            <a:r>
              <a:rPr lang="fr-FR" sz="3600" b="1" dirty="0">
                <a:solidFill>
                  <a:srgbClr val="FF0000"/>
                </a:solidFill>
              </a:rPr>
              <a:t>Mécanisme Ping </a:t>
            </a:r>
            <a:r>
              <a:rPr lang="fr-FR" sz="3600" b="1" dirty="0" err="1">
                <a:solidFill>
                  <a:srgbClr val="FF0000"/>
                </a:solidFill>
              </a:rPr>
              <a:t>Pong</a:t>
            </a:r>
            <a:r>
              <a:rPr lang="fr-FR" sz="3600" b="1" dirty="0">
                <a:solidFill>
                  <a:srgbClr val="FF0000"/>
                </a:solidFill>
              </a:rPr>
              <a:t> à 2 sites (ou plus)</a:t>
            </a:r>
            <a:endParaRPr lang="fr-FR" sz="3600" b="1" dirty="0">
              <a:solidFill>
                <a:srgbClr val="FF0000"/>
              </a:solidFill>
            </a:endParaRPr>
          </a:p>
        </p:txBody>
      </p:sp>
      <p:pic>
        <p:nvPicPr>
          <p:cNvPr id="21506" name="Picture 2" descr="two substrates mechanism mecanisme double deplacement ping pong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23416"/>
            <a:ext cx="6353175"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1418" y="3933056"/>
            <a:ext cx="8499053" cy="2862322"/>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Lucida Grande"/>
              </a:rPr>
              <a:t>Sur un site : le méthyl-</a:t>
            </a:r>
            <a:r>
              <a:rPr lang="fr-FR" dirty="0" err="1">
                <a:solidFill>
                  <a:srgbClr val="000000"/>
                </a:solidFill>
                <a:latin typeface="Lucida Grande"/>
              </a:rPr>
              <a:t>malonyl</a:t>
            </a:r>
            <a:r>
              <a:rPr lang="fr-FR" dirty="0">
                <a:solidFill>
                  <a:srgbClr val="000000"/>
                </a:solidFill>
                <a:latin typeface="Lucida Grande"/>
              </a:rPr>
              <a:t>-</a:t>
            </a:r>
            <a:r>
              <a:rPr lang="fr-FR" dirty="0" err="1">
                <a:solidFill>
                  <a:srgbClr val="000000"/>
                </a:solidFill>
                <a:latin typeface="Lucida Grande"/>
              </a:rPr>
              <a:t>CoA</a:t>
            </a:r>
            <a:r>
              <a:rPr lang="fr-FR" dirty="0">
                <a:solidFill>
                  <a:srgbClr val="000000"/>
                </a:solidFill>
                <a:latin typeface="Lucida Grande"/>
              </a:rPr>
              <a:t> transfère son groupe carboxyle à la biotine pour former la </a:t>
            </a:r>
            <a:r>
              <a:rPr lang="fr-FR" dirty="0" err="1">
                <a:solidFill>
                  <a:srgbClr val="000000"/>
                </a:solidFill>
                <a:latin typeface="Lucida Grande"/>
              </a:rPr>
              <a:t>carboxy</a:t>
            </a:r>
            <a:r>
              <a:rPr lang="fr-FR" dirty="0">
                <a:solidFill>
                  <a:srgbClr val="000000"/>
                </a:solidFill>
                <a:latin typeface="Lucida Grande"/>
              </a:rPr>
              <a:t>-biotine-</a:t>
            </a:r>
            <a:r>
              <a:rPr lang="fr-FR" dirty="0" err="1">
                <a:solidFill>
                  <a:srgbClr val="000000"/>
                </a:solidFill>
                <a:latin typeface="Lucida Grande"/>
              </a:rPr>
              <a:t>transcarboxylase</a:t>
            </a:r>
            <a:r>
              <a:rPr lang="fr-FR" dirty="0">
                <a:solidFill>
                  <a:srgbClr val="000000"/>
                </a:solidFill>
                <a:latin typeface="Lucida Grande"/>
              </a:rPr>
              <a:t> et le </a:t>
            </a:r>
            <a:r>
              <a:rPr lang="fr-FR" dirty="0" err="1">
                <a:solidFill>
                  <a:srgbClr val="000000"/>
                </a:solidFill>
                <a:latin typeface="Lucida Grande"/>
              </a:rPr>
              <a:t>propionyl-CoA</a:t>
            </a:r>
            <a:r>
              <a:rPr lang="fr-FR" dirty="0">
                <a:solidFill>
                  <a:srgbClr val="000000"/>
                </a:solidFill>
                <a:latin typeface="Lucida Grande"/>
              </a:rPr>
              <a:t> est dissocié de l'enzyme</a:t>
            </a:r>
            <a:r>
              <a:rPr lang="fr-FR" dirty="0" smtClean="0">
                <a:solidFill>
                  <a:srgbClr val="000000"/>
                </a:solidFill>
                <a:latin typeface="Lucida Grande"/>
              </a:rPr>
              <a:t>.</a:t>
            </a:r>
          </a:p>
          <a:p>
            <a:pPr marL="285750" indent="-285750">
              <a:buFont typeface="Arial" panose="020B0604020202020204" pitchFamily="34" charset="0"/>
              <a:buChar char="•"/>
            </a:pPr>
            <a:endParaRPr lang="fr-FR" dirty="0">
              <a:solidFill>
                <a:srgbClr val="000000"/>
              </a:solidFill>
              <a:latin typeface="Lucida Grande"/>
            </a:endParaRPr>
          </a:p>
          <a:p>
            <a:pPr marL="285750" indent="-285750">
              <a:buFont typeface="Arial" panose="020B0604020202020204" pitchFamily="34" charset="0"/>
              <a:buChar char="•"/>
            </a:pPr>
            <a:r>
              <a:rPr lang="fr-FR" dirty="0">
                <a:solidFill>
                  <a:srgbClr val="000000"/>
                </a:solidFill>
                <a:latin typeface="Lucida Grande"/>
              </a:rPr>
              <a:t>Sur l'autre site : le pyruvate se fixe indépendamment. La </a:t>
            </a:r>
            <a:r>
              <a:rPr lang="fr-FR" dirty="0" err="1">
                <a:solidFill>
                  <a:srgbClr val="000000"/>
                </a:solidFill>
                <a:latin typeface="Lucida Grande"/>
              </a:rPr>
              <a:t>carboxy</a:t>
            </a:r>
            <a:r>
              <a:rPr lang="fr-FR" dirty="0">
                <a:solidFill>
                  <a:srgbClr val="000000"/>
                </a:solidFill>
                <a:latin typeface="Lucida Grande"/>
              </a:rPr>
              <a:t>-biotine y est transférée et le pyruvate est </a:t>
            </a:r>
            <a:r>
              <a:rPr lang="fr-FR" dirty="0" err="1">
                <a:solidFill>
                  <a:srgbClr val="000000"/>
                </a:solidFill>
                <a:latin typeface="Lucida Grande"/>
              </a:rPr>
              <a:t>carboxylé</a:t>
            </a:r>
            <a:r>
              <a:rPr lang="fr-FR" dirty="0">
                <a:solidFill>
                  <a:srgbClr val="000000"/>
                </a:solidFill>
                <a:latin typeface="Lucida Grande"/>
              </a:rPr>
              <a:t> en </a:t>
            </a:r>
            <a:r>
              <a:rPr lang="fr-FR" dirty="0" err="1">
                <a:solidFill>
                  <a:srgbClr val="000000"/>
                </a:solidFill>
                <a:latin typeface="Lucida Grande"/>
              </a:rPr>
              <a:t>oxaloacétate</a:t>
            </a:r>
            <a:r>
              <a:rPr lang="fr-FR" dirty="0">
                <a:solidFill>
                  <a:srgbClr val="000000"/>
                </a:solidFill>
                <a:latin typeface="Lucida Grande"/>
              </a:rPr>
              <a:t> qui se dissocie de l'enzyme</a:t>
            </a:r>
            <a:r>
              <a:rPr lang="fr-FR" dirty="0" smtClean="0">
                <a:solidFill>
                  <a:srgbClr val="000000"/>
                </a:solidFill>
                <a:latin typeface="Lucida Grande"/>
              </a:rPr>
              <a:t>.</a:t>
            </a:r>
          </a:p>
          <a:p>
            <a:pPr marL="285750" indent="-285750">
              <a:buFont typeface="Arial" panose="020B0604020202020204" pitchFamily="34" charset="0"/>
              <a:buChar char="•"/>
            </a:pPr>
            <a:endParaRPr lang="fr-FR" dirty="0">
              <a:solidFill>
                <a:srgbClr val="000000"/>
              </a:solidFill>
              <a:latin typeface="Lucida Grande"/>
            </a:endParaRPr>
          </a:p>
          <a:p>
            <a:r>
              <a:rPr lang="fr-FR" dirty="0">
                <a:solidFill>
                  <a:srgbClr val="000000"/>
                </a:solidFill>
                <a:latin typeface="Lucida Grande"/>
              </a:rPr>
              <a:t>Les équations des vitesses sont </a:t>
            </a:r>
            <a:r>
              <a:rPr lang="fr-FR" dirty="0">
                <a:solidFill>
                  <a:srgbClr val="FF0000"/>
                </a:solidFill>
                <a:latin typeface="Lucida Grande"/>
              </a:rPr>
              <a:t>identiques</a:t>
            </a:r>
            <a:r>
              <a:rPr lang="fr-FR" dirty="0">
                <a:solidFill>
                  <a:srgbClr val="000000"/>
                </a:solidFill>
                <a:latin typeface="Lucida Grande"/>
              </a:rPr>
              <a:t> au mécanisme Ping </a:t>
            </a:r>
            <a:r>
              <a:rPr lang="fr-FR" dirty="0" err="1">
                <a:solidFill>
                  <a:srgbClr val="000000"/>
                </a:solidFill>
                <a:latin typeface="Lucida Grande"/>
              </a:rPr>
              <a:t>Pong</a:t>
            </a:r>
            <a:r>
              <a:rPr lang="fr-FR" dirty="0">
                <a:solidFill>
                  <a:srgbClr val="000000"/>
                </a:solidFill>
                <a:latin typeface="Lucida Grande"/>
              </a:rPr>
              <a:t> classique mais les profils d'inhibitions sont </a:t>
            </a:r>
            <a:r>
              <a:rPr lang="fr-FR" dirty="0">
                <a:solidFill>
                  <a:srgbClr val="FF0000"/>
                </a:solidFill>
                <a:latin typeface="Lucida Grande"/>
              </a:rPr>
              <a:t>inversés</a:t>
            </a:r>
            <a:r>
              <a:rPr lang="fr-FR" dirty="0">
                <a:solidFill>
                  <a:srgbClr val="000000"/>
                </a:solidFill>
                <a:latin typeface="Lucida Grande"/>
              </a:rPr>
              <a:t>.</a:t>
            </a:r>
            <a:endParaRPr lang="fr-FR" b="0" i="0" dirty="0">
              <a:solidFill>
                <a:srgbClr val="000000"/>
              </a:solidFill>
              <a:effectLst/>
              <a:latin typeface="Lucida Grande"/>
            </a:endParaRPr>
          </a:p>
        </p:txBody>
      </p:sp>
    </p:spTree>
    <p:extLst>
      <p:ext uri="{BB962C8B-B14F-4D97-AF65-F5344CB8AC3E}">
        <p14:creationId xmlns:p14="http://schemas.microsoft.com/office/powerpoint/2010/main" val="7527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1000"/>
                                        <p:tgtEl>
                                          <p:spTgt spid="21506"/>
                                        </p:tgtEl>
                                      </p:cBhvr>
                                    </p:animEffect>
                                    <p:anim calcmode="lin" valueType="num">
                                      <p:cBhvr>
                                        <p:cTn id="15" dur="1000" fill="hold"/>
                                        <p:tgtEl>
                                          <p:spTgt spid="21506"/>
                                        </p:tgtEl>
                                        <p:attrNameLst>
                                          <p:attrName>ppt_x</p:attrName>
                                        </p:attrNameLst>
                                      </p:cBhvr>
                                      <p:tavLst>
                                        <p:tav tm="0">
                                          <p:val>
                                            <p:strVal val="#ppt_x"/>
                                          </p:val>
                                        </p:tav>
                                        <p:tav tm="100000">
                                          <p:val>
                                            <p:strVal val="#ppt_x"/>
                                          </p:val>
                                        </p:tav>
                                      </p:tavLst>
                                    </p:anim>
                                    <p:anim calcmode="lin" valueType="num">
                                      <p:cBhvr>
                                        <p:cTn id="16"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880" y="116632"/>
            <a:ext cx="8229600" cy="562074"/>
          </a:xfrm>
        </p:spPr>
        <p:txBody>
          <a:bodyPr>
            <a:normAutofit fontScale="90000"/>
          </a:bodyPr>
          <a:lstStyle/>
          <a:p>
            <a:r>
              <a:rPr lang="fr-FR" b="1" dirty="0">
                <a:solidFill>
                  <a:srgbClr val="FF0000"/>
                </a:solidFill>
              </a:rPr>
              <a:t>références bibliographiques</a:t>
            </a:r>
            <a:endParaRPr lang="fr-FR" b="1" dirty="0">
              <a:solidFill>
                <a:srgbClr val="FF0000"/>
              </a:solidFill>
            </a:endParaRPr>
          </a:p>
        </p:txBody>
      </p:sp>
      <p:sp>
        <p:nvSpPr>
          <p:cNvPr id="3" name="Espace réservé du contenu 2"/>
          <p:cNvSpPr>
            <a:spLocks noGrp="1"/>
          </p:cNvSpPr>
          <p:nvPr>
            <p:ph idx="1"/>
          </p:nvPr>
        </p:nvSpPr>
        <p:spPr>
          <a:xfrm>
            <a:off x="323528" y="908720"/>
            <a:ext cx="8640960" cy="5949280"/>
          </a:xfrm>
        </p:spPr>
        <p:txBody>
          <a:bodyPr>
            <a:normAutofit fontScale="92500" lnSpcReduction="20000"/>
          </a:bodyPr>
          <a:lstStyle/>
          <a:p>
            <a:pPr algn="just"/>
            <a:r>
              <a:rPr lang="fr-FR" sz="2600" dirty="0"/>
              <a:t>"Principes de Biochimie" Horton, Moran, Ochs, </a:t>
            </a:r>
            <a:r>
              <a:rPr lang="fr-FR" sz="2600" dirty="0" err="1"/>
              <a:t>Rawn</a:t>
            </a:r>
            <a:r>
              <a:rPr lang="fr-FR" sz="2600" dirty="0"/>
              <a:t> et </a:t>
            </a:r>
            <a:r>
              <a:rPr lang="fr-FR" sz="2600" dirty="0" err="1"/>
              <a:t>Scrimgeour</a:t>
            </a:r>
            <a:r>
              <a:rPr lang="fr-FR" sz="2600" dirty="0"/>
              <a:t> (1994) - Ed. </a:t>
            </a:r>
            <a:r>
              <a:rPr lang="fr-FR" sz="2600" dirty="0" err="1"/>
              <a:t>DeBoeck</a:t>
            </a:r>
            <a:r>
              <a:rPr lang="fr-FR" sz="2600" dirty="0"/>
              <a:t> Universités - ISBN : </a:t>
            </a:r>
            <a:r>
              <a:rPr lang="fr-FR" sz="2600" dirty="0" smtClean="0"/>
              <a:t>2-8041-1578-X</a:t>
            </a:r>
          </a:p>
          <a:p>
            <a:pPr algn="just"/>
            <a:r>
              <a:rPr lang="fr-FR" sz="2600" dirty="0" err="1"/>
              <a:t>Simm</a:t>
            </a:r>
            <a:r>
              <a:rPr lang="fr-FR" sz="2600" dirty="0"/>
              <a:t> </a:t>
            </a:r>
            <a:r>
              <a:rPr lang="fr-FR" sz="2600" i="1" dirty="0"/>
              <a:t>et al</a:t>
            </a:r>
            <a:r>
              <a:rPr lang="fr-FR" sz="2600" dirty="0"/>
              <a:t>. (2005) "</a:t>
            </a:r>
            <a:r>
              <a:rPr lang="fr-FR" sz="2600" i="1" dirty="0" err="1"/>
              <a:t>Bulgecin</a:t>
            </a:r>
            <a:r>
              <a:rPr lang="fr-FR" sz="2600" i="1" dirty="0"/>
              <a:t> A: a </a:t>
            </a:r>
            <a:r>
              <a:rPr lang="fr-FR" sz="2600" i="1" dirty="0" err="1"/>
              <a:t>novel</a:t>
            </a:r>
            <a:r>
              <a:rPr lang="fr-FR" sz="2600" i="1" dirty="0"/>
              <a:t> </a:t>
            </a:r>
            <a:r>
              <a:rPr lang="fr-FR" sz="2600" i="1" dirty="0" err="1"/>
              <a:t>inhibitor</a:t>
            </a:r>
            <a:r>
              <a:rPr lang="fr-FR" sz="2600" i="1" dirty="0"/>
              <a:t> of </a:t>
            </a:r>
            <a:r>
              <a:rPr lang="fr-FR" sz="2600" i="1" dirty="0" err="1"/>
              <a:t>binuclear</a:t>
            </a:r>
            <a:r>
              <a:rPr lang="fr-FR" sz="2600" i="1" dirty="0"/>
              <a:t> </a:t>
            </a:r>
            <a:r>
              <a:rPr lang="fr-FR" sz="2600" i="1" dirty="0" err="1"/>
              <a:t>metallo</a:t>
            </a:r>
            <a:r>
              <a:rPr lang="fr-FR" sz="2600" i="1" dirty="0"/>
              <a:t>-</a:t>
            </a:r>
            <a:r>
              <a:rPr lang="el-GR" sz="2600" i="1" dirty="0"/>
              <a:t>β-</a:t>
            </a:r>
            <a:r>
              <a:rPr lang="fr-FR" sz="2600" i="1" dirty="0" err="1"/>
              <a:t>lactamases</a:t>
            </a:r>
            <a:r>
              <a:rPr lang="fr-FR" sz="2600" dirty="0"/>
              <a:t>" </a:t>
            </a:r>
            <a:r>
              <a:rPr lang="fr-FR" sz="2600" i="1" dirty="0" err="1"/>
              <a:t>Biochem</a:t>
            </a:r>
            <a:r>
              <a:rPr lang="fr-FR" sz="2600" i="1" dirty="0"/>
              <a:t>. J</a:t>
            </a:r>
            <a:r>
              <a:rPr lang="fr-FR" sz="2600" dirty="0"/>
              <a:t>. 387, 585 </a:t>
            </a:r>
            <a:r>
              <a:rPr lang="fr-FR" sz="2600" dirty="0" smtClean="0"/>
              <a:t>– 590.</a:t>
            </a:r>
          </a:p>
          <a:p>
            <a:pPr algn="just"/>
            <a:endParaRPr lang="fr-FR" sz="2600" dirty="0" smtClean="0"/>
          </a:p>
          <a:p>
            <a:pPr algn="just"/>
            <a:r>
              <a:rPr lang="fr-FR" sz="2600" dirty="0" err="1"/>
              <a:t>Gledhill</a:t>
            </a:r>
            <a:r>
              <a:rPr lang="fr-FR" sz="2600" dirty="0"/>
              <a:t> &amp; Walker (2005) "</a:t>
            </a:r>
            <a:r>
              <a:rPr lang="fr-FR" sz="2600" i="1" dirty="0"/>
              <a:t>Inhibition sites in F1-ATPase </a:t>
            </a:r>
            <a:r>
              <a:rPr lang="fr-FR" sz="2600" i="1" dirty="0" err="1"/>
              <a:t>from</a:t>
            </a:r>
            <a:r>
              <a:rPr lang="fr-FR" sz="2600" i="1" dirty="0"/>
              <a:t> bovine </a:t>
            </a:r>
            <a:r>
              <a:rPr lang="fr-FR" sz="2600" i="1" dirty="0" err="1"/>
              <a:t>heart</a:t>
            </a:r>
            <a:r>
              <a:rPr lang="fr-FR" sz="2600" i="1" dirty="0"/>
              <a:t> </a:t>
            </a:r>
            <a:r>
              <a:rPr lang="fr-FR" sz="2600" i="1" dirty="0" err="1"/>
              <a:t>mitochondria</a:t>
            </a:r>
            <a:r>
              <a:rPr lang="fr-FR" sz="2600" dirty="0"/>
              <a:t>" </a:t>
            </a:r>
            <a:r>
              <a:rPr lang="fr-FR" sz="2600" i="1" dirty="0" err="1"/>
              <a:t>Biochem</a:t>
            </a:r>
            <a:r>
              <a:rPr lang="fr-FR" sz="2600" i="1" dirty="0"/>
              <a:t>. J</a:t>
            </a:r>
            <a:r>
              <a:rPr lang="fr-FR" sz="2600" dirty="0"/>
              <a:t>. 386, 591 </a:t>
            </a:r>
            <a:r>
              <a:rPr lang="fr-FR" sz="2600" dirty="0" smtClean="0"/>
              <a:t>– 598.</a:t>
            </a:r>
          </a:p>
          <a:p>
            <a:pPr marL="0" indent="0" algn="just">
              <a:buNone/>
            </a:pPr>
            <a:endParaRPr lang="fr-FR" sz="2600" dirty="0" smtClean="0"/>
          </a:p>
          <a:p>
            <a:pPr algn="just"/>
            <a:r>
              <a:rPr lang="fr-FR" sz="2600" dirty="0" err="1"/>
              <a:t>Lunn</a:t>
            </a:r>
            <a:r>
              <a:rPr lang="fr-FR" sz="2600" dirty="0"/>
              <a:t> </a:t>
            </a:r>
            <a:r>
              <a:rPr lang="fr-FR" sz="2600" i="1" dirty="0"/>
              <a:t>et al</a:t>
            </a:r>
            <a:r>
              <a:rPr lang="fr-FR" sz="2600" dirty="0"/>
              <a:t>. (2008) "</a:t>
            </a:r>
            <a:r>
              <a:rPr lang="fr-FR" sz="2600" i="1" dirty="0" err="1"/>
              <a:t>Mutational</a:t>
            </a:r>
            <a:r>
              <a:rPr lang="fr-FR" sz="2600" i="1" dirty="0"/>
              <a:t> </a:t>
            </a:r>
            <a:r>
              <a:rPr lang="fr-FR" sz="2600" i="1" dirty="0" err="1"/>
              <a:t>analysis</a:t>
            </a:r>
            <a:r>
              <a:rPr lang="fr-FR" sz="2600" i="1" dirty="0"/>
              <a:t> of </a:t>
            </a:r>
            <a:r>
              <a:rPr lang="fr-FR" sz="2600" i="1" dirty="0" err="1"/>
              <a:t>conserved</a:t>
            </a:r>
            <a:r>
              <a:rPr lang="fr-FR" sz="2600" i="1" dirty="0"/>
              <a:t> glycine </a:t>
            </a:r>
            <a:r>
              <a:rPr lang="fr-FR" sz="2600" i="1" dirty="0" err="1"/>
              <a:t>residues</a:t>
            </a:r>
            <a:r>
              <a:rPr lang="fr-FR" sz="2600" i="1" dirty="0"/>
              <a:t> 142, 143 and 146 </a:t>
            </a:r>
            <a:r>
              <a:rPr lang="fr-FR" sz="2600" i="1" dirty="0" err="1"/>
              <a:t>reveals</a:t>
            </a:r>
            <a:r>
              <a:rPr lang="fr-FR" sz="2600" i="1" dirty="0"/>
              <a:t> Gly142 </a:t>
            </a:r>
            <a:r>
              <a:rPr lang="fr-FR" sz="2600" i="1" dirty="0" err="1"/>
              <a:t>is</a:t>
            </a:r>
            <a:r>
              <a:rPr lang="fr-FR" sz="2600" i="1" dirty="0"/>
              <a:t> </a:t>
            </a:r>
            <a:r>
              <a:rPr lang="fr-FR" sz="2600" i="1" dirty="0" err="1"/>
              <a:t>critical</a:t>
            </a:r>
            <a:r>
              <a:rPr lang="fr-FR" sz="2600" i="1" dirty="0"/>
              <a:t> for </a:t>
            </a:r>
            <a:r>
              <a:rPr lang="fr-FR" sz="2600" i="1" dirty="0" err="1"/>
              <a:t>tetramerization</a:t>
            </a:r>
            <a:r>
              <a:rPr lang="fr-FR" sz="2600" i="1" dirty="0"/>
              <a:t> of CTP synthase </a:t>
            </a:r>
            <a:r>
              <a:rPr lang="fr-FR" sz="2600" i="1" dirty="0" err="1"/>
              <a:t>from</a:t>
            </a:r>
            <a:r>
              <a:rPr lang="fr-FR" sz="2600" i="1" dirty="0"/>
              <a:t> Escherichia coli</a:t>
            </a:r>
            <a:r>
              <a:rPr lang="fr-FR" sz="2600" dirty="0"/>
              <a:t>" </a:t>
            </a:r>
            <a:r>
              <a:rPr lang="fr-FR" sz="2600" i="1" dirty="0" err="1"/>
              <a:t>Biochem</a:t>
            </a:r>
            <a:r>
              <a:rPr lang="fr-FR" sz="2600" i="1" dirty="0"/>
              <a:t>. J.</a:t>
            </a:r>
            <a:r>
              <a:rPr lang="fr-FR" sz="2600" dirty="0"/>
              <a:t> 412, 113 </a:t>
            </a:r>
            <a:r>
              <a:rPr lang="fr-FR" sz="2600" dirty="0" smtClean="0"/>
              <a:t>– 121</a:t>
            </a:r>
          </a:p>
          <a:p>
            <a:pPr algn="just"/>
            <a:r>
              <a:rPr lang="fr-FR" sz="2600" dirty="0" smtClean="0">
                <a:solidFill>
                  <a:srgbClr val="FF0000"/>
                </a:solidFill>
              </a:rPr>
              <a:t>N.B. </a:t>
            </a:r>
            <a:r>
              <a:rPr lang="fr-FR" sz="2600" dirty="0" smtClean="0">
                <a:solidFill>
                  <a:srgbClr val="00B050"/>
                </a:solidFill>
              </a:rPr>
              <a:t>Les TD corrigés de chaque partie du cours, sont insérés à la fin de chaque partie</a:t>
            </a:r>
            <a:r>
              <a:rPr lang="fr-FR" sz="2600" dirty="0" smtClean="0"/>
              <a:t>: </a:t>
            </a:r>
            <a:r>
              <a:rPr lang="fr-FR" sz="2600" dirty="0" smtClean="0">
                <a:solidFill>
                  <a:srgbClr val="FF0000"/>
                </a:solidFill>
              </a:rPr>
              <a:t>suivre les liens hypertextes</a:t>
            </a:r>
            <a:r>
              <a:rPr lang="fr-FR" sz="2600" dirty="0" smtClean="0"/>
              <a:t>.</a:t>
            </a:r>
          </a:p>
          <a:p>
            <a:pPr marL="0" indent="0" algn="just">
              <a:buNone/>
            </a:pPr>
            <a:endParaRPr lang="fr-FR" sz="2600" dirty="0" smtClean="0"/>
          </a:p>
          <a:p>
            <a:pPr marL="0" indent="0" algn="just">
              <a:buNone/>
            </a:pPr>
            <a:r>
              <a:rPr lang="fr-FR" sz="2200" b="1" dirty="0" smtClean="0">
                <a:solidFill>
                  <a:srgbClr val="0070C0"/>
                </a:solidFill>
              </a:rPr>
              <a:t>Pr. </a:t>
            </a:r>
            <a:r>
              <a:rPr lang="fr-FR" sz="2200" b="1" dirty="0" err="1">
                <a:solidFill>
                  <a:srgbClr val="0070C0"/>
                </a:solidFill>
              </a:rPr>
              <a:t>Lhoussain</a:t>
            </a:r>
            <a:r>
              <a:rPr lang="fr-FR" sz="2200" b="1" dirty="0">
                <a:solidFill>
                  <a:srgbClr val="0070C0"/>
                </a:solidFill>
              </a:rPr>
              <a:t> </a:t>
            </a:r>
            <a:r>
              <a:rPr lang="fr-FR" sz="2200" b="1" dirty="0" smtClean="0">
                <a:solidFill>
                  <a:srgbClr val="0070C0"/>
                </a:solidFill>
              </a:rPr>
              <a:t>HAJJI - Faculté des Sciences – Université Moulay Ismail – Meknès</a:t>
            </a:r>
            <a:r>
              <a:rPr lang="fr-FR" sz="2200" b="1" dirty="0" smtClean="0"/>
              <a:t>.</a:t>
            </a:r>
          </a:p>
          <a:p>
            <a:endParaRPr lang="fr-FR" dirty="0"/>
          </a:p>
        </p:txBody>
      </p:sp>
    </p:spTree>
    <p:extLst>
      <p:ext uri="{BB962C8B-B14F-4D97-AF65-F5344CB8AC3E}">
        <p14:creationId xmlns:p14="http://schemas.microsoft.com/office/powerpoint/2010/main" val="3334017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3250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9697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4670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tx2"/>
                </a:solidFill>
              </a:rPr>
              <a:t>Le premier chiffre indique le type de réaction en jeu.</a:t>
            </a:r>
          </a:p>
        </p:txBody>
      </p:sp>
      <p:sp>
        <p:nvSpPr>
          <p:cNvPr id="3" name="Espace réservé du contenu 2"/>
          <p:cNvSpPr>
            <a:spLocks noGrp="1"/>
          </p:cNvSpPr>
          <p:nvPr>
            <p:ph idx="1"/>
          </p:nvPr>
        </p:nvSpPr>
        <p:spPr>
          <a:xfrm>
            <a:off x="0" y="1417638"/>
            <a:ext cx="9144000" cy="5440362"/>
          </a:xfrm>
        </p:spPr>
        <p:txBody>
          <a:bodyPr>
            <a:normAutofit fontScale="92500"/>
          </a:bodyPr>
          <a:lstStyle/>
          <a:p>
            <a:pPr marL="0" indent="0">
              <a:lnSpc>
                <a:spcPct val="150000"/>
              </a:lnSpc>
              <a:buNone/>
            </a:pPr>
            <a:r>
              <a:rPr lang="fr-FR" sz="2800" dirty="0" smtClean="0"/>
              <a:t>Ces </a:t>
            </a:r>
            <a:r>
              <a:rPr lang="fr-FR" sz="2800" dirty="0"/>
              <a:t>réactions sont classées en </a:t>
            </a:r>
            <a:r>
              <a:rPr lang="fr-FR" sz="2800" dirty="0" smtClean="0"/>
              <a:t>six groupes </a:t>
            </a:r>
            <a:r>
              <a:rPr lang="fr-FR" sz="2800" dirty="0"/>
              <a:t>(classes) :</a:t>
            </a:r>
          </a:p>
          <a:p>
            <a:pPr marL="0" indent="0">
              <a:lnSpc>
                <a:spcPct val="150000"/>
              </a:lnSpc>
              <a:buNone/>
            </a:pPr>
            <a:r>
              <a:rPr lang="fr-FR" sz="2800" dirty="0"/>
              <a:t>1. oxydoréductase (Réaction oxydation – réduction)</a:t>
            </a:r>
          </a:p>
          <a:p>
            <a:pPr marL="0" indent="0">
              <a:lnSpc>
                <a:spcPct val="150000"/>
              </a:lnSpc>
              <a:buNone/>
            </a:pPr>
            <a:r>
              <a:rPr lang="fr-FR" sz="2800" dirty="0"/>
              <a:t>2. transférase (Transfère des </a:t>
            </a:r>
            <a:r>
              <a:rPr lang="fr-FR" sz="2800" dirty="0" smtClean="0"/>
              <a:t>groupements fonctionnels</a:t>
            </a:r>
            <a:r>
              <a:rPr lang="fr-FR" sz="2800" dirty="0"/>
              <a:t>)</a:t>
            </a:r>
          </a:p>
          <a:p>
            <a:pPr marL="0" indent="0">
              <a:lnSpc>
                <a:spcPct val="150000"/>
              </a:lnSpc>
              <a:buNone/>
            </a:pPr>
            <a:r>
              <a:rPr lang="fr-FR" sz="2800" dirty="0"/>
              <a:t>3. hydrolase (Réactions hydrolytiques)</a:t>
            </a:r>
          </a:p>
          <a:p>
            <a:pPr marL="0" indent="0">
              <a:lnSpc>
                <a:spcPct val="150000"/>
              </a:lnSpc>
              <a:buNone/>
            </a:pPr>
            <a:r>
              <a:rPr lang="fr-FR" sz="2800" dirty="0"/>
              <a:t>4. lyase (Réaction d’élimination pour former des liaisons doubles)</a:t>
            </a:r>
          </a:p>
          <a:p>
            <a:pPr marL="0" indent="0">
              <a:lnSpc>
                <a:spcPct val="150000"/>
              </a:lnSpc>
              <a:buNone/>
            </a:pPr>
            <a:r>
              <a:rPr lang="fr-FR" sz="2800" dirty="0"/>
              <a:t>5. isomérase (Isomérisation</a:t>
            </a:r>
            <a:r>
              <a:rPr lang="fr-FR" sz="2800" dirty="0" smtClean="0"/>
              <a:t>)</a:t>
            </a:r>
          </a:p>
          <a:p>
            <a:pPr marL="0" indent="0">
              <a:lnSpc>
                <a:spcPct val="150000"/>
              </a:lnSpc>
              <a:buNone/>
            </a:pPr>
            <a:r>
              <a:rPr lang="fr-FR" sz="2800" dirty="0"/>
              <a:t>6. ligase Union de molécules couplée avec l’utilisation de nucléotides tri-phosphoré</a:t>
            </a:r>
          </a:p>
        </p:txBody>
      </p:sp>
    </p:spTree>
    <p:extLst>
      <p:ext uri="{BB962C8B-B14F-4D97-AF65-F5344CB8AC3E}">
        <p14:creationId xmlns:p14="http://schemas.microsoft.com/office/powerpoint/2010/main" val="202797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52450" y="1490363"/>
            <a:ext cx="79263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Chez tous les organismes vivants, les réactions chimiques sont catalysées par des molécules de </a:t>
            </a:r>
            <a:r>
              <a:rPr lang="fr-FR" sz="2400" b="0" dirty="0">
                <a:solidFill>
                  <a:srgbClr val="FF0000"/>
                </a:solidFill>
                <a:latin typeface="Arial Narrow" panose="020B0606020202030204" pitchFamily="34" charset="0"/>
              </a:rPr>
              <a:t>nature protéique </a:t>
            </a:r>
            <a:r>
              <a:rPr lang="fr-FR" sz="2400" b="0" dirty="0">
                <a:latin typeface="Arial Narrow" panose="020B0606020202030204" pitchFamily="34" charset="0"/>
              </a:rPr>
              <a:t>que l’on appelle </a:t>
            </a:r>
            <a:r>
              <a:rPr lang="fr-FR" sz="2400" b="0" dirty="0">
                <a:solidFill>
                  <a:srgbClr val="FF0000"/>
                </a:solidFill>
                <a:latin typeface="Arial Narrow" panose="020B0606020202030204" pitchFamily="34" charset="0"/>
              </a:rPr>
              <a:t>enzymes</a:t>
            </a:r>
            <a:r>
              <a:rPr lang="fr-FR" sz="2400" b="0" dirty="0">
                <a:latin typeface="Arial Narrow" panose="020B0606020202030204" pitchFamily="34" charset="0"/>
              </a:rPr>
              <a:t>.</a:t>
            </a:r>
          </a:p>
        </p:txBody>
      </p:sp>
      <p:sp>
        <p:nvSpPr>
          <p:cNvPr id="4099" name="Text Box 5"/>
          <p:cNvSpPr txBox="1">
            <a:spLocks noChangeArrowheads="1"/>
          </p:cNvSpPr>
          <p:nvPr/>
        </p:nvSpPr>
        <p:spPr bwMode="auto">
          <a:xfrm>
            <a:off x="552450" y="3044999"/>
            <a:ext cx="79263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Un ou une enzyme est un </a:t>
            </a:r>
            <a:r>
              <a:rPr lang="fr-FR" sz="2400" b="0" dirty="0">
                <a:solidFill>
                  <a:srgbClr val="FF0000"/>
                </a:solidFill>
                <a:latin typeface="Arial Narrow" panose="020B0606020202030204" pitchFamily="34" charset="0"/>
              </a:rPr>
              <a:t>catalyseur</a:t>
            </a:r>
            <a:r>
              <a:rPr lang="fr-FR" sz="2400" b="0" dirty="0">
                <a:latin typeface="Arial Narrow" panose="020B0606020202030204" pitchFamily="34" charset="0"/>
              </a:rPr>
              <a:t> </a:t>
            </a:r>
            <a:r>
              <a:rPr lang="fr-FR" sz="2400" b="0" dirty="0" smtClean="0">
                <a:latin typeface="Arial Narrow" panose="020B0606020202030204" pitchFamily="34" charset="0"/>
              </a:rPr>
              <a:t>biologique.</a:t>
            </a:r>
            <a:endParaRPr lang="fr-FR" sz="2400" b="0" dirty="0">
              <a:latin typeface="Arial Narrow" panose="020B0606020202030204" pitchFamily="34" charset="0"/>
            </a:endParaRPr>
          </a:p>
        </p:txBody>
      </p:sp>
      <p:sp>
        <p:nvSpPr>
          <p:cNvPr id="4107" name="Text Box 1028"/>
          <p:cNvSpPr txBox="1">
            <a:spLocks noChangeArrowheads="1"/>
          </p:cNvSpPr>
          <p:nvPr/>
        </p:nvSpPr>
        <p:spPr bwMode="auto">
          <a:xfrm>
            <a:off x="552450" y="3860971"/>
            <a:ext cx="7926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Une enzyme </a:t>
            </a:r>
            <a:r>
              <a:rPr lang="fr-FR" sz="2400" b="0" dirty="0">
                <a:solidFill>
                  <a:srgbClr val="FF0000"/>
                </a:solidFill>
                <a:latin typeface="Arial Narrow" panose="020B0606020202030204" pitchFamily="34" charset="0"/>
              </a:rPr>
              <a:t>accélère</a:t>
            </a:r>
            <a:r>
              <a:rPr lang="fr-FR" sz="2400" b="0" dirty="0">
                <a:latin typeface="Arial Narrow" panose="020B0606020202030204" pitchFamily="34" charset="0"/>
              </a:rPr>
              <a:t> la transformation d’une ou de plusieurs molécules en une ou plusieurs autres molécules.</a:t>
            </a:r>
          </a:p>
        </p:txBody>
      </p:sp>
      <p:sp>
        <p:nvSpPr>
          <p:cNvPr id="4108" name="Text Box 1029"/>
          <p:cNvSpPr txBox="1">
            <a:spLocks noChangeArrowheads="1"/>
          </p:cNvSpPr>
          <p:nvPr/>
        </p:nvSpPr>
        <p:spPr bwMode="auto">
          <a:xfrm>
            <a:off x="552450" y="5046275"/>
            <a:ext cx="7926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Les molécules transformées s’appellent </a:t>
            </a:r>
            <a:r>
              <a:rPr lang="fr-FR" sz="2400" b="0" dirty="0">
                <a:solidFill>
                  <a:srgbClr val="FF0000"/>
                </a:solidFill>
                <a:latin typeface="Arial Narrow" panose="020B0606020202030204" pitchFamily="34" charset="0"/>
              </a:rPr>
              <a:t>substrats</a:t>
            </a:r>
            <a:r>
              <a:rPr lang="fr-FR" sz="2400" b="0" dirty="0">
                <a:latin typeface="Arial Narrow" panose="020B0606020202030204" pitchFamily="34" charset="0"/>
              </a:rPr>
              <a:t> et les molécules obtenues sont appelées </a:t>
            </a:r>
            <a:r>
              <a:rPr lang="fr-FR" sz="2400" b="0" dirty="0">
                <a:solidFill>
                  <a:srgbClr val="FF0000"/>
                </a:solidFill>
                <a:latin typeface="Arial Narrow" panose="020B0606020202030204" pitchFamily="34" charset="0"/>
              </a:rPr>
              <a:t>produits</a:t>
            </a:r>
            <a:r>
              <a:rPr lang="fr-FR" sz="2400" b="0" dirty="0">
                <a:latin typeface="Arial Narrow" panose="020B0606020202030204" pitchFamily="34" charset="0"/>
              </a:rPr>
              <a:t>.</a:t>
            </a:r>
          </a:p>
        </p:txBody>
      </p:sp>
      <p:sp>
        <p:nvSpPr>
          <p:cNvPr id="4109" name="Rectangle 9"/>
          <p:cNvSpPr>
            <a:spLocks noChangeArrowheads="1"/>
          </p:cNvSpPr>
          <p:nvPr/>
        </p:nvSpPr>
        <p:spPr bwMode="auto">
          <a:xfrm>
            <a:off x="35496" y="16037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1 – Introduction – Définitions</a:t>
            </a:r>
          </a:p>
        </p:txBody>
      </p:sp>
      <p:sp>
        <p:nvSpPr>
          <p:cNvPr id="23" name="Triangle isocèle 22"/>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95116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500"/>
                                        <p:tgtEl>
                                          <p:spTgt spid="4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anim calcmode="lin" valueType="num">
                                      <p:cBhvr>
                                        <p:cTn id="20" dur="1000" fill="hold"/>
                                        <p:tgtEl>
                                          <p:spTgt spid="4099"/>
                                        </p:tgtEl>
                                        <p:attrNameLst>
                                          <p:attrName>ppt_x</p:attrName>
                                        </p:attrNameLst>
                                      </p:cBhvr>
                                      <p:tavLst>
                                        <p:tav tm="0">
                                          <p:val>
                                            <p:strVal val="#ppt_x"/>
                                          </p:val>
                                        </p:tav>
                                        <p:tav tm="100000">
                                          <p:val>
                                            <p:strVal val="#ppt_x"/>
                                          </p:val>
                                        </p:tav>
                                      </p:tavLst>
                                    </p:anim>
                                    <p:anim calcmode="lin" valueType="num">
                                      <p:cBhvr>
                                        <p:cTn id="2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7"/>
                                        </p:tgtEl>
                                        <p:attrNameLst>
                                          <p:attrName>style.visibility</p:attrName>
                                        </p:attrNameLst>
                                      </p:cBhvr>
                                      <p:to>
                                        <p:strVal val="visible"/>
                                      </p:to>
                                    </p:set>
                                    <p:animEffect transition="in" filter="fade">
                                      <p:cBhvr>
                                        <p:cTn id="26" dur="1000"/>
                                        <p:tgtEl>
                                          <p:spTgt spid="4107"/>
                                        </p:tgtEl>
                                      </p:cBhvr>
                                    </p:animEffect>
                                    <p:anim calcmode="lin" valueType="num">
                                      <p:cBhvr>
                                        <p:cTn id="27" dur="1000" fill="hold"/>
                                        <p:tgtEl>
                                          <p:spTgt spid="4107"/>
                                        </p:tgtEl>
                                        <p:attrNameLst>
                                          <p:attrName>ppt_x</p:attrName>
                                        </p:attrNameLst>
                                      </p:cBhvr>
                                      <p:tavLst>
                                        <p:tav tm="0">
                                          <p:val>
                                            <p:strVal val="#ppt_x"/>
                                          </p:val>
                                        </p:tav>
                                        <p:tav tm="100000">
                                          <p:val>
                                            <p:strVal val="#ppt_x"/>
                                          </p:val>
                                        </p:tav>
                                      </p:tavLst>
                                    </p:anim>
                                    <p:anim calcmode="lin" valueType="num">
                                      <p:cBhvr>
                                        <p:cTn id="28" dur="1000" fill="hold"/>
                                        <p:tgtEl>
                                          <p:spTgt spid="410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108">
                                            <p:txEl>
                                              <p:pRg st="0" end="0"/>
                                            </p:txEl>
                                          </p:spTgt>
                                        </p:tgtEl>
                                        <p:attrNameLst>
                                          <p:attrName>style.visibility</p:attrName>
                                        </p:attrNameLst>
                                      </p:cBhvr>
                                      <p:to>
                                        <p:strVal val="visible"/>
                                      </p:to>
                                    </p:set>
                                    <p:animEffect transition="in" filter="fade">
                                      <p:cBhvr>
                                        <p:cTn id="33" dur="1000"/>
                                        <p:tgtEl>
                                          <p:spTgt spid="4108">
                                            <p:txEl>
                                              <p:pRg st="0" end="0"/>
                                            </p:txEl>
                                          </p:spTgt>
                                        </p:tgtEl>
                                      </p:cBhvr>
                                    </p:animEffect>
                                    <p:anim calcmode="lin" valueType="num">
                                      <p:cBhvr>
                                        <p:cTn id="34" dur="1000" fill="hold"/>
                                        <p:tgtEl>
                                          <p:spTgt spid="410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10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4107" grpId="0"/>
      <p:bldP spid="41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30200" y="1484784"/>
            <a:ext cx="84915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Le cofacteur d’une enzyme est une molécule qui </a:t>
            </a:r>
            <a:r>
              <a:rPr lang="fr-FR" sz="2400" dirty="0">
                <a:solidFill>
                  <a:srgbClr val="FF0000"/>
                </a:solidFill>
                <a:latin typeface="Arial Narrow" panose="020B0606020202030204" pitchFamily="34" charset="0"/>
              </a:rPr>
              <a:t>apporte un groupement chimique important pour la catalyse enzymatique</a:t>
            </a:r>
            <a:r>
              <a:rPr lang="fr-FR" sz="2400" b="0" dirty="0">
                <a:latin typeface="Arial Narrow" panose="020B0606020202030204" pitchFamily="34" charset="0"/>
              </a:rPr>
              <a:t>, groupement que ne possède pas forcément l’enzyme seule.</a:t>
            </a:r>
          </a:p>
        </p:txBody>
      </p:sp>
      <p:sp>
        <p:nvSpPr>
          <p:cNvPr id="5123" name="Text Box 5"/>
          <p:cNvSpPr txBox="1">
            <a:spLocks noChangeArrowheads="1"/>
          </p:cNvSpPr>
          <p:nvPr/>
        </p:nvSpPr>
        <p:spPr bwMode="auto">
          <a:xfrm>
            <a:off x="317500" y="3058247"/>
            <a:ext cx="8646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Il peut s’agir d’un </a:t>
            </a:r>
            <a:r>
              <a:rPr lang="fr-FR" sz="2400" dirty="0">
                <a:solidFill>
                  <a:srgbClr val="0000FF"/>
                </a:solidFill>
                <a:latin typeface="Arial Narrow" panose="020B0606020202030204" pitchFamily="34" charset="0"/>
              </a:rPr>
              <a:t>ion</a:t>
            </a:r>
            <a:r>
              <a:rPr lang="fr-FR" sz="2400" b="0" dirty="0">
                <a:latin typeface="Arial Narrow" panose="020B0606020202030204" pitchFamily="34" charset="0"/>
              </a:rPr>
              <a:t> ou d’un </a:t>
            </a:r>
            <a:r>
              <a:rPr lang="fr-FR" sz="2400" dirty="0" smtClean="0">
                <a:solidFill>
                  <a:srgbClr val="FF0000"/>
                </a:solidFill>
                <a:latin typeface="Arial Narrow" panose="020B0606020202030204" pitchFamily="34" charset="0"/>
              </a:rPr>
              <a:t>coenzyme </a:t>
            </a:r>
            <a:r>
              <a:rPr lang="fr-FR" sz="2400" dirty="0" smtClean="0">
                <a:solidFill>
                  <a:srgbClr val="00B050"/>
                </a:solidFill>
                <a:latin typeface="Arial Narrow" panose="020B0606020202030204" pitchFamily="34" charset="0"/>
              </a:rPr>
              <a:t>(impliqués directement dans la catalyse)</a:t>
            </a:r>
            <a:r>
              <a:rPr lang="fr-FR" sz="2400" b="0" dirty="0" smtClean="0">
                <a:latin typeface="Arial Narrow" panose="020B0606020202030204" pitchFamily="34" charset="0"/>
              </a:rPr>
              <a:t>.</a:t>
            </a:r>
            <a:endParaRPr lang="fr-FR" sz="2400" b="0" dirty="0">
              <a:latin typeface="Arial Narrow" panose="020B0606020202030204" pitchFamily="34" charset="0"/>
            </a:endParaRPr>
          </a:p>
        </p:txBody>
      </p:sp>
      <p:sp>
        <p:nvSpPr>
          <p:cNvPr id="5124" name="Text Box 6"/>
          <p:cNvSpPr txBox="1">
            <a:spLocks noChangeArrowheads="1"/>
          </p:cNvSpPr>
          <p:nvPr/>
        </p:nvSpPr>
        <p:spPr bwMode="auto">
          <a:xfrm>
            <a:off x="317500" y="3893046"/>
            <a:ext cx="8491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Il y a </a:t>
            </a:r>
            <a:r>
              <a:rPr lang="fr-FR" sz="2400" b="0" dirty="0" smtClean="0">
                <a:latin typeface="Arial Narrow" panose="020B0606020202030204" pitchFamily="34" charset="0"/>
              </a:rPr>
              <a:t>2 familles </a:t>
            </a:r>
            <a:r>
              <a:rPr lang="fr-FR" sz="2400" b="0" dirty="0">
                <a:latin typeface="Arial Narrow" panose="020B0606020202030204" pitchFamily="34" charset="0"/>
              </a:rPr>
              <a:t>de coenzymes :</a:t>
            </a:r>
          </a:p>
        </p:txBody>
      </p:sp>
      <p:sp>
        <p:nvSpPr>
          <p:cNvPr id="5125" name="Text Box 1034"/>
          <p:cNvSpPr txBox="1">
            <a:spLocks noChangeArrowheads="1"/>
          </p:cNvSpPr>
          <p:nvPr/>
        </p:nvSpPr>
        <p:spPr bwMode="auto">
          <a:xfrm>
            <a:off x="467544" y="4532927"/>
            <a:ext cx="82809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smtClean="0">
                <a:latin typeface="Arial Narrow" panose="020B0606020202030204" pitchFamily="34" charset="0"/>
              </a:rPr>
              <a:t>- </a:t>
            </a:r>
            <a:r>
              <a:rPr lang="fr-FR" sz="2400" dirty="0">
                <a:solidFill>
                  <a:srgbClr val="FF0000"/>
                </a:solidFill>
                <a:latin typeface="Arial Narrow" panose="020B0606020202030204" pitchFamily="34" charset="0"/>
              </a:rPr>
              <a:t>transitoirement</a:t>
            </a:r>
            <a:r>
              <a:rPr lang="fr-FR" sz="2400" b="0" dirty="0">
                <a:latin typeface="Arial Narrow" panose="020B0606020202030204" pitchFamily="34" charset="0"/>
              </a:rPr>
              <a:t> liés à l’enzyme </a:t>
            </a:r>
            <a:r>
              <a:rPr lang="fr-FR" sz="2400" b="0" dirty="0">
                <a:latin typeface="Arial Narrow" panose="020B0606020202030204" pitchFamily="34" charset="0"/>
                <a:sym typeface="Wingdings" pitchFamily="2" charset="2"/>
              </a:rPr>
              <a:t></a:t>
            </a:r>
            <a:r>
              <a:rPr lang="fr-FR" sz="2400" b="0" dirty="0">
                <a:latin typeface="Arial Narrow" panose="020B0606020202030204" pitchFamily="34" charset="0"/>
              </a:rPr>
              <a:t> </a:t>
            </a:r>
            <a:r>
              <a:rPr lang="fr-FR" sz="2400" dirty="0" err="1" smtClean="0">
                <a:solidFill>
                  <a:srgbClr val="FF0000"/>
                </a:solidFill>
                <a:latin typeface="Arial Narrow" panose="020B0606020202030204" pitchFamily="34" charset="0"/>
              </a:rPr>
              <a:t>co</a:t>
            </a:r>
            <a:r>
              <a:rPr lang="fr-FR" sz="2400" dirty="0" smtClean="0">
                <a:solidFill>
                  <a:srgbClr val="FF0000"/>
                </a:solidFill>
                <a:latin typeface="Arial Narrow" panose="020B0606020202030204" pitchFamily="34" charset="0"/>
              </a:rPr>
              <a:t>-substrats </a:t>
            </a:r>
            <a:r>
              <a:rPr lang="fr-FR" sz="2400" b="0" dirty="0" smtClean="0">
                <a:latin typeface="Arial Narrow" panose="020B0606020202030204" pitchFamily="34" charset="0"/>
              </a:rPr>
              <a:t>faiblement liés à l’enzyme </a:t>
            </a:r>
            <a:r>
              <a:rPr lang="fr-FR" sz="2400" b="0" dirty="0" smtClean="0">
                <a:solidFill>
                  <a:srgbClr val="00B050"/>
                </a:solidFill>
                <a:latin typeface="Arial Narrow" panose="020B0606020202030204" pitchFamily="34" charset="0"/>
              </a:rPr>
              <a:t>(</a:t>
            </a:r>
            <a:r>
              <a:rPr lang="fr-FR" sz="2400" b="0" dirty="0">
                <a:solidFill>
                  <a:srgbClr val="00B050"/>
                </a:solidFill>
                <a:latin typeface="Arial Narrow" panose="020B0606020202030204" pitchFamily="34" charset="0"/>
              </a:rPr>
              <a:t>coenzymes </a:t>
            </a:r>
            <a:r>
              <a:rPr lang="fr-FR" sz="2400" b="0" dirty="0" err="1" smtClean="0">
                <a:solidFill>
                  <a:srgbClr val="00B050"/>
                </a:solidFill>
                <a:latin typeface="Arial Narrow" panose="020B0606020202030204" pitchFamily="34" charset="0"/>
              </a:rPr>
              <a:t>rédox</a:t>
            </a:r>
            <a:r>
              <a:rPr lang="fr-FR" sz="2400" b="0" dirty="0" smtClean="0">
                <a:solidFill>
                  <a:srgbClr val="00B050"/>
                </a:solidFill>
                <a:latin typeface="Arial Narrow" panose="020B0606020202030204" pitchFamily="34" charset="0"/>
              </a:rPr>
              <a:t> NAD, FAD, Groupements </a:t>
            </a:r>
            <a:r>
              <a:rPr lang="fr-FR" sz="2400" b="0" dirty="0" err="1" smtClean="0">
                <a:solidFill>
                  <a:srgbClr val="00B050"/>
                </a:solidFill>
                <a:latin typeface="Arial Narrow" panose="020B0606020202030204" pitchFamily="34" charset="0"/>
              </a:rPr>
              <a:t>héminiques</a:t>
            </a:r>
            <a:r>
              <a:rPr lang="fr-FR" sz="2400" b="0" dirty="0">
                <a:solidFill>
                  <a:srgbClr val="00B050"/>
                </a:solidFill>
                <a:latin typeface="Arial Narrow" panose="020B0606020202030204" pitchFamily="34" charset="0"/>
              </a:rPr>
              <a:t>)</a:t>
            </a:r>
          </a:p>
          <a:p>
            <a:pPr algn="just" eaLnBrk="1" hangingPunct="1"/>
            <a:endParaRPr lang="fr-FR" sz="2400" b="0" dirty="0">
              <a:latin typeface="Arial Narrow" panose="020B0606020202030204" pitchFamily="34" charset="0"/>
            </a:endParaRPr>
          </a:p>
          <a:p>
            <a:pPr algn="just" eaLnBrk="1" hangingPunct="1"/>
            <a:r>
              <a:rPr lang="fr-FR" sz="2400" b="0" dirty="0" smtClean="0">
                <a:latin typeface="Arial Narrow" panose="020B0606020202030204" pitchFamily="34" charset="0"/>
              </a:rPr>
              <a:t>- </a:t>
            </a:r>
            <a:r>
              <a:rPr lang="fr-FR" sz="2400" dirty="0">
                <a:solidFill>
                  <a:srgbClr val="FF0000"/>
                </a:solidFill>
                <a:latin typeface="Arial Narrow" panose="020B0606020202030204" pitchFamily="34" charset="0"/>
              </a:rPr>
              <a:t>liés de façon covalente </a:t>
            </a:r>
            <a:r>
              <a:rPr lang="fr-FR" sz="2400" b="0" dirty="0">
                <a:latin typeface="Arial Narrow" panose="020B0606020202030204" pitchFamily="34" charset="0"/>
              </a:rPr>
              <a:t>à l’enzyme </a:t>
            </a:r>
            <a:r>
              <a:rPr lang="fr-FR" sz="2400" b="0" dirty="0">
                <a:latin typeface="Arial Narrow" panose="020B0606020202030204" pitchFamily="34" charset="0"/>
                <a:sym typeface="Wingdings" pitchFamily="2" charset="2"/>
              </a:rPr>
              <a:t></a:t>
            </a:r>
            <a:r>
              <a:rPr lang="fr-FR" sz="2400" b="0" dirty="0">
                <a:latin typeface="Arial Narrow" panose="020B0606020202030204" pitchFamily="34" charset="0"/>
              </a:rPr>
              <a:t> </a:t>
            </a:r>
            <a:r>
              <a:rPr lang="fr-FR" sz="2400" dirty="0" smtClean="0">
                <a:solidFill>
                  <a:srgbClr val="FF0000"/>
                </a:solidFill>
                <a:latin typeface="Arial Narrow" panose="020B0606020202030204" pitchFamily="34" charset="0"/>
              </a:rPr>
              <a:t>groupements prosthétiques </a:t>
            </a:r>
            <a:r>
              <a:rPr lang="fr-FR" sz="2400" b="0" dirty="0" smtClean="0">
                <a:latin typeface="Arial Narrow" panose="020B0606020202030204" pitchFamily="34" charset="0"/>
              </a:rPr>
              <a:t>fortement liés à l’enzyme. </a:t>
            </a:r>
            <a:r>
              <a:rPr lang="fr-FR" sz="2400" b="0" dirty="0">
                <a:solidFill>
                  <a:srgbClr val="00B050"/>
                </a:solidFill>
                <a:latin typeface="Arial Narrow" panose="020B0606020202030204" pitchFamily="34" charset="0"/>
              </a:rPr>
              <a:t>(partie du site actif catalytique thiamine phosphate pyridoxal-phosphate…)</a:t>
            </a:r>
          </a:p>
        </p:txBody>
      </p:sp>
      <p:sp>
        <p:nvSpPr>
          <p:cNvPr id="13" name="Rectangle 9"/>
          <p:cNvSpPr>
            <a:spLocks noChangeArrowheads="1"/>
          </p:cNvSpPr>
          <p:nvPr/>
        </p:nvSpPr>
        <p:spPr bwMode="auto">
          <a:xfrm>
            <a:off x="3969" y="3166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2 – Les cofacteurs </a:t>
            </a:r>
            <a:r>
              <a:rPr lang="fr-FR" sz="2400" b="1" dirty="0" smtClean="0">
                <a:solidFill>
                  <a:schemeClr val="accent2">
                    <a:lumMod val="75000"/>
                  </a:schemeClr>
                </a:solidFill>
                <a:latin typeface="Arial Narrow" panose="020B0606020202030204" pitchFamily="34" charset="0"/>
              </a:rPr>
              <a:t>enzymatiques</a:t>
            </a:r>
            <a:endParaRPr lang="fr-FR" sz="2400" b="1" dirty="0">
              <a:solidFill>
                <a:schemeClr val="accent2">
                  <a:lumMod val="75000"/>
                </a:schemeClr>
              </a:solidFill>
              <a:latin typeface="Arial Narrow" panose="020B0606020202030204" pitchFamily="34" charset="0"/>
            </a:endParaRPr>
          </a:p>
        </p:txBody>
      </p:sp>
      <p:sp>
        <p:nvSpPr>
          <p:cNvPr id="20" name="Triangle isocèle 19"/>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17553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1000"/>
                                        <p:tgtEl>
                                          <p:spTgt spid="5123"/>
                                        </p:tgtEl>
                                      </p:cBhvr>
                                    </p:animEffect>
                                    <p:anim calcmode="lin" valueType="num">
                                      <p:cBhvr>
                                        <p:cTn id="20" dur="1000" fill="hold"/>
                                        <p:tgtEl>
                                          <p:spTgt spid="5123"/>
                                        </p:tgtEl>
                                        <p:attrNameLst>
                                          <p:attrName>ppt_x</p:attrName>
                                        </p:attrNameLst>
                                      </p:cBhvr>
                                      <p:tavLst>
                                        <p:tav tm="0">
                                          <p:val>
                                            <p:strVal val="#ppt_x"/>
                                          </p:val>
                                        </p:tav>
                                        <p:tav tm="100000">
                                          <p:val>
                                            <p:strVal val="#ppt_x"/>
                                          </p:val>
                                        </p:tav>
                                      </p:tavLst>
                                    </p:anim>
                                    <p:anim calcmode="lin" valueType="num">
                                      <p:cBhvr>
                                        <p:cTn id="21"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4">
                                            <p:txEl>
                                              <p:pRg st="0" end="0"/>
                                            </p:txEl>
                                          </p:spTgt>
                                        </p:tgtEl>
                                        <p:attrNameLst>
                                          <p:attrName>style.visibility</p:attrName>
                                        </p:attrNameLst>
                                      </p:cBhvr>
                                      <p:to>
                                        <p:strVal val="visible"/>
                                      </p:to>
                                    </p:set>
                                    <p:animEffect transition="in" filter="fade">
                                      <p:cBhvr>
                                        <p:cTn id="26" dur="1000"/>
                                        <p:tgtEl>
                                          <p:spTgt spid="5124">
                                            <p:txEl>
                                              <p:pRg st="0" end="0"/>
                                            </p:txEl>
                                          </p:spTgt>
                                        </p:tgtEl>
                                      </p:cBhvr>
                                    </p:animEffect>
                                    <p:anim calcmode="lin" valueType="num">
                                      <p:cBhvr>
                                        <p:cTn id="27"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5">
                                            <p:txEl>
                                              <p:pRg st="0" end="0"/>
                                            </p:txEl>
                                          </p:spTgt>
                                        </p:tgtEl>
                                        <p:attrNameLst>
                                          <p:attrName>style.visibility</p:attrName>
                                        </p:attrNameLst>
                                      </p:cBhvr>
                                      <p:to>
                                        <p:strVal val="visible"/>
                                      </p:to>
                                    </p:set>
                                    <p:animEffect transition="in" filter="fade">
                                      <p:cBhvr>
                                        <p:cTn id="33" dur="1000"/>
                                        <p:tgtEl>
                                          <p:spTgt spid="5125">
                                            <p:txEl>
                                              <p:pRg st="0" end="0"/>
                                            </p:txEl>
                                          </p:spTgt>
                                        </p:tgtEl>
                                      </p:cBhvr>
                                    </p:animEffect>
                                    <p:anim calcmode="lin" valueType="num">
                                      <p:cBhvr>
                                        <p:cTn id="34"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5">
                                            <p:txEl>
                                              <p:pRg st="2" end="2"/>
                                            </p:txEl>
                                          </p:spTgt>
                                        </p:tgtEl>
                                        <p:attrNameLst>
                                          <p:attrName>style.visibility</p:attrName>
                                        </p:attrNameLst>
                                      </p:cBhvr>
                                      <p:to>
                                        <p:strVal val="visible"/>
                                      </p:to>
                                    </p:set>
                                    <p:animEffect transition="in" filter="fade">
                                      <p:cBhvr>
                                        <p:cTn id="40" dur="1000"/>
                                        <p:tgtEl>
                                          <p:spTgt spid="5125">
                                            <p:txEl>
                                              <p:pRg st="2" end="2"/>
                                            </p:txEl>
                                          </p:spTgt>
                                        </p:tgtEl>
                                      </p:cBhvr>
                                    </p:animEffect>
                                    <p:anim calcmode="lin" valueType="num">
                                      <p:cBhvr>
                                        <p:cTn id="41"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512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312654" y="1482725"/>
            <a:ext cx="230864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b="0" dirty="0" smtClean="0">
                <a:solidFill>
                  <a:srgbClr val="FF0000"/>
                </a:solidFill>
                <a:latin typeface="Arial Narrow" panose="020B0606020202030204" pitchFamily="34" charset="0"/>
              </a:rPr>
              <a:t>Apoenzyme</a:t>
            </a:r>
          </a:p>
          <a:p>
            <a:pPr algn="ctr" eaLnBrk="1" hangingPunct="1"/>
            <a:r>
              <a:rPr lang="fr-FR" sz="2400" b="0" dirty="0" smtClean="0">
                <a:solidFill>
                  <a:srgbClr val="00B050"/>
                </a:solidFill>
                <a:latin typeface="Arial Narrow" panose="020B0606020202030204" pitchFamily="34" charset="0"/>
              </a:rPr>
              <a:t>(Nature protéique) </a:t>
            </a:r>
          </a:p>
          <a:p>
            <a:pPr algn="ctr" eaLnBrk="1" hangingPunct="1"/>
            <a:endParaRPr lang="fr-FR" b="0" dirty="0">
              <a:solidFill>
                <a:srgbClr val="FF0000"/>
              </a:solidFill>
              <a:latin typeface="Arial Narrow" panose="020B0606020202030204" pitchFamily="34" charset="0"/>
            </a:endParaRPr>
          </a:p>
          <a:p>
            <a:pPr algn="ctr" eaLnBrk="1" hangingPunct="1"/>
            <a:r>
              <a:rPr lang="fr-FR" b="0" dirty="0">
                <a:solidFill>
                  <a:srgbClr val="FF0000"/>
                </a:solidFill>
                <a:latin typeface="Arial Narrow" panose="020B0606020202030204" pitchFamily="34" charset="0"/>
              </a:rPr>
              <a:t>(inactif)</a:t>
            </a:r>
          </a:p>
        </p:txBody>
      </p:sp>
      <p:sp>
        <p:nvSpPr>
          <p:cNvPr id="6147" name="Text Box 4"/>
          <p:cNvSpPr txBox="1">
            <a:spLocks noChangeArrowheads="1"/>
          </p:cNvSpPr>
          <p:nvPr/>
        </p:nvSpPr>
        <p:spPr bwMode="auto">
          <a:xfrm>
            <a:off x="4464050" y="1698625"/>
            <a:ext cx="3561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b="0" dirty="0">
                <a:solidFill>
                  <a:srgbClr val="FF0000"/>
                </a:solidFill>
                <a:latin typeface="Arial Narrow" panose="020B0606020202030204" pitchFamily="34" charset="0"/>
              </a:rPr>
              <a:t>+</a:t>
            </a:r>
          </a:p>
        </p:txBody>
      </p:sp>
      <p:sp>
        <p:nvSpPr>
          <p:cNvPr id="6148" name="Text Box 5"/>
          <p:cNvSpPr txBox="1">
            <a:spLocks noChangeArrowheads="1"/>
          </p:cNvSpPr>
          <p:nvPr/>
        </p:nvSpPr>
        <p:spPr bwMode="auto">
          <a:xfrm>
            <a:off x="5238750" y="1504415"/>
            <a:ext cx="3905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b="0" dirty="0" smtClean="0">
                <a:solidFill>
                  <a:srgbClr val="FF0000"/>
                </a:solidFill>
                <a:latin typeface="Arial Narrow" panose="020B0606020202030204" pitchFamily="34" charset="0"/>
              </a:rPr>
              <a:t>Cofacteur </a:t>
            </a:r>
          </a:p>
          <a:p>
            <a:pPr eaLnBrk="1" hangingPunct="1"/>
            <a:r>
              <a:rPr lang="fr-FR" sz="2000" dirty="0" smtClean="0">
                <a:solidFill>
                  <a:srgbClr val="00B050"/>
                </a:solidFill>
                <a:latin typeface="Arial Narrow" panose="020B0606020202030204" pitchFamily="34" charset="0"/>
              </a:rPr>
              <a:t>(composé chimique non protéique)</a:t>
            </a:r>
          </a:p>
          <a:p>
            <a:pPr eaLnBrk="1" hangingPunct="1"/>
            <a:r>
              <a:rPr lang="fr-FR" sz="2000" dirty="0" smtClean="0">
                <a:solidFill>
                  <a:srgbClr val="00B050"/>
                </a:solidFill>
                <a:latin typeface="Arial Narrow" panose="020B0606020202030204" pitchFamily="34" charset="0"/>
              </a:rPr>
              <a:t>(Ions métalliques ou coenzymes)</a:t>
            </a:r>
            <a:endParaRPr lang="fr-FR" sz="2000" dirty="0">
              <a:solidFill>
                <a:srgbClr val="00B050"/>
              </a:solidFill>
              <a:latin typeface="Arial Narrow" panose="020B0606020202030204" pitchFamily="34" charset="0"/>
            </a:endParaRPr>
          </a:p>
        </p:txBody>
      </p:sp>
      <p:sp>
        <p:nvSpPr>
          <p:cNvPr id="6149" name="Text Box 6"/>
          <p:cNvSpPr txBox="1">
            <a:spLocks noChangeArrowheads="1"/>
          </p:cNvSpPr>
          <p:nvPr/>
        </p:nvSpPr>
        <p:spPr bwMode="auto">
          <a:xfrm>
            <a:off x="1795619" y="4168775"/>
            <a:ext cx="60099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b="0" dirty="0" smtClean="0">
                <a:solidFill>
                  <a:srgbClr val="FF0000"/>
                </a:solidFill>
                <a:latin typeface="Arial Narrow" panose="020B0606020202030204" pitchFamily="34" charset="0"/>
              </a:rPr>
              <a:t>Holoenzyme </a:t>
            </a:r>
          </a:p>
          <a:p>
            <a:pPr algn="ctr" eaLnBrk="1" hangingPunct="1"/>
            <a:r>
              <a:rPr lang="fr-FR" b="0" dirty="0" smtClean="0">
                <a:solidFill>
                  <a:srgbClr val="00B050"/>
                </a:solidFill>
                <a:latin typeface="Arial Narrow" panose="020B0606020202030204" pitchFamily="34" charset="0"/>
              </a:rPr>
              <a:t>(Enzyme associée à son ou ses coenzymes)</a:t>
            </a:r>
            <a:endParaRPr lang="fr-FR" b="0" dirty="0">
              <a:solidFill>
                <a:srgbClr val="00B050"/>
              </a:solidFill>
              <a:latin typeface="Arial Narrow" panose="020B0606020202030204" pitchFamily="34" charset="0"/>
            </a:endParaRPr>
          </a:p>
          <a:p>
            <a:pPr algn="ctr" eaLnBrk="1" hangingPunct="1"/>
            <a:r>
              <a:rPr lang="fr-FR" b="0" dirty="0">
                <a:solidFill>
                  <a:srgbClr val="FF0000"/>
                </a:solidFill>
                <a:latin typeface="Arial Narrow" panose="020B0606020202030204" pitchFamily="34" charset="0"/>
              </a:rPr>
              <a:t>(actif)</a:t>
            </a:r>
          </a:p>
        </p:txBody>
      </p:sp>
      <p:grpSp>
        <p:nvGrpSpPr>
          <p:cNvPr id="4102" name="Groupe 1"/>
          <p:cNvGrpSpPr>
            <a:grpSpLocks/>
          </p:cNvGrpSpPr>
          <p:nvPr/>
        </p:nvGrpSpPr>
        <p:grpSpPr bwMode="auto">
          <a:xfrm>
            <a:off x="4362450" y="2643188"/>
            <a:ext cx="723900" cy="1162050"/>
            <a:chOff x="4362450" y="2333625"/>
            <a:chExt cx="723900" cy="1162050"/>
          </a:xfrm>
          <a:solidFill>
            <a:srgbClr val="FF00FF"/>
          </a:solidFill>
        </p:grpSpPr>
        <p:sp>
          <p:nvSpPr>
            <p:cNvPr id="4110" name="AutoShape 7"/>
            <p:cNvSpPr>
              <a:spLocks noChangeArrowheads="1"/>
            </p:cNvSpPr>
            <p:nvPr/>
          </p:nvSpPr>
          <p:spPr bwMode="auto">
            <a:xfrm>
              <a:off x="4362450" y="2333625"/>
              <a:ext cx="285750" cy="1162050"/>
            </a:xfrm>
            <a:prstGeom prst="downArrow">
              <a:avLst>
                <a:gd name="adj1" fmla="val 50000"/>
                <a:gd name="adj2" fmla="val 161669"/>
              </a:avLst>
            </a:prstGeom>
            <a:grpFill/>
            <a:ln w="9525">
              <a:solidFill>
                <a:schemeClr val="bg1"/>
              </a:solidFill>
              <a:miter lim="800000"/>
              <a:headEnd/>
              <a:tailEnd/>
            </a:ln>
          </p:spPr>
          <p:txBody>
            <a:bodyPr wrap="none" anchor="ctr"/>
            <a:lstStyle/>
            <a:p>
              <a:pPr>
                <a:defRPr/>
              </a:pPr>
              <a:endParaRPr lang="fr-FR" b="0">
                <a:latin typeface="Arial Narrow" panose="020B0606020202030204" pitchFamily="34" charset="0"/>
              </a:endParaRPr>
            </a:p>
          </p:txBody>
        </p:sp>
        <p:sp>
          <p:nvSpPr>
            <p:cNvPr id="4111" name="AutoShape 8"/>
            <p:cNvSpPr>
              <a:spLocks noChangeArrowheads="1"/>
            </p:cNvSpPr>
            <p:nvPr/>
          </p:nvSpPr>
          <p:spPr bwMode="auto">
            <a:xfrm flipV="1">
              <a:off x="4800600" y="2333625"/>
              <a:ext cx="285750" cy="1162050"/>
            </a:xfrm>
            <a:prstGeom prst="downArrow">
              <a:avLst>
                <a:gd name="adj1" fmla="val 50000"/>
                <a:gd name="adj2" fmla="val 161669"/>
              </a:avLst>
            </a:prstGeom>
            <a:grpFill/>
            <a:ln w="9525">
              <a:solidFill>
                <a:schemeClr val="bg1"/>
              </a:solidFill>
              <a:miter lim="800000"/>
              <a:headEnd/>
              <a:tailEnd/>
            </a:ln>
          </p:spPr>
          <p:txBody>
            <a:bodyPr wrap="none" anchor="ctr"/>
            <a:lstStyle/>
            <a:p>
              <a:pPr>
                <a:defRPr/>
              </a:pPr>
              <a:endParaRPr lang="fr-FR" b="0">
                <a:latin typeface="Arial Narrow" panose="020B0606020202030204" pitchFamily="34" charset="0"/>
              </a:endParaRPr>
            </a:p>
          </p:txBody>
        </p:sp>
      </p:grpSp>
      <p:sp>
        <p:nvSpPr>
          <p:cNvPr id="16" name="Rectangle 9"/>
          <p:cNvSpPr>
            <a:spLocks noChangeArrowheads="1"/>
          </p:cNvSpPr>
          <p:nvPr/>
        </p:nvSpPr>
        <p:spPr bwMode="auto">
          <a:xfrm>
            <a:off x="0" y="27719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2 – Les cofacteurs </a:t>
            </a:r>
            <a:r>
              <a:rPr lang="fr-FR" sz="2400" b="1" dirty="0" smtClean="0">
                <a:solidFill>
                  <a:schemeClr val="accent2">
                    <a:lumMod val="75000"/>
                  </a:schemeClr>
                </a:solidFill>
                <a:latin typeface="Arial Narrow" panose="020B0606020202030204" pitchFamily="34" charset="0"/>
              </a:rPr>
              <a:t>enzymatiques</a:t>
            </a:r>
            <a:endParaRPr lang="fr-FR" sz="2400" b="1" dirty="0">
              <a:solidFill>
                <a:schemeClr val="accent2">
                  <a:lumMod val="75000"/>
                </a:schemeClr>
              </a:solidFill>
              <a:latin typeface="Arial Narrow" panose="020B0606020202030204" pitchFamily="34" charset="0"/>
            </a:endParaRPr>
          </a:p>
        </p:txBody>
      </p:sp>
      <p:sp>
        <p:nvSpPr>
          <p:cNvPr id="23" name="Triangle isocèle 22"/>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03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148"/>
                                        </p:tgtEl>
                                        <p:attrNameLst>
                                          <p:attrName>style.visibility</p:attrName>
                                        </p:attrNameLst>
                                      </p:cBhvr>
                                      <p:to>
                                        <p:strVal val="visible"/>
                                      </p:to>
                                    </p:set>
                                    <p:anim calcmode="lin" valueType="num">
                                      <p:cBhvr additive="base">
                                        <p:cTn id="22" dur="500" fill="hold"/>
                                        <p:tgtEl>
                                          <p:spTgt spid="6148"/>
                                        </p:tgtEl>
                                        <p:attrNameLst>
                                          <p:attrName>ppt_x</p:attrName>
                                        </p:attrNameLst>
                                      </p:cBhvr>
                                      <p:tavLst>
                                        <p:tav tm="0">
                                          <p:val>
                                            <p:strVal val="#ppt_x"/>
                                          </p:val>
                                        </p:tav>
                                        <p:tav tm="100000">
                                          <p:val>
                                            <p:strVal val="#ppt_x"/>
                                          </p:val>
                                        </p:tav>
                                      </p:tavLst>
                                    </p:anim>
                                    <p:anim calcmode="lin" valueType="num">
                                      <p:cBhvr additive="base">
                                        <p:cTn id="2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circle(in)">
                                      <p:cBhvr>
                                        <p:cTn id="28" dur="20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149"/>
                                        </p:tgtEl>
                                        <p:attrNameLst>
                                          <p:attrName>style.visibility</p:attrName>
                                        </p:attrNameLst>
                                      </p:cBhvr>
                                      <p:to>
                                        <p:strVal val="visible"/>
                                      </p:to>
                                    </p:set>
                                    <p:animEffect transition="in" filter="fade">
                                      <p:cBhvr>
                                        <p:cTn id="33" dur="1000"/>
                                        <p:tgtEl>
                                          <p:spTgt spid="6149"/>
                                        </p:tgtEl>
                                      </p:cBhvr>
                                    </p:animEffect>
                                    <p:anim calcmode="lin" valueType="num">
                                      <p:cBhvr>
                                        <p:cTn id="34" dur="1000" fill="hold"/>
                                        <p:tgtEl>
                                          <p:spTgt spid="6149"/>
                                        </p:tgtEl>
                                        <p:attrNameLst>
                                          <p:attrName>ppt_x</p:attrName>
                                        </p:attrNameLst>
                                      </p:cBhvr>
                                      <p:tavLst>
                                        <p:tav tm="0">
                                          <p:val>
                                            <p:strVal val="#ppt_x"/>
                                          </p:val>
                                        </p:tav>
                                        <p:tav tm="100000">
                                          <p:val>
                                            <p:strVal val="#ppt_x"/>
                                          </p:val>
                                        </p:tav>
                                      </p:tavLst>
                                    </p:anim>
                                    <p:anim calcmode="lin" valueType="num">
                                      <p:cBhvr>
                                        <p:cTn id="35"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74"/>
          <p:cNvSpPr>
            <a:spLocks noChangeArrowheads="1"/>
          </p:cNvSpPr>
          <p:nvPr/>
        </p:nvSpPr>
        <p:spPr bwMode="auto">
          <a:xfrm>
            <a:off x="5940152" y="4177094"/>
            <a:ext cx="974725" cy="1062038"/>
          </a:xfrm>
          <a:prstGeom prst="ellipse">
            <a:avLst/>
          </a:prstGeom>
          <a:solidFill>
            <a:srgbClr val="00FFFF"/>
          </a:solidFill>
          <a:ln w="9525">
            <a:solidFill>
              <a:schemeClr val="tx1"/>
            </a:solidFill>
            <a:round/>
            <a:headEnd/>
            <a:tailEnd/>
          </a:ln>
        </p:spPr>
        <p:txBody>
          <a:bodyPr wrap="none" anchor="ctr"/>
          <a:lstStyle/>
          <a:p>
            <a:endParaRPr lang="fr-FR">
              <a:latin typeface="Arial Narrow" panose="020B0606020202030204" pitchFamily="34" charset="0"/>
            </a:endParaRPr>
          </a:p>
        </p:txBody>
      </p:sp>
      <p:sp>
        <p:nvSpPr>
          <p:cNvPr id="7171" name="AutoShape 3"/>
          <p:cNvSpPr>
            <a:spLocks noChangeArrowheads="1"/>
          </p:cNvSpPr>
          <p:nvPr/>
        </p:nvSpPr>
        <p:spPr bwMode="auto">
          <a:xfrm>
            <a:off x="1274763" y="2286382"/>
            <a:ext cx="1524000" cy="1447800"/>
          </a:xfrm>
          <a:prstGeom prst="pentagon">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3200">
              <a:latin typeface="Arial Narrow" panose="020B0606020202030204" pitchFamily="34" charset="0"/>
            </a:endParaRPr>
          </a:p>
        </p:txBody>
      </p:sp>
      <p:sp>
        <p:nvSpPr>
          <p:cNvPr id="7172" name="AutoShape 4"/>
          <p:cNvSpPr>
            <a:spLocks noChangeArrowheads="1"/>
          </p:cNvSpPr>
          <p:nvPr/>
        </p:nvSpPr>
        <p:spPr bwMode="auto">
          <a:xfrm flipV="1">
            <a:off x="1274763" y="3734182"/>
            <a:ext cx="1524000" cy="1447800"/>
          </a:xfrm>
          <a:prstGeom prst="pentagon">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3200">
              <a:latin typeface="Arial Narrow" panose="020B0606020202030204" pitchFamily="34" charset="0"/>
            </a:endParaRPr>
          </a:p>
        </p:txBody>
      </p:sp>
      <p:sp>
        <p:nvSpPr>
          <p:cNvPr id="7173" name="Rectangle 5"/>
          <p:cNvSpPr>
            <a:spLocks noChangeAspect="1" noChangeArrowheads="1"/>
          </p:cNvSpPr>
          <p:nvPr/>
        </p:nvSpPr>
        <p:spPr bwMode="auto">
          <a:xfrm>
            <a:off x="1179513" y="2702307"/>
            <a:ext cx="252412" cy="252412"/>
          </a:xfrm>
          <a:prstGeom prst="rect">
            <a:avLst/>
          </a:prstGeom>
          <a:solidFill>
            <a:schemeClr val="bg1"/>
          </a:solidFill>
          <a:ln w="9525">
            <a:solidFill>
              <a:schemeClr val="bg1"/>
            </a:solidFill>
            <a:miter lim="800000"/>
            <a:headEnd/>
            <a:tailEnd/>
          </a:ln>
        </p:spPr>
        <p:txBody>
          <a:bodyPr wrap="none" anchor="ctr"/>
          <a:lstStyle/>
          <a:p>
            <a:endParaRPr lang="fr-FR" sz="3200">
              <a:latin typeface="Arial Narrow" panose="020B0606020202030204" pitchFamily="34" charset="0"/>
            </a:endParaRPr>
          </a:p>
        </p:txBody>
      </p:sp>
      <p:sp>
        <p:nvSpPr>
          <p:cNvPr id="7174" name="Rectangle 6"/>
          <p:cNvSpPr>
            <a:spLocks noChangeAspect="1" noChangeArrowheads="1"/>
          </p:cNvSpPr>
          <p:nvPr/>
        </p:nvSpPr>
        <p:spPr bwMode="auto">
          <a:xfrm>
            <a:off x="2651125" y="2702307"/>
            <a:ext cx="252413" cy="252412"/>
          </a:xfrm>
          <a:prstGeom prst="rect">
            <a:avLst/>
          </a:prstGeom>
          <a:solidFill>
            <a:schemeClr val="bg1"/>
          </a:solidFill>
          <a:ln w="9525">
            <a:solidFill>
              <a:schemeClr val="bg1"/>
            </a:solidFill>
            <a:miter lim="800000"/>
            <a:headEnd/>
            <a:tailEnd/>
          </a:ln>
        </p:spPr>
        <p:txBody>
          <a:bodyPr wrap="none" anchor="ctr"/>
          <a:lstStyle/>
          <a:p>
            <a:endParaRPr lang="fr-FR" sz="3200">
              <a:latin typeface="Arial Narrow" panose="020B0606020202030204" pitchFamily="34" charset="0"/>
            </a:endParaRPr>
          </a:p>
        </p:txBody>
      </p:sp>
      <p:sp>
        <p:nvSpPr>
          <p:cNvPr id="7175" name="Text Box 7"/>
          <p:cNvSpPr txBox="1">
            <a:spLocks noChangeArrowheads="1"/>
          </p:cNvSpPr>
          <p:nvPr/>
        </p:nvSpPr>
        <p:spPr bwMode="auto">
          <a:xfrm>
            <a:off x="844550" y="2516569"/>
            <a:ext cx="6719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HN</a:t>
            </a:r>
          </a:p>
        </p:txBody>
      </p:sp>
      <p:sp>
        <p:nvSpPr>
          <p:cNvPr id="7176" name="Text Box 8"/>
          <p:cNvSpPr txBox="1">
            <a:spLocks noChangeArrowheads="1"/>
          </p:cNvSpPr>
          <p:nvPr/>
        </p:nvSpPr>
        <p:spPr bwMode="auto">
          <a:xfrm>
            <a:off x="2535238" y="2516569"/>
            <a:ext cx="6719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NH</a:t>
            </a:r>
          </a:p>
        </p:txBody>
      </p:sp>
      <p:sp>
        <p:nvSpPr>
          <p:cNvPr id="7177" name="Rectangle 9"/>
          <p:cNvSpPr>
            <a:spLocks noChangeAspect="1" noChangeArrowheads="1"/>
          </p:cNvSpPr>
          <p:nvPr/>
        </p:nvSpPr>
        <p:spPr bwMode="auto">
          <a:xfrm>
            <a:off x="1936750" y="5002594"/>
            <a:ext cx="252413" cy="252413"/>
          </a:xfrm>
          <a:prstGeom prst="rect">
            <a:avLst/>
          </a:prstGeom>
          <a:solidFill>
            <a:schemeClr val="bg1"/>
          </a:solidFill>
          <a:ln w="9525">
            <a:solidFill>
              <a:schemeClr val="bg1"/>
            </a:solidFill>
            <a:miter lim="800000"/>
            <a:headEnd/>
            <a:tailEnd/>
          </a:ln>
        </p:spPr>
        <p:txBody>
          <a:bodyPr wrap="none" anchor="ctr"/>
          <a:lstStyle/>
          <a:p>
            <a:endParaRPr lang="fr-FR" sz="3200">
              <a:latin typeface="Arial Narrow" panose="020B0606020202030204" pitchFamily="34" charset="0"/>
            </a:endParaRPr>
          </a:p>
        </p:txBody>
      </p:sp>
      <p:sp>
        <p:nvSpPr>
          <p:cNvPr id="7178" name="Text Box 10"/>
          <p:cNvSpPr txBox="1">
            <a:spLocks noChangeArrowheads="1"/>
          </p:cNvSpPr>
          <p:nvPr/>
        </p:nvSpPr>
        <p:spPr bwMode="auto">
          <a:xfrm>
            <a:off x="1878013" y="4821619"/>
            <a:ext cx="4090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dirty="0">
                <a:latin typeface="Arial Narrow" panose="020B0606020202030204" pitchFamily="34" charset="0"/>
              </a:rPr>
              <a:t>S</a:t>
            </a:r>
          </a:p>
        </p:txBody>
      </p:sp>
      <p:sp>
        <p:nvSpPr>
          <p:cNvPr id="7179" name="AutoShape 11"/>
          <p:cNvSpPr>
            <a:spLocks noChangeArrowheads="1"/>
          </p:cNvSpPr>
          <p:nvPr/>
        </p:nvSpPr>
        <p:spPr bwMode="auto">
          <a:xfrm rot="-5524162">
            <a:off x="2697956" y="3514313"/>
            <a:ext cx="74613" cy="4286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fr-FR" sz="3200">
              <a:latin typeface="Arial Narrow" panose="020B0606020202030204" pitchFamily="34" charset="0"/>
            </a:endParaRPr>
          </a:p>
        </p:txBody>
      </p:sp>
      <p:sp>
        <p:nvSpPr>
          <p:cNvPr id="7180" name="AutoShape 12"/>
          <p:cNvSpPr>
            <a:spLocks noChangeArrowheads="1"/>
          </p:cNvSpPr>
          <p:nvPr/>
        </p:nvSpPr>
        <p:spPr bwMode="auto">
          <a:xfrm rot="5524162" flipH="1">
            <a:off x="1312070" y="3509550"/>
            <a:ext cx="74612" cy="4286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fr-FR" sz="3200">
              <a:latin typeface="Arial Narrow" panose="020B0606020202030204" pitchFamily="34" charset="0"/>
            </a:endParaRPr>
          </a:p>
        </p:txBody>
      </p:sp>
      <p:sp>
        <p:nvSpPr>
          <p:cNvPr id="7181" name="AutoShape 13"/>
          <p:cNvSpPr>
            <a:spLocks noChangeArrowheads="1"/>
          </p:cNvSpPr>
          <p:nvPr/>
        </p:nvSpPr>
        <p:spPr bwMode="auto">
          <a:xfrm rot="-6559961">
            <a:off x="2959895" y="4325525"/>
            <a:ext cx="74612" cy="4286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fr-FR" sz="3200">
              <a:latin typeface="Arial Narrow" panose="020B0606020202030204" pitchFamily="34" charset="0"/>
            </a:endParaRPr>
          </a:p>
        </p:txBody>
      </p:sp>
      <p:sp>
        <p:nvSpPr>
          <p:cNvPr id="7182" name="AutoShape 14"/>
          <p:cNvSpPr>
            <a:spLocks noChangeArrowheads="1"/>
          </p:cNvSpPr>
          <p:nvPr/>
        </p:nvSpPr>
        <p:spPr bwMode="auto">
          <a:xfrm rot="7016805" flipH="1">
            <a:off x="1035845" y="4325525"/>
            <a:ext cx="74612" cy="4286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fr-FR" sz="3200">
              <a:latin typeface="Arial Narrow" panose="020B0606020202030204" pitchFamily="34" charset="0"/>
            </a:endParaRPr>
          </a:p>
        </p:txBody>
      </p:sp>
      <p:sp>
        <p:nvSpPr>
          <p:cNvPr id="7183" name="Line 16"/>
          <p:cNvSpPr>
            <a:spLocks noChangeShapeType="1"/>
          </p:cNvSpPr>
          <p:nvPr/>
        </p:nvSpPr>
        <p:spPr bwMode="auto">
          <a:xfrm rot="3802665">
            <a:off x="1270000" y="4634295"/>
            <a:ext cx="3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84" name="Line 17"/>
          <p:cNvSpPr>
            <a:spLocks noChangeShapeType="1"/>
          </p:cNvSpPr>
          <p:nvPr/>
        </p:nvSpPr>
        <p:spPr bwMode="auto">
          <a:xfrm rot="3802665">
            <a:off x="1241425" y="4646995"/>
            <a:ext cx="9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85" name="Line 18"/>
          <p:cNvSpPr>
            <a:spLocks noChangeShapeType="1"/>
          </p:cNvSpPr>
          <p:nvPr/>
        </p:nvSpPr>
        <p:spPr bwMode="auto">
          <a:xfrm rot="3802665">
            <a:off x="1211263" y="4661282"/>
            <a:ext cx="12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86" name="Line 19"/>
          <p:cNvSpPr>
            <a:spLocks noChangeShapeType="1"/>
          </p:cNvSpPr>
          <p:nvPr/>
        </p:nvSpPr>
        <p:spPr bwMode="auto">
          <a:xfrm rot="3802665">
            <a:off x="1176338" y="4677157"/>
            <a:ext cx="19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87" name="Line 20"/>
          <p:cNvSpPr>
            <a:spLocks noChangeShapeType="1"/>
          </p:cNvSpPr>
          <p:nvPr/>
        </p:nvSpPr>
        <p:spPr bwMode="auto">
          <a:xfrm rot="3802665" flipV="1">
            <a:off x="1156494" y="4685888"/>
            <a:ext cx="14287"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88" name="Line 21"/>
          <p:cNvSpPr>
            <a:spLocks noChangeShapeType="1"/>
          </p:cNvSpPr>
          <p:nvPr/>
        </p:nvSpPr>
        <p:spPr bwMode="auto">
          <a:xfrm rot="3802665">
            <a:off x="1124744" y="4703351"/>
            <a:ext cx="206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89" name="Line 22"/>
          <p:cNvSpPr>
            <a:spLocks noChangeShapeType="1"/>
          </p:cNvSpPr>
          <p:nvPr/>
        </p:nvSpPr>
        <p:spPr bwMode="auto">
          <a:xfrm rot="3802665">
            <a:off x="1093788" y="4716844"/>
            <a:ext cx="2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0" name="Line 23"/>
          <p:cNvSpPr>
            <a:spLocks noChangeShapeType="1"/>
          </p:cNvSpPr>
          <p:nvPr/>
        </p:nvSpPr>
        <p:spPr bwMode="auto">
          <a:xfrm rot="3802665">
            <a:off x="1062831" y="4731926"/>
            <a:ext cx="333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1" name="Line 24"/>
          <p:cNvSpPr>
            <a:spLocks noChangeShapeType="1"/>
          </p:cNvSpPr>
          <p:nvPr/>
        </p:nvSpPr>
        <p:spPr bwMode="auto">
          <a:xfrm rot="3802665">
            <a:off x="1031875" y="4745419"/>
            <a:ext cx="38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2" name="Line 25"/>
          <p:cNvSpPr>
            <a:spLocks noChangeShapeType="1"/>
          </p:cNvSpPr>
          <p:nvPr/>
        </p:nvSpPr>
        <p:spPr bwMode="auto">
          <a:xfrm rot="3802665">
            <a:off x="1004887" y="4756532"/>
            <a:ext cx="47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3" name="Line 26"/>
          <p:cNvSpPr>
            <a:spLocks noChangeShapeType="1"/>
          </p:cNvSpPr>
          <p:nvPr/>
        </p:nvSpPr>
        <p:spPr bwMode="auto">
          <a:xfrm rot="3802665">
            <a:off x="970756" y="4773201"/>
            <a:ext cx="492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4" name="Line 27"/>
          <p:cNvSpPr>
            <a:spLocks noChangeShapeType="1"/>
          </p:cNvSpPr>
          <p:nvPr/>
        </p:nvSpPr>
        <p:spPr bwMode="auto">
          <a:xfrm rot="3802665">
            <a:off x="940594" y="4789076"/>
            <a:ext cx="523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5" name="Line 28"/>
          <p:cNvSpPr>
            <a:spLocks noChangeShapeType="1"/>
          </p:cNvSpPr>
          <p:nvPr/>
        </p:nvSpPr>
        <p:spPr bwMode="auto">
          <a:xfrm rot="3802665">
            <a:off x="908050" y="4800982"/>
            <a:ext cx="63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6" name="Line 29"/>
          <p:cNvSpPr>
            <a:spLocks noChangeShapeType="1"/>
          </p:cNvSpPr>
          <p:nvPr/>
        </p:nvSpPr>
        <p:spPr bwMode="auto">
          <a:xfrm rot="3802665">
            <a:off x="877887" y="4815270"/>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7" name="Line 30"/>
          <p:cNvSpPr>
            <a:spLocks noChangeShapeType="1"/>
          </p:cNvSpPr>
          <p:nvPr/>
        </p:nvSpPr>
        <p:spPr bwMode="auto">
          <a:xfrm rot="3802665">
            <a:off x="849313" y="4826382"/>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8" name="Line 32"/>
          <p:cNvSpPr>
            <a:spLocks noChangeShapeType="1"/>
          </p:cNvSpPr>
          <p:nvPr/>
        </p:nvSpPr>
        <p:spPr bwMode="auto">
          <a:xfrm rot="17797335" flipH="1">
            <a:off x="2811462" y="4634295"/>
            <a:ext cx="3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199" name="Line 33"/>
          <p:cNvSpPr>
            <a:spLocks noChangeShapeType="1"/>
          </p:cNvSpPr>
          <p:nvPr/>
        </p:nvSpPr>
        <p:spPr bwMode="auto">
          <a:xfrm rot="17797335" flipH="1">
            <a:off x="2833687" y="4646995"/>
            <a:ext cx="9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0" name="Line 34"/>
          <p:cNvSpPr>
            <a:spLocks noChangeShapeType="1"/>
          </p:cNvSpPr>
          <p:nvPr/>
        </p:nvSpPr>
        <p:spPr bwMode="auto">
          <a:xfrm rot="17797335" flipH="1">
            <a:off x="2860675" y="4661282"/>
            <a:ext cx="12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1" name="Line 35"/>
          <p:cNvSpPr>
            <a:spLocks noChangeShapeType="1"/>
          </p:cNvSpPr>
          <p:nvPr/>
        </p:nvSpPr>
        <p:spPr bwMode="auto">
          <a:xfrm rot="17797335" flipH="1">
            <a:off x="2889250" y="4677157"/>
            <a:ext cx="19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2" name="Line 36"/>
          <p:cNvSpPr>
            <a:spLocks noChangeShapeType="1"/>
          </p:cNvSpPr>
          <p:nvPr/>
        </p:nvSpPr>
        <p:spPr bwMode="auto">
          <a:xfrm rot="-3802665" flipH="1" flipV="1">
            <a:off x="2913857" y="4685888"/>
            <a:ext cx="14287"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3" name="Line 37"/>
          <p:cNvSpPr>
            <a:spLocks noChangeShapeType="1"/>
          </p:cNvSpPr>
          <p:nvPr/>
        </p:nvSpPr>
        <p:spPr bwMode="auto">
          <a:xfrm rot="17797335" flipH="1">
            <a:off x="2939256" y="4703351"/>
            <a:ext cx="206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4" name="Line 38"/>
          <p:cNvSpPr>
            <a:spLocks noChangeShapeType="1"/>
          </p:cNvSpPr>
          <p:nvPr/>
        </p:nvSpPr>
        <p:spPr bwMode="auto">
          <a:xfrm rot="17797335" flipH="1">
            <a:off x="2965450" y="4716844"/>
            <a:ext cx="2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5" name="Line 39"/>
          <p:cNvSpPr>
            <a:spLocks noChangeShapeType="1"/>
          </p:cNvSpPr>
          <p:nvPr/>
        </p:nvSpPr>
        <p:spPr bwMode="auto">
          <a:xfrm rot="17797335" flipH="1">
            <a:off x="2988469" y="4731926"/>
            <a:ext cx="333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6" name="Line 40"/>
          <p:cNvSpPr>
            <a:spLocks noChangeShapeType="1"/>
          </p:cNvSpPr>
          <p:nvPr/>
        </p:nvSpPr>
        <p:spPr bwMode="auto">
          <a:xfrm rot="17797335" flipH="1">
            <a:off x="3014663" y="4745419"/>
            <a:ext cx="38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7" name="Line 41"/>
          <p:cNvSpPr>
            <a:spLocks noChangeShapeType="1"/>
          </p:cNvSpPr>
          <p:nvPr/>
        </p:nvSpPr>
        <p:spPr bwMode="auto">
          <a:xfrm rot="17797335" flipH="1">
            <a:off x="3032125" y="4756532"/>
            <a:ext cx="47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8" name="Line 42"/>
          <p:cNvSpPr>
            <a:spLocks noChangeShapeType="1"/>
          </p:cNvSpPr>
          <p:nvPr/>
        </p:nvSpPr>
        <p:spPr bwMode="auto">
          <a:xfrm rot="17797335" flipH="1">
            <a:off x="3064668" y="4773201"/>
            <a:ext cx="492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09" name="Line 43"/>
          <p:cNvSpPr>
            <a:spLocks noChangeShapeType="1"/>
          </p:cNvSpPr>
          <p:nvPr/>
        </p:nvSpPr>
        <p:spPr bwMode="auto">
          <a:xfrm rot="17797335" flipH="1">
            <a:off x="3091656" y="4789076"/>
            <a:ext cx="523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10" name="Line 44"/>
          <p:cNvSpPr>
            <a:spLocks noChangeShapeType="1"/>
          </p:cNvSpPr>
          <p:nvPr/>
        </p:nvSpPr>
        <p:spPr bwMode="auto">
          <a:xfrm rot="17797335" flipH="1">
            <a:off x="3113088" y="4800982"/>
            <a:ext cx="63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11" name="Line 45"/>
          <p:cNvSpPr>
            <a:spLocks noChangeShapeType="1"/>
          </p:cNvSpPr>
          <p:nvPr/>
        </p:nvSpPr>
        <p:spPr bwMode="auto">
          <a:xfrm rot="17797335" flipH="1">
            <a:off x="3140075" y="4815270"/>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12" name="Line 46"/>
          <p:cNvSpPr>
            <a:spLocks noChangeShapeType="1"/>
          </p:cNvSpPr>
          <p:nvPr/>
        </p:nvSpPr>
        <p:spPr bwMode="auto">
          <a:xfrm rot="17797335" flipH="1">
            <a:off x="3159125" y="4826382"/>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13" name="Text Box 47"/>
          <p:cNvSpPr txBox="1">
            <a:spLocks noChangeArrowheads="1"/>
          </p:cNvSpPr>
          <p:nvPr/>
        </p:nvSpPr>
        <p:spPr bwMode="auto">
          <a:xfrm>
            <a:off x="520700" y="4181857"/>
            <a:ext cx="44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H</a:t>
            </a:r>
          </a:p>
        </p:txBody>
      </p:sp>
      <p:sp>
        <p:nvSpPr>
          <p:cNvPr id="7214" name="Text Box 48"/>
          <p:cNvSpPr txBox="1">
            <a:spLocks noChangeArrowheads="1"/>
          </p:cNvSpPr>
          <p:nvPr/>
        </p:nvSpPr>
        <p:spPr bwMode="auto">
          <a:xfrm>
            <a:off x="520700" y="4612069"/>
            <a:ext cx="44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H</a:t>
            </a:r>
          </a:p>
        </p:txBody>
      </p:sp>
      <p:sp>
        <p:nvSpPr>
          <p:cNvPr id="7215" name="Text Box 49"/>
          <p:cNvSpPr txBox="1">
            <a:spLocks noChangeArrowheads="1"/>
          </p:cNvSpPr>
          <p:nvPr/>
        </p:nvSpPr>
        <p:spPr bwMode="auto">
          <a:xfrm>
            <a:off x="777875" y="3415094"/>
            <a:ext cx="44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H</a:t>
            </a:r>
          </a:p>
        </p:txBody>
      </p:sp>
      <p:sp>
        <p:nvSpPr>
          <p:cNvPr id="7216" name="Text Box 50"/>
          <p:cNvSpPr txBox="1">
            <a:spLocks noChangeArrowheads="1"/>
          </p:cNvSpPr>
          <p:nvPr/>
        </p:nvSpPr>
        <p:spPr bwMode="auto">
          <a:xfrm>
            <a:off x="2892425" y="3415094"/>
            <a:ext cx="44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H</a:t>
            </a:r>
          </a:p>
        </p:txBody>
      </p:sp>
      <p:sp>
        <p:nvSpPr>
          <p:cNvPr id="7217" name="Text Box 51"/>
          <p:cNvSpPr txBox="1">
            <a:spLocks noChangeArrowheads="1"/>
          </p:cNvSpPr>
          <p:nvPr/>
        </p:nvSpPr>
        <p:spPr bwMode="auto">
          <a:xfrm>
            <a:off x="3154363" y="4181857"/>
            <a:ext cx="44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H</a:t>
            </a:r>
          </a:p>
        </p:txBody>
      </p:sp>
      <p:sp>
        <p:nvSpPr>
          <p:cNvPr id="7218" name="Text Box 52"/>
          <p:cNvSpPr txBox="1">
            <a:spLocks noChangeArrowheads="1"/>
          </p:cNvSpPr>
          <p:nvPr/>
        </p:nvSpPr>
        <p:spPr bwMode="auto">
          <a:xfrm>
            <a:off x="3135313" y="4635882"/>
            <a:ext cx="3854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CH</a:t>
            </a:r>
            <a:r>
              <a:rPr lang="fr-FR" sz="3200" baseline="-25000">
                <a:latin typeface="Arial Narrow" panose="020B0606020202030204" pitchFamily="34" charset="0"/>
              </a:rPr>
              <a:t>2</a:t>
            </a:r>
            <a:r>
              <a:rPr lang="fr-FR" sz="3200">
                <a:latin typeface="Arial Narrow" panose="020B0606020202030204" pitchFamily="34" charset="0"/>
              </a:rPr>
              <a:t>-CH</a:t>
            </a:r>
            <a:r>
              <a:rPr lang="fr-FR" sz="3200" baseline="-25000">
                <a:latin typeface="Arial Narrow" panose="020B0606020202030204" pitchFamily="34" charset="0"/>
              </a:rPr>
              <a:t>2</a:t>
            </a:r>
            <a:r>
              <a:rPr lang="fr-FR" sz="3200">
                <a:latin typeface="Arial Narrow" panose="020B0606020202030204" pitchFamily="34" charset="0"/>
              </a:rPr>
              <a:t>-CH</a:t>
            </a:r>
            <a:r>
              <a:rPr lang="fr-FR" sz="3200" baseline="-25000">
                <a:latin typeface="Arial Narrow" panose="020B0606020202030204" pitchFamily="34" charset="0"/>
              </a:rPr>
              <a:t>2</a:t>
            </a:r>
            <a:r>
              <a:rPr lang="fr-FR" sz="3200">
                <a:latin typeface="Arial Narrow" panose="020B0606020202030204" pitchFamily="34" charset="0"/>
              </a:rPr>
              <a:t>-CH</a:t>
            </a:r>
            <a:r>
              <a:rPr lang="fr-FR" sz="3200" baseline="-25000">
                <a:latin typeface="Arial Narrow" panose="020B0606020202030204" pitchFamily="34" charset="0"/>
              </a:rPr>
              <a:t>2</a:t>
            </a:r>
            <a:r>
              <a:rPr lang="fr-FR" sz="3200">
                <a:latin typeface="Arial Narrow" panose="020B0606020202030204" pitchFamily="34" charset="0"/>
              </a:rPr>
              <a:t>-C=O</a:t>
            </a:r>
          </a:p>
        </p:txBody>
      </p:sp>
      <p:sp>
        <p:nvSpPr>
          <p:cNvPr id="7219" name="Line 53"/>
          <p:cNvSpPr>
            <a:spLocks noChangeShapeType="1"/>
          </p:cNvSpPr>
          <p:nvPr/>
        </p:nvSpPr>
        <p:spPr bwMode="auto">
          <a:xfrm flipV="1">
            <a:off x="1979613" y="2024444"/>
            <a:ext cx="0" cy="285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20" name="Line 54"/>
          <p:cNvSpPr>
            <a:spLocks noChangeShapeType="1"/>
          </p:cNvSpPr>
          <p:nvPr/>
        </p:nvSpPr>
        <p:spPr bwMode="auto">
          <a:xfrm flipV="1">
            <a:off x="2095153" y="2024444"/>
            <a:ext cx="0" cy="285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221" name="Text Box 55"/>
          <p:cNvSpPr txBox="1">
            <a:spLocks noChangeArrowheads="1"/>
          </p:cNvSpPr>
          <p:nvPr/>
        </p:nvSpPr>
        <p:spPr bwMode="auto">
          <a:xfrm>
            <a:off x="1811338" y="1549782"/>
            <a:ext cx="463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3200">
                <a:latin typeface="Arial Narrow" panose="020B0606020202030204" pitchFamily="34" charset="0"/>
              </a:rPr>
              <a:t>O</a:t>
            </a:r>
          </a:p>
        </p:txBody>
      </p:sp>
      <p:pic>
        <p:nvPicPr>
          <p:cNvPr id="7222" name="Picture 73" descr="foie-de-v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1587882"/>
            <a:ext cx="21463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3" name="Text Box 75"/>
          <p:cNvSpPr txBox="1">
            <a:spLocks noChangeArrowheads="1"/>
          </p:cNvSpPr>
          <p:nvPr/>
        </p:nvSpPr>
        <p:spPr bwMode="auto">
          <a:xfrm>
            <a:off x="5321300" y="5275644"/>
            <a:ext cx="2568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1800" dirty="0">
                <a:latin typeface="Arial Narrow" panose="020B0606020202030204" pitchFamily="34" charset="0"/>
              </a:rPr>
              <a:t>Liaison avec fonction amine d’une lysine</a:t>
            </a:r>
          </a:p>
        </p:txBody>
      </p:sp>
      <p:pic>
        <p:nvPicPr>
          <p:cNvPr id="7224" name="Picture 77" descr="abric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50" y="1587882"/>
            <a:ext cx="27559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Text Box 78"/>
          <p:cNvSpPr txBox="1">
            <a:spLocks noChangeArrowheads="1"/>
          </p:cNvSpPr>
          <p:nvPr/>
        </p:nvSpPr>
        <p:spPr bwMode="auto">
          <a:xfrm>
            <a:off x="352425" y="5942270"/>
            <a:ext cx="8657431" cy="36933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1800" dirty="0">
                <a:solidFill>
                  <a:schemeClr val="bg1"/>
                </a:solidFill>
                <a:latin typeface="Arial Narrow" panose="020B0606020202030204" pitchFamily="34" charset="0"/>
              </a:rPr>
              <a:t>Retrouvée dans les réactions de </a:t>
            </a:r>
            <a:r>
              <a:rPr lang="fr-FR" sz="1800" dirty="0" err="1">
                <a:solidFill>
                  <a:schemeClr val="bg1"/>
                </a:solidFill>
                <a:latin typeface="Arial Narrow" panose="020B0606020202030204" pitchFamily="34" charset="0"/>
              </a:rPr>
              <a:t>carboxylation</a:t>
            </a:r>
            <a:r>
              <a:rPr lang="fr-FR" sz="1800" dirty="0">
                <a:solidFill>
                  <a:schemeClr val="bg1"/>
                </a:solidFill>
                <a:latin typeface="Arial Narrow" panose="020B0606020202030204" pitchFamily="34" charset="0"/>
              </a:rPr>
              <a:t> (ajout d’une fonction acide carboxylique)</a:t>
            </a:r>
          </a:p>
        </p:txBody>
      </p:sp>
      <p:cxnSp>
        <p:nvCxnSpPr>
          <p:cNvPr id="7233" name="Connecteur droit 2"/>
          <p:cNvCxnSpPr>
            <a:cxnSpLocks noChangeShapeType="1"/>
          </p:cNvCxnSpPr>
          <p:nvPr/>
        </p:nvCxnSpPr>
        <p:spPr bwMode="auto">
          <a:xfrm flipV="1">
            <a:off x="6224885" y="4607307"/>
            <a:ext cx="1587" cy="14400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34" name="Rectangle 3"/>
          <p:cNvSpPr>
            <a:spLocks noChangeArrowheads="1"/>
          </p:cNvSpPr>
          <p:nvPr/>
        </p:nvSpPr>
        <p:spPr bwMode="auto">
          <a:xfrm>
            <a:off x="6012160" y="4156457"/>
            <a:ext cx="461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sz="3200">
                <a:latin typeface="Arial Narrow" panose="020B0606020202030204" pitchFamily="34" charset="0"/>
              </a:rPr>
              <a:t>O</a:t>
            </a:r>
          </a:p>
        </p:txBody>
      </p:sp>
      <p:cxnSp>
        <p:nvCxnSpPr>
          <p:cNvPr id="7235" name="Connecteur droit 7"/>
          <p:cNvCxnSpPr>
            <a:cxnSpLocks noChangeShapeType="1"/>
          </p:cNvCxnSpPr>
          <p:nvPr/>
        </p:nvCxnSpPr>
        <p:spPr bwMode="auto">
          <a:xfrm>
            <a:off x="6383635" y="4302507"/>
            <a:ext cx="11430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36" name="Ellipse 8"/>
          <p:cNvSpPr>
            <a:spLocks noChangeArrowheads="1"/>
          </p:cNvSpPr>
          <p:nvPr/>
        </p:nvSpPr>
        <p:spPr bwMode="auto">
          <a:xfrm>
            <a:off x="6345535" y="4204082"/>
            <a:ext cx="190500" cy="190500"/>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latin typeface="Arial Narrow" panose="020B0606020202030204" pitchFamily="34" charset="0"/>
            </a:endParaRPr>
          </a:p>
        </p:txBody>
      </p:sp>
      <p:sp>
        <p:nvSpPr>
          <p:cNvPr id="70" name="Rectangle 9"/>
          <p:cNvSpPr>
            <a:spLocks noChangeArrowheads="1"/>
          </p:cNvSpPr>
          <p:nvPr/>
        </p:nvSpPr>
        <p:spPr bwMode="auto">
          <a:xfrm>
            <a:off x="108520" y="17683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2 – Les cofacteurs </a:t>
            </a:r>
            <a:r>
              <a:rPr lang="fr-FR" sz="2400" b="1" dirty="0" smtClean="0">
                <a:solidFill>
                  <a:schemeClr val="accent2">
                    <a:lumMod val="75000"/>
                  </a:schemeClr>
                </a:solidFill>
                <a:latin typeface="Arial Narrow" panose="020B0606020202030204" pitchFamily="34" charset="0"/>
              </a:rPr>
              <a:t>enzymatiques </a:t>
            </a:r>
            <a:r>
              <a:rPr lang="fr-FR" sz="2400" b="1" dirty="0" smtClean="0">
                <a:solidFill>
                  <a:srgbClr val="FF0000"/>
                </a:solidFill>
                <a:latin typeface="Arial Narrow" panose="020B0606020202030204" pitchFamily="34" charset="0"/>
              </a:rPr>
              <a:t>(coenzyme R)</a:t>
            </a:r>
          </a:p>
          <a:p>
            <a:pPr marL="514350" indent="-514350" algn="just"/>
            <a:r>
              <a:rPr lang="pt-BR" sz="2400" b="1" dirty="0" smtClean="0">
                <a:solidFill>
                  <a:schemeClr val="accent2">
                    <a:lumMod val="75000"/>
                  </a:schemeClr>
                </a:solidFill>
                <a:latin typeface="Arial Narrow" panose="020B0606020202030204" pitchFamily="34" charset="0"/>
              </a:rPr>
              <a:t>	A </a:t>
            </a:r>
            <a:r>
              <a:rPr lang="pt-BR" sz="2400" b="1" dirty="0">
                <a:solidFill>
                  <a:schemeClr val="accent2">
                    <a:lumMod val="75000"/>
                  </a:schemeClr>
                </a:solidFill>
                <a:latin typeface="Arial Narrow" panose="020B0606020202030204" pitchFamily="34" charset="0"/>
              </a:rPr>
              <a:t>- biotine (ou vitamine B8</a:t>
            </a:r>
            <a:r>
              <a:rPr lang="pt-BR" sz="2400" b="1" dirty="0" smtClean="0">
                <a:solidFill>
                  <a:schemeClr val="accent2">
                    <a:lumMod val="75000"/>
                  </a:schemeClr>
                </a:solidFill>
                <a:latin typeface="Arial Narrow" panose="020B0606020202030204" pitchFamily="34" charset="0"/>
              </a:rPr>
              <a:t>)</a:t>
            </a:r>
            <a:endParaRPr lang="pt-BR" sz="2400" b="1" dirty="0">
              <a:solidFill>
                <a:schemeClr val="accent2">
                  <a:lumMod val="75000"/>
                </a:schemeClr>
              </a:solidFill>
              <a:latin typeface="Arial Narrow" panose="020B0606020202030204" pitchFamily="34" charset="0"/>
            </a:endParaRPr>
          </a:p>
        </p:txBody>
      </p:sp>
      <p:sp>
        <p:nvSpPr>
          <p:cNvPr id="77" name="Triangle isocèle 76"/>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riangle isocèle 77"/>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66" name="Text Box 75"/>
          <p:cNvSpPr txBox="1">
            <a:spLocks noChangeArrowheads="1"/>
          </p:cNvSpPr>
          <p:nvPr/>
        </p:nvSpPr>
        <p:spPr bwMode="auto">
          <a:xfrm>
            <a:off x="1" y="6362164"/>
            <a:ext cx="908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1400" b="0" dirty="0" smtClean="0"/>
              <a:t>La </a:t>
            </a:r>
            <a:r>
              <a:rPr lang="fr-FR" sz="1400" dirty="0" smtClean="0"/>
              <a:t>B8</a:t>
            </a:r>
            <a:r>
              <a:rPr lang="fr-FR" sz="1400" b="0" dirty="0" smtClean="0"/>
              <a:t> </a:t>
            </a:r>
            <a:r>
              <a:rPr lang="fr-FR" sz="1400" b="0" dirty="0"/>
              <a:t>est </a:t>
            </a:r>
            <a:r>
              <a:rPr lang="fr-FR" sz="1400" dirty="0"/>
              <a:t>incorporée</a:t>
            </a:r>
            <a:r>
              <a:rPr lang="fr-FR" sz="1400" b="0" dirty="0"/>
              <a:t> dans la structure d'un </a:t>
            </a:r>
            <a:r>
              <a:rPr lang="fr-FR" sz="1400" dirty="0"/>
              <a:t>coenzyme</a:t>
            </a:r>
            <a:r>
              <a:rPr lang="fr-FR" sz="1400" b="0" dirty="0"/>
              <a:t> (</a:t>
            </a:r>
            <a:r>
              <a:rPr lang="fr-FR" sz="1400" b="0" dirty="0" err="1"/>
              <a:t>biotinyl</a:t>
            </a:r>
            <a:r>
              <a:rPr lang="fr-FR" sz="1400" b="0" dirty="0"/>
              <a:t>-AMP), indispensable à l'activité de plusieurs enzymes. </a:t>
            </a:r>
            <a:r>
              <a:rPr lang="fr-FR" sz="1400" b="0" dirty="0" smtClean="0"/>
              <a:t>métabolisme </a:t>
            </a:r>
            <a:r>
              <a:rPr lang="fr-FR" sz="1400" b="0" dirty="0"/>
              <a:t>des </a:t>
            </a:r>
            <a:r>
              <a:rPr lang="fr-FR" sz="1400" b="0" dirty="0" smtClean="0"/>
              <a:t>protéines</a:t>
            </a:r>
            <a:r>
              <a:rPr lang="fr-FR" sz="1400" dirty="0" smtClean="0"/>
              <a:t>,</a:t>
            </a:r>
            <a:r>
              <a:rPr lang="fr-FR" sz="1400" b="0" dirty="0"/>
              <a:t> </a:t>
            </a:r>
            <a:r>
              <a:rPr lang="fr-FR" sz="1400" b="0" dirty="0" smtClean="0"/>
              <a:t>des </a:t>
            </a:r>
            <a:r>
              <a:rPr lang="fr-FR" sz="1400" b="0" dirty="0"/>
              <a:t>lipides et des </a:t>
            </a:r>
            <a:r>
              <a:rPr lang="fr-FR" sz="1400" b="0" dirty="0" smtClean="0"/>
              <a:t>glucides.</a:t>
            </a:r>
            <a:r>
              <a:rPr lang="fr-FR" sz="1400" dirty="0" smtClean="0">
                <a:latin typeface="Arial Narrow" panose="020B0606020202030204" pitchFamily="34" charset="0"/>
              </a:rPr>
              <a:t> Biosynthèse des vitamines B9 et B12.</a:t>
            </a:r>
            <a:endParaRPr lang="fr-FR" sz="1400" dirty="0">
              <a:latin typeface="Arial Narrow" panose="020B0606020202030204" pitchFamily="34" charset="0"/>
            </a:endParaRPr>
          </a:p>
        </p:txBody>
      </p:sp>
    </p:spTree>
    <p:extLst>
      <p:ext uri="{BB962C8B-B14F-4D97-AF65-F5344CB8AC3E}">
        <p14:creationId xmlns:p14="http://schemas.microsoft.com/office/powerpoint/2010/main" val="27568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barn(inVertical)">
                                      <p:cBhvr>
                                        <p:cTn id="13" dur="500"/>
                                        <p:tgtEl>
                                          <p:spTgt spid="717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barn(inVertical)">
                                      <p:cBhvr>
                                        <p:cTn id="16" dur="500"/>
                                        <p:tgtEl>
                                          <p:spTgt spid="717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barn(inVertical)">
                                      <p:cBhvr>
                                        <p:cTn id="19" dur="500"/>
                                        <p:tgtEl>
                                          <p:spTgt spid="717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arn(inVertical)">
                                      <p:cBhvr>
                                        <p:cTn id="22" dur="500"/>
                                        <p:tgtEl>
                                          <p:spTgt spid="717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arn(inVertical)">
                                      <p:cBhvr>
                                        <p:cTn id="25" dur="500"/>
                                        <p:tgtEl>
                                          <p:spTgt spid="717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barn(inVertical)">
                                      <p:cBhvr>
                                        <p:cTn id="28" dur="500"/>
                                        <p:tgtEl>
                                          <p:spTgt spid="717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76"/>
                                        </p:tgtEl>
                                        <p:attrNameLst>
                                          <p:attrName>style.visibility</p:attrName>
                                        </p:attrNameLst>
                                      </p:cBhvr>
                                      <p:to>
                                        <p:strVal val="visible"/>
                                      </p:to>
                                    </p:set>
                                    <p:animEffect transition="in" filter="barn(inVertical)">
                                      <p:cBhvr>
                                        <p:cTn id="31" dur="500"/>
                                        <p:tgtEl>
                                          <p:spTgt spid="717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177"/>
                                        </p:tgtEl>
                                        <p:attrNameLst>
                                          <p:attrName>style.visibility</p:attrName>
                                        </p:attrNameLst>
                                      </p:cBhvr>
                                      <p:to>
                                        <p:strVal val="visible"/>
                                      </p:to>
                                    </p:set>
                                    <p:animEffect transition="in" filter="barn(inVertical)">
                                      <p:cBhvr>
                                        <p:cTn id="34" dur="500"/>
                                        <p:tgtEl>
                                          <p:spTgt spid="717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7179"/>
                                        </p:tgtEl>
                                        <p:attrNameLst>
                                          <p:attrName>style.visibility</p:attrName>
                                        </p:attrNameLst>
                                      </p:cBhvr>
                                      <p:to>
                                        <p:strVal val="visible"/>
                                      </p:to>
                                    </p:set>
                                    <p:animEffect transition="in" filter="barn(inVertical)">
                                      <p:cBhvr>
                                        <p:cTn id="37" dur="500"/>
                                        <p:tgtEl>
                                          <p:spTgt spid="717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180"/>
                                        </p:tgtEl>
                                        <p:attrNameLst>
                                          <p:attrName>style.visibility</p:attrName>
                                        </p:attrNameLst>
                                      </p:cBhvr>
                                      <p:to>
                                        <p:strVal val="visible"/>
                                      </p:to>
                                    </p:set>
                                    <p:animEffect transition="in" filter="barn(inVertical)">
                                      <p:cBhvr>
                                        <p:cTn id="40" dur="500"/>
                                        <p:tgtEl>
                                          <p:spTgt spid="718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181"/>
                                        </p:tgtEl>
                                        <p:attrNameLst>
                                          <p:attrName>style.visibility</p:attrName>
                                        </p:attrNameLst>
                                      </p:cBhvr>
                                      <p:to>
                                        <p:strVal val="visible"/>
                                      </p:to>
                                    </p:set>
                                    <p:animEffect transition="in" filter="barn(inVertical)">
                                      <p:cBhvr>
                                        <p:cTn id="43" dur="500"/>
                                        <p:tgtEl>
                                          <p:spTgt spid="718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182"/>
                                        </p:tgtEl>
                                        <p:attrNameLst>
                                          <p:attrName>style.visibility</p:attrName>
                                        </p:attrNameLst>
                                      </p:cBhvr>
                                      <p:to>
                                        <p:strVal val="visible"/>
                                      </p:to>
                                    </p:set>
                                    <p:animEffect transition="in" filter="barn(inVertical)">
                                      <p:cBhvr>
                                        <p:cTn id="46" dur="500"/>
                                        <p:tgtEl>
                                          <p:spTgt spid="718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183"/>
                                        </p:tgtEl>
                                        <p:attrNameLst>
                                          <p:attrName>style.visibility</p:attrName>
                                        </p:attrNameLst>
                                      </p:cBhvr>
                                      <p:to>
                                        <p:strVal val="visible"/>
                                      </p:to>
                                    </p:set>
                                    <p:animEffect transition="in" filter="barn(inVertical)">
                                      <p:cBhvr>
                                        <p:cTn id="49" dur="500"/>
                                        <p:tgtEl>
                                          <p:spTgt spid="718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7184"/>
                                        </p:tgtEl>
                                        <p:attrNameLst>
                                          <p:attrName>style.visibility</p:attrName>
                                        </p:attrNameLst>
                                      </p:cBhvr>
                                      <p:to>
                                        <p:strVal val="visible"/>
                                      </p:to>
                                    </p:set>
                                    <p:animEffect transition="in" filter="barn(inVertical)">
                                      <p:cBhvr>
                                        <p:cTn id="52" dur="500"/>
                                        <p:tgtEl>
                                          <p:spTgt spid="718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185"/>
                                        </p:tgtEl>
                                        <p:attrNameLst>
                                          <p:attrName>style.visibility</p:attrName>
                                        </p:attrNameLst>
                                      </p:cBhvr>
                                      <p:to>
                                        <p:strVal val="visible"/>
                                      </p:to>
                                    </p:set>
                                    <p:animEffect transition="in" filter="barn(inVertical)">
                                      <p:cBhvr>
                                        <p:cTn id="55" dur="500"/>
                                        <p:tgtEl>
                                          <p:spTgt spid="718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186"/>
                                        </p:tgtEl>
                                        <p:attrNameLst>
                                          <p:attrName>style.visibility</p:attrName>
                                        </p:attrNameLst>
                                      </p:cBhvr>
                                      <p:to>
                                        <p:strVal val="visible"/>
                                      </p:to>
                                    </p:set>
                                    <p:animEffect transition="in" filter="barn(inVertical)">
                                      <p:cBhvr>
                                        <p:cTn id="58" dur="500"/>
                                        <p:tgtEl>
                                          <p:spTgt spid="718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7187"/>
                                        </p:tgtEl>
                                        <p:attrNameLst>
                                          <p:attrName>style.visibility</p:attrName>
                                        </p:attrNameLst>
                                      </p:cBhvr>
                                      <p:to>
                                        <p:strVal val="visible"/>
                                      </p:to>
                                    </p:set>
                                    <p:animEffect transition="in" filter="barn(inVertical)">
                                      <p:cBhvr>
                                        <p:cTn id="61" dur="500"/>
                                        <p:tgtEl>
                                          <p:spTgt spid="718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7188"/>
                                        </p:tgtEl>
                                        <p:attrNameLst>
                                          <p:attrName>style.visibility</p:attrName>
                                        </p:attrNameLst>
                                      </p:cBhvr>
                                      <p:to>
                                        <p:strVal val="visible"/>
                                      </p:to>
                                    </p:set>
                                    <p:animEffect transition="in" filter="barn(inVertical)">
                                      <p:cBhvr>
                                        <p:cTn id="64" dur="500"/>
                                        <p:tgtEl>
                                          <p:spTgt spid="718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7189"/>
                                        </p:tgtEl>
                                        <p:attrNameLst>
                                          <p:attrName>style.visibility</p:attrName>
                                        </p:attrNameLst>
                                      </p:cBhvr>
                                      <p:to>
                                        <p:strVal val="visible"/>
                                      </p:to>
                                    </p:set>
                                    <p:animEffect transition="in" filter="barn(inVertical)">
                                      <p:cBhvr>
                                        <p:cTn id="67" dur="500"/>
                                        <p:tgtEl>
                                          <p:spTgt spid="718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7190"/>
                                        </p:tgtEl>
                                        <p:attrNameLst>
                                          <p:attrName>style.visibility</p:attrName>
                                        </p:attrNameLst>
                                      </p:cBhvr>
                                      <p:to>
                                        <p:strVal val="visible"/>
                                      </p:to>
                                    </p:set>
                                    <p:animEffect transition="in" filter="barn(inVertical)">
                                      <p:cBhvr>
                                        <p:cTn id="70" dur="500"/>
                                        <p:tgtEl>
                                          <p:spTgt spid="719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7191"/>
                                        </p:tgtEl>
                                        <p:attrNameLst>
                                          <p:attrName>style.visibility</p:attrName>
                                        </p:attrNameLst>
                                      </p:cBhvr>
                                      <p:to>
                                        <p:strVal val="visible"/>
                                      </p:to>
                                    </p:set>
                                    <p:animEffect transition="in" filter="barn(inVertical)">
                                      <p:cBhvr>
                                        <p:cTn id="73" dur="500"/>
                                        <p:tgtEl>
                                          <p:spTgt spid="719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7192"/>
                                        </p:tgtEl>
                                        <p:attrNameLst>
                                          <p:attrName>style.visibility</p:attrName>
                                        </p:attrNameLst>
                                      </p:cBhvr>
                                      <p:to>
                                        <p:strVal val="visible"/>
                                      </p:to>
                                    </p:set>
                                    <p:animEffect transition="in" filter="barn(inVertical)">
                                      <p:cBhvr>
                                        <p:cTn id="76" dur="500"/>
                                        <p:tgtEl>
                                          <p:spTgt spid="719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7193"/>
                                        </p:tgtEl>
                                        <p:attrNameLst>
                                          <p:attrName>style.visibility</p:attrName>
                                        </p:attrNameLst>
                                      </p:cBhvr>
                                      <p:to>
                                        <p:strVal val="visible"/>
                                      </p:to>
                                    </p:set>
                                    <p:animEffect transition="in" filter="barn(inVertical)">
                                      <p:cBhvr>
                                        <p:cTn id="79" dur="500"/>
                                        <p:tgtEl>
                                          <p:spTgt spid="7193"/>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7194"/>
                                        </p:tgtEl>
                                        <p:attrNameLst>
                                          <p:attrName>style.visibility</p:attrName>
                                        </p:attrNameLst>
                                      </p:cBhvr>
                                      <p:to>
                                        <p:strVal val="visible"/>
                                      </p:to>
                                    </p:set>
                                    <p:animEffect transition="in" filter="barn(inVertical)">
                                      <p:cBhvr>
                                        <p:cTn id="82" dur="500"/>
                                        <p:tgtEl>
                                          <p:spTgt spid="719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7195"/>
                                        </p:tgtEl>
                                        <p:attrNameLst>
                                          <p:attrName>style.visibility</p:attrName>
                                        </p:attrNameLst>
                                      </p:cBhvr>
                                      <p:to>
                                        <p:strVal val="visible"/>
                                      </p:to>
                                    </p:set>
                                    <p:animEffect transition="in" filter="barn(inVertical)">
                                      <p:cBhvr>
                                        <p:cTn id="85" dur="500"/>
                                        <p:tgtEl>
                                          <p:spTgt spid="7195"/>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7196"/>
                                        </p:tgtEl>
                                        <p:attrNameLst>
                                          <p:attrName>style.visibility</p:attrName>
                                        </p:attrNameLst>
                                      </p:cBhvr>
                                      <p:to>
                                        <p:strVal val="visible"/>
                                      </p:to>
                                    </p:set>
                                    <p:animEffect transition="in" filter="barn(inVertical)">
                                      <p:cBhvr>
                                        <p:cTn id="88" dur="500"/>
                                        <p:tgtEl>
                                          <p:spTgt spid="7196"/>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7197"/>
                                        </p:tgtEl>
                                        <p:attrNameLst>
                                          <p:attrName>style.visibility</p:attrName>
                                        </p:attrNameLst>
                                      </p:cBhvr>
                                      <p:to>
                                        <p:strVal val="visible"/>
                                      </p:to>
                                    </p:set>
                                    <p:animEffect transition="in" filter="barn(inVertical)">
                                      <p:cBhvr>
                                        <p:cTn id="91" dur="500"/>
                                        <p:tgtEl>
                                          <p:spTgt spid="719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198"/>
                                        </p:tgtEl>
                                        <p:attrNameLst>
                                          <p:attrName>style.visibility</p:attrName>
                                        </p:attrNameLst>
                                      </p:cBhvr>
                                      <p:to>
                                        <p:strVal val="visible"/>
                                      </p:to>
                                    </p:set>
                                    <p:animEffect transition="in" filter="barn(inVertical)">
                                      <p:cBhvr>
                                        <p:cTn id="94" dur="500"/>
                                        <p:tgtEl>
                                          <p:spTgt spid="719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199"/>
                                        </p:tgtEl>
                                        <p:attrNameLst>
                                          <p:attrName>style.visibility</p:attrName>
                                        </p:attrNameLst>
                                      </p:cBhvr>
                                      <p:to>
                                        <p:strVal val="visible"/>
                                      </p:to>
                                    </p:set>
                                    <p:animEffect transition="in" filter="barn(inVertical)">
                                      <p:cBhvr>
                                        <p:cTn id="97" dur="500"/>
                                        <p:tgtEl>
                                          <p:spTgt spid="7199"/>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200"/>
                                        </p:tgtEl>
                                        <p:attrNameLst>
                                          <p:attrName>style.visibility</p:attrName>
                                        </p:attrNameLst>
                                      </p:cBhvr>
                                      <p:to>
                                        <p:strVal val="visible"/>
                                      </p:to>
                                    </p:set>
                                    <p:animEffect transition="in" filter="barn(inVertical)">
                                      <p:cBhvr>
                                        <p:cTn id="100" dur="500"/>
                                        <p:tgtEl>
                                          <p:spTgt spid="7200"/>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201"/>
                                        </p:tgtEl>
                                        <p:attrNameLst>
                                          <p:attrName>style.visibility</p:attrName>
                                        </p:attrNameLst>
                                      </p:cBhvr>
                                      <p:to>
                                        <p:strVal val="visible"/>
                                      </p:to>
                                    </p:set>
                                    <p:animEffect transition="in" filter="barn(inVertical)">
                                      <p:cBhvr>
                                        <p:cTn id="103" dur="500"/>
                                        <p:tgtEl>
                                          <p:spTgt spid="7201"/>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202"/>
                                        </p:tgtEl>
                                        <p:attrNameLst>
                                          <p:attrName>style.visibility</p:attrName>
                                        </p:attrNameLst>
                                      </p:cBhvr>
                                      <p:to>
                                        <p:strVal val="visible"/>
                                      </p:to>
                                    </p:set>
                                    <p:animEffect transition="in" filter="barn(inVertical)">
                                      <p:cBhvr>
                                        <p:cTn id="106" dur="500"/>
                                        <p:tgtEl>
                                          <p:spTgt spid="7202"/>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203"/>
                                        </p:tgtEl>
                                        <p:attrNameLst>
                                          <p:attrName>style.visibility</p:attrName>
                                        </p:attrNameLst>
                                      </p:cBhvr>
                                      <p:to>
                                        <p:strVal val="visible"/>
                                      </p:to>
                                    </p:set>
                                    <p:animEffect transition="in" filter="barn(inVertical)">
                                      <p:cBhvr>
                                        <p:cTn id="109" dur="500"/>
                                        <p:tgtEl>
                                          <p:spTgt spid="7203"/>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7204"/>
                                        </p:tgtEl>
                                        <p:attrNameLst>
                                          <p:attrName>style.visibility</p:attrName>
                                        </p:attrNameLst>
                                      </p:cBhvr>
                                      <p:to>
                                        <p:strVal val="visible"/>
                                      </p:to>
                                    </p:set>
                                    <p:animEffect transition="in" filter="barn(inVertical)">
                                      <p:cBhvr>
                                        <p:cTn id="112" dur="500"/>
                                        <p:tgtEl>
                                          <p:spTgt spid="7204"/>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7205"/>
                                        </p:tgtEl>
                                        <p:attrNameLst>
                                          <p:attrName>style.visibility</p:attrName>
                                        </p:attrNameLst>
                                      </p:cBhvr>
                                      <p:to>
                                        <p:strVal val="visible"/>
                                      </p:to>
                                    </p:set>
                                    <p:animEffect transition="in" filter="barn(inVertical)">
                                      <p:cBhvr>
                                        <p:cTn id="115" dur="500"/>
                                        <p:tgtEl>
                                          <p:spTgt spid="7205"/>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7206"/>
                                        </p:tgtEl>
                                        <p:attrNameLst>
                                          <p:attrName>style.visibility</p:attrName>
                                        </p:attrNameLst>
                                      </p:cBhvr>
                                      <p:to>
                                        <p:strVal val="visible"/>
                                      </p:to>
                                    </p:set>
                                    <p:animEffect transition="in" filter="barn(inVertical)">
                                      <p:cBhvr>
                                        <p:cTn id="118" dur="500"/>
                                        <p:tgtEl>
                                          <p:spTgt spid="7206"/>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7207"/>
                                        </p:tgtEl>
                                        <p:attrNameLst>
                                          <p:attrName>style.visibility</p:attrName>
                                        </p:attrNameLst>
                                      </p:cBhvr>
                                      <p:to>
                                        <p:strVal val="visible"/>
                                      </p:to>
                                    </p:set>
                                    <p:animEffect transition="in" filter="barn(inVertical)">
                                      <p:cBhvr>
                                        <p:cTn id="121" dur="500"/>
                                        <p:tgtEl>
                                          <p:spTgt spid="7207"/>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7208"/>
                                        </p:tgtEl>
                                        <p:attrNameLst>
                                          <p:attrName>style.visibility</p:attrName>
                                        </p:attrNameLst>
                                      </p:cBhvr>
                                      <p:to>
                                        <p:strVal val="visible"/>
                                      </p:to>
                                    </p:set>
                                    <p:animEffect transition="in" filter="barn(inVertical)">
                                      <p:cBhvr>
                                        <p:cTn id="124" dur="500"/>
                                        <p:tgtEl>
                                          <p:spTgt spid="7208"/>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7209"/>
                                        </p:tgtEl>
                                        <p:attrNameLst>
                                          <p:attrName>style.visibility</p:attrName>
                                        </p:attrNameLst>
                                      </p:cBhvr>
                                      <p:to>
                                        <p:strVal val="visible"/>
                                      </p:to>
                                    </p:set>
                                    <p:animEffect transition="in" filter="barn(inVertical)">
                                      <p:cBhvr>
                                        <p:cTn id="127" dur="500"/>
                                        <p:tgtEl>
                                          <p:spTgt spid="7209"/>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7210"/>
                                        </p:tgtEl>
                                        <p:attrNameLst>
                                          <p:attrName>style.visibility</p:attrName>
                                        </p:attrNameLst>
                                      </p:cBhvr>
                                      <p:to>
                                        <p:strVal val="visible"/>
                                      </p:to>
                                    </p:set>
                                    <p:animEffect transition="in" filter="barn(inVertical)">
                                      <p:cBhvr>
                                        <p:cTn id="130" dur="500"/>
                                        <p:tgtEl>
                                          <p:spTgt spid="7210"/>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7211"/>
                                        </p:tgtEl>
                                        <p:attrNameLst>
                                          <p:attrName>style.visibility</p:attrName>
                                        </p:attrNameLst>
                                      </p:cBhvr>
                                      <p:to>
                                        <p:strVal val="visible"/>
                                      </p:to>
                                    </p:set>
                                    <p:animEffect transition="in" filter="barn(inVertical)">
                                      <p:cBhvr>
                                        <p:cTn id="133" dur="500"/>
                                        <p:tgtEl>
                                          <p:spTgt spid="7211"/>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7212"/>
                                        </p:tgtEl>
                                        <p:attrNameLst>
                                          <p:attrName>style.visibility</p:attrName>
                                        </p:attrNameLst>
                                      </p:cBhvr>
                                      <p:to>
                                        <p:strVal val="visible"/>
                                      </p:to>
                                    </p:set>
                                    <p:animEffect transition="in" filter="barn(inVertical)">
                                      <p:cBhvr>
                                        <p:cTn id="136" dur="500"/>
                                        <p:tgtEl>
                                          <p:spTgt spid="7212"/>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7213"/>
                                        </p:tgtEl>
                                        <p:attrNameLst>
                                          <p:attrName>style.visibility</p:attrName>
                                        </p:attrNameLst>
                                      </p:cBhvr>
                                      <p:to>
                                        <p:strVal val="visible"/>
                                      </p:to>
                                    </p:set>
                                    <p:animEffect transition="in" filter="barn(inVertical)">
                                      <p:cBhvr>
                                        <p:cTn id="139" dur="500"/>
                                        <p:tgtEl>
                                          <p:spTgt spid="7213"/>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7214"/>
                                        </p:tgtEl>
                                        <p:attrNameLst>
                                          <p:attrName>style.visibility</p:attrName>
                                        </p:attrNameLst>
                                      </p:cBhvr>
                                      <p:to>
                                        <p:strVal val="visible"/>
                                      </p:to>
                                    </p:set>
                                    <p:animEffect transition="in" filter="barn(inVertical)">
                                      <p:cBhvr>
                                        <p:cTn id="142" dur="500"/>
                                        <p:tgtEl>
                                          <p:spTgt spid="7214"/>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7215"/>
                                        </p:tgtEl>
                                        <p:attrNameLst>
                                          <p:attrName>style.visibility</p:attrName>
                                        </p:attrNameLst>
                                      </p:cBhvr>
                                      <p:to>
                                        <p:strVal val="visible"/>
                                      </p:to>
                                    </p:set>
                                    <p:animEffect transition="in" filter="barn(inVertical)">
                                      <p:cBhvr>
                                        <p:cTn id="145" dur="500"/>
                                        <p:tgtEl>
                                          <p:spTgt spid="7215"/>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7216"/>
                                        </p:tgtEl>
                                        <p:attrNameLst>
                                          <p:attrName>style.visibility</p:attrName>
                                        </p:attrNameLst>
                                      </p:cBhvr>
                                      <p:to>
                                        <p:strVal val="visible"/>
                                      </p:to>
                                    </p:set>
                                    <p:animEffect transition="in" filter="barn(inVertical)">
                                      <p:cBhvr>
                                        <p:cTn id="148" dur="500"/>
                                        <p:tgtEl>
                                          <p:spTgt spid="7216"/>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7217"/>
                                        </p:tgtEl>
                                        <p:attrNameLst>
                                          <p:attrName>style.visibility</p:attrName>
                                        </p:attrNameLst>
                                      </p:cBhvr>
                                      <p:to>
                                        <p:strVal val="visible"/>
                                      </p:to>
                                    </p:set>
                                    <p:animEffect transition="in" filter="barn(inVertical)">
                                      <p:cBhvr>
                                        <p:cTn id="151" dur="500"/>
                                        <p:tgtEl>
                                          <p:spTgt spid="7217"/>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7218"/>
                                        </p:tgtEl>
                                        <p:attrNameLst>
                                          <p:attrName>style.visibility</p:attrName>
                                        </p:attrNameLst>
                                      </p:cBhvr>
                                      <p:to>
                                        <p:strVal val="visible"/>
                                      </p:to>
                                    </p:set>
                                    <p:animEffect transition="in" filter="barn(inVertical)">
                                      <p:cBhvr>
                                        <p:cTn id="154" dur="500"/>
                                        <p:tgtEl>
                                          <p:spTgt spid="7218"/>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7219"/>
                                        </p:tgtEl>
                                        <p:attrNameLst>
                                          <p:attrName>style.visibility</p:attrName>
                                        </p:attrNameLst>
                                      </p:cBhvr>
                                      <p:to>
                                        <p:strVal val="visible"/>
                                      </p:to>
                                    </p:set>
                                    <p:animEffect transition="in" filter="barn(inVertical)">
                                      <p:cBhvr>
                                        <p:cTn id="157" dur="500"/>
                                        <p:tgtEl>
                                          <p:spTgt spid="7219"/>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7220"/>
                                        </p:tgtEl>
                                        <p:attrNameLst>
                                          <p:attrName>style.visibility</p:attrName>
                                        </p:attrNameLst>
                                      </p:cBhvr>
                                      <p:to>
                                        <p:strVal val="visible"/>
                                      </p:to>
                                    </p:set>
                                    <p:animEffect transition="in" filter="barn(inVertical)">
                                      <p:cBhvr>
                                        <p:cTn id="160" dur="500"/>
                                        <p:tgtEl>
                                          <p:spTgt spid="7220"/>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7221"/>
                                        </p:tgtEl>
                                        <p:attrNameLst>
                                          <p:attrName>style.visibility</p:attrName>
                                        </p:attrNameLst>
                                      </p:cBhvr>
                                      <p:to>
                                        <p:strVal val="visible"/>
                                      </p:to>
                                    </p:set>
                                    <p:animEffect transition="in" filter="barn(inVertical)">
                                      <p:cBhvr>
                                        <p:cTn id="163" dur="500"/>
                                        <p:tgtEl>
                                          <p:spTgt spid="7221"/>
                                        </p:tgtEl>
                                      </p:cBhvr>
                                    </p:animEffect>
                                  </p:childTnLst>
                                </p:cTn>
                              </p:par>
                              <p:par>
                                <p:cTn id="164" presetID="16" presetClass="entr" presetSubtype="21" fill="hold" nodeType="withEffect">
                                  <p:stCondLst>
                                    <p:cond delay="0"/>
                                  </p:stCondLst>
                                  <p:childTnLst>
                                    <p:set>
                                      <p:cBhvr>
                                        <p:cTn id="165" dur="1" fill="hold">
                                          <p:stCondLst>
                                            <p:cond delay="0"/>
                                          </p:stCondLst>
                                        </p:cTn>
                                        <p:tgtEl>
                                          <p:spTgt spid="7222"/>
                                        </p:tgtEl>
                                        <p:attrNameLst>
                                          <p:attrName>style.visibility</p:attrName>
                                        </p:attrNameLst>
                                      </p:cBhvr>
                                      <p:to>
                                        <p:strVal val="visible"/>
                                      </p:to>
                                    </p:set>
                                    <p:animEffect transition="in" filter="barn(inVertical)">
                                      <p:cBhvr>
                                        <p:cTn id="166" dur="500"/>
                                        <p:tgtEl>
                                          <p:spTgt spid="7222"/>
                                        </p:tgtEl>
                                      </p:cBhvr>
                                    </p:animEffect>
                                  </p:childTnLst>
                                </p:cTn>
                              </p:par>
                              <p:par>
                                <p:cTn id="167" presetID="16" presetClass="entr" presetSubtype="21" fill="hold" nodeType="withEffect">
                                  <p:stCondLst>
                                    <p:cond delay="0"/>
                                  </p:stCondLst>
                                  <p:childTnLst>
                                    <p:set>
                                      <p:cBhvr>
                                        <p:cTn id="168" dur="1" fill="hold">
                                          <p:stCondLst>
                                            <p:cond delay="0"/>
                                          </p:stCondLst>
                                        </p:cTn>
                                        <p:tgtEl>
                                          <p:spTgt spid="7224"/>
                                        </p:tgtEl>
                                        <p:attrNameLst>
                                          <p:attrName>style.visibility</p:attrName>
                                        </p:attrNameLst>
                                      </p:cBhvr>
                                      <p:to>
                                        <p:strVal val="visible"/>
                                      </p:to>
                                    </p:set>
                                    <p:animEffect transition="in" filter="barn(inVertical)">
                                      <p:cBhvr>
                                        <p:cTn id="169" dur="500"/>
                                        <p:tgtEl>
                                          <p:spTgt spid="7224"/>
                                        </p:tgtEl>
                                      </p:cBhvr>
                                    </p:animEffect>
                                  </p:childTnLst>
                                </p:cTn>
                              </p:par>
                              <p:par>
                                <p:cTn id="170" presetID="16" presetClass="entr" presetSubtype="21" fill="hold" nodeType="withEffect">
                                  <p:stCondLst>
                                    <p:cond delay="0"/>
                                  </p:stCondLst>
                                  <p:childTnLst>
                                    <p:set>
                                      <p:cBhvr>
                                        <p:cTn id="171" dur="1" fill="hold">
                                          <p:stCondLst>
                                            <p:cond delay="0"/>
                                          </p:stCondLst>
                                        </p:cTn>
                                        <p:tgtEl>
                                          <p:spTgt spid="7233"/>
                                        </p:tgtEl>
                                        <p:attrNameLst>
                                          <p:attrName>style.visibility</p:attrName>
                                        </p:attrNameLst>
                                      </p:cBhvr>
                                      <p:to>
                                        <p:strVal val="visible"/>
                                      </p:to>
                                    </p:set>
                                    <p:animEffect transition="in" filter="barn(inVertical)">
                                      <p:cBhvr>
                                        <p:cTn id="172" dur="500"/>
                                        <p:tgtEl>
                                          <p:spTgt spid="7233"/>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7234"/>
                                        </p:tgtEl>
                                        <p:attrNameLst>
                                          <p:attrName>style.visibility</p:attrName>
                                        </p:attrNameLst>
                                      </p:cBhvr>
                                      <p:to>
                                        <p:strVal val="visible"/>
                                      </p:to>
                                    </p:set>
                                    <p:animEffect transition="in" filter="barn(inVertical)">
                                      <p:cBhvr>
                                        <p:cTn id="175" dur="500"/>
                                        <p:tgtEl>
                                          <p:spTgt spid="7234"/>
                                        </p:tgtEl>
                                      </p:cBhvr>
                                    </p:animEffect>
                                  </p:childTnLst>
                                </p:cTn>
                              </p:par>
                              <p:par>
                                <p:cTn id="176" presetID="16" presetClass="entr" presetSubtype="21" fill="hold" nodeType="withEffect">
                                  <p:stCondLst>
                                    <p:cond delay="0"/>
                                  </p:stCondLst>
                                  <p:childTnLst>
                                    <p:set>
                                      <p:cBhvr>
                                        <p:cTn id="177" dur="1" fill="hold">
                                          <p:stCondLst>
                                            <p:cond delay="0"/>
                                          </p:stCondLst>
                                        </p:cTn>
                                        <p:tgtEl>
                                          <p:spTgt spid="7235"/>
                                        </p:tgtEl>
                                        <p:attrNameLst>
                                          <p:attrName>style.visibility</p:attrName>
                                        </p:attrNameLst>
                                      </p:cBhvr>
                                      <p:to>
                                        <p:strVal val="visible"/>
                                      </p:to>
                                    </p:set>
                                    <p:animEffect transition="in" filter="barn(inVertical)">
                                      <p:cBhvr>
                                        <p:cTn id="178" dur="500"/>
                                        <p:tgtEl>
                                          <p:spTgt spid="7235"/>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7236"/>
                                        </p:tgtEl>
                                        <p:attrNameLst>
                                          <p:attrName>style.visibility</p:attrName>
                                        </p:attrNameLst>
                                      </p:cBhvr>
                                      <p:to>
                                        <p:strVal val="visible"/>
                                      </p:to>
                                    </p:set>
                                    <p:animEffect transition="in" filter="barn(inVertical)">
                                      <p:cBhvr>
                                        <p:cTn id="181" dur="500"/>
                                        <p:tgtEl>
                                          <p:spTgt spid="7236"/>
                                        </p:tgtEl>
                                      </p:cBhvr>
                                    </p:animEffec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7178"/>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7223"/>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7225"/>
                                        </p:tgtEl>
                                        <p:attrNameLst>
                                          <p:attrName>style.visibility</p:attrName>
                                        </p:attrNameLst>
                                      </p:cBhvr>
                                      <p:to>
                                        <p:strVal val="visible"/>
                                      </p:to>
                                    </p:set>
                                    <p:animEffect transition="in" filter="fade">
                                      <p:cBhvr>
                                        <p:cTn id="194" dur="1000"/>
                                        <p:tgtEl>
                                          <p:spTgt spid="7225"/>
                                        </p:tgtEl>
                                      </p:cBhvr>
                                    </p:animEffect>
                                    <p:anim calcmode="lin" valueType="num">
                                      <p:cBhvr>
                                        <p:cTn id="195" dur="1000" fill="hold"/>
                                        <p:tgtEl>
                                          <p:spTgt spid="7225"/>
                                        </p:tgtEl>
                                        <p:attrNameLst>
                                          <p:attrName>ppt_x</p:attrName>
                                        </p:attrNameLst>
                                      </p:cBhvr>
                                      <p:tavLst>
                                        <p:tav tm="0">
                                          <p:val>
                                            <p:strVal val="#ppt_x"/>
                                          </p:val>
                                        </p:tav>
                                        <p:tav tm="100000">
                                          <p:val>
                                            <p:strVal val="#ppt_x"/>
                                          </p:val>
                                        </p:tav>
                                      </p:tavLst>
                                    </p:anim>
                                    <p:anim calcmode="lin" valueType="num">
                                      <p:cBhvr>
                                        <p:cTn id="196" dur="1000" fill="hold"/>
                                        <p:tgtEl>
                                          <p:spTgt spid="7225"/>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66"/>
                                        </p:tgtEl>
                                        <p:attrNameLst>
                                          <p:attrName>style.visibility</p:attrName>
                                        </p:attrNameLst>
                                      </p:cBhvr>
                                      <p:to>
                                        <p:strVal val="visible"/>
                                      </p:to>
                                    </p:set>
                                    <p:animEffect transition="in" filter="fade">
                                      <p:cBhvr>
                                        <p:cTn id="201" dur="1000"/>
                                        <p:tgtEl>
                                          <p:spTgt spid="66"/>
                                        </p:tgtEl>
                                      </p:cBhvr>
                                    </p:animEffect>
                                    <p:anim calcmode="lin" valueType="num">
                                      <p:cBhvr>
                                        <p:cTn id="202" dur="1000" fill="hold"/>
                                        <p:tgtEl>
                                          <p:spTgt spid="66"/>
                                        </p:tgtEl>
                                        <p:attrNameLst>
                                          <p:attrName>ppt_x</p:attrName>
                                        </p:attrNameLst>
                                      </p:cBhvr>
                                      <p:tavLst>
                                        <p:tav tm="0">
                                          <p:val>
                                            <p:strVal val="#ppt_x"/>
                                          </p:val>
                                        </p:tav>
                                        <p:tav tm="100000">
                                          <p:val>
                                            <p:strVal val="#ppt_x"/>
                                          </p:val>
                                        </p:tav>
                                      </p:tavLst>
                                    </p:anim>
                                    <p:anim calcmode="lin" valueType="num">
                                      <p:cBhvr>
                                        <p:cTn id="2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nimBg="1"/>
      <p:bldP spid="7174" grpId="0" animBg="1"/>
      <p:bldP spid="7175" grpId="0"/>
      <p:bldP spid="7176" grpId="0"/>
      <p:bldP spid="7177" grpId="0" animBg="1"/>
      <p:bldP spid="7178" grpId="0"/>
      <p:bldP spid="7179" grpId="0" animBg="1"/>
      <p:bldP spid="7180" grpId="0" animBg="1"/>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0" grpId="0" animBg="1"/>
      <p:bldP spid="7201" grpId="0" animBg="1"/>
      <p:bldP spid="7202" grpId="0" animBg="1"/>
      <p:bldP spid="7203" grpId="0" animBg="1"/>
      <p:bldP spid="7204" grpId="0" animBg="1"/>
      <p:bldP spid="7205" grpId="0" animBg="1"/>
      <p:bldP spid="7206" grpId="0" animBg="1"/>
      <p:bldP spid="7207" grpId="0" animBg="1"/>
      <p:bldP spid="7208" grpId="0" animBg="1"/>
      <p:bldP spid="7209" grpId="0" animBg="1"/>
      <p:bldP spid="7210" grpId="0" animBg="1"/>
      <p:bldP spid="7211" grpId="0" animBg="1"/>
      <p:bldP spid="7212" grpId="0" animBg="1"/>
      <p:bldP spid="7213" grpId="0"/>
      <p:bldP spid="7214" grpId="0"/>
      <p:bldP spid="7215" grpId="0"/>
      <p:bldP spid="7216" grpId="0"/>
      <p:bldP spid="7217" grpId="0"/>
      <p:bldP spid="7218" grpId="0"/>
      <p:bldP spid="7219" grpId="0" animBg="1"/>
      <p:bldP spid="7220" grpId="0" animBg="1"/>
      <p:bldP spid="7221" grpId="0"/>
      <p:bldP spid="7223" grpId="0"/>
      <p:bldP spid="7225" grpId="0" animBg="1"/>
      <p:bldP spid="7234" grpId="0"/>
      <p:bldP spid="7236" grpId="0" animBg="1"/>
      <p:bldP spid="70"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36538" y="87520"/>
            <a:ext cx="8229600" cy="1143000"/>
          </a:xfrm>
        </p:spPr>
        <p:txBody>
          <a:bodyPr>
            <a:normAutofit/>
          </a:bodyPr>
          <a:lstStyle/>
          <a:p>
            <a:pPr algn="l"/>
            <a:r>
              <a:rPr lang="fr-FR" b="1" dirty="0" smtClean="0">
                <a:solidFill>
                  <a:srgbClr val="FF0000"/>
                </a:solidFill>
                <a:latin typeface="Arial Narrow" panose="020B0606020202030204" pitchFamily="34" charset="0"/>
              </a:rPr>
              <a:t>Les Enzymes</a:t>
            </a:r>
          </a:p>
        </p:txBody>
      </p:sp>
      <p:sp>
        <p:nvSpPr>
          <p:cNvPr id="11" name="Text Box 9"/>
          <p:cNvSpPr txBox="1">
            <a:spLocks noChangeArrowheads="1"/>
          </p:cNvSpPr>
          <p:nvPr/>
        </p:nvSpPr>
        <p:spPr bwMode="auto">
          <a:xfrm>
            <a:off x="236538" y="1382861"/>
            <a:ext cx="4030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spcBef>
                <a:spcPct val="50000"/>
              </a:spcBef>
            </a:pPr>
            <a:r>
              <a:rPr lang="fr-FR" sz="2400" dirty="0">
                <a:solidFill>
                  <a:srgbClr val="FF0000"/>
                </a:solidFill>
                <a:latin typeface="Arial Narrow" panose="020B0606020202030204" pitchFamily="34" charset="0"/>
              </a:rPr>
              <a:t>1 - Introduction – Définitions</a:t>
            </a:r>
          </a:p>
        </p:txBody>
      </p:sp>
      <p:sp>
        <p:nvSpPr>
          <p:cNvPr id="12" name="Text Box 9"/>
          <p:cNvSpPr txBox="1">
            <a:spLocks noChangeArrowheads="1"/>
          </p:cNvSpPr>
          <p:nvPr/>
        </p:nvSpPr>
        <p:spPr bwMode="auto">
          <a:xfrm>
            <a:off x="236538" y="2010475"/>
            <a:ext cx="6223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dirty="0">
                <a:solidFill>
                  <a:srgbClr val="FF0000"/>
                </a:solidFill>
                <a:latin typeface="Arial Narrow" panose="020B0606020202030204" pitchFamily="34" charset="0"/>
              </a:rPr>
              <a:t>2 - Les cofacteurs enzymatiques</a:t>
            </a:r>
          </a:p>
          <a:p>
            <a:pPr eaLnBrk="1" hangingPunct="1"/>
            <a:r>
              <a:rPr lang="fr-FR" sz="2400" dirty="0">
                <a:solidFill>
                  <a:srgbClr val="FF0000"/>
                </a:solidFill>
                <a:latin typeface="Arial Narrow" panose="020B0606020202030204" pitchFamily="34" charset="0"/>
              </a:rPr>
              <a:t>	</a:t>
            </a:r>
            <a:r>
              <a:rPr lang="fr-FR" sz="2000" dirty="0">
                <a:latin typeface="Arial Narrow" panose="020B0606020202030204" pitchFamily="34" charset="0"/>
              </a:rPr>
              <a:t>A - biotine (ou vitamine B8)</a:t>
            </a:r>
          </a:p>
          <a:p>
            <a:pPr eaLnBrk="1" hangingPunct="1"/>
            <a:r>
              <a:rPr lang="fr-FR" sz="2000" dirty="0">
                <a:latin typeface="Arial Narrow" panose="020B0606020202030204" pitchFamily="34" charset="0"/>
              </a:rPr>
              <a:t>	</a:t>
            </a:r>
            <a:r>
              <a:rPr lang="fr-FR" sz="2000" dirty="0" smtClean="0">
                <a:latin typeface="Arial Narrow" panose="020B0606020202030204" pitchFamily="34" charset="0"/>
              </a:rPr>
              <a:t>B </a:t>
            </a:r>
            <a:r>
              <a:rPr lang="fr-FR" sz="2000" dirty="0">
                <a:latin typeface="Arial Narrow" panose="020B0606020202030204" pitchFamily="34" charset="0"/>
              </a:rPr>
              <a:t>- Nicotinamide Adénine </a:t>
            </a:r>
            <a:r>
              <a:rPr lang="fr-FR" sz="2000" dirty="0" err="1">
                <a:latin typeface="Arial Narrow" panose="020B0606020202030204" pitchFamily="34" charset="0"/>
              </a:rPr>
              <a:t>Dinucléotide</a:t>
            </a:r>
            <a:r>
              <a:rPr lang="fr-FR" sz="2000" dirty="0">
                <a:latin typeface="Arial Narrow" panose="020B0606020202030204" pitchFamily="34" charset="0"/>
              </a:rPr>
              <a:t> (NAD</a:t>
            </a:r>
            <a:r>
              <a:rPr lang="fr-FR" sz="2000" baseline="30000" dirty="0">
                <a:latin typeface="Arial Narrow" panose="020B0606020202030204" pitchFamily="34" charset="0"/>
              </a:rPr>
              <a:t>+</a:t>
            </a:r>
            <a:r>
              <a:rPr lang="fr-FR" sz="2000" dirty="0">
                <a:latin typeface="Arial Narrow" panose="020B0606020202030204" pitchFamily="34" charset="0"/>
              </a:rPr>
              <a:t>)</a:t>
            </a:r>
          </a:p>
        </p:txBody>
      </p:sp>
      <p:sp>
        <p:nvSpPr>
          <p:cNvPr id="14" name="Text Box 9"/>
          <p:cNvSpPr txBox="1">
            <a:spLocks noChangeArrowheads="1"/>
          </p:cNvSpPr>
          <p:nvPr/>
        </p:nvSpPr>
        <p:spPr bwMode="auto">
          <a:xfrm>
            <a:off x="246062" y="3356992"/>
            <a:ext cx="785432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dirty="0">
                <a:solidFill>
                  <a:srgbClr val="FF0000"/>
                </a:solidFill>
                <a:latin typeface="Arial Narrow" panose="020B0606020202030204" pitchFamily="34" charset="0"/>
              </a:rPr>
              <a:t>3 - La réaction enzymatique</a:t>
            </a:r>
          </a:p>
          <a:p>
            <a:pPr eaLnBrk="1" hangingPunct="1"/>
            <a:r>
              <a:rPr lang="fr-FR" sz="2400" dirty="0">
                <a:latin typeface="Arial Narrow" panose="020B0606020202030204" pitchFamily="34" charset="0"/>
              </a:rPr>
              <a:t>	</a:t>
            </a:r>
            <a:r>
              <a:rPr lang="fr-FR" sz="2000" dirty="0">
                <a:latin typeface="Arial Narrow" panose="020B0606020202030204" pitchFamily="34" charset="0"/>
              </a:rPr>
              <a:t>A - réaction non-catalysée</a:t>
            </a:r>
          </a:p>
          <a:p>
            <a:pPr eaLnBrk="1" hangingPunct="1"/>
            <a:r>
              <a:rPr lang="fr-FR" sz="2000" dirty="0">
                <a:latin typeface="Arial Narrow" panose="020B0606020202030204" pitchFamily="34" charset="0"/>
              </a:rPr>
              <a:t>	B - catalyse enzymatique</a:t>
            </a:r>
          </a:p>
          <a:p>
            <a:pPr eaLnBrk="1" hangingPunct="1"/>
            <a:r>
              <a:rPr lang="fr-FR" sz="2000" dirty="0">
                <a:latin typeface="Arial Narrow" panose="020B0606020202030204" pitchFamily="34" charset="0"/>
              </a:rPr>
              <a:t>	C - notion de site actif</a:t>
            </a:r>
          </a:p>
          <a:p>
            <a:pPr eaLnBrk="1" hangingPunct="1"/>
            <a:r>
              <a:rPr lang="fr-FR" sz="2000" dirty="0">
                <a:latin typeface="Arial Narrow" panose="020B0606020202030204" pitchFamily="34" charset="0"/>
              </a:rPr>
              <a:t>	D - introduction à la cinétique </a:t>
            </a:r>
            <a:r>
              <a:rPr lang="fr-FR" sz="2000" dirty="0" smtClean="0">
                <a:latin typeface="Arial Narrow" panose="020B0606020202030204" pitchFamily="34" charset="0"/>
              </a:rPr>
              <a:t>enzymatique</a:t>
            </a:r>
          </a:p>
          <a:p>
            <a:pPr eaLnBrk="1" hangingPunct="1"/>
            <a:r>
              <a:rPr lang="fr-FR" sz="2000" dirty="0" smtClean="0">
                <a:latin typeface="Arial Narrow" panose="020B0606020202030204" pitchFamily="34" charset="0"/>
              </a:rPr>
              <a:t>	E </a:t>
            </a:r>
            <a:r>
              <a:rPr lang="fr-FR" sz="2000" dirty="0">
                <a:latin typeface="Arial Narrow" panose="020B0606020202030204" pitchFamily="34" charset="0"/>
              </a:rPr>
              <a:t>– </a:t>
            </a:r>
            <a:r>
              <a:rPr lang="fr-FR" sz="2000" dirty="0" smtClean="0">
                <a:latin typeface="Arial Narrow" panose="020B0606020202030204" pitchFamily="34" charset="0"/>
              </a:rPr>
              <a:t>mesures </a:t>
            </a:r>
            <a:r>
              <a:rPr lang="fr-FR" sz="2000" dirty="0">
                <a:latin typeface="Arial Narrow" panose="020B0606020202030204" pitchFamily="34" charset="0"/>
              </a:rPr>
              <a:t>enzymatiques : quantification d’une biomolécule</a:t>
            </a:r>
          </a:p>
        </p:txBody>
      </p:sp>
      <p:sp>
        <p:nvSpPr>
          <p:cNvPr id="16" name="Triangle isocèle 15"/>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295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1"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 name="Oval 93"/>
          <p:cNvSpPr>
            <a:spLocks noChangeArrowheads="1"/>
          </p:cNvSpPr>
          <p:nvPr/>
        </p:nvSpPr>
        <p:spPr bwMode="auto">
          <a:xfrm>
            <a:off x="6148044" y="3349524"/>
            <a:ext cx="309563" cy="311150"/>
          </a:xfrm>
          <a:prstGeom prst="ellipse">
            <a:avLst/>
          </a:prstGeom>
          <a:solidFill>
            <a:schemeClr val="accent6">
              <a:lumMod val="20000"/>
              <a:lumOff val="80000"/>
            </a:schemeClr>
          </a:solidFill>
          <a:ln w="28575" cap="rnd">
            <a:solidFill>
              <a:schemeClr val="accent6">
                <a:lumMod val="20000"/>
                <a:lumOff val="80000"/>
              </a:schemeClr>
            </a:solidFill>
            <a:round/>
            <a:headEnd/>
            <a:tailEnd/>
          </a:ln>
          <a:extLst/>
        </p:spPr>
        <p:txBody>
          <a:bodyPr/>
          <a:lstStyle/>
          <a:p>
            <a:pPr>
              <a:defRPr/>
            </a:pPr>
            <a:endParaRPr lang="fr-FR" sz="2400">
              <a:latin typeface="Arial Narrow" panose="020B0606020202030204" pitchFamily="34" charset="0"/>
              <a:cs typeface="Calibri" pitchFamily="34" charset="0"/>
            </a:endParaRPr>
          </a:p>
        </p:txBody>
      </p:sp>
      <p:sp>
        <p:nvSpPr>
          <p:cNvPr id="9219" name="Text Box 79"/>
          <p:cNvSpPr txBox="1">
            <a:spLocks noChangeArrowheads="1"/>
          </p:cNvSpPr>
          <p:nvPr/>
        </p:nvSpPr>
        <p:spPr bwMode="auto">
          <a:xfrm>
            <a:off x="1743075" y="5847655"/>
            <a:ext cx="56943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2400" dirty="0">
                <a:solidFill>
                  <a:schemeClr val="accent2">
                    <a:lumMod val="75000"/>
                  </a:schemeClr>
                </a:solidFill>
                <a:latin typeface="Arial Narrow" panose="020B0606020202030204" pitchFamily="34" charset="0"/>
              </a:rPr>
              <a:t>Nicotinamide</a:t>
            </a:r>
            <a:r>
              <a:rPr lang="fr-FR" sz="2400" dirty="0">
                <a:solidFill>
                  <a:srgbClr val="5591D5"/>
                </a:solidFill>
                <a:latin typeface="Arial Narrow" panose="020B0606020202030204" pitchFamily="34" charset="0"/>
              </a:rPr>
              <a:t> </a:t>
            </a:r>
            <a:r>
              <a:rPr lang="fr-FR" sz="2400" dirty="0">
                <a:latin typeface="Arial Narrow" panose="020B0606020202030204" pitchFamily="34" charset="0"/>
              </a:rPr>
              <a:t>Adénine </a:t>
            </a:r>
            <a:r>
              <a:rPr lang="fr-FR" sz="2400" dirty="0" err="1">
                <a:latin typeface="Arial Narrow" panose="020B0606020202030204" pitchFamily="34" charset="0"/>
              </a:rPr>
              <a:t>Dinucléotide</a:t>
            </a:r>
            <a:r>
              <a:rPr lang="fr-FR" sz="2400" dirty="0">
                <a:latin typeface="Arial Narrow" panose="020B0606020202030204" pitchFamily="34" charset="0"/>
              </a:rPr>
              <a:t> (NAD</a:t>
            </a:r>
            <a:r>
              <a:rPr lang="fr-FR" sz="2400" baseline="30000" dirty="0" smtClean="0">
                <a:latin typeface="Arial Narrow" panose="020B0606020202030204" pitchFamily="34" charset="0"/>
              </a:rPr>
              <a:t>+</a:t>
            </a:r>
            <a:r>
              <a:rPr lang="fr-FR" sz="2400" dirty="0" smtClean="0">
                <a:latin typeface="Arial Narrow" panose="020B0606020202030204" pitchFamily="34" charset="0"/>
              </a:rPr>
              <a:t>)</a:t>
            </a:r>
          </a:p>
          <a:p>
            <a:pPr algn="ctr"/>
            <a:r>
              <a:rPr lang="fr-FR" sz="1800" dirty="0" smtClean="0">
                <a:solidFill>
                  <a:srgbClr val="00B050"/>
                </a:solidFill>
                <a:latin typeface="Arial Narrow" panose="020B0606020202030204" pitchFamily="34" charset="0"/>
              </a:rPr>
              <a:t>Coenzyme présente dans toutes les cellules vivantes. </a:t>
            </a:r>
            <a:r>
              <a:rPr lang="fr-FR" sz="1800" dirty="0" smtClean="0">
                <a:solidFill>
                  <a:srgbClr val="7030A0"/>
                </a:solidFill>
                <a:latin typeface="Arial Narrow" panose="020B0606020202030204" pitchFamily="34" charset="0"/>
              </a:rPr>
              <a:t>transporteurs d’électrons ou dans réactions oxydoréduction</a:t>
            </a:r>
            <a:endParaRPr lang="fr-FR" sz="1800" dirty="0">
              <a:solidFill>
                <a:srgbClr val="7030A0"/>
              </a:solidFill>
              <a:latin typeface="Arial Narrow" panose="020B0606020202030204" pitchFamily="34" charset="0"/>
            </a:endParaRPr>
          </a:p>
        </p:txBody>
      </p:sp>
      <p:sp>
        <p:nvSpPr>
          <p:cNvPr id="9220" name="Rectangle 22"/>
          <p:cNvSpPr>
            <a:spLocks noChangeArrowheads="1"/>
          </p:cNvSpPr>
          <p:nvPr/>
        </p:nvSpPr>
        <p:spPr bwMode="auto">
          <a:xfrm>
            <a:off x="1848134" y="5365207"/>
            <a:ext cx="37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OH</a:t>
            </a:r>
            <a:endParaRPr lang="fr-FR" sz="2400">
              <a:latin typeface="Arial Narrow" panose="020B0606020202030204" pitchFamily="34" charset="0"/>
            </a:endParaRPr>
          </a:p>
        </p:txBody>
      </p:sp>
      <p:sp>
        <p:nvSpPr>
          <p:cNvPr id="9221" name="Rectangle 23"/>
          <p:cNvSpPr>
            <a:spLocks noChangeArrowheads="1"/>
          </p:cNvSpPr>
          <p:nvPr/>
        </p:nvSpPr>
        <p:spPr bwMode="auto">
          <a:xfrm>
            <a:off x="1060734" y="5349332"/>
            <a:ext cx="37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HO</a:t>
            </a:r>
            <a:endParaRPr lang="fr-FR" sz="2400">
              <a:latin typeface="Arial Narrow" panose="020B0606020202030204" pitchFamily="34" charset="0"/>
            </a:endParaRPr>
          </a:p>
        </p:txBody>
      </p:sp>
      <p:sp>
        <p:nvSpPr>
          <p:cNvPr id="9222" name="Freeform 24"/>
          <p:cNvSpPr>
            <a:spLocks/>
          </p:cNvSpPr>
          <p:nvPr/>
        </p:nvSpPr>
        <p:spPr bwMode="auto">
          <a:xfrm>
            <a:off x="1648109" y="2656932"/>
            <a:ext cx="1123950" cy="1301750"/>
          </a:xfrm>
          <a:custGeom>
            <a:avLst/>
            <a:gdLst>
              <a:gd name="T0" fmla="*/ 2147483647 w 708"/>
              <a:gd name="T1" fmla="*/ 2147483647 h 820"/>
              <a:gd name="T2" fmla="*/ 2147483647 w 708"/>
              <a:gd name="T3" fmla="*/ 2147483647 h 820"/>
              <a:gd name="T4" fmla="*/ 0 w 708"/>
              <a:gd name="T5" fmla="*/ 2147483647 h 820"/>
              <a:gd name="T6" fmla="*/ 0 w 708"/>
              <a:gd name="T7" fmla="*/ 2147483647 h 820"/>
              <a:gd name="T8" fmla="*/ 2147483647 w 708"/>
              <a:gd name="T9" fmla="*/ 0 h 820"/>
              <a:gd name="T10" fmla="*/ 2147483647 w 708"/>
              <a:gd name="T11" fmla="*/ 2147483647 h 820"/>
              <a:gd name="T12" fmla="*/ 2147483647 w 708"/>
              <a:gd name="T13" fmla="*/ 2147483647 h 8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820">
                <a:moveTo>
                  <a:pt x="708" y="615"/>
                </a:moveTo>
                <a:lnTo>
                  <a:pt x="354" y="820"/>
                </a:lnTo>
                <a:lnTo>
                  <a:pt x="0" y="615"/>
                </a:lnTo>
                <a:lnTo>
                  <a:pt x="0" y="205"/>
                </a:lnTo>
                <a:lnTo>
                  <a:pt x="354" y="0"/>
                </a:lnTo>
                <a:lnTo>
                  <a:pt x="708" y="205"/>
                </a:lnTo>
                <a:lnTo>
                  <a:pt x="708" y="615"/>
                </a:lnTo>
                <a:close/>
              </a:path>
            </a:pathLst>
          </a:custGeom>
          <a:noFill/>
          <a:ln w="285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2400">
              <a:latin typeface="Arial Narrow" panose="020B0606020202030204" pitchFamily="34" charset="0"/>
            </a:endParaRPr>
          </a:p>
        </p:txBody>
      </p:sp>
      <p:sp>
        <p:nvSpPr>
          <p:cNvPr id="9223" name="Freeform 25"/>
          <p:cNvSpPr>
            <a:spLocks/>
          </p:cNvSpPr>
          <p:nvPr/>
        </p:nvSpPr>
        <p:spPr bwMode="auto">
          <a:xfrm>
            <a:off x="714659" y="2790282"/>
            <a:ext cx="935038" cy="1023938"/>
          </a:xfrm>
          <a:custGeom>
            <a:avLst/>
            <a:gdLst>
              <a:gd name="T0" fmla="*/ 2147483647 w 589"/>
              <a:gd name="T1" fmla="*/ 0 h 622"/>
              <a:gd name="T2" fmla="*/ 2147483647 w 589"/>
              <a:gd name="T3" fmla="*/ 2147483647 h 622"/>
              <a:gd name="T4" fmla="*/ 2147483647 w 589"/>
              <a:gd name="T5" fmla="*/ 2147483647 h 622"/>
              <a:gd name="T6" fmla="*/ 2147483647 w 589"/>
              <a:gd name="T7" fmla="*/ 2147483647 h 622"/>
              <a:gd name="T8" fmla="*/ 0 w 589"/>
              <a:gd name="T9" fmla="*/ 2147483647 h 622"/>
              <a:gd name="T10" fmla="*/ 2147483647 w 589"/>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9" h="622">
                <a:moveTo>
                  <a:pt x="227" y="0"/>
                </a:moveTo>
                <a:lnTo>
                  <a:pt x="589" y="124"/>
                </a:lnTo>
                <a:lnTo>
                  <a:pt x="583" y="509"/>
                </a:lnTo>
                <a:lnTo>
                  <a:pt x="223" y="622"/>
                </a:lnTo>
                <a:lnTo>
                  <a:pt x="0" y="308"/>
                </a:lnTo>
                <a:lnTo>
                  <a:pt x="227" y="0"/>
                </a:lnTo>
                <a:close/>
              </a:path>
            </a:pathLst>
          </a:custGeom>
          <a:noFill/>
          <a:ln w="285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2400">
              <a:latin typeface="Arial Narrow" panose="020B0606020202030204" pitchFamily="34" charset="0"/>
            </a:endParaRPr>
          </a:p>
        </p:txBody>
      </p:sp>
      <p:sp>
        <p:nvSpPr>
          <p:cNvPr id="9224" name="Rectangle 26"/>
          <p:cNvSpPr>
            <a:spLocks noChangeArrowheads="1"/>
          </p:cNvSpPr>
          <p:nvPr/>
        </p:nvSpPr>
        <p:spPr bwMode="auto">
          <a:xfrm>
            <a:off x="2097372" y="3804695"/>
            <a:ext cx="22701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25" name="Rectangle 27"/>
          <p:cNvSpPr>
            <a:spLocks noChangeArrowheads="1"/>
          </p:cNvSpPr>
          <p:nvPr/>
        </p:nvSpPr>
        <p:spPr bwMode="auto">
          <a:xfrm>
            <a:off x="2097372" y="3804695"/>
            <a:ext cx="227012"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26" name="Rectangle 30"/>
          <p:cNvSpPr>
            <a:spLocks noChangeArrowheads="1"/>
          </p:cNvSpPr>
          <p:nvPr/>
        </p:nvSpPr>
        <p:spPr bwMode="auto">
          <a:xfrm>
            <a:off x="2657759" y="2863307"/>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27" name="Rectangle 31"/>
          <p:cNvSpPr>
            <a:spLocks noChangeArrowheads="1"/>
          </p:cNvSpPr>
          <p:nvPr/>
        </p:nvSpPr>
        <p:spPr bwMode="auto">
          <a:xfrm>
            <a:off x="2657759" y="2863307"/>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28" name="Rectangle 34"/>
          <p:cNvSpPr>
            <a:spLocks noChangeArrowheads="1"/>
          </p:cNvSpPr>
          <p:nvPr/>
        </p:nvSpPr>
        <p:spPr bwMode="auto">
          <a:xfrm>
            <a:off x="980493" y="2683920"/>
            <a:ext cx="252413"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29" name="Rectangle 35"/>
          <p:cNvSpPr>
            <a:spLocks noChangeArrowheads="1"/>
          </p:cNvSpPr>
          <p:nvPr/>
        </p:nvSpPr>
        <p:spPr bwMode="auto">
          <a:xfrm>
            <a:off x="990884" y="2683920"/>
            <a:ext cx="252413" cy="252412"/>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30" name="Rectangle 38"/>
          <p:cNvSpPr>
            <a:spLocks noChangeArrowheads="1"/>
          </p:cNvSpPr>
          <p:nvPr/>
        </p:nvSpPr>
        <p:spPr bwMode="auto">
          <a:xfrm>
            <a:off x="967072" y="3614195"/>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31" name="Rectangle 39"/>
          <p:cNvSpPr>
            <a:spLocks noChangeArrowheads="1"/>
          </p:cNvSpPr>
          <p:nvPr/>
        </p:nvSpPr>
        <p:spPr bwMode="auto">
          <a:xfrm>
            <a:off x="967072" y="3614195"/>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32" name="Line 42"/>
          <p:cNvSpPr>
            <a:spLocks noChangeShapeType="1"/>
          </p:cNvSpPr>
          <p:nvPr/>
        </p:nvSpPr>
        <p:spPr bwMode="auto">
          <a:xfrm flipV="1">
            <a:off x="1759234" y="3006182"/>
            <a:ext cx="1588" cy="595313"/>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33" name="Line 43"/>
          <p:cNvSpPr>
            <a:spLocks noChangeShapeType="1"/>
          </p:cNvSpPr>
          <p:nvPr/>
        </p:nvSpPr>
        <p:spPr bwMode="auto">
          <a:xfrm flipH="1" flipV="1">
            <a:off x="2156109" y="2774407"/>
            <a:ext cx="515938" cy="296863"/>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34" name="Line 44"/>
          <p:cNvSpPr>
            <a:spLocks noChangeShapeType="1"/>
          </p:cNvSpPr>
          <p:nvPr/>
        </p:nvSpPr>
        <p:spPr bwMode="auto">
          <a:xfrm flipV="1">
            <a:off x="2186272" y="3499895"/>
            <a:ext cx="514350" cy="298450"/>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35" name="Line 45"/>
          <p:cNvSpPr>
            <a:spLocks noChangeShapeType="1"/>
          </p:cNvSpPr>
          <p:nvPr/>
        </p:nvSpPr>
        <p:spPr bwMode="auto">
          <a:xfrm flipH="1">
            <a:off x="865472" y="2952207"/>
            <a:ext cx="285750" cy="387350"/>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36" name="Line 46"/>
          <p:cNvSpPr>
            <a:spLocks noChangeShapeType="1"/>
          </p:cNvSpPr>
          <p:nvPr/>
        </p:nvSpPr>
        <p:spPr bwMode="auto">
          <a:xfrm>
            <a:off x="1068672" y="3876132"/>
            <a:ext cx="1587" cy="1184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37" name="Freeform 47"/>
          <p:cNvSpPr>
            <a:spLocks/>
          </p:cNvSpPr>
          <p:nvPr/>
        </p:nvSpPr>
        <p:spPr bwMode="auto">
          <a:xfrm>
            <a:off x="1086134" y="4452395"/>
            <a:ext cx="1077913" cy="804862"/>
          </a:xfrm>
          <a:custGeom>
            <a:avLst/>
            <a:gdLst>
              <a:gd name="T0" fmla="*/ 2147483647 w 679"/>
              <a:gd name="T1" fmla="*/ 0 h 507"/>
              <a:gd name="T2" fmla="*/ 2147483647 w 679"/>
              <a:gd name="T3" fmla="*/ 2147483647 h 507"/>
              <a:gd name="T4" fmla="*/ 2147483647 w 679"/>
              <a:gd name="T5" fmla="*/ 2147483647 h 507"/>
              <a:gd name="T6" fmla="*/ 2147483647 w 679"/>
              <a:gd name="T7" fmla="*/ 2147483647 h 507"/>
              <a:gd name="T8" fmla="*/ 0 w 679"/>
              <a:gd name="T9" fmla="*/ 2147483647 h 507"/>
              <a:gd name="T10" fmla="*/ 2147483647 w 679"/>
              <a:gd name="T11" fmla="*/ 0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507">
                <a:moveTo>
                  <a:pt x="339" y="0"/>
                </a:moveTo>
                <a:lnTo>
                  <a:pt x="679" y="194"/>
                </a:lnTo>
                <a:lnTo>
                  <a:pt x="547" y="507"/>
                </a:lnTo>
                <a:lnTo>
                  <a:pt x="132" y="507"/>
                </a:lnTo>
                <a:lnTo>
                  <a:pt x="0" y="194"/>
                </a:lnTo>
                <a:lnTo>
                  <a:pt x="339" y="0"/>
                </a:lnTo>
                <a:close/>
              </a:path>
            </a:pathLst>
          </a:custGeom>
          <a:noFill/>
          <a:ln w="285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2400">
              <a:latin typeface="Arial Narrow" panose="020B0606020202030204" pitchFamily="34" charset="0"/>
            </a:endParaRPr>
          </a:p>
        </p:txBody>
      </p:sp>
      <p:sp>
        <p:nvSpPr>
          <p:cNvPr id="9238" name="Rectangle 48"/>
          <p:cNvSpPr>
            <a:spLocks noChangeArrowheads="1"/>
          </p:cNvSpPr>
          <p:nvPr/>
        </p:nvSpPr>
        <p:spPr bwMode="auto">
          <a:xfrm>
            <a:off x="1514759" y="4339682"/>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39" name="Rectangle 49"/>
          <p:cNvSpPr>
            <a:spLocks noChangeArrowheads="1"/>
          </p:cNvSpPr>
          <p:nvPr/>
        </p:nvSpPr>
        <p:spPr bwMode="auto">
          <a:xfrm>
            <a:off x="1514759" y="4339682"/>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40" name="Line 52"/>
          <p:cNvSpPr>
            <a:spLocks noChangeShapeType="1"/>
          </p:cNvSpPr>
          <p:nvPr/>
        </p:nvSpPr>
        <p:spPr bwMode="auto">
          <a:xfrm flipV="1">
            <a:off x="1943384" y="5071520"/>
            <a:ext cx="1588" cy="328612"/>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41" name="Line 53"/>
          <p:cNvSpPr>
            <a:spLocks noChangeShapeType="1"/>
          </p:cNvSpPr>
          <p:nvPr/>
        </p:nvSpPr>
        <p:spPr bwMode="auto">
          <a:xfrm flipV="1">
            <a:off x="1306797" y="5071520"/>
            <a:ext cx="1587" cy="328612"/>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42" name="Rectangle 54"/>
          <p:cNvSpPr>
            <a:spLocks noChangeArrowheads="1"/>
          </p:cNvSpPr>
          <p:nvPr/>
        </p:nvSpPr>
        <p:spPr bwMode="auto">
          <a:xfrm>
            <a:off x="1852897" y="4777832"/>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H</a:t>
            </a:r>
            <a:endParaRPr lang="fr-FR" sz="2400" dirty="0">
              <a:latin typeface="Arial Narrow" panose="020B0606020202030204" pitchFamily="34" charset="0"/>
            </a:endParaRPr>
          </a:p>
        </p:txBody>
      </p:sp>
      <p:sp>
        <p:nvSpPr>
          <p:cNvPr id="9243" name="Rectangle 55"/>
          <p:cNvSpPr>
            <a:spLocks noChangeArrowheads="1"/>
          </p:cNvSpPr>
          <p:nvPr/>
        </p:nvSpPr>
        <p:spPr bwMode="auto">
          <a:xfrm>
            <a:off x="1222659" y="4777832"/>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a:t>
            </a:r>
            <a:endParaRPr lang="fr-FR" sz="2400">
              <a:latin typeface="Arial Narrow" panose="020B0606020202030204" pitchFamily="34" charset="0"/>
            </a:endParaRPr>
          </a:p>
        </p:txBody>
      </p:sp>
      <p:sp>
        <p:nvSpPr>
          <p:cNvPr id="9244" name="Line 56"/>
          <p:cNvSpPr>
            <a:spLocks noChangeShapeType="1"/>
          </p:cNvSpPr>
          <p:nvPr/>
        </p:nvSpPr>
        <p:spPr bwMode="auto">
          <a:xfrm flipV="1">
            <a:off x="2192622" y="4566695"/>
            <a:ext cx="1587" cy="327025"/>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45" name="Rectangle 57"/>
          <p:cNvSpPr>
            <a:spLocks noChangeArrowheads="1"/>
          </p:cNvSpPr>
          <p:nvPr/>
        </p:nvSpPr>
        <p:spPr bwMode="auto">
          <a:xfrm>
            <a:off x="2076734" y="5001670"/>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a:t>
            </a:r>
            <a:endParaRPr lang="fr-FR" sz="2400">
              <a:latin typeface="Arial Narrow" panose="020B0606020202030204" pitchFamily="34" charset="0"/>
            </a:endParaRPr>
          </a:p>
        </p:txBody>
      </p:sp>
      <p:sp>
        <p:nvSpPr>
          <p:cNvPr id="9246" name="Rectangle 58"/>
          <p:cNvSpPr>
            <a:spLocks noChangeArrowheads="1"/>
          </p:cNvSpPr>
          <p:nvPr/>
        </p:nvSpPr>
        <p:spPr bwMode="auto">
          <a:xfrm>
            <a:off x="971834" y="5017545"/>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a:t>
            </a:r>
            <a:endParaRPr lang="fr-FR" sz="2400">
              <a:latin typeface="Arial Narrow" panose="020B0606020202030204" pitchFamily="34" charset="0"/>
            </a:endParaRPr>
          </a:p>
        </p:txBody>
      </p:sp>
      <p:sp>
        <p:nvSpPr>
          <p:cNvPr id="9247" name="Line 59"/>
          <p:cNvSpPr>
            <a:spLocks noChangeShapeType="1"/>
          </p:cNvSpPr>
          <p:nvPr/>
        </p:nvSpPr>
        <p:spPr bwMode="auto">
          <a:xfrm flipV="1">
            <a:off x="2216434" y="2244182"/>
            <a:ext cx="1588" cy="428625"/>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48" name="Rectangle 60"/>
          <p:cNvSpPr>
            <a:spLocks noChangeArrowheads="1"/>
          </p:cNvSpPr>
          <p:nvPr/>
        </p:nvSpPr>
        <p:spPr bwMode="auto">
          <a:xfrm>
            <a:off x="2113247" y="1888582"/>
            <a:ext cx="365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NH</a:t>
            </a:r>
            <a:endParaRPr lang="fr-FR" sz="2400">
              <a:latin typeface="Arial Narrow" panose="020B0606020202030204" pitchFamily="34" charset="0"/>
            </a:endParaRPr>
          </a:p>
        </p:txBody>
      </p:sp>
      <p:sp>
        <p:nvSpPr>
          <p:cNvPr id="9249" name="Rectangle 61"/>
          <p:cNvSpPr>
            <a:spLocks noChangeArrowheads="1"/>
          </p:cNvSpPr>
          <p:nvPr/>
        </p:nvSpPr>
        <p:spPr bwMode="auto">
          <a:xfrm>
            <a:off x="2500373" y="2022207"/>
            <a:ext cx="1170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b="0" dirty="0">
                <a:latin typeface="Arial Narrow" panose="020B0606020202030204" pitchFamily="34" charset="0"/>
              </a:rPr>
              <a:t>2</a:t>
            </a:r>
            <a:endParaRPr lang="fr-FR" sz="2000" dirty="0">
              <a:latin typeface="Arial Narrow" panose="020B0606020202030204" pitchFamily="34" charset="0"/>
            </a:endParaRPr>
          </a:p>
        </p:txBody>
      </p:sp>
      <p:sp>
        <p:nvSpPr>
          <p:cNvPr id="9250" name="Line 62"/>
          <p:cNvSpPr>
            <a:spLocks noChangeShapeType="1"/>
          </p:cNvSpPr>
          <p:nvPr/>
        </p:nvSpPr>
        <p:spPr bwMode="auto">
          <a:xfrm>
            <a:off x="6360914" y="3890420"/>
            <a:ext cx="1587" cy="1184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251" name="Freeform 67"/>
          <p:cNvSpPr>
            <a:spLocks/>
          </p:cNvSpPr>
          <p:nvPr/>
        </p:nvSpPr>
        <p:spPr bwMode="auto">
          <a:xfrm>
            <a:off x="5265539" y="4466682"/>
            <a:ext cx="1077912" cy="804863"/>
          </a:xfrm>
          <a:custGeom>
            <a:avLst/>
            <a:gdLst>
              <a:gd name="T0" fmla="*/ 2147483647 w 679"/>
              <a:gd name="T1" fmla="*/ 0 h 507"/>
              <a:gd name="T2" fmla="*/ 0 w 679"/>
              <a:gd name="T3" fmla="*/ 2147483647 h 507"/>
              <a:gd name="T4" fmla="*/ 2147483647 w 679"/>
              <a:gd name="T5" fmla="*/ 2147483647 h 507"/>
              <a:gd name="T6" fmla="*/ 2147483647 w 679"/>
              <a:gd name="T7" fmla="*/ 2147483647 h 507"/>
              <a:gd name="T8" fmla="*/ 2147483647 w 679"/>
              <a:gd name="T9" fmla="*/ 2147483647 h 507"/>
              <a:gd name="T10" fmla="*/ 2147483647 w 679"/>
              <a:gd name="T11" fmla="*/ 0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507">
                <a:moveTo>
                  <a:pt x="340" y="0"/>
                </a:moveTo>
                <a:lnTo>
                  <a:pt x="0" y="194"/>
                </a:lnTo>
                <a:lnTo>
                  <a:pt x="132" y="507"/>
                </a:lnTo>
                <a:lnTo>
                  <a:pt x="547" y="507"/>
                </a:lnTo>
                <a:lnTo>
                  <a:pt x="679" y="194"/>
                </a:lnTo>
                <a:lnTo>
                  <a:pt x="340" y="0"/>
                </a:lnTo>
                <a:close/>
              </a:path>
            </a:pathLst>
          </a:custGeom>
          <a:noFill/>
          <a:ln w="285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2000">
              <a:latin typeface="Arial Narrow" panose="020B0606020202030204" pitchFamily="34" charset="0"/>
            </a:endParaRPr>
          </a:p>
        </p:txBody>
      </p:sp>
      <p:sp>
        <p:nvSpPr>
          <p:cNvPr id="9252" name="Rectangle 69"/>
          <p:cNvSpPr>
            <a:spLocks noChangeArrowheads="1"/>
          </p:cNvSpPr>
          <p:nvPr/>
        </p:nvSpPr>
        <p:spPr bwMode="auto">
          <a:xfrm>
            <a:off x="5700514" y="4396832"/>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000">
              <a:latin typeface="Arial Narrow" panose="020B0606020202030204" pitchFamily="34" charset="0"/>
            </a:endParaRPr>
          </a:p>
        </p:txBody>
      </p:sp>
      <p:sp>
        <p:nvSpPr>
          <p:cNvPr id="9253" name="Line 72"/>
          <p:cNvSpPr>
            <a:spLocks noChangeShapeType="1"/>
          </p:cNvSpPr>
          <p:nvPr/>
        </p:nvSpPr>
        <p:spPr bwMode="auto">
          <a:xfrm flipV="1">
            <a:off x="5486201" y="5087395"/>
            <a:ext cx="1588" cy="327025"/>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54" name="Line 73"/>
          <p:cNvSpPr>
            <a:spLocks noChangeShapeType="1"/>
          </p:cNvSpPr>
          <p:nvPr/>
        </p:nvSpPr>
        <p:spPr bwMode="auto">
          <a:xfrm flipV="1">
            <a:off x="6122789" y="5087395"/>
            <a:ext cx="1587" cy="327025"/>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55" name="Rectangle 74"/>
          <p:cNvSpPr>
            <a:spLocks noChangeArrowheads="1"/>
          </p:cNvSpPr>
          <p:nvPr/>
        </p:nvSpPr>
        <p:spPr bwMode="auto">
          <a:xfrm flipH="1">
            <a:off x="5236964" y="5379495"/>
            <a:ext cx="582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sz="2400" b="0">
                <a:latin typeface="Arial Narrow" panose="020B0606020202030204" pitchFamily="34" charset="0"/>
              </a:rPr>
              <a:t>HO</a:t>
            </a:r>
            <a:endParaRPr lang="fr-FR" sz="2400">
              <a:latin typeface="Arial Narrow" panose="020B0606020202030204" pitchFamily="34" charset="0"/>
            </a:endParaRPr>
          </a:p>
        </p:txBody>
      </p:sp>
      <p:sp>
        <p:nvSpPr>
          <p:cNvPr id="9256" name="Rectangle 75"/>
          <p:cNvSpPr>
            <a:spLocks noChangeArrowheads="1"/>
          </p:cNvSpPr>
          <p:nvPr/>
        </p:nvSpPr>
        <p:spPr bwMode="auto">
          <a:xfrm>
            <a:off x="6049764" y="5379495"/>
            <a:ext cx="37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OH</a:t>
            </a:r>
            <a:endParaRPr lang="fr-FR" sz="2400">
              <a:latin typeface="Arial Narrow" panose="020B0606020202030204" pitchFamily="34" charset="0"/>
            </a:endParaRPr>
          </a:p>
        </p:txBody>
      </p:sp>
      <p:sp>
        <p:nvSpPr>
          <p:cNvPr id="9257" name="Rectangle 76"/>
          <p:cNvSpPr>
            <a:spLocks noChangeArrowheads="1"/>
          </p:cNvSpPr>
          <p:nvPr/>
        </p:nvSpPr>
        <p:spPr bwMode="auto">
          <a:xfrm>
            <a:off x="5403651" y="4809582"/>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H</a:t>
            </a:r>
            <a:endParaRPr lang="fr-FR" sz="2400" dirty="0">
              <a:latin typeface="Arial Narrow" panose="020B0606020202030204" pitchFamily="34" charset="0"/>
            </a:endParaRPr>
          </a:p>
        </p:txBody>
      </p:sp>
      <p:sp>
        <p:nvSpPr>
          <p:cNvPr id="9258" name="Rectangle 77"/>
          <p:cNvSpPr>
            <a:spLocks noChangeArrowheads="1"/>
          </p:cNvSpPr>
          <p:nvPr/>
        </p:nvSpPr>
        <p:spPr bwMode="auto">
          <a:xfrm>
            <a:off x="6041826" y="4809582"/>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a:t>
            </a:r>
            <a:endParaRPr lang="fr-FR" sz="2400">
              <a:latin typeface="Arial Narrow" panose="020B0606020202030204" pitchFamily="34" charset="0"/>
            </a:endParaRPr>
          </a:p>
        </p:txBody>
      </p:sp>
      <p:sp>
        <p:nvSpPr>
          <p:cNvPr id="9259" name="Line 78"/>
          <p:cNvSpPr>
            <a:spLocks noChangeShapeType="1"/>
          </p:cNvSpPr>
          <p:nvPr/>
        </p:nvSpPr>
        <p:spPr bwMode="auto">
          <a:xfrm flipV="1">
            <a:off x="5236964" y="4580982"/>
            <a:ext cx="1587" cy="327025"/>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260" name="Rectangle 79"/>
          <p:cNvSpPr>
            <a:spLocks noChangeArrowheads="1"/>
          </p:cNvSpPr>
          <p:nvPr/>
        </p:nvSpPr>
        <p:spPr bwMode="auto">
          <a:xfrm>
            <a:off x="5148064" y="4884195"/>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a:t>
            </a:r>
            <a:endParaRPr lang="fr-FR" sz="2400">
              <a:latin typeface="Arial Narrow" panose="020B0606020202030204" pitchFamily="34" charset="0"/>
            </a:endParaRPr>
          </a:p>
        </p:txBody>
      </p:sp>
      <p:sp>
        <p:nvSpPr>
          <p:cNvPr id="9261" name="Rectangle 87"/>
          <p:cNvSpPr>
            <a:spLocks noChangeArrowheads="1"/>
          </p:cNvSpPr>
          <p:nvPr/>
        </p:nvSpPr>
        <p:spPr bwMode="auto">
          <a:xfrm>
            <a:off x="4197400" y="3569745"/>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O</a:t>
            </a:r>
            <a:endParaRPr lang="fr-FR" sz="2400">
              <a:latin typeface="Arial Narrow" panose="020B0606020202030204" pitchFamily="34" charset="0"/>
            </a:endParaRPr>
          </a:p>
        </p:txBody>
      </p:sp>
      <p:sp>
        <p:nvSpPr>
          <p:cNvPr id="9262" name="Rectangle 90"/>
          <p:cNvSpPr>
            <a:spLocks noChangeArrowheads="1"/>
          </p:cNvSpPr>
          <p:nvPr/>
        </p:nvSpPr>
        <p:spPr bwMode="auto">
          <a:xfrm>
            <a:off x="4180261" y="4701632"/>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O</a:t>
            </a:r>
            <a:endParaRPr lang="fr-FR" sz="2400" dirty="0">
              <a:latin typeface="Arial Narrow" panose="020B0606020202030204" pitchFamily="34" charset="0"/>
            </a:endParaRPr>
          </a:p>
        </p:txBody>
      </p:sp>
      <p:sp>
        <p:nvSpPr>
          <p:cNvPr id="9263" name="Rectangle 91"/>
          <p:cNvSpPr>
            <a:spLocks noChangeArrowheads="1"/>
          </p:cNvSpPr>
          <p:nvPr/>
        </p:nvSpPr>
        <p:spPr bwMode="auto">
          <a:xfrm>
            <a:off x="6273601" y="5015957"/>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H</a:t>
            </a:r>
            <a:endParaRPr lang="fr-FR" sz="2400">
              <a:latin typeface="Arial Narrow" panose="020B0606020202030204" pitchFamily="34" charset="0"/>
            </a:endParaRPr>
          </a:p>
        </p:txBody>
      </p:sp>
      <p:sp>
        <p:nvSpPr>
          <p:cNvPr id="9264" name="Rectangle 92"/>
          <p:cNvSpPr>
            <a:spLocks noChangeArrowheads="1"/>
          </p:cNvSpPr>
          <p:nvPr/>
        </p:nvSpPr>
        <p:spPr bwMode="auto">
          <a:xfrm>
            <a:off x="6235501" y="3322095"/>
            <a:ext cx="147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a:t>
            </a:r>
            <a:endParaRPr lang="fr-FR" sz="2400" dirty="0">
              <a:latin typeface="Arial Narrow" panose="020B0606020202030204" pitchFamily="34" charset="0"/>
            </a:endParaRPr>
          </a:p>
        </p:txBody>
      </p:sp>
      <p:sp>
        <p:nvSpPr>
          <p:cNvPr id="9265" name="Rectangle 102"/>
          <p:cNvSpPr>
            <a:spLocks noChangeArrowheads="1"/>
          </p:cNvSpPr>
          <p:nvPr/>
        </p:nvSpPr>
        <p:spPr bwMode="auto">
          <a:xfrm>
            <a:off x="2102134" y="4249195"/>
            <a:ext cx="3598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CH</a:t>
            </a:r>
            <a:r>
              <a:rPr lang="fr-FR" sz="2400" b="0" baseline="-25000" dirty="0">
                <a:latin typeface="Arial Narrow" panose="020B0606020202030204" pitchFamily="34" charset="0"/>
              </a:rPr>
              <a:t>2</a:t>
            </a:r>
            <a:r>
              <a:rPr lang="fr-FR" sz="2400" b="0" dirty="0">
                <a:latin typeface="Arial Narrow" panose="020B0606020202030204" pitchFamily="34" charset="0"/>
              </a:rPr>
              <a:t> </a:t>
            </a:r>
            <a:r>
              <a:rPr lang="fr-FR" sz="2400" dirty="0">
                <a:latin typeface="Arial Narrow" panose="020B0606020202030204" pitchFamily="34" charset="0"/>
              </a:rPr>
              <a:t>–</a:t>
            </a:r>
            <a:r>
              <a:rPr lang="fr-FR" sz="2400" b="0" dirty="0">
                <a:latin typeface="Arial Narrow" panose="020B0606020202030204" pitchFamily="34" charset="0"/>
              </a:rPr>
              <a:t> O </a:t>
            </a:r>
            <a:r>
              <a:rPr lang="fr-FR" sz="2400" dirty="0">
                <a:latin typeface="Arial Narrow" panose="020B0606020202030204" pitchFamily="34" charset="0"/>
              </a:rPr>
              <a:t>–</a:t>
            </a:r>
            <a:r>
              <a:rPr lang="fr-FR" sz="2400" b="0" dirty="0">
                <a:latin typeface="Arial Narrow" panose="020B0606020202030204" pitchFamily="34" charset="0"/>
              </a:rPr>
              <a:t> P </a:t>
            </a:r>
            <a:r>
              <a:rPr lang="fr-FR" sz="2400" dirty="0">
                <a:latin typeface="Arial Narrow" panose="020B0606020202030204" pitchFamily="34" charset="0"/>
              </a:rPr>
              <a:t>–</a:t>
            </a:r>
            <a:r>
              <a:rPr lang="fr-FR" sz="2400" b="0" dirty="0">
                <a:latin typeface="Arial Narrow" panose="020B0606020202030204" pitchFamily="34" charset="0"/>
              </a:rPr>
              <a:t> O </a:t>
            </a:r>
            <a:r>
              <a:rPr lang="fr-FR" sz="2400" dirty="0">
                <a:latin typeface="Arial Narrow" panose="020B0606020202030204" pitchFamily="34" charset="0"/>
              </a:rPr>
              <a:t>–</a:t>
            </a:r>
            <a:r>
              <a:rPr lang="fr-FR" sz="2400" b="0" dirty="0">
                <a:latin typeface="Arial Narrow" panose="020B0606020202030204" pitchFamily="34" charset="0"/>
              </a:rPr>
              <a:t> P </a:t>
            </a:r>
            <a:r>
              <a:rPr lang="fr-FR" sz="2400" dirty="0">
                <a:latin typeface="Arial Narrow" panose="020B0606020202030204" pitchFamily="34" charset="0"/>
              </a:rPr>
              <a:t>–</a:t>
            </a:r>
            <a:r>
              <a:rPr lang="fr-FR" sz="2400" b="0" dirty="0">
                <a:latin typeface="Arial Narrow" panose="020B0606020202030204" pitchFamily="34" charset="0"/>
              </a:rPr>
              <a:t> O </a:t>
            </a:r>
            <a:r>
              <a:rPr lang="fr-FR" sz="2400" dirty="0">
                <a:latin typeface="Arial Narrow" panose="020B0606020202030204" pitchFamily="34" charset="0"/>
              </a:rPr>
              <a:t>–</a:t>
            </a:r>
            <a:r>
              <a:rPr lang="fr-FR" sz="2400" b="0" dirty="0">
                <a:latin typeface="Arial Narrow" panose="020B0606020202030204" pitchFamily="34" charset="0"/>
              </a:rPr>
              <a:t> CH</a:t>
            </a:r>
            <a:r>
              <a:rPr lang="fr-FR" sz="2400" b="0" baseline="-25000" dirty="0">
                <a:latin typeface="Arial Narrow" panose="020B0606020202030204" pitchFamily="34" charset="0"/>
              </a:rPr>
              <a:t>2</a:t>
            </a:r>
            <a:endParaRPr lang="fr-FR" sz="2400" baseline="-25000" dirty="0">
              <a:latin typeface="Arial Narrow" panose="020B0606020202030204" pitchFamily="34" charset="0"/>
            </a:endParaRPr>
          </a:p>
        </p:txBody>
      </p:sp>
      <p:grpSp>
        <p:nvGrpSpPr>
          <p:cNvPr id="9266" name="Groupe 133"/>
          <p:cNvGrpSpPr>
            <a:grpSpLocks/>
          </p:cNvGrpSpPr>
          <p:nvPr/>
        </p:nvGrpSpPr>
        <p:grpSpPr bwMode="auto">
          <a:xfrm>
            <a:off x="3350469" y="4053932"/>
            <a:ext cx="66675" cy="215900"/>
            <a:chOff x="3727450" y="3991192"/>
            <a:chExt cx="66675" cy="216000"/>
          </a:xfrm>
        </p:grpSpPr>
        <p:sp>
          <p:nvSpPr>
            <p:cNvPr id="9335" name="Line 108"/>
            <p:cNvSpPr>
              <a:spLocks noChangeShapeType="1"/>
            </p:cNvSpPr>
            <p:nvPr/>
          </p:nvSpPr>
          <p:spPr bwMode="auto">
            <a:xfrm flipV="1">
              <a:off x="3794125" y="3991192"/>
              <a:ext cx="0"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336" name="Line 109"/>
            <p:cNvSpPr>
              <a:spLocks noChangeShapeType="1"/>
            </p:cNvSpPr>
            <p:nvPr/>
          </p:nvSpPr>
          <p:spPr bwMode="auto">
            <a:xfrm flipV="1">
              <a:off x="3727450" y="3991192"/>
              <a:ext cx="0"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grpSp>
      <p:sp>
        <p:nvSpPr>
          <p:cNvPr id="9267" name="Rectangle 110"/>
          <p:cNvSpPr>
            <a:spLocks noChangeArrowheads="1"/>
          </p:cNvSpPr>
          <p:nvPr/>
        </p:nvSpPr>
        <p:spPr bwMode="auto">
          <a:xfrm>
            <a:off x="3304431" y="3569745"/>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O</a:t>
            </a:r>
            <a:endParaRPr lang="fr-FR" sz="2400">
              <a:latin typeface="Arial Narrow" panose="020B0606020202030204" pitchFamily="34" charset="0"/>
            </a:endParaRPr>
          </a:p>
        </p:txBody>
      </p:sp>
      <p:sp>
        <p:nvSpPr>
          <p:cNvPr id="9268" name="Line 111"/>
          <p:cNvSpPr>
            <a:spLocks noChangeShapeType="1"/>
          </p:cNvSpPr>
          <p:nvPr/>
        </p:nvSpPr>
        <p:spPr bwMode="auto">
          <a:xfrm flipV="1">
            <a:off x="3369356" y="4564850"/>
            <a:ext cx="1587" cy="180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269" name="Rectangle 113"/>
          <p:cNvSpPr>
            <a:spLocks noChangeArrowheads="1"/>
          </p:cNvSpPr>
          <p:nvPr/>
        </p:nvSpPr>
        <p:spPr bwMode="auto">
          <a:xfrm>
            <a:off x="3261406" y="4696870"/>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O</a:t>
            </a:r>
            <a:endParaRPr lang="fr-FR" sz="2400">
              <a:latin typeface="Arial Narrow" panose="020B0606020202030204" pitchFamily="34" charset="0"/>
            </a:endParaRPr>
          </a:p>
        </p:txBody>
      </p:sp>
      <p:sp>
        <p:nvSpPr>
          <p:cNvPr id="9270" name="Rectangle 120"/>
          <p:cNvSpPr>
            <a:spLocks noChangeArrowheads="1"/>
          </p:cNvSpPr>
          <p:nvPr/>
        </p:nvSpPr>
        <p:spPr bwMode="auto">
          <a:xfrm>
            <a:off x="2097372" y="3804695"/>
            <a:ext cx="22701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1" name="Rectangle 121"/>
          <p:cNvSpPr>
            <a:spLocks noChangeArrowheads="1"/>
          </p:cNvSpPr>
          <p:nvPr/>
        </p:nvSpPr>
        <p:spPr bwMode="auto">
          <a:xfrm>
            <a:off x="2097372" y="3804695"/>
            <a:ext cx="227012"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2" name="Rectangle 124"/>
          <p:cNvSpPr>
            <a:spLocks noChangeArrowheads="1"/>
          </p:cNvSpPr>
          <p:nvPr/>
        </p:nvSpPr>
        <p:spPr bwMode="auto">
          <a:xfrm>
            <a:off x="2657759" y="2863307"/>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3" name="Rectangle 125"/>
          <p:cNvSpPr>
            <a:spLocks noChangeArrowheads="1"/>
          </p:cNvSpPr>
          <p:nvPr/>
        </p:nvSpPr>
        <p:spPr bwMode="auto">
          <a:xfrm>
            <a:off x="2657759" y="2863307"/>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4" name="Rectangle 127"/>
          <p:cNvSpPr>
            <a:spLocks noChangeArrowheads="1"/>
          </p:cNvSpPr>
          <p:nvPr/>
        </p:nvSpPr>
        <p:spPr bwMode="auto">
          <a:xfrm>
            <a:off x="2694272" y="2774302"/>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N</a:t>
            </a:r>
            <a:endParaRPr lang="fr-FR" sz="2400" dirty="0">
              <a:latin typeface="Arial Narrow" panose="020B0606020202030204" pitchFamily="34" charset="0"/>
            </a:endParaRPr>
          </a:p>
        </p:txBody>
      </p:sp>
      <p:sp>
        <p:nvSpPr>
          <p:cNvPr id="9275" name="Rectangle 128"/>
          <p:cNvSpPr>
            <a:spLocks noChangeArrowheads="1"/>
          </p:cNvSpPr>
          <p:nvPr/>
        </p:nvSpPr>
        <p:spPr bwMode="auto">
          <a:xfrm>
            <a:off x="990884" y="2683920"/>
            <a:ext cx="252413"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6" name="Rectangle 129"/>
          <p:cNvSpPr>
            <a:spLocks noChangeArrowheads="1"/>
          </p:cNvSpPr>
          <p:nvPr/>
        </p:nvSpPr>
        <p:spPr bwMode="auto">
          <a:xfrm>
            <a:off x="990884" y="2683920"/>
            <a:ext cx="252413" cy="252412"/>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7" name="Rectangle 131"/>
          <p:cNvSpPr>
            <a:spLocks noChangeArrowheads="1"/>
          </p:cNvSpPr>
          <p:nvPr/>
        </p:nvSpPr>
        <p:spPr bwMode="auto">
          <a:xfrm>
            <a:off x="1005027" y="2622140"/>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N</a:t>
            </a:r>
            <a:endParaRPr lang="fr-FR" sz="2400" dirty="0">
              <a:latin typeface="Arial Narrow" panose="020B0606020202030204" pitchFamily="34" charset="0"/>
            </a:endParaRPr>
          </a:p>
        </p:txBody>
      </p:sp>
      <p:sp>
        <p:nvSpPr>
          <p:cNvPr id="9278" name="Rectangle 132"/>
          <p:cNvSpPr>
            <a:spLocks noChangeArrowheads="1"/>
          </p:cNvSpPr>
          <p:nvPr/>
        </p:nvSpPr>
        <p:spPr bwMode="auto">
          <a:xfrm>
            <a:off x="967072" y="3614195"/>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79" name="Rectangle 133"/>
          <p:cNvSpPr>
            <a:spLocks noChangeArrowheads="1"/>
          </p:cNvSpPr>
          <p:nvPr/>
        </p:nvSpPr>
        <p:spPr bwMode="auto">
          <a:xfrm>
            <a:off x="967072" y="3614195"/>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80" name="Line 136"/>
          <p:cNvSpPr>
            <a:spLocks noChangeShapeType="1"/>
          </p:cNvSpPr>
          <p:nvPr/>
        </p:nvSpPr>
        <p:spPr bwMode="auto">
          <a:xfrm flipV="1">
            <a:off x="1759234" y="3006182"/>
            <a:ext cx="1588" cy="5953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1" name="Line 137"/>
          <p:cNvSpPr>
            <a:spLocks noChangeAspect="1" noChangeShapeType="1"/>
          </p:cNvSpPr>
          <p:nvPr/>
        </p:nvSpPr>
        <p:spPr bwMode="auto">
          <a:xfrm flipH="1" flipV="1">
            <a:off x="2214847" y="2774407"/>
            <a:ext cx="419100" cy="241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2" name="Line 138"/>
          <p:cNvSpPr>
            <a:spLocks noChangeAspect="1" noChangeShapeType="1"/>
          </p:cNvSpPr>
          <p:nvPr/>
        </p:nvSpPr>
        <p:spPr bwMode="auto">
          <a:xfrm flipV="1">
            <a:off x="2287872" y="3558632"/>
            <a:ext cx="417512" cy="241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3" name="Line 139"/>
          <p:cNvSpPr>
            <a:spLocks noChangeShapeType="1"/>
          </p:cNvSpPr>
          <p:nvPr/>
        </p:nvSpPr>
        <p:spPr bwMode="auto">
          <a:xfrm flipH="1">
            <a:off x="865472" y="2952207"/>
            <a:ext cx="285750" cy="387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4" name="Rectangle 142"/>
          <p:cNvSpPr>
            <a:spLocks noChangeArrowheads="1"/>
          </p:cNvSpPr>
          <p:nvPr/>
        </p:nvSpPr>
        <p:spPr bwMode="auto">
          <a:xfrm>
            <a:off x="1514759" y="4339682"/>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85" name="Rectangle 143"/>
          <p:cNvSpPr>
            <a:spLocks noChangeArrowheads="1"/>
          </p:cNvSpPr>
          <p:nvPr/>
        </p:nvSpPr>
        <p:spPr bwMode="auto">
          <a:xfrm>
            <a:off x="1514759" y="4339682"/>
            <a:ext cx="225425" cy="231775"/>
          </a:xfrm>
          <a:prstGeom prst="rect">
            <a:avLst/>
          </a:prstGeom>
          <a:solidFill>
            <a:schemeClr val="bg1"/>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286" name="Line 146"/>
          <p:cNvSpPr>
            <a:spLocks noChangeShapeType="1"/>
          </p:cNvSpPr>
          <p:nvPr/>
        </p:nvSpPr>
        <p:spPr bwMode="auto">
          <a:xfrm flipV="1">
            <a:off x="1943384" y="5071520"/>
            <a:ext cx="1588"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7" name="Line 147"/>
          <p:cNvSpPr>
            <a:spLocks noChangeShapeType="1"/>
          </p:cNvSpPr>
          <p:nvPr/>
        </p:nvSpPr>
        <p:spPr bwMode="auto">
          <a:xfrm flipV="1">
            <a:off x="1306797" y="5071520"/>
            <a:ext cx="1587"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8" name="Line 150"/>
          <p:cNvSpPr>
            <a:spLocks noChangeShapeType="1"/>
          </p:cNvSpPr>
          <p:nvPr/>
        </p:nvSpPr>
        <p:spPr bwMode="auto">
          <a:xfrm flipV="1">
            <a:off x="2175159" y="4566695"/>
            <a:ext cx="0" cy="504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89" name="Line 153"/>
          <p:cNvSpPr>
            <a:spLocks noChangeShapeType="1"/>
          </p:cNvSpPr>
          <p:nvPr/>
        </p:nvSpPr>
        <p:spPr bwMode="auto">
          <a:xfrm flipV="1">
            <a:off x="2216434" y="2244182"/>
            <a:ext cx="1588" cy="4286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90" name="Line 166"/>
          <p:cNvSpPr>
            <a:spLocks noChangeShapeType="1"/>
          </p:cNvSpPr>
          <p:nvPr/>
        </p:nvSpPr>
        <p:spPr bwMode="auto">
          <a:xfrm flipV="1">
            <a:off x="5486201" y="5087395"/>
            <a:ext cx="1588" cy="327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91" name="Line 167"/>
          <p:cNvSpPr>
            <a:spLocks noChangeShapeType="1"/>
          </p:cNvSpPr>
          <p:nvPr/>
        </p:nvSpPr>
        <p:spPr bwMode="auto">
          <a:xfrm flipV="1">
            <a:off x="6122789" y="5087395"/>
            <a:ext cx="1587" cy="327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292" name="Line 172"/>
          <p:cNvSpPr>
            <a:spLocks noChangeShapeType="1"/>
          </p:cNvSpPr>
          <p:nvPr/>
        </p:nvSpPr>
        <p:spPr bwMode="auto">
          <a:xfrm flipV="1">
            <a:off x="5241726" y="4580982"/>
            <a:ext cx="1588" cy="327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grpSp>
        <p:nvGrpSpPr>
          <p:cNvPr id="9293" name="Groupe 132"/>
          <p:cNvGrpSpPr>
            <a:grpSpLocks/>
          </p:cNvGrpSpPr>
          <p:nvPr/>
        </p:nvGrpSpPr>
        <p:grpSpPr bwMode="auto">
          <a:xfrm>
            <a:off x="4265060" y="4036470"/>
            <a:ext cx="68262" cy="215900"/>
            <a:chOff x="4581525" y="3988017"/>
            <a:chExt cx="68263" cy="216000"/>
          </a:xfrm>
        </p:grpSpPr>
        <p:sp>
          <p:nvSpPr>
            <p:cNvPr id="9331" name="Line 82"/>
            <p:cNvSpPr>
              <a:spLocks noChangeShapeType="1"/>
            </p:cNvSpPr>
            <p:nvPr/>
          </p:nvSpPr>
          <p:spPr bwMode="auto">
            <a:xfrm flipV="1">
              <a:off x="4648200" y="3988017"/>
              <a:ext cx="1588"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332" name="Line 83"/>
            <p:cNvSpPr>
              <a:spLocks noChangeShapeType="1"/>
            </p:cNvSpPr>
            <p:nvPr/>
          </p:nvSpPr>
          <p:spPr bwMode="auto">
            <a:xfrm flipV="1">
              <a:off x="4581525" y="3988017"/>
              <a:ext cx="1588"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333" name="Line 176"/>
            <p:cNvSpPr>
              <a:spLocks noChangeShapeType="1"/>
            </p:cNvSpPr>
            <p:nvPr/>
          </p:nvSpPr>
          <p:spPr bwMode="auto">
            <a:xfrm flipV="1">
              <a:off x="4648200" y="3988017"/>
              <a:ext cx="1588"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334" name="Line 177"/>
            <p:cNvSpPr>
              <a:spLocks noChangeShapeType="1"/>
            </p:cNvSpPr>
            <p:nvPr/>
          </p:nvSpPr>
          <p:spPr bwMode="auto">
            <a:xfrm flipV="1">
              <a:off x="4581525" y="3988017"/>
              <a:ext cx="1588"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grpSp>
      <p:sp>
        <p:nvSpPr>
          <p:cNvPr id="9294" name="Line 182"/>
          <p:cNvSpPr>
            <a:spLocks noChangeShapeType="1"/>
          </p:cNvSpPr>
          <p:nvPr/>
        </p:nvSpPr>
        <p:spPr bwMode="auto">
          <a:xfrm flipV="1">
            <a:off x="4281259" y="4546850"/>
            <a:ext cx="1587" cy="21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000">
              <a:latin typeface="Arial Narrow" panose="020B0606020202030204" pitchFamily="34" charset="0"/>
            </a:endParaRPr>
          </a:p>
        </p:txBody>
      </p:sp>
      <p:sp>
        <p:nvSpPr>
          <p:cNvPr id="9302" name="Rectangle 41"/>
          <p:cNvSpPr>
            <a:spLocks noChangeArrowheads="1"/>
          </p:cNvSpPr>
          <p:nvPr/>
        </p:nvSpPr>
        <p:spPr bwMode="auto">
          <a:xfrm>
            <a:off x="971600" y="3542757"/>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N</a:t>
            </a:r>
            <a:endParaRPr lang="fr-FR" sz="2400" dirty="0">
              <a:latin typeface="Arial Narrow" panose="020B0606020202030204" pitchFamily="34" charset="0"/>
            </a:endParaRPr>
          </a:p>
        </p:txBody>
      </p:sp>
      <p:sp>
        <p:nvSpPr>
          <p:cNvPr id="9316" name="Freeform 63"/>
          <p:cNvSpPr>
            <a:spLocks/>
          </p:cNvSpPr>
          <p:nvPr/>
        </p:nvSpPr>
        <p:spPr bwMode="auto">
          <a:xfrm>
            <a:off x="5762426" y="2662007"/>
            <a:ext cx="1124141" cy="1302279"/>
          </a:xfrm>
          <a:custGeom>
            <a:avLst/>
            <a:gdLst>
              <a:gd name="T0" fmla="*/ 0 w 708"/>
              <a:gd name="T1" fmla="*/ 2147483647 h 820"/>
              <a:gd name="T2" fmla="*/ 2147483647 w 708"/>
              <a:gd name="T3" fmla="*/ 2147483647 h 820"/>
              <a:gd name="T4" fmla="*/ 2147483647 w 708"/>
              <a:gd name="T5" fmla="*/ 2147483647 h 820"/>
              <a:gd name="T6" fmla="*/ 2147483647 w 708"/>
              <a:gd name="T7" fmla="*/ 2147483647 h 820"/>
              <a:gd name="T8" fmla="*/ 2147483647 w 708"/>
              <a:gd name="T9" fmla="*/ 0 h 820"/>
              <a:gd name="T10" fmla="*/ 0 w 708"/>
              <a:gd name="T11" fmla="*/ 2147483647 h 820"/>
              <a:gd name="T12" fmla="*/ 0 w 708"/>
              <a:gd name="T13" fmla="*/ 2147483647 h 8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820">
                <a:moveTo>
                  <a:pt x="0" y="615"/>
                </a:moveTo>
                <a:lnTo>
                  <a:pt x="354" y="820"/>
                </a:lnTo>
                <a:lnTo>
                  <a:pt x="708" y="615"/>
                </a:lnTo>
                <a:lnTo>
                  <a:pt x="708" y="205"/>
                </a:lnTo>
                <a:lnTo>
                  <a:pt x="354" y="0"/>
                </a:lnTo>
                <a:lnTo>
                  <a:pt x="0" y="205"/>
                </a:lnTo>
                <a:lnTo>
                  <a:pt x="0" y="615"/>
                </a:lnTo>
                <a:close/>
              </a:path>
            </a:pathLst>
          </a:custGeom>
          <a:noFill/>
          <a:ln w="285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2400">
              <a:latin typeface="Arial Narrow" panose="020B0606020202030204" pitchFamily="34" charset="0"/>
            </a:endParaRPr>
          </a:p>
        </p:txBody>
      </p:sp>
      <p:sp>
        <p:nvSpPr>
          <p:cNvPr id="9317" name="Line 64"/>
          <p:cNvSpPr>
            <a:spLocks noChangeShapeType="1"/>
          </p:cNvSpPr>
          <p:nvPr/>
        </p:nvSpPr>
        <p:spPr bwMode="auto">
          <a:xfrm flipV="1">
            <a:off x="6775423" y="3011400"/>
            <a:ext cx="1588" cy="5955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318" name="Line 65"/>
          <p:cNvSpPr>
            <a:spLocks noChangeShapeType="1"/>
          </p:cNvSpPr>
          <p:nvPr/>
        </p:nvSpPr>
        <p:spPr bwMode="auto">
          <a:xfrm flipV="1">
            <a:off x="5864043" y="2779530"/>
            <a:ext cx="514438" cy="2969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319" name="Line 66"/>
          <p:cNvSpPr>
            <a:spLocks noChangeAspect="1" noChangeShapeType="1"/>
          </p:cNvSpPr>
          <p:nvPr/>
        </p:nvSpPr>
        <p:spPr bwMode="auto">
          <a:xfrm flipH="1" flipV="1">
            <a:off x="5819366" y="3534356"/>
            <a:ext cx="417851" cy="2425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320" name="Line 94"/>
          <p:cNvSpPr>
            <a:spLocks noChangeShapeType="1"/>
          </p:cNvSpPr>
          <p:nvPr/>
        </p:nvSpPr>
        <p:spPr bwMode="auto">
          <a:xfrm flipH="1">
            <a:off x="6894507" y="2743003"/>
            <a:ext cx="406469" cy="235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321" name="Rectangle 95"/>
          <p:cNvSpPr>
            <a:spLocks noChangeArrowheads="1"/>
          </p:cNvSpPr>
          <p:nvPr/>
        </p:nvSpPr>
        <p:spPr bwMode="auto">
          <a:xfrm>
            <a:off x="7315261" y="2523839"/>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C</a:t>
            </a:r>
            <a:endParaRPr lang="fr-FR" sz="2400" dirty="0">
              <a:latin typeface="Arial Narrow" panose="020B0606020202030204" pitchFamily="34" charset="0"/>
            </a:endParaRPr>
          </a:p>
        </p:txBody>
      </p:sp>
      <p:sp>
        <p:nvSpPr>
          <p:cNvPr id="9322" name="Line 96"/>
          <p:cNvSpPr>
            <a:spLocks noChangeShapeType="1"/>
          </p:cNvSpPr>
          <p:nvPr/>
        </p:nvSpPr>
        <p:spPr bwMode="auto">
          <a:xfrm flipV="1">
            <a:off x="7378646" y="2314340"/>
            <a:ext cx="1587" cy="252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n w="28575">
                <a:solidFill>
                  <a:schemeClr val="tx1"/>
                </a:solidFill>
              </a:ln>
              <a:latin typeface="Arial Narrow" panose="020B0606020202030204" pitchFamily="34" charset="0"/>
            </a:endParaRPr>
          </a:p>
        </p:txBody>
      </p:sp>
      <p:sp>
        <p:nvSpPr>
          <p:cNvPr id="9323" name="Line 97"/>
          <p:cNvSpPr>
            <a:spLocks noChangeShapeType="1"/>
          </p:cNvSpPr>
          <p:nvPr/>
        </p:nvSpPr>
        <p:spPr bwMode="auto">
          <a:xfrm flipV="1">
            <a:off x="7437393" y="2314340"/>
            <a:ext cx="1588" cy="252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n w="28575">
                <a:solidFill>
                  <a:schemeClr val="tx1"/>
                </a:solidFill>
              </a:ln>
              <a:latin typeface="Arial Narrow" panose="020B0606020202030204" pitchFamily="34" charset="0"/>
            </a:endParaRPr>
          </a:p>
        </p:txBody>
      </p:sp>
      <p:sp>
        <p:nvSpPr>
          <p:cNvPr id="9324" name="Rectangle 98"/>
          <p:cNvSpPr>
            <a:spLocks noChangeArrowheads="1"/>
          </p:cNvSpPr>
          <p:nvPr/>
        </p:nvSpPr>
        <p:spPr bwMode="auto">
          <a:xfrm>
            <a:off x="7316268" y="2007646"/>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O</a:t>
            </a:r>
            <a:endParaRPr lang="fr-FR" sz="2400" dirty="0">
              <a:latin typeface="Arial Narrow" panose="020B0606020202030204" pitchFamily="34" charset="0"/>
            </a:endParaRPr>
          </a:p>
        </p:txBody>
      </p:sp>
      <p:sp>
        <p:nvSpPr>
          <p:cNvPr id="9325" name="Line 99"/>
          <p:cNvSpPr>
            <a:spLocks noChangeShapeType="1"/>
          </p:cNvSpPr>
          <p:nvPr/>
        </p:nvSpPr>
        <p:spPr bwMode="auto">
          <a:xfrm>
            <a:off x="7496271" y="2779077"/>
            <a:ext cx="309616" cy="1794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2400">
              <a:latin typeface="Arial Narrow" panose="020B0606020202030204" pitchFamily="34" charset="0"/>
            </a:endParaRPr>
          </a:p>
        </p:txBody>
      </p:sp>
      <p:sp>
        <p:nvSpPr>
          <p:cNvPr id="9326" name="Rectangle 100"/>
          <p:cNvSpPr>
            <a:spLocks noChangeArrowheads="1"/>
          </p:cNvSpPr>
          <p:nvPr/>
        </p:nvSpPr>
        <p:spPr bwMode="auto">
          <a:xfrm>
            <a:off x="7824940" y="2809706"/>
            <a:ext cx="365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NH</a:t>
            </a:r>
            <a:endParaRPr lang="fr-FR" sz="2400">
              <a:latin typeface="Arial Narrow" panose="020B0606020202030204" pitchFamily="34" charset="0"/>
            </a:endParaRPr>
          </a:p>
        </p:txBody>
      </p:sp>
      <p:sp>
        <p:nvSpPr>
          <p:cNvPr id="9327" name="Rectangle 101"/>
          <p:cNvSpPr>
            <a:spLocks noChangeArrowheads="1"/>
          </p:cNvSpPr>
          <p:nvPr/>
        </p:nvSpPr>
        <p:spPr bwMode="auto">
          <a:xfrm>
            <a:off x="8176876" y="2929128"/>
            <a:ext cx="1170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b="0" dirty="0">
                <a:latin typeface="Arial Narrow" panose="020B0606020202030204" pitchFamily="34" charset="0"/>
              </a:rPr>
              <a:t>2</a:t>
            </a:r>
            <a:endParaRPr lang="fr-FR" sz="2000" dirty="0">
              <a:latin typeface="Arial Narrow" panose="020B0606020202030204" pitchFamily="34" charset="0"/>
            </a:endParaRPr>
          </a:p>
        </p:txBody>
      </p:sp>
      <p:sp>
        <p:nvSpPr>
          <p:cNvPr id="9328" name="Rectangle 114"/>
          <p:cNvSpPr>
            <a:spLocks noChangeArrowheads="1"/>
          </p:cNvSpPr>
          <p:nvPr/>
        </p:nvSpPr>
        <p:spPr bwMode="auto">
          <a:xfrm>
            <a:off x="6224468" y="3826119"/>
            <a:ext cx="225463" cy="2318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329" name="Rectangle 208"/>
          <p:cNvSpPr>
            <a:spLocks noChangeArrowheads="1"/>
          </p:cNvSpPr>
          <p:nvPr/>
        </p:nvSpPr>
        <p:spPr bwMode="auto">
          <a:xfrm>
            <a:off x="6224468" y="3826119"/>
            <a:ext cx="225463" cy="2318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Arial Narrow" panose="020B0606020202030204" pitchFamily="34" charset="0"/>
            </a:endParaRPr>
          </a:p>
        </p:txBody>
      </p:sp>
      <p:sp>
        <p:nvSpPr>
          <p:cNvPr id="9330" name="Rectangle 115"/>
          <p:cNvSpPr>
            <a:spLocks noChangeArrowheads="1"/>
          </p:cNvSpPr>
          <p:nvPr/>
        </p:nvSpPr>
        <p:spPr bwMode="auto">
          <a:xfrm>
            <a:off x="6257803" y="3705420"/>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N</a:t>
            </a:r>
            <a:endParaRPr lang="fr-FR" sz="2400" dirty="0">
              <a:latin typeface="Arial Narrow" panose="020B0606020202030204" pitchFamily="34" charset="0"/>
            </a:endParaRPr>
          </a:p>
        </p:txBody>
      </p:sp>
      <p:sp>
        <p:nvSpPr>
          <p:cNvPr id="9304" name="Rectangle 29"/>
          <p:cNvSpPr>
            <a:spLocks noChangeArrowheads="1"/>
          </p:cNvSpPr>
          <p:nvPr/>
        </p:nvSpPr>
        <p:spPr bwMode="auto">
          <a:xfrm>
            <a:off x="2103675" y="3766595"/>
            <a:ext cx="182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N</a:t>
            </a:r>
            <a:endParaRPr lang="fr-FR" sz="2400" dirty="0">
              <a:latin typeface="Arial Narrow" panose="020B0606020202030204" pitchFamily="34" charset="0"/>
            </a:endParaRPr>
          </a:p>
        </p:txBody>
      </p:sp>
      <p:sp>
        <p:nvSpPr>
          <p:cNvPr id="9305" name="Rectangle 51"/>
          <p:cNvSpPr>
            <a:spLocks noChangeArrowheads="1"/>
          </p:cNvSpPr>
          <p:nvPr/>
        </p:nvSpPr>
        <p:spPr bwMode="auto">
          <a:xfrm>
            <a:off x="1538861" y="4255554"/>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a:latin typeface="Arial Narrow" panose="020B0606020202030204" pitchFamily="34" charset="0"/>
              </a:rPr>
              <a:t>O</a:t>
            </a:r>
            <a:endParaRPr lang="fr-FR" sz="2400">
              <a:latin typeface="Arial Narrow" panose="020B0606020202030204" pitchFamily="34" charset="0"/>
            </a:endParaRPr>
          </a:p>
        </p:txBody>
      </p:sp>
      <p:sp>
        <p:nvSpPr>
          <p:cNvPr id="9306" name="Rectangle 71"/>
          <p:cNvSpPr>
            <a:spLocks noChangeArrowheads="1"/>
          </p:cNvSpPr>
          <p:nvPr/>
        </p:nvSpPr>
        <p:spPr bwMode="auto">
          <a:xfrm>
            <a:off x="5717399" y="4289460"/>
            <a:ext cx="20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400" b="0" dirty="0">
                <a:latin typeface="Arial Narrow" panose="020B0606020202030204" pitchFamily="34" charset="0"/>
              </a:rPr>
              <a:t>O</a:t>
            </a:r>
            <a:endParaRPr lang="fr-FR" sz="2400" dirty="0">
              <a:latin typeface="Arial Narrow" panose="020B0606020202030204" pitchFamily="34" charset="0"/>
            </a:endParaRPr>
          </a:p>
        </p:txBody>
      </p:sp>
      <p:sp>
        <p:nvSpPr>
          <p:cNvPr id="9310" name="Rectangle 126"/>
          <p:cNvSpPr>
            <a:spLocks noChangeArrowheads="1"/>
          </p:cNvSpPr>
          <p:nvPr/>
        </p:nvSpPr>
        <p:spPr bwMode="auto">
          <a:xfrm>
            <a:off x="5562401" y="1891757"/>
            <a:ext cx="3033713" cy="2235200"/>
          </a:xfrm>
          <a:prstGeom prst="rect">
            <a:avLst/>
          </a:prstGeom>
          <a:noFill/>
          <a:ln w="38100" algn="ctr">
            <a:solidFill>
              <a:srgbClr val="5591D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9312" name="Oval 93"/>
          <p:cNvSpPr>
            <a:spLocks noChangeArrowheads="1"/>
          </p:cNvSpPr>
          <p:nvPr/>
        </p:nvSpPr>
        <p:spPr bwMode="auto">
          <a:xfrm>
            <a:off x="2937556" y="4605416"/>
            <a:ext cx="309562" cy="310663"/>
          </a:xfrm>
          <a:prstGeom prst="ellipse">
            <a:avLst/>
          </a:prstGeom>
          <a:solidFill>
            <a:srgbClr val="FFCCCC"/>
          </a:solidFill>
          <a:ln w="28575" cap="rnd">
            <a:solidFill>
              <a:srgbClr val="FFCCCC"/>
            </a:solidFill>
            <a:round/>
            <a:headEnd/>
            <a:tailEnd/>
          </a:ln>
        </p:spPr>
        <p:txBody>
          <a:bodyPr/>
          <a:lstStyle/>
          <a:p>
            <a:endParaRPr lang="fr-FR" sz="2000">
              <a:latin typeface="Arial Narrow" panose="020B0606020202030204" pitchFamily="34" charset="0"/>
            </a:endParaRPr>
          </a:p>
        </p:txBody>
      </p:sp>
      <p:sp>
        <p:nvSpPr>
          <p:cNvPr id="9313" name="Rectangle 112"/>
          <p:cNvSpPr>
            <a:spLocks noChangeArrowheads="1"/>
          </p:cNvSpPr>
          <p:nvPr/>
        </p:nvSpPr>
        <p:spPr bwMode="auto">
          <a:xfrm>
            <a:off x="3053063" y="4587809"/>
            <a:ext cx="70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b="0" dirty="0">
                <a:latin typeface="Arial Narrow" panose="020B0606020202030204" pitchFamily="34" charset="0"/>
              </a:rPr>
              <a:t>-</a:t>
            </a:r>
            <a:endParaRPr lang="fr-FR" sz="2000" dirty="0">
              <a:latin typeface="Arial Narrow" panose="020B0606020202030204" pitchFamily="34" charset="0"/>
            </a:endParaRPr>
          </a:p>
        </p:txBody>
      </p:sp>
      <p:sp>
        <p:nvSpPr>
          <p:cNvPr id="128" name="Oval 93"/>
          <p:cNvSpPr>
            <a:spLocks noChangeArrowheads="1"/>
          </p:cNvSpPr>
          <p:nvPr/>
        </p:nvSpPr>
        <p:spPr bwMode="auto">
          <a:xfrm>
            <a:off x="3803810" y="4635200"/>
            <a:ext cx="309562" cy="310663"/>
          </a:xfrm>
          <a:prstGeom prst="ellipse">
            <a:avLst/>
          </a:prstGeom>
          <a:solidFill>
            <a:srgbClr val="FFCCCC"/>
          </a:solidFill>
          <a:ln w="28575" cap="rnd">
            <a:solidFill>
              <a:srgbClr val="FFCCCC"/>
            </a:solidFill>
            <a:round/>
            <a:headEnd/>
            <a:tailEnd/>
          </a:ln>
        </p:spPr>
        <p:txBody>
          <a:bodyPr/>
          <a:lstStyle/>
          <a:p>
            <a:endParaRPr lang="fr-FR" sz="2000">
              <a:latin typeface="Arial Narrow" panose="020B0606020202030204" pitchFamily="34" charset="0"/>
            </a:endParaRPr>
          </a:p>
        </p:txBody>
      </p:sp>
      <p:sp>
        <p:nvSpPr>
          <p:cNvPr id="129" name="Rectangle 112"/>
          <p:cNvSpPr>
            <a:spLocks noChangeArrowheads="1"/>
          </p:cNvSpPr>
          <p:nvPr/>
        </p:nvSpPr>
        <p:spPr bwMode="auto">
          <a:xfrm>
            <a:off x="3919317" y="4617593"/>
            <a:ext cx="70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2000" b="0" dirty="0">
                <a:latin typeface="Arial Narrow" panose="020B0606020202030204" pitchFamily="34" charset="0"/>
              </a:rPr>
              <a:t>-</a:t>
            </a:r>
            <a:endParaRPr lang="fr-FR" sz="2000" dirty="0">
              <a:latin typeface="Arial Narrow" panose="020B0606020202030204" pitchFamily="34" charset="0"/>
            </a:endParaRPr>
          </a:p>
        </p:txBody>
      </p:sp>
      <p:sp>
        <p:nvSpPr>
          <p:cNvPr id="116" name="Text Box 79"/>
          <p:cNvSpPr txBox="1">
            <a:spLocks noChangeArrowheads="1"/>
          </p:cNvSpPr>
          <p:nvPr/>
        </p:nvSpPr>
        <p:spPr bwMode="auto">
          <a:xfrm>
            <a:off x="6723987" y="3765860"/>
            <a:ext cx="19703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dirty="0" smtClean="0">
                <a:solidFill>
                  <a:schemeClr val="accent2">
                    <a:lumMod val="75000"/>
                  </a:schemeClr>
                </a:solidFill>
                <a:latin typeface="Arial Narrow" panose="020B0606020202030204" pitchFamily="34" charset="0"/>
              </a:rPr>
              <a:t>Niacine (vit B3)</a:t>
            </a:r>
            <a:endParaRPr lang="fr-FR" sz="1800" dirty="0">
              <a:latin typeface="Arial Narrow" panose="020B0606020202030204" pitchFamily="34" charset="0"/>
            </a:endParaRPr>
          </a:p>
        </p:txBody>
      </p:sp>
      <p:sp>
        <p:nvSpPr>
          <p:cNvPr id="119" name="Rectangle 9"/>
          <p:cNvSpPr>
            <a:spLocks noChangeArrowheads="1"/>
          </p:cNvSpPr>
          <p:nvPr/>
        </p:nvSpPr>
        <p:spPr bwMode="auto">
          <a:xfrm>
            <a:off x="120742" y="18917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2 – Les cofacteurs </a:t>
            </a:r>
            <a:r>
              <a:rPr lang="fr-FR" sz="2400" b="1" dirty="0" smtClean="0">
                <a:solidFill>
                  <a:schemeClr val="accent2">
                    <a:lumMod val="75000"/>
                  </a:schemeClr>
                </a:solidFill>
                <a:latin typeface="Arial Narrow" panose="020B0606020202030204" pitchFamily="34" charset="0"/>
              </a:rPr>
              <a:t>enzymatiques</a:t>
            </a:r>
          </a:p>
          <a:p>
            <a:pPr marL="514350" indent="-514350" algn="just"/>
            <a:r>
              <a:rPr lang="pt-BR" sz="2400" b="1" dirty="0">
                <a:solidFill>
                  <a:schemeClr val="accent2">
                    <a:lumMod val="75000"/>
                  </a:schemeClr>
                </a:solidFill>
                <a:latin typeface="Arial Narrow" panose="020B0606020202030204" pitchFamily="34" charset="0"/>
              </a:rPr>
              <a:t>	B - Nicotinamide Adénine Dinucléotide (NAD</a:t>
            </a:r>
            <a:r>
              <a:rPr lang="pt-BR" sz="2400" b="1" baseline="30000" dirty="0">
                <a:solidFill>
                  <a:schemeClr val="accent2">
                    <a:lumMod val="75000"/>
                  </a:schemeClr>
                </a:solidFill>
                <a:latin typeface="Arial Narrow" panose="020B0606020202030204" pitchFamily="34" charset="0"/>
              </a:rPr>
              <a:t>+</a:t>
            </a:r>
            <a:r>
              <a:rPr lang="pt-BR" sz="2400" b="1" dirty="0">
                <a:solidFill>
                  <a:schemeClr val="accent2">
                    <a:lumMod val="75000"/>
                  </a:schemeClr>
                </a:solidFill>
                <a:latin typeface="Arial Narrow" panose="020B0606020202030204" pitchFamily="34" charset="0"/>
              </a:rPr>
              <a:t>)</a:t>
            </a:r>
          </a:p>
        </p:txBody>
      </p:sp>
      <p:sp>
        <p:nvSpPr>
          <p:cNvPr id="122" name="Triangle isocèle 121"/>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Triangle isocèle 129"/>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33865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circle(in)">
                                      <p:cBhvr>
                                        <p:cTn id="7" dur="2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25"/>
                                        </p:tgtEl>
                                        <p:attrNameLst>
                                          <p:attrName>style.visibility</p:attrName>
                                        </p:attrNameLst>
                                      </p:cBhvr>
                                      <p:to>
                                        <p:strVal val="visible"/>
                                      </p:to>
                                    </p:set>
                                    <p:animEffect transition="in" filter="wipe(down)">
                                      <p:cBhvr>
                                        <p:cTn id="12" dur="500"/>
                                        <p:tgtEl>
                                          <p:spTgt spid="72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wipe(down)">
                                      <p:cBhvr>
                                        <p:cTn id="15" dur="500"/>
                                        <p:tgtEl>
                                          <p:spTgt spid="92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wipe(down)">
                                      <p:cBhvr>
                                        <p:cTn id="18" dur="500"/>
                                        <p:tgtEl>
                                          <p:spTgt spid="92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wipe(down)">
                                      <p:cBhvr>
                                        <p:cTn id="21" dur="500"/>
                                        <p:tgtEl>
                                          <p:spTgt spid="92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223"/>
                                        </p:tgtEl>
                                        <p:attrNameLst>
                                          <p:attrName>style.visibility</p:attrName>
                                        </p:attrNameLst>
                                      </p:cBhvr>
                                      <p:to>
                                        <p:strVal val="visible"/>
                                      </p:to>
                                    </p:set>
                                    <p:animEffect transition="in" filter="wipe(down)">
                                      <p:cBhvr>
                                        <p:cTn id="24" dur="500"/>
                                        <p:tgtEl>
                                          <p:spTgt spid="92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wipe(down)">
                                      <p:cBhvr>
                                        <p:cTn id="27" dur="500"/>
                                        <p:tgtEl>
                                          <p:spTgt spid="92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225"/>
                                        </p:tgtEl>
                                        <p:attrNameLst>
                                          <p:attrName>style.visibility</p:attrName>
                                        </p:attrNameLst>
                                      </p:cBhvr>
                                      <p:to>
                                        <p:strVal val="visible"/>
                                      </p:to>
                                    </p:set>
                                    <p:animEffect transition="in" filter="wipe(down)">
                                      <p:cBhvr>
                                        <p:cTn id="30" dur="500"/>
                                        <p:tgtEl>
                                          <p:spTgt spid="922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226"/>
                                        </p:tgtEl>
                                        <p:attrNameLst>
                                          <p:attrName>style.visibility</p:attrName>
                                        </p:attrNameLst>
                                      </p:cBhvr>
                                      <p:to>
                                        <p:strVal val="visible"/>
                                      </p:to>
                                    </p:set>
                                    <p:animEffect transition="in" filter="wipe(down)">
                                      <p:cBhvr>
                                        <p:cTn id="33" dur="500"/>
                                        <p:tgtEl>
                                          <p:spTgt spid="92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wipe(down)">
                                      <p:cBhvr>
                                        <p:cTn id="36" dur="500"/>
                                        <p:tgtEl>
                                          <p:spTgt spid="92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228"/>
                                        </p:tgtEl>
                                        <p:attrNameLst>
                                          <p:attrName>style.visibility</p:attrName>
                                        </p:attrNameLst>
                                      </p:cBhvr>
                                      <p:to>
                                        <p:strVal val="visible"/>
                                      </p:to>
                                    </p:set>
                                    <p:animEffect transition="in" filter="wipe(down)">
                                      <p:cBhvr>
                                        <p:cTn id="39" dur="500"/>
                                        <p:tgtEl>
                                          <p:spTgt spid="92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229"/>
                                        </p:tgtEl>
                                        <p:attrNameLst>
                                          <p:attrName>style.visibility</p:attrName>
                                        </p:attrNameLst>
                                      </p:cBhvr>
                                      <p:to>
                                        <p:strVal val="visible"/>
                                      </p:to>
                                    </p:set>
                                    <p:animEffect transition="in" filter="wipe(down)">
                                      <p:cBhvr>
                                        <p:cTn id="42" dur="500"/>
                                        <p:tgtEl>
                                          <p:spTgt spid="92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230"/>
                                        </p:tgtEl>
                                        <p:attrNameLst>
                                          <p:attrName>style.visibility</p:attrName>
                                        </p:attrNameLst>
                                      </p:cBhvr>
                                      <p:to>
                                        <p:strVal val="visible"/>
                                      </p:to>
                                    </p:set>
                                    <p:animEffect transition="in" filter="wipe(down)">
                                      <p:cBhvr>
                                        <p:cTn id="45" dur="500"/>
                                        <p:tgtEl>
                                          <p:spTgt spid="92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231"/>
                                        </p:tgtEl>
                                        <p:attrNameLst>
                                          <p:attrName>style.visibility</p:attrName>
                                        </p:attrNameLst>
                                      </p:cBhvr>
                                      <p:to>
                                        <p:strVal val="visible"/>
                                      </p:to>
                                    </p:set>
                                    <p:animEffect transition="in" filter="wipe(down)">
                                      <p:cBhvr>
                                        <p:cTn id="48" dur="500"/>
                                        <p:tgtEl>
                                          <p:spTgt spid="923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232"/>
                                        </p:tgtEl>
                                        <p:attrNameLst>
                                          <p:attrName>style.visibility</p:attrName>
                                        </p:attrNameLst>
                                      </p:cBhvr>
                                      <p:to>
                                        <p:strVal val="visible"/>
                                      </p:to>
                                    </p:set>
                                    <p:animEffect transition="in" filter="wipe(down)">
                                      <p:cBhvr>
                                        <p:cTn id="51" dur="500"/>
                                        <p:tgtEl>
                                          <p:spTgt spid="923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233"/>
                                        </p:tgtEl>
                                        <p:attrNameLst>
                                          <p:attrName>style.visibility</p:attrName>
                                        </p:attrNameLst>
                                      </p:cBhvr>
                                      <p:to>
                                        <p:strVal val="visible"/>
                                      </p:to>
                                    </p:set>
                                    <p:animEffect transition="in" filter="wipe(down)">
                                      <p:cBhvr>
                                        <p:cTn id="54" dur="500"/>
                                        <p:tgtEl>
                                          <p:spTgt spid="92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wipe(down)">
                                      <p:cBhvr>
                                        <p:cTn id="57" dur="500"/>
                                        <p:tgtEl>
                                          <p:spTgt spid="923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235"/>
                                        </p:tgtEl>
                                        <p:attrNameLst>
                                          <p:attrName>style.visibility</p:attrName>
                                        </p:attrNameLst>
                                      </p:cBhvr>
                                      <p:to>
                                        <p:strVal val="visible"/>
                                      </p:to>
                                    </p:set>
                                    <p:animEffect transition="in" filter="wipe(down)">
                                      <p:cBhvr>
                                        <p:cTn id="60" dur="500"/>
                                        <p:tgtEl>
                                          <p:spTgt spid="923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9236"/>
                                        </p:tgtEl>
                                        <p:attrNameLst>
                                          <p:attrName>style.visibility</p:attrName>
                                        </p:attrNameLst>
                                      </p:cBhvr>
                                      <p:to>
                                        <p:strVal val="visible"/>
                                      </p:to>
                                    </p:set>
                                    <p:animEffect transition="in" filter="wipe(down)">
                                      <p:cBhvr>
                                        <p:cTn id="63" dur="500"/>
                                        <p:tgtEl>
                                          <p:spTgt spid="923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9237"/>
                                        </p:tgtEl>
                                        <p:attrNameLst>
                                          <p:attrName>style.visibility</p:attrName>
                                        </p:attrNameLst>
                                      </p:cBhvr>
                                      <p:to>
                                        <p:strVal val="visible"/>
                                      </p:to>
                                    </p:set>
                                    <p:animEffect transition="in" filter="wipe(down)">
                                      <p:cBhvr>
                                        <p:cTn id="66" dur="500"/>
                                        <p:tgtEl>
                                          <p:spTgt spid="92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9238"/>
                                        </p:tgtEl>
                                        <p:attrNameLst>
                                          <p:attrName>style.visibility</p:attrName>
                                        </p:attrNameLst>
                                      </p:cBhvr>
                                      <p:to>
                                        <p:strVal val="visible"/>
                                      </p:to>
                                    </p:set>
                                    <p:animEffect transition="in" filter="wipe(down)">
                                      <p:cBhvr>
                                        <p:cTn id="69" dur="500"/>
                                        <p:tgtEl>
                                          <p:spTgt spid="92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239"/>
                                        </p:tgtEl>
                                        <p:attrNameLst>
                                          <p:attrName>style.visibility</p:attrName>
                                        </p:attrNameLst>
                                      </p:cBhvr>
                                      <p:to>
                                        <p:strVal val="visible"/>
                                      </p:to>
                                    </p:set>
                                    <p:animEffect transition="in" filter="wipe(down)">
                                      <p:cBhvr>
                                        <p:cTn id="72" dur="500"/>
                                        <p:tgtEl>
                                          <p:spTgt spid="92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240"/>
                                        </p:tgtEl>
                                        <p:attrNameLst>
                                          <p:attrName>style.visibility</p:attrName>
                                        </p:attrNameLst>
                                      </p:cBhvr>
                                      <p:to>
                                        <p:strVal val="visible"/>
                                      </p:to>
                                    </p:set>
                                    <p:animEffect transition="in" filter="wipe(down)">
                                      <p:cBhvr>
                                        <p:cTn id="75" dur="500"/>
                                        <p:tgtEl>
                                          <p:spTgt spid="924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9241"/>
                                        </p:tgtEl>
                                        <p:attrNameLst>
                                          <p:attrName>style.visibility</p:attrName>
                                        </p:attrNameLst>
                                      </p:cBhvr>
                                      <p:to>
                                        <p:strVal val="visible"/>
                                      </p:to>
                                    </p:set>
                                    <p:animEffect transition="in" filter="wipe(down)">
                                      <p:cBhvr>
                                        <p:cTn id="78" dur="500"/>
                                        <p:tgtEl>
                                          <p:spTgt spid="92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9242"/>
                                        </p:tgtEl>
                                        <p:attrNameLst>
                                          <p:attrName>style.visibility</p:attrName>
                                        </p:attrNameLst>
                                      </p:cBhvr>
                                      <p:to>
                                        <p:strVal val="visible"/>
                                      </p:to>
                                    </p:set>
                                    <p:animEffect transition="in" filter="wipe(down)">
                                      <p:cBhvr>
                                        <p:cTn id="81" dur="500"/>
                                        <p:tgtEl>
                                          <p:spTgt spid="92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243"/>
                                        </p:tgtEl>
                                        <p:attrNameLst>
                                          <p:attrName>style.visibility</p:attrName>
                                        </p:attrNameLst>
                                      </p:cBhvr>
                                      <p:to>
                                        <p:strVal val="visible"/>
                                      </p:to>
                                    </p:set>
                                    <p:animEffect transition="in" filter="wipe(down)">
                                      <p:cBhvr>
                                        <p:cTn id="84" dur="500"/>
                                        <p:tgtEl>
                                          <p:spTgt spid="924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9244"/>
                                        </p:tgtEl>
                                        <p:attrNameLst>
                                          <p:attrName>style.visibility</p:attrName>
                                        </p:attrNameLst>
                                      </p:cBhvr>
                                      <p:to>
                                        <p:strVal val="visible"/>
                                      </p:to>
                                    </p:set>
                                    <p:animEffect transition="in" filter="wipe(down)">
                                      <p:cBhvr>
                                        <p:cTn id="87" dur="500"/>
                                        <p:tgtEl>
                                          <p:spTgt spid="924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9245"/>
                                        </p:tgtEl>
                                        <p:attrNameLst>
                                          <p:attrName>style.visibility</p:attrName>
                                        </p:attrNameLst>
                                      </p:cBhvr>
                                      <p:to>
                                        <p:strVal val="visible"/>
                                      </p:to>
                                    </p:set>
                                    <p:animEffect transition="in" filter="wipe(down)">
                                      <p:cBhvr>
                                        <p:cTn id="90" dur="500"/>
                                        <p:tgtEl>
                                          <p:spTgt spid="924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9246"/>
                                        </p:tgtEl>
                                        <p:attrNameLst>
                                          <p:attrName>style.visibility</p:attrName>
                                        </p:attrNameLst>
                                      </p:cBhvr>
                                      <p:to>
                                        <p:strVal val="visible"/>
                                      </p:to>
                                    </p:set>
                                    <p:animEffect transition="in" filter="wipe(down)">
                                      <p:cBhvr>
                                        <p:cTn id="93" dur="500"/>
                                        <p:tgtEl>
                                          <p:spTgt spid="924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9247"/>
                                        </p:tgtEl>
                                        <p:attrNameLst>
                                          <p:attrName>style.visibility</p:attrName>
                                        </p:attrNameLst>
                                      </p:cBhvr>
                                      <p:to>
                                        <p:strVal val="visible"/>
                                      </p:to>
                                    </p:set>
                                    <p:animEffect transition="in" filter="wipe(down)">
                                      <p:cBhvr>
                                        <p:cTn id="96" dur="500"/>
                                        <p:tgtEl>
                                          <p:spTgt spid="9247"/>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9248"/>
                                        </p:tgtEl>
                                        <p:attrNameLst>
                                          <p:attrName>style.visibility</p:attrName>
                                        </p:attrNameLst>
                                      </p:cBhvr>
                                      <p:to>
                                        <p:strVal val="visible"/>
                                      </p:to>
                                    </p:set>
                                    <p:animEffect transition="in" filter="wipe(down)">
                                      <p:cBhvr>
                                        <p:cTn id="99" dur="500"/>
                                        <p:tgtEl>
                                          <p:spTgt spid="9248"/>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9249"/>
                                        </p:tgtEl>
                                        <p:attrNameLst>
                                          <p:attrName>style.visibility</p:attrName>
                                        </p:attrNameLst>
                                      </p:cBhvr>
                                      <p:to>
                                        <p:strVal val="visible"/>
                                      </p:to>
                                    </p:set>
                                    <p:animEffect transition="in" filter="wipe(down)">
                                      <p:cBhvr>
                                        <p:cTn id="102" dur="500"/>
                                        <p:tgtEl>
                                          <p:spTgt spid="9249"/>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9250"/>
                                        </p:tgtEl>
                                        <p:attrNameLst>
                                          <p:attrName>style.visibility</p:attrName>
                                        </p:attrNameLst>
                                      </p:cBhvr>
                                      <p:to>
                                        <p:strVal val="visible"/>
                                      </p:to>
                                    </p:set>
                                    <p:animEffect transition="in" filter="wipe(down)">
                                      <p:cBhvr>
                                        <p:cTn id="105" dur="500"/>
                                        <p:tgtEl>
                                          <p:spTgt spid="9250"/>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9251"/>
                                        </p:tgtEl>
                                        <p:attrNameLst>
                                          <p:attrName>style.visibility</p:attrName>
                                        </p:attrNameLst>
                                      </p:cBhvr>
                                      <p:to>
                                        <p:strVal val="visible"/>
                                      </p:to>
                                    </p:set>
                                    <p:animEffect transition="in" filter="wipe(down)">
                                      <p:cBhvr>
                                        <p:cTn id="108" dur="500"/>
                                        <p:tgtEl>
                                          <p:spTgt spid="925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9252"/>
                                        </p:tgtEl>
                                        <p:attrNameLst>
                                          <p:attrName>style.visibility</p:attrName>
                                        </p:attrNameLst>
                                      </p:cBhvr>
                                      <p:to>
                                        <p:strVal val="visible"/>
                                      </p:to>
                                    </p:set>
                                    <p:animEffect transition="in" filter="wipe(down)">
                                      <p:cBhvr>
                                        <p:cTn id="111" dur="500"/>
                                        <p:tgtEl>
                                          <p:spTgt spid="9252"/>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9253"/>
                                        </p:tgtEl>
                                        <p:attrNameLst>
                                          <p:attrName>style.visibility</p:attrName>
                                        </p:attrNameLst>
                                      </p:cBhvr>
                                      <p:to>
                                        <p:strVal val="visible"/>
                                      </p:to>
                                    </p:set>
                                    <p:animEffect transition="in" filter="wipe(down)">
                                      <p:cBhvr>
                                        <p:cTn id="114" dur="500"/>
                                        <p:tgtEl>
                                          <p:spTgt spid="9253"/>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9254"/>
                                        </p:tgtEl>
                                        <p:attrNameLst>
                                          <p:attrName>style.visibility</p:attrName>
                                        </p:attrNameLst>
                                      </p:cBhvr>
                                      <p:to>
                                        <p:strVal val="visible"/>
                                      </p:to>
                                    </p:set>
                                    <p:animEffect transition="in" filter="wipe(down)">
                                      <p:cBhvr>
                                        <p:cTn id="117" dur="500"/>
                                        <p:tgtEl>
                                          <p:spTgt spid="9254"/>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9255"/>
                                        </p:tgtEl>
                                        <p:attrNameLst>
                                          <p:attrName>style.visibility</p:attrName>
                                        </p:attrNameLst>
                                      </p:cBhvr>
                                      <p:to>
                                        <p:strVal val="visible"/>
                                      </p:to>
                                    </p:set>
                                    <p:animEffect transition="in" filter="wipe(down)">
                                      <p:cBhvr>
                                        <p:cTn id="120" dur="500"/>
                                        <p:tgtEl>
                                          <p:spTgt spid="9255"/>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9256"/>
                                        </p:tgtEl>
                                        <p:attrNameLst>
                                          <p:attrName>style.visibility</p:attrName>
                                        </p:attrNameLst>
                                      </p:cBhvr>
                                      <p:to>
                                        <p:strVal val="visible"/>
                                      </p:to>
                                    </p:set>
                                    <p:animEffect transition="in" filter="wipe(down)">
                                      <p:cBhvr>
                                        <p:cTn id="123" dur="500"/>
                                        <p:tgtEl>
                                          <p:spTgt spid="9256"/>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9257"/>
                                        </p:tgtEl>
                                        <p:attrNameLst>
                                          <p:attrName>style.visibility</p:attrName>
                                        </p:attrNameLst>
                                      </p:cBhvr>
                                      <p:to>
                                        <p:strVal val="visible"/>
                                      </p:to>
                                    </p:set>
                                    <p:animEffect transition="in" filter="wipe(down)">
                                      <p:cBhvr>
                                        <p:cTn id="126" dur="500"/>
                                        <p:tgtEl>
                                          <p:spTgt spid="9257"/>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9258"/>
                                        </p:tgtEl>
                                        <p:attrNameLst>
                                          <p:attrName>style.visibility</p:attrName>
                                        </p:attrNameLst>
                                      </p:cBhvr>
                                      <p:to>
                                        <p:strVal val="visible"/>
                                      </p:to>
                                    </p:set>
                                    <p:animEffect transition="in" filter="wipe(down)">
                                      <p:cBhvr>
                                        <p:cTn id="129" dur="500"/>
                                        <p:tgtEl>
                                          <p:spTgt spid="9258"/>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9259"/>
                                        </p:tgtEl>
                                        <p:attrNameLst>
                                          <p:attrName>style.visibility</p:attrName>
                                        </p:attrNameLst>
                                      </p:cBhvr>
                                      <p:to>
                                        <p:strVal val="visible"/>
                                      </p:to>
                                    </p:set>
                                    <p:animEffect transition="in" filter="wipe(down)">
                                      <p:cBhvr>
                                        <p:cTn id="132" dur="500"/>
                                        <p:tgtEl>
                                          <p:spTgt spid="925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9260"/>
                                        </p:tgtEl>
                                        <p:attrNameLst>
                                          <p:attrName>style.visibility</p:attrName>
                                        </p:attrNameLst>
                                      </p:cBhvr>
                                      <p:to>
                                        <p:strVal val="visible"/>
                                      </p:to>
                                    </p:set>
                                    <p:animEffect transition="in" filter="wipe(down)">
                                      <p:cBhvr>
                                        <p:cTn id="135" dur="500"/>
                                        <p:tgtEl>
                                          <p:spTgt spid="926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9261"/>
                                        </p:tgtEl>
                                        <p:attrNameLst>
                                          <p:attrName>style.visibility</p:attrName>
                                        </p:attrNameLst>
                                      </p:cBhvr>
                                      <p:to>
                                        <p:strVal val="visible"/>
                                      </p:to>
                                    </p:set>
                                    <p:animEffect transition="in" filter="wipe(down)">
                                      <p:cBhvr>
                                        <p:cTn id="138" dur="500"/>
                                        <p:tgtEl>
                                          <p:spTgt spid="9261"/>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9262"/>
                                        </p:tgtEl>
                                        <p:attrNameLst>
                                          <p:attrName>style.visibility</p:attrName>
                                        </p:attrNameLst>
                                      </p:cBhvr>
                                      <p:to>
                                        <p:strVal val="visible"/>
                                      </p:to>
                                    </p:set>
                                    <p:animEffect transition="in" filter="wipe(down)">
                                      <p:cBhvr>
                                        <p:cTn id="141" dur="500"/>
                                        <p:tgtEl>
                                          <p:spTgt spid="9262"/>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9263"/>
                                        </p:tgtEl>
                                        <p:attrNameLst>
                                          <p:attrName>style.visibility</p:attrName>
                                        </p:attrNameLst>
                                      </p:cBhvr>
                                      <p:to>
                                        <p:strVal val="visible"/>
                                      </p:to>
                                    </p:set>
                                    <p:animEffect transition="in" filter="wipe(down)">
                                      <p:cBhvr>
                                        <p:cTn id="144" dur="500"/>
                                        <p:tgtEl>
                                          <p:spTgt spid="9263"/>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9264"/>
                                        </p:tgtEl>
                                        <p:attrNameLst>
                                          <p:attrName>style.visibility</p:attrName>
                                        </p:attrNameLst>
                                      </p:cBhvr>
                                      <p:to>
                                        <p:strVal val="visible"/>
                                      </p:to>
                                    </p:set>
                                    <p:animEffect transition="in" filter="wipe(down)">
                                      <p:cBhvr>
                                        <p:cTn id="147" dur="500"/>
                                        <p:tgtEl>
                                          <p:spTgt spid="9264"/>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9265"/>
                                        </p:tgtEl>
                                        <p:attrNameLst>
                                          <p:attrName>style.visibility</p:attrName>
                                        </p:attrNameLst>
                                      </p:cBhvr>
                                      <p:to>
                                        <p:strVal val="visible"/>
                                      </p:to>
                                    </p:set>
                                    <p:animEffect transition="in" filter="wipe(down)">
                                      <p:cBhvr>
                                        <p:cTn id="150" dur="500"/>
                                        <p:tgtEl>
                                          <p:spTgt spid="9265"/>
                                        </p:tgtEl>
                                      </p:cBhvr>
                                    </p:animEffect>
                                  </p:childTnLst>
                                </p:cTn>
                              </p:par>
                              <p:par>
                                <p:cTn id="151" presetID="22" presetClass="entr" presetSubtype="4" fill="hold" nodeType="withEffect">
                                  <p:stCondLst>
                                    <p:cond delay="0"/>
                                  </p:stCondLst>
                                  <p:childTnLst>
                                    <p:set>
                                      <p:cBhvr>
                                        <p:cTn id="152" dur="1" fill="hold">
                                          <p:stCondLst>
                                            <p:cond delay="0"/>
                                          </p:stCondLst>
                                        </p:cTn>
                                        <p:tgtEl>
                                          <p:spTgt spid="9266"/>
                                        </p:tgtEl>
                                        <p:attrNameLst>
                                          <p:attrName>style.visibility</p:attrName>
                                        </p:attrNameLst>
                                      </p:cBhvr>
                                      <p:to>
                                        <p:strVal val="visible"/>
                                      </p:to>
                                    </p:set>
                                    <p:animEffect transition="in" filter="wipe(down)">
                                      <p:cBhvr>
                                        <p:cTn id="153" dur="500"/>
                                        <p:tgtEl>
                                          <p:spTgt spid="9266"/>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9267"/>
                                        </p:tgtEl>
                                        <p:attrNameLst>
                                          <p:attrName>style.visibility</p:attrName>
                                        </p:attrNameLst>
                                      </p:cBhvr>
                                      <p:to>
                                        <p:strVal val="visible"/>
                                      </p:to>
                                    </p:set>
                                    <p:animEffect transition="in" filter="wipe(down)">
                                      <p:cBhvr>
                                        <p:cTn id="156" dur="500"/>
                                        <p:tgtEl>
                                          <p:spTgt spid="9267"/>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9268"/>
                                        </p:tgtEl>
                                        <p:attrNameLst>
                                          <p:attrName>style.visibility</p:attrName>
                                        </p:attrNameLst>
                                      </p:cBhvr>
                                      <p:to>
                                        <p:strVal val="visible"/>
                                      </p:to>
                                    </p:set>
                                    <p:animEffect transition="in" filter="wipe(down)">
                                      <p:cBhvr>
                                        <p:cTn id="159" dur="500"/>
                                        <p:tgtEl>
                                          <p:spTgt spid="9268"/>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9269"/>
                                        </p:tgtEl>
                                        <p:attrNameLst>
                                          <p:attrName>style.visibility</p:attrName>
                                        </p:attrNameLst>
                                      </p:cBhvr>
                                      <p:to>
                                        <p:strVal val="visible"/>
                                      </p:to>
                                    </p:set>
                                    <p:animEffect transition="in" filter="wipe(down)">
                                      <p:cBhvr>
                                        <p:cTn id="162" dur="500"/>
                                        <p:tgtEl>
                                          <p:spTgt spid="9269"/>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9270"/>
                                        </p:tgtEl>
                                        <p:attrNameLst>
                                          <p:attrName>style.visibility</p:attrName>
                                        </p:attrNameLst>
                                      </p:cBhvr>
                                      <p:to>
                                        <p:strVal val="visible"/>
                                      </p:to>
                                    </p:set>
                                    <p:animEffect transition="in" filter="wipe(down)">
                                      <p:cBhvr>
                                        <p:cTn id="165" dur="500"/>
                                        <p:tgtEl>
                                          <p:spTgt spid="9270"/>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9271"/>
                                        </p:tgtEl>
                                        <p:attrNameLst>
                                          <p:attrName>style.visibility</p:attrName>
                                        </p:attrNameLst>
                                      </p:cBhvr>
                                      <p:to>
                                        <p:strVal val="visible"/>
                                      </p:to>
                                    </p:set>
                                    <p:animEffect transition="in" filter="wipe(down)">
                                      <p:cBhvr>
                                        <p:cTn id="168" dur="500"/>
                                        <p:tgtEl>
                                          <p:spTgt spid="9271"/>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9272"/>
                                        </p:tgtEl>
                                        <p:attrNameLst>
                                          <p:attrName>style.visibility</p:attrName>
                                        </p:attrNameLst>
                                      </p:cBhvr>
                                      <p:to>
                                        <p:strVal val="visible"/>
                                      </p:to>
                                    </p:set>
                                    <p:animEffect transition="in" filter="wipe(down)">
                                      <p:cBhvr>
                                        <p:cTn id="171" dur="500"/>
                                        <p:tgtEl>
                                          <p:spTgt spid="9272"/>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9273"/>
                                        </p:tgtEl>
                                        <p:attrNameLst>
                                          <p:attrName>style.visibility</p:attrName>
                                        </p:attrNameLst>
                                      </p:cBhvr>
                                      <p:to>
                                        <p:strVal val="visible"/>
                                      </p:to>
                                    </p:set>
                                    <p:animEffect transition="in" filter="wipe(down)">
                                      <p:cBhvr>
                                        <p:cTn id="174" dur="500"/>
                                        <p:tgtEl>
                                          <p:spTgt spid="9273"/>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9274"/>
                                        </p:tgtEl>
                                        <p:attrNameLst>
                                          <p:attrName>style.visibility</p:attrName>
                                        </p:attrNameLst>
                                      </p:cBhvr>
                                      <p:to>
                                        <p:strVal val="visible"/>
                                      </p:to>
                                    </p:set>
                                    <p:animEffect transition="in" filter="wipe(down)">
                                      <p:cBhvr>
                                        <p:cTn id="177" dur="500"/>
                                        <p:tgtEl>
                                          <p:spTgt spid="9274"/>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9275"/>
                                        </p:tgtEl>
                                        <p:attrNameLst>
                                          <p:attrName>style.visibility</p:attrName>
                                        </p:attrNameLst>
                                      </p:cBhvr>
                                      <p:to>
                                        <p:strVal val="visible"/>
                                      </p:to>
                                    </p:set>
                                    <p:animEffect transition="in" filter="wipe(down)">
                                      <p:cBhvr>
                                        <p:cTn id="180" dur="500"/>
                                        <p:tgtEl>
                                          <p:spTgt spid="9275"/>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9276"/>
                                        </p:tgtEl>
                                        <p:attrNameLst>
                                          <p:attrName>style.visibility</p:attrName>
                                        </p:attrNameLst>
                                      </p:cBhvr>
                                      <p:to>
                                        <p:strVal val="visible"/>
                                      </p:to>
                                    </p:set>
                                    <p:animEffect transition="in" filter="wipe(down)">
                                      <p:cBhvr>
                                        <p:cTn id="183" dur="500"/>
                                        <p:tgtEl>
                                          <p:spTgt spid="9276"/>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9277"/>
                                        </p:tgtEl>
                                        <p:attrNameLst>
                                          <p:attrName>style.visibility</p:attrName>
                                        </p:attrNameLst>
                                      </p:cBhvr>
                                      <p:to>
                                        <p:strVal val="visible"/>
                                      </p:to>
                                    </p:set>
                                    <p:animEffect transition="in" filter="wipe(down)">
                                      <p:cBhvr>
                                        <p:cTn id="186" dur="500"/>
                                        <p:tgtEl>
                                          <p:spTgt spid="9277"/>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9278"/>
                                        </p:tgtEl>
                                        <p:attrNameLst>
                                          <p:attrName>style.visibility</p:attrName>
                                        </p:attrNameLst>
                                      </p:cBhvr>
                                      <p:to>
                                        <p:strVal val="visible"/>
                                      </p:to>
                                    </p:set>
                                    <p:animEffect transition="in" filter="wipe(down)">
                                      <p:cBhvr>
                                        <p:cTn id="189" dur="500"/>
                                        <p:tgtEl>
                                          <p:spTgt spid="9278"/>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9279"/>
                                        </p:tgtEl>
                                        <p:attrNameLst>
                                          <p:attrName>style.visibility</p:attrName>
                                        </p:attrNameLst>
                                      </p:cBhvr>
                                      <p:to>
                                        <p:strVal val="visible"/>
                                      </p:to>
                                    </p:set>
                                    <p:animEffect transition="in" filter="wipe(down)">
                                      <p:cBhvr>
                                        <p:cTn id="192" dur="500"/>
                                        <p:tgtEl>
                                          <p:spTgt spid="9279"/>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9280"/>
                                        </p:tgtEl>
                                        <p:attrNameLst>
                                          <p:attrName>style.visibility</p:attrName>
                                        </p:attrNameLst>
                                      </p:cBhvr>
                                      <p:to>
                                        <p:strVal val="visible"/>
                                      </p:to>
                                    </p:set>
                                    <p:animEffect transition="in" filter="wipe(down)">
                                      <p:cBhvr>
                                        <p:cTn id="195" dur="500"/>
                                        <p:tgtEl>
                                          <p:spTgt spid="9280"/>
                                        </p:tgtEl>
                                      </p:cBhvr>
                                    </p:animEffect>
                                  </p:childTnLst>
                                </p:cTn>
                              </p:par>
                              <p:par>
                                <p:cTn id="196" presetID="22" presetClass="entr" presetSubtype="4" fill="hold" grpId="0" nodeType="withEffect">
                                  <p:stCondLst>
                                    <p:cond delay="0"/>
                                  </p:stCondLst>
                                  <p:childTnLst>
                                    <p:set>
                                      <p:cBhvr>
                                        <p:cTn id="197" dur="1" fill="hold">
                                          <p:stCondLst>
                                            <p:cond delay="0"/>
                                          </p:stCondLst>
                                        </p:cTn>
                                        <p:tgtEl>
                                          <p:spTgt spid="9281"/>
                                        </p:tgtEl>
                                        <p:attrNameLst>
                                          <p:attrName>style.visibility</p:attrName>
                                        </p:attrNameLst>
                                      </p:cBhvr>
                                      <p:to>
                                        <p:strVal val="visible"/>
                                      </p:to>
                                    </p:set>
                                    <p:animEffect transition="in" filter="wipe(down)">
                                      <p:cBhvr>
                                        <p:cTn id="198" dur="500"/>
                                        <p:tgtEl>
                                          <p:spTgt spid="9281"/>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9282"/>
                                        </p:tgtEl>
                                        <p:attrNameLst>
                                          <p:attrName>style.visibility</p:attrName>
                                        </p:attrNameLst>
                                      </p:cBhvr>
                                      <p:to>
                                        <p:strVal val="visible"/>
                                      </p:to>
                                    </p:set>
                                    <p:animEffect transition="in" filter="wipe(down)">
                                      <p:cBhvr>
                                        <p:cTn id="201" dur="500"/>
                                        <p:tgtEl>
                                          <p:spTgt spid="9282"/>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9283"/>
                                        </p:tgtEl>
                                        <p:attrNameLst>
                                          <p:attrName>style.visibility</p:attrName>
                                        </p:attrNameLst>
                                      </p:cBhvr>
                                      <p:to>
                                        <p:strVal val="visible"/>
                                      </p:to>
                                    </p:set>
                                    <p:animEffect transition="in" filter="wipe(down)">
                                      <p:cBhvr>
                                        <p:cTn id="204" dur="500"/>
                                        <p:tgtEl>
                                          <p:spTgt spid="9283"/>
                                        </p:tgtEl>
                                      </p:cBhvr>
                                    </p:animEffect>
                                  </p:childTnLst>
                                </p:cTn>
                              </p:par>
                              <p:par>
                                <p:cTn id="205" presetID="22" presetClass="entr" presetSubtype="4" fill="hold" grpId="0" nodeType="withEffect">
                                  <p:stCondLst>
                                    <p:cond delay="0"/>
                                  </p:stCondLst>
                                  <p:childTnLst>
                                    <p:set>
                                      <p:cBhvr>
                                        <p:cTn id="206" dur="1" fill="hold">
                                          <p:stCondLst>
                                            <p:cond delay="0"/>
                                          </p:stCondLst>
                                        </p:cTn>
                                        <p:tgtEl>
                                          <p:spTgt spid="9284"/>
                                        </p:tgtEl>
                                        <p:attrNameLst>
                                          <p:attrName>style.visibility</p:attrName>
                                        </p:attrNameLst>
                                      </p:cBhvr>
                                      <p:to>
                                        <p:strVal val="visible"/>
                                      </p:to>
                                    </p:set>
                                    <p:animEffect transition="in" filter="wipe(down)">
                                      <p:cBhvr>
                                        <p:cTn id="207" dur="500"/>
                                        <p:tgtEl>
                                          <p:spTgt spid="9284"/>
                                        </p:tgtEl>
                                      </p:cBhvr>
                                    </p:animEffect>
                                  </p:childTnLst>
                                </p:cTn>
                              </p:par>
                              <p:par>
                                <p:cTn id="208" presetID="22" presetClass="entr" presetSubtype="4" fill="hold" grpId="0" nodeType="withEffect">
                                  <p:stCondLst>
                                    <p:cond delay="0"/>
                                  </p:stCondLst>
                                  <p:childTnLst>
                                    <p:set>
                                      <p:cBhvr>
                                        <p:cTn id="209" dur="1" fill="hold">
                                          <p:stCondLst>
                                            <p:cond delay="0"/>
                                          </p:stCondLst>
                                        </p:cTn>
                                        <p:tgtEl>
                                          <p:spTgt spid="9285"/>
                                        </p:tgtEl>
                                        <p:attrNameLst>
                                          <p:attrName>style.visibility</p:attrName>
                                        </p:attrNameLst>
                                      </p:cBhvr>
                                      <p:to>
                                        <p:strVal val="visible"/>
                                      </p:to>
                                    </p:set>
                                    <p:animEffect transition="in" filter="wipe(down)">
                                      <p:cBhvr>
                                        <p:cTn id="210" dur="500"/>
                                        <p:tgtEl>
                                          <p:spTgt spid="9285"/>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9286"/>
                                        </p:tgtEl>
                                        <p:attrNameLst>
                                          <p:attrName>style.visibility</p:attrName>
                                        </p:attrNameLst>
                                      </p:cBhvr>
                                      <p:to>
                                        <p:strVal val="visible"/>
                                      </p:to>
                                    </p:set>
                                    <p:animEffect transition="in" filter="wipe(down)">
                                      <p:cBhvr>
                                        <p:cTn id="213" dur="500"/>
                                        <p:tgtEl>
                                          <p:spTgt spid="9286"/>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9287"/>
                                        </p:tgtEl>
                                        <p:attrNameLst>
                                          <p:attrName>style.visibility</p:attrName>
                                        </p:attrNameLst>
                                      </p:cBhvr>
                                      <p:to>
                                        <p:strVal val="visible"/>
                                      </p:to>
                                    </p:set>
                                    <p:animEffect transition="in" filter="wipe(down)">
                                      <p:cBhvr>
                                        <p:cTn id="216" dur="500"/>
                                        <p:tgtEl>
                                          <p:spTgt spid="9287"/>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9288"/>
                                        </p:tgtEl>
                                        <p:attrNameLst>
                                          <p:attrName>style.visibility</p:attrName>
                                        </p:attrNameLst>
                                      </p:cBhvr>
                                      <p:to>
                                        <p:strVal val="visible"/>
                                      </p:to>
                                    </p:set>
                                    <p:animEffect transition="in" filter="wipe(down)">
                                      <p:cBhvr>
                                        <p:cTn id="219" dur="500"/>
                                        <p:tgtEl>
                                          <p:spTgt spid="9288"/>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9289"/>
                                        </p:tgtEl>
                                        <p:attrNameLst>
                                          <p:attrName>style.visibility</p:attrName>
                                        </p:attrNameLst>
                                      </p:cBhvr>
                                      <p:to>
                                        <p:strVal val="visible"/>
                                      </p:to>
                                    </p:set>
                                    <p:animEffect transition="in" filter="wipe(down)">
                                      <p:cBhvr>
                                        <p:cTn id="222" dur="500"/>
                                        <p:tgtEl>
                                          <p:spTgt spid="9289"/>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9290"/>
                                        </p:tgtEl>
                                        <p:attrNameLst>
                                          <p:attrName>style.visibility</p:attrName>
                                        </p:attrNameLst>
                                      </p:cBhvr>
                                      <p:to>
                                        <p:strVal val="visible"/>
                                      </p:to>
                                    </p:set>
                                    <p:animEffect transition="in" filter="wipe(down)">
                                      <p:cBhvr>
                                        <p:cTn id="225" dur="500"/>
                                        <p:tgtEl>
                                          <p:spTgt spid="9290"/>
                                        </p:tgtEl>
                                      </p:cBhvr>
                                    </p:animEffect>
                                  </p:childTnLst>
                                </p:cTn>
                              </p:par>
                              <p:par>
                                <p:cTn id="226" presetID="22" presetClass="entr" presetSubtype="4" fill="hold" grpId="0" nodeType="withEffect">
                                  <p:stCondLst>
                                    <p:cond delay="0"/>
                                  </p:stCondLst>
                                  <p:childTnLst>
                                    <p:set>
                                      <p:cBhvr>
                                        <p:cTn id="227" dur="1" fill="hold">
                                          <p:stCondLst>
                                            <p:cond delay="0"/>
                                          </p:stCondLst>
                                        </p:cTn>
                                        <p:tgtEl>
                                          <p:spTgt spid="9291"/>
                                        </p:tgtEl>
                                        <p:attrNameLst>
                                          <p:attrName>style.visibility</p:attrName>
                                        </p:attrNameLst>
                                      </p:cBhvr>
                                      <p:to>
                                        <p:strVal val="visible"/>
                                      </p:to>
                                    </p:set>
                                    <p:animEffect transition="in" filter="wipe(down)">
                                      <p:cBhvr>
                                        <p:cTn id="228" dur="500"/>
                                        <p:tgtEl>
                                          <p:spTgt spid="9291"/>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9292"/>
                                        </p:tgtEl>
                                        <p:attrNameLst>
                                          <p:attrName>style.visibility</p:attrName>
                                        </p:attrNameLst>
                                      </p:cBhvr>
                                      <p:to>
                                        <p:strVal val="visible"/>
                                      </p:to>
                                    </p:set>
                                    <p:animEffect transition="in" filter="wipe(down)">
                                      <p:cBhvr>
                                        <p:cTn id="231" dur="500"/>
                                        <p:tgtEl>
                                          <p:spTgt spid="9292"/>
                                        </p:tgtEl>
                                      </p:cBhvr>
                                    </p:animEffect>
                                  </p:childTnLst>
                                </p:cTn>
                              </p:par>
                              <p:par>
                                <p:cTn id="232" presetID="22" presetClass="entr" presetSubtype="4" fill="hold" nodeType="withEffect">
                                  <p:stCondLst>
                                    <p:cond delay="0"/>
                                  </p:stCondLst>
                                  <p:childTnLst>
                                    <p:set>
                                      <p:cBhvr>
                                        <p:cTn id="233" dur="1" fill="hold">
                                          <p:stCondLst>
                                            <p:cond delay="0"/>
                                          </p:stCondLst>
                                        </p:cTn>
                                        <p:tgtEl>
                                          <p:spTgt spid="9293"/>
                                        </p:tgtEl>
                                        <p:attrNameLst>
                                          <p:attrName>style.visibility</p:attrName>
                                        </p:attrNameLst>
                                      </p:cBhvr>
                                      <p:to>
                                        <p:strVal val="visible"/>
                                      </p:to>
                                    </p:set>
                                    <p:animEffect transition="in" filter="wipe(down)">
                                      <p:cBhvr>
                                        <p:cTn id="234" dur="500"/>
                                        <p:tgtEl>
                                          <p:spTgt spid="9293"/>
                                        </p:tgtEl>
                                      </p:cBhvr>
                                    </p:animEffect>
                                  </p:childTnLst>
                                </p:cTn>
                              </p:par>
                              <p:par>
                                <p:cTn id="235" presetID="22" presetClass="entr" presetSubtype="4" fill="hold" grpId="0" nodeType="withEffect">
                                  <p:stCondLst>
                                    <p:cond delay="0"/>
                                  </p:stCondLst>
                                  <p:childTnLst>
                                    <p:set>
                                      <p:cBhvr>
                                        <p:cTn id="236" dur="1" fill="hold">
                                          <p:stCondLst>
                                            <p:cond delay="0"/>
                                          </p:stCondLst>
                                        </p:cTn>
                                        <p:tgtEl>
                                          <p:spTgt spid="9294"/>
                                        </p:tgtEl>
                                        <p:attrNameLst>
                                          <p:attrName>style.visibility</p:attrName>
                                        </p:attrNameLst>
                                      </p:cBhvr>
                                      <p:to>
                                        <p:strVal val="visible"/>
                                      </p:to>
                                    </p:set>
                                    <p:animEffect transition="in" filter="wipe(down)">
                                      <p:cBhvr>
                                        <p:cTn id="237" dur="500"/>
                                        <p:tgtEl>
                                          <p:spTgt spid="9294"/>
                                        </p:tgtEl>
                                      </p:cBhvr>
                                    </p:animEffect>
                                  </p:childTnLst>
                                </p:cTn>
                              </p:par>
                              <p:par>
                                <p:cTn id="238" presetID="22" presetClass="entr" presetSubtype="4" fill="hold" grpId="0" nodeType="withEffect">
                                  <p:stCondLst>
                                    <p:cond delay="0"/>
                                  </p:stCondLst>
                                  <p:childTnLst>
                                    <p:set>
                                      <p:cBhvr>
                                        <p:cTn id="239" dur="1" fill="hold">
                                          <p:stCondLst>
                                            <p:cond delay="0"/>
                                          </p:stCondLst>
                                        </p:cTn>
                                        <p:tgtEl>
                                          <p:spTgt spid="9302"/>
                                        </p:tgtEl>
                                        <p:attrNameLst>
                                          <p:attrName>style.visibility</p:attrName>
                                        </p:attrNameLst>
                                      </p:cBhvr>
                                      <p:to>
                                        <p:strVal val="visible"/>
                                      </p:to>
                                    </p:set>
                                    <p:animEffect transition="in" filter="wipe(down)">
                                      <p:cBhvr>
                                        <p:cTn id="240" dur="500"/>
                                        <p:tgtEl>
                                          <p:spTgt spid="9302"/>
                                        </p:tgtEl>
                                      </p:cBhvr>
                                    </p:animEffect>
                                  </p:childTnLst>
                                </p:cTn>
                              </p:par>
                              <p:par>
                                <p:cTn id="241" presetID="22" presetClass="entr" presetSubtype="4" fill="hold" grpId="0" nodeType="withEffect">
                                  <p:stCondLst>
                                    <p:cond delay="0"/>
                                  </p:stCondLst>
                                  <p:childTnLst>
                                    <p:set>
                                      <p:cBhvr>
                                        <p:cTn id="242" dur="1" fill="hold">
                                          <p:stCondLst>
                                            <p:cond delay="0"/>
                                          </p:stCondLst>
                                        </p:cTn>
                                        <p:tgtEl>
                                          <p:spTgt spid="9316"/>
                                        </p:tgtEl>
                                        <p:attrNameLst>
                                          <p:attrName>style.visibility</p:attrName>
                                        </p:attrNameLst>
                                      </p:cBhvr>
                                      <p:to>
                                        <p:strVal val="visible"/>
                                      </p:to>
                                    </p:set>
                                    <p:animEffect transition="in" filter="wipe(down)">
                                      <p:cBhvr>
                                        <p:cTn id="243" dur="500"/>
                                        <p:tgtEl>
                                          <p:spTgt spid="9316"/>
                                        </p:tgtEl>
                                      </p:cBhvr>
                                    </p:animEffect>
                                  </p:childTnLst>
                                </p:cTn>
                              </p:par>
                              <p:par>
                                <p:cTn id="244" presetID="22" presetClass="entr" presetSubtype="4" fill="hold" grpId="0" nodeType="withEffect">
                                  <p:stCondLst>
                                    <p:cond delay="0"/>
                                  </p:stCondLst>
                                  <p:childTnLst>
                                    <p:set>
                                      <p:cBhvr>
                                        <p:cTn id="245" dur="1" fill="hold">
                                          <p:stCondLst>
                                            <p:cond delay="0"/>
                                          </p:stCondLst>
                                        </p:cTn>
                                        <p:tgtEl>
                                          <p:spTgt spid="9317"/>
                                        </p:tgtEl>
                                        <p:attrNameLst>
                                          <p:attrName>style.visibility</p:attrName>
                                        </p:attrNameLst>
                                      </p:cBhvr>
                                      <p:to>
                                        <p:strVal val="visible"/>
                                      </p:to>
                                    </p:set>
                                    <p:animEffect transition="in" filter="wipe(down)">
                                      <p:cBhvr>
                                        <p:cTn id="246" dur="500"/>
                                        <p:tgtEl>
                                          <p:spTgt spid="9317"/>
                                        </p:tgtEl>
                                      </p:cBhvr>
                                    </p:animEffect>
                                  </p:childTnLst>
                                </p:cTn>
                              </p:par>
                              <p:par>
                                <p:cTn id="247" presetID="22" presetClass="entr" presetSubtype="4" fill="hold" grpId="0" nodeType="withEffect">
                                  <p:stCondLst>
                                    <p:cond delay="0"/>
                                  </p:stCondLst>
                                  <p:childTnLst>
                                    <p:set>
                                      <p:cBhvr>
                                        <p:cTn id="248" dur="1" fill="hold">
                                          <p:stCondLst>
                                            <p:cond delay="0"/>
                                          </p:stCondLst>
                                        </p:cTn>
                                        <p:tgtEl>
                                          <p:spTgt spid="9318"/>
                                        </p:tgtEl>
                                        <p:attrNameLst>
                                          <p:attrName>style.visibility</p:attrName>
                                        </p:attrNameLst>
                                      </p:cBhvr>
                                      <p:to>
                                        <p:strVal val="visible"/>
                                      </p:to>
                                    </p:set>
                                    <p:animEffect transition="in" filter="wipe(down)">
                                      <p:cBhvr>
                                        <p:cTn id="249" dur="500"/>
                                        <p:tgtEl>
                                          <p:spTgt spid="9318"/>
                                        </p:tgtEl>
                                      </p:cBhvr>
                                    </p:animEffect>
                                  </p:childTnLst>
                                </p:cTn>
                              </p:par>
                              <p:par>
                                <p:cTn id="250" presetID="22" presetClass="entr" presetSubtype="4" fill="hold" grpId="0" nodeType="withEffect">
                                  <p:stCondLst>
                                    <p:cond delay="0"/>
                                  </p:stCondLst>
                                  <p:childTnLst>
                                    <p:set>
                                      <p:cBhvr>
                                        <p:cTn id="251" dur="1" fill="hold">
                                          <p:stCondLst>
                                            <p:cond delay="0"/>
                                          </p:stCondLst>
                                        </p:cTn>
                                        <p:tgtEl>
                                          <p:spTgt spid="9319"/>
                                        </p:tgtEl>
                                        <p:attrNameLst>
                                          <p:attrName>style.visibility</p:attrName>
                                        </p:attrNameLst>
                                      </p:cBhvr>
                                      <p:to>
                                        <p:strVal val="visible"/>
                                      </p:to>
                                    </p:set>
                                    <p:animEffect transition="in" filter="wipe(down)">
                                      <p:cBhvr>
                                        <p:cTn id="252" dur="500"/>
                                        <p:tgtEl>
                                          <p:spTgt spid="9319"/>
                                        </p:tgtEl>
                                      </p:cBhvr>
                                    </p:animEffect>
                                  </p:childTnLst>
                                </p:cTn>
                              </p:par>
                              <p:par>
                                <p:cTn id="253" presetID="22" presetClass="entr" presetSubtype="4" fill="hold" grpId="0" nodeType="withEffect">
                                  <p:stCondLst>
                                    <p:cond delay="0"/>
                                  </p:stCondLst>
                                  <p:childTnLst>
                                    <p:set>
                                      <p:cBhvr>
                                        <p:cTn id="254" dur="1" fill="hold">
                                          <p:stCondLst>
                                            <p:cond delay="0"/>
                                          </p:stCondLst>
                                        </p:cTn>
                                        <p:tgtEl>
                                          <p:spTgt spid="9320"/>
                                        </p:tgtEl>
                                        <p:attrNameLst>
                                          <p:attrName>style.visibility</p:attrName>
                                        </p:attrNameLst>
                                      </p:cBhvr>
                                      <p:to>
                                        <p:strVal val="visible"/>
                                      </p:to>
                                    </p:set>
                                    <p:animEffect transition="in" filter="wipe(down)">
                                      <p:cBhvr>
                                        <p:cTn id="255" dur="500"/>
                                        <p:tgtEl>
                                          <p:spTgt spid="9320"/>
                                        </p:tgtEl>
                                      </p:cBhvr>
                                    </p:animEffect>
                                  </p:childTnLst>
                                </p:cTn>
                              </p:par>
                              <p:par>
                                <p:cTn id="256" presetID="22" presetClass="entr" presetSubtype="4" fill="hold" grpId="0" nodeType="withEffect">
                                  <p:stCondLst>
                                    <p:cond delay="0"/>
                                  </p:stCondLst>
                                  <p:childTnLst>
                                    <p:set>
                                      <p:cBhvr>
                                        <p:cTn id="257" dur="1" fill="hold">
                                          <p:stCondLst>
                                            <p:cond delay="0"/>
                                          </p:stCondLst>
                                        </p:cTn>
                                        <p:tgtEl>
                                          <p:spTgt spid="9321"/>
                                        </p:tgtEl>
                                        <p:attrNameLst>
                                          <p:attrName>style.visibility</p:attrName>
                                        </p:attrNameLst>
                                      </p:cBhvr>
                                      <p:to>
                                        <p:strVal val="visible"/>
                                      </p:to>
                                    </p:set>
                                    <p:animEffect transition="in" filter="wipe(down)">
                                      <p:cBhvr>
                                        <p:cTn id="258" dur="500"/>
                                        <p:tgtEl>
                                          <p:spTgt spid="9321"/>
                                        </p:tgtEl>
                                      </p:cBhvr>
                                    </p:animEffect>
                                  </p:childTnLst>
                                </p:cTn>
                              </p:par>
                              <p:par>
                                <p:cTn id="259" presetID="22" presetClass="entr" presetSubtype="4" fill="hold" grpId="0" nodeType="withEffect">
                                  <p:stCondLst>
                                    <p:cond delay="0"/>
                                  </p:stCondLst>
                                  <p:childTnLst>
                                    <p:set>
                                      <p:cBhvr>
                                        <p:cTn id="260" dur="1" fill="hold">
                                          <p:stCondLst>
                                            <p:cond delay="0"/>
                                          </p:stCondLst>
                                        </p:cTn>
                                        <p:tgtEl>
                                          <p:spTgt spid="9322"/>
                                        </p:tgtEl>
                                        <p:attrNameLst>
                                          <p:attrName>style.visibility</p:attrName>
                                        </p:attrNameLst>
                                      </p:cBhvr>
                                      <p:to>
                                        <p:strVal val="visible"/>
                                      </p:to>
                                    </p:set>
                                    <p:animEffect transition="in" filter="wipe(down)">
                                      <p:cBhvr>
                                        <p:cTn id="261" dur="500"/>
                                        <p:tgtEl>
                                          <p:spTgt spid="9322"/>
                                        </p:tgtEl>
                                      </p:cBhvr>
                                    </p:animEffect>
                                  </p:childTnLst>
                                </p:cTn>
                              </p:par>
                              <p:par>
                                <p:cTn id="262" presetID="22" presetClass="entr" presetSubtype="4" fill="hold" grpId="0" nodeType="withEffect">
                                  <p:stCondLst>
                                    <p:cond delay="0"/>
                                  </p:stCondLst>
                                  <p:childTnLst>
                                    <p:set>
                                      <p:cBhvr>
                                        <p:cTn id="263" dur="1" fill="hold">
                                          <p:stCondLst>
                                            <p:cond delay="0"/>
                                          </p:stCondLst>
                                        </p:cTn>
                                        <p:tgtEl>
                                          <p:spTgt spid="9323"/>
                                        </p:tgtEl>
                                        <p:attrNameLst>
                                          <p:attrName>style.visibility</p:attrName>
                                        </p:attrNameLst>
                                      </p:cBhvr>
                                      <p:to>
                                        <p:strVal val="visible"/>
                                      </p:to>
                                    </p:set>
                                    <p:animEffect transition="in" filter="wipe(down)">
                                      <p:cBhvr>
                                        <p:cTn id="264" dur="500"/>
                                        <p:tgtEl>
                                          <p:spTgt spid="9323"/>
                                        </p:tgtEl>
                                      </p:cBhvr>
                                    </p:animEffect>
                                  </p:childTnLst>
                                </p:cTn>
                              </p:par>
                              <p:par>
                                <p:cTn id="265" presetID="22" presetClass="entr" presetSubtype="4" fill="hold" grpId="0" nodeType="withEffect">
                                  <p:stCondLst>
                                    <p:cond delay="0"/>
                                  </p:stCondLst>
                                  <p:childTnLst>
                                    <p:set>
                                      <p:cBhvr>
                                        <p:cTn id="266" dur="1" fill="hold">
                                          <p:stCondLst>
                                            <p:cond delay="0"/>
                                          </p:stCondLst>
                                        </p:cTn>
                                        <p:tgtEl>
                                          <p:spTgt spid="9324"/>
                                        </p:tgtEl>
                                        <p:attrNameLst>
                                          <p:attrName>style.visibility</p:attrName>
                                        </p:attrNameLst>
                                      </p:cBhvr>
                                      <p:to>
                                        <p:strVal val="visible"/>
                                      </p:to>
                                    </p:set>
                                    <p:animEffect transition="in" filter="wipe(down)">
                                      <p:cBhvr>
                                        <p:cTn id="267" dur="500"/>
                                        <p:tgtEl>
                                          <p:spTgt spid="9324"/>
                                        </p:tgtEl>
                                      </p:cBhvr>
                                    </p:animEffect>
                                  </p:childTnLst>
                                </p:cTn>
                              </p:par>
                              <p:par>
                                <p:cTn id="268" presetID="22" presetClass="entr" presetSubtype="4" fill="hold" grpId="0" nodeType="withEffect">
                                  <p:stCondLst>
                                    <p:cond delay="0"/>
                                  </p:stCondLst>
                                  <p:childTnLst>
                                    <p:set>
                                      <p:cBhvr>
                                        <p:cTn id="269" dur="1" fill="hold">
                                          <p:stCondLst>
                                            <p:cond delay="0"/>
                                          </p:stCondLst>
                                        </p:cTn>
                                        <p:tgtEl>
                                          <p:spTgt spid="9325"/>
                                        </p:tgtEl>
                                        <p:attrNameLst>
                                          <p:attrName>style.visibility</p:attrName>
                                        </p:attrNameLst>
                                      </p:cBhvr>
                                      <p:to>
                                        <p:strVal val="visible"/>
                                      </p:to>
                                    </p:set>
                                    <p:animEffect transition="in" filter="wipe(down)">
                                      <p:cBhvr>
                                        <p:cTn id="270" dur="500"/>
                                        <p:tgtEl>
                                          <p:spTgt spid="9325"/>
                                        </p:tgtEl>
                                      </p:cBhvr>
                                    </p:animEffect>
                                  </p:childTnLst>
                                </p:cTn>
                              </p:par>
                              <p:par>
                                <p:cTn id="271" presetID="22" presetClass="entr" presetSubtype="4" fill="hold" grpId="0" nodeType="withEffect">
                                  <p:stCondLst>
                                    <p:cond delay="0"/>
                                  </p:stCondLst>
                                  <p:childTnLst>
                                    <p:set>
                                      <p:cBhvr>
                                        <p:cTn id="272" dur="1" fill="hold">
                                          <p:stCondLst>
                                            <p:cond delay="0"/>
                                          </p:stCondLst>
                                        </p:cTn>
                                        <p:tgtEl>
                                          <p:spTgt spid="9326"/>
                                        </p:tgtEl>
                                        <p:attrNameLst>
                                          <p:attrName>style.visibility</p:attrName>
                                        </p:attrNameLst>
                                      </p:cBhvr>
                                      <p:to>
                                        <p:strVal val="visible"/>
                                      </p:to>
                                    </p:set>
                                    <p:animEffect transition="in" filter="wipe(down)">
                                      <p:cBhvr>
                                        <p:cTn id="273" dur="500"/>
                                        <p:tgtEl>
                                          <p:spTgt spid="9326"/>
                                        </p:tgtEl>
                                      </p:cBhvr>
                                    </p:animEffect>
                                  </p:childTnLst>
                                </p:cTn>
                              </p:par>
                              <p:par>
                                <p:cTn id="274" presetID="22" presetClass="entr" presetSubtype="4" fill="hold" grpId="0" nodeType="withEffect">
                                  <p:stCondLst>
                                    <p:cond delay="0"/>
                                  </p:stCondLst>
                                  <p:childTnLst>
                                    <p:set>
                                      <p:cBhvr>
                                        <p:cTn id="275" dur="1" fill="hold">
                                          <p:stCondLst>
                                            <p:cond delay="0"/>
                                          </p:stCondLst>
                                        </p:cTn>
                                        <p:tgtEl>
                                          <p:spTgt spid="9327"/>
                                        </p:tgtEl>
                                        <p:attrNameLst>
                                          <p:attrName>style.visibility</p:attrName>
                                        </p:attrNameLst>
                                      </p:cBhvr>
                                      <p:to>
                                        <p:strVal val="visible"/>
                                      </p:to>
                                    </p:set>
                                    <p:animEffect transition="in" filter="wipe(down)">
                                      <p:cBhvr>
                                        <p:cTn id="276" dur="500"/>
                                        <p:tgtEl>
                                          <p:spTgt spid="9327"/>
                                        </p:tgtEl>
                                      </p:cBhvr>
                                    </p:animEffect>
                                  </p:childTnLst>
                                </p:cTn>
                              </p:par>
                              <p:par>
                                <p:cTn id="277" presetID="22" presetClass="entr" presetSubtype="4" fill="hold" grpId="0" nodeType="withEffect">
                                  <p:stCondLst>
                                    <p:cond delay="0"/>
                                  </p:stCondLst>
                                  <p:childTnLst>
                                    <p:set>
                                      <p:cBhvr>
                                        <p:cTn id="278" dur="1" fill="hold">
                                          <p:stCondLst>
                                            <p:cond delay="0"/>
                                          </p:stCondLst>
                                        </p:cTn>
                                        <p:tgtEl>
                                          <p:spTgt spid="9328"/>
                                        </p:tgtEl>
                                        <p:attrNameLst>
                                          <p:attrName>style.visibility</p:attrName>
                                        </p:attrNameLst>
                                      </p:cBhvr>
                                      <p:to>
                                        <p:strVal val="visible"/>
                                      </p:to>
                                    </p:set>
                                    <p:animEffect transition="in" filter="wipe(down)">
                                      <p:cBhvr>
                                        <p:cTn id="279" dur="500"/>
                                        <p:tgtEl>
                                          <p:spTgt spid="9328"/>
                                        </p:tgtEl>
                                      </p:cBhvr>
                                    </p:animEffect>
                                  </p:childTnLst>
                                </p:cTn>
                              </p:par>
                              <p:par>
                                <p:cTn id="280" presetID="22" presetClass="entr" presetSubtype="4" fill="hold" grpId="0" nodeType="withEffect">
                                  <p:stCondLst>
                                    <p:cond delay="0"/>
                                  </p:stCondLst>
                                  <p:childTnLst>
                                    <p:set>
                                      <p:cBhvr>
                                        <p:cTn id="281" dur="1" fill="hold">
                                          <p:stCondLst>
                                            <p:cond delay="0"/>
                                          </p:stCondLst>
                                        </p:cTn>
                                        <p:tgtEl>
                                          <p:spTgt spid="9329"/>
                                        </p:tgtEl>
                                        <p:attrNameLst>
                                          <p:attrName>style.visibility</p:attrName>
                                        </p:attrNameLst>
                                      </p:cBhvr>
                                      <p:to>
                                        <p:strVal val="visible"/>
                                      </p:to>
                                    </p:set>
                                    <p:animEffect transition="in" filter="wipe(down)">
                                      <p:cBhvr>
                                        <p:cTn id="282" dur="500"/>
                                        <p:tgtEl>
                                          <p:spTgt spid="9329"/>
                                        </p:tgtEl>
                                      </p:cBhvr>
                                    </p:animEffect>
                                  </p:childTnLst>
                                </p:cTn>
                              </p:par>
                              <p:par>
                                <p:cTn id="283" presetID="22" presetClass="entr" presetSubtype="4" fill="hold" grpId="0" nodeType="withEffect">
                                  <p:stCondLst>
                                    <p:cond delay="0"/>
                                  </p:stCondLst>
                                  <p:childTnLst>
                                    <p:set>
                                      <p:cBhvr>
                                        <p:cTn id="284" dur="1" fill="hold">
                                          <p:stCondLst>
                                            <p:cond delay="0"/>
                                          </p:stCondLst>
                                        </p:cTn>
                                        <p:tgtEl>
                                          <p:spTgt spid="9330"/>
                                        </p:tgtEl>
                                        <p:attrNameLst>
                                          <p:attrName>style.visibility</p:attrName>
                                        </p:attrNameLst>
                                      </p:cBhvr>
                                      <p:to>
                                        <p:strVal val="visible"/>
                                      </p:to>
                                    </p:set>
                                    <p:animEffect transition="in" filter="wipe(down)">
                                      <p:cBhvr>
                                        <p:cTn id="285" dur="500"/>
                                        <p:tgtEl>
                                          <p:spTgt spid="9330"/>
                                        </p:tgtEl>
                                      </p:cBhvr>
                                    </p:animEffect>
                                  </p:childTnLst>
                                </p:cTn>
                              </p:par>
                              <p:par>
                                <p:cTn id="286" presetID="22" presetClass="entr" presetSubtype="4" fill="hold" grpId="0" nodeType="withEffect">
                                  <p:stCondLst>
                                    <p:cond delay="0"/>
                                  </p:stCondLst>
                                  <p:childTnLst>
                                    <p:set>
                                      <p:cBhvr>
                                        <p:cTn id="287" dur="1" fill="hold">
                                          <p:stCondLst>
                                            <p:cond delay="0"/>
                                          </p:stCondLst>
                                        </p:cTn>
                                        <p:tgtEl>
                                          <p:spTgt spid="9304"/>
                                        </p:tgtEl>
                                        <p:attrNameLst>
                                          <p:attrName>style.visibility</p:attrName>
                                        </p:attrNameLst>
                                      </p:cBhvr>
                                      <p:to>
                                        <p:strVal val="visible"/>
                                      </p:to>
                                    </p:set>
                                    <p:animEffect transition="in" filter="wipe(down)">
                                      <p:cBhvr>
                                        <p:cTn id="288" dur="500"/>
                                        <p:tgtEl>
                                          <p:spTgt spid="9304"/>
                                        </p:tgtEl>
                                      </p:cBhvr>
                                    </p:animEffect>
                                  </p:childTnLst>
                                </p:cTn>
                              </p:par>
                              <p:par>
                                <p:cTn id="289" presetID="22" presetClass="entr" presetSubtype="4" fill="hold" grpId="0" nodeType="withEffect">
                                  <p:stCondLst>
                                    <p:cond delay="0"/>
                                  </p:stCondLst>
                                  <p:childTnLst>
                                    <p:set>
                                      <p:cBhvr>
                                        <p:cTn id="290" dur="1" fill="hold">
                                          <p:stCondLst>
                                            <p:cond delay="0"/>
                                          </p:stCondLst>
                                        </p:cTn>
                                        <p:tgtEl>
                                          <p:spTgt spid="9305"/>
                                        </p:tgtEl>
                                        <p:attrNameLst>
                                          <p:attrName>style.visibility</p:attrName>
                                        </p:attrNameLst>
                                      </p:cBhvr>
                                      <p:to>
                                        <p:strVal val="visible"/>
                                      </p:to>
                                    </p:set>
                                    <p:animEffect transition="in" filter="wipe(down)">
                                      <p:cBhvr>
                                        <p:cTn id="291" dur="500"/>
                                        <p:tgtEl>
                                          <p:spTgt spid="9305"/>
                                        </p:tgtEl>
                                      </p:cBhvr>
                                    </p:animEffect>
                                  </p:childTnLst>
                                </p:cTn>
                              </p:par>
                              <p:par>
                                <p:cTn id="292" presetID="22" presetClass="entr" presetSubtype="4" fill="hold" grpId="0" nodeType="withEffect">
                                  <p:stCondLst>
                                    <p:cond delay="0"/>
                                  </p:stCondLst>
                                  <p:childTnLst>
                                    <p:set>
                                      <p:cBhvr>
                                        <p:cTn id="293" dur="1" fill="hold">
                                          <p:stCondLst>
                                            <p:cond delay="0"/>
                                          </p:stCondLst>
                                        </p:cTn>
                                        <p:tgtEl>
                                          <p:spTgt spid="9306"/>
                                        </p:tgtEl>
                                        <p:attrNameLst>
                                          <p:attrName>style.visibility</p:attrName>
                                        </p:attrNameLst>
                                      </p:cBhvr>
                                      <p:to>
                                        <p:strVal val="visible"/>
                                      </p:to>
                                    </p:set>
                                    <p:animEffect transition="in" filter="wipe(down)">
                                      <p:cBhvr>
                                        <p:cTn id="294" dur="500"/>
                                        <p:tgtEl>
                                          <p:spTgt spid="9306"/>
                                        </p:tgtEl>
                                      </p:cBhvr>
                                    </p:animEffect>
                                  </p:childTnLst>
                                </p:cTn>
                              </p:par>
                              <p:par>
                                <p:cTn id="295" presetID="22" presetClass="entr" presetSubtype="4" fill="hold" grpId="0" nodeType="withEffect">
                                  <p:stCondLst>
                                    <p:cond delay="0"/>
                                  </p:stCondLst>
                                  <p:childTnLst>
                                    <p:set>
                                      <p:cBhvr>
                                        <p:cTn id="296" dur="1" fill="hold">
                                          <p:stCondLst>
                                            <p:cond delay="0"/>
                                          </p:stCondLst>
                                        </p:cTn>
                                        <p:tgtEl>
                                          <p:spTgt spid="9310"/>
                                        </p:tgtEl>
                                        <p:attrNameLst>
                                          <p:attrName>style.visibility</p:attrName>
                                        </p:attrNameLst>
                                      </p:cBhvr>
                                      <p:to>
                                        <p:strVal val="visible"/>
                                      </p:to>
                                    </p:set>
                                    <p:animEffect transition="in" filter="wipe(down)">
                                      <p:cBhvr>
                                        <p:cTn id="297" dur="500"/>
                                        <p:tgtEl>
                                          <p:spTgt spid="9310"/>
                                        </p:tgtEl>
                                      </p:cBhvr>
                                    </p:animEffect>
                                  </p:childTnLst>
                                </p:cTn>
                              </p:par>
                              <p:par>
                                <p:cTn id="298" presetID="22" presetClass="entr" presetSubtype="4" fill="hold" grpId="0" nodeType="withEffect">
                                  <p:stCondLst>
                                    <p:cond delay="0"/>
                                  </p:stCondLst>
                                  <p:childTnLst>
                                    <p:set>
                                      <p:cBhvr>
                                        <p:cTn id="299" dur="1" fill="hold">
                                          <p:stCondLst>
                                            <p:cond delay="0"/>
                                          </p:stCondLst>
                                        </p:cTn>
                                        <p:tgtEl>
                                          <p:spTgt spid="9312"/>
                                        </p:tgtEl>
                                        <p:attrNameLst>
                                          <p:attrName>style.visibility</p:attrName>
                                        </p:attrNameLst>
                                      </p:cBhvr>
                                      <p:to>
                                        <p:strVal val="visible"/>
                                      </p:to>
                                    </p:set>
                                    <p:animEffect transition="in" filter="wipe(down)">
                                      <p:cBhvr>
                                        <p:cTn id="300" dur="500"/>
                                        <p:tgtEl>
                                          <p:spTgt spid="9312"/>
                                        </p:tgtEl>
                                      </p:cBhvr>
                                    </p:animEffect>
                                  </p:childTnLst>
                                </p:cTn>
                              </p:par>
                              <p:par>
                                <p:cTn id="301" presetID="22" presetClass="entr" presetSubtype="4" fill="hold" grpId="0" nodeType="withEffect">
                                  <p:stCondLst>
                                    <p:cond delay="0"/>
                                  </p:stCondLst>
                                  <p:childTnLst>
                                    <p:set>
                                      <p:cBhvr>
                                        <p:cTn id="302" dur="1" fill="hold">
                                          <p:stCondLst>
                                            <p:cond delay="0"/>
                                          </p:stCondLst>
                                        </p:cTn>
                                        <p:tgtEl>
                                          <p:spTgt spid="9313"/>
                                        </p:tgtEl>
                                        <p:attrNameLst>
                                          <p:attrName>style.visibility</p:attrName>
                                        </p:attrNameLst>
                                      </p:cBhvr>
                                      <p:to>
                                        <p:strVal val="visible"/>
                                      </p:to>
                                    </p:set>
                                    <p:animEffect transition="in" filter="wipe(down)">
                                      <p:cBhvr>
                                        <p:cTn id="303" dur="500"/>
                                        <p:tgtEl>
                                          <p:spTgt spid="9313"/>
                                        </p:tgtEl>
                                      </p:cBhvr>
                                    </p:animEffect>
                                  </p:childTnLst>
                                </p:cTn>
                              </p:par>
                              <p:par>
                                <p:cTn id="304" presetID="22" presetClass="entr" presetSubtype="4" fill="hold" grpId="0" nodeType="withEffect">
                                  <p:stCondLst>
                                    <p:cond delay="0"/>
                                  </p:stCondLst>
                                  <p:childTnLst>
                                    <p:set>
                                      <p:cBhvr>
                                        <p:cTn id="305" dur="1" fill="hold">
                                          <p:stCondLst>
                                            <p:cond delay="0"/>
                                          </p:stCondLst>
                                        </p:cTn>
                                        <p:tgtEl>
                                          <p:spTgt spid="128"/>
                                        </p:tgtEl>
                                        <p:attrNameLst>
                                          <p:attrName>style.visibility</p:attrName>
                                        </p:attrNameLst>
                                      </p:cBhvr>
                                      <p:to>
                                        <p:strVal val="visible"/>
                                      </p:to>
                                    </p:set>
                                    <p:animEffect transition="in" filter="wipe(down)">
                                      <p:cBhvr>
                                        <p:cTn id="306" dur="500"/>
                                        <p:tgtEl>
                                          <p:spTgt spid="128"/>
                                        </p:tgtEl>
                                      </p:cBhvr>
                                    </p:animEffect>
                                  </p:childTnLst>
                                </p:cTn>
                              </p:par>
                              <p:par>
                                <p:cTn id="307" presetID="22" presetClass="entr" presetSubtype="4" fill="hold" grpId="0" nodeType="withEffect">
                                  <p:stCondLst>
                                    <p:cond delay="0"/>
                                  </p:stCondLst>
                                  <p:childTnLst>
                                    <p:set>
                                      <p:cBhvr>
                                        <p:cTn id="308" dur="1" fill="hold">
                                          <p:stCondLst>
                                            <p:cond delay="0"/>
                                          </p:stCondLst>
                                        </p:cTn>
                                        <p:tgtEl>
                                          <p:spTgt spid="129"/>
                                        </p:tgtEl>
                                        <p:attrNameLst>
                                          <p:attrName>style.visibility</p:attrName>
                                        </p:attrNameLst>
                                      </p:cBhvr>
                                      <p:to>
                                        <p:strVal val="visible"/>
                                      </p:to>
                                    </p:set>
                                    <p:animEffect transition="in" filter="wipe(down)">
                                      <p:cBhvr>
                                        <p:cTn id="309" dur="500"/>
                                        <p:tgtEl>
                                          <p:spTgt spid="129"/>
                                        </p:tgtEl>
                                      </p:cBhvr>
                                    </p:animEffect>
                                  </p:childTnLst>
                                </p:cTn>
                              </p:par>
                              <p:par>
                                <p:cTn id="310" presetID="22" presetClass="entr" presetSubtype="4" fill="hold" grpId="0" nodeType="withEffect">
                                  <p:stCondLst>
                                    <p:cond delay="0"/>
                                  </p:stCondLst>
                                  <p:childTnLst>
                                    <p:set>
                                      <p:cBhvr>
                                        <p:cTn id="311" dur="1" fill="hold">
                                          <p:stCondLst>
                                            <p:cond delay="0"/>
                                          </p:stCondLst>
                                        </p:cTn>
                                        <p:tgtEl>
                                          <p:spTgt spid="116"/>
                                        </p:tgtEl>
                                        <p:attrNameLst>
                                          <p:attrName>style.visibility</p:attrName>
                                        </p:attrNameLst>
                                      </p:cBhvr>
                                      <p:to>
                                        <p:strVal val="visible"/>
                                      </p:to>
                                    </p:set>
                                    <p:animEffect transition="in" filter="wipe(down)">
                                      <p:cBhvr>
                                        <p:cTn id="312" dur="500"/>
                                        <p:tgtEl>
                                          <p:spTgt spid="116"/>
                                        </p:tgtEl>
                                      </p:cBhvr>
                                    </p:animEffect>
                                  </p:childTnLst>
                                </p:cTn>
                              </p:par>
                            </p:childTnLst>
                          </p:cTn>
                        </p:par>
                      </p:childTnLst>
                    </p:cTn>
                  </p:par>
                  <p:par>
                    <p:cTn id="313" fill="hold">
                      <p:stCondLst>
                        <p:cond delay="indefinite"/>
                      </p:stCondLst>
                      <p:childTnLst>
                        <p:par>
                          <p:cTn id="314" fill="hold">
                            <p:stCondLst>
                              <p:cond delay="0"/>
                            </p:stCondLst>
                            <p:childTnLst>
                              <p:par>
                                <p:cTn id="315" presetID="42" presetClass="entr" presetSubtype="0" fill="hold" grpId="0" nodeType="clickEffect">
                                  <p:stCondLst>
                                    <p:cond delay="0"/>
                                  </p:stCondLst>
                                  <p:childTnLst>
                                    <p:set>
                                      <p:cBhvr>
                                        <p:cTn id="316" dur="1" fill="hold">
                                          <p:stCondLst>
                                            <p:cond delay="0"/>
                                          </p:stCondLst>
                                        </p:cTn>
                                        <p:tgtEl>
                                          <p:spTgt spid="9219"/>
                                        </p:tgtEl>
                                        <p:attrNameLst>
                                          <p:attrName>style.visibility</p:attrName>
                                        </p:attrNameLst>
                                      </p:cBhvr>
                                      <p:to>
                                        <p:strVal val="visible"/>
                                      </p:to>
                                    </p:set>
                                    <p:animEffect transition="in" filter="fade">
                                      <p:cBhvr>
                                        <p:cTn id="317" dur="1000"/>
                                        <p:tgtEl>
                                          <p:spTgt spid="9219"/>
                                        </p:tgtEl>
                                      </p:cBhvr>
                                    </p:animEffect>
                                    <p:anim calcmode="lin" valueType="num">
                                      <p:cBhvr>
                                        <p:cTn id="318" dur="1000" fill="hold"/>
                                        <p:tgtEl>
                                          <p:spTgt spid="9219"/>
                                        </p:tgtEl>
                                        <p:attrNameLst>
                                          <p:attrName>ppt_x</p:attrName>
                                        </p:attrNameLst>
                                      </p:cBhvr>
                                      <p:tavLst>
                                        <p:tav tm="0">
                                          <p:val>
                                            <p:strVal val="#ppt_x"/>
                                          </p:val>
                                        </p:tav>
                                        <p:tav tm="100000">
                                          <p:val>
                                            <p:strVal val="#ppt_x"/>
                                          </p:val>
                                        </p:tav>
                                      </p:tavLst>
                                    </p:anim>
                                    <p:anim calcmode="lin" valueType="num">
                                      <p:cBhvr>
                                        <p:cTn id="31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5" grpId="0" animBg="1"/>
      <p:bldP spid="9219" grpId="0"/>
      <p:bldP spid="9220" grpId="0"/>
      <p:bldP spid="9221" grpId="0"/>
      <p:bldP spid="9222" grpId="0" animBg="1"/>
      <p:bldP spid="9223" grpId="0" animBg="1"/>
      <p:bldP spid="9224" grpId="0" animBg="1"/>
      <p:bldP spid="9225" grpId="0" animBg="1"/>
      <p:bldP spid="9226" grpId="0" animBg="1"/>
      <p:bldP spid="9227" grpId="0" animBg="1"/>
      <p:bldP spid="9228" grpId="0" animBg="1"/>
      <p:bldP spid="9229" grpId="0" animBg="1"/>
      <p:bldP spid="9230" grpId="0" animBg="1"/>
      <p:bldP spid="9231" grpId="0" animBg="1"/>
      <p:bldP spid="9232" grpId="0" animBg="1"/>
      <p:bldP spid="9233" grpId="0" animBg="1"/>
      <p:bldP spid="9234" grpId="0" animBg="1"/>
      <p:bldP spid="9235" grpId="0" animBg="1"/>
      <p:bldP spid="9236" grpId="0" animBg="1"/>
      <p:bldP spid="9237" grpId="0" animBg="1"/>
      <p:bldP spid="9238" grpId="0" animBg="1"/>
      <p:bldP spid="9239" grpId="0" animBg="1"/>
      <p:bldP spid="9240" grpId="0" animBg="1"/>
      <p:bldP spid="9241" grpId="0" animBg="1"/>
      <p:bldP spid="9242" grpId="0"/>
      <p:bldP spid="9243" grpId="0"/>
      <p:bldP spid="9244" grpId="0" animBg="1"/>
      <p:bldP spid="9245" grpId="0"/>
      <p:bldP spid="9246" grpId="0"/>
      <p:bldP spid="9247" grpId="0" animBg="1"/>
      <p:bldP spid="9248" grpId="0"/>
      <p:bldP spid="9249" grpId="0"/>
      <p:bldP spid="9250" grpId="0" animBg="1"/>
      <p:bldP spid="9251" grpId="0" animBg="1"/>
      <p:bldP spid="9252" grpId="0" animBg="1"/>
      <p:bldP spid="9253" grpId="0" animBg="1"/>
      <p:bldP spid="9254" grpId="0" animBg="1"/>
      <p:bldP spid="9255" grpId="0"/>
      <p:bldP spid="9256" grpId="0"/>
      <p:bldP spid="9257" grpId="0"/>
      <p:bldP spid="9258" grpId="0"/>
      <p:bldP spid="9259" grpId="0" animBg="1"/>
      <p:bldP spid="9260" grpId="0"/>
      <p:bldP spid="9261" grpId="0"/>
      <p:bldP spid="9262" grpId="0"/>
      <p:bldP spid="9263" grpId="0"/>
      <p:bldP spid="9264" grpId="0"/>
      <p:bldP spid="9265" grpId="0"/>
      <p:bldP spid="9267" grpId="0"/>
      <p:bldP spid="9268" grpId="0" animBg="1"/>
      <p:bldP spid="9269" grpId="0"/>
      <p:bldP spid="9270" grpId="0" animBg="1"/>
      <p:bldP spid="9271" grpId="0" animBg="1"/>
      <p:bldP spid="9272" grpId="0" animBg="1"/>
      <p:bldP spid="9273" grpId="0" animBg="1"/>
      <p:bldP spid="9274" grpId="0"/>
      <p:bldP spid="9275" grpId="0" animBg="1"/>
      <p:bldP spid="9276" grpId="0" animBg="1"/>
      <p:bldP spid="9277" grpId="0"/>
      <p:bldP spid="9278" grpId="0" animBg="1"/>
      <p:bldP spid="9279" grpId="0" animBg="1"/>
      <p:bldP spid="9280" grpId="0" animBg="1"/>
      <p:bldP spid="9281" grpId="0" animBg="1"/>
      <p:bldP spid="9282" grpId="0" animBg="1"/>
      <p:bldP spid="9283" grpId="0" animBg="1"/>
      <p:bldP spid="9284" grpId="0" animBg="1"/>
      <p:bldP spid="9285" grpId="0" animBg="1"/>
      <p:bldP spid="9286" grpId="0" animBg="1"/>
      <p:bldP spid="9287" grpId="0" animBg="1"/>
      <p:bldP spid="9288" grpId="0" animBg="1"/>
      <p:bldP spid="9289" grpId="0" animBg="1"/>
      <p:bldP spid="9290" grpId="0" animBg="1"/>
      <p:bldP spid="9291" grpId="0" animBg="1"/>
      <p:bldP spid="9292" grpId="0" animBg="1"/>
      <p:bldP spid="9294" grpId="0" animBg="1"/>
      <p:bldP spid="9302" grpId="0"/>
      <p:bldP spid="9316" grpId="0" animBg="1"/>
      <p:bldP spid="9317" grpId="0" animBg="1"/>
      <p:bldP spid="9318" grpId="0" animBg="1"/>
      <p:bldP spid="9319" grpId="0" animBg="1"/>
      <p:bldP spid="9320" grpId="0" animBg="1"/>
      <p:bldP spid="9321" grpId="0"/>
      <p:bldP spid="9322" grpId="0" animBg="1"/>
      <p:bldP spid="9323" grpId="0" animBg="1"/>
      <p:bldP spid="9324" grpId="0"/>
      <p:bldP spid="9325" grpId="0" animBg="1"/>
      <p:bldP spid="9326" grpId="0"/>
      <p:bldP spid="9327" grpId="0"/>
      <p:bldP spid="9328" grpId="0" animBg="1"/>
      <p:bldP spid="9329" grpId="0" animBg="1"/>
      <p:bldP spid="9330" grpId="0"/>
      <p:bldP spid="9304" grpId="0"/>
      <p:bldP spid="9305" grpId="0"/>
      <p:bldP spid="9306" grpId="0"/>
      <p:bldP spid="9310" grpId="0" animBg="1"/>
      <p:bldP spid="9312" grpId="0" animBg="1"/>
      <p:bldP spid="9313" grpId="0"/>
      <p:bldP spid="128" grpId="0" animBg="1"/>
      <p:bldP spid="129" grpId="0"/>
      <p:bldP spid="116" grpId="0"/>
      <p:bldP spid="1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12535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453336"/>
          </a:xfrm>
          <a:prstGeom prst="rect">
            <a:avLst/>
          </a:prstGeom>
        </p:spPr>
      </p:pic>
      <p:pic>
        <p:nvPicPr>
          <p:cNvPr id="3" name="Image 2"/>
          <p:cNvPicPr>
            <a:picLocks noChangeAspect="1"/>
          </p:cNvPicPr>
          <p:nvPr/>
        </p:nvPicPr>
        <p:blipFill>
          <a:blip r:embed="rId3"/>
          <a:stretch>
            <a:fillRect/>
          </a:stretch>
        </p:blipFill>
        <p:spPr>
          <a:xfrm>
            <a:off x="0" y="6453336"/>
            <a:ext cx="2438934" cy="355688"/>
          </a:xfrm>
          <a:prstGeom prst="rect">
            <a:avLst/>
          </a:prstGeom>
        </p:spPr>
      </p:pic>
    </p:spTree>
    <p:extLst>
      <p:ext uri="{BB962C8B-B14F-4D97-AF65-F5344CB8AC3E}">
        <p14:creationId xmlns:p14="http://schemas.microsoft.com/office/powerpoint/2010/main" val="2339202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408986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7384"/>
            <a:ext cx="9144000" cy="6858000"/>
          </a:xfrm>
          <a:prstGeom prst="rect">
            <a:avLst/>
          </a:prstGeom>
        </p:spPr>
      </p:pic>
    </p:spTree>
    <p:extLst>
      <p:ext uri="{BB962C8B-B14F-4D97-AF65-F5344CB8AC3E}">
        <p14:creationId xmlns:p14="http://schemas.microsoft.com/office/powerpoint/2010/main" val="2119248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auto">
          <a:xfrm>
            <a:off x="2322513" y="2924219"/>
            <a:ext cx="5212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800" dirty="0">
                <a:solidFill>
                  <a:srgbClr val="FF0000"/>
                </a:solidFill>
                <a:latin typeface="Arial Narrow" panose="020B0606020202030204" pitchFamily="34" charset="0"/>
              </a:rPr>
              <a:t>S</a:t>
            </a:r>
          </a:p>
        </p:txBody>
      </p:sp>
      <p:sp>
        <p:nvSpPr>
          <p:cNvPr id="10243" name="Text Box 14"/>
          <p:cNvSpPr txBox="1">
            <a:spLocks noChangeArrowheads="1"/>
          </p:cNvSpPr>
          <p:nvPr/>
        </p:nvSpPr>
        <p:spPr bwMode="auto">
          <a:xfrm>
            <a:off x="6135688" y="2924219"/>
            <a:ext cx="5212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800" dirty="0">
                <a:solidFill>
                  <a:srgbClr val="00B0F0"/>
                </a:solidFill>
                <a:latin typeface="Arial Narrow" panose="020B0606020202030204" pitchFamily="34" charset="0"/>
              </a:rPr>
              <a:t>P</a:t>
            </a:r>
          </a:p>
        </p:txBody>
      </p:sp>
      <p:sp>
        <p:nvSpPr>
          <p:cNvPr id="2063" name="Line 15"/>
          <p:cNvSpPr>
            <a:spLocks noChangeShapeType="1"/>
          </p:cNvSpPr>
          <p:nvPr/>
        </p:nvSpPr>
        <p:spPr bwMode="auto">
          <a:xfrm>
            <a:off x="3730625" y="3427456"/>
            <a:ext cx="1528763"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a:ln>
                <a:solidFill>
                  <a:sysClr val="windowText" lastClr="000000"/>
                </a:solidFill>
              </a:ln>
              <a:latin typeface="Arial Narrow" panose="020B0606020202030204" pitchFamily="34" charset="0"/>
              <a:cs typeface="Calibri" pitchFamily="34" charset="0"/>
            </a:endParaRPr>
          </a:p>
        </p:txBody>
      </p:sp>
      <p:sp>
        <p:nvSpPr>
          <p:cNvPr id="10245" name="Text Box 16"/>
          <p:cNvSpPr txBox="1">
            <a:spLocks noChangeArrowheads="1"/>
          </p:cNvSpPr>
          <p:nvPr/>
        </p:nvSpPr>
        <p:spPr bwMode="auto">
          <a:xfrm>
            <a:off x="4233863" y="2617831"/>
            <a:ext cx="4651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000" i="1" dirty="0">
                <a:latin typeface="Arial Narrow" panose="020B0606020202030204" pitchFamily="34" charset="0"/>
              </a:rPr>
              <a:t>E</a:t>
            </a:r>
          </a:p>
        </p:txBody>
      </p:sp>
      <p:sp>
        <p:nvSpPr>
          <p:cNvPr id="10253" name="Text Box 4"/>
          <p:cNvSpPr txBox="1">
            <a:spLocks noChangeArrowheads="1"/>
          </p:cNvSpPr>
          <p:nvPr/>
        </p:nvSpPr>
        <p:spPr bwMode="auto">
          <a:xfrm>
            <a:off x="688974" y="4460919"/>
            <a:ext cx="22988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S : substrat</a:t>
            </a:r>
          </a:p>
          <a:p>
            <a:pPr algn="just" eaLnBrk="1" hangingPunct="1"/>
            <a:r>
              <a:rPr lang="fr-FR" sz="2400" b="0" dirty="0">
                <a:latin typeface="Arial Narrow" panose="020B0606020202030204" pitchFamily="34" charset="0"/>
              </a:rPr>
              <a:t>P : produit</a:t>
            </a:r>
          </a:p>
          <a:p>
            <a:pPr algn="just" eaLnBrk="1" hangingPunct="1"/>
            <a:r>
              <a:rPr lang="fr-FR" sz="2400" b="0" dirty="0">
                <a:latin typeface="Arial Narrow" panose="020B0606020202030204" pitchFamily="34" charset="0"/>
              </a:rPr>
              <a:t>E : enzyme</a:t>
            </a:r>
          </a:p>
        </p:txBody>
      </p:sp>
      <p:sp>
        <p:nvSpPr>
          <p:cNvPr id="10254" name="Text Box 4"/>
          <p:cNvSpPr txBox="1">
            <a:spLocks noChangeArrowheads="1"/>
          </p:cNvSpPr>
          <p:nvPr/>
        </p:nvSpPr>
        <p:spPr bwMode="auto">
          <a:xfrm>
            <a:off x="342900" y="1620881"/>
            <a:ext cx="8491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a:latin typeface="Arial Narrow" panose="020B0606020202030204" pitchFamily="34" charset="0"/>
              </a:rPr>
              <a:t>La transformation d’une molécule en une autre catalysée par un ou une enzyme s’écrit ainsi :</a:t>
            </a:r>
          </a:p>
        </p:txBody>
      </p:sp>
      <p:sp>
        <p:nvSpPr>
          <p:cNvPr id="16" name="Rectangle 9"/>
          <p:cNvSpPr>
            <a:spLocks noChangeArrowheads="1"/>
          </p:cNvSpPr>
          <p:nvPr/>
        </p:nvSpPr>
        <p:spPr bwMode="auto">
          <a:xfrm>
            <a:off x="-76994" y="16071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endParaRPr lang="fr-FR" sz="2400" b="1" dirty="0">
              <a:solidFill>
                <a:schemeClr val="accent2">
                  <a:lumMod val="75000"/>
                </a:schemeClr>
              </a:solidFill>
              <a:latin typeface="Arial Narrow" panose="020B0606020202030204" pitchFamily="34" charset="0"/>
            </a:endParaRPr>
          </a:p>
        </p:txBody>
      </p:sp>
      <p:sp>
        <p:nvSpPr>
          <p:cNvPr id="23" name="Triangle isocèle 22"/>
          <p:cNvSpPr/>
          <p:nvPr/>
        </p:nvSpPr>
        <p:spPr>
          <a:xfrm rot="16200000" flipH="1">
            <a:off x="8244080" y="296459"/>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149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additive="base">
                                        <p:cTn id="7" dur="500" fill="hold"/>
                                        <p:tgtEl>
                                          <p:spTgt spid="10254"/>
                                        </p:tgtEl>
                                        <p:attrNameLst>
                                          <p:attrName>ppt_x</p:attrName>
                                        </p:attrNameLst>
                                      </p:cBhvr>
                                      <p:tavLst>
                                        <p:tav tm="0">
                                          <p:val>
                                            <p:strVal val="#ppt_x"/>
                                          </p:val>
                                        </p:tav>
                                        <p:tav tm="100000">
                                          <p:val>
                                            <p:strVal val="#ppt_x"/>
                                          </p:val>
                                        </p:tav>
                                      </p:tavLst>
                                    </p:anim>
                                    <p:anim calcmode="lin" valueType="num">
                                      <p:cBhvr additive="base">
                                        <p:cTn id="8"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1000"/>
                                        <p:tgtEl>
                                          <p:spTgt spid="10242"/>
                                        </p:tgtEl>
                                      </p:cBhvr>
                                    </p:animEffect>
                                    <p:anim calcmode="lin" valueType="num">
                                      <p:cBhvr>
                                        <p:cTn id="14" dur="1000" fill="hold"/>
                                        <p:tgtEl>
                                          <p:spTgt spid="10242"/>
                                        </p:tgtEl>
                                        <p:attrNameLst>
                                          <p:attrName>ppt_x</p:attrName>
                                        </p:attrNameLst>
                                      </p:cBhvr>
                                      <p:tavLst>
                                        <p:tav tm="0">
                                          <p:val>
                                            <p:strVal val="#ppt_x"/>
                                          </p:val>
                                        </p:tav>
                                        <p:tav tm="100000">
                                          <p:val>
                                            <p:strVal val="#ppt_x"/>
                                          </p:val>
                                        </p:tav>
                                      </p:tavLst>
                                    </p:anim>
                                    <p:anim calcmode="lin" valueType="num">
                                      <p:cBhvr>
                                        <p:cTn id="15"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6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245"/>
                                        </p:tgtEl>
                                        <p:attrNameLst>
                                          <p:attrName>style.visibility</p:attrName>
                                        </p:attrNameLst>
                                      </p:cBhvr>
                                      <p:to>
                                        <p:strVal val="visible"/>
                                      </p:to>
                                    </p:set>
                                    <p:animEffect transition="in" filter="fade">
                                      <p:cBhvr>
                                        <p:cTn id="24" dur="1000"/>
                                        <p:tgtEl>
                                          <p:spTgt spid="10245"/>
                                        </p:tgtEl>
                                      </p:cBhvr>
                                    </p:animEffect>
                                    <p:anim calcmode="lin" valueType="num">
                                      <p:cBhvr>
                                        <p:cTn id="25" dur="1000" fill="hold"/>
                                        <p:tgtEl>
                                          <p:spTgt spid="10245"/>
                                        </p:tgtEl>
                                        <p:attrNameLst>
                                          <p:attrName>ppt_x</p:attrName>
                                        </p:attrNameLst>
                                      </p:cBhvr>
                                      <p:tavLst>
                                        <p:tav tm="0">
                                          <p:val>
                                            <p:strVal val="#ppt_x"/>
                                          </p:val>
                                        </p:tav>
                                        <p:tav tm="100000">
                                          <p:val>
                                            <p:strVal val="#ppt_x"/>
                                          </p:val>
                                        </p:tav>
                                      </p:tavLst>
                                    </p:anim>
                                    <p:anim calcmode="lin" valueType="num">
                                      <p:cBhvr>
                                        <p:cTn id="26"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243"/>
                                        </p:tgtEl>
                                        <p:attrNameLst>
                                          <p:attrName>style.visibility</p:attrName>
                                        </p:attrNameLst>
                                      </p:cBhvr>
                                      <p:to>
                                        <p:strVal val="visible"/>
                                      </p:to>
                                    </p:set>
                                    <p:animEffect transition="in" filter="fade">
                                      <p:cBhvr>
                                        <p:cTn id="31" dur="1000"/>
                                        <p:tgtEl>
                                          <p:spTgt spid="10243"/>
                                        </p:tgtEl>
                                      </p:cBhvr>
                                    </p:animEffect>
                                    <p:anim calcmode="lin" valueType="num">
                                      <p:cBhvr>
                                        <p:cTn id="32" dur="1000" fill="hold"/>
                                        <p:tgtEl>
                                          <p:spTgt spid="10243"/>
                                        </p:tgtEl>
                                        <p:attrNameLst>
                                          <p:attrName>ppt_x</p:attrName>
                                        </p:attrNameLst>
                                      </p:cBhvr>
                                      <p:tavLst>
                                        <p:tav tm="0">
                                          <p:val>
                                            <p:strVal val="#ppt_x"/>
                                          </p:val>
                                        </p:tav>
                                        <p:tav tm="100000">
                                          <p:val>
                                            <p:strVal val="#ppt_x"/>
                                          </p:val>
                                        </p:tav>
                                      </p:tavLst>
                                    </p:anim>
                                    <p:anim calcmode="lin" valueType="num">
                                      <p:cBhvr>
                                        <p:cTn id="33"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253"/>
                                        </p:tgtEl>
                                        <p:attrNameLst>
                                          <p:attrName>style.visibility</p:attrName>
                                        </p:attrNameLst>
                                      </p:cBhvr>
                                      <p:to>
                                        <p:strVal val="visible"/>
                                      </p:to>
                                    </p:set>
                                    <p:animEffect transition="in" filter="barn(inVertical)">
                                      <p:cBhvr>
                                        <p:cTn id="38"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2063" grpId="0" animBg="1"/>
      <p:bldP spid="10245" grpId="0"/>
      <p:bldP spid="10253" grpId="0"/>
      <p:bldP spid="102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45"/>
          <p:cNvGrpSpPr>
            <a:grpSpLocks/>
          </p:cNvGrpSpPr>
          <p:nvPr/>
        </p:nvGrpSpPr>
        <p:grpSpPr bwMode="auto">
          <a:xfrm>
            <a:off x="2298700" y="3985766"/>
            <a:ext cx="4716463" cy="1543050"/>
            <a:chOff x="1448" y="2316"/>
            <a:chExt cx="2971" cy="972"/>
          </a:xfrm>
        </p:grpSpPr>
        <p:sp>
          <p:nvSpPr>
            <p:cNvPr id="11289" name="Line 43"/>
            <p:cNvSpPr>
              <a:spLocks noChangeShapeType="1"/>
            </p:cNvSpPr>
            <p:nvPr/>
          </p:nvSpPr>
          <p:spPr bwMode="auto">
            <a:xfrm>
              <a:off x="1472" y="3288"/>
              <a:ext cx="294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1290" name="Line 26"/>
            <p:cNvSpPr>
              <a:spLocks noChangeShapeType="1"/>
            </p:cNvSpPr>
            <p:nvPr/>
          </p:nvSpPr>
          <p:spPr bwMode="auto">
            <a:xfrm>
              <a:off x="1448" y="2316"/>
              <a:ext cx="294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sp>
        <p:nvSpPr>
          <p:cNvPr id="11267" name="Line 3"/>
          <p:cNvSpPr>
            <a:spLocks noChangeShapeType="1"/>
          </p:cNvSpPr>
          <p:nvPr/>
        </p:nvSpPr>
        <p:spPr bwMode="auto">
          <a:xfrm>
            <a:off x="2008188" y="1556792"/>
            <a:ext cx="0" cy="4794919"/>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1268" name="Line 4"/>
          <p:cNvSpPr>
            <a:spLocks noChangeShapeType="1"/>
          </p:cNvSpPr>
          <p:nvPr/>
        </p:nvSpPr>
        <p:spPr bwMode="auto">
          <a:xfrm>
            <a:off x="2009775" y="6349554"/>
            <a:ext cx="53990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1269" name="Text Box 22"/>
          <p:cNvSpPr txBox="1">
            <a:spLocks noChangeArrowheads="1"/>
          </p:cNvSpPr>
          <p:nvPr/>
        </p:nvSpPr>
        <p:spPr bwMode="auto">
          <a:xfrm>
            <a:off x="3184525" y="6351711"/>
            <a:ext cx="3034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2400" dirty="0">
                <a:latin typeface="Arial Narrow" panose="020B0606020202030204" pitchFamily="34" charset="0"/>
              </a:rPr>
              <a:t>Évolution de la réaction</a:t>
            </a:r>
          </a:p>
        </p:txBody>
      </p:sp>
      <p:sp>
        <p:nvSpPr>
          <p:cNvPr id="11270" name="Text Box 23"/>
          <p:cNvSpPr txBox="1">
            <a:spLocks noChangeArrowheads="1"/>
          </p:cNvSpPr>
          <p:nvPr/>
        </p:nvSpPr>
        <p:spPr bwMode="auto">
          <a:xfrm rot="-5400000">
            <a:off x="562769" y="3394422"/>
            <a:ext cx="21288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2400">
                <a:latin typeface="Arial Narrow" panose="020B0606020202030204" pitchFamily="34" charset="0"/>
              </a:rPr>
              <a:t>Énergie libre, G</a:t>
            </a:r>
          </a:p>
        </p:txBody>
      </p:sp>
      <p:sp>
        <p:nvSpPr>
          <p:cNvPr id="11271" name="Line 28"/>
          <p:cNvSpPr>
            <a:spLocks noChangeShapeType="1"/>
          </p:cNvSpPr>
          <p:nvPr/>
        </p:nvSpPr>
        <p:spPr bwMode="auto">
          <a:xfrm>
            <a:off x="2798763" y="3982591"/>
            <a:ext cx="558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1272" name="Line 29"/>
          <p:cNvSpPr>
            <a:spLocks noChangeShapeType="1"/>
          </p:cNvSpPr>
          <p:nvPr/>
        </p:nvSpPr>
        <p:spPr bwMode="auto">
          <a:xfrm>
            <a:off x="6315075" y="5525641"/>
            <a:ext cx="558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1273" name="Text Box 32"/>
          <p:cNvSpPr txBox="1">
            <a:spLocks noChangeArrowheads="1"/>
          </p:cNvSpPr>
          <p:nvPr/>
        </p:nvSpPr>
        <p:spPr bwMode="auto">
          <a:xfrm>
            <a:off x="2330450" y="4047679"/>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a:latin typeface="Arial Narrow" panose="020B0606020202030204" pitchFamily="34" charset="0"/>
              </a:rPr>
              <a:t>Énergie libre de R</a:t>
            </a:r>
          </a:p>
        </p:txBody>
      </p:sp>
      <p:sp>
        <p:nvSpPr>
          <p:cNvPr id="11274" name="Text Box 33"/>
          <p:cNvSpPr txBox="1">
            <a:spLocks noChangeArrowheads="1"/>
          </p:cNvSpPr>
          <p:nvPr/>
        </p:nvSpPr>
        <p:spPr bwMode="auto">
          <a:xfrm>
            <a:off x="5843588" y="5606604"/>
            <a:ext cx="1501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a:latin typeface="Arial Narrow" panose="020B0606020202030204" pitchFamily="34" charset="0"/>
              </a:rPr>
              <a:t>Énergie libre de P</a:t>
            </a:r>
          </a:p>
        </p:txBody>
      </p:sp>
      <p:sp>
        <p:nvSpPr>
          <p:cNvPr id="11275" name="Line 42"/>
          <p:cNvSpPr>
            <a:spLocks noChangeShapeType="1"/>
          </p:cNvSpPr>
          <p:nvPr/>
        </p:nvSpPr>
        <p:spPr bwMode="auto">
          <a:xfrm flipH="1" flipV="1">
            <a:off x="4837113" y="4042916"/>
            <a:ext cx="0" cy="1463675"/>
          </a:xfrm>
          <a:prstGeom prst="line">
            <a:avLst/>
          </a:prstGeom>
          <a:noFill/>
          <a:ln w="381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9228" name="Text Box 44"/>
          <p:cNvSpPr txBox="1">
            <a:spLocks noChangeArrowheads="1"/>
          </p:cNvSpPr>
          <p:nvPr/>
        </p:nvSpPr>
        <p:spPr bwMode="auto">
          <a:xfrm>
            <a:off x="4883150" y="4153300"/>
            <a:ext cx="2863850" cy="1230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defRPr/>
            </a:pPr>
            <a:r>
              <a:rPr lang="fr-FR" sz="2000" dirty="0" smtClean="0">
                <a:solidFill>
                  <a:schemeClr val="bg1">
                    <a:lumMod val="50000"/>
                  </a:schemeClr>
                </a:solidFill>
                <a:latin typeface="Symbol" panose="05050102010706020507" pitchFamily="18" charset="2"/>
                <a:cs typeface="Calibri" pitchFamily="34" charset="0"/>
              </a:rPr>
              <a:t>D</a:t>
            </a:r>
            <a:r>
              <a:rPr lang="fr-FR" sz="2000" dirty="0" smtClean="0">
                <a:solidFill>
                  <a:schemeClr val="bg1">
                    <a:lumMod val="50000"/>
                  </a:schemeClr>
                </a:solidFill>
                <a:latin typeface="Arial Narrow" panose="020B0606020202030204" pitchFamily="34" charset="0"/>
                <a:cs typeface="Calibri" pitchFamily="34" charset="0"/>
              </a:rPr>
              <a:t>G &lt; 0</a:t>
            </a:r>
            <a:endParaRPr lang="fr-FR" sz="2000" dirty="0">
              <a:solidFill>
                <a:schemeClr val="bg1">
                  <a:lumMod val="50000"/>
                </a:schemeClr>
              </a:solidFill>
              <a:latin typeface="Arial Narrow" panose="020B0606020202030204" pitchFamily="34" charset="0"/>
              <a:cs typeface="Calibri" pitchFamily="34" charset="0"/>
            </a:endParaRPr>
          </a:p>
          <a:p>
            <a:pPr algn="ctr">
              <a:defRPr/>
            </a:pPr>
            <a:r>
              <a:rPr lang="fr-FR" sz="1800" dirty="0">
                <a:solidFill>
                  <a:schemeClr val="bg1">
                    <a:lumMod val="50000"/>
                  </a:schemeClr>
                </a:solidFill>
                <a:latin typeface="Arial Narrow" panose="020B0606020202030204" pitchFamily="34" charset="0"/>
                <a:cs typeface="Calibri" pitchFamily="34" charset="0"/>
              </a:rPr>
              <a:t>d’où réaction </a:t>
            </a:r>
            <a:r>
              <a:rPr lang="fr-FR" sz="1800" dirty="0" smtClean="0">
                <a:solidFill>
                  <a:schemeClr val="bg1">
                    <a:lumMod val="50000"/>
                  </a:schemeClr>
                </a:solidFill>
                <a:latin typeface="Arial Narrow" panose="020B0606020202030204" pitchFamily="34" charset="0"/>
                <a:cs typeface="Calibri" pitchFamily="34" charset="0"/>
              </a:rPr>
              <a:t>R </a:t>
            </a:r>
            <a:r>
              <a:rPr lang="fr-FR" sz="1800" dirty="0" smtClean="0">
                <a:solidFill>
                  <a:schemeClr val="bg1">
                    <a:lumMod val="50000"/>
                  </a:schemeClr>
                </a:solidFill>
                <a:latin typeface="Arial Narrow" panose="020B0606020202030204" pitchFamily="34" charset="0"/>
                <a:cs typeface="Calibri" pitchFamily="34" charset="0"/>
                <a:sym typeface="Wingdings" pitchFamily="2" charset="2"/>
              </a:rPr>
              <a:t> P thermodynamiquement </a:t>
            </a:r>
            <a:r>
              <a:rPr lang="fr-FR" sz="1800" dirty="0" smtClean="0">
                <a:solidFill>
                  <a:schemeClr val="bg1">
                    <a:lumMod val="50000"/>
                  </a:schemeClr>
                </a:solidFill>
                <a:latin typeface="Arial Narrow" panose="020B0606020202030204" pitchFamily="34" charset="0"/>
                <a:cs typeface="Calibri" pitchFamily="34" charset="0"/>
              </a:rPr>
              <a:t>possible</a:t>
            </a:r>
            <a:endParaRPr lang="fr-FR" sz="1800" dirty="0">
              <a:solidFill>
                <a:schemeClr val="bg1">
                  <a:lumMod val="50000"/>
                </a:schemeClr>
              </a:solidFill>
              <a:latin typeface="Arial Narrow" panose="020B0606020202030204" pitchFamily="34" charset="0"/>
              <a:cs typeface="Calibri" pitchFamily="34" charset="0"/>
            </a:endParaRPr>
          </a:p>
        </p:txBody>
      </p:sp>
      <p:grpSp>
        <p:nvGrpSpPr>
          <p:cNvPr id="11277" name="Group 52"/>
          <p:cNvGrpSpPr>
            <a:grpSpLocks/>
          </p:cNvGrpSpPr>
          <p:nvPr/>
        </p:nvGrpSpPr>
        <p:grpSpPr bwMode="auto">
          <a:xfrm>
            <a:off x="3338513" y="1950665"/>
            <a:ext cx="3497262" cy="830263"/>
            <a:chOff x="1514" y="810"/>
            <a:chExt cx="2203" cy="523"/>
          </a:xfrm>
        </p:grpSpPr>
        <p:sp>
          <p:nvSpPr>
            <p:cNvPr id="11286" name="Text Box 48"/>
            <p:cNvSpPr txBox="1">
              <a:spLocks noChangeArrowheads="1"/>
            </p:cNvSpPr>
            <p:nvPr/>
          </p:nvSpPr>
          <p:spPr bwMode="auto">
            <a:xfrm>
              <a:off x="1514" y="810"/>
              <a:ext cx="78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800">
                  <a:latin typeface="Arial Narrow" panose="020B0606020202030204" pitchFamily="34" charset="0"/>
                </a:rPr>
                <a:t>R</a:t>
              </a:r>
              <a:r>
                <a:rPr lang="fr-FR" sz="2400">
                  <a:latin typeface="Arial Narrow" panose="020B0606020202030204" pitchFamily="34" charset="0"/>
                </a:rPr>
                <a:t>éactif</a:t>
              </a:r>
              <a:endParaRPr lang="fr-FR" sz="4800">
                <a:latin typeface="Arial Narrow" panose="020B0606020202030204" pitchFamily="34" charset="0"/>
              </a:endParaRPr>
            </a:p>
          </p:txBody>
        </p:sp>
        <p:sp>
          <p:nvSpPr>
            <p:cNvPr id="11287" name="Text Box 49"/>
            <p:cNvSpPr txBox="1">
              <a:spLocks noChangeArrowheads="1"/>
            </p:cNvSpPr>
            <p:nvPr/>
          </p:nvSpPr>
          <p:spPr bwMode="auto">
            <a:xfrm>
              <a:off x="3389" y="810"/>
              <a:ext cx="32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800">
                  <a:latin typeface="Arial Narrow" panose="020B0606020202030204" pitchFamily="34" charset="0"/>
                </a:rPr>
                <a:t>P</a:t>
              </a:r>
            </a:p>
          </p:txBody>
        </p:sp>
        <p:sp>
          <p:nvSpPr>
            <p:cNvPr id="11288" name="Line 50"/>
            <p:cNvSpPr>
              <a:spLocks noChangeShapeType="1"/>
            </p:cNvSpPr>
            <p:nvPr/>
          </p:nvSpPr>
          <p:spPr bwMode="auto">
            <a:xfrm>
              <a:off x="2352" y="1081"/>
              <a:ext cx="963"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34" name="Rectangle 9"/>
          <p:cNvSpPr>
            <a:spLocks noChangeArrowheads="1"/>
          </p:cNvSpPr>
          <p:nvPr/>
        </p:nvSpPr>
        <p:spPr bwMode="auto">
          <a:xfrm>
            <a:off x="65881" y="3077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smtClean="0">
                <a:solidFill>
                  <a:srgbClr val="FF0000"/>
                </a:solidFill>
                <a:latin typeface="Arial Narrow" panose="020B0606020202030204" pitchFamily="34" charset="0"/>
              </a:rPr>
              <a:t>	A </a:t>
            </a:r>
            <a:r>
              <a:rPr lang="fr-FR" sz="2400" b="1" dirty="0">
                <a:solidFill>
                  <a:srgbClr val="FF0000"/>
                </a:solidFill>
                <a:latin typeface="Arial Narrow" panose="020B0606020202030204" pitchFamily="34" charset="0"/>
              </a:rPr>
              <a:t>- réaction non-catalysée</a:t>
            </a:r>
          </a:p>
        </p:txBody>
      </p:sp>
      <p:sp>
        <p:nvSpPr>
          <p:cNvPr id="36" name="Triangle isocèle 35"/>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riangle isocèle 36"/>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37824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500"/>
                                        <p:tgtEl>
                                          <p:spTgt spid="1126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fade">
                                      <p:cBhvr>
                                        <p:cTn id="14" dur="500"/>
                                        <p:tgtEl>
                                          <p:spTgt spid="1126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500"/>
                                        <p:tgtEl>
                                          <p:spTgt spid="1126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fade">
                                      <p:cBhvr>
                                        <p:cTn id="20" dur="500"/>
                                        <p:tgtEl>
                                          <p:spTgt spid="112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271"/>
                                        </p:tgtEl>
                                        <p:attrNameLst>
                                          <p:attrName>style.visibility</p:attrName>
                                        </p:attrNameLst>
                                      </p:cBhvr>
                                      <p:to>
                                        <p:strVal val="visible"/>
                                      </p:to>
                                    </p:set>
                                    <p:animEffect transition="in" filter="fade">
                                      <p:cBhvr>
                                        <p:cTn id="23" dur="500"/>
                                        <p:tgtEl>
                                          <p:spTgt spid="112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272"/>
                                        </p:tgtEl>
                                        <p:attrNameLst>
                                          <p:attrName>style.visibility</p:attrName>
                                        </p:attrNameLst>
                                      </p:cBhvr>
                                      <p:to>
                                        <p:strVal val="visible"/>
                                      </p:to>
                                    </p:set>
                                    <p:animEffect transition="in" filter="fade">
                                      <p:cBhvr>
                                        <p:cTn id="26" dur="500"/>
                                        <p:tgtEl>
                                          <p:spTgt spid="1127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73"/>
                                        </p:tgtEl>
                                        <p:attrNameLst>
                                          <p:attrName>style.visibility</p:attrName>
                                        </p:attrNameLst>
                                      </p:cBhvr>
                                      <p:to>
                                        <p:strVal val="visible"/>
                                      </p:to>
                                    </p:set>
                                    <p:animEffect transition="in" filter="fade">
                                      <p:cBhvr>
                                        <p:cTn id="29" dur="500"/>
                                        <p:tgtEl>
                                          <p:spTgt spid="1127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274"/>
                                        </p:tgtEl>
                                        <p:attrNameLst>
                                          <p:attrName>style.visibility</p:attrName>
                                        </p:attrNameLst>
                                      </p:cBhvr>
                                      <p:to>
                                        <p:strVal val="visible"/>
                                      </p:to>
                                    </p:set>
                                    <p:animEffect transition="in" filter="fade">
                                      <p:cBhvr>
                                        <p:cTn id="32" dur="500"/>
                                        <p:tgtEl>
                                          <p:spTgt spid="112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275"/>
                                        </p:tgtEl>
                                        <p:attrNameLst>
                                          <p:attrName>style.visibility</p:attrName>
                                        </p:attrNameLst>
                                      </p:cBhvr>
                                      <p:to>
                                        <p:strVal val="visible"/>
                                      </p:to>
                                    </p:set>
                                    <p:animEffect transition="in" filter="fade">
                                      <p:cBhvr>
                                        <p:cTn id="35" dur="500"/>
                                        <p:tgtEl>
                                          <p:spTgt spid="1127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228"/>
                                        </p:tgtEl>
                                        <p:attrNameLst>
                                          <p:attrName>style.visibility</p:attrName>
                                        </p:attrNameLst>
                                      </p:cBhvr>
                                      <p:to>
                                        <p:strVal val="visible"/>
                                      </p:to>
                                    </p:set>
                                    <p:animEffect transition="in" filter="fade">
                                      <p:cBhvr>
                                        <p:cTn id="38" dur="500"/>
                                        <p:tgtEl>
                                          <p:spTgt spid="9228"/>
                                        </p:tgtEl>
                                      </p:cBhvr>
                                    </p:animEffect>
                                  </p:childTnLst>
                                </p:cTn>
                              </p:par>
                              <p:par>
                                <p:cTn id="39" presetID="10" presetClass="entr" presetSubtype="0" fill="hold" nodeType="withEffect">
                                  <p:stCondLst>
                                    <p:cond delay="0"/>
                                  </p:stCondLst>
                                  <p:childTnLst>
                                    <p:set>
                                      <p:cBhvr>
                                        <p:cTn id="40" dur="1" fill="hold">
                                          <p:stCondLst>
                                            <p:cond delay="0"/>
                                          </p:stCondLst>
                                        </p:cTn>
                                        <p:tgtEl>
                                          <p:spTgt spid="11277"/>
                                        </p:tgtEl>
                                        <p:attrNameLst>
                                          <p:attrName>style.visibility</p:attrName>
                                        </p:attrNameLst>
                                      </p:cBhvr>
                                      <p:to>
                                        <p:strVal val="visible"/>
                                      </p:to>
                                    </p:set>
                                    <p:animEffect transition="in" filter="fade">
                                      <p:cBhvr>
                                        <p:cTn id="41" dur="500"/>
                                        <p:tgtEl>
                                          <p:spTgt spid="1127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269"/>
                                        </p:tgtEl>
                                        <p:attrNameLst>
                                          <p:attrName>style.visibility</p:attrName>
                                        </p:attrNameLst>
                                      </p:cBhvr>
                                      <p:to>
                                        <p:strVal val="visible"/>
                                      </p:to>
                                    </p:set>
                                    <p:anim calcmode="lin" valueType="num">
                                      <p:cBhvr additive="base">
                                        <p:cTn id="46" dur="500" fill="hold"/>
                                        <p:tgtEl>
                                          <p:spTgt spid="11269"/>
                                        </p:tgtEl>
                                        <p:attrNameLst>
                                          <p:attrName>ppt_x</p:attrName>
                                        </p:attrNameLst>
                                      </p:cBhvr>
                                      <p:tavLst>
                                        <p:tav tm="0">
                                          <p:val>
                                            <p:strVal val="#ppt_x"/>
                                          </p:val>
                                        </p:tav>
                                        <p:tav tm="100000">
                                          <p:val>
                                            <p:strVal val="#ppt_x"/>
                                          </p:val>
                                        </p:tav>
                                      </p:tavLst>
                                    </p:anim>
                                    <p:anim calcmode="lin" valueType="num">
                                      <p:cBhvr additive="base">
                                        <p:cTn id="47"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p:bldP spid="11270" grpId="0"/>
      <p:bldP spid="11271" grpId="0" animBg="1"/>
      <p:bldP spid="11272" grpId="0" animBg="1"/>
      <p:bldP spid="11273" grpId="0"/>
      <p:bldP spid="11274" grpId="0"/>
      <p:bldP spid="11275" grpId="0" animBg="1"/>
      <p:bldP spid="9228"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88913" y="4186456"/>
            <a:ext cx="8867775" cy="1114752"/>
          </a:xfrm>
          <a:prstGeom prst="round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2297" name="Rectangle 2"/>
          <p:cNvSpPr>
            <a:spLocks noChangeArrowheads="1"/>
          </p:cNvSpPr>
          <p:nvPr/>
        </p:nvSpPr>
        <p:spPr bwMode="auto">
          <a:xfrm>
            <a:off x="188913" y="1591367"/>
            <a:ext cx="87836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a:latin typeface="Arial Narrow" panose="020B0606020202030204" pitchFamily="34" charset="0"/>
              </a:rPr>
              <a:t>Attention, un </a:t>
            </a:r>
            <a:r>
              <a:rPr lang="fr-FR" sz="2400" b="0" dirty="0">
                <a:latin typeface="Symbol" panose="05050102010706020507" pitchFamily="18" charset="2"/>
              </a:rPr>
              <a:t>D</a:t>
            </a:r>
            <a:r>
              <a:rPr lang="fr-FR" sz="2400" b="0" dirty="0">
                <a:latin typeface="Arial Narrow" panose="020B0606020202030204" pitchFamily="34" charset="0"/>
              </a:rPr>
              <a:t>G&lt;0 ne signifie pas que la réaction a </a:t>
            </a:r>
            <a:r>
              <a:rPr lang="fr-FR" sz="2400" b="0" dirty="0" smtClean="0">
                <a:latin typeface="Arial Narrow" panose="020B0606020202030204" pitchFamily="34" charset="0"/>
              </a:rPr>
              <a:t>lieu.</a:t>
            </a:r>
          </a:p>
          <a:p>
            <a:pPr algn="just">
              <a:buClr>
                <a:srgbClr val="FF0000"/>
              </a:buClr>
            </a:pPr>
            <a:endParaRPr lang="fr-FR" sz="1600" dirty="0">
              <a:latin typeface="Arial Narrow" panose="020B0606020202030204" pitchFamily="34" charset="0"/>
            </a:endParaRPr>
          </a:p>
          <a:p>
            <a:pPr algn="just">
              <a:buClr>
                <a:srgbClr val="FF0000"/>
              </a:buClr>
            </a:pPr>
            <a:r>
              <a:rPr lang="fr-FR" sz="2400" b="0" dirty="0" smtClean="0">
                <a:latin typeface="Arial Narrow" panose="020B0606020202030204" pitchFamily="34" charset="0"/>
              </a:rPr>
              <a:t>Cela </a:t>
            </a:r>
            <a:r>
              <a:rPr lang="fr-FR" sz="2400" b="0" dirty="0">
                <a:latin typeface="Arial Narrow" panose="020B0606020202030204" pitchFamily="34" charset="0"/>
              </a:rPr>
              <a:t>signifie qu’elle est </a:t>
            </a:r>
            <a:r>
              <a:rPr lang="fr-FR" sz="2400" dirty="0" smtClean="0">
                <a:latin typeface="Arial Narrow" panose="020B0606020202030204" pitchFamily="34" charset="0"/>
              </a:rPr>
              <a:t>possible thermodynamiquement</a:t>
            </a:r>
            <a:r>
              <a:rPr lang="fr-FR" sz="2400" dirty="0">
                <a:latin typeface="Arial Narrow" panose="020B0606020202030204" pitchFamily="34" charset="0"/>
              </a:rPr>
              <a:t>. </a:t>
            </a:r>
            <a:endParaRPr lang="fr-FR" sz="2400" b="0" dirty="0">
              <a:latin typeface="Arial Narrow" panose="020B0606020202030204" pitchFamily="34" charset="0"/>
            </a:endParaRPr>
          </a:p>
        </p:txBody>
      </p:sp>
      <p:sp>
        <p:nvSpPr>
          <p:cNvPr id="43" name="Rectangle 3"/>
          <p:cNvSpPr>
            <a:spLocks noChangeArrowheads="1"/>
          </p:cNvSpPr>
          <p:nvPr/>
        </p:nvSpPr>
        <p:spPr bwMode="auto">
          <a:xfrm>
            <a:off x="188913" y="2801461"/>
            <a:ext cx="87836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defRPr/>
            </a:pPr>
            <a:r>
              <a:rPr lang="fr-FR" sz="2400" b="0" dirty="0">
                <a:latin typeface="Arial Narrow" panose="020B0606020202030204" pitchFamily="34" charset="0"/>
                <a:cs typeface="Calibri" pitchFamily="34" charset="0"/>
              </a:rPr>
              <a:t>L’oxydation complète du saccharose par l’O</a:t>
            </a:r>
            <a:r>
              <a:rPr lang="fr-FR" sz="2400" b="0" baseline="-25000" dirty="0">
                <a:latin typeface="Arial Narrow" panose="020B0606020202030204" pitchFamily="34" charset="0"/>
                <a:cs typeface="Calibri" pitchFamily="34" charset="0"/>
              </a:rPr>
              <a:t>2</a:t>
            </a:r>
            <a:r>
              <a:rPr lang="fr-FR" sz="2400" b="0" dirty="0">
                <a:latin typeface="Arial Narrow" panose="020B0606020202030204" pitchFamily="34" charset="0"/>
                <a:cs typeface="Calibri" pitchFamily="34" charset="0"/>
              </a:rPr>
              <a:t> est très </a:t>
            </a:r>
            <a:r>
              <a:rPr lang="fr-FR" sz="2400" b="0" dirty="0" err="1">
                <a:latin typeface="Arial Narrow" panose="020B0606020202030204" pitchFamily="34" charset="0"/>
                <a:cs typeface="Calibri" pitchFamily="34" charset="0"/>
              </a:rPr>
              <a:t>exergonique</a:t>
            </a:r>
            <a:r>
              <a:rPr lang="fr-FR" sz="2400" b="0" dirty="0">
                <a:latin typeface="Arial Narrow" panose="020B0606020202030204" pitchFamily="34" charset="0"/>
                <a:cs typeface="Calibri" pitchFamily="34" charset="0"/>
              </a:rPr>
              <a:t> </a:t>
            </a:r>
            <a:r>
              <a:rPr lang="fr-FR" sz="2400" b="0" dirty="0" smtClean="0">
                <a:latin typeface="Arial Narrow" panose="020B0606020202030204" pitchFamily="34" charset="0"/>
                <a:cs typeface="Calibri" pitchFamily="34" charset="0"/>
              </a:rPr>
              <a:t> (</a:t>
            </a:r>
            <a:r>
              <a:rPr lang="fr-FR" sz="2400" b="0" dirty="0">
                <a:latin typeface="Symbol" panose="05050102010706020507" pitchFamily="18" charset="2"/>
                <a:cs typeface="Calibri" pitchFamily="34" charset="0"/>
              </a:rPr>
              <a:t>D</a:t>
            </a:r>
            <a:r>
              <a:rPr lang="fr-FR" sz="2400" b="0" dirty="0">
                <a:latin typeface="Arial Narrow" panose="020B0606020202030204" pitchFamily="34" charset="0"/>
                <a:cs typeface="Calibri" pitchFamily="34" charset="0"/>
              </a:rPr>
              <a:t>G très négatif</a:t>
            </a:r>
            <a:r>
              <a:rPr lang="fr-FR" sz="2400" b="0" dirty="0" smtClean="0">
                <a:latin typeface="Arial Narrow" panose="020B0606020202030204" pitchFamily="34" charset="0"/>
                <a:cs typeface="Calibri" pitchFamily="34" charset="0"/>
              </a:rPr>
              <a:t>) :</a:t>
            </a:r>
            <a:endParaRPr lang="fr-FR" sz="2400" b="0" dirty="0">
              <a:latin typeface="Arial Narrow" panose="020B0606020202030204" pitchFamily="34" charset="0"/>
              <a:cs typeface="Calibri" pitchFamily="34" charset="0"/>
            </a:endParaRPr>
          </a:p>
          <a:p>
            <a:pPr algn="just">
              <a:buClr>
                <a:srgbClr val="FF0000"/>
              </a:buClr>
              <a:buFont typeface="Wingdings" pitchFamily="2" charset="2"/>
              <a:buNone/>
              <a:defRPr/>
            </a:pPr>
            <a:endParaRPr lang="fr-FR" sz="1200" b="0" dirty="0">
              <a:latin typeface="Arial Narrow" panose="020B0606020202030204" pitchFamily="34" charset="0"/>
              <a:cs typeface="Calibri" pitchFamily="34" charset="0"/>
            </a:endParaRPr>
          </a:p>
          <a:p>
            <a:pPr algn="ctr">
              <a:buClr>
                <a:srgbClr val="FF0000"/>
              </a:buClr>
              <a:buFont typeface="Wingdings" pitchFamily="2" charset="2"/>
              <a:buNone/>
              <a:defRPr/>
            </a:pPr>
            <a:r>
              <a:rPr lang="fr-FR" sz="2400" b="1" dirty="0">
                <a:latin typeface="Arial Narrow" panose="020B0606020202030204" pitchFamily="34" charset="0"/>
                <a:cs typeface="Calibri" pitchFamily="34" charset="0"/>
              </a:rPr>
              <a:t>saccharose + 12 O</a:t>
            </a:r>
            <a:r>
              <a:rPr lang="fr-FR" sz="2400" b="1" baseline="-25000" dirty="0">
                <a:latin typeface="Arial Narrow" panose="020B0606020202030204" pitchFamily="34" charset="0"/>
                <a:cs typeface="Calibri" pitchFamily="34" charset="0"/>
              </a:rPr>
              <a:t>2</a:t>
            </a:r>
            <a:r>
              <a:rPr lang="fr-FR" sz="2400" b="1" dirty="0">
                <a:latin typeface="Arial Narrow" panose="020B0606020202030204" pitchFamily="34" charset="0"/>
                <a:cs typeface="Calibri" pitchFamily="34" charset="0"/>
              </a:rPr>
              <a:t> </a:t>
            </a:r>
            <a:r>
              <a:rPr lang="fr-FR" sz="2400" b="1" dirty="0">
                <a:latin typeface="Arial Narrow" panose="020B0606020202030204" pitchFamily="34" charset="0"/>
                <a:cs typeface="Calibri" pitchFamily="34" charset="0"/>
                <a:sym typeface="Wingdings" pitchFamily="2" charset="2"/>
              </a:rPr>
              <a:t> 12 H</a:t>
            </a:r>
            <a:r>
              <a:rPr lang="fr-FR" sz="2400" b="1" baseline="-25000" dirty="0">
                <a:latin typeface="Arial Narrow" panose="020B0606020202030204" pitchFamily="34" charset="0"/>
                <a:cs typeface="Calibri" pitchFamily="34" charset="0"/>
                <a:sym typeface="Wingdings" pitchFamily="2" charset="2"/>
              </a:rPr>
              <a:t>2</a:t>
            </a:r>
            <a:r>
              <a:rPr lang="fr-FR" sz="2400" b="1" dirty="0">
                <a:latin typeface="Arial Narrow" panose="020B0606020202030204" pitchFamily="34" charset="0"/>
                <a:cs typeface="Calibri" pitchFamily="34" charset="0"/>
                <a:sym typeface="Wingdings" pitchFamily="2" charset="2"/>
              </a:rPr>
              <a:t>O + 12 CO</a:t>
            </a:r>
            <a:r>
              <a:rPr lang="fr-FR" sz="2400" b="1" baseline="-25000" dirty="0">
                <a:latin typeface="Arial Narrow" panose="020B0606020202030204" pitchFamily="34" charset="0"/>
                <a:cs typeface="Calibri" pitchFamily="34" charset="0"/>
                <a:sym typeface="Wingdings" pitchFamily="2" charset="2"/>
              </a:rPr>
              <a:t>2 </a:t>
            </a:r>
            <a:r>
              <a:rPr lang="fr-FR" sz="2400" b="1" dirty="0">
                <a:latin typeface="Arial Narrow" panose="020B0606020202030204" pitchFamily="34" charset="0"/>
                <a:cs typeface="Calibri" pitchFamily="34" charset="0"/>
                <a:sym typeface="Wingdings" pitchFamily="2" charset="2"/>
              </a:rPr>
              <a:t>+ énergie</a:t>
            </a:r>
            <a:endParaRPr lang="fr-FR" sz="2400" b="1" dirty="0">
              <a:latin typeface="Arial Narrow" panose="020B0606020202030204" pitchFamily="34" charset="0"/>
              <a:cs typeface="Calibri" pitchFamily="34" charset="0"/>
            </a:endParaRPr>
          </a:p>
        </p:txBody>
      </p:sp>
      <p:sp>
        <p:nvSpPr>
          <p:cNvPr id="12299" name="Rectangle 6"/>
          <p:cNvSpPr>
            <a:spLocks noChangeArrowheads="1"/>
          </p:cNvSpPr>
          <p:nvPr/>
        </p:nvSpPr>
        <p:spPr bwMode="auto">
          <a:xfrm>
            <a:off x="273050" y="4326195"/>
            <a:ext cx="8697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buFont typeface="Wingdings" pitchFamily="2" charset="2"/>
              <a:buNone/>
            </a:pPr>
            <a:r>
              <a:rPr lang="fr-FR" sz="2400" b="0" i="1" dirty="0">
                <a:solidFill>
                  <a:srgbClr val="FF0000"/>
                </a:solidFill>
                <a:latin typeface="Arial Narrow" panose="020B0606020202030204" pitchFamily="34" charset="0"/>
              </a:rPr>
              <a:t>pourtant le sucre qui se trouve dans votre placard en contact avec l’oxygène de l’air ne s’enflamme pas en libérant de l’eau et du gaz carbonique.</a:t>
            </a:r>
          </a:p>
        </p:txBody>
      </p:sp>
      <p:sp>
        <p:nvSpPr>
          <p:cNvPr id="12300" name="Rectangle 2"/>
          <p:cNvSpPr>
            <a:spLocks noChangeArrowheads="1"/>
          </p:cNvSpPr>
          <p:nvPr/>
        </p:nvSpPr>
        <p:spPr bwMode="auto">
          <a:xfrm>
            <a:off x="273050" y="5406315"/>
            <a:ext cx="8783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a:latin typeface="Arial Narrow" panose="020B0606020202030204" pitchFamily="34" charset="0"/>
              </a:rPr>
              <a:t>La réaction est possible mais sans catalyseur elle se déroule à une vitesse imperceptible. </a:t>
            </a:r>
          </a:p>
        </p:txBody>
      </p:sp>
      <p:sp>
        <p:nvSpPr>
          <p:cNvPr id="13" name="Rectangle 9"/>
          <p:cNvSpPr>
            <a:spLocks noChangeArrowheads="1"/>
          </p:cNvSpPr>
          <p:nvPr/>
        </p:nvSpPr>
        <p:spPr bwMode="auto">
          <a:xfrm>
            <a:off x="92869" y="1871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smtClean="0">
                <a:solidFill>
                  <a:srgbClr val="FF0000"/>
                </a:solidFill>
                <a:latin typeface="Arial Narrow" panose="020B0606020202030204" pitchFamily="34" charset="0"/>
              </a:rPr>
              <a:t>	A </a:t>
            </a:r>
            <a:r>
              <a:rPr lang="fr-FR" sz="2400" b="1" dirty="0">
                <a:solidFill>
                  <a:srgbClr val="FF0000"/>
                </a:solidFill>
                <a:latin typeface="Arial Narrow" panose="020B0606020202030204" pitchFamily="34" charset="0"/>
              </a:rPr>
              <a:t>- réaction non-catalysée</a:t>
            </a:r>
          </a:p>
        </p:txBody>
      </p:sp>
      <p:sp>
        <p:nvSpPr>
          <p:cNvPr id="15" name="Triangle isocèle 14"/>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35431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fade">
                                      <p:cBhvr>
                                        <p:cTn id="14" dur="1000"/>
                                        <p:tgtEl>
                                          <p:spTgt spid="12297"/>
                                        </p:tgtEl>
                                      </p:cBhvr>
                                    </p:animEffect>
                                    <p:anim calcmode="lin" valueType="num">
                                      <p:cBhvr>
                                        <p:cTn id="15" dur="1000" fill="hold"/>
                                        <p:tgtEl>
                                          <p:spTgt spid="12297"/>
                                        </p:tgtEl>
                                        <p:attrNameLst>
                                          <p:attrName>ppt_x</p:attrName>
                                        </p:attrNameLst>
                                      </p:cBhvr>
                                      <p:tavLst>
                                        <p:tav tm="0">
                                          <p:val>
                                            <p:strVal val="#ppt_x"/>
                                          </p:val>
                                        </p:tav>
                                        <p:tav tm="100000">
                                          <p:val>
                                            <p:strVal val="#ppt_x"/>
                                          </p:val>
                                        </p:tav>
                                      </p:tavLst>
                                    </p:anim>
                                    <p:anim calcmode="lin" valueType="num">
                                      <p:cBhvr>
                                        <p:cTn id="16" dur="1000" fill="hold"/>
                                        <p:tgtEl>
                                          <p:spTgt spid="122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299"/>
                                        </p:tgtEl>
                                        <p:attrNameLst>
                                          <p:attrName>style.visibility</p:attrName>
                                        </p:attrNameLst>
                                      </p:cBhvr>
                                      <p:to>
                                        <p:strVal val="visible"/>
                                      </p:to>
                                    </p:set>
                                    <p:animEffect transition="in" filter="fade">
                                      <p:cBhvr>
                                        <p:cTn id="33" dur="1000"/>
                                        <p:tgtEl>
                                          <p:spTgt spid="12299"/>
                                        </p:tgtEl>
                                      </p:cBhvr>
                                    </p:animEffect>
                                    <p:anim calcmode="lin" valueType="num">
                                      <p:cBhvr>
                                        <p:cTn id="34" dur="1000" fill="hold"/>
                                        <p:tgtEl>
                                          <p:spTgt spid="12299"/>
                                        </p:tgtEl>
                                        <p:attrNameLst>
                                          <p:attrName>ppt_x</p:attrName>
                                        </p:attrNameLst>
                                      </p:cBhvr>
                                      <p:tavLst>
                                        <p:tav tm="0">
                                          <p:val>
                                            <p:strVal val="#ppt_x"/>
                                          </p:val>
                                        </p:tav>
                                        <p:tav tm="100000">
                                          <p:val>
                                            <p:strVal val="#ppt_x"/>
                                          </p:val>
                                        </p:tav>
                                      </p:tavLst>
                                    </p:anim>
                                    <p:anim calcmode="lin" valueType="num">
                                      <p:cBhvr>
                                        <p:cTn id="35" dur="1000" fill="hold"/>
                                        <p:tgtEl>
                                          <p:spTgt spid="1229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300"/>
                                        </p:tgtEl>
                                        <p:attrNameLst>
                                          <p:attrName>style.visibility</p:attrName>
                                        </p:attrNameLst>
                                      </p:cBhvr>
                                      <p:to>
                                        <p:strVal val="visible"/>
                                      </p:to>
                                    </p:set>
                                    <p:animEffect transition="in" filter="fade">
                                      <p:cBhvr>
                                        <p:cTn id="40" dur="1000"/>
                                        <p:tgtEl>
                                          <p:spTgt spid="12300"/>
                                        </p:tgtEl>
                                      </p:cBhvr>
                                    </p:animEffect>
                                    <p:anim calcmode="lin" valueType="num">
                                      <p:cBhvr>
                                        <p:cTn id="41" dur="1000" fill="hold"/>
                                        <p:tgtEl>
                                          <p:spTgt spid="12300"/>
                                        </p:tgtEl>
                                        <p:attrNameLst>
                                          <p:attrName>ppt_x</p:attrName>
                                        </p:attrNameLst>
                                      </p:cBhvr>
                                      <p:tavLst>
                                        <p:tav tm="0">
                                          <p:val>
                                            <p:strVal val="#ppt_x"/>
                                          </p:val>
                                        </p:tav>
                                        <p:tav tm="100000">
                                          <p:val>
                                            <p:strVal val="#ppt_x"/>
                                          </p:val>
                                        </p:tav>
                                      </p:tavLst>
                                    </p:anim>
                                    <p:anim calcmode="lin" valueType="num">
                                      <p:cBhvr>
                                        <p:cTn id="42"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7" grpId="0"/>
      <p:bldP spid="43" grpId="0"/>
      <p:bldP spid="12299" grpId="0"/>
      <p:bldP spid="1230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3200" y="2996674"/>
            <a:ext cx="8783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a:latin typeface="Arial Narrow" panose="020B0606020202030204" pitchFamily="34" charset="0"/>
              </a:rPr>
              <a:t>Parce que la molécule R, pour se transformer en molécule P, doit passer une barrière d’énergie.</a:t>
            </a:r>
          </a:p>
        </p:txBody>
      </p:sp>
      <p:sp>
        <p:nvSpPr>
          <p:cNvPr id="13315" name="Rectangle 6"/>
          <p:cNvSpPr>
            <a:spLocks noChangeArrowheads="1"/>
          </p:cNvSpPr>
          <p:nvPr/>
        </p:nvSpPr>
        <p:spPr bwMode="auto">
          <a:xfrm>
            <a:off x="190500" y="4388911"/>
            <a:ext cx="8783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a:latin typeface="Arial Narrow" panose="020B0606020202030204" pitchFamily="34" charset="0"/>
              </a:rPr>
              <a:t>Cette barrière correspond à l’énergie thermique nécessaire pour que la molécule R soit en "position" correcte pour être transformée en molécule P, c’est à dire pour que R atteigne</a:t>
            </a:r>
            <a:r>
              <a:rPr lang="fr-FR" sz="2400" b="0" dirty="0">
                <a:solidFill>
                  <a:srgbClr val="FF0000"/>
                </a:solidFill>
                <a:latin typeface="Arial Narrow" panose="020B0606020202030204" pitchFamily="34" charset="0"/>
              </a:rPr>
              <a:t> </a:t>
            </a:r>
            <a:r>
              <a:rPr lang="fr-FR" sz="2400" b="1" dirty="0">
                <a:solidFill>
                  <a:srgbClr val="FF0000"/>
                </a:solidFill>
                <a:latin typeface="Arial Narrow" panose="020B0606020202030204" pitchFamily="34" charset="0"/>
              </a:rPr>
              <a:t>son état de transition</a:t>
            </a:r>
            <a:r>
              <a:rPr lang="fr-FR" sz="2400" b="0" dirty="0">
                <a:solidFill>
                  <a:srgbClr val="FF0000"/>
                </a:solidFill>
                <a:latin typeface="Arial Narrow" panose="020B0606020202030204" pitchFamily="34" charset="0"/>
              </a:rPr>
              <a:t>.</a:t>
            </a:r>
          </a:p>
        </p:txBody>
      </p:sp>
      <p:sp>
        <p:nvSpPr>
          <p:cNvPr id="19" name="Rectangle 1"/>
          <p:cNvSpPr>
            <a:spLocks noChangeArrowheads="1"/>
          </p:cNvSpPr>
          <p:nvPr/>
        </p:nvSpPr>
        <p:spPr bwMode="auto">
          <a:xfrm>
            <a:off x="2982463" y="1977722"/>
            <a:ext cx="3179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5400" b="1" dirty="0">
                <a:solidFill>
                  <a:srgbClr val="FF0000"/>
                </a:solidFill>
                <a:latin typeface="Arial Narrow" panose="020B0606020202030204" pitchFamily="34" charset="0"/>
              </a:rPr>
              <a:t>Pourquoi ?</a:t>
            </a:r>
            <a:endParaRPr lang="fr-FR" sz="7200" b="1" dirty="0">
              <a:solidFill>
                <a:srgbClr val="FF0000"/>
              </a:solidFill>
              <a:latin typeface="Arial Narrow" panose="020B0606020202030204" pitchFamily="34" charset="0"/>
            </a:endParaRPr>
          </a:p>
        </p:txBody>
      </p:sp>
      <p:sp>
        <p:nvSpPr>
          <p:cNvPr id="12" name="Rectangle 9"/>
          <p:cNvSpPr>
            <a:spLocks noChangeArrowheads="1"/>
          </p:cNvSpPr>
          <p:nvPr/>
        </p:nvSpPr>
        <p:spPr bwMode="auto">
          <a:xfrm>
            <a:off x="0" y="23196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smtClean="0">
                <a:solidFill>
                  <a:schemeClr val="accent2">
                    <a:lumMod val="75000"/>
                  </a:schemeClr>
                </a:solidFill>
                <a:latin typeface="Arial Narrow" panose="020B0606020202030204" pitchFamily="34" charset="0"/>
              </a:rPr>
              <a:t>	</a:t>
            </a:r>
            <a:r>
              <a:rPr lang="fr-FR" sz="2400" b="1" dirty="0" smtClean="0">
                <a:solidFill>
                  <a:srgbClr val="FF0000"/>
                </a:solidFill>
                <a:latin typeface="Arial Narrow" panose="020B0606020202030204" pitchFamily="34" charset="0"/>
              </a:rPr>
              <a:t>A </a:t>
            </a:r>
            <a:r>
              <a:rPr lang="fr-FR" sz="2400" b="1" dirty="0">
                <a:solidFill>
                  <a:srgbClr val="FF0000"/>
                </a:solidFill>
                <a:latin typeface="Arial Narrow" panose="020B0606020202030204" pitchFamily="34" charset="0"/>
              </a:rPr>
              <a:t>- réaction non-catalysée</a:t>
            </a:r>
          </a:p>
        </p:txBody>
      </p:sp>
      <p:sp>
        <p:nvSpPr>
          <p:cNvPr id="20" name="Triangle isocèle 19"/>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80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anim calcmode="lin" valueType="num">
                                      <p:cBhvr>
                                        <p:cTn id="15" dur="2000" fill="hold"/>
                                        <p:tgtEl>
                                          <p:spTgt spid="19"/>
                                        </p:tgtEl>
                                        <p:attrNameLst>
                                          <p:attrName>ppt_w</p:attrName>
                                        </p:attrNameLst>
                                      </p:cBhvr>
                                      <p:tavLst>
                                        <p:tav tm="0" fmla="#ppt_w*sin(2.5*pi*$)">
                                          <p:val>
                                            <p:fltVal val="0"/>
                                          </p:val>
                                        </p:tav>
                                        <p:tav tm="100000">
                                          <p:val>
                                            <p:fltVal val="1"/>
                                          </p:val>
                                        </p:tav>
                                      </p:tavLst>
                                    </p:anim>
                                    <p:anim calcmode="lin" valueType="num">
                                      <p:cBhvr>
                                        <p:cTn id="1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wipe(down)">
                                      <p:cBhvr>
                                        <p:cTn id="21" dur="500"/>
                                        <p:tgtEl>
                                          <p:spTgt spid="133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315"/>
                                        </p:tgtEl>
                                        <p:attrNameLst>
                                          <p:attrName>style.visibility</p:attrName>
                                        </p:attrNameLst>
                                      </p:cBhvr>
                                      <p:to>
                                        <p:strVal val="visible"/>
                                      </p:to>
                                    </p:set>
                                    <p:animEffect transition="in" filter="fade">
                                      <p:cBhvr>
                                        <p:cTn id="26" dur="1000"/>
                                        <p:tgtEl>
                                          <p:spTgt spid="13315"/>
                                        </p:tgtEl>
                                      </p:cBhvr>
                                    </p:animEffect>
                                    <p:anim calcmode="lin" valueType="num">
                                      <p:cBhvr>
                                        <p:cTn id="27" dur="1000" fill="hold"/>
                                        <p:tgtEl>
                                          <p:spTgt spid="13315"/>
                                        </p:tgtEl>
                                        <p:attrNameLst>
                                          <p:attrName>ppt_x</p:attrName>
                                        </p:attrNameLst>
                                      </p:cBhvr>
                                      <p:tavLst>
                                        <p:tav tm="0">
                                          <p:val>
                                            <p:strVal val="#ppt_x"/>
                                          </p:val>
                                        </p:tav>
                                        <p:tav tm="100000">
                                          <p:val>
                                            <p:strVal val="#ppt_x"/>
                                          </p:val>
                                        </p:tav>
                                      </p:tavLst>
                                    </p:anim>
                                    <p:anim calcmode="lin" valueType="num">
                                      <p:cBhvr>
                                        <p:cTn id="28"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7" name="Group 27"/>
          <p:cNvGrpSpPr>
            <a:grpSpLocks/>
          </p:cNvGrpSpPr>
          <p:nvPr/>
        </p:nvGrpSpPr>
        <p:grpSpPr bwMode="auto">
          <a:xfrm>
            <a:off x="4972050" y="2159446"/>
            <a:ext cx="1673225" cy="1863725"/>
            <a:chOff x="3132" y="1140"/>
            <a:chExt cx="1054" cy="1174"/>
          </a:xfrm>
        </p:grpSpPr>
        <p:sp>
          <p:nvSpPr>
            <p:cNvPr id="14374" name="Line 15"/>
            <p:cNvSpPr>
              <a:spLocks noChangeShapeType="1"/>
            </p:cNvSpPr>
            <p:nvPr/>
          </p:nvSpPr>
          <p:spPr bwMode="auto">
            <a:xfrm flipV="1">
              <a:off x="3610" y="1140"/>
              <a:ext cx="0" cy="1174"/>
            </a:xfrm>
            <a:prstGeom prst="line">
              <a:avLst/>
            </a:prstGeom>
            <a:noFill/>
            <a:ln w="381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useBgFill="1">
          <p:nvSpPr>
            <p:cNvPr id="14375" name="Text Box 16"/>
            <p:cNvSpPr txBox="1">
              <a:spLocks noChangeArrowheads="1"/>
            </p:cNvSpPr>
            <p:nvPr/>
          </p:nvSpPr>
          <p:spPr bwMode="auto">
            <a:xfrm>
              <a:off x="3132" y="1492"/>
              <a:ext cx="1054" cy="40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dirty="0" err="1">
                  <a:latin typeface="Symbol" panose="05050102010706020507" pitchFamily="18" charset="2"/>
                </a:rPr>
                <a:t>D</a:t>
              </a:r>
              <a:r>
                <a:rPr lang="fr-FR" sz="1800" dirty="0" err="1">
                  <a:latin typeface="Arial Narrow" panose="020B0606020202030204" pitchFamily="34" charset="0"/>
                </a:rPr>
                <a:t>G</a:t>
              </a:r>
              <a:r>
                <a:rPr lang="fr-FR" sz="1800" baseline="30000" dirty="0" err="1">
                  <a:latin typeface="Arial Narrow" panose="020B0606020202030204" pitchFamily="34" charset="0"/>
                </a:rPr>
                <a:t>ǂ</a:t>
              </a:r>
              <a:r>
                <a:rPr lang="fr-FR" sz="1800" baseline="30000" dirty="0">
                  <a:latin typeface="Arial Narrow" panose="020B0606020202030204" pitchFamily="34" charset="0"/>
                </a:rPr>
                <a:t> </a:t>
              </a:r>
            </a:p>
            <a:p>
              <a:pPr algn="ctr"/>
              <a:r>
                <a:rPr lang="fr-FR" sz="1800" dirty="0">
                  <a:latin typeface="Arial Narrow" panose="020B0606020202030204" pitchFamily="34" charset="0"/>
                </a:rPr>
                <a:t>non catalysé</a:t>
              </a:r>
            </a:p>
          </p:txBody>
        </p:sp>
      </p:grpSp>
      <p:grpSp>
        <p:nvGrpSpPr>
          <p:cNvPr id="14348" name="Group 30"/>
          <p:cNvGrpSpPr>
            <a:grpSpLocks/>
          </p:cNvGrpSpPr>
          <p:nvPr/>
        </p:nvGrpSpPr>
        <p:grpSpPr bwMode="auto">
          <a:xfrm>
            <a:off x="2278063" y="1905446"/>
            <a:ext cx="5865813" cy="584200"/>
            <a:chOff x="1435" y="980"/>
            <a:chExt cx="3695" cy="368"/>
          </a:xfrm>
        </p:grpSpPr>
        <p:sp>
          <p:nvSpPr>
            <p:cNvPr id="14372" name="Line 11"/>
            <p:cNvSpPr>
              <a:spLocks noChangeShapeType="1"/>
            </p:cNvSpPr>
            <p:nvPr/>
          </p:nvSpPr>
          <p:spPr bwMode="auto">
            <a:xfrm>
              <a:off x="1435" y="1136"/>
              <a:ext cx="294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useBgFill="1">
          <p:nvSpPr>
            <p:cNvPr id="14373" name="Text Box 17"/>
            <p:cNvSpPr txBox="1">
              <a:spLocks noChangeArrowheads="1"/>
            </p:cNvSpPr>
            <p:nvPr/>
          </p:nvSpPr>
          <p:spPr bwMode="auto">
            <a:xfrm>
              <a:off x="4150" y="980"/>
              <a:ext cx="980" cy="36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600">
                  <a:latin typeface="Arial Narrow" panose="020B0606020202030204" pitchFamily="34" charset="0"/>
                </a:rPr>
                <a:t>État de transition</a:t>
              </a:r>
            </a:p>
            <a:p>
              <a:pPr algn="ctr"/>
              <a:r>
                <a:rPr lang="fr-FR" sz="1600">
                  <a:latin typeface="Arial Narrow" panose="020B0606020202030204" pitchFamily="34" charset="0"/>
                </a:rPr>
                <a:t>(non catalysé)</a:t>
              </a:r>
            </a:p>
          </p:txBody>
        </p:sp>
      </p:grpSp>
      <p:grpSp>
        <p:nvGrpSpPr>
          <p:cNvPr id="14349" name="Group 29"/>
          <p:cNvGrpSpPr>
            <a:grpSpLocks/>
          </p:cNvGrpSpPr>
          <p:nvPr/>
        </p:nvGrpSpPr>
        <p:grpSpPr bwMode="auto">
          <a:xfrm>
            <a:off x="4148138" y="1826071"/>
            <a:ext cx="558800" cy="338138"/>
            <a:chOff x="2595" y="939"/>
            <a:chExt cx="352" cy="213"/>
          </a:xfrm>
        </p:grpSpPr>
        <p:sp>
          <p:nvSpPr>
            <p:cNvPr id="14370" name="Rectangle 25"/>
            <p:cNvSpPr>
              <a:spLocks noChangeArrowheads="1"/>
            </p:cNvSpPr>
            <p:nvPr/>
          </p:nvSpPr>
          <p:spPr bwMode="auto">
            <a:xfrm>
              <a:off x="2649" y="939"/>
              <a:ext cx="24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rgbClr val="FF0000"/>
                  </a:solidFill>
                  <a:latin typeface="Arial Narrow" panose="020B0606020202030204" pitchFamily="34" charset="0"/>
                </a:rPr>
                <a:t>X</a:t>
              </a:r>
              <a:r>
                <a:rPr lang="fr-FR" sz="1600" baseline="30000">
                  <a:solidFill>
                    <a:srgbClr val="FF0000"/>
                  </a:solidFill>
                  <a:latin typeface="Arial Narrow" panose="020B0606020202030204" pitchFamily="34" charset="0"/>
                </a:rPr>
                <a:t>ǂ</a:t>
              </a:r>
            </a:p>
          </p:txBody>
        </p:sp>
        <p:sp>
          <p:nvSpPr>
            <p:cNvPr id="14371" name="Line 28"/>
            <p:cNvSpPr>
              <a:spLocks noChangeShapeType="1"/>
            </p:cNvSpPr>
            <p:nvPr/>
          </p:nvSpPr>
          <p:spPr bwMode="auto">
            <a:xfrm>
              <a:off x="2595" y="1138"/>
              <a:ext cx="35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sp>
        <p:nvSpPr>
          <p:cNvPr id="14350" name="Text Box 31"/>
          <p:cNvSpPr txBox="1">
            <a:spLocks noChangeArrowheads="1"/>
          </p:cNvSpPr>
          <p:nvPr/>
        </p:nvSpPr>
        <p:spPr bwMode="auto">
          <a:xfrm>
            <a:off x="6164263" y="2669034"/>
            <a:ext cx="2212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2000">
                <a:solidFill>
                  <a:srgbClr val="FF0000"/>
                </a:solidFill>
                <a:latin typeface="Arial Narrow" panose="020B0606020202030204" pitchFamily="34" charset="0"/>
              </a:rPr>
              <a:t>Énergie d’activation</a:t>
            </a:r>
          </a:p>
        </p:txBody>
      </p:sp>
      <p:grpSp>
        <p:nvGrpSpPr>
          <p:cNvPr id="14351" name="Group 52"/>
          <p:cNvGrpSpPr>
            <a:grpSpLocks/>
          </p:cNvGrpSpPr>
          <p:nvPr/>
        </p:nvGrpSpPr>
        <p:grpSpPr bwMode="auto">
          <a:xfrm>
            <a:off x="3163889" y="1451421"/>
            <a:ext cx="2528888" cy="646113"/>
            <a:chOff x="2072" y="810"/>
            <a:chExt cx="1593" cy="407"/>
          </a:xfrm>
        </p:grpSpPr>
        <p:sp>
          <p:nvSpPr>
            <p:cNvPr id="14367" name="Text Box 48"/>
            <p:cNvSpPr txBox="1">
              <a:spLocks noChangeArrowheads="1"/>
            </p:cNvSpPr>
            <p:nvPr/>
          </p:nvSpPr>
          <p:spPr bwMode="auto">
            <a:xfrm>
              <a:off x="2072" y="810"/>
              <a:ext cx="28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3600">
                  <a:latin typeface="Arial Narrow" panose="020B0606020202030204" pitchFamily="34" charset="0"/>
                </a:rPr>
                <a:t>R</a:t>
              </a:r>
            </a:p>
          </p:txBody>
        </p:sp>
        <p:sp>
          <p:nvSpPr>
            <p:cNvPr id="14368" name="Text Box 49"/>
            <p:cNvSpPr txBox="1">
              <a:spLocks noChangeArrowheads="1"/>
            </p:cNvSpPr>
            <p:nvPr/>
          </p:nvSpPr>
          <p:spPr bwMode="auto">
            <a:xfrm>
              <a:off x="3389" y="810"/>
              <a:ext cx="27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3600">
                  <a:latin typeface="Arial Narrow" panose="020B0606020202030204" pitchFamily="34" charset="0"/>
                </a:rPr>
                <a:t>P</a:t>
              </a:r>
            </a:p>
          </p:txBody>
        </p:sp>
        <p:sp>
          <p:nvSpPr>
            <p:cNvPr id="14369" name="Line 50"/>
            <p:cNvSpPr>
              <a:spLocks noChangeShapeType="1"/>
            </p:cNvSpPr>
            <p:nvPr/>
          </p:nvSpPr>
          <p:spPr bwMode="auto">
            <a:xfrm>
              <a:off x="2389" y="1008"/>
              <a:ext cx="963"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4352" name="Group 45"/>
          <p:cNvGrpSpPr>
            <a:grpSpLocks/>
          </p:cNvGrpSpPr>
          <p:nvPr/>
        </p:nvGrpSpPr>
        <p:grpSpPr bwMode="auto">
          <a:xfrm>
            <a:off x="2298700" y="4016821"/>
            <a:ext cx="4716463" cy="1543050"/>
            <a:chOff x="1448" y="2316"/>
            <a:chExt cx="2971" cy="972"/>
          </a:xfrm>
        </p:grpSpPr>
        <p:sp>
          <p:nvSpPr>
            <p:cNvPr id="14365" name="Line 43"/>
            <p:cNvSpPr>
              <a:spLocks noChangeShapeType="1"/>
            </p:cNvSpPr>
            <p:nvPr/>
          </p:nvSpPr>
          <p:spPr bwMode="auto">
            <a:xfrm>
              <a:off x="1472" y="3288"/>
              <a:ext cx="294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4366" name="Line 26"/>
            <p:cNvSpPr>
              <a:spLocks noChangeShapeType="1"/>
            </p:cNvSpPr>
            <p:nvPr/>
          </p:nvSpPr>
          <p:spPr bwMode="auto">
            <a:xfrm>
              <a:off x="1448" y="2316"/>
              <a:ext cx="294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sp>
        <p:nvSpPr>
          <p:cNvPr id="14353" name="Line 4"/>
          <p:cNvSpPr>
            <a:spLocks noChangeShapeType="1"/>
          </p:cNvSpPr>
          <p:nvPr/>
        </p:nvSpPr>
        <p:spPr bwMode="auto">
          <a:xfrm>
            <a:off x="2009775" y="6380609"/>
            <a:ext cx="53990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4354" name="Text Box 22"/>
          <p:cNvSpPr txBox="1">
            <a:spLocks noChangeArrowheads="1"/>
          </p:cNvSpPr>
          <p:nvPr/>
        </p:nvSpPr>
        <p:spPr bwMode="auto">
          <a:xfrm>
            <a:off x="3184525" y="6351711"/>
            <a:ext cx="3034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2400" dirty="0">
                <a:latin typeface="Arial Narrow" panose="020B0606020202030204" pitchFamily="34" charset="0"/>
              </a:rPr>
              <a:t>Évolution de la réaction</a:t>
            </a:r>
          </a:p>
        </p:txBody>
      </p:sp>
      <p:sp>
        <p:nvSpPr>
          <p:cNvPr id="14355" name="Text Box 23"/>
          <p:cNvSpPr txBox="1">
            <a:spLocks noChangeArrowheads="1"/>
          </p:cNvSpPr>
          <p:nvPr/>
        </p:nvSpPr>
        <p:spPr bwMode="auto">
          <a:xfrm rot="-5400000">
            <a:off x="562769" y="3425477"/>
            <a:ext cx="21288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2400">
                <a:latin typeface="Arial Narrow" panose="020B0606020202030204" pitchFamily="34" charset="0"/>
              </a:rPr>
              <a:t>Énergie libre, G</a:t>
            </a:r>
          </a:p>
        </p:txBody>
      </p:sp>
      <p:sp>
        <p:nvSpPr>
          <p:cNvPr id="14356" name="Text Box 32"/>
          <p:cNvSpPr txBox="1">
            <a:spLocks noChangeArrowheads="1"/>
          </p:cNvSpPr>
          <p:nvPr/>
        </p:nvSpPr>
        <p:spPr bwMode="auto">
          <a:xfrm>
            <a:off x="2330450" y="4078734"/>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a:latin typeface="Arial Narrow" panose="020B0606020202030204" pitchFamily="34" charset="0"/>
              </a:rPr>
              <a:t>Énergie libre de S</a:t>
            </a:r>
          </a:p>
        </p:txBody>
      </p:sp>
      <p:sp>
        <p:nvSpPr>
          <p:cNvPr id="14357" name="Text Box 33"/>
          <p:cNvSpPr txBox="1">
            <a:spLocks noChangeArrowheads="1"/>
          </p:cNvSpPr>
          <p:nvPr/>
        </p:nvSpPr>
        <p:spPr bwMode="auto">
          <a:xfrm>
            <a:off x="5843588" y="5637659"/>
            <a:ext cx="1501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a:latin typeface="Arial Narrow" panose="020B0606020202030204" pitchFamily="34" charset="0"/>
              </a:rPr>
              <a:t>Énergie libre de P</a:t>
            </a:r>
          </a:p>
        </p:txBody>
      </p:sp>
      <p:sp>
        <p:nvSpPr>
          <p:cNvPr id="14358" name="Line 42"/>
          <p:cNvSpPr>
            <a:spLocks noChangeShapeType="1"/>
          </p:cNvSpPr>
          <p:nvPr/>
        </p:nvSpPr>
        <p:spPr bwMode="auto">
          <a:xfrm flipH="1" flipV="1">
            <a:off x="5730875" y="4073971"/>
            <a:ext cx="0" cy="1463675"/>
          </a:xfrm>
          <a:prstGeom prst="line">
            <a:avLst/>
          </a:prstGeom>
          <a:noFill/>
          <a:ln w="381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74" name="Text Box 44"/>
          <p:cNvSpPr txBox="1">
            <a:spLocks noChangeArrowheads="1"/>
          </p:cNvSpPr>
          <p:nvPr/>
        </p:nvSpPr>
        <p:spPr bwMode="auto">
          <a:xfrm>
            <a:off x="5913438" y="4150171"/>
            <a:ext cx="2863850" cy="1230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defRPr/>
            </a:pPr>
            <a:r>
              <a:rPr lang="fr-FR" sz="2000" dirty="0" smtClean="0">
                <a:solidFill>
                  <a:schemeClr val="bg1">
                    <a:lumMod val="50000"/>
                  </a:schemeClr>
                </a:solidFill>
                <a:latin typeface="Symbol" panose="05050102010706020507" pitchFamily="18" charset="2"/>
                <a:cs typeface="Calibri" pitchFamily="34" charset="0"/>
              </a:rPr>
              <a:t>D</a:t>
            </a:r>
            <a:r>
              <a:rPr lang="fr-FR" sz="2000" dirty="0" smtClean="0">
                <a:solidFill>
                  <a:schemeClr val="bg1">
                    <a:lumMod val="50000"/>
                  </a:schemeClr>
                </a:solidFill>
                <a:latin typeface="Arial Narrow" panose="020B0606020202030204" pitchFamily="34" charset="0"/>
                <a:cs typeface="Calibri" pitchFamily="34" charset="0"/>
              </a:rPr>
              <a:t>G &lt;0</a:t>
            </a:r>
            <a:endParaRPr lang="fr-FR" sz="2000" dirty="0">
              <a:solidFill>
                <a:schemeClr val="bg1">
                  <a:lumMod val="50000"/>
                </a:schemeClr>
              </a:solidFill>
              <a:latin typeface="Arial Narrow" panose="020B0606020202030204" pitchFamily="34" charset="0"/>
              <a:cs typeface="Calibri" pitchFamily="34" charset="0"/>
            </a:endParaRPr>
          </a:p>
          <a:p>
            <a:pPr algn="ctr">
              <a:defRPr/>
            </a:pPr>
            <a:r>
              <a:rPr lang="fr-FR" sz="1800" dirty="0">
                <a:solidFill>
                  <a:schemeClr val="bg1">
                    <a:lumMod val="50000"/>
                  </a:schemeClr>
                </a:solidFill>
                <a:latin typeface="Arial Narrow" panose="020B0606020202030204" pitchFamily="34" charset="0"/>
                <a:cs typeface="Calibri" pitchFamily="34" charset="0"/>
              </a:rPr>
              <a:t>d’où réaction </a:t>
            </a:r>
            <a:r>
              <a:rPr lang="fr-FR" sz="1800" dirty="0" smtClean="0">
                <a:solidFill>
                  <a:schemeClr val="bg1">
                    <a:lumMod val="50000"/>
                  </a:schemeClr>
                </a:solidFill>
                <a:latin typeface="Arial Narrow" panose="020B0606020202030204" pitchFamily="34" charset="0"/>
                <a:cs typeface="Calibri" pitchFamily="34" charset="0"/>
              </a:rPr>
              <a:t>R </a:t>
            </a:r>
            <a:r>
              <a:rPr lang="fr-FR" sz="1800" dirty="0" smtClean="0">
                <a:solidFill>
                  <a:schemeClr val="bg1">
                    <a:lumMod val="50000"/>
                  </a:schemeClr>
                </a:solidFill>
                <a:latin typeface="Arial Narrow" panose="020B0606020202030204" pitchFamily="34" charset="0"/>
                <a:cs typeface="Calibri" pitchFamily="34" charset="0"/>
                <a:sym typeface="Wingdings" pitchFamily="2" charset="2"/>
              </a:rPr>
              <a:t> P thermodynamiquement </a:t>
            </a:r>
            <a:r>
              <a:rPr lang="fr-FR" sz="1800" dirty="0" smtClean="0">
                <a:solidFill>
                  <a:schemeClr val="bg1">
                    <a:lumMod val="50000"/>
                  </a:schemeClr>
                </a:solidFill>
                <a:latin typeface="Arial Narrow" panose="020B0606020202030204" pitchFamily="34" charset="0"/>
                <a:cs typeface="Calibri" pitchFamily="34" charset="0"/>
              </a:rPr>
              <a:t>possible</a:t>
            </a:r>
            <a:endParaRPr lang="fr-FR" sz="1800" dirty="0">
              <a:solidFill>
                <a:schemeClr val="bg1">
                  <a:lumMod val="50000"/>
                </a:schemeClr>
              </a:solidFill>
              <a:latin typeface="Arial Narrow" panose="020B0606020202030204" pitchFamily="34" charset="0"/>
              <a:cs typeface="Calibri" pitchFamily="34" charset="0"/>
            </a:endParaRPr>
          </a:p>
        </p:txBody>
      </p:sp>
      <p:sp>
        <p:nvSpPr>
          <p:cNvPr id="14360" name="Line 3"/>
          <p:cNvSpPr>
            <a:spLocks noChangeShapeType="1"/>
          </p:cNvSpPr>
          <p:nvPr/>
        </p:nvSpPr>
        <p:spPr bwMode="auto">
          <a:xfrm>
            <a:off x="2008188" y="1523693"/>
            <a:ext cx="0" cy="489819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4361" name="Freeform 12"/>
          <p:cNvSpPr>
            <a:spLocks/>
          </p:cNvSpPr>
          <p:nvPr/>
        </p:nvSpPr>
        <p:spPr bwMode="auto">
          <a:xfrm>
            <a:off x="2860675" y="2173734"/>
            <a:ext cx="4040188" cy="3414712"/>
          </a:xfrm>
          <a:custGeom>
            <a:avLst/>
            <a:gdLst>
              <a:gd name="T0" fmla="*/ 0 w 2545"/>
              <a:gd name="T1" fmla="*/ 2147483647 h 2151"/>
              <a:gd name="T2" fmla="*/ 2147483647 w 2545"/>
              <a:gd name="T3" fmla="*/ 2147483647 h 2151"/>
              <a:gd name="T4" fmla="*/ 2147483647 w 2545"/>
              <a:gd name="T5" fmla="*/ 2147483647 h 2151"/>
              <a:gd name="T6" fmla="*/ 2147483647 w 2545"/>
              <a:gd name="T7" fmla="*/ 2147483647 h 2151"/>
              <a:gd name="T8" fmla="*/ 2147483647 w 2545"/>
              <a:gd name="T9" fmla="*/ 2147483647 h 2151"/>
              <a:gd name="T10" fmla="*/ 2147483647 w 2545"/>
              <a:gd name="T11" fmla="*/ 2147483647 h 2151"/>
              <a:gd name="T12" fmla="*/ 2147483647 w 2545"/>
              <a:gd name="T13" fmla="*/ 2147483647 h 2151"/>
              <a:gd name="T14" fmla="*/ 2147483647 w 2545"/>
              <a:gd name="T15" fmla="*/ 2147483647 h 2151"/>
              <a:gd name="T16" fmla="*/ 2147483647 w 2545"/>
              <a:gd name="T17" fmla="*/ 2147483647 h 2151"/>
              <a:gd name="T18" fmla="*/ 2147483647 w 2545"/>
              <a:gd name="T19" fmla="*/ 2147483647 h 2151"/>
              <a:gd name="T20" fmla="*/ 2147483647 w 2545"/>
              <a:gd name="T21" fmla="*/ 2147483647 h 2151"/>
              <a:gd name="T22" fmla="*/ 2147483647 w 2545"/>
              <a:gd name="T23" fmla="*/ 2147483647 h 2151"/>
              <a:gd name="T24" fmla="*/ 2147483647 w 2545"/>
              <a:gd name="T25" fmla="*/ 2147483647 h 2151"/>
              <a:gd name="T26" fmla="*/ 2147483647 w 2545"/>
              <a:gd name="T27" fmla="*/ 2147483647 h 2151"/>
              <a:gd name="T28" fmla="*/ 2147483647 w 2545"/>
              <a:gd name="T29" fmla="*/ 2147483647 h 2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45" h="2151">
                <a:moveTo>
                  <a:pt x="0" y="1174"/>
                </a:moveTo>
                <a:cubicBezTo>
                  <a:pt x="46" y="1167"/>
                  <a:pt x="184" y="1188"/>
                  <a:pt x="274" y="1131"/>
                </a:cubicBezTo>
                <a:cubicBezTo>
                  <a:pt x="364" y="1074"/>
                  <a:pt x="476" y="927"/>
                  <a:pt x="538" y="831"/>
                </a:cubicBezTo>
                <a:cubicBezTo>
                  <a:pt x="600" y="735"/>
                  <a:pt x="622" y="635"/>
                  <a:pt x="646" y="555"/>
                </a:cubicBezTo>
                <a:cubicBezTo>
                  <a:pt x="670" y="475"/>
                  <a:pt x="660" y="419"/>
                  <a:pt x="682" y="351"/>
                </a:cubicBezTo>
                <a:cubicBezTo>
                  <a:pt x="704" y="283"/>
                  <a:pt x="732" y="204"/>
                  <a:pt x="778" y="147"/>
                </a:cubicBezTo>
                <a:cubicBezTo>
                  <a:pt x="824" y="90"/>
                  <a:pt x="901" y="12"/>
                  <a:pt x="957" y="6"/>
                </a:cubicBezTo>
                <a:cubicBezTo>
                  <a:pt x="1013" y="0"/>
                  <a:pt x="1074" y="74"/>
                  <a:pt x="1114" y="111"/>
                </a:cubicBezTo>
                <a:cubicBezTo>
                  <a:pt x="1154" y="148"/>
                  <a:pt x="1162" y="121"/>
                  <a:pt x="1198" y="231"/>
                </a:cubicBezTo>
                <a:cubicBezTo>
                  <a:pt x="1234" y="341"/>
                  <a:pt x="1290" y="617"/>
                  <a:pt x="1330" y="771"/>
                </a:cubicBezTo>
                <a:cubicBezTo>
                  <a:pt x="1370" y="925"/>
                  <a:pt x="1394" y="1015"/>
                  <a:pt x="1438" y="1155"/>
                </a:cubicBezTo>
                <a:cubicBezTo>
                  <a:pt x="1482" y="1295"/>
                  <a:pt x="1538" y="1497"/>
                  <a:pt x="1594" y="1611"/>
                </a:cubicBezTo>
                <a:cubicBezTo>
                  <a:pt x="1650" y="1725"/>
                  <a:pt x="1684" y="1759"/>
                  <a:pt x="1774" y="1839"/>
                </a:cubicBezTo>
                <a:cubicBezTo>
                  <a:pt x="1864" y="1919"/>
                  <a:pt x="2006" y="2039"/>
                  <a:pt x="2134" y="2091"/>
                </a:cubicBezTo>
                <a:cubicBezTo>
                  <a:pt x="2262" y="2143"/>
                  <a:pt x="2460" y="2139"/>
                  <a:pt x="2545" y="2151"/>
                </a:cubicBezTo>
              </a:path>
            </a:pathLst>
          </a:custGeom>
          <a:noFill/>
          <a:ln w="38100"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4362" name="Line 29"/>
          <p:cNvSpPr>
            <a:spLocks noChangeShapeType="1"/>
          </p:cNvSpPr>
          <p:nvPr/>
        </p:nvSpPr>
        <p:spPr bwMode="auto">
          <a:xfrm>
            <a:off x="6315075" y="5556696"/>
            <a:ext cx="558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4363" name="Line 28"/>
          <p:cNvSpPr>
            <a:spLocks noChangeShapeType="1"/>
          </p:cNvSpPr>
          <p:nvPr/>
        </p:nvSpPr>
        <p:spPr bwMode="auto">
          <a:xfrm>
            <a:off x="2798763" y="4013646"/>
            <a:ext cx="558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39" name="Rectangle 9"/>
          <p:cNvSpPr>
            <a:spLocks noChangeArrowheads="1"/>
          </p:cNvSpPr>
          <p:nvPr/>
        </p:nvSpPr>
        <p:spPr bwMode="auto">
          <a:xfrm>
            <a:off x="45244" y="811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smtClean="0">
                <a:solidFill>
                  <a:srgbClr val="FF0000"/>
                </a:solidFill>
                <a:latin typeface="Arial Narrow" panose="020B0606020202030204" pitchFamily="34" charset="0"/>
              </a:rPr>
              <a:t>	A </a:t>
            </a:r>
            <a:r>
              <a:rPr lang="fr-FR" sz="2400" b="1" dirty="0">
                <a:solidFill>
                  <a:srgbClr val="FF0000"/>
                </a:solidFill>
                <a:latin typeface="Arial Narrow" panose="020B0606020202030204" pitchFamily="34" charset="0"/>
              </a:rPr>
              <a:t>- réaction non-catalysée</a:t>
            </a:r>
          </a:p>
        </p:txBody>
      </p:sp>
      <p:sp>
        <p:nvSpPr>
          <p:cNvPr id="47" name="Triangle isocèle 46"/>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a:spLocks noChangeArrowheads="1"/>
          </p:cNvSpPr>
          <p:nvPr/>
        </p:nvSpPr>
        <p:spPr bwMode="auto">
          <a:xfrm>
            <a:off x="125496" y="3879044"/>
            <a:ext cx="9077325" cy="2308225"/>
          </a:xfrm>
          <a:prstGeom prst="rect">
            <a:avLst/>
          </a:prstGeom>
          <a:solidFill>
            <a:schemeClr val="accent6">
              <a:lumMod val="20000"/>
              <a:lumOff val="80000"/>
            </a:schemeClr>
          </a:solidFill>
          <a:ln>
            <a:noFill/>
          </a:ln>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3200" dirty="0">
                <a:solidFill>
                  <a:schemeClr val="accent2">
                    <a:lumMod val="75000"/>
                  </a:schemeClr>
                </a:solidFill>
                <a:latin typeface="Arial Narrow" panose="020B0606020202030204" pitchFamily="34" charset="0"/>
              </a:rPr>
              <a:t>L’énergie libre de l’état de transition donne une idée de la vitesse de la réaction :</a:t>
            </a:r>
          </a:p>
          <a:p>
            <a:pPr algn="ctr" eaLnBrk="1" hangingPunct="1"/>
            <a:r>
              <a:rPr lang="fr-FR" sz="1600" dirty="0">
                <a:solidFill>
                  <a:schemeClr val="accent2">
                    <a:lumMod val="75000"/>
                  </a:schemeClr>
                </a:solidFill>
                <a:latin typeface="Arial Narrow" panose="020B0606020202030204" pitchFamily="34" charset="0"/>
              </a:rPr>
              <a:t> </a:t>
            </a:r>
          </a:p>
          <a:p>
            <a:pPr algn="ctr" eaLnBrk="1" hangingPunct="1"/>
            <a:r>
              <a:rPr lang="fr-FR" sz="3200" dirty="0">
                <a:solidFill>
                  <a:schemeClr val="accent2">
                    <a:lumMod val="75000"/>
                  </a:schemeClr>
                </a:solidFill>
                <a:latin typeface="Arial Narrow" panose="020B0606020202030204" pitchFamily="34" charset="0"/>
              </a:rPr>
              <a:t>plus cette énergie d’activation est </a:t>
            </a:r>
            <a:r>
              <a:rPr lang="fr-FR" sz="3200" dirty="0" smtClean="0">
                <a:solidFill>
                  <a:schemeClr val="accent2">
                    <a:lumMod val="75000"/>
                  </a:schemeClr>
                </a:solidFill>
                <a:latin typeface="Arial Narrow" panose="020B0606020202030204" pitchFamily="34" charset="0"/>
              </a:rPr>
              <a:t>élevée, </a:t>
            </a:r>
            <a:r>
              <a:rPr lang="fr-FR" sz="3200" dirty="0">
                <a:solidFill>
                  <a:schemeClr val="accent2">
                    <a:lumMod val="75000"/>
                  </a:schemeClr>
                </a:solidFill>
                <a:latin typeface="Arial Narrow" panose="020B0606020202030204" pitchFamily="34" charset="0"/>
              </a:rPr>
              <a:t>plus la vitesse de la réaction sera faible.</a:t>
            </a:r>
          </a:p>
        </p:txBody>
      </p:sp>
    </p:spTree>
    <p:extLst>
      <p:ext uri="{BB962C8B-B14F-4D97-AF65-F5344CB8AC3E}">
        <p14:creationId xmlns:p14="http://schemas.microsoft.com/office/powerpoint/2010/main" val="19175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61"/>
                                        </p:tgtEl>
                                        <p:attrNameLst>
                                          <p:attrName>style.visibility</p:attrName>
                                        </p:attrNameLst>
                                      </p:cBhvr>
                                      <p:to>
                                        <p:strVal val="visible"/>
                                      </p:to>
                                    </p:set>
                                    <p:animEffect transition="in" filter="fade">
                                      <p:cBhvr>
                                        <p:cTn id="7" dur="500"/>
                                        <p:tgtEl>
                                          <p:spTgt spid="14361"/>
                                        </p:tgtEl>
                                      </p:cBhvr>
                                    </p:animEffect>
                                  </p:childTnLst>
                                </p:cTn>
                              </p:par>
                              <p:par>
                                <p:cTn id="8" presetID="10" presetClass="entr" presetSubtype="0" fill="hold"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fade">
                                      <p:cBhvr>
                                        <p:cTn id="10" dur="500"/>
                                        <p:tgtEl>
                                          <p:spTgt spid="143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50"/>
                                        </p:tgtEl>
                                        <p:attrNameLst>
                                          <p:attrName>style.visibility</p:attrName>
                                        </p:attrNameLst>
                                      </p:cBhvr>
                                      <p:to>
                                        <p:strVal val="visible"/>
                                      </p:to>
                                    </p:set>
                                    <p:animEffect transition="in" filter="fade">
                                      <p:cBhvr>
                                        <p:cTn id="13" dur="500"/>
                                        <p:tgtEl>
                                          <p:spTgt spid="14350"/>
                                        </p:tgtEl>
                                      </p:cBhvr>
                                    </p:animEffect>
                                  </p:childTnLst>
                                </p:cTn>
                              </p:par>
                              <p:par>
                                <p:cTn id="14" presetID="10" presetClass="entr" presetSubtype="0" fill="hold" nodeType="withEffect">
                                  <p:stCondLst>
                                    <p:cond delay="0"/>
                                  </p:stCondLst>
                                  <p:childTnLst>
                                    <p:set>
                                      <p:cBhvr>
                                        <p:cTn id="15" dur="1" fill="hold">
                                          <p:stCondLst>
                                            <p:cond delay="0"/>
                                          </p:stCondLst>
                                        </p:cTn>
                                        <p:tgtEl>
                                          <p:spTgt spid="14347"/>
                                        </p:tgtEl>
                                        <p:attrNameLst>
                                          <p:attrName>style.visibility</p:attrName>
                                        </p:attrNameLst>
                                      </p:cBhvr>
                                      <p:to>
                                        <p:strVal val="visible"/>
                                      </p:to>
                                    </p:set>
                                    <p:animEffect transition="in" filter="fade">
                                      <p:cBhvr>
                                        <p:cTn id="16" dur="500"/>
                                        <p:tgtEl>
                                          <p:spTgt spid="143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6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6">
                    <a:lumMod val="75000"/>
                  </a:schemeClr>
                </a:solidFill>
              </a:rPr>
              <a:t>ENZYMES</a:t>
            </a:r>
            <a:endParaRPr lang="fr-FR" b="1" dirty="0">
              <a:solidFill>
                <a:schemeClr val="accent6">
                  <a:lumMod val="75000"/>
                </a:schemeClr>
              </a:solidFill>
            </a:endParaRPr>
          </a:p>
        </p:txBody>
      </p:sp>
      <p:sp>
        <p:nvSpPr>
          <p:cNvPr id="3" name="Espace réservé du contenu 2"/>
          <p:cNvSpPr>
            <a:spLocks noGrp="1"/>
          </p:cNvSpPr>
          <p:nvPr>
            <p:ph idx="1"/>
          </p:nvPr>
        </p:nvSpPr>
        <p:spPr>
          <a:xfrm>
            <a:off x="457200" y="1600200"/>
            <a:ext cx="8507288" cy="5069160"/>
          </a:xfrm>
        </p:spPr>
        <p:txBody>
          <a:bodyPr>
            <a:normAutofit fontScale="92500" lnSpcReduction="20000"/>
          </a:bodyPr>
          <a:lstStyle/>
          <a:p>
            <a:r>
              <a:rPr lang="fr-FR" b="1" dirty="0" smtClean="0">
                <a:solidFill>
                  <a:srgbClr val="00B050"/>
                </a:solidFill>
              </a:rPr>
              <a:t>Introduction</a:t>
            </a:r>
          </a:p>
          <a:p>
            <a:pPr marL="0" indent="0" algn="just">
              <a:lnSpc>
                <a:spcPct val="160000"/>
              </a:lnSpc>
              <a:buNone/>
            </a:pPr>
            <a:r>
              <a:rPr lang="fr-FR" dirty="0" smtClean="0"/>
              <a:t>Les </a:t>
            </a:r>
            <a:r>
              <a:rPr lang="fr-FR" dirty="0"/>
              <a:t>enzymes sont des catalyseurs d’une efficacité fonctionnelle remarquable. Ils </a:t>
            </a:r>
            <a:r>
              <a:rPr lang="fr-FR" dirty="0" smtClean="0"/>
              <a:t>accélèrent les </a:t>
            </a:r>
            <a:r>
              <a:rPr lang="fr-FR" dirty="0"/>
              <a:t>réactions métaboliques d'un organisme vivant. En effet, ils ont un pouvoir catalytique </a:t>
            </a:r>
            <a:r>
              <a:rPr lang="fr-FR" dirty="0" smtClean="0"/>
              <a:t>de 10</a:t>
            </a:r>
            <a:r>
              <a:rPr lang="fr-FR" b="1" baseline="30000" dirty="0" smtClean="0"/>
              <a:t>6</a:t>
            </a:r>
            <a:r>
              <a:rPr lang="fr-FR" dirty="0"/>
              <a:t> </a:t>
            </a:r>
            <a:r>
              <a:rPr lang="fr-FR" dirty="0" smtClean="0"/>
              <a:t>à 10</a:t>
            </a:r>
            <a:r>
              <a:rPr lang="fr-FR" b="1" baseline="30000" dirty="0" smtClean="0"/>
              <a:t>12</a:t>
            </a:r>
            <a:r>
              <a:rPr lang="fr-FR" dirty="0"/>
              <a:t> </a:t>
            </a:r>
            <a:r>
              <a:rPr lang="fr-FR" dirty="0" smtClean="0"/>
              <a:t>fois </a:t>
            </a:r>
            <a:r>
              <a:rPr lang="fr-FR" dirty="0"/>
              <a:t>supérieur aux réactions spontanées et interviennent dans tous les processus </a:t>
            </a:r>
            <a:r>
              <a:rPr lang="fr-FR" dirty="0" smtClean="0"/>
              <a:t>de biosynthèse</a:t>
            </a:r>
            <a:r>
              <a:rPr lang="fr-FR" dirty="0"/>
              <a:t>, de dégradation, de régulation et de reproduction.</a:t>
            </a:r>
          </a:p>
        </p:txBody>
      </p:sp>
    </p:spTree>
    <p:extLst>
      <p:ext uri="{BB962C8B-B14F-4D97-AF65-F5344CB8AC3E}">
        <p14:creationId xmlns:p14="http://schemas.microsoft.com/office/powerpoint/2010/main" val="21219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190500" y="1807031"/>
            <a:ext cx="8783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a:latin typeface="Arial Narrow" panose="020B0606020202030204" pitchFamily="34" charset="0"/>
              </a:rPr>
              <a:t>L’état de transition </a:t>
            </a:r>
            <a:r>
              <a:rPr lang="fr-FR" sz="2400" b="0" dirty="0" err="1">
                <a:latin typeface="Arial Narrow" panose="020B0606020202030204" pitchFamily="34" charset="0"/>
              </a:rPr>
              <a:t>X</a:t>
            </a:r>
            <a:r>
              <a:rPr lang="fr-FR" sz="2400" b="0" baseline="30000" dirty="0" err="1">
                <a:latin typeface="Arial Narrow" panose="020B0606020202030204" pitchFamily="34" charset="0"/>
              </a:rPr>
              <a:t>ǂ</a:t>
            </a:r>
            <a:r>
              <a:rPr lang="fr-FR" sz="2400" b="0" dirty="0">
                <a:latin typeface="Arial Narrow" panose="020B0606020202030204" pitchFamily="34" charset="0"/>
              </a:rPr>
              <a:t> n’est </a:t>
            </a:r>
            <a:r>
              <a:rPr lang="fr-FR" sz="2400" b="0" dirty="0" smtClean="0">
                <a:latin typeface="Arial Narrow" panose="020B0606020202030204" pitchFamily="34" charset="0"/>
              </a:rPr>
              <a:t>obtenu en quantité que </a:t>
            </a:r>
            <a:r>
              <a:rPr lang="fr-FR" sz="2400" b="1" dirty="0">
                <a:solidFill>
                  <a:srgbClr val="7030A0"/>
                </a:solidFill>
                <a:latin typeface="Arial Narrow" panose="020B0606020202030204" pitchFamily="34" charset="0"/>
              </a:rPr>
              <a:t>pour des températures très élevées.</a:t>
            </a:r>
          </a:p>
        </p:txBody>
      </p:sp>
      <p:sp>
        <p:nvSpPr>
          <p:cNvPr id="15363" name="Rectangle 43"/>
          <p:cNvSpPr>
            <a:spLocks noChangeArrowheads="1"/>
          </p:cNvSpPr>
          <p:nvPr/>
        </p:nvSpPr>
        <p:spPr bwMode="auto">
          <a:xfrm>
            <a:off x="190500" y="3169979"/>
            <a:ext cx="8783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smtClean="0">
                <a:latin typeface="Arial Narrow" panose="020B0606020202030204" pitchFamily="34" charset="0"/>
              </a:rPr>
              <a:t>En conditions </a:t>
            </a:r>
            <a:r>
              <a:rPr lang="fr-FR" sz="2400" b="0" dirty="0">
                <a:latin typeface="Arial Narrow" panose="020B0606020202030204" pitchFamily="34" charset="0"/>
              </a:rPr>
              <a:t>douces de </a:t>
            </a:r>
            <a:r>
              <a:rPr lang="fr-FR" sz="2400" b="0" dirty="0" smtClean="0">
                <a:latin typeface="Arial Narrow" panose="020B0606020202030204" pitchFamily="34" charset="0"/>
              </a:rPr>
              <a:t>température réaction probable </a:t>
            </a:r>
            <a:r>
              <a:rPr lang="fr-FR" sz="2400" b="0" dirty="0">
                <a:latin typeface="Arial Narrow" panose="020B0606020202030204" pitchFamily="34" charset="0"/>
              </a:rPr>
              <a:t>que pour </a:t>
            </a:r>
            <a:r>
              <a:rPr lang="fr-FR" sz="2400" b="1" dirty="0">
                <a:latin typeface="Arial Narrow" panose="020B0606020202030204" pitchFamily="34" charset="0"/>
              </a:rPr>
              <a:t>un très </a:t>
            </a:r>
            <a:r>
              <a:rPr lang="fr-FR" sz="2400" b="1" dirty="0" smtClean="0">
                <a:latin typeface="Arial Narrow" panose="020B0606020202030204" pitchFamily="34" charset="0"/>
              </a:rPr>
              <a:t>faible nombre </a:t>
            </a:r>
            <a:r>
              <a:rPr lang="fr-FR" sz="2400" b="0" dirty="0">
                <a:latin typeface="Arial Narrow" panose="020B0606020202030204" pitchFamily="34" charset="0"/>
              </a:rPr>
              <a:t>de molécules </a:t>
            </a:r>
            <a:r>
              <a:rPr lang="fr-FR" sz="2400" b="0" dirty="0" smtClean="0">
                <a:latin typeface="Arial Narrow" panose="020B0606020202030204" pitchFamily="34" charset="0"/>
              </a:rPr>
              <a:t>(quelques </a:t>
            </a:r>
            <a:r>
              <a:rPr lang="fr-FR" sz="2400" b="0" dirty="0">
                <a:latin typeface="Arial Narrow" panose="020B0606020202030204" pitchFamily="34" charset="0"/>
              </a:rPr>
              <a:t>réactions/sec ou moins) : </a:t>
            </a:r>
            <a:r>
              <a:rPr lang="fr-FR" sz="2400" b="1" dirty="0">
                <a:solidFill>
                  <a:srgbClr val="7030A0"/>
                </a:solidFill>
                <a:latin typeface="Arial Narrow" panose="020B0606020202030204" pitchFamily="34" charset="0"/>
              </a:rPr>
              <a:t>à notre échelle, on ne détecte rien!!</a:t>
            </a:r>
          </a:p>
        </p:txBody>
      </p:sp>
      <p:sp>
        <p:nvSpPr>
          <p:cNvPr id="15371" name="Rectangle 4"/>
          <p:cNvSpPr>
            <a:spLocks noChangeArrowheads="1"/>
          </p:cNvSpPr>
          <p:nvPr/>
        </p:nvSpPr>
        <p:spPr bwMode="auto">
          <a:xfrm>
            <a:off x="190500" y="4902259"/>
            <a:ext cx="8783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pPr>
            <a:r>
              <a:rPr lang="fr-FR" sz="2400" b="0" dirty="0">
                <a:latin typeface="Arial Narrow" panose="020B0606020202030204" pitchFamily="34" charset="0"/>
              </a:rPr>
              <a:t>L’enzyme, en fixant le substrat et en l’orientant de façon constante et optimale, abaisse l’énergie de l'état de transition.</a:t>
            </a:r>
          </a:p>
        </p:txBody>
      </p:sp>
      <p:sp>
        <p:nvSpPr>
          <p:cNvPr id="12" name="Rectangle 9"/>
          <p:cNvSpPr>
            <a:spLocks noChangeArrowheads="1"/>
          </p:cNvSpPr>
          <p:nvPr/>
        </p:nvSpPr>
        <p:spPr bwMode="auto">
          <a:xfrm>
            <a:off x="10319" y="12671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smtClean="0">
                <a:solidFill>
                  <a:schemeClr val="accent2">
                    <a:lumMod val="75000"/>
                  </a:schemeClr>
                </a:solidFill>
                <a:latin typeface="Arial Narrow" panose="020B0606020202030204" pitchFamily="34" charset="0"/>
              </a:rPr>
              <a:t>	</a:t>
            </a:r>
            <a:r>
              <a:rPr lang="fr-FR" sz="2400" b="1" dirty="0" smtClean="0">
                <a:solidFill>
                  <a:srgbClr val="FF0000"/>
                </a:solidFill>
                <a:latin typeface="Arial Narrow" panose="020B0606020202030204" pitchFamily="34" charset="0"/>
              </a:rPr>
              <a:t>A </a:t>
            </a:r>
            <a:r>
              <a:rPr lang="fr-FR" sz="2400" b="1" dirty="0">
                <a:solidFill>
                  <a:srgbClr val="FF0000"/>
                </a:solidFill>
                <a:latin typeface="Arial Narrow" panose="020B0606020202030204" pitchFamily="34" charset="0"/>
              </a:rPr>
              <a:t>- réaction non-catalysée</a:t>
            </a:r>
          </a:p>
        </p:txBody>
      </p:sp>
      <p:sp>
        <p:nvSpPr>
          <p:cNvPr id="19" name="Triangle isocèle 18"/>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70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down)">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wipe(down)">
                                      <p:cBhvr>
                                        <p:cTn id="17" dur="500"/>
                                        <p:tgtEl>
                                          <p:spTgt spid="153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71"/>
                                        </p:tgtEl>
                                        <p:attrNameLst>
                                          <p:attrName>style.visibility</p:attrName>
                                        </p:attrNameLst>
                                      </p:cBhvr>
                                      <p:to>
                                        <p:strVal val="visible"/>
                                      </p:to>
                                    </p:set>
                                    <p:animEffect transition="in" filter="wipe(down)">
                                      <p:cBhvr>
                                        <p:cTn id="22"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7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2336800" y="5572571"/>
            <a:ext cx="4678363"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387" name="Line 3"/>
          <p:cNvSpPr>
            <a:spLocks noChangeShapeType="1"/>
          </p:cNvSpPr>
          <p:nvPr/>
        </p:nvSpPr>
        <p:spPr bwMode="auto">
          <a:xfrm>
            <a:off x="2008188" y="1556792"/>
            <a:ext cx="0" cy="48777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388" name="Line 4"/>
          <p:cNvSpPr>
            <a:spLocks noChangeShapeType="1"/>
          </p:cNvSpPr>
          <p:nvPr/>
        </p:nvSpPr>
        <p:spPr bwMode="auto">
          <a:xfrm>
            <a:off x="2009775" y="6393309"/>
            <a:ext cx="53990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389" name="Text Box 5"/>
          <p:cNvSpPr txBox="1">
            <a:spLocks noChangeArrowheads="1"/>
          </p:cNvSpPr>
          <p:nvPr/>
        </p:nvSpPr>
        <p:spPr bwMode="auto">
          <a:xfrm>
            <a:off x="3184525" y="6423719"/>
            <a:ext cx="3034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2400" dirty="0">
                <a:latin typeface="Arial Narrow" panose="020B0606020202030204" pitchFamily="34" charset="0"/>
              </a:rPr>
              <a:t>Évolution de la réaction</a:t>
            </a:r>
          </a:p>
        </p:txBody>
      </p:sp>
      <p:sp>
        <p:nvSpPr>
          <p:cNvPr id="16390" name="Text Box 6"/>
          <p:cNvSpPr txBox="1">
            <a:spLocks noChangeArrowheads="1"/>
          </p:cNvSpPr>
          <p:nvPr/>
        </p:nvSpPr>
        <p:spPr bwMode="auto">
          <a:xfrm rot="-5400000">
            <a:off x="562769" y="3438177"/>
            <a:ext cx="21288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2400">
                <a:latin typeface="Arial Narrow" panose="020B0606020202030204" pitchFamily="34" charset="0"/>
              </a:rPr>
              <a:t>Énergie libre, G</a:t>
            </a:r>
          </a:p>
        </p:txBody>
      </p:sp>
      <p:sp>
        <p:nvSpPr>
          <p:cNvPr id="16391" name="Line 9"/>
          <p:cNvSpPr>
            <a:spLocks noChangeShapeType="1"/>
          </p:cNvSpPr>
          <p:nvPr/>
        </p:nvSpPr>
        <p:spPr bwMode="auto">
          <a:xfrm>
            <a:off x="2298700" y="4029521"/>
            <a:ext cx="4678363"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392" name="Line 11"/>
          <p:cNvSpPr>
            <a:spLocks noChangeShapeType="1"/>
          </p:cNvSpPr>
          <p:nvPr/>
        </p:nvSpPr>
        <p:spPr bwMode="auto">
          <a:xfrm>
            <a:off x="2278063" y="2156271"/>
            <a:ext cx="4678362"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393" name="Text Box 13"/>
          <p:cNvSpPr txBox="1">
            <a:spLocks noChangeArrowheads="1"/>
          </p:cNvSpPr>
          <p:nvPr/>
        </p:nvSpPr>
        <p:spPr bwMode="auto">
          <a:xfrm>
            <a:off x="2238375" y="4091434"/>
            <a:ext cx="1482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a:latin typeface="Arial Narrow" panose="020B0606020202030204" pitchFamily="34" charset="0"/>
              </a:rPr>
              <a:t>Énergie libre de S</a:t>
            </a:r>
          </a:p>
        </p:txBody>
      </p:sp>
      <p:sp>
        <p:nvSpPr>
          <p:cNvPr id="16394" name="Text Box 14"/>
          <p:cNvSpPr txBox="1">
            <a:spLocks noChangeArrowheads="1"/>
          </p:cNvSpPr>
          <p:nvPr/>
        </p:nvSpPr>
        <p:spPr bwMode="auto">
          <a:xfrm>
            <a:off x="5945188" y="5542409"/>
            <a:ext cx="1641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a:latin typeface="Arial Narrow" panose="020B0606020202030204" pitchFamily="34" charset="0"/>
              </a:rPr>
              <a:t>Énergie libre de P</a:t>
            </a:r>
          </a:p>
        </p:txBody>
      </p:sp>
      <p:sp>
        <p:nvSpPr>
          <p:cNvPr id="16395" name="Line 15"/>
          <p:cNvSpPr>
            <a:spLocks noChangeShapeType="1"/>
          </p:cNvSpPr>
          <p:nvPr/>
        </p:nvSpPr>
        <p:spPr bwMode="auto">
          <a:xfrm flipV="1">
            <a:off x="5730875" y="2162621"/>
            <a:ext cx="0" cy="1863725"/>
          </a:xfrm>
          <a:prstGeom prst="line">
            <a:avLst/>
          </a:prstGeom>
          <a:noFill/>
          <a:ln w="381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396" name="Text Box 16"/>
          <p:cNvSpPr txBox="1">
            <a:spLocks noChangeArrowheads="1"/>
          </p:cNvSpPr>
          <p:nvPr/>
        </p:nvSpPr>
        <p:spPr bwMode="auto">
          <a:xfrm>
            <a:off x="5072063" y="2478534"/>
            <a:ext cx="13763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dirty="0" err="1">
                <a:latin typeface="Symbol" panose="05050102010706020507" pitchFamily="18" charset="2"/>
              </a:rPr>
              <a:t>D</a:t>
            </a:r>
            <a:r>
              <a:rPr lang="fr-FR" sz="1800" dirty="0" err="1">
                <a:latin typeface="Arial Narrow" panose="020B0606020202030204" pitchFamily="34" charset="0"/>
              </a:rPr>
              <a:t>G</a:t>
            </a:r>
            <a:r>
              <a:rPr lang="fr-FR" sz="1800" baseline="30000" dirty="0" err="1">
                <a:latin typeface="Arial Narrow" panose="020B0606020202030204" pitchFamily="34" charset="0"/>
              </a:rPr>
              <a:t>ǂ</a:t>
            </a:r>
            <a:endParaRPr lang="fr-FR" sz="1800" dirty="0">
              <a:latin typeface="Arial Narrow" panose="020B0606020202030204" pitchFamily="34" charset="0"/>
            </a:endParaRPr>
          </a:p>
          <a:p>
            <a:pPr algn="ctr"/>
            <a:r>
              <a:rPr lang="fr-FR" sz="1800" dirty="0">
                <a:latin typeface="Arial Narrow" panose="020B0606020202030204" pitchFamily="34" charset="0"/>
              </a:rPr>
              <a:t>non catalysé</a:t>
            </a:r>
          </a:p>
        </p:txBody>
      </p:sp>
      <p:sp>
        <p:nvSpPr>
          <p:cNvPr id="16397" name="Text Box 17"/>
          <p:cNvSpPr txBox="1">
            <a:spLocks noChangeArrowheads="1"/>
          </p:cNvSpPr>
          <p:nvPr/>
        </p:nvSpPr>
        <p:spPr bwMode="auto">
          <a:xfrm>
            <a:off x="6698714" y="1864171"/>
            <a:ext cx="155523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600">
                <a:latin typeface="Arial Narrow" panose="020B0606020202030204" pitchFamily="34" charset="0"/>
              </a:rPr>
              <a:t>État de transition</a:t>
            </a:r>
          </a:p>
          <a:p>
            <a:pPr algn="ctr"/>
            <a:r>
              <a:rPr lang="fr-FR" sz="1600">
                <a:latin typeface="Arial Narrow" panose="020B0606020202030204" pitchFamily="34" charset="0"/>
              </a:rPr>
              <a:t>(non catalysé)</a:t>
            </a:r>
          </a:p>
        </p:txBody>
      </p:sp>
      <p:sp>
        <p:nvSpPr>
          <p:cNvPr id="16398" name="Freeform 18"/>
          <p:cNvSpPr>
            <a:spLocks/>
          </p:cNvSpPr>
          <p:nvPr/>
        </p:nvSpPr>
        <p:spPr bwMode="auto">
          <a:xfrm>
            <a:off x="2860675" y="3332609"/>
            <a:ext cx="3944938" cy="2259012"/>
          </a:xfrm>
          <a:custGeom>
            <a:avLst/>
            <a:gdLst>
              <a:gd name="T0" fmla="*/ 0 w 2485"/>
              <a:gd name="T1" fmla="*/ 2147483647 h 1423"/>
              <a:gd name="T2" fmla="*/ 2147483647 w 2485"/>
              <a:gd name="T3" fmla="*/ 2147483647 h 1423"/>
              <a:gd name="T4" fmla="*/ 2147483647 w 2485"/>
              <a:gd name="T5" fmla="*/ 2147483647 h 1423"/>
              <a:gd name="T6" fmla="*/ 2147483647 w 2485"/>
              <a:gd name="T7" fmla="*/ 2147483647 h 1423"/>
              <a:gd name="T8" fmla="*/ 2147483647 w 2485"/>
              <a:gd name="T9" fmla="*/ 0 h 1423"/>
              <a:gd name="T10" fmla="*/ 2147483647 w 2485"/>
              <a:gd name="T11" fmla="*/ 2147483647 h 1423"/>
              <a:gd name="T12" fmla="*/ 2147483647 w 2485"/>
              <a:gd name="T13" fmla="*/ 2147483647 h 1423"/>
              <a:gd name="T14" fmla="*/ 2147483647 w 2485"/>
              <a:gd name="T15" fmla="*/ 2147483647 h 1423"/>
              <a:gd name="T16" fmla="*/ 2147483647 w 2485"/>
              <a:gd name="T17" fmla="*/ 2147483647 h 1423"/>
              <a:gd name="T18" fmla="*/ 2147483647 w 2485"/>
              <a:gd name="T19" fmla="*/ 2147483647 h 14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5" h="1423">
                <a:moveTo>
                  <a:pt x="0" y="454"/>
                </a:moveTo>
                <a:cubicBezTo>
                  <a:pt x="102" y="454"/>
                  <a:pt x="204" y="454"/>
                  <a:pt x="291" y="420"/>
                </a:cubicBezTo>
                <a:cubicBezTo>
                  <a:pt x="378" y="386"/>
                  <a:pt x="459" y="305"/>
                  <a:pt x="523" y="249"/>
                </a:cubicBezTo>
                <a:cubicBezTo>
                  <a:pt x="587" y="193"/>
                  <a:pt x="618" y="127"/>
                  <a:pt x="677" y="86"/>
                </a:cubicBezTo>
                <a:cubicBezTo>
                  <a:pt x="736" y="45"/>
                  <a:pt x="804" y="0"/>
                  <a:pt x="874" y="0"/>
                </a:cubicBezTo>
                <a:cubicBezTo>
                  <a:pt x="944" y="0"/>
                  <a:pt x="1043" y="43"/>
                  <a:pt x="1097" y="86"/>
                </a:cubicBezTo>
                <a:cubicBezTo>
                  <a:pt x="1151" y="129"/>
                  <a:pt x="1149" y="174"/>
                  <a:pt x="1198" y="259"/>
                </a:cubicBezTo>
                <a:cubicBezTo>
                  <a:pt x="1247" y="344"/>
                  <a:pt x="1282" y="425"/>
                  <a:pt x="1390" y="595"/>
                </a:cubicBezTo>
                <a:cubicBezTo>
                  <a:pt x="1498" y="765"/>
                  <a:pt x="1661" y="1139"/>
                  <a:pt x="1843" y="1277"/>
                </a:cubicBezTo>
                <a:cubicBezTo>
                  <a:pt x="2025" y="1415"/>
                  <a:pt x="2351" y="1393"/>
                  <a:pt x="2485" y="1423"/>
                </a:cubicBezTo>
              </a:path>
            </a:pathLst>
          </a:custGeom>
          <a:noFill/>
          <a:ln w="38100" cap="rnd" cmpd="sng">
            <a:solidFill>
              <a:srgbClr val="0070C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nvGrpSpPr>
          <p:cNvPr id="16399" name="Group 35"/>
          <p:cNvGrpSpPr>
            <a:grpSpLocks/>
          </p:cNvGrpSpPr>
          <p:nvPr/>
        </p:nvGrpSpPr>
        <p:grpSpPr bwMode="auto">
          <a:xfrm>
            <a:off x="6229350" y="3300859"/>
            <a:ext cx="1803400" cy="706437"/>
            <a:chOff x="3924" y="1857"/>
            <a:chExt cx="1136" cy="445"/>
          </a:xfrm>
        </p:grpSpPr>
        <p:sp>
          <p:nvSpPr>
            <p:cNvPr id="16424" name="Text Box 21"/>
            <p:cNvSpPr txBox="1">
              <a:spLocks noChangeArrowheads="1"/>
            </p:cNvSpPr>
            <p:nvPr/>
          </p:nvSpPr>
          <p:spPr bwMode="auto">
            <a:xfrm>
              <a:off x="3924" y="1971"/>
              <a:ext cx="113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800" dirty="0" err="1">
                  <a:latin typeface="Symbol" panose="05050102010706020507" pitchFamily="18" charset="2"/>
                </a:rPr>
                <a:t>D</a:t>
              </a:r>
              <a:r>
                <a:rPr lang="fr-FR" sz="1800" dirty="0" err="1">
                  <a:latin typeface="Arial Narrow" panose="020B0606020202030204" pitchFamily="34" charset="0"/>
                </a:rPr>
                <a:t>G</a:t>
              </a:r>
              <a:r>
                <a:rPr lang="fr-FR" sz="1800" baseline="30000" dirty="0" err="1">
                  <a:latin typeface="Arial Narrow" panose="020B0606020202030204" pitchFamily="34" charset="0"/>
                </a:rPr>
                <a:t>ǂ</a:t>
              </a:r>
              <a:r>
                <a:rPr lang="fr-FR" sz="1800" dirty="0">
                  <a:latin typeface="Arial Narrow" panose="020B0606020202030204" pitchFamily="34" charset="0"/>
                </a:rPr>
                <a:t> catalysée</a:t>
              </a:r>
            </a:p>
          </p:txBody>
        </p:sp>
        <p:sp>
          <p:nvSpPr>
            <p:cNvPr id="16425" name="Line 22"/>
            <p:cNvSpPr>
              <a:spLocks noChangeShapeType="1"/>
            </p:cNvSpPr>
            <p:nvPr/>
          </p:nvSpPr>
          <p:spPr bwMode="auto">
            <a:xfrm flipV="1">
              <a:off x="3976" y="1857"/>
              <a:ext cx="0" cy="445"/>
            </a:xfrm>
            <a:prstGeom prst="line">
              <a:avLst/>
            </a:prstGeom>
            <a:noFill/>
            <a:ln w="38100">
              <a:solidFill>
                <a:srgbClr val="0070C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sp>
        <p:nvSpPr>
          <p:cNvPr id="16400" name="Line 23"/>
          <p:cNvSpPr>
            <a:spLocks noChangeShapeType="1"/>
          </p:cNvSpPr>
          <p:nvPr/>
        </p:nvSpPr>
        <p:spPr bwMode="auto">
          <a:xfrm flipH="1" flipV="1">
            <a:off x="6035675" y="4086671"/>
            <a:ext cx="0" cy="1463675"/>
          </a:xfrm>
          <a:prstGeom prst="line">
            <a:avLst/>
          </a:prstGeom>
          <a:noFill/>
          <a:ln w="381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401" name="Freeform 25"/>
          <p:cNvSpPr>
            <a:spLocks/>
          </p:cNvSpPr>
          <p:nvPr/>
        </p:nvSpPr>
        <p:spPr bwMode="auto">
          <a:xfrm>
            <a:off x="2860675" y="2176909"/>
            <a:ext cx="4040188" cy="3414712"/>
          </a:xfrm>
          <a:custGeom>
            <a:avLst/>
            <a:gdLst>
              <a:gd name="T0" fmla="*/ 0 w 2545"/>
              <a:gd name="T1" fmla="*/ 2147483647 h 2151"/>
              <a:gd name="T2" fmla="*/ 2147483647 w 2545"/>
              <a:gd name="T3" fmla="*/ 2147483647 h 2151"/>
              <a:gd name="T4" fmla="*/ 2147483647 w 2545"/>
              <a:gd name="T5" fmla="*/ 2147483647 h 2151"/>
              <a:gd name="T6" fmla="*/ 2147483647 w 2545"/>
              <a:gd name="T7" fmla="*/ 2147483647 h 2151"/>
              <a:gd name="T8" fmla="*/ 2147483647 w 2545"/>
              <a:gd name="T9" fmla="*/ 2147483647 h 2151"/>
              <a:gd name="T10" fmla="*/ 2147483647 w 2545"/>
              <a:gd name="T11" fmla="*/ 2147483647 h 2151"/>
              <a:gd name="T12" fmla="*/ 2147483647 w 2545"/>
              <a:gd name="T13" fmla="*/ 2147483647 h 2151"/>
              <a:gd name="T14" fmla="*/ 2147483647 w 2545"/>
              <a:gd name="T15" fmla="*/ 2147483647 h 2151"/>
              <a:gd name="T16" fmla="*/ 2147483647 w 2545"/>
              <a:gd name="T17" fmla="*/ 2147483647 h 2151"/>
              <a:gd name="T18" fmla="*/ 2147483647 w 2545"/>
              <a:gd name="T19" fmla="*/ 2147483647 h 2151"/>
              <a:gd name="T20" fmla="*/ 2147483647 w 2545"/>
              <a:gd name="T21" fmla="*/ 2147483647 h 2151"/>
              <a:gd name="T22" fmla="*/ 2147483647 w 2545"/>
              <a:gd name="T23" fmla="*/ 2147483647 h 2151"/>
              <a:gd name="T24" fmla="*/ 2147483647 w 2545"/>
              <a:gd name="T25" fmla="*/ 2147483647 h 2151"/>
              <a:gd name="T26" fmla="*/ 2147483647 w 2545"/>
              <a:gd name="T27" fmla="*/ 2147483647 h 2151"/>
              <a:gd name="T28" fmla="*/ 2147483647 w 2545"/>
              <a:gd name="T29" fmla="*/ 2147483647 h 2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45" h="2151">
                <a:moveTo>
                  <a:pt x="0" y="1174"/>
                </a:moveTo>
                <a:cubicBezTo>
                  <a:pt x="46" y="1167"/>
                  <a:pt x="184" y="1188"/>
                  <a:pt x="274" y="1131"/>
                </a:cubicBezTo>
                <a:cubicBezTo>
                  <a:pt x="364" y="1074"/>
                  <a:pt x="476" y="927"/>
                  <a:pt x="538" y="831"/>
                </a:cubicBezTo>
                <a:cubicBezTo>
                  <a:pt x="600" y="735"/>
                  <a:pt x="622" y="635"/>
                  <a:pt x="646" y="555"/>
                </a:cubicBezTo>
                <a:cubicBezTo>
                  <a:pt x="670" y="475"/>
                  <a:pt x="660" y="419"/>
                  <a:pt x="682" y="351"/>
                </a:cubicBezTo>
                <a:cubicBezTo>
                  <a:pt x="704" y="283"/>
                  <a:pt x="732" y="204"/>
                  <a:pt x="778" y="147"/>
                </a:cubicBezTo>
                <a:cubicBezTo>
                  <a:pt x="824" y="90"/>
                  <a:pt x="901" y="12"/>
                  <a:pt x="957" y="6"/>
                </a:cubicBezTo>
                <a:cubicBezTo>
                  <a:pt x="1013" y="0"/>
                  <a:pt x="1074" y="74"/>
                  <a:pt x="1114" y="111"/>
                </a:cubicBezTo>
                <a:cubicBezTo>
                  <a:pt x="1154" y="148"/>
                  <a:pt x="1162" y="121"/>
                  <a:pt x="1198" y="231"/>
                </a:cubicBezTo>
                <a:cubicBezTo>
                  <a:pt x="1234" y="341"/>
                  <a:pt x="1290" y="617"/>
                  <a:pt x="1330" y="771"/>
                </a:cubicBezTo>
                <a:cubicBezTo>
                  <a:pt x="1370" y="925"/>
                  <a:pt x="1394" y="1015"/>
                  <a:pt x="1438" y="1155"/>
                </a:cubicBezTo>
                <a:cubicBezTo>
                  <a:pt x="1482" y="1295"/>
                  <a:pt x="1538" y="1497"/>
                  <a:pt x="1594" y="1611"/>
                </a:cubicBezTo>
                <a:cubicBezTo>
                  <a:pt x="1650" y="1725"/>
                  <a:pt x="1684" y="1759"/>
                  <a:pt x="1774" y="1839"/>
                </a:cubicBezTo>
                <a:cubicBezTo>
                  <a:pt x="1864" y="1919"/>
                  <a:pt x="2006" y="2039"/>
                  <a:pt x="2134" y="2091"/>
                </a:cubicBezTo>
                <a:cubicBezTo>
                  <a:pt x="2262" y="2143"/>
                  <a:pt x="2460" y="2139"/>
                  <a:pt x="2545" y="2151"/>
                </a:cubicBezTo>
              </a:path>
            </a:pathLst>
          </a:custGeom>
          <a:noFill/>
          <a:ln w="38100"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402" name="Rectangle 27"/>
          <p:cNvSpPr>
            <a:spLocks noChangeArrowheads="1"/>
          </p:cNvSpPr>
          <p:nvPr/>
        </p:nvSpPr>
        <p:spPr bwMode="auto">
          <a:xfrm>
            <a:off x="4150519" y="1829246"/>
            <a:ext cx="388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rgbClr val="FF0000"/>
                </a:solidFill>
                <a:latin typeface="Arial Narrow" panose="020B0606020202030204" pitchFamily="34" charset="0"/>
              </a:rPr>
              <a:t>X</a:t>
            </a:r>
            <a:r>
              <a:rPr lang="fr-FR" sz="1600" baseline="30000">
                <a:solidFill>
                  <a:srgbClr val="FF0000"/>
                </a:solidFill>
                <a:latin typeface="Arial Narrow" panose="020B0606020202030204" pitchFamily="34" charset="0"/>
              </a:rPr>
              <a:t>ǂ</a:t>
            </a:r>
          </a:p>
        </p:txBody>
      </p:sp>
      <p:sp>
        <p:nvSpPr>
          <p:cNvPr id="16403" name="Line 28"/>
          <p:cNvSpPr>
            <a:spLocks noChangeShapeType="1"/>
          </p:cNvSpPr>
          <p:nvPr/>
        </p:nvSpPr>
        <p:spPr bwMode="auto">
          <a:xfrm>
            <a:off x="4065588" y="2145159"/>
            <a:ext cx="558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useBgFill="1">
        <p:nvSpPr>
          <p:cNvPr id="16404" name="Text Box 19"/>
          <p:cNvSpPr txBox="1">
            <a:spLocks noChangeArrowheads="1"/>
          </p:cNvSpPr>
          <p:nvPr/>
        </p:nvSpPr>
        <p:spPr bwMode="auto">
          <a:xfrm>
            <a:off x="6698714" y="2918271"/>
            <a:ext cx="1555234" cy="5847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600">
                <a:latin typeface="Arial Narrow" panose="020B0606020202030204" pitchFamily="34" charset="0"/>
              </a:rPr>
              <a:t>État de transition</a:t>
            </a:r>
          </a:p>
          <a:p>
            <a:pPr algn="ctr"/>
            <a:r>
              <a:rPr lang="fr-FR" sz="1600">
                <a:latin typeface="Arial Narrow" panose="020B0606020202030204" pitchFamily="34" charset="0"/>
              </a:rPr>
              <a:t>(catalysé)</a:t>
            </a:r>
          </a:p>
        </p:txBody>
      </p:sp>
      <p:sp>
        <p:nvSpPr>
          <p:cNvPr id="16405" name="Line 10"/>
          <p:cNvSpPr>
            <a:spLocks noChangeShapeType="1"/>
          </p:cNvSpPr>
          <p:nvPr/>
        </p:nvSpPr>
        <p:spPr bwMode="auto">
          <a:xfrm>
            <a:off x="2298700" y="3324671"/>
            <a:ext cx="4678363"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nvGrpSpPr>
          <p:cNvPr id="16406" name="Group 31"/>
          <p:cNvGrpSpPr>
            <a:grpSpLocks/>
          </p:cNvGrpSpPr>
          <p:nvPr/>
        </p:nvGrpSpPr>
        <p:grpSpPr bwMode="auto">
          <a:xfrm>
            <a:off x="4065588" y="2991296"/>
            <a:ext cx="558800" cy="503238"/>
            <a:chOff x="2528" y="1662"/>
            <a:chExt cx="352" cy="317"/>
          </a:xfrm>
        </p:grpSpPr>
        <p:sp>
          <p:nvSpPr>
            <p:cNvPr id="16422" name="Rectangle 29"/>
            <p:cNvSpPr>
              <a:spLocks noChangeArrowheads="1"/>
            </p:cNvSpPr>
            <p:nvPr/>
          </p:nvSpPr>
          <p:spPr bwMode="auto">
            <a:xfrm>
              <a:off x="2550" y="1662"/>
              <a:ext cx="308"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rgbClr val="FF0000"/>
                  </a:solidFill>
                  <a:latin typeface="Arial Narrow" panose="020B0606020202030204" pitchFamily="34" charset="0"/>
                </a:rPr>
                <a:t>EX</a:t>
              </a:r>
              <a:r>
                <a:rPr lang="fr-FR" sz="1600" baseline="30000">
                  <a:solidFill>
                    <a:srgbClr val="FF0000"/>
                  </a:solidFill>
                  <a:latin typeface="Arial Narrow" panose="020B0606020202030204" pitchFamily="34" charset="0"/>
                </a:rPr>
                <a:t>ǂ</a:t>
              </a:r>
            </a:p>
            <a:p>
              <a:endParaRPr lang="fr-FR" sz="1600" baseline="30000">
                <a:solidFill>
                  <a:srgbClr val="FF0000"/>
                </a:solidFill>
                <a:latin typeface="Arial Narrow" panose="020B0606020202030204" pitchFamily="34" charset="0"/>
              </a:endParaRPr>
            </a:p>
          </p:txBody>
        </p:sp>
        <p:sp>
          <p:nvSpPr>
            <p:cNvPr id="16423" name="Line 30"/>
            <p:cNvSpPr>
              <a:spLocks noChangeShapeType="1"/>
            </p:cNvSpPr>
            <p:nvPr/>
          </p:nvSpPr>
          <p:spPr bwMode="auto">
            <a:xfrm>
              <a:off x="2528" y="1870"/>
              <a:ext cx="35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grpSp>
        <p:nvGrpSpPr>
          <p:cNvPr id="16414" name="Group 52"/>
          <p:cNvGrpSpPr>
            <a:grpSpLocks/>
          </p:cNvGrpSpPr>
          <p:nvPr/>
        </p:nvGrpSpPr>
        <p:grpSpPr bwMode="auto">
          <a:xfrm>
            <a:off x="3003550" y="1383159"/>
            <a:ext cx="2771775" cy="830262"/>
            <a:chOff x="1971" y="810"/>
            <a:chExt cx="1746" cy="523"/>
          </a:xfrm>
        </p:grpSpPr>
        <p:sp>
          <p:nvSpPr>
            <p:cNvPr id="16419" name="Text Box 48"/>
            <p:cNvSpPr txBox="1">
              <a:spLocks noChangeArrowheads="1"/>
            </p:cNvSpPr>
            <p:nvPr/>
          </p:nvSpPr>
          <p:spPr bwMode="auto">
            <a:xfrm>
              <a:off x="1971" y="810"/>
              <a:ext cx="32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800">
                  <a:latin typeface="Arial Narrow" panose="020B0606020202030204" pitchFamily="34" charset="0"/>
                </a:rPr>
                <a:t>S</a:t>
              </a:r>
            </a:p>
          </p:txBody>
        </p:sp>
        <p:sp>
          <p:nvSpPr>
            <p:cNvPr id="16420" name="Text Box 49"/>
            <p:cNvSpPr txBox="1">
              <a:spLocks noChangeArrowheads="1"/>
            </p:cNvSpPr>
            <p:nvPr/>
          </p:nvSpPr>
          <p:spPr bwMode="auto">
            <a:xfrm>
              <a:off x="3389" y="810"/>
              <a:ext cx="32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4800">
                  <a:latin typeface="Arial Narrow" panose="020B0606020202030204" pitchFamily="34" charset="0"/>
                </a:rPr>
                <a:t>P</a:t>
              </a:r>
            </a:p>
          </p:txBody>
        </p:sp>
        <p:sp>
          <p:nvSpPr>
            <p:cNvPr id="16421" name="Line 50"/>
            <p:cNvSpPr>
              <a:spLocks noChangeShapeType="1"/>
            </p:cNvSpPr>
            <p:nvPr/>
          </p:nvSpPr>
          <p:spPr bwMode="auto">
            <a:xfrm>
              <a:off x="2371" y="1063"/>
              <a:ext cx="963"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6415" name="Line 8"/>
          <p:cNvSpPr>
            <a:spLocks noChangeShapeType="1"/>
          </p:cNvSpPr>
          <p:nvPr/>
        </p:nvSpPr>
        <p:spPr bwMode="auto">
          <a:xfrm>
            <a:off x="6488113" y="5569396"/>
            <a:ext cx="558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6416" name="Line 7"/>
          <p:cNvSpPr>
            <a:spLocks noChangeShapeType="1"/>
          </p:cNvSpPr>
          <p:nvPr/>
        </p:nvSpPr>
        <p:spPr bwMode="auto">
          <a:xfrm>
            <a:off x="2700338" y="4026346"/>
            <a:ext cx="558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41" name="Rectangle 9"/>
          <p:cNvSpPr>
            <a:spLocks noChangeArrowheads="1"/>
          </p:cNvSpPr>
          <p:nvPr/>
        </p:nvSpPr>
        <p:spPr bwMode="auto">
          <a:xfrm>
            <a:off x="17463" y="20246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a:solidFill>
                  <a:srgbClr val="FF0000"/>
                </a:solidFill>
                <a:latin typeface="Arial Narrow" panose="020B0606020202030204" pitchFamily="34" charset="0"/>
              </a:rPr>
              <a:t>B - catalyse enzymatique</a:t>
            </a:r>
          </a:p>
        </p:txBody>
      </p:sp>
      <p:sp>
        <p:nvSpPr>
          <p:cNvPr id="49" name="Triangle isocèle 48"/>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isocèle 49"/>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28852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fade">
                                      <p:cBhvr>
                                        <p:cTn id="7" dur="500"/>
                                        <p:tgtEl>
                                          <p:spTgt spid="16405"/>
                                        </p:tgtEl>
                                      </p:cBhvr>
                                    </p:animEffect>
                                  </p:childTnLst>
                                </p:cTn>
                              </p:par>
                              <p:par>
                                <p:cTn id="8" presetID="10" presetClass="entr" presetSubtype="0" fill="hold" nodeType="withEffect">
                                  <p:stCondLst>
                                    <p:cond delay="0"/>
                                  </p:stCondLst>
                                  <p:childTnLst>
                                    <p:set>
                                      <p:cBhvr>
                                        <p:cTn id="9" dur="1" fill="hold">
                                          <p:stCondLst>
                                            <p:cond delay="0"/>
                                          </p:stCondLst>
                                        </p:cTn>
                                        <p:tgtEl>
                                          <p:spTgt spid="16406"/>
                                        </p:tgtEl>
                                        <p:attrNameLst>
                                          <p:attrName>style.visibility</p:attrName>
                                        </p:attrNameLst>
                                      </p:cBhvr>
                                      <p:to>
                                        <p:strVal val="visible"/>
                                      </p:to>
                                    </p:set>
                                    <p:animEffect transition="in" filter="fade">
                                      <p:cBhvr>
                                        <p:cTn id="10" dur="500"/>
                                        <p:tgtEl>
                                          <p:spTgt spid="164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98"/>
                                        </p:tgtEl>
                                        <p:attrNameLst>
                                          <p:attrName>style.visibility</p:attrName>
                                        </p:attrNameLst>
                                      </p:cBhvr>
                                      <p:to>
                                        <p:strVal val="visible"/>
                                      </p:to>
                                    </p:set>
                                    <p:animEffect transition="in" filter="fade">
                                      <p:cBhvr>
                                        <p:cTn id="13" dur="500"/>
                                        <p:tgtEl>
                                          <p:spTgt spid="16398"/>
                                        </p:tgtEl>
                                      </p:cBhvr>
                                    </p:animEffect>
                                  </p:childTnLst>
                                </p:cTn>
                              </p:par>
                              <p:par>
                                <p:cTn id="14" presetID="10" presetClass="entr" presetSubtype="0" fill="hold" nodeType="withEffect">
                                  <p:stCondLst>
                                    <p:cond delay="0"/>
                                  </p:stCondLst>
                                  <p:childTnLst>
                                    <p:set>
                                      <p:cBhvr>
                                        <p:cTn id="15" dur="1" fill="hold">
                                          <p:stCondLst>
                                            <p:cond delay="0"/>
                                          </p:stCondLst>
                                        </p:cTn>
                                        <p:tgtEl>
                                          <p:spTgt spid="16399"/>
                                        </p:tgtEl>
                                        <p:attrNameLst>
                                          <p:attrName>style.visibility</p:attrName>
                                        </p:attrNameLst>
                                      </p:cBhvr>
                                      <p:to>
                                        <p:strVal val="visible"/>
                                      </p:to>
                                    </p:set>
                                    <p:animEffect transition="in" filter="fade">
                                      <p:cBhvr>
                                        <p:cTn id="16" dur="500"/>
                                        <p:tgtEl>
                                          <p:spTgt spid="16399"/>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1">
                                            <p:txEl>
                                              <p:pRg st="1" end="1"/>
                                            </p:txEl>
                                          </p:spTgt>
                                        </p:tgtEl>
                                        <p:attrNameLst>
                                          <p:attrName>style.visibility</p:attrName>
                                        </p:attrNameLst>
                                      </p:cBhvr>
                                      <p:to>
                                        <p:strVal val="visible"/>
                                      </p:to>
                                    </p:set>
                                    <p:animEffect transition="in" filter="fade">
                                      <p:cBhvr>
                                        <p:cTn id="21" dur="2000"/>
                                        <p:tgtEl>
                                          <p:spTgt spid="41">
                                            <p:txEl>
                                              <p:pRg st="1" end="1"/>
                                            </p:txEl>
                                          </p:spTgt>
                                        </p:tgtEl>
                                      </p:cBhvr>
                                    </p:animEffect>
                                    <p:anim calcmode="lin" valueType="num">
                                      <p:cBhvr>
                                        <p:cTn id="22" dur="2000" fill="hold"/>
                                        <p:tgtEl>
                                          <p:spTgt spid="41">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P spid="164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24396" y="1933820"/>
            <a:ext cx="2525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b="0" dirty="0">
                <a:latin typeface="Arial Narrow" panose="020B0606020202030204" pitchFamily="34" charset="0"/>
              </a:rPr>
              <a:t>Soit :		   </a:t>
            </a:r>
            <a:r>
              <a:rPr lang="fr-FR" sz="2400" b="0" dirty="0" smtClean="0">
                <a:latin typeface="Arial Narrow" panose="020B0606020202030204" pitchFamily="34" charset="0"/>
              </a:rPr>
              <a:t>et</a:t>
            </a:r>
            <a:endParaRPr lang="fr-FR" sz="2400" b="0" dirty="0">
              <a:latin typeface="Arial Narrow" panose="020B0606020202030204" pitchFamily="34" charset="0"/>
            </a:endParaRPr>
          </a:p>
        </p:txBody>
      </p:sp>
      <p:grpSp>
        <p:nvGrpSpPr>
          <p:cNvPr id="17411" name="Group 30"/>
          <p:cNvGrpSpPr>
            <a:grpSpLocks/>
          </p:cNvGrpSpPr>
          <p:nvPr/>
        </p:nvGrpSpPr>
        <p:grpSpPr bwMode="auto">
          <a:xfrm>
            <a:off x="1092200" y="1732208"/>
            <a:ext cx="838200" cy="838200"/>
            <a:chOff x="1090" y="672"/>
            <a:chExt cx="528" cy="528"/>
          </a:xfrm>
        </p:grpSpPr>
        <p:sp>
          <p:nvSpPr>
            <p:cNvPr id="17446" name="Rectangle 2"/>
            <p:cNvSpPr>
              <a:spLocks noChangeArrowheads="1"/>
            </p:cNvSpPr>
            <p:nvPr/>
          </p:nvSpPr>
          <p:spPr bwMode="auto">
            <a:xfrm rot="2700000">
              <a:off x="1090" y="672"/>
              <a:ext cx="528" cy="528"/>
            </a:xfrm>
            <a:prstGeom prst="rect">
              <a:avLst/>
            </a:prstGeom>
            <a:solidFill>
              <a:srgbClr val="FF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sp>
          <p:nvSpPr>
            <p:cNvPr id="17447" name="Text Box 13"/>
            <p:cNvSpPr txBox="1">
              <a:spLocks noChangeArrowheads="1"/>
            </p:cNvSpPr>
            <p:nvPr/>
          </p:nvSpPr>
          <p:spPr bwMode="auto">
            <a:xfrm>
              <a:off x="1222" y="796"/>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b="0">
                  <a:latin typeface="Arial Narrow" panose="020B0606020202030204" pitchFamily="34" charset="0"/>
                </a:rPr>
                <a:t>S1</a:t>
              </a:r>
            </a:p>
          </p:txBody>
        </p:sp>
      </p:grpSp>
      <p:grpSp>
        <p:nvGrpSpPr>
          <p:cNvPr id="17412" name="Group 31"/>
          <p:cNvGrpSpPr>
            <a:grpSpLocks/>
          </p:cNvGrpSpPr>
          <p:nvPr/>
        </p:nvGrpSpPr>
        <p:grpSpPr bwMode="auto">
          <a:xfrm>
            <a:off x="2746375" y="1675058"/>
            <a:ext cx="1619250" cy="952500"/>
            <a:chOff x="2964" y="636"/>
            <a:chExt cx="1020" cy="600"/>
          </a:xfrm>
        </p:grpSpPr>
        <p:grpSp>
          <p:nvGrpSpPr>
            <p:cNvPr id="17442" name="Group 5"/>
            <p:cNvGrpSpPr>
              <a:grpSpLocks/>
            </p:cNvGrpSpPr>
            <p:nvPr/>
          </p:nvGrpSpPr>
          <p:grpSpPr bwMode="auto">
            <a:xfrm flipH="1">
              <a:off x="2964" y="636"/>
              <a:ext cx="1020" cy="600"/>
              <a:chOff x="2568" y="2267"/>
              <a:chExt cx="1020" cy="600"/>
            </a:xfrm>
          </p:grpSpPr>
          <p:sp>
            <p:nvSpPr>
              <p:cNvPr id="17444" name="Oval 3"/>
              <p:cNvSpPr>
                <a:spLocks noChangeArrowheads="1"/>
              </p:cNvSpPr>
              <p:nvPr/>
            </p:nvSpPr>
            <p:spPr bwMode="auto">
              <a:xfrm>
                <a:off x="2988" y="2267"/>
                <a:ext cx="600" cy="600"/>
              </a:xfrm>
              <a:prstGeom prst="ellipse">
                <a:avLst/>
              </a:prstGeom>
              <a:solidFill>
                <a:srgbClr val="000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sp>
            <p:nvSpPr>
              <p:cNvPr id="17445" name="Rectangle 4"/>
              <p:cNvSpPr>
                <a:spLocks noChangeArrowheads="1"/>
              </p:cNvSpPr>
              <p:nvPr/>
            </p:nvSpPr>
            <p:spPr bwMode="auto">
              <a:xfrm rot="2700000">
                <a:off x="2568" y="2304"/>
                <a:ext cx="528" cy="52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grpSp>
        <p:sp>
          <p:nvSpPr>
            <p:cNvPr id="17443" name="Text Box 14"/>
            <p:cNvSpPr txBox="1">
              <a:spLocks noChangeArrowheads="1"/>
            </p:cNvSpPr>
            <p:nvPr/>
          </p:nvSpPr>
          <p:spPr bwMode="auto">
            <a:xfrm>
              <a:off x="3002" y="788"/>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b="0">
                  <a:solidFill>
                    <a:schemeClr val="bg1"/>
                  </a:solidFill>
                  <a:latin typeface="Arial Narrow" panose="020B0606020202030204" pitchFamily="34" charset="0"/>
                </a:rPr>
                <a:t>S2</a:t>
              </a:r>
            </a:p>
          </p:txBody>
        </p:sp>
      </p:grpSp>
      <p:grpSp>
        <p:nvGrpSpPr>
          <p:cNvPr id="17413" name="Groupe 40"/>
          <p:cNvGrpSpPr>
            <a:grpSpLocks/>
          </p:cNvGrpSpPr>
          <p:nvPr/>
        </p:nvGrpSpPr>
        <p:grpSpPr bwMode="auto">
          <a:xfrm>
            <a:off x="2206178" y="2686292"/>
            <a:ext cx="1571625" cy="952500"/>
            <a:chOff x="1114878" y="3160470"/>
            <a:chExt cx="1571172" cy="952500"/>
          </a:xfrm>
        </p:grpSpPr>
        <p:sp>
          <p:nvSpPr>
            <p:cNvPr id="17440" name="Oval 9"/>
            <p:cNvSpPr>
              <a:spLocks noChangeArrowheads="1"/>
            </p:cNvSpPr>
            <p:nvPr/>
          </p:nvSpPr>
          <p:spPr bwMode="auto">
            <a:xfrm>
              <a:off x="1733550" y="3160470"/>
              <a:ext cx="952500" cy="952500"/>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sp>
          <p:nvSpPr>
            <p:cNvPr id="17441" name="Rectangle 11"/>
            <p:cNvSpPr>
              <a:spLocks noChangeArrowheads="1"/>
            </p:cNvSpPr>
            <p:nvPr/>
          </p:nvSpPr>
          <p:spPr bwMode="auto">
            <a:xfrm rot="18900000" flipH="1">
              <a:off x="1114878" y="3203106"/>
              <a:ext cx="838200" cy="8382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grpSp>
      <p:grpSp>
        <p:nvGrpSpPr>
          <p:cNvPr id="17433" name="Groupe 41"/>
          <p:cNvGrpSpPr>
            <a:grpSpLocks/>
          </p:cNvGrpSpPr>
          <p:nvPr/>
        </p:nvGrpSpPr>
        <p:grpSpPr bwMode="auto">
          <a:xfrm>
            <a:off x="604848" y="5468365"/>
            <a:ext cx="3751357" cy="984971"/>
            <a:chOff x="744538" y="5603641"/>
            <a:chExt cx="3751262" cy="985090"/>
          </a:xfrm>
        </p:grpSpPr>
        <p:grpSp>
          <p:nvGrpSpPr>
            <p:cNvPr id="17434" name="Group 28"/>
            <p:cNvGrpSpPr>
              <a:grpSpLocks/>
            </p:cNvGrpSpPr>
            <p:nvPr/>
          </p:nvGrpSpPr>
          <p:grpSpPr bwMode="auto">
            <a:xfrm>
              <a:off x="744538" y="5603641"/>
              <a:ext cx="1943100" cy="952500"/>
              <a:chOff x="252" y="3612"/>
              <a:chExt cx="1224" cy="600"/>
            </a:xfrm>
          </p:grpSpPr>
          <p:grpSp>
            <p:nvGrpSpPr>
              <p:cNvPr id="17436" name="Group 16"/>
              <p:cNvGrpSpPr>
                <a:grpSpLocks/>
              </p:cNvGrpSpPr>
              <p:nvPr/>
            </p:nvGrpSpPr>
            <p:grpSpPr bwMode="auto">
              <a:xfrm>
                <a:off x="456" y="3612"/>
                <a:ext cx="1020" cy="600"/>
                <a:chOff x="2568" y="2267"/>
                <a:chExt cx="1020" cy="600"/>
              </a:xfrm>
            </p:grpSpPr>
            <p:sp>
              <p:nvSpPr>
                <p:cNvPr id="17438" name="Oval 17"/>
                <p:cNvSpPr>
                  <a:spLocks noChangeArrowheads="1"/>
                </p:cNvSpPr>
                <p:nvPr/>
              </p:nvSpPr>
              <p:spPr bwMode="auto">
                <a:xfrm>
                  <a:off x="2988" y="2267"/>
                  <a:ext cx="600" cy="600"/>
                </a:xfrm>
                <a:prstGeom prst="ellipse">
                  <a:avLst/>
                </a:prstGeom>
                <a:solidFill>
                  <a:srgbClr val="000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sp>
              <p:nvSpPr>
                <p:cNvPr id="17439" name="Rectangle 18"/>
                <p:cNvSpPr>
                  <a:spLocks noChangeArrowheads="1"/>
                </p:cNvSpPr>
                <p:nvPr/>
              </p:nvSpPr>
              <p:spPr bwMode="auto">
                <a:xfrm rot="2700000">
                  <a:off x="2568" y="2304"/>
                  <a:ext cx="528" cy="52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grpSp>
          <p:sp>
            <p:nvSpPr>
              <p:cNvPr id="17437" name="Rectangle 19"/>
              <p:cNvSpPr>
                <a:spLocks noChangeArrowheads="1"/>
              </p:cNvSpPr>
              <p:nvPr/>
            </p:nvSpPr>
            <p:spPr bwMode="auto">
              <a:xfrm rot="2700000">
                <a:off x="252" y="3648"/>
                <a:ext cx="528" cy="528"/>
              </a:xfrm>
              <a:prstGeom prst="rect">
                <a:avLst/>
              </a:prstGeom>
              <a:solidFill>
                <a:srgbClr val="FF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grpSp>
        <p:sp>
          <p:nvSpPr>
            <p:cNvPr id="17435" name="Text Box 26"/>
            <p:cNvSpPr txBox="1">
              <a:spLocks noChangeArrowheads="1"/>
            </p:cNvSpPr>
            <p:nvPr/>
          </p:nvSpPr>
          <p:spPr bwMode="auto">
            <a:xfrm>
              <a:off x="2668588" y="5757628"/>
              <a:ext cx="1827212" cy="83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2400" b="0">
                  <a:latin typeface="Arial Narrow" panose="020B0606020202030204" pitchFamily="34" charset="0"/>
                </a:rPr>
                <a:t>rencontre productive</a:t>
              </a:r>
            </a:p>
          </p:txBody>
        </p:sp>
      </p:grpSp>
      <p:grpSp>
        <p:nvGrpSpPr>
          <p:cNvPr id="17426" name="Group 29"/>
          <p:cNvGrpSpPr>
            <a:grpSpLocks/>
          </p:cNvGrpSpPr>
          <p:nvPr/>
        </p:nvGrpSpPr>
        <p:grpSpPr bwMode="auto">
          <a:xfrm>
            <a:off x="5098604" y="5468197"/>
            <a:ext cx="2629060" cy="952500"/>
            <a:chOff x="3072" y="3611"/>
            <a:chExt cx="1656" cy="600"/>
          </a:xfrm>
        </p:grpSpPr>
        <p:grpSp>
          <p:nvGrpSpPr>
            <p:cNvPr id="17428" name="Group 20"/>
            <p:cNvGrpSpPr>
              <a:grpSpLocks/>
            </p:cNvGrpSpPr>
            <p:nvPr/>
          </p:nvGrpSpPr>
          <p:grpSpPr bwMode="auto">
            <a:xfrm flipH="1">
              <a:off x="3708" y="3611"/>
              <a:ext cx="1020" cy="600"/>
              <a:chOff x="2568" y="2267"/>
              <a:chExt cx="1020" cy="600"/>
            </a:xfrm>
          </p:grpSpPr>
          <p:sp>
            <p:nvSpPr>
              <p:cNvPr id="17430" name="Oval 21"/>
              <p:cNvSpPr>
                <a:spLocks noChangeArrowheads="1"/>
              </p:cNvSpPr>
              <p:nvPr/>
            </p:nvSpPr>
            <p:spPr bwMode="auto">
              <a:xfrm>
                <a:off x="2988" y="2267"/>
                <a:ext cx="600" cy="600"/>
              </a:xfrm>
              <a:prstGeom prst="ellipse">
                <a:avLst/>
              </a:prstGeom>
              <a:solidFill>
                <a:srgbClr val="000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sp>
            <p:nvSpPr>
              <p:cNvPr id="17431" name="Rectangle 22"/>
              <p:cNvSpPr>
                <a:spLocks noChangeArrowheads="1"/>
              </p:cNvSpPr>
              <p:nvPr/>
            </p:nvSpPr>
            <p:spPr bwMode="auto">
              <a:xfrm rot="2700000">
                <a:off x="2568" y="2304"/>
                <a:ext cx="528" cy="52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grpSp>
        <p:sp>
          <p:nvSpPr>
            <p:cNvPr id="17429" name="Rectangle 23"/>
            <p:cNvSpPr>
              <a:spLocks noChangeArrowheads="1"/>
            </p:cNvSpPr>
            <p:nvPr/>
          </p:nvSpPr>
          <p:spPr bwMode="auto">
            <a:xfrm rot="2700000">
              <a:off x="3072" y="3648"/>
              <a:ext cx="528" cy="528"/>
            </a:xfrm>
            <a:prstGeom prst="rect">
              <a:avLst/>
            </a:prstGeom>
            <a:solidFill>
              <a:srgbClr val="FF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b="0">
                <a:latin typeface="Arial Narrow" panose="020B0606020202030204" pitchFamily="34" charset="0"/>
              </a:endParaRPr>
            </a:p>
          </p:txBody>
        </p:sp>
      </p:grpSp>
      <p:sp>
        <p:nvSpPr>
          <p:cNvPr id="17427" name="Text Box 27"/>
          <p:cNvSpPr txBox="1">
            <a:spLocks noChangeArrowheads="1"/>
          </p:cNvSpPr>
          <p:nvPr/>
        </p:nvSpPr>
        <p:spPr bwMode="auto">
          <a:xfrm>
            <a:off x="6981260" y="5622184"/>
            <a:ext cx="19495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r>
              <a:rPr lang="fr-FR" sz="2400" b="0">
                <a:latin typeface="Arial Narrow" panose="020B0606020202030204" pitchFamily="34" charset="0"/>
              </a:rPr>
              <a:t>rencontre non productive</a:t>
            </a:r>
          </a:p>
        </p:txBody>
      </p:sp>
      <p:sp>
        <p:nvSpPr>
          <p:cNvPr id="17416" name="Rectangle 35"/>
          <p:cNvSpPr>
            <a:spLocks noChangeArrowheads="1"/>
          </p:cNvSpPr>
          <p:nvPr/>
        </p:nvSpPr>
        <p:spPr bwMode="auto">
          <a:xfrm>
            <a:off x="3943191" y="2918067"/>
            <a:ext cx="32672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0" dirty="0" smtClean="0">
                <a:latin typeface="Arial Narrow" panose="020B0606020202030204" pitchFamily="34" charset="0"/>
              </a:rPr>
              <a:t>P</a:t>
            </a:r>
            <a:r>
              <a:rPr lang="fr-FR" sz="2400" b="0" dirty="0" smtClean="0">
                <a:latin typeface="Arial Narrow" panose="020B0606020202030204" pitchFamily="34" charset="0"/>
              </a:rPr>
              <a:t> , </a:t>
            </a:r>
            <a:r>
              <a:rPr lang="fr-FR" sz="2400" b="0" dirty="0">
                <a:latin typeface="Arial Narrow" panose="020B0606020202030204" pitchFamily="34" charset="0"/>
              </a:rPr>
              <a:t>une troisième molécule.</a:t>
            </a:r>
          </a:p>
        </p:txBody>
      </p:sp>
      <p:sp>
        <p:nvSpPr>
          <p:cNvPr id="17425" name="Text Box 7"/>
          <p:cNvSpPr txBox="1">
            <a:spLocks noChangeArrowheads="1"/>
          </p:cNvSpPr>
          <p:nvPr/>
        </p:nvSpPr>
        <p:spPr bwMode="auto">
          <a:xfrm>
            <a:off x="3717925" y="1922708"/>
            <a:ext cx="56066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b="0" dirty="0">
                <a:latin typeface="Arial Narrow" panose="020B0606020202030204" pitchFamily="34" charset="0"/>
              </a:rPr>
              <a:t>, </a:t>
            </a:r>
            <a:r>
              <a:rPr lang="fr-FR" sz="2400" b="0" dirty="0" smtClean="0">
                <a:latin typeface="Arial Narrow" panose="020B0606020202030204" pitchFamily="34" charset="0"/>
              </a:rPr>
              <a:t>2 molécules </a:t>
            </a:r>
            <a:r>
              <a:rPr lang="fr-FR" sz="2400" b="0" dirty="0">
                <a:latin typeface="Arial Narrow" panose="020B0606020202030204" pitchFamily="34" charset="0"/>
              </a:rPr>
              <a:t>pouvant réagir </a:t>
            </a:r>
            <a:r>
              <a:rPr lang="fr-FR" sz="2400" b="0" dirty="0" smtClean="0">
                <a:latin typeface="Arial Narrow" panose="020B0606020202030204" pitchFamily="34" charset="0"/>
              </a:rPr>
              <a:t>ensemble</a:t>
            </a:r>
            <a:endParaRPr lang="fr-FR" sz="2400" b="0" dirty="0">
              <a:latin typeface="Arial Narrow" panose="020B0606020202030204" pitchFamily="34" charset="0"/>
            </a:endParaRPr>
          </a:p>
        </p:txBody>
      </p:sp>
      <p:sp>
        <p:nvSpPr>
          <p:cNvPr id="2" name="Rectangle 1"/>
          <p:cNvSpPr/>
          <p:nvPr/>
        </p:nvSpPr>
        <p:spPr>
          <a:xfrm>
            <a:off x="124396" y="2979622"/>
            <a:ext cx="1762021" cy="461665"/>
          </a:xfrm>
          <a:prstGeom prst="rect">
            <a:avLst/>
          </a:prstGeom>
        </p:spPr>
        <p:txBody>
          <a:bodyPr wrap="none">
            <a:spAutoFit/>
          </a:bodyPr>
          <a:lstStyle/>
          <a:p>
            <a:r>
              <a:rPr lang="fr-FR" sz="2400" dirty="0">
                <a:latin typeface="Arial Narrow" panose="020B0606020202030204" pitchFamily="34" charset="0"/>
              </a:rPr>
              <a:t>pour donner : </a:t>
            </a:r>
          </a:p>
        </p:txBody>
      </p:sp>
      <p:sp>
        <p:nvSpPr>
          <p:cNvPr id="40" name="Rectangle 9"/>
          <p:cNvSpPr>
            <a:spLocks noChangeArrowheads="1"/>
          </p:cNvSpPr>
          <p:nvPr/>
        </p:nvSpPr>
        <p:spPr bwMode="auto">
          <a:xfrm>
            <a:off x="-26642" y="22783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a:solidFill>
                  <a:srgbClr val="FF0000"/>
                </a:solidFill>
                <a:latin typeface="Arial Narrow" panose="020B0606020202030204" pitchFamily="34" charset="0"/>
              </a:rPr>
              <a:t>B - catalyse enzymatique</a:t>
            </a:r>
          </a:p>
        </p:txBody>
      </p:sp>
      <p:sp>
        <p:nvSpPr>
          <p:cNvPr id="49" name="Triangle isocèle 48"/>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isocèle 49"/>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39" name="Text Box 12"/>
          <p:cNvSpPr txBox="1">
            <a:spLocks noChangeArrowheads="1"/>
          </p:cNvSpPr>
          <p:nvPr/>
        </p:nvSpPr>
        <p:spPr bwMode="auto">
          <a:xfrm>
            <a:off x="124396" y="3788814"/>
            <a:ext cx="89265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smtClean="0">
                <a:latin typeface="Arial Narrow" panose="020B0606020202030204" pitchFamily="34" charset="0"/>
              </a:rPr>
              <a:t>Le passage de S1+S2 à P est très favorable (</a:t>
            </a:r>
            <a:r>
              <a:rPr lang="fr-FR" sz="2400" b="0" dirty="0" smtClean="0">
                <a:latin typeface="Symbol" panose="05050102010706020507" pitchFamily="18" charset="2"/>
              </a:rPr>
              <a:t>D</a:t>
            </a:r>
            <a:r>
              <a:rPr lang="fr-FR" sz="2400" b="0" dirty="0" smtClean="0">
                <a:latin typeface="Arial Narrow" panose="020B0606020202030204" pitchFamily="34" charset="0"/>
              </a:rPr>
              <a:t>G&lt;0). </a:t>
            </a:r>
          </a:p>
        </p:txBody>
      </p:sp>
      <p:sp>
        <p:nvSpPr>
          <p:cNvPr id="41" name="Text Box 12"/>
          <p:cNvSpPr txBox="1">
            <a:spLocks noChangeArrowheads="1"/>
          </p:cNvSpPr>
          <p:nvPr/>
        </p:nvSpPr>
        <p:spPr bwMode="auto">
          <a:xfrm>
            <a:off x="124396" y="4174604"/>
            <a:ext cx="89265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smtClean="0">
                <a:latin typeface="Arial Narrow" panose="020B0606020202030204" pitchFamily="34" charset="0"/>
              </a:rPr>
              <a:t>Pour qu’il ait lieu, S1 et S2 sont mélangés. </a:t>
            </a:r>
          </a:p>
        </p:txBody>
      </p:sp>
      <p:sp>
        <p:nvSpPr>
          <p:cNvPr id="42" name="Text Box 12"/>
          <p:cNvSpPr txBox="1">
            <a:spLocks noChangeArrowheads="1"/>
          </p:cNvSpPr>
          <p:nvPr/>
        </p:nvSpPr>
        <p:spPr bwMode="auto">
          <a:xfrm>
            <a:off x="124396" y="4522478"/>
            <a:ext cx="89265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r>
              <a:rPr lang="fr-FR" sz="2400" b="0" dirty="0" smtClean="0">
                <a:latin typeface="Arial Narrow" panose="020B0606020202030204" pitchFamily="34" charset="0"/>
              </a:rPr>
              <a:t>Pour </a:t>
            </a:r>
            <a:r>
              <a:rPr lang="fr-FR" sz="2400" b="0" dirty="0">
                <a:latin typeface="Arial Narrow" panose="020B0606020202030204" pitchFamily="34" charset="0"/>
              </a:rPr>
              <a:t>que les 2 molécules réagissent, elles doivent se rencontrer en un point bien précis :</a:t>
            </a:r>
          </a:p>
        </p:txBody>
      </p:sp>
    </p:spTree>
    <p:extLst>
      <p:ext uri="{BB962C8B-B14F-4D97-AF65-F5344CB8AC3E}">
        <p14:creationId xmlns:p14="http://schemas.microsoft.com/office/powerpoint/2010/main" val="31595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33"/>
                                        </p:tgtEl>
                                        <p:attrNameLst>
                                          <p:attrName>style.visibility</p:attrName>
                                        </p:attrNameLst>
                                      </p:cBhvr>
                                      <p:to>
                                        <p:strVal val="visible"/>
                                      </p:to>
                                    </p:set>
                                    <p:animEffect transition="in" filter="fade">
                                      <p:cBhvr>
                                        <p:cTn id="22" dur="500"/>
                                        <p:tgtEl>
                                          <p:spTgt spid="17433"/>
                                        </p:tgtEl>
                                      </p:cBhvr>
                                    </p:animEffect>
                                  </p:childTnLst>
                                </p:cTn>
                              </p:par>
                              <p:par>
                                <p:cTn id="23" presetID="10" presetClass="entr" presetSubtype="0" fill="hold" nodeType="with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fade">
                                      <p:cBhvr>
                                        <p:cTn id="25" dur="500"/>
                                        <p:tgtEl>
                                          <p:spTgt spid="174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27"/>
                                        </p:tgtEl>
                                        <p:attrNameLst>
                                          <p:attrName>style.visibility</p:attrName>
                                        </p:attrNameLst>
                                      </p:cBhvr>
                                      <p:to>
                                        <p:strVal val="visible"/>
                                      </p:to>
                                    </p:set>
                                    <p:animEffect transition="in" filter="fade">
                                      <p:cBhvr>
                                        <p:cTn id="28"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p:bldP spid="39"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55600" y="1916832"/>
            <a:ext cx="8493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smtClean="0">
                <a:latin typeface="Arial Narrow" panose="020B0606020202030204" pitchFamily="34" charset="0"/>
              </a:rPr>
              <a:t>Probabilité </a:t>
            </a:r>
            <a:r>
              <a:rPr lang="fr-FR" sz="2400" b="0" dirty="0">
                <a:latin typeface="Arial Narrow" panose="020B0606020202030204" pitchFamily="34" charset="0"/>
              </a:rPr>
              <a:t>d’avoir une rencontre productive (donc une réaction) </a:t>
            </a:r>
            <a:r>
              <a:rPr lang="fr-FR" sz="2400" b="0" dirty="0" smtClean="0">
                <a:latin typeface="Arial Narrow" panose="020B0606020202030204" pitchFamily="34" charset="0"/>
              </a:rPr>
              <a:t>faible</a:t>
            </a:r>
            <a:r>
              <a:rPr lang="fr-FR" sz="2400" b="0" dirty="0">
                <a:latin typeface="Arial Narrow" panose="020B0606020202030204" pitchFamily="34" charset="0"/>
              </a:rPr>
              <a:t>.</a:t>
            </a:r>
          </a:p>
        </p:txBody>
      </p:sp>
      <p:sp>
        <p:nvSpPr>
          <p:cNvPr id="16387" name="Text Box 3"/>
          <p:cNvSpPr txBox="1">
            <a:spLocks noChangeArrowheads="1"/>
          </p:cNvSpPr>
          <p:nvPr/>
        </p:nvSpPr>
        <p:spPr bwMode="auto">
          <a:xfrm>
            <a:off x="355600" y="4549770"/>
            <a:ext cx="84931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Avec une enzyme, la situation est </a:t>
            </a:r>
            <a:r>
              <a:rPr lang="fr-FR" sz="2400" b="0" dirty="0" smtClean="0">
                <a:latin typeface="Arial Narrow" panose="020B0606020202030204" pitchFamily="34" charset="0"/>
              </a:rPr>
              <a:t>différente : </a:t>
            </a:r>
          </a:p>
          <a:p>
            <a:pPr algn="just" eaLnBrk="1" hangingPunct="1">
              <a:buClr>
                <a:srgbClr val="FF0000"/>
              </a:buClr>
            </a:pPr>
            <a:r>
              <a:rPr lang="fr-FR" sz="2400" b="0" dirty="0" smtClean="0">
                <a:latin typeface="Arial Narrow" panose="020B0606020202030204" pitchFamily="34" charset="0"/>
              </a:rPr>
              <a:t>la </a:t>
            </a:r>
            <a:r>
              <a:rPr lang="fr-FR" sz="2400" b="0" dirty="0">
                <a:latin typeface="Arial Narrow" panose="020B0606020202030204" pitchFamily="34" charset="0"/>
              </a:rPr>
              <a:t>protéine </a:t>
            </a:r>
            <a:r>
              <a:rPr lang="fr-FR" sz="2400" dirty="0">
                <a:solidFill>
                  <a:srgbClr val="7030A0"/>
                </a:solidFill>
                <a:latin typeface="Arial Narrow" panose="020B0606020202030204" pitchFamily="34" charset="0"/>
              </a:rPr>
              <a:t>fixe toujours de la même façon </a:t>
            </a:r>
            <a:r>
              <a:rPr lang="fr-FR" sz="2400" b="0" dirty="0">
                <a:latin typeface="Arial Narrow" panose="020B0606020202030204" pitchFamily="34" charset="0"/>
              </a:rPr>
              <a:t>les molécules S1 et S2, de manière à ce qu’elles soient toujours orientées de façon optimale.</a:t>
            </a:r>
          </a:p>
        </p:txBody>
      </p:sp>
      <p:sp>
        <p:nvSpPr>
          <p:cNvPr id="18437" name="Text Box 54"/>
          <p:cNvSpPr txBox="1">
            <a:spLocks noChangeArrowheads="1"/>
          </p:cNvSpPr>
          <p:nvPr/>
        </p:nvSpPr>
        <p:spPr bwMode="auto">
          <a:xfrm>
            <a:off x="355600" y="2852936"/>
            <a:ext cx="8493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smtClean="0">
                <a:latin typeface="Arial Narrow" panose="020B0606020202030204" pitchFamily="34" charset="0"/>
              </a:rPr>
              <a:t>Comment favoriser </a:t>
            </a:r>
            <a:r>
              <a:rPr lang="fr-FR" sz="2400" b="0" dirty="0">
                <a:latin typeface="Arial Narrow" panose="020B0606020202030204" pitchFamily="34" charset="0"/>
              </a:rPr>
              <a:t>les rencontres </a:t>
            </a:r>
            <a:r>
              <a:rPr lang="fr-FR" sz="2400" b="0" dirty="0" smtClean="0">
                <a:latin typeface="Arial Narrow" panose="020B0606020202030204" pitchFamily="34" charset="0"/>
              </a:rPr>
              <a:t>productives ?</a:t>
            </a:r>
          </a:p>
        </p:txBody>
      </p:sp>
      <p:sp>
        <p:nvSpPr>
          <p:cNvPr id="11" name="Rectangle 9"/>
          <p:cNvSpPr>
            <a:spLocks noChangeArrowheads="1"/>
          </p:cNvSpPr>
          <p:nvPr/>
        </p:nvSpPr>
        <p:spPr bwMode="auto">
          <a:xfrm>
            <a:off x="0" y="23147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a:solidFill>
                  <a:srgbClr val="FF0000"/>
                </a:solidFill>
                <a:latin typeface="Arial Narrow" panose="020B0606020202030204" pitchFamily="34" charset="0"/>
              </a:rPr>
              <a:t>B - catalyse enzymatique</a:t>
            </a:r>
          </a:p>
        </p:txBody>
      </p:sp>
      <p:sp>
        <p:nvSpPr>
          <p:cNvPr id="14" name="Triangle isocèle 13"/>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2" name="Rectangle 1"/>
          <p:cNvSpPr/>
          <p:nvPr/>
        </p:nvSpPr>
        <p:spPr>
          <a:xfrm>
            <a:off x="374824" y="3294965"/>
            <a:ext cx="8310238" cy="830997"/>
          </a:xfrm>
          <a:prstGeom prst="rect">
            <a:avLst/>
          </a:prstGeom>
        </p:spPr>
        <p:txBody>
          <a:bodyPr wrap="square">
            <a:spAutoFit/>
          </a:bodyPr>
          <a:lstStyle/>
          <a:p>
            <a:pPr algn="just">
              <a:buClr>
                <a:srgbClr val="FF0000"/>
              </a:buClr>
            </a:pPr>
            <a:r>
              <a:rPr lang="fr-FR" sz="2400" b="1" dirty="0">
                <a:solidFill>
                  <a:srgbClr val="7030A0"/>
                </a:solidFill>
                <a:latin typeface="Arial Narrow" panose="020B0606020202030204" pitchFamily="34" charset="0"/>
                <a:sym typeface="Wingdings" panose="05000000000000000000" pitchFamily="2" charset="2"/>
              </a:rPr>
              <a:t></a:t>
            </a:r>
            <a:r>
              <a:rPr lang="fr-FR" sz="2400" b="1" dirty="0">
                <a:solidFill>
                  <a:srgbClr val="7030A0"/>
                </a:solidFill>
                <a:latin typeface="Arial Narrow" panose="020B0606020202030204" pitchFamily="34" charset="0"/>
              </a:rPr>
              <a:t> nécessaire d’augmenter le nombre total de rencontres en augmentant la température du milieu (agitation thermique).</a:t>
            </a:r>
          </a:p>
        </p:txBody>
      </p:sp>
    </p:spTree>
    <p:extLst>
      <p:ext uri="{BB962C8B-B14F-4D97-AF65-F5344CB8AC3E}">
        <p14:creationId xmlns:p14="http://schemas.microsoft.com/office/powerpoint/2010/main" val="21484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843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3"/>
          <p:cNvGrpSpPr>
            <a:grpSpLocks/>
          </p:cNvGrpSpPr>
          <p:nvPr/>
        </p:nvGrpSpPr>
        <p:grpSpPr bwMode="auto">
          <a:xfrm>
            <a:off x="719658" y="1885737"/>
            <a:ext cx="7524750" cy="3962400"/>
            <a:chOff x="276" y="696"/>
            <a:chExt cx="4740" cy="2496"/>
          </a:xfrm>
        </p:grpSpPr>
        <p:sp>
          <p:nvSpPr>
            <p:cNvPr id="19475" name="Oval 2"/>
            <p:cNvSpPr>
              <a:spLocks noChangeArrowheads="1"/>
            </p:cNvSpPr>
            <p:nvPr/>
          </p:nvSpPr>
          <p:spPr bwMode="auto">
            <a:xfrm>
              <a:off x="624" y="792"/>
              <a:ext cx="4188" cy="2136"/>
            </a:xfrm>
            <a:prstGeom prst="ellipse">
              <a:avLst/>
            </a:prstGeom>
            <a:solidFill>
              <a:srgbClr val="FF00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76" name="Oval 3"/>
            <p:cNvSpPr>
              <a:spLocks noChangeArrowheads="1"/>
            </p:cNvSpPr>
            <p:nvPr/>
          </p:nvSpPr>
          <p:spPr bwMode="auto">
            <a:xfrm>
              <a:off x="360" y="1020"/>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77" name="Oval 4"/>
            <p:cNvSpPr>
              <a:spLocks noChangeArrowheads="1"/>
            </p:cNvSpPr>
            <p:nvPr/>
          </p:nvSpPr>
          <p:spPr bwMode="auto">
            <a:xfrm>
              <a:off x="300" y="1488"/>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78" name="Oval 5"/>
            <p:cNvSpPr>
              <a:spLocks noChangeArrowheads="1"/>
            </p:cNvSpPr>
            <p:nvPr/>
          </p:nvSpPr>
          <p:spPr bwMode="auto">
            <a:xfrm>
              <a:off x="420" y="1944"/>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79" name="Oval 6"/>
            <p:cNvSpPr>
              <a:spLocks noChangeArrowheads="1"/>
            </p:cNvSpPr>
            <p:nvPr/>
          </p:nvSpPr>
          <p:spPr bwMode="auto">
            <a:xfrm>
              <a:off x="852" y="2268"/>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0" name="Oval 7"/>
            <p:cNvSpPr>
              <a:spLocks noChangeArrowheads="1"/>
            </p:cNvSpPr>
            <p:nvPr/>
          </p:nvSpPr>
          <p:spPr bwMode="auto">
            <a:xfrm>
              <a:off x="912" y="696"/>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1" name="Oval 8"/>
            <p:cNvSpPr>
              <a:spLocks noChangeArrowheads="1"/>
            </p:cNvSpPr>
            <p:nvPr/>
          </p:nvSpPr>
          <p:spPr bwMode="auto">
            <a:xfrm>
              <a:off x="276" y="1284"/>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2" name="Oval 9"/>
            <p:cNvSpPr>
              <a:spLocks noChangeArrowheads="1"/>
            </p:cNvSpPr>
            <p:nvPr/>
          </p:nvSpPr>
          <p:spPr bwMode="auto">
            <a:xfrm>
              <a:off x="3456" y="948"/>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3" name="Oval 10"/>
            <p:cNvSpPr>
              <a:spLocks noChangeArrowheads="1"/>
            </p:cNvSpPr>
            <p:nvPr/>
          </p:nvSpPr>
          <p:spPr bwMode="auto">
            <a:xfrm>
              <a:off x="3516" y="1872"/>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4" name="Oval 11"/>
            <p:cNvSpPr>
              <a:spLocks noChangeArrowheads="1"/>
            </p:cNvSpPr>
            <p:nvPr/>
          </p:nvSpPr>
          <p:spPr bwMode="auto">
            <a:xfrm>
              <a:off x="1980" y="2436"/>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5" name="Oval 12"/>
            <p:cNvSpPr>
              <a:spLocks noChangeArrowheads="1"/>
            </p:cNvSpPr>
            <p:nvPr/>
          </p:nvSpPr>
          <p:spPr bwMode="auto">
            <a:xfrm>
              <a:off x="3744" y="2148"/>
              <a:ext cx="1272" cy="75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6" name="Oval 20"/>
            <p:cNvSpPr>
              <a:spLocks noChangeArrowheads="1"/>
            </p:cNvSpPr>
            <p:nvPr/>
          </p:nvSpPr>
          <p:spPr bwMode="auto">
            <a:xfrm>
              <a:off x="4008" y="2532"/>
              <a:ext cx="600" cy="6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87" name="Text Box 41"/>
            <p:cNvSpPr txBox="1">
              <a:spLocks noChangeArrowheads="1"/>
            </p:cNvSpPr>
            <p:nvPr/>
          </p:nvSpPr>
          <p:spPr bwMode="auto">
            <a:xfrm>
              <a:off x="1703" y="1376"/>
              <a:ext cx="160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5400">
                  <a:solidFill>
                    <a:srgbClr val="FFFF00"/>
                  </a:solidFill>
                  <a:latin typeface="Arial Narrow" panose="020B0606020202030204" pitchFamily="34" charset="0"/>
                </a:rPr>
                <a:t>ENZYME</a:t>
              </a:r>
            </a:p>
          </p:txBody>
        </p:sp>
      </p:grpSp>
      <p:sp>
        <p:nvSpPr>
          <p:cNvPr id="19459" name="Text Box 42"/>
          <p:cNvSpPr txBox="1">
            <a:spLocks noChangeArrowheads="1"/>
          </p:cNvSpPr>
          <p:nvPr/>
        </p:nvSpPr>
        <p:spPr bwMode="auto">
          <a:xfrm>
            <a:off x="5663133" y="4147925"/>
            <a:ext cx="14109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a:solidFill>
                  <a:srgbClr val="FFFF00"/>
                </a:solidFill>
                <a:latin typeface="Arial Narrow" panose="020B0606020202030204" pitchFamily="34" charset="0"/>
              </a:rPr>
              <a:t>Site actif</a:t>
            </a:r>
          </a:p>
        </p:txBody>
      </p:sp>
      <p:sp>
        <p:nvSpPr>
          <p:cNvPr id="19460" name="Rectangle 27"/>
          <p:cNvSpPr>
            <a:spLocks noChangeArrowheads="1"/>
          </p:cNvSpPr>
          <p:nvPr/>
        </p:nvSpPr>
        <p:spPr bwMode="auto">
          <a:xfrm rot="2700000">
            <a:off x="5539308" y="4865475"/>
            <a:ext cx="838200" cy="838200"/>
          </a:xfrm>
          <a:prstGeom prst="rect">
            <a:avLst/>
          </a:prstGeom>
          <a:solidFill>
            <a:srgbClr val="FF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61" name="Text Box 28"/>
          <p:cNvSpPr txBox="1">
            <a:spLocks noChangeArrowheads="1"/>
          </p:cNvSpPr>
          <p:nvPr/>
        </p:nvSpPr>
        <p:spPr bwMode="auto">
          <a:xfrm>
            <a:off x="5675833" y="502105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a:latin typeface="Arial Narrow" panose="020B0606020202030204" pitchFamily="34" charset="0"/>
              </a:rPr>
              <a:t>S1</a:t>
            </a:r>
          </a:p>
        </p:txBody>
      </p:sp>
      <p:sp>
        <p:nvSpPr>
          <p:cNvPr id="19462" name="Oval 31"/>
          <p:cNvSpPr>
            <a:spLocks noChangeArrowheads="1"/>
          </p:cNvSpPr>
          <p:nvPr/>
        </p:nvSpPr>
        <p:spPr bwMode="auto">
          <a:xfrm>
            <a:off x="6650558" y="4762287"/>
            <a:ext cx="952500" cy="952500"/>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19463" name="Text Box 33"/>
          <p:cNvSpPr txBox="1">
            <a:spLocks noChangeArrowheads="1"/>
          </p:cNvSpPr>
          <p:nvPr/>
        </p:nvSpPr>
        <p:spPr bwMode="auto">
          <a:xfrm flipH="1">
            <a:off x="6961708" y="5003587"/>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2400">
                <a:solidFill>
                  <a:schemeClr val="bg1"/>
                </a:solidFill>
                <a:latin typeface="Arial Narrow" panose="020B0606020202030204" pitchFamily="34" charset="0"/>
              </a:rPr>
              <a:t>S2</a:t>
            </a:r>
          </a:p>
        </p:txBody>
      </p:sp>
      <p:sp>
        <p:nvSpPr>
          <p:cNvPr id="19464" name="Freeform 35"/>
          <p:cNvSpPr>
            <a:spLocks/>
          </p:cNvSpPr>
          <p:nvPr/>
        </p:nvSpPr>
        <p:spPr bwMode="auto">
          <a:xfrm>
            <a:off x="6610871" y="4971837"/>
            <a:ext cx="387350" cy="536575"/>
          </a:xfrm>
          <a:custGeom>
            <a:avLst/>
            <a:gdLst>
              <a:gd name="T0" fmla="*/ 387350 w 244"/>
              <a:gd name="T1" fmla="*/ 269875 h 338"/>
              <a:gd name="T2" fmla="*/ 125413 w 244"/>
              <a:gd name="T3" fmla="*/ 536575 h 338"/>
              <a:gd name="T4" fmla="*/ 28575 w 244"/>
              <a:gd name="T5" fmla="*/ 374650 h 338"/>
              <a:gd name="T6" fmla="*/ 0 w 244"/>
              <a:gd name="T7" fmla="*/ 190500 h 338"/>
              <a:gd name="T8" fmla="*/ 128588 w 244"/>
              <a:gd name="T9" fmla="*/ 0 h 338"/>
              <a:gd name="T10" fmla="*/ 387350 w 244"/>
              <a:gd name="T11" fmla="*/ 269875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 h="338">
                <a:moveTo>
                  <a:pt x="244" y="170"/>
                </a:moveTo>
                <a:lnTo>
                  <a:pt x="79" y="338"/>
                </a:lnTo>
                <a:lnTo>
                  <a:pt x="18" y="236"/>
                </a:lnTo>
                <a:lnTo>
                  <a:pt x="0" y="120"/>
                </a:lnTo>
                <a:lnTo>
                  <a:pt x="81" y="0"/>
                </a:lnTo>
                <a:lnTo>
                  <a:pt x="244" y="170"/>
                </a:lnTo>
                <a:close/>
              </a:path>
            </a:pathLst>
          </a:custGeom>
          <a:solidFill>
            <a:schemeClr val="bg1"/>
          </a:solidFill>
          <a:ln w="952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30" name="Rectangle 9"/>
          <p:cNvSpPr>
            <a:spLocks noChangeArrowheads="1"/>
          </p:cNvSpPr>
          <p:nvPr/>
        </p:nvSpPr>
        <p:spPr bwMode="auto">
          <a:xfrm>
            <a:off x="-59871" y="1860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B - catalyse enzymatique</a:t>
            </a:r>
          </a:p>
        </p:txBody>
      </p:sp>
      <p:sp>
        <p:nvSpPr>
          <p:cNvPr id="38" name="Triangle isocèle 37"/>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01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500"/>
                                        <p:tgtEl>
                                          <p:spTgt spid="194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fade">
                                      <p:cBhvr>
                                        <p:cTn id="15" dur="500"/>
                                        <p:tgtEl>
                                          <p:spTgt spid="194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fade">
                                      <p:cBhvr>
                                        <p:cTn id="18" dur="500"/>
                                        <p:tgtEl>
                                          <p:spTgt spid="194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64"/>
                                        </p:tgtEl>
                                        <p:attrNameLst>
                                          <p:attrName>style.visibility</p:attrName>
                                        </p:attrNameLst>
                                      </p:cBhvr>
                                      <p:to>
                                        <p:strVal val="visible"/>
                                      </p:to>
                                    </p:set>
                                    <p:animEffect transition="in" filter="fade">
                                      <p:cBhvr>
                                        <p:cTn id="21"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P spid="19462" grpId="0" animBg="1"/>
      <p:bldP spid="19463" grpId="0"/>
      <p:bldP spid="194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p:cNvSpPr txBox="1">
            <a:spLocks noChangeArrowheads="1"/>
          </p:cNvSpPr>
          <p:nvPr/>
        </p:nvSpPr>
        <p:spPr bwMode="auto">
          <a:xfrm>
            <a:off x="384175" y="1899071"/>
            <a:ext cx="84931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a:t>
            </a:r>
            <a:r>
              <a:rPr lang="fr-FR" sz="2400" b="0" dirty="0" smtClean="0">
                <a:latin typeface="Arial Narrow" panose="020B0606020202030204" pitchFamily="34" charset="0"/>
              </a:rPr>
              <a:t>’énergie </a:t>
            </a:r>
            <a:r>
              <a:rPr lang="fr-FR" sz="2400" b="0" dirty="0">
                <a:latin typeface="Arial Narrow" panose="020B0606020202030204" pitchFamily="34" charset="0"/>
              </a:rPr>
              <a:t>thermique du milieu suffit à former le complexe </a:t>
            </a:r>
            <a:r>
              <a:rPr lang="fr-FR" sz="2400" b="0" dirty="0" smtClean="0">
                <a:latin typeface="Arial Narrow" panose="020B0606020202030204" pitchFamily="34" charset="0"/>
              </a:rPr>
              <a:t>enzyme-substrats : formes </a:t>
            </a:r>
            <a:r>
              <a:rPr lang="fr-FR" sz="2400" b="0" dirty="0">
                <a:latin typeface="Arial Narrow" panose="020B0606020202030204" pitchFamily="34" charset="0"/>
              </a:rPr>
              <a:t>géométriques </a:t>
            </a:r>
            <a:r>
              <a:rPr lang="fr-FR" sz="2400" b="0" dirty="0" smtClean="0">
                <a:latin typeface="Arial Narrow" panose="020B0606020202030204" pitchFamily="34" charset="0"/>
              </a:rPr>
              <a:t>et </a:t>
            </a:r>
            <a:r>
              <a:rPr lang="fr-FR" sz="2400" b="0" dirty="0">
                <a:latin typeface="Arial Narrow" panose="020B0606020202030204" pitchFamily="34" charset="0"/>
              </a:rPr>
              <a:t>propriétés physico-chimiques de ces molécules sont </a:t>
            </a:r>
            <a:r>
              <a:rPr lang="fr-FR" sz="2400" dirty="0" smtClean="0">
                <a:latin typeface="Arial Narrow" panose="020B0606020202030204" pitchFamily="34" charset="0"/>
              </a:rPr>
              <a:t>complémentaires</a:t>
            </a:r>
            <a:r>
              <a:rPr lang="fr-FR" sz="2400" b="0" dirty="0">
                <a:latin typeface="Arial Narrow" panose="020B0606020202030204" pitchFamily="34" charset="0"/>
              </a:rPr>
              <a:t>.</a:t>
            </a:r>
          </a:p>
        </p:txBody>
      </p:sp>
      <p:sp>
        <p:nvSpPr>
          <p:cNvPr id="20483" name="Text Box 1027"/>
          <p:cNvSpPr txBox="1">
            <a:spLocks noChangeArrowheads="1"/>
          </p:cNvSpPr>
          <p:nvPr/>
        </p:nvSpPr>
        <p:spPr bwMode="auto">
          <a:xfrm>
            <a:off x="384175" y="5180999"/>
            <a:ext cx="84931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L’enzyme permet d’accélérer fortement la réaction </a:t>
            </a:r>
            <a:r>
              <a:rPr lang="fr-FR" sz="2400" dirty="0">
                <a:solidFill>
                  <a:srgbClr val="FF0000"/>
                </a:solidFill>
                <a:latin typeface="Arial Narrow" panose="020B0606020202030204" pitchFamily="34" charset="0"/>
              </a:rPr>
              <a:t>en augmentant la probabilité de rencontre productive</a:t>
            </a:r>
            <a:r>
              <a:rPr lang="fr-FR" sz="2400" b="0" dirty="0">
                <a:latin typeface="Arial Narrow" panose="020B0606020202030204" pitchFamily="34" charset="0"/>
              </a:rPr>
              <a:t> de S1 et S2 en les </a:t>
            </a:r>
            <a:r>
              <a:rPr lang="fr-FR" sz="2400" dirty="0">
                <a:solidFill>
                  <a:srgbClr val="FF0000"/>
                </a:solidFill>
                <a:latin typeface="Arial Narrow" panose="020B0606020202030204" pitchFamily="34" charset="0"/>
              </a:rPr>
              <a:t>fixant</a:t>
            </a:r>
            <a:r>
              <a:rPr lang="fr-FR" sz="2400" dirty="0">
                <a:latin typeface="Arial Narrow" panose="020B0606020202030204" pitchFamily="34" charset="0"/>
              </a:rPr>
              <a:t> </a:t>
            </a:r>
            <a:r>
              <a:rPr lang="fr-FR" sz="2400" dirty="0">
                <a:solidFill>
                  <a:srgbClr val="FF0000"/>
                </a:solidFill>
                <a:latin typeface="Arial Narrow" panose="020B0606020202030204" pitchFamily="34" charset="0"/>
              </a:rPr>
              <a:t>à proximité l’un de l’autre </a:t>
            </a:r>
            <a:r>
              <a:rPr lang="fr-FR" sz="2400" b="0" dirty="0">
                <a:latin typeface="Arial Narrow" panose="020B0606020202030204" pitchFamily="34" charset="0"/>
              </a:rPr>
              <a:t>dans son site actif.</a:t>
            </a:r>
          </a:p>
        </p:txBody>
      </p:sp>
      <p:sp>
        <p:nvSpPr>
          <p:cNvPr id="20491" name="Rectangle 1"/>
          <p:cNvSpPr>
            <a:spLocks noChangeArrowheads="1"/>
          </p:cNvSpPr>
          <p:nvPr/>
        </p:nvSpPr>
        <p:spPr bwMode="auto">
          <a:xfrm>
            <a:off x="384174" y="3540035"/>
            <a:ext cx="8493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2400" b="0" dirty="0">
                <a:solidFill>
                  <a:srgbClr val="000000"/>
                </a:solidFill>
                <a:latin typeface="Arial Narrow" panose="020B0606020202030204" pitchFamily="34" charset="0"/>
              </a:rPr>
              <a:t>Une fois formé, le complexe enzyme-substrat(s) a de fortes chances de fabriquer le produit final sans qu’il ne soit apporté au milieu une énergie calorifique élevée.</a:t>
            </a:r>
            <a:endParaRPr lang="fr-FR" sz="2400" b="0" dirty="0">
              <a:latin typeface="Arial Narrow" panose="020B0606020202030204" pitchFamily="34" charset="0"/>
            </a:endParaRPr>
          </a:p>
        </p:txBody>
      </p:sp>
      <p:sp>
        <p:nvSpPr>
          <p:cNvPr id="12" name="Rectangle 9"/>
          <p:cNvSpPr>
            <a:spLocks noChangeArrowheads="1"/>
          </p:cNvSpPr>
          <p:nvPr/>
        </p:nvSpPr>
        <p:spPr bwMode="auto">
          <a:xfrm>
            <a:off x="-48241" y="27299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a:t>
            </a:r>
            <a:r>
              <a:rPr lang="fr-FR" sz="2400" b="1" dirty="0">
                <a:solidFill>
                  <a:srgbClr val="FF0000"/>
                </a:solidFill>
                <a:latin typeface="Arial Narrow" panose="020B0606020202030204" pitchFamily="34" charset="0"/>
              </a:rPr>
              <a:t>B - catalyse enzymatique</a:t>
            </a:r>
          </a:p>
        </p:txBody>
      </p:sp>
      <p:sp>
        <p:nvSpPr>
          <p:cNvPr id="19" name="Triangle isocèle 18"/>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30138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91"/>
                                        </p:tgtEl>
                                        <p:attrNameLst>
                                          <p:attrName>style.visibility</p:attrName>
                                        </p:attrNameLst>
                                      </p:cBhvr>
                                      <p:to>
                                        <p:strVal val="visible"/>
                                      </p:to>
                                    </p:set>
                                    <p:animEffect transition="in" filter="fade">
                                      <p:cBhvr>
                                        <p:cTn id="19" dur="1000"/>
                                        <p:tgtEl>
                                          <p:spTgt spid="20491"/>
                                        </p:tgtEl>
                                      </p:cBhvr>
                                    </p:animEffect>
                                    <p:anim calcmode="lin" valueType="num">
                                      <p:cBhvr>
                                        <p:cTn id="20" dur="1000" fill="hold"/>
                                        <p:tgtEl>
                                          <p:spTgt spid="20491"/>
                                        </p:tgtEl>
                                        <p:attrNameLst>
                                          <p:attrName>ppt_x</p:attrName>
                                        </p:attrNameLst>
                                      </p:cBhvr>
                                      <p:tavLst>
                                        <p:tav tm="0">
                                          <p:val>
                                            <p:strVal val="#ppt_x"/>
                                          </p:val>
                                        </p:tav>
                                        <p:tav tm="100000">
                                          <p:val>
                                            <p:strVal val="#ppt_x"/>
                                          </p:val>
                                        </p:tav>
                                      </p:tavLst>
                                    </p:anim>
                                    <p:anim calcmode="lin" valueType="num">
                                      <p:cBhvr>
                                        <p:cTn id="21" dur="1000" fill="hold"/>
                                        <p:tgtEl>
                                          <p:spTgt spid="2049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483">
                                            <p:txEl>
                                              <p:pRg st="0" end="0"/>
                                            </p:txEl>
                                          </p:spTgt>
                                        </p:tgtEl>
                                        <p:attrNameLst>
                                          <p:attrName>style.visibility</p:attrName>
                                        </p:attrNameLst>
                                      </p:cBhvr>
                                      <p:to>
                                        <p:strVal val="visible"/>
                                      </p:to>
                                    </p:set>
                                    <p:animEffect transition="in" filter="fade">
                                      <p:cBhvr>
                                        <p:cTn id="26" dur="1000"/>
                                        <p:tgtEl>
                                          <p:spTgt spid="20483">
                                            <p:txEl>
                                              <p:pRg st="0" end="0"/>
                                            </p:txEl>
                                          </p:spTgt>
                                        </p:tgtEl>
                                      </p:cBhvr>
                                    </p:animEffect>
                                    <p:anim calcmode="lin" valueType="num">
                                      <p:cBhvr>
                                        <p:cTn id="27"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9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3" name="Groupe 63"/>
          <p:cNvGrpSpPr>
            <a:grpSpLocks/>
          </p:cNvGrpSpPr>
          <p:nvPr/>
        </p:nvGrpSpPr>
        <p:grpSpPr bwMode="auto">
          <a:xfrm>
            <a:off x="789384" y="2042939"/>
            <a:ext cx="1641796" cy="1536502"/>
            <a:chOff x="525463" y="1896598"/>
            <a:chExt cx="1641796" cy="1536502"/>
          </a:xfrm>
        </p:grpSpPr>
        <p:pic>
          <p:nvPicPr>
            <p:cNvPr id="215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896598"/>
              <a:ext cx="814387"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61" name="Rectangle 1"/>
            <p:cNvSpPr>
              <a:spLocks noChangeArrowheads="1"/>
            </p:cNvSpPr>
            <p:nvPr/>
          </p:nvSpPr>
          <p:spPr bwMode="auto">
            <a:xfrm>
              <a:off x="525463" y="3125323"/>
              <a:ext cx="16417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400">
                  <a:latin typeface="Arial Narrow" panose="020B0606020202030204" pitchFamily="34" charset="0"/>
                </a:rPr>
                <a:t>Hermann Emil Fischer</a:t>
              </a:r>
            </a:p>
          </p:txBody>
        </p:sp>
      </p:grpSp>
      <p:sp>
        <p:nvSpPr>
          <p:cNvPr id="21514" name="Text Box 1035"/>
          <p:cNvSpPr txBox="1">
            <a:spLocks noChangeArrowheads="1"/>
          </p:cNvSpPr>
          <p:nvPr/>
        </p:nvSpPr>
        <p:spPr bwMode="auto">
          <a:xfrm>
            <a:off x="373459" y="1533351"/>
            <a:ext cx="4067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800" dirty="0">
                <a:latin typeface="Arial Narrow" panose="020B0606020202030204" pitchFamily="34" charset="0"/>
              </a:rPr>
              <a:t>1894 MODELE DE FISHER : CLE-SERRURE</a:t>
            </a:r>
          </a:p>
        </p:txBody>
      </p:sp>
      <p:grpSp>
        <p:nvGrpSpPr>
          <p:cNvPr id="21515" name="Groupe 64"/>
          <p:cNvGrpSpPr>
            <a:grpSpLocks/>
          </p:cNvGrpSpPr>
          <p:nvPr/>
        </p:nvGrpSpPr>
        <p:grpSpPr bwMode="auto">
          <a:xfrm>
            <a:off x="3762771" y="1928639"/>
            <a:ext cx="4265613" cy="2109787"/>
            <a:chOff x="3498083" y="1753723"/>
            <a:chExt cx="4266249" cy="2109085"/>
          </a:xfrm>
        </p:grpSpPr>
        <p:grpSp>
          <p:nvGrpSpPr>
            <p:cNvPr id="13" name="Group 1027"/>
            <p:cNvGrpSpPr>
              <a:grpSpLocks noChangeAspect="1"/>
            </p:cNvGrpSpPr>
            <p:nvPr/>
          </p:nvGrpSpPr>
          <p:grpSpPr bwMode="auto">
            <a:xfrm>
              <a:off x="3498083" y="2474264"/>
              <a:ext cx="1595461" cy="1388544"/>
              <a:chOff x="564" y="1548"/>
              <a:chExt cx="1812" cy="1752"/>
            </a:xfrm>
            <a:solidFill>
              <a:schemeClr val="accent2"/>
            </a:solidFill>
          </p:grpSpPr>
          <p:sp>
            <p:nvSpPr>
              <p:cNvPr id="15" name="Oval 1028"/>
              <p:cNvSpPr>
                <a:spLocks noChangeAspect="1" noChangeArrowheads="1"/>
              </p:cNvSpPr>
              <p:nvPr/>
            </p:nvSpPr>
            <p:spPr bwMode="auto">
              <a:xfrm>
                <a:off x="564" y="1632"/>
                <a:ext cx="1812" cy="1668"/>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16" name="Rectangle 1029"/>
              <p:cNvSpPr>
                <a:spLocks noChangeAspect="1" noChangeArrowheads="1"/>
              </p:cNvSpPr>
              <p:nvPr/>
            </p:nvSpPr>
            <p:spPr bwMode="auto">
              <a:xfrm>
                <a:off x="1056" y="1548"/>
                <a:ext cx="312"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17" name="Rectangle 1030"/>
              <p:cNvSpPr>
                <a:spLocks noChangeAspect="1" noChangeArrowheads="1"/>
              </p:cNvSpPr>
              <p:nvPr/>
            </p:nvSpPr>
            <p:spPr bwMode="auto">
              <a:xfrm>
                <a:off x="1692" y="1548"/>
                <a:ext cx="480"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18" name="Rectangle 1031"/>
              <p:cNvSpPr>
                <a:spLocks noChangeAspect="1" noChangeArrowheads="1"/>
              </p:cNvSpPr>
              <p:nvPr/>
            </p:nvSpPr>
            <p:spPr bwMode="auto">
              <a:xfrm>
                <a:off x="1284" y="1620"/>
                <a:ext cx="408" cy="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grpSp>
        <p:sp>
          <p:nvSpPr>
            <p:cNvPr id="21545" name="Text Box 1032"/>
            <p:cNvSpPr txBox="1">
              <a:spLocks noChangeArrowheads="1"/>
            </p:cNvSpPr>
            <p:nvPr/>
          </p:nvSpPr>
          <p:spPr bwMode="auto">
            <a:xfrm>
              <a:off x="3844925" y="3242798"/>
              <a:ext cx="901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chemeClr val="bg1"/>
                  </a:solidFill>
                  <a:latin typeface="Arial Narrow" panose="020B0606020202030204" pitchFamily="34" charset="0"/>
                </a:rPr>
                <a:t>ENZYME</a:t>
              </a:r>
            </a:p>
          </p:txBody>
        </p:sp>
        <p:sp>
          <p:nvSpPr>
            <p:cNvPr id="21546" name="Line 1033"/>
            <p:cNvSpPr>
              <a:spLocks noChangeShapeType="1"/>
            </p:cNvSpPr>
            <p:nvPr/>
          </p:nvSpPr>
          <p:spPr bwMode="auto">
            <a:xfrm>
              <a:off x="5327650" y="2714160"/>
              <a:ext cx="631825"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21547" name="Text Box 1034"/>
            <p:cNvSpPr txBox="1">
              <a:spLocks noChangeArrowheads="1"/>
            </p:cNvSpPr>
            <p:nvPr/>
          </p:nvSpPr>
          <p:spPr bwMode="auto">
            <a:xfrm>
              <a:off x="4100513" y="2239498"/>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3200">
                  <a:latin typeface="Arial Narrow" panose="020B0606020202030204" pitchFamily="34" charset="0"/>
                </a:rPr>
                <a:t>+</a:t>
              </a:r>
            </a:p>
          </p:txBody>
        </p:sp>
        <p:grpSp>
          <p:nvGrpSpPr>
            <p:cNvPr id="21548" name="Group 1037"/>
            <p:cNvGrpSpPr>
              <a:grpSpLocks noChangeAspect="1"/>
            </p:cNvGrpSpPr>
            <p:nvPr/>
          </p:nvGrpSpPr>
          <p:grpSpPr bwMode="auto">
            <a:xfrm>
              <a:off x="3805238" y="1753723"/>
              <a:ext cx="982662" cy="608012"/>
              <a:chOff x="2808" y="1380"/>
              <a:chExt cx="1116" cy="768"/>
            </a:xfrm>
          </p:grpSpPr>
          <p:sp>
            <p:nvSpPr>
              <p:cNvPr id="21557" name="Rectangle 1038"/>
              <p:cNvSpPr>
                <a:spLocks noChangeAspect="1" noChangeArrowheads="1"/>
              </p:cNvSpPr>
              <p:nvPr/>
            </p:nvSpPr>
            <p:spPr bwMode="auto">
              <a:xfrm>
                <a:off x="2808" y="1380"/>
                <a:ext cx="312"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58" name="Rectangle 1039"/>
              <p:cNvSpPr>
                <a:spLocks noChangeAspect="1" noChangeArrowheads="1"/>
              </p:cNvSpPr>
              <p:nvPr/>
            </p:nvSpPr>
            <p:spPr bwMode="auto">
              <a:xfrm>
                <a:off x="3444" y="1380"/>
                <a:ext cx="480"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59" name="Rectangle 1040"/>
              <p:cNvSpPr>
                <a:spLocks noChangeAspect="1" noChangeArrowheads="1"/>
              </p:cNvSpPr>
              <p:nvPr/>
            </p:nvSpPr>
            <p:spPr bwMode="auto">
              <a:xfrm>
                <a:off x="3036" y="1380"/>
                <a:ext cx="408" cy="39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grpSp>
        <p:sp>
          <p:nvSpPr>
            <p:cNvPr id="21549" name="Text Box 1041"/>
            <p:cNvSpPr txBox="1">
              <a:spLocks noChangeArrowheads="1"/>
            </p:cNvSpPr>
            <p:nvPr/>
          </p:nvSpPr>
          <p:spPr bwMode="auto">
            <a:xfrm>
              <a:off x="3768725" y="1753723"/>
              <a:ext cx="1089435" cy="33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rgbClr val="FFFF00"/>
                  </a:solidFill>
                  <a:latin typeface="Arial Narrow" panose="020B0606020202030204" pitchFamily="34" charset="0"/>
                </a:rPr>
                <a:t>SUBSTRAT</a:t>
              </a:r>
            </a:p>
          </p:txBody>
        </p:sp>
        <p:grpSp>
          <p:nvGrpSpPr>
            <p:cNvPr id="41" name="Group 1027"/>
            <p:cNvGrpSpPr>
              <a:grpSpLocks noChangeAspect="1"/>
            </p:cNvGrpSpPr>
            <p:nvPr/>
          </p:nvGrpSpPr>
          <p:grpSpPr bwMode="auto">
            <a:xfrm>
              <a:off x="6168871" y="2094361"/>
              <a:ext cx="1595461" cy="1388544"/>
              <a:chOff x="564" y="1548"/>
              <a:chExt cx="1812" cy="1752"/>
            </a:xfrm>
            <a:solidFill>
              <a:schemeClr val="accent2"/>
            </a:solidFill>
          </p:grpSpPr>
          <p:sp>
            <p:nvSpPr>
              <p:cNvPr id="42" name="Oval 1028"/>
              <p:cNvSpPr>
                <a:spLocks noChangeAspect="1" noChangeArrowheads="1"/>
              </p:cNvSpPr>
              <p:nvPr/>
            </p:nvSpPr>
            <p:spPr bwMode="auto">
              <a:xfrm>
                <a:off x="564" y="1632"/>
                <a:ext cx="1812" cy="1668"/>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43" name="Rectangle 1029"/>
              <p:cNvSpPr>
                <a:spLocks noChangeAspect="1" noChangeArrowheads="1"/>
              </p:cNvSpPr>
              <p:nvPr/>
            </p:nvSpPr>
            <p:spPr bwMode="auto">
              <a:xfrm>
                <a:off x="1056" y="1548"/>
                <a:ext cx="312"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44" name="Rectangle 1030"/>
              <p:cNvSpPr>
                <a:spLocks noChangeAspect="1" noChangeArrowheads="1"/>
              </p:cNvSpPr>
              <p:nvPr/>
            </p:nvSpPr>
            <p:spPr bwMode="auto">
              <a:xfrm>
                <a:off x="1692" y="1548"/>
                <a:ext cx="480"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45" name="Rectangle 1031"/>
              <p:cNvSpPr>
                <a:spLocks noChangeAspect="1" noChangeArrowheads="1"/>
              </p:cNvSpPr>
              <p:nvPr/>
            </p:nvSpPr>
            <p:spPr bwMode="auto">
              <a:xfrm>
                <a:off x="1284" y="1620"/>
                <a:ext cx="408" cy="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grpSp>
        <p:sp>
          <p:nvSpPr>
            <p:cNvPr id="21551" name="Text Box 1032"/>
            <p:cNvSpPr txBox="1">
              <a:spLocks noChangeArrowheads="1"/>
            </p:cNvSpPr>
            <p:nvPr/>
          </p:nvSpPr>
          <p:spPr bwMode="auto">
            <a:xfrm>
              <a:off x="6515100" y="2863385"/>
              <a:ext cx="901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chemeClr val="bg1"/>
                  </a:solidFill>
                  <a:latin typeface="Arial Narrow" panose="020B0606020202030204" pitchFamily="34" charset="0"/>
                </a:rPr>
                <a:t>ENZYME</a:t>
              </a:r>
            </a:p>
          </p:txBody>
        </p:sp>
        <p:grpSp>
          <p:nvGrpSpPr>
            <p:cNvPr id="21552" name="Group 1037"/>
            <p:cNvGrpSpPr>
              <a:grpSpLocks noChangeAspect="1"/>
            </p:cNvGrpSpPr>
            <p:nvPr/>
          </p:nvGrpSpPr>
          <p:grpSpPr bwMode="auto">
            <a:xfrm>
              <a:off x="6600825" y="2099798"/>
              <a:ext cx="982663" cy="608012"/>
              <a:chOff x="2808" y="1380"/>
              <a:chExt cx="1116" cy="768"/>
            </a:xfrm>
          </p:grpSpPr>
          <p:sp>
            <p:nvSpPr>
              <p:cNvPr id="21554" name="Rectangle 1038"/>
              <p:cNvSpPr>
                <a:spLocks noChangeAspect="1" noChangeArrowheads="1"/>
              </p:cNvSpPr>
              <p:nvPr/>
            </p:nvSpPr>
            <p:spPr bwMode="auto">
              <a:xfrm>
                <a:off x="2808" y="1380"/>
                <a:ext cx="312"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55" name="Rectangle 1039"/>
              <p:cNvSpPr>
                <a:spLocks noChangeAspect="1" noChangeArrowheads="1"/>
              </p:cNvSpPr>
              <p:nvPr/>
            </p:nvSpPr>
            <p:spPr bwMode="auto">
              <a:xfrm>
                <a:off x="3444" y="1380"/>
                <a:ext cx="480"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56" name="Rectangle 1040"/>
              <p:cNvSpPr>
                <a:spLocks noChangeAspect="1" noChangeArrowheads="1"/>
              </p:cNvSpPr>
              <p:nvPr/>
            </p:nvSpPr>
            <p:spPr bwMode="auto">
              <a:xfrm>
                <a:off x="3036" y="1380"/>
                <a:ext cx="408" cy="39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grpSp>
        <p:sp>
          <p:nvSpPr>
            <p:cNvPr id="21553" name="Text Box 1041"/>
            <p:cNvSpPr txBox="1">
              <a:spLocks noChangeArrowheads="1"/>
            </p:cNvSpPr>
            <p:nvPr/>
          </p:nvSpPr>
          <p:spPr bwMode="auto">
            <a:xfrm>
              <a:off x="6564313" y="2099798"/>
              <a:ext cx="1089435" cy="33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rgbClr val="FFFF00"/>
                  </a:solidFill>
                  <a:latin typeface="Arial Narrow" panose="020B0606020202030204" pitchFamily="34" charset="0"/>
                </a:rPr>
                <a:t>SUBSTRAT</a:t>
              </a:r>
            </a:p>
          </p:txBody>
        </p:sp>
      </p:grpSp>
      <p:grpSp>
        <p:nvGrpSpPr>
          <p:cNvPr id="68" name="Groupe 67"/>
          <p:cNvGrpSpPr>
            <a:grpSpLocks/>
          </p:cNvGrpSpPr>
          <p:nvPr/>
        </p:nvGrpSpPr>
        <p:grpSpPr bwMode="auto">
          <a:xfrm>
            <a:off x="373459" y="4149080"/>
            <a:ext cx="7654925" cy="2533650"/>
            <a:chOff x="109538" y="4235887"/>
            <a:chExt cx="7654794" cy="2533654"/>
          </a:xfrm>
        </p:grpSpPr>
        <p:grpSp>
          <p:nvGrpSpPr>
            <p:cNvPr id="21519" name="Groupe 66"/>
            <p:cNvGrpSpPr>
              <a:grpSpLocks/>
            </p:cNvGrpSpPr>
            <p:nvPr/>
          </p:nvGrpSpPr>
          <p:grpSpPr bwMode="auto">
            <a:xfrm>
              <a:off x="604838" y="4823036"/>
              <a:ext cx="1647825" cy="1581605"/>
              <a:chOff x="604838" y="4706924"/>
              <a:chExt cx="1647825" cy="1581605"/>
            </a:xfrm>
          </p:grpSpPr>
          <p:sp>
            <p:nvSpPr>
              <p:cNvPr id="21542" name="Text Box 2"/>
              <p:cNvSpPr txBox="1">
                <a:spLocks noChangeArrowheads="1"/>
              </p:cNvSpPr>
              <p:nvPr/>
            </p:nvSpPr>
            <p:spPr bwMode="auto">
              <a:xfrm>
                <a:off x="604838" y="5980554"/>
                <a:ext cx="16478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a:r>
                  <a:rPr lang="fr-FR" sz="1400">
                    <a:latin typeface="Arial Narrow" panose="020B0606020202030204" pitchFamily="34" charset="0"/>
                  </a:rPr>
                  <a:t> Daniel Koshland Jr.</a:t>
                </a:r>
              </a:p>
            </p:txBody>
          </p:sp>
          <p:pic>
            <p:nvPicPr>
              <p:cNvPr id="22531" name="Picture 4"/>
              <p:cNvPicPr>
                <a:picLocks noChangeAspect="1" noChangeArrowheads="1"/>
              </p:cNvPicPr>
              <p:nvPr/>
            </p:nvPicPr>
            <p:blipFill>
              <a:blip r:embed="rId4"/>
              <a:srcRect/>
              <a:stretch>
                <a:fillRect/>
              </a:stretch>
            </p:blipFill>
            <p:spPr bwMode="auto">
              <a:xfrm>
                <a:off x="1004873" y="4707151"/>
                <a:ext cx="846123" cy="11525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0" name="Text Box 22"/>
            <p:cNvSpPr txBox="1">
              <a:spLocks noChangeArrowheads="1"/>
            </p:cNvSpPr>
            <p:nvPr/>
          </p:nvSpPr>
          <p:spPr bwMode="auto">
            <a:xfrm>
              <a:off x="109538" y="4235887"/>
              <a:ext cx="52181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a:r>
                <a:rPr lang="fr-FR" sz="1800" dirty="0">
                  <a:latin typeface="Arial Narrow" panose="020B0606020202030204" pitchFamily="34" charset="0"/>
                </a:rPr>
                <a:t>1958 MODELE DE KOSHLAND : AJUSTEMENT INDUIT</a:t>
              </a:r>
            </a:p>
          </p:txBody>
        </p:sp>
        <p:grpSp>
          <p:nvGrpSpPr>
            <p:cNvPr id="21521" name="Groupe 65"/>
            <p:cNvGrpSpPr>
              <a:grpSpLocks/>
            </p:cNvGrpSpPr>
            <p:nvPr/>
          </p:nvGrpSpPr>
          <p:grpSpPr bwMode="auto">
            <a:xfrm>
              <a:off x="3495675" y="4634354"/>
              <a:ext cx="4268657" cy="2135187"/>
              <a:chOff x="3495675" y="4634354"/>
              <a:chExt cx="4268657" cy="2135187"/>
            </a:xfrm>
          </p:grpSpPr>
          <p:grpSp>
            <p:nvGrpSpPr>
              <p:cNvPr id="21522" name="Groupe 2"/>
              <p:cNvGrpSpPr>
                <a:grpSpLocks/>
              </p:cNvGrpSpPr>
              <p:nvPr/>
            </p:nvGrpSpPr>
            <p:grpSpPr bwMode="auto">
              <a:xfrm>
                <a:off x="3495675" y="5375716"/>
                <a:ext cx="1600200" cy="1393825"/>
                <a:chOff x="3587481" y="4737476"/>
                <a:chExt cx="1600199" cy="1392669"/>
              </a:xfrm>
            </p:grpSpPr>
            <p:sp>
              <p:nvSpPr>
                <p:cNvPr id="21537" name="Oval 3"/>
                <p:cNvSpPr>
                  <a:spLocks noChangeAspect="1" noChangeArrowheads="1"/>
                </p:cNvSpPr>
                <p:nvPr/>
              </p:nvSpPr>
              <p:spPr bwMode="auto">
                <a:xfrm>
                  <a:off x="3587481" y="4804593"/>
                  <a:ext cx="1600199" cy="1325552"/>
                </a:xfrm>
                <a:prstGeom prst="ellipse">
                  <a:avLst/>
                </a:prstGeom>
                <a:solidFill>
                  <a:schemeClr val="accent2"/>
                </a:solidFill>
                <a:ln w="9525">
                  <a:solidFill>
                    <a:schemeClr val="bg1"/>
                  </a:solidFill>
                  <a:round/>
                  <a:headEnd/>
                  <a:tailEnd/>
                </a:ln>
              </p:spPr>
              <p:txBody>
                <a:bodyPr wrap="none" anchor="ctr"/>
                <a:lstStyle/>
                <a:p>
                  <a:endParaRPr lang="fr-FR">
                    <a:latin typeface="Arial Narrow" panose="020B0606020202030204" pitchFamily="34" charset="0"/>
                  </a:endParaRPr>
                </a:p>
              </p:txBody>
            </p:sp>
            <p:sp useBgFill="1">
              <p:nvSpPr>
                <p:cNvPr id="21538" name="Rectangle 4"/>
                <p:cNvSpPr>
                  <a:spLocks noChangeAspect="1" noChangeArrowheads="1"/>
                </p:cNvSpPr>
                <p:nvPr/>
              </p:nvSpPr>
              <p:spPr bwMode="auto">
                <a:xfrm>
                  <a:off x="4021972" y="4737476"/>
                  <a:ext cx="275531" cy="610231"/>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useBgFill="1">
              <p:nvSpPr>
                <p:cNvPr id="21539" name="Rectangle 6"/>
                <p:cNvSpPr>
                  <a:spLocks noChangeAspect="1" noChangeArrowheads="1"/>
                </p:cNvSpPr>
                <p:nvPr/>
              </p:nvSpPr>
              <p:spPr bwMode="auto">
                <a:xfrm>
                  <a:off x="4223322" y="4794879"/>
                  <a:ext cx="360310" cy="25698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21540" name="Text Box 23"/>
                <p:cNvSpPr txBox="1">
                  <a:spLocks noChangeArrowheads="1"/>
                </p:cNvSpPr>
                <p:nvPr/>
              </p:nvSpPr>
              <p:spPr bwMode="auto">
                <a:xfrm>
                  <a:off x="3760157" y="5439551"/>
                  <a:ext cx="9015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r>
                    <a:rPr lang="fr-FR" sz="1600">
                      <a:solidFill>
                        <a:schemeClr val="bg1"/>
                      </a:solidFill>
                      <a:latin typeface="Arial Narrow" panose="020B0606020202030204" pitchFamily="34" charset="0"/>
                    </a:rPr>
                    <a:t>ENZYME</a:t>
                  </a:r>
                </a:p>
              </p:txBody>
            </p:sp>
            <p:sp useBgFill="1">
              <p:nvSpPr>
                <p:cNvPr id="21541" name="Oval 27"/>
                <p:cNvSpPr>
                  <a:spLocks noChangeArrowheads="1"/>
                </p:cNvSpPr>
                <p:nvPr/>
              </p:nvSpPr>
              <p:spPr bwMode="auto">
                <a:xfrm>
                  <a:off x="4403477" y="4758671"/>
                  <a:ext cx="731217" cy="614646"/>
                </a:xfrm>
                <a:prstGeom prst="ellipse">
                  <a:avLst/>
                </a:prstGeom>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sp>
            <p:nvSpPr>
              <p:cNvPr id="21523" name="Text Box 1034"/>
              <p:cNvSpPr txBox="1">
                <a:spLocks noChangeArrowheads="1"/>
              </p:cNvSpPr>
              <p:nvPr/>
            </p:nvSpPr>
            <p:spPr bwMode="auto">
              <a:xfrm>
                <a:off x="4100513" y="5183629"/>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3200">
                    <a:latin typeface="Arial Narrow" panose="020B0606020202030204" pitchFamily="34" charset="0"/>
                  </a:rPr>
                  <a:t>+</a:t>
                </a:r>
              </a:p>
            </p:txBody>
          </p:sp>
          <p:grpSp>
            <p:nvGrpSpPr>
              <p:cNvPr id="21524" name="Group 1037"/>
              <p:cNvGrpSpPr>
                <a:grpSpLocks noChangeAspect="1"/>
              </p:cNvGrpSpPr>
              <p:nvPr/>
            </p:nvGrpSpPr>
            <p:grpSpPr bwMode="auto">
              <a:xfrm>
                <a:off x="3805238" y="4634354"/>
                <a:ext cx="982662" cy="608012"/>
                <a:chOff x="2808" y="1380"/>
                <a:chExt cx="1116" cy="768"/>
              </a:xfrm>
            </p:grpSpPr>
            <p:sp>
              <p:nvSpPr>
                <p:cNvPr id="21534" name="Rectangle 1038"/>
                <p:cNvSpPr>
                  <a:spLocks noChangeAspect="1" noChangeArrowheads="1"/>
                </p:cNvSpPr>
                <p:nvPr/>
              </p:nvSpPr>
              <p:spPr bwMode="auto">
                <a:xfrm>
                  <a:off x="2808" y="1380"/>
                  <a:ext cx="312"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35" name="Rectangle 1039"/>
                <p:cNvSpPr>
                  <a:spLocks noChangeAspect="1" noChangeArrowheads="1"/>
                </p:cNvSpPr>
                <p:nvPr/>
              </p:nvSpPr>
              <p:spPr bwMode="auto">
                <a:xfrm>
                  <a:off x="3444" y="1380"/>
                  <a:ext cx="480"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36" name="Rectangle 1040"/>
                <p:cNvSpPr>
                  <a:spLocks noChangeAspect="1" noChangeArrowheads="1"/>
                </p:cNvSpPr>
                <p:nvPr/>
              </p:nvSpPr>
              <p:spPr bwMode="auto">
                <a:xfrm>
                  <a:off x="3036" y="1380"/>
                  <a:ext cx="408" cy="39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grpSp>
          <p:sp>
            <p:nvSpPr>
              <p:cNvPr id="21525" name="Text Box 1041"/>
              <p:cNvSpPr txBox="1">
                <a:spLocks noChangeArrowheads="1"/>
              </p:cNvSpPr>
              <p:nvPr/>
            </p:nvSpPr>
            <p:spPr bwMode="auto">
              <a:xfrm>
                <a:off x="3768725" y="4634354"/>
                <a:ext cx="1089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rgbClr val="FFFF00"/>
                    </a:solidFill>
                    <a:latin typeface="Arial Narrow" panose="020B0606020202030204" pitchFamily="34" charset="0"/>
                  </a:rPr>
                  <a:t>SUBSTRAT</a:t>
                </a:r>
              </a:p>
            </p:txBody>
          </p:sp>
          <p:sp>
            <p:nvSpPr>
              <p:cNvPr id="21526" name="Line 1033"/>
              <p:cNvSpPr>
                <a:spLocks noChangeShapeType="1"/>
              </p:cNvSpPr>
              <p:nvPr/>
            </p:nvSpPr>
            <p:spPr bwMode="auto">
              <a:xfrm>
                <a:off x="5327650" y="5609079"/>
                <a:ext cx="631825"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nvGrpSpPr>
              <p:cNvPr id="54" name="Group 1027"/>
              <p:cNvGrpSpPr>
                <a:grpSpLocks noChangeAspect="1"/>
              </p:cNvGrpSpPr>
              <p:nvPr/>
            </p:nvGrpSpPr>
            <p:grpSpPr bwMode="auto">
              <a:xfrm>
                <a:off x="6168871" y="4988689"/>
                <a:ext cx="1595461" cy="1388544"/>
                <a:chOff x="564" y="1548"/>
                <a:chExt cx="1812" cy="1752"/>
              </a:xfrm>
              <a:solidFill>
                <a:schemeClr val="accent2"/>
              </a:solidFill>
            </p:grpSpPr>
            <p:sp>
              <p:nvSpPr>
                <p:cNvPr id="55" name="Oval 1028"/>
                <p:cNvSpPr>
                  <a:spLocks noChangeAspect="1" noChangeArrowheads="1"/>
                </p:cNvSpPr>
                <p:nvPr/>
              </p:nvSpPr>
              <p:spPr bwMode="auto">
                <a:xfrm>
                  <a:off x="564" y="1632"/>
                  <a:ext cx="1812" cy="1668"/>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56" name="Rectangle 1029"/>
                <p:cNvSpPr>
                  <a:spLocks noChangeAspect="1" noChangeArrowheads="1"/>
                </p:cNvSpPr>
                <p:nvPr/>
              </p:nvSpPr>
              <p:spPr bwMode="auto">
                <a:xfrm>
                  <a:off x="1056" y="1548"/>
                  <a:ext cx="312"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57" name="Rectangle 1030"/>
                <p:cNvSpPr>
                  <a:spLocks noChangeAspect="1" noChangeArrowheads="1"/>
                </p:cNvSpPr>
                <p:nvPr/>
              </p:nvSpPr>
              <p:spPr bwMode="auto">
                <a:xfrm>
                  <a:off x="1692" y="1548"/>
                  <a:ext cx="480" cy="7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sp>
              <p:nvSpPr>
                <p:cNvPr id="58" name="Rectangle 1031"/>
                <p:cNvSpPr>
                  <a:spLocks noChangeAspect="1" noChangeArrowheads="1"/>
                </p:cNvSpPr>
                <p:nvPr/>
              </p:nvSpPr>
              <p:spPr bwMode="auto">
                <a:xfrm>
                  <a:off x="1284" y="1620"/>
                  <a:ext cx="408" cy="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sz="2400">
                    <a:latin typeface="Arial Narrow" panose="020B0606020202030204" pitchFamily="34" charset="0"/>
                    <a:cs typeface="Calibri" pitchFamily="34" charset="0"/>
                  </a:endParaRPr>
                </a:p>
              </p:txBody>
            </p:sp>
          </p:grpSp>
          <p:sp>
            <p:nvSpPr>
              <p:cNvPr id="21528" name="Text Box 1032"/>
              <p:cNvSpPr txBox="1">
                <a:spLocks noChangeArrowheads="1"/>
              </p:cNvSpPr>
              <p:nvPr/>
            </p:nvSpPr>
            <p:spPr bwMode="auto">
              <a:xfrm>
                <a:off x="6515100" y="5756716"/>
                <a:ext cx="901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chemeClr val="bg1"/>
                    </a:solidFill>
                    <a:latin typeface="Arial Narrow" panose="020B0606020202030204" pitchFamily="34" charset="0"/>
                  </a:rPr>
                  <a:t>ENZYME</a:t>
                </a:r>
              </a:p>
            </p:txBody>
          </p:sp>
          <p:grpSp>
            <p:nvGrpSpPr>
              <p:cNvPr id="21529" name="Group 1037"/>
              <p:cNvGrpSpPr>
                <a:grpSpLocks noChangeAspect="1"/>
              </p:cNvGrpSpPr>
              <p:nvPr/>
            </p:nvGrpSpPr>
            <p:grpSpPr bwMode="auto">
              <a:xfrm>
                <a:off x="6600825" y="4994716"/>
                <a:ext cx="982663" cy="608013"/>
                <a:chOff x="2808" y="1380"/>
                <a:chExt cx="1116" cy="768"/>
              </a:xfrm>
            </p:grpSpPr>
            <p:sp>
              <p:nvSpPr>
                <p:cNvPr id="21531" name="Rectangle 1038"/>
                <p:cNvSpPr>
                  <a:spLocks noChangeAspect="1" noChangeArrowheads="1"/>
                </p:cNvSpPr>
                <p:nvPr/>
              </p:nvSpPr>
              <p:spPr bwMode="auto">
                <a:xfrm>
                  <a:off x="2808" y="1380"/>
                  <a:ext cx="312"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32" name="Rectangle 1039"/>
                <p:cNvSpPr>
                  <a:spLocks noChangeAspect="1" noChangeArrowheads="1"/>
                </p:cNvSpPr>
                <p:nvPr/>
              </p:nvSpPr>
              <p:spPr bwMode="auto">
                <a:xfrm>
                  <a:off x="3444" y="1380"/>
                  <a:ext cx="480" cy="7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sp>
              <p:nvSpPr>
                <p:cNvPr id="21533" name="Rectangle 1040"/>
                <p:cNvSpPr>
                  <a:spLocks noChangeAspect="1" noChangeArrowheads="1"/>
                </p:cNvSpPr>
                <p:nvPr/>
              </p:nvSpPr>
              <p:spPr bwMode="auto">
                <a:xfrm>
                  <a:off x="3036" y="1380"/>
                  <a:ext cx="408" cy="39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latin typeface="Arial Narrow" panose="020B0606020202030204" pitchFamily="34" charset="0"/>
                  </a:endParaRPr>
                </a:p>
              </p:txBody>
            </p:sp>
          </p:grpSp>
          <p:sp>
            <p:nvSpPr>
              <p:cNvPr id="21530" name="Text Box 1041"/>
              <p:cNvSpPr txBox="1">
                <a:spLocks noChangeArrowheads="1"/>
              </p:cNvSpPr>
              <p:nvPr/>
            </p:nvSpPr>
            <p:spPr bwMode="auto">
              <a:xfrm>
                <a:off x="6564313" y="4994716"/>
                <a:ext cx="1089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1" hangingPunct="1"/>
                <a:r>
                  <a:rPr lang="fr-FR" sz="1600">
                    <a:solidFill>
                      <a:srgbClr val="FFFF00"/>
                    </a:solidFill>
                    <a:latin typeface="Arial Narrow" panose="020B0606020202030204" pitchFamily="34" charset="0"/>
                  </a:rPr>
                  <a:t>SUBSTRAT</a:t>
                </a:r>
              </a:p>
            </p:txBody>
          </p:sp>
        </p:grpSp>
      </p:grpSp>
      <p:sp>
        <p:nvSpPr>
          <p:cNvPr id="76" name="Rectangle 9"/>
          <p:cNvSpPr>
            <a:spLocks noChangeArrowheads="1"/>
          </p:cNvSpPr>
          <p:nvPr/>
        </p:nvSpPr>
        <p:spPr bwMode="auto">
          <a:xfrm>
            <a:off x="25084" y="30904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B - catalyse enzymatique</a:t>
            </a:r>
          </a:p>
        </p:txBody>
      </p:sp>
      <p:sp>
        <p:nvSpPr>
          <p:cNvPr id="78" name="Triangle isocèle 77"/>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Triangle isocèle 78"/>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33737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14"/>
                                        </p:tgtEl>
                                        <p:attrNameLst>
                                          <p:attrName>style.visibility</p:attrName>
                                        </p:attrNameLst>
                                      </p:cBhvr>
                                      <p:to>
                                        <p:strVal val="visible"/>
                                      </p:to>
                                    </p:set>
                                    <p:animEffect transition="in" filter="wipe(down)">
                                      <p:cBhvr>
                                        <p:cTn id="12" dur="500"/>
                                        <p:tgtEl>
                                          <p:spTgt spid="215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barn(inVertical)">
                                      <p:cBhvr>
                                        <p:cTn id="17" dur="500"/>
                                        <p:tgtEl>
                                          <p:spTgt spid="215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15"/>
                                        </p:tgtEl>
                                        <p:attrNameLst>
                                          <p:attrName>style.visibility</p:attrName>
                                        </p:attrNameLst>
                                      </p:cBhvr>
                                      <p:to>
                                        <p:strVal val="visible"/>
                                      </p:to>
                                    </p:set>
                                    <p:animEffect transition="in" filter="fade">
                                      <p:cBhvr>
                                        <p:cTn id="22" dur="500"/>
                                        <p:tgtEl>
                                          <p:spTgt spid="215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54892" y="1628800"/>
            <a:ext cx="86375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La structure </a:t>
            </a:r>
            <a:r>
              <a:rPr lang="fr-FR" sz="2400" b="0" dirty="0" smtClean="0">
                <a:latin typeface="Arial Narrow" panose="020B0606020202030204" pitchFamily="34" charset="0"/>
              </a:rPr>
              <a:t>3D de </a:t>
            </a:r>
            <a:r>
              <a:rPr lang="fr-FR" sz="2400" b="0" dirty="0">
                <a:latin typeface="Arial Narrow" panose="020B0606020202030204" pitchFamily="34" charset="0"/>
              </a:rPr>
              <a:t>l’enzyme fait apparaître une zone qui lie les substrats et permet leur réaction : </a:t>
            </a:r>
            <a:r>
              <a:rPr lang="fr-FR" sz="2400" b="0" dirty="0">
                <a:solidFill>
                  <a:srgbClr val="FF0000"/>
                </a:solidFill>
                <a:latin typeface="Arial Narrow" panose="020B0606020202030204" pitchFamily="34" charset="0"/>
              </a:rPr>
              <a:t>site actif ou site catalytique</a:t>
            </a:r>
            <a:r>
              <a:rPr lang="fr-FR" sz="2400" b="0" dirty="0">
                <a:latin typeface="Arial Narrow" panose="020B0606020202030204" pitchFamily="34" charset="0"/>
              </a:rPr>
              <a:t>. </a:t>
            </a:r>
          </a:p>
        </p:txBody>
      </p:sp>
      <p:sp>
        <p:nvSpPr>
          <p:cNvPr id="22531" name="Text Box 4"/>
          <p:cNvSpPr txBox="1">
            <a:spLocks noChangeArrowheads="1"/>
          </p:cNvSpPr>
          <p:nvPr/>
        </p:nvSpPr>
        <p:spPr bwMode="auto">
          <a:xfrm>
            <a:off x="254892" y="2749880"/>
            <a:ext cx="4724027"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Le site actif ou site catalytique est une poche taillée pour accepter un substrat particulier. </a:t>
            </a:r>
          </a:p>
          <a:p>
            <a:pPr algn="just" eaLnBrk="1" hangingPunct="1">
              <a:buClr>
                <a:srgbClr val="FF0000"/>
              </a:buClr>
            </a:pPr>
            <a:endParaRPr lang="fr-FR" sz="1600" b="0" dirty="0">
              <a:latin typeface="Arial Narrow" panose="020B0606020202030204" pitchFamily="34" charset="0"/>
            </a:endParaRPr>
          </a:p>
          <a:p>
            <a:pPr algn="just" eaLnBrk="1" hangingPunct="1">
              <a:buClr>
                <a:srgbClr val="FF0000"/>
              </a:buClr>
            </a:pPr>
            <a:r>
              <a:rPr lang="fr-FR" sz="2400" b="0" dirty="0">
                <a:latin typeface="Arial Narrow" panose="020B0606020202030204" pitchFamily="34" charset="0"/>
              </a:rPr>
              <a:t>Le repliement de la chaîne polypeptidique a pour conséquence que le site actif est constitué d’acides aminés qui peuvent être parfois très éloignés les uns des autres dans la structure primaire.</a:t>
            </a:r>
          </a:p>
        </p:txBody>
      </p:sp>
      <p:pic>
        <p:nvPicPr>
          <p:cNvPr id="22539" name="Picture 12"/>
          <p:cNvPicPr>
            <a:picLocks noChangeAspect="1" noChangeArrowheads="1"/>
          </p:cNvPicPr>
          <p:nvPr/>
        </p:nvPicPr>
        <p:blipFill>
          <a:blip r:embed="rId3">
            <a:extLst>
              <a:ext uri="{28A0092B-C50C-407E-A947-70E740481C1C}">
                <a14:useLocalDpi xmlns:a14="http://schemas.microsoft.com/office/drawing/2010/main" val="0"/>
              </a:ext>
            </a:extLst>
          </a:blip>
          <a:srcRect l="3201" t="2835" r="3596" b="2962"/>
          <a:stretch>
            <a:fillRect/>
          </a:stretch>
        </p:blipFill>
        <p:spPr bwMode="auto">
          <a:xfrm>
            <a:off x="5263579" y="2431554"/>
            <a:ext cx="3844925" cy="352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0" name="Rectangle 13"/>
          <p:cNvSpPr>
            <a:spLocks noChangeArrowheads="1"/>
          </p:cNvSpPr>
          <p:nvPr/>
        </p:nvSpPr>
        <p:spPr bwMode="auto">
          <a:xfrm>
            <a:off x="4860033" y="5941362"/>
            <a:ext cx="42484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1400" i="1" dirty="0">
                <a:latin typeface="Arial Narrow" panose="020B0606020202030204" pitchFamily="34" charset="0"/>
              </a:rPr>
              <a:t>Protéine kinase A avec ATP en vert et peptide inhibiteur en </a:t>
            </a:r>
            <a:r>
              <a:rPr lang="fr-FR" sz="1400" i="1" dirty="0" smtClean="0">
                <a:latin typeface="Arial Narrow" panose="020B0606020202030204" pitchFamily="34" charset="0"/>
              </a:rPr>
              <a:t>jaune.</a:t>
            </a:r>
          </a:p>
          <a:p>
            <a:pPr algn="just"/>
            <a:r>
              <a:rPr lang="fr-FR" sz="1400" i="1" dirty="0" smtClean="0">
                <a:latin typeface="Arial Narrow" panose="020B0606020202030204" pitchFamily="34" charset="0"/>
              </a:rPr>
              <a:t>Rouge </a:t>
            </a:r>
            <a:r>
              <a:rPr lang="fr-FR" sz="1400" i="1" dirty="0">
                <a:latin typeface="Arial Narrow" panose="020B0606020202030204" pitchFamily="34" charset="0"/>
              </a:rPr>
              <a:t>régions négatives et bleu régions </a:t>
            </a:r>
            <a:r>
              <a:rPr lang="fr-FR" sz="1400" i="1" dirty="0" smtClean="0">
                <a:latin typeface="Arial Narrow" panose="020B0606020202030204" pitchFamily="34" charset="0"/>
              </a:rPr>
              <a:t>positives.</a:t>
            </a:r>
            <a:endParaRPr lang="fr-FR" sz="1400" i="1" dirty="0">
              <a:latin typeface="Arial Narrow" panose="020B0606020202030204" pitchFamily="34" charset="0"/>
            </a:endParaRPr>
          </a:p>
        </p:txBody>
      </p:sp>
      <p:sp>
        <p:nvSpPr>
          <p:cNvPr id="14" name="Rectangle 9"/>
          <p:cNvSpPr>
            <a:spLocks noChangeArrowheads="1"/>
          </p:cNvSpPr>
          <p:nvPr/>
        </p:nvSpPr>
        <p:spPr bwMode="auto">
          <a:xfrm>
            <a:off x="0" y="22173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C - notion de site actif</a:t>
            </a:r>
          </a:p>
        </p:txBody>
      </p:sp>
      <p:sp>
        <p:nvSpPr>
          <p:cNvPr id="22" name="Triangle isocèle 21"/>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27732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fade">
                                      <p:cBhvr>
                                        <p:cTn id="7" dur="500"/>
                                        <p:tgtEl>
                                          <p:spTgt spid="225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fade">
                                      <p:cBhvr>
                                        <p:cTn id="10" dur="500"/>
                                        <p:tgtEl>
                                          <p:spTgt spid="225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fade">
                                      <p:cBhvr>
                                        <p:cTn id="15"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Text Box 3"/>
          <p:cNvSpPr txBox="1">
            <a:spLocks noChangeArrowheads="1"/>
          </p:cNvSpPr>
          <p:nvPr/>
        </p:nvSpPr>
        <p:spPr bwMode="auto">
          <a:xfrm>
            <a:off x="274638" y="1625785"/>
            <a:ext cx="8416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Le substrat se fixe dans le site actif, il est ensuite modifié pour donner une ou plusieurs autres molécules appelées produits puis il y a relargage du ou des produits dans le milieu. </a:t>
            </a:r>
          </a:p>
        </p:txBody>
      </p:sp>
      <p:sp>
        <p:nvSpPr>
          <p:cNvPr id="23562" name="Ellipse 1"/>
          <p:cNvSpPr>
            <a:spLocks noChangeArrowheads="1"/>
          </p:cNvSpPr>
          <p:nvPr/>
        </p:nvSpPr>
        <p:spPr bwMode="auto">
          <a:xfrm>
            <a:off x="915988" y="3034955"/>
            <a:ext cx="1571625" cy="1571625"/>
          </a:xfrm>
          <a:prstGeom prst="ellipse">
            <a:avLst/>
          </a:prstGeom>
          <a:solidFill>
            <a:srgbClr val="FF9900"/>
          </a:solidFill>
          <a:ln w="9525" algn="ctr">
            <a:solidFill>
              <a:srgbClr val="FF9900"/>
            </a:solidFill>
            <a:round/>
            <a:headEnd/>
            <a:tailEnd/>
          </a:ln>
        </p:spPr>
        <p:txBody>
          <a:bodyPr wrap="none" anchor="ctr"/>
          <a:lstStyle/>
          <a:p>
            <a:endParaRPr lang="fr-FR" sz="2400" b="0">
              <a:latin typeface="Arial Narrow" panose="020B0606020202030204" pitchFamily="34" charset="0"/>
            </a:endParaRPr>
          </a:p>
        </p:txBody>
      </p:sp>
      <p:sp>
        <p:nvSpPr>
          <p:cNvPr id="23563" name="Ellipse 11"/>
          <p:cNvSpPr>
            <a:spLocks noChangeArrowheads="1"/>
          </p:cNvSpPr>
          <p:nvPr/>
        </p:nvSpPr>
        <p:spPr bwMode="auto">
          <a:xfrm>
            <a:off x="1839913" y="3554068"/>
            <a:ext cx="866775" cy="533400"/>
          </a:xfrm>
          <a:prstGeom prst="ellipse">
            <a:avLst/>
          </a:prstGeom>
          <a:solidFill>
            <a:schemeClr val="bg1"/>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64" name="Ellipse 12"/>
          <p:cNvSpPr>
            <a:spLocks noChangeArrowheads="1"/>
          </p:cNvSpPr>
          <p:nvPr/>
        </p:nvSpPr>
        <p:spPr bwMode="auto">
          <a:xfrm rot="4823570">
            <a:off x="2034381" y="3467549"/>
            <a:ext cx="280988" cy="533400"/>
          </a:xfrm>
          <a:prstGeom prst="ellipse">
            <a:avLst/>
          </a:prstGeom>
          <a:solidFill>
            <a:srgbClr val="0000FF"/>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65" name="Ellipse 13"/>
          <p:cNvSpPr>
            <a:spLocks noChangeArrowheads="1"/>
          </p:cNvSpPr>
          <p:nvPr/>
        </p:nvSpPr>
        <p:spPr bwMode="auto">
          <a:xfrm>
            <a:off x="3619500" y="3034955"/>
            <a:ext cx="1571625" cy="1571625"/>
          </a:xfrm>
          <a:prstGeom prst="ellipse">
            <a:avLst/>
          </a:prstGeom>
          <a:solidFill>
            <a:srgbClr val="FF9900"/>
          </a:solidFill>
          <a:ln w="9525" algn="ctr">
            <a:solidFill>
              <a:srgbClr val="FF9900"/>
            </a:solidFill>
            <a:round/>
            <a:headEnd/>
            <a:tailEnd/>
          </a:ln>
        </p:spPr>
        <p:txBody>
          <a:bodyPr wrap="none" anchor="ctr"/>
          <a:lstStyle/>
          <a:p>
            <a:endParaRPr lang="fr-FR" sz="2400" b="0">
              <a:latin typeface="Arial Narrow" panose="020B0606020202030204" pitchFamily="34" charset="0"/>
            </a:endParaRPr>
          </a:p>
        </p:txBody>
      </p:sp>
      <p:sp>
        <p:nvSpPr>
          <p:cNvPr id="23566" name="Ellipse 14"/>
          <p:cNvSpPr>
            <a:spLocks noChangeArrowheads="1"/>
          </p:cNvSpPr>
          <p:nvPr/>
        </p:nvSpPr>
        <p:spPr bwMode="auto">
          <a:xfrm>
            <a:off x="4545013" y="3554068"/>
            <a:ext cx="866775" cy="533400"/>
          </a:xfrm>
          <a:prstGeom prst="ellipse">
            <a:avLst/>
          </a:prstGeom>
          <a:solidFill>
            <a:schemeClr val="bg1"/>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67" name="Ellipse 15"/>
          <p:cNvSpPr>
            <a:spLocks noChangeArrowheads="1"/>
          </p:cNvSpPr>
          <p:nvPr/>
        </p:nvSpPr>
        <p:spPr bwMode="auto">
          <a:xfrm rot="4823570">
            <a:off x="4711700" y="3488981"/>
            <a:ext cx="212725" cy="400050"/>
          </a:xfrm>
          <a:prstGeom prst="ellipse">
            <a:avLst/>
          </a:prstGeom>
          <a:solidFill>
            <a:srgbClr val="0000FF"/>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68" name="Ellipse 16"/>
          <p:cNvSpPr>
            <a:spLocks noChangeArrowheads="1"/>
          </p:cNvSpPr>
          <p:nvPr/>
        </p:nvSpPr>
        <p:spPr bwMode="auto">
          <a:xfrm rot="4823570">
            <a:off x="4747419" y="3862837"/>
            <a:ext cx="141287" cy="203200"/>
          </a:xfrm>
          <a:prstGeom prst="ellipse">
            <a:avLst/>
          </a:prstGeom>
          <a:solidFill>
            <a:srgbClr val="0000FF"/>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69" name="Ellipse 17"/>
          <p:cNvSpPr>
            <a:spLocks noChangeArrowheads="1"/>
          </p:cNvSpPr>
          <p:nvPr/>
        </p:nvSpPr>
        <p:spPr bwMode="auto">
          <a:xfrm>
            <a:off x="6157913" y="3034955"/>
            <a:ext cx="1571625" cy="1571625"/>
          </a:xfrm>
          <a:prstGeom prst="ellipse">
            <a:avLst/>
          </a:prstGeom>
          <a:solidFill>
            <a:srgbClr val="FF9900"/>
          </a:solidFill>
          <a:ln w="9525" algn="ctr">
            <a:solidFill>
              <a:srgbClr val="FF9900"/>
            </a:solidFill>
            <a:round/>
            <a:headEnd/>
            <a:tailEnd/>
          </a:ln>
        </p:spPr>
        <p:txBody>
          <a:bodyPr wrap="none" anchor="ctr"/>
          <a:lstStyle/>
          <a:p>
            <a:endParaRPr lang="fr-FR" sz="2400" b="0">
              <a:latin typeface="Arial Narrow" panose="020B0606020202030204" pitchFamily="34" charset="0"/>
            </a:endParaRPr>
          </a:p>
        </p:txBody>
      </p:sp>
      <p:sp>
        <p:nvSpPr>
          <p:cNvPr id="23570" name="Ellipse 18"/>
          <p:cNvSpPr>
            <a:spLocks noChangeArrowheads="1"/>
          </p:cNvSpPr>
          <p:nvPr/>
        </p:nvSpPr>
        <p:spPr bwMode="auto">
          <a:xfrm>
            <a:off x="7083425" y="3554068"/>
            <a:ext cx="866775" cy="533400"/>
          </a:xfrm>
          <a:prstGeom prst="ellipse">
            <a:avLst/>
          </a:prstGeom>
          <a:solidFill>
            <a:schemeClr val="bg1"/>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71" name="Ellipse 19"/>
          <p:cNvSpPr>
            <a:spLocks noChangeArrowheads="1"/>
          </p:cNvSpPr>
          <p:nvPr/>
        </p:nvSpPr>
        <p:spPr bwMode="auto">
          <a:xfrm rot="4823570">
            <a:off x="8081169" y="3278637"/>
            <a:ext cx="212725" cy="401637"/>
          </a:xfrm>
          <a:prstGeom prst="ellipse">
            <a:avLst/>
          </a:prstGeom>
          <a:solidFill>
            <a:srgbClr val="0000FF"/>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72" name="Ellipse 20"/>
          <p:cNvSpPr>
            <a:spLocks noChangeArrowheads="1"/>
          </p:cNvSpPr>
          <p:nvPr/>
        </p:nvSpPr>
        <p:spPr bwMode="auto">
          <a:xfrm rot="4823570">
            <a:off x="8127207" y="4042224"/>
            <a:ext cx="139700" cy="204787"/>
          </a:xfrm>
          <a:prstGeom prst="ellipse">
            <a:avLst/>
          </a:prstGeom>
          <a:solidFill>
            <a:srgbClr val="0000FF"/>
          </a:solidFill>
          <a:ln w="9525" algn="ctr">
            <a:solidFill>
              <a:schemeClr val="bg1"/>
            </a:solidFill>
            <a:round/>
            <a:headEnd/>
            <a:tailEnd/>
          </a:ln>
        </p:spPr>
        <p:txBody>
          <a:bodyPr wrap="none" anchor="ctr"/>
          <a:lstStyle/>
          <a:p>
            <a:endParaRPr lang="fr-FR" sz="2400" b="0">
              <a:latin typeface="Arial Narrow" panose="020B0606020202030204" pitchFamily="34" charset="0"/>
            </a:endParaRPr>
          </a:p>
        </p:txBody>
      </p:sp>
      <p:sp>
        <p:nvSpPr>
          <p:cNvPr id="23573" name="Flèche droite 2"/>
          <p:cNvSpPr>
            <a:spLocks noChangeArrowheads="1"/>
          </p:cNvSpPr>
          <p:nvPr/>
        </p:nvSpPr>
        <p:spPr bwMode="auto">
          <a:xfrm>
            <a:off x="2819400" y="3693768"/>
            <a:ext cx="523875" cy="184150"/>
          </a:xfrm>
          <a:prstGeom prst="rightArrow">
            <a:avLst>
              <a:gd name="adj1" fmla="val 50000"/>
              <a:gd name="adj2" fmla="val 49745"/>
            </a:avLst>
          </a:prstGeom>
          <a:solidFill>
            <a:schemeClr val="tx1"/>
          </a:solidFill>
          <a:ln w="9525" algn="ctr">
            <a:solidFill>
              <a:schemeClr val="tx1"/>
            </a:solidFill>
            <a:round/>
            <a:headEnd/>
            <a:tailEnd/>
          </a:ln>
        </p:spPr>
        <p:txBody>
          <a:bodyPr wrap="none" anchor="ctr"/>
          <a:lstStyle/>
          <a:p>
            <a:endParaRPr lang="fr-FR" sz="2400" b="0">
              <a:latin typeface="Arial Narrow" panose="020B0606020202030204" pitchFamily="34" charset="0"/>
            </a:endParaRPr>
          </a:p>
        </p:txBody>
      </p:sp>
      <p:sp>
        <p:nvSpPr>
          <p:cNvPr id="23574" name="Flèche droite 22"/>
          <p:cNvSpPr>
            <a:spLocks noChangeArrowheads="1"/>
          </p:cNvSpPr>
          <p:nvPr/>
        </p:nvSpPr>
        <p:spPr bwMode="auto">
          <a:xfrm>
            <a:off x="5411788" y="3663605"/>
            <a:ext cx="523875" cy="182563"/>
          </a:xfrm>
          <a:prstGeom prst="rightArrow">
            <a:avLst>
              <a:gd name="adj1" fmla="val 50000"/>
              <a:gd name="adj2" fmla="val 50177"/>
            </a:avLst>
          </a:prstGeom>
          <a:solidFill>
            <a:schemeClr val="tx1"/>
          </a:solidFill>
          <a:ln w="9525" algn="ctr">
            <a:solidFill>
              <a:schemeClr val="tx1"/>
            </a:solidFill>
            <a:round/>
            <a:headEnd/>
            <a:tailEnd/>
          </a:ln>
        </p:spPr>
        <p:txBody>
          <a:bodyPr wrap="none" anchor="ctr"/>
          <a:lstStyle/>
          <a:p>
            <a:endParaRPr lang="fr-FR" sz="2400" b="0">
              <a:latin typeface="Arial Narrow" panose="020B0606020202030204" pitchFamily="34" charset="0"/>
            </a:endParaRPr>
          </a:p>
        </p:txBody>
      </p:sp>
      <p:sp>
        <p:nvSpPr>
          <p:cNvPr id="23575" name="Text Box 3"/>
          <p:cNvSpPr txBox="1">
            <a:spLocks noChangeArrowheads="1"/>
          </p:cNvSpPr>
          <p:nvPr/>
        </p:nvSpPr>
        <p:spPr bwMode="auto">
          <a:xfrm>
            <a:off x="274638" y="4792647"/>
            <a:ext cx="8416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L’enchainement de ces évènements ne prend qu’une fraction de seconde (10</a:t>
            </a:r>
            <a:r>
              <a:rPr lang="fr-FR" sz="2400" b="0" baseline="30000" dirty="0">
                <a:latin typeface="Arial Narrow" panose="020B0606020202030204" pitchFamily="34" charset="0"/>
              </a:rPr>
              <a:t>-6</a:t>
            </a:r>
            <a:r>
              <a:rPr lang="fr-FR" sz="2400" b="0" dirty="0">
                <a:latin typeface="Arial Narrow" panose="020B0606020202030204" pitchFamily="34" charset="0"/>
              </a:rPr>
              <a:t> à 10</a:t>
            </a:r>
            <a:r>
              <a:rPr lang="fr-FR" sz="2400" b="0" baseline="30000" dirty="0">
                <a:latin typeface="Arial Narrow" panose="020B0606020202030204" pitchFamily="34" charset="0"/>
              </a:rPr>
              <a:t>-1</a:t>
            </a:r>
            <a:r>
              <a:rPr lang="fr-FR" sz="2400" b="0" dirty="0">
                <a:latin typeface="Arial Narrow" panose="020B0606020202030204" pitchFamily="34" charset="0"/>
              </a:rPr>
              <a:t> sec selon les enzymes).</a:t>
            </a:r>
          </a:p>
        </p:txBody>
      </p:sp>
      <p:sp>
        <p:nvSpPr>
          <p:cNvPr id="23576" name="Text Box 3"/>
          <p:cNvSpPr txBox="1">
            <a:spLocks noChangeArrowheads="1"/>
          </p:cNvSpPr>
          <p:nvPr/>
        </p:nvSpPr>
        <p:spPr bwMode="auto">
          <a:xfrm>
            <a:off x="274638" y="5694347"/>
            <a:ext cx="8416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Pour une molécule d’enzyme donnée, le nombre de réactions catalysées par unité de temps est donc un nombre fini (de 10 à 10</a:t>
            </a:r>
            <a:r>
              <a:rPr lang="fr-FR" sz="2400" b="0" baseline="30000" dirty="0">
                <a:latin typeface="Arial Narrow" panose="020B0606020202030204" pitchFamily="34" charset="0"/>
              </a:rPr>
              <a:t>6</a:t>
            </a:r>
            <a:r>
              <a:rPr lang="fr-FR" sz="2400" b="0" dirty="0">
                <a:latin typeface="Arial Narrow" panose="020B0606020202030204" pitchFamily="34" charset="0"/>
              </a:rPr>
              <a:t>/sec).</a:t>
            </a:r>
          </a:p>
        </p:txBody>
      </p:sp>
      <p:sp>
        <p:nvSpPr>
          <p:cNvPr id="25" name="Rectangle 9"/>
          <p:cNvSpPr>
            <a:spLocks noChangeArrowheads="1"/>
          </p:cNvSpPr>
          <p:nvPr/>
        </p:nvSpPr>
        <p:spPr bwMode="auto">
          <a:xfrm>
            <a:off x="36512" y="22173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27" name="Triangle isocèle 26"/>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28323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fade">
                                      <p:cBhvr>
                                        <p:cTn id="7" dur="500"/>
                                        <p:tgtEl>
                                          <p:spTgt spid="235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63"/>
                                        </p:tgtEl>
                                        <p:attrNameLst>
                                          <p:attrName>style.visibility</p:attrName>
                                        </p:attrNameLst>
                                      </p:cBhvr>
                                      <p:to>
                                        <p:strVal val="visible"/>
                                      </p:to>
                                    </p:set>
                                    <p:animEffect transition="in" filter="fade">
                                      <p:cBhvr>
                                        <p:cTn id="10" dur="500"/>
                                        <p:tgtEl>
                                          <p:spTgt spid="235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4"/>
                                        </p:tgtEl>
                                        <p:attrNameLst>
                                          <p:attrName>style.visibility</p:attrName>
                                        </p:attrNameLst>
                                      </p:cBhvr>
                                      <p:to>
                                        <p:strVal val="visible"/>
                                      </p:to>
                                    </p:set>
                                    <p:animEffect transition="in" filter="fade">
                                      <p:cBhvr>
                                        <p:cTn id="13" dur="500"/>
                                        <p:tgtEl>
                                          <p:spTgt spid="235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fade">
                                      <p:cBhvr>
                                        <p:cTn id="16" dur="500"/>
                                        <p:tgtEl>
                                          <p:spTgt spid="235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66"/>
                                        </p:tgtEl>
                                        <p:attrNameLst>
                                          <p:attrName>style.visibility</p:attrName>
                                        </p:attrNameLst>
                                      </p:cBhvr>
                                      <p:to>
                                        <p:strVal val="visible"/>
                                      </p:to>
                                    </p:set>
                                    <p:animEffect transition="in" filter="fade">
                                      <p:cBhvr>
                                        <p:cTn id="19" dur="500"/>
                                        <p:tgtEl>
                                          <p:spTgt spid="235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fade">
                                      <p:cBhvr>
                                        <p:cTn id="22" dur="500"/>
                                        <p:tgtEl>
                                          <p:spTgt spid="235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568"/>
                                        </p:tgtEl>
                                        <p:attrNameLst>
                                          <p:attrName>style.visibility</p:attrName>
                                        </p:attrNameLst>
                                      </p:cBhvr>
                                      <p:to>
                                        <p:strVal val="visible"/>
                                      </p:to>
                                    </p:set>
                                    <p:animEffect transition="in" filter="fade">
                                      <p:cBhvr>
                                        <p:cTn id="25" dur="500"/>
                                        <p:tgtEl>
                                          <p:spTgt spid="235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569"/>
                                        </p:tgtEl>
                                        <p:attrNameLst>
                                          <p:attrName>style.visibility</p:attrName>
                                        </p:attrNameLst>
                                      </p:cBhvr>
                                      <p:to>
                                        <p:strVal val="visible"/>
                                      </p:to>
                                    </p:set>
                                    <p:animEffect transition="in" filter="fade">
                                      <p:cBhvr>
                                        <p:cTn id="28" dur="500"/>
                                        <p:tgtEl>
                                          <p:spTgt spid="235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570"/>
                                        </p:tgtEl>
                                        <p:attrNameLst>
                                          <p:attrName>style.visibility</p:attrName>
                                        </p:attrNameLst>
                                      </p:cBhvr>
                                      <p:to>
                                        <p:strVal val="visible"/>
                                      </p:to>
                                    </p:set>
                                    <p:animEffect transition="in" filter="fade">
                                      <p:cBhvr>
                                        <p:cTn id="31" dur="500"/>
                                        <p:tgtEl>
                                          <p:spTgt spid="235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571"/>
                                        </p:tgtEl>
                                        <p:attrNameLst>
                                          <p:attrName>style.visibility</p:attrName>
                                        </p:attrNameLst>
                                      </p:cBhvr>
                                      <p:to>
                                        <p:strVal val="visible"/>
                                      </p:to>
                                    </p:set>
                                    <p:animEffect transition="in" filter="fade">
                                      <p:cBhvr>
                                        <p:cTn id="34" dur="500"/>
                                        <p:tgtEl>
                                          <p:spTgt spid="235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572"/>
                                        </p:tgtEl>
                                        <p:attrNameLst>
                                          <p:attrName>style.visibility</p:attrName>
                                        </p:attrNameLst>
                                      </p:cBhvr>
                                      <p:to>
                                        <p:strVal val="visible"/>
                                      </p:to>
                                    </p:set>
                                    <p:animEffect transition="in" filter="fade">
                                      <p:cBhvr>
                                        <p:cTn id="37" dur="500"/>
                                        <p:tgtEl>
                                          <p:spTgt spid="235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73"/>
                                        </p:tgtEl>
                                        <p:attrNameLst>
                                          <p:attrName>style.visibility</p:attrName>
                                        </p:attrNameLst>
                                      </p:cBhvr>
                                      <p:to>
                                        <p:strVal val="visible"/>
                                      </p:to>
                                    </p:set>
                                    <p:animEffect transition="in" filter="fade">
                                      <p:cBhvr>
                                        <p:cTn id="40" dur="500"/>
                                        <p:tgtEl>
                                          <p:spTgt spid="235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574"/>
                                        </p:tgtEl>
                                        <p:attrNameLst>
                                          <p:attrName>style.visibility</p:attrName>
                                        </p:attrNameLst>
                                      </p:cBhvr>
                                      <p:to>
                                        <p:strVal val="visible"/>
                                      </p:to>
                                    </p:set>
                                    <p:animEffect transition="in" filter="fade">
                                      <p:cBhvr>
                                        <p:cTn id="43" dur="500"/>
                                        <p:tgtEl>
                                          <p:spTgt spid="2357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575"/>
                                        </p:tgtEl>
                                        <p:attrNameLst>
                                          <p:attrName>style.visibility</p:attrName>
                                        </p:attrNameLst>
                                      </p:cBhvr>
                                      <p:to>
                                        <p:strVal val="visible"/>
                                      </p:to>
                                    </p:set>
                                    <p:animEffect transition="in" filter="fade">
                                      <p:cBhvr>
                                        <p:cTn id="48" dur="500"/>
                                        <p:tgtEl>
                                          <p:spTgt spid="235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576"/>
                                        </p:tgtEl>
                                        <p:attrNameLst>
                                          <p:attrName>style.visibility</p:attrName>
                                        </p:attrNameLst>
                                      </p:cBhvr>
                                      <p:to>
                                        <p:strVal val="visible"/>
                                      </p:to>
                                    </p:set>
                                    <p:animEffect transition="in" filter="fade">
                                      <p:cBhvr>
                                        <p:cTn id="53" dur="5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3" grpId="0" animBg="1"/>
      <p:bldP spid="23564" grpId="0" animBg="1"/>
      <p:bldP spid="23565" grpId="0" animBg="1"/>
      <p:bldP spid="23566" grpId="0" animBg="1"/>
      <p:bldP spid="23567" grpId="0" animBg="1"/>
      <p:bldP spid="23568" grpId="0" animBg="1"/>
      <p:bldP spid="23569" grpId="0" animBg="1"/>
      <p:bldP spid="23570" grpId="0" animBg="1"/>
      <p:bldP spid="23571" grpId="0" animBg="1"/>
      <p:bldP spid="23572" grpId="0" animBg="1"/>
      <p:bldP spid="23573" grpId="0" animBg="1"/>
      <p:bldP spid="23574" grpId="0" animBg="1"/>
      <p:bldP spid="23575" grpId="0"/>
      <p:bldP spid="2357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3"/>
          <p:cNvSpPr txBox="1">
            <a:spLocks noChangeArrowheads="1"/>
          </p:cNvSpPr>
          <p:nvPr/>
        </p:nvSpPr>
        <p:spPr bwMode="auto">
          <a:xfrm>
            <a:off x="274638" y="1508591"/>
            <a:ext cx="87352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Ce nombre maximum de réactions catalysées par unité de temps s’appelle le </a:t>
            </a:r>
            <a:r>
              <a:rPr lang="fr-FR" sz="2400" b="0" dirty="0">
                <a:solidFill>
                  <a:srgbClr val="FF0000"/>
                </a:solidFill>
                <a:latin typeface="Arial Narrow" panose="020B0606020202030204" pitchFamily="34" charset="0"/>
              </a:rPr>
              <a:t>« </a:t>
            </a:r>
            <a:r>
              <a:rPr lang="fr-FR" sz="2400" b="0" dirty="0" err="1">
                <a:solidFill>
                  <a:srgbClr val="FF0000"/>
                </a:solidFill>
                <a:latin typeface="Arial Narrow" panose="020B0606020202030204" pitchFamily="34" charset="0"/>
              </a:rPr>
              <a:t>turn</a:t>
            </a:r>
            <a:r>
              <a:rPr lang="fr-FR" sz="2400" b="0" dirty="0">
                <a:solidFill>
                  <a:srgbClr val="FF0000"/>
                </a:solidFill>
                <a:latin typeface="Arial Narrow" panose="020B0606020202030204" pitchFamily="34" charset="0"/>
              </a:rPr>
              <a:t> over </a:t>
            </a:r>
            <a:r>
              <a:rPr lang="fr-FR" sz="2400" b="0" dirty="0" err="1">
                <a:solidFill>
                  <a:srgbClr val="FF0000"/>
                </a:solidFill>
                <a:latin typeface="Arial Narrow" panose="020B0606020202030204" pitchFamily="34" charset="0"/>
              </a:rPr>
              <a:t>number</a:t>
            </a:r>
            <a:r>
              <a:rPr lang="fr-FR" sz="2400" b="0" dirty="0">
                <a:solidFill>
                  <a:srgbClr val="FF0000"/>
                </a:solidFill>
                <a:latin typeface="Arial Narrow" panose="020B0606020202030204" pitchFamily="34" charset="0"/>
              </a:rPr>
              <a:t> </a:t>
            </a:r>
            <a:r>
              <a:rPr lang="fr-FR" sz="2400" b="0" dirty="0" smtClean="0">
                <a:solidFill>
                  <a:srgbClr val="FF0000"/>
                </a:solidFill>
                <a:latin typeface="Arial Narrow" panose="020B0606020202030204" pitchFamily="34" charset="0"/>
              </a:rPr>
              <a:t>». </a:t>
            </a:r>
            <a:r>
              <a:rPr lang="fr-FR" sz="2400" b="0" dirty="0" smtClean="0">
                <a:latin typeface="Arial Narrow" panose="020B0606020202030204" pitchFamily="34" charset="0"/>
              </a:rPr>
              <a:t>Il </a:t>
            </a:r>
            <a:r>
              <a:rPr lang="fr-FR" sz="2400" b="0" dirty="0">
                <a:latin typeface="Arial Narrow" panose="020B0606020202030204" pitchFamily="34" charset="0"/>
              </a:rPr>
              <a:t>est proportionnel à la </a:t>
            </a:r>
            <a:r>
              <a:rPr lang="fr-FR" sz="2400" b="0" dirty="0">
                <a:solidFill>
                  <a:srgbClr val="FF0000"/>
                </a:solidFill>
                <a:latin typeface="Arial Narrow" panose="020B0606020202030204" pitchFamily="34" charset="0"/>
              </a:rPr>
              <a:t>vitesse maximale </a:t>
            </a:r>
            <a:r>
              <a:rPr lang="fr-FR" sz="2400" b="0" dirty="0">
                <a:latin typeface="Arial Narrow" panose="020B0606020202030204" pitchFamily="34" charset="0"/>
              </a:rPr>
              <a:t>de l’enzyme. </a:t>
            </a:r>
          </a:p>
        </p:txBody>
      </p:sp>
      <p:sp>
        <p:nvSpPr>
          <p:cNvPr id="24586" name="Text Box 3"/>
          <p:cNvSpPr txBox="1">
            <a:spLocks noChangeArrowheads="1"/>
          </p:cNvSpPr>
          <p:nvPr/>
        </p:nvSpPr>
        <p:spPr bwMode="auto">
          <a:xfrm>
            <a:off x="274637" y="2670011"/>
            <a:ext cx="8671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La </a:t>
            </a:r>
            <a:r>
              <a:rPr lang="fr-FR" sz="2400" b="0" dirty="0">
                <a:solidFill>
                  <a:srgbClr val="FF0000"/>
                </a:solidFill>
                <a:latin typeface="Arial Narrow" panose="020B0606020202030204" pitchFamily="34" charset="0"/>
              </a:rPr>
              <a:t>vitesse maximale </a:t>
            </a:r>
            <a:r>
              <a:rPr lang="fr-FR" sz="2400" b="0" dirty="0">
                <a:latin typeface="Arial Narrow" panose="020B0606020202030204" pitchFamily="34" charset="0"/>
              </a:rPr>
              <a:t>n’est obtenue que pour des concentrations élevées en substrat.</a:t>
            </a:r>
          </a:p>
        </p:txBody>
      </p:sp>
      <p:sp>
        <p:nvSpPr>
          <p:cNvPr id="24587" name="Text Box 3"/>
          <p:cNvSpPr txBox="1">
            <a:spLocks noChangeArrowheads="1"/>
          </p:cNvSpPr>
          <p:nvPr/>
        </p:nvSpPr>
        <p:spPr bwMode="auto">
          <a:xfrm>
            <a:off x="5010224" y="3212976"/>
            <a:ext cx="39996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Pour des concentrations </a:t>
            </a:r>
            <a:r>
              <a:rPr lang="fr-FR" sz="2400" b="0" dirty="0" smtClean="0">
                <a:latin typeface="Arial Narrow" panose="020B0606020202030204" pitchFamily="34" charset="0"/>
              </a:rPr>
              <a:t>faibles en substrat,  </a:t>
            </a:r>
            <a:r>
              <a:rPr lang="fr-FR" sz="2400" b="0" dirty="0">
                <a:latin typeface="Arial Narrow" panose="020B0606020202030204" pitchFamily="34" charset="0"/>
              </a:rPr>
              <a:t>les molécules d’enzyme ne fonctionnent pas au maximum de leur capacité.</a:t>
            </a:r>
          </a:p>
        </p:txBody>
      </p:sp>
      <p:cxnSp>
        <p:nvCxnSpPr>
          <p:cNvPr id="24588" name="Connecteur droit avec flèche 2"/>
          <p:cNvCxnSpPr>
            <a:cxnSpLocks noChangeShapeType="1"/>
          </p:cNvCxnSpPr>
          <p:nvPr/>
        </p:nvCxnSpPr>
        <p:spPr bwMode="auto">
          <a:xfrm flipV="1">
            <a:off x="868561" y="3797299"/>
            <a:ext cx="0" cy="2555875"/>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9" name="Connecteur droit avec flèche 28"/>
          <p:cNvCxnSpPr>
            <a:cxnSpLocks noChangeShapeType="1"/>
          </p:cNvCxnSpPr>
          <p:nvPr/>
        </p:nvCxnSpPr>
        <p:spPr bwMode="auto">
          <a:xfrm flipV="1">
            <a:off x="868561" y="6349999"/>
            <a:ext cx="3913188" cy="3175"/>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rc 4"/>
          <p:cNvSpPr/>
          <p:nvPr/>
        </p:nvSpPr>
        <p:spPr bwMode="auto">
          <a:xfrm flipH="1">
            <a:off x="889201" y="4031034"/>
            <a:ext cx="7324725" cy="4654550"/>
          </a:xfrm>
          <a:prstGeom prst="arc">
            <a:avLst>
              <a:gd name="adj1" fmla="val 16091976"/>
              <a:gd name="adj2" fmla="val 0"/>
            </a:avLst>
          </a:prstGeom>
          <a:noFill/>
          <a:ln w="28575" cap="flat" cmpd="sng" algn="ctr">
            <a:solidFill>
              <a:srgbClr val="FF0000"/>
            </a:solidFill>
            <a:prstDash val="solid"/>
            <a:round/>
            <a:headEnd type="none" w="med" len="med"/>
            <a:tailEnd type="none" w="med" len="med"/>
          </a:ln>
          <a:effectLst/>
          <a:extLst/>
        </p:spPr>
        <p:txBody>
          <a:bodyPr wrap="none" anchor="ctr"/>
          <a:lstStyle/>
          <a:p>
            <a:pPr>
              <a:defRPr/>
            </a:pPr>
            <a:endParaRPr lang="fr-FR"/>
          </a:p>
        </p:txBody>
      </p:sp>
      <p:sp>
        <p:nvSpPr>
          <p:cNvPr id="24591" name="Text Box 3"/>
          <p:cNvSpPr txBox="1">
            <a:spLocks noChangeArrowheads="1"/>
          </p:cNvSpPr>
          <p:nvPr/>
        </p:nvSpPr>
        <p:spPr bwMode="auto">
          <a:xfrm>
            <a:off x="3779912" y="5886449"/>
            <a:ext cx="12303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000" b="0" dirty="0">
                <a:latin typeface="Arial Narrow" panose="020B0606020202030204" pitchFamily="34" charset="0"/>
              </a:rPr>
              <a:t>[substrat]</a:t>
            </a:r>
          </a:p>
        </p:txBody>
      </p:sp>
      <p:sp>
        <p:nvSpPr>
          <p:cNvPr id="24592" name="Text Box 3"/>
          <p:cNvSpPr txBox="1">
            <a:spLocks noChangeArrowheads="1"/>
          </p:cNvSpPr>
          <p:nvPr/>
        </p:nvSpPr>
        <p:spPr bwMode="auto">
          <a:xfrm>
            <a:off x="887611" y="3429000"/>
            <a:ext cx="2752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000" b="0">
                <a:latin typeface="Arial Narrow" panose="020B0606020202030204" pitchFamily="34" charset="0"/>
              </a:rPr>
              <a:t>Vitesse </a:t>
            </a:r>
            <a:r>
              <a:rPr lang="fr-FR" sz="1400" b="0">
                <a:latin typeface="Arial Narrow" panose="020B0606020202030204" pitchFamily="34" charset="0"/>
              </a:rPr>
              <a:t>apparition du produit</a:t>
            </a:r>
          </a:p>
        </p:txBody>
      </p:sp>
      <p:sp>
        <p:nvSpPr>
          <p:cNvPr id="24593" name="Text Box 3"/>
          <p:cNvSpPr txBox="1">
            <a:spLocks noChangeArrowheads="1"/>
          </p:cNvSpPr>
          <p:nvPr/>
        </p:nvSpPr>
        <p:spPr bwMode="auto">
          <a:xfrm>
            <a:off x="3867944" y="3575843"/>
            <a:ext cx="12303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1200" b="0" dirty="0">
                <a:latin typeface="Arial Narrow" panose="020B0606020202030204" pitchFamily="34" charset="0"/>
              </a:rPr>
              <a:t>[enzyme] = </a:t>
            </a:r>
            <a:r>
              <a:rPr lang="fr-FR" sz="1200" b="0" dirty="0" err="1">
                <a:latin typeface="Arial Narrow" panose="020B0606020202030204" pitchFamily="34" charset="0"/>
              </a:rPr>
              <a:t>Cte</a:t>
            </a:r>
            <a:endParaRPr lang="fr-FR" sz="1200" b="0" dirty="0">
              <a:latin typeface="Arial Narrow" panose="020B0606020202030204" pitchFamily="34" charset="0"/>
            </a:endParaRPr>
          </a:p>
        </p:txBody>
      </p:sp>
      <p:cxnSp>
        <p:nvCxnSpPr>
          <p:cNvPr id="24594" name="Connecteur droit 6"/>
          <p:cNvCxnSpPr>
            <a:cxnSpLocks noChangeShapeType="1"/>
          </p:cNvCxnSpPr>
          <p:nvPr/>
        </p:nvCxnSpPr>
        <p:spPr bwMode="auto">
          <a:xfrm>
            <a:off x="887611" y="3997324"/>
            <a:ext cx="3792538"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5" name="Text Box 3"/>
          <p:cNvSpPr txBox="1">
            <a:spLocks noChangeArrowheads="1"/>
          </p:cNvSpPr>
          <p:nvPr/>
        </p:nvSpPr>
        <p:spPr bwMode="auto">
          <a:xfrm>
            <a:off x="58936" y="3797299"/>
            <a:ext cx="828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000" b="0">
                <a:latin typeface="Arial Narrow" panose="020B0606020202030204" pitchFamily="34" charset="0"/>
              </a:rPr>
              <a:t>V</a:t>
            </a:r>
            <a:r>
              <a:rPr lang="fr-FR" sz="1600" b="0">
                <a:latin typeface="Arial Narrow" panose="020B0606020202030204" pitchFamily="34" charset="0"/>
              </a:rPr>
              <a:t>max</a:t>
            </a:r>
            <a:endParaRPr lang="fr-FR" sz="1100" b="0">
              <a:latin typeface="Arial Narrow" panose="020B0606020202030204" pitchFamily="34" charset="0"/>
            </a:endParaRPr>
          </a:p>
        </p:txBody>
      </p:sp>
      <p:cxnSp>
        <p:nvCxnSpPr>
          <p:cNvPr id="24596" name="Connecteur droit 37"/>
          <p:cNvCxnSpPr>
            <a:cxnSpLocks noChangeShapeType="1"/>
          </p:cNvCxnSpPr>
          <p:nvPr/>
        </p:nvCxnSpPr>
        <p:spPr bwMode="auto">
          <a:xfrm>
            <a:off x="868561" y="5083174"/>
            <a:ext cx="59055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7" name="Text Box 3"/>
          <p:cNvSpPr txBox="1">
            <a:spLocks noChangeArrowheads="1"/>
          </p:cNvSpPr>
          <p:nvPr/>
        </p:nvSpPr>
        <p:spPr bwMode="auto">
          <a:xfrm>
            <a:off x="39886" y="4740274"/>
            <a:ext cx="828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2000" b="0" dirty="0" err="1" smtClean="0">
                <a:latin typeface="Arial Narrow" panose="020B0606020202030204" pitchFamily="34" charset="0"/>
              </a:rPr>
              <a:t>V</a:t>
            </a:r>
            <a:r>
              <a:rPr lang="fr-FR" sz="1600" b="0" dirty="0" err="1" smtClean="0">
                <a:latin typeface="Arial Narrow" panose="020B0606020202030204" pitchFamily="34" charset="0"/>
              </a:rPr>
              <a:t>max</a:t>
            </a:r>
            <a:endParaRPr lang="fr-FR" sz="2000" b="0" dirty="0">
              <a:latin typeface="Arial Narrow" panose="020B0606020202030204" pitchFamily="34" charset="0"/>
            </a:endParaRPr>
          </a:p>
          <a:p>
            <a:pPr algn="ctr" eaLnBrk="1" hangingPunct="1">
              <a:buClr>
                <a:srgbClr val="FF0000"/>
              </a:buClr>
            </a:pPr>
            <a:r>
              <a:rPr lang="fr-FR" sz="2000" b="0" dirty="0" smtClean="0">
                <a:latin typeface="Arial Narrow" panose="020B0606020202030204" pitchFamily="34" charset="0"/>
              </a:rPr>
              <a:t>2</a:t>
            </a:r>
            <a:endParaRPr lang="fr-FR" sz="1100" b="0" dirty="0">
              <a:latin typeface="Arial Narrow" panose="020B0606020202030204" pitchFamily="34" charset="0"/>
            </a:endParaRPr>
          </a:p>
        </p:txBody>
      </p:sp>
      <p:cxnSp>
        <p:nvCxnSpPr>
          <p:cNvPr id="24598" name="Connecteur droit 39"/>
          <p:cNvCxnSpPr>
            <a:cxnSpLocks noChangeShapeType="1"/>
          </p:cNvCxnSpPr>
          <p:nvPr/>
        </p:nvCxnSpPr>
        <p:spPr bwMode="auto">
          <a:xfrm>
            <a:off x="122436" y="5108574"/>
            <a:ext cx="62865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9" name="Connecteur droit 42"/>
          <p:cNvCxnSpPr>
            <a:cxnSpLocks noChangeShapeType="1"/>
          </p:cNvCxnSpPr>
          <p:nvPr/>
        </p:nvCxnSpPr>
        <p:spPr bwMode="auto">
          <a:xfrm>
            <a:off x="1459111" y="5083174"/>
            <a:ext cx="0" cy="127000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00" name="Text Box 3"/>
          <p:cNvSpPr txBox="1">
            <a:spLocks noChangeArrowheads="1"/>
          </p:cNvSpPr>
          <p:nvPr/>
        </p:nvSpPr>
        <p:spPr bwMode="auto">
          <a:xfrm>
            <a:off x="1019374" y="6349999"/>
            <a:ext cx="828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2000" b="0" dirty="0">
                <a:latin typeface="Arial Narrow" panose="020B0606020202030204" pitchFamily="34" charset="0"/>
              </a:rPr>
              <a:t>K</a:t>
            </a:r>
            <a:r>
              <a:rPr lang="fr-FR" sz="1600" b="0" dirty="0">
                <a:latin typeface="Arial Narrow" panose="020B0606020202030204" pitchFamily="34" charset="0"/>
              </a:rPr>
              <a:t>m</a:t>
            </a:r>
            <a:endParaRPr lang="fr-FR" sz="1100" b="0" dirty="0">
              <a:latin typeface="Arial Narrow" panose="020B0606020202030204" pitchFamily="34" charset="0"/>
            </a:endParaRPr>
          </a:p>
        </p:txBody>
      </p:sp>
      <p:sp>
        <p:nvSpPr>
          <p:cNvPr id="24601" name="Text Box 3"/>
          <p:cNvSpPr txBox="1">
            <a:spLocks noChangeArrowheads="1"/>
          </p:cNvSpPr>
          <p:nvPr/>
        </p:nvSpPr>
        <p:spPr bwMode="auto">
          <a:xfrm>
            <a:off x="5010224" y="4802376"/>
            <a:ext cx="39996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a:latin typeface="Arial Narrow" panose="020B0606020202030204" pitchFamily="34" charset="0"/>
              </a:rPr>
              <a:t>A la ½ </a:t>
            </a:r>
            <a:r>
              <a:rPr lang="fr-FR" sz="2400" b="0" dirty="0" err="1">
                <a:latin typeface="Arial Narrow" panose="020B0606020202030204" pitchFamily="34" charset="0"/>
              </a:rPr>
              <a:t>Vmax</a:t>
            </a:r>
            <a:r>
              <a:rPr lang="fr-FR" sz="2400" b="0" dirty="0">
                <a:latin typeface="Arial Narrow" panose="020B0606020202030204" pitchFamily="34" charset="0"/>
              </a:rPr>
              <a:t>, on trouve une concentration de substrat qui correspond à une constante intrinsèque de l’enzyme traduisant son </a:t>
            </a:r>
            <a:r>
              <a:rPr lang="fr-FR" sz="2400" b="0" dirty="0">
                <a:solidFill>
                  <a:srgbClr val="FF0000"/>
                </a:solidFill>
                <a:latin typeface="Arial Narrow" panose="020B0606020202030204" pitchFamily="34" charset="0"/>
              </a:rPr>
              <a:t>affinité</a:t>
            </a:r>
            <a:r>
              <a:rPr lang="fr-FR" sz="2400" b="0" dirty="0">
                <a:latin typeface="Arial Narrow" panose="020B0606020202030204" pitchFamily="34" charset="0"/>
              </a:rPr>
              <a:t> pour le substrat.</a:t>
            </a:r>
          </a:p>
        </p:txBody>
      </p:sp>
      <p:sp>
        <p:nvSpPr>
          <p:cNvPr id="26" name="Rectangle 9"/>
          <p:cNvSpPr>
            <a:spLocks noChangeArrowheads="1"/>
          </p:cNvSpPr>
          <p:nvPr/>
        </p:nvSpPr>
        <p:spPr bwMode="auto">
          <a:xfrm>
            <a:off x="0" y="7241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28" name="Triangle isocèle 27"/>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87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fade">
                                      <p:cBhvr>
                                        <p:cTn id="12" dur="500"/>
                                        <p:tgtEl>
                                          <p:spTgt spid="245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87"/>
                                        </p:tgtEl>
                                        <p:attrNameLst>
                                          <p:attrName>style.visibility</p:attrName>
                                        </p:attrNameLst>
                                      </p:cBhvr>
                                      <p:to>
                                        <p:strVal val="visible"/>
                                      </p:to>
                                    </p:set>
                                    <p:animEffect transition="in" filter="fade">
                                      <p:cBhvr>
                                        <p:cTn id="17" dur="500"/>
                                        <p:tgtEl>
                                          <p:spTgt spid="245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8"/>
                                        </p:tgtEl>
                                        <p:attrNameLst>
                                          <p:attrName>style.visibility</p:attrName>
                                        </p:attrNameLst>
                                      </p:cBhvr>
                                      <p:to>
                                        <p:strVal val="visible"/>
                                      </p:to>
                                    </p:set>
                                    <p:animEffect transition="in" filter="fade">
                                      <p:cBhvr>
                                        <p:cTn id="22" dur="500"/>
                                        <p:tgtEl>
                                          <p:spTgt spid="24588"/>
                                        </p:tgtEl>
                                      </p:cBhvr>
                                    </p:animEffect>
                                  </p:childTnLst>
                                </p:cTn>
                              </p:par>
                              <p:par>
                                <p:cTn id="23" presetID="10" presetClass="entr" presetSubtype="0" fill="hold" nodeType="withEffect">
                                  <p:stCondLst>
                                    <p:cond delay="0"/>
                                  </p:stCondLst>
                                  <p:childTnLst>
                                    <p:set>
                                      <p:cBhvr>
                                        <p:cTn id="24" dur="1" fill="hold">
                                          <p:stCondLst>
                                            <p:cond delay="0"/>
                                          </p:stCondLst>
                                        </p:cTn>
                                        <p:tgtEl>
                                          <p:spTgt spid="24589"/>
                                        </p:tgtEl>
                                        <p:attrNameLst>
                                          <p:attrName>style.visibility</p:attrName>
                                        </p:attrNameLst>
                                      </p:cBhvr>
                                      <p:to>
                                        <p:strVal val="visible"/>
                                      </p:to>
                                    </p:set>
                                    <p:animEffect transition="in" filter="fade">
                                      <p:cBhvr>
                                        <p:cTn id="25" dur="500"/>
                                        <p:tgtEl>
                                          <p:spTgt spid="245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591"/>
                                        </p:tgtEl>
                                        <p:attrNameLst>
                                          <p:attrName>style.visibility</p:attrName>
                                        </p:attrNameLst>
                                      </p:cBhvr>
                                      <p:to>
                                        <p:strVal val="visible"/>
                                      </p:to>
                                    </p:set>
                                    <p:animEffect transition="in" filter="fade">
                                      <p:cBhvr>
                                        <p:cTn id="28" dur="500"/>
                                        <p:tgtEl>
                                          <p:spTgt spid="245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592"/>
                                        </p:tgtEl>
                                        <p:attrNameLst>
                                          <p:attrName>style.visibility</p:attrName>
                                        </p:attrNameLst>
                                      </p:cBhvr>
                                      <p:to>
                                        <p:strVal val="visible"/>
                                      </p:to>
                                    </p:set>
                                    <p:animEffect transition="in" filter="fade">
                                      <p:cBhvr>
                                        <p:cTn id="31" dur="500"/>
                                        <p:tgtEl>
                                          <p:spTgt spid="2459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593"/>
                                        </p:tgtEl>
                                        <p:attrNameLst>
                                          <p:attrName>style.visibility</p:attrName>
                                        </p:attrNameLst>
                                      </p:cBhvr>
                                      <p:to>
                                        <p:strVal val="visible"/>
                                      </p:to>
                                    </p:set>
                                    <p:animEffect transition="in" filter="fade">
                                      <p:cBhvr>
                                        <p:cTn id="34" dur="500"/>
                                        <p:tgtEl>
                                          <p:spTgt spid="24593"/>
                                        </p:tgtEl>
                                      </p:cBhvr>
                                    </p:animEffect>
                                  </p:childTnLst>
                                </p:cTn>
                              </p:par>
                              <p:par>
                                <p:cTn id="35" presetID="10" presetClass="entr" presetSubtype="0" fill="hold" nodeType="withEffect">
                                  <p:stCondLst>
                                    <p:cond delay="0"/>
                                  </p:stCondLst>
                                  <p:childTnLst>
                                    <p:set>
                                      <p:cBhvr>
                                        <p:cTn id="36" dur="1" fill="hold">
                                          <p:stCondLst>
                                            <p:cond delay="0"/>
                                          </p:stCondLst>
                                        </p:cTn>
                                        <p:tgtEl>
                                          <p:spTgt spid="24594"/>
                                        </p:tgtEl>
                                        <p:attrNameLst>
                                          <p:attrName>style.visibility</p:attrName>
                                        </p:attrNameLst>
                                      </p:cBhvr>
                                      <p:to>
                                        <p:strVal val="visible"/>
                                      </p:to>
                                    </p:set>
                                    <p:animEffect transition="in" filter="fade">
                                      <p:cBhvr>
                                        <p:cTn id="37" dur="500"/>
                                        <p:tgtEl>
                                          <p:spTgt spid="2459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595"/>
                                        </p:tgtEl>
                                        <p:attrNameLst>
                                          <p:attrName>style.visibility</p:attrName>
                                        </p:attrNameLst>
                                      </p:cBhvr>
                                      <p:to>
                                        <p:strVal val="visible"/>
                                      </p:to>
                                    </p:set>
                                    <p:animEffect transition="in" filter="fade">
                                      <p:cBhvr>
                                        <p:cTn id="40" dur="500"/>
                                        <p:tgtEl>
                                          <p:spTgt spid="24595"/>
                                        </p:tgtEl>
                                      </p:cBhvr>
                                    </p:animEffect>
                                  </p:childTnLst>
                                </p:cTn>
                              </p:par>
                              <p:par>
                                <p:cTn id="41" presetID="10" presetClass="entr" presetSubtype="0" fill="hold" nodeType="withEffect">
                                  <p:stCondLst>
                                    <p:cond delay="0"/>
                                  </p:stCondLst>
                                  <p:childTnLst>
                                    <p:set>
                                      <p:cBhvr>
                                        <p:cTn id="42" dur="1" fill="hold">
                                          <p:stCondLst>
                                            <p:cond delay="0"/>
                                          </p:stCondLst>
                                        </p:cTn>
                                        <p:tgtEl>
                                          <p:spTgt spid="24596"/>
                                        </p:tgtEl>
                                        <p:attrNameLst>
                                          <p:attrName>style.visibility</p:attrName>
                                        </p:attrNameLst>
                                      </p:cBhvr>
                                      <p:to>
                                        <p:strVal val="visible"/>
                                      </p:to>
                                    </p:set>
                                    <p:animEffect transition="in" filter="fade">
                                      <p:cBhvr>
                                        <p:cTn id="43" dur="500"/>
                                        <p:tgtEl>
                                          <p:spTgt spid="2459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597"/>
                                        </p:tgtEl>
                                        <p:attrNameLst>
                                          <p:attrName>style.visibility</p:attrName>
                                        </p:attrNameLst>
                                      </p:cBhvr>
                                      <p:to>
                                        <p:strVal val="visible"/>
                                      </p:to>
                                    </p:set>
                                    <p:animEffect transition="in" filter="fade">
                                      <p:cBhvr>
                                        <p:cTn id="46" dur="500"/>
                                        <p:tgtEl>
                                          <p:spTgt spid="24597"/>
                                        </p:tgtEl>
                                      </p:cBhvr>
                                    </p:animEffect>
                                  </p:childTnLst>
                                </p:cTn>
                              </p:par>
                              <p:par>
                                <p:cTn id="47" presetID="10" presetClass="entr" presetSubtype="0" fill="hold" nodeType="withEffect">
                                  <p:stCondLst>
                                    <p:cond delay="0"/>
                                  </p:stCondLst>
                                  <p:childTnLst>
                                    <p:set>
                                      <p:cBhvr>
                                        <p:cTn id="48" dur="1" fill="hold">
                                          <p:stCondLst>
                                            <p:cond delay="0"/>
                                          </p:stCondLst>
                                        </p:cTn>
                                        <p:tgtEl>
                                          <p:spTgt spid="24598"/>
                                        </p:tgtEl>
                                        <p:attrNameLst>
                                          <p:attrName>style.visibility</p:attrName>
                                        </p:attrNameLst>
                                      </p:cBhvr>
                                      <p:to>
                                        <p:strVal val="visible"/>
                                      </p:to>
                                    </p:set>
                                    <p:animEffect transition="in" filter="fade">
                                      <p:cBhvr>
                                        <p:cTn id="49" dur="500"/>
                                        <p:tgtEl>
                                          <p:spTgt spid="24598"/>
                                        </p:tgtEl>
                                      </p:cBhvr>
                                    </p:animEffect>
                                  </p:childTnLst>
                                </p:cTn>
                              </p:par>
                              <p:par>
                                <p:cTn id="50" presetID="10" presetClass="entr" presetSubtype="0" fill="hold" nodeType="withEffect">
                                  <p:stCondLst>
                                    <p:cond delay="0"/>
                                  </p:stCondLst>
                                  <p:childTnLst>
                                    <p:set>
                                      <p:cBhvr>
                                        <p:cTn id="51" dur="1" fill="hold">
                                          <p:stCondLst>
                                            <p:cond delay="0"/>
                                          </p:stCondLst>
                                        </p:cTn>
                                        <p:tgtEl>
                                          <p:spTgt spid="24599"/>
                                        </p:tgtEl>
                                        <p:attrNameLst>
                                          <p:attrName>style.visibility</p:attrName>
                                        </p:attrNameLst>
                                      </p:cBhvr>
                                      <p:to>
                                        <p:strVal val="visible"/>
                                      </p:to>
                                    </p:set>
                                    <p:animEffect transition="in" filter="fade">
                                      <p:cBhvr>
                                        <p:cTn id="52" dur="500"/>
                                        <p:tgtEl>
                                          <p:spTgt spid="2459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600"/>
                                        </p:tgtEl>
                                        <p:attrNameLst>
                                          <p:attrName>style.visibility</p:attrName>
                                        </p:attrNameLst>
                                      </p:cBhvr>
                                      <p:to>
                                        <p:strVal val="visible"/>
                                      </p:to>
                                    </p:set>
                                    <p:animEffect transition="in" filter="fade">
                                      <p:cBhvr>
                                        <p:cTn id="55" dur="500"/>
                                        <p:tgtEl>
                                          <p:spTgt spid="2460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601"/>
                                        </p:tgtEl>
                                        <p:attrNameLst>
                                          <p:attrName>style.visibility</p:attrName>
                                        </p:attrNameLst>
                                      </p:cBhvr>
                                      <p:to>
                                        <p:strVal val="visible"/>
                                      </p:to>
                                    </p:set>
                                    <p:animEffect transition="in" filter="fade">
                                      <p:cBhvr>
                                        <p:cTn id="63" dur="500"/>
                                        <p:tgtEl>
                                          <p:spTgt spid="2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6" grpId="0"/>
      <p:bldP spid="24587" grpId="0"/>
      <p:bldP spid="5" grpId="0" animBg="1"/>
      <p:bldP spid="24591" grpId="0"/>
      <p:bldP spid="24592" grpId="0"/>
      <p:bldP spid="24593" grpId="0"/>
      <p:bldP spid="24595" grpId="0"/>
      <p:bldP spid="24597" grpId="0"/>
      <p:bldP spid="24600" grpId="0"/>
      <p:bldP spid="24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589" y="260648"/>
            <a:ext cx="9036496" cy="6597352"/>
          </a:xfrm>
        </p:spPr>
        <p:txBody>
          <a:bodyPr>
            <a:noAutofit/>
          </a:bodyPr>
          <a:lstStyle/>
          <a:p>
            <a:pPr algn="just">
              <a:lnSpc>
                <a:spcPct val="150000"/>
              </a:lnSpc>
            </a:pPr>
            <a:r>
              <a:rPr lang="fr-FR" sz="2400" dirty="0"/>
              <a:t>Les enzymes catalysent plus de 5 000 réactions chimiques différentes. </a:t>
            </a:r>
          </a:p>
          <a:p>
            <a:pPr algn="just">
              <a:lnSpc>
                <a:spcPct val="150000"/>
              </a:lnSpc>
            </a:pPr>
            <a:r>
              <a:rPr lang="fr-FR" sz="2400" dirty="0"/>
              <a:t>L'ensemble des enzymes d'une cellule détermine les </a:t>
            </a:r>
            <a:r>
              <a:rPr lang="fr-FR" sz="2400" dirty="0">
                <a:hlinkClick r:id="rId2" tooltip="Voie métabolique"/>
              </a:rPr>
              <a:t>voies métaboliques</a:t>
            </a:r>
            <a:r>
              <a:rPr lang="fr-FR" sz="2400" dirty="0"/>
              <a:t> possibles dans cette cellule.</a:t>
            </a:r>
          </a:p>
          <a:p>
            <a:pPr algn="just">
              <a:lnSpc>
                <a:spcPct val="150000"/>
              </a:lnSpc>
            </a:pPr>
            <a:r>
              <a:rPr lang="fr-FR" sz="2400" dirty="0"/>
              <a:t> L'étude des enzymes est appelée </a:t>
            </a:r>
            <a:r>
              <a:rPr lang="fr-FR" sz="2400" dirty="0">
                <a:hlinkClick r:id="rId3" tooltip="Enzymologie"/>
              </a:rPr>
              <a:t>enzymologie</a:t>
            </a:r>
            <a:r>
              <a:rPr lang="fr-FR" sz="2400" dirty="0"/>
              <a:t>.</a:t>
            </a:r>
          </a:p>
          <a:p>
            <a:pPr algn="just">
              <a:lnSpc>
                <a:spcPct val="150000"/>
              </a:lnSpc>
            </a:pPr>
            <a:r>
              <a:rPr lang="fr-FR" sz="2400" dirty="0"/>
              <a:t>Les enzymes permettent à des réactions de se produire des millions de fois plus vite qu'en leur absence. </a:t>
            </a:r>
          </a:p>
          <a:p>
            <a:pPr algn="just">
              <a:lnSpc>
                <a:spcPct val="150000"/>
              </a:lnSpc>
            </a:pPr>
            <a:r>
              <a:rPr lang="fr-FR" sz="2400" dirty="0"/>
              <a:t>Un exemple extrême est l'orotidine-5'-phosphate décarboxylase, qui catalyse en quelques millisecondes une réaction qui prendrait, en son absence, plusieurs millions d'années</a:t>
            </a:r>
            <a:r>
              <a:rPr lang="fr-FR" sz="2400" dirty="0" smtClean="0"/>
              <a:t>.</a:t>
            </a:r>
            <a:endParaRPr lang="fr-FR" sz="2400" dirty="0"/>
          </a:p>
          <a:p>
            <a:pPr marL="0" indent="0" algn="just">
              <a:lnSpc>
                <a:spcPct val="150000"/>
              </a:lnSpc>
              <a:buNone/>
            </a:pPr>
            <a:r>
              <a:rPr lang="fr-FR" sz="2200" dirty="0" err="1" smtClean="0">
                <a:solidFill>
                  <a:srgbClr val="C00000"/>
                </a:solidFill>
              </a:rPr>
              <a:t>Orotidine</a:t>
            </a:r>
            <a:r>
              <a:rPr lang="fr-FR" sz="2200" dirty="0" smtClean="0">
                <a:solidFill>
                  <a:srgbClr val="C00000"/>
                </a:solidFill>
              </a:rPr>
              <a:t> </a:t>
            </a:r>
            <a:r>
              <a:rPr lang="fr-FR" sz="2200" dirty="0" err="1" smtClean="0">
                <a:solidFill>
                  <a:srgbClr val="C00000"/>
                </a:solidFill>
              </a:rPr>
              <a:t>monophosphate</a:t>
            </a:r>
            <a:r>
              <a:rPr lang="fr-FR" sz="2200" dirty="0" smtClean="0">
                <a:solidFill>
                  <a:srgbClr val="C00000"/>
                </a:solidFill>
              </a:rPr>
              <a:t>  </a:t>
            </a:r>
            <a:r>
              <a:rPr lang="fr-FR" sz="2200" dirty="0"/>
              <a:t>		</a:t>
            </a:r>
            <a:r>
              <a:rPr lang="fr-FR" sz="2200" dirty="0" smtClean="0"/>
              <a:t> </a:t>
            </a:r>
            <a:r>
              <a:rPr lang="fr-FR" sz="2200" dirty="0" err="1" smtClean="0">
                <a:solidFill>
                  <a:srgbClr val="C00000"/>
                </a:solidFill>
              </a:rPr>
              <a:t>Uridine</a:t>
            </a:r>
            <a:r>
              <a:rPr lang="fr-FR" sz="2200" dirty="0" smtClean="0">
                <a:solidFill>
                  <a:srgbClr val="C00000"/>
                </a:solidFill>
              </a:rPr>
              <a:t> </a:t>
            </a:r>
            <a:r>
              <a:rPr lang="fr-FR" sz="2200" dirty="0" err="1">
                <a:solidFill>
                  <a:srgbClr val="C00000"/>
                </a:solidFill>
              </a:rPr>
              <a:t>monophosphate</a:t>
            </a:r>
            <a:r>
              <a:rPr lang="fr-FR" sz="2200" dirty="0">
                <a:solidFill>
                  <a:srgbClr val="C00000"/>
                </a:solidFill>
              </a:rPr>
              <a:t> (UMP) </a:t>
            </a:r>
            <a:r>
              <a:rPr lang="fr-FR" sz="2200" dirty="0" smtClean="0">
                <a:solidFill>
                  <a:srgbClr val="C00000"/>
                </a:solidFill>
              </a:rPr>
              <a:t>  </a:t>
            </a:r>
            <a:r>
              <a:rPr lang="fr-FR" sz="2200" dirty="0"/>
              <a:t>+   </a:t>
            </a:r>
            <a:r>
              <a:rPr lang="fr-FR" sz="2200" dirty="0">
                <a:solidFill>
                  <a:srgbClr val="C00000"/>
                </a:solidFill>
              </a:rPr>
              <a:t>CO2.</a:t>
            </a:r>
          </a:p>
        </p:txBody>
      </p:sp>
      <p:sp>
        <p:nvSpPr>
          <p:cNvPr id="9" name="Double flèche horizontale 8"/>
          <p:cNvSpPr/>
          <p:nvPr/>
        </p:nvSpPr>
        <p:spPr>
          <a:xfrm>
            <a:off x="3419872" y="6021288"/>
            <a:ext cx="792088"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3643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23721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4" name="Triangle isocèle 3"/>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8" name="Rectangle 3"/>
          <p:cNvSpPr>
            <a:spLocks noChangeArrowheads="1"/>
          </p:cNvSpPr>
          <p:nvPr/>
        </p:nvSpPr>
        <p:spPr bwMode="auto">
          <a:xfrm>
            <a:off x="342106" y="4354537"/>
            <a:ext cx="39036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dirty="0">
                <a:latin typeface="Arial Narrow" panose="020B0606020202030204" pitchFamily="34" charset="0"/>
                <a:cs typeface="Calibri" pitchFamily="34" charset="0"/>
              </a:rPr>
              <a:t>Née à Port Lambton, Ontario, </a:t>
            </a:r>
            <a:r>
              <a:rPr lang="fr-FR" altLang="fr-FR" sz="2000" dirty="0">
                <a:solidFill>
                  <a:srgbClr val="7030A0"/>
                </a:solidFill>
                <a:latin typeface="Arial Narrow" panose="020B0606020202030204" pitchFamily="34" charset="0"/>
                <a:cs typeface="Calibri" pitchFamily="34" charset="0"/>
              </a:rPr>
              <a:t>Maud </a:t>
            </a:r>
            <a:r>
              <a:rPr lang="fr-FR" altLang="fr-FR" sz="2000" dirty="0" err="1">
                <a:solidFill>
                  <a:srgbClr val="7030A0"/>
                </a:solidFill>
                <a:latin typeface="Arial Narrow" panose="020B0606020202030204" pitchFamily="34" charset="0"/>
                <a:cs typeface="Calibri" pitchFamily="34" charset="0"/>
              </a:rPr>
              <a:t>Menten</a:t>
            </a:r>
            <a:r>
              <a:rPr lang="fr-FR" altLang="fr-FR" sz="2000" dirty="0">
                <a:solidFill>
                  <a:srgbClr val="7030A0"/>
                </a:solidFill>
                <a:latin typeface="Arial Narrow" panose="020B0606020202030204" pitchFamily="34" charset="0"/>
                <a:cs typeface="Calibri" pitchFamily="34" charset="0"/>
              </a:rPr>
              <a:t> </a:t>
            </a:r>
            <a:r>
              <a:rPr lang="fr-FR" altLang="fr-FR" sz="2000" dirty="0">
                <a:latin typeface="Arial Narrow" panose="020B0606020202030204" pitchFamily="34" charset="0"/>
                <a:cs typeface="Calibri" pitchFamily="34" charset="0"/>
              </a:rPr>
              <a:t>devient la 1</a:t>
            </a:r>
            <a:r>
              <a:rPr lang="fr-FR" altLang="fr-FR" sz="2000" baseline="30000" dirty="0">
                <a:latin typeface="Arial Narrow" panose="020B0606020202030204" pitchFamily="34" charset="0"/>
                <a:cs typeface="Calibri" pitchFamily="34" charset="0"/>
              </a:rPr>
              <a:t>ère</a:t>
            </a:r>
            <a:r>
              <a:rPr lang="fr-FR" altLang="fr-FR" sz="2000" dirty="0">
                <a:latin typeface="Arial Narrow" panose="020B0606020202030204" pitchFamily="34" charset="0"/>
                <a:cs typeface="Calibri" pitchFamily="34" charset="0"/>
              </a:rPr>
              <a:t> canadienne à être médecin en 1913, année où elle introduit avec </a:t>
            </a:r>
            <a:r>
              <a:rPr lang="fr-FR" altLang="fr-FR" sz="2000" dirty="0" err="1">
                <a:latin typeface="Arial Narrow" panose="020B0606020202030204" pitchFamily="34" charset="0"/>
                <a:cs typeface="Calibri" pitchFamily="34" charset="0"/>
              </a:rPr>
              <a:t>Leonor</a:t>
            </a:r>
            <a:r>
              <a:rPr lang="fr-FR" altLang="fr-FR" sz="2000" dirty="0">
                <a:latin typeface="Arial Narrow" panose="020B0606020202030204" pitchFamily="34" charset="0"/>
                <a:cs typeface="Calibri" pitchFamily="34" charset="0"/>
              </a:rPr>
              <a:t> </a:t>
            </a:r>
            <a:r>
              <a:rPr lang="fr-FR" altLang="fr-FR" sz="2000" dirty="0" err="1">
                <a:latin typeface="Arial Narrow" panose="020B0606020202030204" pitchFamily="34" charset="0"/>
                <a:cs typeface="Calibri" pitchFamily="34" charset="0"/>
              </a:rPr>
              <a:t>Michaelis</a:t>
            </a:r>
            <a:r>
              <a:rPr lang="fr-FR" altLang="fr-FR" sz="2000" dirty="0">
                <a:latin typeface="Arial Narrow" panose="020B0606020202030204" pitchFamily="34" charset="0"/>
                <a:cs typeface="Calibri" pitchFamily="34" charset="0"/>
              </a:rPr>
              <a:t> un nouveau concept qui révolutionne les études des réactions biologiques. </a:t>
            </a:r>
          </a:p>
        </p:txBody>
      </p:sp>
      <p:sp>
        <p:nvSpPr>
          <p:cNvPr id="9" name="Rectangle 4"/>
          <p:cNvSpPr>
            <a:spLocks noChangeArrowheads="1"/>
          </p:cNvSpPr>
          <p:nvPr/>
        </p:nvSpPr>
        <p:spPr bwMode="auto">
          <a:xfrm>
            <a:off x="4321969" y="4354537"/>
            <a:ext cx="42973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fr-FR" altLang="fr-FR" sz="2000" dirty="0" err="1">
                <a:solidFill>
                  <a:srgbClr val="7030A0"/>
                </a:solidFill>
                <a:latin typeface="Arial Narrow" panose="020B0606020202030204" pitchFamily="34" charset="0"/>
                <a:cs typeface="Calibri" pitchFamily="34" charset="0"/>
              </a:rPr>
              <a:t>Leonor</a:t>
            </a:r>
            <a:r>
              <a:rPr lang="fr-FR" altLang="fr-FR" sz="2000" dirty="0">
                <a:solidFill>
                  <a:srgbClr val="7030A0"/>
                </a:solidFill>
                <a:latin typeface="Arial Narrow" panose="020B0606020202030204" pitchFamily="34" charset="0"/>
                <a:cs typeface="Calibri" pitchFamily="34" charset="0"/>
              </a:rPr>
              <a:t> </a:t>
            </a:r>
            <a:r>
              <a:rPr lang="fr-FR" altLang="fr-FR" sz="2000" dirty="0" err="1">
                <a:solidFill>
                  <a:srgbClr val="7030A0"/>
                </a:solidFill>
                <a:latin typeface="Arial Narrow" panose="020B0606020202030204" pitchFamily="34" charset="0"/>
                <a:cs typeface="Calibri" pitchFamily="34" charset="0"/>
              </a:rPr>
              <a:t>Michaelis</a:t>
            </a:r>
            <a:r>
              <a:rPr lang="fr-FR" altLang="fr-FR" sz="2000" dirty="0">
                <a:solidFill>
                  <a:srgbClr val="7030A0"/>
                </a:solidFill>
                <a:latin typeface="Arial Narrow" panose="020B0606020202030204" pitchFamily="34" charset="0"/>
                <a:cs typeface="Calibri" pitchFamily="34" charset="0"/>
              </a:rPr>
              <a:t>,</a:t>
            </a:r>
            <a:r>
              <a:rPr lang="fr-FR" altLang="fr-FR" sz="2000" dirty="0">
                <a:latin typeface="Arial Narrow" panose="020B0606020202030204" pitchFamily="34" charset="0"/>
                <a:cs typeface="Calibri" pitchFamily="34" charset="0"/>
              </a:rPr>
              <a:t> formé à l’Université de Berlin, ville où il est né, obtient un poste de Professeur de biochimie à Nagoya au Japon, puis en 1926, s’installe à New York au «Rockefeller Institute of </a:t>
            </a:r>
            <a:r>
              <a:rPr lang="fr-FR" altLang="fr-FR" sz="2000" dirty="0" err="1">
                <a:latin typeface="Arial Narrow" panose="020B0606020202030204" pitchFamily="34" charset="0"/>
                <a:cs typeface="Calibri" pitchFamily="34" charset="0"/>
              </a:rPr>
              <a:t>Medical</a:t>
            </a:r>
            <a:r>
              <a:rPr lang="fr-FR" altLang="fr-FR" sz="2000" dirty="0">
                <a:latin typeface="Arial Narrow" panose="020B0606020202030204" pitchFamily="34" charset="0"/>
                <a:cs typeface="Calibri" pitchFamily="34" charset="0"/>
              </a:rPr>
              <a:t> </a:t>
            </a:r>
            <a:r>
              <a:rPr lang="fr-FR" altLang="fr-FR" sz="2000" dirty="0" err="1">
                <a:latin typeface="Arial Narrow" panose="020B0606020202030204" pitchFamily="34" charset="0"/>
                <a:cs typeface="Calibri" pitchFamily="34" charset="0"/>
              </a:rPr>
              <a:t>Research</a:t>
            </a:r>
            <a:r>
              <a:rPr lang="fr-FR" altLang="fr-FR" sz="2000" dirty="0">
                <a:latin typeface="Arial Narrow" panose="020B0606020202030204" pitchFamily="34" charset="0"/>
                <a:cs typeface="Calibri" pitchFamily="34" charset="0"/>
              </a:rPr>
              <a:t>» jusqu’à sa retraite en 1940.</a:t>
            </a:r>
          </a:p>
        </p:txBody>
      </p:sp>
      <p:sp>
        <p:nvSpPr>
          <p:cNvPr id="10" name="Text Box 6"/>
          <p:cNvSpPr txBox="1">
            <a:spLocks noChangeArrowheads="1"/>
          </p:cNvSpPr>
          <p:nvPr/>
        </p:nvSpPr>
        <p:spPr bwMode="auto">
          <a:xfrm>
            <a:off x="2488406" y="1628800"/>
            <a:ext cx="34531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latin typeface="Arial Narrow" panose="020B0606020202030204" pitchFamily="34" charset="0"/>
              </a:rPr>
              <a:t>Cinétique Michaelienne</a:t>
            </a:r>
          </a:p>
        </p:txBody>
      </p:sp>
      <p:pic>
        <p:nvPicPr>
          <p:cNvPr id="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044" y="2166962"/>
            <a:ext cx="4191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
          <p:cNvSpPr>
            <a:spLocks noChangeArrowheads="1"/>
          </p:cNvSpPr>
          <p:nvPr/>
        </p:nvSpPr>
        <p:spPr bwMode="auto">
          <a:xfrm>
            <a:off x="751681" y="2646387"/>
            <a:ext cx="1191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b="1">
                <a:solidFill>
                  <a:srgbClr val="000000"/>
                </a:solidFill>
                <a:latin typeface="Arial Narrow" panose="020B0606020202030204" pitchFamily="34" charset="0"/>
                <a:cs typeface="Calibri" pitchFamily="34" charset="0"/>
              </a:rPr>
              <a:t>1879-1960</a:t>
            </a:r>
            <a:endParaRPr lang="fr-FR" altLang="fr-FR" sz="1800">
              <a:latin typeface="Arial Narrow" panose="020B0606020202030204" pitchFamily="34" charset="0"/>
            </a:endParaRPr>
          </a:p>
        </p:txBody>
      </p:sp>
      <p:sp>
        <p:nvSpPr>
          <p:cNvPr id="13" name="Rectangle 2"/>
          <p:cNvSpPr>
            <a:spLocks noChangeArrowheads="1"/>
          </p:cNvSpPr>
          <p:nvPr/>
        </p:nvSpPr>
        <p:spPr bwMode="auto">
          <a:xfrm>
            <a:off x="6517481" y="2646387"/>
            <a:ext cx="12490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b="1">
                <a:solidFill>
                  <a:srgbClr val="000000"/>
                </a:solidFill>
                <a:latin typeface="Arial Narrow" panose="020B0606020202030204" pitchFamily="34" charset="0"/>
                <a:cs typeface="Calibri" pitchFamily="34" charset="0"/>
              </a:rPr>
              <a:t>1875-1949 </a:t>
            </a:r>
            <a:endParaRPr lang="fr-FR" altLang="fr-FR" sz="1800">
              <a:latin typeface="Arial Narrow" panose="020B0606020202030204" pitchFamily="34" charset="0"/>
            </a:endParaRPr>
          </a:p>
        </p:txBody>
      </p:sp>
    </p:spTree>
    <p:extLst>
      <p:ext uri="{BB962C8B-B14F-4D97-AF65-F5344CB8AC3E}">
        <p14:creationId xmlns:p14="http://schemas.microsoft.com/office/powerpoint/2010/main" val="9215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635125" y="1862981"/>
            <a:ext cx="14652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b="1">
                <a:latin typeface="Arial Narrow" panose="020B0606020202030204" pitchFamily="34" charset="0"/>
              </a:rPr>
              <a:t>E + S</a:t>
            </a:r>
          </a:p>
        </p:txBody>
      </p:sp>
      <p:sp>
        <p:nvSpPr>
          <p:cNvPr id="82947" name="Rectangle 3"/>
          <p:cNvSpPr>
            <a:spLocks noChangeArrowheads="1"/>
          </p:cNvSpPr>
          <p:nvPr/>
        </p:nvSpPr>
        <p:spPr bwMode="auto">
          <a:xfrm>
            <a:off x="6022975" y="1859806"/>
            <a:ext cx="10166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b="1">
                <a:latin typeface="Arial Narrow" panose="020B0606020202030204" pitchFamily="34" charset="0"/>
              </a:rPr>
              <a:t>E + P</a:t>
            </a:r>
          </a:p>
        </p:txBody>
      </p:sp>
      <p:sp>
        <p:nvSpPr>
          <p:cNvPr id="82948" name="Rectangle 4"/>
          <p:cNvSpPr>
            <a:spLocks noChangeArrowheads="1"/>
          </p:cNvSpPr>
          <p:nvPr/>
        </p:nvSpPr>
        <p:spPr bwMode="auto">
          <a:xfrm>
            <a:off x="4221163" y="1859806"/>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b="1">
                <a:latin typeface="Arial Narrow" panose="020B0606020202030204" pitchFamily="34" charset="0"/>
              </a:rPr>
              <a:t>ES</a:t>
            </a:r>
          </a:p>
        </p:txBody>
      </p:sp>
      <p:grpSp>
        <p:nvGrpSpPr>
          <p:cNvPr id="82949" name="Group 5"/>
          <p:cNvGrpSpPr>
            <a:grpSpLocks/>
          </p:cNvGrpSpPr>
          <p:nvPr/>
        </p:nvGrpSpPr>
        <p:grpSpPr bwMode="auto">
          <a:xfrm>
            <a:off x="3295650" y="1432768"/>
            <a:ext cx="989013" cy="650875"/>
            <a:chOff x="2076" y="442"/>
            <a:chExt cx="623" cy="410"/>
          </a:xfrm>
        </p:grpSpPr>
        <p:sp>
          <p:nvSpPr>
            <p:cNvPr id="82968" name="Line 6"/>
            <p:cNvSpPr>
              <a:spLocks noChangeShapeType="1"/>
            </p:cNvSpPr>
            <p:nvPr/>
          </p:nvSpPr>
          <p:spPr bwMode="auto">
            <a:xfrm>
              <a:off x="2076" y="852"/>
              <a:ext cx="444" cy="0"/>
            </a:xfrm>
            <a:prstGeom prst="line">
              <a:avLst/>
            </a:prstGeom>
            <a:noFill/>
            <a:ln w="2540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2969" name="Text Box 7"/>
            <p:cNvSpPr txBox="1">
              <a:spLocks noChangeArrowheads="1"/>
            </p:cNvSpPr>
            <p:nvPr/>
          </p:nvSpPr>
          <p:spPr bwMode="auto">
            <a:xfrm>
              <a:off x="2192" y="442"/>
              <a:ext cx="5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b="1" i="1" dirty="0">
                  <a:latin typeface="Arial Narrow" panose="020B0606020202030204" pitchFamily="34" charset="0"/>
                </a:rPr>
                <a:t>k</a:t>
              </a:r>
              <a:r>
                <a:rPr lang="fr-FR" altLang="fr-FR" sz="2000" b="1" i="1" baseline="-25000" dirty="0">
                  <a:latin typeface="Arial Narrow" panose="020B0606020202030204" pitchFamily="34" charset="0"/>
                </a:rPr>
                <a:t>1</a:t>
              </a:r>
            </a:p>
          </p:txBody>
        </p:sp>
      </p:grpSp>
      <p:grpSp>
        <p:nvGrpSpPr>
          <p:cNvPr id="82950" name="Group 8"/>
          <p:cNvGrpSpPr>
            <a:grpSpLocks/>
          </p:cNvGrpSpPr>
          <p:nvPr/>
        </p:nvGrpSpPr>
        <p:grpSpPr bwMode="auto">
          <a:xfrm>
            <a:off x="3295650" y="2204293"/>
            <a:ext cx="989013" cy="641350"/>
            <a:chOff x="2076" y="928"/>
            <a:chExt cx="623" cy="404"/>
          </a:xfrm>
        </p:grpSpPr>
        <p:sp>
          <p:nvSpPr>
            <p:cNvPr id="82966" name="Line 9"/>
            <p:cNvSpPr>
              <a:spLocks noChangeShapeType="1"/>
            </p:cNvSpPr>
            <p:nvPr/>
          </p:nvSpPr>
          <p:spPr bwMode="auto">
            <a:xfrm flipH="1">
              <a:off x="2076" y="948"/>
              <a:ext cx="444" cy="0"/>
            </a:xfrm>
            <a:prstGeom prst="line">
              <a:avLst/>
            </a:prstGeom>
            <a:noFill/>
            <a:ln w="2540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2967" name="Text Box 10"/>
            <p:cNvSpPr txBox="1">
              <a:spLocks noChangeArrowheads="1"/>
            </p:cNvSpPr>
            <p:nvPr/>
          </p:nvSpPr>
          <p:spPr bwMode="auto">
            <a:xfrm>
              <a:off x="2192" y="928"/>
              <a:ext cx="5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b="1" i="1" dirty="0">
                  <a:latin typeface="Arial Narrow" panose="020B0606020202030204" pitchFamily="34" charset="0"/>
                </a:rPr>
                <a:t>k</a:t>
              </a:r>
              <a:r>
                <a:rPr lang="fr-FR" altLang="fr-FR" sz="2000" b="1" i="1" baseline="-25000" dirty="0">
                  <a:latin typeface="Arial Narrow" panose="020B0606020202030204" pitchFamily="34" charset="0"/>
                </a:rPr>
                <a:t>-1</a:t>
              </a:r>
            </a:p>
          </p:txBody>
        </p:sp>
      </p:grpSp>
      <p:grpSp>
        <p:nvGrpSpPr>
          <p:cNvPr id="82951" name="Group 11"/>
          <p:cNvGrpSpPr>
            <a:grpSpLocks/>
          </p:cNvGrpSpPr>
          <p:nvPr/>
        </p:nvGrpSpPr>
        <p:grpSpPr bwMode="auto">
          <a:xfrm>
            <a:off x="5105404" y="1508968"/>
            <a:ext cx="979489" cy="650875"/>
            <a:chOff x="3216" y="490"/>
            <a:chExt cx="617" cy="410"/>
          </a:xfrm>
        </p:grpSpPr>
        <p:sp>
          <p:nvSpPr>
            <p:cNvPr id="82964" name="Line 12"/>
            <p:cNvSpPr>
              <a:spLocks noChangeShapeType="1"/>
            </p:cNvSpPr>
            <p:nvPr/>
          </p:nvSpPr>
          <p:spPr bwMode="auto">
            <a:xfrm>
              <a:off x="3216" y="900"/>
              <a:ext cx="444" cy="0"/>
            </a:xfrm>
            <a:prstGeom prst="line">
              <a:avLst/>
            </a:prstGeom>
            <a:noFill/>
            <a:ln w="2540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2965" name="Text Box 13"/>
            <p:cNvSpPr txBox="1">
              <a:spLocks noChangeArrowheads="1"/>
            </p:cNvSpPr>
            <p:nvPr/>
          </p:nvSpPr>
          <p:spPr bwMode="auto">
            <a:xfrm>
              <a:off x="3326" y="490"/>
              <a:ext cx="5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b="1" i="1" dirty="0">
                  <a:latin typeface="Arial Narrow" panose="020B0606020202030204" pitchFamily="34" charset="0"/>
                </a:rPr>
                <a:t>k</a:t>
              </a:r>
              <a:r>
                <a:rPr lang="fr-FR" altLang="fr-FR" sz="2000" b="1" i="1" baseline="-25000" dirty="0">
                  <a:latin typeface="Arial Narrow" panose="020B0606020202030204" pitchFamily="34" charset="0"/>
                </a:rPr>
                <a:t>2</a:t>
              </a:r>
            </a:p>
          </p:txBody>
        </p:sp>
      </p:grpSp>
      <p:sp>
        <p:nvSpPr>
          <p:cNvPr id="355342" name="Text Box 14"/>
          <p:cNvSpPr txBox="1">
            <a:spLocks noChangeArrowheads="1"/>
          </p:cNvSpPr>
          <p:nvPr/>
        </p:nvSpPr>
        <p:spPr bwMode="auto">
          <a:xfrm>
            <a:off x="3594100" y="3657218"/>
            <a:ext cx="1653017" cy="707886"/>
          </a:xfrm>
          <a:prstGeom prst="rect">
            <a:avLst/>
          </a:prstGeom>
          <a:solidFill>
            <a:srgbClr val="7030A0"/>
          </a:solidFill>
          <a:ln>
            <a:noFill/>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dirty="0">
                <a:solidFill>
                  <a:schemeClr val="bg1"/>
                </a:solidFill>
                <a:latin typeface="Arial Narrow" panose="020B0606020202030204" pitchFamily="34" charset="0"/>
              </a:rPr>
              <a:t>v</a:t>
            </a:r>
            <a:r>
              <a:rPr lang="fr-FR" altLang="fr-FR" sz="2800" baseline="-25000" dirty="0">
                <a:solidFill>
                  <a:schemeClr val="bg1"/>
                </a:solidFill>
                <a:latin typeface="Arial Narrow" panose="020B0606020202030204" pitchFamily="34" charset="0"/>
              </a:rPr>
              <a:t>i</a:t>
            </a:r>
            <a:r>
              <a:rPr lang="fr-FR" altLang="fr-FR" sz="2800" dirty="0">
                <a:solidFill>
                  <a:schemeClr val="bg1"/>
                </a:solidFill>
                <a:latin typeface="Arial Narrow" panose="020B0606020202030204" pitchFamily="34" charset="0"/>
              </a:rPr>
              <a:t> = </a:t>
            </a:r>
            <a:r>
              <a:rPr lang="fr-FR" altLang="fr-FR" sz="4000" i="1" dirty="0">
                <a:solidFill>
                  <a:schemeClr val="bg1"/>
                </a:solidFill>
                <a:latin typeface="Arial Narrow" panose="020B0606020202030204" pitchFamily="34" charset="0"/>
              </a:rPr>
              <a:t>k</a:t>
            </a:r>
            <a:r>
              <a:rPr lang="fr-FR" altLang="fr-FR" sz="2400" i="1" baseline="-25000" dirty="0">
                <a:solidFill>
                  <a:schemeClr val="bg1"/>
                </a:solidFill>
                <a:latin typeface="Arial Narrow" panose="020B0606020202030204" pitchFamily="34" charset="0"/>
              </a:rPr>
              <a:t>2</a:t>
            </a:r>
            <a:r>
              <a:rPr lang="fr-FR" altLang="fr-FR" sz="2800" dirty="0">
                <a:solidFill>
                  <a:schemeClr val="bg1"/>
                </a:solidFill>
                <a:latin typeface="Arial Narrow" panose="020B0606020202030204" pitchFamily="34" charset="0"/>
              </a:rPr>
              <a:t> [ES]</a:t>
            </a:r>
          </a:p>
        </p:txBody>
      </p:sp>
      <p:sp>
        <p:nvSpPr>
          <p:cNvPr id="355343" name="Text Box 15"/>
          <p:cNvSpPr txBox="1">
            <a:spLocks noChangeArrowheads="1"/>
          </p:cNvSpPr>
          <p:nvPr/>
        </p:nvSpPr>
        <p:spPr bwMode="auto">
          <a:xfrm>
            <a:off x="250825" y="2771031"/>
            <a:ext cx="8305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latin typeface="Arial Narrow" panose="020B0606020202030204" pitchFamily="34" charset="0"/>
              </a:rPr>
              <a:t>La vitesse d’apparition du produit P (vitesse de la réaction catalysée par l’enzyme) dépend de </a:t>
            </a:r>
            <a:r>
              <a:rPr lang="fr-FR" altLang="fr-FR" sz="2800" i="1">
                <a:latin typeface="Arial Narrow" panose="020B0606020202030204" pitchFamily="34" charset="0"/>
              </a:rPr>
              <a:t>k</a:t>
            </a:r>
            <a:r>
              <a:rPr lang="fr-FR" altLang="fr-FR" sz="2000" i="1" baseline="-25000">
                <a:latin typeface="Arial Narrow" panose="020B0606020202030204" pitchFamily="34" charset="0"/>
              </a:rPr>
              <a:t>2</a:t>
            </a:r>
            <a:r>
              <a:rPr lang="fr-FR" altLang="fr-FR" sz="2400">
                <a:latin typeface="Arial Narrow" panose="020B0606020202030204" pitchFamily="34" charset="0"/>
              </a:rPr>
              <a:t> et de la concentration en ES.  </a:t>
            </a:r>
          </a:p>
        </p:txBody>
      </p:sp>
      <p:sp>
        <p:nvSpPr>
          <p:cNvPr id="355344" name="Text Box 16"/>
          <p:cNvSpPr txBox="1">
            <a:spLocks noChangeArrowheads="1"/>
          </p:cNvSpPr>
          <p:nvPr/>
        </p:nvSpPr>
        <p:spPr bwMode="auto">
          <a:xfrm>
            <a:off x="250825" y="4293096"/>
            <a:ext cx="8356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latin typeface="Arial Narrow" panose="020B0606020202030204" pitchFamily="34" charset="0"/>
              </a:rPr>
              <a:t>La [ES] dépend de sa vitesse de formation et de sa vitesse de disparition. </a:t>
            </a:r>
          </a:p>
        </p:txBody>
      </p:sp>
      <p:sp>
        <p:nvSpPr>
          <p:cNvPr id="355345" name="Text Box 17"/>
          <p:cNvSpPr txBox="1">
            <a:spLocks noChangeArrowheads="1"/>
          </p:cNvSpPr>
          <p:nvPr/>
        </p:nvSpPr>
        <p:spPr bwMode="auto">
          <a:xfrm>
            <a:off x="2952750" y="4941168"/>
            <a:ext cx="2571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formation ES</a:t>
            </a:r>
            <a:r>
              <a:rPr lang="fr-FR" altLang="fr-FR" sz="2400">
                <a:latin typeface="Arial Narrow" panose="020B0606020202030204" pitchFamily="34" charset="0"/>
              </a:rPr>
              <a:t> = </a:t>
            </a: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baseline="-25000">
                <a:latin typeface="Arial Narrow" panose="020B0606020202030204" pitchFamily="34" charset="0"/>
              </a:rPr>
              <a:t> </a:t>
            </a:r>
            <a:r>
              <a:rPr lang="fr-FR" altLang="fr-FR" sz="2400">
                <a:latin typeface="Arial Narrow" panose="020B0606020202030204" pitchFamily="34" charset="0"/>
              </a:rPr>
              <a:t>[E] [S]</a:t>
            </a:r>
          </a:p>
        </p:txBody>
      </p:sp>
      <p:sp>
        <p:nvSpPr>
          <p:cNvPr id="355346" name="Text Box 18"/>
          <p:cNvSpPr txBox="1">
            <a:spLocks noChangeArrowheads="1"/>
          </p:cNvSpPr>
          <p:nvPr/>
        </p:nvSpPr>
        <p:spPr bwMode="auto">
          <a:xfrm>
            <a:off x="1244600" y="5552355"/>
            <a:ext cx="55964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disparition ES</a:t>
            </a:r>
            <a:r>
              <a:rPr lang="fr-FR" altLang="fr-FR" sz="2400">
                <a:latin typeface="Arial Narrow" panose="020B0606020202030204" pitchFamily="34" charset="0"/>
              </a:rPr>
              <a:t> = </a:t>
            </a: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a:latin typeface="Arial Narrow" panose="020B0606020202030204" pitchFamily="34" charset="0"/>
              </a:rPr>
              <a:t> [ES] + </a:t>
            </a:r>
            <a:r>
              <a:rPr lang="fr-FR" altLang="fr-FR" sz="3600" i="1">
                <a:latin typeface="Arial Narrow" panose="020B0606020202030204" pitchFamily="34" charset="0"/>
              </a:rPr>
              <a:t>k</a:t>
            </a:r>
            <a:r>
              <a:rPr lang="fr-FR" altLang="fr-FR" sz="2000" i="1" baseline="-25000">
                <a:latin typeface="Arial Narrow" panose="020B0606020202030204" pitchFamily="34" charset="0"/>
              </a:rPr>
              <a:t>2</a:t>
            </a:r>
            <a:r>
              <a:rPr lang="fr-FR" altLang="fr-FR" sz="2400">
                <a:latin typeface="Arial Narrow" panose="020B0606020202030204" pitchFamily="34" charset="0"/>
              </a:rPr>
              <a:t> [ES] = </a:t>
            </a:r>
            <a:r>
              <a:rPr lang="fr-FR" altLang="fr-FR" sz="2800">
                <a:latin typeface="Arial Narrow" panose="020B0606020202030204" pitchFamily="34" charset="0"/>
              </a:rPr>
              <a:t>(</a:t>
            </a: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a:latin typeface="Arial Narrow" panose="020B0606020202030204" pitchFamily="34" charset="0"/>
              </a:rPr>
              <a:t> + </a:t>
            </a:r>
            <a:r>
              <a:rPr lang="fr-FR" altLang="fr-FR" sz="3600" i="1">
                <a:latin typeface="Arial Narrow" panose="020B0606020202030204" pitchFamily="34" charset="0"/>
              </a:rPr>
              <a:t>k</a:t>
            </a:r>
            <a:r>
              <a:rPr lang="fr-FR" altLang="fr-FR" sz="2000" i="1" baseline="-25000">
                <a:latin typeface="Arial Narrow" panose="020B0606020202030204" pitchFamily="34" charset="0"/>
              </a:rPr>
              <a:t>2</a:t>
            </a:r>
            <a:r>
              <a:rPr lang="fr-FR" altLang="fr-FR" sz="2800">
                <a:latin typeface="Arial Narrow" panose="020B0606020202030204" pitchFamily="34" charset="0"/>
              </a:rPr>
              <a:t>)</a:t>
            </a:r>
            <a:r>
              <a:rPr lang="fr-FR" altLang="fr-FR">
                <a:latin typeface="Arial Narrow" panose="020B0606020202030204" pitchFamily="34" charset="0"/>
              </a:rPr>
              <a:t> </a:t>
            </a:r>
            <a:r>
              <a:rPr lang="fr-FR" altLang="fr-FR" sz="2400">
                <a:latin typeface="Arial Narrow" panose="020B0606020202030204" pitchFamily="34" charset="0"/>
              </a:rPr>
              <a:t>[ES] </a:t>
            </a:r>
          </a:p>
        </p:txBody>
      </p:sp>
      <p:sp>
        <p:nvSpPr>
          <p:cNvPr id="26" name="Rectangle 9"/>
          <p:cNvSpPr>
            <a:spLocks noChangeArrowheads="1"/>
          </p:cNvSpPr>
          <p:nvPr/>
        </p:nvSpPr>
        <p:spPr bwMode="auto">
          <a:xfrm>
            <a:off x="35496" y="21590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31" name="Triangle isocèle 30"/>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isocèle 31"/>
          <p:cNvSpPr/>
          <p:nvPr/>
        </p:nvSpPr>
        <p:spPr>
          <a:xfrm rot="5400000">
            <a:off x="-72504"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184513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343"/>
                                        </p:tgtEl>
                                        <p:attrNameLst>
                                          <p:attrName>style.visibility</p:attrName>
                                        </p:attrNameLst>
                                      </p:cBhvr>
                                      <p:to>
                                        <p:strVal val="visible"/>
                                      </p:to>
                                    </p:set>
                                    <p:animEffect transition="in" filter="fade">
                                      <p:cBhvr>
                                        <p:cTn id="7" dur="500"/>
                                        <p:tgtEl>
                                          <p:spTgt spid="355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5342"/>
                                        </p:tgtEl>
                                        <p:attrNameLst>
                                          <p:attrName>style.visibility</p:attrName>
                                        </p:attrNameLst>
                                      </p:cBhvr>
                                      <p:to>
                                        <p:strVal val="visible"/>
                                      </p:to>
                                    </p:set>
                                    <p:animEffect transition="in" filter="fade">
                                      <p:cBhvr>
                                        <p:cTn id="12" dur="500"/>
                                        <p:tgtEl>
                                          <p:spTgt spid="3553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5344"/>
                                        </p:tgtEl>
                                        <p:attrNameLst>
                                          <p:attrName>style.visibility</p:attrName>
                                        </p:attrNameLst>
                                      </p:cBhvr>
                                      <p:to>
                                        <p:strVal val="visible"/>
                                      </p:to>
                                    </p:set>
                                    <p:animEffect transition="in" filter="fade">
                                      <p:cBhvr>
                                        <p:cTn id="17" dur="500"/>
                                        <p:tgtEl>
                                          <p:spTgt spid="355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5345"/>
                                        </p:tgtEl>
                                        <p:attrNameLst>
                                          <p:attrName>style.visibility</p:attrName>
                                        </p:attrNameLst>
                                      </p:cBhvr>
                                      <p:to>
                                        <p:strVal val="visible"/>
                                      </p:to>
                                    </p:set>
                                    <p:animEffect transition="in" filter="fade">
                                      <p:cBhvr>
                                        <p:cTn id="22" dur="500"/>
                                        <p:tgtEl>
                                          <p:spTgt spid="3553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5346"/>
                                        </p:tgtEl>
                                        <p:attrNameLst>
                                          <p:attrName>style.visibility</p:attrName>
                                        </p:attrNameLst>
                                      </p:cBhvr>
                                      <p:to>
                                        <p:strVal val="visible"/>
                                      </p:to>
                                    </p:set>
                                    <p:animEffect transition="in" filter="fade">
                                      <p:cBhvr>
                                        <p:cTn id="27" dur="500"/>
                                        <p:tgtEl>
                                          <p:spTgt spid="35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2" grpId="0" animBg="1"/>
      <p:bldP spid="355343" grpId="0"/>
      <p:bldP spid="355344" grpId="0"/>
      <p:bldP spid="355345" grpId="0"/>
      <p:bldP spid="3553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9"/>
          <p:cNvSpPr>
            <a:spLocks noChangeArrowheads="1"/>
          </p:cNvSpPr>
          <p:nvPr/>
        </p:nvSpPr>
        <p:spPr bwMode="auto">
          <a:xfrm>
            <a:off x="3854" y="22173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67" name="Triangle isocèle 66"/>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isocèle 67"/>
          <p:cNvSpPr/>
          <p:nvPr/>
        </p:nvSpPr>
        <p:spPr>
          <a:xfrm rot="5400000">
            <a:off x="-49042"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116" y="1976737"/>
            <a:ext cx="5717703" cy="453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46"/>
          <p:cNvGrpSpPr>
            <a:grpSpLocks/>
          </p:cNvGrpSpPr>
          <p:nvPr/>
        </p:nvGrpSpPr>
        <p:grpSpPr bwMode="auto">
          <a:xfrm>
            <a:off x="4979664" y="4610594"/>
            <a:ext cx="1743075" cy="922337"/>
            <a:chOff x="2934" y="2929"/>
            <a:chExt cx="1098" cy="581"/>
          </a:xfrm>
        </p:grpSpPr>
        <p:sp>
          <p:nvSpPr>
            <p:cNvPr id="72" name="AutoShape 47"/>
            <p:cNvSpPr>
              <a:spLocks noChangeArrowheads="1"/>
            </p:cNvSpPr>
            <p:nvPr/>
          </p:nvSpPr>
          <p:spPr bwMode="auto">
            <a:xfrm rot="2700000">
              <a:off x="3036" y="3228"/>
              <a:ext cx="180" cy="384"/>
            </a:xfrm>
            <a:prstGeom prst="downArrow">
              <a:avLst>
                <a:gd name="adj1" fmla="val 50000"/>
                <a:gd name="adj2" fmla="val 53333"/>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nvGrpSpPr>
            <p:cNvPr id="73" name="Group 48"/>
            <p:cNvGrpSpPr>
              <a:grpSpLocks/>
            </p:cNvGrpSpPr>
            <p:nvPr/>
          </p:nvGrpSpPr>
          <p:grpSpPr bwMode="auto">
            <a:xfrm>
              <a:off x="3206" y="2929"/>
              <a:ext cx="826" cy="555"/>
              <a:chOff x="3206" y="2929"/>
              <a:chExt cx="826" cy="555"/>
            </a:xfrm>
          </p:grpSpPr>
          <p:grpSp>
            <p:nvGrpSpPr>
              <p:cNvPr id="74" name="Group 49"/>
              <p:cNvGrpSpPr>
                <a:grpSpLocks/>
              </p:cNvGrpSpPr>
              <p:nvPr/>
            </p:nvGrpSpPr>
            <p:grpSpPr bwMode="auto">
              <a:xfrm>
                <a:off x="3206" y="2929"/>
                <a:ext cx="530" cy="555"/>
                <a:chOff x="3686" y="2677"/>
                <a:chExt cx="530" cy="555"/>
              </a:xfrm>
            </p:grpSpPr>
            <p:sp>
              <p:nvSpPr>
                <p:cNvPr id="76" name="Text Box 50"/>
                <p:cNvSpPr txBox="1">
                  <a:spLocks noChangeArrowheads="1"/>
                </p:cNvSpPr>
                <p:nvPr/>
              </p:nvSpPr>
              <p:spPr bwMode="auto">
                <a:xfrm>
                  <a:off x="3686" y="2677"/>
                  <a:ext cx="5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a:solidFill>
                        <a:srgbClr val="33CC33"/>
                      </a:solidFill>
                      <a:latin typeface="Arial Narrow" panose="020B0606020202030204" pitchFamily="34" charset="0"/>
                    </a:rPr>
                    <a:t>d[ES]</a:t>
                  </a:r>
                </a:p>
              </p:txBody>
            </p:sp>
            <p:sp>
              <p:nvSpPr>
                <p:cNvPr id="77" name="Line 51"/>
                <p:cNvSpPr>
                  <a:spLocks noChangeShapeType="1"/>
                </p:cNvSpPr>
                <p:nvPr/>
              </p:nvSpPr>
              <p:spPr bwMode="auto">
                <a:xfrm>
                  <a:off x="3799" y="2952"/>
                  <a:ext cx="360"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78" name="Text Box 52"/>
                <p:cNvSpPr txBox="1">
                  <a:spLocks noChangeArrowheads="1"/>
                </p:cNvSpPr>
                <p:nvPr/>
              </p:nvSpPr>
              <p:spPr bwMode="auto">
                <a:xfrm>
                  <a:off x="3835" y="2941"/>
                  <a:ext cx="2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a:solidFill>
                        <a:srgbClr val="33CC33"/>
                      </a:solidFill>
                      <a:latin typeface="Arial Narrow" panose="020B0606020202030204" pitchFamily="34" charset="0"/>
                    </a:rPr>
                    <a:t>dt</a:t>
                  </a:r>
                </a:p>
              </p:txBody>
            </p:sp>
          </p:grpSp>
          <p:sp>
            <p:nvSpPr>
              <p:cNvPr id="75" name="Text Box 53"/>
              <p:cNvSpPr txBox="1">
                <a:spLocks noChangeArrowheads="1"/>
              </p:cNvSpPr>
              <p:nvPr/>
            </p:nvSpPr>
            <p:spPr bwMode="auto">
              <a:xfrm>
                <a:off x="3734" y="3037"/>
                <a:ext cx="2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a:solidFill>
                      <a:srgbClr val="33CC33"/>
                    </a:solidFill>
                    <a:latin typeface="Arial Narrow" panose="020B0606020202030204" pitchFamily="34" charset="0"/>
                  </a:rPr>
                  <a:t>=0</a:t>
                </a:r>
              </a:p>
            </p:txBody>
          </p:sp>
        </p:grpSp>
      </p:grpSp>
      <p:sp>
        <p:nvSpPr>
          <p:cNvPr id="79" name="Oval 60"/>
          <p:cNvSpPr>
            <a:spLocks noChangeArrowheads="1"/>
          </p:cNvSpPr>
          <p:nvPr/>
        </p:nvSpPr>
        <p:spPr bwMode="auto">
          <a:xfrm>
            <a:off x="5141590" y="4355006"/>
            <a:ext cx="1866900" cy="1320800"/>
          </a:xfrm>
          <a:prstGeom prst="ellipse">
            <a:avLst/>
          </a:prstGeom>
          <a:noFill/>
          <a:ln w="104775">
            <a:solidFill>
              <a:srgbClr val="FF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Tree>
    <p:extLst>
      <p:ext uri="{BB962C8B-B14F-4D97-AF65-F5344CB8AC3E}">
        <p14:creationId xmlns:p14="http://schemas.microsoft.com/office/powerpoint/2010/main" val="26821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1000" fill="hold"/>
                                        <p:tgtEl>
                                          <p:spTgt spid="79"/>
                                        </p:tgtEl>
                                        <p:attrNameLst>
                                          <p:attrName>ppt_w</p:attrName>
                                        </p:attrNameLst>
                                      </p:cBhvr>
                                      <p:tavLst>
                                        <p:tav tm="0">
                                          <p:val>
                                            <p:fltVal val="0"/>
                                          </p:val>
                                        </p:tav>
                                        <p:tav tm="100000">
                                          <p:val>
                                            <p:strVal val="#ppt_w"/>
                                          </p:val>
                                        </p:tav>
                                      </p:tavLst>
                                    </p:anim>
                                    <p:anim calcmode="lin" valueType="num">
                                      <p:cBhvr>
                                        <p:cTn id="27" dur="1000" fill="hold"/>
                                        <p:tgtEl>
                                          <p:spTgt spid="79"/>
                                        </p:tgtEl>
                                        <p:attrNameLst>
                                          <p:attrName>ppt_h</p:attrName>
                                        </p:attrNameLst>
                                      </p:cBhvr>
                                      <p:tavLst>
                                        <p:tav tm="0">
                                          <p:val>
                                            <p:fltVal val="0"/>
                                          </p:val>
                                        </p:tav>
                                        <p:tav tm="100000">
                                          <p:val>
                                            <p:strVal val="#ppt_h"/>
                                          </p:val>
                                        </p:tav>
                                      </p:tavLst>
                                    </p:anim>
                                    <p:anim calcmode="lin" valueType="num">
                                      <p:cBhvr>
                                        <p:cTn id="28" dur="1000" fill="hold"/>
                                        <p:tgtEl>
                                          <p:spTgt spid="79"/>
                                        </p:tgtEl>
                                        <p:attrNameLst>
                                          <p:attrName>style.rotation</p:attrName>
                                        </p:attrNameLst>
                                      </p:cBhvr>
                                      <p:tavLst>
                                        <p:tav tm="0">
                                          <p:val>
                                            <p:fltVal val="90"/>
                                          </p:val>
                                        </p:tav>
                                        <p:tav tm="100000">
                                          <p:val>
                                            <p:fltVal val="0"/>
                                          </p:val>
                                        </p:tav>
                                      </p:tavLst>
                                    </p:anim>
                                    <p:animEffect transition="in" filter="fade">
                                      <p:cBhvr>
                                        <p:cTn id="29"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p:cNvSpPr txBox="1">
            <a:spLocks noChangeArrowheads="1"/>
          </p:cNvSpPr>
          <p:nvPr/>
        </p:nvSpPr>
        <p:spPr bwMode="auto">
          <a:xfrm>
            <a:off x="2238375" y="2662064"/>
            <a:ext cx="31261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a:t>
            </a: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a:latin typeface="Arial Narrow" panose="020B0606020202030204" pitchFamily="34" charset="0"/>
              </a:rPr>
              <a:t> + </a:t>
            </a:r>
            <a:r>
              <a:rPr lang="fr-FR" altLang="fr-FR" sz="3600" i="1">
                <a:latin typeface="Arial Narrow" panose="020B0606020202030204" pitchFamily="34" charset="0"/>
              </a:rPr>
              <a:t>k</a:t>
            </a:r>
            <a:r>
              <a:rPr lang="fr-FR" altLang="fr-FR" sz="2000" i="1" baseline="-25000">
                <a:latin typeface="Arial Narrow" panose="020B0606020202030204" pitchFamily="34" charset="0"/>
              </a:rPr>
              <a:t>2</a:t>
            </a:r>
            <a:r>
              <a:rPr lang="fr-FR" altLang="fr-FR" sz="2800">
                <a:latin typeface="Arial Narrow" panose="020B0606020202030204" pitchFamily="34" charset="0"/>
              </a:rPr>
              <a:t>) </a:t>
            </a:r>
            <a:r>
              <a:rPr lang="fr-FR" altLang="fr-FR" sz="2400">
                <a:latin typeface="Arial Narrow" panose="020B0606020202030204" pitchFamily="34" charset="0"/>
              </a:rPr>
              <a:t>[ES] = </a:t>
            </a: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a:latin typeface="Arial Narrow" panose="020B0606020202030204" pitchFamily="34" charset="0"/>
              </a:rPr>
              <a:t> [E] [S]</a:t>
            </a:r>
          </a:p>
        </p:txBody>
      </p:sp>
      <p:sp>
        <p:nvSpPr>
          <p:cNvPr id="358403" name="Text Box 3"/>
          <p:cNvSpPr txBox="1">
            <a:spLocks noChangeArrowheads="1"/>
          </p:cNvSpPr>
          <p:nvPr/>
        </p:nvSpPr>
        <p:spPr bwMode="auto">
          <a:xfrm>
            <a:off x="2422525" y="2090564"/>
            <a:ext cx="2917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formation</a:t>
            </a:r>
            <a:r>
              <a:rPr lang="fr-FR" altLang="fr-FR" sz="2400">
                <a:latin typeface="Arial Narrow" panose="020B0606020202030204" pitchFamily="34" charset="0"/>
              </a:rPr>
              <a:t> </a:t>
            </a:r>
            <a:r>
              <a:rPr lang="fr-FR" altLang="fr-FR" sz="2400" baseline="-25000">
                <a:latin typeface="Arial Narrow" panose="020B0606020202030204" pitchFamily="34" charset="0"/>
              </a:rPr>
              <a:t>ES</a:t>
            </a:r>
            <a:r>
              <a:rPr lang="fr-FR" altLang="fr-FR" sz="2400">
                <a:latin typeface="Arial Narrow" panose="020B0606020202030204" pitchFamily="34" charset="0"/>
              </a:rPr>
              <a:t> = v</a:t>
            </a:r>
            <a:r>
              <a:rPr lang="fr-FR" altLang="fr-FR" sz="2400" baseline="-25000">
                <a:latin typeface="Arial Narrow" panose="020B0606020202030204" pitchFamily="34" charset="0"/>
              </a:rPr>
              <a:t>disparition</a:t>
            </a:r>
            <a:r>
              <a:rPr lang="fr-FR" altLang="fr-FR" sz="2400">
                <a:latin typeface="Arial Narrow" panose="020B0606020202030204" pitchFamily="34" charset="0"/>
              </a:rPr>
              <a:t>  </a:t>
            </a:r>
            <a:r>
              <a:rPr lang="fr-FR" altLang="fr-FR" sz="2400" baseline="-25000">
                <a:latin typeface="Arial Narrow" panose="020B0606020202030204" pitchFamily="34" charset="0"/>
              </a:rPr>
              <a:t>ES</a:t>
            </a:r>
            <a:r>
              <a:rPr lang="fr-FR" altLang="fr-FR" sz="2400">
                <a:latin typeface="Arial Narrow" panose="020B0606020202030204" pitchFamily="34" charset="0"/>
              </a:rPr>
              <a:t> </a:t>
            </a:r>
          </a:p>
        </p:txBody>
      </p:sp>
      <p:sp>
        <p:nvSpPr>
          <p:cNvPr id="358404" name="Text Box 4"/>
          <p:cNvSpPr txBox="1">
            <a:spLocks noChangeArrowheads="1"/>
          </p:cNvSpPr>
          <p:nvPr/>
        </p:nvSpPr>
        <p:spPr bwMode="auto">
          <a:xfrm>
            <a:off x="552450" y="1503189"/>
            <a:ext cx="7912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a:latin typeface="Arial Narrow" panose="020B0606020202030204" pitchFamily="34" charset="0"/>
              </a:rPr>
              <a:t>Pendant l'état dit "stationnaire" ou en "vitesse initiale", les vitesses de formation et de disparition de ES sont égales.</a:t>
            </a:r>
          </a:p>
        </p:txBody>
      </p:sp>
      <p:sp>
        <p:nvSpPr>
          <p:cNvPr id="358405" name="Text Box 5"/>
          <p:cNvSpPr txBox="1">
            <a:spLocks noChangeArrowheads="1"/>
          </p:cNvSpPr>
          <p:nvPr/>
        </p:nvSpPr>
        <p:spPr bwMode="auto">
          <a:xfrm>
            <a:off x="501650" y="3471689"/>
            <a:ext cx="4309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Si on réarrange l’expression mathématique :</a:t>
            </a:r>
          </a:p>
        </p:txBody>
      </p:sp>
      <p:grpSp>
        <p:nvGrpSpPr>
          <p:cNvPr id="358423" name="Group 23"/>
          <p:cNvGrpSpPr>
            <a:grpSpLocks/>
          </p:cNvGrpSpPr>
          <p:nvPr/>
        </p:nvGrpSpPr>
        <p:grpSpPr bwMode="auto">
          <a:xfrm>
            <a:off x="2938464" y="3862214"/>
            <a:ext cx="2246313" cy="1166812"/>
            <a:chOff x="2059" y="2173"/>
            <a:chExt cx="1415" cy="735"/>
          </a:xfrm>
        </p:grpSpPr>
        <p:sp>
          <p:nvSpPr>
            <p:cNvPr id="85015" name="Text Box 7"/>
            <p:cNvSpPr txBox="1">
              <a:spLocks noChangeArrowheads="1"/>
            </p:cNvSpPr>
            <p:nvPr/>
          </p:nvSpPr>
          <p:spPr bwMode="auto">
            <a:xfrm>
              <a:off x="2059" y="2421"/>
              <a:ext cx="5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a:t>
              </a:r>
            </a:p>
          </p:txBody>
        </p:sp>
        <p:sp>
          <p:nvSpPr>
            <p:cNvPr id="85016" name="Rectangle 8"/>
            <p:cNvSpPr>
              <a:spLocks noChangeArrowheads="1"/>
            </p:cNvSpPr>
            <p:nvPr/>
          </p:nvSpPr>
          <p:spPr bwMode="auto">
            <a:xfrm>
              <a:off x="2709" y="2173"/>
              <a:ext cx="76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a:latin typeface="Arial Narrow" panose="020B0606020202030204" pitchFamily="34" charset="0"/>
                </a:rPr>
                <a:t> [E] [S]</a:t>
              </a:r>
            </a:p>
          </p:txBody>
        </p:sp>
        <p:sp>
          <p:nvSpPr>
            <p:cNvPr id="85017" name="Rectangle 9"/>
            <p:cNvSpPr>
              <a:spLocks noChangeArrowheads="1"/>
            </p:cNvSpPr>
            <p:nvPr/>
          </p:nvSpPr>
          <p:spPr bwMode="auto">
            <a:xfrm>
              <a:off x="2686" y="2501"/>
              <a:ext cx="78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a:t>
              </a:r>
              <a:r>
                <a:rPr lang="fr-FR" altLang="fr-FR" sz="3600" i="1">
                  <a:latin typeface="Arial Narrow" panose="020B0606020202030204" pitchFamily="34" charset="0"/>
                </a:rPr>
                <a:t>k</a:t>
              </a:r>
              <a:r>
                <a:rPr lang="fr-FR" altLang="fr-FR" sz="2000" i="1" baseline="-25000">
                  <a:latin typeface="Arial Narrow" panose="020B0606020202030204" pitchFamily="34" charset="0"/>
                </a:rPr>
                <a:t>-1</a:t>
              </a:r>
              <a:r>
                <a:rPr lang="fr-FR" altLang="fr-FR" sz="2400">
                  <a:latin typeface="Arial Narrow" panose="020B0606020202030204" pitchFamily="34" charset="0"/>
                </a:rPr>
                <a:t> + </a:t>
              </a:r>
              <a:r>
                <a:rPr lang="fr-FR" altLang="fr-FR" sz="3600" i="1">
                  <a:latin typeface="Arial Narrow" panose="020B0606020202030204" pitchFamily="34" charset="0"/>
                </a:rPr>
                <a:t>k</a:t>
              </a:r>
              <a:r>
                <a:rPr lang="fr-FR" altLang="fr-FR" sz="2000" i="1" baseline="-25000">
                  <a:latin typeface="Arial Narrow" panose="020B0606020202030204" pitchFamily="34" charset="0"/>
                </a:rPr>
                <a:t>2</a:t>
              </a:r>
              <a:r>
                <a:rPr lang="fr-FR" altLang="fr-FR" sz="2800">
                  <a:latin typeface="Arial Narrow" panose="020B0606020202030204" pitchFamily="34" charset="0"/>
                </a:rPr>
                <a:t>)</a:t>
              </a:r>
            </a:p>
          </p:txBody>
        </p:sp>
        <p:sp>
          <p:nvSpPr>
            <p:cNvPr id="85018" name="Line 10"/>
            <p:cNvSpPr>
              <a:spLocks noChangeShapeType="1"/>
            </p:cNvSpPr>
            <p:nvPr/>
          </p:nvSpPr>
          <p:spPr bwMode="auto">
            <a:xfrm>
              <a:off x="2711" y="2568"/>
              <a:ext cx="7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358411" name="Text Box 11"/>
          <p:cNvSpPr txBox="1">
            <a:spLocks noChangeArrowheads="1"/>
          </p:cNvSpPr>
          <p:nvPr/>
        </p:nvSpPr>
        <p:spPr bwMode="auto">
          <a:xfrm>
            <a:off x="1609725" y="4752801"/>
            <a:ext cx="4667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ou</a:t>
            </a:r>
          </a:p>
        </p:txBody>
      </p:sp>
      <p:grpSp>
        <p:nvGrpSpPr>
          <p:cNvPr id="358424" name="Group 24"/>
          <p:cNvGrpSpPr>
            <a:grpSpLocks/>
          </p:cNvGrpSpPr>
          <p:nvPr/>
        </p:nvGrpSpPr>
        <p:grpSpPr bwMode="auto">
          <a:xfrm>
            <a:off x="2613025" y="5175076"/>
            <a:ext cx="3341688" cy="1638300"/>
            <a:chOff x="1986" y="3000"/>
            <a:chExt cx="2105" cy="1032"/>
          </a:xfrm>
        </p:grpSpPr>
        <p:sp>
          <p:nvSpPr>
            <p:cNvPr id="85008" name="Text Box 13"/>
            <p:cNvSpPr txBox="1">
              <a:spLocks noChangeArrowheads="1"/>
            </p:cNvSpPr>
            <p:nvPr/>
          </p:nvSpPr>
          <p:spPr bwMode="auto">
            <a:xfrm>
              <a:off x="2059" y="3197"/>
              <a:ext cx="5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a:t>
              </a:r>
            </a:p>
          </p:txBody>
        </p:sp>
        <p:sp>
          <p:nvSpPr>
            <p:cNvPr id="85009" name="Rectangle 14"/>
            <p:cNvSpPr>
              <a:spLocks noChangeArrowheads="1"/>
            </p:cNvSpPr>
            <p:nvPr/>
          </p:nvSpPr>
          <p:spPr bwMode="auto">
            <a:xfrm>
              <a:off x="3077" y="3043"/>
              <a:ext cx="5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a:latin typeface="Arial Narrow" panose="020B0606020202030204" pitchFamily="34" charset="0"/>
                </a:rPr>
                <a:t>[E] [S]</a:t>
              </a:r>
            </a:p>
          </p:txBody>
        </p:sp>
        <p:sp>
          <p:nvSpPr>
            <p:cNvPr id="85010" name="Rectangle 15"/>
            <p:cNvSpPr>
              <a:spLocks noChangeArrowheads="1"/>
            </p:cNvSpPr>
            <p:nvPr/>
          </p:nvSpPr>
          <p:spPr bwMode="auto">
            <a:xfrm>
              <a:off x="2847" y="3301"/>
              <a:ext cx="78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dirty="0">
                  <a:latin typeface="Arial Narrow" panose="020B0606020202030204" pitchFamily="34" charset="0"/>
                </a:rPr>
                <a:t>(</a:t>
              </a:r>
              <a:r>
                <a:rPr lang="fr-FR" altLang="fr-FR" sz="3600" i="1" dirty="0">
                  <a:latin typeface="Arial Narrow" panose="020B0606020202030204" pitchFamily="34" charset="0"/>
                </a:rPr>
                <a:t>k</a:t>
              </a:r>
              <a:r>
                <a:rPr lang="fr-FR" altLang="fr-FR" sz="2000" i="1" baseline="-25000" dirty="0">
                  <a:latin typeface="Arial Narrow" panose="020B0606020202030204" pitchFamily="34" charset="0"/>
                </a:rPr>
                <a:t>-1</a:t>
              </a:r>
              <a:r>
                <a:rPr lang="fr-FR" altLang="fr-FR" sz="2400" dirty="0">
                  <a:latin typeface="Arial Narrow" panose="020B0606020202030204" pitchFamily="34" charset="0"/>
                </a:rPr>
                <a:t> + </a:t>
              </a:r>
              <a:r>
                <a:rPr lang="fr-FR" altLang="fr-FR" sz="3600" i="1" dirty="0">
                  <a:latin typeface="Arial Narrow" panose="020B0606020202030204" pitchFamily="34" charset="0"/>
                </a:rPr>
                <a:t>k</a:t>
              </a:r>
              <a:r>
                <a:rPr lang="fr-FR" altLang="fr-FR" sz="2000" i="1" baseline="-25000" dirty="0">
                  <a:latin typeface="Arial Narrow" panose="020B0606020202030204" pitchFamily="34" charset="0"/>
                </a:rPr>
                <a:t>2</a:t>
              </a:r>
              <a:r>
                <a:rPr lang="fr-FR" altLang="fr-FR" sz="2800" dirty="0">
                  <a:latin typeface="Arial Narrow" panose="020B0606020202030204" pitchFamily="34" charset="0"/>
                </a:rPr>
                <a:t>)</a:t>
              </a:r>
            </a:p>
          </p:txBody>
        </p:sp>
        <p:sp>
          <p:nvSpPr>
            <p:cNvPr id="85011" name="Line 16"/>
            <p:cNvSpPr>
              <a:spLocks noChangeShapeType="1"/>
            </p:cNvSpPr>
            <p:nvPr/>
          </p:nvSpPr>
          <p:spPr bwMode="auto">
            <a:xfrm>
              <a:off x="2742" y="3344"/>
              <a:ext cx="10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5012" name="Rectangle 17"/>
            <p:cNvSpPr>
              <a:spLocks noChangeArrowheads="1"/>
            </p:cNvSpPr>
            <p:nvPr/>
          </p:nvSpPr>
          <p:spPr bwMode="auto">
            <a:xfrm>
              <a:off x="3158" y="3625"/>
              <a:ext cx="28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i="1">
                  <a:latin typeface="Arial Narrow" panose="020B0606020202030204" pitchFamily="34" charset="0"/>
                </a:rPr>
                <a:t>k</a:t>
              </a:r>
              <a:r>
                <a:rPr lang="fr-FR" altLang="fr-FR" sz="2000" i="1" baseline="-25000">
                  <a:latin typeface="Arial Narrow" panose="020B0606020202030204" pitchFamily="34" charset="0"/>
                </a:rPr>
                <a:t>1</a:t>
              </a:r>
            </a:p>
          </p:txBody>
        </p:sp>
        <p:sp>
          <p:nvSpPr>
            <p:cNvPr id="85013" name="Line 18"/>
            <p:cNvSpPr>
              <a:spLocks noChangeShapeType="1"/>
            </p:cNvSpPr>
            <p:nvPr/>
          </p:nvSpPr>
          <p:spPr bwMode="auto">
            <a:xfrm>
              <a:off x="2834" y="3688"/>
              <a:ext cx="8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5014" name="Rectangle 19"/>
            <p:cNvSpPr>
              <a:spLocks noChangeArrowheads="1"/>
            </p:cNvSpPr>
            <p:nvPr/>
          </p:nvSpPr>
          <p:spPr bwMode="auto">
            <a:xfrm>
              <a:off x="1986" y="3000"/>
              <a:ext cx="2105" cy="999"/>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sp>
        <p:nvSpPr>
          <p:cNvPr id="30" name="Rectangle 9"/>
          <p:cNvSpPr>
            <a:spLocks noChangeArrowheads="1"/>
          </p:cNvSpPr>
          <p:nvPr/>
        </p:nvSpPr>
        <p:spPr bwMode="auto">
          <a:xfrm>
            <a:off x="4764" y="24473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32" name="Triangle isocèle 31"/>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p:cNvSpPr/>
          <p:nvPr/>
        </p:nvSpPr>
        <p:spPr>
          <a:xfrm rot="5400000">
            <a:off x="-49042" y="156886"/>
            <a:ext cx="396000" cy="18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Tree>
    <p:extLst>
      <p:ext uri="{BB962C8B-B14F-4D97-AF65-F5344CB8AC3E}">
        <p14:creationId xmlns:p14="http://schemas.microsoft.com/office/powerpoint/2010/main" val="2931491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04"/>
                                        </p:tgtEl>
                                        <p:attrNameLst>
                                          <p:attrName>style.visibility</p:attrName>
                                        </p:attrNameLst>
                                      </p:cBhvr>
                                      <p:to>
                                        <p:strVal val="visible"/>
                                      </p:to>
                                    </p:set>
                                    <p:animEffect transition="in" filter="fade">
                                      <p:cBhvr>
                                        <p:cTn id="7" dur="500"/>
                                        <p:tgtEl>
                                          <p:spTgt spid="358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03"/>
                                        </p:tgtEl>
                                        <p:attrNameLst>
                                          <p:attrName>style.visibility</p:attrName>
                                        </p:attrNameLst>
                                      </p:cBhvr>
                                      <p:to>
                                        <p:strVal val="visible"/>
                                      </p:to>
                                    </p:set>
                                    <p:animEffect transition="in" filter="fade">
                                      <p:cBhvr>
                                        <p:cTn id="12" dur="500"/>
                                        <p:tgtEl>
                                          <p:spTgt spid="358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02"/>
                                        </p:tgtEl>
                                        <p:attrNameLst>
                                          <p:attrName>style.visibility</p:attrName>
                                        </p:attrNameLst>
                                      </p:cBhvr>
                                      <p:to>
                                        <p:strVal val="visible"/>
                                      </p:to>
                                    </p:set>
                                    <p:animEffect transition="in" filter="fade">
                                      <p:cBhvr>
                                        <p:cTn id="17" dur="500"/>
                                        <p:tgtEl>
                                          <p:spTgt spid="3584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05"/>
                                        </p:tgtEl>
                                        <p:attrNameLst>
                                          <p:attrName>style.visibility</p:attrName>
                                        </p:attrNameLst>
                                      </p:cBhvr>
                                      <p:to>
                                        <p:strVal val="visible"/>
                                      </p:to>
                                    </p:set>
                                    <p:animEffect transition="in" filter="fade">
                                      <p:cBhvr>
                                        <p:cTn id="22" dur="500"/>
                                        <p:tgtEl>
                                          <p:spTgt spid="3584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423"/>
                                        </p:tgtEl>
                                        <p:attrNameLst>
                                          <p:attrName>style.visibility</p:attrName>
                                        </p:attrNameLst>
                                      </p:cBhvr>
                                      <p:to>
                                        <p:strVal val="visible"/>
                                      </p:to>
                                    </p:set>
                                    <p:animEffect transition="in" filter="fade">
                                      <p:cBhvr>
                                        <p:cTn id="27" dur="500"/>
                                        <p:tgtEl>
                                          <p:spTgt spid="3584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11"/>
                                        </p:tgtEl>
                                        <p:attrNameLst>
                                          <p:attrName>style.visibility</p:attrName>
                                        </p:attrNameLst>
                                      </p:cBhvr>
                                      <p:to>
                                        <p:strVal val="visible"/>
                                      </p:to>
                                    </p:set>
                                    <p:animEffect transition="in" filter="fade">
                                      <p:cBhvr>
                                        <p:cTn id="32" dur="500"/>
                                        <p:tgtEl>
                                          <p:spTgt spid="3584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58424"/>
                                        </p:tgtEl>
                                        <p:attrNameLst>
                                          <p:attrName>style.visibility</p:attrName>
                                        </p:attrNameLst>
                                      </p:cBhvr>
                                      <p:to>
                                        <p:strVal val="visible"/>
                                      </p:to>
                                    </p:set>
                                    <p:animEffect transition="in" filter="fade">
                                      <p:cBhvr>
                                        <p:cTn id="37" dur="500"/>
                                        <p:tgtEl>
                                          <p:spTgt spid="358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P spid="358403" grpId="0"/>
      <p:bldP spid="358404" grpId="0"/>
      <p:bldP spid="358405" grpId="0"/>
      <p:bldP spid="3584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57" name="Group 33"/>
          <p:cNvGrpSpPr>
            <a:grpSpLocks/>
          </p:cNvGrpSpPr>
          <p:nvPr/>
        </p:nvGrpSpPr>
        <p:grpSpPr bwMode="auto">
          <a:xfrm>
            <a:off x="3194050" y="4014613"/>
            <a:ext cx="2492375" cy="1312863"/>
            <a:chOff x="2012" y="2030"/>
            <a:chExt cx="1570" cy="827"/>
          </a:xfrm>
        </p:grpSpPr>
        <p:sp>
          <p:nvSpPr>
            <p:cNvPr id="86040" name="Text Box 10"/>
            <p:cNvSpPr txBox="1">
              <a:spLocks noChangeArrowheads="1"/>
            </p:cNvSpPr>
            <p:nvPr/>
          </p:nvSpPr>
          <p:spPr bwMode="auto">
            <a:xfrm>
              <a:off x="2012" y="2212"/>
              <a:ext cx="63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a:t>K</a:t>
              </a:r>
              <a:r>
                <a:rPr lang="fr-FR" altLang="fr-FR" baseline="-25000"/>
                <a:t>M</a:t>
              </a:r>
              <a:r>
                <a:rPr lang="fr-FR" altLang="fr-FR" sz="2400"/>
                <a:t> =</a:t>
              </a:r>
            </a:p>
          </p:txBody>
        </p:sp>
        <p:sp>
          <p:nvSpPr>
            <p:cNvPr id="86041" name="Rectangle 11"/>
            <p:cNvSpPr>
              <a:spLocks noChangeArrowheads="1"/>
            </p:cNvSpPr>
            <p:nvPr/>
          </p:nvSpPr>
          <p:spPr bwMode="auto">
            <a:xfrm>
              <a:off x="2615" y="2030"/>
              <a:ext cx="96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a:t>
              </a:r>
              <a:r>
                <a:rPr lang="fr-FR" altLang="fr-FR" sz="3600" i="1"/>
                <a:t>k</a:t>
              </a:r>
              <a:r>
                <a:rPr lang="fr-FR" altLang="fr-FR" sz="2000" i="1" baseline="-25000"/>
                <a:t>-1</a:t>
              </a:r>
              <a:r>
                <a:rPr lang="fr-FR" altLang="fr-FR" sz="2400"/>
                <a:t> + </a:t>
              </a:r>
              <a:r>
                <a:rPr lang="fr-FR" altLang="fr-FR" sz="3600" i="1"/>
                <a:t>k</a:t>
              </a:r>
              <a:r>
                <a:rPr lang="fr-FR" altLang="fr-FR" sz="2000" i="1" baseline="-25000"/>
                <a:t>2</a:t>
              </a:r>
              <a:r>
                <a:rPr lang="fr-FR" altLang="fr-FR" sz="2800"/>
                <a:t>)</a:t>
              </a:r>
            </a:p>
          </p:txBody>
        </p:sp>
        <p:sp>
          <p:nvSpPr>
            <p:cNvPr id="86042" name="Rectangle 12"/>
            <p:cNvSpPr>
              <a:spLocks noChangeArrowheads="1"/>
            </p:cNvSpPr>
            <p:nvPr/>
          </p:nvSpPr>
          <p:spPr bwMode="auto">
            <a:xfrm>
              <a:off x="2935" y="2450"/>
              <a:ext cx="32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i="1"/>
                <a:t>k</a:t>
              </a:r>
              <a:r>
                <a:rPr lang="fr-FR" altLang="fr-FR" sz="2000" i="1" baseline="-25000"/>
                <a:t>1</a:t>
              </a:r>
            </a:p>
          </p:txBody>
        </p:sp>
        <p:sp>
          <p:nvSpPr>
            <p:cNvPr id="86043" name="Line 13"/>
            <p:cNvSpPr>
              <a:spLocks noChangeShapeType="1"/>
            </p:cNvSpPr>
            <p:nvPr/>
          </p:nvSpPr>
          <p:spPr bwMode="auto">
            <a:xfrm>
              <a:off x="2624" y="2473"/>
              <a:ext cx="93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59438" name="Text Box 14"/>
          <p:cNvSpPr txBox="1">
            <a:spLocks noChangeArrowheads="1"/>
          </p:cNvSpPr>
          <p:nvPr/>
        </p:nvSpPr>
        <p:spPr bwMode="auto">
          <a:xfrm>
            <a:off x="171450" y="3230388"/>
            <a:ext cx="8362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a:t>On simplifie l’équation en définissant une nouvelle constante, K</a:t>
            </a:r>
            <a:r>
              <a:rPr lang="fr-FR" altLang="fr-FR" sz="2000" baseline="-25000"/>
              <a:t>M</a:t>
            </a:r>
            <a:r>
              <a:rPr lang="fr-FR" altLang="fr-FR" sz="2000"/>
              <a:t>, appelée constante de Michaelis et Menten :</a:t>
            </a:r>
          </a:p>
        </p:txBody>
      </p:sp>
      <p:sp>
        <p:nvSpPr>
          <p:cNvPr id="359439" name="Text Box 15"/>
          <p:cNvSpPr txBox="1">
            <a:spLocks noChangeArrowheads="1"/>
          </p:cNvSpPr>
          <p:nvPr/>
        </p:nvSpPr>
        <p:spPr bwMode="auto">
          <a:xfrm>
            <a:off x="171450" y="5356051"/>
            <a:ext cx="5213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t>Si on réarrange l’expression mathématique :</a:t>
            </a:r>
          </a:p>
        </p:txBody>
      </p:sp>
      <p:grpSp>
        <p:nvGrpSpPr>
          <p:cNvPr id="359440" name="Group 16"/>
          <p:cNvGrpSpPr>
            <a:grpSpLocks/>
          </p:cNvGrpSpPr>
          <p:nvPr/>
        </p:nvGrpSpPr>
        <p:grpSpPr bwMode="auto">
          <a:xfrm>
            <a:off x="3430588" y="5813251"/>
            <a:ext cx="2439987" cy="1000125"/>
            <a:chOff x="2000" y="3163"/>
            <a:chExt cx="1537" cy="630"/>
          </a:xfrm>
        </p:grpSpPr>
        <p:sp>
          <p:nvSpPr>
            <p:cNvPr id="86036" name="Text Box 17"/>
            <p:cNvSpPr txBox="1">
              <a:spLocks noChangeArrowheads="1"/>
            </p:cNvSpPr>
            <p:nvPr/>
          </p:nvSpPr>
          <p:spPr bwMode="auto">
            <a:xfrm>
              <a:off x="2000" y="3317"/>
              <a:ext cx="6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[ES] =</a:t>
              </a:r>
            </a:p>
          </p:txBody>
        </p:sp>
        <p:sp>
          <p:nvSpPr>
            <p:cNvPr id="86037" name="Rectangle 18"/>
            <p:cNvSpPr>
              <a:spLocks noChangeArrowheads="1"/>
            </p:cNvSpPr>
            <p:nvPr/>
          </p:nvSpPr>
          <p:spPr bwMode="auto">
            <a:xfrm>
              <a:off x="2831" y="3163"/>
              <a:ext cx="6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 [S]</a:t>
              </a:r>
            </a:p>
          </p:txBody>
        </p:sp>
        <p:sp>
          <p:nvSpPr>
            <p:cNvPr id="86038" name="Rectangle 19"/>
            <p:cNvSpPr>
              <a:spLocks noChangeArrowheads="1"/>
            </p:cNvSpPr>
            <p:nvPr/>
          </p:nvSpPr>
          <p:spPr bwMode="auto">
            <a:xfrm>
              <a:off x="2987" y="3428"/>
              <a:ext cx="4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a:t>K</a:t>
              </a:r>
              <a:r>
                <a:rPr lang="fr-FR" altLang="fr-FR" sz="2800" baseline="-25000"/>
                <a:t>M</a:t>
              </a:r>
              <a:endParaRPr lang="fr-FR" altLang="fr-FR" sz="4800" baseline="-25000"/>
            </a:p>
          </p:txBody>
        </p:sp>
        <p:sp>
          <p:nvSpPr>
            <p:cNvPr id="86039" name="Line 20"/>
            <p:cNvSpPr>
              <a:spLocks noChangeShapeType="1"/>
            </p:cNvSpPr>
            <p:nvPr/>
          </p:nvSpPr>
          <p:spPr bwMode="auto">
            <a:xfrm>
              <a:off x="2744" y="3464"/>
              <a:ext cx="79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59456" name="Group 32"/>
          <p:cNvGrpSpPr>
            <a:grpSpLocks/>
          </p:cNvGrpSpPr>
          <p:nvPr/>
        </p:nvGrpSpPr>
        <p:grpSpPr bwMode="auto">
          <a:xfrm>
            <a:off x="2728913" y="1660351"/>
            <a:ext cx="2741612" cy="1570037"/>
            <a:chOff x="1719" y="547"/>
            <a:chExt cx="1727" cy="989"/>
          </a:xfrm>
        </p:grpSpPr>
        <p:sp>
          <p:nvSpPr>
            <p:cNvPr id="86030" name="Text Box 25"/>
            <p:cNvSpPr txBox="1">
              <a:spLocks noChangeArrowheads="1"/>
            </p:cNvSpPr>
            <p:nvPr/>
          </p:nvSpPr>
          <p:spPr bwMode="auto">
            <a:xfrm>
              <a:off x="1719" y="701"/>
              <a:ext cx="6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[ES] =</a:t>
              </a:r>
            </a:p>
          </p:txBody>
        </p:sp>
        <p:sp>
          <p:nvSpPr>
            <p:cNvPr id="86031" name="Rectangle 26"/>
            <p:cNvSpPr>
              <a:spLocks noChangeArrowheads="1"/>
            </p:cNvSpPr>
            <p:nvPr/>
          </p:nvSpPr>
          <p:spPr bwMode="auto">
            <a:xfrm>
              <a:off x="2583" y="547"/>
              <a:ext cx="6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 [S]</a:t>
              </a:r>
            </a:p>
          </p:txBody>
        </p:sp>
        <p:sp>
          <p:nvSpPr>
            <p:cNvPr id="86032" name="Rectangle 27"/>
            <p:cNvSpPr>
              <a:spLocks noChangeArrowheads="1"/>
            </p:cNvSpPr>
            <p:nvPr/>
          </p:nvSpPr>
          <p:spPr bwMode="auto">
            <a:xfrm>
              <a:off x="2415" y="805"/>
              <a:ext cx="96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a:t>
              </a:r>
              <a:r>
                <a:rPr lang="fr-FR" altLang="fr-FR" sz="3600" i="1"/>
                <a:t>k</a:t>
              </a:r>
              <a:r>
                <a:rPr lang="fr-FR" altLang="fr-FR" sz="2000" i="1" baseline="-25000"/>
                <a:t>-1</a:t>
              </a:r>
              <a:r>
                <a:rPr lang="fr-FR" altLang="fr-FR" sz="2400"/>
                <a:t> + </a:t>
              </a:r>
              <a:r>
                <a:rPr lang="fr-FR" altLang="fr-FR" sz="3600" i="1"/>
                <a:t>k</a:t>
              </a:r>
              <a:r>
                <a:rPr lang="fr-FR" altLang="fr-FR" sz="2000" i="1" baseline="-25000"/>
                <a:t>2</a:t>
              </a:r>
              <a:r>
                <a:rPr lang="fr-FR" altLang="fr-FR" sz="2800"/>
                <a:t>)</a:t>
              </a:r>
            </a:p>
          </p:txBody>
        </p:sp>
        <p:sp>
          <p:nvSpPr>
            <p:cNvPr id="86033" name="Line 28"/>
            <p:cNvSpPr>
              <a:spLocks noChangeShapeType="1"/>
            </p:cNvSpPr>
            <p:nvPr/>
          </p:nvSpPr>
          <p:spPr bwMode="auto">
            <a:xfrm>
              <a:off x="2402" y="848"/>
              <a:ext cx="10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6034" name="Rectangle 29"/>
            <p:cNvSpPr>
              <a:spLocks noChangeArrowheads="1"/>
            </p:cNvSpPr>
            <p:nvPr/>
          </p:nvSpPr>
          <p:spPr bwMode="auto">
            <a:xfrm>
              <a:off x="2726" y="1129"/>
              <a:ext cx="32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i="1"/>
                <a:t>k</a:t>
              </a:r>
              <a:r>
                <a:rPr lang="fr-FR" altLang="fr-FR" sz="2000" i="1" baseline="-25000"/>
                <a:t>1</a:t>
              </a:r>
            </a:p>
          </p:txBody>
        </p:sp>
        <p:sp>
          <p:nvSpPr>
            <p:cNvPr id="86035" name="Line 30"/>
            <p:cNvSpPr>
              <a:spLocks noChangeShapeType="1"/>
            </p:cNvSpPr>
            <p:nvPr/>
          </p:nvSpPr>
          <p:spPr bwMode="auto">
            <a:xfrm>
              <a:off x="2402" y="1192"/>
              <a:ext cx="10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1" name="Rectangle 9"/>
          <p:cNvSpPr>
            <a:spLocks noChangeArrowheads="1"/>
          </p:cNvSpPr>
          <p:nvPr/>
        </p:nvSpPr>
        <p:spPr bwMode="auto">
          <a:xfrm>
            <a:off x="0" y="1098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33" name="Triangle isocèle 32"/>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7018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9456"/>
                                        </p:tgtEl>
                                        <p:attrNameLst>
                                          <p:attrName>style.visibility</p:attrName>
                                        </p:attrNameLst>
                                      </p:cBhvr>
                                      <p:to>
                                        <p:strVal val="visible"/>
                                      </p:to>
                                    </p:set>
                                    <p:animEffect transition="in" filter="fade">
                                      <p:cBhvr>
                                        <p:cTn id="7" dur="500"/>
                                        <p:tgtEl>
                                          <p:spTgt spid="359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9438"/>
                                        </p:tgtEl>
                                        <p:attrNameLst>
                                          <p:attrName>style.visibility</p:attrName>
                                        </p:attrNameLst>
                                      </p:cBhvr>
                                      <p:to>
                                        <p:strVal val="visible"/>
                                      </p:to>
                                    </p:set>
                                    <p:animEffect transition="in" filter="fade">
                                      <p:cBhvr>
                                        <p:cTn id="12" dur="500"/>
                                        <p:tgtEl>
                                          <p:spTgt spid="359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9457"/>
                                        </p:tgtEl>
                                        <p:attrNameLst>
                                          <p:attrName>style.visibility</p:attrName>
                                        </p:attrNameLst>
                                      </p:cBhvr>
                                      <p:to>
                                        <p:strVal val="visible"/>
                                      </p:to>
                                    </p:set>
                                    <p:animEffect transition="in" filter="fade">
                                      <p:cBhvr>
                                        <p:cTn id="17" dur="500"/>
                                        <p:tgtEl>
                                          <p:spTgt spid="3594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9439"/>
                                        </p:tgtEl>
                                        <p:attrNameLst>
                                          <p:attrName>style.visibility</p:attrName>
                                        </p:attrNameLst>
                                      </p:cBhvr>
                                      <p:to>
                                        <p:strVal val="visible"/>
                                      </p:to>
                                    </p:set>
                                    <p:animEffect transition="in" filter="fade">
                                      <p:cBhvr>
                                        <p:cTn id="22" dur="500"/>
                                        <p:tgtEl>
                                          <p:spTgt spid="359439"/>
                                        </p:tgtEl>
                                      </p:cBhvr>
                                    </p:animEffect>
                                  </p:childTnLst>
                                </p:cTn>
                              </p:par>
                              <p:par>
                                <p:cTn id="23" presetID="10" presetClass="entr" presetSubtype="0" fill="hold" nodeType="withEffect">
                                  <p:stCondLst>
                                    <p:cond delay="0"/>
                                  </p:stCondLst>
                                  <p:childTnLst>
                                    <p:set>
                                      <p:cBhvr>
                                        <p:cTn id="24" dur="1" fill="hold">
                                          <p:stCondLst>
                                            <p:cond delay="0"/>
                                          </p:stCondLst>
                                        </p:cTn>
                                        <p:tgtEl>
                                          <p:spTgt spid="359440"/>
                                        </p:tgtEl>
                                        <p:attrNameLst>
                                          <p:attrName>style.visibility</p:attrName>
                                        </p:attrNameLst>
                                      </p:cBhvr>
                                      <p:to>
                                        <p:strVal val="visible"/>
                                      </p:to>
                                    </p:set>
                                    <p:animEffect transition="in" filter="fade">
                                      <p:cBhvr>
                                        <p:cTn id="25" dur="500"/>
                                        <p:tgtEl>
                                          <p:spTgt spid="359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8" grpId="0"/>
      <p:bldP spid="3594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p:cNvSpPr txBox="1">
            <a:spLocks noChangeArrowheads="1"/>
          </p:cNvSpPr>
          <p:nvPr/>
        </p:nvSpPr>
        <p:spPr bwMode="auto">
          <a:xfrm>
            <a:off x="155575" y="2812628"/>
            <a:ext cx="88550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90000"/>
              </a:lnSpc>
              <a:spcBef>
                <a:spcPct val="0"/>
              </a:spcBef>
              <a:buFontTx/>
              <a:buNone/>
            </a:pPr>
            <a:r>
              <a:rPr lang="fr-FR" altLang="fr-FR" sz="2000" dirty="0">
                <a:latin typeface="Arial Narrow" panose="020B0606020202030204" pitchFamily="34" charset="0"/>
                <a:cs typeface="Calibri" pitchFamily="34" charset="0"/>
              </a:rPr>
              <a:t>Si l’on regarde le numérateur de cette équation, la [S] est égale (en approximation) à celle de départ ([S]</a:t>
            </a:r>
            <a:r>
              <a:rPr lang="fr-FR" altLang="fr-FR" sz="1200" dirty="0">
                <a:latin typeface="Arial Narrow" panose="020B0606020202030204" pitchFamily="34" charset="0"/>
                <a:cs typeface="Calibri" pitchFamily="34" charset="0"/>
              </a:rPr>
              <a:t>0</a:t>
            </a:r>
            <a:r>
              <a:rPr lang="fr-FR" altLang="fr-FR" sz="2000" dirty="0">
                <a:latin typeface="Arial Narrow" panose="020B0606020202030204" pitchFamily="34" charset="0"/>
                <a:cs typeface="Calibri" pitchFamily="34" charset="0"/>
              </a:rPr>
              <a:t>), puisque la concentration en substrat est très largement supérieure à celle en enzyme.</a:t>
            </a:r>
          </a:p>
        </p:txBody>
      </p:sp>
      <p:grpSp>
        <p:nvGrpSpPr>
          <p:cNvPr id="87043" name="Group 3"/>
          <p:cNvGrpSpPr>
            <a:grpSpLocks/>
          </p:cNvGrpSpPr>
          <p:nvPr/>
        </p:nvGrpSpPr>
        <p:grpSpPr bwMode="auto">
          <a:xfrm>
            <a:off x="3128963" y="1772816"/>
            <a:ext cx="1858962" cy="968375"/>
            <a:chOff x="2296" y="487"/>
            <a:chExt cx="1171" cy="610"/>
          </a:xfrm>
        </p:grpSpPr>
        <p:sp>
          <p:nvSpPr>
            <p:cNvPr id="87064" name="Text Box 4"/>
            <p:cNvSpPr txBox="1">
              <a:spLocks noChangeArrowheads="1"/>
            </p:cNvSpPr>
            <p:nvPr/>
          </p:nvSpPr>
          <p:spPr bwMode="auto">
            <a:xfrm>
              <a:off x="2296" y="610"/>
              <a:ext cx="5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[ES] =</a:t>
              </a:r>
            </a:p>
          </p:txBody>
        </p:sp>
        <p:sp>
          <p:nvSpPr>
            <p:cNvPr id="87065" name="Rectangle 5"/>
            <p:cNvSpPr>
              <a:spLocks noChangeArrowheads="1"/>
            </p:cNvSpPr>
            <p:nvPr/>
          </p:nvSpPr>
          <p:spPr bwMode="auto">
            <a:xfrm>
              <a:off x="2916" y="487"/>
              <a:ext cx="5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[E] [S]</a:t>
              </a:r>
            </a:p>
          </p:txBody>
        </p:sp>
        <p:sp>
          <p:nvSpPr>
            <p:cNvPr id="87066" name="Rectangle 6"/>
            <p:cNvSpPr>
              <a:spLocks noChangeArrowheads="1"/>
            </p:cNvSpPr>
            <p:nvPr/>
          </p:nvSpPr>
          <p:spPr bwMode="auto">
            <a:xfrm>
              <a:off x="3041" y="767"/>
              <a:ext cx="31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cs typeface="Calibri" pitchFamily="34" charset="0"/>
                </a:rPr>
                <a:t>K</a:t>
              </a:r>
              <a:r>
                <a:rPr lang="fr-FR" altLang="fr-FR" sz="2000" baseline="-25000">
                  <a:latin typeface="Arial Narrow" panose="020B0606020202030204" pitchFamily="34" charset="0"/>
                  <a:cs typeface="Calibri" pitchFamily="34" charset="0"/>
                </a:rPr>
                <a:t>M</a:t>
              </a:r>
              <a:endParaRPr lang="fr-FR" altLang="fr-FR" sz="4000" baseline="-25000">
                <a:latin typeface="Arial Narrow" panose="020B0606020202030204" pitchFamily="34" charset="0"/>
                <a:cs typeface="Calibri" pitchFamily="34" charset="0"/>
              </a:endParaRPr>
            </a:p>
          </p:txBody>
        </p:sp>
        <p:sp>
          <p:nvSpPr>
            <p:cNvPr id="87067" name="Line 7"/>
            <p:cNvSpPr>
              <a:spLocks noChangeShapeType="1"/>
            </p:cNvSpPr>
            <p:nvPr/>
          </p:nvSpPr>
          <p:spPr bwMode="auto">
            <a:xfrm flipV="1">
              <a:off x="2889" y="787"/>
              <a:ext cx="548"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360456" name="Text Box 8"/>
          <p:cNvSpPr txBox="1">
            <a:spLocks noChangeArrowheads="1"/>
          </p:cNvSpPr>
          <p:nvPr/>
        </p:nvSpPr>
        <p:spPr bwMode="auto">
          <a:xfrm>
            <a:off x="155575" y="3803650"/>
            <a:ext cx="88550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90000"/>
              </a:lnSpc>
              <a:spcBef>
                <a:spcPct val="0"/>
              </a:spcBef>
              <a:buFontTx/>
              <a:buNone/>
            </a:pPr>
            <a:r>
              <a:rPr lang="fr-FR" altLang="fr-FR" sz="2000">
                <a:latin typeface="Arial Narrow" panose="020B0606020202030204" pitchFamily="34" charset="0"/>
                <a:cs typeface="Calibri" pitchFamily="34" charset="0"/>
              </a:rPr>
              <a:t>La concentration en enzyme libre [E] est difficile à appréhender expérimentalement mais on sait qu'elle doit être égale à la concentration totale en enzyme ([E]</a:t>
            </a:r>
            <a:r>
              <a:rPr lang="fr-FR" altLang="fr-FR" sz="1400">
                <a:latin typeface="Arial Narrow" panose="020B0606020202030204" pitchFamily="34" charset="0"/>
                <a:cs typeface="Calibri" pitchFamily="34" charset="0"/>
              </a:rPr>
              <a:t>T</a:t>
            </a:r>
            <a:r>
              <a:rPr lang="fr-FR" altLang="fr-FR" sz="2000">
                <a:latin typeface="Arial Narrow" panose="020B0606020202030204" pitchFamily="34" charset="0"/>
                <a:cs typeface="Calibri" pitchFamily="34" charset="0"/>
              </a:rPr>
              <a:t>) moins la concentration en enzyme lié ([ES]).</a:t>
            </a:r>
          </a:p>
        </p:txBody>
      </p:sp>
      <p:sp>
        <p:nvSpPr>
          <p:cNvPr id="360457" name="Text Box 9"/>
          <p:cNvSpPr txBox="1">
            <a:spLocks noChangeArrowheads="1"/>
          </p:cNvSpPr>
          <p:nvPr/>
        </p:nvSpPr>
        <p:spPr bwMode="auto">
          <a:xfrm>
            <a:off x="2952750" y="4940300"/>
            <a:ext cx="2525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a:latin typeface="Arial Narrow" panose="020B0606020202030204" pitchFamily="34" charset="0"/>
                <a:cs typeface="Calibri" pitchFamily="34" charset="0"/>
              </a:rPr>
              <a:t>[E] = [E]</a:t>
            </a:r>
            <a:r>
              <a:rPr lang="fr-FR" altLang="fr-FR" sz="2000">
                <a:latin typeface="Arial Narrow" panose="020B0606020202030204" pitchFamily="34" charset="0"/>
                <a:cs typeface="Calibri" pitchFamily="34" charset="0"/>
              </a:rPr>
              <a:t>T</a:t>
            </a:r>
            <a:r>
              <a:rPr lang="fr-FR" altLang="fr-FR">
                <a:latin typeface="Arial Narrow" panose="020B0606020202030204" pitchFamily="34" charset="0"/>
                <a:cs typeface="Calibri" pitchFamily="34" charset="0"/>
              </a:rPr>
              <a:t> – [ES]</a:t>
            </a:r>
          </a:p>
        </p:txBody>
      </p:sp>
      <p:grpSp>
        <p:nvGrpSpPr>
          <p:cNvPr id="360458" name="Group 10"/>
          <p:cNvGrpSpPr>
            <a:grpSpLocks/>
          </p:cNvGrpSpPr>
          <p:nvPr/>
        </p:nvGrpSpPr>
        <p:grpSpPr bwMode="auto">
          <a:xfrm>
            <a:off x="838200" y="5532438"/>
            <a:ext cx="1862138" cy="982662"/>
            <a:chOff x="584" y="3439"/>
            <a:chExt cx="1173" cy="619"/>
          </a:xfrm>
        </p:grpSpPr>
        <p:sp>
          <p:nvSpPr>
            <p:cNvPr id="87060" name="Text Box 11"/>
            <p:cNvSpPr txBox="1">
              <a:spLocks noChangeArrowheads="1"/>
            </p:cNvSpPr>
            <p:nvPr/>
          </p:nvSpPr>
          <p:spPr bwMode="auto">
            <a:xfrm>
              <a:off x="584" y="3585"/>
              <a:ext cx="5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[ES] =</a:t>
              </a:r>
            </a:p>
          </p:txBody>
        </p:sp>
        <p:sp>
          <p:nvSpPr>
            <p:cNvPr id="87061" name="Rectangle 12"/>
            <p:cNvSpPr>
              <a:spLocks noChangeArrowheads="1"/>
            </p:cNvSpPr>
            <p:nvPr/>
          </p:nvSpPr>
          <p:spPr bwMode="auto">
            <a:xfrm>
              <a:off x="1160" y="3439"/>
              <a:ext cx="5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[E] [S]</a:t>
              </a:r>
            </a:p>
          </p:txBody>
        </p:sp>
        <p:sp>
          <p:nvSpPr>
            <p:cNvPr id="87062" name="Rectangle 13"/>
            <p:cNvSpPr>
              <a:spLocks noChangeArrowheads="1"/>
            </p:cNvSpPr>
            <p:nvPr/>
          </p:nvSpPr>
          <p:spPr bwMode="auto">
            <a:xfrm>
              <a:off x="1323" y="3767"/>
              <a:ext cx="28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K</a:t>
              </a:r>
              <a:r>
                <a:rPr lang="fr-FR" altLang="fr-FR" sz="1800" baseline="-25000">
                  <a:latin typeface="Arial Narrow" panose="020B0606020202030204" pitchFamily="34" charset="0"/>
                  <a:cs typeface="Calibri" pitchFamily="34" charset="0"/>
                </a:rPr>
                <a:t>M</a:t>
              </a:r>
              <a:endParaRPr lang="fr-FR" altLang="fr-FR" sz="3600" baseline="-25000">
                <a:latin typeface="Arial Narrow" panose="020B0606020202030204" pitchFamily="34" charset="0"/>
                <a:cs typeface="Calibri" pitchFamily="34" charset="0"/>
              </a:endParaRPr>
            </a:p>
          </p:txBody>
        </p:sp>
        <p:sp>
          <p:nvSpPr>
            <p:cNvPr id="87063" name="Line 14"/>
            <p:cNvSpPr>
              <a:spLocks noChangeShapeType="1"/>
            </p:cNvSpPr>
            <p:nvPr/>
          </p:nvSpPr>
          <p:spPr bwMode="auto">
            <a:xfrm flipV="1">
              <a:off x="1133" y="3738"/>
              <a:ext cx="624"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360463" name="Text Box 15"/>
          <p:cNvSpPr txBox="1">
            <a:spLocks noChangeArrowheads="1"/>
          </p:cNvSpPr>
          <p:nvPr/>
        </p:nvSpPr>
        <p:spPr bwMode="auto">
          <a:xfrm>
            <a:off x="3641725" y="5840413"/>
            <a:ext cx="86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cs typeface="Calibri" pitchFamily="34" charset="0"/>
              </a:rPr>
              <a:t>devient</a:t>
            </a:r>
          </a:p>
        </p:txBody>
      </p:sp>
      <p:grpSp>
        <p:nvGrpSpPr>
          <p:cNvPr id="360464" name="Group 16"/>
          <p:cNvGrpSpPr>
            <a:grpSpLocks/>
          </p:cNvGrpSpPr>
          <p:nvPr/>
        </p:nvGrpSpPr>
        <p:grpSpPr bwMode="auto">
          <a:xfrm>
            <a:off x="5399088" y="5534025"/>
            <a:ext cx="3371850" cy="981075"/>
            <a:chOff x="3636" y="3440"/>
            <a:chExt cx="2124" cy="618"/>
          </a:xfrm>
        </p:grpSpPr>
        <p:sp>
          <p:nvSpPr>
            <p:cNvPr id="87056" name="Text Box 17"/>
            <p:cNvSpPr txBox="1">
              <a:spLocks noChangeArrowheads="1"/>
            </p:cNvSpPr>
            <p:nvPr/>
          </p:nvSpPr>
          <p:spPr bwMode="auto">
            <a:xfrm>
              <a:off x="3636" y="3585"/>
              <a:ext cx="5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[ES] =</a:t>
              </a:r>
            </a:p>
          </p:txBody>
        </p:sp>
        <p:sp>
          <p:nvSpPr>
            <p:cNvPr id="87057" name="Rectangle 18"/>
            <p:cNvSpPr>
              <a:spLocks noChangeArrowheads="1"/>
            </p:cNvSpPr>
            <p:nvPr/>
          </p:nvSpPr>
          <p:spPr bwMode="auto">
            <a:xfrm>
              <a:off x="4119" y="3440"/>
              <a:ext cx="16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([E]</a:t>
              </a:r>
              <a:r>
                <a:rPr lang="fr-FR" altLang="fr-FR" sz="1600">
                  <a:latin typeface="Arial Narrow" panose="020B0606020202030204" pitchFamily="34" charset="0"/>
                  <a:cs typeface="Calibri" pitchFamily="34" charset="0"/>
                </a:rPr>
                <a:t>T</a:t>
              </a:r>
              <a:r>
                <a:rPr lang="fr-FR" altLang="fr-FR" sz="2400">
                  <a:latin typeface="Arial Narrow" panose="020B0606020202030204" pitchFamily="34" charset="0"/>
                  <a:cs typeface="Calibri" pitchFamily="34" charset="0"/>
                </a:rPr>
                <a:t> – [ES]) [S]</a:t>
              </a:r>
            </a:p>
          </p:txBody>
        </p:sp>
        <p:sp>
          <p:nvSpPr>
            <p:cNvPr id="87058" name="Rectangle 19"/>
            <p:cNvSpPr>
              <a:spLocks noChangeArrowheads="1"/>
            </p:cNvSpPr>
            <p:nvPr/>
          </p:nvSpPr>
          <p:spPr bwMode="auto">
            <a:xfrm>
              <a:off x="4527" y="3767"/>
              <a:ext cx="28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cs typeface="Calibri" pitchFamily="34" charset="0"/>
                </a:rPr>
                <a:t>K</a:t>
              </a:r>
              <a:r>
                <a:rPr lang="fr-FR" altLang="fr-FR" sz="1800" baseline="-25000">
                  <a:latin typeface="Arial Narrow" panose="020B0606020202030204" pitchFamily="34" charset="0"/>
                  <a:cs typeface="Calibri" pitchFamily="34" charset="0"/>
                </a:rPr>
                <a:t>M</a:t>
              </a:r>
              <a:endParaRPr lang="fr-FR" altLang="fr-FR" sz="3600" baseline="-25000">
                <a:latin typeface="Arial Narrow" panose="020B0606020202030204" pitchFamily="34" charset="0"/>
                <a:cs typeface="Calibri" pitchFamily="34" charset="0"/>
              </a:endParaRPr>
            </a:p>
          </p:txBody>
        </p:sp>
        <p:sp>
          <p:nvSpPr>
            <p:cNvPr id="87059" name="Line 20"/>
            <p:cNvSpPr>
              <a:spLocks noChangeShapeType="1"/>
            </p:cNvSpPr>
            <p:nvPr/>
          </p:nvSpPr>
          <p:spPr bwMode="auto">
            <a:xfrm>
              <a:off x="4192" y="3740"/>
              <a:ext cx="11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31" name="Rectangle 9"/>
          <p:cNvSpPr>
            <a:spLocks noChangeArrowheads="1"/>
          </p:cNvSpPr>
          <p:nvPr/>
        </p:nvSpPr>
        <p:spPr bwMode="auto">
          <a:xfrm>
            <a:off x="11112" y="10679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33" name="Triangle isocèle 32"/>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905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fade">
                                      <p:cBhvr>
                                        <p:cTn id="7" dur="500"/>
                                        <p:tgtEl>
                                          <p:spTgt spid="360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0456"/>
                                        </p:tgtEl>
                                        <p:attrNameLst>
                                          <p:attrName>style.visibility</p:attrName>
                                        </p:attrNameLst>
                                      </p:cBhvr>
                                      <p:to>
                                        <p:strVal val="visible"/>
                                      </p:to>
                                    </p:set>
                                    <p:animEffect transition="in" filter="fade">
                                      <p:cBhvr>
                                        <p:cTn id="12" dur="500"/>
                                        <p:tgtEl>
                                          <p:spTgt spid="3604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0457"/>
                                        </p:tgtEl>
                                        <p:attrNameLst>
                                          <p:attrName>style.visibility</p:attrName>
                                        </p:attrNameLst>
                                      </p:cBhvr>
                                      <p:to>
                                        <p:strVal val="visible"/>
                                      </p:to>
                                    </p:set>
                                    <p:animEffect transition="in" filter="fade">
                                      <p:cBhvr>
                                        <p:cTn id="17" dur="500"/>
                                        <p:tgtEl>
                                          <p:spTgt spid="3604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0458"/>
                                        </p:tgtEl>
                                        <p:attrNameLst>
                                          <p:attrName>style.visibility</p:attrName>
                                        </p:attrNameLst>
                                      </p:cBhvr>
                                      <p:to>
                                        <p:strVal val="visible"/>
                                      </p:to>
                                    </p:set>
                                    <p:animEffect transition="in" filter="fade">
                                      <p:cBhvr>
                                        <p:cTn id="22" dur="500"/>
                                        <p:tgtEl>
                                          <p:spTgt spid="360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0463"/>
                                        </p:tgtEl>
                                        <p:attrNameLst>
                                          <p:attrName>style.visibility</p:attrName>
                                        </p:attrNameLst>
                                      </p:cBhvr>
                                      <p:to>
                                        <p:strVal val="visible"/>
                                      </p:to>
                                    </p:set>
                                    <p:animEffect transition="in" filter="fade">
                                      <p:cBhvr>
                                        <p:cTn id="27" dur="500"/>
                                        <p:tgtEl>
                                          <p:spTgt spid="360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60464"/>
                                        </p:tgtEl>
                                        <p:attrNameLst>
                                          <p:attrName>style.visibility</p:attrName>
                                        </p:attrNameLst>
                                      </p:cBhvr>
                                      <p:to>
                                        <p:strVal val="visible"/>
                                      </p:to>
                                    </p:set>
                                    <p:animEffect transition="in" filter="fade">
                                      <p:cBhvr>
                                        <p:cTn id="32" dur="500"/>
                                        <p:tgtEl>
                                          <p:spTgt spid="360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p:bldP spid="360456" grpId="0"/>
      <p:bldP spid="360457" grpId="0"/>
      <p:bldP spid="36046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474" name="Group 2"/>
          <p:cNvGrpSpPr>
            <a:grpSpLocks/>
          </p:cNvGrpSpPr>
          <p:nvPr/>
        </p:nvGrpSpPr>
        <p:grpSpPr bwMode="auto">
          <a:xfrm>
            <a:off x="3032125" y="1915708"/>
            <a:ext cx="3627438" cy="992188"/>
            <a:chOff x="1910" y="524"/>
            <a:chExt cx="2285" cy="625"/>
          </a:xfrm>
        </p:grpSpPr>
        <p:sp>
          <p:nvSpPr>
            <p:cNvPr id="88108" name="Text Box 3"/>
            <p:cNvSpPr txBox="1">
              <a:spLocks noChangeArrowheads="1"/>
            </p:cNvSpPr>
            <p:nvPr/>
          </p:nvSpPr>
          <p:spPr bwMode="auto">
            <a:xfrm>
              <a:off x="1910" y="677"/>
              <a:ext cx="5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a:t>
              </a:r>
            </a:p>
          </p:txBody>
        </p:sp>
        <p:sp>
          <p:nvSpPr>
            <p:cNvPr id="88109" name="Rectangle 4"/>
            <p:cNvSpPr>
              <a:spLocks noChangeArrowheads="1"/>
            </p:cNvSpPr>
            <p:nvPr/>
          </p:nvSpPr>
          <p:spPr bwMode="auto">
            <a:xfrm>
              <a:off x="2538" y="524"/>
              <a:ext cx="16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dirty="0">
                  <a:latin typeface="Arial Narrow" panose="020B0606020202030204" pitchFamily="34" charset="0"/>
                </a:rPr>
                <a:t>([E]</a:t>
              </a:r>
              <a:r>
                <a:rPr lang="fr-FR" altLang="fr-FR" sz="1600" dirty="0">
                  <a:latin typeface="Arial Narrow" panose="020B0606020202030204" pitchFamily="34" charset="0"/>
                </a:rPr>
                <a:t>T</a:t>
              </a:r>
              <a:r>
                <a:rPr lang="fr-FR" altLang="fr-FR" sz="2400" dirty="0">
                  <a:latin typeface="Arial Narrow" panose="020B0606020202030204" pitchFamily="34" charset="0"/>
                </a:rPr>
                <a:t> – [ES]) [S]</a:t>
              </a:r>
            </a:p>
          </p:txBody>
        </p:sp>
        <p:sp>
          <p:nvSpPr>
            <p:cNvPr id="88110" name="Rectangle 5"/>
            <p:cNvSpPr>
              <a:spLocks noChangeArrowheads="1"/>
            </p:cNvSpPr>
            <p:nvPr/>
          </p:nvSpPr>
          <p:spPr bwMode="auto">
            <a:xfrm>
              <a:off x="3183" y="819"/>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88111" name="Line 6"/>
            <p:cNvSpPr>
              <a:spLocks noChangeShapeType="1"/>
            </p:cNvSpPr>
            <p:nvPr/>
          </p:nvSpPr>
          <p:spPr bwMode="auto">
            <a:xfrm>
              <a:off x="2598" y="824"/>
              <a:ext cx="15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361479" name="Text Box 7"/>
          <p:cNvSpPr txBox="1">
            <a:spLocks noChangeArrowheads="1"/>
          </p:cNvSpPr>
          <p:nvPr/>
        </p:nvSpPr>
        <p:spPr bwMode="auto">
          <a:xfrm>
            <a:off x="171450" y="2174471"/>
            <a:ext cx="2002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Si on développe</a:t>
            </a:r>
          </a:p>
        </p:txBody>
      </p:sp>
      <p:sp>
        <p:nvSpPr>
          <p:cNvPr id="361480" name="Text Box 8"/>
          <p:cNvSpPr txBox="1">
            <a:spLocks noChangeArrowheads="1"/>
          </p:cNvSpPr>
          <p:nvPr/>
        </p:nvSpPr>
        <p:spPr bwMode="auto">
          <a:xfrm>
            <a:off x="193675" y="3165071"/>
            <a:ext cx="153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cela devient</a:t>
            </a:r>
          </a:p>
        </p:txBody>
      </p:sp>
      <p:grpSp>
        <p:nvGrpSpPr>
          <p:cNvPr id="361481" name="Group 9"/>
          <p:cNvGrpSpPr>
            <a:grpSpLocks/>
          </p:cNvGrpSpPr>
          <p:nvPr/>
        </p:nvGrpSpPr>
        <p:grpSpPr bwMode="auto">
          <a:xfrm>
            <a:off x="2994025" y="2906309"/>
            <a:ext cx="4105275" cy="992188"/>
            <a:chOff x="1886" y="1076"/>
            <a:chExt cx="2586" cy="625"/>
          </a:xfrm>
        </p:grpSpPr>
        <p:sp>
          <p:nvSpPr>
            <p:cNvPr id="88104" name="Text Box 10"/>
            <p:cNvSpPr txBox="1">
              <a:spLocks noChangeArrowheads="1"/>
            </p:cNvSpPr>
            <p:nvPr/>
          </p:nvSpPr>
          <p:spPr bwMode="auto">
            <a:xfrm>
              <a:off x="1886" y="1229"/>
              <a:ext cx="5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a:t>
              </a:r>
            </a:p>
          </p:txBody>
        </p:sp>
        <p:sp>
          <p:nvSpPr>
            <p:cNvPr id="88105" name="Rectangle 11"/>
            <p:cNvSpPr>
              <a:spLocks noChangeArrowheads="1"/>
            </p:cNvSpPr>
            <p:nvPr/>
          </p:nvSpPr>
          <p:spPr bwMode="auto">
            <a:xfrm>
              <a:off x="2501" y="1076"/>
              <a:ext cx="19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dirty="0">
                  <a:latin typeface="Arial Narrow" panose="020B0606020202030204" pitchFamily="34" charset="0"/>
                </a:rPr>
                <a:t>[E]</a:t>
              </a:r>
              <a:r>
                <a:rPr lang="fr-FR" altLang="fr-FR" sz="1600" dirty="0">
                  <a:latin typeface="Arial Narrow" panose="020B0606020202030204" pitchFamily="34" charset="0"/>
                </a:rPr>
                <a:t>T </a:t>
              </a:r>
              <a:r>
                <a:rPr lang="fr-FR" altLang="fr-FR" sz="2400" dirty="0">
                  <a:latin typeface="Arial Narrow" panose="020B0606020202030204" pitchFamily="34" charset="0"/>
                </a:rPr>
                <a:t>[S] – [ES] [S]</a:t>
              </a:r>
            </a:p>
          </p:txBody>
        </p:sp>
        <p:sp>
          <p:nvSpPr>
            <p:cNvPr id="88106" name="Rectangle 12"/>
            <p:cNvSpPr>
              <a:spLocks noChangeArrowheads="1"/>
            </p:cNvSpPr>
            <p:nvPr/>
          </p:nvSpPr>
          <p:spPr bwMode="auto">
            <a:xfrm>
              <a:off x="3320" y="1371"/>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88107" name="Line 13"/>
            <p:cNvSpPr>
              <a:spLocks noChangeShapeType="1"/>
            </p:cNvSpPr>
            <p:nvPr/>
          </p:nvSpPr>
          <p:spPr bwMode="auto">
            <a:xfrm>
              <a:off x="2580" y="1376"/>
              <a:ext cx="17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361517" name="Group 45"/>
          <p:cNvGrpSpPr>
            <a:grpSpLocks/>
          </p:cNvGrpSpPr>
          <p:nvPr/>
        </p:nvGrpSpPr>
        <p:grpSpPr bwMode="auto">
          <a:xfrm>
            <a:off x="2809875" y="3915959"/>
            <a:ext cx="4373563" cy="992188"/>
            <a:chOff x="1770" y="1712"/>
            <a:chExt cx="2755" cy="625"/>
          </a:xfrm>
        </p:grpSpPr>
        <p:sp>
          <p:nvSpPr>
            <p:cNvPr id="88097" name="Text Box 15"/>
            <p:cNvSpPr txBox="1">
              <a:spLocks noChangeArrowheads="1"/>
            </p:cNvSpPr>
            <p:nvPr/>
          </p:nvSpPr>
          <p:spPr bwMode="auto">
            <a:xfrm>
              <a:off x="1770" y="1865"/>
              <a:ext cx="17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                         =</a:t>
              </a:r>
            </a:p>
          </p:txBody>
        </p:sp>
        <p:sp>
          <p:nvSpPr>
            <p:cNvPr id="88098" name="Rectangle 16"/>
            <p:cNvSpPr>
              <a:spLocks noChangeArrowheads="1"/>
            </p:cNvSpPr>
            <p:nvPr/>
          </p:nvSpPr>
          <p:spPr bwMode="auto">
            <a:xfrm>
              <a:off x="3624" y="1712"/>
              <a:ext cx="9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dirty="0">
                  <a:latin typeface="Arial Narrow" panose="020B0606020202030204" pitchFamily="34" charset="0"/>
                </a:rPr>
                <a:t>[E]</a:t>
              </a:r>
              <a:r>
                <a:rPr lang="fr-FR" altLang="fr-FR" sz="1600" dirty="0">
                  <a:latin typeface="Arial Narrow" panose="020B0606020202030204" pitchFamily="34" charset="0"/>
                </a:rPr>
                <a:t>T </a:t>
              </a:r>
              <a:r>
                <a:rPr lang="fr-FR" altLang="fr-FR" sz="2400" dirty="0">
                  <a:latin typeface="Arial Narrow" panose="020B0606020202030204" pitchFamily="34" charset="0"/>
                </a:rPr>
                <a:t>[S]</a:t>
              </a:r>
            </a:p>
          </p:txBody>
        </p:sp>
        <p:sp>
          <p:nvSpPr>
            <p:cNvPr id="88099" name="Rectangle 17"/>
            <p:cNvSpPr>
              <a:spLocks noChangeArrowheads="1"/>
            </p:cNvSpPr>
            <p:nvPr/>
          </p:nvSpPr>
          <p:spPr bwMode="auto">
            <a:xfrm>
              <a:off x="3891" y="2007"/>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88100" name="Line 18"/>
            <p:cNvSpPr>
              <a:spLocks noChangeShapeType="1"/>
            </p:cNvSpPr>
            <p:nvPr/>
          </p:nvSpPr>
          <p:spPr bwMode="auto">
            <a:xfrm>
              <a:off x="3734" y="2012"/>
              <a:ext cx="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8101" name="Rectangle 19"/>
            <p:cNvSpPr>
              <a:spLocks noChangeArrowheads="1"/>
            </p:cNvSpPr>
            <p:nvPr/>
          </p:nvSpPr>
          <p:spPr bwMode="auto">
            <a:xfrm>
              <a:off x="2510" y="1715"/>
              <a:ext cx="6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dirty="0">
                  <a:latin typeface="Arial Narrow" panose="020B0606020202030204" pitchFamily="34" charset="0"/>
                </a:rPr>
                <a:t>[ES] [S]</a:t>
              </a:r>
            </a:p>
          </p:txBody>
        </p:sp>
        <p:sp>
          <p:nvSpPr>
            <p:cNvPr id="88102" name="Rectangle 20"/>
            <p:cNvSpPr>
              <a:spLocks noChangeArrowheads="1"/>
            </p:cNvSpPr>
            <p:nvPr/>
          </p:nvSpPr>
          <p:spPr bwMode="auto">
            <a:xfrm>
              <a:off x="2699" y="2007"/>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dirty="0">
                  <a:latin typeface="Arial Narrow" panose="020B0606020202030204" pitchFamily="34" charset="0"/>
                </a:rPr>
                <a:t>K</a:t>
              </a:r>
              <a:r>
                <a:rPr lang="fr-FR" altLang="fr-FR" sz="2400" baseline="-25000" dirty="0">
                  <a:latin typeface="Arial Narrow" panose="020B0606020202030204" pitchFamily="34" charset="0"/>
                </a:rPr>
                <a:t>M</a:t>
              </a:r>
              <a:endParaRPr lang="fr-FR" altLang="fr-FR" sz="4400" baseline="-25000" dirty="0">
                <a:latin typeface="Arial Narrow" panose="020B0606020202030204" pitchFamily="34" charset="0"/>
              </a:endParaRPr>
            </a:p>
          </p:txBody>
        </p:sp>
        <p:sp>
          <p:nvSpPr>
            <p:cNvPr id="88103" name="Line 21"/>
            <p:cNvSpPr>
              <a:spLocks noChangeShapeType="1"/>
            </p:cNvSpPr>
            <p:nvPr/>
          </p:nvSpPr>
          <p:spPr bwMode="auto">
            <a:xfrm>
              <a:off x="2443" y="2012"/>
              <a:ext cx="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361494" name="Group 22"/>
          <p:cNvGrpSpPr>
            <a:grpSpLocks/>
          </p:cNvGrpSpPr>
          <p:nvPr/>
        </p:nvGrpSpPr>
        <p:grpSpPr bwMode="auto">
          <a:xfrm>
            <a:off x="5053013" y="4853153"/>
            <a:ext cx="3467100" cy="1911349"/>
            <a:chOff x="1777" y="3083"/>
            <a:chExt cx="2184" cy="1204"/>
          </a:xfrm>
        </p:grpSpPr>
        <p:sp>
          <p:nvSpPr>
            <p:cNvPr id="88087" name="Text Box 23"/>
            <p:cNvSpPr txBox="1">
              <a:spLocks noChangeArrowheads="1"/>
            </p:cNvSpPr>
            <p:nvPr/>
          </p:nvSpPr>
          <p:spPr bwMode="auto">
            <a:xfrm>
              <a:off x="1777" y="3518"/>
              <a:ext cx="5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a:t>
              </a:r>
            </a:p>
          </p:txBody>
        </p:sp>
        <p:sp>
          <p:nvSpPr>
            <p:cNvPr id="88088" name="Rectangle 24"/>
            <p:cNvSpPr>
              <a:spLocks noChangeArrowheads="1"/>
            </p:cNvSpPr>
            <p:nvPr/>
          </p:nvSpPr>
          <p:spPr bwMode="auto">
            <a:xfrm>
              <a:off x="3292" y="3083"/>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a:latin typeface="Arial Narrow" panose="020B0606020202030204" pitchFamily="34" charset="0"/>
                </a:rPr>
                <a:t>[S]</a:t>
              </a:r>
            </a:p>
          </p:txBody>
        </p:sp>
        <p:sp>
          <p:nvSpPr>
            <p:cNvPr id="88089" name="Rectangle 25"/>
            <p:cNvSpPr>
              <a:spLocks noChangeArrowheads="1"/>
            </p:cNvSpPr>
            <p:nvPr/>
          </p:nvSpPr>
          <p:spPr bwMode="auto">
            <a:xfrm>
              <a:off x="3284" y="3375"/>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88090" name="Line 26"/>
            <p:cNvSpPr>
              <a:spLocks noChangeShapeType="1"/>
            </p:cNvSpPr>
            <p:nvPr/>
          </p:nvSpPr>
          <p:spPr bwMode="auto">
            <a:xfrm>
              <a:off x="3278" y="3380"/>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8091" name="Rectangle 27"/>
            <p:cNvSpPr>
              <a:spLocks noChangeArrowheads="1"/>
            </p:cNvSpPr>
            <p:nvPr/>
          </p:nvSpPr>
          <p:spPr bwMode="auto">
            <a:xfrm>
              <a:off x="2449" y="3518"/>
              <a:ext cx="3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a:t>
              </a:r>
              <a:r>
                <a:rPr lang="fr-FR" altLang="fr-FR" sz="1600">
                  <a:latin typeface="Arial Narrow" panose="020B0606020202030204" pitchFamily="34" charset="0"/>
                </a:rPr>
                <a:t>T</a:t>
              </a:r>
            </a:p>
          </p:txBody>
        </p:sp>
        <p:sp>
          <p:nvSpPr>
            <p:cNvPr id="88092" name="Rectangle 28"/>
            <p:cNvSpPr>
              <a:spLocks noChangeArrowheads="1"/>
            </p:cNvSpPr>
            <p:nvPr/>
          </p:nvSpPr>
          <p:spPr bwMode="auto">
            <a:xfrm>
              <a:off x="3038" y="3827"/>
              <a:ext cx="3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 1 +</a:t>
              </a:r>
            </a:p>
          </p:txBody>
        </p:sp>
        <p:sp>
          <p:nvSpPr>
            <p:cNvPr id="88093" name="Rectangle 29"/>
            <p:cNvSpPr>
              <a:spLocks noChangeArrowheads="1"/>
            </p:cNvSpPr>
            <p:nvPr/>
          </p:nvSpPr>
          <p:spPr bwMode="auto">
            <a:xfrm>
              <a:off x="3574" y="3665"/>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a:latin typeface="Arial Narrow" panose="020B0606020202030204" pitchFamily="34" charset="0"/>
                </a:rPr>
                <a:t>[S]</a:t>
              </a:r>
            </a:p>
          </p:txBody>
        </p:sp>
        <p:sp>
          <p:nvSpPr>
            <p:cNvPr id="88094" name="Rectangle 30"/>
            <p:cNvSpPr>
              <a:spLocks noChangeArrowheads="1"/>
            </p:cNvSpPr>
            <p:nvPr/>
          </p:nvSpPr>
          <p:spPr bwMode="auto">
            <a:xfrm>
              <a:off x="3566" y="3957"/>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88095" name="Line 31"/>
            <p:cNvSpPr>
              <a:spLocks noChangeShapeType="1"/>
            </p:cNvSpPr>
            <p:nvPr/>
          </p:nvSpPr>
          <p:spPr bwMode="auto">
            <a:xfrm>
              <a:off x="3560" y="3962"/>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88096" name="Line 32"/>
            <p:cNvSpPr>
              <a:spLocks noChangeShapeType="1"/>
            </p:cNvSpPr>
            <p:nvPr/>
          </p:nvSpPr>
          <p:spPr bwMode="auto">
            <a:xfrm>
              <a:off x="2941" y="3684"/>
              <a:ext cx="10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361516" name="Group 44"/>
          <p:cNvGrpSpPr>
            <a:grpSpLocks/>
          </p:cNvGrpSpPr>
          <p:nvPr/>
        </p:nvGrpSpPr>
        <p:grpSpPr bwMode="auto">
          <a:xfrm>
            <a:off x="179512" y="5389140"/>
            <a:ext cx="3689350" cy="992188"/>
            <a:chOff x="1686" y="2396"/>
            <a:chExt cx="2324" cy="625"/>
          </a:xfrm>
        </p:grpSpPr>
        <p:sp>
          <p:nvSpPr>
            <p:cNvPr id="88080" name="Text Box 34"/>
            <p:cNvSpPr txBox="1">
              <a:spLocks noChangeArrowheads="1"/>
            </p:cNvSpPr>
            <p:nvPr/>
          </p:nvSpPr>
          <p:spPr bwMode="auto">
            <a:xfrm>
              <a:off x="1686" y="2549"/>
              <a:ext cx="14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[ES] ( 1 +         )  =</a:t>
              </a:r>
            </a:p>
          </p:txBody>
        </p:sp>
        <p:sp>
          <p:nvSpPr>
            <p:cNvPr id="88081" name="Rectangle 35"/>
            <p:cNvSpPr>
              <a:spLocks noChangeArrowheads="1"/>
            </p:cNvSpPr>
            <p:nvPr/>
          </p:nvSpPr>
          <p:spPr bwMode="auto">
            <a:xfrm>
              <a:off x="3152" y="2396"/>
              <a:ext cx="8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dirty="0">
                  <a:latin typeface="Arial Narrow" panose="020B0606020202030204" pitchFamily="34" charset="0"/>
                </a:rPr>
                <a:t>[E]</a:t>
              </a:r>
              <a:r>
                <a:rPr lang="fr-FR" altLang="fr-FR" sz="1600" dirty="0">
                  <a:latin typeface="Arial Narrow" panose="020B0606020202030204" pitchFamily="34" charset="0"/>
                </a:rPr>
                <a:t>T </a:t>
              </a:r>
              <a:r>
                <a:rPr lang="fr-FR" altLang="fr-FR" sz="2400" dirty="0">
                  <a:latin typeface="Arial Narrow" panose="020B0606020202030204" pitchFamily="34" charset="0"/>
                </a:rPr>
                <a:t>[S]</a:t>
              </a:r>
            </a:p>
          </p:txBody>
        </p:sp>
        <p:sp>
          <p:nvSpPr>
            <p:cNvPr id="88082" name="Rectangle 36"/>
            <p:cNvSpPr>
              <a:spLocks noChangeArrowheads="1"/>
            </p:cNvSpPr>
            <p:nvPr/>
          </p:nvSpPr>
          <p:spPr bwMode="auto">
            <a:xfrm>
              <a:off x="3398" y="2691"/>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800" dirty="0">
                  <a:latin typeface="Arial Narrow" panose="020B0606020202030204" pitchFamily="34" charset="0"/>
                </a:rPr>
                <a:t>K</a:t>
              </a:r>
              <a:r>
                <a:rPr lang="fr-FR" altLang="fr-FR" sz="2400" baseline="-25000" dirty="0">
                  <a:latin typeface="Arial Narrow" panose="020B0606020202030204" pitchFamily="34" charset="0"/>
                </a:rPr>
                <a:t>M</a:t>
              </a:r>
              <a:endParaRPr lang="fr-FR" altLang="fr-FR" sz="4400" baseline="-25000" dirty="0">
                <a:latin typeface="Arial Narrow" panose="020B0606020202030204" pitchFamily="34" charset="0"/>
              </a:endParaRPr>
            </a:p>
          </p:txBody>
        </p:sp>
        <p:sp>
          <p:nvSpPr>
            <p:cNvPr id="88083" name="Line 37"/>
            <p:cNvSpPr>
              <a:spLocks noChangeShapeType="1"/>
            </p:cNvSpPr>
            <p:nvPr/>
          </p:nvSpPr>
          <p:spPr bwMode="auto">
            <a:xfrm>
              <a:off x="3241" y="2696"/>
              <a:ext cx="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a:latin typeface="Arial Narrow" panose="020B0606020202030204" pitchFamily="34" charset="0"/>
              </a:endParaRPr>
            </a:p>
          </p:txBody>
        </p:sp>
        <p:sp>
          <p:nvSpPr>
            <p:cNvPr id="88084" name="Rectangle 38"/>
            <p:cNvSpPr>
              <a:spLocks noChangeArrowheads="1"/>
            </p:cNvSpPr>
            <p:nvPr/>
          </p:nvSpPr>
          <p:spPr bwMode="auto">
            <a:xfrm>
              <a:off x="2447" y="2399"/>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a:latin typeface="Arial Narrow" panose="020B0606020202030204" pitchFamily="34" charset="0"/>
                </a:rPr>
                <a:t>[S]</a:t>
              </a:r>
            </a:p>
          </p:txBody>
        </p:sp>
        <p:sp>
          <p:nvSpPr>
            <p:cNvPr id="88085" name="Rectangle 39"/>
            <p:cNvSpPr>
              <a:spLocks noChangeArrowheads="1"/>
            </p:cNvSpPr>
            <p:nvPr/>
          </p:nvSpPr>
          <p:spPr bwMode="auto">
            <a:xfrm>
              <a:off x="2439" y="2691"/>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88086" name="Line 40"/>
            <p:cNvSpPr>
              <a:spLocks noChangeShapeType="1"/>
            </p:cNvSpPr>
            <p:nvPr/>
          </p:nvSpPr>
          <p:spPr bwMode="auto">
            <a:xfrm>
              <a:off x="2433" y="2696"/>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51" name="Rectangle 9"/>
          <p:cNvSpPr>
            <a:spLocks noChangeArrowheads="1"/>
          </p:cNvSpPr>
          <p:nvPr/>
        </p:nvSpPr>
        <p:spPr bwMode="auto">
          <a:xfrm>
            <a:off x="-26987" y="12132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53" name="Triangle isocèle 52"/>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7635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479"/>
                                        </p:tgtEl>
                                        <p:attrNameLst>
                                          <p:attrName>style.visibility</p:attrName>
                                        </p:attrNameLst>
                                      </p:cBhvr>
                                      <p:to>
                                        <p:strVal val="visible"/>
                                      </p:to>
                                    </p:set>
                                    <p:animEffect transition="in" filter="fade">
                                      <p:cBhvr>
                                        <p:cTn id="7" dur="500"/>
                                        <p:tgtEl>
                                          <p:spTgt spid="361479"/>
                                        </p:tgtEl>
                                      </p:cBhvr>
                                    </p:animEffect>
                                  </p:childTnLst>
                                </p:cTn>
                              </p:par>
                              <p:par>
                                <p:cTn id="8" presetID="10" presetClass="entr" presetSubtype="0" fill="hold" nodeType="withEffect">
                                  <p:stCondLst>
                                    <p:cond delay="0"/>
                                  </p:stCondLst>
                                  <p:childTnLst>
                                    <p:set>
                                      <p:cBhvr>
                                        <p:cTn id="9" dur="1" fill="hold">
                                          <p:stCondLst>
                                            <p:cond delay="0"/>
                                          </p:stCondLst>
                                        </p:cTn>
                                        <p:tgtEl>
                                          <p:spTgt spid="361474"/>
                                        </p:tgtEl>
                                        <p:attrNameLst>
                                          <p:attrName>style.visibility</p:attrName>
                                        </p:attrNameLst>
                                      </p:cBhvr>
                                      <p:to>
                                        <p:strVal val="visible"/>
                                      </p:to>
                                    </p:set>
                                    <p:animEffect transition="in" filter="fade">
                                      <p:cBhvr>
                                        <p:cTn id="10" dur="500"/>
                                        <p:tgtEl>
                                          <p:spTgt spid="3614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1480"/>
                                        </p:tgtEl>
                                        <p:attrNameLst>
                                          <p:attrName>style.visibility</p:attrName>
                                        </p:attrNameLst>
                                      </p:cBhvr>
                                      <p:to>
                                        <p:strVal val="visible"/>
                                      </p:to>
                                    </p:set>
                                    <p:animEffect transition="in" filter="fade">
                                      <p:cBhvr>
                                        <p:cTn id="15" dur="500"/>
                                        <p:tgtEl>
                                          <p:spTgt spid="361480"/>
                                        </p:tgtEl>
                                      </p:cBhvr>
                                    </p:animEffect>
                                  </p:childTnLst>
                                </p:cTn>
                              </p:par>
                              <p:par>
                                <p:cTn id="16" presetID="10" presetClass="entr" presetSubtype="0" fill="hold" nodeType="withEffect">
                                  <p:stCondLst>
                                    <p:cond delay="0"/>
                                  </p:stCondLst>
                                  <p:childTnLst>
                                    <p:set>
                                      <p:cBhvr>
                                        <p:cTn id="17" dur="1" fill="hold">
                                          <p:stCondLst>
                                            <p:cond delay="0"/>
                                          </p:stCondLst>
                                        </p:cTn>
                                        <p:tgtEl>
                                          <p:spTgt spid="361481"/>
                                        </p:tgtEl>
                                        <p:attrNameLst>
                                          <p:attrName>style.visibility</p:attrName>
                                        </p:attrNameLst>
                                      </p:cBhvr>
                                      <p:to>
                                        <p:strVal val="visible"/>
                                      </p:to>
                                    </p:set>
                                    <p:animEffect transition="in" filter="fade">
                                      <p:cBhvr>
                                        <p:cTn id="18" dur="500"/>
                                        <p:tgtEl>
                                          <p:spTgt spid="3614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61517"/>
                                        </p:tgtEl>
                                        <p:attrNameLst>
                                          <p:attrName>style.visibility</p:attrName>
                                        </p:attrNameLst>
                                      </p:cBhvr>
                                      <p:to>
                                        <p:strVal val="visible"/>
                                      </p:to>
                                    </p:set>
                                    <p:animEffect transition="in" filter="fade">
                                      <p:cBhvr>
                                        <p:cTn id="23" dur="500"/>
                                        <p:tgtEl>
                                          <p:spTgt spid="3615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61516"/>
                                        </p:tgtEl>
                                        <p:attrNameLst>
                                          <p:attrName>style.visibility</p:attrName>
                                        </p:attrNameLst>
                                      </p:cBhvr>
                                      <p:to>
                                        <p:strVal val="visible"/>
                                      </p:to>
                                    </p:set>
                                    <p:animEffect transition="in" filter="fade">
                                      <p:cBhvr>
                                        <p:cTn id="28" dur="500"/>
                                        <p:tgtEl>
                                          <p:spTgt spid="3615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61494"/>
                                        </p:tgtEl>
                                        <p:attrNameLst>
                                          <p:attrName>style.visibility</p:attrName>
                                        </p:attrNameLst>
                                      </p:cBhvr>
                                      <p:to>
                                        <p:strVal val="visible"/>
                                      </p:to>
                                    </p:set>
                                    <p:animEffect transition="in" filter="fade">
                                      <p:cBhvr>
                                        <p:cTn id="33" dur="500"/>
                                        <p:tgtEl>
                                          <p:spTgt spid="36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9" grpId="0"/>
      <p:bldP spid="36148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9" name="Text Box 13"/>
          <p:cNvSpPr txBox="1">
            <a:spLocks noChangeArrowheads="1"/>
          </p:cNvSpPr>
          <p:nvPr/>
        </p:nvSpPr>
        <p:spPr bwMode="auto">
          <a:xfrm>
            <a:off x="431800" y="2220615"/>
            <a:ext cx="19335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t>Or on sait que :</a:t>
            </a:r>
          </a:p>
        </p:txBody>
      </p:sp>
      <p:sp>
        <p:nvSpPr>
          <p:cNvPr id="362510" name="Text Box 14"/>
          <p:cNvSpPr txBox="1">
            <a:spLocks noChangeArrowheads="1"/>
          </p:cNvSpPr>
          <p:nvPr/>
        </p:nvSpPr>
        <p:spPr bwMode="auto">
          <a:xfrm>
            <a:off x="3194050" y="1988840"/>
            <a:ext cx="1830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V</a:t>
            </a:r>
            <a:r>
              <a:rPr lang="fr-FR" altLang="fr-FR" sz="2400" baseline="-25000"/>
              <a:t>i</a:t>
            </a:r>
            <a:r>
              <a:rPr lang="fr-FR" altLang="fr-FR" sz="2400"/>
              <a:t> = </a:t>
            </a:r>
            <a:r>
              <a:rPr lang="fr-FR" altLang="fr-FR" sz="3600" i="1"/>
              <a:t>k</a:t>
            </a:r>
            <a:r>
              <a:rPr lang="fr-FR" altLang="fr-FR" sz="2000" i="1" baseline="-25000"/>
              <a:t>2</a:t>
            </a:r>
            <a:r>
              <a:rPr lang="fr-FR" altLang="fr-FR" sz="2400"/>
              <a:t> [ES]</a:t>
            </a:r>
          </a:p>
        </p:txBody>
      </p:sp>
      <p:sp>
        <p:nvSpPr>
          <p:cNvPr id="362511" name="Text Box 15"/>
          <p:cNvSpPr txBox="1">
            <a:spLocks noChangeArrowheads="1"/>
          </p:cNvSpPr>
          <p:nvPr/>
        </p:nvSpPr>
        <p:spPr bwMode="auto">
          <a:xfrm>
            <a:off x="431800" y="3185815"/>
            <a:ext cx="26452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dirty="0" smtClean="0"/>
              <a:t>On peut donc </a:t>
            </a:r>
            <a:r>
              <a:rPr lang="fr-FR" altLang="fr-FR" sz="2000" dirty="0"/>
              <a:t>écrire :</a:t>
            </a:r>
          </a:p>
        </p:txBody>
      </p:sp>
      <p:grpSp>
        <p:nvGrpSpPr>
          <p:cNvPr id="362560" name="Group 64"/>
          <p:cNvGrpSpPr>
            <a:grpSpLocks/>
          </p:cNvGrpSpPr>
          <p:nvPr/>
        </p:nvGrpSpPr>
        <p:grpSpPr bwMode="auto">
          <a:xfrm>
            <a:off x="3379788" y="2366665"/>
            <a:ext cx="3502025" cy="1960562"/>
            <a:chOff x="2129" y="1693"/>
            <a:chExt cx="2206" cy="1235"/>
          </a:xfrm>
        </p:grpSpPr>
        <p:sp>
          <p:nvSpPr>
            <p:cNvPr id="89132" name="Text Box 17"/>
            <p:cNvSpPr txBox="1">
              <a:spLocks noChangeArrowheads="1"/>
            </p:cNvSpPr>
            <p:nvPr/>
          </p:nvSpPr>
          <p:spPr bwMode="auto">
            <a:xfrm>
              <a:off x="2129" y="2087"/>
              <a:ext cx="7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V</a:t>
              </a:r>
              <a:r>
                <a:rPr lang="fr-FR" altLang="fr-FR" sz="2400" baseline="-25000"/>
                <a:t>i </a:t>
              </a:r>
              <a:r>
                <a:rPr lang="fr-FR" altLang="fr-FR" sz="2400"/>
                <a:t>= </a:t>
              </a:r>
              <a:r>
                <a:rPr lang="fr-FR" altLang="fr-FR" sz="3600" i="1"/>
                <a:t>k</a:t>
              </a:r>
              <a:r>
                <a:rPr lang="fr-FR" altLang="fr-FR" sz="2000" i="1" baseline="-25000"/>
                <a:t>2</a:t>
              </a:r>
              <a:r>
                <a:rPr lang="fr-FR" altLang="fr-FR" sz="2400"/>
                <a:t> </a:t>
              </a:r>
            </a:p>
          </p:txBody>
        </p:sp>
        <p:sp>
          <p:nvSpPr>
            <p:cNvPr id="89133" name="Rectangle 18"/>
            <p:cNvSpPr>
              <a:spLocks noChangeArrowheads="1"/>
            </p:cNvSpPr>
            <p:nvPr/>
          </p:nvSpPr>
          <p:spPr bwMode="auto">
            <a:xfrm>
              <a:off x="3629" y="1693"/>
              <a:ext cx="3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[S]</a:t>
              </a:r>
            </a:p>
          </p:txBody>
        </p:sp>
        <p:sp>
          <p:nvSpPr>
            <p:cNvPr id="89134" name="Rectangle 19"/>
            <p:cNvSpPr>
              <a:spLocks noChangeArrowheads="1"/>
            </p:cNvSpPr>
            <p:nvPr/>
          </p:nvSpPr>
          <p:spPr bwMode="auto">
            <a:xfrm>
              <a:off x="3643" y="1985"/>
              <a:ext cx="4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sz="2800" baseline="-25000"/>
                <a:t>M</a:t>
              </a:r>
              <a:endParaRPr lang="fr-FR" altLang="fr-FR" sz="4800" baseline="-25000"/>
            </a:p>
          </p:txBody>
        </p:sp>
        <p:sp>
          <p:nvSpPr>
            <p:cNvPr id="89135" name="Line 20"/>
            <p:cNvSpPr>
              <a:spLocks noChangeShapeType="1"/>
            </p:cNvSpPr>
            <p:nvPr/>
          </p:nvSpPr>
          <p:spPr bwMode="auto">
            <a:xfrm>
              <a:off x="3656" y="1990"/>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36" name="Rectangle 21"/>
            <p:cNvSpPr>
              <a:spLocks noChangeArrowheads="1"/>
            </p:cNvSpPr>
            <p:nvPr/>
          </p:nvSpPr>
          <p:spPr bwMode="auto">
            <a:xfrm>
              <a:off x="2822" y="2168"/>
              <a:ext cx="43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a:t>
              </a:r>
              <a:r>
                <a:rPr lang="fr-FR" altLang="fr-FR" sz="1600"/>
                <a:t>T</a:t>
              </a:r>
            </a:p>
          </p:txBody>
        </p:sp>
        <p:grpSp>
          <p:nvGrpSpPr>
            <p:cNvPr id="89137" name="Group 22"/>
            <p:cNvGrpSpPr>
              <a:grpSpLocks/>
            </p:cNvGrpSpPr>
            <p:nvPr/>
          </p:nvGrpSpPr>
          <p:grpSpPr bwMode="auto">
            <a:xfrm>
              <a:off x="3363" y="2309"/>
              <a:ext cx="951" cy="619"/>
              <a:chOff x="3407" y="2399"/>
              <a:chExt cx="951" cy="619"/>
            </a:xfrm>
          </p:grpSpPr>
          <p:sp>
            <p:nvSpPr>
              <p:cNvPr id="89139" name="Rectangle 23"/>
              <p:cNvSpPr>
                <a:spLocks noChangeArrowheads="1"/>
              </p:cNvSpPr>
              <p:nvPr/>
            </p:nvSpPr>
            <p:spPr bwMode="auto">
              <a:xfrm>
                <a:off x="3407" y="2567"/>
                <a:ext cx="4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 1 +</a:t>
                </a:r>
              </a:p>
            </p:txBody>
          </p:sp>
          <p:sp>
            <p:nvSpPr>
              <p:cNvPr id="89140" name="Rectangle 24"/>
              <p:cNvSpPr>
                <a:spLocks noChangeArrowheads="1"/>
              </p:cNvSpPr>
              <p:nvPr/>
            </p:nvSpPr>
            <p:spPr bwMode="auto">
              <a:xfrm>
                <a:off x="3940" y="2399"/>
                <a:ext cx="3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[S]</a:t>
                </a:r>
              </a:p>
            </p:txBody>
          </p:sp>
          <p:sp>
            <p:nvSpPr>
              <p:cNvPr id="89141" name="Rectangle 25"/>
              <p:cNvSpPr>
                <a:spLocks noChangeArrowheads="1"/>
              </p:cNvSpPr>
              <p:nvPr/>
            </p:nvSpPr>
            <p:spPr bwMode="auto">
              <a:xfrm>
                <a:off x="3953" y="2691"/>
                <a:ext cx="4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sz="2800" baseline="-25000"/>
                  <a:t>M</a:t>
                </a:r>
                <a:endParaRPr lang="fr-FR" altLang="fr-FR" sz="4800" baseline="-25000"/>
              </a:p>
            </p:txBody>
          </p:sp>
          <p:sp>
            <p:nvSpPr>
              <p:cNvPr id="89142" name="Line 26"/>
              <p:cNvSpPr>
                <a:spLocks noChangeShapeType="1"/>
              </p:cNvSpPr>
              <p:nvPr/>
            </p:nvSpPr>
            <p:spPr bwMode="auto">
              <a:xfrm>
                <a:off x="3966" y="2696"/>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9138" name="Line 27"/>
            <p:cNvSpPr>
              <a:spLocks noChangeShapeType="1"/>
            </p:cNvSpPr>
            <p:nvPr/>
          </p:nvSpPr>
          <p:spPr bwMode="auto">
            <a:xfrm>
              <a:off x="3315" y="2334"/>
              <a:ext cx="10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62524" name="Text Box 28"/>
          <p:cNvSpPr txBox="1">
            <a:spLocks noChangeArrowheads="1"/>
          </p:cNvSpPr>
          <p:nvPr/>
        </p:nvSpPr>
        <p:spPr bwMode="auto">
          <a:xfrm>
            <a:off x="431800" y="4219277"/>
            <a:ext cx="2319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t>On peut simplifier :</a:t>
            </a:r>
          </a:p>
        </p:txBody>
      </p:sp>
      <p:grpSp>
        <p:nvGrpSpPr>
          <p:cNvPr id="362525" name="Group 29"/>
          <p:cNvGrpSpPr>
            <a:grpSpLocks/>
          </p:cNvGrpSpPr>
          <p:nvPr/>
        </p:nvGrpSpPr>
        <p:grpSpPr bwMode="auto">
          <a:xfrm>
            <a:off x="1122363" y="4282777"/>
            <a:ext cx="3852862" cy="1878013"/>
            <a:chOff x="707" y="3035"/>
            <a:chExt cx="2427" cy="1183"/>
          </a:xfrm>
        </p:grpSpPr>
        <p:sp>
          <p:nvSpPr>
            <p:cNvPr id="89119" name="Text Box 30"/>
            <p:cNvSpPr txBox="1">
              <a:spLocks noChangeArrowheads="1"/>
            </p:cNvSpPr>
            <p:nvPr/>
          </p:nvSpPr>
          <p:spPr bwMode="auto">
            <a:xfrm>
              <a:off x="707" y="3365"/>
              <a:ext cx="7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v</a:t>
              </a:r>
              <a:r>
                <a:rPr lang="fr-FR" altLang="fr-FR" sz="2400" baseline="-25000"/>
                <a:t>i</a:t>
              </a:r>
              <a:r>
                <a:rPr lang="fr-FR" altLang="fr-FR" sz="2400"/>
                <a:t> = </a:t>
              </a:r>
              <a:r>
                <a:rPr lang="fr-FR" altLang="fr-FR" sz="3600" i="1"/>
                <a:t>k</a:t>
              </a:r>
              <a:r>
                <a:rPr lang="fr-FR" altLang="fr-FR" sz="2000" i="1" baseline="-25000"/>
                <a:t>2</a:t>
              </a:r>
              <a:r>
                <a:rPr lang="fr-FR" altLang="fr-FR" sz="2400"/>
                <a:t> </a:t>
              </a:r>
            </a:p>
          </p:txBody>
        </p:sp>
        <p:sp>
          <p:nvSpPr>
            <p:cNvPr id="89120" name="Rectangle 31"/>
            <p:cNvSpPr>
              <a:spLocks noChangeArrowheads="1"/>
            </p:cNvSpPr>
            <p:nvPr/>
          </p:nvSpPr>
          <p:spPr bwMode="auto">
            <a:xfrm>
              <a:off x="2423" y="3035"/>
              <a:ext cx="3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[S]</a:t>
              </a:r>
            </a:p>
          </p:txBody>
        </p:sp>
        <p:sp>
          <p:nvSpPr>
            <p:cNvPr id="89121" name="Rectangle 32"/>
            <p:cNvSpPr>
              <a:spLocks noChangeArrowheads="1"/>
            </p:cNvSpPr>
            <p:nvPr/>
          </p:nvSpPr>
          <p:spPr bwMode="auto">
            <a:xfrm>
              <a:off x="2437" y="3327"/>
              <a:ext cx="4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sz="2800" baseline="-25000"/>
                <a:t>M</a:t>
              </a:r>
              <a:endParaRPr lang="fr-FR" altLang="fr-FR" sz="4800" baseline="-25000"/>
            </a:p>
          </p:txBody>
        </p:sp>
        <p:sp>
          <p:nvSpPr>
            <p:cNvPr id="89122" name="Line 33"/>
            <p:cNvSpPr>
              <a:spLocks noChangeShapeType="1"/>
            </p:cNvSpPr>
            <p:nvPr/>
          </p:nvSpPr>
          <p:spPr bwMode="auto">
            <a:xfrm>
              <a:off x="2450" y="3332"/>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23" name="Rectangle 34"/>
            <p:cNvSpPr>
              <a:spLocks noChangeArrowheads="1"/>
            </p:cNvSpPr>
            <p:nvPr/>
          </p:nvSpPr>
          <p:spPr bwMode="auto">
            <a:xfrm>
              <a:off x="1606" y="3446"/>
              <a:ext cx="43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a:t>
              </a:r>
              <a:r>
                <a:rPr lang="fr-FR" altLang="fr-FR" sz="1600"/>
                <a:t>T</a:t>
              </a:r>
            </a:p>
          </p:txBody>
        </p:sp>
        <p:sp>
          <p:nvSpPr>
            <p:cNvPr id="89124" name="Rectangle 35"/>
            <p:cNvSpPr>
              <a:spLocks noChangeArrowheads="1"/>
            </p:cNvSpPr>
            <p:nvPr/>
          </p:nvSpPr>
          <p:spPr bwMode="auto">
            <a:xfrm>
              <a:off x="2507" y="3767"/>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a:t>
              </a:r>
            </a:p>
          </p:txBody>
        </p:sp>
        <p:sp>
          <p:nvSpPr>
            <p:cNvPr id="89125" name="Rectangle 36"/>
            <p:cNvSpPr>
              <a:spLocks noChangeArrowheads="1"/>
            </p:cNvSpPr>
            <p:nvPr/>
          </p:nvSpPr>
          <p:spPr bwMode="auto">
            <a:xfrm>
              <a:off x="2716" y="3605"/>
              <a:ext cx="3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[S]</a:t>
              </a:r>
            </a:p>
          </p:txBody>
        </p:sp>
        <p:sp>
          <p:nvSpPr>
            <p:cNvPr id="89126" name="Rectangle 37"/>
            <p:cNvSpPr>
              <a:spLocks noChangeArrowheads="1"/>
            </p:cNvSpPr>
            <p:nvPr/>
          </p:nvSpPr>
          <p:spPr bwMode="auto">
            <a:xfrm>
              <a:off x="2729" y="3891"/>
              <a:ext cx="4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sz="2800" baseline="-25000"/>
                <a:t>M</a:t>
              </a:r>
              <a:endParaRPr lang="fr-FR" altLang="fr-FR" sz="4800" baseline="-25000"/>
            </a:p>
          </p:txBody>
        </p:sp>
        <p:sp>
          <p:nvSpPr>
            <p:cNvPr id="89127" name="Line 38"/>
            <p:cNvSpPr>
              <a:spLocks noChangeShapeType="1"/>
            </p:cNvSpPr>
            <p:nvPr/>
          </p:nvSpPr>
          <p:spPr bwMode="auto">
            <a:xfrm>
              <a:off x="2742" y="3896"/>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28" name="Line 39"/>
            <p:cNvSpPr>
              <a:spLocks noChangeShapeType="1"/>
            </p:cNvSpPr>
            <p:nvPr/>
          </p:nvSpPr>
          <p:spPr bwMode="auto">
            <a:xfrm>
              <a:off x="2098" y="3612"/>
              <a:ext cx="10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29" name="Rectangle 40"/>
            <p:cNvSpPr>
              <a:spLocks noChangeArrowheads="1"/>
            </p:cNvSpPr>
            <p:nvPr/>
          </p:nvSpPr>
          <p:spPr bwMode="auto">
            <a:xfrm>
              <a:off x="2146" y="3573"/>
              <a:ext cx="38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sz="1600"/>
                <a:t>M</a:t>
              </a:r>
              <a:endParaRPr lang="fr-FR" altLang="fr-FR"/>
            </a:p>
          </p:txBody>
        </p:sp>
        <p:sp>
          <p:nvSpPr>
            <p:cNvPr id="89130" name="Rectangle 41"/>
            <p:cNvSpPr>
              <a:spLocks noChangeArrowheads="1"/>
            </p:cNvSpPr>
            <p:nvPr/>
          </p:nvSpPr>
          <p:spPr bwMode="auto">
            <a:xfrm>
              <a:off x="2146" y="3891"/>
              <a:ext cx="41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baseline="-25000"/>
                <a:t>M</a:t>
              </a:r>
              <a:endParaRPr lang="fr-FR" altLang="fr-FR" sz="5400" baseline="-25000"/>
            </a:p>
          </p:txBody>
        </p:sp>
        <p:sp>
          <p:nvSpPr>
            <p:cNvPr id="89131" name="Line 42"/>
            <p:cNvSpPr>
              <a:spLocks noChangeShapeType="1"/>
            </p:cNvSpPr>
            <p:nvPr/>
          </p:nvSpPr>
          <p:spPr bwMode="auto">
            <a:xfrm>
              <a:off x="2159" y="3896"/>
              <a:ext cx="3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8073" name="Group 43"/>
          <p:cNvGrpSpPr>
            <a:grpSpLocks/>
          </p:cNvGrpSpPr>
          <p:nvPr/>
        </p:nvGrpSpPr>
        <p:grpSpPr bwMode="auto">
          <a:xfrm>
            <a:off x="3478213" y="4817765"/>
            <a:ext cx="1363662" cy="1304925"/>
            <a:chOff x="2191" y="3372"/>
            <a:chExt cx="859" cy="822"/>
          </a:xfrm>
        </p:grpSpPr>
        <p:sp>
          <p:nvSpPr>
            <p:cNvPr id="89113" name="Line 44"/>
            <p:cNvSpPr>
              <a:spLocks noChangeShapeType="1"/>
            </p:cNvSpPr>
            <p:nvPr/>
          </p:nvSpPr>
          <p:spPr bwMode="auto">
            <a:xfrm>
              <a:off x="2191" y="3918"/>
              <a:ext cx="276" cy="276"/>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14" name="Line 45"/>
            <p:cNvSpPr>
              <a:spLocks noChangeShapeType="1"/>
            </p:cNvSpPr>
            <p:nvPr/>
          </p:nvSpPr>
          <p:spPr bwMode="auto">
            <a:xfrm flipH="1">
              <a:off x="2191" y="3918"/>
              <a:ext cx="276" cy="276"/>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15" name="Line 46"/>
            <p:cNvSpPr>
              <a:spLocks noChangeShapeType="1"/>
            </p:cNvSpPr>
            <p:nvPr/>
          </p:nvSpPr>
          <p:spPr bwMode="auto">
            <a:xfrm>
              <a:off x="2774" y="3918"/>
              <a:ext cx="276" cy="276"/>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16" name="Line 47"/>
            <p:cNvSpPr>
              <a:spLocks noChangeShapeType="1"/>
            </p:cNvSpPr>
            <p:nvPr/>
          </p:nvSpPr>
          <p:spPr bwMode="auto">
            <a:xfrm flipH="1">
              <a:off x="2774" y="3918"/>
              <a:ext cx="276" cy="276"/>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17" name="Line 48"/>
            <p:cNvSpPr>
              <a:spLocks noChangeShapeType="1"/>
            </p:cNvSpPr>
            <p:nvPr/>
          </p:nvSpPr>
          <p:spPr bwMode="auto">
            <a:xfrm>
              <a:off x="2482" y="3372"/>
              <a:ext cx="276" cy="276"/>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18" name="Line 49"/>
            <p:cNvSpPr>
              <a:spLocks noChangeShapeType="1"/>
            </p:cNvSpPr>
            <p:nvPr/>
          </p:nvSpPr>
          <p:spPr bwMode="auto">
            <a:xfrm flipH="1">
              <a:off x="2482" y="3372"/>
              <a:ext cx="276" cy="276"/>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62557" name="Group 61"/>
          <p:cNvGrpSpPr>
            <a:grpSpLocks/>
          </p:cNvGrpSpPr>
          <p:nvPr/>
        </p:nvGrpSpPr>
        <p:grpSpPr bwMode="auto">
          <a:xfrm>
            <a:off x="5118100" y="4720927"/>
            <a:ext cx="3106738" cy="998538"/>
            <a:chOff x="3125" y="3311"/>
            <a:chExt cx="1957" cy="629"/>
          </a:xfrm>
        </p:grpSpPr>
        <p:sp>
          <p:nvSpPr>
            <p:cNvPr id="89106" name="Text Box 51"/>
            <p:cNvSpPr txBox="1">
              <a:spLocks noChangeArrowheads="1"/>
            </p:cNvSpPr>
            <p:nvPr/>
          </p:nvSpPr>
          <p:spPr bwMode="auto">
            <a:xfrm>
              <a:off x="3125" y="3365"/>
              <a:ext cx="5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 </a:t>
              </a:r>
              <a:r>
                <a:rPr lang="fr-FR" altLang="fr-FR" sz="3600" i="1"/>
                <a:t>k</a:t>
              </a:r>
              <a:r>
                <a:rPr lang="fr-FR" altLang="fr-FR" sz="2000" i="1" baseline="-25000"/>
                <a:t>2</a:t>
              </a:r>
              <a:r>
                <a:rPr lang="fr-FR" altLang="fr-FR" sz="2400"/>
                <a:t> </a:t>
              </a:r>
            </a:p>
          </p:txBody>
        </p:sp>
        <p:sp>
          <p:nvSpPr>
            <p:cNvPr id="89107" name="Rectangle 52"/>
            <p:cNvSpPr>
              <a:spLocks noChangeArrowheads="1"/>
            </p:cNvSpPr>
            <p:nvPr/>
          </p:nvSpPr>
          <p:spPr bwMode="auto">
            <a:xfrm>
              <a:off x="3736" y="3446"/>
              <a:ext cx="43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[E]</a:t>
              </a:r>
              <a:r>
                <a:rPr lang="fr-FR" altLang="fr-FR" sz="1600"/>
                <a:t>T</a:t>
              </a:r>
            </a:p>
          </p:txBody>
        </p:sp>
        <p:sp>
          <p:nvSpPr>
            <p:cNvPr id="89108" name="Line 53"/>
            <p:cNvSpPr>
              <a:spLocks noChangeShapeType="1"/>
            </p:cNvSpPr>
            <p:nvPr/>
          </p:nvSpPr>
          <p:spPr bwMode="auto">
            <a:xfrm>
              <a:off x="4192" y="3614"/>
              <a:ext cx="8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9" name="Rectangle 54"/>
            <p:cNvSpPr>
              <a:spLocks noChangeArrowheads="1"/>
            </p:cNvSpPr>
            <p:nvPr/>
          </p:nvSpPr>
          <p:spPr bwMode="auto">
            <a:xfrm>
              <a:off x="4435" y="3311"/>
              <a:ext cx="3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[S]</a:t>
              </a:r>
            </a:p>
          </p:txBody>
        </p:sp>
        <p:sp>
          <p:nvSpPr>
            <p:cNvPr id="89110" name="Rectangle 55"/>
            <p:cNvSpPr>
              <a:spLocks noChangeArrowheads="1"/>
            </p:cNvSpPr>
            <p:nvPr/>
          </p:nvSpPr>
          <p:spPr bwMode="auto">
            <a:xfrm>
              <a:off x="4729" y="3645"/>
              <a:ext cx="3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[S]</a:t>
              </a:r>
            </a:p>
          </p:txBody>
        </p:sp>
        <p:sp>
          <p:nvSpPr>
            <p:cNvPr id="89111" name="Rectangle 56"/>
            <p:cNvSpPr>
              <a:spLocks noChangeArrowheads="1"/>
            </p:cNvSpPr>
            <p:nvPr/>
          </p:nvSpPr>
          <p:spPr bwMode="auto">
            <a:xfrm>
              <a:off x="4156" y="3613"/>
              <a:ext cx="4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t>K</a:t>
              </a:r>
              <a:r>
                <a:rPr lang="fr-FR" altLang="fr-FR" sz="2800" baseline="-25000"/>
                <a:t>M</a:t>
              </a:r>
              <a:endParaRPr lang="fr-FR" altLang="fr-FR" sz="4800" baseline="-25000"/>
            </a:p>
          </p:txBody>
        </p:sp>
        <p:sp>
          <p:nvSpPr>
            <p:cNvPr id="89112" name="Rectangle 57"/>
            <p:cNvSpPr>
              <a:spLocks noChangeArrowheads="1"/>
            </p:cNvSpPr>
            <p:nvPr/>
          </p:nvSpPr>
          <p:spPr bwMode="auto">
            <a:xfrm>
              <a:off x="4493" y="3651"/>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t>+</a:t>
              </a:r>
            </a:p>
          </p:txBody>
        </p:sp>
      </p:grpSp>
      <p:sp>
        <p:nvSpPr>
          <p:cNvPr id="68" name="Rectangle 9"/>
          <p:cNvSpPr>
            <a:spLocks noChangeArrowheads="1"/>
          </p:cNvSpPr>
          <p:nvPr/>
        </p:nvSpPr>
        <p:spPr bwMode="auto">
          <a:xfrm>
            <a:off x="19843" y="11872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70" name="Triangle isocèle 69"/>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1347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2509"/>
                                        </p:tgtEl>
                                        <p:attrNameLst>
                                          <p:attrName>style.visibility</p:attrName>
                                        </p:attrNameLst>
                                      </p:cBhvr>
                                      <p:to>
                                        <p:strVal val="visible"/>
                                      </p:to>
                                    </p:set>
                                    <p:animEffect transition="in" filter="fade">
                                      <p:cBhvr>
                                        <p:cTn id="7" dur="500"/>
                                        <p:tgtEl>
                                          <p:spTgt spid="3625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2510"/>
                                        </p:tgtEl>
                                        <p:attrNameLst>
                                          <p:attrName>style.visibility</p:attrName>
                                        </p:attrNameLst>
                                      </p:cBhvr>
                                      <p:to>
                                        <p:strVal val="visible"/>
                                      </p:to>
                                    </p:set>
                                    <p:animEffect transition="in" filter="fade">
                                      <p:cBhvr>
                                        <p:cTn id="10" dur="500"/>
                                        <p:tgtEl>
                                          <p:spTgt spid="3625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62560"/>
                                        </p:tgtEl>
                                        <p:attrNameLst>
                                          <p:attrName>style.visibility</p:attrName>
                                        </p:attrNameLst>
                                      </p:cBhvr>
                                      <p:to>
                                        <p:strVal val="visible"/>
                                      </p:to>
                                    </p:set>
                                    <p:animEffect transition="in" filter="fade">
                                      <p:cBhvr>
                                        <p:cTn id="15" dur="500"/>
                                        <p:tgtEl>
                                          <p:spTgt spid="3625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2511"/>
                                        </p:tgtEl>
                                        <p:attrNameLst>
                                          <p:attrName>style.visibility</p:attrName>
                                        </p:attrNameLst>
                                      </p:cBhvr>
                                      <p:to>
                                        <p:strVal val="visible"/>
                                      </p:to>
                                    </p:set>
                                    <p:animEffect transition="in" filter="fade">
                                      <p:cBhvr>
                                        <p:cTn id="18" dur="500"/>
                                        <p:tgtEl>
                                          <p:spTgt spid="3625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2524"/>
                                        </p:tgtEl>
                                        <p:attrNameLst>
                                          <p:attrName>style.visibility</p:attrName>
                                        </p:attrNameLst>
                                      </p:cBhvr>
                                      <p:to>
                                        <p:strVal val="visible"/>
                                      </p:to>
                                    </p:set>
                                    <p:animEffect transition="in" filter="fade">
                                      <p:cBhvr>
                                        <p:cTn id="23" dur="500"/>
                                        <p:tgtEl>
                                          <p:spTgt spid="362524"/>
                                        </p:tgtEl>
                                      </p:cBhvr>
                                    </p:animEffect>
                                  </p:childTnLst>
                                </p:cTn>
                              </p:par>
                              <p:par>
                                <p:cTn id="24" presetID="10" presetClass="entr" presetSubtype="0" fill="hold" nodeType="withEffect">
                                  <p:stCondLst>
                                    <p:cond delay="0"/>
                                  </p:stCondLst>
                                  <p:childTnLst>
                                    <p:set>
                                      <p:cBhvr>
                                        <p:cTn id="25" dur="1" fill="hold">
                                          <p:stCondLst>
                                            <p:cond delay="0"/>
                                          </p:stCondLst>
                                        </p:cTn>
                                        <p:tgtEl>
                                          <p:spTgt spid="362525"/>
                                        </p:tgtEl>
                                        <p:attrNameLst>
                                          <p:attrName>style.visibility</p:attrName>
                                        </p:attrNameLst>
                                      </p:cBhvr>
                                      <p:to>
                                        <p:strVal val="visible"/>
                                      </p:to>
                                    </p:set>
                                    <p:animEffect transition="in" filter="fade">
                                      <p:cBhvr>
                                        <p:cTn id="26" dur="500"/>
                                        <p:tgtEl>
                                          <p:spTgt spid="3625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8073"/>
                                        </p:tgtEl>
                                        <p:attrNameLst>
                                          <p:attrName>style.visibility</p:attrName>
                                        </p:attrNameLst>
                                      </p:cBhvr>
                                      <p:to>
                                        <p:strVal val="visible"/>
                                      </p:to>
                                    </p:set>
                                    <p:animEffect transition="in" filter="fade">
                                      <p:cBhvr>
                                        <p:cTn id="31" dur="500"/>
                                        <p:tgtEl>
                                          <p:spTgt spid="880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62557"/>
                                        </p:tgtEl>
                                        <p:attrNameLst>
                                          <p:attrName>style.visibility</p:attrName>
                                        </p:attrNameLst>
                                      </p:cBhvr>
                                      <p:to>
                                        <p:strVal val="visible"/>
                                      </p:to>
                                    </p:set>
                                    <p:animEffect transition="in" filter="fade">
                                      <p:cBhvr>
                                        <p:cTn id="36" dur="500"/>
                                        <p:tgtEl>
                                          <p:spTgt spid="362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9" grpId="0"/>
      <p:bldP spid="362510" grpId="0"/>
      <p:bldP spid="362511" grpId="0"/>
      <p:bldP spid="3625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Oval 2"/>
          <p:cNvSpPr>
            <a:spLocks noChangeArrowheads="1"/>
          </p:cNvSpPr>
          <p:nvPr/>
        </p:nvSpPr>
        <p:spPr bwMode="auto">
          <a:xfrm>
            <a:off x="2765425" y="5387230"/>
            <a:ext cx="622300" cy="6619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1800">
              <a:solidFill>
                <a:schemeClr val="bg1"/>
              </a:solidFill>
              <a:latin typeface="Arial Narrow" panose="020B0606020202030204" pitchFamily="34" charset="0"/>
            </a:endParaRPr>
          </a:p>
        </p:txBody>
      </p:sp>
      <p:sp>
        <p:nvSpPr>
          <p:cNvPr id="363523" name="Text Box 3"/>
          <p:cNvSpPr txBox="1">
            <a:spLocks noChangeArrowheads="1"/>
          </p:cNvSpPr>
          <p:nvPr/>
        </p:nvSpPr>
        <p:spPr bwMode="auto">
          <a:xfrm>
            <a:off x="290513" y="2784803"/>
            <a:ext cx="8374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a:latin typeface="Arial Narrow" panose="020B0606020202030204" pitchFamily="34" charset="0"/>
              </a:rPr>
              <a:t>Lorsque toutes les molécules d’enzyme sont saturées, [ES] = [E]</a:t>
            </a:r>
            <a:r>
              <a:rPr lang="fr-FR" altLang="fr-FR" sz="1400">
                <a:latin typeface="Arial Narrow" panose="020B0606020202030204" pitchFamily="34" charset="0"/>
              </a:rPr>
              <a:t>T</a:t>
            </a:r>
            <a:r>
              <a:rPr lang="fr-FR" altLang="fr-FR" sz="2000">
                <a:latin typeface="Arial Narrow" panose="020B0606020202030204" pitchFamily="34" charset="0"/>
              </a:rPr>
              <a:t> et la vitesse de transformation du substrat en produit est alors maximale :</a:t>
            </a:r>
          </a:p>
        </p:txBody>
      </p:sp>
      <p:sp>
        <p:nvSpPr>
          <p:cNvPr id="363524" name="Text Box 4"/>
          <p:cNvSpPr txBox="1">
            <a:spLocks noChangeArrowheads="1"/>
          </p:cNvSpPr>
          <p:nvPr/>
        </p:nvSpPr>
        <p:spPr bwMode="auto">
          <a:xfrm>
            <a:off x="3529013" y="3502749"/>
            <a:ext cx="17668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 </a:t>
            </a:r>
            <a:r>
              <a:rPr lang="fr-FR" altLang="fr-FR" sz="3600" i="1">
                <a:latin typeface="Arial Narrow" panose="020B0606020202030204" pitchFamily="34" charset="0"/>
              </a:rPr>
              <a:t>k</a:t>
            </a:r>
            <a:r>
              <a:rPr lang="fr-FR" altLang="fr-FR" sz="2000" i="1" baseline="-25000">
                <a:latin typeface="Arial Narrow" panose="020B0606020202030204" pitchFamily="34" charset="0"/>
              </a:rPr>
              <a:t>2</a:t>
            </a:r>
            <a:r>
              <a:rPr lang="fr-FR" altLang="fr-FR" sz="2000" i="1">
                <a:latin typeface="Arial Narrow" panose="020B0606020202030204" pitchFamily="34" charset="0"/>
              </a:rPr>
              <a:t> </a:t>
            </a:r>
            <a:r>
              <a:rPr lang="fr-FR" altLang="fr-FR" sz="2400">
                <a:latin typeface="Arial Narrow" panose="020B0606020202030204" pitchFamily="34" charset="0"/>
              </a:rPr>
              <a:t>[E]</a:t>
            </a:r>
            <a:r>
              <a:rPr lang="fr-FR" altLang="fr-FR" sz="1600">
                <a:latin typeface="Arial Narrow" panose="020B0606020202030204" pitchFamily="34" charset="0"/>
              </a:rPr>
              <a:t>T</a:t>
            </a:r>
            <a:r>
              <a:rPr lang="fr-FR" altLang="fr-FR" sz="2400">
                <a:latin typeface="Arial Narrow" panose="020B0606020202030204" pitchFamily="34" charset="0"/>
              </a:rPr>
              <a:t> </a:t>
            </a:r>
          </a:p>
        </p:txBody>
      </p:sp>
      <p:sp>
        <p:nvSpPr>
          <p:cNvPr id="363533" name="Text Box 13"/>
          <p:cNvSpPr txBox="1">
            <a:spLocks noChangeArrowheads="1"/>
          </p:cNvSpPr>
          <p:nvPr/>
        </p:nvSpPr>
        <p:spPr bwMode="auto">
          <a:xfrm>
            <a:off x="290513" y="4349005"/>
            <a:ext cx="3991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L’équation de </a:t>
            </a:r>
            <a:r>
              <a:rPr lang="fr-FR" altLang="fr-FR" sz="2000" i="1">
                <a:latin typeface="Arial Narrow" panose="020B0606020202030204" pitchFamily="34" charset="0"/>
              </a:rPr>
              <a:t>Michaelis-Menten</a:t>
            </a:r>
            <a:r>
              <a:rPr lang="fr-FR" altLang="fr-FR" sz="2000">
                <a:latin typeface="Arial Narrow" panose="020B0606020202030204" pitchFamily="34" charset="0"/>
              </a:rPr>
              <a:t> devient :</a:t>
            </a:r>
          </a:p>
        </p:txBody>
      </p:sp>
      <p:grpSp>
        <p:nvGrpSpPr>
          <p:cNvPr id="363556" name="Group 36"/>
          <p:cNvGrpSpPr>
            <a:grpSpLocks/>
          </p:cNvGrpSpPr>
          <p:nvPr/>
        </p:nvGrpSpPr>
        <p:grpSpPr bwMode="auto">
          <a:xfrm>
            <a:off x="2201863" y="5039568"/>
            <a:ext cx="3754437" cy="1409700"/>
            <a:chOff x="1875" y="2887"/>
            <a:chExt cx="2365" cy="888"/>
          </a:xfrm>
        </p:grpSpPr>
        <p:sp>
          <p:nvSpPr>
            <p:cNvPr id="90167" name="Text Box 15"/>
            <p:cNvSpPr txBox="1">
              <a:spLocks noChangeArrowheads="1"/>
            </p:cNvSpPr>
            <p:nvPr/>
          </p:nvSpPr>
          <p:spPr bwMode="auto">
            <a:xfrm>
              <a:off x="2294" y="3154"/>
              <a:ext cx="7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0168" name="Line 16"/>
            <p:cNvSpPr>
              <a:spLocks noChangeShapeType="1"/>
            </p:cNvSpPr>
            <p:nvPr/>
          </p:nvSpPr>
          <p:spPr bwMode="auto">
            <a:xfrm>
              <a:off x="3211" y="3307"/>
              <a:ext cx="8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0169" name="Rectangle 17"/>
            <p:cNvSpPr>
              <a:spLocks noChangeArrowheads="1"/>
            </p:cNvSpPr>
            <p:nvPr/>
          </p:nvSpPr>
          <p:spPr bwMode="auto">
            <a:xfrm>
              <a:off x="3454" y="3006"/>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0170" name="Rectangle 18"/>
            <p:cNvSpPr>
              <a:spLocks noChangeArrowheads="1"/>
            </p:cNvSpPr>
            <p:nvPr/>
          </p:nvSpPr>
          <p:spPr bwMode="auto">
            <a:xfrm>
              <a:off x="3748" y="3345"/>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0171" name="Rectangle 19"/>
            <p:cNvSpPr>
              <a:spLocks noChangeArrowheads="1"/>
            </p:cNvSpPr>
            <p:nvPr/>
          </p:nvSpPr>
          <p:spPr bwMode="auto">
            <a:xfrm>
              <a:off x="3175" y="3313"/>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0172" name="Rectangle 20"/>
            <p:cNvSpPr>
              <a:spLocks noChangeArrowheads="1"/>
            </p:cNvSpPr>
            <p:nvPr/>
          </p:nvSpPr>
          <p:spPr bwMode="auto">
            <a:xfrm>
              <a:off x="3512" y="3351"/>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0173" name="Rectangle 21"/>
            <p:cNvSpPr>
              <a:spLocks noChangeArrowheads="1"/>
            </p:cNvSpPr>
            <p:nvPr/>
          </p:nvSpPr>
          <p:spPr bwMode="auto">
            <a:xfrm>
              <a:off x="1875" y="2887"/>
              <a:ext cx="2365" cy="888"/>
            </a:xfrm>
            <a:prstGeom prst="rect">
              <a:avLst/>
            </a:prstGeom>
            <a:noFill/>
            <a:ln w="76200" cmpd="tri">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sp>
        <p:nvSpPr>
          <p:cNvPr id="363543" name="Text Box 23"/>
          <p:cNvSpPr txBox="1">
            <a:spLocks noChangeArrowheads="1"/>
          </p:cNvSpPr>
          <p:nvPr/>
        </p:nvSpPr>
        <p:spPr bwMode="auto">
          <a:xfrm>
            <a:off x="220663" y="5276105"/>
            <a:ext cx="1785937" cy="46166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2400">
                <a:solidFill>
                  <a:schemeClr val="bg1"/>
                </a:solidFill>
                <a:latin typeface="Arial Narrow" panose="020B0606020202030204" pitchFamily="34" charset="0"/>
              </a:rPr>
              <a:t>Vitesse initiale</a:t>
            </a:r>
          </a:p>
        </p:txBody>
      </p:sp>
      <p:sp>
        <p:nvSpPr>
          <p:cNvPr id="90120" name="Text Box 29"/>
          <p:cNvSpPr txBox="1">
            <a:spLocks noChangeArrowheads="1"/>
          </p:cNvSpPr>
          <p:nvPr/>
        </p:nvSpPr>
        <p:spPr bwMode="auto">
          <a:xfrm>
            <a:off x="2681288" y="1781503"/>
            <a:ext cx="9509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baseline="-25000">
                <a:latin typeface="Arial Narrow" panose="020B0606020202030204" pitchFamily="34" charset="0"/>
              </a:rPr>
              <a:t> </a:t>
            </a:r>
            <a:r>
              <a:rPr lang="fr-FR" altLang="fr-FR" sz="2400">
                <a:latin typeface="Arial Narrow" panose="020B0606020202030204" pitchFamily="34" charset="0"/>
              </a:rPr>
              <a:t>= </a:t>
            </a:r>
            <a:r>
              <a:rPr lang="fr-FR" altLang="fr-FR" sz="3600" i="1">
                <a:latin typeface="Arial Narrow" panose="020B0606020202030204" pitchFamily="34" charset="0"/>
              </a:rPr>
              <a:t>k</a:t>
            </a:r>
            <a:r>
              <a:rPr lang="fr-FR" altLang="fr-FR" sz="2000" i="1" baseline="-25000">
                <a:latin typeface="Arial Narrow" panose="020B0606020202030204" pitchFamily="34" charset="0"/>
              </a:rPr>
              <a:t>2</a:t>
            </a:r>
            <a:r>
              <a:rPr lang="fr-FR" altLang="fr-FR" sz="2400">
                <a:latin typeface="Arial Narrow" panose="020B0606020202030204" pitchFamily="34" charset="0"/>
              </a:rPr>
              <a:t> </a:t>
            </a:r>
          </a:p>
        </p:txBody>
      </p:sp>
      <p:sp>
        <p:nvSpPr>
          <p:cNvPr id="90121" name="Rectangle 30"/>
          <p:cNvSpPr>
            <a:spLocks noChangeArrowheads="1"/>
          </p:cNvSpPr>
          <p:nvPr/>
        </p:nvSpPr>
        <p:spPr bwMode="auto">
          <a:xfrm>
            <a:off x="3635375" y="1910091"/>
            <a:ext cx="596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a:t>
            </a:r>
            <a:r>
              <a:rPr lang="fr-FR" altLang="fr-FR" sz="1600">
                <a:latin typeface="Arial Narrow" panose="020B0606020202030204" pitchFamily="34" charset="0"/>
              </a:rPr>
              <a:t>T</a:t>
            </a:r>
          </a:p>
        </p:txBody>
      </p:sp>
      <p:sp>
        <p:nvSpPr>
          <p:cNvPr id="90122" name="Line 31"/>
          <p:cNvSpPr>
            <a:spLocks noChangeShapeType="1"/>
          </p:cNvSpPr>
          <p:nvPr/>
        </p:nvSpPr>
        <p:spPr bwMode="auto">
          <a:xfrm>
            <a:off x="4359275" y="2176791"/>
            <a:ext cx="1314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0123" name="Rectangle 32"/>
          <p:cNvSpPr>
            <a:spLocks noChangeArrowheads="1"/>
          </p:cNvSpPr>
          <p:nvPr/>
        </p:nvSpPr>
        <p:spPr bwMode="auto">
          <a:xfrm>
            <a:off x="4745038" y="1695778"/>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0124" name="Rectangle 33"/>
          <p:cNvSpPr>
            <a:spLocks noChangeArrowheads="1"/>
          </p:cNvSpPr>
          <p:nvPr/>
        </p:nvSpPr>
        <p:spPr bwMode="auto">
          <a:xfrm>
            <a:off x="5211763" y="2226003"/>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0125" name="Rectangle 34"/>
          <p:cNvSpPr>
            <a:spLocks noChangeArrowheads="1"/>
          </p:cNvSpPr>
          <p:nvPr/>
        </p:nvSpPr>
        <p:spPr bwMode="auto">
          <a:xfrm>
            <a:off x="4302125" y="2175203"/>
            <a:ext cx="5212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0126" name="Rectangle 35"/>
          <p:cNvSpPr>
            <a:spLocks noChangeArrowheads="1"/>
          </p:cNvSpPr>
          <p:nvPr/>
        </p:nvSpPr>
        <p:spPr bwMode="auto">
          <a:xfrm>
            <a:off x="4837113" y="2235528"/>
            <a:ext cx="3321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graphicFrame>
        <p:nvGraphicFramePr>
          <p:cNvPr id="363671" name="Group 151"/>
          <p:cNvGraphicFramePr>
            <a:graphicFrameLocks noGrp="1"/>
          </p:cNvGraphicFramePr>
          <p:nvPr>
            <p:extLst>
              <p:ext uri="{D42A27DB-BD31-4B8C-83A1-F6EECF244321}">
                <p14:modId xmlns:p14="http://schemas.microsoft.com/office/powerpoint/2010/main" val="1534503260"/>
              </p:ext>
            </p:extLst>
          </p:nvPr>
        </p:nvGraphicFramePr>
        <p:xfrm>
          <a:off x="6432550" y="4510930"/>
          <a:ext cx="2152650" cy="2230438"/>
        </p:xfrm>
        <a:graphic>
          <a:graphicData uri="http://schemas.openxmlformats.org/drawingml/2006/table">
            <a:tbl>
              <a:tblPr/>
              <a:tblGrid>
                <a:gridCol w="839788"/>
                <a:gridCol w="1312862"/>
              </a:tblGrid>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charset="0"/>
                          <a:cs typeface="Arial" charset="0"/>
                        </a:rPr>
                        <a:t>[S] = </a:t>
                      </a:r>
                      <a:r>
                        <a:rPr kumimoji="0" lang="fr-FR" sz="1000" b="1" i="0" u="none" strike="noStrike" cap="none" normalizeH="0" baseline="0" dirty="0" smtClean="0">
                          <a:ln>
                            <a:noFill/>
                          </a:ln>
                          <a:solidFill>
                            <a:schemeClr val="tx1"/>
                          </a:solidFill>
                          <a:effectLst/>
                          <a:latin typeface="Brush Script MT" pitchFamily="66" charset="0"/>
                          <a:cs typeface="Arial" charset="0"/>
                        </a:rPr>
                        <a:t>x</a:t>
                      </a:r>
                      <a:r>
                        <a:rPr kumimoji="0" lang="fr-FR" sz="1000" b="1" i="0" u="none" strike="noStrike" cap="none" normalizeH="0" baseline="0" dirty="0" smtClean="0">
                          <a:ln>
                            <a:noFill/>
                          </a:ln>
                          <a:solidFill>
                            <a:schemeClr val="tx1"/>
                          </a:solidFill>
                          <a:effectLst/>
                          <a:latin typeface="Arial" charset="0"/>
                          <a:cs typeface="Arial" charset="0"/>
                        </a:rPr>
                        <a:t> K</a:t>
                      </a:r>
                      <a:r>
                        <a:rPr kumimoji="0" lang="fr-FR" sz="900" b="1" i="0" u="none" strike="noStrike" cap="none" normalizeH="0" baseline="-25000" dirty="0" smtClean="0">
                          <a:ln>
                            <a:noFill/>
                          </a:ln>
                          <a:solidFill>
                            <a:schemeClr val="tx1"/>
                          </a:solidFill>
                          <a:effectLst/>
                          <a:latin typeface="Arial" charset="0"/>
                          <a:cs typeface="Arial" charset="0"/>
                        </a:rPr>
                        <a:t>M</a:t>
                      </a:r>
                      <a:endParaRPr kumimoji="0" lang="fr-FR" sz="1800" b="1" i="0" u="none" strike="noStrike" cap="none" normalizeH="0" baseline="-2500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charset="0"/>
                          <a:cs typeface="Arial" charset="0"/>
                        </a:rPr>
                        <a:t>v</a:t>
                      </a:r>
                      <a:r>
                        <a:rPr kumimoji="0" lang="fr-FR" sz="900" b="1" i="0" u="none" strike="noStrike" cap="none" normalizeH="0" baseline="-25000" smtClean="0">
                          <a:ln>
                            <a:noFill/>
                          </a:ln>
                          <a:solidFill>
                            <a:schemeClr val="tx1"/>
                          </a:solidFill>
                          <a:effectLst/>
                          <a:latin typeface="Arial" charset="0"/>
                          <a:cs typeface="Arial" charset="0"/>
                        </a:rPr>
                        <a:t>i</a:t>
                      </a:r>
                      <a:r>
                        <a:rPr kumimoji="0" lang="fr-FR" sz="1000" b="1" i="0" u="none" strike="noStrike" cap="none" normalizeH="0" baseline="0" smtClean="0">
                          <a:ln>
                            <a:noFill/>
                          </a:ln>
                          <a:solidFill>
                            <a:schemeClr val="tx1"/>
                          </a:solidFill>
                          <a:effectLst/>
                          <a:latin typeface="Arial" charset="0"/>
                          <a:cs typeface="Arial" charset="0"/>
                        </a:rPr>
                        <a:t> = % V</a:t>
                      </a:r>
                      <a:r>
                        <a:rPr kumimoji="0" lang="fr-FR" sz="1000" b="1" i="0" u="none" strike="noStrike" cap="none" normalizeH="0" baseline="-25000" smtClean="0">
                          <a:ln>
                            <a:noFill/>
                          </a:ln>
                          <a:solidFill>
                            <a:schemeClr val="tx1"/>
                          </a:solidFill>
                          <a:effectLst/>
                          <a:latin typeface="Arial" charset="0"/>
                          <a:cs typeface="Arial" charset="0"/>
                        </a:rPr>
                        <a:t>max</a:t>
                      </a:r>
                      <a:endParaRPr kumimoji="0" lang="fr-FR" sz="1800" b="1" i="0" u="none" strike="noStrike" cap="none" normalizeH="0" baseline="-2500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1</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50,00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2</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charset="0"/>
                          <a:cs typeface="Arial" charset="0"/>
                        </a:rPr>
                        <a:t>66,67</a:t>
                      </a:r>
                      <a:endParaRPr kumimoji="0" lang="fr-FR"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5</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charset="0"/>
                          <a:cs typeface="Arial" charset="0"/>
                        </a:rPr>
                        <a:t>83,33</a:t>
                      </a:r>
                      <a:endParaRPr kumimoji="0" lang="fr-FR"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10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90,91</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50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98,04</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100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99,01</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500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99,80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1000</a:t>
                      </a:r>
                      <a:endParaRPr kumimoji="0" lang="fr-F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charset="0"/>
                          <a:cs typeface="Arial" charset="0"/>
                        </a:rPr>
                        <a:t>99,90</a:t>
                      </a:r>
                      <a:endParaRPr kumimoji="0" lang="fr-FR"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bl>
          </a:graphicData>
        </a:graphic>
      </p:graphicFrame>
      <p:sp>
        <p:nvSpPr>
          <p:cNvPr id="2" name="Flèche droite 1"/>
          <p:cNvSpPr/>
          <p:nvPr/>
        </p:nvSpPr>
        <p:spPr>
          <a:xfrm flipH="1">
            <a:off x="8312150" y="5566618"/>
            <a:ext cx="352425" cy="16192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Narrow" panose="020B0606020202030204" pitchFamily="34" charset="0"/>
            </a:endParaRPr>
          </a:p>
        </p:txBody>
      </p:sp>
      <p:sp>
        <p:nvSpPr>
          <p:cNvPr id="34" name="Rectangle 9"/>
          <p:cNvSpPr>
            <a:spLocks noChangeArrowheads="1"/>
          </p:cNvSpPr>
          <p:nvPr/>
        </p:nvSpPr>
        <p:spPr bwMode="auto">
          <a:xfrm>
            <a:off x="-77788" y="5626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36" name="Triangle isocèle 35"/>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0553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3523"/>
                                        </p:tgtEl>
                                        <p:attrNameLst>
                                          <p:attrName>style.visibility</p:attrName>
                                        </p:attrNameLst>
                                      </p:cBhvr>
                                      <p:to>
                                        <p:strVal val="visible"/>
                                      </p:to>
                                    </p:set>
                                    <p:animEffect transition="in" filter="fade">
                                      <p:cBhvr>
                                        <p:cTn id="7" dur="500"/>
                                        <p:tgtEl>
                                          <p:spTgt spid="363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3524"/>
                                        </p:tgtEl>
                                        <p:attrNameLst>
                                          <p:attrName>style.visibility</p:attrName>
                                        </p:attrNameLst>
                                      </p:cBhvr>
                                      <p:to>
                                        <p:strVal val="visible"/>
                                      </p:to>
                                    </p:set>
                                    <p:animEffect transition="in" filter="fade">
                                      <p:cBhvr>
                                        <p:cTn id="12" dur="500"/>
                                        <p:tgtEl>
                                          <p:spTgt spid="3635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3533"/>
                                        </p:tgtEl>
                                        <p:attrNameLst>
                                          <p:attrName>style.visibility</p:attrName>
                                        </p:attrNameLst>
                                      </p:cBhvr>
                                      <p:to>
                                        <p:strVal val="visible"/>
                                      </p:to>
                                    </p:set>
                                    <p:animEffect transition="in" filter="fade">
                                      <p:cBhvr>
                                        <p:cTn id="17" dur="500"/>
                                        <p:tgtEl>
                                          <p:spTgt spid="3635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3556"/>
                                        </p:tgtEl>
                                        <p:attrNameLst>
                                          <p:attrName>style.visibility</p:attrName>
                                        </p:attrNameLst>
                                      </p:cBhvr>
                                      <p:to>
                                        <p:strVal val="visible"/>
                                      </p:to>
                                    </p:set>
                                    <p:animEffect transition="in" filter="fade">
                                      <p:cBhvr>
                                        <p:cTn id="22" dur="500"/>
                                        <p:tgtEl>
                                          <p:spTgt spid="3635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3522"/>
                                        </p:tgtEl>
                                        <p:attrNameLst>
                                          <p:attrName>style.visibility</p:attrName>
                                        </p:attrNameLst>
                                      </p:cBhvr>
                                      <p:to>
                                        <p:strVal val="visible"/>
                                      </p:to>
                                    </p:set>
                                    <p:animEffect transition="in" filter="fade">
                                      <p:cBhvr>
                                        <p:cTn id="27" dur="500"/>
                                        <p:tgtEl>
                                          <p:spTgt spid="3635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3543"/>
                                        </p:tgtEl>
                                        <p:attrNameLst>
                                          <p:attrName>style.visibility</p:attrName>
                                        </p:attrNameLst>
                                      </p:cBhvr>
                                      <p:to>
                                        <p:strVal val="visible"/>
                                      </p:to>
                                    </p:set>
                                    <p:animEffect transition="in" filter="fade">
                                      <p:cBhvr>
                                        <p:cTn id="30" dur="500"/>
                                        <p:tgtEl>
                                          <p:spTgt spid="3635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63671"/>
                                        </p:tgtEl>
                                        <p:attrNameLst>
                                          <p:attrName>style.visibility</p:attrName>
                                        </p:attrNameLst>
                                      </p:cBhvr>
                                      <p:to>
                                        <p:strVal val="visible"/>
                                      </p:to>
                                    </p:set>
                                    <p:animEffect transition="in" filter="fade">
                                      <p:cBhvr>
                                        <p:cTn id="35" dur="500"/>
                                        <p:tgtEl>
                                          <p:spTgt spid="3636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animBg="1"/>
      <p:bldP spid="363523" grpId="0"/>
      <p:bldP spid="363524" grpId="0"/>
      <p:bldP spid="363533" grpId="0"/>
      <p:bldP spid="363543"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231775" y="2496914"/>
            <a:ext cx="846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latin typeface="Arial Narrow" panose="020B0606020202030204" pitchFamily="34" charset="0"/>
              </a:rPr>
              <a:t>Peut-on attribuer à K</a:t>
            </a:r>
            <a:r>
              <a:rPr lang="fr-FR" altLang="fr-FR" sz="2400" baseline="-25000">
                <a:latin typeface="Arial Narrow" panose="020B0606020202030204" pitchFamily="34" charset="0"/>
              </a:rPr>
              <a:t>M</a:t>
            </a:r>
            <a:r>
              <a:rPr lang="fr-FR" altLang="fr-FR" sz="2400">
                <a:latin typeface="Arial Narrow" panose="020B0606020202030204" pitchFamily="34" charset="0"/>
              </a:rPr>
              <a:t> une signification concrète?</a:t>
            </a:r>
          </a:p>
        </p:txBody>
      </p:sp>
      <p:sp>
        <p:nvSpPr>
          <p:cNvPr id="366595" name="Oval 3"/>
          <p:cNvSpPr>
            <a:spLocks noChangeArrowheads="1"/>
          </p:cNvSpPr>
          <p:nvPr/>
        </p:nvSpPr>
        <p:spPr bwMode="auto">
          <a:xfrm>
            <a:off x="57150" y="2679477"/>
            <a:ext cx="133350" cy="1333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nvGrpSpPr>
          <p:cNvPr id="91140" name="Group 34"/>
          <p:cNvGrpSpPr>
            <a:grpSpLocks/>
          </p:cNvGrpSpPr>
          <p:nvPr/>
        </p:nvGrpSpPr>
        <p:grpSpPr bwMode="auto">
          <a:xfrm>
            <a:off x="2881313" y="1496970"/>
            <a:ext cx="2597150" cy="939799"/>
            <a:chOff x="2144" y="923"/>
            <a:chExt cx="1636" cy="592"/>
          </a:xfrm>
        </p:grpSpPr>
        <p:sp>
          <p:nvSpPr>
            <p:cNvPr id="91170" name="Text Box 5"/>
            <p:cNvSpPr txBox="1">
              <a:spLocks noChangeArrowheads="1"/>
            </p:cNvSpPr>
            <p:nvPr/>
          </p:nvSpPr>
          <p:spPr bwMode="auto">
            <a:xfrm>
              <a:off x="2144" y="1071"/>
              <a:ext cx="7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1171" name="Line 6"/>
            <p:cNvSpPr>
              <a:spLocks noChangeShapeType="1"/>
            </p:cNvSpPr>
            <p:nvPr/>
          </p:nvSpPr>
          <p:spPr bwMode="auto">
            <a:xfrm>
              <a:off x="2932" y="1224"/>
              <a:ext cx="8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1172" name="Rectangle 7"/>
            <p:cNvSpPr>
              <a:spLocks noChangeArrowheads="1"/>
            </p:cNvSpPr>
            <p:nvPr/>
          </p:nvSpPr>
          <p:spPr bwMode="auto">
            <a:xfrm>
              <a:off x="3175" y="923"/>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1173" name="Rectangle 8"/>
            <p:cNvSpPr>
              <a:spLocks noChangeArrowheads="1"/>
            </p:cNvSpPr>
            <p:nvPr/>
          </p:nvSpPr>
          <p:spPr bwMode="auto">
            <a:xfrm>
              <a:off x="3469" y="121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1174" name="Rectangle 9"/>
            <p:cNvSpPr>
              <a:spLocks noChangeArrowheads="1"/>
            </p:cNvSpPr>
            <p:nvPr/>
          </p:nvSpPr>
          <p:spPr bwMode="auto">
            <a:xfrm>
              <a:off x="2896" y="1185"/>
              <a:ext cx="34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800" baseline="-25000">
                  <a:latin typeface="Arial Narrow" panose="020B0606020202030204" pitchFamily="34" charset="0"/>
                </a:rPr>
                <a:t>M</a:t>
              </a:r>
              <a:endParaRPr lang="fr-FR" altLang="fr-FR" sz="4800" baseline="-25000">
                <a:latin typeface="Arial Narrow" panose="020B0606020202030204" pitchFamily="34" charset="0"/>
              </a:endParaRPr>
            </a:p>
          </p:txBody>
        </p:sp>
        <p:sp>
          <p:nvSpPr>
            <p:cNvPr id="91175" name="Rectangle 10"/>
            <p:cNvSpPr>
              <a:spLocks noChangeArrowheads="1"/>
            </p:cNvSpPr>
            <p:nvPr/>
          </p:nvSpPr>
          <p:spPr bwMode="auto">
            <a:xfrm>
              <a:off x="3233" y="1223"/>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grpSp>
      <p:sp>
        <p:nvSpPr>
          <p:cNvPr id="366603" name="Text Box 11"/>
          <p:cNvSpPr txBox="1">
            <a:spLocks noChangeArrowheads="1"/>
          </p:cNvSpPr>
          <p:nvPr/>
        </p:nvSpPr>
        <p:spPr bwMode="auto">
          <a:xfrm>
            <a:off x="798513" y="3092227"/>
            <a:ext cx="1697901" cy="46166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solidFill>
                  <a:schemeClr val="bg1"/>
                </a:solidFill>
                <a:latin typeface="Arial Narrow" panose="020B0606020202030204" pitchFamily="34" charset="0"/>
              </a:rPr>
              <a:t>Si v</a:t>
            </a:r>
            <a:r>
              <a:rPr lang="fr-FR" altLang="fr-FR" sz="2400" baseline="-25000">
                <a:solidFill>
                  <a:schemeClr val="bg1"/>
                </a:solidFill>
                <a:latin typeface="Arial Narrow" panose="020B0606020202030204" pitchFamily="34" charset="0"/>
              </a:rPr>
              <a:t>i</a:t>
            </a:r>
            <a:r>
              <a:rPr lang="fr-FR" altLang="fr-FR" sz="2400">
                <a:solidFill>
                  <a:schemeClr val="bg1"/>
                </a:solidFill>
                <a:latin typeface="Arial Narrow" panose="020B0606020202030204" pitchFamily="34" charset="0"/>
              </a:rPr>
              <a:t> = ½ V</a:t>
            </a:r>
            <a:r>
              <a:rPr lang="fr-FR" altLang="fr-FR" sz="2400" baseline="-25000">
                <a:solidFill>
                  <a:schemeClr val="bg1"/>
                </a:solidFill>
                <a:latin typeface="Arial Narrow" panose="020B0606020202030204" pitchFamily="34" charset="0"/>
              </a:rPr>
              <a:t>max</a:t>
            </a:r>
          </a:p>
        </p:txBody>
      </p:sp>
      <p:grpSp>
        <p:nvGrpSpPr>
          <p:cNvPr id="366633" name="Group 41"/>
          <p:cNvGrpSpPr>
            <a:grpSpLocks/>
          </p:cNvGrpSpPr>
          <p:nvPr/>
        </p:nvGrpSpPr>
        <p:grpSpPr bwMode="auto">
          <a:xfrm>
            <a:off x="3217863" y="2816001"/>
            <a:ext cx="3533775" cy="939799"/>
            <a:chOff x="2027" y="1323"/>
            <a:chExt cx="2226" cy="592"/>
          </a:xfrm>
        </p:grpSpPr>
        <p:sp>
          <p:nvSpPr>
            <p:cNvPr id="91164" name="Text Box 13"/>
            <p:cNvSpPr txBox="1">
              <a:spLocks noChangeArrowheads="1"/>
            </p:cNvSpPr>
            <p:nvPr/>
          </p:nvSpPr>
          <p:spPr bwMode="auto">
            <a:xfrm>
              <a:off x="2027" y="1471"/>
              <a:ext cx="11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½ V</a:t>
              </a:r>
              <a:r>
                <a:rPr lang="fr-FR" altLang="fr-FR" sz="2400" baseline="-25000">
                  <a:latin typeface="Arial Narrow" panose="020B0606020202030204" pitchFamily="34" charset="0"/>
                </a:rPr>
                <a:t>max </a:t>
              </a:r>
              <a:r>
                <a:rPr lang="fr-FR" altLang="fr-FR" sz="2400">
                  <a:latin typeface="Arial Narrow" panose="020B0606020202030204" pitchFamily="34" charset="0"/>
                </a:rPr>
                <a:t>= V</a:t>
              </a:r>
              <a:r>
                <a:rPr lang="fr-FR" altLang="fr-FR" sz="2400" baseline="-25000">
                  <a:latin typeface="Arial Narrow" panose="020B0606020202030204" pitchFamily="34" charset="0"/>
                </a:rPr>
                <a:t>max </a:t>
              </a:r>
            </a:p>
          </p:txBody>
        </p:sp>
        <p:sp>
          <p:nvSpPr>
            <p:cNvPr id="91165" name="Line 14"/>
            <p:cNvSpPr>
              <a:spLocks noChangeShapeType="1"/>
            </p:cNvSpPr>
            <p:nvPr/>
          </p:nvSpPr>
          <p:spPr bwMode="auto">
            <a:xfrm>
              <a:off x="3405" y="1624"/>
              <a:ext cx="8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1166" name="Rectangle 15"/>
            <p:cNvSpPr>
              <a:spLocks noChangeArrowheads="1"/>
            </p:cNvSpPr>
            <p:nvPr/>
          </p:nvSpPr>
          <p:spPr bwMode="auto">
            <a:xfrm>
              <a:off x="3648" y="1323"/>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1167" name="Rectangle 16"/>
            <p:cNvSpPr>
              <a:spLocks noChangeArrowheads="1"/>
            </p:cNvSpPr>
            <p:nvPr/>
          </p:nvSpPr>
          <p:spPr bwMode="auto">
            <a:xfrm>
              <a:off x="3942" y="161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1168" name="Rectangle 17"/>
            <p:cNvSpPr>
              <a:spLocks noChangeArrowheads="1"/>
            </p:cNvSpPr>
            <p:nvPr/>
          </p:nvSpPr>
          <p:spPr bwMode="auto">
            <a:xfrm>
              <a:off x="3369" y="1585"/>
              <a:ext cx="34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800" baseline="-25000">
                  <a:latin typeface="Arial Narrow" panose="020B0606020202030204" pitchFamily="34" charset="0"/>
                </a:rPr>
                <a:t>M</a:t>
              </a:r>
              <a:endParaRPr lang="fr-FR" altLang="fr-FR" sz="4800" baseline="-25000">
                <a:latin typeface="Arial Narrow" panose="020B0606020202030204" pitchFamily="34" charset="0"/>
              </a:endParaRPr>
            </a:p>
          </p:txBody>
        </p:sp>
        <p:sp>
          <p:nvSpPr>
            <p:cNvPr id="91169" name="Rectangle 18"/>
            <p:cNvSpPr>
              <a:spLocks noChangeArrowheads="1"/>
            </p:cNvSpPr>
            <p:nvPr/>
          </p:nvSpPr>
          <p:spPr bwMode="auto">
            <a:xfrm>
              <a:off x="3706" y="1623"/>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grpSp>
      <p:grpSp>
        <p:nvGrpSpPr>
          <p:cNvPr id="366632" name="Group 40"/>
          <p:cNvGrpSpPr>
            <a:grpSpLocks/>
          </p:cNvGrpSpPr>
          <p:nvPr/>
        </p:nvGrpSpPr>
        <p:grpSpPr bwMode="auto">
          <a:xfrm>
            <a:off x="3581402" y="3108102"/>
            <a:ext cx="1192213" cy="438150"/>
            <a:chOff x="2256" y="1563"/>
            <a:chExt cx="751" cy="276"/>
          </a:xfrm>
        </p:grpSpPr>
        <p:grpSp>
          <p:nvGrpSpPr>
            <p:cNvPr id="91158" name="Group 37"/>
            <p:cNvGrpSpPr>
              <a:grpSpLocks/>
            </p:cNvGrpSpPr>
            <p:nvPr/>
          </p:nvGrpSpPr>
          <p:grpSpPr bwMode="auto">
            <a:xfrm>
              <a:off x="2731" y="1563"/>
              <a:ext cx="276" cy="276"/>
              <a:chOff x="2731" y="1767"/>
              <a:chExt cx="276" cy="276"/>
            </a:xfrm>
          </p:grpSpPr>
          <p:sp>
            <p:nvSpPr>
              <p:cNvPr id="91162" name="Line 20"/>
              <p:cNvSpPr>
                <a:spLocks noChangeShapeType="1"/>
              </p:cNvSpPr>
              <p:nvPr/>
            </p:nvSpPr>
            <p:spPr bwMode="auto">
              <a:xfrm>
                <a:off x="2731" y="1767"/>
                <a:ext cx="276" cy="276"/>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1163" name="Line 21"/>
              <p:cNvSpPr>
                <a:spLocks noChangeShapeType="1"/>
              </p:cNvSpPr>
              <p:nvPr/>
            </p:nvSpPr>
            <p:spPr bwMode="auto">
              <a:xfrm flipH="1">
                <a:off x="2731" y="1767"/>
                <a:ext cx="276" cy="276"/>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91159" name="Group 39"/>
            <p:cNvGrpSpPr>
              <a:grpSpLocks/>
            </p:cNvGrpSpPr>
            <p:nvPr/>
          </p:nvGrpSpPr>
          <p:grpSpPr bwMode="auto">
            <a:xfrm>
              <a:off x="2256" y="1563"/>
              <a:ext cx="276" cy="276"/>
              <a:chOff x="2256" y="1563"/>
              <a:chExt cx="276" cy="276"/>
            </a:xfrm>
          </p:grpSpPr>
          <p:sp>
            <p:nvSpPr>
              <p:cNvPr id="91160" name="Line 22"/>
              <p:cNvSpPr>
                <a:spLocks noChangeShapeType="1"/>
              </p:cNvSpPr>
              <p:nvPr/>
            </p:nvSpPr>
            <p:spPr bwMode="auto">
              <a:xfrm>
                <a:off x="2256" y="1563"/>
                <a:ext cx="276" cy="276"/>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1161" name="Line 23"/>
              <p:cNvSpPr>
                <a:spLocks noChangeShapeType="1"/>
              </p:cNvSpPr>
              <p:nvPr/>
            </p:nvSpPr>
            <p:spPr bwMode="auto">
              <a:xfrm flipH="1">
                <a:off x="2256" y="1563"/>
                <a:ext cx="276" cy="276"/>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sp>
        <p:nvSpPr>
          <p:cNvPr id="366616" name="Text Box 24"/>
          <p:cNvSpPr txBox="1">
            <a:spLocks noChangeArrowheads="1"/>
          </p:cNvSpPr>
          <p:nvPr/>
        </p:nvSpPr>
        <p:spPr bwMode="auto">
          <a:xfrm>
            <a:off x="369888" y="3897089"/>
            <a:ext cx="2250937" cy="54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½ (</a:t>
            </a:r>
            <a:r>
              <a:rPr lang="fr-FR" altLang="fr-FR" sz="2800">
                <a:latin typeface="Arial Narrow" panose="020B0606020202030204" pitchFamily="34" charset="0"/>
              </a:rPr>
              <a:t>K</a:t>
            </a:r>
            <a:r>
              <a:rPr lang="fr-FR" altLang="fr-FR" sz="3600" baseline="-25000">
                <a:latin typeface="Arial Narrow" panose="020B0606020202030204" pitchFamily="34" charset="0"/>
              </a:rPr>
              <a:t>M</a:t>
            </a:r>
            <a:r>
              <a:rPr lang="fr-FR" altLang="fr-FR" sz="4400" baseline="-25000">
                <a:latin typeface="Arial Narrow" panose="020B0606020202030204" pitchFamily="34" charset="0"/>
              </a:rPr>
              <a:t> </a:t>
            </a:r>
            <a:r>
              <a:rPr lang="fr-FR" altLang="fr-FR" sz="2400">
                <a:latin typeface="Arial Narrow" panose="020B0606020202030204" pitchFamily="34" charset="0"/>
              </a:rPr>
              <a:t>+ [S]) = [S]</a:t>
            </a:r>
          </a:p>
        </p:txBody>
      </p:sp>
      <p:sp>
        <p:nvSpPr>
          <p:cNvPr id="366617" name="Text Box 25"/>
          <p:cNvSpPr txBox="1">
            <a:spLocks noChangeArrowheads="1"/>
          </p:cNvSpPr>
          <p:nvPr/>
        </p:nvSpPr>
        <p:spPr bwMode="auto">
          <a:xfrm>
            <a:off x="355600" y="4360639"/>
            <a:ext cx="22621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½ </a:t>
            </a:r>
            <a:r>
              <a:rPr lang="fr-FR" altLang="fr-FR" sz="2800">
                <a:latin typeface="Arial Narrow" panose="020B0606020202030204" pitchFamily="34" charset="0"/>
              </a:rPr>
              <a:t>K</a:t>
            </a:r>
            <a:r>
              <a:rPr lang="fr-FR" altLang="fr-FR" baseline="-25000">
                <a:latin typeface="Arial Narrow" panose="020B0606020202030204" pitchFamily="34" charset="0"/>
              </a:rPr>
              <a:t>M</a:t>
            </a:r>
            <a:r>
              <a:rPr lang="fr-FR" altLang="fr-FR" sz="2400">
                <a:latin typeface="Arial Narrow" panose="020B0606020202030204" pitchFamily="34" charset="0"/>
              </a:rPr>
              <a:t> = [S] - ½ [S]</a:t>
            </a:r>
          </a:p>
        </p:txBody>
      </p:sp>
      <p:sp>
        <p:nvSpPr>
          <p:cNvPr id="366618" name="Text Box 26"/>
          <p:cNvSpPr txBox="1">
            <a:spLocks noChangeArrowheads="1"/>
          </p:cNvSpPr>
          <p:nvPr/>
        </p:nvSpPr>
        <p:spPr bwMode="auto">
          <a:xfrm>
            <a:off x="668338" y="4876577"/>
            <a:ext cx="17283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½ </a:t>
            </a:r>
            <a:r>
              <a:rPr lang="fr-FR" altLang="fr-FR" sz="2800">
                <a:latin typeface="Arial Narrow" panose="020B0606020202030204" pitchFamily="34" charset="0"/>
              </a:rPr>
              <a:t>K</a:t>
            </a:r>
            <a:r>
              <a:rPr lang="fr-FR" altLang="fr-FR" baseline="-25000">
                <a:latin typeface="Arial Narrow" panose="020B0606020202030204" pitchFamily="34" charset="0"/>
              </a:rPr>
              <a:t>M</a:t>
            </a:r>
            <a:r>
              <a:rPr lang="fr-FR" altLang="fr-FR" sz="3600" baseline="-25000">
                <a:latin typeface="Arial Narrow" panose="020B0606020202030204" pitchFamily="34" charset="0"/>
              </a:rPr>
              <a:t> </a:t>
            </a:r>
            <a:r>
              <a:rPr lang="fr-FR" altLang="fr-FR" sz="2400">
                <a:latin typeface="Arial Narrow" panose="020B0606020202030204" pitchFamily="34" charset="0"/>
              </a:rPr>
              <a:t>= ½ [S]</a:t>
            </a:r>
          </a:p>
        </p:txBody>
      </p:sp>
      <p:sp>
        <p:nvSpPr>
          <p:cNvPr id="366619" name="Text Box 27"/>
          <p:cNvSpPr txBox="1">
            <a:spLocks noChangeArrowheads="1"/>
          </p:cNvSpPr>
          <p:nvPr/>
        </p:nvSpPr>
        <p:spPr bwMode="auto">
          <a:xfrm>
            <a:off x="5519248" y="4098702"/>
            <a:ext cx="1545616" cy="646331"/>
          </a:xfrm>
          <a:prstGeom prst="rect">
            <a:avLst/>
          </a:prstGeom>
          <a:solidFill>
            <a:srgbClr val="FF33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3600">
                <a:solidFill>
                  <a:schemeClr val="bg1"/>
                </a:solidFill>
                <a:latin typeface="Arial Narrow" panose="020B0606020202030204" pitchFamily="34" charset="0"/>
              </a:rPr>
              <a:t>K</a:t>
            </a:r>
            <a:r>
              <a:rPr lang="fr-FR" altLang="fr-FR" sz="3600" baseline="-25000">
                <a:solidFill>
                  <a:schemeClr val="bg1"/>
                </a:solidFill>
                <a:latin typeface="Arial Narrow" panose="020B0606020202030204" pitchFamily="34" charset="0"/>
              </a:rPr>
              <a:t>M</a:t>
            </a:r>
            <a:r>
              <a:rPr lang="fr-FR" altLang="fr-FR" sz="3600">
                <a:solidFill>
                  <a:schemeClr val="bg1"/>
                </a:solidFill>
                <a:latin typeface="Arial Narrow" panose="020B0606020202030204" pitchFamily="34" charset="0"/>
              </a:rPr>
              <a:t> = [S]</a:t>
            </a:r>
          </a:p>
        </p:txBody>
      </p:sp>
      <p:sp>
        <p:nvSpPr>
          <p:cNvPr id="366620" name="Text Box 28"/>
          <p:cNvSpPr txBox="1">
            <a:spLocks noChangeArrowheads="1"/>
          </p:cNvSpPr>
          <p:nvPr/>
        </p:nvSpPr>
        <p:spPr bwMode="auto">
          <a:xfrm>
            <a:off x="307975" y="5877272"/>
            <a:ext cx="8388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latin typeface="Arial Narrow" panose="020B0606020202030204" pitchFamily="34" charset="0"/>
              </a:rPr>
              <a:t>K</a:t>
            </a:r>
            <a:r>
              <a:rPr lang="fr-FR" altLang="fr-FR" sz="2400" baseline="-25000">
                <a:latin typeface="Arial Narrow" panose="020B0606020202030204" pitchFamily="34" charset="0"/>
              </a:rPr>
              <a:t>M</a:t>
            </a:r>
            <a:r>
              <a:rPr lang="fr-FR" altLang="fr-FR" sz="1800">
                <a:latin typeface="Arial Narrow" panose="020B0606020202030204" pitchFamily="34" charset="0"/>
              </a:rPr>
              <a:t> </a:t>
            </a:r>
            <a:r>
              <a:rPr lang="fr-FR" altLang="fr-FR" sz="2400">
                <a:latin typeface="Arial Narrow" panose="020B0606020202030204" pitchFamily="34" charset="0"/>
              </a:rPr>
              <a:t>est inversement proportionnelle à l’affinité de l’enzyme. Plus l’affinité est élevée, et moins il faudra de substrat pour que l’enzyme fonctionne.</a:t>
            </a:r>
            <a:endParaRPr lang="fr-FR" altLang="fr-FR">
              <a:latin typeface="Arial Narrow" panose="020B0606020202030204" pitchFamily="34" charset="0"/>
            </a:endParaRPr>
          </a:p>
        </p:txBody>
      </p:sp>
      <p:sp>
        <p:nvSpPr>
          <p:cNvPr id="366621" name="Oval 29"/>
          <p:cNvSpPr>
            <a:spLocks noChangeArrowheads="1"/>
          </p:cNvSpPr>
          <p:nvPr/>
        </p:nvSpPr>
        <p:spPr bwMode="auto">
          <a:xfrm>
            <a:off x="57150" y="6059387"/>
            <a:ext cx="133350" cy="1333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366628" name="Rectangle 36"/>
          <p:cNvSpPr>
            <a:spLocks noChangeArrowheads="1"/>
          </p:cNvSpPr>
          <p:nvPr/>
        </p:nvSpPr>
        <p:spPr bwMode="auto">
          <a:xfrm>
            <a:off x="4192588" y="4889277"/>
            <a:ext cx="41989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1800" i="1">
                <a:latin typeface="Arial Narrow" panose="020B0606020202030204" pitchFamily="34" charset="0"/>
              </a:rPr>
              <a:t>K</a:t>
            </a:r>
            <a:r>
              <a:rPr lang="fr-FR" altLang="fr-FR" sz="1800" i="1" baseline="-25000">
                <a:latin typeface="Arial Narrow" panose="020B0606020202030204" pitchFamily="34" charset="0"/>
              </a:rPr>
              <a:t>M</a:t>
            </a:r>
            <a:r>
              <a:rPr lang="fr-FR" altLang="fr-FR" sz="1800" i="1">
                <a:latin typeface="Arial Narrow" panose="020B0606020202030204" pitchFamily="34" charset="0"/>
              </a:rPr>
              <a:t> est la concentration en substrat pour laquelle l’enzyme fonctionne à la moitié de sa vitesse maximale</a:t>
            </a:r>
          </a:p>
        </p:txBody>
      </p:sp>
      <p:sp>
        <p:nvSpPr>
          <p:cNvPr id="43" name="Rectangle 9"/>
          <p:cNvSpPr>
            <a:spLocks noChangeArrowheads="1"/>
          </p:cNvSpPr>
          <p:nvPr/>
        </p:nvSpPr>
        <p:spPr bwMode="auto">
          <a:xfrm>
            <a:off x="38101" y="16511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45" name="Triangle isocèle 44"/>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885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66595"/>
                                        </p:tgtEl>
                                        <p:attrNameLst>
                                          <p:attrName>style.visibility</p:attrName>
                                        </p:attrNameLst>
                                      </p:cBhvr>
                                      <p:to>
                                        <p:strVal val="visible"/>
                                      </p:to>
                                    </p:set>
                                    <p:anim calcmode="lin" valueType="num">
                                      <p:cBhvr>
                                        <p:cTn id="7" dur="500" fill="hold"/>
                                        <p:tgtEl>
                                          <p:spTgt spid="366595"/>
                                        </p:tgtEl>
                                        <p:attrNameLst>
                                          <p:attrName>ppt_w</p:attrName>
                                        </p:attrNameLst>
                                      </p:cBhvr>
                                      <p:tavLst>
                                        <p:tav tm="0">
                                          <p:val>
                                            <p:strVal val="#ppt_w*0.05"/>
                                          </p:val>
                                        </p:tav>
                                        <p:tav tm="100000">
                                          <p:val>
                                            <p:strVal val="#ppt_w"/>
                                          </p:val>
                                        </p:tav>
                                      </p:tavLst>
                                    </p:anim>
                                    <p:anim calcmode="lin" valueType="num">
                                      <p:cBhvr>
                                        <p:cTn id="8" dur="500" fill="hold"/>
                                        <p:tgtEl>
                                          <p:spTgt spid="366595"/>
                                        </p:tgtEl>
                                        <p:attrNameLst>
                                          <p:attrName>ppt_h</p:attrName>
                                        </p:attrNameLst>
                                      </p:cBhvr>
                                      <p:tavLst>
                                        <p:tav tm="0">
                                          <p:val>
                                            <p:strVal val="#ppt_h"/>
                                          </p:val>
                                        </p:tav>
                                        <p:tav tm="100000">
                                          <p:val>
                                            <p:strVal val="#ppt_h"/>
                                          </p:val>
                                        </p:tav>
                                      </p:tavLst>
                                    </p:anim>
                                    <p:anim calcmode="lin" valueType="num">
                                      <p:cBhvr>
                                        <p:cTn id="9" dur="500" fill="hold"/>
                                        <p:tgtEl>
                                          <p:spTgt spid="366595"/>
                                        </p:tgtEl>
                                        <p:attrNameLst>
                                          <p:attrName>ppt_x</p:attrName>
                                        </p:attrNameLst>
                                      </p:cBhvr>
                                      <p:tavLst>
                                        <p:tav tm="0">
                                          <p:val>
                                            <p:strVal val="#ppt_x-.2"/>
                                          </p:val>
                                        </p:tav>
                                        <p:tav tm="100000">
                                          <p:val>
                                            <p:strVal val="#ppt_x"/>
                                          </p:val>
                                        </p:tav>
                                      </p:tavLst>
                                    </p:anim>
                                    <p:anim calcmode="lin" valueType="num">
                                      <p:cBhvr>
                                        <p:cTn id="10" dur="500" fill="hold"/>
                                        <p:tgtEl>
                                          <p:spTgt spid="366595"/>
                                        </p:tgtEl>
                                        <p:attrNameLst>
                                          <p:attrName>ppt_y</p:attrName>
                                        </p:attrNameLst>
                                      </p:cBhvr>
                                      <p:tavLst>
                                        <p:tav tm="0">
                                          <p:val>
                                            <p:strVal val="#ppt_y"/>
                                          </p:val>
                                        </p:tav>
                                        <p:tav tm="100000">
                                          <p:val>
                                            <p:strVal val="#ppt_y"/>
                                          </p:val>
                                        </p:tav>
                                      </p:tavLst>
                                    </p:anim>
                                    <p:animEffect transition="in" filter="fade">
                                      <p:cBhvr>
                                        <p:cTn id="11" dur="500"/>
                                        <p:tgtEl>
                                          <p:spTgt spid="36659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66594"/>
                                        </p:tgtEl>
                                        <p:attrNameLst>
                                          <p:attrName>style.visibility</p:attrName>
                                        </p:attrNameLst>
                                      </p:cBhvr>
                                      <p:to>
                                        <p:strVal val="visible"/>
                                      </p:to>
                                    </p:set>
                                    <p:anim calcmode="lin" valueType="num">
                                      <p:cBhvr>
                                        <p:cTn id="14" dur="500" fill="hold"/>
                                        <p:tgtEl>
                                          <p:spTgt spid="366594"/>
                                        </p:tgtEl>
                                        <p:attrNameLst>
                                          <p:attrName>ppt_w</p:attrName>
                                        </p:attrNameLst>
                                      </p:cBhvr>
                                      <p:tavLst>
                                        <p:tav tm="0">
                                          <p:val>
                                            <p:strVal val="#ppt_w*0.05"/>
                                          </p:val>
                                        </p:tav>
                                        <p:tav tm="100000">
                                          <p:val>
                                            <p:strVal val="#ppt_w"/>
                                          </p:val>
                                        </p:tav>
                                      </p:tavLst>
                                    </p:anim>
                                    <p:anim calcmode="lin" valueType="num">
                                      <p:cBhvr>
                                        <p:cTn id="15" dur="500" fill="hold"/>
                                        <p:tgtEl>
                                          <p:spTgt spid="366594"/>
                                        </p:tgtEl>
                                        <p:attrNameLst>
                                          <p:attrName>ppt_h</p:attrName>
                                        </p:attrNameLst>
                                      </p:cBhvr>
                                      <p:tavLst>
                                        <p:tav tm="0">
                                          <p:val>
                                            <p:strVal val="#ppt_h"/>
                                          </p:val>
                                        </p:tav>
                                        <p:tav tm="100000">
                                          <p:val>
                                            <p:strVal val="#ppt_h"/>
                                          </p:val>
                                        </p:tav>
                                      </p:tavLst>
                                    </p:anim>
                                    <p:anim calcmode="lin" valueType="num">
                                      <p:cBhvr>
                                        <p:cTn id="16" dur="500" fill="hold"/>
                                        <p:tgtEl>
                                          <p:spTgt spid="366594"/>
                                        </p:tgtEl>
                                        <p:attrNameLst>
                                          <p:attrName>ppt_x</p:attrName>
                                        </p:attrNameLst>
                                      </p:cBhvr>
                                      <p:tavLst>
                                        <p:tav tm="0">
                                          <p:val>
                                            <p:strVal val="#ppt_x-.2"/>
                                          </p:val>
                                        </p:tav>
                                        <p:tav tm="100000">
                                          <p:val>
                                            <p:strVal val="#ppt_x"/>
                                          </p:val>
                                        </p:tav>
                                      </p:tavLst>
                                    </p:anim>
                                    <p:anim calcmode="lin" valueType="num">
                                      <p:cBhvr>
                                        <p:cTn id="17" dur="500" fill="hold"/>
                                        <p:tgtEl>
                                          <p:spTgt spid="366594"/>
                                        </p:tgtEl>
                                        <p:attrNameLst>
                                          <p:attrName>ppt_y</p:attrName>
                                        </p:attrNameLst>
                                      </p:cBhvr>
                                      <p:tavLst>
                                        <p:tav tm="0">
                                          <p:val>
                                            <p:strVal val="#ppt_y"/>
                                          </p:val>
                                        </p:tav>
                                        <p:tav tm="100000">
                                          <p:val>
                                            <p:strVal val="#ppt_y"/>
                                          </p:val>
                                        </p:tav>
                                      </p:tavLst>
                                    </p:anim>
                                    <p:animEffect transition="in" filter="fade">
                                      <p:cBhvr>
                                        <p:cTn id="18" dur="500"/>
                                        <p:tgtEl>
                                          <p:spTgt spid="3665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66603"/>
                                        </p:tgtEl>
                                        <p:attrNameLst>
                                          <p:attrName>style.visibility</p:attrName>
                                        </p:attrNameLst>
                                      </p:cBhvr>
                                      <p:to>
                                        <p:strVal val="visible"/>
                                      </p:to>
                                    </p:set>
                                    <p:anim calcmode="lin" valueType="num">
                                      <p:cBhvr>
                                        <p:cTn id="23" dur="500" fill="hold"/>
                                        <p:tgtEl>
                                          <p:spTgt spid="366603"/>
                                        </p:tgtEl>
                                        <p:attrNameLst>
                                          <p:attrName>ppt_w</p:attrName>
                                        </p:attrNameLst>
                                      </p:cBhvr>
                                      <p:tavLst>
                                        <p:tav tm="0">
                                          <p:val>
                                            <p:strVal val="#ppt_w*0.05"/>
                                          </p:val>
                                        </p:tav>
                                        <p:tav tm="100000">
                                          <p:val>
                                            <p:strVal val="#ppt_w"/>
                                          </p:val>
                                        </p:tav>
                                      </p:tavLst>
                                    </p:anim>
                                    <p:anim calcmode="lin" valueType="num">
                                      <p:cBhvr>
                                        <p:cTn id="24" dur="500" fill="hold"/>
                                        <p:tgtEl>
                                          <p:spTgt spid="366603"/>
                                        </p:tgtEl>
                                        <p:attrNameLst>
                                          <p:attrName>ppt_h</p:attrName>
                                        </p:attrNameLst>
                                      </p:cBhvr>
                                      <p:tavLst>
                                        <p:tav tm="0">
                                          <p:val>
                                            <p:strVal val="#ppt_h"/>
                                          </p:val>
                                        </p:tav>
                                        <p:tav tm="100000">
                                          <p:val>
                                            <p:strVal val="#ppt_h"/>
                                          </p:val>
                                        </p:tav>
                                      </p:tavLst>
                                    </p:anim>
                                    <p:anim calcmode="lin" valueType="num">
                                      <p:cBhvr>
                                        <p:cTn id="25" dur="500" fill="hold"/>
                                        <p:tgtEl>
                                          <p:spTgt spid="366603"/>
                                        </p:tgtEl>
                                        <p:attrNameLst>
                                          <p:attrName>ppt_x</p:attrName>
                                        </p:attrNameLst>
                                      </p:cBhvr>
                                      <p:tavLst>
                                        <p:tav tm="0">
                                          <p:val>
                                            <p:strVal val="#ppt_x-.2"/>
                                          </p:val>
                                        </p:tav>
                                        <p:tav tm="100000">
                                          <p:val>
                                            <p:strVal val="#ppt_x"/>
                                          </p:val>
                                        </p:tav>
                                      </p:tavLst>
                                    </p:anim>
                                    <p:anim calcmode="lin" valueType="num">
                                      <p:cBhvr>
                                        <p:cTn id="26" dur="500" fill="hold"/>
                                        <p:tgtEl>
                                          <p:spTgt spid="366603"/>
                                        </p:tgtEl>
                                        <p:attrNameLst>
                                          <p:attrName>ppt_y</p:attrName>
                                        </p:attrNameLst>
                                      </p:cBhvr>
                                      <p:tavLst>
                                        <p:tav tm="0">
                                          <p:val>
                                            <p:strVal val="#ppt_y"/>
                                          </p:val>
                                        </p:tav>
                                        <p:tav tm="100000">
                                          <p:val>
                                            <p:strVal val="#ppt_y"/>
                                          </p:val>
                                        </p:tav>
                                      </p:tavLst>
                                    </p:anim>
                                    <p:animEffect transition="in" filter="fade">
                                      <p:cBhvr>
                                        <p:cTn id="27" dur="500"/>
                                        <p:tgtEl>
                                          <p:spTgt spid="366603"/>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66633"/>
                                        </p:tgtEl>
                                        <p:attrNameLst>
                                          <p:attrName>style.visibility</p:attrName>
                                        </p:attrNameLst>
                                      </p:cBhvr>
                                      <p:to>
                                        <p:strVal val="visible"/>
                                      </p:to>
                                    </p:set>
                                    <p:anim calcmode="lin" valueType="num">
                                      <p:cBhvr>
                                        <p:cTn id="30" dur="500" fill="hold"/>
                                        <p:tgtEl>
                                          <p:spTgt spid="366633"/>
                                        </p:tgtEl>
                                        <p:attrNameLst>
                                          <p:attrName>ppt_w</p:attrName>
                                        </p:attrNameLst>
                                      </p:cBhvr>
                                      <p:tavLst>
                                        <p:tav tm="0">
                                          <p:val>
                                            <p:strVal val="#ppt_w*0.05"/>
                                          </p:val>
                                        </p:tav>
                                        <p:tav tm="100000">
                                          <p:val>
                                            <p:strVal val="#ppt_w"/>
                                          </p:val>
                                        </p:tav>
                                      </p:tavLst>
                                    </p:anim>
                                    <p:anim calcmode="lin" valueType="num">
                                      <p:cBhvr>
                                        <p:cTn id="31" dur="500" fill="hold"/>
                                        <p:tgtEl>
                                          <p:spTgt spid="366633"/>
                                        </p:tgtEl>
                                        <p:attrNameLst>
                                          <p:attrName>ppt_h</p:attrName>
                                        </p:attrNameLst>
                                      </p:cBhvr>
                                      <p:tavLst>
                                        <p:tav tm="0">
                                          <p:val>
                                            <p:strVal val="#ppt_h"/>
                                          </p:val>
                                        </p:tav>
                                        <p:tav tm="100000">
                                          <p:val>
                                            <p:strVal val="#ppt_h"/>
                                          </p:val>
                                        </p:tav>
                                      </p:tavLst>
                                    </p:anim>
                                    <p:anim calcmode="lin" valueType="num">
                                      <p:cBhvr>
                                        <p:cTn id="32" dur="500" fill="hold"/>
                                        <p:tgtEl>
                                          <p:spTgt spid="366633"/>
                                        </p:tgtEl>
                                        <p:attrNameLst>
                                          <p:attrName>ppt_x</p:attrName>
                                        </p:attrNameLst>
                                      </p:cBhvr>
                                      <p:tavLst>
                                        <p:tav tm="0">
                                          <p:val>
                                            <p:strVal val="#ppt_x-.2"/>
                                          </p:val>
                                        </p:tav>
                                        <p:tav tm="100000">
                                          <p:val>
                                            <p:strVal val="#ppt_x"/>
                                          </p:val>
                                        </p:tav>
                                      </p:tavLst>
                                    </p:anim>
                                    <p:anim calcmode="lin" valueType="num">
                                      <p:cBhvr>
                                        <p:cTn id="33" dur="500" fill="hold"/>
                                        <p:tgtEl>
                                          <p:spTgt spid="366633"/>
                                        </p:tgtEl>
                                        <p:attrNameLst>
                                          <p:attrName>ppt_y</p:attrName>
                                        </p:attrNameLst>
                                      </p:cBhvr>
                                      <p:tavLst>
                                        <p:tav tm="0">
                                          <p:val>
                                            <p:strVal val="#ppt_y"/>
                                          </p:val>
                                        </p:tav>
                                        <p:tav tm="100000">
                                          <p:val>
                                            <p:strVal val="#ppt_y"/>
                                          </p:val>
                                        </p:tav>
                                      </p:tavLst>
                                    </p:anim>
                                    <p:animEffect transition="in" filter="fade">
                                      <p:cBhvr>
                                        <p:cTn id="34" dur="500"/>
                                        <p:tgtEl>
                                          <p:spTgt spid="3666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366632"/>
                                        </p:tgtEl>
                                        <p:attrNameLst>
                                          <p:attrName>style.visibility</p:attrName>
                                        </p:attrNameLst>
                                      </p:cBhvr>
                                      <p:to>
                                        <p:strVal val="visible"/>
                                      </p:to>
                                    </p:set>
                                    <p:animEffect transition="in" filter="diamond(in)">
                                      <p:cBhvr>
                                        <p:cTn id="39" dur="2000"/>
                                        <p:tgtEl>
                                          <p:spTgt spid="3666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366616"/>
                                        </p:tgtEl>
                                        <p:attrNameLst>
                                          <p:attrName>style.visibility</p:attrName>
                                        </p:attrNameLst>
                                      </p:cBhvr>
                                      <p:to>
                                        <p:strVal val="visible"/>
                                      </p:to>
                                    </p:set>
                                    <p:anim calcmode="lin" valueType="num">
                                      <p:cBhvr>
                                        <p:cTn id="44" dur="500" fill="hold"/>
                                        <p:tgtEl>
                                          <p:spTgt spid="366616"/>
                                        </p:tgtEl>
                                        <p:attrNameLst>
                                          <p:attrName>ppt_w</p:attrName>
                                        </p:attrNameLst>
                                      </p:cBhvr>
                                      <p:tavLst>
                                        <p:tav tm="0">
                                          <p:val>
                                            <p:strVal val="#ppt_w*0.05"/>
                                          </p:val>
                                        </p:tav>
                                        <p:tav tm="100000">
                                          <p:val>
                                            <p:strVal val="#ppt_w"/>
                                          </p:val>
                                        </p:tav>
                                      </p:tavLst>
                                    </p:anim>
                                    <p:anim calcmode="lin" valueType="num">
                                      <p:cBhvr>
                                        <p:cTn id="45" dur="500" fill="hold"/>
                                        <p:tgtEl>
                                          <p:spTgt spid="366616"/>
                                        </p:tgtEl>
                                        <p:attrNameLst>
                                          <p:attrName>ppt_h</p:attrName>
                                        </p:attrNameLst>
                                      </p:cBhvr>
                                      <p:tavLst>
                                        <p:tav tm="0">
                                          <p:val>
                                            <p:strVal val="#ppt_h"/>
                                          </p:val>
                                        </p:tav>
                                        <p:tav tm="100000">
                                          <p:val>
                                            <p:strVal val="#ppt_h"/>
                                          </p:val>
                                        </p:tav>
                                      </p:tavLst>
                                    </p:anim>
                                    <p:anim calcmode="lin" valueType="num">
                                      <p:cBhvr>
                                        <p:cTn id="46" dur="500" fill="hold"/>
                                        <p:tgtEl>
                                          <p:spTgt spid="366616"/>
                                        </p:tgtEl>
                                        <p:attrNameLst>
                                          <p:attrName>ppt_x</p:attrName>
                                        </p:attrNameLst>
                                      </p:cBhvr>
                                      <p:tavLst>
                                        <p:tav tm="0">
                                          <p:val>
                                            <p:strVal val="#ppt_x-.2"/>
                                          </p:val>
                                        </p:tav>
                                        <p:tav tm="100000">
                                          <p:val>
                                            <p:strVal val="#ppt_x"/>
                                          </p:val>
                                        </p:tav>
                                      </p:tavLst>
                                    </p:anim>
                                    <p:anim calcmode="lin" valueType="num">
                                      <p:cBhvr>
                                        <p:cTn id="47" dur="500" fill="hold"/>
                                        <p:tgtEl>
                                          <p:spTgt spid="366616"/>
                                        </p:tgtEl>
                                        <p:attrNameLst>
                                          <p:attrName>ppt_y</p:attrName>
                                        </p:attrNameLst>
                                      </p:cBhvr>
                                      <p:tavLst>
                                        <p:tav tm="0">
                                          <p:val>
                                            <p:strVal val="#ppt_y"/>
                                          </p:val>
                                        </p:tav>
                                        <p:tav tm="100000">
                                          <p:val>
                                            <p:strVal val="#ppt_y"/>
                                          </p:val>
                                        </p:tav>
                                      </p:tavLst>
                                    </p:anim>
                                    <p:animEffect transition="in" filter="fade">
                                      <p:cBhvr>
                                        <p:cTn id="48" dur="500"/>
                                        <p:tgtEl>
                                          <p:spTgt spid="3666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366617"/>
                                        </p:tgtEl>
                                        <p:attrNameLst>
                                          <p:attrName>style.visibility</p:attrName>
                                        </p:attrNameLst>
                                      </p:cBhvr>
                                      <p:to>
                                        <p:strVal val="visible"/>
                                      </p:to>
                                    </p:set>
                                    <p:anim calcmode="lin" valueType="num">
                                      <p:cBhvr>
                                        <p:cTn id="53" dur="500" fill="hold"/>
                                        <p:tgtEl>
                                          <p:spTgt spid="366617"/>
                                        </p:tgtEl>
                                        <p:attrNameLst>
                                          <p:attrName>ppt_w</p:attrName>
                                        </p:attrNameLst>
                                      </p:cBhvr>
                                      <p:tavLst>
                                        <p:tav tm="0">
                                          <p:val>
                                            <p:strVal val="#ppt_w*0.05"/>
                                          </p:val>
                                        </p:tav>
                                        <p:tav tm="100000">
                                          <p:val>
                                            <p:strVal val="#ppt_w"/>
                                          </p:val>
                                        </p:tav>
                                      </p:tavLst>
                                    </p:anim>
                                    <p:anim calcmode="lin" valueType="num">
                                      <p:cBhvr>
                                        <p:cTn id="54" dur="500" fill="hold"/>
                                        <p:tgtEl>
                                          <p:spTgt spid="366617"/>
                                        </p:tgtEl>
                                        <p:attrNameLst>
                                          <p:attrName>ppt_h</p:attrName>
                                        </p:attrNameLst>
                                      </p:cBhvr>
                                      <p:tavLst>
                                        <p:tav tm="0">
                                          <p:val>
                                            <p:strVal val="#ppt_h"/>
                                          </p:val>
                                        </p:tav>
                                        <p:tav tm="100000">
                                          <p:val>
                                            <p:strVal val="#ppt_h"/>
                                          </p:val>
                                        </p:tav>
                                      </p:tavLst>
                                    </p:anim>
                                    <p:anim calcmode="lin" valueType="num">
                                      <p:cBhvr>
                                        <p:cTn id="55" dur="500" fill="hold"/>
                                        <p:tgtEl>
                                          <p:spTgt spid="366617"/>
                                        </p:tgtEl>
                                        <p:attrNameLst>
                                          <p:attrName>ppt_x</p:attrName>
                                        </p:attrNameLst>
                                      </p:cBhvr>
                                      <p:tavLst>
                                        <p:tav tm="0">
                                          <p:val>
                                            <p:strVal val="#ppt_x-.2"/>
                                          </p:val>
                                        </p:tav>
                                        <p:tav tm="100000">
                                          <p:val>
                                            <p:strVal val="#ppt_x"/>
                                          </p:val>
                                        </p:tav>
                                      </p:tavLst>
                                    </p:anim>
                                    <p:anim calcmode="lin" valueType="num">
                                      <p:cBhvr>
                                        <p:cTn id="56" dur="500" fill="hold"/>
                                        <p:tgtEl>
                                          <p:spTgt spid="366617"/>
                                        </p:tgtEl>
                                        <p:attrNameLst>
                                          <p:attrName>ppt_y</p:attrName>
                                        </p:attrNameLst>
                                      </p:cBhvr>
                                      <p:tavLst>
                                        <p:tav tm="0">
                                          <p:val>
                                            <p:strVal val="#ppt_y"/>
                                          </p:val>
                                        </p:tav>
                                        <p:tav tm="100000">
                                          <p:val>
                                            <p:strVal val="#ppt_y"/>
                                          </p:val>
                                        </p:tav>
                                      </p:tavLst>
                                    </p:anim>
                                    <p:animEffect transition="in" filter="fade">
                                      <p:cBhvr>
                                        <p:cTn id="57" dur="500"/>
                                        <p:tgtEl>
                                          <p:spTgt spid="3666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4" presetClass="entr" presetSubtype="0" accel="100000" fill="hold" grpId="0" nodeType="clickEffect">
                                  <p:stCondLst>
                                    <p:cond delay="0"/>
                                  </p:stCondLst>
                                  <p:childTnLst>
                                    <p:set>
                                      <p:cBhvr>
                                        <p:cTn id="61" dur="1" fill="hold">
                                          <p:stCondLst>
                                            <p:cond delay="0"/>
                                          </p:stCondLst>
                                        </p:cTn>
                                        <p:tgtEl>
                                          <p:spTgt spid="366618"/>
                                        </p:tgtEl>
                                        <p:attrNameLst>
                                          <p:attrName>style.visibility</p:attrName>
                                        </p:attrNameLst>
                                      </p:cBhvr>
                                      <p:to>
                                        <p:strVal val="visible"/>
                                      </p:to>
                                    </p:set>
                                    <p:anim calcmode="lin" valueType="num">
                                      <p:cBhvr>
                                        <p:cTn id="62" dur="500" fill="hold"/>
                                        <p:tgtEl>
                                          <p:spTgt spid="366618"/>
                                        </p:tgtEl>
                                        <p:attrNameLst>
                                          <p:attrName>ppt_w</p:attrName>
                                        </p:attrNameLst>
                                      </p:cBhvr>
                                      <p:tavLst>
                                        <p:tav tm="0">
                                          <p:val>
                                            <p:strVal val="#ppt_w*0.05"/>
                                          </p:val>
                                        </p:tav>
                                        <p:tav tm="100000">
                                          <p:val>
                                            <p:strVal val="#ppt_w"/>
                                          </p:val>
                                        </p:tav>
                                      </p:tavLst>
                                    </p:anim>
                                    <p:anim calcmode="lin" valueType="num">
                                      <p:cBhvr>
                                        <p:cTn id="63" dur="500" fill="hold"/>
                                        <p:tgtEl>
                                          <p:spTgt spid="366618"/>
                                        </p:tgtEl>
                                        <p:attrNameLst>
                                          <p:attrName>ppt_h</p:attrName>
                                        </p:attrNameLst>
                                      </p:cBhvr>
                                      <p:tavLst>
                                        <p:tav tm="0">
                                          <p:val>
                                            <p:strVal val="#ppt_h"/>
                                          </p:val>
                                        </p:tav>
                                        <p:tav tm="100000">
                                          <p:val>
                                            <p:strVal val="#ppt_h"/>
                                          </p:val>
                                        </p:tav>
                                      </p:tavLst>
                                    </p:anim>
                                    <p:anim calcmode="lin" valueType="num">
                                      <p:cBhvr>
                                        <p:cTn id="64" dur="500" fill="hold"/>
                                        <p:tgtEl>
                                          <p:spTgt spid="366618"/>
                                        </p:tgtEl>
                                        <p:attrNameLst>
                                          <p:attrName>ppt_x</p:attrName>
                                        </p:attrNameLst>
                                      </p:cBhvr>
                                      <p:tavLst>
                                        <p:tav tm="0">
                                          <p:val>
                                            <p:strVal val="#ppt_x-.2"/>
                                          </p:val>
                                        </p:tav>
                                        <p:tav tm="100000">
                                          <p:val>
                                            <p:strVal val="#ppt_x"/>
                                          </p:val>
                                        </p:tav>
                                      </p:tavLst>
                                    </p:anim>
                                    <p:anim calcmode="lin" valueType="num">
                                      <p:cBhvr>
                                        <p:cTn id="65" dur="500" fill="hold"/>
                                        <p:tgtEl>
                                          <p:spTgt spid="366618"/>
                                        </p:tgtEl>
                                        <p:attrNameLst>
                                          <p:attrName>ppt_y</p:attrName>
                                        </p:attrNameLst>
                                      </p:cBhvr>
                                      <p:tavLst>
                                        <p:tav tm="0">
                                          <p:val>
                                            <p:strVal val="#ppt_y"/>
                                          </p:val>
                                        </p:tav>
                                        <p:tav tm="100000">
                                          <p:val>
                                            <p:strVal val="#ppt_y"/>
                                          </p:val>
                                        </p:tav>
                                      </p:tavLst>
                                    </p:anim>
                                    <p:animEffect transition="in" filter="fade">
                                      <p:cBhvr>
                                        <p:cTn id="66" dur="500"/>
                                        <p:tgtEl>
                                          <p:spTgt spid="36661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366619"/>
                                        </p:tgtEl>
                                        <p:attrNameLst>
                                          <p:attrName>style.visibility</p:attrName>
                                        </p:attrNameLst>
                                      </p:cBhvr>
                                      <p:to>
                                        <p:strVal val="visible"/>
                                      </p:to>
                                    </p:set>
                                    <p:anim calcmode="lin" valueType="num">
                                      <p:cBhvr>
                                        <p:cTn id="71" dur="500" fill="hold"/>
                                        <p:tgtEl>
                                          <p:spTgt spid="366619"/>
                                        </p:tgtEl>
                                        <p:attrNameLst>
                                          <p:attrName>ppt_w</p:attrName>
                                        </p:attrNameLst>
                                      </p:cBhvr>
                                      <p:tavLst>
                                        <p:tav tm="0">
                                          <p:val>
                                            <p:strVal val="#ppt_w*0.05"/>
                                          </p:val>
                                        </p:tav>
                                        <p:tav tm="100000">
                                          <p:val>
                                            <p:strVal val="#ppt_w"/>
                                          </p:val>
                                        </p:tav>
                                      </p:tavLst>
                                    </p:anim>
                                    <p:anim calcmode="lin" valueType="num">
                                      <p:cBhvr>
                                        <p:cTn id="72" dur="500" fill="hold"/>
                                        <p:tgtEl>
                                          <p:spTgt spid="366619"/>
                                        </p:tgtEl>
                                        <p:attrNameLst>
                                          <p:attrName>ppt_h</p:attrName>
                                        </p:attrNameLst>
                                      </p:cBhvr>
                                      <p:tavLst>
                                        <p:tav tm="0">
                                          <p:val>
                                            <p:strVal val="#ppt_h"/>
                                          </p:val>
                                        </p:tav>
                                        <p:tav tm="100000">
                                          <p:val>
                                            <p:strVal val="#ppt_h"/>
                                          </p:val>
                                        </p:tav>
                                      </p:tavLst>
                                    </p:anim>
                                    <p:anim calcmode="lin" valueType="num">
                                      <p:cBhvr>
                                        <p:cTn id="73" dur="500" fill="hold"/>
                                        <p:tgtEl>
                                          <p:spTgt spid="366619"/>
                                        </p:tgtEl>
                                        <p:attrNameLst>
                                          <p:attrName>ppt_x</p:attrName>
                                        </p:attrNameLst>
                                      </p:cBhvr>
                                      <p:tavLst>
                                        <p:tav tm="0">
                                          <p:val>
                                            <p:strVal val="#ppt_x-.2"/>
                                          </p:val>
                                        </p:tav>
                                        <p:tav tm="100000">
                                          <p:val>
                                            <p:strVal val="#ppt_x"/>
                                          </p:val>
                                        </p:tav>
                                      </p:tavLst>
                                    </p:anim>
                                    <p:anim calcmode="lin" valueType="num">
                                      <p:cBhvr>
                                        <p:cTn id="74" dur="500" fill="hold"/>
                                        <p:tgtEl>
                                          <p:spTgt spid="366619"/>
                                        </p:tgtEl>
                                        <p:attrNameLst>
                                          <p:attrName>ppt_y</p:attrName>
                                        </p:attrNameLst>
                                      </p:cBhvr>
                                      <p:tavLst>
                                        <p:tav tm="0">
                                          <p:val>
                                            <p:strVal val="#ppt_y"/>
                                          </p:val>
                                        </p:tav>
                                        <p:tav tm="100000">
                                          <p:val>
                                            <p:strVal val="#ppt_y"/>
                                          </p:val>
                                        </p:tav>
                                      </p:tavLst>
                                    </p:anim>
                                    <p:animEffect transition="in" filter="fade">
                                      <p:cBhvr>
                                        <p:cTn id="75" dur="500"/>
                                        <p:tgtEl>
                                          <p:spTgt spid="36661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366628"/>
                                        </p:tgtEl>
                                        <p:attrNameLst>
                                          <p:attrName>style.visibility</p:attrName>
                                        </p:attrNameLst>
                                      </p:cBhvr>
                                      <p:to>
                                        <p:strVal val="visible"/>
                                      </p:to>
                                    </p:set>
                                    <p:anim calcmode="lin" valueType="num">
                                      <p:cBhvr>
                                        <p:cTn id="80" dur="500" fill="hold"/>
                                        <p:tgtEl>
                                          <p:spTgt spid="366628"/>
                                        </p:tgtEl>
                                        <p:attrNameLst>
                                          <p:attrName>ppt_w</p:attrName>
                                        </p:attrNameLst>
                                      </p:cBhvr>
                                      <p:tavLst>
                                        <p:tav tm="0">
                                          <p:val>
                                            <p:strVal val="#ppt_w*0.05"/>
                                          </p:val>
                                        </p:tav>
                                        <p:tav tm="100000">
                                          <p:val>
                                            <p:strVal val="#ppt_w"/>
                                          </p:val>
                                        </p:tav>
                                      </p:tavLst>
                                    </p:anim>
                                    <p:anim calcmode="lin" valueType="num">
                                      <p:cBhvr>
                                        <p:cTn id="81" dur="500" fill="hold"/>
                                        <p:tgtEl>
                                          <p:spTgt spid="366628"/>
                                        </p:tgtEl>
                                        <p:attrNameLst>
                                          <p:attrName>ppt_h</p:attrName>
                                        </p:attrNameLst>
                                      </p:cBhvr>
                                      <p:tavLst>
                                        <p:tav tm="0">
                                          <p:val>
                                            <p:strVal val="#ppt_h"/>
                                          </p:val>
                                        </p:tav>
                                        <p:tav tm="100000">
                                          <p:val>
                                            <p:strVal val="#ppt_h"/>
                                          </p:val>
                                        </p:tav>
                                      </p:tavLst>
                                    </p:anim>
                                    <p:anim calcmode="lin" valueType="num">
                                      <p:cBhvr>
                                        <p:cTn id="82" dur="500" fill="hold"/>
                                        <p:tgtEl>
                                          <p:spTgt spid="366628"/>
                                        </p:tgtEl>
                                        <p:attrNameLst>
                                          <p:attrName>ppt_x</p:attrName>
                                        </p:attrNameLst>
                                      </p:cBhvr>
                                      <p:tavLst>
                                        <p:tav tm="0">
                                          <p:val>
                                            <p:strVal val="#ppt_x-.2"/>
                                          </p:val>
                                        </p:tav>
                                        <p:tav tm="100000">
                                          <p:val>
                                            <p:strVal val="#ppt_x"/>
                                          </p:val>
                                        </p:tav>
                                      </p:tavLst>
                                    </p:anim>
                                    <p:anim calcmode="lin" valueType="num">
                                      <p:cBhvr>
                                        <p:cTn id="83" dur="500" fill="hold"/>
                                        <p:tgtEl>
                                          <p:spTgt spid="366628"/>
                                        </p:tgtEl>
                                        <p:attrNameLst>
                                          <p:attrName>ppt_y</p:attrName>
                                        </p:attrNameLst>
                                      </p:cBhvr>
                                      <p:tavLst>
                                        <p:tav tm="0">
                                          <p:val>
                                            <p:strVal val="#ppt_y"/>
                                          </p:val>
                                        </p:tav>
                                        <p:tav tm="100000">
                                          <p:val>
                                            <p:strVal val="#ppt_y"/>
                                          </p:val>
                                        </p:tav>
                                      </p:tavLst>
                                    </p:anim>
                                    <p:animEffect transition="in" filter="fade">
                                      <p:cBhvr>
                                        <p:cTn id="84" dur="500"/>
                                        <p:tgtEl>
                                          <p:spTgt spid="3666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4" presetClass="entr" presetSubtype="0" accel="100000" fill="hold" grpId="0" nodeType="clickEffect">
                                  <p:stCondLst>
                                    <p:cond delay="0"/>
                                  </p:stCondLst>
                                  <p:childTnLst>
                                    <p:set>
                                      <p:cBhvr>
                                        <p:cTn id="88" dur="1" fill="hold">
                                          <p:stCondLst>
                                            <p:cond delay="0"/>
                                          </p:stCondLst>
                                        </p:cTn>
                                        <p:tgtEl>
                                          <p:spTgt spid="366621"/>
                                        </p:tgtEl>
                                        <p:attrNameLst>
                                          <p:attrName>style.visibility</p:attrName>
                                        </p:attrNameLst>
                                      </p:cBhvr>
                                      <p:to>
                                        <p:strVal val="visible"/>
                                      </p:to>
                                    </p:set>
                                    <p:anim calcmode="lin" valueType="num">
                                      <p:cBhvr>
                                        <p:cTn id="89" dur="500" fill="hold"/>
                                        <p:tgtEl>
                                          <p:spTgt spid="366621"/>
                                        </p:tgtEl>
                                        <p:attrNameLst>
                                          <p:attrName>ppt_w</p:attrName>
                                        </p:attrNameLst>
                                      </p:cBhvr>
                                      <p:tavLst>
                                        <p:tav tm="0">
                                          <p:val>
                                            <p:strVal val="#ppt_w*0.05"/>
                                          </p:val>
                                        </p:tav>
                                        <p:tav tm="100000">
                                          <p:val>
                                            <p:strVal val="#ppt_w"/>
                                          </p:val>
                                        </p:tav>
                                      </p:tavLst>
                                    </p:anim>
                                    <p:anim calcmode="lin" valueType="num">
                                      <p:cBhvr>
                                        <p:cTn id="90" dur="500" fill="hold"/>
                                        <p:tgtEl>
                                          <p:spTgt spid="366621"/>
                                        </p:tgtEl>
                                        <p:attrNameLst>
                                          <p:attrName>ppt_h</p:attrName>
                                        </p:attrNameLst>
                                      </p:cBhvr>
                                      <p:tavLst>
                                        <p:tav tm="0">
                                          <p:val>
                                            <p:strVal val="#ppt_h"/>
                                          </p:val>
                                        </p:tav>
                                        <p:tav tm="100000">
                                          <p:val>
                                            <p:strVal val="#ppt_h"/>
                                          </p:val>
                                        </p:tav>
                                      </p:tavLst>
                                    </p:anim>
                                    <p:anim calcmode="lin" valueType="num">
                                      <p:cBhvr>
                                        <p:cTn id="91" dur="500" fill="hold"/>
                                        <p:tgtEl>
                                          <p:spTgt spid="366621"/>
                                        </p:tgtEl>
                                        <p:attrNameLst>
                                          <p:attrName>ppt_x</p:attrName>
                                        </p:attrNameLst>
                                      </p:cBhvr>
                                      <p:tavLst>
                                        <p:tav tm="0">
                                          <p:val>
                                            <p:strVal val="#ppt_x-.2"/>
                                          </p:val>
                                        </p:tav>
                                        <p:tav tm="100000">
                                          <p:val>
                                            <p:strVal val="#ppt_x"/>
                                          </p:val>
                                        </p:tav>
                                      </p:tavLst>
                                    </p:anim>
                                    <p:anim calcmode="lin" valueType="num">
                                      <p:cBhvr>
                                        <p:cTn id="92" dur="500" fill="hold"/>
                                        <p:tgtEl>
                                          <p:spTgt spid="366621"/>
                                        </p:tgtEl>
                                        <p:attrNameLst>
                                          <p:attrName>ppt_y</p:attrName>
                                        </p:attrNameLst>
                                      </p:cBhvr>
                                      <p:tavLst>
                                        <p:tav tm="0">
                                          <p:val>
                                            <p:strVal val="#ppt_y"/>
                                          </p:val>
                                        </p:tav>
                                        <p:tav tm="100000">
                                          <p:val>
                                            <p:strVal val="#ppt_y"/>
                                          </p:val>
                                        </p:tav>
                                      </p:tavLst>
                                    </p:anim>
                                    <p:animEffect transition="in" filter="fade">
                                      <p:cBhvr>
                                        <p:cTn id="93" dur="500"/>
                                        <p:tgtEl>
                                          <p:spTgt spid="366621"/>
                                        </p:tgtEl>
                                      </p:cBhvr>
                                    </p:animEffect>
                                  </p:childTnLst>
                                </p:cTn>
                              </p:par>
                              <p:par>
                                <p:cTn id="94" presetID="54" presetClass="entr" presetSubtype="0" accel="100000" fill="hold" grpId="0" nodeType="withEffect">
                                  <p:stCondLst>
                                    <p:cond delay="0"/>
                                  </p:stCondLst>
                                  <p:childTnLst>
                                    <p:set>
                                      <p:cBhvr>
                                        <p:cTn id="95" dur="1" fill="hold">
                                          <p:stCondLst>
                                            <p:cond delay="0"/>
                                          </p:stCondLst>
                                        </p:cTn>
                                        <p:tgtEl>
                                          <p:spTgt spid="366620"/>
                                        </p:tgtEl>
                                        <p:attrNameLst>
                                          <p:attrName>style.visibility</p:attrName>
                                        </p:attrNameLst>
                                      </p:cBhvr>
                                      <p:to>
                                        <p:strVal val="visible"/>
                                      </p:to>
                                    </p:set>
                                    <p:anim calcmode="lin" valueType="num">
                                      <p:cBhvr>
                                        <p:cTn id="96" dur="500" fill="hold"/>
                                        <p:tgtEl>
                                          <p:spTgt spid="366620"/>
                                        </p:tgtEl>
                                        <p:attrNameLst>
                                          <p:attrName>ppt_w</p:attrName>
                                        </p:attrNameLst>
                                      </p:cBhvr>
                                      <p:tavLst>
                                        <p:tav tm="0">
                                          <p:val>
                                            <p:strVal val="#ppt_w*0.05"/>
                                          </p:val>
                                        </p:tav>
                                        <p:tav tm="100000">
                                          <p:val>
                                            <p:strVal val="#ppt_w"/>
                                          </p:val>
                                        </p:tav>
                                      </p:tavLst>
                                    </p:anim>
                                    <p:anim calcmode="lin" valueType="num">
                                      <p:cBhvr>
                                        <p:cTn id="97" dur="500" fill="hold"/>
                                        <p:tgtEl>
                                          <p:spTgt spid="366620"/>
                                        </p:tgtEl>
                                        <p:attrNameLst>
                                          <p:attrName>ppt_h</p:attrName>
                                        </p:attrNameLst>
                                      </p:cBhvr>
                                      <p:tavLst>
                                        <p:tav tm="0">
                                          <p:val>
                                            <p:strVal val="#ppt_h"/>
                                          </p:val>
                                        </p:tav>
                                        <p:tav tm="100000">
                                          <p:val>
                                            <p:strVal val="#ppt_h"/>
                                          </p:val>
                                        </p:tav>
                                      </p:tavLst>
                                    </p:anim>
                                    <p:anim calcmode="lin" valueType="num">
                                      <p:cBhvr>
                                        <p:cTn id="98" dur="500" fill="hold"/>
                                        <p:tgtEl>
                                          <p:spTgt spid="366620"/>
                                        </p:tgtEl>
                                        <p:attrNameLst>
                                          <p:attrName>ppt_x</p:attrName>
                                        </p:attrNameLst>
                                      </p:cBhvr>
                                      <p:tavLst>
                                        <p:tav tm="0">
                                          <p:val>
                                            <p:strVal val="#ppt_x-.2"/>
                                          </p:val>
                                        </p:tav>
                                        <p:tav tm="100000">
                                          <p:val>
                                            <p:strVal val="#ppt_x"/>
                                          </p:val>
                                        </p:tav>
                                      </p:tavLst>
                                    </p:anim>
                                    <p:anim calcmode="lin" valueType="num">
                                      <p:cBhvr>
                                        <p:cTn id="99" dur="500" fill="hold"/>
                                        <p:tgtEl>
                                          <p:spTgt spid="366620"/>
                                        </p:tgtEl>
                                        <p:attrNameLst>
                                          <p:attrName>ppt_y</p:attrName>
                                        </p:attrNameLst>
                                      </p:cBhvr>
                                      <p:tavLst>
                                        <p:tav tm="0">
                                          <p:val>
                                            <p:strVal val="#ppt_y"/>
                                          </p:val>
                                        </p:tav>
                                        <p:tav tm="100000">
                                          <p:val>
                                            <p:strVal val="#ppt_y"/>
                                          </p:val>
                                        </p:tav>
                                      </p:tavLst>
                                    </p:anim>
                                    <p:animEffect transition="in" filter="fade">
                                      <p:cBhvr>
                                        <p:cTn id="100" dur="500"/>
                                        <p:tgtEl>
                                          <p:spTgt spid="366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5" grpId="0" animBg="1"/>
      <p:bldP spid="366603" grpId="0" animBg="1"/>
      <p:bldP spid="366616" grpId="0"/>
      <p:bldP spid="366617" grpId="0"/>
      <p:bldP spid="366618" grpId="0"/>
      <p:bldP spid="366619" grpId="0" animBg="1"/>
      <p:bldP spid="366620" grpId="0"/>
      <p:bldP spid="366621" grpId="0" animBg="1"/>
      <p:bldP spid="3666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886700" cy="423190"/>
          </a:xfrm>
        </p:spPr>
        <p:txBody>
          <a:bodyPr>
            <a:noAutofit/>
          </a:bodyPr>
          <a:lstStyle/>
          <a:p>
            <a:pPr algn="ctr"/>
            <a:r>
              <a:rPr lang="fr-FR" sz="2700" b="1" dirty="0">
                <a:solidFill>
                  <a:srgbClr val="92D050"/>
                </a:solidFill>
                <a:latin typeface="Arial Unicode MS" panose="020B0604020202020204" pitchFamily="34" charset="-128"/>
                <a:ea typeface="Arial Unicode MS" panose="020B0604020202020204" pitchFamily="34" charset="-128"/>
                <a:cs typeface="Arial Unicode MS" panose="020B0604020202020204" pitchFamily="34" charset="-128"/>
              </a:rPr>
              <a:t>Exemple: l’</a:t>
            </a:r>
            <a:r>
              <a:rPr lang="fr-FR" sz="2700" b="1" dirty="0" err="1">
                <a:solidFill>
                  <a:srgbClr val="92D050"/>
                </a:solidFill>
                <a:latin typeface="Arial Unicode MS" panose="020B0604020202020204" pitchFamily="34" charset="-128"/>
                <a:ea typeface="Arial Unicode MS" panose="020B0604020202020204" pitchFamily="34" charset="-128"/>
                <a:cs typeface="Arial Unicode MS" panose="020B0604020202020204" pitchFamily="34" charset="-128"/>
              </a:rPr>
              <a:t>hexokinase</a:t>
            </a:r>
            <a:r>
              <a:rPr lang="fr-FR" sz="27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2700" b="1" dirty="0"/>
          </a:p>
        </p:txBody>
      </p:sp>
      <p:pic>
        <p:nvPicPr>
          <p:cNvPr id="6" name="Image 5"/>
          <p:cNvPicPr>
            <a:picLocks noChangeAspect="1"/>
          </p:cNvPicPr>
          <p:nvPr/>
        </p:nvPicPr>
        <p:blipFill>
          <a:blip r:embed="rId2"/>
          <a:stretch>
            <a:fillRect/>
          </a:stretch>
        </p:blipFill>
        <p:spPr>
          <a:xfrm>
            <a:off x="2249878" y="1292335"/>
            <a:ext cx="3614210" cy="4002737"/>
          </a:xfrm>
          <a:prstGeom prst="rect">
            <a:avLst/>
          </a:prstGeom>
        </p:spPr>
      </p:pic>
      <p:sp>
        <p:nvSpPr>
          <p:cNvPr id="7" name="Rectangle 6"/>
          <p:cNvSpPr/>
          <p:nvPr/>
        </p:nvSpPr>
        <p:spPr>
          <a:xfrm>
            <a:off x="284872" y="5375184"/>
            <a:ext cx="8637984" cy="1323439"/>
          </a:xfrm>
          <a:prstGeom prst="rect">
            <a:avLst/>
          </a:prstGeom>
        </p:spPr>
        <p:txBody>
          <a:bodyPr wrap="square">
            <a:spAutoFit/>
          </a:bodyPr>
          <a:lstStyle/>
          <a:p>
            <a:pPr algn="just"/>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Le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hlinkClick r:id="rId3" tooltip="Site actif"/>
              </a:rPr>
              <a:t>site actif</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des enzymes change de forme en se liant à son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hlinkClick r:id="rId4" tooltip="Substrat enzymatique"/>
              </a:rPr>
              <a:t>substrat</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l'</a:t>
            </a:r>
            <a:r>
              <a:rPr lang="fr-FR" sz="2000" dirty="0" err="1">
                <a:latin typeface="Arial Unicode MS" panose="020B0604020202020204" pitchFamily="34" charset="-128"/>
                <a:ea typeface="Arial Unicode MS" panose="020B0604020202020204" pitchFamily="34" charset="-128"/>
                <a:cs typeface="Arial Unicode MS" panose="020B0604020202020204" pitchFamily="34" charset="-128"/>
                <a:hlinkClick r:id="rId5" tooltip="Hexokinase"/>
              </a:rPr>
              <a:t>hexokinase</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présente l'</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hlinkClick r:id="rId6" tooltip="Adénosine triphosphate"/>
              </a:rPr>
              <a:t>adénosine triphosphate</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et le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hlinkClick r:id="rId7" tooltip="Xylose"/>
              </a:rPr>
              <a:t>xylose</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dans son site actif. Les sites de liaison sont représentés en bleu, les substrats en noir et le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hlinkClick r:id="rId8" tooltip="Cofacteur (biochimie)"/>
              </a:rPr>
              <a:t>cofacteur</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hlinkClick r:id="rId9" tooltip="Magnésium"/>
              </a:rPr>
              <a:t>Mg</a:t>
            </a:r>
            <a:r>
              <a:rPr lang="fr-FR" sz="2000" baseline="30000" dirty="0">
                <a:latin typeface="Arial Unicode MS" panose="020B0604020202020204" pitchFamily="34" charset="-128"/>
                <a:ea typeface="Arial Unicode MS" panose="020B0604020202020204" pitchFamily="34" charset="-128"/>
                <a:cs typeface="Arial Unicode MS" panose="020B0604020202020204" pitchFamily="34" charset="-128"/>
                <a:hlinkClick r:id="rId9" tooltip="Magnésium"/>
              </a:rPr>
              <a:t>2+</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en jaune</a:t>
            </a:r>
            <a:r>
              <a:rPr lang="fr-FR" sz="200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fr-F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300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702" name="Group 14"/>
          <p:cNvGrpSpPr>
            <a:grpSpLocks/>
          </p:cNvGrpSpPr>
          <p:nvPr/>
        </p:nvGrpSpPr>
        <p:grpSpPr bwMode="auto">
          <a:xfrm>
            <a:off x="3379788" y="1651620"/>
            <a:ext cx="2579688" cy="939799"/>
            <a:chOff x="2129" y="487"/>
            <a:chExt cx="1625" cy="592"/>
          </a:xfrm>
        </p:grpSpPr>
        <p:sp>
          <p:nvSpPr>
            <p:cNvPr id="94220" name="Text Box 3"/>
            <p:cNvSpPr txBox="1">
              <a:spLocks noChangeArrowheads="1"/>
            </p:cNvSpPr>
            <p:nvPr/>
          </p:nvSpPr>
          <p:spPr bwMode="auto">
            <a:xfrm>
              <a:off x="2129" y="635"/>
              <a:ext cx="7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4221" name="Line 4"/>
            <p:cNvSpPr>
              <a:spLocks noChangeShapeType="1"/>
            </p:cNvSpPr>
            <p:nvPr/>
          </p:nvSpPr>
          <p:spPr bwMode="auto">
            <a:xfrm>
              <a:off x="2906" y="788"/>
              <a:ext cx="8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4222" name="Rectangle 5"/>
            <p:cNvSpPr>
              <a:spLocks noChangeArrowheads="1"/>
            </p:cNvSpPr>
            <p:nvPr/>
          </p:nvSpPr>
          <p:spPr bwMode="auto">
            <a:xfrm>
              <a:off x="3149" y="48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4223" name="Rectangle 6"/>
            <p:cNvSpPr>
              <a:spLocks noChangeArrowheads="1"/>
            </p:cNvSpPr>
            <p:nvPr/>
          </p:nvSpPr>
          <p:spPr bwMode="auto">
            <a:xfrm>
              <a:off x="3443" y="78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4224" name="Rectangle 7"/>
            <p:cNvSpPr>
              <a:spLocks noChangeArrowheads="1"/>
            </p:cNvSpPr>
            <p:nvPr/>
          </p:nvSpPr>
          <p:spPr bwMode="auto">
            <a:xfrm>
              <a:off x="2870" y="749"/>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4225" name="Rectangle 8"/>
            <p:cNvSpPr>
              <a:spLocks noChangeArrowheads="1"/>
            </p:cNvSpPr>
            <p:nvPr/>
          </p:nvSpPr>
          <p:spPr bwMode="auto">
            <a:xfrm>
              <a:off x="3207" y="78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grpSp>
      <p:sp>
        <p:nvSpPr>
          <p:cNvPr id="370698" name="Text Box 10"/>
          <p:cNvSpPr txBox="1">
            <a:spLocks noChangeArrowheads="1"/>
          </p:cNvSpPr>
          <p:nvPr/>
        </p:nvSpPr>
        <p:spPr bwMode="auto">
          <a:xfrm>
            <a:off x="409575" y="2805732"/>
            <a:ext cx="8232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i="1">
                <a:latin typeface="Arial Narrow" panose="020B0606020202030204" pitchFamily="34" charset="0"/>
              </a:rPr>
              <a:t>In vivo</a:t>
            </a:r>
            <a:r>
              <a:rPr lang="fr-FR" altLang="fr-FR" sz="2000">
                <a:latin typeface="Arial Narrow" panose="020B0606020202030204" pitchFamily="34" charset="0"/>
              </a:rPr>
              <a:t>, la [S] est rarement saturante. Le rapport [S]/K</a:t>
            </a:r>
            <a:r>
              <a:rPr lang="fr-FR" altLang="fr-FR" sz="2000" baseline="-25000">
                <a:latin typeface="Arial Narrow" panose="020B0606020202030204" pitchFamily="34" charset="0"/>
              </a:rPr>
              <a:t>M</a:t>
            </a:r>
            <a:r>
              <a:rPr lang="fr-FR" altLang="fr-FR" sz="2000">
                <a:latin typeface="Arial Narrow" panose="020B0606020202030204" pitchFamily="34" charset="0"/>
              </a:rPr>
              <a:t> est compris entre 0,01 et 1 de sorte qu’au maximum la moitié des sites actifs est occupée par le substrat.</a:t>
            </a:r>
          </a:p>
        </p:txBody>
      </p:sp>
      <p:sp>
        <p:nvSpPr>
          <p:cNvPr id="370699" name="Text Box 11"/>
          <p:cNvSpPr txBox="1">
            <a:spLocks noChangeArrowheads="1"/>
          </p:cNvSpPr>
          <p:nvPr/>
        </p:nvSpPr>
        <p:spPr bwMode="auto">
          <a:xfrm>
            <a:off x="168275" y="3929682"/>
            <a:ext cx="5953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Prenons une condition où K</a:t>
            </a:r>
            <a:r>
              <a:rPr lang="fr-FR" altLang="fr-FR" sz="2800" baseline="-25000">
                <a:latin typeface="Arial Narrow" panose="020B0606020202030204" pitchFamily="34" charset="0"/>
              </a:rPr>
              <a:t>M </a:t>
            </a:r>
            <a:r>
              <a:rPr lang="fr-FR" altLang="fr-FR">
                <a:latin typeface="Arial Narrow" panose="020B0606020202030204" pitchFamily="34" charset="0"/>
              </a:rPr>
              <a:t>&gt;&gt; </a:t>
            </a:r>
            <a:r>
              <a:rPr lang="fr-FR" altLang="fr-FR" sz="2400">
                <a:latin typeface="Arial Narrow" panose="020B0606020202030204" pitchFamily="34" charset="0"/>
              </a:rPr>
              <a:t>[S] :</a:t>
            </a:r>
          </a:p>
        </p:txBody>
      </p:sp>
      <p:sp>
        <p:nvSpPr>
          <p:cNvPr id="18" name="Rectangle 9"/>
          <p:cNvSpPr>
            <a:spLocks noChangeArrowheads="1"/>
          </p:cNvSpPr>
          <p:nvPr/>
        </p:nvSpPr>
        <p:spPr bwMode="auto">
          <a:xfrm>
            <a:off x="35969" y="14434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20" name="Triangle isocèle 19"/>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4342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70702"/>
                                        </p:tgtEl>
                                        <p:attrNameLst>
                                          <p:attrName>style.visibility</p:attrName>
                                        </p:attrNameLst>
                                      </p:cBhvr>
                                      <p:to>
                                        <p:strVal val="visible"/>
                                      </p:to>
                                    </p:set>
                                    <p:anim calcmode="lin" valueType="num">
                                      <p:cBhvr>
                                        <p:cTn id="7" dur="500" fill="hold"/>
                                        <p:tgtEl>
                                          <p:spTgt spid="370702"/>
                                        </p:tgtEl>
                                        <p:attrNameLst>
                                          <p:attrName>ppt_w</p:attrName>
                                        </p:attrNameLst>
                                      </p:cBhvr>
                                      <p:tavLst>
                                        <p:tav tm="0">
                                          <p:val>
                                            <p:strVal val="#ppt_w*0.05"/>
                                          </p:val>
                                        </p:tav>
                                        <p:tav tm="100000">
                                          <p:val>
                                            <p:strVal val="#ppt_w"/>
                                          </p:val>
                                        </p:tav>
                                      </p:tavLst>
                                    </p:anim>
                                    <p:anim calcmode="lin" valueType="num">
                                      <p:cBhvr>
                                        <p:cTn id="8" dur="500" fill="hold"/>
                                        <p:tgtEl>
                                          <p:spTgt spid="370702"/>
                                        </p:tgtEl>
                                        <p:attrNameLst>
                                          <p:attrName>ppt_h</p:attrName>
                                        </p:attrNameLst>
                                      </p:cBhvr>
                                      <p:tavLst>
                                        <p:tav tm="0">
                                          <p:val>
                                            <p:strVal val="#ppt_h"/>
                                          </p:val>
                                        </p:tav>
                                        <p:tav tm="100000">
                                          <p:val>
                                            <p:strVal val="#ppt_h"/>
                                          </p:val>
                                        </p:tav>
                                      </p:tavLst>
                                    </p:anim>
                                    <p:anim calcmode="lin" valueType="num">
                                      <p:cBhvr>
                                        <p:cTn id="9" dur="500" fill="hold"/>
                                        <p:tgtEl>
                                          <p:spTgt spid="370702"/>
                                        </p:tgtEl>
                                        <p:attrNameLst>
                                          <p:attrName>ppt_x</p:attrName>
                                        </p:attrNameLst>
                                      </p:cBhvr>
                                      <p:tavLst>
                                        <p:tav tm="0">
                                          <p:val>
                                            <p:strVal val="#ppt_x-.2"/>
                                          </p:val>
                                        </p:tav>
                                        <p:tav tm="100000">
                                          <p:val>
                                            <p:strVal val="#ppt_x"/>
                                          </p:val>
                                        </p:tav>
                                      </p:tavLst>
                                    </p:anim>
                                    <p:anim calcmode="lin" valueType="num">
                                      <p:cBhvr>
                                        <p:cTn id="10" dur="500" fill="hold"/>
                                        <p:tgtEl>
                                          <p:spTgt spid="370702"/>
                                        </p:tgtEl>
                                        <p:attrNameLst>
                                          <p:attrName>ppt_y</p:attrName>
                                        </p:attrNameLst>
                                      </p:cBhvr>
                                      <p:tavLst>
                                        <p:tav tm="0">
                                          <p:val>
                                            <p:strVal val="#ppt_y"/>
                                          </p:val>
                                        </p:tav>
                                        <p:tav tm="100000">
                                          <p:val>
                                            <p:strVal val="#ppt_y"/>
                                          </p:val>
                                        </p:tav>
                                      </p:tavLst>
                                    </p:anim>
                                    <p:animEffect transition="in" filter="fade">
                                      <p:cBhvr>
                                        <p:cTn id="11" dur="500"/>
                                        <p:tgtEl>
                                          <p:spTgt spid="3707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8" fill="hold" grpId="0" nodeType="clickEffect">
                                  <p:stCondLst>
                                    <p:cond delay="0"/>
                                  </p:stCondLst>
                                  <p:childTnLst>
                                    <p:set>
                                      <p:cBhvr>
                                        <p:cTn id="15" dur="1" fill="hold">
                                          <p:stCondLst>
                                            <p:cond delay="0"/>
                                          </p:stCondLst>
                                        </p:cTn>
                                        <p:tgtEl>
                                          <p:spTgt spid="370698"/>
                                        </p:tgtEl>
                                        <p:attrNameLst>
                                          <p:attrName>style.visibility</p:attrName>
                                        </p:attrNameLst>
                                      </p:cBhvr>
                                      <p:to>
                                        <p:strVal val="visible"/>
                                      </p:to>
                                    </p:set>
                                    <p:anim calcmode="lin" valueType="num">
                                      <p:cBhvr>
                                        <p:cTn id="16" dur="300" fill="hold"/>
                                        <p:tgtEl>
                                          <p:spTgt spid="370698"/>
                                        </p:tgtEl>
                                        <p:attrNameLst>
                                          <p:attrName>ppt_x</p:attrName>
                                        </p:attrNameLst>
                                      </p:cBhvr>
                                      <p:tavLst>
                                        <p:tav tm="0">
                                          <p:val>
                                            <p:strVal val="#ppt_x-#ppt_w/2"/>
                                          </p:val>
                                        </p:tav>
                                        <p:tav tm="100000">
                                          <p:val>
                                            <p:strVal val="#ppt_x"/>
                                          </p:val>
                                        </p:tav>
                                      </p:tavLst>
                                    </p:anim>
                                    <p:anim calcmode="lin" valueType="num">
                                      <p:cBhvr>
                                        <p:cTn id="17" dur="300" fill="hold"/>
                                        <p:tgtEl>
                                          <p:spTgt spid="370698"/>
                                        </p:tgtEl>
                                        <p:attrNameLst>
                                          <p:attrName>ppt_y</p:attrName>
                                        </p:attrNameLst>
                                      </p:cBhvr>
                                      <p:tavLst>
                                        <p:tav tm="0">
                                          <p:val>
                                            <p:strVal val="#ppt_y"/>
                                          </p:val>
                                        </p:tav>
                                        <p:tav tm="100000">
                                          <p:val>
                                            <p:strVal val="#ppt_y"/>
                                          </p:val>
                                        </p:tav>
                                      </p:tavLst>
                                    </p:anim>
                                    <p:anim calcmode="lin" valueType="num">
                                      <p:cBhvr>
                                        <p:cTn id="18" dur="300" fill="hold"/>
                                        <p:tgtEl>
                                          <p:spTgt spid="370698"/>
                                        </p:tgtEl>
                                        <p:attrNameLst>
                                          <p:attrName>ppt_w</p:attrName>
                                        </p:attrNameLst>
                                      </p:cBhvr>
                                      <p:tavLst>
                                        <p:tav tm="0">
                                          <p:val>
                                            <p:fltVal val="0"/>
                                          </p:val>
                                        </p:tav>
                                        <p:tav tm="100000">
                                          <p:val>
                                            <p:strVal val="#ppt_w"/>
                                          </p:val>
                                        </p:tav>
                                      </p:tavLst>
                                    </p:anim>
                                    <p:anim calcmode="lin" valueType="num">
                                      <p:cBhvr>
                                        <p:cTn id="19" dur="300" fill="hold"/>
                                        <p:tgtEl>
                                          <p:spTgt spid="37069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370699"/>
                                        </p:tgtEl>
                                        <p:attrNameLst>
                                          <p:attrName>style.visibility</p:attrName>
                                        </p:attrNameLst>
                                      </p:cBhvr>
                                      <p:to>
                                        <p:strVal val="visible"/>
                                      </p:to>
                                    </p:set>
                                    <p:anim calcmode="lin" valueType="num">
                                      <p:cBhvr>
                                        <p:cTn id="24" dur="300" fill="hold"/>
                                        <p:tgtEl>
                                          <p:spTgt spid="370699"/>
                                        </p:tgtEl>
                                        <p:attrNameLst>
                                          <p:attrName>ppt_x</p:attrName>
                                        </p:attrNameLst>
                                      </p:cBhvr>
                                      <p:tavLst>
                                        <p:tav tm="0">
                                          <p:val>
                                            <p:strVal val="#ppt_x-#ppt_w/2"/>
                                          </p:val>
                                        </p:tav>
                                        <p:tav tm="100000">
                                          <p:val>
                                            <p:strVal val="#ppt_x"/>
                                          </p:val>
                                        </p:tav>
                                      </p:tavLst>
                                    </p:anim>
                                    <p:anim calcmode="lin" valueType="num">
                                      <p:cBhvr>
                                        <p:cTn id="25" dur="300" fill="hold"/>
                                        <p:tgtEl>
                                          <p:spTgt spid="370699"/>
                                        </p:tgtEl>
                                        <p:attrNameLst>
                                          <p:attrName>ppt_y</p:attrName>
                                        </p:attrNameLst>
                                      </p:cBhvr>
                                      <p:tavLst>
                                        <p:tav tm="0">
                                          <p:val>
                                            <p:strVal val="#ppt_y"/>
                                          </p:val>
                                        </p:tav>
                                        <p:tav tm="100000">
                                          <p:val>
                                            <p:strVal val="#ppt_y"/>
                                          </p:val>
                                        </p:tav>
                                      </p:tavLst>
                                    </p:anim>
                                    <p:anim calcmode="lin" valueType="num">
                                      <p:cBhvr>
                                        <p:cTn id="26" dur="300" fill="hold"/>
                                        <p:tgtEl>
                                          <p:spTgt spid="370699"/>
                                        </p:tgtEl>
                                        <p:attrNameLst>
                                          <p:attrName>ppt_w</p:attrName>
                                        </p:attrNameLst>
                                      </p:cBhvr>
                                      <p:tavLst>
                                        <p:tav tm="0">
                                          <p:val>
                                            <p:fltVal val="0"/>
                                          </p:val>
                                        </p:tav>
                                        <p:tav tm="100000">
                                          <p:val>
                                            <p:strVal val="#ppt_w"/>
                                          </p:val>
                                        </p:tav>
                                      </p:tavLst>
                                    </p:anim>
                                    <p:anim calcmode="lin" valueType="num">
                                      <p:cBhvr>
                                        <p:cTn id="27" dur="300" fill="hold"/>
                                        <p:tgtEl>
                                          <p:spTgt spid="3706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8" grpId="0" autoUpdateAnimBg="0"/>
      <p:bldP spid="37069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3"/>
          <p:cNvSpPr>
            <a:spLocks noChangeArrowheads="1"/>
          </p:cNvSpPr>
          <p:nvPr/>
        </p:nvSpPr>
        <p:spPr bwMode="auto">
          <a:xfrm>
            <a:off x="1612738" y="5332437"/>
            <a:ext cx="723900" cy="12573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96259" name="Text Box 4"/>
          <p:cNvSpPr txBox="1">
            <a:spLocks noChangeArrowheads="1"/>
          </p:cNvSpPr>
          <p:nvPr/>
        </p:nvSpPr>
        <p:spPr bwMode="auto">
          <a:xfrm>
            <a:off x="2511263" y="5543575"/>
            <a:ext cx="10743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[S]&lt;&lt;K</a:t>
            </a:r>
            <a:r>
              <a:rPr lang="fr-FR" altLang="fr-FR" sz="2000" baseline="-25000">
                <a:latin typeface="Arial Narrow" panose="020B0606020202030204" pitchFamily="34" charset="0"/>
              </a:rPr>
              <a:t>M</a:t>
            </a:r>
          </a:p>
        </p:txBody>
      </p:sp>
      <p:sp>
        <p:nvSpPr>
          <p:cNvPr id="95236" name="Text Box 6"/>
          <p:cNvSpPr txBox="1">
            <a:spLocks noChangeArrowheads="1"/>
          </p:cNvSpPr>
          <p:nvPr/>
        </p:nvSpPr>
        <p:spPr bwMode="auto">
          <a:xfrm>
            <a:off x="2890284" y="6237312"/>
            <a:ext cx="3409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2400" dirty="0">
                <a:latin typeface="Arial Narrow" panose="020B0606020202030204" pitchFamily="34" charset="0"/>
              </a:rPr>
              <a:t>concentration en substrat [S]</a:t>
            </a:r>
          </a:p>
        </p:txBody>
      </p:sp>
      <p:sp>
        <p:nvSpPr>
          <p:cNvPr id="95237" name="Text Box 7"/>
          <p:cNvSpPr txBox="1">
            <a:spLocks noChangeArrowheads="1"/>
          </p:cNvSpPr>
          <p:nvPr/>
        </p:nvSpPr>
        <p:spPr bwMode="auto">
          <a:xfrm rot="-5410486">
            <a:off x="-364838" y="4277544"/>
            <a:ext cx="335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a:latin typeface="Arial Narrow" panose="020B0606020202030204" pitchFamily="34" charset="0"/>
              </a:rPr>
              <a:t>Vitesse initiale  (v</a:t>
            </a:r>
            <a:r>
              <a:rPr lang="fr-FR" altLang="fr-FR" sz="2400" baseline="-25000">
                <a:latin typeface="Arial Narrow" panose="020B0606020202030204" pitchFamily="34" charset="0"/>
              </a:rPr>
              <a:t>i</a:t>
            </a:r>
            <a:r>
              <a:rPr lang="fr-FR" altLang="fr-FR" sz="2400">
                <a:latin typeface="Arial Narrow" panose="020B0606020202030204" pitchFamily="34" charset="0"/>
              </a:rPr>
              <a:t>)</a:t>
            </a:r>
          </a:p>
        </p:txBody>
      </p:sp>
      <p:sp>
        <p:nvSpPr>
          <p:cNvPr id="95238" name="Rectangle 9"/>
          <p:cNvSpPr>
            <a:spLocks noChangeArrowheads="1"/>
          </p:cNvSpPr>
          <p:nvPr/>
        </p:nvSpPr>
        <p:spPr bwMode="auto">
          <a:xfrm>
            <a:off x="1944526" y="2697187"/>
            <a:ext cx="5668962" cy="35242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95239" name="Arc 10"/>
          <p:cNvSpPr>
            <a:spLocks/>
          </p:cNvSpPr>
          <p:nvPr/>
        </p:nvSpPr>
        <p:spPr bwMode="auto">
          <a:xfrm flipH="1">
            <a:off x="1936588" y="3236937"/>
            <a:ext cx="5376863" cy="3000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sp>
        <p:nvSpPr>
          <p:cNvPr id="95240" name="Line 12"/>
          <p:cNvSpPr>
            <a:spLocks noChangeShapeType="1"/>
          </p:cNvSpPr>
          <p:nvPr/>
        </p:nvSpPr>
        <p:spPr bwMode="auto">
          <a:xfrm>
            <a:off x="1955638" y="3122637"/>
            <a:ext cx="5562600" cy="0"/>
          </a:xfrm>
          <a:prstGeom prst="line">
            <a:avLst/>
          </a:prstGeom>
          <a:noFill/>
          <a:ln w="571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5241" name="Text Box 13"/>
          <p:cNvSpPr txBox="1">
            <a:spLocks noChangeArrowheads="1"/>
          </p:cNvSpPr>
          <p:nvPr/>
        </p:nvSpPr>
        <p:spPr bwMode="auto">
          <a:xfrm>
            <a:off x="1336513" y="2898800"/>
            <a:ext cx="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V</a:t>
            </a:r>
            <a:r>
              <a:rPr lang="fr-FR" altLang="fr-FR" sz="1800" baseline="-25000">
                <a:latin typeface="Arial Narrow" panose="020B0606020202030204" pitchFamily="34" charset="0"/>
              </a:rPr>
              <a:t>max</a:t>
            </a:r>
          </a:p>
        </p:txBody>
      </p:sp>
      <p:sp>
        <p:nvSpPr>
          <p:cNvPr id="95242" name="Oval 14"/>
          <p:cNvSpPr>
            <a:spLocks noChangeArrowheads="1"/>
          </p:cNvSpPr>
          <p:nvPr/>
        </p:nvSpPr>
        <p:spPr bwMode="auto">
          <a:xfrm>
            <a:off x="1879438" y="615158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3" name="Oval 15"/>
          <p:cNvSpPr>
            <a:spLocks noChangeArrowheads="1"/>
          </p:cNvSpPr>
          <p:nvPr/>
        </p:nvSpPr>
        <p:spPr bwMode="auto">
          <a:xfrm>
            <a:off x="1993738" y="540863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4" name="Oval 16"/>
          <p:cNvSpPr>
            <a:spLocks noChangeArrowheads="1"/>
          </p:cNvSpPr>
          <p:nvPr/>
        </p:nvSpPr>
        <p:spPr bwMode="auto">
          <a:xfrm>
            <a:off x="2298538" y="495143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5" name="Oval 17"/>
          <p:cNvSpPr>
            <a:spLocks noChangeArrowheads="1"/>
          </p:cNvSpPr>
          <p:nvPr/>
        </p:nvSpPr>
        <p:spPr bwMode="auto">
          <a:xfrm>
            <a:off x="2622388" y="462758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6" name="Oval 18"/>
          <p:cNvSpPr>
            <a:spLocks noChangeArrowheads="1"/>
          </p:cNvSpPr>
          <p:nvPr/>
        </p:nvSpPr>
        <p:spPr bwMode="auto">
          <a:xfrm>
            <a:off x="3022438" y="428468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7" name="Oval 19"/>
          <p:cNvSpPr>
            <a:spLocks noChangeArrowheads="1"/>
          </p:cNvSpPr>
          <p:nvPr/>
        </p:nvSpPr>
        <p:spPr bwMode="auto">
          <a:xfrm>
            <a:off x="3727288" y="390368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8" name="Oval 20"/>
          <p:cNvSpPr>
            <a:spLocks noChangeArrowheads="1"/>
          </p:cNvSpPr>
          <p:nvPr/>
        </p:nvSpPr>
        <p:spPr bwMode="auto">
          <a:xfrm>
            <a:off x="4794088" y="344648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49" name="Oval 21"/>
          <p:cNvSpPr>
            <a:spLocks noChangeArrowheads="1"/>
          </p:cNvSpPr>
          <p:nvPr/>
        </p:nvSpPr>
        <p:spPr bwMode="auto">
          <a:xfrm>
            <a:off x="6089488" y="316073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50" name="Oval 22"/>
          <p:cNvSpPr>
            <a:spLocks noChangeArrowheads="1"/>
          </p:cNvSpPr>
          <p:nvPr/>
        </p:nvSpPr>
        <p:spPr bwMode="auto">
          <a:xfrm>
            <a:off x="7270588" y="3160737"/>
            <a:ext cx="152400" cy="152400"/>
          </a:xfrm>
          <a:prstGeom prst="ellipse">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fr-FR" sz="2400">
              <a:latin typeface="Arial Narrow" panose="020B0606020202030204" pitchFamily="34" charset="0"/>
            </a:endParaRPr>
          </a:p>
        </p:txBody>
      </p:sp>
      <p:sp>
        <p:nvSpPr>
          <p:cNvPr id="95251" name="Text Box 31"/>
          <p:cNvSpPr txBox="1">
            <a:spLocks noChangeArrowheads="1"/>
          </p:cNvSpPr>
          <p:nvPr/>
        </p:nvSpPr>
        <p:spPr bwMode="auto">
          <a:xfrm>
            <a:off x="3163021" y="1863750"/>
            <a:ext cx="1192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5252" name="Line 32"/>
          <p:cNvSpPr>
            <a:spLocks noChangeShapeType="1"/>
          </p:cNvSpPr>
          <p:nvPr/>
        </p:nvSpPr>
        <p:spPr bwMode="auto">
          <a:xfrm>
            <a:off x="4359113" y="2106637"/>
            <a:ext cx="1314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5253" name="Rectangle 33"/>
          <p:cNvSpPr>
            <a:spLocks noChangeArrowheads="1"/>
          </p:cNvSpPr>
          <p:nvPr/>
        </p:nvSpPr>
        <p:spPr bwMode="auto">
          <a:xfrm>
            <a:off x="4744876" y="162880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5254" name="Rectangle 34"/>
          <p:cNvSpPr>
            <a:spLocks noChangeArrowheads="1"/>
          </p:cNvSpPr>
          <p:nvPr/>
        </p:nvSpPr>
        <p:spPr bwMode="auto">
          <a:xfrm>
            <a:off x="5211601" y="209552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5255" name="Rectangle 35"/>
          <p:cNvSpPr>
            <a:spLocks noChangeArrowheads="1"/>
          </p:cNvSpPr>
          <p:nvPr/>
        </p:nvSpPr>
        <p:spPr bwMode="auto">
          <a:xfrm>
            <a:off x="4301963" y="2044725"/>
            <a:ext cx="5212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5256" name="Rectangle 36"/>
          <p:cNvSpPr>
            <a:spLocks noChangeArrowheads="1"/>
          </p:cNvSpPr>
          <p:nvPr/>
        </p:nvSpPr>
        <p:spPr bwMode="auto">
          <a:xfrm>
            <a:off x="4836951" y="2105050"/>
            <a:ext cx="3321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35" name="Rectangle 9"/>
          <p:cNvSpPr>
            <a:spLocks noChangeArrowheads="1"/>
          </p:cNvSpPr>
          <p:nvPr/>
        </p:nvSpPr>
        <p:spPr bwMode="auto">
          <a:xfrm>
            <a:off x="-9389" y="7045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37" name="Triangle isocèle 36"/>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963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500"/>
                                        <p:tgtEl>
                                          <p:spTgt spid="962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259"/>
                                        </p:tgtEl>
                                        <p:attrNameLst>
                                          <p:attrName>style.visibility</p:attrName>
                                        </p:attrNameLst>
                                      </p:cBhvr>
                                      <p:to>
                                        <p:strVal val="visible"/>
                                      </p:to>
                                    </p:set>
                                    <p:animEffect transition="in" filter="fade">
                                      <p:cBhvr>
                                        <p:cTn id="10"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738" name="Group 2"/>
          <p:cNvGrpSpPr>
            <a:grpSpLocks/>
          </p:cNvGrpSpPr>
          <p:nvPr/>
        </p:nvGrpSpPr>
        <p:grpSpPr bwMode="auto">
          <a:xfrm>
            <a:off x="6248402" y="3436976"/>
            <a:ext cx="1706563" cy="1136650"/>
            <a:chOff x="3936" y="1918"/>
            <a:chExt cx="1075" cy="716"/>
          </a:xfrm>
        </p:grpSpPr>
        <p:sp>
          <p:nvSpPr>
            <p:cNvPr id="96302" name="Oval 3"/>
            <p:cNvSpPr>
              <a:spLocks noChangeArrowheads="1"/>
            </p:cNvSpPr>
            <p:nvPr/>
          </p:nvSpPr>
          <p:spPr bwMode="auto">
            <a:xfrm>
              <a:off x="3936" y="2217"/>
              <a:ext cx="564" cy="41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96303" name="Text Box 4"/>
            <p:cNvSpPr txBox="1">
              <a:spLocks noChangeArrowheads="1"/>
            </p:cNvSpPr>
            <p:nvPr/>
          </p:nvSpPr>
          <p:spPr bwMode="auto">
            <a:xfrm>
              <a:off x="4403" y="1918"/>
              <a:ext cx="608" cy="29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1800" baseline="-25000">
                  <a:latin typeface="Arial Narrow" panose="020B0606020202030204" pitchFamily="34" charset="0"/>
                </a:rPr>
                <a:t>2</a:t>
              </a:r>
              <a:r>
                <a:rPr lang="fr-FR" altLang="fr-FR" sz="2400">
                  <a:latin typeface="Arial Narrow" panose="020B0606020202030204" pitchFamily="34" charset="0"/>
                </a:rPr>
                <a:t> = k</a:t>
              </a:r>
              <a:r>
                <a:rPr lang="fr-FR" altLang="fr-FR" sz="1800" baseline="-25000">
                  <a:latin typeface="Arial Narrow" panose="020B0606020202030204" pitchFamily="34" charset="0"/>
                </a:rPr>
                <a:t>cat</a:t>
              </a:r>
            </a:p>
          </p:txBody>
        </p:sp>
      </p:grpSp>
      <p:grpSp>
        <p:nvGrpSpPr>
          <p:cNvPr id="372794" name="Group 58"/>
          <p:cNvGrpSpPr>
            <a:grpSpLocks/>
          </p:cNvGrpSpPr>
          <p:nvPr/>
        </p:nvGrpSpPr>
        <p:grpSpPr bwMode="auto">
          <a:xfrm>
            <a:off x="5576888" y="4000537"/>
            <a:ext cx="2520950" cy="936624"/>
            <a:chOff x="3513" y="2273"/>
            <a:chExt cx="1588" cy="590"/>
          </a:xfrm>
        </p:grpSpPr>
        <p:sp>
          <p:nvSpPr>
            <p:cNvPr id="96297" name="Text Box 17"/>
            <p:cNvSpPr txBox="1">
              <a:spLocks noChangeArrowheads="1"/>
            </p:cNvSpPr>
            <p:nvPr/>
          </p:nvSpPr>
          <p:spPr bwMode="auto">
            <a:xfrm>
              <a:off x="4059" y="2273"/>
              <a:ext cx="3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err="1">
                  <a:latin typeface="Arial Narrow" panose="020B0606020202030204" pitchFamily="34" charset="0"/>
                </a:rPr>
                <a:t>k</a:t>
              </a:r>
              <a:r>
                <a:rPr lang="fr-FR" altLang="fr-FR" sz="2000" baseline="-25000" dirty="0" err="1">
                  <a:latin typeface="Arial Narrow" panose="020B0606020202030204" pitchFamily="34" charset="0"/>
                </a:rPr>
                <a:t>cat</a:t>
              </a:r>
              <a:endParaRPr lang="fr-FR" altLang="fr-FR" sz="2400" baseline="-25000" dirty="0">
                <a:latin typeface="Arial Narrow" panose="020B0606020202030204" pitchFamily="34" charset="0"/>
              </a:endParaRPr>
            </a:p>
          </p:txBody>
        </p:sp>
        <p:sp>
          <p:nvSpPr>
            <p:cNvPr id="96298" name="Line 18"/>
            <p:cNvSpPr>
              <a:spLocks noChangeShapeType="1"/>
            </p:cNvSpPr>
            <p:nvPr/>
          </p:nvSpPr>
          <p:spPr bwMode="auto">
            <a:xfrm>
              <a:off x="3972" y="2548"/>
              <a:ext cx="4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6299" name="Rectangle 19"/>
            <p:cNvSpPr>
              <a:spLocks noChangeArrowheads="1"/>
            </p:cNvSpPr>
            <p:nvPr/>
          </p:nvSpPr>
          <p:spPr bwMode="auto">
            <a:xfrm>
              <a:off x="4060" y="2533"/>
              <a:ext cx="31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000" baseline="-25000">
                  <a:latin typeface="Arial Narrow" panose="020B0606020202030204" pitchFamily="34" charset="0"/>
                </a:rPr>
                <a:t>M</a:t>
              </a:r>
              <a:endParaRPr lang="fr-FR" altLang="fr-FR" sz="4000" baseline="-25000">
                <a:latin typeface="Arial Narrow" panose="020B0606020202030204" pitchFamily="34" charset="0"/>
              </a:endParaRPr>
            </a:p>
          </p:txBody>
        </p:sp>
        <p:sp>
          <p:nvSpPr>
            <p:cNvPr id="96300" name="Rectangle 20"/>
            <p:cNvSpPr>
              <a:spLocks noChangeArrowheads="1"/>
            </p:cNvSpPr>
            <p:nvPr/>
          </p:nvSpPr>
          <p:spPr bwMode="auto">
            <a:xfrm>
              <a:off x="4488" y="2390"/>
              <a:ext cx="6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a:t>
              </a:r>
              <a:r>
                <a:rPr lang="fr-FR" altLang="fr-FR" sz="2400" baseline="-25000">
                  <a:latin typeface="Arial Narrow" panose="020B0606020202030204" pitchFamily="34" charset="0"/>
                </a:rPr>
                <a:t>T</a:t>
              </a:r>
              <a:r>
                <a:rPr lang="fr-FR" altLang="fr-FR" sz="2400">
                  <a:latin typeface="Arial Narrow" panose="020B0606020202030204" pitchFamily="34" charset="0"/>
                </a:rPr>
                <a:t> [S]</a:t>
              </a:r>
            </a:p>
          </p:txBody>
        </p:sp>
        <p:sp>
          <p:nvSpPr>
            <p:cNvPr id="96301" name="Rectangle 21"/>
            <p:cNvSpPr>
              <a:spLocks noChangeArrowheads="1"/>
            </p:cNvSpPr>
            <p:nvPr/>
          </p:nvSpPr>
          <p:spPr bwMode="auto">
            <a:xfrm>
              <a:off x="3513" y="2390"/>
              <a:ext cx="3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a:t>
              </a:r>
            </a:p>
          </p:txBody>
        </p:sp>
      </p:grpSp>
      <p:sp>
        <p:nvSpPr>
          <p:cNvPr id="372765" name="Rectangle 29"/>
          <p:cNvSpPr>
            <a:spLocks noChangeArrowheads="1"/>
          </p:cNvSpPr>
          <p:nvPr/>
        </p:nvSpPr>
        <p:spPr bwMode="auto">
          <a:xfrm>
            <a:off x="3992563" y="4284701"/>
            <a:ext cx="86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devient</a:t>
            </a:r>
          </a:p>
        </p:txBody>
      </p:sp>
      <p:sp>
        <p:nvSpPr>
          <p:cNvPr id="372766" name="Text Box 30"/>
          <p:cNvSpPr txBox="1">
            <a:spLocks noChangeArrowheads="1"/>
          </p:cNvSpPr>
          <p:nvPr/>
        </p:nvSpPr>
        <p:spPr bwMode="auto">
          <a:xfrm>
            <a:off x="168275" y="5045114"/>
            <a:ext cx="32231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Dans ces conditions [E]</a:t>
            </a:r>
            <a:r>
              <a:rPr lang="fr-FR" altLang="fr-FR" sz="2000" baseline="-25000">
                <a:latin typeface="Arial Narrow" panose="020B0606020202030204" pitchFamily="34" charset="0"/>
              </a:rPr>
              <a:t>T </a:t>
            </a:r>
            <a:r>
              <a:rPr lang="fr-FR" altLang="fr-FR" sz="2000">
                <a:latin typeface="Arial Narrow" panose="020B0606020202030204" pitchFamily="34" charset="0"/>
                <a:sym typeface="Symbol" pitchFamily="18" charset="2"/>
              </a:rPr>
              <a:t> </a:t>
            </a:r>
            <a:r>
              <a:rPr lang="fr-FR" altLang="fr-FR" sz="2000">
                <a:latin typeface="Arial Narrow" panose="020B0606020202030204" pitchFamily="34" charset="0"/>
              </a:rPr>
              <a:t>[E]</a:t>
            </a:r>
            <a:r>
              <a:rPr lang="fr-FR" altLang="fr-FR" sz="2000" baseline="-25000">
                <a:latin typeface="Arial Narrow" panose="020B0606020202030204" pitchFamily="34" charset="0"/>
              </a:rPr>
              <a:t>libre</a:t>
            </a:r>
          </a:p>
        </p:txBody>
      </p:sp>
      <p:grpSp>
        <p:nvGrpSpPr>
          <p:cNvPr id="372798" name="Group 62"/>
          <p:cNvGrpSpPr>
            <a:grpSpLocks/>
          </p:cNvGrpSpPr>
          <p:nvPr/>
        </p:nvGrpSpPr>
        <p:grpSpPr bwMode="auto">
          <a:xfrm>
            <a:off x="3503614" y="5137153"/>
            <a:ext cx="2422525" cy="936626"/>
            <a:chOff x="2207" y="3236"/>
            <a:chExt cx="1526" cy="590"/>
          </a:xfrm>
        </p:grpSpPr>
        <p:grpSp>
          <p:nvGrpSpPr>
            <p:cNvPr id="96291" name="Group 60"/>
            <p:cNvGrpSpPr>
              <a:grpSpLocks/>
            </p:cNvGrpSpPr>
            <p:nvPr/>
          </p:nvGrpSpPr>
          <p:grpSpPr bwMode="auto">
            <a:xfrm>
              <a:off x="2705" y="3236"/>
              <a:ext cx="461" cy="590"/>
              <a:chOff x="2705" y="3236"/>
              <a:chExt cx="461" cy="590"/>
            </a:xfrm>
          </p:grpSpPr>
          <p:sp>
            <p:nvSpPr>
              <p:cNvPr id="96294" name="Text Box 32"/>
              <p:cNvSpPr txBox="1">
                <a:spLocks noChangeArrowheads="1"/>
              </p:cNvSpPr>
              <p:nvPr/>
            </p:nvSpPr>
            <p:spPr bwMode="auto">
              <a:xfrm>
                <a:off x="2748" y="3236"/>
                <a:ext cx="3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2000" baseline="-25000">
                    <a:latin typeface="Arial Narrow" panose="020B0606020202030204" pitchFamily="34" charset="0"/>
                  </a:rPr>
                  <a:t>cat</a:t>
                </a:r>
                <a:endParaRPr lang="fr-FR" altLang="fr-FR" sz="2400" baseline="-25000">
                  <a:latin typeface="Arial Narrow" panose="020B0606020202030204" pitchFamily="34" charset="0"/>
                </a:endParaRPr>
              </a:p>
            </p:txBody>
          </p:sp>
          <p:sp>
            <p:nvSpPr>
              <p:cNvPr id="96295" name="Line 33"/>
              <p:cNvSpPr>
                <a:spLocks noChangeShapeType="1"/>
              </p:cNvSpPr>
              <p:nvPr/>
            </p:nvSpPr>
            <p:spPr bwMode="auto">
              <a:xfrm>
                <a:off x="2705" y="3511"/>
                <a:ext cx="46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6296" name="Rectangle 34"/>
              <p:cNvSpPr>
                <a:spLocks noChangeArrowheads="1"/>
              </p:cNvSpPr>
              <p:nvPr/>
            </p:nvSpPr>
            <p:spPr bwMode="auto">
              <a:xfrm>
                <a:off x="2753" y="3496"/>
                <a:ext cx="31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000" baseline="-25000">
                    <a:latin typeface="Arial Narrow" panose="020B0606020202030204" pitchFamily="34" charset="0"/>
                  </a:rPr>
                  <a:t>M</a:t>
                </a:r>
                <a:endParaRPr lang="fr-FR" altLang="fr-FR" sz="4000" baseline="-25000">
                  <a:latin typeface="Arial Narrow" panose="020B0606020202030204" pitchFamily="34" charset="0"/>
                </a:endParaRPr>
              </a:p>
            </p:txBody>
          </p:sp>
        </p:grpSp>
        <p:sp>
          <p:nvSpPr>
            <p:cNvPr id="96292" name="Rectangle 35"/>
            <p:cNvSpPr>
              <a:spLocks noChangeArrowheads="1"/>
            </p:cNvSpPr>
            <p:nvPr/>
          </p:nvSpPr>
          <p:spPr bwMode="auto">
            <a:xfrm>
              <a:off x="3182" y="3353"/>
              <a:ext cx="5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 [S]</a:t>
              </a:r>
            </a:p>
          </p:txBody>
        </p:sp>
        <p:sp>
          <p:nvSpPr>
            <p:cNvPr id="96293" name="Rectangle 36"/>
            <p:cNvSpPr>
              <a:spLocks noChangeArrowheads="1"/>
            </p:cNvSpPr>
            <p:nvPr/>
          </p:nvSpPr>
          <p:spPr bwMode="auto">
            <a:xfrm>
              <a:off x="2207" y="3353"/>
              <a:ext cx="3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a:t>
              </a:r>
            </a:p>
          </p:txBody>
        </p:sp>
      </p:grpSp>
      <p:grpSp>
        <p:nvGrpSpPr>
          <p:cNvPr id="372795" name="Group 59"/>
          <p:cNvGrpSpPr>
            <a:grpSpLocks/>
          </p:cNvGrpSpPr>
          <p:nvPr/>
        </p:nvGrpSpPr>
        <p:grpSpPr bwMode="auto">
          <a:xfrm>
            <a:off x="460375" y="5918203"/>
            <a:ext cx="731838" cy="936626"/>
            <a:chOff x="290" y="3728"/>
            <a:chExt cx="461" cy="590"/>
          </a:xfrm>
        </p:grpSpPr>
        <p:sp>
          <p:nvSpPr>
            <p:cNvPr id="96288" name="Text Box 38"/>
            <p:cNvSpPr txBox="1">
              <a:spLocks noChangeArrowheads="1"/>
            </p:cNvSpPr>
            <p:nvPr/>
          </p:nvSpPr>
          <p:spPr bwMode="auto">
            <a:xfrm>
              <a:off x="333" y="3728"/>
              <a:ext cx="3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2000" baseline="-25000">
                  <a:latin typeface="Arial Narrow" panose="020B0606020202030204" pitchFamily="34" charset="0"/>
                </a:rPr>
                <a:t>cat</a:t>
              </a:r>
              <a:endParaRPr lang="fr-FR" altLang="fr-FR" sz="2400" baseline="-25000">
                <a:latin typeface="Arial Narrow" panose="020B0606020202030204" pitchFamily="34" charset="0"/>
              </a:endParaRPr>
            </a:p>
          </p:txBody>
        </p:sp>
        <p:sp>
          <p:nvSpPr>
            <p:cNvPr id="96289" name="Line 39"/>
            <p:cNvSpPr>
              <a:spLocks noChangeShapeType="1"/>
            </p:cNvSpPr>
            <p:nvPr/>
          </p:nvSpPr>
          <p:spPr bwMode="auto">
            <a:xfrm>
              <a:off x="290" y="4003"/>
              <a:ext cx="46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6290" name="Rectangle 40"/>
            <p:cNvSpPr>
              <a:spLocks noChangeArrowheads="1"/>
            </p:cNvSpPr>
            <p:nvPr/>
          </p:nvSpPr>
          <p:spPr bwMode="auto">
            <a:xfrm>
              <a:off x="328" y="3988"/>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grpSp>
      <p:sp>
        <p:nvSpPr>
          <p:cNvPr id="372777" name="Text Box 41"/>
          <p:cNvSpPr txBox="1">
            <a:spLocks noChangeArrowheads="1"/>
          </p:cNvSpPr>
          <p:nvPr/>
        </p:nvSpPr>
        <p:spPr bwMode="auto">
          <a:xfrm>
            <a:off x="1295400" y="6142038"/>
            <a:ext cx="4799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est une constante de vitesse apparente d’ordre 2.</a:t>
            </a:r>
          </a:p>
        </p:txBody>
      </p:sp>
      <p:sp>
        <p:nvSpPr>
          <p:cNvPr id="96266" name="Text Box 50"/>
          <p:cNvSpPr txBox="1">
            <a:spLocks noChangeArrowheads="1"/>
          </p:cNvSpPr>
          <p:nvPr/>
        </p:nvSpPr>
        <p:spPr bwMode="auto">
          <a:xfrm>
            <a:off x="409575" y="2609209"/>
            <a:ext cx="8232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i="1">
                <a:latin typeface="Arial Narrow" panose="020B0606020202030204" pitchFamily="34" charset="0"/>
              </a:rPr>
              <a:t>In vivo</a:t>
            </a:r>
            <a:r>
              <a:rPr lang="fr-FR" altLang="fr-FR" sz="2000">
                <a:latin typeface="Arial Narrow" panose="020B0606020202030204" pitchFamily="34" charset="0"/>
              </a:rPr>
              <a:t>, la [S] est rarement saturante. Le rapport [S]/K</a:t>
            </a:r>
            <a:r>
              <a:rPr lang="fr-FR" altLang="fr-FR" sz="2000" baseline="-25000">
                <a:latin typeface="Arial Narrow" panose="020B0606020202030204" pitchFamily="34" charset="0"/>
              </a:rPr>
              <a:t>M</a:t>
            </a:r>
            <a:r>
              <a:rPr lang="fr-FR" altLang="fr-FR" sz="2000">
                <a:latin typeface="Arial Narrow" panose="020B0606020202030204" pitchFamily="34" charset="0"/>
              </a:rPr>
              <a:t> est compris entre 0,01 et 1 de sorte qu’au maximum la moitié des sites actifs est occupée par le substrat.</a:t>
            </a:r>
          </a:p>
        </p:txBody>
      </p:sp>
      <p:sp>
        <p:nvSpPr>
          <p:cNvPr id="96267" name="Text Box 51"/>
          <p:cNvSpPr txBox="1">
            <a:spLocks noChangeArrowheads="1"/>
          </p:cNvSpPr>
          <p:nvPr/>
        </p:nvSpPr>
        <p:spPr bwMode="auto">
          <a:xfrm>
            <a:off x="168275" y="3443326"/>
            <a:ext cx="5953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a:latin typeface="Arial Narrow" panose="020B0606020202030204" pitchFamily="34" charset="0"/>
              </a:rPr>
              <a:t>Prenons une condition où K</a:t>
            </a:r>
            <a:r>
              <a:rPr lang="fr-FR" altLang="fr-FR" sz="2800" baseline="-25000" dirty="0">
                <a:latin typeface="Arial Narrow" panose="020B0606020202030204" pitchFamily="34" charset="0"/>
              </a:rPr>
              <a:t>M </a:t>
            </a:r>
            <a:r>
              <a:rPr lang="fr-FR" altLang="fr-FR" dirty="0">
                <a:latin typeface="Arial Narrow" panose="020B0606020202030204" pitchFamily="34" charset="0"/>
              </a:rPr>
              <a:t>&gt;&gt; </a:t>
            </a:r>
            <a:r>
              <a:rPr lang="fr-FR" altLang="fr-FR" sz="2400" dirty="0">
                <a:latin typeface="Arial Narrow" panose="020B0606020202030204" pitchFamily="34" charset="0"/>
              </a:rPr>
              <a:t>[S] :</a:t>
            </a:r>
          </a:p>
        </p:txBody>
      </p:sp>
      <p:grpSp>
        <p:nvGrpSpPr>
          <p:cNvPr id="372799" name="Group 63"/>
          <p:cNvGrpSpPr>
            <a:grpSpLocks/>
          </p:cNvGrpSpPr>
          <p:nvPr/>
        </p:nvGrpSpPr>
        <p:grpSpPr bwMode="auto">
          <a:xfrm>
            <a:off x="508000" y="4022762"/>
            <a:ext cx="2797175" cy="939799"/>
            <a:chOff x="320" y="2287"/>
            <a:chExt cx="1762" cy="592"/>
          </a:xfrm>
        </p:grpSpPr>
        <p:sp>
          <p:nvSpPr>
            <p:cNvPr id="96276" name="Text Box 52"/>
            <p:cNvSpPr txBox="1">
              <a:spLocks noChangeArrowheads="1"/>
            </p:cNvSpPr>
            <p:nvPr/>
          </p:nvSpPr>
          <p:spPr bwMode="auto">
            <a:xfrm>
              <a:off x="320" y="2435"/>
              <a:ext cx="7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6277" name="Line 53"/>
            <p:cNvSpPr>
              <a:spLocks noChangeShapeType="1"/>
            </p:cNvSpPr>
            <p:nvPr/>
          </p:nvSpPr>
          <p:spPr bwMode="auto">
            <a:xfrm>
              <a:off x="1234" y="2588"/>
              <a:ext cx="8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6278" name="Rectangle 54"/>
            <p:cNvSpPr>
              <a:spLocks noChangeArrowheads="1"/>
            </p:cNvSpPr>
            <p:nvPr/>
          </p:nvSpPr>
          <p:spPr bwMode="auto">
            <a:xfrm>
              <a:off x="1477" y="228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6279" name="Rectangle 55"/>
            <p:cNvSpPr>
              <a:spLocks noChangeArrowheads="1"/>
            </p:cNvSpPr>
            <p:nvPr/>
          </p:nvSpPr>
          <p:spPr bwMode="auto">
            <a:xfrm>
              <a:off x="1771" y="258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6280" name="Rectangle 56"/>
            <p:cNvSpPr>
              <a:spLocks noChangeArrowheads="1"/>
            </p:cNvSpPr>
            <p:nvPr/>
          </p:nvSpPr>
          <p:spPr bwMode="auto">
            <a:xfrm>
              <a:off x="1198" y="2549"/>
              <a:ext cx="31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000" baseline="-25000">
                  <a:latin typeface="Arial Narrow" panose="020B0606020202030204" pitchFamily="34" charset="0"/>
                </a:rPr>
                <a:t>M</a:t>
              </a:r>
              <a:endParaRPr lang="fr-FR" altLang="fr-FR" sz="4000" baseline="-25000">
                <a:latin typeface="Arial Narrow" panose="020B0606020202030204" pitchFamily="34" charset="0"/>
              </a:endParaRPr>
            </a:p>
          </p:txBody>
        </p:sp>
        <p:sp>
          <p:nvSpPr>
            <p:cNvPr id="96281" name="Rectangle 57"/>
            <p:cNvSpPr>
              <a:spLocks noChangeArrowheads="1"/>
            </p:cNvSpPr>
            <p:nvPr/>
          </p:nvSpPr>
          <p:spPr bwMode="auto">
            <a:xfrm>
              <a:off x="1535" y="258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grpSp>
      <p:sp>
        <p:nvSpPr>
          <p:cNvPr id="51" name="Rectangle 9"/>
          <p:cNvSpPr>
            <a:spLocks noChangeArrowheads="1"/>
          </p:cNvSpPr>
          <p:nvPr/>
        </p:nvSpPr>
        <p:spPr bwMode="auto">
          <a:xfrm>
            <a:off x="-77788" y="13616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53" name="Triangle isocèle 52"/>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ext Box 31"/>
          <p:cNvSpPr txBox="1">
            <a:spLocks noChangeArrowheads="1"/>
          </p:cNvSpPr>
          <p:nvPr/>
        </p:nvSpPr>
        <p:spPr bwMode="auto">
          <a:xfrm>
            <a:off x="3163021" y="1863750"/>
            <a:ext cx="1192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48" name="Line 32"/>
          <p:cNvSpPr>
            <a:spLocks noChangeShapeType="1"/>
          </p:cNvSpPr>
          <p:nvPr/>
        </p:nvSpPr>
        <p:spPr bwMode="auto">
          <a:xfrm>
            <a:off x="4359113" y="2106637"/>
            <a:ext cx="1314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49" name="Rectangle 33"/>
          <p:cNvSpPr>
            <a:spLocks noChangeArrowheads="1"/>
          </p:cNvSpPr>
          <p:nvPr/>
        </p:nvSpPr>
        <p:spPr bwMode="auto">
          <a:xfrm>
            <a:off x="4744876" y="162880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50" name="Rectangle 34"/>
          <p:cNvSpPr>
            <a:spLocks noChangeArrowheads="1"/>
          </p:cNvSpPr>
          <p:nvPr/>
        </p:nvSpPr>
        <p:spPr bwMode="auto">
          <a:xfrm>
            <a:off x="5211601" y="209552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57" name="Rectangle 35"/>
          <p:cNvSpPr>
            <a:spLocks noChangeArrowheads="1"/>
          </p:cNvSpPr>
          <p:nvPr/>
        </p:nvSpPr>
        <p:spPr bwMode="auto">
          <a:xfrm>
            <a:off x="4301963" y="2044725"/>
            <a:ext cx="5212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58" name="Rectangle 36"/>
          <p:cNvSpPr>
            <a:spLocks noChangeArrowheads="1"/>
          </p:cNvSpPr>
          <p:nvPr/>
        </p:nvSpPr>
        <p:spPr bwMode="auto">
          <a:xfrm>
            <a:off x="4836951" y="2105050"/>
            <a:ext cx="3321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Tree>
    <p:extLst>
      <p:ext uri="{BB962C8B-B14F-4D97-AF65-F5344CB8AC3E}">
        <p14:creationId xmlns:p14="http://schemas.microsoft.com/office/powerpoint/2010/main" val="384621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72799"/>
                                        </p:tgtEl>
                                        <p:attrNameLst>
                                          <p:attrName>style.visibility</p:attrName>
                                        </p:attrNameLst>
                                      </p:cBhvr>
                                      <p:to>
                                        <p:strVal val="visible"/>
                                      </p:to>
                                    </p:set>
                                    <p:anim calcmode="lin" valueType="num">
                                      <p:cBhvr>
                                        <p:cTn id="7" dur="500" fill="hold"/>
                                        <p:tgtEl>
                                          <p:spTgt spid="372799"/>
                                        </p:tgtEl>
                                        <p:attrNameLst>
                                          <p:attrName>ppt_w</p:attrName>
                                        </p:attrNameLst>
                                      </p:cBhvr>
                                      <p:tavLst>
                                        <p:tav tm="0">
                                          <p:val>
                                            <p:strVal val="#ppt_w*0.05"/>
                                          </p:val>
                                        </p:tav>
                                        <p:tav tm="100000">
                                          <p:val>
                                            <p:strVal val="#ppt_w"/>
                                          </p:val>
                                        </p:tav>
                                      </p:tavLst>
                                    </p:anim>
                                    <p:anim calcmode="lin" valueType="num">
                                      <p:cBhvr>
                                        <p:cTn id="8" dur="500" fill="hold"/>
                                        <p:tgtEl>
                                          <p:spTgt spid="372799"/>
                                        </p:tgtEl>
                                        <p:attrNameLst>
                                          <p:attrName>ppt_h</p:attrName>
                                        </p:attrNameLst>
                                      </p:cBhvr>
                                      <p:tavLst>
                                        <p:tav tm="0">
                                          <p:val>
                                            <p:strVal val="#ppt_h"/>
                                          </p:val>
                                        </p:tav>
                                        <p:tav tm="100000">
                                          <p:val>
                                            <p:strVal val="#ppt_h"/>
                                          </p:val>
                                        </p:tav>
                                      </p:tavLst>
                                    </p:anim>
                                    <p:anim calcmode="lin" valueType="num">
                                      <p:cBhvr>
                                        <p:cTn id="9" dur="500" fill="hold"/>
                                        <p:tgtEl>
                                          <p:spTgt spid="372799"/>
                                        </p:tgtEl>
                                        <p:attrNameLst>
                                          <p:attrName>ppt_x</p:attrName>
                                        </p:attrNameLst>
                                      </p:cBhvr>
                                      <p:tavLst>
                                        <p:tav tm="0">
                                          <p:val>
                                            <p:strVal val="#ppt_x-.2"/>
                                          </p:val>
                                        </p:tav>
                                        <p:tav tm="100000">
                                          <p:val>
                                            <p:strVal val="#ppt_x"/>
                                          </p:val>
                                        </p:tav>
                                      </p:tavLst>
                                    </p:anim>
                                    <p:anim calcmode="lin" valueType="num">
                                      <p:cBhvr>
                                        <p:cTn id="10" dur="500" fill="hold"/>
                                        <p:tgtEl>
                                          <p:spTgt spid="372799"/>
                                        </p:tgtEl>
                                        <p:attrNameLst>
                                          <p:attrName>ppt_y</p:attrName>
                                        </p:attrNameLst>
                                      </p:cBhvr>
                                      <p:tavLst>
                                        <p:tav tm="0">
                                          <p:val>
                                            <p:strVal val="#ppt_y"/>
                                          </p:val>
                                        </p:tav>
                                        <p:tav tm="100000">
                                          <p:val>
                                            <p:strVal val="#ppt_y"/>
                                          </p:val>
                                        </p:tav>
                                      </p:tavLst>
                                    </p:anim>
                                    <p:animEffect transition="in" filter="fade">
                                      <p:cBhvr>
                                        <p:cTn id="11" dur="500"/>
                                        <p:tgtEl>
                                          <p:spTgt spid="3727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72765"/>
                                        </p:tgtEl>
                                        <p:attrNameLst>
                                          <p:attrName>style.visibility</p:attrName>
                                        </p:attrNameLst>
                                      </p:cBhvr>
                                      <p:to>
                                        <p:strVal val="visible"/>
                                      </p:to>
                                    </p:set>
                                    <p:anim calcmode="lin" valueType="num">
                                      <p:cBhvr>
                                        <p:cTn id="16" dur="500" fill="hold"/>
                                        <p:tgtEl>
                                          <p:spTgt spid="372765"/>
                                        </p:tgtEl>
                                        <p:attrNameLst>
                                          <p:attrName>ppt_w</p:attrName>
                                        </p:attrNameLst>
                                      </p:cBhvr>
                                      <p:tavLst>
                                        <p:tav tm="0">
                                          <p:val>
                                            <p:strVal val="#ppt_w*0.05"/>
                                          </p:val>
                                        </p:tav>
                                        <p:tav tm="100000">
                                          <p:val>
                                            <p:strVal val="#ppt_w"/>
                                          </p:val>
                                        </p:tav>
                                      </p:tavLst>
                                    </p:anim>
                                    <p:anim calcmode="lin" valueType="num">
                                      <p:cBhvr>
                                        <p:cTn id="17" dur="500" fill="hold"/>
                                        <p:tgtEl>
                                          <p:spTgt spid="372765"/>
                                        </p:tgtEl>
                                        <p:attrNameLst>
                                          <p:attrName>ppt_h</p:attrName>
                                        </p:attrNameLst>
                                      </p:cBhvr>
                                      <p:tavLst>
                                        <p:tav tm="0">
                                          <p:val>
                                            <p:strVal val="#ppt_h"/>
                                          </p:val>
                                        </p:tav>
                                        <p:tav tm="100000">
                                          <p:val>
                                            <p:strVal val="#ppt_h"/>
                                          </p:val>
                                        </p:tav>
                                      </p:tavLst>
                                    </p:anim>
                                    <p:anim calcmode="lin" valueType="num">
                                      <p:cBhvr>
                                        <p:cTn id="18" dur="500" fill="hold"/>
                                        <p:tgtEl>
                                          <p:spTgt spid="372765"/>
                                        </p:tgtEl>
                                        <p:attrNameLst>
                                          <p:attrName>ppt_x</p:attrName>
                                        </p:attrNameLst>
                                      </p:cBhvr>
                                      <p:tavLst>
                                        <p:tav tm="0">
                                          <p:val>
                                            <p:strVal val="#ppt_x-.2"/>
                                          </p:val>
                                        </p:tav>
                                        <p:tav tm="100000">
                                          <p:val>
                                            <p:strVal val="#ppt_x"/>
                                          </p:val>
                                        </p:tav>
                                      </p:tavLst>
                                    </p:anim>
                                    <p:anim calcmode="lin" valueType="num">
                                      <p:cBhvr>
                                        <p:cTn id="19" dur="500" fill="hold"/>
                                        <p:tgtEl>
                                          <p:spTgt spid="372765"/>
                                        </p:tgtEl>
                                        <p:attrNameLst>
                                          <p:attrName>ppt_y</p:attrName>
                                        </p:attrNameLst>
                                      </p:cBhvr>
                                      <p:tavLst>
                                        <p:tav tm="0">
                                          <p:val>
                                            <p:strVal val="#ppt_y"/>
                                          </p:val>
                                        </p:tav>
                                        <p:tav tm="100000">
                                          <p:val>
                                            <p:strVal val="#ppt_y"/>
                                          </p:val>
                                        </p:tav>
                                      </p:tavLst>
                                    </p:anim>
                                    <p:animEffect transition="in" filter="fade">
                                      <p:cBhvr>
                                        <p:cTn id="20" dur="500"/>
                                        <p:tgtEl>
                                          <p:spTgt spid="3727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72794"/>
                                        </p:tgtEl>
                                        <p:attrNameLst>
                                          <p:attrName>style.visibility</p:attrName>
                                        </p:attrNameLst>
                                      </p:cBhvr>
                                      <p:to>
                                        <p:strVal val="visible"/>
                                      </p:to>
                                    </p:set>
                                    <p:anim calcmode="lin" valueType="num">
                                      <p:cBhvr>
                                        <p:cTn id="25" dur="500" fill="hold"/>
                                        <p:tgtEl>
                                          <p:spTgt spid="372794"/>
                                        </p:tgtEl>
                                        <p:attrNameLst>
                                          <p:attrName>ppt_w</p:attrName>
                                        </p:attrNameLst>
                                      </p:cBhvr>
                                      <p:tavLst>
                                        <p:tav tm="0">
                                          <p:val>
                                            <p:strVal val="#ppt_w*0.05"/>
                                          </p:val>
                                        </p:tav>
                                        <p:tav tm="100000">
                                          <p:val>
                                            <p:strVal val="#ppt_w"/>
                                          </p:val>
                                        </p:tav>
                                      </p:tavLst>
                                    </p:anim>
                                    <p:anim calcmode="lin" valueType="num">
                                      <p:cBhvr>
                                        <p:cTn id="26" dur="500" fill="hold"/>
                                        <p:tgtEl>
                                          <p:spTgt spid="372794"/>
                                        </p:tgtEl>
                                        <p:attrNameLst>
                                          <p:attrName>ppt_h</p:attrName>
                                        </p:attrNameLst>
                                      </p:cBhvr>
                                      <p:tavLst>
                                        <p:tav tm="0">
                                          <p:val>
                                            <p:strVal val="#ppt_h"/>
                                          </p:val>
                                        </p:tav>
                                        <p:tav tm="100000">
                                          <p:val>
                                            <p:strVal val="#ppt_h"/>
                                          </p:val>
                                        </p:tav>
                                      </p:tavLst>
                                    </p:anim>
                                    <p:anim calcmode="lin" valueType="num">
                                      <p:cBhvr>
                                        <p:cTn id="27" dur="500" fill="hold"/>
                                        <p:tgtEl>
                                          <p:spTgt spid="372794"/>
                                        </p:tgtEl>
                                        <p:attrNameLst>
                                          <p:attrName>ppt_x</p:attrName>
                                        </p:attrNameLst>
                                      </p:cBhvr>
                                      <p:tavLst>
                                        <p:tav tm="0">
                                          <p:val>
                                            <p:strVal val="#ppt_x-.2"/>
                                          </p:val>
                                        </p:tav>
                                        <p:tav tm="100000">
                                          <p:val>
                                            <p:strVal val="#ppt_x"/>
                                          </p:val>
                                        </p:tav>
                                      </p:tavLst>
                                    </p:anim>
                                    <p:anim calcmode="lin" valueType="num">
                                      <p:cBhvr>
                                        <p:cTn id="28" dur="500" fill="hold"/>
                                        <p:tgtEl>
                                          <p:spTgt spid="372794"/>
                                        </p:tgtEl>
                                        <p:attrNameLst>
                                          <p:attrName>ppt_y</p:attrName>
                                        </p:attrNameLst>
                                      </p:cBhvr>
                                      <p:tavLst>
                                        <p:tav tm="0">
                                          <p:val>
                                            <p:strVal val="#ppt_y"/>
                                          </p:val>
                                        </p:tav>
                                        <p:tav tm="100000">
                                          <p:val>
                                            <p:strVal val="#ppt_y"/>
                                          </p:val>
                                        </p:tav>
                                      </p:tavLst>
                                    </p:anim>
                                    <p:animEffect transition="in" filter="fade">
                                      <p:cBhvr>
                                        <p:cTn id="29" dur="500"/>
                                        <p:tgtEl>
                                          <p:spTgt spid="3727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372738"/>
                                        </p:tgtEl>
                                        <p:attrNameLst>
                                          <p:attrName>style.visibility</p:attrName>
                                        </p:attrNameLst>
                                      </p:cBhvr>
                                      <p:to>
                                        <p:strVal val="visible"/>
                                      </p:to>
                                    </p:set>
                                    <p:animEffect transition="in" filter="diamond(in)">
                                      <p:cBhvr>
                                        <p:cTn id="34" dur="2000"/>
                                        <p:tgtEl>
                                          <p:spTgt spid="37273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372766"/>
                                        </p:tgtEl>
                                        <p:attrNameLst>
                                          <p:attrName>style.visibility</p:attrName>
                                        </p:attrNameLst>
                                      </p:cBhvr>
                                      <p:to>
                                        <p:strVal val="visible"/>
                                      </p:to>
                                    </p:set>
                                    <p:anim calcmode="lin" valueType="num">
                                      <p:cBhvr>
                                        <p:cTn id="39" dur="500" fill="hold"/>
                                        <p:tgtEl>
                                          <p:spTgt spid="372766"/>
                                        </p:tgtEl>
                                        <p:attrNameLst>
                                          <p:attrName>ppt_w</p:attrName>
                                        </p:attrNameLst>
                                      </p:cBhvr>
                                      <p:tavLst>
                                        <p:tav tm="0">
                                          <p:val>
                                            <p:strVal val="#ppt_w*0.05"/>
                                          </p:val>
                                        </p:tav>
                                        <p:tav tm="100000">
                                          <p:val>
                                            <p:strVal val="#ppt_w"/>
                                          </p:val>
                                        </p:tav>
                                      </p:tavLst>
                                    </p:anim>
                                    <p:anim calcmode="lin" valueType="num">
                                      <p:cBhvr>
                                        <p:cTn id="40" dur="500" fill="hold"/>
                                        <p:tgtEl>
                                          <p:spTgt spid="372766"/>
                                        </p:tgtEl>
                                        <p:attrNameLst>
                                          <p:attrName>ppt_h</p:attrName>
                                        </p:attrNameLst>
                                      </p:cBhvr>
                                      <p:tavLst>
                                        <p:tav tm="0">
                                          <p:val>
                                            <p:strVal val="#ppt_h"/>
                                          </p:val>
                                        </p:tav>
                                        <p:tav tm="100000">
                                          <p:val>
                                            <p:strVal val="#ppt_h"/>
                                          </p:val>
                                        </p:tav>
                                      </p:tavLst>
                                    </p:anim>
                                    <p:anim calcmode="lin" valueType="num">
                                      <p:cBhvr>
                                        <p:cTn id="41" dur="500" fill="hold"/>
                                        <p:tgtEl>
                                          <p:spTgt spid="372766"/>
                                        </p:tgtEl>
                                        <p:attrNameLst>
                                          <p:attrName>ppt_x</p:attrName>
                                        </p:attrNameLst>
                                      </p:cBhvr>
                                      <p:tavLst>
                                        <p:tav tm="0">
                                          <p:val>
                                            <p:strVal val="#ppt_x-.2"/>
                                          </p:val>
                                        </p:tav>
                                        <p:tav tm="100000">
                                          <p:val>
                                            <p:strVal val="#ppt_x"/>
                                          </p:val>
                                        </p:tav>
                                      </p:tavLst>
                                    </p:anim>
                                    <p:anim calcmode="lin" valueType="num">
                                      <p:cBhvr>
                                        <p:cTn id="42" dur="500" fill="hold"/>
                                        <p:tgtEl>
                                          <p:spTgt spid="372766"/>
                                        </p:tgtEl>
                                        <p:attrNameLst>
                                          <p:attrName>ppt_y</p:attrName>
                                        </p:attrNameLst>
                                      </p:cBhvr>
                                      <p:tavLst>
                                        <p:tav tm="0">
                                          <p:val>
                                            <p:strVal val="#ppt_y"/>
                                          </p:val>
                                        </p:tav>
                                        <p:tav tm="100000">
                                          <p:val>
                                            <p:strVal val="#ppt_y"/>
                                          </p:val>
                                        </p:tav>
                                      </p:tavLst>
                                    </p:anim>
                                    <p:animEffect transition="in" filter="fade">
                                      <p:cBhvr>
                                        <p:cTn id="43" dur="500"/>
                                        <p:tgtEl>
                                          <p:spTgt spid="37276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372798"/>
                                        </p:tgtEl>
                                        <p:attrNameLst>
                                          <p:attrName>style.visibility</p:attrName>
                                        </p:attrNameLst>
                                      </p:cBhvr>
                                      <p:to>
                                        <p:strVal val="visible"/>
                                      </p:to>
                                    </p:set>
                                    <p:anim calcmode="lin" valueType="num">
                                      <p:cBhvr>
                                        <p:cTn id="48" dur="500" fill="hold"/>
                                        <p:tgtEl>
                                          <p:spTgt spid="372798"/>
                                        </p:tgtEl>
                                        <p:attrNameLst>
                                          <p:attrName>ppt_w</p:attrName>
                                        </p:attrNameLst>
                                      </p:cBhvr>
                                      <p:tavLst>
                                        <p:tav tm="0">
                                          <p:val>
                                            <p:strVal val="#ppt_w*0.05"/>
                                          </p:val>
                                        </p:tav>
                                        <p:tav tm="100000">
                                          <p:val>
                                            <p:strVal val="#ppt_w"/>
                                          </p:val>
                                        </p:tav>
                                      </p:tavLst>
                                    </p:anim>
                                    <p:anim calcmode="lin" valueType="num">
                                      <p:cBhvr>
                                        <p:cTn id="49" dur="500" fill="hold"/>
                                        <p:tgtEl>
                                          <p:spTgt spid="372798"/>
                                        </p:tgtEl>
                                        <p:attrNameLst>
                                          <p:attrName>ppt_h</p:attrName>
                                        </p:attrNameLst>
                                      </p:cBhvr>
                                      <p:tavLst>
                                        <p:tav tm="0">
                                          <p:val>
                                            <p:strVal val="#ppt_h"/>
                                          </p:val>
                                        </p:tav>
                                        <p:tav tm="100000">
                                          <p:val>
                                            <p:strVal val="#ppt_h"/>
                                          </p:val>
                                        </p:tav>
                                      </p:tavLst>
                                    </p:anim>
                                    <p:anim calcmode="lin" valueType="num">
                                      <p:cBhvr>
                                        <p:cTn id="50" dur="500" fill="hold"/>
                                        <p:tgtEl>
                                          <p:spTgt spid="372798"/>
                                        </p:tgtEl>
                                        <p:attrNameLst>
                                          <p:attrName>ppt_x</p:attrName>
                                        </p:attrNameLst>
                                      </p:cBhvr>
                                      <p:tavLst>
                                        <p:tav tm="0">
                                          <p:val>
                                            <p:strVal val="#ppt_x-.2"/>
                                          </p:val>
                                        </p:tav>
                                        <p:tav tm="100000">
                                          <p:val>
                                            <p:strVal val="#ppt_x"/>
                                          </p:val>
                                        </p:tav>
                                      </p:tavLst>
                                    </p:anim>
                                    <p:anim calcmode="lin" valueType="num">
                                      <p:cBhvr>
                                        <p:cTn id="51" dur="500" fill="hold"/>
                                        <p:tgtEl>
                                          <p:spTgt spid="372798"/>
                                        </p:tgtEl>
                                        <p:attrNameLst>
                                          <p:attrName>ppt_y</p:attrName>
                                        </p:attrNameLst>
                                      </p:cBhvr>
                                      <p:tavLst>
                                        <p:tav tm="0">
                                          <p:val>
                                            <p:strVal val="#ppt_y"/>
                                          </p:val>
                                        </p:tav>
                                        <p:tav tm="100000">
                                          <p:val>
                                            <p:strVal val="#ppt_y"/>
                                          </p:val>
                                        </p:tav>
                                      </p:tavLst>
                                    </p:anim>
                                    <p:animEffect transition="in" filter="fade">
                                      <p:cBhvr>
                                        <p:cTn id="52" dur="500"/>
                                        <p:tgtEl>
                                          <p:spTgt spid="3727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4" presetClass="entr" presetSubtype="0" accel="100000" fill="hold" nodeType="clickEffect">
                                  <p:stCondLst>
                                    <p:cond delay="0"/>
                                  </p:stCondLst>
                                  <p:childTnLst>
                                    <p:set>
                                      <p:cBhvr>
                                        <p:cTn id="56" dur="1" fill="hold">
                                          <p:stCondLst>
                                            <p:cond delay="0"/>
                                          </p:stCondLst>
                                        </p:cTn>
                                        <p:tgtEl>
                                          <p:spTgt spid="372795"/>
                                        </p:tgtEl>
                                        <p:attrNameLst>
                                          <p:attrName>style.visibility</p:attrName>
                                        </p:attrNameLst>
                                      </p:cBhvr>
                                      <p:to>
                                        <p:strVal val="visible"/>
                                      </p:to>
                                    </p:set>
                                    <p:anim calcmode="lin" valueType="num">
                                      <p:cBhvr>
                                        <p:cTn id="57" dur="500" fill="hold"/>
                                        <p:tgtEl>
                                          <p:spTgt spid="372795"/>
                                        </p:tgtEl>
                                        <p:attrNameLst>
                                          <p:attrName>ppt_w</p:attrName>
                                        </p:attrNameLst>
                                      </p:cBhvr>
                                      <p:tavLst>
                                        <p:tav tm="0">
                                          <p:val>
                                            <p:strVal val="#ppt_w*0.05"/>
                                          </p:val>
                                        </p:tav>
                                        <p:tav tm="100000">
                                          <p:val>
                                            <p:strVal val="#ppt_w"/>
                                          </p:val>
                                        </p:tav>
                                      </p:tavLst>
                                    </p:anim>
                                    <p:anim calcmode="lin" valueType="num">
                                      <p:cBhvr>
                                        <p:cTn id="58" dur="500" fill="hold"/>
                                        <p:tgtEl>
                                          <p:spTgt spid="372795"/>
                                        </p:tgtEl>
                                        <p:attrNameLst>
                                          <p:attrName>ppt_h</p:attrName>
                                        </p:attrNameLst>
                                      </p:cBhvr>
                                      <p:tavLst>
                                        <p:tav tm="0">
                                          <p:val>
                                            <p:strVal val="#ppt_h"/>
                                          </p:val>
                                        </p:tav>
                                        <p:tav tm="100000">
                                          <p:val>
                                            <p:strVal val="#ppt_h"/>
                                          </p:val>
                                        </p:tav>
                                      </p:tavLst>
                                    </p:anim>
                                    <p:anim calcmode="lin" valueType="num">
                                      <p:cBhvr>
                                        <p:cTn id="59" dur="500" fill="hold"/>
                                        <p:tgtEl>
                                          <p:spTgt spid="372795"/>
                                        </p:tgtEl>
                                        <p:attrNameLst>
                                          <p:attrName>ppt_x</p:attrName>
                                        </p:attrNameLst>
                                      </p:cBhvr>
                                      <p:tavLst>
                                        <p:tav tm="0">
                                          <p:val>
                                            <p:strVal val="#ppt_x-.2"/>
                                          </p:val>
                                        </p:tav>
                                        <p:tav tm="100000">
                                          <p:val>
                                            <p:strVal val="#ppt_x"/>
                                          </p:val>
                                        </p:tav>
                                      </p:tavLst>
                                    </p:anim>
                                    <p:anim calcmode="lin" valueType="num">
                                      <p:cBhvr>
                                        <p:cTn id="60" dur="500" fill="hold"/>
                                        <p:tgtEl>
                                          <p:spTgt spid="372795"/>
                                        </p:tgtEl>
                                        <p:attrNameLst>
                                          <p:attrName>ppt_y</p:attrName>
                                        </p:attrNameLst>
                                      </p:cBhvr>
                                      <p:tavLst>
                                        <p:tav tm="0">
                                          <p:val>
                                            <p:strVal val="#ppt_y"/>
                                          </p:val>
                                        </p:tav>
                                        <p:tav tm="100000">
                                          <p:val>
                                            <p:strVal val="#ppt_y"/>
                                          </p:val>
                                        </p:tav>
                                      </p:tavLst>
                                    </p:anim>
                                    <p:animEffect transition="in" filter="fade">
                                      <p:cBhvr>
                                        <p:cTn id="61" dur="500"/>
                                        <p:tgtEl>
                                          <p:spTgt spid="37279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372777"/>
                                        </p:tgtEl>
                                        <p:attrNameLst>
                                          <p:attrName>style.visibility</p:attrName>
                                        </p:attrNameLst>
                                      </p:cBhvr>
                                      <p:to>
                                        <p:strVal val="visible"/>
                                      </p:to>
                                    </p:set>
                                    <p:anim calcmode="lin" valueType="num">
                                      <p:cBhvr>
                                        <p:cTn id="66" dur="500" fill="hold"/>
                                        <p:tgtEl>
                                          <p:spTgt spid="372777"/>
                                        </p:tgtEl>
                                        <p:attrNameLst>
                                          <p:attrName>ppt_w</p:attrName>
                                        </p:attrNameLst>
                                      </p:cBhvr>
                                      <p:tavLst>
                                        <p:tav tm="0">
                                          <p:val>
                                            <p:strVal val="#ppt_w*0.05"/>
                                          </p:val>
                                        </p:tav>
                                        <p:tav tm="100000">
                                          <p:val>
                                            <p:strVal val="#ppt_w"/>
                                          </p:val>
                                        </p:tav>
                                      </p:tavLst>
                                    </p:anim>
                                    <p:anim calcmode="lin" valueType="num">
                                      <p:cBhvr>
                                        <p:cTn id="67" dur="500" fill="hold"/>
                                        <p:tgtEl>
                                          <p:spTgt spid="372777"/>
                                        </p:tgtEl>
                                        <p:attrNameLst>
                                          <p:attrName>ppt_h</p:attrName>
                                        </p:attrNameLst>
                                      </p:cBhvr>
                                      <p:tavLst>
                                        <p:tav tm="0">
                                          <p:val>
                                            <p:strVal val="#ppt_h"/>
                                          </p:val>
                                        </p:tav>
                                        <p:tav tm="100000">
                                          <p:val>
                                            <p:strVal val="#ppt_h"/>
                                          </p:val>
                                        </p:tav>
                                      </p:tavLst>
                                    </p:anim>
                                    <p:anim calcmode="lin" valueType="num">
                                      <p:cBhvr>
                                        <p:cTn id="68" dur="500" fill="hold"/>
                                        <p:tgtEl>
                                          <p:spTgt spid="372777"/>
                                        </p:tgtEl>
                                        <p:attrNameLst>
                                          <p:attrName>ppt_x</p:attrName>
                                        </p:attrNameLst>
                                      </p:cBhvr>
                                      <p:tavLst>
                                        <p:tav tm="0">
                                          <p:val>
                                            <p:strVal val="#ppt_x-.2"/>
                                          </p:val>
                                        </p:tav>
                                        <p:tav tm="100000">
                                          <p:val>
                                            <p:strVal val="#ppt_x"/>
                                          </p:val>
                                        </p:tav>
                                      </p:tavLst>
                                    </p:anim>
                                    <p:anim calcmode="lin" valueType="num">
                                      <p:cBhvr>
                                        <p:cTn id="69" dur="500" fill="hold"/>
                                        <p:tgtEl>
                                          <p:spTgt spid="372777"/>
                                        </p:tgtEl>
                                        <p:attrNameLst>
                                          <p:attrName>ppt_y</p:attrName>
                                        </p:attrNameLst>
                                      </p:cBhvr>
                                      <p:tavLst>
                                        <p:tav tm="0">
                                          <p:val>
                                            <p:strVal val="#ppt_y"/>
                                          </p:val>
                                        </p:tav>
                                        <p:tav tm="100000">
                                          <p:val>
                                            <p:strVal val="#ppt_y"/>
                                          </p:val>
                                        </p:tav>
                                      </p:tavLst>
                                    </p:anim>
                                    <p:animEffect transition="in" filter="fade">
                                      <p:cBhvr>
                                        <p:cTn id="70" dur="500"/>
                                        <p:tgtEl>
                                          <p:spTgt spid="37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65" grpId="0"/>
      <p:bldP spid="372766" grpId="0"/>
      <p:bldP spid="37277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Text Box 3"/>
          <p:cNvSpPr txBox="1">
            <a:spLocks noChangeArrowheads="1"/>
          </p:cNvSpPr>
          <p:nvPr/>
        </p:nvSpPr>
        <p:spPr bwMode="auto">
          <a:xfrm>
            <a:off x="422275" y="2152978"/>
            <a:ext cx="83042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latin typeface="Arial Narrow" panose="020B0606020202030204" pitchFamily="34" charset="0"/>
              </a:rPr>
              <a:t>k</a:t>
            </a:r>
            <a:r>
              <a:rPr lang="fr-FR" altLang="fr-FR" sz="2000" baseline="-25000">
                <a:latin typeface="Arial Narrow" panose="020B0606020202030204" pitchFamily="34" charset="0"/>
              </a:rPr>
              <a:t>cat</a:t>
            </a:r>
            <a:r>
              <a:rPr lang="fr-FR" altLang="fr-FR" sz="2400">
                <a:latin typeface="Arial Narrow" panose="020B0606020202030204" pitchFamily="34" charset="0"/>
              </a:rPr>
              <a:t>/</a:t>
            </a:r>
            <a:r>
              <a:rPr lang="fr-FR" altLang="fr-FR" sz="2800">
                <a:latin typeface="Arial Narrow" panose="020B0606020202030204" pitchFamily="34" charset="0"/>
              </a:rPr>
              <a:t>K</a:t>
            </a:r>
            <a:r>
              <a:rPr lang="fr-FR" altLang="fr-FR" sz="2800" baseline="-25000">
                <a:latin typeface="Arial Narrow" panose="020B0606020202030204" pitchFamily="34" charset="0"/>
              </a:rPr>
              <a:t>M</a:t>
            </a:r>
            <a:r>
              <a:rPr lang="fr-FR" altLang="fr-FR" sz="2400">
                <a:latin typeface="Arial Narrow" panose="020B0606020202030204" pitchFamily="34" charset="0"/>
              </a:rPr>
              <a:t> est l’efficacité catalytique de l’enzyme. On l'appelle également </a:t>
            </a:r>
            <a:r>
              <a:rPr lang="fr-FR" altLang="fr-FR" sz="2400">
                <a:solidFill>
                  <a:srgbClr val="FF3300"/>
                </a:solidFill>
                <a:latin typeface="Arial Narrow" panose="020B0606020202030204" pitchFamily="34" charset="0"/>
              </a:rPr>
              <a:t>k</a:t>
            </a:r>
            <a:r>
              <a:rPr lang="fr-FR" altLang="fr-FR" sz="2400" baseline="-25000">
                <a:solidFill>
                  <a:srgbClr val="FF3300"/>
                </a:solidFill>
                <a:latin typeface="Arial Narrow" panose="020B0606020202030204" pitchFamily="34" charset="0"/>
              </a:rPr>
              <a:t>A</a:t>
            </a:r>
            <a:r>
              <a:rPr lang="fr-FR" altLang="fr-FR" sz="2400">
                <a:latin typeface="Arial Narrow" panose="020B0606020202030204" pitchFamily="34" charset="0"/>
              </a:rPr>
              <a:t>.</a:t>
            </a:r>
            <a:endParaRPr lang="fr-FR" altLang="fr-FR" sz="2400" baseline="-25000">
              <a:latin typeface="Arial Narrow" panose="020B0606020202030204" pitchFamily="34" charset="0"/>
            </a:endParaRPr>
          </a:p>
        </p:txBody>
      </p:sp>
      <p:sp>
        <p:nvSpPr>
          <p:cNvPr id="373764" name="Text Box 4"/>
          <p:cNvSpPr txBox="1">
            <a:spLocks noChangeArrowheads="1"/>
          </p:cNvSpPr>
          <p:nvPr/>
        </p:nvSpPr>
        <p:spPr bwMode="auto">
          <a:xfrm>
            <a:off x="422275" y="3354715"/>
            <a:ext cx="82883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latin typeface="Arial Narrow" panose="020B0606020202030204" pitchFamily="34" charset="0"/>
              </a:rPr>
              <a:t>Lorsqu’un enzyme peut utiliser plusieurs substrats, k</a:t>
            </a:r>
            <a:r>
              <a:rPr lang="fr-FR" altLang="fr-FR" sz="2000" baseline="-25000">
                <a:latin typeface="Arial Narrow" panose="020B0606020202030204" pitchFamily="34" charset="0"/>
              </a:rPr>
              <a:t>cat</a:t>
            </a:r>
            <a:r>
              <a:rPr lang="fr-FR" altLang="fr-FR" sz="2400">
                <a:latin typeface="Arial Narrow" panose="020B0606020202030204" pitchFamily="34" charset="0"/>
              </a:rPr>
              <a:t>/</a:t>
            </a:r>
            <a:r>
              <a:rPr lang="fr-FR" altLang="fr-FR" sz="2800">
                <a:latin typeface="Arial Narrow" panose="020B0606020202030204" pitchFamily="34" charset="0"/>
              </a:rPr>
              <a:t>K</a:t>
            </a:r>
            <a:r>
              <a:rPr lang="fr-FR" altLang="fr-FR" sz="2800" baseline="-25000">
                <a:latin typeface="Arial Narrow" panose="020B0606020202030204" pitchFamily="34" charset="0"/>
              </a:rPr>
              <a:t>M</a:t>
            </a:r>
            <a:r>
              <a:rPr lang="fr-FR" altLang="fr-FR" sz="2400">
                <a:latin typeface="Arial Narrow" panose="020B0606020202030204" pitchFamily="34" charset="0"/>
              </a:rPr>
              <a:t> permet d’estimer quel sera le substrat le plus utilisé par la protéine. </a:t>
            </a:r>
          </a:p>
        </p:txBody>
      </p:sp>
      <p:sp>
        <p:nvSpPr>
          <p:cNvPr id="373765" name="Rectangle 5"/>
          <p:cNvSpPr>
            <a:spLocks noChangeArrowheads="1"/>
          </p:cNvSpPr>
          <p:nvPr/>
        </p:nvSpPr>
        <p:spPr bwMode="auto">
          <a:xfrm>
            <a:off x="422275" y="4923165"/>
            <a:ext cx="8350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400">
                <a:solidFill>
                  <a:srgbClr val="FF6600"/>
                </a:solidFill>
                <a:latin typeface="Arial Narrow" panose="020B0606020202030204" pitchFamily="34" charset="0"/>
              </a:rPr>
              <a:t>Plus le substrat est « bon » et plus le rapport k</a:t>
            </a:r>
            <a:r>
              <a:rPr lang="fr-FR" altLang="fr-FR" sz="2000" baseline="-25000">
                <a:solidFill>
                  <a:srgbClr val="FF6600"/>
                </a:solidFill>
                <a:latin typeface="Arial Narrow" panose="020B0606020202030204" pitchFamily="34" charset="0"/>
              </a:rPr>
              <a:t>cat</a:t>
            </a:r>
            <a:r>
              <a:rPr lang="fr-FR" altLang="fr-FR" sz="2400">
                <a:solidFill>
                  <a:srgbClr val="FF6600"/>
                </a:solidFill>
                <a:latin typeface="Arial Narrow" panose="020B0606020202030204" pitchFamily="34" charset="0"/>
              </a:rPr>
              <a:t>/</a:t>
            </a:r>
            <a:r>
              <a:rPr lang="fr-FR" altLang="fr-FR" sz="2800">
                <a:solidFill>
                  <a:srgbClr val="FF6600"/>
                </a:solidFill>
                <a:latin typeface="Arial Narrow" panose="020B0606020202030204" pitchFamily="34" charset="0"/>
              </a:rPr>
              <a:t>K</a:t>
            </a:r>
            <a:r>
              <a:rPr lang="fr-FR" altLang="fr-FR" sz="2800" baseline="-25000">
                <a:solidFill>
                  <a:srgbClr val="FF6600"/>
                </a:solidFill>
                <a:latin typeface="Arial Narrow" panose="020B0606020202030204" pitchFamily="34" charset="0"/>
              </a:rPr>
              <a:t>M</a:t>
            </a:r>
            <a:r>
              <a:rPr lang="fr-FR" altLang="fr-FR" sz="2400">
                <a:solidFill>
                  <a:srgbClr val="FF6600"/>
                </a:solidFill>
                <a:latin typeface="Arial Narrow" panose="020B0606020202030204" pitchFamily="34" charset="0"/>
              </a:rPr>
              <a:t> est élevé (forte activité catalytique donc forte k</a:t>
            </a:r>
            <a:r>
              <a:rPr lang="fr-FR" altLang="fr-FR" sz="2000" baseline="-25000">
                <a:solidFill>
                  <a:srgbClr val="FF6600"/>
                </a:solidFill>
                <a:latin typeface="Arial Narrow" panose="020B0606020202030204" pitchFamily="34" charset="0"/>
              </a:rPr>
              <a:t>cat</a:t>
            </a:r>
            <a:r>
              <a:rPr lang="fr-FR" altLang="fr-FR" sz="2400">
                <a:solidFill>
                  <a:srgbClr val="FF6600"/>
                </a:solidFill>
                <a:latin typeface="Arial Narrow" panose="020B0606020202030204" pitchFamily="34" charset="0"/>
              </a:rPr>
              <a:t> et forte affinité donc faible </a:t>
            </a:r>
            <a:r>
              <a:rPr lang="fr-FR" altLang="fr-FR" sz="2800">
                <a:solidFill>
                  <a:srgbClr val="FF6600"/>
                </a:solidFill>
                <a:latin typeface="Arial Narrow" panose="020B0606020202030204" pitchFamily="34" charset="0"/>
              </a:rPr>
              <a:t>K</a:t>
            </a:r>
            <a:r>
              <a:rPr lang="fr-FR" altLang="fr-FR" sz="2800" baseline="-25000">
                <a:solidFill>
                  <a:srgbClr val="FF6600"/>
                </a:solidFill>
                <a:latin typeface="Arial Narrow" panose="020B0606020202030204" pitchFamily="34" charset="0"/>
              </a:rPr>
              <a:t>M</a:t>
            </a:r>
            <a:r>
              <a:rPr lang="fr-FR" altLang="fr-FR" sz="2400">
                <a:solidFill>
                  <a:srgbClr val="FF6600"/>
                </a:solidFill>
                <a:latin typeface="Arial Narrow" panose="020B0606020202030204" pitchFamily="34" charset="0"/>
              </a:rPr>
              <a:t>).</a:t>
            </a:r>
          </a:p>
        </p:txBody>
      </p:sp>
      <p:sp>
        <p:nvSpPr>
          <p:cNvPr id="15" name="Rectangle 9"/>
          <p:cNvSpPr>
            <a:spLocks noChangeArrowheads="1"/>
          </p:cNvSpPr>
          <p:nvPr/>
        </p:nvSpPr>
        <p:spPr bwMode="auto">
          <a:xfrm>
            <a:off x="-71839" y="19849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17" name="Triangle isocèle 16"/>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164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3763"/>
                                        </p:tgtEl>
                                        <p:attrNameLst>
                                          <p:attrName>style.visibility</p:attrName>
                                        </p:attrNameLst>
                                      </p:cBhvr>
                                      <p:to>
                                        <p:strVal val="visible"/>
                                      </p:to>
                                    </p:set>
                                    <p:animEffect transition="in" filter="fade">
                                      <p:cBhvr>
                                        <p:cTn id="7" dur="500"/>
                                        <p:tgtEl>
                                          <p:spTgt spid="373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3764"/>
                                        </p:tgtEl>
                                        <p:attrNameLst>
                                          <p:attrName>style.visibility</p:attrName>
                                        </p:attrNameLst>
                                      </p:cBhvr>
                                      <p:to>
                                        <p:strVal val="visible"/>
                                      </p:to>
                                    </p:set>
                                    <p:animEffect transition="in" filter="fade">
                                      <p:cBhvr>
                                        <p:cTn id="12" dur="500"/>
                                        <p:tgtEl>
                                          <p:spTgt spid="3737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3765"/>
                                        </p:tgtEl>
                                        <p:attrNameLst>
                                          <p:attrName>style.visibility</p:attrName>
                                        </p:attrNameLst>
                                      </p:cBhvr>
                                      <p:to>
                                        <p:strVal val="visible"/>
                                      </p:to>
                                    </p:set>
                                    <p:animEffect transition="in" filter="fade">
                                      <p:cBhvr>
                                        <p:cTn id="17" dur="500"/>
                                        <p:tgtEl>
                                          <p:spTgt spid="37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p:bldP spid="373764" grpId="0"/>
      <p:bldP spid="37376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171450" y="1718904"/>
            <a:ext cx="8324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a:latin typeface="Arial Narrow" panose="020B0606020202030204" pitchFamily="34" charset="0"/>
              </a:rPr>
              <a:t>On peut facilement déterminer </a:t>
            </a:r>
            <a:r>
              <a:rPr lang="fr-FR" altLang="fr-FR" sz="2800">
                <a:latin typeface="Arial Narrow" panose="020B0606020202030204" pitchFamily="34" charset="0"/>
              </a:rPr>
              <a:t>K</a:t>
            </a:r>
            <a:r>
              <a:rPr lang="fr-FR" altLang="fr-FR" sz="2400" baseline="-25000">
                <a:latin typeface="Arial Narrow" panose="020B0606020202030204" pitchFamily="34" charset="0"/>
              </a:rPr>
              <a:t>M</a:t>
            </a:r>
            <a:r>
              <a:rPr lang="fr-FR" altLang="fr-FR" sz="2000">
                <a:latin typeface="Arial Narrow" panose="020B0606020202030204" pitchFamily="34" charset="0"/>
              </a:rPr>
              <a:t> et V</a:t>
            </a:r>
            <a:r>
              <a:rPr lang="fr-FR" altLang="fr-FR" sz="1800" baseline="-25000">
                <a:latin typeface="Arial Narrow" panose="020B0606020202030204" pitchFamily="34" charset="0"/>
              </a:rPr>
              <a:t>max</a:t>
            </a:r>
            <a:r>
              <a:rPr lang="fr-FR" altLang="fr-FR" sz="2000">
                <a:latin typeface="Arial Narrow" panose="020B0606020202030204" pitchFamily="34" charset="0"/>
              </a:rPr>
              <a:t> si l’on a les concentrations en substrats utilisées et les vitesses enzymatiques mesurées à ces concentrations. </a:t>
            </a:r>
          </a:p>
        </p:txBody>
      </p:sp>
      <p:sp>
        <p:nvSpPr>
          <p:cNvPr id="375832" name="Text Box 24"/>
          <p:cNvSpPr txBox="1">
            <a:spLocks noChangeArrowheads="1"/>
          </p:cNvSpPr>
          <p:nvPr/>
        </p:nvSpPr>
        <p:spPr bwMode="auto">
          <a:xfrm>
            <a:off x="171450" y="3698517"/>
            <a:ext cx="3666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Il existe plusieurs façon de procéder :</a:t>
            </a:r>
          </a:p>
        </p:txBody>
      </p:sp>
      <p:sp>
        <p:nvSpPr>
          <p:cNvPr id="375847" name="Text Box 39"/>
          <p:cNvSpPr txBox="1">
            <a:spLocks noChangeArrowheads="1"/>
          </p:cNvSpPr>
          <p:nvPr/>
        </p:nvSpPr>
        <p:spPr bwMode="auto">
          <a:xfrm>
            <a:off x="171450" y="3074629"/>
            <a:ext cx="885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a:latin typeface="Arial Narrow" panose="020B0606020202030204" pitchFamily="34" charset="0"/>
              </a:rPr>
              <a:t>Pour cela il faut linéariser l’équation de </a:t>
            </a:r>
            <a:r>
              <a:rPr lang="fr-FR" altLang="fr-FR" sz="2000" i="1">
                <a:latin typeface="Arial Narrow" panose="020B0606020202030204" pitchFamily="34" charset="0"/>
              </a:rPr>
              <a:t>Michaelis-Menten</a:t>
            </a:r>
            <a:r>
              <a:rPr lang="fr-FR" altLang="fr-FR" sz="2000">
                <a:latin typeface="Arial Narrow" panose="020B0606020202030204" pitchFamily="34" charset="0"/>
              </a:rPr>
              <a:t>.</a:t>
            </a:r>
          </a:p>
        </p:txBody>
      </p:sp>
      <p:sp>
        <p:nvSpPr>
          <p:cNvPr id="375848" name="Text Box 40"/>
          <p:cNvSpPr txBox="1">
            <a:spLocks noChangeArrowheads="1"/>
          </p:cNvSpPr>
          <p:nvPr/>
        </p:nvSpPr>
        <p:spPr bwMode="auto">
          <a:xfrm>
            <a:off x="2711450" y="4323992"/>
            <a:ext cx="18822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i="1">
                <a:latin typeface="Arial Narrow" panose="020B0606020202030204" pitchFamily="34" charset="0"/>
              </a:rPr>
              <a:t>Lineweaver - Burk</a:t>
            </a:r>
          </a:p>
        </p:txBody>
      </p:sp>
      <p:sp>
        <p:nvSpPr>
          <p:cNvPr id="375850" name="Text Box 42"/>
          <p:cNvSpPr txBox="1">
            <a:spLocks noChangeArrowheads="1"/>
          </p:cNvSpPr>
          <p:nvPr/>
        </p:nvSpPr>
        <p:spPr bwMode="auto">
          <a:xfrm>
            <a:off x="2711450" y="5549170"/>
            <a:ext cx="27943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i="1">
                <a:latin typeface="Arial Narrow" panose="020B0606020202030204" pitchFamily="34" charset="0"/>
              </a:rPr>
              <a:t>Eisenthal - Cornish-Bowden</a:t>
            </a:r>
          </a:p>
        </p:txBody>
      </p:sp>
      <p:sp>
        <p:nvSpPr>
          <p:cNvPr id="375852" name="Text Box 44"/>
          <p:cNvSpPr txBox="1">
            <a:spLocks noChangeArrowheads="1"/>
          </p:cNvSpPr>
          <p:nvPr/>
        </p:nvSpPr>
        <p:spPr bwMode="auto">
          <a:xfrm>
            <a:off x="2736850" y="4947879"/>
            <a:ext cx="7938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i="1">
                <a:latin typeface="Arial Narrow" panose="020B0606020202030204" pitchFamily="34" charset="0"/>
              </a:rPr>
              <a:t>Hanes</a:t>
            </a:r>
          </a:p>
        </p:txBody>
      </p:sp>
      <p:sp>
        <p:nvSpPr>
          <p:cNvPr id="19" name="Rectangle 9"/>
          <p:cNvSpPr>
            <a:spLocks noChangeArrowheads="1"/>
          </p:cNvSpPr>
          <p:nvPr/>
        </p:nvSpPr>
        <p:spPr bwMode="auto">
          <a:xfrm>
            <a:off x="28575" y="598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21" name="Triangle isocèle 20"/>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6323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fade">
                                      <p:cBhvr>
                                        <p:cTn id="7" dur="500"/>
                                        <p:tgtEl>
                                          <p:spTgt spid="375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5847"/>
                                        </p:tgtEl>
                                        <p:attrNameLst>
                                          <p:attrName>style.visibility</p:attrName>
                                        </p:attrNameLst>
                                      </p:cBhvr>
                                      <p:to>
                                        <p:strVal val="visible"/>
                                      </p:to>
                                    </p:set>
                                    <p:animEffect transition="in" filter="fade">
                                      <p:cBhvr>
                                        <p:cTn id="12" dur="500"/>
                                        <p:tgtEl>
                                          <p:spTgt spid="3758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5832"/>
                                        </p:tgtEl>
                                        <p:attrNameLst>
                                          <p:attrName>style.visibility</p:attrName>
                                        </p:attrNameLst>
                                      </p:cBhvr>
                                      <p:to>
                                        <p:strVal val="visible"/>
                                      </p:to>
                                    </p:set>
                                    <p:animEffect transition="in" filter="fade">
                                      <p:cBhvr>
                                        <p:cTn id="17" dur="500"/>
                                        <p:tgtEl>
                                          <p:spTgt spid="3758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5848"/>
                                        </p:tgtEl>
                                        <p:attrNameLst>
                                          <p:attrName>style.visibility</p:attrName>
                                        </p:attrNameLst>
                                      </p:cBhvr>
                                      <p:to>
                                        <p:strVal val="visible"/>
                                      </p:to>
                                    </p:set>
                                    <p:animEffect transition="in" filter="fade">
                                      <p:cBhvr>
                                        <p:cTn id="22" dur="500"/>
                                        <p:tgtEl>
                                          <p:spTgt spid="3758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5850"/>
                                        </p:tgtEl>
                                        <p:attrNameLst>
                                          <p:attrName>style.visibility</p:attrName>
                                        </p:attrNameLst>
                                      </p:cBhvr>
                                      <p:to>
                                        <p:strVal val="visible"/>
                                      </p:to>
                                    </p:set>
                                    <p:animEffect transition="in" filter="fade">
                                      <p:cBhvr>
                                        <p:cTn id="25" dur="500"/>
                                        <p:tgtEl>
                                          <p:spTgt spid="3758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5852"/>
                                        </p:tgtEl>
                                        <p:attrNameLst>
                                          <p:attrName>style.visibility</p:attrName>
                                        </p:attrNameLst>
                                      </p:cBhvr>
                                      <p:to>
                                        <p:strVal val="visible"/>
                                      </p:to>
                                    </p:set>
                                    <p:animEffect transition="in" filter="fade">
                                      <p:cBhvr>
                                        <p:cTn id="28" dur="500"/>
                                        <p:tgtEl>
                                          <p:spTgt spid="37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375832" grpId="0"/>
      <p:bldP spid="375847" grpId="0"/>
      <p:bldP spid="375848" grpId="0"/>
      <p:bldP spid="375850" grpId="0"/>
      <p:bldP spid="37585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22"/>
          <p:cNvSpPr>
            <a:spLocks noChangeArrowheads="1"/>
          </p:cNvSpPr>
          <p:nvPr/>
        </p:nvSpPr>
        <p:spPr bwMode="auto">
          <a:xfrm>
            <a:off x="5270500" y="5670376"/>
            <a:ext cx="3556000" cy="11430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379" name="Rectangle 85"/>
          <p:cNvSpPr>
            <a:spLocks noChangeArrowheads="1"/>
          </p:cNvSpPr>
          <p:nvPr/>
        </p:nvSpPr>
        <p:spPr bwMode="auto">
          <a:xfrm>
            <a:off x="4559300" y="3898637"/>
            <a:ext cx="3556000" cy="11430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nvGrpSpPr>
          <p:cNvPr id="101380" name="Group 47"/>
          <p:cNvGrpSpPr>
            <a:grpSpLocks/>
          </p:cNvGrpSpPr>
          <p:nvPr/>
        </p:nvGrpSpPr>
        <p:grpSpPr bwMode="auto">
          <a:xfrm>
            <a:off x="514350" y="2541326"/>
            <a:ext cx="3346450" cy="1538288"/>
            <a:chOff x="1932" y="1577"/>
            <a:chExt cx="2108" cy="969"/>
          </a:xfrm>
        </p:grpSpPr>
        <p:sp>
          <p:nvSpPr>
            <p:cNvPr id="99412" name="Text Box 11"/>
            <p:cNvSpPr txBox="1">
              <a:spLocks noChangeArrowheads="1"/>
            </p:cNvSpPr>
            <p:nvPr/>
          </p:nvSpPr>
          <p:spPr bwMode="auto">
            <a:xfrm>
              <a:off x="2515" y="2061"/>
              <a:ext cx="4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9413" name="Line 12"/>
            <p:cNvSpPr>
              <a:spLocks noChangeShapeType="1"/>
            </p:cNvSpPr>
            <p:nvPr/>
          </p:nvSpPr>
          <p:spPr bwMode="auto">
            <a:xfrm>
              <a:off x="3144" y="2212"/>
              <a:ext cx="8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414" name="Rectangle 13"/>
            <p:cNvSpPr>
              <a:spLocks noChangeArrowheads="1"/>
            </p:cNvSpPr>
            <p:nvPr/>
          </p:nvSpPr>
          <p:spPr bwMode="auto">
            <a:xfrm>
              <a:off x="3387" y="191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415" name="Rectangle 14"/>
            <p:cNvSpPr>
              <a:spLocks noChangeArrowheads="1"/>
            </p:cNvSpPr>
            <p:nvPr/>
          </p:nvSpPr>
          <p:spPr bwMode="auto">
            <a:xfrm>
              <a:off x="3681" y="224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416" name="Rectangle 15"/>
            <p:cNvSpPr>
              <a:spLocks noChangeArrowheads="1"/>
            </p:cNvSpPr>
            <p:nvPr/>
          </p:nvSpPr>
          <p:spPr bwMode="auto">
            <a:xfrm>
              <a:off x="3108" y="2178"/>
              <a:ext cx="3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a:latin typeface="Arial Narrow" panose="020B0606020202030204" pitchFamily="34" charset="0"/>
                </a:rPr>
                <a:t>K</a:t>
              </a:r>
              <a:r>
                <a:rPr lang="fr-FR" altLang="fr-FR" baseline="-25000">
                  <a:latin typeface="Arial Narrow" panose="020B0606020202030204" pitchFamily="34" charset="0"/>
                </a:rPr>
                <a:t>M</a:t>
              </a:r>
              <a:endParaRPr lang="fr-FR" altLang="fr-FR" sz="5400" baseline="-25000">
                <a:latin typeface="Arial Narrow" panose="020B0606020202030204" pitchFamily="34" charset="0"/>
              </a:endParaRPr>
            </a:p>
          </p:txBody>
        </p:sp>
        <p:sp>
          <p:nvSpPr>
            <p:cNvPr id="99417" name="Rectangle 16"/>
            <p:cNvSpPr>
              <a:spLocks noChangeArrowheads="1"/>
            </p:cNvSpPr>
            <p:nvPr/>
          </p:nvSpPr>
          <p:spPr bwMode="auto">
            <a:xfrm>
              <a:off x="3445" y="224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418" name="Text Box 18"/>
            <p:cNvSpPr txBox="1">
              <a:spLocks noChangeArrowheads="1"/>
            </p:cNvSpPr>
            <p:nvPr/>
          </p:nvSpPr>
          <p:spPr bwMode="auto">
            <a:xfrm>
              <a:off x="1970" y="1577"/>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419" name="Text Box 19"/>
            <p:cNvSpPr txBox="1">
              <a:spLocks noChangeArrowheads="1"/>
            </p:cNvSpPr>
            <p:nvPr/>
          </p:nvSpPr>
          <p:spPr bwMode="auto">
            <a:xfrm>
              <a:off x="3130" y="1577"/>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420" name="Rectangle 20"/>
            <p:cNvSpPr>
              <a:spLocks noChangeArrowheads="1"/>
            </p:cNvSpPr>
            <p:nvPr/>
          </p:nvSpPr>
          <p:spPr bwMode="auto">
            <a:xfrm>
              <a:off x="1949" y="2061"/>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99421" name="Rectangle 21"/>
            <p:cNvSpPr>
              <a:spLocks noChangeArrowheads="1"/>
            </p:cNvSpPr>
            <p:nvPr/>
          </p:nvSpPr>
          <p:spPr bwMode="auto">
            <a:xfrm>
              <a:off x="2212" y="176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422" name="Line 22"/>
            <p:cNvSpPr>
              <a:spLocks noChangeShapeType="1"/>
            </p:cNvSpPr>
            <p:nvPr/>
          </p:nvSpPr>
          <p:spPr bwMode="auto">
            <a:xfrm>
              <a:off x="1932" y="1912"/>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423" name="Line 23"/>
            <p:cNvSpPr>
              <a:spLocks noChangeShapeType="1"/>
            </p:cNvSpPr>
            <p:nvPr/>
          </p:nvSpPr>
          <p:spPr bwMode="auto">
            <a:xfrm>
              <a:off x="2516" y="1912"/>
              <a:ext cx="15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99333" name="Text Box 24"/>
          <p:cNvSpPr txBox="1">
            <a:spLocks noChangeArrowheads="1"/>
          </p:cNvSpPr>
          <p:nvPr/>
        </p:nvSpPr>
        <p:spPr bwMode="auto">
          <a:xfrm>
            <a:off x="171450" y="2092786"/>
            <a:ext cx="3910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Si on écrit l’équation en double inverse :</a:t>
            </a:r>
          </a:p>
        </p:txBody>
      </p:sp>
      <p:grpSp>
        <p:nvGrpSpPr>
          <p:cNvPr id="101382" name="Group 48"/>
          <p:cNvGrpSpPr>
            <a:grpSpLocks/>
          </p:cNvGrpSpPr>
          <p:nvPr/>
        </p:nvGrpSpPr>
        <p:grpSpPr bwMode="auto">
          <a:xfrm>
            <a:off x="5664200" y="2447662"/>
            <a:ext cx="2336800" cy="1204913"/>
            <a:chOff x="2184" y="3350"/>
            <a:chExt cx="1472" cy="759"/>
          </a:xfrm>
        </p:grpSpPr>
        <p:sp>
          <p:nvSpPr>
            <p:cNvPr id="99402" name="Text Box 26"/>
            <p:cNvSpPr txBox="1">
              <a:spLocks noChangeArrowheads="1"/>
            </p:cNvSpPr>
            <p:nvPr/>
          </p:nvSpPr>
          <p:spPr bwMode="auto">
            <a:xfrm>
              <a:off x="2222" y="3409"/>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403" name="Text Box 27"/>
            <p:cNvSpPr txBox="1">
              <a:spLocks noChangeArrowheads="1"/>
            </p:cNvSpPr>
            <p:nvPr/>
          </p:nvSpPr>
          <p:spPr bwMode="auto">
            <a:xfrm>
              <a:off x="2695" y="3818"/>
              <a:ext cx="4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9404" name="Rectangle 28"/>
            <p:cNvSpPr>
              <a:spLocks noChangeArrowheads="1"/>
            </p:cNvSpPr>
            <p:nvPr/>
          </p:nvSpPr>
          <p:spPr bwMode="auto">
            <a:xfrm>
              <a:off x="3303" y="3818"/>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405" name="Rectangle 29"/>
            <p:cNvSpPr>
              <a:spLocks noChangeArrowheads="1"/>
            </p:cNvSpPr>
            <p:nvPr/>
          </p:nvSpPr>
          <p:spPr bwMode="auto">
            <a:xfrm>
              <a:off x="3309" y="3413"/>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406" name="Rectangle 30"/>
            <p:cNvSpPr>
              <a:spLocks noChangeArrowheads="1"/>
            </p:cNvSpPr>
            <p:nvPr/>
          </p:nvSpPr>
          <p:spPr bwMode="auto">
            <a:xfrm>
              <a:off x="2736" y="3350"/>
              <a:ext cx="3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a:latin typeface="Arial Narrow" panose="020B0606020202030204" pitchFamily="34" charset="0"/>
                </a:rPr>
                <a:t>K</a:t>
              </a:r>
              <a:r>
                <a:rPr lang="fr-FR" altLang="fr-FR" baseline="-25000">
                  <a:latin typeface="Arial Narrow" panose="020B0606020202030204" pitchFamily="34" charset="0"/>
                </a:rPr>
                <a:t>M</a:t>
              </a:r>
              <a:endParaRPr lang="fr-FR" altLang="fr-FR" sz="5400" baseline="-25000">
                <a:latin typeface="Arial Narrow" panose="020B0606020202030204" pitchFamily="34" charset="0"/>
              </a:endParaRPr>
            </a:p>
          </p:txBody>
        </p:sp>
        <p:sp>
          <p:nvSpPr>
            <p:cNvPr id="99407" name="Rectangle 31"/>
            <p:cNvSpPr>
              <a:spLocks noChangeArrowheads="1"/>
            </p:cNvSpPr>
            <p:nvPr/>
          </p:nvSpPr>
          <p:spPr bwMode="auto">
            <a:xfrm>
              <a:off x="3073" y="3419"/>
              <a:ext cx="2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 </a:t>
              </a:r>
              <a:r>
                <a:rPr lang="fr-FR" altLang="fr-FR" sz="2400">
                  <a:latin typeface="Arial Narrow" panose="020B0606020202030204" pitchFamily="34" charset="0"/>
                </a:rPr>
                <a:t>+</a:t>
              </a:r>
            </a:p>
          </p:txBody>
        </p:sp>
        <p:sp>
          <p:nvSpPr>
            <p:cNvPr id="99408" name="Rectangle 32"/>
            <p:cNvSpPr>
              <a:spLocks noChangeArrowheads="1"/>
            </p:cNvSpPr>
            <p:nvPr/>
          </p:nvSpPr>
          <p:spPr bwMode="auto">
            <a:xfrm>
              <a:off x="2201" y="3818"/>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99409" name="Rectangle 33"/>
            <p:cNvSpPr>
              <a:spLocks noChangeArrowheads="1"/>
            </p:cNvSpPr>
            <p:nvPr/>
          </p:nvSpPr>
          <p:spPr bwMode="auto">
            <a:xfrm>
              <a:off x="2464" y="359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410" name="Line 34"/>
            <p:cNvSpPr>
              <a:spLocks noChangeShapeType="1"/>
            </p:cNvSpPr>
            <p:nvPr/>
          </p:nvSpPr>
          <p:spPr bwMode="auto">
            <a:xfrm>
              <a:off x="2184" y="37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411" name="Line 35"/>
            <p:cNvSpPr>
              <a:spLocks noChangeShapeType="1"/>
            </p:cNvSpPr>
            <p:nvPr/>
          </p:nvSpPr>
          <p:spPr bwMode="auto">
            <a:xfrm>
              <a:off x="2696" y="3744"/>
              <a:ext cx="9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99335" name="Text Box 39"/>
          <p:cNvSpPr txBox="1">
            <a:spLocks noChangeArrowheads="1"/>
          </p:cNvSpPr>
          <p:nvPr/>
        </p:nvSpPr>
        <p:spPr bwMode="auto">
          <a:xfrm>
            <a:off x="179512" y="1484784"/>
            <a:ext cx="2363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i="1">
                <a:solidFill>
                  <a:srgbClr val="FF0000"/>
                </a:solidFill>
                <a:latin typeface="Arial Narrow" panose="020B0606020202030204" pitchFamily="34" charset="0"/>
              </a:rPr>
              <a:t>Lineweaver - Burk</a:t>
            </a:r>
          </a:p>
        </p:txBody>
      </p:sp>
      <p:grpSp>
        <p:nvGrpSpPr>
          <p:cNvPr id="99336" name="Group 40"/>
          <p:cNvGrpSpPr>
            <a:grpSpLocks/>
          </p:cNvGrpSpPr>
          <p:nvPr/>
        </p:nvGrpSpPr>
        <p:grpSpPr bwMode="auto">
          <a:xfrm>
            <a:off x="5359400" y="1287289"/>
            <a:ext cx="2797175" cy="939799"/>
            <a:chOff x="1992" y="487"/>
            <a:chExt cx="1762" cy="592"/>
          </a:xfrm>
        </p:grpSpPr>
        <p:sp>
          <p:nvSpPr>
            <p:cNvPr id="99396" name="Text Box 41"/>
            <p:cNvSpPr txBox="1">
              <a:spLocks noChangeArrowheads="1"/>
            </p:cNvSpPr>
            <p:nvPr/>
          </p:nvSpPr>
          <p:spPr bwMode="auto">
            <a:xfrm>
              <a:off x="1992" y="635"/>
              <a:ext cx="7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 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99397" name="Line 42"/>
            <p:cNvSpPr>
              <a:spLocks noChangeShapeType="1"/>
            </p:cNvSpPr>
            <p:nvPr/>
          </p:nvSpPr>
          <p:spPr bwMode="auto">
            <a:xfrm>
              <a:off x="2906" y="788"/>
              <a:ext cx="8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98" name="Rectangle 43"/>
            <p:cNvSpPr>
              <a:spLocks noChangeArrowheads="1"/>
            </p:cNvSpPr>
            <p:nvPr/>
          </p:nvSpPr>
          <p:spPr bwMode="auto">
            <a:xfrm>
              <a:off x="3149" y="48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399" name="Rectangle 44"/>
            <p:cNvSpPr>
              <a:spLocks noChangeArrowheads="1"/>
            </p:cNvSpPr>
            <p:nvPr/>
          </p:nvSpPr>
          <p:spPr bwMode="auto">
            <a:xfrm>
              <a:off x="3443" y="78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400" name="Rectangle 45"/>
            <p:cNvSpPr>
              <a:spLocks noChangeArrowheads="1"/>
            </p:cNvSpPr>
            <p:nvPr/>
          </p:nvSpPr>
          <p:spPr bwMode="auto">
            <a:xfrm>
              <a:off x="2870" y="749"/>
              <a:ext cx="3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9401" name="Rectangle 46"/>
            <p:cNvSpPr>
              <a:spLocks noChangeArrowheads="1"/>
            </p:cNvSpPr>
            <p:nvPr/>
          </p:nvSpPr>
          <p:spPr bwMode="auto">
            <a:xfrm>
              <a:off x="3207" y="78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grpSp>
      <p:sp>
        <p:nvSpPr>
          <p:cNvPr id="101387" name="Text Box 49"/>
          <p:cNvSpPr txBox="1">
            <a:spLocks noChangeArrowheads="1"/>
          </p:cNvSpPr>
          <p:nvPr/>
        </p:nvSpPr>
        <p:spPr bwMode="auto">
          <a:xfrm>
            <a:off x="4441825" y="2769925"/>
            <a:ext cx="52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ou</a:t>
            </a:r>
          </a:p>
        </p:txBody>
      </p:sp>
      <p:grpSp>
        <p:nvGrpSpPr>
          <p:cNvPr id="101388" name="Group 66"/>
          <p:cNvGrpSpPr>
            <a:grpSpLocks/>
          </p:cNvGrpSpPr>
          <p:nvPr/>
        </p:nvGrpSpPr>
        <p:grpSpPr bwMode="auto">
          <a:xfrm>
            <a:off x="4692650" y="3893875"/>
            <a:ext cx="3551238" cy="1092200"/>
            <a:chOff x="276" y="3021"/>
            <a:chExt cx="2237" cy="688"/>
          </a:xfrm>
        </p:grpSpPr>
        <p:sp>
          <p:nvSpPr>
            <p:cNvPr id="99381" name="Text Box 51"/>
            <p:cNvSpPr txBox="1">
              <a:spLocks noChangeArrowheads="1"/>
            </p:cNvSpPr>
            <p:nvPr/>
          </p:nvSpPr>
          <p:spPr bwMode="auto">
            <a:xfrm>
              <a:off x="309" y="302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82" name="Text Box 52"/>
            <p:cNvSpPr txBox="1">
              <a:spLocks noChangeArrowheads="1"/>
            </p:cNvSpPr>
            <p:nvPr/>
          </p:nvSpPr>
          <p:spPr bwMode="auto">
            <a:xfrm>
              <a:off x="822" y="3418"/>
              <a:ext cx="4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err="1">
                  <a:latin typeface="Arial Narrow" panose="020B0606020202030204" pitchFamily="34" charset="0"/>
                </a:rPr>
                <a:t>V</a:t>
              </a:r>
              <a:r>
                <a:rPr lang="fr-FR" altLang="fr-FR" sz="2400" baseline="-25000" dirty="0" err="1">
                  <a:latin typeface="Arial Narrow" panose="020B0606020202030204" pitchFamily="34" charset="0"/>
                </a:rPr>
                <a:t>max</a:t>
              </a:r>
              <a:r>
                <a:rPr lang="fr-FR" altLang="fr-FR" sz="2400" dirty="0">
                  <a:latin typeface="Arial Narrow" panose="020B0606020202030204" pitchFamily="34" charset="0"/>
                </a:rPr>
                <a:t> </a:t>
              </a:r>
            </a:p>
          </p:txBody>
        </p:sp>
        <p:sp>
          <p:nvSpPr>
            <p:cNvPr id="99383" name="Rectangle 53"/>
            <p:cNvSpPr>
              <a:spLocks noChangeArrowheads="1"/>
            </p:cNvSpPr>
            <p:nvPr/>
          </p:nvSpPr>
          <p:spPr bwMode="auto">
            <a:xfrm>
              <a:off x="1446" y="3418"/>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384" name="Rectangle 54"/>
            <p:cNvSpPr>
              <a:spLocks noChangeArrowheads="1"/>
            </p:cNvSpPr>
            <p:nvPr/>
          </p:nvSpPr>
          <p:spPr bwMode="auto">
            <a:xfrm>
              <a:off x="2116" y="302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85" name="Rectangle 55"/>
            <p:cNvSpPr>
              <a:spLocks noChangeArrowheads="1"/>
            </p:cNvSpPr>
            <p:nvPr/>
          </p:nvSpPr>
          <p:spPr bwMode="auto">
            <a:xfrm>
              <a:off x="847" y="3021"/>
              <a:ext cx="3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9386" name="Rectangle 56"/>
            <p:cNvSpPr>
              <a:spLocks noChangeArrowheads="1"/>
            </p:cNvSpPr>
            <p:nvPr/>
          </p:nvSpPr>
          <p:spPr bwMode="auto">
            <a:xfrm>
              <a:off x="1249" y="3175"/>
              <a:ext cx="1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x</a:t>
              </a:r>
            </a:p>
          </p:txBody>
        </p:sp>
        <p:sp>
          <p:nvSpPr>
            <p:cNvPr id="99387" name="Rectangle 57"/>
            <p:cNvSpPr>
              <a:spLocks noChangeArrowheads="1"/>
            </p:cNvSpPr>
            <p:nvPr/>
          </p:nvSpPr>
          <p:spPr bwMode="auto">
            <a:xfrm>
              <a:off x="291" y="3418"/>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99388" name="Rectangle 58"/>
            <p:cNvSpPr>
              <a:spLocks noChangeArrowheads="1"/>
            </p:cNvSpPr>
            <p:nvPr/>
          </p:nvSpPr>
          <p:spPr bwMode="auto">
            <a:xfrm>
              <a:off x="604" y="319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389" name="Line 59"/>
            <p:cNvSpPr>
              <a:spLocks noChangeShapeType="1"/>
            </p:cNvSpPr>
            <p:nvPr/>
          </p:nvSpPr>
          <p:spPr bwMode="auto">
            <a:xfrm>
              <a:off x="276"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90" name="Line 60"/>
            <p:cNvSpPr>
              <a:spLocks noChangeShapeType="1"/>
            </p:cNvSpPr>
            <p:nvPr/>
          </p:nvSpPr>
          <p:spPr bwMode="auto">
            <a:xfrm>
              <a:off x="884"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91" name="Line 61"/>
            <p:cNvSpPr>
              <a:spLocks noChangeShapeType="1"/>
            </p:cNvSpPr>
            <p:nvPr/>
          </p:nvSpPr>
          <p:spPr bwMode="auto">
            <a:xfrm>
              <a:off x="1488"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92" name="Text Box 62"/>
            <p:cNvSpPr txBox="1">
              <a:spLocks noChangeArrowheads="1"/>
            </p:cNvSpPr>
            <p:nvPr/>
          </p:nvSpPr>
          <p:spPr bwMode="auto">
            <a:xfrm>
              <a:off x="1520" y="302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93" name="Rectangle 63"/>
            <p:cNvSpPr>
              <a:spLocks noChangeArrowheads="1"/>
            </p:cNvSpPr>
            <p:nvPr/>
          </p:nvSpPr>
          <p:spPr bwMode="auto">
            <a:xfrm>
              <a:off x="1820" y="319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394" name="Text Box 64"/>
            <p:cNvSpPr txBox="1">
              <a:spLocks noChangeArrowheads="1"/>
            </p:cNvSpPr>
            <p:nvPr/>
          </p:nvSpPr>
          <p:spPr bwMode="auto">
            <a:xfrm>
              <a:off x="2046" y="3418"/>
              <a:ext cx="4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dirty="0" err="1">
                  <a:latin typeface="Arial Narrow" panose="020B0606020202030204" pitchFamily="34" charset="0"/>
                </a:rPr>
                <a:t>V</a:t>
              </a:r>
              <a:r>
                <a:rPr lang="fr-FR" altLang="fr-FR" sz="2400" baseline="-25000" dirty="0" err="1">
                  <a:latin typeface="Arial Narrow" panose="020B0606020202030204" pitchFamily="34" charset="0"/>
                </a:rPr>
                <a:t>max</a:t>
              </a:r>
              <a:r>
                <a:rPr lang="fr-FR" altLang="fr-FR" sz="2400" dirty="0">
                  <a:latin typeface="Arial Narrow" panose="020B0606020202030204" pitchFamily="34" charset="0"/>
                </a:rPr>
                <a:t> </a:t>
              </a:r>
            </a:p>
          </p:txBody>
        </p:sp>
        <p:sp>
          <p:nvSpPr>
            <p:cNvPr id="99395" name="Line 65"/>
            <p:cNvSpPr>
              <a:spLocks noChangeShapeType="1"/>
            </p:cNvSpPr>
            <p:nvPr/>
          </p:nvSpPr>
          <p:spPr bwMode="auto">
            <a:xfrm>
              <a:off x="2084"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1389" name="Group 88"/>
          <p:cNvGrpSpPr>
            <a:grpSpLocks/>
          </p:cNvGrpSpPr>
          <p:nvPr/>
        </p:nvGrpSpPr>
        <p:grpSpPr bwMode="auto">
          <a:xfrm>
            <a:off x="336550" y="5691014"/>
            <a:ext cx="4235451" cy="1103312"/>
            <a:chOff x="452" y="3301"/>
            <a:chExt cx="2668" cy="695"/>
          </a:xfrm>
        </p:grpSpPr>
        <p:sp>
          <p:nvSpPr>
            <p:cNvPr id="99366" name="Text Box 68"/>
            <p:cNvSpPr txBox="1">
              <a:spLocks noChangeArrowheads="1"/>
            </p:cNvSpPr>
            <p:nvPr/>
          </p:nvSpPr>
          <p:spPr bwMode="auto">
            <a:xfrm>
              <a:off x="485" y="330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67" name="Text Box 69"/>
            <p:cNvSpPr txBox="1">
              <a:spLocks noChangeArrowheads="1"/>
            </p:cNvSpPr>
            <p:nvPr/>
          </p:nvSpPr>
          <p:spPr bwMode="auto">
            <a:xfrm>
              <a:off x="930" y="3666"/>
              <a:ext cx="6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i="1" dirty="0" err="1">
                  <a:latin typeface="Arial Narrow" panose="020B0606020202030204" pitchFamily="34" charset="0"/>
                </a:rPr>
                <a:t>k</a:t>
              </a:r>
              <a:r>
                <a:rPr lang="fr-FR" altLang="fr-FR" sz="2800" i="1" baseline="-25000" dirty="0" err="1">
                  <a:latin typeface="Arial Narrow" panose="020B0606020202030204" pitchFamily="34" charset="0"/>
                </a:rPr>
                <a:t>cat</a:t>
              </a:r>
              <a:r>
                <a:rPr lang="fr-FR" altLang="fr-FR" sz="2000" i="1" dirty="0">
                  <a:latin typeface="Arial Narrow" panose="020B0606020202030204" pitchFamily="34" charset="0"/>
                </a:rPr>
                <a:t> </a:t>
              </a:r>
              <a:r>
                <a:rPr lang="fr-FR" altLang="fr-FR" sz="2400" dirty="0">
                  <a:latin typeface="Arial Narrow" panose="020B0606020202030204" pitchFamily="34" charset="0"/>
                </a:rPr>
                <a:t>[E]</a:t>
              </a:r>
              <a:r>
                <a:rPr lang="fr-FR" altLang="fr-FR" sz="1600" baseline="-25000" dirty="0">
                  <a:latin typeface="Arial Narrow" panose="020B0606020202030204" pitchFamily="34" charset="0"/>
                </a:rPr>
                <a:t>T</a:t>
              </a:r>
              <a:r>
                <a:rPr lang="fr-FR" altLang="fr-FR" sz="2400" dirty="0">
                  <a:latin typeface="Arial Narrow" panose="020B0606020202030204" pitchFamily="34" charset="0"/>
                </a:rPr>
                <a:t> </a:t>
              </a:r>
            </a:p>
          </p:txBody>
        </p:sp>
        <p:sp>
          <p:nvSpPr>
            <p:cNvPr id="99368" name="Rectangle 70"/>
            <p:cNvSpPr>
              <a:spLocks noChangeArrowheads="1"/>
            </p:cNvSpPr>
            <p:nvPr/>
          </p:nvSpPr>
          <p:spPr bwMode="auto">
            <a:xfrm>
              <a:off x="1838" y="3698"/>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369" name="Rectangle 71"/>
            <p:cNvSpPr>
              <a:spLocks noChangeArrowheads="1"/>
            </p:cNvSpPr>
            <p:nvPr/>
          </p:nvSpPr>
          <p:spPr bwMode="auto">
            <a:xfrm>
              <a:off x="2666" y="330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70" name="Rectangle 72"/>
            <p:cNvSpPr>
              <a:spLocks noChangeArrowheads="1"/>
            </p:cNvSpPr>
            <p:nvPr/>
          </p:nvSpPr>
          <p:spPr bwMode="auto">
            <a:xfrm>
              <a:off x="1100" y="3301"/>
              <a:ext cx="3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99371" name="Rectangle 73"/>
            <p:cNvSpPr>
              <a:spLocks noChangeArrowheads="1"/>
            </p:cNvSpPr>
            <p:nvPr/>
          </p:nvSpPr>
          <p:spPr bwMode="auto">
            <a:xfrm>
              <a:off x="1617" y="3455"/>
              <a:ext cx="1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x</a:t>
              </a:r>
            </a:p>
          </p:txBody>
        </p:sp>
        <p:sp>
          <p:nvSpPr>
            <p:cNvPr id="99372" name="Rectangle 74"/>
            <p:cNvSpPr>
              <a:spLocks noChangeArrowheads="1"/>
            </p:cNvSpPr>
            <p:nvPr/>
          </p:nvSpPr>
          <p:spPr bwMode="auto">
            <a:xfrm>
              <a:off x="467" y="3698"/>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99373" name="Rectangle 75"/>
            <p:cNvSpPr>
              <a:spLocks noChangeArrowheads="1"/>
            </p:cNvSpPr>
            <p:nvPr/>
          </p:nvSpPr>
          <p:spPr bwMode="auto">
            <a:xfrm>
              <a:off x="780" y="347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374" name="Line 76"/>
            <p:cNvSpPr>
              <a:spLocks noChangeShapeType="1"/>
            </p:cNvSpPr>
            <p:nvPr/>
          </p:nvSpPr>
          <p:spPr bwMode="auto">
            <a:xfrm>
              <a:off x="452" y="362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75" name="Line 77"/>
            <p:cNvSpPr>
              <a:spLocks noChangeShapeType="1"/>
            </p:cNvSpPr>
            <p:nvPr/>
          </p:nvSpPr>
          <p:spPr bwMode="auto">
            <a:xfrm>
              <a:off x="996" y="3624"/>
              <a:ext cx="57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76" name="Line 78"/>
            <p:cNvSpPr>
              <a:spLocks noChangeShapeType="1"/>
            </p:cNvSpPr>
            <p:nvPr/>
          </p:nvSpPr>
          <p:spPr bwMode="auto">
            <a:xfrm>
              <a:off x="1880" y="362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77" name="Text Box 79"/>
            <p:cNvSpPr txBox="1">
              <a:spLocks noChangeArrowheads="1"/>
            </p:cNvSpPr>
            <p:nvPr/>
          </p:nvSpPr>
          <p:spPr bwMode="auto">
            <a:xfrm>
              <a:off x="1912" y="330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78" name="Rectangle 80"/>
            <p:cNvSpPr>
              <a:spLocks noChangeArrowheads="1"/>
            </p:cNvSpPr>
            <p:nvPr/>
          </p:nvSpPr>
          <p:spPr bwMode="auto">
            <a:xfrm>
              <a:off x="2212" y="347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379" name="Text Box 81"/>
            <p:cNvSpPr txBox="1">
              <a:spLocks noChangeArrowheads="1"/>
            </p:cNvSpPr>
            <p:nvPr/>
          </p:nvSpPr>
          <p:spPr bwMode="auto">
            <a:xfrm>
              <a:off x="2427" y="3666"/>
              <a:ext cx="6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i="1" dirty="0" err="1">
                  <a:latin typeface="Arial Narrow" panose="020B0606020202030204" pitchFamily="34" charset="0"/>
                </a:rPr>
                <a:t>k</a:t>
              </a:r>
              <a:r>
                <a:rPr lang="fr-FR" altLang="fr-FR" sz="2800" i="1" baseline="-25000" dirty="0" err="1">
                  <a:latin typeface="Arial Narrow" panose="020B0606020202030204" pitchFamily="34" charset="0"/>
                </a:rPr>
                <a:t>cat</a:t>
              </a:r>
              <a:r>
                <a:rPr lang="fr-FR" altLang="fr-FR" sz="2000" i="1" dirty="0">
                  <a:latin typeface="Arial Narrow" panose="020B0606020202030204" pitchFamily="34" charset="0"/>
                </a:rPr>
                <a:t> </a:t>
              </a:r>
              <a:r>
                <a:rPr lang="fr-FR" altLang="fr-FR" sz="2400" dirty="0">
                  <a:latin typeface="Arial Narrow" panose="020B0606020202030204" pitchFamily="34" charset="0"/>
                </a:rPr>
                <a:t>[E]</a:t>
              </a:r>
              <a:r>
                <a:rPr lang="fr-FR" altLang="fr-FR" sz="1600" baseline="-25000" dirty="0">
                  <a:latin typeface="Arial Narrow" panose="020B0606020202030204" pitchFamily="34" charset="0"/>
                </a:rPr>
                <a:t>T</a:t>
              </a:r>
              <a:r>
                <a:rPr lang="fr-FR" altLang="fr-FR" sz="2400" dirty="0">
                  <a:latin typeface="Arial Narrow" panose="020B0606020202030204" pitchFamily="34" charset="0"/>
                </a:rPr>
                <a:t> </a:t>
              </a:r>
            </a:p>
          </p:txBody>
        </p:sp>
        <p:sp>
          <p:nvSpPr>
            <p:cNvPr id="99380" name="Line 82"/>
            <p:cNvSpPr>
              <a:spLocks noChangeShapeType="1"/>
            </p:cNvSpPr>
            <p:nvPr/>
          </p:nvSpPr>
          <p:spPr bwMode="auto">
            <a:xfrm>
              <a:off x="2509" y="3624"/>
              <a:ext cx="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1390" name="Text Box 84"/>
          <p:cNvSpPr txBox="1">
            <a:spLocks noChangeArrowheads="1"/>
          </p:cNvSpPr>
          <p:nvPr/>
        </p:nvSpPr>
        <p:spPr bwMode="auto">
          <a:xfrm>
            <a:off x="298450" y="4189150"/>
            <a:ext cx="2800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En réarrangeant on obtient :</a:t>
            </a:r>
          </a:p>
        </p:txBody>
      </p:sp>
      <p:sp>
        <p:nvSpPr>
          <p:cNvPr id="101391" name="Text Box 87"/>
          <p:cNvSpPr txBox="1">
            <a:spLocks noChangeArrowheads="1"/>
          </p:cNvSpPr>
          <p:nvPr/>
        </p:nvSpPr>
        <p:spPr bwMode="auto">
          <a:xfrm>
            <a:off x="354013" y="4994012"/>
            <a:ext cx="30037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Or</a:t>
            </a:r>
            <a:r>
              <a:rPr lang="fr-FR" altLang="fr-FR" sz="2400">
                <a:latin typeface="Arial Narrow" panose="020B0606020202030204" pitchFamily="34" charset="0"/>
              </a:rPr>
              <a:t> V</a:t>
            </a:r>
            <a:r>
              <a:rPr lang="fr-FR" altLang="fr-FR" sz="2400" baseline="-25000">
                <a:latin typeface="Arial Narrow" panose="020B0606020202030204" pitchFamily="34" charset="0"/>
              </a:rPr>
              <a:t>max</a:t>
            </a:r>
            <a:r>
              <a:rPr lang="fr-FR" altLang="fr-FR" sz="2400">
                <a:latin typeface="Arial Narrow" panose="020B0606020202030204" pitchFamily="34" charset="0"/>
              </a:rPr>
              <a:t> = </a:t>
            </a:r>
            <a:r>
              <a:rPr lang="fr-FR" altLang="fr-FR" sz="2800" i="1">
                <a:latin typeface="Arial Narrow" panose="020B0606020202030204" pitchFamily="34" charset="0"/>
              </a:rPr>
              <a:t>k</a:t>
            </a:r>
            <a:r>
              <a:rPr lang="fr-FR" altLang="fr-FR" sz="2000" i="1" baseline="-25000">
                <a:latin typeface="Arial Narrow" panose="020B0606020202030204" pitchFamily="34" charset="0"/>
              </a:rPr>
              <a:t>2</a:t>
            </a:r>
            <a:r>
              <a:rPr lang="fr-FR" altLang="fr-FR" sz="2000" i="1">
                <a:latin typeface="Arial Narrow" panose="020B0606020202030204" pitchFamily="34" charset="0"/>
              </a:rPr>
              <a:t> </a:t>
            </a:r>
            <a:r>
              <a:rPr lang="fr-FR" altLang="fr-FR" sz="2400">
                <a:latin typeface="Arial Narrow" panose="020B0606020202030204" pitchFamily="34" charset="0"/>
              </a:rPr>
              <a:t>[E]</a:t>
            </a:r>
            <a:r>
              <a:rPr lang="fr-FR" altLang="fr-FR" sz="1600" baseline="-25000">
                <a:latin typeface="Arial Narrow" panose="020B0606020202030204" pitchFamily="34" charset="0"/>
              </a:rPr>
              <a:t>T</a:t>
            </a:r>
            <a:r>
              <a:rPr lang="fr-FR" altLang="fr-FR" sz="1600">
                <a:latin typeface="Arial Narrow" panose="020B0606020202030204" pitchFamily="34" charset="0"/>
              </a:rPr>
              <a:t> = </a:t>
            </a:r>
            <a:r>
              <a:rPr lang="fr-FR" altLang="fr-FR" sz="2800" i="1">
                <a:latin typeface="Arial Narrow" panose="020B0606020202030204" pitchFamily="34" charset="0"/>
              </a:rPr>
              <a:t>k</a:t>
            </a:r>
            <a:r>
              <a:rPr lang="fr-FR" altLang="fr-FR" sz="2800" i="1" baseline="-25000">
                <a:latin typeface="Arial Narrow" panose="020B0606020202030204" pitchFamily="34" charset="0"/>
              </a:rPr>
              <a:t>cat</a:t>
            </a:r>
            <a:r>
              <a:rPr lang="fr-FR" altLang="fr-FR" sz="2000" i="1">
                <a:latin typeface="Arial Narrow" panose="020B0606020202030204" pitchFamily="34" charset="0"/>
              </a:rPr>
              <a:t> </a:t>
            </a:r>
            <a:r>
              <a:rPr lang="fr-FR" altLang="fr-FR" sz="2400">
                <a:latin typeface="Arial Narrow" panose="020B0606020202030204" pitchFamily="34" charset="0"/>
              </a:rPr>
              <a:t>[E]</a:t>
            </a:r>
            <a:r>
              <a:rPr lang="fr-FR" altLang="fr-FR" sz="1600" baseline="-25000">
                <a:latin typeface="Arial Narrow" panose="020B0606020202030204" pitchFamily="34" charset="0"/>
              </a:rPr>
              <a:t>T</a:t>
            </a:r>
            <a:r>
              <a:rPr lang="fr-FR" altLang="fr-FR" sz="1600">
                <a:latin typeface="Arial Narrow" panose="020B0606020202030204" pitchFamily="34" charset="0"/>
              </a:rPr>
              <a:t> </a:t>
            </a:r>
          </a:p>
        </p:txBody>
      </p:sp>
      <p:grpSp>
        <p:nvGrpSpPr>
          <p:cNvPr id="101392" name="Group 121"/>
          <p:cNvGrpSpPr>
            <a:grpSpLocks/>
          </p:cNvGrpSpPr>
          <p:nvPr/>
        </p:nvGrpSpPr>
        <p:grpSpPr bwMode="auto">
          <a:xfrm>
            <a:off x="5380039" y="5691014"/>
            <a:ext cx="3268663" cy="1103312"/>
            <a:chOff x="3069" y="3269"/>
            <a:chExt cx="2059" cy="695"/>
          </a:xfrm>
        </p:grpSpPr>
        <p:sp>
          <p:nvSpPr>
            <p:cNvPr id="99351" name="Text Box 90"/>
            <p:cNvSpPr txBox="1">
              <a:spLocks noChangeArrowheads="1"/>
            </p:cNvSpPr>
            <p:nvPr/>
          </p:nvSpPr>
          <p:spPr bwMode="auto">
            <a:xfrm>
              <a:off x="3069" y="3269"/>
              <a:ext cx="3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[E]</a:t>
              </a:r>
              <a:r>
                <a:rPr lang="fr-FR" altLang="fr-FR" sz="1600" baseline="-25000">
                  <a:latin typeface="Arial Narrow" panose="020B0606020202030204" pitchFamily="34" charset="0"/>
                </a:rPr>
                <a:t>T</a:t>
              </a:r>
            </a:p>
          </p:txBody>
        </p:sp>
        <p:sp>
          <p:nvSpPr>
            <p:cNvPr id="99352" name="Text Box 91"/>
            <p:cNvSpPr txBox="1">
              <a:spLocks noChangeArrowheads="1"/>
            </p:cNvSpPr>
            <p:nvPr/>
          </p:nvSpPr>
          <p:spPr bwMode="auto">
            <a:xfrm>
              <a:off x="3653" y="3634"/>
              <a:ext cx="2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i="1">
                  <a:latin typeface="Arial Narrow" panose="020B0606020202030204" pitchFamily="34" charset="0"/>
                </a:rPr>
                <a:t>k</a:t>
              </a:r>
              <a:r>
                <a:rPr lang="fr-FR" altLang="fr-FR" sz="2800" i="1" baseline="-25000">
                  <a:latin typeface="Arial Narrow" panose="020B0606020202030204" pitchFamily="34" charset="0"/>
                </a:rPr>
                <a:t>A</a:t>
              </a:r>
              <a:endParaRPr lang="fr-FR" altLang="fr-FR" sz="2400">
                <a:latin typeface="Arial Narrow" panose="020B0606020202030204" pitchFamily="34" charset="0"/>
              </a:endParaRPr>
            </a:p>
          </p:txBody>
        </p:sp>
        <p:sp>
          <p:nvSpPr>
            <p:cNvPr id="99353" name="Rectangle 92"/>
            <p:cNvSpPr>
              <a:spLocks noChangeArrowheads="1"/>
            </p:cNvSpPr>
            <p:nvPr/>
          </p:nvSpPr>
          <p:spPr bwMode="auto">
            <a:xfrm>
              <a:off x="4206" y="3666"/>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99354" name="Rectangle 93"/>
            <p:cNvSpPr>
              <a:spLocks noChangeArrowheads="1"/>
            </p:cNvSpPr>
            <p:nvPr/>
          </p:nvSpPr>
          <p:spPr bwMode="auto">
            <a:xfrm>
              <a:off x="4873" y="3269"/>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55" name="Rectangle 94"/>
            <p:cNvSpPr>
              <a:spLocks noChangeArrowheads="1"/>
            </p:cNvSpPr>
            <p:nvPr/>
          </p:nvSpPr>
          <p:spPr bwMode="auto">
            <a:xfrm>
              <a:off x="3718" y="3269"/>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endParaRPr lang="fr-FR" altLang="fr-FR" sz="4400" baseline="-25000">
                <a:latin typeface="Arial Narrow" panose="020B0606020202030204" pitchFamily="34" charset="0"/>
              </a:endParaRPr>
            </a:p>
          </p:txBody>
        </p:sp>
        <p:sp>
          <p:nvSpPr>
            <p:cNvPr id="99356" name="Rectangle 95"/>
            <p:cNvSpPr>
              <a:spLocks noChangeArrowheads="1"/>
            </p:cNvSpPr>
            <p:nvPr/>
          </p:nvSpPr>
          <p:spPr bwMode="auto">
            <a:xfrm>
              <a:off x="3985" y="3423"/>
              <a:ext cx="1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x</a:t>
              </a:r>
            </a:p>
          </p:txBody>
        </p:sp>
        <p:sp>
          <p:nvSpPr>
            <p:cNvPr id="99357" name="Rectangle 96"/>
            <p:cNvSpPr>
              <a:spLocks noChangeArrowheads="1"/>
            </p:cNvSpPr>
            <p:nvPr/>
          </p:nvSpPr>
          <p:spPr bwMode="auto">
            <a:xfrm>
              <a:off x="3152" y="3666"/>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99358" name="Rectangle 97"/>
            <p:cNvSpPr>
              <a:spLocks noChangeArrowheads="1"/>
            </p:cNvSpPr>
            <p:nvPr/>
          </p:nvSpPr>
          <p:spPr bwMode="auto">
            <a:xfrm>
              <a:off x="3460" y="344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359" name="Line 98"/>
            <p:cNvSpPr>
              <a:spLocks noChangeShapeType="1"/>
            </p:cNvSpPr>
            <p:nvPr/>
          </p:nvSpPr>
          <p:spPr bwMode="auto">
            <a:xfrm>
              <a:off x="3137" y="3592"/>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60" name="Line 99"/>
            <p:cNvSpPr>
              <a:spLocks noChangeShapeType="1"/>
            </p:cNvSpPr>
            <p:nvPr/>
          </p:nvSpPr>
          <p:spPr bwMode="auto">
            <a:xfrm>
              <a:off x="3693" y="3592"/>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61" name="Line 100"/>
            <p:cNvSpPr>
              <a:spLocks noChangeShapeType="1"/>
            </p:cNvSpPr>
            <p:nvPr/>
          </p:nvSpPr>
          <p:spPr bwMode="auto">
            <a:xfrm>
              <a:off x="4248" y="3592"/>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99362" name="Text Box 101"/>
            <p:cNvSpPr txBox="1">
              <a:spLocks noChangeArrowheads="1"/>
            </p:cNvSpPr>
            <p:nvPr/>
          </p:nvSpPr>
          <p:spPr bwMode="auto">
            <a:xfrm>
              <a:off x="4280" y="3269"/>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99363" name="Rectangle 102"/>
            <p:cNvSpPr>
              <a:spLocks noChangeArrowheads="1"/>
            </p:cNvSpPr>
            <p:nvPr/>
          </p:nvSpPr>
          <p:spPr bwMode="auto">
            <a:xfrm>
              <a:off x="4580" y="3447"/>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99364" name="Text Box 103"/>
            <p:cNvSpPr txBox="1">
              <a:spLocks noChangeArrowheads="1"/>
            </p:cNvSpPr>
            <p:nvPr/>
          </p:nvSpPr>
          <p:spPr bwMode="auto">
            <a:xfrm>
              <a:off x="4753" y="3634"/>
              <a:ext cx="37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i="1">
                  <a:latin typeface="Arial Narrow" panose="020B0606020202030204" pitchFamily="34" charset="0"/>
                </a:rPr>
                <a:t>k</a:t>
              </a:r>
              <a:r>
                <a:rPr lang="fr-FR" altLang="fr-FR" sz="2800" i="1" baseline="-25000">
                  <a:latin typeface="Arial Narrow" panose="020B0606020202030204" pitchFamily="34" charset="0"/>
                </a:rPr>
                <a:t>cat</a:t>
              </a:r>
              <a:endParaRPr lang="fr-FR" altLang="fr-FR" sz="2400">
                <a:latin typeface="Arial Narrow" panose="020B0606020202030204" pitchFamily="34" charset="0"/>
              </a:endParaRPr>
            </a:p>
          </p:txBody>
        </p:sp>
        <p:sp>
          <p:nvSpPr>
            <p:cNvPr id="99365" name="Line 104"/>
            <p:cNvSpPr>
              <a:spLocks noChangeShapeType="1"/>
            </p:cNvSpPr>
            <p:nvPr/>
          </p:nvSpPr>
          <p:spPr bwMode="auto">
            <a:xfrm>
              <a:off x="4840" y="3592"/>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1393" name="Text Box 123"/>
          <p:cNvSpPr txBox="1">
            <a:spLocks noChangeArrowheads="1"/>
          </p:cNvSpPr>
          <p:nvPr/>
        </p:nvSpPr>
        <p:spPr bwMode="auto">
          <a:xfrm>
            <a:off x="4683125" y="6002164"/>
            <a:ext cx="52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ou</a:t>
            </a:r>
          </a:p>
        </p:txBody>
      </p:sp>
      <p:sp>
        <p:nvSpPr>
          <p:cNvPr id="99" name="Rectangle 9"/>
          <p:cNvSpPr>
            <a:spLocks noChangeArrowheads="1"/>
          </p:cNvSpPr>
          <p:nvPr/>
        </p:nvSpPr>
        <p:spPr bwMode="auto">
          <a:xfrm>
            <a:off x="-12700" y="13744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101" name="Triangle isocèle 100"/>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6634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5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87"/>
                                        </p:tgtEl>
                                        <p:attrNameLst>
                                          <p:attrName>style.visibility</p:attrName>
                                        </p:attrNameLst>
                                      </p:cBhvr>
                                      <p:to>
                                        <p:strVal val="visible"/>
                                      </p:to>
                                    </p:set>
                                    <p:animEffect transition="in" filter="fade">
                                      <p:cBhvr>
                                        <p:cTn id="12" dur="500"/>
                                        <p:tgtEl>
                                          <p:spTgt spid="101387"/>
                                        </p:tgtEl>
                                      </p:cBhvr>
                                    </p:animEffect>
                                  </p:childTnLst>
                                </p:cTn>
                              </p:par>
                              <p:par>
                                <p:cTn id="13" presetID="10" presetClass="entr" presetSubtype="0" fill="hold" nodeType="withEffect">
                                  <p:stCondLst>
                                    <p:cond delay="0"/>
                                  </p:stCondLst>
                                  <p:childTnLst>
                                    <p:set>
                                      <p:cBhvr>
                                        <p:cTn id="14" dur="1" fill="hold">
                                          <p:stCondLst>
                                            <p:cond delay="0"/>
                                          </p:stCondLst>
                                        </p:cTn>
                                        <p:tgtEl>
                                          <p:spTgt spid="101382"/>
                                        </p:tgtEl>
                                        <p:attrNameLst>
                                          <p:attrName>style.visibility</p:attrName>
                                        </p:attrNameLst>
                                      </p:cBhvr>
                                      <p:to>
                                        <p:strVal val="visible"/>
                                      </p:to>
                                    </p:set>
                                    <p:animEffect transition="in" filter="fade">
                                      <p:cBhvr>
                                        <p:cTn id="15" dur="500"/>
                                        <p:tgtEl>
                                          <p:spTgt spid="1013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1390"/>
                                        </p:tgtEl>
                                        <p:attrNameLst>
                                          <p:attrName>style.visibility</p:attrName>
                                        </p:attrNameLst>
                                      </p:cBhvr>
                                      <p:to>
                                        <p:strVal val="visible"/>
                                      </p:to>
                                    </p:set>
                                    <p:animEffect transition="in" filter="fade">
                                      <p:cBhvr>
                                        <p:cTn id="20" dur="500"/>
                                        <p:tgtEl>
                                          <p:spTgt spid="101390"/>
                                        </p:tgtEl>
                                      </p:cBhvr>
                                    </p:animEffect>
                                  </p:childTnLst>
                                </p:cTn>
                              </p:par>
                              <p:par>
                                <p:cTn id="21" presetID="10" presetClass="entr" presetSubtype="0" fill="hold" nodeType="withEffect">
                                  <p:stCondLst>
                                    <p:cond delay="0"/>
                                  </p:stCondLst>
                                  <p:childTnLst>
                                    <p:set>
                                      <p:cBhvr>
                                        <p:cTn id="22" dur="1" fill="hold">
                                          <p:stCondLst>
                                            <p:cond delay="0"/>
                                          </p:stCondLst>
                                        </p:cTn>
                                        <p:tgtEl>
                                          <p:spTgt spid="101388"/>
                                        </p:tgtEl>
                                        <p:attrNameLst>
                                          <p:attrName>style.visibility</p:attrName>
                                        </p:attrNameLst>
                                      </p:cBhvr>
                                      <p:to>
                                        <p:strVal val="visible"/>
                                      </p:to>
                                    </p:set>
                                    <p:animEffect transition="in" filter="fade">
                                      <p:cBhvr>
                                        <p:cTn id="23" dur="500"/>
                                        <p:tgtEl>
                                          <p:spTgt spid="1013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1379"/>
                                        </p:tgtEl>
                                        <p:attrNameLst>
                                          <p:attrName>style.visibility</p:attrName>
                                        </p:attrNameLst>
                                      </p:cBhvr>
                                      <p:to>
                                        <p:strVal val="visible"/>
                                      </p:to>
                                    </p:set>
                                    <p:animEffect transition="in" filter="fade">
                                      <p:cBhvr>
                                        <p:cTn id="26" dur="500"/>
                                        <p:tgtEl>
                                          <p:spTgt spid="1013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1391"/>
                                        </p:tgtEl>
                                        <p:attrNameLst>
                                          <p:attrName>style.visibility</p:attrName>
                                        </p:attrNameLst>
                                      </p:cBhvr>
                                      <p:to>
                                        <p:strVal val="visible"/>
                                      </p:to>
                                    </p:set>
                                    <p:animEffect transition="in" filter="fade">
                                      <p:cBhvr>
                                        <p:cTn id="31" dur="500"/>
                                        <p:tgtEl>
                                          <p:spTgt spid="1013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01389"/>
                                        </p:tgtEl>
                                        <p:attrNameLst>
                                          <p:attrName>style.visibility</p:attrName>
                                        </p:attrNameLst>
                                      </p:cBhvr>
                                      <p:to>
                                        <p:strVal val="visible"/>
                                      </p:to>
                                    </p:set>
                                    <p:animEffect transition="in" filter="fade">
                                      <p:cBhvr>
                                        <p:cTn id="36" dur="500"/>
                                        <p:tgtEl>
                                          <p:spTgt spid="10138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1392"/>
                                        </p:tgtEl>
                                        <p:attrNameLst>
                                          <p:attrName>style.visibility</p:attrName>
                                        </p:attrNameLst>
                                      </p:cBhvr>
                                      <p:to>
                                        <p:strVal val="visible"/>
                                      </p:to>
                                    </p:set>
                                    <p:animEffect transition="in" filter="fade">
                                      <p:cBhvr>
                                        <p:cTn id="41" dur="500"/>
                                        <p:tgtEl>
                                          <p:spTgt spid="10139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1378"/>
                                        </p:tgtEl>
                                        <p:attrNameLst>
                                          <p:attrName>style.visibility</p:attrName>
                                        </p:attrNameLst>
                                      </p:cBhvr>
                                      <p:to>
                                        <p:strVal val="visible"/>
                                      </p:to>
                                    </p:set>
                                    <p:animEffect transition="in" filter="fade">
                                      <p:cBhvr>
                                        <p:cTn id="44" dur="500"/>
                                        <p:tgtEl>
                                          <p:spTgt spid="1013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1393"/>
                                        </p:tgtEl>
                                        <p:attrNameLst>
                                          <p:attrName>style.visibility</p:attrName>
                                        </p:attrNameLst>
                                      </p:cBhvr>
                                      <p:to>
                                        <p:strVal val="visible"/>
                                      </p:to>
                                    </p:set>
                                    <p:animEffect transition="in" filter="fade">
                                      <p:cBhvr>
                                        <p:cTn id="47" dur="5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79" grpId="0" animBg="1"/>
      <p:bldP spid="101387" grpId="0"/>
      <p:bldP spid="101390" grpId="0"/>
      <p:bldP spid="101391" grpId="0"/>
      <p:bldP spid="10139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7001124" y="1818977"/>
            <a:ext cx="144462" cy="900112"/>
            <a:chOff x="1822" y="4040"/>
            <a:chExt cx="91" cy="128"/>
          </a:xfrm>
        </p:grpSpPr>
        <p:sp>
          <p:nvSpPr>
            <p:cNvPr id="100429" name="Line 3"/>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30" name="Line 4"/>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31" name="Line 5"/>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0355" name="Group 6"/>
          <p:cNvGrpSpPr>
            <a:grpSpLocks/>
          </p:cNvGrpSpPr>
          <p:nvPr/>
        </p:nvGrpSpPr>
        <p:grpSpPr bwMode="auto">
          <a:xfrm>
            <a:off x="5058024" y="3292177"/>
            <a:ext cx="144462" cy="257175"/>
            <a:chOff x="1822" y="4040"/>
            <a:chExt cx="91" cy="128"/>
          </a:xfrm>
        </p:grpSpPr>
        <p:sp>
          <p:nvSpPr>
            <p:cNvPr id="100426" name="Line 7"/>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27" name="Line 8"/>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28" name="Line 9"/>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0356" name="Group 10"/>
          <p:cNvGrpSpPr>
            <a:grpSpLocks/>
          </p:cNvGrpSpPr>
          <p:nvPr/>
        </p:nvGrpSpPr>
        <p:grpSpPr bwMode="auto">
          <a:xfrm>
            <a:off x="4380161" y="3682702"/>
            <a:ext cx="144463" cy="193675"/>
            <a:chOff x="1822" y="4040"/>
            <a:chExt cx="91" cy="128"/>
          </a:xfrm>
        </p:grpSpPr>
        <p:sp>
          <p:nvSpPr>
            <p:cNvPr id="100423" name="Line 11"/>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24" name="Line 12"/>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25" name="Line 13"/>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0357" name="Group 14"/>
          <p:cNvGrpSpPr>
            <a:grpSpLocks/>
          </p:cNvGrpSpPr>
          <p:nvPr/>
        </p:nvGrpSpPr>
        <p:grpSpPr bwMode="auto">
          <a:xfrm>
            <a:off x="4565899" y="3581102"/>
            <a:ext cx="144462" cy="196850"/>
            <a:chOff x="1822" y="4040"/>
            <a:chExt cx="91" cy="128"/>
          </a:xfrm>
        </p:grpSpPr>
        <p:sp>
          <p:nvSpPr>
            <p:cNvPr id="100420" name="Line 15"/>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21" name="Line 16"/>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22" name="Line 17"/>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0358" name="Group 18"/>
          <p:cNvGrpSpPr>
            <a:grpSpLocks/>
          </p:cNvGrpSpPr>
          <p:nvPr/>
        </p:nvGrpSpPr>
        <p:grpSpPr bwMode="auto">
          <a:xfrm>
            <a:off x="4111874" y="3812877"/>
            <a:ext cx="144462" cy="203200"/>
            <a:chOff x="1822" y="4040"/>
            <a:chExt cx="91" cy="128"/>
          </a:xfrm>
        </p:grpSpPr>
        <p:sp>
          <p:nvSpPr>
            <p:cNvPr id="100417" name="Line 19"/>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18" name="Line 20"/>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19" name="Line 21"/>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0359" name="Rectangle 22"/>
          <p:cNvSpPr>
            <a:spLocks noChangeArrowheads="1"/>
          </p:cNvSpPr>
          <p:nvPr/>
        </p:nvSpPr>
        <p:spPr bwMode="auto">
          <a:xfrm>
            <a:off x="906711" y="5097164"/>
            <a:ext cx="1066800" cy="4699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360" name="Line 23"/>
          <p:cNvSpPr>
            <a:spLocks noChangeShapeType="1"/>
          </p:cNvSpPr>
          <p:nvPr/>
        </p:nvSpPr>
        <p:spPr bwMode="auto">
          <a:xfrm>
            <a:off x="1205161" y="4970164"/>
            <a:ext cx="621665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61" name="Line 24"/>
          <p:cNvSpPr>
            <a:spLocks noChangeShapeType="1"/>
          </p:cNvSpPr>
          <p:nvPr/>
        </p:nvSpPr>
        <p:spPr bwMode="auto">
          <a:xfrm flipV="1">
            <a:off x="3643561" y="2074564"/>
            <a:ext cx="0" cy="289560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62" name="Text Box 25"/>
          <p:cNvSpPr txBox="1">
            <a:spLocks noChangeArrowheads="1"/>
          </p:cNvSpPr>
          <p:nvPr/>
        </p:nvSpPr>
        <p:spPr bwMode="auto">
          <a:xfrm>
            <a:off x="3191124" y="2034877"/>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latin typeface="Arial Narrow" panose="020B0606020202030204" pitchFamily="34" charset="0"/>
              </a:rPr>
              <a:t>1</a:t>
            </a:r>
          </a:p>
        </p:txBody>
      </p:sp>
      <p:sp>
        <p:nvSpPr>
          <p:cNvPr id="100363" name="Rectangle 26"/>
          <p:cNvSpPr>
            <a:spLocks noChangeArrowheads="1"/>
          </p:cNvSpPr>
          <p:nvPr/>
        </p:nvSpPr>
        <p:spPr bwMode="auto">
          <a:xfrm>
            <a:off x="7591674" y="4854277"/>
            <a:ext cx="4090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00" b="1">
                <a:latin typeface="Arial Narrow" panose="020B0606020202030204" pitchFamily="34" charset="0"/>
              </a:rPr>
              <a:t>[S]</a:t>
            </a:r>
          </a:p>
        </p:txBody>
      </p:sp>
      <p:sp>
        <p:nvSpPr>
          <p:cNvPr id="100364" name="Rectangle 27"/>
          <p:cNvSpPr>
            <a:spLocks noChangeArrowheads="1"/>
          </p:cNvSpPr>
          <p:nvPr/>
        </p:nvSpPr>
        <p:spPr bwMode="auto">
          <a:xfrm>
            <a:off x="3168899" y="2436514"/>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latin typeface="Arial Narrow" panose="020B0606020202030204" pitchFamily="34" charset="0"/>
              </a:rPr>
              <a:t>v</a:t>
            </a:r>
            <a:r>
              <a:rPr lang="fr-FR" altLang="fr-FR" sz="1800" b="1" baseline="-25000">
                <a:latin typeface="Arial Narrow" panose="020B0606020202030204" pitchFamily="34" charset="0"/>
              </a:rPr>
              <a:t>i</a:t>
            </a:r>
          </a:p>
        </p:txBody>
      </p:sp>
      <p:sp>
        <p:nvSpPr>
          <p:cNvPr id="100365" name="Line 28"/>
          <p:cNvSpPr>
            <a:spLocks noChangeShapeType="1"/>
          </p:cNvSpPr>
          <p:nvPr/>
        </p:nvSpPr>
        <p:spPr bwMode="auto">
          <a:xfrm>
            <a:off x="3243511" y="2420639"/>
            <a:ext cx="2063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66" name="Line 29"/>
          <p:cNvSpPr>
            <a:spLocks noChangeShapeType="1"/>
          </p:cNvSpPr>
          <p:nvPr/>
        </p:nvSpPr>
        <p:spPr bwMode="auto">
          <a:xfrm>
            <a:off x="7580561" y="4803477"/>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67" name="Text Box 30"/>
          <p:cNvSpPr txBox="1">
            <a:spLocks noChangeArrowheads="1"/>
          </p:cNvSpPr>
          <p:nvPr/>
        </p:nvSpPr>
        <p:spPr bwMode="auto">
          <a:xfrm>
            <a:off x="7666286" y="4414539"/>
            <a:ext cx="2776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00" b="1">
                <a:latin typeface="Arial Narrow" panose="020B0606020202030204" pitchFamily="34" charset="0"/>
              </a:rPr>
              <a:t>1</a:t>
            </a:r>
          </a:p>
        </p:txBody>
      </p:sp>
      <p:sp>
        <p:nvSpPr>
          <p:cNvPr id="100368" name="Line 31"/>
          <p:cNvSpPr>
            <a:spLocks noChangeShapeType="1"/>
          </p:cNvSpPr>
          <p:nvPr/>
        </p:nvSpPr>
        <p:spPr bwMode="auto">
          <a:xfrm flipH="1">
            <a:off x="3757861" y="2455564"/>
            <a:ext cx="3333750" cy="16764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69" name="Oval 32"/>
          <p:cNvSpPr>
            <a:spLocks noChangeAspect="1" noChangeArrowheads="1"/>
          </p:cNvSpPr>
          <p:nvPr/>
        </p:nvSpPr>
        <p:spPr bwMode="auto">
          <a:xfrm>
            <a:off x="4405561" y="3731914"/>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370" name="Oval 33"/>
          <p:cNvSpPr>
            <a:spLocks noChangeAspect="1" noChangeArrowheads="1"/>
          </p:cNvSpPr>
          <p:nvPr/>
        </p:nvSpPr>
        <p:spPr bwMode="auto">
          <a:xfrm>
            <a:off x="5075486" y="3385839"/>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371" name="Oval 34"/>
          <p:cNvSpPr>
            <a:spLocks noChangeAspect="1" noChangeArrowheads="1"/>
          </p:cNvSpPr>
          <p:nvPr/>
        </p:nvSpPr>
        <p:spPr bwMode="auto">
          <a:xfrm>
            <a:off x="7024936" y="2417464"/>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372" name="Rectangle 35"/>
          <p:cNvSpPr>
            <a:spLocks noChangeArrowheads="1"/>
          </p:cNvSpPr>
          <p:nvPr/>
        </p:nvSpPr>
        <p:spPr bwMode="auto">
          <a:xfrm>
            <a:off x="2651374" y="3158827"/>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9900"/>
                </a:solidFill>
                <a:latin typeface="Arial Narrow" panose="020B0606020202030204" pitchFamily="34" charset="0"/>
              </a:rPr>
              <a:t>1</a:t>
            </a:r>
          </a:p>
        </p:txBody>
      </p:sp>
      <p:sp>
        <p:nvSpPr>
          <p:cNvPr id="100373" name="Text Box 36"/>
          <p:cNvSpPr txBox="1">
            <a:spLocks noChangeArrowheads="1"/>
          </p:cNvSpPr>
          <p:nvPr/>
        </p:nvSpPr>
        <p:spPr bwMode="auto">
          <a:xfrm>
            <a:off x="2454524" y="3560464"/>
            <a:ext cx="617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9900"/>
                </a:solidFill>
                <a:latin typeface="Arial Narrow" panose="020B0606020202030204" pitchFamily="34" charset="0"/>
              </a:rPr>
              <a:t>V</a:t>
            </a:r>
            <a:r>
              <a:rPr lang="fr-FR" altLang="fr-FR" sz="1800" b="1" baseline="-25000">
                <a:solidFill>
                  <a:srgbClr val="FF9900"/>
                </a:solidFill>
                <a:latin typeface="Arial Narrow" panose="020B0606020202030204" pitchFamily="34" charset="0"/>
              </a:rPr>
              <a:t>max</a:t>
            </a:r>
            <a:r>
              <a:rPr lang="fr-FR" altLang="fr-FR" sz="1800" b="1">
                <a:solidFill>
                  <a:srgbClr val="FF9900"/>
                </a:solidFill>
                <a:latin typeface="Arial Narrow" panose="020B0606020202030204" pitchFamily="34" charset="0"/>
              </a:rPr>
              <a:t> </a:t>
            </a:r>
          </a:p>
        </p:txBody>
      </p:sp>
      <p:sp>
        <p:nvSpPr>
          <p:cNvPr id="100374" name="Line 37"/>
          <p:cNvSpPr>
            <a:spLocks noChangeShapeType="1"/>
          </p:cNvSpPr>
          <p:nvPr/>
        </p:nvSpPr>
        <p:spPr bwMode="auto">
          <a:xfrm>
            <a:off x="2578349" y="3544589"/>
            <a:ext cx="457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75" name="Line 38"/>
          <p:cNvSpPr>
            <a:spLocks noChangeShapeType="1"/>
          </p:cNvSpPr>
          <p:nvPr/>
        </p:nvSpPr>
        <p:spPr bwMode="auto">
          <a:xfrm>
            <a:off x="3262561" y="3789064"/>
            <a:ext cx="381000" cy="38100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nvGrpSpPr>
          <p:cNvPr id="100376" name="Group 39"/>
          <p:cNvGrpSpPr>
            <a:grpSpLocks/>
          </p:cNvGrpSpPr>
          <p:nvPr/>
        </p:nvGrpSpPr>
        <p:grpSpPr bwMode="auto">
          <a:xfrm>
            <a:off x="859086" y="4062114"/>
            <a:ext cx="1254125" cy="874713"/>
            <a:chOff x="314" y="3500"/>
            <a:chExt cx="790" cy="551"/>
          </a:xfrm>
        </p:grpSpPr>
        <p:sp>
          <p:nvSpPr>
            <p:cNvPr id="100412" name="Text Box 40"/>
            <p:cNvSpPr txBox="1">
              <a:spLocks noChangeArrowheads="1"/>
            </p:cNvSpPr>
            <p:nvPr/>
          </p:nvSpPr>
          <p:spPr bwMode="auto">
            <a:xfrm>
              <a:off x="543" y="3500"/>
              <a:ext cx="22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b="1">
                  <a:solidFill>
                    <a:srgbClr val="FF9900"/>
                  </a:solidFill>
                  <a:latin typeface="Arial Narrow" panose="020B0606020202030204" pitchFamily="34" charset="0"/>
                </a:rPr>
                <a:t>1 </a:t>
              </a:r>
            </a:p>
          </p:txBody>
        </p:sp>
        <p:sp>
          <p:nvSpPr>
            <p:cNvPr id="100413" name="Rectangle 41"/>
            <p:cNvSpPr>
              <a:spLocks noChangeArrowheads="1"/>
            </p:cNvSpPr>
            <p:nvPr/>
          </p:nvSpPr>
          <p:spPr bwMode="auto">
            <a:xfrm>
              <a:off x="496" y="3799"/>
              <a:ext cx="28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b="1">
                  <a:solidFill>
                    <a:srgbClr val="FF9900"/>
                  </a:solidFill>
                  <a:latin typeface="Arial Narrow" panose="020B0606020202030204" pitchFamily="34" charset="0"/>
                </a:rPr>
                <a:t>K</a:t>
              </a:r>
              <a:r>
                <a:rPr lang="fr-FR" altLang="fr-FR" sz="2000" b="1" baseline="-25000">
                  <a:solidFill>
                    <a:srgbClr val="FF9900"/>
                  </a:solidFill>
                  <a:latin typeface="Arial Narrow" panose="020B0606020202030204" pitchFamily="34" charset="0"/>
                </a:rPr>
                <a:t>M</a:t>
              </a:r>
              <a:endParaRPr lang="fr-FR" altLang="fr-FR" sz="4000" b="1" baseline="-25000">
                <a:solidFill>
                  <a:srgbClr val="FF9900"/>
                </a:solidFill>
                <a:latin typeface="Arial Narrow" panose="020B0606020202030204" pitchFamily="34" charset="0"/>
              </a:endParaRPr>
            </a:p>
          </p:txBody>
        </p:sp>
        <p:sp>
          <p:nvSpPr>
            <p:cNvPr id="100414" name="Line 42"/>
            <p:cNvSpPr>
              <a:spLocks noChangeShapeType="1"/>
            </p:cNvSpPr>
            <p:nvPr/>
          </p:nvSpPr>
          <p:spPr bwMode="auto">
            <a:xfrm>
              <a:off x="517" y="3752"/>
              <a:ext cx="288"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15" name="Text Box 43"/>
            <p:cNvSpPr txBox="1">
              <a:spLocks noChangeArrowheads="1"/>
            </p:cNvSpPr>
            <p:nvPr/>
          </p:nvSpPr>
          <p:spPr bwMode="auto">
            <a:xfrm>
              <a:off x="314" y="3589"/>
              <a:ext cx="16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a:solidFill>
                    <a:srgbClr val="FF9900"/>
                  </a:solidFill>
                  <a:latin typeface="Arial Narrow" panose="020B0606020202030204" pitchFamily="34" charset="0"/>
                </a:rPr>
                <a:t>-</a:t>
              </a:r>
            </a:p>
          </p:txBody>
        </p:sp>
        <p:sp>
          <p:nvSpPr>
            <p:cNvPr id="100416" name="Line 44"/>
            <p:cNvSpPr>
              <a:spLocks noChangeShapeType="1"/>
            </p:cNvSpPr>
            <p:nvPr/>
          </p:nvSpPr>
          <p:spPr bwMode="auto">
            <a:xfrm>
              <a:off x="864" y="3804"/>
              <a:ext cx="240" cy="24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0377" name="Text Box 45"/>
          <p:cNvSpPr txBox="1">
            <a:spLocks noChangeArrowheads="1"/>
          </p:cNvSpPr>
          <p:nvPr/>
        </p:nvSpPr>
        <p:spPr bwMode="auto">
          <a:xfrm>
            <a:off x="7886109" y="3058814"/>
            <a:ext cx="646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b="1" dirty="0" err="1">
                <a:solidFill>
                  <a:srgbClr val="FF9900"/>
                </a:solidFill>
                <a:latin typeface="Arial Narrow" panose="020B0606020202030204" pitchFamily="34" charset="0"/>
              </a:rPr>
              <a:t>V</a:t>
            </a:r>
            <a:r>
              <a:rPr lang="fr-FR" altLang="fr-FR" sz="2000" b="1" baseline="-25000" dirty="0" err="1">
                <a:solidFill>
                  <a:srgbClr val="FF9900"/>
                </a:solidFill>
                <a:latin typeface="Arial Narrow" panose="020B0606020202030204" pitchFamily="34" charset="0"/>
              </a:rPr>
              <a:t>max</a:t>
            </a:r>
            <a:r>
              <a:rPr lang="fr-FR" altLang="fr-FR" sz="2000" b="1" baseline="-25000" dirty="0">
                <a:solidFill>
                  <a:srgbClr val="FF9900"/>
                </a:solidFill>
                <a:latin typeface="Arial Narrow" panose="020B0606020202030204" pitchFamily="34" charset="0"/>
              </a:rPr>
              <a:t> </a:t>
            </a:r>
          </a:p>
        </p:txBody>
      </p:sp>
      <p:sp>
        <p:nvSpPr>
          <p:cNvPr id="100378" name="Rectangle 46"/>
          <p:cNvSpPr>
            <a:spLocks noChangeArrowheads="1"/>
          </p:cNvSpPr>
          <p:nvPr/>
        </p:nvSpPr>
        <p:spPr bwMode="auto">
          <a:xfrm>
            <a:off x="7936161" y="2657177"/>
            <a:ext cx="453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b="1">
                <a:solidFill>
                  <a:srgbClr val="FF9900"/>
                </a:solidFill>
                <a:latin typeface="Arial Narrow" panose="020B0606020202030204" pitchFamily="34" charset="0"/>
              </a:rPr>
              <a:t>K</a:t>
            </a:r>
            <a:r>
              <a:rPr lang="fr-FR" altLang="fr-FR" sz="2000" b="1" baseline="-25000">
                <a:solidFill>
                  <a:srgbClr val="FF9900"/>
                </a:solidFill>
                <a:latin typeface="Arial Narrow" panose="020B0606020202030204" pitchFamily="34" charset="0"/>
              </a:rPr>
              <a:t>M</a:t>
            </a:r>
            <a:endParaRPr lang="fr-FR" altLang="fr-FR" sz="4000" b="1" baseline="-25000">
              <a:solidFill>
                <a:srgbClr val="FF9900"/>
              </a:solidFill>
              <a:latin typeface="Arial Narrow" panose="020B0606020202030204" pitchFamily="34" charset="0"/>
            </a:endParaRPr>
          </a:p>
        </p:txBody>
      </p:sp>
      <p:sp>
        <p:nvSpPr>
          <p:cNvPr id="100379" name="Line 47"/>
          <p:cNvSpPr>
            <a:spLocks noChangeShapeType="1"/>
          </p:cNvSpPr>
          <p:nvPr/>
        </p:nvSpPr>
        <p:spPr bwMode="auto">
          <a:xfrm>
            <a:off x="7959974" y="3058814"/>
            <a:ext cx="457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80" name="Text Box 48"/>
          <p:cNvSpPr txBox="1">
            <a:spLocks noChangeArrowheads="1"/>
          </p:cNvSpPr>
          <p:nvPr/>
        </p:nvSpPr>
        <p:spPr bwMode="auto">
          <a:xfrm>
            <a:off x="6675686" y="2819102"/>
            <a:ext cx="10759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a:solidFill>
                  <a:srgbClr val="FF9900"/>
                </a:solidFill>
                <a:latin typeface="Arial Narrow" panose="020B0606020202030204" pitchFamily="34" charset="0"/>
              </a:rPr>
              <a:t>pente =</a:t>
            </a:r>
          </a:p>
        </p:txBody>
      </p:sp>
      <p:sp>
        <p:nvSpPr>
          <p:cNvPr id="100381" name="Line 49"/>
          <p:cNvSpPr>
            <a:spLocks noChangeShapeType="1"/>
          </p:cNvSpPr>
          <p:nvPr/>
        </p:nvSpPr>
        <p:spPr bwMode="auto">
          <a:xfrm>
            <a:off x="5472361" y="3266777"/>
            <a:ext cx="112395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382" name="Arc 50"/>
          <p:cNvSpPr>
            <a:spLocks/>
          </p:cNvSpPr>
          <p:nvPr/>
        </p:nvSpPr>
        <p:spPr bwMode="auto">
          <a:xfrm>
            <a:off x="6131174" y="2961977"/>
            <a:ext cx="176212" cy="304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nvGrpSpPr>
          <p:cNvPr id="100384" name="Group 76"/>
          <p:cNvGrpSpPr>
            <a:grpSpLocks/>
          </p:cNvGrpSpPr>
          <p:nvPr/>
        </p:nvGrpSpPr>
        <p:grpSpPr bwMode="auto">
          <a:xfrm>
            <a:off x="7502774" y="3458864"/>
            <a:ext cx="1066800" cy="469900"/>
            <a:chOff x="4787" y="1792"/>
            <a:chExt cx="672" cy="296"/>
          </a:xfrm>
        </p:grpSpPr>
        <p:sp>
          <p:nvSpPr>
            <p:cNvPr id="100410" name="Rectangle 55"/>
            <p:cNvSpPr>
              <a:spLocks noChangeArrowheads="1"/>
            </p:cNvSpPr>
            <p:nvPr/>
          </p:nvSpPr>
          <p:spPr bwMode="auto">
            <a:xfrm>
              <a:off x="4787" y="1792"/>
              <a:ext cx="672" cy="29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411" name="Text Box 56"/>
            <p:cNvSpPr txBox="1">
              <a:spLocks noChangeArrowheads="1"/>
            </p:cNvSpPr>
            <p:nvPr/>
          </p:nvSpPr>
          <p:spPr bwMode="auto">
            <a:xfrm>
              <a:off x="4805" y="1839"/>
              <a:ext cx="5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9900"/>
                  </a:solidFill>
                  <a:latin typeface="Arial Narrow" panose="020B0606020202030204" pitchFamily="34" charset="0"/>
                </a:rPr>
                <a:t>1/k</a:t>
              </a:r>
              <a:r>
                <a:rPr lang="fr-FR" altLang="fr-FR" sz="1800" b="1" baseline="-25000">
                  <a:solidFill>
                    <a:srgbClr val="FF9900"/>
                  </a:solidFill>
                  <a:latin typeface="Arial Narrow" panose="020B0606020202030204" pitchFamily="34" charset="0"/>
                </a:rPr>
                <a:t>A</a:t>
              </a:r>
              <a:r>
                <a:rPr lang="fr-FR" altLang="fr-FR" sz="1800" b="1">
                  <a:solidFill>
                    <a:srgbClr val="FF9900"/>
                  </a:solidFill>
                  <a:latin typeface="Arial Narrow" panose="020B0606020202030204" pitchFamily="34" charset="0"/>
                </a:rPr>
                <a:t>[E]</a:t>
              </a:r>
              <a:r>
                <a:rPr lang="fr-FR" altLang="fr-FR" sz="1800" b="1" baseline="-25000">
                  <a:solidFill>
                    <a:srgbClr val="FF9900"/>
                  </a:solidFill>
                  <a:latin typeface="Arial Narrow" panose="020B0606020202030204" pitchFamily="34" charset="0"/>
                </a:rPr>
                <a:t>T</a:t>
              </a:r>
            </a:p>
          </p:txBody>
        </p:sp>
      </p:grpSp>
      <p:sp>
        <p:nvSpPr>
          <p:cNvPr id="100385" name="Text Box 57"/>
          <p:cNvSpPr txBox="1">
            <a:spLocks noChangeArrowheads="1"/>
          </p:cNvSpPr>
          <p:nvPr/>
        </p:nvSpPr>
        <p:spPr bwMode="auto">
          <a:xfrm>
            <a:off x="916236" y="5133677"/>
            <a:ext cx="939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9900"/>
                </a:solidFill>
                <a:latin typeface="Arial Narrow" panose="020B0606020202030204" pitchFamily="34" charset="0"/>
              </a:rPr>
              <a:t>- k</a:t>
            </a:r>
            <a:r>
              <a:rPr lang="fr-FR" altLang="fr-FR" sz="1800" b="1" baseline="-25000">
                <a:solidFill>
                  <a:srgbClr val="FF9900"/>
                </a:solidFill>
                <a:latin typeface="Arial Narrow" panose="020B0606020202030204" pitchFamily="34" charset="0"/>
              </a:rPr>
              <a:t>A</a:t>
            </a:r>
            <a:r>
              <a:rPr lang="fr-FR" altLang="fr-FR" sz="1800" b="1">
                <a:solidFill>
                  <a:srgbClr val="FF9900"/>
                </a:solidFill>
                <a:latin typeface="Arial Narrow" panose="020B0606020202030204" pitchFamily="34" charset="0"/>
              </a:rPr>
              <a:t> / k</a:t>
            </a:r>
            <a:r>
              <a:rPr lang="fr-FR" altLang="fr-FR" sz="1800" b="1" baseline="-25000">
                <a:solidFill>
                  <a:srgbClr val="FF9900"/>
                </a:solidFill>
                <a:latin typeface="Arial Narrow" panose="020B0606020202030204" pitchFamily="34" charset="0"/>
              </a:rPr>
              <a:t>cat</a:t>
            </a:r>
          </a:p>
        </p:txBody>
      </p:sp>
      <p:grpSp>
        <p:nvGrpSpPr>
          <p:cNvPr id="100386" name="Group 75"/>
          <p:cNvGrpSpPr>
            <a:grpSpLocks/>
          </p:cNvGrpSpPr>
          <p:nvPr/>
        </p:nvGrpSpPr>
        <p:grpSpPr bwMode="auto">
          <a:xfrm>
            <a:off x="1681411" y="2709564"/>
            <a:ext cx="1422400" cy="469900"/>
            <a:chOff x="1120" y="1320"/>
            <a:chExt cx="896" cy="296"/>
          </a:xfrm>
        </p:grpSpPr>
        <p:sp>
          <p:nvSpPr>
            <p:cNvPr id="100408" name="Rectangle 59"/>
            <p:cNvSpPr>
              <a:spLocks noChangeArrowheads="1"/>
            </p:cNvSpPr>
            <p:nvPr/>
          </p:nvSpPr>
          <p:spPr bwMode="auto">
            <a:xfrm>
              <a:off x="1120" y="1320"/>
              <a:ext cx="896" cy="29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409" name="Text Box 60"/>
            <p:cNvSpPr txBox="1">
              <a:spLocks noChangeArrowheads="1"/>
            </p:cNvSpPr>
            <p:nvPr/>
          </p:nvSpPr>
          <p:spPr bwMode="auto">
            <a:xfrm>
              <a:off x="1155" y="1343"/>
              <a:ext cx="7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9900"/>
                  </a:solidFill>
                  <a:latin typeface="Arial Narrow" panose="020B0606020202030204" pitchFamily="34" charset="0"/>
                </a:rPr>
                <a:t>1 / k</a:t>
              </a:r>
              <a:r>
                <a:rPr lang="fr-FR" altLang="fr-FR" sz="1800" b="1" baseline="-25000">
                  <a:solidFill>
                    <a:srgbClr val="FF9900"/>
                  </a:solidFill>
                  <a:latin typeface="Arial Narrow" panose="020B0606020202030204" pitchFamily="34" charset="0"/>
                </a:rPr>
                <a:t>cat</a:t>
              </a:r>
              <a:r>
                <a:rPr lang="fr-FR" altLang="fr-FR" sz="1800" b="1">
                  <a:solidFill>
                    <a:srgbClr val="FF9900"/>
                  </a:solidFill>
                  <a:latin typeface="Arial Narrow" panose="020B0606020202030204" pitchFamily="34" charset="0"/>
                </a:rPr>
                <a:t> [E]</a:t>
              </a:r>
              <a:r>
                <a:rPr lang="fr-FR" altLang="fr-FR" sz="1800" b="1" baseline="-25000">
                  <a:solidFill>
                    <a:srgbClr val="FF9900"/>
                  </a:solidFill>
                  <a:latin typeface="Arial Narrow" panose="020B0606020202030204" pitchFamily="34" charset="0"/>
                </a:rPr>
                <a:t>T</a:t>
              </a:r>
            </a:p>
          </p:txBody>
        </p:sp>
      </p:grpSp>
      <p:sp>
        <p:nvSpPr>
          <p:cNvPr id="100387" name="Oval 61"/>
          <p:cNvSpPr>
            <a:spLocks noChangeAspect="1" noChangeArrowheads="1"/>
          </p:cNvSpPr>
          <p:nvPr/>
        </p:nvSpPr>
        <p:spPr bwMode="auto">
          <a:xfrm>
            <a:off x="4134099" y="3863677"/>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388" name="Oval 62"/>
          <p:cNvSpPr>
            <a:spLocks noChangeAspect="1" noChangeArrowheads="1"/>
          </p:cNvSpPr>
          <p:nvPr/>
        </p:nvSpPr>
        <p:spPr bwMode="auto">
          <a:xfrm>
            <a:off x="4584949" y="3636664"/>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nvGrpSpPr>
          <p:cNvPr id="100389" name="Group 63"/>
          <p:cNvGrpSpPr>
            <a:grpSpLocks/>
          </p:cNvGrpSpPr>
          <p:nvPr/>
        </p:nvGrpSpPr>
        <p:grpSpPr bwMode="auto">
          <a:xfrm>
            <a:off x="5623174" y="2882602"/>
            <a:ext cx="144462" cy="455612"/>
            <a:chOff x="1822" y="4040"/>
            <a:chExt cx="91" cy="128"/>
          </a:xfrm>
        </p:grpSpPr>
        <p:sp>
          <p:nvSpPr>
            <p:cNvPr id="100405" name="Line 64"/>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06" name="Line 65"/>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07" name="Line 66"/>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0390" name="Oval 67"/>
          <p:cNvSpPr>
            <a:spLocks noChangeAspect="1" noChangeArrowheads="1"/>
          </p:cNvSpPr>
          <p:nvPr/>
        </p:nvSpPr>
        <p:spPr bwMode="auto">
          <a:xfrm>
            <a:off x="5643811" y="3103264"/>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0391" name="Line 68"/>
          <p:cNvSpPr>
            <a:spLocks noChangeShapeType="1"/>
          </p:cNvSpPr>
          <p:nvPr/>
        </p:nvSpPr>
        <p:spPr bwMode="auto">
          <a:xfrm flipH="1">
            <a:off x="2157661" y="4051002"/>
            <a:ext cx="1790700" cy="900112"/>
          </a:xfrm>
          <a:prstGeom prst="line">
            <a:avLst/>
          </a:prstGeom>
          <a:noFill/>
          <a:ln w="38100"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nvGrpSpPr>
          <p:cNvPr id="100392" name="Group 69"/>
          <p:cNvGrpSpPr>
            <a:grpSpLocks/>
          </p:cNvGrpSpPr>
          <p:nvPr/>
        </p:nvGrpSpPr>
        <p:grpSpPr bwMode="auto">
          <a:xfrm>
            <a:off x="3815011" y="3965277"/>
            <a:ext cx="144463" cy="203200"/>
            <a:chOff x="1822" y="4040"/>
            <a:chExt cx="91" cy="128"/>
          </a:xfrm>
        </p:grpSpPr>
        <p:sp>
          <p:nvSpPr>
            <p:cNvPr id="100402" name="Line 70"/>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03" name="Line 71"/>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0404" name="Line 72"/>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0393" name="Oval 73"/>
          <p:cNvSpPr>
            <a:spLocks noChangeAspect="1" noChangeArrowheads="1"/>
          </p:cNvSpPr>
          <p:nvPr/>
        </p:nvSpPr>
        <p:spPr bwMode="auto">
          <a:xfrm>
            <a:off x="3834061" y="4017664"/>
            <a:ext cx="107950" cy="10795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450634" name="Text Box 74"/>
          <p:cNvSpPr txBox="1">
            <a:spLocks noChangeArrowheads="1"/>
          </p:cNvSpPr>
          <p:nvPr/>
        </p:nvSpPr>
        <p:spPr bwMode="auto">
          <a:xfrm>
            <a:off x="395536" y="5889327"/>
            <a:ext cx="83756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a:latin typeface="Arial Narrow" panose="020B0606020202030204" pitchFamily="34" charset="0"/>
              </a:rPr>
              <a:t>Il s'agit de la représentation </a:t>
            </a:r>
            <a:r>
              <a:rPr lang="fr-FR" altLang="fr-FR" sz="2000">
                <a:solidFill>
                  <a:srgbClr val="FF0000"/>
                </a:solidFill>
                <a:latin typeface="Arial Narrow" panose="020B0606020202030204" pitchFamily="34" charset="0"/>
              </a:rPr>
              <a:t>la plus utilisée par les enzymologistes </a:t>
            </a:r>
            <a:r>
              <a:rPr lang="fr-FR" altLang="fr-FR" sz="2000">
                <a:latin typeface="Arial Narrow" panose="020B0606020202030204" pitchFamily="34" charset="0"/>
              </a:rPr>
              <a:t>même s'il vaudrait mieux utiliser d'autres représentations plus adaptées…</a:t>
            </a:r>
          </a:p>
        </p:txBody>
      </p:sp>
      <p:sp>
        <p:nvSpPr>
          <p:cNvPr id="83" name="Text Box 39"/>
          <p:cNvSpPr txBox="1">
            <a:spLocks noChangeArrowheads="1"/>
          </p:cNvSpPr>
          <p:nvPr/>
        </p:nvSpPr>
        <p:spPr bwMode="auto">
          <a:xfrm>
            <a:off x="179512" y="1484784"/>
            <a:ext cx="2363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i="1" dirty="0" err="1">
                <a:solidFill>
                  <a:srgbClr val="FF0000"/>
                </a:solidFill>
                <a:latin typeface="Arial Narrow" panose="020B0606020202030204" pitchFamily="34" charset="0"/>
              </a:rPr>
              <a:t>Lineweaver</a:t>
            </a:r>
            <a:r>
              <a:rPr lang="fr-FR" altLang="fr-FR" sz="2400" b="1" i="1" dirty="0">
                <a:solidFill>
                  <a:srgbClr val="FF0000"/>
                </a:solidFill>
                <a:latin typeface="Arial Narrow" panose="020B0606020202030204" pitchFamily="34" charset="0"/>
              </a:rPr>
              <a:t> - </a:t>
            </a:r>
            <a:r>
              <a:rPr lang="fr-FR" altLang="fr-FR" sz="2400" b="1" i="1" dirty="0" err="1">
                <a:solidFill>
                  <a:srgbClr val="FF0000"/>
                </a:solidFill>
                <a:latin typeface="Arial Narrow" panose="020B0606020202030204" pitchFamily="34" charset="0"/>
              </a:rPr>
              <a:t>Burk</a:t>
            </a:r>
            <a:endParaRPr lang="fr-FR" altLang="fr-FR" sz="2400" b="1" i="1" dirty="0">
              <a:solidFill>
                <a:srgbClr val="FF0000"/>
              </a:solidFill>
              <a:latin typeface="Arial Narrow" panose="020B0606020202030204" pitchFamily="34" charset="0"/>
            </a:endParaRPr>
          </a:p>
        </p:txBody>
      </p:sp>
      <p:sp>
        <p:nvSpPr>
          <p:cNvPr id="84" name="Rectangle 9"/>
          <p:cNvSpPr>
            <a:spLocks noChangeArrowheads="1"/>
          </p:cNvSpPr>
          <p:nvPr/>
        </p:nvSpPr>
        <p:spPr bwMode="auto">
          <a:xfrm>
            <a:off x="36512" y="7772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86" name="Triangle isocèle 85"/>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6869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34"/>
                                        </p:tgtEl>
                                        <p:attrNameLst>
                                          <p:attrName>style.visibility</p:attrName>
                                        </p:attrNameLst>
                                      </p:cBhvr>
                                      <p:to>
                                        <p:strVal val="visible"/>
                                      </p:to>
                                    </p:set>
                                    <p:anim calcmode="lin" valueType="num">
                                      <p:cBhvr>
                                        <p:cTn id="7" dur="500" fill="hold"/>
                                        <p:tgtEl>
                                          <p:spTgt spid="450634"/>
                                        </p:tgtEl>
                                        <p:attrNameLst>
                                          <p:attrName>ppt_w</p:attrName>
                                        </p:attrNameLst>
                                      </p:cBhvr>
                                      <p:tavLst>
                                        <p:tav tm="0">
                                          <p:val>
                                            <p:fltVal val="0"/>
                                          </p:val>
                                        </p:tav>
                                        <p:tav tm="100000">
                                          <p:val>
                                            <p:strVal val="#ppt_w"/>
                                          </p:val>
                                        </p:tav>
                                      </p:tavLst>
                                    </p:anim>
                                    <p:anim calcmode="lin" valueType="num">
                                      <p:cBhvr>
                                        <p:cTn id="8" dur="500" fill="hold"/>
                                        <p:tgtEl>
                                          <p:spTgt spid="4506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9" name="Group 122"/>
          <p:cNvGrpSpPr>
            <a:grpSpLocks/>
          </p:cNvGrpSpPr>
          <p:nvPr/>
        </p:nvGrpSpPr>
        <p:grpSpPr bwMode="auto">
          <a:xfrm>
            <a:off x="266700" y="2166144"/>
            <a:ext cx="3400425" cy="1092200"/>
            <a:chOff x="276" y="3021"/>
            <a:chExt cx="2142" cy="688"/>
          </a:xfrm>
        </p:grpSpPr>
        <p:sp>
          <p:nvSpPr>
            <p:cNvPr id="101470" name="Text Box 123"/>
            <p:cNvSpPr txBox="1">
              <a:spLocks noChangeArrowheads="1"/>
            </p:cNvSpPr>
            <p:nvPr/>
          </p:nvSpPr>
          <p:spPr bwMode="auto">
            <a:xfrm>
              <a:off x="309" y="302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101471" name="Text Box 124"/>
            <p:cNvSpPr txBox="1">
              <a:spLocks noChangeArrowheads="1"/>
            </p:cNvSpPr>
            <p:nvPr/>
          </p:nvSpPr>
          <p:spPr bwMode="auto">
            <a:xfrm>
              <a:off x="751" y="3418"/>
              <a:ext cx="4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101472" name="Rectangle 125"/>
            <p:cNvSpPr>
              <a:spLocks noChangeArrowheads="1"/>
            </p:cNvSpPr>
            <p:nvPr/>
          </p:nvSpPr>
          <p:spPr bwMode="auto">
            <a:xfrm>
              <a:off x="1446" y="3418"/>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101473" name="Rectangle 126"/>
            <p:cNvSpPr>
              <a:spLocks noChangeArrowheads="1"/>
            </p:cNvSpPr>
            <p:nvPr/>
          </p:nvSpPr>
          <p:spPr bwMode="auto">
            <a:xfrm>
              <a:off x="2116" y="302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101474" name="Rectangle 127"/>
            <p:cNvSpPr>
              <a:spLocks noChangeArrowheads="1"/>
            </p:cNvSpPr>
            <p:nvPr/>
          </p:nvSpPr>
          <p:spPr bwMode="auto">
            <a:xfrm>
              <a:off x="847" y="3021"/>
              <a:ext cx="3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101475" name="Rectangle 128"/>
            <p:cNvSpPr>
              <a:spLocks noChangeArrowheads="1"/>
            </p:cNvSpPr>
            <p:nvPr/>
          </p:nvSpPr>
          <p:spPr bwMode="auto">
            <a:xfrm>
              <a:off x="1249" y="3175"/>
              <a:ext cx="1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x</a:t>
              </a:r>
            </a:p>
          </p:txBody>
        </p:sp>
        <p:sp>
          <p:nvSpPr>
            <p:cNvPr id="101476" name="Rectangle 129"/>
            <p:cNvSpPr>
              <a:spLocks noChangeArrowheads="1"/>
            </p:cNvSpPr>
            <p:nvPr/>
          </p:nvSpPr>
          <p:spPr bwMode="auto">
            <a:xfrm>
              <a:off x="291" y="3418"/>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101477" name="Rectangle 130"/>
            <p:cNvSpPr>
              <a:spLocks noChangeArrowheads="1"/>
            </p:cNvSpPr>
            <p:nvPr/>
          </p:nvSpPr>
          <p:spPr bwMode="auto">
            <a:xfrm>
              <a:off x="604" y="319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101478" name="Line 131"/>
            <p:cNvSpPr>
              <a:spLocks noChangeShapeType="1"/>
            </p:cNvSpPr>
            <p:nvPr/>
          </p:nvSpPr>
          <p:spPr bwMode="auto">
            <a:xfrm>
              <a:off x="276"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79" name="Line 132"/>
            <p:cNvSpPr>
              <a:spLocks noChangeShapeType="1"/>
            </p:cNvSpPr>
            <p:nvPr/>
          </p:nvSpPr>
          <p:spPr bwMode="auto">
            <a:xfrm>
              <a:off x="884"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80" name="Line 133"/>
            <p:cNvSpPr>
              <a:spLocks noChangeShapeType="1"/>
            </p:cNvSpPr>
            <p:nvPr/>
          </p:nvSpPr>
          <p:spPr bwMode="auto">
            <a:xfrm>
              <a:off x="1488"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81" name="Text Box 134"/>
            <p:cNvSpPr txBox="1">
              <a:spLocks noChangeArrowheads="1"/>
            </p:cNvSpPr>
            <p:nvPr/>
          </p:nvSpPr>
          <p:spPr bwMode="auto">
            <a:xfrm>
              <a:off x="1520" y="3021"/>
              <a:ext cx="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101482" name="Rectangle 135"/>
            <p:cNvSpPr>
              <a:spLocks noChangeArrowheads="1"/>
            </p:cNvSpPr>
            <p:nvPr/>
          </p:nvSpPr>
          <p:spPr bwMode="auto">
            <a:xfrm>
              <a:off x="1820" y="319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101483" name="Text Box 136"/>
            <p:cNvSpPr txBox="1">
              <a:spLocks noChangeArrowheads="1"/>
            </p:cNvSpPr>
            <p:nvPr/>
          </p:nvSpPr>
          <p:spPr bwMode="auto">
            <a:xfrm>
              <a:off x="1951" y="3418"/>
              <a:ext cx="4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101484" name="Line 137"/>
            <p:cNvSpPr>
              <a:spLocks noChangeShapeType="1"/>
            </p:cNvSpPr>
            <p:nvPr/>
          </p:nvSpPr>
          <p:spPr bwMode="auto">
            <a:xfrm>
              <a:off x="2084" y="334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1380" name="Text Box 138"/>
          <p:cNvSpPr txBox="1">
            <a:spLocks noChangeArrowheads="1"/>
          </p:cNvSpPr>
          <p:nvPr/>
        </p:nvSpPr>
        <p:spPr bwMode="auto">
          <a:xfrm>
            <a:off x="171450" y="1804754"/>
            <a:ext cx="49776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dirty="0">
                <a:latin typeface="Arial Narrow" panose="020B0606020202030204" pitchFamily="34" charset="0"/>
              </a:rPr>
              <a:t>Si on multiplie l'égalité de </a:t>
            </a:r>
            <a:r>
              <a:rPr lang="fr-FR" altLang="fr-FR" sz="2000" dirty="0" err="1">
                <a:latin typeface="Arial Narrow" panose="020B0606020202030204" pitchFamily="34" charset="0"/>
              </a:rPr>
              <a:t>Lineweaver-Burk</a:t>
            </a:r>
            <a:r>
              <a:rPr lang="fr-FR" altLang="fr-FR" sz="2000" dirty="0">
                <a:latin typeface="Arial Narrow" panose="020B0606020202030204" pitchFamily="34" charset="0"/>
              </a:rPr>
              <a:t> par [S] :</a:t>
            </a:r>
          </a:p>
        </p:txBody>
      </p:sp>
      <p:sp>
        <p:nvSpPr>
          <p:cNvPr id="101381" name="Text Box 139"/>
          <p:cNvSpPr txBox="1">
            <a:spLocks noChangeArrowheads="1"/>
          </p:cNvSpPr>
          <p:nvPr/>
        </p:nvSpPr>
        <p:spPr bwMode="auto">
          <a:xfrm>
            <a:off x="3960813" y="2463006"/>
            <a:ext cx="86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latin typeface="Arial Narrow" panose="020B0606020202030204" pitchFamily="34" charset="0"/>
              </a:rPr>
              <a:t>devient</a:t>
            </a:r>
          </a:p>
        </p:txBody>
      </p:sp>
      <p:grpSp>
        <p:nvGrpSpPr>
          <p:cNvPr id="101382" name="Group 242"/>
          <p:cNvGrpSpPr>
            <a:grpSpLocks/>
          </p:cNvGrpSpPr>
          <p:nvPr/>
        </p:nvGrpSpPr>
        <p:grpSpPr bwMode="auto">
          <a:xfrm>
            <a:off x="5386388" y="2140744"/>
            <a:ext cx="3556000" cy="1143000"/>
            <a:chOff x="3393" y="1139"/>
            <a:chExt cx="2240" cy="720"/>
          </a:xfrm>
          <a:solidFill>
            <a:schemeClr val="accent4">
              <a:lumMod val="60000"/>
              <a:lumOff val="40000"/>
            </a:schemeClr>
          </a:solidFill>
        </p:grpSpPr>
        <p:sp>
          <p:nvSpPr>
            <p:cNvPr id="101456" name="Rectangle 156"/>
            <p:cNvSpPr>
              <a:spLocks noChangeArrowheads="1"/>
            </p:cNvSpPr>
            <p:nvPr/>
          </p:nvSpPr>
          <p:spPr bwMode="auto">
            <a:xfrm>
              <a:off x="3393" y="1139"/>
              <a:ext cx="2240" cy="72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57" name="Text Box 141"/>
            <p:cNvSpPr txBox="1">
              <a:spLocks noChangeArrowheads="1"/>
            </p:cNvSpPr>
            <p:nvPr/>
          </p:nvSpPr>
          <p:spPr bwMode="auto">
            <a:xfrm>
              <a:off x="3477" y="1162"/>
              <a:ext cx="311"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101458" name="Text Box 142"/>
            <p:cNvSpPr txBox="1">
              <a:spLocks noChangeArrowheads="1"/>
            </p:cNvSpPr>
            <p:nvPr/>
          </p:nvSpPr>
          <p:spPr bwMode="auto">
            <a:xfrm>
              <a:off x="3935" y="1559"/>
              <a:ext cx="467"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101459" name="Rectangle 143"/>
            <p:cNvSpPr>
              <a:spLocks noChangeArrowheads="1"/>
            </p:cNvSpPr>
            <p:nvPr/>
          </p:nvSpPr>
          <p:spPr bwMode="auto">
            <a:xfrm>
              <a:off x="5217" y="1321"/>
              <a:ext cx="311"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101460" name="Rectangle 144"/>
            <p:cNvSpPr>
              <a:spLocks noChangeArrowheads="1"/>
            </p:cNvSpPr>
            <p:nvPr/>
          </p:nvSpPr>
          <p:spPr bwMode="auto">
            <a:xfrm>
              <a:off x="4734" y="1162"/>
              <a:ext cx="205"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1</a:t>
              </a:r>
            </a:p>
          </p:txBody>
        </p:sp>
        <p:sp>
          <p:nvSpPr>
            <p:cNvPr id="101461" name="Rectangle 145"/>
            <p:cNvSpPr>
              <a:spLocks noChangeArrowheads="1"/>
            </p:cNvSpPr>
            <p:nvPr/>
          </p:nvSpPr>
          <p:spPr bwMode="auto">
            <a:xfrm>
              <a:off x="4031" y="1162"/>
              <a:ext cx="310"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101462" name="Rectangle 146"/>
            <p:cNvSpPr>
              <a:spLocks noChangeArrowheads="1"/>
            </p:cNvSpPr>
            <p:nvPr/>
          </p:nvSpPr>
          <p:spPr bwMode="auto">
            <a:xfrm>
              <a:off x="5048" y="1325"/>
              <a:ext cx="196"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x</a:t>
              </a:r>
            </a:p>
          </p:txBody>
        </p:sp>
        <p:sp>
          <p:nvSpPr>
            <p:cNvPr id="101463" name="Rectangle 147"/>
            <p:cNvSpPr>
              <a:spLocks noChangeArrowheads="1"/>
            </p:cNvSpPr>
            <p:nvPr/>
          </p:nvSpPr>
          <p:spPr bwMode="auto">
            <a:xfrm>
              <a:off x="3533" y="1559"/>
              <a:ext cx="219"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i</a:t>
              </a:r>
            </a:p>
          </p:txBody>
        </p:sp>
        <p:sp>
          <p:nvSpPr>
            <p:cNvPr id="101464" name="Rectangle 148"/>
            <p:cNvSpPr>
              <a:spLocks noChangeArrowheads="1"/>
            </p:cNvSpPr>
            <p:nvPr/>
          </p:nvSpPr>
          <p:spPr bwMode="auto">
            <a:xfrm>
              <a:off x="3788" y="1340"/>
              <a:ext cx="209"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101465" name="Line 149"/>
            <p:cNvSpPr>
              <a:spLocks noChangeShapeType="1"/>
            </p:cNvSpPr>
            <p:nvPr/>
          </p:nvSpPr>
          <p:spPr bwMode="auto">
            <a:xfrm>
              <a:off x="3518" y="1485"/>
              <a:ext cx="288" cy="0"/>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66" name="Line 150"/>
            <p:cNvSpPr>
              <a:spLocks noChangeShapeType="1"/>
            </p:cNvSpPr>
            <p:nvPr/>
          </p:nvSpPr>
          <p:spPr bwMode="auto">
            <a:xfrm>
              <a:off x="4068" y="1485"/>
              <a:ext cx="288" cy="0"/>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67" name="Rectangle 153"/>
            <p:cNvSpPr>
              <a:spLocks noChangeArrowheads="1"/>
            </p:cNvSpPr>
            <p:nvPr/>
          </p:nvSpPr>
          <p:spPr bwMode="auto">
            <a:xfrm>
              <a:off x="4438" y="1340"/>
              <a:ext cx="209"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101468" name="Text Box 154"/>
            <p:cNvSpPr txBox="1">
              <a:spLocks noChangeArrowheads="1"/>
            </p:cNvSpPr>
            <p:nvPr/>
          </p:nvSpPr>
          <p:spPr bwMode="auto">
            <a:xfrm>
              <a:off x="4569" y="1559"/>
              <a:ext cx="467"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a:t>
              </a:r>
            </a:p>
          </p:txBody>
        </p:sp>
        <p:sp>
          <p:nvSpPr>
            <p:cNvPr id="101469" name="Line 155"/>
            <p:cNvSpPr>
              <a:spLocks noChangeShapeType="1"/>
            </p:cNvSpPr>
            <p:nvPr/>
          </p:nvSpPr>
          <p:spPr bwMode="auto">
            <a:xfrm>
              <a:off x="4702" y="1485"/>
              <a:ext cx="288" cy="0"/>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3433" name="Group 243"/>
          <p:cNvGrpSpPr>
            <a:grpSpLocks/>
          </p:cNvGrpSpPr>
          <p:nvPr/>
        </p:nvGrpSpPr>
        <p:grpSpPr bwMode="auto">
          <a:xfrm>
            <a:off x="338138" y="3658394"/>
            <a:ext cx="8564563" cy="3108325"/>
            <a:chOff x="213" y="2095"/>
            <a:chExt cx="5395" cy="1958"/>
          </a:xfrm>
        </p:grpSpPr>
        <p:grpSp>
          <p:nvGrpSpPr>
            <p:cNvPr id="101392" name="Group 229"/>
            <p:cNvGrpSpPr>
              <a:grpSpLocks/>
            </p:cNvGrpSpPr>
            <p:nvPr/>
          </p:nvGrpSpPr>
          <p:grpSpPr bwMode="auto">
            <a:xfrm>
              <a:off x="3740" y="2733"/>
              <a:ext cx="91" cy="128"/>
              <a:chOff x="1822" y="4040"/>
              <a:chExt cx="91" cy="128"/>
            </a:xfrm>
          </p:grpSpPr>
          <p:sp>
            <p:nvSpPr>
              <p:cNvPr id="101453" name="Line 230"/>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54" name="Line 231"/>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55" name="Line 232"/>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1393" name="Group 233"/>
            <p:cNvGrpSpPr>
              <a:grpSpLocks/>
            </p:cNvGrpSpPr>
            <p:nvPr/>
          </p:nvGrpSpPr>
          <p:grpSpPr bwMode="auto">
            <a:xfrm>
              <a:off x="4611" y="2303"/>
              <a:ext cx="91" cy="128"/>
              <a:chOff x="1822" y="4040"/>
              <a:chExt cx="91" cy="128"/>
            </a:xfrm>
          </p:grpSpPr>
          <p:sp>
            <p:nvSpPr>
              <p:cNvPr id="101450" name="Line 234"/>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51" name="Line 235"/>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52" name="Line 236"/>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1394" name="Group 237"/>
            <p:cNvGrpSpPr>
              <a:grpSpLocks/>
            </p:cNvGrpSpPr>
            <p:nvPr/>
          </p:nvGrpSpPr>
          <p:grpSpPr bwMode="auto">
            <a:xfrm>
              <a:off x="3384" y="2911"/>
              <a:ext cx="91" cy="128"/>
              <a:chOff x="1822" y="4040"/>
              <a:chExt cx="91" cy="128"/>
            </a:xfrm>
          </p:grpSpPr>
          <p:sp>
            <p:nvSpPr>
              <p:cNvPr id="101447" name="Line 238"/>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8" name="Line 239"/>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9" name="Line 240"/>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1395" name="Group 165"/>
            <p:cNvGrpSpPr>
              <a:grpSpLocks/>
            </p:cNvGrpSpPr>
            <p:nvPr/>
          </p:nvGrpSpPr>
          <p:grpSpPr bwMode="auto">
            <a:xfrm>
              <a:off x="2956" y="3133"/>
              <a:ext cx="91" cy="128"/>
              <a:chOff x="1822" y="4040"/>
              <a:chExt cx="91" cy="128"/>
            </a:xfrm>
          </p:grpSpPr>
          <p:sp>
            <p:nvSpPr>
              <p:cNvPr id="101444" name="Line 166"/>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5" name="Line 167"/>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6" name="Line 168"/>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1396" name="Group 169"/>
            <p:cNvGrpSpPr>
              <a:grpSpLocks/>
            </p:cNvGrpSpPr>
            <p:nvPr/>
          </p:nvGrpSpPr>
          <p:grpSpPr bwMode="auto">
            <a:xfrm>
              <a:off x="3073" y="3069"/>
              <a:ext cx="91" cy="128"/>
              <a:chOff x="1822" y="4040"/>
              <a:chExt cx="91" cy="128"/>
            </a:xfrm>
          </p:grpSpPr>
          <p:sp>
            <p:nvSpPr>
              <p:cNvPr id="101441" name="Line 170"/>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2" name="Line 171"/>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3" name="Line 172"/>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grpSp>
          <p:nvGrpSpPr>
            <p:cNvPr id="101397" name="Group 173"/>
            <p:cNvGrpSpPr>
              <a:grpSpLocks/>
            </p:cNvGrpSpPr>
            <p:nvPr/>
          </p:nvGrpSpPr>
          <p:grpSpPr bwMode="auto">
            <a:xfrm>
              <a:off x="2787" y="3215"/>
              <a:ext cx="91" cy="128"/>
              <a:chOff x="1822" y="4040"/>
              <a:chExt cx="91" cy="128"/>
            </a:xfrm>
          </p:grpSpPr>
          <p:sp>
            <p:nvSpPr>
              <p:cNvPr id="101438" name="Line 174"/>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39" name="Line 175"/>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40" name="Line 176"/>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1398" name="Line 178"/>
            <p:cNvSpPr>
              <a:spLocks noChangeShapeType="1"/>
            </p:cNvSpPr>
            <p:nvPr/>
          </p:nvSpPr>
          <p:spPr bwMode="auto">
            <a:xfrm>
              <a:off x="956" y="3944"/>
              <a:ext cx="3916"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399" name="Line 179"/>
            <p:cNvSpPr>
              <a:spLocks noChangeShapeType="1"/>
            </p:cNvSpPr>
            <p:nvPr/>
          </p:nvSpPr>
          <p:spPr bwMode="auto">
            <a:xfrm flipV="1">
              <a:off x="2492" y="2120"/>
              <a:ext cx="0" cy="1824"/>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00" name="Text Box 180"/>
            <p:cNvSpPr txBox="1">
              <a:spLocks noChangeArrowheads="1"/>
            </p:cNvSpPr>
            <p:nvPr/>
          </p:nvSpPr>
          <p:spPr bwMode="auto">
            <a:xfrm>
              <a:off x="2153" y="2095"/>
              <a:ext cx="2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[S]</a:t>
              </a:r>
            </a:p>
          </p:txBody>
        </p:sp>
        <p:sp>
          <p:nvSpPr>
            <p:cNvPr id="101401" name="Rectangle 181"/>
            <p:cNvSpPr>
              <a:spLocks noChangeArrowheads="1"/>
            </p:cNvSpPr>
            <p:nvPr/>
          </p:nvSpPr>
          <p:spPr bwMode="auto">
            <a:xfrm>
              <a:off x="4879" y="3820"/>
              <a:ext cx="2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[S]</a:t>
              </a:r>
            </a:p>
          </p:txBody>
        </p:sp>
        <p:sp>
          <p:nvSpPr>
            <p:cNvPr id="101402" name="Rectangle 182"/>
            <p:cNvSpPr>
              <a:spLocks noChangeArrowheads="1"/>
            </p:cNvSpPr>
            <p:nvPr/>
          </p:nvSpPr>
          <p:spPr bwMode="auto">
            <a:xfrm>
              <a:off x="2193" y="2348"/>
              <a:ext cx="1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v</a:t>
              </a:r>
              <a:r>
                <a:rPr lang="fr-FR" altLang="fr-FR" sz="1800" baseline="-25000">
                  <a:latin typeface="Arial Narrow" panose="020B0606020202030204" pitchFamily="34" charset="0"/>
                </a:rPr>
                <a:t>i</a:t>
              </a:r>
            </a:p>
          </p:txBody>
        </p:sp>
        <p:sp>
          <p:nvSpPr>
            <p:cNvPr id="101403" name="Line 183"/>
            <p:cNvSpPr>
              <a:spLocks noChangeShapeType="1"/>
            </p:cNvSpPr>
            <p:nvPr/>
          </p:nvSpPr>
          <p:spPr bwMode="auto">
            <a:xfrm>
              <a:off x="2240" y="2338"/>
              <a:ext cx="13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04" name="Line 186"/>
            <p:cNvSpPr>
              <a:spLocks noChangeShapeType="1"/>
            </p:cNvSpPr>
            <p:nvPr/>
          </p:nvSpPr>
          <p:spPr bwMode="auto">
            <a:xfrm flipH="1">
              <a:off x="2564" y="2360"/>
              <a:ext cx="2100" cy="1056"/>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05" name="Oval 187"/>
            <p:cNvSpPr>
              <a:spLocks noChangeAspect="1" noChangeArrowheads="1"/>
            </p:cNvSpPr>
            <p:nvPr/>
          </p:nvSpPr>
          <p:spPr bwMode="auto">
            <a:xfrm>
              <a:off x="2972" y="3164"/>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06" name="Oval 188"/>
            <p:cNvSpPr>
              <a:spLocks noChangeAspect="1" noChangeArrowheads="1"/>
            </p:cNvSpPr>
            <p:nvPr/>
          </p:nvSpPr>
          <p:spPr bwMode="auto">
            <a:xfrm>
              <a:off x="3394" y="2946"/>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07" name="Oval 189"/>
            <p:cNvSpPr>
              <a:spLocks noChangeAspect="1" noChangeArrowheads="1"/>
            </p:cNvSpPr>
            <p:nvPr/>
          </p:nvSpPr>
          <p:spPr bwMode="auto">
            <a:xfrm>
              <a:off x="4622" y="2336"/>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08" name="Rectangle 190"/>
            <p:cNvSpPr>
              <a:spLocks noChangeArrowheads="1"/>
            </p:cNvSpPr>
            <p:nvPr/>
          </p:nvSpPr>
          <p:spPr bwMode="auto">
            <a:xfrm>
              <a:off x="1815" y="2803"/>
              <a:ext cx="2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solidFill>
                    <a:srgbClr val="FF9900"/>
                  </a:solidFill>
                  <a:latin typeface="Arial Narrow" panose="020B0606020202030204" pitchFamily="34" charset="0"/>
                </a:rPr>
                <a:t>K</a:t>
              </a:r>
              <a:r>
                <a:rPr lang="fr-FR" altLang="fr-FR" sz="1800" baseline="-25000">
                  <a:solidFill>
                    <a:srgbClr val="FF9900"/>
                  </a:solidFill>
                  <a:latin typeface="Arial Narrow" panose="020B0606020202030204" pitchFamily="34" charset="0"/>
                </a:rPr>
                <a:t>M</a:t>
              </a:r>
            </a:p>
          </p:txBody>
        </p:sp>
        <p:sp>
          <p:nvSpPr>
            <p:cNvPr id="101409" name="Text Box 191"/>
            <p:cNvSpPr txBox="1">
              <a:spLocks noChangeArrowheads="1"/>
            </p:cNvSpPr>
            <p:nvPr/>
          </p:nvSpPr>
          <p:spPr bwMode="auto">
            <a:xfrm>
              <a:off x="1743" y="3056"/>
              <a:ext cx="3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solidFill>
                    <a:srgbClr val="FF9900"/>
                  </a:solidFill>
                  <a:latin typeface="Arial Narrow" panose="020B0606020202030204" pitchFamily="34" charset="0"/>
                </a:rPr>
                <a:t>V</a:t>
              </a:r>
              <a:r>
                <a:rPr lang="fr-FR" altLang="fr-FR" sz="1800" baseline="-25000">
                  <a:solidFill>
                    <a:srgbClr val="FF9900"/>
                  </a:solidFill>
                  <a:latin typeface="Arial Narrow" panose="020B0606020202030204" pitchFamily="34" charset="0"/>
                </a:rPr>
                <a:t>max</a:t>
              </a:r>
              <a:r>
                <a:rPr lang="fr-FR" altLang="fr-FR" sz="1800">
                  <a:solidFill>
                    <a:srgbClr val="FF9900"/>
                  </a:solidFill>
                  <a:latin typeface="Arial Narrow" panose="020B0606020202030204" pitchFamily="34" charset="0"/>
                </a:rPr>
                <a:t> </a:t>
              </a:r>
            </a:p>
          </p:txBody>
        </p:sp>
        <p:sp>
          <p:nvSpPr>
            <p:cNvPr id="101410" name="Line 192"/>
            <p:cNvSpPr>
              <a:spLocks noChangeShapeType="1"/>
            </p:cNvSpPr>
            <p:nvPr/>
          </p:nvSpPr>
          <p:spPr bwMode="auto">
            <a:xfrm>
              <a:off x="1821" y="3046"/>
              <a:ext cx="288"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11" name="Line 193"/>
            <p:cNvSpPr>
              <a:spLocks noChangeShapeType="1"/>
            </p:cNvSpPr>
            <p:nvPr/>
          </p:nvSpPr>
          <p:spPr bwMode="auto">
            <a:xfrm>
              <a:off x="2252" y="3200"/>
              <a:ext cx="240" cy="24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12" name="Rectangle 196"/>
            <p:cNvSpPr>
              <a:spLocks noChangeArrowheads="1"/>
            </p:cNvSpPr>
            <p:nvPr/>
          </p:nvSpPr>
          <p:spPr bwMode="auto">
            <a:xfrm>
              <a:off x="957" y="3452"/>
              <a:ext cx="3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solidFill>
                    <a:srgbClr val="FF9900"/>
                  </a:solidFill>
                  <a:latin typeface="Arial Narrow" panose="020B0606020202030204" pitchFamily="34" charset="0"/>
                </a:rPr>
                <a:t>- K</a:t>
              </a:r>
              <a:r>
                <a:rPr lang="fr-FR" altLang="fr-FR" sz="2000" baseline="-25000">
                  <a:solidFill>
                    <a:srgbClr val="FF9900"/>
                  </a:solidFill>
                  <a:latin typeface="Arial Narrow" panose="020B0606020202030204" pitchFamily="34" charset="0"/>
                </a:rPr>
                <a:t>M</a:t>
              </a:r>
              <a:endParaRPr lang="fr-FR" altLang="fr-FR" sz="4000" baseline="-25000">
                <a:solidFill>
                  <a:srgbClr val="FF9900"/>
                </a:solidFill>
                <a:latin typeface="Arial Narrow" panose="020B0606020202030204" pitchFamily="34" charset="0"/>
              </a:endParaRPr>
            </a:p>
          </p:txBody>
        </p:sp>
        <p:sp>
          <p:nvSpPr>
            <p:cNvPr id="101413" name="Line 199"/>
            <p:cNvSpPr>
              <a:spLocks noChangeShapeType="1"/>
            </p:cNvSpPr>
            <p:nvPr/>
          </p:nvSpPr>
          <p:spPr bwMode="auto">
            <a:xfrm>
              <a:off x="1288" y="3676"/>
              <a:ext cx="240" cy="240"/>
            </a:xfrm>
            <a:prstGeom prst="line">
              <a:avLst/>
            </a:prstGeom>
            <a:noFill/>
            <a:ln w="2857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14" name="Text Box 200"/>
            <p:cNvSpPr txBox="1">
              <a:spLocks noChangeArrowheads="1"/>
            </p:cNvSpPr>
            <p:nvPr/>
          </p:nvSpPr>
          <p:spPr bwMode="auto">
            <a:xfrm>
              <a:off x="5193" y="2740"/>
              <a:ext cx="3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dirty="0" err="1">
                  <a:solidFill>
                    <a:srgbClr val="FF9900"/>
                  </a:solidFill>
                  <a:latin typeface="Arial Narrow" panose="020B0606020202030204" pitchFamily="34" charset="0"/>
                </a:rPr>
                <a:t>V</a:t>
              </a:r>
              <a:r>
                <a:rPr lang="fr-FR" altLang="fr-FR" sz="2000" baseline="-25000" dirty="0" err="1">
                  <a:solidFill>
                    <a:srgbClr val="FF9900"/>
                  </a:solidFill>
                  <a:latin typeface="Arial Narrow" panose="020B0606020202030204" pitchFamily="34" charset="0"/>
                </a:rPr>
                <a:t>max</a:t>
              </a:r>
              <a:r>
                <a:rPr lang="fr-FR" altLang="fr-FR" sz="2000" baseline="-25000" dirty="0">
                  <a:solidFill>
                    <a:srgbClr val="FF9900"/>
                  </a:solidFill>
                  <a:latin typeface="Arial Narrow" panose="020B0606020202030204" pitchFamily="34" charset="0"/>
                </a:rPr>
                <a:t> </a:t>
              </a:r>
            </a:p>
          </p:txBody>
        </p:sp>
        <p:sp>
          <p:nvSpPr>
            <p:cNvPr id="101415" name="Rectangle 201"/>
            <p:cNvSpPr>
              <a:spLocks noChangeArrowheads="1"/>
            </p:cNvSpPr>
            <p:nvPr/>
          </p:nvSpPr>
          <p:spPr bwMode="auto">
            <a:xfrm>
              <a:off x="5252" y="2487"/>
              <a:ext cx="1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000">
                  <a:solidFill>
                    <a:srgbClr val="FF9900"/>
                  </a:solidFill>
                  <a:latin typeface="Arial Narrow" panose="020B0606020202030204" pitchFamily="34" charset="0"/>
                </a:rPr>
                <a:t>1</a:t>
              </a:r>
              <a:endParaRPr lang="fr-FR" altLang="fr-FR" sz="4000" baseline="-25000">
                <a:solidFill>
                  <a:srgbClr val="FF9900"/>
                </a:solidFill>
                <a:latin typeface="Arial Narrow" panose="020B0606020202030204" pitchFamily="34" charset="0"/>
              </a:endParaRPr>
            </a:p>
          </p:txBody>
        </p:sp>
        <p:sp>
          <p:nvSpPr>
            <p:cNvPr id="101416" name="Line 202"/>
            <p:cNvSpPr>
              <a:spLocks noChangeShapeType="1"/>
            </p:cNvSpPr>
            <p:nvPr/>
          </p:nvSpPr>
          <p:spPr bwMode="auto">
            <a:xfrm>
              <a:off x="5211" y="2740"/>
              <a:ext cx="288"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17" name="Text Box 203"/>
            <p:cNvSpPr txBox="1">
              <a:spLocks noChangeArrowheads="1"/>
            </p:cNvSpPr>
            <p:nvPr/>
          </p:nvSpPr>
          <p:spPr bwMode="auto">
            <a:xfrm>
              <a:off x="4402" y="2589"/>
              <a:ext cx="6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solidFill>
                    <a:srgbClr val="FF9900"/>
                  </a:solidFill>
                  <a:latin typeface="Arial Narrow" panose="020B0606020202030204" pitchFamily="34" charset="0"/>
                </a:rPr>
                <a:t>pente =</a:t>
              </a:r>
            </a:p>
          </p:txBody>
        </p:sp>
        <p:sp>
          <p:nvSpPr>
            <p:cNvPr id="101418" name="Line 204"/>
            <p:cNvSpPr>
              <a:spLocks noChangeShapeType="1"/>
            </p:cNvSpPr>
            <p:nvPr/>
          </p:nvSpPr>
          <p:spPr bwMode="auto">
            <a:xfrm>
              <a:off x="3644" y="2871"/>
              <a:ext cx="708"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19" name="Arc 205"/>
            <p:cNvSpPr>
              <a:spLocks/>
            </p:cNvSpPr>
            <p:nvPr/>
          </p:nvSpPr>
          <p:spPr bwMode="auto">
            <a:xfrm>
              <a:off x="4059" y="2679"/>
              <a:ext cx="111"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Arial Narrow" panose="020B0606020202030204" pitchFamily="34" charset="0"/>
              </a:endParaRPr>
            </a:p>
          </p:txBody>
        </p:sp>
        <p:grpSp>
          <p:nvGrpSpPr>
            <p:cNvPr id="101420" name="Group 206"/>
            <p:cNvGrpSpPr>
              <a:grpSpLocks/>
            </p:cNvGrpSpPr>
            <p:nvPr/>
          </p:nvGrpSpPr>
          <p:grpSpPr bwMode="auto">
            <a:xfrm>
              <a:off x="4910" y="2992"/>
              <a:ext cx="698" cy="296"/>
              <a:chOff x="4774" y="1792"/>
              <a:chExt cx="698" cy="296"/>
            </a:xfrm>
          </p:grpSpPr>
          <p:sp>
            <p:nvSpPr>
              <p:cNvPr id="101436" name="Rectangle 207"/>
              <p:cNvSpPr>
                <a:spLocks noChangeArrowheads="1"/>
              </p:cNvSpPr>
              <p:nvPr/>
            </p:nvSpPr>
            <p:spPr bwMode="auto">
              <a:xfrm>
                <a:off x="4800" y="1792"/>
                <a:ext cx="672" cy="29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37" name="Text Box 208"/>
              <p:cNvSpPr txBox="1">
                <a:spLocks noChangeArrowheads="1"/>
              </p:cNvSpPr>
              <p:nvPr/>
            </p:nvSpPr>
            <p:spPr bwMode="auto">
              <a:xfrm>
                <a:off x="4774" y="1839"/>
                <a:ext cx="6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solidFill>
                      <a:srgbClr val="FF9900"/>
                    </a:solidFill>
                    <a:latin typeface="Arial Narrow" panose="020B0606020202030204" pitchFamily="34" charset="0"/>
                  </a:rPr>
                  <a:t>1/k</a:t>
                </a:r>
                <a:r>
                  <a:rPr lang="fr-FR" altLang="fr-FR" sz="1800" baseline="-25000">
                    <a:solidFill>
                      <a:srgbClr val="FF9900"/>
                    </a:solidFill>
                    <a:latin typeface="Arial Narrow" panose="020B0606020202030204" pitchFamily="34" charset="0"/>
                  </a:rPr>
                  <a:t>cat</a:t>
                </a:r>
                <a:r>
                  <a:rPr lang="fr-FR" altLang="fr-FR" sz="1800">
                    <a:solidFill>
                      <a:srgbClr val="FF9900"/>
                    </a:solidFill>
                    <a:latin typeface="Arial Narrow" panose="020B0606020202030204" pitchFamily="34" charset="0"/>
                  </a:rPr>
                  <a:t> [E]</a:t>
                </a:r>
                <a:r>
                  <a:rPr lang="fr-FR" altLang="fr-FR" sz="1800" baseline="-25000">
                    <a:solidFill>
                      <a:srgbClr val="FF9900"/>
                    </a:solidFill>
                    <a:latin typeface="Arial Narrow" panose="020B0606020202030204" pitchFamily="34" charset="0"/>
                  </a:rPr>
                  <a:t>T</a:t>
                </a:r>
              </a:p>
            </p:txBody>
          </p:sp>
        </p:grpSp>
        <p:grpSp>
          <p:nvGrpSpPr>
            <p:cNvPr id="101421" name="Group 228"/>
            <p:cNvGrpSpPr>
              <a:grpSpLocks/>
            </p:cNvGrpSpPr>
            <p:nvPr/>
          </p:nvGrpSpPr>
          <p:grpSpPr bwMode="auto">
            <a:xfrm>
              <a:off x="213" y="3640"/>
              <a:ext cx="681" cy="296"/>
              <a:chOff x="771" y="3959"/>
              <a:chExt cx="681" cy="296"/>
            </a:xfrm>
          </p:grpSpPr>
          <p:sp>
            <p:nvSpPr>
              <p:cNvPr id="101434" name="Rectangle 177"/>
              <p:cNvSpPr>
                <a:spLocks noChangeArrowheads="1"/>
              </p:cNvSpPr>
              <p:nvPr/>
            </p:nvSpPr>
            <p:spPr bwMode="auto">
              <a:xfrm>
                <a:off x="780" y="3959"/>
                <a:ext cx="672" cy="29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35" name="Text Box 209"/>
              <p:cNvSpPr txBox="1">
                <a:spLocks noChangeArrowheads="1"/>
              </p:cNvSpPr>
              <p:nvPr/>
            </p:nvSpPr>
            <p:spPr bwMode="auto">
              <a:xfrm>
                <a:off x="771" y="3991"/>
                <a:ext cx="5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solidFill>
                      <a:srgbClr val="FF9900"/>
                    </a:solidFill>
                    <a:latin typeface="Arial Narrow" panose="020B0606020202030204" pitchFamily="34" charset="0"/>
                  </a:rPr>
                  <a:t>- k</a:t>
                </a:r>
                <a:r>
                  <a:rPr lang="fr-FR" altLang="fr-FR" sz="1800" baseline="-25000">
                    <a:solidFill>
                      <a:srgbClr val="FF9900"/>
                    </a:solidFill>
                    <a:latin typeface="Arial Narrow" panose="020B0606020202030204" pitchFamily="34" charset="0"/>
                  </a:rPr>
                  <a:t>cat</a:t>
                </a:r>
                <a:r>
                  <a:rPr lang="fr-FR" altLang="fr-FR" sz="1800">
                    <a:solidFill>
                      <a:srgbClr val="FF9900"/>
                    </a:solidFill>
                    <a:latin typeface="Arial Narrow" panose="020B0606020202030204" pitchFamily="34" charset="0"/>
                  </a:rPr>
                  <a:t> / k</a:t>
                </a:r>
                <a:r>
                  <a:rPr lang="fr-FR" altLang="fr-FR" sz="1800" baseline="-25000">
                    <a:solidFill>
                      <a:srgbClr val="FF9900"/>
                    </a:solidFill>
                    <a:latin typeface="Arial Narrow" panose="020B0606020202030204" pitchFamily="34" charset="0"/>
                  </a:rPr>
                  <a:t>A</a:t>
                </a:r>
              </a:p>
            </p:txBody>
          </p:sp>
        </p:grpSp>
        <p:grpSp>
          <p:nvGrpSpPr>
            <p:cNvPr id="101422" name="Group 210"/>
            <p:cNvGrpSpPr>
              <a:grpSpLocks/>
            </p:cNvGrpSpPr>
            <p:nvPr/>
          </p:nvGrpSpPr>
          <p:grpSpPr bwMode="auto">
            <a:xfrm>
              <a:off x="1252" y="2520"/>
              <a:ext cx="904" cy="296"/>
              <a:chOff x="435" y="1176"/>
              <a:chExt cx="904" cy="296"/>
            </a:xfrm>
          </p:grpSpPr>
          <p:sp>
            <p:nvSpPr>
              <p:cNvPr id="101432" name="Rectangle 211"/>
              <p:cNvSpPr>
                <a:spLocks noChangeArrowheads="1"/>
              </p:cNvSpPr>
              <p:nvPr/>
            </p:nvSpPr>
            <p:spPr bwMode="auto">
              <a:xfrm>
                <a:off x="443" y="1176"/>
                <a:ext cx="896" cy="29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33" name="Text Box 212"/>
              <p:cNvSpPr txBox="1">
                <a:spLocks noChangeArrowheads="1"/>
              </p:cNvSpPr>
              <p:nvPr/>
            </p:nvSpPr>
            <p:spPr bwMode="auto">
              <a:xfrm>
                <a:off x="435" y="1199"/>
                <a:ext cx="6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solidFill>
                      <a:srgbClr val="FF9900"/>
                    </a:solidFill>
                    <a:latin typeface="Arial Narrow" panose="020B0606020202030204" pitchFamily="34" charset="0"/>
                  </a:rPr>
                  <a:t>1 / k</a:t>
                </a:r>
                <a:r>
                  <a:rPr lang="fr-FR" altLang="fr-FR" sz="1800" baseline="-25000">
                    <a:solidFill>
                      <a:srgbClr val="FF9900"/>
                    </a:solidFill>
                    <a:latin typeface="Arial Narrow" panose="020B0606020202030204" pitchFamily="34" charset="0"/>
                  </a:rPr>
                  <a:t>A</a:t>
                </a:r>
                <a:r>
                  <a:rPr lang="fr-FR" altLang="fr-FR" sz="1800">
                    <a:solidFill>
                      <a:srgbClr val="FF9900"/>
                    </a:solidFill>
                    <a:latin typeface="Arial Narrow" panose="020B0606020202030204" pitchFamily="34" charset="0"/>
                  </a:rPr>
                  <a:t> [E]</a:t>
                </a:r>
                <a:r>
                  <a:rPr lang="fr-FR" altLang="fr-FR" sz="1800" baseline="-25000">
                    <a:solidFill>
                      <a:srgbClr val="FF9900"/>
                    </a:solidFill>
                    <a:latin typeface="Arial Narrow" panose="020B0606020202030204" pitchFamily="34" charset="0"/>
                  </a:rPr>
                  <a:t>T</a:t>
                </a:r>
              </a:p>
            </p:txBody>
          </p:sp>
        </p:grpSp>
        <p:sp>
          <p:nvSpPr>
            <p:cNvPr id="101423" name="Oval 213"/>
            <p:cNvSpPr>
              <a:spLocks noChangeAspect="1" noChangeArrowheads="1"/>
            </p:cNvSpPr>
            <p:nvPr/>
          </p:nvSpPr>
          <p:spPr bwMode="auto">
            <a:xfrm>
              <a:off x="2801" y="3247"/>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24" name="Oval 214"/>
            <p:cNvSpPr>
              <a:spLocks noChangeAspect="1" noChangeArrowheads="1"/>
            </p:cNvSpPr>
            <p:nvPr/>
          </p:nvSpPr>
          <p:spPr bwMode="auto">
            <a:xfrm>
              <a:off x="3085" y="3104"/>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25" name="Oval 219"/>
            <p:cNvSpPr>
              <a:spLocks noChangeAspect="1" noChangeArrowheads="1"/>
            </p:cNvSpPr>
            <p:nvPr/>
          </p:nvSpPr>
          <p:spPr bwMode="auto">
            <a:xfrm>
              <a:off x="3752" y="2768"/>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1426" name="Line 220"/>
            <p:cNvSpPr>
              <a:spLocks noChangeShapeType="1"/>
            </p:cNvSpPr>
            <p:nvPr/>
          </p:nvSpPr>
          <p:spPr bwMode="auto">
            <a:xfrm flipH="1">
              <a:off x="1556" y="3365"/>
              <a:ext cx="1128" cy="567"/>
            </a:xfrm>
            <a:prstGeom prst="line">
              <a:avLst/>
            </a:prstGeom>
            <a:noFill/>
            <a:ln w="38100"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nvGrpSpPr>
            <p:cNvPr id="101427" name="Group 221"/>
            <p:cNvGrpSpPr>
              <a:grpSpLocks/>
            </p:cNvGrpSpPr>
            <p:nvPr/>
          </p:nvGrpSpPr>
          <p:grpSpPr bwMode="auto">
            <a:xfrm>
              <a:off x="2600" y="3311"/>
              <a:ext cx="91" cy="128"/>
              <a:chOff x="1822" y="4040"/>
              <a:chExt cx="91" cy="128"/>
            </a:xfrm>
          </p:grpSpPr>
          <p:sp>
            <p:nvSpPr>
              <p:cNvPr id="101429" name="Line 222"/>
              <p:cNvSpPr>
                <a:spLocks noChangeShapeType="1"/>
              </p:cNvSpPr>
              <p:nvPr/>
            </p:nvSpPr>
            <p:spPr bwMode="auto">
              <a:xfrm>
                <a:off x="1868" y="4040"/>
                <a:ext cx="0" cy="12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30" name="Line 223"/>
              <p:cNvSpPr>
                <a:spLocks noChangeShapeType="1"/>
              </p:cNvSpPr>
              <p:nvPr/>
            </p:nvSpPr>
            <p:spPr bwMode="auto">
              <a:xfrm>
                <a:off x="1822" y="4168"/>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1431" name="Line 224"/>
              <p:cNvSpPr>
                <a:spLocks noChangeShapeType="1"/>
              </p:cNvSpPr>
              <p:nvPr/>
            </p:nvSpPr>
            <p:spPr bwMode="auto">
              <a:xfrm>
                <a:off x="1822" y="4040"/>
                <a:ext cx="9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grpSp>
        <p:sp>
          <p:nvSpPr>
            <p:cNvPr id="101428" name="Oval 225"/>
            <p:cNvSpPr>
              <a:spLocks noChangeAspect="1" noChangeArrowheads="1"/>
            </p:cNvSpPr>
            <p:nvPr/>
          </p:nvSpPr>
          <p:spPr bwMode="auto">
            <a:xfrm>
              <a:off x="2612" y="3344"/>
              <a:ext cx="68" cy="68"/>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grpSp>
      <p:sp>
        <p:nvSpPr>
          <p:cNvPr id="103434" name="Text Box 241"/>
          <p:cNvSpPr txBox="1">
            <a:spLocks noChangeArrowheads="1"/>
          </p:cNvSpPr>
          <p:nvPr/>
        </p:nvSpPr>
        <p:spPr bwMode="auto">
          <a:xfrm>
            <a:off x="0" y="3623469"/>
            <a:ext cx="23678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i="1">
                <a:latin typeface="Arial Narrow" panose="020B0606020202030204" pitchFamily="34" charset="0"/>
              </a:rPr>
              <a:t>Graphique de Hanes ou de Woolf</a:t>
            </a:r>
          </a:p>
        </p:txBody>
      </p:sp>
      <p:sp>
        <p:nvSpPr>
          <p:cNvPr id="112" name="Text Box 39"/>
          <p:cNvSpPr txBox="1">
            <a:spLocks noChangeArrowheads="1"/>
          </p:cNvSpPr>
          <p:nvPr/>
        </p:nvSpPr>
        <p:spPr bwMode="auto">
          <a:xfrm>
            <a:off x="179512" y="1340768"/>
            <a:ext cx="9444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i="1" dirty="0" err="1" smtClean="0">
                <a:solidFill>
                  <a:srgbClr val="FF0000"/>
                </a:solidFill>
                <a:latin typeface="Arial Narrow" panose="020B0606020202030204" pitchFamily="34" charset="0"/>
              </a:rPr>
              <a:t>Hanes</a:t>
            </a:r>
            <a:endParaRPr lang="fr-FR" altLang="fr-FR" sz="2400" b="1" i="1" dirty="0">
              <a:solidFill>
                <a:srgbClr val="FF0000"/>
              </a:solidFill>
              <a:latin typeface="Arial Narrow" panose="020B0606020202030204" pitchFamily="34" charset="0"/>
            </a:endParaRPr>
          </a:p>
        </p:txBody>
      </p:sp>
      <p:sp>
        <p:nvSpPr>
          <p:cNvPr id="113" name="Rectangle 9"/>
          <p:cNvSpPr>
            <a:spLocks noChangeArrowheads="1"/>
          </p:cNvSpPr>
          <p:nvPr/>
        </p:nvSpPr>
        <p:spPr bwMode="auto">
          <a:xfrm>
            <a:off x="-75406" y="7026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D - introduction à la cinétique enzymatique</a:t>
            </a:r>
          </a:p>
        </p:txBody>
      </p:sp>
      <p:sp>
        <p:nvSpPr>
          <p:cNvPr id="115" name="Triangle isocèle 114"/>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4050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433"/>
                                        </p:tgtEl>
                                        <p:attrNameLst>
                                          <p:attrName>style.visibility</p:attrName>
                                        </p:attrNameLst>
                                      </p:cBhvr>
                                      <p:to>
                                        <p:strVal val="visible"/>
                                      </p:to>
                                    </p:set>
                                    <p:animEffect transition="in" filter="fade">
                                      <p:cBhvr>
                                        <p:cTn id="7" dur="500"/>
                                        <p:tgtEl>
                                          <p:spTgt spid="1034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434"/>
                                        </p:tgtEl>
                                        <p:attrNameLst>
                                          <p:attrName>style.visibility</p:attrName>
                                        </p:attrNameLst>
                                      </p:cBhvr>
                                      <p:to>
                                        <p:strVal val="visible"/>
                                      </p:to>
                                    </p:set>
                                    <p:animEffect transition="in" filter="fade">
                                      <p:cBhvr>
                                        <p:cTn id="10"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8" name="Group 84"/>
          <p:cNvGrpSpPr>
            <a:grpSpLocks/>
          </p:cNvGrpSpPr>
          <p:nvPr/>
        </p:nvGrpSpPr>
        <p:grpSpPr bwMode="auto">
          <a:xfrm>
            <a:off x="2362200" y="2348880"/>
            <a:ext cx="3222625" cy="1077912"/>
            <a:chOff x="1264" y="1355"/>
            <a:chExt cx="2030" cy="679"/>
          </a:xfrm>
        </p:grpSpPr>
        <p:sp>
          <p:nvSpPr>
            <p:cNvPr id="103464" name="Text Box 76"/>
            <p:cNvSpPr txBox="1">
              <a:spLocks noChangeArrowheads="1"/>
            </p:cNvSpPr>
            <p:nvPr/>
          </p:nvSpPr>
          <p:spPr bwMode="auto">
            <a:xfrm>
              <a:off x="1264" y="1459"/>
              <a:ext cx="7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V</a:t>
              </a:r>
              <a:r>
                <a:rPr lang="fr-FR" altLang="fr-FR" sz="2400" baseline="-25000">
                  <a:latin typeface="Arial Narrow" panose="020B0606020202030204" pitchFamily="34" charset="0"/>
                </a:rPr>
                <a:t>max</a:t>
              </a:r>
              <a:r>
                <a:rPr lang="fr-FR" altLang="fr-FR" sz="2400">
                  <a:latin typeface="Arial Narrow" panose="020B0606020202030204" pitchFamily="34" charset="0"/>
                </a:rPr>
                <a:t> = </a:t>
              </a: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a:t>
              </a:r>
            </a:p>
          </p:txBody>
        </p:sp>
        <p:sp>
          <p:nvSpPr>
            <p:cNvPr id="103465" name="Line 77"/>
            <p:cNvSpPr>
              <a:spLocks noChangeShapeType="1"/>
            </p:cNvSpPr>
            <p:nvPr/>
          </p:nvSpPr>
          <p:spPr bwMode="auto">
            <a:xfrm>
              <a:off x="2426" y="1676"/>
              <a:ext cx="35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66" name="Rectangle 78"/>
            <p:cNvSpPr>
              <a:spLocks noChangeArrowheads="1"/>
            </p:cNvSpPr>
            <p:nvPr/>
          </p:nvSpPr>
          <p:spPr bwMode="auto">
            <a:xfrm>
              <a:off x="2415" y="1743"/>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[S]</a:t>
              </a:r>
            </a:p>
          </p:txBody>
        </p:sp>
        <p:sp>
          <p:nvSpPr>
            <p:cNvPr id="103467" name="Rectangle 80"/>
            <p:cNvSpPr>
              <a:spLocks noChangeArrowheads="1"/>
            </p:cNvSpPr>
            <p:nvPr/>
          </p:nvSpPr>
          <p:spPr bwMode="auto">
            <a:xfrm>
              <a:off x="2783" y="1437"/>
              <a:ext cx="51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x</a:t>
              </a:r>
              <a:r>
                <a:rPr lang="fr-FR" altLang="fr-FR" sz="2800">
                  <a:latin typeface="Arial Narrow" panose="020B0606020202030204" pitchFamily="34" charset="0"/>
                </a:rPr>
                <a:t>  K</a:t>
              </a:r>
              <a:r>
                <a:rPr lang="fr-FR" altLang="fr-FR" sz="2400" baseline="-25000">
                  <a:latin typeface="Arial Narrow" panose="020B0606020202030204" pitchFamily="34" charset="0"/>
                </a:rPr>
                <a:t>M</a:t>
              </a:r>
              <a:endParaRPr lang="fr-FR" altLang="fr-FR" sz="4400" baseline="-25000">
                <a:latin typeface="Arial Narrow" panose="020B0606020202030204" pitchFamily="34" charset="0"/>
              </a:endParaRPr>
            </a:p>
          </p:txBody>
        </p:sp>
        <p:sp>
          <p:nvSpPr>
            <p:cNvPr id="103468" name="Rectangle 81"/>
            <p:cNvSpPr>
              <a:spLocks noChangeArrowheads="1"/>
            </p:cNvSpPr>
            <p:nvPr/>
          </p:nvSpPr>
          <p:spPr bwMode="auto">
            <a:xfrm>
              <a:off x="2175" y="1459"/>
              <a:ext cx="2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a:latin typeface="Arial Narrow" panose="020B0606020202030204" pitchFamily="34" charset="0"/>
                </a:rPr>
                <a:t>+</a:t>
              </a:r>
            </a:p>
          </p:txBody>
        </p:sp>
        <p:sp>
          <p:nvSpPr>
            <p:cNvPr id="103469" name="Text Box 82"/>
            <p:cNvSpPr txBox="1">
              <a:spLocks noChangeArrowheads="1"/>
            </p:cNvSpPr>
            <p:nvPr/>
          </p:nvSpPr>
          <p:spPr bwMode="auto">
            <a:xfrm>
              <a:off x="2445" y="1355"/>
              <a:ext cx="2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i="1">
                  <a:latin typeface="Arial Narrow" panose="020B0606020202030204" pitchFamily="34" charset="0"/>
                </a:rPr>
                <a:t>v</a:t>
              </a:r>
              <a:r>
                <a:rPr lang="fr-FR" altLang="fr-FR" sz="2400" i="1" baseline="-25000">
                  <a:latin typeface="Arial Narrow" panose="020B0606020202030204" pitchFamily="34" charset="0"/>
                </a:rPr>
                <a:t>i</a:t>
              </a:r>
              <a:r>
                <a:rPr lang="fr-FR" altLang="fr-FR" sz="2400">
                  <a:latin typeface="Arial Narrow" panose="020B0606020202030204" pitchFamily="34" charset="0"/>
                </a:rPr>
                <a:t> </a:t>
              </a:r>
            </a:p>
          </p:txBody>
        </p:sp>
      </p:grpSp>
      <p:sp>
        <p:nvSpPr>
          <p:cNvPr id="103429" name="Text Box 83"/>
          <p:cNvSpPr txBox="1">
            <a:spLocks noChangeArrowheads="1"/>
          </p:cNvSpPr>
          <p:nvPr/>
        </p:nvSpPr>
        <p:spPr bwMode="auto">
          <a:xfrm>
            <a:off x="200025" y="2168029"/>
            <a:ext cx="677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fr-FR" altLang="fr-FR" sz="2000" dirty="0">
                <a:latin typeface="Arial Narrow" panose="020B0606020202030204" pitchFamily="34" charset="0"/>
              </a:rPr>
              <a:t>L'équation de </a:t>
            </a:r>
            <a:r>
              <a:rPr lang="fr-FR" altLang="fr-FR" sz="2000" dirty="0" err="1">
                <a:latin typeface="Arial Narrow" panose="020B0606020202030204" pitchFamily="34" charset="0"/>
              </a:rPr>
              <a:t>Michaelis-Menten</a:t>
            </a:r>
            <a:r>
              <a:rPr lang="fr-FR" altLang="fr-FR" sz="2000" dirty="0">
                <a:latin typeface="Arial Narrow" panose="020B0606020202030204" pitchFamily="34" charset="0"/>
              </a:rPr>
              <a:t> peut se réécrire ainsi :</a:t>
            </a:r>
          </a:p>
        </p:txBody>
      </p:sp>
      <p:grpSp>
        <p:nvGrpSpPr>
          <p:cNvPr id="105480" name="Group 110"/>
          <p:cNvGrpSpPr>
            <a:grpSpLocks/>
          </p:cNvGrpSpPr>
          <p:nvPr/>
        </p:nvGrpSpPr>
        <p:grpSpPr bwMode="auto">
          <a:xfrm>
            <a:off x="2003425" y="3328367"/>
            <a:ext cx="4959350" cy="3533775"/>
            <a:chOff x="1262" y="1972"/>
            <a:chExt cx="3124" cy="2226"/>
          </a:xfrm>
        </p:grpSpPr>
        <p:sp>
          <p:nvSpPr>
            <p:cNvPr id="103439" name="Line 94"/>
            <p:cNvSpPr>
              <a:spLocks noChangeShapeType="1"/>
            </p:cNvSpPr>
            <p:nvPr/>
          </p:nvSpPr>
          <p:spPr bwMode="auto">
            <a:xfrm flipV="1">
              <a:off x="1788" y="2349"/>
              <a:ext cx="2082" cy="1566"/>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0" name="Line 85"/>
            <p:cNvSpPr>
              <a:spLocks noChangeShapeType="1"/>
            </p:cNvSpPr>
            <p:nvPr/>
          </p:nvSpPr>
          <p:spPr bwMode="auto">
            <a:xfrm>
              <a:off x="1295" y="3928"/>
              <a:ext cx="286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1" name="Line 86"/>
            <p:cNvSpPr>
              <a:spLocks noChangeShapeType="1"/>
            </p:cNvSpPr>
            <p:nvPr/>
          </p:nvSpPr>
          <p:spPr bwMode="auto">
            <a:xfrm flipV="1">
              <a:off x="3183" y="2104"/>
              <a:ext cx="0" cy="1824"/>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2" name="Rectangle 87"/>
            <p:cNvSpPr>
              <a:spLocks noChangeArrowheads="1"/>
            </p:cNvSpPr>
            <p:nvPr/>
          </p:nvSpPr>
          <p:spPr bwMode="auto">
            <a:xfrm>
              <a:off x="4123" y="3809"/>
              <a:ext cx="2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K</a:t>
              </a:r>
              <a:r>
                <a:rPr lang="fr-FR" altLang="fr-FR" sz="1800" baseline="-25000">
                  <a:latin typeface="Arial Narrow" panose="020B0606020202030204" pitchFamily="34" charset="0"/>
                </a:rPr>
                <a:t>M</a:t>
              </a:r>
            </a:p>
          </p:txBody>
        </p:sp>
        <p:sp>
          <p:nvSpPr>
            <p:cNvPr id="103443" name="Rectangle 88"/>
            <p:cNvSpPr>
              <a:spLocks noChangeArrowheads="1"/>
            </p:cNvSpPr>
            <p:nvPr/>
          </p:nvSpPr>
          <p:spPr bwMode="auto">
            <a:xfrm>
              <a:off x="3182" y="1972"/>
              <a:ext cx="3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V</a:t>
              </a:r>
              <a:r>
                <a:rPr lang="fr-FR" altLang="fr-FR" sz="1800" baseline="-25000">
                  <a:latin typeface="Arial Narrow" panose="020B0606020202030204" pitchFamily="34" charset="0"/>
                </a:rPr>
                <a:t>max</a:t>
              </a:r>
            </a:p>
          </p:txBody>
        </p:sp>
        <p:sp>
          <p:nvSpPr>
            <p:cNvPr id="103444" name="Line 89"/>
            <p:cNvSpPr>
              <a:spLocks noChangeShapeType="1"/>
            </p:cNvSpPr>
            <p:nvPr/>
          </p:nvSpPr>
          <p:spPr bwMode="auto">
            <a:xfrm flipV="1">
              <a:off x="2040" y="2312"/>
              <a:ext cx="1832" cy="16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5" name="Line 90"/>
            <p:cNvSpPr>
              <a:spLocks noChangeShapeType="1"/>
            </p:cNvSpPr>
            <p:nvPr/>
          </p:nvSpPr>
          <p:spPr bwMode="auto">
            <a:xfrm flipV="1">
              <a:off x="1512" y="2296"/>
              <a:ext cx="2488" cy="163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6" name="Line 91"/>
            <p:cNvSpPr>
              <a:spLocks noChangeShapeType="1"/>
            </p:cNvSpPr>
            <p:nvPr/>
          </p:nvSpPr>
          <p:spPr bwMode="auto">
            <a:xfrm flipV="1">
              <a:off x="2672" y="2256"/>
              <a:ext cx="1128" cy="1664"/>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7" name="Line 92"/>
            <p:cNvSpPr>
              <a:spLocks noChangeShapeType="1"/>
            </p:cNvSpPr>
            <p:nvPr/>
          </p:nvSpPr>
          <p:spPr bwMode="auto">
            <a:xfrm flipV="1">
              <a:off x="2376" y="2240"/>
              <a:ext cx="1496" cy="167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48" name="Oval 93"/>
            <p:cNvSpPr>
              <a:spLocks noChangeArrowheads="1"/>
            </p:cNvSpPr>
            <p:nvPr/>
          </p:nvSpPr>
          <p:spPr bwMode="auto">
            <a:xfrm>
              <a:off x="3561" y="2535"/>
              <a:ext cx="56" cy="56"/>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useBgFill="1">
          <p:nvSpPr>
            <p:cNvPr id="103449" name="Rectangle 96"/>
            <p:cNvSpPr>
              <a:spLocks noChangeArrowheads="1"/>
            </p:cNvSpPr>
            <p:nvPr/>
          </p:nvSpPr>
          <p:spPr bwMode="auto">
            <a:xfrm>
              <a:off x="3021" y="2619"/>
              <a:ext cx="69" cy="1119"/>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Arial Narrow" panose="020B0606020202030204" pitchFamily="34" charset="0"/>
              </a:endParaRPr>
            </a:p>
          </p:txBody>
        </p:sp>
        <p:sp>
          <p:nvSpPr>
            <p:cNvPr id="103450" name="Text Box 95"/>
            <p:cNvSpPr txBox="1">
              <a:spLocks noChangeArrowheads="1"/>
            </p:cNvSpPr>
            <p:nvPr/>
          </p:nvSpPr>
          <p:spPr bwMode="auto">
            <a:xfrm>
              <a:off x="2966" y="3274"/>
              <a:ext cx="19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v</a:t>
              </a:r>
              <a:r>
                <a:rPr lang="fr-FR" altLang="fr-FR" sz="1400" baseline="-25000">
                  <a:latin typeface="Arial Narrow" panose="020B0606020202030204" pitchFamily="34" charset="0"/>
                </a:rPr>
                <a:t>1</a:t>
              </a:r>
            </a:p>
          </p:txBody>
        </p:sp>
        <p:sp>
          <p:nvSpPr>
            <p:cNvPr id="103451" name="Text Box 97"/>
            <p:cNvSpPr txBox="1">
              <a:spLocks noChangeArrowheads="1"/>
            </p:cNvSpPr>
            <p:nvPr/>
          </p:nvSpPr>
          <p:spPr bwMode="auto">
            <a:xfrm>
              <a:off x="2966" y="2807"/>
              <a:ext cx="19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v</a:t>
              </a:r>
              <a:r>
                <a:rPr lang="fr-FR" altLang="fr-FR" sz="1400" baseline="-25000">
                  <a:latin typeface="Arial Narrow" panose="020B0606020202030204" pitchFamily="34" charset="0"/>
                </a:rPr>
                <a:t>5</a:t>
              </a:r>
            </a:p>
          </p:txBody>
        </p:sp>
        <p:sp>
          <p:nvSpPr>
            <p:cNvPr id="103452" name="Text Box 98"/>
            <p:cNvSpPr txBox="1">
              <a:spLocks noChangeArrowheads="1"/>
            </p:cNvSpPr>
            <p:nvPr/>
          </p:nvSpPr>
          <p:spPr bwMode="auto">
            <a:xfrm>
              <a:off x="2966" y="2900"/>
              <a:ext cx="19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v</a:t>
              </a:r>
              <a:r>
                <a:rPr lang="fr-FR" altLang="fr-FR" sz="1400" baseline="-25000">
                  <a:latin typeface="Arial Narrow" panose="020B0606020202030204" pitchFamily="34" charset="0"/>
                </a:rPr>
                <a:t>4</a:t>
              </a:r>
            </a:p>
          </p:txBody>
        </p:sp>
        <p:sp>
          <p:nvSpPr>
            <p:cNvPr id="103453" name="Text Box 99"/>
            <p:cNvSpPr txBox="1">
              <a:spLocks noChangeArrowheads="1"/>
            </p:cNvSpPr>
            <p:nvPr/>
          </p:nvSpPr>
          <p:spPr bwMode="auto">
            <a:xfrm>
              <a:off x="2966" y="3035"/>
              <a:ext cx="19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v</a:t>
              </a:r>
              <a:r>
                <a:rPr lang="fr-FR" altLang="fr-FR" sz="1400" baseline="-25000">
                  <a:latin typeface="Arial Narrow" panose="020B0606020202030204" pitchFamily="34" charset="0"/>
                </a:rPr>
                <a:t>2</a:t>
              </a:r>
            </a:p>
          </p:txBody>
        </p:sp>
        <p:sp>
          <p:nvSpPr>
            <p:cNvPr id="103454" name="Text Box 100"/>
            <p:cNvSpPr txBox="1">
              <a:spLocks noChangeArrowheads="1"/>
            </p:cNvSpPr>
            <p:nvPr/>
          </p:nvSpPr>
          <p:spPr bwMode="auto">
            <a:xfrm>
              <a:off x="2965" y="2968"/>
              <a:ext cx="2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v</a:t>
              </a:r>
              <a:r>
                <a:rPr lang="fr-FR" altLang="fr-FR" sz="1400" baseline="-25000">
                  <a:latin typeface="Arial Narrow" panose="020B0606020202030204" pitchFamily="34" charset="0"/>
                </a:rPr>
                <a:t>3</a:t>
              </a:r>
            </a:p>
          </p:txBody>
        </p:sp>
        <p:sp>
          <p:nvSpPr>
            <p:cNvPr id="103455" name="Line 101"/>
            <p:cNvSpPr>
              <a:spLocks noChangeShapeType="1"/>
            </p:cNvSpPr>
            <p:nvPr/>
          </p:nvSpPr>
          <p:spPr bwMode="auto">
            <a:xfrm>
              <a:off x="3586" y="2558"/>
              <a:ext cx="0" cy="136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56" name="Line 102"/>
            <p:cNvSpPr>
              <a:spLocks noChangeShapeType="1"/>
            </p:cNvSpPr>
            <p:nvPr/>
          </p:nvSpPr>
          <p:spPr bwMode="auto">
            <a:xfrm flipH="1">
              <a:off x="3187" y="2563"/>
              <a:ext cx="403"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Arial Narrow" panose="020B0606020202030204" pitchFamily="34" charset="0"/>
              </a:endParaRPr>
            </a:p>
          </p:txBody>
        </p:sp>
        <p:sp>
          <p:nvSpPr>
            <p:cNvPr id="103457" name="Text Box 103"/>
            <p:cNvSpPr txBox="1">
              <a:spLocks noChangeArrowheads="1"/>
            </p:cNvSpPr>
            <p:nvPr/>
          </p:nvSpPr>
          <p:spPr bwMode="auto">
            <a:xfrm>
              <a:off x="1262" y="3972"/>
              <a:ext cx="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-[S]</a:t>
              </a:r>
              <a:r>
                <a:rPr lang="fr-FR" altLang="fr-FR" sz="1400" baseline="-25000">
                  <a:latin typeface="Arial Narrow" panose="020B0606020202030204" pitchFamily="34" charset="0"/>
                </a:rPr>
                <a:t>5</a:t>
              </a:r>
            </a:p>
          </p:txBody>
        </p:sp>
        <p:sp>
          <p:nvSpPr>
            <p:cNvPr id="103458" name="Text Box 104"/>
            <p:cNvSpPr txBox="1">
              <a:spLocks noChangeArrowheads="1"/>
            </p:cNvSpPr>
            <p:nvPr/>
          </p:nvSpPr>
          <p:spPr bwMode="auto">
            <a:xfrm>
              <a:off x="1561" y="3972"/>
              <a:ext cx="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-[S]</a:t>
              </a:r>
              <a:r>
                <a:rPr lang="fr-FR" altLang="fr-FR" sz="1400" baseline="-25000">
                  <a:latin typeface="Arial Narrow" panose="020B0606020202030204" pitchFamily="34" charset="0"/>
                </a:rPr>
                <a:t>4</a:t>
              </a:r>
            </a:p>
          </p:txBody>
        </p:sp>
        <p:sp>
          <p:nvSpPr>
            <p:cNvPr id="103459" name="Text Box 105"/>
            <p:cNvSpPr txBox="1">
              <a:spLocks noChangeArrowheads="1"/>
            </p:cNvSpPr>
            <p:nvPr/>
          </p:nvSpPr>
          <p:spPr bwMode="auto">
            <a:xfrm>
              <a:off x="1850" y="3972"/>
              <a:ext cx="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-[S]</a:t>
              </a:r>
              <a:r>
                <a:rPr lang="fr-FR" altLang="fr-FR" sz="1400" baseline="-25000">
                  <a:latin typeface="Arial Narrow" panose="020B0606020202030204" pitchFamily="34" charset="0"/>
                </a:rPr>
                <a:t>3</a:t>
              </a:r>
            </a:p>
          </p:txBody>
        </p:sp>
        <p:sp>
          <p:nvSpPr>
            <p:cNvPr id="103460" name="Text Box 106"/>
            <p:cNvSpPr txBox="1">
              <a:spLocks noChangeArrowheads="1"/>
            </p:cNvSpPr>
            <p:nvPr/>
          </p:nvSpPr>
          <p:spPr bwMode="auto">
            <a:xfrm>
              <a:off x="2212" y="3972"/>
              <a:ext cx="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-[S]</a:t>
              </a:r>
              <a:r>
                <a:rPr lang="fr-FR" altLang="fr-FR" sz="1400" baseline="-25000">
                  <a:latin typeface="Arial Narrow" panose="020B0606020202030204" pitchFamily="34" charset="0"/>
                </a:rPr>
                <a:t>2</a:t>
              </a:r>
            </a:p>
          </p:txBody>
        </p:sp>
        <p:sp>
          <p:nvSpPr>
            <p:cNvPr id="103461" name="Text Box 107"/>
            <p:cNvSpPr txBox="1">
              <a:spLocks noChangeArrowheads="1"/>
            </p:cNvSpPr>
            <p:nvPr/>
          </p:nvSpPr>
          <p:spPr bwMode="auto">
            <a:xfrm>
              <a:off x="2491" y="3972"/>
              <a:ext cx="2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latin typeface="Arial Narrow" panose="020B0606020202030204" pitchFamily="34" charset="0"/>
                </a:rPr>
                <a:t>-[S]</a:t>
              </a:r>
              <a:r>
                <a:rPr lang="fr-FR" altLang="fr-FR" sz="1400" baseline="-25000">
                  <a:latin typeface="Arial Narrow" panose="020B0606020202030204" pitchFamily="34" charset="0"/>
                </a:rPr>
                <a:t>1</a:t>
              </a:r>
            </a:p>
          </p:txBody>
        </p:sp>
        <p:sp>
          <p:nvSpPr>
            <p:cNvPr id="103462" name="Rectangle 108"/>
            <p:cNvSpPr>
              <a:spLocks noChangeArrowheads="1"/>
            </p:cNvSpPr>
            <p:nvPr/>
          </p:nvSpPr>
          <p:spPr bwMode="auto">
            <a:xfrm>
              <a:off x="3438" y="3965"/>
              <a:ext cx="2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K</a:t>
              </a:r>
              <a:r>
                <a:rPr lang="fr-FR" altLang="fr-FR" sz="1800" baseline="30000">
                  <a:latin typeface="Arial Narrow" panose="020B0606020202030204" pitchFamily="34" charset="0"/>
                </a:rPr>
                <a:t>*</a:t>
              </a:r>
              <a:r>
                <a:rPr lang="fr-FR" altLang="fr-FR" sz="1800" baseline="-25000">
                  <a:latin typeface="Arial Narrow" panose="020B0606020202030204" pitchFamily="34" charset="0"/>
                </a:rPr>
                <a:t>M</a:t>
              </a:r>
            </a:p>
          </p:txBody>
        </p:sp>
        <p:sp>
          <p:nvSpPr>
            <p:cNvPr id="103463" name="Rectangle 109"/>
            <p:cNvSpPr>
              <a:spLocks noChangeArrowheads="1"/>
            </p:cNvSpPr>
            <p:nvPr/>
          </p:nvSpPr>
          <p:spPr bwMode="auto">
            <a:xfrm>
              <a:off x="2776" y="2436"/>
              <a:ext cx="37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latin typeface="Arial Narrow" panose="020B0606020202030204" pitchFamily="34" charset="0"/>
                </a:rPr>
                <a:t>V</a:t>
              </a:r>
              <a:r>
                <a:rPr lang="fr-FR" altLang="fr-FR" sz="1800" baseline="30000">
                  <a:latin typeface="Arial Narrow" panose="020B0606020202030204" pitchFamily="34" charset="0"/>
                </a:rPr>
                <a:t>*</a:t>
              </a:r>
              <a:r>
                <a:rPr lang="fr-FR" altLang="fr-FR" sz="1800" baseline="-25000">
                  <a:latin typeface="Arial Narrow" panose="020B0606020202030204" pitchFamily="34" charset="0"/>
                </a:rPr>
                <a:t>max</a:t>
              </a:r>
            </a:p>
          </p:txBody>
        </p:sp>
      </p:grpSp>
      <p:sp>
        <p:nvSpPr>
          <p:cNvPr id="2" name="ZoneTexte 1"/>
          <p:cNvSpPr txBox="1">
            <a:spLocks noChangeArrowheads="1"/>
          </p:cNvSpPr>
          <p:nvPr/>
        </p:nvSpPr>
        <p:spPr bwMode="auto">
          <a:xfrm>
            <a:off x="117475" y="2663204"/>
            <a:ext cx="8578850" cy="2246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7000" dirty="0">
                <a:solidFill>
                  <a:srgbClr val="0000FF"/>
                </a:solidFill>
                <a:latin typeface="Arial Narrow" panose="020B0606020202030204" pitchFamily="34" charset="0"/>
              </a:rPr>
              <a:t>EXPERIMENTALEMENT</a:t>
            </a:r>
          </a:p>
          <a:p>
            <a:pPr algn="ctr" eaLnBrk="1" hangingPunct="1">
              <a:spcBef>
                <a:spcPct val="0"/>
              </a:spcBef>
              <a:buFontTx/>
              <a:buNone/>
            </a:pPr>
            <a:r>
              <a:rPr lang="fr-FR" altLang="fr-FR" sz="7000" dirty="0">
                <a:solidFill>
                  <a:srgbClr val="0000FF"/>
                </a:solidFill>
                <a:latin typeface="Arial Narrow" panose="020B0606020202030204" pitchFamily="34" charset="0"/>
              </a:rPr>
              <a:t>CHOIX 1</a:t>
            </a:r>
          </a:p>
        </p:txBody>
      </p:sp>
      <p:sp>
        <p:nvSpPr>
          <p:cNvPr id="55" name="Text Box 39"/>
          <p:cNvSpPr txBox="1">
            <a:spLocks noChangeArrowheads="1"/>
          </p:cNvSpPr>
          <p:nvPr/>
        </p:nvSpPr>
        <p:spPr bwMode="auto">
          <a:xfrm>
            <a:off x="179512" y="1527175"/>
            <a:ext cx="3552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fr-FR" altLang="fr-FR" sz="2400" b="1" i="1" dirty="0" err="1">
                <a:solidFill>
                  <a:srgbClr val="FF0000"/>
                </a:solidFill>
                <a:latin typeface="Arial Narrow" panose="020B0606020202030204" pitchFamily="34" charset="0"/>
              </a:rPr>
              <a:t>Eisenthal</a:t>
            </a:r>
            <a:r>
              <a:rPr lang="fr-FR" altLang="fr-FR" sz="2400" b="1" i="1" dirty="0">
                <a:solidFill>
                  <a:srgbClr val="FF0000"/>
                </a:solidFill>
                <a:latin typeface="Arial Narrow" panose="020B0606020202030204" pitchFamily="34" charset="0"/>
              </a:rPr>
              <a:t> - </a:t>
            </a:r>
            <a:r>
              <a:rPr lang="fr-FR" altLang="fr-FR" sz="2400" b="1" i="1" dirty="0" err="1">
                <a:solidFill>
                  <a:srgbClr val="FF0000"/>
                </a:solidFill>
                <a:latin typeface="Arial Narrow" panose="020B0606020202030204" pitchFamily="34" charset="0"/>
              </a:rPr>
              <a:t>Cornish-Bowden</a:t>
            </a:r>
            <a:endParaRPr lang="fr-FR" altLang="fr-FR" sz="2400" b="1" i="1" dirty="0">
              <a:solidFill>
                <a:srgbClr val="FF0000"/>
              </a:solidFill>
              <a:latin typeface="Arial Narrow" panose="020B0606020202030204" pitchFamily="34" charset="0"/>
            </a:endParaRPr>
          </a:p>
        </p:txBody>
      </p:sp>
      <p:sp>
        <p:nvSpPr>
          <p:cNvPr id="56" name="Rectangle 9"/>
          <p:cNvSpPr>
            <a:spLocks noChangeArrowheads="1"/>
          </p:cNvSpPr>
          <p:nvPr/>
        </p:nvSpPr>
        <p:spPr bwMode="auto">
          <a:xfrm>
            <a:off x="0" y="6978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smtClean="0">
                <a:solidFill>
                  <a:schemeClr val="accent2">
                    <a:lumMod val="75000"/>
                  </a:schemeClr>
                </a:solidFill>
                <a:latin typeface="Arial Narrow" panose="020B0606020202030204" pitchFamily="34" charset="0"/>
              </a:rPr>
              <a:t>3 – La réaction enzymatique</a:t>
            </a:r>
          </a:p>
          <a:p>
            <a:pPr marL="514350" indent="-514350" algn="just"/>
            <a:r>
              <a:rPr lang="fr-FR" sz="2400" b="1" dirty="0" smtClean="0">
                <a:solidFill>
                  <a:schemeClr val="accent2">
                    <a:lumMod val="75000"/>
                  </a:schemeClr>
                </a:solidFill>
                <a:latin typeface="Arial Narrow" panose="020B0606020202030204" pitchFamily="34" charset="0"/>
              </a:rPr>
              <a:t>		D - introduction à la cinétique enzymatique</a:t>
            </a:r>
            <a:endParaRPr lang="fr-FR" sz="2400" b="1" dirty="0">
              <a:solidFill>
                <a:schemeClr val="accent2">
                  <a:lumMod val="75000"/>
                </a:schemeClr>
              </a:solidFill>
              <a:latin typeface="Arial Narrow" panose="020B0606020202030204" pitchFamily="34" charset="0"/>
            </a:endParaRPr>
          </a:p>
        </p:txBody>
      </p:sp>
      <p:sp>
        <p:nvSpPr>
          <p:cNvPr id="58" name="Triangle isocèle 57"/>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droite 2">
            <a:hlinkClick r:id="rId2"/>
          </p:cNvPr>
          <p:cNvSpPr/>
          <p:nvPr/>
        </p:nvSpPr>
        <p:spPr>
          <a:xfrm>
            <a:off x="8316416" y="5360379"/>
            <a:ext cx="720080" cy="246013"/>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ext Box 39"/>
          <p:cNvSpPr txBox="1">
            <a:spLocks noChangeArrowheads="1"/>
          </p:cNvSpPr>
          <p:nvPr/>
        </p:nvSpPr>
        <p:spPr bwMode="auto">
          <a:xfrm>
            <a:off x="7651103" y="5216363"/>
            <a:ext cx="5212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fr-FR" altLang="fr-FR" sz="2400" b="1" i="1" dirty="0" smtClean="0">
                <a:solidFill>
                  <a:srgbClr val="FF0000"/>
                </a:solidFill>
                <a:latin typeface="Arial Narrow" panose="020B0606020202030204" pitchFamily="34" charset="0"/>
              </a:rPr>
              <a:t>TD</a:t>
            </a:r>
            <a:endParaRPr lang="fr-FR" altLang="fr-FR" sz="2400" b="1" i="1" dirty="0">
              <a:solidFill>
                <a:srgbClr val="FF0000"/>
              </a:solidFill>
              <a:latin typeface="Arial Narrow" panose="020B0606020202030204" pitchFamily="34" charset="0"/>
            </a:endParaRPr>
          </a:p>
        </p:txBody>
      </p:sp>
      <p:pic>
        <p:nvPicPr>
          <p:cNvPr id="5" name="Image 4"/>
          <p:cNvPicPr>
            <a:picLocks noChangeAspect="1"/>
          </p:cNvPicPr>
          <p:nvPr/>
        </p:nvPicPr>
        <p:blipFill>
          <a:blip r:embed="rId3"/>
          <a:stretch>
            <a:fillRect/>
          </a:stretch>
        </p:blipFill>
        <p:spPr>
          <a:xfrm>
            <a:off x="8358631" y="5926075"/>
            <a:ext cx="749873" cy="304826"/>
          </a:xfrm>
          <a:prstGeom prst="rect">
            <a:avLst/>
          </a:prstGeom>
          <a:ln>
            <a:solidFill>
              <a:schemeClr val="bg1"/>
            </a:solidFill>
          </a:ln>
        </p:spPr>
      </p:pic>
      <p:sp>
        <p:nvSpPr>
          <p:cNvPr id="44" name="Text Box 39">
            <a:hlinkClick r:id="rId4"/>
          </p:cNvPr>
          <p:cNvSpPr txBox="1">
            <a:spLocks noChangeArrowheads="1"/>
          </p:cNvSpPr>
          <p:nvPr/>
        </p:nvSpPr>
        <p:spPr bwMode="auto">
          <a:xfrm>
            <a:off x="7168011" y="5847655"/>
            <a:ext cx="17244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fr-FR" altLang="fr-FR" sz="2400" b="1" i="1" dirty="0" smtClean="0">
                <a:solidFill>
                  <a:srgbClr val="FF0000"/>
                </a:solidFill>
                <a:latin typeface="Arial Narrow" panose="020B0606020202030204" pitchFamily="34" charset="0"/>
              </a:rPr>
              <a:t>Solution</a:t>
            </a:r>
            <a:endParaRPr lang="fr-FR" altLang="fr-FR" sz="2400" b="1"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30419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80"/>
                                        </p:tgtEl>
                                        <p:attrNameLst>
                                          <p:attrName>style.visibility</p:attrName>
                                        </p:attrNameLst>
                                      </p:cBhvr>
                                      <p:to>
                                        <p:strVal val="visible"/>
                                      </p:to>
                                    </p:set>
                                    <p:animEffect transition="in" filter="fade">
                                      <p:cBhvr>
                                        <p:cTn id="7" dur="500"/>
                                        <p:tgtEl>
                                          <p:spTgt spid="1054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3"/>
          <p:cNvSpPr txBox="1">
            <a:spLocks noChangeArrowheads="1"/>
          </p:cNvSpPr>
          <p:nvPr/>
        </p:nvSpPr>
        <p:spPr bwMode="auto">
          <a:xfrm>
            <a:off x="274638" y="1718806"/>
            <a:ext cx="8416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smtClean="0">
                <a:latin typeface="Arial Narrow" panose="020B0606020202030204" pitchFamily="34" charset="0"/>
              </a:rPr>
              <a:t>Mesure d’une quantité de produit par technique enzymatique :</a:t>
            </a:r>
            <a:endParaRPr lang="fr-FR" sz="2400" b="0" dirty="0">
              <a:latin typeface="Arial Narrow" panose="020B0606020202030204" pitchFamily="34" charset="0"/>
            </a:endParaRPr>
          </a:p>
        </p:txBody>
      </p:sp>
      <p:sp>
        <p:nvSpPr>
          <p:cNvPr id="33" name="Text Box 3"/>
          <p:cNvSpPr txBox="1">
            <a:spLocks noChangeArrowheads="1"/>
          </p:cNvSpPr>
          <p:nvPr/>
        </p:nvSpPr>
        <p:spPr bwMode="auto">
          <a:xfrm>
            <a:off x="1763688" y="2422917"/>
            <a:ext cx="1192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dirty="0" smtClean="0">
                <a:latin typeface="Arial Narrow" panose="020B0606020202030204" pitchFamily="34" charset="0"/>
              </a:rPr>
              <a:t>S  +  X</a:t>
            </a:r>
            <a:endParaRPr lang="fr-FR" dirty="0">
              <a:latin typeface="Arial Narrow" panose="020B0606020202030204" pitchFamily="34" charset="0"/>
            </a:endParaRPr>
          </a:p>
        </p:txBody>
      </p:sp>
      <p:sp>
        <p:nvSpPr>
          <p:cNvPr id="34" name="Text Box 3"/>
          <p:cNvSpPr txBox="1">
            <a:spLocks noChangeArrowheads="1"/>
          </p:cNvSpPr>
          <p:nvPr/>
        </p:nvSpPr>
        <p:spPr bwMode="auto">
          <a:xfrm>
            <a:off x="4463969" y="2401764"/>
            <a:ext cx="1192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dirty="0" smtClean="0">
                <a:latin typeface="Arial Narrow" panose="020B0606020202030204" pitchFamily="34" charset="0"/>
              </a:rPr>
              <a:t>P  +  Y</a:t>
            </a:r>
            <a:endParaRPr lang="fr-FR" dirty="0">
              <a:latin typeface="Arial Narrow" panose="020B0606020202030204" pitchFamily="34" charset="0"/>
            </a:endParaRPr>
          </a:p>
        </p:txBody>
      </p:sp>
      <p:cxnSp>
        <p:nvCxnSpPr>
          <p:cNvPr id="3" name="Connecteur droit avec flèche 2"/>
          <p:cNvCxnSpPr/>
          <p:nvPr/>
        </p:nvCxnSpPr>
        <p:spPr>
          <a:xfrm>
            <a:off x="3275856" y="2663374"/>
            <a:ext cx="102388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 Box 3"/>
          <p:cNvSpPr txBox="1">
            <a:spLocks noChangeArrowheads="1"/>
          </p:cNvSpPr>
          <p:nvPr/>
        </p:nvSpPr>
        <p:spPr bwMode="auto">
          <a:xfrm>
            <a:off x="3413937" y="2149298"/>
            <a:ext cx="7477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3200" dirty="0" smtClean="0">
                <a:latin typeface="Arial Narrow" panose="020B0606020202030204" pitchFamily="34" charset="0"/>
              </a:rPr>
              <a:t>E</a:t>
            </a:r>
            <a:endParaRPr lang="fr-FR" sz="3200" dirty="0">
              <a:latin typeface="Arial Narrow" panose="020B0606020202030204" pitchFamily="34" charset="0"/>
            </a:endParaRPr>
          </a:p>
        </p:txBody>
      </p:sp>
      <p:sp>
        <p:nvSpPr>
          <p:cNvPr id="4" name="Ellipse 3"/>
          <p:cNvSpPr/>
          <p:nvPr/>
        </p:nvSpPr>
        <p:spPr>
          <a:xfrm>
            <a:off x="5152426" y="2381290"/>
            <a:ext cx="536359" cy="536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40" name="Text Box 3"/>
          <p:cNvSpPr txBox="1">
            <a:spLocks noChangeArrowheads="1"/>
          </p:cNvSpPr>
          <p:nvPr/>
        </p:nvSpPr>
        <p:spPr bwMode="auto">
          <a:xfrm>
            <a:off x="6084168" y="2264513"/>
            <a:ext cx="28623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1800" b="0" dirty="0" smtClean="0">
                <a:latin typeface="Arial Narrow" panose="020B0606020202030204" pitchFamily="34" charset="0"/>
              </a:rPr>
              <a:t>Y absorbe la lumière à une longueur d’onde donnée différente de celles auxquelles absorbent S, P et X.</a:t>
            </a:r>
            <a:endParaRPr lang="fr-FR" sz="1800" b="0" dirty="0">
              <a:latin typeface="Arial Narrow" panose="020B0606020202030204" pitchFamily="34" charset="0"/>
            </a:endParaRPr>
          </a:p>
        </p:txBody>
      </p:sp>
      <p:sp>
        <p:nvSpPr>
          <p:cNvPr id="41" name="Text Box 3"/>
          <p:cNvSpPr txBox="1">
            <a:spLocks noChangeArrowheads="1"/>
          </p:cNvSpPr>
          <p:nvPr/>
        </p:nvSpPr>
        <p:spPr bwMode="auto">
          <a:xfrm>
            <a:off x="274638" y="3692639"/>
            <a:ext cx="8416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dirty="0" smtClean="0">
                <a:latin typeface="Arial Narrow" panose="020B0606020202030204" pitchFamily="34" charset="0"/>
              </a:rPr>
              <a:t>Objectif : quantifier S dans le sérum</a:t>
            </a:r>
            <a:endParaRPr lang="fr-FR" sz="2400" dirty="0">
              <a:latin typeface="Arial Narrow" panose="020B0606020202030204" pitchFamily="34" charset="0"/>
            </a:endParaRPr>
          </a:p>
        </p:txBody>
      </p:sp>
      <p:sp>
        <p:nvSpPr>
          <p:cNvPr id="42" name="Text Box 3"/>
          <p:cNvSpPr txBox="1">
            <a:spLocks noChangeArrowheads="1"/>
          </p:cNvSpPr>
          <p:nvPr/>
        </p:nvSpPr>
        <p:spPr bwMode="auto">
          <a:xfrm>
            <a:off x="274638" y="4154304"/>
            <a:ext cx="84169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smtClean="0">
                <a:latin typeface="Arial Narrow" panose="020B0606020202030204" pitchFamily="34" charset="0"/>
              </a:rPr>
              <a:t>Dans une cuve, 10 µl de sérum sont ajoutés à 980 µl d’une solution contenant X à 15 </a:t>
            </a:r>
            <a:r>
              <a:rPr lang="fr-FR" sz="2400" b="0" dirty="0" err="1" smtClean="0">
                <a:latin typeface="Arial Narrow" panose="020B0606020202030204" pitchFamily="34" charset="0"/>
              </a:rPr>
              <a:t>mM</a:t>
            </a:r>
            <a:r>
              <a:rPr lang="fr-FR" sz="2400" b="0" dirty="0" smtClean="0">
                <a:latin typeface="Arial Narrow" panose="020B0606020202030204" pitchFamily="34" charset="0"/>
              </a:rPr>
              <a:t> et du tampon pH 7,5. </a:t>
            </a:r>
          </a:p>
          <a:p>
            <a:pPr algn="just" eaLnBrk="1" hangingPunct="1">
              <a:buClr>
                <a:srgbClr val="FF0000"/>
              </a:buClr>
            </a:pPr>
            <a:r>
              <a:rPr lang="fr-FR" sz="2400" b="0" dirty="0" smtClean="0">
                <a:latin typeface="Arial Narrow" panose="020B0606020202030204" pitchFamily="34" charset="0"/>
              </a:rPr>
              <a:t>10 µl d’enzyme sont ajoutés. La réaction est totale en 5 minutes. </a:t>
            </a:r>
          </a:p>
          <a:p>
            <a:pPr algn="just" eaLnBrk="1" hangingPunct="1">
              <a:buClr>
                <a:srgbClr val="FF0000"/>
              </a:buClr>
            </a:pPr>
            <a:r>
              <a:rPr lang="fr-FR" sz="2400" b="0" dirty="0" smtClean="0">
                <a:latin typeface="Arial Narrow" panose="020B0606020202030204" pitchFamily="34" charset="0"/>
              </a:rPr>
              <a:t>La D.O. à 340 nm est alors mesurée : 0,180 (</a:t>
            </a:r>
            <a:r>
              <a:rPr lang="fr-FR" sz="2400" b="0" dirty="0" smtClean="0">
                <a:latin typeface="Symbol" panose="05050102010706020507" pitchFamily="18" charset="2"/>
              </a:rPr>
              <a:t>e</a:t>
            </a:r>
            <a:r>
              <a:rPr lang="fr-FR" sz="2000" b="0" baseline="-30000" dirty="0" smtClean="0">
                <a:latin typeface="Arial Narrow" panose="020B0606020202030204" pitchFamily="34" charset="0"/>
              </a:rPr>
              <a:t>340 nm </a:t>
            </a:r>
            <a:r>
              <a:rPr lang="fr-FR" sz="2000" b="0" dirty="0" smtClean="0">
                <a:latin typeface="Arial Narrow" panose="020B0606020202030204" pitchFamily="34" charset="0"/>
              </a:rPr>
              <a:t>= 6000 M</a:t>
            </a:r>
            <a:r>
              <a:rPr lang="fr-FR" sz="2000" b="0" baseline="30000" dirty="0" smtClean="0">
                <a:latin typeface="Arial Narrow" panose="020B0606020202030204" pitchFamily="34" charset="0"/>
              </a:rPr>
              <a:t>-1</a:t>
            </a:r>
            <a:r>
              <a:rPr lang="fr-FR" sz="2000" b="0" dirty="0" smtClean="0">
                <a:latin typeface="Arial Narrow" panose="020B0606020202030204" pitchFamily="34" charset="0"/>
              </a:rPr>
              <a:t>.cm</a:t>
            </a:r>
            <a:r>
              <a:rPr lang="fr-FR" sz="2000" b="0" baseline="30000" dirty="0" smtClean="0">
                <a:latin typeface="Arial Narrow" panose="020B0606020202030204" pitchFamily="34" charset="0"/>
              </a:rPr>
              <a:t>-1</a:t>
            </a:r>
            <a:r>
              <a:rPr lang="fr-FR" sz="2400" b="0" dirty="0" smtClean="0">
                <a:latin typeface="Arial Narrow" panose="020B0606020202030204" pitchFamily="34" charset="0"/>
              </a:rPr>
              <a:t>). Calculer la concentration en S dans le sérum (</a:t>
            </a:r>
            <a:r>
              <a:rPr lang="fr-FR" sz="2000" b="0" dirty="0" smtClean="0">
                <a:latin typeface="Arial Narrow" panose="020B0606020202030204" pitchFamily="34" charset="0"/>
              </a:rPr>
              <a:t>gamme normale 1 à 4 </a:t>
            </a:r>
            <a:r>
              <a:rPr lang="fr-FR" sz="2000" b="0" dirty="0" err="1" smtClean="0">
                <a:latin typeface="Arial Narrow" panose="020B0606020202030204" pitchFamily="34" charset="0"/>
              </a:rPr>
              <a:t>mM</a:t>
            </a:r>
            <a:r>
              <a:rPr lang="fr-FR" sz="2400" b="0" dirty="0" smtClean="0">
                <a:latin typeface="Arial Narrow" panose="020B0606020202030204" pitchFamily="34" charset="0"/>
              </a:rPr>
              <a:t>).</a:t>
            </a:r>
            <a:endParaRPr lang="fr-FR" sz="2400" b="0" dirty="0">
              <a:latin typeface="Arial Narrow" panose="020B0606020202030204" pitchFamily="34" charset="0"/>
            </a:endParaRPr>
          </a:p>
        </p:txBody>
      </p:sp>
      <p:sp>
        <p:nvSpPr>
          <p:cNvPr id="39" name="Rectangle 38"/>
          <p:cNvSpPr/>
          <p:nvPr/>
        </p:nvSpPr>
        <p:spPr>
          <a:xfrm>
            <a:off x="6175138" y="5267523"/>
            <a:ext cx="269626" cy="369332"/>
          </a:xfrm>
          <a:prstGeom prst="rect">
            <a:avLst/>
          </a:prstGeom>
        </p:spPr>
        <p:txBody>
          <a:bodyPr wrap="none">
            <a:spAutoFit/>
          </a:bodyPr>
          <a:lstStyle/>
          <a:p>
            <a:r>
              <a:rPr lang="fr-FR" baseline="30000" dirty="0">
                <a:latin typeface="Arial Narrow" panose="020B0606020202030204" pitchFamily="34" charset="0"/>
              </a:rPr>
              <a:t>Y</a:t>
            </a:r>
            <a:endParaRPr lang="fr-FR" dirty="0">
              <a:latin typeface="Arial Narrow" panose="020B0606020202030204" pitchFamily="34" charset="0"/>
            </a:endParaRPr>
          </a:p>
        </p:txBody>
      </p:sp>
      <p:sp>
        <p:nvSpPr>
          <p:cNvPr id="19" name="Rectangle 9"/>
          <p:cNvSpPr>
            <a:spLocks noChangeArrowheads="1"/>
          </p:cNvSpPr>
          <p:nvPr/>
        </p:nvSpPr>
        <p:spPr bwMode="auto">
          <a:xfrm>
            <a:off x="36512" y="20508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E – Mesures enzymatiques : quantification d’une biomolécule</a:t>
            </a:r>
          </a:p>
        </p:txBody>
      </p:sp>
      <p:sp>
        <p:nvSpPr>
          <p:cNvPr id="21" name="Triangle isocèle 20"/>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70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f/f4/Transketolase_%2B_TP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112" y="1612750"/>
            <a:ext cx="4166931" cy="34680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1953" y="5589240"/>
            <a:ext cx="8493369" cy="1015663"/>
          </a:xfrm>
          <a:prstGeom prst="rect">
            <a:avLst/>
          </a:prstGeom>
        </p:spPr>
        <p:txBody>
          <a:bodyPr wrap="square">
            <a:spAutoFit/>
          </a:bodyPr>
          <a:lstStyle/>
          <a:p>
            <a:pPr algn="just"/>
            <a:r>
              <a:rPr lang="fr-FR" sz="2000" dirty="0">
                <a:solidFill>
                  <a:srgbClr val="222222"/>
                </a:solidFill>
                <a:latin typeface="Arial" panose="020B0604020202020204" pitchFamily="34" charset="0"/>
              </a:rPr>
              <a:t>Enzyme impliquée dans de la </a:t>
            </a:r>
            <a:r>
              <a:rPr lang="fr-FR" sz="2000" dirty="0">
                <a:solidFill>
                  <a:srgbClr val="222222"/>
                </a:solidFill>
                <a:latin typeface="Arial" panose="020B0604020202020204" pitchFamily="34" charset="0"/>
                <a:hlinkClick r:id="rId3" tooltip="Voie des pentoses phosphates"/>
              </a:rPr>
              <a:t>voie des pentoses phosphates</a:t>
            </a:r>
            <a:r>
              <a:rPr lang="fr-FR" sz="2000" dirty="0">
                <a:solidFill>
                  <a:srgbClr val="222222"/>
                </a:solidFill>
                <a:latin typeface="Arial" panose="020B0604020202020204" pitchFamily="34" charset="0"/>
              </a:rPr>
              <a:t>, représentée avec son </a:t>
            </a:r>
            <a:r>
              <a:rPr lang="fr-FR" sz="2000" dirty="0">
                <a:solidFill>
                  <a:srgbClr val="222222"/>
                </a:solidFill>
                <a:latin typeface="Arial" panose="020B0604020202020204" pitchFamily="34" charset="0"/>
                <a:hlinkClick r:id="rId4" tooltip="Cofacteur (biochimie)"/>
              </a:rPr>
              <a:t>cofacteur</a:t>
            </a:r>
            <a:r>
              <a:rPr lang="fr-FR" sz="2000" dirty="0">
                <a:solidFill>
                  <a:srgbClr val="222222"/>
                </a:solidFill>
                <a:latin typeface="Arial" panose="020B0604020202020204" pitchFamily="34" charset="0"/>
              </a:rPr>
              <a:t> </a:t>
            </a:r>
            <a:r>
              <a:rPr lang="fr-FR" sz="2000" dirty="0">
                <a:solidFill>
                  <a:srgbClr val="222222"/>
                </a:solidFill>
                <a:latin typeface="Arial" panose="020B0604020202020204" pitchFamily="34" charset="0"/>
                <a:hlinkClick r:id="rId5" tooltip="Thiamine pyrophosphate"/>
              </a:rPr>
              <a:t>thiamine pyrophosphate</a:t>
            </a:r>
            <a:r>
              <a:rPr lang="fr-FR" sz="2000" dirty="0">
                <a:solidFill>
                  <a:srgbClr val="222222"/>
                </a:solidFill>
                <a:latin typeface="Arial" panose="020B0604020202020204" pitchFamily="34" charset="0"/>
              </a:rPr>
              <a:t> (TPP) en jaune et son </a:t>
            </a:r>
            <a:r>
              <a:rPr lang="fr-FR" sz="2000" dirty="0">
                <a:solidFill>
                  <a:srgbClr val="222222"/>
                </a:solidFill>
                <a:latin typeface="Arial" panose="020B0604020202020204" pitchFamily="34" charset="0"/>
                <a:hlinkClick r:id="rId6" tooltip="Substrat enzymatique"/>
              </a:rPr>
              <a:t>substrat</a:t>
            </a:r>
            <a:r>
              <a:rPr lang="fr-FR" sz="2000" dirty="0">
                <a:solidFill>
                  <a:srgbClr val="222222"/>
                </a:solidFill>
                <a:latin typeface="Arial" panose="020B0604020202020204" pitchFamily="34" charset="0"/>
              </a:rPr>
              <a:t> </a:t>
            </a:r>
            <a:r>
              <a:rPr lang="fr-FR" sz="2000" dirty="0">
                <a:solidFill>
                  <a:srgbClr val="222222"/>
                </a:solidFill>
                <a:latin typeface="Arial" panose="020B0604020202020204" pitchFamily="34" charset="0"/>
                <a:hlinkClick r:id="rId7" tooltip="Xylulose-5-phosphate"/>
              </a:rPr>
              <a:t>xylulose-5-phosphate</a:t>
            </a:r>
            <a:r>
              <a:rPr lang="fr-FR" sz="2000" dirty="0">
                <a:solidFill>
                  <a:srgbClr val="222222"/>
                </a:solidFill>
                <a:latin typeface="Arial" panose="020B0604020202020204" pitchFamily="34" charset="0"/>
              </a:rPr>
              <a:t> en noir.</a:t>
            </a:r>
            <a:endParaRPr lang="fr-FR" sz="2000" dirty="0">
              <a:solidFill>
                <a:prstClr val="black"/>
              </a:solidFill>
            </a:endParaRPr>
          </a:p>
        </p:txBody>
      </p:sp>
      <p:sp>
        <p:nvSpPr>
          <p:cNvPr id="7" name="Titre 6"/>
          <p:cNvSpPr>
            <a:spLocks noGrp="1"/>
          </p:cNvSpPr>
          <p:nvPr>
            <p:ph type="title"/>
          </p:nvPr>
        </p:nvSpPr>
        <p:spPr>
          <a:xfrm>
            <a:off x="623026" y="404664"/>
            <a:ext cx="7871222" cy="424732"/>
          </a:xfrm>
          <a:prstGeom prst="rect">
            <a:avLst/>
          </a:prstGeom>
        </p:spPr>
        <p:txBody>
          <a:bodyPr wrap="square">
            <a:spAutoFit/>
          </a:bodyPr>
          <a:lstStyle/>
          <a:p>
            <a:pPr algn="ctr"/>
            <a:r>
              <a:rPr lang="fr-FR" sz="2400" dirty="0">
                <a:solidFill>
                  <a:srgbClr val="92D050"/>
                </a:solidFill>
                <a:latin typeface="Arial" panose="020B0604020202020204" pitchFamily="34" charset="0"/>
              </a:rPr>
              <a:t>Structure de la </a:t>
            </a:r>
            <a:r>
              <a:rPr lang="fr-FR" sz="2400" dirty="0" err="1">
                <a:solidFill>
                  <a:srgbClr val="92D050"/>
                </a:solidFill>
                <a:latin typeface="Arial" panose="020B0604020202020204" pitchFamily="34" charset="0"/>
              </a:rPr>
              <a:t>transcétolase</a:t>
            </a:r>
            <a:endParaRPr lang="fr-FR" sz="2400" dirty="0">
              <a:solidFill>
                <a:srgbClr val="92D050"/>
              </a:solidFill>
            </a:endParaRPr>
          </a:p>
        </p:txBody>
      </p:sp>
    </p:spTree>
    <p:extLst>
      <p:ext uri="{BB962C8B-B14F-4D97-AF65-F5344CB8AC3E}">
        <p14:creationId xmlns:p14="http://schemas.microsoft.com/office/powerpoint/2010/main" val="2607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1" t="57926" r="41834" b="10222"/>
          <a:stretch/>
        </p:blipFill>
        <p:spPr bwMode="auto">
          <a:xfrm>
            <a:off x="957751" y="3434804"/>
            <a:ext cx="7241369"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388" t="16815" r="5093" b="63333"/>
          <a:stretch/>
        </p:blipFill>
        <p:spPr bwMode="auto">
          <a:xfrm>
            <a:off x="539552" y="1953716"/>
            <a:ext cx="7997924" cy="11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3"/>
          <p:cNvSpPr txBox="1">
            <a:spLocks noChangeArrowheads="1"/>
          </p:cNvSpPr>
          <p:nvPr/>
        </p:nvSpPr>
        <p:spPr bwMode="auto">
          <a:xfrm>
            <a:off x="274638" y="1460971"/>
            <a:ext cx="8416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smtClean="0">
                <a:latin typeface="Arial Narrow" panose="020B0606020202030204" pitchFamily="34" charset="0"/>
              </a:rPr>
              <a:t>Mesure d’une quantité de produit par technique enzymatique :</a:t>
            </a:r>
            <a:endParaRPr lang="fr-FR" sz="2400" b="0" dirty="0">
              <a:latin typeface="Arial Narrow" panose="020B0606020202030204" pitchFamily="34" charset="0"/>
            </a:endParaRPr>
          </a:p>
        </p:txBody>
      </p:sp>
      <p:sp>
        <p:nvSpPr>
          <p:cNvPr id="11" name="Rectangle 9"/>
          <p:cNvSpPr>
            <a:spLocks noChangeArrowheads="1"/>
          </p:cNvSpPr>
          <p:nvPr/>
        </p:nvSpPr>
        <p:spPr bwMode="auto">
          <a:xfrm>
            <a:off x="0" y="19893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E – Mesures enzymatiques : quantification d’une biomolécule</a:t>
            </a:r>
          </a:p>
        </p:txBody>
      </p:sp>
      <p:sp>
        <p:nvSpPr>
          <p:cNvPr id="20" name="Triangle isocèle 19"/>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4135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terlab-srl.com/img08/hr/assays/LDH_CK-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69" y="2158599"/>
            <a:ext cx="4176464" cy="4214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50354" y="3530791"/>
            <a:ext cx="685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400" b="0" dirty="0" smtClean="0">
                <a:latin typeface="Arial Narrow" panose="020B0606020202030204" pitchFamily="34" charset="0"/>
              </a:rPr>
              <a:t>LDH1</a:t>
            </a:r>
            <a:endParaRPr lang="fr-FR" sz="1400" b="0" dirty="0">
              <a:latin typeface="Arial Narrow" panose="020B0606020202030204" pitchFamily="34" charset="0"/>
            </a:endParaRPr>
          </a:p>
        </p:txBody>
      </p:sp>
      <p:sp>
        <p:nvSpPr>
          <p:cNvPr id="11" name="Text Box 3"/>
          <p:cNvSpPr txBox="1">
            <a:spLocks noChangeArrowheads="1"/>
          </p:cNvSpPr>
          <p:nvPr/>
        </p:nvSpPr>
        <p:spPr bwMode="auto">
          <a:xfrm>
            <a:off x="50354" y="4244116"/>
            <a:ext cx="685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400" b="0" dirty="0" smtClean="0">
                <a:latin typeface="Arial Narrow" panose="020B0606020202030204" pitchFamily="34" charset="0"/>
              </a:rPr>
              <a:t>LDH4</a:t>
            </a:r>
            <a:endParaRPr lang="fr-FR" sz="1400" b="0" dirty="0">
              <a:latin typeface="Arial Narrow" panose="020B0606020202030204" pitchFamily="34" charset="0"/>
            </a:endParaRPr>
          </a:p>
        </p:txBody>
      </p:sp>
      <p:sp>
        <p:nvSpPr>
          <p:cNvPr id="12" name="Text Box 3"/>
          <p:cNvSpPr txBox="1">
            <a:spLocks noChangeArrowheads="1"/>
          </p:cNvSpPr>
          <p:nvPr/>
        </p:nvSpPr>
        <p:spPr bwMode="auto">
          <a:xfrm>
            <a:off x="50354" y="3768566"/>
            <a:ext cx="685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400" b="0" dirty="0" smtClean="0">
                <a:latin typeface="Arial Narrow" panose="020B0606020202030204" pitchFamily="34" charset="0"/>
              </a:rPr>
              <a:t>LDH2</a:t>
            </a:r>
            <a:endParaRPr lang="fr-FR" sz="1400" b="0" dirty="0">
              <a:latin typeface="Arial Narrow" panose="020B0606020202030204" pitchFamily="34" charset="0"/>
            </a:endParaRPr>
          </a:p>
        </p:txBody>
      </p:sp>
      <p:sp>
        <p:nvSpPr>
          <p:cNvPr id="13" name="Text Box 3"/>
          <p:cNvSpPr txBox="1">
            <a:spLocks noChangeArrowheads="1"/>
          </p:cNvSpPr>
          <p:nvPr/>
        </p:nvSpPr>
        <p:spPr bwMode="auto">
          <a:xfrm>
            <a:off x="50354" y="4006341"/>
            <a:ext cx="685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400" b="0" dirty="0" smtClean="0">
                <a:latin typeface="Arial Narrow" panose="020B0606020202030204" pitchFamily="34" charset="0"/>
              </a:rPr>
              <a:t>LDH3</a:t>
            </a:r>
            <a:endParaRPr lang="fr-FR" sz="1400" b="0" dirty="0">
              <a:latin typeface="Arial Narrow" panose="020B0606020202030204" pitchFamily="34" charset="0"/>
            </a:endParaRPr>
          </a:p>
        </p:txBody>
      </p:sp>
      <p:sp>
        <p:nvSpPr>
          <p:cNvPr id="14" name="Text Box 3"/>
          <p:cNvSpPr txBox="1">
            <a:spLocks noChangeArrowheads="1"/>
          </p:cNvSpPr>
          <p:nvPr/>
        </p:nvSpPr>
        <p:spPr bwMode="auto">
          <a:xfrm>
            <a:off x="50354" y="4481890"/>
            <a:ext cx="6855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400" b="0" dirty="0" smtClean="0">
                <a:latin typeface="Arial Narrow" panose="020B0606020202030204" pitchFamily="34" charset="0"/>
              </a:rPr>
              <a:t>LDH5</a:t>
            </a:r>
            <a:endParaRPr lang="fr-FR" sz="1400" b="0" dirty="0">
              <a:latin typeface="Arial Narrow" panose="020B0606020202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307" y="3150230"/>
            <a:ext cx="3907323" cy="174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4409" y="3454743"/>
            <a:ext cx="28803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grpSp>
        <p:nvGrpSpPr>
          <p:cNvPr id="22" name="Groupe 21"/>
          <p:cNvGrpSpPr/>
          <p:nvPr/>
        </p:nvGrpSpPr>
        <p:grpSpPr>
          <a:xfrm>
            <a:off x="5081788" y="3102020"/>
            <a:ext cx="432222" cy="477747"/>
            <a:chOff x="5148064" y="3078832"/>
            <a:chExt cx="432222" cy="477747"/>
          </a:xfrm>
        </p:grpSpPr>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078832"/>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232579"/>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041" y="3078832"/>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041" y="3232579"/>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e 22"/>
          <p:cNvGrpSpPr/>
          <p:nvPr/>
        </p:nvGrpSpPr>
        <p:grpSpPr>
          <a:xfrm>
            <a:off x="5081788" y="3499002"/>
            <a:ext cx="432222" cy="477747"/>
            <a:chOff x="5725197" y="3216629"/>
            <a:chExt cx="432222" cy="477747"/>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5509" y="3370376"/>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5197" y="3216629"/>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5197" y="3370376"/>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174" y="3216629"/>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e 41"/>
          <p:cNvGrpSpPr/>
          <p:nvPr/>
        </p:nvGrpSpPr>
        <p:grpSpPr>
          <a:xfrm>
            <a:off x="5081788" y="3895984"/>
            <a:ext cx="432222" cy="477747"/>
            <a:chOff x="6319593" y="3224326"/>
            <a:chExt cx="432222" cy="477747"/>
          </a:xfrm>
        </p:grpSpPr>
        <p:pic>
          <p:nvPicPr>
            <p:cNvPr id="2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928" y="3378073"/>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9905" y="3378073"/>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593" y="3224326"/>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1570" y="3224326"/>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e 24"/>
          <p:cNvGrpSpPr/>
          <p:nvPr/>
        </p:nvGrpSpPr>
        <p:grpSpPr>
          <a:xfrm>
            <a:off x="5081788" y="4292966"/>
            <a:ext cx="432222" cy="477747"/>
            <a:chOff x="6891658" y="3642188"/>
            <a:chExt cx="432222" cy="477747"/>
          </a:xfrm>
        </p:grpSpPr>
        <p:pic>
          <p:nvPicPr>
            <p:cNvPr id="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1970" y="3642188"/>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9993" y="3795935"/>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1970" y="3795935"/>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1658" y="3642188"/>
              <a:ext cx="280245"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e 23"/>
          <p:cNvGrpSpPr/>
          <p:nvPr/>
        </p:nvGrpSpPr>
        <p:grpSpPr>
          <a:xfrm>
            <a:off x="5085956" y="4689948"/>
            <a:ext cx="423887" cy="477747"/>
            <a:chOff x="7732391" y="3794588"/>
            <a:chExt cx="423887" cy="477747"/>
          </a:xfrm>
        </p:grpSpPr>
        <p:pic>
          <p:nvPicPr>
            <p:cNvPr id="3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2391" y="3794588"/>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3794588"/>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2391" y="3948335"/>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3948335"/>
              <a:ext cx="27191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Rectangle 46"/>
          <p:cNvSpPr/>
          <p:nvPr/>
        </p:nvSpPr>
        <p:spPr>
          <a:xfrm>
            <a:off x="2588340" y="2158599"/>
            <a:ext cx="400824" cy="245740"/>
          </a:xfrm>
          <a:custGeom>
            <a:avLst/>
            <a:gdLst>
              <a:gd name="connsiteX0" fmla="*/ 0 w 383290"/>
              <a:gd name="connsiteY0" fmla="*/ 0 h 245740"/>
              <a:gd name="connsiteX1" fmla="*/ 383290 w 383290"/>
              <a:gd name="connsiteY1" fmla="*/ 0 h 245740"/>
              <a:gd name="connsiteX2" fmla="*/ 383290 w 383290"/>
              <a:gd name="connsiteY2" fmla="*/ 245740 h 245740"/>
              <a:gd name="connsiteX3" fmla="*/ 0 w 383290"/>
              <a:gd name="connsiteY3" fmla="*/ 245740 h 245740"/>
              <a:gd name="connsiteX4" fmla="*/ 0 w 383290"/>
              <a:gd name="connsiteY4" fmla="*/ 0 h 245740"/>
              <a:gd name="connsiteX0" fmla="*/ 7 w 383297"/>
              <a:gd name="connsiteY0" fmla="*/ 0 h 245740"/>
              <a:gd name="connsiteX1" fmla="*/ 383297 w 383297"/>
              <a:gd name="connsiteY1" fmla="*/ 0 h 245740"/>
              <a:gd name="connsiteX2" fmla="*/ 383297 w 383297"/>
              <a:gd name="connsiteY2" fmla="*/ 245740 h 245740"/>
              <a:gd name="connsiteX3" fmla="*/ 7 w 383297"/>
              <a:gd name="connsiteY3" fmla="*/ 245740 h 245740"/>
              <a:gd name="connsiteX4" fmla="*/ 17792 w 383297"/>
              <a:gd name="connsiteY4" fmla="*/ 136277 h 245740"/>
              <a:gd name="connsiteX5" fmla="*/ 7 w 383297"/>
              <a:gd name="connsiteY5" fmla="*/ 0 h 245740"/>
              <a:gd name="connsiteX0" fmla="*/ 16672 w 399962"/>
              <a:gd name="connsiteY0" fmla="*/ 0 h 245740"/>
              <a:gd name="connsiteX1" fmla="*/ 399962 w 399962"/>
              <a:gd name="connsiteY1" fmla="*/ 0 h 245740"/>
              <a:gd name="connsiteX2" fmla="*/ 399962 w 399962"/>
              <a:gd name="connsiteY2" fmla="*/ 245740 h 245740"/>
              <a:gd name="connsiteX3" fmla="*/ 3 w 399962"/>
              <a:gd name="connsiteY3" fmla="*/ 240977 h 245740"/>
              <a:gd name="connsiteX4" fmla="*/ 34457 w 399962"/>
              <a:gd name="connsiteY4" fmla="*/ 136277 h 245740"/>
              <a:gd name="connsiteX5" fmla="*/ 16672 w 399962"/>
              <a:gd name="connsiteY5" fmla="*/ 0 h 245740"/>
              <a:gd name="connsiteX0" fmla="*/ 16677 w 399967"/>
              <a:gd name="connsiteY0" fmla="*/ 0 h 245740"/>
              <a:gd name="connsiteX1" fmla="*/ 399967 w 399967"/>
              <a:gd name="connsiteY1" fmla="*/ 0 h 245740"/>
              <a:gd name="connsiteX2" fmla="*/ 399967 w 399967"/>
              <a:gd name="connsiteY2" fmla="*/ 245740 h 245740"/>
              <a:gd name="connsiteX3" fmla="*/ 8 w 399967"/>
              <a:gd name="connsiteY3" fmla="*/ 240977 h 245740"/>
              <a:gd name="connsiteX4" fmla="*/ 15412 w 399967"/>
              <a:gd name="connsiteY4" fmla="*/ 138658 h 245740"/>
              <a:gd name="connsiteX5" fmla="*/ 16677 w 399967"/>
              <a:gd name="connsiteY5" fmla="*/ 0 h 245740"/>
              <a:gd name="connsiteX0" fmla="*/ 17534 w 400824"/>
              <a:gd name="connsiteY0" fmla="*/ 0 h 245740"/>
              <a:gd name="connsiteX1" fmla="*/ 400824 w 400824"/>
              <a:gd name="connsiteY1" fmla="*/ 0 h 245740"/>
              <a:gd name="connsiteX2" fmla="*/ 400824 w 400824"/>
              <a:gd name="connsiteY2" fmla="*/ 245740 h 245740"/>
              <a:gd name="connsiteX3" fmla="*/ 865 w 400824"/>
              <a:gd name="connsiteY3" fmla="*/ 240977 h 245740"/>
              <a:gd name="connsiteX4" fmla="*/ 16269 w 400824"/>
              <a:gd name="connsiteY4" fmla="*/ 138658 h 245740"/>
              <a:gd name="connsiteX5" fmla="*/ 17534 w 400824"/>
              <a:gd name="connsiteY5" fmla="*/ 0 h 245740"/>
              <a:gd name="connsiteX0" fmla="*/ 17534 w 400824"/>
              <a:gd name="connsiteY0" fmla="*/ 0 h 245740"/>
              <a:gd name="connsiteX1" fmla="*/ 400824 w 400824"/>
              <a:gd name="connsiteY1" fmla="*/ 0 h 245740"/>
              <a:gd name="connsiteX2" fmla="*/ 400824 w 400824"/>
              <a:gd name="connsiteY2" fmla="*/ 245740 h 245740"/>
              <a:gd name="connsiteX3" fmla="*/ 865 w 400824"/>
              <a:gd name="connsiteY3" fmla="*/ 214783 h 245740"/>
              <a:gd name="connsiteX4" fmla="*/ 16269 w 400824"/>
              <a:gd name="connsiteY4" fmla="*/ 138658 h 245740"/>
              <a:gd name="connsiteX5" fmla="*/ 17534 w 400824"/>
              <a:gd name="connsiteY5" fmla="*/ 0 h 245740"/>
              <a:gd name="connsiteX0" fmla="*/ 17534 w 400824"/>
              <a:gd name="connsiteY0" fmla="*/ 0 h 245740"/>
              <a:gd name="connsiteX1" fmla="*/ 360343 w 400824"/>
              <a:gd name="connsiteY1" fmla="*/ 38100 h 245740"/>
              <a:gd name="connsiteX2" fmla="*/ 400824 w 400824"/>
              <a:gd name="connsiteY2" fmla="*/ 245740 h 245740"/>
              <a:gd name="connsiteX3" fmla="*/ 865 w 400824"/>
              <a:gd name="connsiteY3" fmla="*/ 214783 h 245740"/>
              <a:gd name="connsiteX4" fmla="*/ 16269 w 400824"/>
              <a:gd name="connsiteY4" fmla="*/ 138658 h 245740"/>
              <a:gd name="connsiteX5" fmla="*/ 17534 w 400824"/>
              <a:gd name="connsiteY5" fmla="*/ 0 h 24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24" h="245740">
                <a:moveTo>
                  <a:pt x="17534" y="0"/>
                </a:moveTo>
                <a:lnTo>
                  <a:pt x="360343" y="38100"/>
                </a:lnTo>
                <a:lnTo>
                  <a:pt x="400824" y="245740"/>
                </a:lnTo>
                <a:lnTo>
                  <a:pt x="865" y="214783"/>
                </a:lnTo>
                <a:cubicBezTo>
                  <a:pt x="443" y="178295"/>
                  <a:pt x="-4740" y="179909"/>
                  <a:pt x="16269" y="138658"/>
                </a:cubicBezTo>
                <a:cubicBezTo>
                  <a:pt x="16691" y="92439"/>
                  <a:pt x="17112" y="46219"/>
                  <a:pt x="1753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Narrow" panose="020B0606020202030204" pitchFamily="34" charset="0"/>
            </a:endParaRPr>
          </a:p>
        </p:txBody>
      </p:sp>
      <p:sp>
        <p:nvSpPr>
          <p:cNvPr id="72" name="Text Box 3"/>
          <p:cNvSpPr txBox="1">
            <a:spLocks noChangeArrowheads="1"/>
          </p:cNvSpPr>
          <p:nvPr/>
        </p:nvSpPr>
        <p:spPr bwMode="auto">
          <a:xfrm>
            <a:off x="5795557" y="4635990"/>
            <a:ext cx="6855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700" i="1" dirty="0" smtClean="0">
                <a:latin typeface="Arial Narrow" panose="020B0606020202030204" pitchFamily="34" charset="0"/>
              </a:rPr>
              <a:t>26%</a:t>
            </a:r>
            <a:endParaRPr lang="fr-FR" sz="700" i="1" dirty="0">
              <a:latin typeface="Arial Narrow" panose="020B0606020202030204" pitchFamily="34" charset="0"/>
            </a:endParaRPr>
          </a:p>
        </p:txBody>
      </p:sp>
      <p:sp>
        <p:nvSpPr>
          <p:cNvPr id="73" name="Text Box 3"/>
          <p:cNvSpPr txBox="1">
            <a:spLocks noChangeArrowheads="1"/>
          </p:cNvSpPr>
          <p:nvPr/>
        </p:nvSpPr>
        <p:spPr bwMode="auto">
          <a:xfrm>
            <a:off x="6064541" y="4635990"/>
            <a:ext cx="6855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700" i="1" dirty="0" smtClean="0">
                <a:latin typeface="Arial Narrow" panose="020B0606020202030204" pitchFamily="34" charset="0"/>
              </a:rPr>
              <a:t>36%</a:t>
            </a:r>
            <a:endParaRPr lang="fr-FR" sz="700" i="1" dirty="0">
              <a:latin typeface="Arial Narrow" panose="020B0606020202030204" pitchFamily="34" charset="0"/>
            </a:endParaRPr>
          </a:p>
        </p:txBody>
      </p:sp>
      <p:sp>
        <p:nvSpPr>
          <p:cNvPr id="74" name="Text Box 3"/>
          <p:cNvSpPr txBox="1">
            <a:spLocks noChangeArrowheads="1"/>
          </p:cNvSpPr>
          <p:nvPr/>
        </p:nvSpPr>
        <p:spPr bwMode="auto">
          <a:xfrm>
            <a:off x="6602509" y="4635990"/>
            <a:ext cx="6855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700" i="1" dirty="0" smtClean="0">
                <a:latin typeface="Arial Narrow" panose="020B0606020202030204" pitchFamily="34" charset="0"/>
              </a:rPr>
              <a:t>9%</a:t>
            </a:r>
            <a:endParaRPr lang="fr-FR" sz="700" i="1" dirty="0">
              <a:latin typeface="Arial Narrow" panose="020B0606020202030204" pitchFamily="34" charset="0"/>
            </a:endParaRPr>
          </a:p>
        </p:txBody>
      </p:sp>
      <p:sp>
        <p:nvSpPr>
          <p:cNvPr id="75" name="Text Box 3"/>
          <p:cNvSpPr txBox="1">
            <a:spLocks noChangeArrowheads="1"/>
          </p:cNvSpPr>
          <p:nvPr/>
        </p:nvSpPr>
        <p:spPr bwMode="auto">
          <a:xfrm>
            <a:off x="6333525" y="4635990"/>
            <a:ext cx="6855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700" i="1" dirty="0" smtClean="0">
                <a:latin typeface="Arial Narrow" panose="020B0606020202030204" pitchFamily="34" charset="0"/>
              </a:rPr>
              <a:t>21%</a:t>
            </a:r>
            <a:endParaRPr lang="fr-FR" sz="700" i="1" dirty="0">
              <a:latin typeface="Arial Narrow" panose="020B0606020202030204" pitchFamily="34" charset="0"/>
            </a:endParaRPr>
          </a:p>
        </p:txBody>
      </p:sp>
      <p:sp>
        <p:nvSpPr>
          <p:cNvPr id="76" name="Text Box 3"/>
          <p:cNvSpPr txBox="1">
            <a:spLocks noChangeArrowheads="1"/>
          </p:cNvSpPr>
          <p:nvPr/>
        </p:nvSpPr>
        <p:spPr bwMode="auto">
          <a:xfrm>
            <a:off x="6871493" y="4635990"/>
            <a:ext cx="6855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700" i="1" dirty="0" smtClean="0">
                <a:latin typeface="Arial Narrow" panose="020B0606020202030204" pitchFamily="34" charset="0"/>
              </a:rPr>
              <a:t>8%</a:t>
            </a:r>
            <a:endParaRPr lang="fr-FR" sz="700" i="1" dirty="0">
              <a:latin typeface="Arial Narrow" panose="020B0606020202030204" pitchFamily="34" charset="0"/>
            </a:endParaRPr>
          </a:p>
        </p:txBody>
      </p:sp>
      <p:sp>
        <p:nvSpPr>
          <p:cNvPr id="79" name="Text Box 3"/>
          <p:cNvSpPr txBox="1">
            <a:spLocks noChangeArrowheads="1"/>
          </p:cNvSpPr>
          <p:nvPr/>
        </p:nvSpPr>
        <p:spPr bwMode="auto">
          <a:xfrm>
            <a:off x="5914550" y="5074409"/>
            <a:ext cx="2209006" cy="276999"/>
          </a:xfrm>
          <a:prstGeom prst="rect">
            <a:avLst/>
          </a:prstGeom>
          <a:noFill/>
          <a:ln w="1270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200" dirty="0" smtClean="0">
                <a:solidFill>
                  <a:schemeClr val="accent2">
                    <a:lumMod val="75000"/>
                  </a:schemeClr>
                </a:solidFill>
                <a:latin typeface="Arial Narrow" panose="020B0606020202030204" pitchFamily="34" charset="0"/>
              </a:rPr>
              <a:t>PROFIL NORMAL</a:t>
            </a:r>
            <a:endParaRPr lang="fr-FR" sz="1200" dirty="0">
              <a:solidFill>
                <a:schemeClr val="accent2">
                  <a:lumMod val="75000"/>
                </a:schemeClr>
              </a:solidFill>
              <a:latin typeface="Arial Narrow" panose="020B0606020202030204" pitchFamily="34" charset="0"/>
            </a:endParaRPr>
          </a:p>
        </p:txBody>
      </p:sp>
      <p:sp>
        <p:nvSpPr>
          <p:cNvPr id="80" name="Text Box 3"/>
          <p:cNvSpPr txBox="1">
            <a:spLocks noChangeArrowheads="1"/>
          </p:cNvSpPr>
          <p:nvPr/>
        </p:nvSpPr>
        <p:spPr bwMode="auto">
          <a:xfrm>
            <a:off x="5531391" y="3364026"/>
            <a:ext cx="5355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ctr" eaLnBrk="1" hangingPunct="1">
              <a:buClr>
                <a:srgbClr val="FF0000"/>
              </a:buClr>
            </a:pPr>
            <a:r>
              <a:rPr lang="fr-FR" sz="1000" i="1" dirty="0" err="1" smtClean="0">
                <a:solidFill>
                  <a:srgbClr val="FF0000"/>
                </a:solidFill>
                <a:latin typeface="Arial Narrow" panose="020B0606020202030204" pitchFamily="34" charset="0"/>
              </a:rPr>
              <a:t>Lane</a:t>
            </a:r>
            <a:r>
              <a:rPr lang="fr-FR" sz="1000" i="1" dirty="0" smtClean="0">
                <a:solidFill>
                  <a:srgbClr val="FF0000"/>
                </a:solidFill>
                <a:latin typeface="Arial Narrow" panose="020B0606020202030204" pitchFamily="34" charset="0"/>
              </a:rPr>
              <a:t> 1</a:t>
            </a:r>
            <a:endParaRPr lang="fr-FR" sz="1000" i="1" dirty="0">
              <a:solidFill>
                <a:srgbClr val="FF0000"/>
              </a:solidFill>
              <a:latin typeface="Arial Narrow" panose="020B0606020202030204" pitchFamily="34" charset="0"/>
            </a:endParaRPr>
          </a:p>
        </p:txBody>
      </p:sp>
      <p:sp>
        <p:nvSpPr>
          <p:cNvPr id="81" name="Text Box 3"/>
          <p:cNvSpPr txBox="1">
            <a:spLocks noChangeArrowheads="1"/>
          </p:cNvSpPr>
          <p:nvPr/>
        </p:nvSpPr>
        <p:spPr bwMode="auto">
          <a:xfrm>
            <a:off x="4861443" y="1988840"/>
            <a:ext cx="4020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cs typeface="Arial" charset="0"/>
              </a:defRPr>
            </a:lvl1pPr>
            <a:lvl2pPr marL="742950" indent="-285750" eaLnBrk="0" hangingPunct="0">
              <a:defRPr sz="2800" b="1">
                <a:solidFill>
                  <a:schemeClr val="tx1"/>
                </a:solidFill>
                <a:latin typeface="Arial" charset="0"/>
                <a:cs typeface="Arial" charset="0"/>
              </a:defRPr>
            </a:lvl2pPr>
            <a:lvl3pPr marL="1143000" indent="-228600" eaLnBrk="0" hangingPunct="0">
              <a:defRPr sz="2800" b="1">
                <a:solidFill>
                  <a:schemeClr val="tx1"/>
                </a:solidFill>
                <a:latin typeface="Arial" charset="0"/>
                <a:cs typeface="Arial" charset="0"/>
              </a:defRPr>
            </a:lvl3pPr>
            <a:lvl4pPr marL="1600200" indent="-228600" eaLnBrk="0" hangingPunct="0">
              <a:defRPr sz="2800" b="1">
                <a:solidFill>
                  <a:schemeClr val="tx1"/>
                </a:solidFill>
                <a:latin typeface="Arial" charset="0"/>
                <a:cs typeface="Arial" charset="0"/>
              </a:defRPr>
            </a:lvl4pPr>
            <a:lvl5pPr marL="2057400" indent="-228600" eaLnBrk="0" hangingPunct="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algn="just" eaLnBrk="1" hangingPunct="1">
              <a:buClr>
                <a:srgbClr val="FF0000"/>
              </a:buClr>
            </a:pPr>
            <a:r>
              <a:rPr lang="fr-FR" sz="2400" b="0" dirty="0" smtClean="0">
                <a:latin typeface="Arial Narrow" panose="020B0606020202030204" pitchFamily="34" charset="0"/>
              </a:rPr>
              <a:t>La LDH sérique est un marqueur d’AVC et d’infarctus.</a:t>
            </a:r>
            <a:endParaRPr lang="fr-FR" sz="2400" b="0" dirty="0">
              <a:latin typeface="Arial Narrow" panose="020B0606020202030204" pitchFamily="34" charset="0"/>
            </a:endParaRPr>
          </a:p>
        </p:txBody>
      </p:sp>
      <p:sp>
        <p:nvSpPr>
          <p:cNvPr id="59" name="Rectangle 9"/>
          <p:cNvSpPr>
            <a:spLocks noChangeArrowheads="1"/>
          </p:cNvSpPr>
          <p:nvPr/>
        </p:nvSpPr>
        <p:spPr bwMode="auto">
          <a:xfrm>
            <a:off x="-6356" y="7772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just"/>
            <a:r>
              <a:rPr lang="fr-FR" sz="2400" b="1" dirty="0">
                <a:solidFill>
                  <a:schemeClr val="accent2">
                    <a:lumMod val="75000"/>
                  </a:schemeClr>
                </a:solidFill>
                <a:latin typeface="Arial Narrow" panose="020B0606020202030204" pitchFamily="34" charset="0"/>
              </a:rPr>
              <a:t>3 – La réaction </a:t>
            </a:r>
            <a:r>
              <a:rPr lang="fr-FR" sz="2400" b="1" dirty="0" smtClean="0">
                <a:solidFill>
                  <a:schemeClr val="accent2">
                    <a:lumMod val="75000"/>
                  </a:schemeClr>
                </a:solidFill>
                <a:latin typeface="Arial Narrow" panose="020B0606020202030204" pitchFamily="34" charset="0"/>
              </a:rPr>
              <a:t>enzymatique</a:t>
            </a:r>
          </a:p>
          <a:p>
            <a:pPr marL="514350" indent="-514350" algn="just"/>
            <a:r>
              <a:rPr lang="fr-FR" sz="2400" b="1" dirty="0">
                <a:solidFill>
                  <a:schemeClr val="accent2">
                    <a:lumMod val="75000"/>
                  </a:schemeClr>
                </a:solidFill>
                <a:latin typeface="Arial Narrow" panose="020B0606020202030204" pitchFamily="34" charset="0"/>
              </a:rPr>
              <a:t>		E – Mesures enzymatiques : quantification d’une biomolécule</a:t>
            </a:r>
          </a:p>
        </p:txBody>
      </p:sp>
      <p:sp>
        <p:nvSpPr>
          <p:cNvPr id="61" name="Triangle isocèle 60"/>
          <p:cNvSpPr/>
          <p:nvPr/>
        </p:nvSpPr>
        <p:spPr>
          <a:xfrm rot="16200000" flipH="1">
            <a:off x="8532508" y="349972"/>
            <a:ext cx="828000" cy="2394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7022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clrChange>
              <a:clrFrom>
                <a:srgbClr val="AD6129"/>
              </a:clrFrom>
              <a:clrTo>
                <a:srgbClr val="AD6129">
                  <a:alpha val="0"/>
                </a:srgbClr>
              </a:clrTo>
            </a:clrChange>
            <a:duotone>
              <a:schemeClr val="accent6">
                <a:shade val="45000"/>
                <a:satMod val="135000"/>
              </a:schemeClr>
              <a:prstClr val="white"/>
            </a:duotone>
          </a:blip>
          <a:stretch>
            <a:fillRect/>
          </a:stretch>
        </p:blipFill>
        <p:spPr>
          <a:xfrm>
            <a:off x="36512" y="44624"/>
            <a:ext cx="9144000" cy="79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3"/>
          <a:stretch>
            <a:fillRect/>
          </a:stretch>
        </p:blipFill>
        <p:spPr>
          <a:xfrm>
            <a:off x="60350" y="1196752"/>
            <a:ext cx="2235690" cy="393797"/>
          </a:xfrm>
          <a:prstGeom prst="rect">
            <a:avLst/>
          </a:prstGeom>
        </p:spPr>
      </p:pic>
      <p:pic>
        <p:nvPicPr>
          <p:cNvPr id="6" name="Image 5"/>
          <p:cNvPicPr>
            <a:picLocks noChangeAspect="1"/>
          </p:cNvPicPr>
          <p:nvPr/>
        </p:nvPicPr>
        <p:blipFill>
          <a:blip r:embed="rId4">
            <a:lum bright="-20000" contrast="40000"/>
          </a:blip>
          <a:stretch>
            <a:fillRect/>
          </a:stretch>
        </p:blipFill>
        <p:spPr>
          <a:xfrm>
            <a:off x="36512" y="1916832"/>
            <a:ext cx="9107488" cy="1728192"/>
          </a:xfrm>
          <a:prstGeom prst="rect">
            <a:avLst/>
          </a:prstGeom>
        </p:spPr>
      </p:pic>
      <p:pic>
        <p:nvPicPr>
          <p:cNvPr id="7" name="Image 6"/>
          <p:cNvPicPr>
            <a:picLocks noChangeAspect="1"/>
          </p:cNvPicPr>
          <p:nvPr/>
        </p:nvPicPr>
        <p:blipFill>
          <a:blip r:embed="rId5">
            <a:lum bright="-20000" contrast="40000"/>
          </a:blip>
          <a:stretch>
            <a:fillRect/>
          </a:stretch>
        </p:blipFill>
        <p:spPr>
          <a:xfrm>
            <a:off x="323528" y="3823505"/>
            <a:ext cx="8028159" cy="1765735"/>
          </a:xfrm>
          <a:prstGeom prst="rect">
            <a:avLst/>
          </a:prstGeom>
        </p:spPr>
      </p:pic>
    </p:spTree>
    <p:extLst>
      <p:ext uri="{BB962C8B-B14F-4D97-AF65-F5344CB8AC3E}">
        <p14:creationId xmlns:p14="http://schemas.microsoft.com/office/powerpoint/2010/main" val="89579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duotone>
              <a:prstClr val="black"/>
              <a:schemeClr val="bg2">
                <a:tint val="45000"/>
                <a:satMod val="400000"/>
              </a:schemeClr>
            </a:duotone>
          </a:blip>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7753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785" y="0"/>
            <a:ext cx="8229600" cy="1143000"/>
          </a:xfrm>
        </p:spPr>
        <p:txBody>
          <a:bodyPr>
            <a:normAutofit fontScale="90000"/>
          </a:bodyPr>
          <a:lstStyle/>
          <a:p>
            <a:r>
              <a:rPr lang="fr-FR" b="1" dirty="0">
                <a:solidFill>
                  <a:srgbClr val="FF0000"/>
                </a:solidFill>
              </a:rPr>
              <a:t>Les inhibitions des réactions enzymatiques</a:t>
            </a:r>
          </a:p>
        </p:txBody>
      </p:sp>
      <p:sp>
        <p:nvSpPr>
          <p:cNvPr id="3" name="Espace réservé du contenu 2"/>
          <p:cNvSpPr>
            <a:spLocks noGrp="1"/>
          </p:cNvSpPr>
          <p:nvPr>
            <p:ph idx="1"/>
          </p:nvPr>
        </p:nvSpPr>
        <p:spPr>
          <a:xfrm>
            <a:off x="107504" y="1484784"/>
            <a:ext cx="9036496" cy="5373216"/>
          </a:xfrm>
        </p:spPr>
        <p:txBody>
          <a:bodyPr>
            <a:normAutofit fontScale="92500" lnSpcReduction="10000"/>
          </a:bodyPr>
          <a:lstStyle/>
          <a:p>
            <a:pPr marL="514350" indent="-514350">
              <a:buAutoNum type="arabicPeriod"/>
            </a:pPr>
            <a:r>
              <a:rPr lang="fr-FR" dirty="0" smtClean="0"/>
              <a:t>Définition </a:t>
            </a:r>
            <a:r>
              <a:rPr lang="fr-FR" dirty="0"/>
              <a:t>et caractéristiques générales des </a:t>
            </a:r>
            <a:r>
              <a:rPr lang="fr-FR" dirty="0" smtClean="0"/>
              <a:t>inhibiteurs</a:t>
            </a:r>
          </a:p>
          <a:p>
            <a:pPr marL="514350" indent="-514350">
              <a:buAutoNum type="arabicPeriod"/>
            </a:pPr>
            <a:r>
              <a:rPr lang="fr-FR" dirty="0" smtClean="0"/>
              <a:t>Inhibition </a:t>
            </a:r>
            <a:r>
              <a:rPr lang="fr-FR" dirty="0"/>
              <a:t>compétitive (fixation </a:t>
            </a:r>
            <a:r>
              <a:rPr lang="fr-FR" dirty="0" smtClean="0"/>
              <a:t>exclusive)</a:t>
            </a:r>
          </a:p>
          <a:p>
            <a:pPr marL="514350" indent="-514350">
              <a:buAutoNum type="arabicPeriod"/>
            </a:pPr>
            <a:r>
              <a:rPr lang="fr-FR" dirty="0" smtClean="0"/>
              <a:t>Inhibition </a:t>
            </a:r>
            <a:r>
              <a:rPr lang="fr-FR" dirty="0"/>
              <a:t>non compétitive (fixation non </a:t>
            </a:r>
            <a:r>
              <a:rPr lang="fr-FR" dirty="0" smtClean="0"/>
              <a:t>exclusive)</a:t>
            </a:r>
          </a:p>
          <a:p>
            <a:pPr marL="514350" indent="-514350">
              <a:buAutoNum type="arabicPeriod"/>
            </a:pPr>
            <a:r>
              <a:rPr lang="fr-FR" dirty="0" smtClean="0"/>
              <a:t>Inhibition </a:t>
            </a:r>
            <a:r>
              <a:rPr lang="fr-FR" dirty="0" err="1"/>
              <a:t>incompétitive</a:t>
            </a:r>
            <a:r>
              <a:rPr lang="fr-FR" dirty="0"/>
              <a:t> (fixation non </a:t>
            </a:r>
            <a:r>
              <a:rPr lang="fr-FR" dirty="0" smtClean="0"/>
              <a:t>exclusive)</a:t>
            </a:r>
          </a:p>
          <a:p>
            <a:pPr marL="514350" indent="-514350">
              <a:buAutoNum type="arabicPeriod"/>
            </a:pPr>
            <a:r>
              <a:rPr lang="fr-FR" dirty="0" smtClean="0"/>
              <a:t>Tableau </a:t>
            </a:r>
            <a:r>
              <a:rPr lang="fr-FR" dirty="0"/>
              <a:t>résumé des modifications des paramètres cinétiques en présence de l'un des trois inhibiteurs </a:t>
            </a:r>
            <a:r>
              <a:rPr lang="fr-FR" dirty="0" smtClean="0"/>
              <a:t>précédents</a:t>
            </a:r>
          </a:p>
          <a:p>
            <a:pPr marL="514350" indent="-514350">
              <a:buAutoNum type="arabicPeriod"/>
            </a:pPr>
            <a:r>
              <a:rPr lang="fr-FR" dirty="0" smtClean="0"/>
              <a:t>Inactivation </a:t>
            </a:r>
            <a:r>
              <a:rPr lang="fr-FR" dirty="0"/>
              <a:t>: inhibition </a:t>
            </a:r>
            <a:r>
              <a:rPr lang="fr-FR" dirty="0" smtClean="0"/>
              <a:t>Irréversible</a:t>
            </a:r>
            <a:endParaRPr lang="fr-FR" dirty="0"/>
          </a:p>
          <a:p>
            <a:pPr marL="514350" indent="-514350">
              <a:buAutoNum type="arabicPeriod"/>
            </a:pPr>
            <a:r>
              <a:rPr lang="fr-FR" dirty="0"/>
              <a:t> Inhibition par excès de </a:t>
            </a:r>
            <a:r>
              <a:rPr lang="fr-FR" dirty="0" smtClean="0"/>
              <a:t>substrat</a:t>
            </a:r>
          </a:p>
          <a:p>
            <a:pPr marL="514350" indent="-514350">
              <a:buAutoNum type="arabicPeriod"/>
            </a:pPr>
            <a:r>
              <a:rPr lang="fr-FR" dirty="0"/>
              <a:t> Exemples de mécanismes plus complexes</a:t>
            </a:r>
          </a:p>
          <a:p>
            <a:pPr marL="514350" indent="-514350">
              <a:buAutoNum type="arabicPeriod"/>
            </a:pPr>
            <a:endParaRPr lang="fr-FR" dirty="0" smtClean="0"/>
          </a:p>
          <a:p>
            <a:endParaRPr lang="fr-FR" dirty="0"/>
          </a:p>
          <a:p>
            <a:endParaRPr lang="fr-FR" dirty="0"/>
          </a:p>
        </p:txBody>
      </p:sp>
    </p:spTree>
    <p:extLst>
      <p:ext uri="{BB962C8B-B14F-4D97-AF65-F5344CB8AC3E}">
        <p14:creationId xmlns:p14="http://schemas.microsoft.com/office/powerpoint/2010/main" val="3089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64096"/>
          </a:xfrm>
        </p:spPr>
        <p:txBody>
          <a:bodyPr>
            <a:normAutofit fontScale="90000"/>
          </a:bodyPr>
          <a:lstStyle/>
          <a:p>
            <a:r>
              <a:rPr lang="fr-FR" dirty="0">
                <a:solidFill>
                  <a:srgbClr val="FF0000"/>
                </a:solidFill>
              </a:rPr>
              <a:t>1. Définition et </a:t>
            </a:r>
            <a:r>
              <a:rPr lang="fr-FR" dirty="0" smtClean="0">
                <a:solidFill>
                  <a:srgbClr val="FF0000"/>
                </a:solidFill>
              </a:rPr>
              <a:t>caractéristiques générales </a:t>
            </a:r>
            <a:r>
              <a:rPr lang="fr-FR" dirty="0">
                <a:solidFill>
                  <a:srgbClr val="FF0000"/>
                </a:solidFill>
              </a:rPr>
              <a:t>des inhibiteurs</a:t>
            </a:r>
          </a:p>
        </p:txBody>
      </p:sp>
      <p:sp>
        <p:nvSpPr>
          <p:cNvPr id="3" name="Espace réservé du contenu 2"/>
          <p:cNvSpPr>
            <a:spLocks noGrp="1"/>
          </p:cNvSpPr>
          <p:nvPr>
            <p:ph idx="1"/>
          </p:nvPr>
        </p:nvSpPr>
        <p:spPr>
          <a:xfrm>
            <a:off x="436672" y="2564904"/>
            <a:ext cx="8707328" cy="3877891"/>
          </a:xfrm>
        </p:spPr>
        <p:txBody>
          <a:bodyPr/>
          <a:lstStyle/>
          <a:p>
            <a:r>
              <a:rPr lang="fr-FR" dirty="0"/>
              <a:t>les effecteurs qui augmentent l'activité enzymatique sont des activateurs</a:t>
            </a:r>
          </a:p>
          <a:p>
            <a:r>
              <a:rPr lang="fr-FR" dirty="0"/>
              <a:t>à l'inverse, ceux qui la diminuent sont des inhibiteurs</a:t>
            </a:r>
          </a:p>
          <a:p>
            <a:r>
              <a:rPr lang="fr-FR" dirty="0"/>
              <a:t>certaines molécules peuvent, selon les conditions, se comporter comme un activateur ou un inhibiteur</a:t>
            </a:r>
            <a:r>
              <a:rPr lang="fr-FR" dirty="0" smtClean="0"/>
              <a:t>.</a:t>
            </a:r>
            <a:endParaRPr lang="fr-FR" dirty="0"/>
          </a:p>
        </p:txBody>
      </p:sp>
      <p:sp>
        <p:nvSpPr>
          <p:cNvPr id="4" name="Rectangle 3"/>
          <p:cNvSpPr/>
          <p:nvPr/>
        </p:nvSpPr>
        <p:spPr>
          <a:xfrm>
            <a:off x="251520" y="1517883"/>
            <a:ext cx="8892480" cy="830997"/>
          </a:xfrm>
          <a:prstGeom prst="rect">
            <a:avLst/>
          </a:prstGeom>
        </p:spPr>
        <p:txBody>
          <a:bodyPr wrap="square">
            <a:spAutoFit/>
          </a:bodyPr>
          <a:lstStyle/>
          <a:p>
            <a:pPr marL="342900" indent="-342900">
              <a:buFont typeface="Arial" panose="020B0604020202020204" pitchFamily="34" charset="0"/>
              <a:buChar char="•"/>
            </a:pPr>
            <a:r>
              <a:rPr lang="fr-FR" sz="2400" b="1" dirty="0">
                <a:solidFill>
                  <a:srgbClr val="00B050"/>
                </a:solidFill>
                <a:latin typeface="+mj-lt"/>
                <a:ea typeface="+mj-ea"/>
                <a:cs typeface="+mj-cs"/>
              </a:rPr>
              <a:t>Toute molécule qui modifie la vitesse d'une réaction enzymatique est appelée un effecteur :</a:t>
            </a:r>
          </a:p>
        </p:txBody>
      </p:sp>
    </p:spTree>
    <p:extLst>
      <p:ext uri="{BB962C8B-B14F-4D97-AF65-F5344CB8AC3E}">
        <p14:creationId xmlns:p14="http://schemas.microsoft.com/office/powerpoint/2010/main" val="13776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r>
              <a:rPr lang="fr-FR" sz="4300" b="1" dirty="0" smtClean="0">
                <a:solidFill>
                  <a:srgbClr val="FF0000"/>
                </a:solidFill>
              </a:rPr>
              <a:t>L'étude de l'effet d'inhibiteurs permet :</a:t>
            </a:r>
          </a:p>
          <a:p>
            <a:pPr marL="0" indent="0">
              <a:buNone/>
            </a:pPr>
            <a:endParaRPr lang="fr-FR" sz="2000" b="1" dirty="0">
              <a:solidFill>
                <a:srgbClr val="FF0000"/>
              </a:solidFill>
            </a:endParaRPr>
          </a:p>
          <a:p>
            <a:r>
              <a:rPr lang="fr-FR" sz="3000" dirty="0"/>
              <a:t>d'affiner le mécanisme catalytique d'une réaction enzymatique</a:t>
            </a:r>
          </a:p>
          <a:p>
            <a:r>
              <a:rPr lang="fr-FR" sz="3000" dirty="0"/>
              <a:t>de mieux connaître la spécificité d'une </a:t>
            </a:r>
            <a:r>
              <a:rPr lang="fr-FR" sz="3000" dirty="0" smtClean="0"/>
              <a:t>enzyme</a:t>
            </a:r>
            <a:endParaRPr lang="fr-FR" sz="3000" dirty="0"/>
          </a:p>
          <a:p>
            <a:r>
              <a:rPr lang="fr-FR" sz="3000" dirty="0"/>
              <a:t>d'obtenir des données physiques et chimiques concernant le site </a:t>
            </a:r>
            <a:r>
              <a:rPr lang="fr-FR" sz="3000" dirty="0" smtClean="0"/>
              <a:t>actif</a:t>
            </a:r>
          </a:p>
          <a:p>
            <a:pPr marL="0" indent="0">
              <a:buNone/>
            </a:pPr>
            <a:endParaRPr lang="fr-FR" sz="2800" dirty="0"/>
          </a:p>
          <a:p>
            <a:pPr lvl="1">
              <a:buFontTx/>
              <a:buChar char="-"/>
            </a:pPr>
            <a:r>
              <a:rPr lang="fr-FR" dirty="0" smtClean="0"/>
              <a:t>En </a:t>
            </a:r>
            <a:r>
              <a:rPr lang="fr-FR" dirty="0"/>
              <a:t>effet, certains inhibiteurs s'associent </a:t>
            </a:r>
            <a:r>
              <a:rPr lang="fr-FR" dirty="0" smtClean="0"/>
              <a:t>de manière</a:t>
            </a:r>
            <a:r>
              <a:rPr lang="fr-FR" dirty="0"/>
              <a:t> réversible à l'enzyme en interagissant de manière non </a:t>
            </a:r>
            <a:r>
              <a:rPr lang="fr-FR" dirty="0" smtClean="0"/>
              <a:t>covalente.</a:t>
            </a:r>
          </a:p>
          <a:p>
            <a:pPr lvl="1">
              <a:buFontTx/>
              <a:buChar char="-"/>
            </a:pPr>
            <a:r>
              <a:rPr lang="fr-FR" dirty="0" smtClean="0"/>
              <a:t>D'autres </a:t>
            </a:r>
            <a:r>
              <a:rPr lang="fr-FR" dirty="0"/>
              <a:t>se fixent de manière </a:t>
            </a:r>
            <a:r>
              <a:rPr lang="fr-FR" dirty="0" smtClean="0"/>
              <a:t>irréversible</a:t>
            </a:r>
            <a:r>
              <a:rPr lang="fr-FR" dirty="0"/>
              <a:t> et sont souvent utilisés pour </a:t>
            </a:r>
            <a:r>
              <a:rPr lang="fr-FR" dirty="0">
                <a:solidFill>
                  <a:schemeClr val="accent1">
                    <a:lumMod val="75000"/>
                  </a:schemeClr>
                </a:solidFill>
                <a:hlinkClick r:id="rId2"/>
              </a:rPr>
              <a:t>déterminer les groupes actifs du site catalytique</a:t>
            </a:r>
            <a:r>
              <a:rPr lang="fr-FR" dirty="0" smtClean="0">
                <a:solidFill>
                  <a:schemeClr val="accent1">
                    <a:lumMod val="75000"/>
                  </a:schemeClr>
                </a:solidFill>
              </a:rPr>
              <a:t>.</a:t>
            </a:r>
            <a:endParaRPr lang="fr-FR" dirty="0">
              <a:solidFill>
                <a:schemeClr val="accent1">
                  <a:lumMod val="75000"/>
                </a:schemeClr>
              </a:solidFill>
            </a:endParaRPr>
          </a:p>
        </p:txBody>
      </p:sp>
    </p:spTree>
    <p:extLst>
      <p:ext uri="{BB962C8B-B14F-4D97-AF65-F5344CB8AC3E}">
        <p14:creationId xmlns:p14="http://schemas.microsoft.com/office/powerpoint/2010/main" val="34436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95536" y="683949"/>
            <a:ext cx="8208912" cy="5913403"/>
          </a:xfrm>
          <a:prstGeom prst="rect">
            <a:avLst/>
          </a:prstGeom>
        </p:spPr>
      </p:pic>
      <p:sp>
        <p:nvSpPr>
          <p:cNvPr id="6" name="Rectangle 5"/>
          <p:cNvSpPr/>
          <p:nvPr/>
        </p:nvSpPr>
        <p:spPr>
          <a:xfrm>
            <a:off x="0" y="6516052"/>
            <a:ext cx="9144000" cy="369332"/>
          </a:xfrm>
          <a:prstGeom prst="rect">
            <a:avLst/>
          </a:prstGeom>
        </p:spPr>
        <p:txBody>
          <a:bodyPr wrap="square">
            <a:spAutoFit/>
          </a:bodyPr>
          <a:lstStyle/>
          <a:p>
            <a:pPr algn="ctr"/>
            <a:r>
              <a:rPr lang="fr-FR" b="1" dirty="0" smtClean="0">
                <a:solidFill>
                  <a:srgbClr val="FF0000"/>
                </a:solidFill>
              </a:rPr>
              <a:t>Ces </a:t>
            </a:r>
            <a:r>
              <a:rPr lang="fr-FR" b="1" dirty="0">
                <a:solidFill>
                  <a:srgbClr val="FF0000"/>
                </a:solidFill>
              </a:rPr>
              <a:t>composés ont permis d'identifier la sérine 195 du site actif.</a:t>
            </a:r>
          </a:p>
        </p:txBody>
      </p:sp>
      <p:sp>
        <p:nvSpPr>
          <p:cNvPr id="7" name="Rectangle 6"/>
          <p:cNvSpPr/>
          <p:nvPr/>
        </p:nvSpPr>
        <p:spPr>
          <a:xfrm>
            <a:off x="0" y="-27384"/>
            <a:ext cx="9144000" cy="646331"/>
          </a:xfrm>
          <a:prstGeom prst="rect">
            <a:avLst/>
          </a:prstGeom>
        </p:spPr>
        <p:txBody>
          <a:bodyPr wrap="square">
            <a:spAutoFit/>
          </a:bodyPr>
          <a:lstStyle/>
          <a:p>
            <a:pPr algn="ctr"/>
            <a:r>
              <a:rPr lang="fr-FR" b="1" dirty="0">
                <a:solidFill>
                  <a:srgbClr val="FF0000"/>
                </a:solidFill>
                <a:latin typeface="Lucida Grande"/>
              </a:rPr>
              <a:t>Mécanismes d'inhibition des </a:t>
            </a:r>
            <a:r>
              <a:rPr lang="fr-FR" b="1" dirty="0">
                <a:solidFill>
                  <a:srgbClr val="FF0000"/>
                </a:solidFill>
                <a:latin typeface="Lucida Grande"/>
                <a:hlinkClick r:id="rId3"/>
              </a:rPr>
              <a:t>protéases à sérine</a:t>
            </a:r>
            <a:r>
              <a:rPr lang="fr-FR" b="1" dirty="0">
                <a:solidFill>
                  <a:srgbClr val="FF0000"/>
                </a:solidFill>
                <a:latin typeface="Lucida Grande"/>
              </a:rPr>
              <a:t> par différents composés qui forment un </a:t>
            </a:r>
            <a:r>
              <a:rPr lang="fr-FR" b="1" dirty="0">
                <a:solidFill>
                  <a:srgbClr val="FF0000"/>
                </a:solidFill>
                <a:latin typeface="Lucida Grande"/>
                <a:hlinkClick r:id="rId4"/>
              </a:rPr>
              <a:t>intermédiaire tétraédrique</a:t>
            </a:r>
            <a:r>
              <a:rPr lang="fr-FR" b="1" dirty="0">
                <a:solidFill>
                  <a:srgbClr val="FF0000"/>
                </a:solidFill>
                <a:latin typeface="Lucida Grande"/>
              </a:rPr>
              <a:t>. </a:t>
            </a:r>
          </a:p>
        </p:txBody>
      </p:sp>
    </p:spTree>
    <p:extLst>
      <p:ext uri="{BB962C8B-B14F-4D97-AF65-F5344CB8AC3E}">
        <p14:creationId xmlns:p14="http://schemas.microsoft.com/office/powerpoint/2010/main" val="36145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iade catalytique Enzyme substrat substrate enzymologie enzymology active binding site actif amino acid ligand protease serine trypsine chymotrypsine elastase catalyse catalysis etat transition state intermediaire tetraedrique trou oxyanion hole macromolecular crowding effect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91288"/>
            <a:ext cx="5256584" cy="5198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04595"/>
            <a:ext cx="9144000" cy="646331"/>
          </a:xfrm>
          <a:prstGeom prst="rect">
            <a:avLst/>
          </a:prstGeom>
        </p:spPr>
        <p:txBody>
          <a:bodyPr wrap="square">
            <a:spAutoFit/>
          </a:bodyPr>
          <a:lstStyle/>
          <a:p>
            <a:pPr algn="ctr"/>
            <a:r>
              <a:rPr lang="fr-FR" b="1" dirty="0">
                <a:solidFill>
                  <a:srgbClr val="FF0000"/>
                </a:solidFill>
                <a:latin typeface="Lucida Grande"/>
              </a:rPr>
              <a:t>La protéase fixe le substrat (protéine ou peptide) dont elle hydrolyse la </a:t>
            </a:r>
            <a:r>
              <a:rPr lang="fr-FR" b="1" dirty="0">
                <a:solidFill>
                  <a:srgbClr val="FF0000"/>
                </a:solidFill>
                <a:latin typeface="Lucida Grande"/>
                <a:hlinkClick r:id="rId3"/>
              </a:rPr>
              <a:t>liaison peptidique</a:t>
            </a:r>
            <a:r>
              <a:rPr lang="fr-FR" b="1" dirty="0">
                <a:solidFill>
                  <a:srgbClr val="FF0000"/>
                </a:solidFill>
                <a:latin typeface="Lucida Grande"/>
              </a:rPr>
              <a:t> au niveau d'acides aminés </a:t>
            </a:r>
            <a:r>
              <a:rPr lang="fr-FR" b="1" dirty="0">
                <a:solidFill>
                  <a:srgbClr val="FF0000"/>
                </a:solidFill>
                <a:latin typeface="Lucida Grande"/>
                <a:hlinkClick r:id="rId4"/>
              </a:rPr>
              <a:t>spécifiques de la protéase considérée</a:t>
            </a:r>
            <a:r>
              <a:rPr lang="fr-FR" b="1" dirty="0">
                <a:solidFill>
                  <a:srgbClr val="FF0000"/>
                </a:solidFill>
                <a:latin typeface="Lucida Grande"/>
              </a:rPr>
              <a:t>.</a:t>
            </a:r>
            <a:endParaRPr lang="fr-FR" b="1" dirty="0">
              <a:solidFill>
                <a:srgbClr val="FF0000"/>
              </a:solidFill>
            </a:endParaRPr>
          </a:p>
        </p:txBody>
      </p:sp>
      <p:sp>
        <p:nvSpPr>
          <p:cNvPr id="5" name="Rectangle 4"/>
          <p:cNvSpPr/>
          <p:nvPr/>
        </p:nvSpPr>
        <p:spPr>
          <a:xfrm>
            <a:off x="0" y="56237"/>
            <a:ext cx="9144000" cy="492443"/>
          </a:xfrm>
          <a:prstGeom prst="rect">
            <a:avLst/>
          </a:prstGeom>
        </p:spPr>
        <p:txBody>
          <a:bodyPr wrap="square">
            <a:spAutoFit/>
          </a:bodyPr>
          <a:lstStyle/>
          <a:p>
            <a:r>
              <a:rPr lang="fr-FR" sz="2600" b="1" dirty="0" smtClean="0">
                <a:solidFill>
                  <a:srgbClr val="FF0000"/>
                </a:solidFill>
                <a:latin typeface="Lucida Grande"/>
              </a:rPr>
              <a:t>1</a:t>
            </a:r>
            <a:r>
              <a:rPr lang="fr-FR" sz="2600" b="1" baseline="30000" dirty="0" smtClean="0">
                <a:solidFill>
                  <a:srgbClr val="FF0000"/>
                </a:solidFill>
                <a:latin typeface="Lucida Grande"/>
              </a:rPr>
              <a:t>ère</a:t>
            </a:r>
            <a:r>
              <a:rPr lang="fr-FR" sz="2600" b="1" dirty="0" smtClean="0">
                <a:solidFill>
                  <a:srgbClr val="FF0000"/>
                </a:solidFill>
                <a:latin typeface="Lucida Grande"/>
              </a:rPr>
              <a:t> étape </a:t>
            </a:r>
            <a:r>
              <a:rPr lang="fr-FR" sz="2600" b="1" dirty="0">
                <a:solidFill>
                  <a:srgbClr val="FF0000"/>
                </a:solidFill>
                <a:latin typeface="Lucida Grande"/>
              </a:rPr>
              <a:t>: formation du complexe enzyme-substrat (ES)</a:t>
            </a:r>
            <a:endParaRPr lang="fr-FR" sz="2600" b="1" dirty="0"/>
          </a:p>
        </p:txBody>
      </p:sp>
    </p:spTree>
    <p:extLst>
      <p:ext uri="{BB962C8B-B14F-4D97-AF65-F5344CB8AC3E}">
        <p14:creationId xmlns:p14="http://schemas.microsoft.com/office/powerpoint/2010/main" val="15743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07704" y="1004887"/>
            <a:ext cx="5256583" cy="5807381"/>
          </a:xfrm>
          <a:prstGeom prst="rect">
            <a:avLst/>
          </a:prstGeom>
        </p:spPr>
      </p:pic>
      <p:sp>
        <p:nvSpPr>
          <p:cNvPr id="6" name="Rectangle 5"/>
          <p:cNvSpPr/>
          <p:nvPr/>
        </p:nvSpPr>
        <p:spPr>
          <a:xfrm>
            <a:off x="0" y="44624"/>
            <a:ext cx="9144000" cy="830997"/>
          </a:xfrm>
          <a:prstGeom prst="rect">
            <a:avLst/>
          </a:prstGeom>
        </p:spPr>
        <p:txBody>
          <a:bodyPr wrap="square">
            <a:spAutoFit/>
          </a:bodyPr>
          <a:lstStyle/>
          <a:p>
            <a:pPr algn="ctr"/>
            <a:r>
              <a:rPr lang="fr-FR" sz="2400" dirty="0" smtClean="0">
                <a:solidFill>
                  <a:srgbClr val="FF0000"/>
                </a:solidFill>
                <a:latin typeface="Lucida Grande"/>
              </a:rPr>
              <a:t>2</a:t>
            </a:r>
            <a:r>
              <a:rPr lang="fr-FR" sz="2400" baseline="30000" dirty="0" smtClean="0">
                <a:solidFill>
                  <a:srgbClr val="FF0000"/>
                </a:solidFill>
                <a:latin typeface="Lucida Grande"/>
              </a:rPr>
              <a:t>ème</a:t>
            </a:r>
            <a:r>
              <a:rPr lang="fr-FR" sz="2400" dirty="0" smtClean="0">
                <a:solidFill>
                  <a:srgbClr val="FF0000"/>
                </a:solidFill>
                <a:latin typeface="Lucida Grande"/>
              </a:rPr>
              <a:t>  </a:t>
            </a:r>
            <a:r>
              <a:rPr lang="fr-FR" sz="2400" dirty="0">
                <a:solidFill>
                  <a:srgbClr val="FF0000"/>
                </a:solidFill>
                <a:latin typeface="Lucida Grande"/>
              </a:rPr>
              <a:t>étape : acylation / formation du premier intermédiaire tétraédrique</a:t>
            </a:r>
            <a:endParaRPr lang="fr-FR" sz="2400" dirty="0"/>
          </a:p>
        </p:txBody>
      </p:sp>
    </p:spTree>
    <p:extLst>
      <p:ext uri="{BB962C8B-B14F-4D97-AF65-F5344CB8AC3E}">
        <p14:creationId xmlns:p14="http://schemas.microsoft.com/office/powerpoint/2010/main" val="29543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915421"/>
            <a:ext cx="6794090" cy="4939814"/>
          </a:xfrm>
          <a:prstGeom prst="rect">
            <a:avLst/>
          </a:prstGeom>
        </p:spPr>
        <p:txBody>
          <a:bodyPr wrap="square">
            <a:spAutoFit/>
          </a:bodyPr>
          <a:lstStyle/>
          <a:p>
            <a:pPr>
              <a:lnSpc>
                <a:spcPct val="150000"/>
              </a:lnSpc>
            </a:pPr>
            <a:r>
              <a:rPr lang="fr-FR" sz="2100" b="1" dirty="0">
                <a:solidFill>
                  <a:prstClr val="black"/>
                </a:solidFill>
              </a:rPr>
              <a:t>Enzyme</a:t>
            </a:r>
            <a:r>
              <a:rPr lang="fr-FR" sz="2100" dirty="0">
                <a:solidFill>
                  <a:prstClr val="black"/>
                </a:solidFill>
              </a:rPr>
              <a:t> : catalyseur spécifique</a:t>
            </a:r>
          </a:p>
          <a:p>
            <a:pPr>
              <a:lnSpc>
                <a:spcPct val="150000"/>
              </a:lnSpc>
            </a:pPr>
            <a:r>
              <a:rPr lang="fr-FR" sz="2100" b="1" dirty="0">
                <a:solidFill>
                  <a:prstClr val="black"/>
                </a:solidFill>
              </a:rPr>
              <a:t>Site actif</a:t>
            </a:r>
          </a:p>
          <a:p>
            <a:pPr>
              <a:lnSpc>
                <a:spcPct val="150000"/>
              </a:lnSpc>
            </a:pPr>
            <a:r>
              <a:rPr lang="fr-FR" sz="2100" b="1" dirty="0">
                <a:solidFill>
                  <a:prstClr val="black"/>
                </a:solidFill>
              </a:rPr>
              <a:t>Site de reconnaissance du substrat</a:t>
            </a:r>
          </a:p>
          <a:p>
            <a:pPr>
              <a:lnSpc>
                <a:spcPct val="150000"/>
              </a:lnSpc>
            </a:pPr>
            <a:r>
              <a:rPr lang="fr-FR" sz="2100" b="1" dirty="0">
                <a:solidFill>
                  <a:prstClr val="black"/>
                </a:solidFill>
              </a:rPr>
              <a:t>Site de catalyse enzymatique            </a:t>
            </a:r>
          </a:p>
          <a:p>
            <a:pPr>
              <a:lnSpc>
                <a:spcPct val="150000"/>
              </a:lnSpc>
            </a:pPr>
            <a:r>
              <a:rPr lang="fr-FR" sz="2100" i="1" dirty="0">
                <a:solidFill>
                  <a:prstClr val="black"/>
                </a:solidFill>
              </a:rPr>
              <a:t>AA nécessaires :</a:t>
            </a:r>
          </a:p>
          <a:p>
            <a:pPr>
              <a:lnSpc>
                <a:spcPct val="150000"/>
              </a:lnSpc>
            </a:pPr>
            <a:r>
              <a:rPr lang="fr-FR" sz="2100" i="1" dirty="0">
                <a:solidFill>
                  <a:prstClr val="black"/>
                </a:solidFill>
              </a:rPr>
              <a:t>Formation ou clivage liaisons</a:t>
            </a:r>
          </a:p>
          <a:p>
            <a:pPr>
              <a:lnSpc>
                <a:spcPct val="150000"/>
              </a:lnSpc>
            </a:pPr>
            <a:r>
              <a:rPr lang="fr-FR" sz="2100" i="1" dirty="0">
                <a:solidFill>
                  <a:prstClr val="black"/>
                </a:solidFill>
              </a:rPr>
              <a:t>Reconnaissance de substrat(s) spécifique(s)</a:t>
            </a:r>
          </a:p>
          <a:p>
            <a:pPr>
              <a:lnSpc>
                <a:spcPct val="150000"/>
              </a:lnSpc>
            </a:pPr>
            <a:r>
              <a:rPr lang="fr-FR" sz="2100" dirty="0">
                <a:solidFill>
                  <a:prstClr val="black"/>
                </a:solidFill>
              </a:rPr>
              <a:t>Cavité </a:t>
            </a:r>
            <a:r>
              <a:rPr lang="fr-FR" sz="2100" dirty="0" err="1">
                <a:solidFill>
                  <a:prstClr val="black"/>
                </a:solidFill>
              </a:rPr>
              <a:t>tri-dimensionnelle</a:t>
            </a:r>
            <a:endParaRPr lang="fr-FR" sz="2100" dirty="0">
              <a:solidFill>
                <a:prstClr val="black"/>
              </a:solidFill>
            </a:endParaRPr>
          </a:p>
          <a:p>
            <a:pPr>
              <a:lnSpc>
                <a:spcPct val="150000"/>
              </a:lnSpc>
            </a:pPr>
            <a:r>
              <a:rPr lang="fr-FR" sz="2100" dirty="0">
                <a:solidFill>
                  <a:prstClr val="black"/>
                </a:solidFill>
              </a:rPr>
              <a:t>1. Taille réduite / taille des enzymes</a:t>
            </a:r>
          </a:p>
          <a:p>
            <a:pPr>
              <a:lnSpc>
                <a:spcPct val="150000"/>
              </a:lnSpc>
            </a:pPr>
            <a:r>
              <a:rPr lang="fr-FR" sz="2100" dirty="0">
                <a:solidFill>
                  <a:prstClr val="black"/>
                </a:solidFill>
              </a:rPr>
              <a:t>2. Fente ou cavité en général apolaire (hydrophobe)</a:t>
            </a:r>
          </a:p>
        </p:txBody>
      </p:sp>
      <p:pic>
        <p:nvPicPr>
          <p:cNvPr id="5" name="Picture 5"/>
          <p:cNvPicPr>
            <a:picLocks noChangeAspect="1" noChangeArrowheads="1"/>
          </p:cNvPicPr>
          <p:nvPr/>
        </p:nvPicPr>
        <p:blipFill>
          <a:blip r:embed="rId2"/>
          <a:srcRect/>
          <a:stretch>
            <a:fillRect/>
          </a:stretch>
        </p:blipFill>
        <p:spPr bwMode="auto">
          <a:xfrm>
            <a:off x="5913892" y="857250"/>
            <a:ext cx="3167552" cy="2986549"/>
          </a:xfrm>
          <a:prstGeom prst="rect">
            <a:avLst/>
          </a:prstGeom>
          <a:noFill/>
          <a:ln w="9525">
            <a:noFill/>
            <a:miter lim="800000"/>
            <a:headEnd/>
            <a:tailEnd/>
          </a:ln>
          <a:effectLst/>
        </p:spPr>
      </p:pic>
    </p:spTree>
    <p:extLst>
      <p:ext uri="{BB962C8B-B14F-4D97-AF65-F5344CB8AC3E}">
        <p14:creationId xmlns:p14="http://schemas.microsoft.com/office/powerpoint/2010/main" val="41105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zyme substrat substrate enzymologie enzymology active binding site actif amino acid ligand protease serine trypsine chymotrypsine elastase catalyse catalysis etat transition state intermediaire tetraedrique trou oxyanion hole macromolecular crowding effect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624"/>
            <a:ext cx="7209755" cy="667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8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zyme substrat substrate enzymologie enzymology active binding site actif amino acid ligand protease serine trypsine chymotrypsine elastase catalyse catalysis etat transition state intermediaire tetraedrique trou oxyanion hole macromolecular crowding effect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395"/>
            <a:ext cx="7560840" cy="685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6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99592" y="-2778"/>
            <a:ext cx="7416824" cy="6888162"/>
          </a:xfrm>
          <a:prstGeom prst="rect">
            <a:avLst/>
          </a:prstGeom>
        </p:spPr>
      </p:pic>
    </p:spTree>
    <p:extLst>
      <p:ext uri="{BB962C8B-B14F-4D97-AF65-F5344CB8AC3E}">
        <p14:creationId xmlns:p14="http://schemas.microsoft.com/office/powerpoint/2010/main" val="38684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784976" cy="6552728"/>
          </a:xfrm>
        </p:spPr>
        <p:txBody>
          <a:bodyPr>
            <a:normAutofit/>
          </a:bodyPr>
          <a:lstStyle/>
          <a:p>
            <a:pPr marL="0" indent="0">
              <a:buNone/>
            </a:pPr>
            <a:r>
              <a:rPr lang="fr-FR" b="1" dirty="0">
                <a:solidFill>
                  <a:srgbClr val="FF0000"/>
                </a:solidFill>
              </a:rPr>
              <a:t>Selon le type d'inhibiteur, l'enzyme peut fixer </a:t>
            </a:r>
            <a:r>
              <a:rPr lang="fr-FR" b="1" dirty="0" smtClean="0">
                <a:solidFill>
                  <a:srgbClr val="FF0000"/>
                </a:solidFill>
              </a:rPr>
              <a:t>:</a:t>
            </a:r>
          </a:p>
          <a:p>
            <a:pPr marL="0" indent="0">
              <a:buNone/>
            </a:pPr>
            <a:endParaRPr lang="fr-FR" b="1" dirty="0">
              <a:solidFill>
                <a:srgbClr val="FF0000"/>
              </a:solidFill>
            </a:endParaRPr>
          </a:p>
          <a:p>
            <a:r>
              <a:rPr lang="fr-FR" dirty="0"/>
              <a:t>le substrat ou l'inhibiteur : </a:t>
            </a:r>
            <a:r>
              <a:rPr lang="fr-FR" dirty="0" smtClean="0"/>
              <a:t>c'est la fixation</a:t>
            </a:r>
            <a:r>
              <a:rPr lang="fr-FR" dirty="0"/>
              <a:t> exclusive avec formation de complexes binaires ES ou </a:t>
            </a:r>
            <a:r>
              <a:rPr lang="fr-FR" dirty="0" smtClean="0"/>
              <a:t>EI</a:t>
            </a:r>
            <a:endParaRPr lang="fr-FR" dirty="0"/>
          </a:p>
          <a:p>
            <a:r>
              <a:rPr lang="fr-FR" dirty="0"/>
              <a:t>le substrat et l'inhibiteur : c'est la fixation non-exclusive avec formation de complexes ternaires (ESI). Si ce complexe ternaire reste encore actif (moins que le complexe ES), l'inhibition est dite partielle et s'il est totalement inactif, l'inhibition est dite totale.</a:t>
            </a:r>
          </a:p>
          <a:p>
            <a:endParaRPr lang="fr-FR" dirty="0"/>
          </a:p>
        </p:txBody>
      </p:sp>
    </p:spTree>
    <p:extLst>
      <p:ext uri="{BB962C8B-B14F-4D97-AF65-F5344CB8AC3E}">
        <p14:creationId xmlns:p14="http://schemas.microsoft.com/office/powerpoint/2010/main" val="36562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Autofit/>
          </a:bodyPr>
          <a:lstStyle/>
          <a:p>
            <a:r>
              <a:rPr lang="fr-FR" sz="3600" dirty="0" smtClean="0">
                <a:solidFill>
                  <a:srgbClr val="FF0000"/>
                </a:solidFill>
              </a:rPr>
              <a:t>2. Inhibition compétitive </a:t>
            </a:r>
            <a:br>
              <a:rPr lang="fr-FR" sz="3600" dirty="0" smtClean="0">
                <a:solidFill>
                  <a:srgbClr val="FF0000"/>
                </a:solidFill>
              </a:rPr>
            </a:br>
            <a:r>
              <a:rPr lang="fr-FR" sz="3600" dirty="0" smtClean="0">
                <a:solidFill>
                  <a:srgbClr val="FF0000"/>
                </a:solidFill>
              </a:rPr>
              <a:t>(fixation exclusive)</a:t>
            </a:r>
            <a:endParaRPr lang="fr-FR" sz="3600" dirty="0">
              <a:solidFill>
                <a:srgbClr val="FF0000"/>
              </a:solidFill>
            </a:endParaRPr>
          </a:p>
        </p:txBody>
      </p:sp>
      <p:sp>
        <p:nvSpPr>
          <p:cNvPr id="4" name="Rectangle 3"/>
          <p:cNvSpPr/>
          <p:nvPr/>
        </p:nvSpPr>
        <p:spPr>
          <a:xfrm>
            <a:off x="107504" y="1268760"/>
            <a:ext cx="8928992" cy="707886"/>
          </a:xfrm>
          <a:prstGeom prst="rect">
            <a:avLst/>
          </a:prstGeom>
        </p:spPr>
        <p:txBody>
          <a:bodyPr wrap="square">
            <a:spAutoFit/>
          </a:bodyPr>
          <a:lstStyle/>
          <a:p>
            <a:r>
              <a:rPr lang="fr-FR" sz="2000" dirty="0">
                <a:solidFill>
                  <a:srgbClr val="000000"/>
                </a:solidFill>
                <a:latin typeface="Lucida Grande"/>
              </a:rPr>
              <a:t>C'est un mécanisme où </a:t>
            </a:r>
            <a:r>
              <a:rPr lang="fr-FR" sz="2000" dirty="0">
                <a:solidFill>
                  <a:srgbClr val="FF0000"/>
                </a:solidFill>
                <a:latin typeface="Lucida Grande"/>
              </a:rPr>
              <a:t>la fixation de l'inhibiteur empêche celle du substrat (et réciproquement)</a:t>
            </a:r>
            <a:r>
              <a:rPr lang="fr-FR" sz="2000" dirty="0">
                <a:solidFill>
                  <a:srgbClr val="000000"/>
                </a:solidFill>
                <a:latin typeface="Lucida Grande"/>
              </a:rPr>
              <a:t> : </a:t>
            </a:r>
            <a:r>
              <a:rPr lang="fr-FR" sz="2000" b="1" dirty="0" smtClean="0">
                <a:solidFill>
                  <a:srgbClr val="C00000"/>
                </a:solidFill>
                <a:latin typeface="Lucida Grande"/>
              </a:rPr>
              <a:t>Le </a:t>
            </a:r>
            <a:r>
              <a:rPr lang="fr-FR" sz="2000" b="1" dirty="0">
                <a:solidFill>
                  <a:srgbClr val="C00000"/>
                </a:solidFill>
                <a:latin typeface="Lucida Grande"/>
              </a:rPr>
              <a:t>mécanisme réactionnel :</a:t>
            </a:r>
            <a:endParaRPr lang="fr-FR" sz="2000" b="1" i="0" dirty="0">
              <a:solidFill>
                <a:srgbClr val="C00000"/>
              </a:solidFill>
              <a:effectLst/>
              <a:latin typeface="Lucida Grande"/>
            </a:endParaRPr>
          </a:p>
        </p:txBody>
      </p:sp>
      <p:pic>
        <p:nvPicPr>
          <p:cNvPr id="5122" name="Picture 2" descr="Enzymologie enzymology active site inhibitor inhibiteur non competitif incompetitif uncompetitif inactivation exces substrat rate equation DFP PMSF biochim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9" y="2152318"/>
            <a:ext cx="5372078" cy="293286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stretch>
            <a:fillRect/>
          </a:stretch>
        </p:blipFill>
        <p:spPr>
          <a:xfrm>
            <a:off x="2117051" y="5437015"/>
            <a:ext cx="4623813" cy="800297"/>
          </a:xfrm>
          <a:prstGeom prst="rect">
            <a:avLst/>
          </a:prstGeom>
        </p:spPr>
      </p:pic>
    </p:spTree>
    <p:extLst>
      <p:ext uri="{BB962C8B-B14F-4D97-AF65-F5344CB8AC3E}">
        <p14:creationId xmlns:p14="http://schemas.microsoft.com/office/powerpoint/2010/main" val="41273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ipe(down)">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979712" y="1268760"/>
            <a:ext cx="5400600" cy="4736673"/>
          </a:xfrm>
          <a:prstGeom prst="rect">
            <a:avLst/>
          </a:prstGeom>
        </p:spPr>
      </p:pic>
      <p:sp>
        <p:nvSpPr>
          <p:cNvPr id="6" name="Rectangle 5"/>
          <p:cNvSpPr/>
          <p:nvPr/>
        </p:nvSpPr>
        <p:spPr>
          <a:xfrm>
            <a:off x="1043608" y="6165304"/>
            <a:ext cx="7776864" cy="738664"/>
          </a:xfrm>
          <a:prstGeom prst="rect">
            <a:avLst/>
          </a:prstGeom>
        </p:spPr>
        <p:txBody>
          <a:bodyPr wrap="square">
            <a:spAutoFit/>
          </a:bodyPr>
          <a:lstStyle/>
          <a:p>
            <a:pPr algn="ctr"/>
            <a:r>
              <a:rPr lang="fr-FR" sz="2400" dirty="0">
                <a:solidFill>
                  <a:schemeClr val="tx2"/>
                </a:solidFill>
              </a:rPr>
              <a:t>Illustrations des inhibiteurs </a:t>
            </a:r>
            <a:r>
              <a:rPr lang="fr-FR" sz="2400" dirty="0" smtClean="0">
                <a:solidFill>
                  <a:schemeClr val="tx2"/>
                </a:solidFill>
              </a:rPr>
              <a:t>compétitifs</a:t>
            </a:r>
          </a:p>
          <a:p>
            <a:r>
              <a:rPr lang="en-US" dirty="0" smtClean="0">
                <a:solidFill>
                  <a:srgbClr val="FF0000"/>
                </a:solidFill>
                <a:latin typeface="Comic Sans MS" panose="030F0702030302020204" pitchFamily="66" charset="0"/>
              </a:rPr>
              <a:t>Source </a:t>
            </a:r>
            <a:r>
              <a:rPr lang="en-US" dirty="0">
                <a:solidFill>
                  <a:srgbClr val="FF0000"/>
                </a:solidFill>
                <a:latin typeface="Comic Sans MS" panose="030F0702030302020204" pitchFamily="66" charset="0"/>
              </a:rPr>
              <a:t>:</a:t>
            </a:r>
            <a:r>
              <a:rPr lang="en-US" dirty="0">
                <a:solidFill>
                  <a:srgbClr val="000000"/>
                </a:solidFill>
                <a:latin typeface="Lucida Grande"/>
              </a:rPr>
              <a:t> </a:t>
            </a:r>
            <a:r>
              <a:rPr lang="en-US" dirty="0">
                <a:solidFill>
                  <a:srgbClr val="000000"/>
                </a:solidFill>
                <a:latin typeface="Comic Sans MS" panose="030F0702030302020204" pitchFamily="66" charset="0"/>
              </a:rPr>
              <a:t>"</a:t>
            </a:r>
            <a:r>
              <a:rPr lang="en-US" i="1" dirty="0">
                <a:solidFill>
                  <a:srgbClr val="000000"/>
                </a:solidFill>
                <a:latin typeface="Comic Sans MS" panose="030F0702030302020204" pitchFamily="66" charset="0"/>
              </a:rPr>
              <a:t>Enzyme Kinetics</a:t>
            </a:r>
            <a:r>
              <a:rPr lang="en-US" dirty="0">
                <a:solidFill>
                  <a:srgbClr val="000000"/>
                </a:solidFill>
                <a:latin typeface="Comic Sans MS" panose="030F0702030302020204" pitchFamily="66" charset="0"/>
              </a:rPr>
              <a:t> " I. </a:t>
            </a:r>
            <a:r>
              <a:rPr lang="en-US" dirty="0" err="1">
                <a:solidFill>
                  <a:srgbClr val="000000"/>
                </a:solidFill>
                <a:latin typeface="Comic Sans MS" panose="030F0702030302020204" pitchFamily="66" charset="0"/>
              </a:rPr>
              <a:t>Segel</a:t>
            </a:r>
            <a:r>
              <a:rPr lang="en-US" dirty="0">
                <a:solidFill>
                  <a:srgbClr val="000000"/>
                </a:solidFill>
                <a:latin typeface="Comic Sans MS" panose="030F0702030302020204" pitchFamily="66" charset="0"/>
              </a:rPr>
              <a:t> (1975), Ed. J. Wiley &amp; Sons, Inc.</a:t>
            </a:r>
            <a:endParaRPr lang="fr-FR" dirty="0"/>
          </a:p>
        </p:txBody>
      </p:sp>
      <p:sp>
        <p:nvSpPr>
          <p:cNvPr id="7" name="Rectangle 6"/>
          <p:cNvSpPr/>
          <p:nvPr/>
        </p:nvSpPr>
        <p:spPr>
          <a:xfrm>
            <a:off x="703384" y="44624"/>
            <a:ext cx="8117087" cy="954107"/>
          </a:xfrm>
          <a:prstGeom prst="rect">
            <a:avLst/>
          </a:prstGeom>
        </p:spPr>
        <p:txBody>
          <a:bodyPr wrap="square">
            <a:spAutoFit/>
          </a:bodyPr>
          <a:lstStyle/>
          <a:p>
            <a:pPr algn="ctr"/>
            <a:r>
              <a:rPr lang="fr-FR" sz="2800" dirty="0">
                <a:solidFill>
                  <a:srgbClr val="FF0000"/>
                </a:solidFill>
                <a:latin typeface="Lucida Grande"/>
              </a:rPr>
              <a:t>Différents modèles de l'inhibition compétitive (fixation réversible exclusive)</a:t>
            </a:r>
          </a:p>
        </p:txBody>
      </p:sp>
      <p:sp>
        <p:nvSpPr>
          <p:cNvPr id="8" name="Rectangle 7"/>
          <p:cNvSpPr/>
          <p:nvPr/>
        </p:nvSpPr>
        <p:spPr>
          <a:xfrm>
            <a:off x="2260592" y="4005064"/>
            <a:ext cx="1951368" cy="307777"/>
          </a:xfrm>
          <a:prstGeom prst="rect">
            <a:avLst/>
          </a:prstGeom>
        </p:spPr>
        <p:txBody>
          <a:bodyPr wrap="none">
            <a:spAutoFit/>
          </a:bodyPr>
          <a:lstStyle/>
          <a:p>
            <a:r>
              <a:rPr lang="fr-FR" sz="1400" dirty="0" smtClean="0">
                <a:solidFill>
                  <a:srgbClr val="FF0000"/>
                </a:solidFill>
              </a:rPr>
              <a:t>encombrement stérique</a:t>
            </a:r>
            <a:endParaRPr lang="fr-FR" sz="1400" dirty="0">
              <a:solidFill>
                <a:srgbClr val="FF0000"/>
              </a:solidFill>
            </a:endParaRPr>
          </a:p>
        </p:txBody>
      </p:sp>
      <p:sp>
        <p:nvSpPr>
          <p:cNvPr id="9" name="Rectangle 8"/>
          <p:cNvSpPr/>
          <p:nvPr/>
        </p:nvSpPr>
        <p:spPr>
          <a:xfrm>
            <a:off x="2267744" y="2487593"/>
            <a:ext cx="1781706" cy="307777"/>
          </a:xfrm>
          <a:prstGeom prst="rect">
            <a:avLst/>
          </a:prstGeom>
        </p:spPr>
        <p:txBody>
          <a:bodyPr wrap="none">
            <a:spAutoFit/>
          </a:bodyPr>
          <a:lstStyle/>
          <a:p>
            <a:r>
              <a:rPr lang="fr-FR" sz="1400" dirty="0">
                <a:solidFill>
                  <a:srgbClr val="FF0000"/>
                </a:solidFill>
              </a:rPr>
              <a:t>analogie de structure.</a:t>
            </a:r>
          </a:p>
        </p:txBody>
      </p:sp>
      <p:sp>
        <p:nvSpPr>
          <p:cNvPr id="10" name="Rectangle 9"/>
          <p:cNvSpPr/>
          <p:nvPr/>
        </p:nvSpPr>
        <p:spPr>
          <a:xfrm>
            <a:off x="2483768" y="5435932"/>
            <a:ext cx="1610184" cy="307777"/>
          </a:xfrm>
          <a:prstGeom prst="rect">
            <a:avLst/>
          </a:prstGeom>
        </p:spPr>
        <p:txBody>
          <a:bodyPr wrap="none">
            <a:spAutoFit/>
          </a:bodyPr>
          <a:lstStyle/>
          <a:p>
            <a:r>
              <a:rPr lang="fr-FR" sz="1400" dirty="0">
                <a:solidFill>
                  <a:srgbClr val="FF0000"/>
                </a:solidFill>
              </a:rPr>
              <a:t>groupe en commun</a:t>
            </a:r>
          </a:p>
        </p:txBody>
      </p:sp>
      <p:sp>
        <p:nvSpPr>
          <p:cNvPr id="11" name="Rectangle 10"/>
          <p:cNvSpPr/>
          <p:nvPr/>
        </p:nvSpPr>
        <p:spPr>
          <a:xfrm>
            <a:off x="5508104" y="2636912"/>
            <a:ext cx="1183466" cy="307777"/>
          </a:xfrm>
          <a:prstGeom prst="rect">
            <a:avLst/>
          </a:prstGeom>
        </p:spPr>
        <p:txBody>
          <a:bodyPr wrap="none">
            <a:spAutoFit/>
          </a:bodyPr>
          <a:lstStyle/>
          <a:p>
            <a:r>
              <a:rPr lang="fr-FR" sz="1400" dirty="0">
                <a:solidFill>
                  <a:srgbClr val="FF0000"/>
                </a:solidFill>
              </a:rPr>
              <a:t>se recouvrent</a:t>
            </a:r>
          </a:p>
        </p:txBody>
      </p:sp>
      <p:sp>
        <p:nvSpPr>
          <p:cNvPr id="12" name="Rectangle 11"/>
          <p:cNvSpPr/>
          <p:nvPr/>
        </p:nvSpPr>
        <p:spPr>
          <a:xfrm>
            <a:off x="5031464" y="5949280"/>
            <a:ext cx="2525178" cy="307777"/>
          </a:xfrm>
          <a:prstGeom prst="rect">
            <a:avLst/>
          </a:prstGeom>
        </p:spPr>
        <p:txBody>
          <a:bodyPr wrap="none">
            <a:spAutoFit/>
          </a:bodyPr>
          <a:lstStyle/>
          <a:p>
            <a:r>
              <a:rPr lang="fr-FR" sz="1400" dirty="0">
                <a:solidFill>
                  <a:srgbClr val="FF0000"/>
                </a:solidFill>
              </a:rPr>
              <a:t>changement de </a:t>
            </a:r>
            <a:r>
              <a:rPr lang="fr-FR" sz="1400" dirty="0" smtClean="0">
                <a:solidFill>
                  <a:srgbClr val="FF0000"/>
                </a:solidFill>
              </a:rPr>
              <a:t>conformation 5</a:t>
            </a:r>
            <a:endParaRPr lang="fr-FR" sz="1400" dirty="0">
              <a:solidFill>
                <a:srgbClr val="FF0000"/>
              </a:solidFill>
            </a:endParaRPr>
          </a:p>
        </p:txBody>
      </p:sp>
    </p:spTree>
    <p:extLst>
      <p:ext uri="{BB962C8B-B14F-4D97-AF65-F5344CB8AC3E}">
        <p14:creationId xmlns:p14="http://schemas.microsoft.com/office/powerpoint/2010/main" val="14432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52" y="116632"/>
            <a:ext cx="9144000" cy="792088"/>
          </a:xfrm>
        </p:spPr>
        <p:txBody>
          <a:bodyPr>
            <a:noAutofit/>
          </a:bodyPr>
          <a:lstStyle/>
          <a:p>
            <a:r>
              <a:rPr lang="fr-FR" sz="2800" dirty="0">
                <a:solidFill>
                  <a:srgbClr val="FF0000"/>
                </a:solidFill>
              </a:rPr>
              <a:t>Exemples d'inhibiteurs </a:t>
            </a:r>
            <a:r>
              <a:rPr lang="fr-FR" sz="2800" dirty="0">
                <a:solidFill>
                  <a:srgbClr val="00B050"/>
                </a:solidFill>
              </a:rPr>
              <a:t>compétitifs </a:t>
            </a:r>
            <a:r>
              <a:rPr lang="fr-FR" sz="2800" dirty="0">
                <a:solidFill>
                  <a:srgbClr val="FF0000"/>
                </a:solidFill>
              </a:rPr>
              <a:t>de </a:t>
            </a:r>
            <a:r>
              <a:rPr lang="fr-FR" sz="2800" dirty="0" smtClean="0">
                <a:solidFill>
                  <a:srgbClr val="FF0000"/>
                </a:solidFill>
              </a:rPr>
              <a:t/>
            </a:r>
            <a:br>
              <a:rPr lang="fr-FR" sz="2800" dirty="0" smtClean="0">
                <a:solidFill>
                  <a:srgbClr val="FF0000"/>
                </a:solidFill>
              </a:rPr>
            </a:br>
            <a:r>
              <a:rPr lang="fr-FR" sz="2800" dirty="0" smtClean="0">
                <a:solidFill>
                  <a:srgbClr val="FF0000"/>
                </a:solidFill>
              </a:rPr>
              <a:t>protéase </a:t>
            </a:r>
            <a:r>
              <a:rPr lang="fr-FR" sz="2800" dirty="0">
                <a:solidFill>
                  <a:srgbClr val="FF0000"/>
                </a:solidFill>
              </a:rPr>
              <a:t>à </a:t>
            </a:r>
            <a:r>
              <a:rPr lang="fr-FR" sz="2800" dirty="0" smtClean="0">
                <a:solidFill>
                  <a:srgbClr val="FF0000"/>
                </a:solidFill>
              </a:rPr>
              <a:t>sérine (EC 3.4.21.)</a:t>
            </a:r>
            <a:endParaRPr lang="fr-FR" sz="2800" dirty="0">
              <a:solidFill>
                <a:srgbClr val="FF0000"/>
              </a:solidFill>
            </a:endParaRPr>
          </a:p>
        </p:txBody>
      </p:sp>
      <p:pic>
        <p:nvPicPr>
          <p:cNvPr id="5" name="Image 4"/>
          <p:cNvPicPr>
            <a:picLocks noChangeAspect="1"/>
          </p:cNvPicPr>
          <p:nvPr/>
        </p:nvPicPr>
        <p:blipFill>
          <a:blip r:embed="rId2"/>
          <a:stretch>
            <a:fillRect/>
          </a:stretch>
        </p:blipFill>
        <p:spPr>
          <a:xfrm>
            <a:off x="683568" y="1516908"/>
            <a:ext cx="8188268" cy="3888432"/>
          </a:xfrm>
          <a:prstGeom prst="rect">
            <a:avLst/>
          </a:prstGeom>
        </p:spPr>
      </p:pic>
      <p:sp>
        <p:nvSpPr>
          <p:cNvPr id="7" name="Rectangle 6"/>
          <p:cNvSpPr/>
          <p:nvPr/>
        </p:nvSpPr>
        <p:spPr>
          <a:xfrm>
            <a:off x="683568" y="6084004"/>
            <a:ext cx="7904312" cy="369332"/>
          </a:xfrm>
          <a:prstGeom prst="rect">
            <a:avLst/>
          </a:prstGeom>
        </p:spPr>
        <p:txBody>
          <a:bodyPr wrap="square">
            <a:spAutoFit/>
          </a:bodyPr>
          <a:lstStyle/>
          <a:p>
            <a:pPr algn="ctr"/>
            <a:r>
              <a:rPr lang="fr-FR" dirty="0">
                <a:solidFill>
                  <a:srgbClr val="000000"/>
                </a:solidFill>
                <a:latin typeface="Lucida Grande"/>
              </a:rPr>
              <a:t>analogues structuraux de la </a:t>
            </a:r>
            <a:r>
              <a:rPr lang="fr-FR" dirty="0">
                <a:latin typeface="Comic Sans MS" panose="030F0702030302020204" pitchFamily="66" charset="0"/>
                <a:hlinkClick r:id="rId3"/>
              </a:rPr>
              <a:t>chaîne latérale</a:t>
            </a:r>
            <a:r>
              <a:rPr lang="fr-FR" dirty="0">
                <a:solidFill>
                  <a:srgbClr val="000000"/>
                </a:solidFill>
                <a:latin typeface="Lucida Grande"/>
              </a:rPr>
              <a:t> de l'arginine et du tryptophane</a:t>
            </a:r>
            <a:endParaRPr lang="fr-FR" dirty="0"/>
          </a:p>
        </p:txBody>
      </p:sp>
    </p:spTree>
    <p:extLst>
      <p:ext uri="{BB962C8B-B14F-4D97-AF65-F5344CB8AC3E}">
        <p14:creationId xmlns:p14="http://schemas.microsoft.com/office/powerpoint/2010/main" val="26736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lum bright="-20000" contrast="40000"/>
          </a:blip>
          <a:stretch>
            <a:fillRect/>
          </a:stretch>
        </p:blipFill>
        <p:spPr>
          <a:xfrm>
            <a:off x="0" y="332656"/>
            <a:ext cx="9093337" cy="936104"/>
          </a:xfrm>
          <a:prstGeom prst="rect">
            <a:avLst/>
          </a:prstGeom>
        </p:spPr>
      </p:pic>
      <p:pic>
        <p:nvPicPr>
          <p:cNvPr id="5" name="Image 4"/>
          <p:cNvPicPr>
            <a:picLocks noChangeAspect="1"/>
          </p:cNvPicPr>
          <p:nvPr/>
        </p:nvPicPr>
        <p:blipFill>
          <a:blip r:embed="rId4">
            <a:lum bright="-20000" contrast="40000"/>
          </a:blip>
          <a:stretch>
            <a:fillRect/>
          </a:stretch>
        </p:blipFill>
        <p:spPr>
          <a:xfrm>
            <a:off x="0" y="1628800"/>
            <a:ext cx="9093337" cy="1368152"/>
          </a:xfrm>
          <a:prstGeom prst="rect">
            <a:avLst/>
          </a:prstGeom>
        </p:spPr>
      </p:pic>
      <p:pic>
        <p:nvPicPr>
          <p:cNvPr id="6" name="Image 5"/>
          <p:cNvPicPr>
            <a:picLocks noChangeAspect="1"/>
          </p:cNvPicPr>
          <p:nvPr/>
        </p:nvPicPr>
        <p:blipFill>
          <a:blip r:embed="rId5">
            <a:lum bright="-20000" contrast="40000"/>
          </a:blip>
          <a:stretch>
            <a:fillRect/>
          </a:stretch>
        </p:blipFill>
        <p:spPr>
          <a:xfrm>
            <a:off x="0" y="3356992"/>
            <a:ext cx="4318946" cy="774891"/>
          </a:xfrm>
          <a:prstGeom prst="rect">
            <a:avLst/>
          </a:prstGeom>
        </p:spPr>
      </p:pic>
      <p:pic>
        <p:nvPicPr>
          <p:cNvPr id="7" name="Image 6"/>
          <p:cNvPicPr>
            <a:picLocks noChangeAspect="1"/>
          </p:cNvPicPr>
          <p:nvPr/>
        </p:nvPicPr>
        <p:blipFill>
          <a:blip r:embed="rId6">
            <a:lum bright="-20000" contrast="40000"/>
          </a:blip>
          <a:stretch>
            <a:fillRect/>
          </a:stretch>
        </p:blipFill>
        <p:spPr>
          <a:xfrm>
            <a:off x="35496" y="4491923"/>
            <a:ext cx="4369758" cy="1422750"/>
          </a:xfrm>
          <a:prstGeom prst="rect">
            <a:avLst/>
          </a:prstGeom>
        </p:spPr>
      </p:pic>
      <p:sp>
        <p:nvSpPr>
          <p:cNvPr id="8" name="Rectangle 7"/>
          <p:cNvSpPr/>
          <p:nvPr/>
        </p:nvSpPr>
        <p:spPr>
          <a:xfrm>
            <a:off x="161763" y="6090047"/>
            <a:ext cx="8769809" cy="369332"/>
          </a:xfrm>
          <a:prstGeom prst="rect">
            <a:avLst/>
          </a:prstGeom>
        </p:spPr>
        <p:txBody>
          <a:bodyPr wrap="square">
            <a:spAutoFit/>
          </a:bodyPr>
          <a:lstStyle/>
          <a:p>
            <a:pPr algn="ctr"/>
            <a:r>
              <a:rPr lang="fr-FR" b="1" dirty="0">
                <a:solidFill>
                  <a:srgbClr val="000000"/>
                </a:solidFill>
                <a:latin typeface="Lucida Grande"/>
              </a:rPr>
              <a:t>l'inhibition compétitive peut-être </a:t>
            </a:r>
            <a:r>
              <a:rPr lang="fr-FR" b="1" dirty="0">
                <a:solidFill>
                  <a:srgbClr val="FF0000"/>
                </a:solidFill>
                <a:latin typeface="Lucida Grande"/>
              </a:rPr>
              <a:t>"levée" à concentration saturante en substrat</a:t>
            </a:r>
            <a:endParaRPr lang="fr-FR" b="1" dirty="0"/>
          </a:p>
        </p:txBody>
      </p:sp>
    </p:spTree>
    <p:extLst>
      <p:ext uri="{BB962C8B-B14F-4D97-AF65-F5344CB8AC3E}">
        <p14:creationId xmlns:p14="http://schemas.microsoft.com/office/powerpoint/2010/main" val="32703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325699"/>
            <a:ext cx="9144000" cy="6206602"/>
          </a:xfrm>
          <a:prstGeom prst="rect">
            <a:avLst/>
          </a:prstGeom>
        </p:spPr>
      </p:pic>
    </p:spTree>
    <p:extLst>
      <p:ext uri="{BB962C8B-B14F-4D97-AF65-F5344CB8AC3E}">
        <p14:creationId xmlns:p14="http://schemas.microsoft.com/office/powerpoint/2010/main" val="1754855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01"/>
            <a:ext cx="9144000" cy="830997"/>
          </a:xfrm>
          <a:prstGeom prst="rect">
            <a:avLst/>
          </a:prstGeom>
        </p:spPr>
        <p:txBody>
          <a:bodyPr wrap="square">
            <a:spAutoFit/>
          </a:bodyPr>
          <a:lstStyle/>
          <a:p>
            <a:pPr algn="ctr"/>
            <a:r>
              <a:rPr lang="fr-FR" sz="2400" dirty="0" smtClean="0">
                <a:solidFill>
                  <a:srgbClr val="FF0000"/>
                </a:solidFill>
                <a:latin typeface="Comic Sans MS" panose="030F0702030302020204" pitchFamily="66" charset="0"/>
              </a:rPr>
              <a:t>Représentation de </a:t>
            </a:r>
            <a:r>
              <a:rPr lang="fr-FR" sz="2400" dirty="0" err="1" smtClean="0">
                <a:solidFill>
                  <a:srgbClr val="FF0000"/>
                </a:solidFill>
                <a:latin typeface="Comic Sans MS" panose="030F0702030302020204" pitchFamily="66" charset="0"/>
              </a:rPr>
              <a:t>Lineweaver</a:t>
            </a:r>
            <a:r>
              <a:rPr lang="fr-FR" sz="2400" dirty="0" smtClean="0">
                <a:solidFill>
                  <a:srgbClr val="FF0000"/>
                </a:solidFill>
                <a:latin typeface="Comic Sans MS" panose="030F0702030302020204" pitchFamily="66" charset="0"/>
              </a:rPr>
              <a:t> - </a:t>
            </a:r>
            <a:r>
              <a:rPr lang="fr-FR" sz="2400" dirty="0" err="1" smtClean="0">
                <a:solidFill>
                  <a:srgbClr val="FF0000"/>
                </a:solidFill>
                <a:latin typeface="Comic Sans MS" panose="030F0702030302020204" pitchFamily="66" charset="0"/>
              </a:rPr>
              <a:t>Burk</a:t>
            </a:r>
            <a:r>
              <a:rPr lang="fr-FR" sz="2400" dirty="0" smtClean="0">
                <a:solidFill>
                  <a:srgbClr val="FF0000"/>
                </a:solidFill>
                <a:latin typeface="Comic Sans MS" panose="030F0702030302020204" pitchFamily="66" charset="0"/>
              </a:rPr>
              <a:t> (1/vi = f(1/[S0]) dans le cas d'une </a:t>
            </a:r>
            <a:r>
              <a:rPr lang="fr-FR" sz="2400" dirty="0" smtClean="0">
                <a:solidFill>
                  <a:srgbClr val="00B050"/>
                </a:solidFill>
                <a:latin typeface="Comic Sans MS" panose="030F0702030302020204" pitchFamily="66" charset="0"/>
              </a:rPr>
              <a:t>inhibition compétitive</a:t>
            </a:r>
            <a:endParaRPr lang="fr-FR" sz="2400" dirty="0">
              <a:solidFill>
                <a:srgbClr val="00B050"/>
              </a:solidFill>
            </a:endParaRPr>
          </a:p>
        </p:txBody>
      </p:sp>
      <p:pic>
        <p:nvPicPr>
          <p:cNvPr id="5" name="Image 4"/>
          <p:cNvPicPr>
            <a:picLocks noChangeAspect="1"/>
          </p:cNvPicPr>
          <p:nvPr/>
        </p:nvPicPr>
        <p:blipFill>
          <a:blip r:embed="rId2"/>
          <a:stretch>
            <a:fillRect/>
          </a:stretch>
        </p:blipFill>
        <p:spPr>
          <a:xfrm>
            <a:off x="1957883" y="764704"/>
            <a:ext cx="5228233" cy="4920690"/>
          </a:xfrm>
          <a:prstGeom prst="rect">
            <a:avLst/>
          </a:prstGeom>
        </p:spPr>
      </p:pic>
      <p:sp>
        <p:nvSpPr>
          <p:cNvPr id="6" name="Rectangle 5"/>
          <p:cNvSpPr/>
          <p:nvPr/>
        </p:nvSpPr>
        <p:spPr>
          <a:xfrm>
            <a:off x="0" y="5661248"/>
            <a:ext cx="9144000" cy="1754326"/>
          </a:xfrm>
          <a:prstGeom prst="rect">
            <a:avLst/>
          </a:prstGeom>
        </p:spPr>
        <p:txBody>
          <a:bodyPr wrap="square">
            <a:spAutoFit/>
          </a:bodyPr>
          <a:lstStyle/>
          <a:p>
            <a:pPr marL="285750" indent="-285750">
              <a:buFont typeface="Arial" panose="020B0604020202020204" pitchFamily="34" charset="0"/>
              <a:buChar char="•"/>
            </a:pPr>
            <a:r>
              <a:rPr lang="fr-FR" dirty="0"/>
              <a:t>Le point de </a:t>
            </a:r>
            <a:r>
              <a:rPr lang="fr-FR" dirty="0" err="1"/>
              <a:t>concourrance</a:t>
            </a:r>
            <a:r>
              <a:rPr lang="fr-FR" dirty="0"/>
              <a:t> de toutes les droites sur l'axe des ordonnées correspond à 1/</a:t>
            </a:r>
            <a:r>
              <a:rPr lang="fr-FR" dirty="0" err="1"/>
              <a:t>Vmax</a:t>
            </a:r>
            <a:r>
              <a:rPr lang="fr-FR" dirty="0" smtClean="0"/>
              <a:t>.</a:t>
            </a:r>
          </a:p>
          <a:p>
            <a:pPr marL="285750" indent="-285750">
              <a:buFont typeface="Arial" panose="020B0604020202020204" pitchFamily="34" charset="0"/>
              <a:buChar char="•"/>
            </a:pPr>
            <a:r>
              <a:rPr lang="fr-FR" dirty="0"/>
              <a:t>La vitesse maximale n'est pas </a:t>
            </a:r>
            <a:r>
              <a:rPr lang="fr-FR" dirty="0" smtClean="0"/>
              <a:t>modifiée.</a:t>
            </a:r>
          </a:p>
          <a:p>
            <a:pPr marL="285750" indent="-285750">
              <a:buFont typeface="Arial" panose="020B0604020202020204" pitchFamily="34" charset="0"/>
              <a:buChar char="•"/>
            </a:pPr>
            <a:r>
              <a:rPr lang="fr-FR" dirty="0" smtClean="0"/>
              <a:t>Pour </a:t>
            </a:r>
            <a:r>
              <a:rPr lang="fr-FR" dirty="0"/>
              <a:t>des concentrations croissantes en inhibiteur ([I</a:t>
            </a:r>
            <a:r>
              <a:rPr lang="fr-FR" baseline="-25000" dirty="0"/>
              <a:t>0</a:t>
            </a:r>
            <a:r>
              <a:rPr lang="fr-FR" dirty="0"/>
              <a:t>]</a:t>
            </a:r>
            <a:r>
              <a:rPr lang="fr-FR" baseline="-25000" dirty="0"/>
              <a:t>1</a:t>
            </a:r>
            <a:r>
              <a:rPr lang="fr-FR" dirty="0"/>
              <a:t> &lt; [I</a:t>
            </a:r>
            <a:r>
              <a:rPr lang="fr-FR" baseline="-25000" dirty="0"/>
              <a:t>0</a:t>
            </a:r>
            <a:r>
              <a:rPr lang="fr-FR" dirty="0"/>
              <a:t>]</a:t>
            </a:r>
            <a:r>
              <a:rPr lang="fr-FR" baseline="-25000" dirty="0"/>
              <a:t>2</a:t>
            </a:r>
            <a:r>
              <a:rPr lang="fr-FR" dirty="0"/>
              <a:t>), l'intersection sur l'axe des </a:t>
            </a:r>
            <a:r>
              <a:rPr lang="fr-FR" dirty="0" err="1"/>
              <a:t>abcisses</a:t>
            </a:r>
            <a:r>
              <a:rPr lang="fr-FR" dirty="0"/>
              <a:t> donne une valeur de -1/</a:t>
            </a:r>
            <a:r>
              <a:rPr lang="fr-FR" dirty="0" err="1"/>
              <a:t>K</a:t>
            </a:r>
            <a:r>
              <a:rPr lang="fr-FR" baseline="-25000" dirty="0" err="1"/>
              <a:t>M</a:t>
            </a:r>
            <a:r>
              <a:rPr lang="fr-FR" baseline="30000" dirty="0" err="1"/>
              <a:t>app</a:t>
            </a:r>
            <a:r>
              <a:rPr lang="fr-FR" dirty="0"/>
              <a:t> qui augmente, donc </a:t>
            </a:r>
            <a:r>
              <a:rPr lang="fr-FR" dirty="0" err="1"/>
              <a:t>K</a:t>
            </a:r>
            <a:r>
              <a:rPr lang="fr-FR" baseline="-25000" dirty="0" err="1"/>
              <a:t>M</a:t>
            </a:r>
            <a:r>
              <a:rPr lang="fr-FR" baseline="30000" dirty="0" err="1"/>
              <a:t>app</a:t>
            </a:r>
            <a:r>
              <a:rPr lang="fr-FR" dirty="0"/>
              <a:t> augmente.</a:t>
            </a:r>
          </a:p>
          <a:p>
            <a:r>
              <a:rPr lang="fr-FR" dirty="0"/>
              <a:t/>
            </a:r>
            <a:br>
              <a:rPr lang="fr-FR" dirty="0"/>
            </a:br>
            <a:endParaRPr lang="fr-FR" dirty="0"/>
          </a:p>
        </p:txBody>
      </p:sp>
    </p:spTree>
    <p:extLst>
      <p:ext uri="{BB962C8B-B14F-4D97-AF65-F5344CB8AC3E}">
        <p14:creationId xmlns:p14="http://schemas.microsoft.com/office/powerpoint/2010/main" val="7306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FR" b="1" dirty="0">
                <a:solidFill>
                  <a:srgbClr val="C00000"/>
                </a:solidFill>
              </a:rPr>
              <a:t>Nomenclature et classification</a:t>
            </a:r>
            <a:endParaRPr lang="fr-FR" dirty="0">
              <a:solidFill>
                <a:srgbClr val="C00000"/>
              </a:solidFill>
            </a:endParaRPr>
          </a:p>
        </p:txBody>
      </p:sp>
      <p:sp>
        <p:nvSpPr>
          <p:cNvPr id="3" name="Espace réservé du contenu 2"/>
          <p:cNvSpPr>
            <a:spLocks noGrp="1"/>
          </p:cNvSpPr>
          <p:nvPr>
            <p:ph idx="1"/>
          </p:nvPr>
        </p:nvSpPr>
        <p:spPr>
          <a:xfrm>
            <a:off x="457200" y="1600200"/>
            <a:ext cx="8435280" cy="5141168"/>
          </a:xfrm>
        </p:spPr>
        <p:txBody>
          <a:bodyPr>
            <a:normAutofit lnSpcReduction="10000"/>
          </a:bodyPr>
          <a:lstStyle/>
          <a:p>
            <a:pPr marL="0" indent="0" algn="just">
              <a:buNone/>
            </a:pPr>
            <a:r>
              <a:rPr lang="fr-FR" dirty="0"/>
              <a:t>Les enzymes sont classés selon la réaction qu'ils catalysent</a:t>
            </a:r>
            <a:r>
              <a:rPr lang="fr-FR" dirty="0" smtClean="0"/>
              <a:t>.</a:t>
            </a:r>
          </a:p>
          <a:p>
            <a:pPr algn="just"/>
            <a:r>
              <a:rPr lang="fr-FR" dirty="0"/>
              <a:t>Chaque enzyme est </a:t>
            </a:r>
            <a:r>
              <a:rPr lang="fr-FR" dirty="0" smtClean="0"/>
              <a:t>caractérisé par </a:t>
            </a:r>
            <a:r>
              <a:rPr lang="fr-FR" dirty="0"/>
              <a:t>un </a:t>
            </a:r>
            <a:r>
              <a:rPr lang="fr-FR" dirty="0">
                <a:solidFill>
                  <a:srgbClr val="FF0000"/>
                </a:solidFill>
              </a:rPr>
              <a:t>nom usuel</a:t>
            </a:r>
            <a:r>
              <a:rPr lang="fr-FR" dirty="0"/>
              <a:t> simple (exemple: carboxypeptidase A</a:t>
            </a:r>
            <a:r>
              <a:rPr lang="fr-FR" dirty="0" smtClean="0"/>
              <a:t>)</a:t>
            </a:r>
          </a:p>
          <a:p>
            <a:pPr algn="just"/>
            <a:r>
              <a:rPr lang="fr-FR" dirty="0"/>
              <a:t>un </a:t>
            </a:r>
            <a:r>
              <a:rPr lang="fr-FR" dirty="0" smtClean="0">
                <a:solidFill>
                  <a:srgbClr val="FF0000"/>
                </a:solidFill>
              </a:rPr>
              <a:t>nom systématique </a:t>
            </a:r>
            <a:r>
              <a:rPr lang="fr-FR" dirty="0" smtClean="0"/>
              <a:t>plus informatif </a:t>
            </a:r>
            <a:r>
              <a:rPr lang="fr-FR" dirty="0"/>
              <a:t>de la réaction catalysée (exemple: </a:t>
            </a:r>
            <a:r>
              <a:rPr lang="fr-FR" dirty="0" err="1"/>
              <a:t>peptidyl</a:t>
            </a:r>
            <a:r>
              <a:rPr lang="fr-FR" dirty="0"/>
              <a:t>-L-</a:t>
            </a:r>
            <a:r>
              <a:rPr lang="fr-FR" dirty="0" err="1"/>
              <a:t>amino</a:t>
            </a:r>
            <a:r>
              <a:rPr lang="fr-FR" dirty="0"/>
              <a:t> acide hydrolase</a:t>
            </a:r>
            <a:r>
              <a:rPr lang="fr-FR" dirty="0" smtClean="0"/>
              <a:t>)</a:t>
            </a:r>
          </a:p>
          <a:p>
            <a:pPr algn="just"/>
            <a:r>
              <a:rPr lang="fr-FR" dirty="0"/>
              <a:t>un </a:t>
            </a:r>
            <a:r>
              <a:rPr lang="fr-FR" dirty="0" smtClean="0">
                <a:solidFill>
                  <a:srgbClr val="FF0000"/>
                </a:solidFill>
              </a:rPr>
              <a:t>numéro de </a:t>
            </a:r>
            <a:r>
              <a:rPr lang="fr-FR" dirty="0">
                <a:solidFill>
                  <a:srgbClr val="FF0000"/>
                </a:solidFill>
              </a:rPr>
              <a:t>code </a:t>
            </a:r>
            <a:r>
              <a:rPr lang="fr-FR" dirty="0"/>
              <a:t>à quatre chiffres précédé de EC (EC « </a:t>
            </a:r>
            <a:r>
              <a:rPr lang="fr-FR" dirty="0">
                <a:solidFill>
                  <a:srgbClr val="FF0000"/>
                </a:solidFill>
              </a:rPr>
              <a:t>Enzyme Commission </a:t>
            </a:r>
            <a:r>
              <a:rPr lang="fr-FR" dirty="0"/>
              <a:t>» exemple: 3.4.17.1)</a:t>
            </a:r>
          </a:p>
        </p:txBody>
      </p:sp>
    </p:spTree>
    <p:extLst>
      <p:ext uri="{BB962C8B-B14F-4D97-AF65-F5344CB8AC3E}">
        <p14:creationId xmlns:p14="http://schemas.microsoft.com/office/powerpoint/2010/main" val="42123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duotone>
              <a:schemeClr val="accent2">
                <a:shade val="45000"/>
                <a:satMod val="135000"/>
              </a:schemeClr>
              <a:prstClr val="white"/>
            </a:duotone>
            <a:lum bright="-20000" contrast="40000"/>
          </a:blip>
          <a:stretch>
            <a:fillRect/>
          </a:stretch>
        </p:blipFill>
        <p:spPr>
          <a:xfrm>
            <a:off x="0" y="24125"/>
            <a:ext cx="9144000" cy="1090562"/>
          </a:xfrm>
          <a:prstGeom prst="rect">
            <a:avLst/>
          </a:prstGeom>
        </p:spPr>
      </p:pic>
      <p:pic>
        <p:nvPicPr>
          <p:cNvPr id="5" name="Image 4"/>
          <p:cNvPicPr>
            <a:picLocks noChangeAspect="1"/>
          </p:cNvPicPr>
          <p:nvPr/>
        </p:nvPicPr>
        <p:blipFill>
          <a:blip r:embed="rId3">
            <a:lum bright="-20000" contrast="40000"/>
          </a:blip>
          <a:stretch>
            <a:fillRect/>
          </a:stretch>
        </p:blipFill>
        <p:spPr>
          <a:xfrm>
            <a:off x="14779" y="1484784"/>
            <a:ext cx="9144000" cy="5149531"/>
          </a:xfrm>
          <a:prstGeom prst="rect">
            <a:avLst/>
          </a:prstGeom>
        </p:spPr>
      </p:pic>
    </p:spTree>
    <p:extLst>
      <p:ext uri="{BB962C8B-B14F-4D97-AF65-F5344CB8AC3E}">
        <p14:creationId xmlns:p14="http://schemas.microsoft.com/office/powerpoint/2010/main" val="12696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lum bright="-20000" contrast="40000"/>
          </a:blip>
          <a:stretch>
            <a:fillRect/>
          </a:stretch>
        </p:blipFill>
        <p:spPr>
          <a:xfrm>
            <a:off x="0" y="0"/>
            <a:ext cx="9153689" cy="6858000"/>
          </a:xfrm>
          <a:prstGeom prst="rect">
            <a:avLst/>
          </a:prstGeom>
        </p:spPr>
      </p:pic>
    </p:spTree>
    <p:extLst>
      <p:ext uri="{BB962C8B-B14F-4D97-AF65-F5344CB8AC3E}">
        <p14:creationId xmlns:p14="http://schemas.microsoft.com/office/powerpoint/2010/main" val="17964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995" y="116632"/>
            <a:ext cx="8220461" cy="792088"/>
          </a:xfrm>
        </p:spPr>
        <p:txBody>
          <a:bodyPr>
            <a:noAutofit/>
          </a:bodyPr>
          <a:lstStyle/>
          <a:p>
            <a:r>
              <a:rPr lang="fr-FR" sz="4000" b="1" dirty="0">
                <a:solidFill>
                  <a:srgbClr val="FF0000"/>
                </a:solidFill>
              </a:rPr>
              <a:t>Inhibition non </a:t>
            </a:r>
            <a:r>
              <a:rPr lang="fr-FR" sz="4000" b="1" dirty="0" smtClean="0">
                <a:solidFill>
                  <a:srgbClr val="FF0000"/>
                </a:solidFill>
              </a:rPr>
              <a:t>compétitive</a:t>
            </a:r>
            <a:br>
              <a:rPr lang="fr-FR" sz="4000" b="1" dirty="0" smtClean="0">
                <a:solidFill>
                  <a:srgbClr val="FF0000"/>
                </a:solidFill>
              </a:rPr>
            </a:br>
            <a:r>
              <a:rPr lang="fr-FR" sz="4000" b="1" dirty="0" smtClean="0">
                <a:solidFill>
                  <a:srgbClr val="FF0000"/>
                </a:solidFill>
              </a:rPr>
              <a:t> </a:t>
            </a:r>
            <a:r>
              <a:rPr lang="fr-FR" sz="4000" b="1" dirty="0">
                <a:solidFill>
                  <a:srgbClr val="FF0000"/>
                </a:solidFill>
              </a:rPr>
              <a:t>(fixation non exclusive)</a:t>
            </a:r>
          </a:p>
        </p:txBody>
      </p:sp>
      <p:sp>
        <p:nvSpPr>
          <p:cNvPr id="3" name="Espace réservé du contenu 2"/>
          <p:cNvSpPr>
            <a:spLocks noGrp="1"/>
          </p:cNvSpPr>
          <p:nvPr>
            <p:ph idx="1"/>
          </p:nvPr>
        </p:nvSpPr>
        <p:spPr>
          <a:xfrm>
            <a:off x="457200" y="1600200"/>
            <a:ext cx="8686800" cy="4709120"/>
          </a:xfrm>
        </p:spPr>
        <p:txBody>
          <a:bodyPr>
            <a:normAutofit/>
          </a:bodyPr>
          <a:lstStyle/>
          <a:p>
            <a:r>
              <a:rPr lang="fr-FR" sz="2400" dirty="0"/>
              <a:t>Un inhibiteur non compétitif classique n'a aucune influence sur la fixation du substrat (et réciproquement</a:t>
            </a:r>
            <a:r>
              <a:rPr lang="fr-FR" sz="2400" dirty="0" smtClean="0"/>
              <a:t>) : </a:t>
            </a:r>
            <a:r>
              <a:rPr lang="fr-FR" sz="2400" dirty="0"/>
              <a:t>les sites de fixation du substrat et de l'inhibiteur sont distincts</a:t>
            </a:r>
            <a:r>
              <a:rPr lang="fr-FR" sz="2400" dirty="0" smtClean="0"/>
              <a:t>.</a:t>
            </a:r>
          </a:p>
          <a:p>
            <a:endParaRPr lang="fr-FR" sz="2400" dirty="0" smtClean="0"/>
          </a:p>
          <a:p>
            <a:r>
              <a:rPr lang="fr-FR" sz="2400" dirty="0"/>
              <a:t>l'inhibiteur se fixe à l'enzyme libre E et au complexe ES ; de même, le substrat se fixe à l'enzyme libre E et au complexe </a:t>
            </a:r>
            <a:r>
              <a:rPr lang="fr-FR" sz="2400" dirty="0" smtClean="0"/>
              <a:t>EI</a:t>
            </a:r>
          </a:p>
          <a:p>
            <a:endParaRPr lang="fr-FR" sz="2400" dirty="0" smtClean="0"/>
          </a:p>
          <a:p>
            <a:r>
              <a:rPr lang="fr-FR" sz="2400" dirty="0"/>
              <a:t>Les inhibiteurs non compétitifs n'ont pas d'homologie structurale avec le substrat</a:t>
            </a:r>
            <a:endParaRPr lang="fr-FR" sz="2400" dirty="0" smtClean="0"/>
          </a:p>
          <a:p>
            <a:pPr marL="0" indent="0">
              <a:buNone/>
            </a:pPr>
            <a:endParaRPr lang="fr-FR" sz="2400" dirty="0"/>
          </a:p>
        </p:txBody>
      </p:sp>
    </p:spTree>
    <p:extLst>
      <p:ext uri="{BB962C8B-B14F-4D97-AF65-F5344CB8AC3E}">
        <p14:creationId xmlns:p14="http://schemas.microsoft.com/office/powerpoint/2010/main" val="26778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Autofit/>
          </a:bodyPr>
          <a:lstStyle/>
          <a:p>
            <a:r>
              <a:rPr lang="fr-FR" sz="3600" dirty="0">
                <a:solidFill>
                  <a:srgbClr val="FF0000"/>
                </a:solidFill>
              </a:rPr>
              <a:t>Modèles de l'inhibition non compétitive (fixation réversible, non exclusive)</a:t>
            </a:r>
            <a:endParaRPr lang="fr-FR" sz="3600" dirty="0">
              <a:solidFill>
                <a:srgbClr val="FF0000"/>
              </a:solidFill>
            </a:endParaRPr>
          </a:p>
        </p:txBody>
      </p:sp>
      <p:sp>
        <p:nvSpPr>
          <p:cNvPr id="4" name="Rectangle 3"/>
          <p:cNvSpPr/>
          <p:nvPr/>
        </p:nvSpPr>
        <p:spPr>
          <a:xfrm>
            <a:off x="457200" y="1340768"/>
            <a:ext cx="2406428" cy="400110"/>
          </a:xfrm>
          <a:prstGeom prst="rect">
            <a:avLst/>
          </a:prstGeom>
        </p:spPr>
        <p:txBody>
          <a:bodyPr wrap="none">
            <a:spAutoFit/>
          </a:bodyPr>
          <a:lstStyle/>
          <a:p>
            <a:r>
              <a:rPr lang="fr-FR" sz="2000" dirty="0">
                <a:solidFill>
                  <a:srgbClr val="00B050"/>
                </a:solidFill>
                <a:latin typeface="Comic Sans MS" panose="030F0702030302020204" pitchFamily="66" charset="0"/>
              </a:rPr>
              <a:t>Modèle "classique"</a:t>
            </a:r>
            <a:endParaRPr lang="fr-FR" sz="2000" dirty="0">
              <a:solidFill>
                <a:srgbClr val="00B050"/>
              </a:solidFill>
            </a:endParaRPr>
          </a:p>
        </p:txBody>
      </p:sp>
      <p:sp>
        <p:nvSpPr>
          <p:cNvPr id="5" name="Rectangle 4"/>
          <p:cNvSpPr/>
          <p:nvPr/>
        </p:nvSpPr>
        <p:spPr>
          <a:xfrm>
            <a:off x="230527" y="1960637"/>
            <a:ext cx="8435280" cy="923330"/>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000000"/>
                </a:solidFill>
                <a:latin typeface="Lucida Grande"/>
              </a:rPr>
              <a:t>La fixation de l'inhibiteur </a:t>
            </a:r>
            <a:r>
              <a:rPr lang="fr-FR" b="1" dirty="0">
                <a:solidFill>
                  <a:srgbClr val="FF0000"/>
                </a:solidFill>
                <a:latin typeface="Comic Sans MS" panose="030F0702030302020204" pitchFamily="66" charset="0"/>
              </a:rPr>
              <a:t>ne modifie pas</a:t>
            </a:r>
            <a:r>
              <a:rPr lang="fr-FR" b="1" dirty="0">
                <a:solidFill>
                  <a:srgbClr val="000000"/>
                </a:solidFill>
                <a:latin typeface="Lucida Grande"/>
              </a:rPr>
              <a:t> la manière dont se fixe le substrat mais elle </a:t>
            </a:r>
            <a:r>
              <a:rPr lang="fr-FR" b="1" dirty="0">
                <a:solidFill>
                  <a:srgbClr val="FF0000"/>
                </a:solidFill>
                <a:latin typeface="Comic Sans MS" panose="030F0702030302020204" pitchFamily="66" charset="0"/>
              </a:rPr>
              <a:t>empêche</a:t>
            </a:r>
            <a:r>
              <a:rPr lang="fr-FR" b="1" dirty="0">
                <a:solidFill>
                  <a:srgbClr val="000000"/>
                </a:solidFill>
                <a:latin typeface="Lucida Grande"/>
              </a:rPr>
              <a:t> les ajustements </a:t>
            </a:r>
            <a:r>
              <a:rPr lang="fr-FR" b="1" dirty="0" err="1">
                <a:solidFill>
                  <a:srgbClr val="000000"/>
                </a:solidFill>
                <a:latin typeface="Lucida Grande"/>
              </a:rPr>
              <a:t>conformationnels</a:t>
            </a:r>
            <a:r>
              <a:rPr lang="fr-FR" b="1" dirty="0">
                <a:solidFill>
                  <a:srgbClr val="000000"/>
                </a:solidFill>
                <a:latin typeface="Lucida Grande"/>
              </a:rPr>
              <a:t> du site actif qui devraient avoir lieu pour qu'il y ait catalyse.</a:t>
            </a:r>
            <a:endParaRPr lang="fr-FR" b="1" dirty="0"/>
          </a:p>
        </p:txBody>
      </p:sp>
      <p:pic>
        <p:nvPicPr>
          <p:cNvPr id="1026" name="Picture 2" descr="Enzymologie acive site inhibitor inhibiteur non competitif incompetitif uncompetitif inactivation exces substrat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5619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31977" y="4611940"/>
            <a:ext cx="4112023" cy="369332"/>
          </a:xfrm>
          <a:prstGeom prst="rect">
            <a:avLst/>
          </a:prstGeom>
        </p:spPr>
        <p:txBody>
          <a:bodyPr wrap="none">
            <a:spAutoFit/>
          </a:bodyPr>
          <a:lstStyle/>
          <a:p>
            <a:r>
              <a:rPr lang="fr-FR" b="1" dirty="0">
                <a:solidFill>
                  <a:srgbClr val="000000"/>
                </a:solidFill>
                <a:latin typeface="Lucida Grande"/>
              </a:rPr>
              <a:t>Le complexe ternaire ESI est </a:t>
            </a:r>
            <a:r>
              <a:rPr lang="fr-FR" b="1" dirty="0">
                <a:solidFill>
                  <a:srgbClr val="FF0000"/>
                </a:solidFill>
                <a:latin typeface="Comic Sans MS" panose="030F0702030302020204" pitchFamily="66" charset="0"/>
              </a:rPr>
              <a:t>inactif</a:t>
            </a:r>
            <a:endParaRPr lang="fr-FR" b="1" dirty="0"/>
          </a:p>
        </p:txBody>
      </p:sp>
    </p:spTree>
    <p:extLst>
      <p:ext uri="{BB962C8B-B14F-4D97-AF65-F5344CB8AC3E}">
        <p14:creationId xmlns:p14="http://schemas.microsoft.com/office/powerpoint/2010/main" val="270040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80">
                                          <p:stCondLst>
                                            <p:cond delay="0"/>
                                          </p:stCondLst>
                                        </p:cTn>
                                        <p:tgtEl>
                                          <p:spTgt spid="1026"/>
                                        </p:tgtEl>
                                      </p:cBhvr>
                                    </p:animEffect>
                                    <p:anim calcmode="lin" valueType="num">
                                      <p:cBhvr>
                                        <p:cTn id="2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2" dur="26">
                                          <p:stCondLst>
                                            <p:cond delay="650"/>
                                          </p:stCondLst>
                                        </p:cTn>
                                        <p:tgtEl>
                                          <p:spTgt spid="1026"/>
                                        </p:tgtEl>
                                      </p:cBhvr>
                                      <p:to x="100000" y="60000"/>
                                    </p:animScale>
                                    <p:animScale>
                                      <p:cBhvr>
                                        <p:cTn id="33" dur="166" decel="50000">
                                          <p:stCondLst>
                                            <p:cond delay="676"/>
                                          </p:stCondLst>
                                        </p:cTn>
                                        <p:tgtEl>
                                          <p:spTgt spid="1026"/>
                                        </p:tgtEl>
                                      </p:cBhvr>
                                      <p:to x="100000" y="100000"/>
                                    </p:animScale>
                                    <p:animScale>
                                      <p:cBhvr>
                                        <p:cTn id="34" dur="26">
                                          <p:stCondLst>
                                            <p:cond delay="1312"/>
                                          </p:stCondLst>
                                        </p:cTn>
                                        <p:tgtEl>
                                          <p:spTgt spid="1026"/>
                                        </p:tgtEl>
                                      </p:cBhvr>
                                      <p:to x="100000" y="80000"/>
                                    </p:animScale>
                                    <p:animScale>
                                      <p:cBhvr>
                                        <p:cTn id="35" dur="166" decel="50000">
                                          <p:stCondLst>
                                            <p:cond delay="1338"/>
                                          </p:stCondLst>
                                        </p:cTn>
                                        <p:tgtEl>
                                          <p:spTgt spid="1026"/>
                                        </p:tgtEl>
                                      </p:cBhvr>
                                      <p:to x="100000" y="100000"/>
                                    </p:animScale>
                                    <p:animScale>
                                      <p:cBhvr>
                                        <p:cTn id="36" dur="26">
                                          <p:stCondLst>
                                            <p:cond delay="1642"/>
                                          </p:stCondLst>
                                        </p:cTn>
                                        <p:tgtEl>
                                          <p:spTgt spid="1026"/>
                                        </p:tgtEl>
                                      </p:cBhvr>
                                      <p:to x="100000" y="90000"/>
                                    </p:animScale>
                                    <p:animScale>
                                      <p:cBhvr>
                                        <p:cTn id="37" dur="166" decel="50000">
                                          <p:stCondLst>
                                            <p:cond delay="1668"/>
                                          </p:stCondLst>
                                        </p:cTn>
                                        <p:tgtEl>
                                          <p:spTgt spid="1026"/>
                                        </p:tgtEl>
                                      </p:cBhvr>
                                      <p:to x="100000" y="100000"/>
                                    </p:animScale>
                                    <p:animScale>
                                      <p:cBhvr>
                                        <p:cTn id="38" dur="26">
                                          <p:stCondLst>
                                            <p:cond delay="1808"/>
                                          </p:stCondLst>
                                        </p:cTn>
                                        <p:tgtEl>
                                          <p:spTgt spid="1026"/>
                                        </p:tgtEl>
                                      </p:cBhvr>
                                      <p:to x="100000" y="95000"/>
                                    </p:animScale>
                                    <p:animScale>
                                      <p:cBhvr>
                                        <p:cTn id="39" dur="166" decel="50000">
                                          <p:stCondLst>
                                            <p:cond delay="1834"/>
                                          </p:stCondLst>
                                        </p:cTn>
                                        <p:tgtEl>
                                          <p:spTgt spid="102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903" y="260648"/>
            <a:ext cx="1803699" cy="400110"/>
          </a:xfrm>
          <a:prstGeom prst="rect">
            <a:avLst/>
          </a:prstGeom>
        </p:spPr>
        <p:txBody>
          <a:bodyPr wrap="none">
            <a:spAutoFit/>
          </a:bodyPr>
          <a:lstStyle/>
          <a:p>
            <a:r>
              <a:rPr lang="fr-FR" sz="2000" dirty="0">
                <a:solidFill>
                  <a:srgbClr val="00B050"/>
                </a:solidFill>
                <a:latin typeface="Comic Sans MS" panose="030F0702030302020204" pitchFamily="66" charset="0"/>
              </a:rPr>
              <a:t>Autre modèle</a:t>
            </a:r>
          </a:p>
        </p:txBody>
      </p:sp>
      <p:sp>
        <p:nvSpPr>
          <p:cNvPr id="5" name="Rectangle 4"/>
          <p:cNvSpPr/>
          <p:nvPr/>
        </p:nvSpPr>
        <p:spPr>
          <a:xfrm>
            <a:off x="452903" y="723087"/>
            <a:ext cx="8295561" cy="216982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b="1" dirty="0">
                <a:solidFill>
                  <a:srgbClr val="000000"/>
                </a:solidFill>
                <a:latin typeface="Lucida Grande"/>
              </a:rPr>
              <a:t>Il suggère qu'il n'y a pas de </a:t>
            </a:r>
            <a:r>
              <a:rPr lang="fr-FR" b="1" dirty="0" err="1">
                <a:solidFill>
                  <a:srgbClr val="000000"/>
                </a:solidFill>
                <a:latin typeface="Lucida Grande"/>
              </a:rPr>
              <a:t>transconformation</a:t>
            </a:r>
            <a:r>
              <a:rPr lang="fr-FR" b="1" dirty="0">
                <a:solidFill>
                  <a:srgbClr val="000000"/>
                </a:solidFill>
                <a:latin typeface="Lucida Grande"/>
              </a:rPr>
              <a:t> possible entre ES et ESI, c'est-à-dire qu'il n'y a pas d'</a:t>
            </a:r>
            <a:r>
              <a:rPr lang="fr-FR" b="1" dirty="0" err="1">
                <a:solidFill>
                  <a:srgbClr val="000000"/>
                </a:solidFill>
                <a:latin typeface="Lucida Grande"/>
              </a:rPr>
              <a:t>équilbre</a:t>
            </a:r>
            <a:r>
              <a:rPr lang="fr-FR" b="1" dirty="0">
                <a:solidFill>
                  <a:srgbClr val="000000"/>
                </a:solidFill>
                <a:latin typeface="Lucida Grande"/>
              </a:rPr>
              <a:t> : </a:t>
            </a:r>
            <a:r>
              <a:rPr lang="fr-FR" b="1" dirty="0">
                <a:solidFill>
                  <a:srgbClr val="FF0000"/>
                </a:solidFill>
                <a:latin typeface="Lucida Grande"/>
              </a:rPr>
              <a:t>ES + I &lt;==&gt; </a:t>
            </a:r>
            <a:r>
              <a:rPr lang="fr-FR" b="1" dirty="0" smtClean="0">
                <a:solidFill>
                  <a:srgbClr val="FF0000"/>
                </a:solidFill>
                <a:latin typeface="Lucida Grande"/>
              </a:rPr>
              <a:t>ESI</a:t>
            </a:r>
            <a:r>
              <a:rPr lang="fr-FR" b="1" dirty="0" smtClean="0">
                <a:solidFill>
                  <a:srgbClr val="000000"/>
                </a:solidFill>
                <a:latin typeface="Lucida Grande"/>
              </a:rPr>
              <a:t>.</a:t>
            </a:r>
          </a:p>
          <a:p>
            <a:pPr marL="285750" indent="-285750" algn="just">
              <a:lnSpc>
                <a:spcPct val="150000"/>
              </a:lnSpc>
              <a:buFont typeface="Arial" panose="020B0604020202020204" pitchFamily="34" charset="0"/>
              <a:buChar char="•"/>
            </a:pPr>
            <a:r>
              <a:rPr lang="fr-FR" b="1" dirty="0" smtClean="0">
                <a:solidFill>
                  <a:srgbClr val="000000"/>
                </a:solidFill>
                <a:latin typeface="Lucida Grande"/>
              </a:rPr>
              <a:t>Cependant</a:t>
            </a:r>
            <a:r>
              <a:rPr lang="fr-FR" b="1" dirty="0">
                <a:solidFill>
                  <a:srgbClr val="000000"/>
                </a:solidFill>
                <a:latin typeface="Lucida Grande"/>
              </a:rPr>
              <a:t>, l'effet de l'inhibiteur est le même que dans le modèle ci-dessus parce que les 4 formes de l'enzyme (E, EI, ES et ESI) sont en équilibre </a:t>
            </a:r>
            <a:r>
              <a:rPr lang="fr-FR" b="1" dirty="0">
                <a:solidFill>
                  <a:srgbClr val="FF0000"/>
                </a:solidFill>
                <a:latin typeface="Lucida Grande"/>
              </a:rPr>
              <a:t>(ESI &lt;==&gt; EI &lt;==&gt; E &lt;==&gt; ES)</a:t>
            </a:r>
            <a:r>
              <a:rPr lang="fr-FR" b="1" dirty="0">
                <a:solidFill>
                  <a:srgbClr val="000000"/>
                </a:solidFill>
                <a:latin typeface="Lucida Grande"/>
              </a:rPr>
              <a:t>.</a:t>
            </a:r>
            <a:endParaRPr lang="fr-FR" b="1" i="0" dirty="0">
              <a:solidFill>
                <a:srgbClr val="000000"/>
              </a:solidFill>
              <a:effectLst/>
              <a:latin typeface="Lucida Grande"/>
            </a:endParaRPr>
          </a:p>
        </p:txBody>
      </p:sp>
      <p:pic>
        <p:nvPicPr>
          <p:cNvPr id="2050" name="Picture 2" descr="Enzymologie acive site inhibitor inhibiteur non competitif incompetitif uncompetitif inactivation exces substrat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645" y="2928597"/>
            <a:ext cx="59340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5736" y="116632"/>
            <a:ext cx="4896544" cy="461665"/>
          </a:xfrm>
          <a:prstGeom prst="rect">
            <a:avLst/>
          </a:prstGeom>
        </p:spPr>
        <p:txBody>
          <a:bodyPr wrap="square">
            <a:spAutoFit/>
          </a:bodyPr>
          <a:lstStyle/>
          <a:p>
            <a:pPr algn="ctr"/>
            <a:r>
              <a:rPr lang="fr-FR" sz="2400" b="1" dirty="0">
                <a:solidFill>
                  <a:srgbClr val="FF0000"/>
                </a:solidFill>
                <a:latin typeface="Lucida Grande"/>
              </a:rPr>
              <a:t>Le mécanisme réactionnel </a:t>
            </a:r>
            <a:r>
              <a:rPr lang="fr-FR" sz="2400" dirty="0" smtClean="0">
                <a:solidFill>
                  <a:srgbClr val="000000"/>
                </a:solidFill>
                <a:latin typeface="Lucida Grande"/>
              </a:rPr>
              <a:t>:</a:t>
            </a:r>
            <a:endParaRPr lang="fr-FR" sz="2400" dirty="0">
              <a:solidFill>
                <a:srgbClr val="000000"/>
              </a:solidFill>
              <a:latin typeface="Lucida Grande"/>
            </a:endParaRPr>
          </a:p>
        </p:txBody>
      </p:sp>
      <p:pic>
        <p:nvPicPr>
          <p:cNvPr id="5122" name="Picture 2" descr="Enzymologie enzymology active site inhibitor inhibiteur non competitif incompetitif uncompetitif inactivation exces substrat rate equation DFP PMSF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833" y="980728"/>
            <a:ext cx="35623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a:lum bright="-20000" contrast="40000"/>
          </a:blip>
          <a:stretch>
            <a:fillRect/>
          </a:stretch>
        </p:blipFill>
        <p:spPr>
          <a:xfrm>
            <a:off x="390541" y="3212976"/>
            <a:ext cx="8506933" cy="1213361"/>
          </a:xfrm>
          <a:prstGeom prst="rect">
            <a:avLst/>
          </a:prstGeom>
        </p:spPr>
      </p:pic>
      <p:pic>
        <p:nvPicPr>
          <p:cNvPr id="9" name="Image 8"/>
          <p:cNvPicPr>
            <a:picLocks noChangeAspect="1"/>
          </p:cNvPicPr>
          <p:nvPr/>
        </p:nvPicPr>
        <p:blipFill>
          <a:blip r:embed="rId4">
            <a:lum bright="-20000" contrast="40000"/>
          </a:blip>
          <a:stretch>
            <a:fillRect/>
          </a:stretch>
        </p:blipFill>
        <p:spPr>
          <a:xfrm>
            <a:off x="390541" y="4426337"/>
            <a:ext cx="7926537" cy="508125"/>
          </a:xfrm>
          <a:prstGeom prst="rect">
            <a:avLst/>
          </a:prstGeom>
        </p:spPr>
      </p:pic>
      <p:pic>
        <p:nvPicPr>
          <p:cNvPr id="10" name="Image 9"/>
          <p:cNvPicPr>
            <a:picLocks noChangeAspect="1"/>
          </p:cNvPicPr>
          <p:nvPr/>
        </p:nvPicPr>
        <p:blipFill>
          <a:blip r:embed="rId5">
            <a:lum bright="-20000" contrast="40000"/>
          </a:blip>
          <a:stretch>
            <a:fillRect/>
          </a:stretch>
        </p:blipFill>
        <p:spPr>
          <a:xfrm>
            <a:off x="412927" y="5013882"/>
            <a:ext cx="7977348" cy="1829250"/>
          </a:xfrm>
          <a:prstGeom prst="rect">
            <a:avLst/>
          </a:prstGeom>
        </p:spPr>
      </p:pic>
      <p:pic>
        <p:nvPicPr>
          <p:cNvPr id="11" name="Image 10"/>
          <p:cNvPicPr>
            <a:picLocks noChangeAspect="1"/>
          </p:cNvPicPr>
          <p:nvPr/>
        </p:nvPicPr>
        <p:blipFill>
          <a:blip r:embed="rId6">
            <a:lum bright="-20000" contrast="40000"/>
          </a:blip>
          <a:stretch>
            <a:fillRect/>
          </a:stretch>
        </p:blipFill>
        <p:spPr>
          <a:xfrm>
            <a:off x="5985848" y="6126681"/>
            <a:ext cx="3158152" cy="413000"/>
          </a:xfrm>
          <a:prstGeom prst="rect">
            <a:avLst/>
          </a:prstGeom>
        </p:spPr>
      </p:pic>
    </p:spTree>
    <p:extLst>
      <p:ext uri="{BB962C8B-B14F-4D97-AF65-F5344CB8AC3E}">
        <p14:creationId xmlns:p14="http://schemas.microsoft.com/office/powerpoint/2010/main" val="16971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27384"/>
            <a:ext cx="9144000" cy="6858000"/>
          </a:xfrm>
          <a:prstGeom prst="rect">
            <a:avLst/>
          </a:prstGeom>
        </p:spPr>
      </p:pic>
    </p:spTree>
    <p:extLst>
      <p:ext uri="{BB962C8B-B14F-4D97-AF65-F5344CB8AC3E}">
        <p14:creationId xmlns:p14="http://schemas.microsoft.com/office/powerpoint/2010/main" val="11733436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761" y="5715"/>
            <a:ext cx="8928992" cy="830997"/>
          </a:xfrm>
          <a:prstGeom prst="rect">
            <a:avLst/>
          </a:prstGeom>
        </p:spPr>
        <p:txBody>
          <a:bodyPr wrap="square">
            <a:spAutoFit/>
          </a:bodyPr>
          <a:lstStyle/>
          <a:p>
            <a:pPr algn="ctr"/>
            <a:r>
              <a:rPr lang="fr-FR" sz="2400" dirty="0">
                <a:solidFill>
                  <a:srgbClr val="FF0000"/>
                </a:solidFill>
                <a:latin typeface="Comic Sans MS" panose="030F0702030302020204" pitchFamily="66" charset="0"/>
              </a:rPr>
              <a:t>Représentation de </a:t>
            </a:r>
            <a:r>
              <a:rPr lang="fr-FR" sz="2400" dirty="0" err="1">
                <a:solidFill>
                  <a:srgbClr val="FF0000"/>
                </a:solidFill>
                <a:latin typeface="Comic Sans MS" panose="030F0702030302020204" pitchFamily="66" charset="0"/>
              </a:rPr>
              <a:t>Lineweaver</a:t>
            </a:r>
            <a:r>
              <a:rPr lang="fr-FR" sz="2400" dirty="0">
                <a:solidFill>
                  <a:srgbClr val="FF0000"/>
                </a:solidFill>
                <a:latin typeface="Comic Sans MS" panose="030F0702030302020204" pitchFamily="66" charset="0"/>
              </a:rPr>
              <a:t> - </a:t>
            </a:r>
            <a:r>
              <a:rPr lang="fr-FR" sz="2400" dirty="0" err="1">
                <a:solidFill>
                  <a:srgbClr val="FF0000"/>
                </a:solidFill>
                <a:latin typeface="Comic Sans MS" panose="030F0702030302020204" pitchFamily="66" charset="0"/>
              </a:rPr>
              <a:t>Burk</a:t>
            </a:r>
            <a:r>
              <a:rPr lang="fr-FR" sz="2400" dirty="0">
                <a:solidFill>
                  <a:srgbClr val="FF0000"/>
                </a:solidFill>
                <a:latin typeface="Comic Sans MS" panose="030F0702030302020204" pitchFamily="66" charset="0"/>
              </a:rPr>
              <a:t> (1/v</a:t>
            </a:r>
            <a:r>
              <a:rPr lang="fr-FR" sz="2400" baseline="-25000" dirty="0">
                <a:solidFill>
                  <a:srgbClr val="FF0000"/>
                </a:solidFill>
                <a:latin typeface="Comic Sans MS" panose="030F0702030302020204" pitchFamily="66" charset="0"/>
              </a:rPr>
              <a:t>i </a:t>
            </a:r>
            <a:r>
              <a:rPr lang="fr-FR" sz="2400" dirty="0">
                <a:solidFill>
                  <a:srgbClr val="FF0000"/>
                </a:solidFill>
                <a:latin typeface="Comic Sans MS" panose="030F0702030302020204" pitchFamily="66" charset="0"/>
              </a:rPr>
              <a:t>= f(1/[S</a:t>
            </a:r>
            <a:r>
              <a:rPr lang="fr-FR" sz="2400" baseline="-25000" dirty="0">
                <a:solidFill>
                  <a:srgbClr val="FF0000"/>
                </a:solidFill>
                <a:latin typeface="Comic Sans MS" panose="030F0702030302020204" pitchFamily="66" charset="0"/>
              </a:rPr>
              <a:t>0</a:t>
            </a:r>
            <a:r>
              <a:rPr lang="fr-FR" sz="2400" dirty="0">
                <a:solidFill>
                  <a:srgbClr val="FF0000"/>
                </a:solidFill>
                <a:latin typeface="Comic Sans MS" panose="030F0702030302020204" pitchFamily="66" charset="0"/>
              </a:rPr>
              <a:t>]) dans le cas d'une inhibition </a:t>
            </a:r>
            <a:r>
              <a:rPr lang="fr-FR" sz="2400" dirty="0">
                <a:solidFill>
                  <a:srgbClr val="00B050"/>
                </a:solidFill>
                <a:latin typeface="Comic Sans MS" panose="030F0702030302020204" pitchFamily="66" charset="0"/>
              </a:rPr>
              <a:t>non compétitive </a:t>
            </a:r>
            <a:r>
              <a:rPr lang="fr-FR" sz="2400" dirty="0">
                <a:solidFill>
                  <a:srgbClr val="0070C0"/>
                </a:solidFill>
                <a:latin typeface="Comic Sans MS" panose="030F0702030302020204" pitchFamily="66" charset="0"/>
              </a:rPr>
              <a:t>pure</a:t>
            </a:r>
            <a:endParaRPr lang="fr-FR" sz="2400" dirty="0">
              <a:solidFill>
                <a:srgbClr val="0070C0"/>
              </a:solidFill>
            </a:endParaRPr>
          </a:p>
        </p:txBody>
      </p:sp>
      <p:sp>
        <p:nvSpPr>
          <p:cNvPr id="5" name="Rectangle 4"/>
          <p:cNvSpPr/>
          <p:nvPr/>
        </p:nvSpPr>
        <p:spPr>
          <a:xfrm>
            <a:off x="1979712" y="5631596"/>
            <a:ext cx="5688632" cy="369332"/>
          </a:xfrm>
          <a:prstGeom prst="rect">
            <a:avLst/>
          </a:prstGeom>
        </p:spPr>
        <p:txBody>
          <a:bodyPr wrap="square">
            <a:spAutoFit/>
          </a:bodyPr>
          <a:lstStyle/>
          <a:p>
            <a:r>
              <a:rPr lang="fr-FR" b="1" dirty="0">
                <a:solidFill>
                  <a:srgbClr val="000000"/>
                </a:solidFill>
                <a:latin typeface="Lucida Grande"/>
              </a:rPr>
              <a:t>Rappel : inhibition non compétitive pure =&gt; K</a:t>
            </a:r>
            <a:r>
              <a:rPr lang="fr-FR" b="1" baseline="-25000" dirty="0">
                <a:solidFill>
                  <a:srgbClr val="000000"/>
                </a:solidFill>
                <a:latin typeface="Lucida Grande"/>
              </a:rPr>
              <a:t>I</a:t>
            </a:r>
            <a:r>
              <a:rPr lang="fr-FR" b="1" dirty="0">
                <a:solidFill>
                  <a:srgbClr val="000000"/>
                </a:solidFill>
                <a:latin typeface="Lucida Grande"/>
              </a:rPr>
              <a:t> = </a:t>
            </a:r>
            <a:r>
              <a:rPr lang="fr-FR" b="1" dirty="0" smtClean="0">
                <a:solidFill>
                  <a:srgbClr val="000000"/>
                </a:solidFill>
                <a:latin typeface="Lucida Grande"/>
              </a:rPr>
              <a:t>K</a:t>
            </a:r>
            <a:r>
              <a:rPr lang="fr-FR" b="1" baseline="30000" dirty="0" smtClean="0">
                <a:solidFill>
                  <a:srgbClr val="000000"/>
                </a:solidFill>
                <a:latin typeface="Lucida Grande"/>
              </a:rPr>
              <a:t>'</a:t>
            </a:r>
            <a:r>
              <a:rPr lang="fr-FR" b="1" baseline="-25000" dirty="0" smtClean="0">
                <a:solidFill>
                  <a:srgbClr val="000000"/>
                </a:solidFill>
                <a:latin typeface="Lucida Grande"/>
              </a:rPr>
              <a:t>I</a:t>
            </a:r>
            <a:endParaRPr lang="fr-FR" b="1" dirty="0">
              <a:solidFill>
                <a:srgbClr val="000000"/>
              </a:solidFill>
              <a:latin typeface="Lucida Grande"/>
            </a:endParaRPr>
          </a:p>
        </p:txBody>
      </p:sp>
      <p:pic>
        <p:nvPicPr>
          <p:cNvPr id="6146" name="Picture 2" descr="Enzymologie enzymology active site inhibitor inhibiteur non competitif incompetitif uncompetitif inactivation exces substrat rate equation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52736"/>
            <a:ext cx="4667250" cy="4457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4761" y="5949280"/>
            <a:ext cx="8928992" cy="923330"/>
          </a:xfrm>
          <a:prstGeom prst="rect">
            <a:avLst/>
          </a:prstGeom>
        </p:spPr>
        <p:txBody>
          <a:bodyPr wrap="square">
            <a:spAutoFit/>
          </a:bodyPr>
          <a:lstStyle/>
          <a:p>
            <a:pPr>
              <a:buFont typeface="Arial" panose="020B0604020202020204" pitchFamily="34" charset="0"/>
              <a:buChar char="•"/>
            </a:pPr>
            <a:r>
              <a:rPr lang="fr-FR" dirty="0" smtClean="0">
                <a:solidFill>
                  <a:srgbClr val="000000"/>
                </a:solidFill>
                <a:latin typeface="Lucida Grande"/>
              </a:rPr>
              <a:t> Pour </a:t>
            </a:r>
            <a:r>
              <a:rPr lang="fr-FR" dirty="0">
                <a:solidFill>
                  <a:srgbClr val="000000"/>
                </a:solidFill>
                <a:latin typeface="Lucida Grande"/>
              </a:rPr>
              <a:t>des concentrations croissantes en inhibiteur ([I</a:t>
            </a:r>
            <a:r>
              <a:rPr lang="fr-FR" baseline="-25000" dirty="0">
                <a:solidFill>
                  <a:srgbClr val="000000"/>
                </a:solidFill>
                <a:latin typeface="Lucida Grande"/>
              </a:rPr>
              <a:t>0</a:t>
            </a:r>
            <a:r>
              <a:rPr lang="fr-FR" dirty="0">
                <a:solidFill>
                  <a:srgbClr val="000000"/>
                </a:solidFill>
                <a:latin typeface="Lucida Grande"/>
              </a:rPr>
              <a:t>]</a:t>
            </a:r>
            <a:r>
              <a:rPr lang="fr-FR" baseline="-25000" dirty="0">
                <a:solidFill>
                  <a:srgbClr val="000000"/>
                </a:solidFill>
                <a:latin typeface="Lucida Grande"/>
              </a:rPr>
              <a:t>1</a:t>
            </a:r>
            <a:r>
              <a:rPr lang="fr-FR" dirty="0">
                <a:solidFill>
                  <a:srgbClr val="000000"/>
                </a:solidFill>
                <a:latin typeface="Lucida Grande"/>
              </a:rPr>
              <a:t> &lt; [I</a:t>
            </a:r>
            <a:r>
              <a:rPr lang="fr-FR" baseline="-25000" dirty="0">
                <a:solidFill>
                  <a:srgbClr val="000000"/>
                </a:solidFill>
                <a:latin typeface="Lucida Grande"/>
              </a:rPr>
              <a:t>0</a:t>
            </a:r>
            <a:r>
              <a:rPr lang="fr-FR" dirty="0">
                <a:solidFill>
                  <a:srgbClr val="000000"/>
                </a:solidFill>
                <a:latin typeface="Lucida Grande"/>
              </a:rPr>
              <a:t>]</a:t>
            </a:r>
            <a:r>
              <a:rPr lang="fr-FR" baseline="-25000" dirty="0">
                <a:solidFill>
                  <a:srgbClr val="000000"/>
                </a:solidFill>
                <a:latin typeface="Lucida Grande"/>
              </a:rPr>
              <a:t>2</a:t>
            </a:r>
            <a:r>
              <a:rPr lang="fr-FR" dirty="0">
                <a:solidFill>
                  <a:srgbClr val="000000"/>
                </a:solidFill>
                <a:latin typeface="Lucida Grande"/>
              </a:rPr>
              <a:t>), l'intersection sur l'axe des ordonnées donne une valeur de 1/</a:t>
            </a:r>
            <a:r>
              <a:rPr lang="fr-FR" dirty="0" err="1">
                <a:solidFill>
                  <a:srgbClr val="000000"/>
                </a:solidFill>
                <a:latin typeface="Lucida Grande"/>
              </a:rPr>
              <a:t>V</a:t>
            </a:r>
            <a:r>
              <a:rPr lang="fr-FR" baseline="-25000" dirty="0" err="1">
                <a:solidFill>
                  <a:srgbClr val="000000"/>
                </a:solidFill>
                <a:latin typeface="Lucida Grande"/>
              </a:rPr>
              <a:t>M</a:t>
            </a:r>
            <a:r>
              <a:rPr lang="fr-FR" baseline="30000" dirty="0" err="1">
                <a:solidFill>
                  <a:srgbClr val="000000"/>
                </a:solidFill>
                <a:latin typeface="Lucida Grande"/>
              </a:rPr>
              <a:t>app</a:t>
            </a:r>
            <a:r>
              <a:rPr lang="fr-FR" dirty="0">
                <a:solidFill>
                  <a:srgbClr val="000000"/>
                </a:solidFill>
                <a:latin typeface="Lucida Grande"/>
              </a:rPr>
              <a:t> qui augmente, </a:t>
            </a:r>
            <a:r>
              <a:rPr lang="fr-FR" dirty="0" smtClean="0">
                <a:solidFill>
                  <a:srgbClr val="000000"/>
                </a:solidFill>
                <a:latin typeface="Lucida Grande"/>
              </a:rPr>
              <a:t>donc </a:t>
            </a:r>
            <a:r>
              <a:rPr lang="fr-FR" dirty="0" err="1" smtClean="0">
                <a:solidFill>
                  <a:srgbClr val="000000"/>
                </a:solidFill>
                <a:latin typeface="Lucida Grande"/>
              </a:rPr>
              <a:t>V</a:t>
            </a:r>
            <a:r>
              <a:rPr lang="fr-FR" baseline="-25000" dirty="0" err="1" smtClean="0">
                <a:solidFill>
                  <a:srgbClr val="000000"/>
                </a:solidFill>
                <a:latin typeface="Lucida Grande"/>
              </a:rPr>
              <a:t>M</a:t>
            </a:r>
            <a:r>
              <a:rPr lang="fr-FR" baseline="30000" dirty="0" err="1" smtClean="0">
                <a:solidFill>
                  <a:srgbClr val="000000"/>
                </a:solidFill>
                <a:latin typeface="Lucida Grande"/>
              </a:rPr>
              <a:t>app</a:t>
            </a:r>
            <a:r>
              <a:rPr lang="fr-FR" dirty="0">
                <a:solidFill>
                  <a:srgbClr val="000000"/>
                </a:solidFill>
                <a:latin typeface="Lucida Grande"/>
              </a:rPr>
              <a:t> diminue</a:t>
            </a:r>
            <a:r>
              <a:rPr lang="fr-FR" dirty="0" smtClean="0">
                <a:solidFill>
                  <a:srgbClr val="000000"/>
                </a:solidFill>
                <a:latin typeface="Lucida Grande"/>
              </a:rPr>
              <a:t>. </a:t>
            </a:r>
            <a:r>
              <a:rPr lang="fr-FR" dirty="0"/>
              <a:t> </a:t>
            </a:r>
            <a:endParaRPr lang="fr-FR" dirty="0" smtClean="0"/>
          </a:p>
          <a:p>
            <a:pPr>
              <a:buFont typeface="Arial" panose="020B0604020202020204" pitchFamily="34" charset="0"/>
              <a:buChar char="•"/>
            </a:pPr>
            <a:r>
              <a:rPr lang="fr-FR" dirty="0" smtClean="0">
                <a:solidFill>
                  <a:srgbClr val="000000"/>
                </a:solidFill>
                <a:latin typeface="Lucida Grande"/>
              </a:rPr>
              <a:t> K</a:t>
            </a:r>
            <a:r>
              <a:rPr lang="fr-FR" baseline="-25000" dirty="0" smtClean="0">
                <a:solidFill>
                  <a:srgbClr val="000000"/>
                </a:solidFill>
                <a:latin typeface="Lucida Grande"/>
              </a:rPr>
              <a:t>M</a:t>
            </a:r>
            <a:r>
              <a:rPr lang="fr-FR" dirty="0">
                <a:solidFill>
                  <a:srgbClr val="000000"/>
                </a:solidFill>
                <a:latin typeface="Lucida Grande"/>
              </a:rPr>
              <a:t> n'est pas modifiée</a:t>
            </a:r>
            <a:r>
              <a:rPr lang="fr-FR" dirty="0" smtClean="0">
                <a:solidFill>
                  <a:srgbClr val="000000"/>
                </a:solidFill>
                <a:latin typeface="Lucida Grande"/>
              </a:rPr>
              <a:t>.</a:t>
            </a:r>
            <a:endParaRPr lang="fr-FR" dirty="0">
              <a:solidFill>
                <a:srgbClr val="000000"/>
              </a:solidFill>
              <a:latin typeface="Lucida Grande"/>
            </a:endParaRPr>
          </a:p>
        </p:txBody>
      </p:sp>
    </p:spTree>
    <p:extLst>
      <p:ext uri="{BB962C8B-B14F-4D97-AF65-F5344CB8AC3E}">
        <p14:creationId xmlns:p14="http://schemas.microsoft.com/office/powerpoint/2010/main" val="26068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2940" y="1268761"/>
            <a:ext cx="8617532" cy="4536504"/>
          </a:xfrm>
        </p:spPr>
        <p:txBody>
          <a:bodyPr>
            <a:normAutofit/>
          </a:bodyPr>
          <a:lstStyle/>
          <a:p>
            <a:pPr algn="just"/>
            <a:r>
              <a:rPr lang="fr-FR" sz="2400" dirty="0">
                <a:latin typeface="Lucida Grande"/>
              </a:rPr>
              <a:t>on appelle "pure", l'inhibition non compétitive où l'inhibiteur se fixe avec la même affinité à l'enzyme libre E et au complexe enzyme - substrat ES (</a:t>
            </a:r>
            <a:r>
              <a:rPr lang="fr-FR" sz="2400" dirty="0">
                <a:latin typeface="Lucida Grande"/>
                <a:hlinkClick r:id="rId2"/>
              </a:rPr>
              <a:t>K</a:t>
            </a:r>
            <a:r>
              <a:rPr lang="fr-FR" sz="2400" baseline="-25000" dirty="0">
                <a:latin typeface="Lucida Grande"/>
                <a:hlinkClick r:id="rId2"/>
              </a:rPr>
              <a:t>I</a:t>
            </a:r>
            <a:r>
              <a:rPr lang="fr-FR" sz="2400" dirty="0">
                <a:latin typeface="Lucida Grande"/>
                <a:hlinkClick r:id="rId2"/>
              </a:rPr>
              <a:t> = K'</a:t>
            </a:r>
            <a:r>
              <a:rPr lang="fr-FR" sz="2400" baseline="-25000" dirty="0">
                <a:latin typeface="Lucida Grande"/>
                <a:hlinkClick r:id="rId2"/>
              </a:rPr>
              <a:t>I</a:t>
            </a:r>
            <a:r>
              <a:rPr lang="fr-FR" sz="2400" dirty="0">
                <a:latin typeface="Lucida Grande"/>
              </a:rPr>
              <a:t>) </a:t>
            </a:r>
            <a:r>
              <a:rPr lang="fr-FR" sz="2400" dirty="0" smtClean="0">
                <a:latin typeface="Lucida Grande"/>
              </a:rPr>
              <a:t>;</a:t>
            </a:r>
          </a:p>
          <a:p>
            <a:pPr algn="just"/>
            <a:endParaRPr lang="fr-FR" sz="2400" dirty="0" smtClean="0">
              <a:latin typeface="Lucida Grande"/>
            </a:endParaRPr>
          </a:p>
          <a:p>
            <a:pPr algn="just"/>
            <a:r>
              <a:rPr lang="fr-FR" sz="2400" dirty="0">
                <a:latin typeface="Lucida Grande"/>
              </a:rPr>
              <a:t>on appelle "mixte", l'inhibition non compétitive où l'inhibiteur se fixe avec des affinités différentes à E et à ES (</a:t>
            </a:r>
            <a:r>
              <a:rPr lang="fr-FR" sz="2400" dirty="0">
                <a:latin typeface="Lucida Grande"/>
                <a:hlinkClick r:id="rId3"/>
              </a:rPr>
              <a:t>KI différent K'I</a:t>
            </a:r>
            <a:r>
              <a:rPr lang="fr-FR" sz="2400" dirty="0">
                <a:latin typeface="Lucida Grande"/>
              </a:rPr>
              <a:t>).</a:t>
            </a:r>
          </a:p>
          <a:p>
            <a:pPr algn="just"/>
            <a:endParaRPr lang="fr-FR" sz="2400" dirty="0">
              <a:latin typeface="Lucida Grande"/>
            </a:endParaRPr>
          </a:p>
          <a:p>
            <a:pPr algn="just"/>
            <a:r>
              <a:rPr lang="fr-FR" sz="2400" dirty="0">
                <a:latin typeface="Lucida Grande"/>
              </a:rPr>
              <a:t>L'inhibition non compétitive est rare et on en trouve des exemples essentiellement dans le cas des enzymes à régulation allostérique. </a:t>
            </a:r>
            <a:endParaRPr lang="fr-FR" sz="2400" dirty="0">
              <a:latin typeface="Lucida Grande"/>
            </a:endParaRPr>
          </a:p>
          <a:p>
            <a:pPr marL="0" indent="0">
              <a:buNone/>
            </a:pPr>
            <a:endParaRPr lang="fr-FR" dirty="0"/>
          </a:p>
        </p:txBody>
      </p:sp>
      <p:sp>
        <p:nvSpPr>
          <p:cNvPr id="4" name="Rectangle 3"/>
          <p:cNvSpPr/>
          <p:nvPr/>
        </p:nvSpPr>
        <p:spPr>
          <a:xfrm>
            <a:off x="1343100" y="116632"/>
            <a:ext cx="6540152" cy="461665"/>
          </a:xfrm>
          <a:prstGeom prst="rect">
            <a:avLst/>
          </a:prstGeom>
        </p:spPr>
        <p:txBody>
          <a:bodyPr wrap="square">
            <a:spAutoFit/>
          </a:bodyPr>
          <a:lstStyle/>
          <a:p>
            <a:pPr algn="ctr"/>
            <a:r>
              <a:rPr lang="fr-FR" sz="2400" b="1" dirty="0">
                <a:solidFill>
                  <a:srgbClr val="FF0000"/>
                </a:solidFill>
                <a:latin typeface="Lucida Grande"/>
              </a:rPr>
              <a:t>Inhibition</a:t>
            </a:r>
            <a:r>
              <a:rPr lang="fr-FR" sz="2400" b="1" dirty="0">
                <a:solidFill>
                  <a:srgbClr val="000000"/>
                </a:solidFill>
                <a:latin typeface="Lucida Grande"/>
              </a:rPr>
              <a:t> </a:t>
            </a:r>
            <a:r>
              <a:rPr lang="fr-FR" sz="2400" b="1" dirty="0">
                <a:solidFill>
                  <a:srgbClr val="FF0000"/>
                </a:solidFill>
                <a:latin typeface="Lucida Grande"/>
              </a:rPr>
              <a:t>non compétitive </a:t>
            </a:r>
            <a:r>
              <a:rPr lang="fr-FR" sz="2400" b="1" dirty="0">
                <a:solidFill>
                  <a:srgbClr val="000000"/>
                </a:solidFill>
                <a:latin typeface="Lucida Grande"/>
              </a:rPr>
              <a:t>"</a:t>
            </a:r>
            <a:r>
              <a:rPr lang="fr-FR" sz="2400" b="1" dirty="0">
                <a:solidFill>
                  <a:srgbClr val="FF0000"/>
                </a:solidFill>
                <a:latin typeface="Lucida Grande"/>
              </a:rPr>
              <a:t>pure</a:t>
            </a:r>
            <a:r>
              <a:rPr lang="fr-FR" sz="2400" b="1" dirty="0">
                <a:solidFill>
                  <a:srgbClr val="000000"/>
                </a:solidFill>
                <a:latin typeface="Lucida Grande"/>
              </a:rPr>
              <a:t>" et "</a:t>
            </a:r>
            <a:r>
              <a:rPr lang="fr-FR" sz="2400" b="1" dirty="0">
                <a:solidFill>
                  <a:srgbClr val="FF0000"/>
                </a:solidFill>
                <a:latin typeface="Lucida Grande"/>
              </a:rPr>
              <a:t>mixte</a:t>
            </a:r>
            <a:r>
              <a:rPr lang="fr-FR" sz="2400" b="1" dirty="0">
                <a:solidFill>
                  <a:srgbClr val="000000"/>
                </a:solidFill>
                <a:latin typeface="Lucida Grande"/>
              </a:rPr>
              <a:t>" </a:t>
            </a:r>
            <a:endParaRPr lang="fr-FR" sz="2400" b="1" dirty="0"/>
          </a:p>
        </p:txBody>
      </p:sp>
    </p:spTree>
    <p:extLst>
      <p:ext uri="{BB962C8B-B14F-4D97-AF65-F5344CB8AC3E}">
        <p14:creationId xmlns:p14="http://schemas.microsoft.com/office/powerpoint/2010/main" val="39713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056" y="7430"/>
            <a:ext cx="8229600" cy="1143000"/>
          </a:xfrm>
        </p:spPr>
        <p:txBody>
          <a:bodyPr>
            <a:normAutofit fontScale="90000"/>
          </a:bodyPr>
          <a:lstStyle/>
          <a:p>
            <a:r>
              <a:rPr lang="fr-FR" dirty="0"/>
              <a:t> </a:t>
            </a:r>
            <a:r>
              <a:rPr lang="fr-FR" b="1" dirty="0">
                <a:solidFill>
                  <a:srgbClr val="FF0000"/>
                </a:solidFill>
              </a:rPr>
              <a:t>Inhibition </a:t>
            </a:r>
            <a:r>
              <a:rPr lang="fr-FR" b="1" dirty="0" err="1">
                <a:solidFill>
                  <a:srgbClr val="FF0000"/>
                </a:solidFill>
              </a:rPr>
              <a:t>incompétitive</a:t>
            </a:r>
            <a:r>
              <a:rPr lang="fr-FR" b="1" dirty="0">
                <a:solidFill>
                  <a:srgbClr val="FF0000"/>
                </a:solidFill>
              </a:rPr>
              <a:t> </a:t>
            </a:r>
            <a:r>
              <a:rPr lang="fr-FR" b="1" dirty="0" smtClean="0">
                <a:solidFill>
                  <a:srgbClr val="FF0000"/>
                </a:solidFill>
              </a:rPr>
              <a:t/>
            </a:r>
            <a:br>
              <a:rPr lang="fr-FR" b="1" dirty="0" smtClean="0">
                <a:solidFill>
                  <a:srgbClr val="FF0000"/>
                </a:solidFill>
              </a:rPr>
            </a:br>
            <a:r>
              <a:rPr lang="fr-FR" b="1" dirty="0" smtClean="0">
                <a:solidFill>
                  <a:srgbClr val="FF0000"/>
                </a:solidFill>
              </a:rPr>
              <a:t>(</a:t>
            </a:r>
            <a:r>
              <a:rPr lang="fr-FR" b="1" dirty="0">
                <a:solidFill>
                  <a:srgbClr val="FF0000"/>
                </a:solidFill>
              </a:rPr>
              <a:t>fixation non exclusive)</a:t>
            </a:r>
            <a:endParaRPr lang="fr-FR" b="1" dirty="0">
              <a:solidFill>
                <a:srgbClr val="FF0000"/>
              </a:solidFill>
            </a:endParaRPr>
          </a:p>
        </p:txBody>
      </p:sp>
      <p:sp>
        <p:nvSpPr>
          <p:cNvPr id="5" name="Rectangle 4"/>
          <p:cNvSpPr/>
          <p:nvPr/>
        </p:nvSpPr>
        <p:spPr>
          <a:xfrm>
            <a:off x="424056" y="1484784"/>
            <a:ext cx="8552815" cy="1200329"/>
          </a:xfrm>
          <a:prstGeom prst="rect">
            <a:avLst/>
          </a:prstGeom>
        </p:spPr>
        <p:txBody>
          <a:bodyPr wrap="square">
            <a:spAutoFit/>
          </a:bodyPr>
          <a:lstStyle/>
          <a:p>
            <a:pPr algn="just"/>
            <a:r>
              <a:rPr lang="fr-FR" dirty="0">
                <a:solidFill>
                  <a:srgbClr val="000000"/>
                </a:solidFill>
                <a:latin typeface="Lucida Grande"/>
              </a:rPr>
              <a:t>Ce type d'inhibition est aussi appelé inhibition par blocage du complexe intermédiaire. Cette appellation décrit mieux le mécanisme : </a:t>
            </a:r>
            <a:r>
              <a:rPr lang="fr-FR" dirty="0">
                <a:solidFill>
                  <a:srgbClr val="FF0000"/>
                </a:solidFill>
                <a:latin typeface="Lucida Grande"/>
              </a:rPr>
              <a:t>l'enzyme et le substrat forment d'abord le complexe enzyme-substrat (le complexe intermédiaire), puis l'inhibiteur se fixe à ce complexe.</a:t>
            </a:r>
            <a:endParaRPr lang="fr-FR" dirty="0"/>
          </a:p>
        </p:txBody>
      </p:sp>
      <p:pic>
        <p:nvPicPr>
          <p:cNvPr id="3074" name="Picture 2" descr="Enzymologie enzymology active site inhibitor inhibiteur non competitif incompetitif uncompetitif inactivation exces substrat rate equation DFP PMSF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815486"/>
            <a:ext cx="4464496" cy="2688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28954" y="3019467"/>
            <a:ext cx="4221027" cy="461665"/>
          </a:xfrm>
          <a:prstGeom prst="rect">
            <a:avLst/>
          </a:prstGeom>
        </p:spPr>
        <p:txBody>
          <a:bodyPr wrap="none">
            <a:spAutoFit/>
          </a:bodyPr>
          <a:lstStyle/>
          <a:p>
            <a:pPr algn="ctr"/>
            <a:r>
              <a:rPr lang="fr-FR" sz="2400" b="1" dirty="0">
                <a:solidFill>
                  <a:srgbClr val="00B050"/>
                </a:solidFill>
                <a:latin typeface="Lucida Grande"/>
              </a:rPr>
              <a:t>Le mécanisme réactionnel :</a:t>
            </a:r>
            <a:endParaRPr lang="fr-FR" sz="2400" b="1" dirty="0">
              <a:solidFill>
                <a:srgbClr val="00B050"/>
              </a:solidFill>
            </a:endParaRPr>
          </a:p>
        </p:txBody>
      </p:sp>
    </p:spTree>
    <p:extLst>
      <p:ext uri="{BB962C8B-B14F-4D97-AF65-F5344CB8AC3E}">
        <p14:creationId xmlns:p14="http://schemas.microsoft.com/office/powerpoint/2010/main" val="13905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fill="hold"/>
                                        <p:tgtEl>
                                          <p:spTgt spid="3074"/>
                                        </p:tgtEl>
                                        <p:attrNameLst>
                                          <p:attrName>ppt_w</p:attrName>
                                        </p:attrNameLst>
                                      </p:cBhvr>
                                      <p:tavLst>
                                        <p:tav tm="0">
                                          <p:val>
                                            <p:fltVal val="0"/>
                                          </p:val>
                                        </p:tav>
                                        <p:tav tm="100000">
                                          <p:val>
                                            <p:strVal val="#ppt_w"/>
                                          </p:val>
                                        </p:tav>
                                      </p:tavLst>
                                    </p:anim>
                                    <p:anim calcmode="lin" valueType="num">
                                      <p:cBhvr>
                                        <p:cTn id="28" dur="500" fill="hold"/>
                                        <p:tgtEl>
                                          <p:spTgt spid="3074"/>
                                        </p:tgtEl>
                                        <p:attrNameLst>
                                          <p:attrName>ppt_h</p:attrName>
                                        </p:attrNameLst>
                                      </p:cBhvr>
                                      <p:tavLst>
                                        <p:tav tm="0">
                                          <p:val>
                                            <p:fltVal val="0"/>
                                          </p:val>
                                        </p:tav>
                                        <p:tav tm="100000">
                                          <p:val>
                                            <p:strVal val="#ppt_h"/>
                                          </p:val>
                                        </p:tav>
                                      </p:tavLst>
                                    </p:anim>
                                    <p:animEffect transition="in" filter="fade">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37828" y="1389503"/>
            <a:ext cx="7668344" cy="5334258"/>
          </a:xfrm>
          <a:prstGeom prst="rect">
            <a:avLst/>
          </a:prstGeom>
        </p:spPr>
      </p:pic>
      <p:sp>
        <p:nvSpPr>
          <p:cNvPr id="5" name="Titre 1"/>
          <p:cNvSpPr>
            <a:spLocks noGrp="1"/>
          </p:cNvSpPr>
          <p:nvPr>
            <p:ph type="title"/>
          </p:nvPr>
        </p:nvSpPr>
        <p:spPr>
          <a:xfrm>
            <a:off x="457200" y="19828"/>
            <a:ext cx="8229600" cy="1143000"/>
          </a:xfrm>
        </p:spPr>
        <p:txBody>
          <a:bodyPr/>
          <a:lstStyle/>
          <a:p>
            <a:r>
              <a:rPr lang="fr-FR" b="1" dirty="0">
                <a:solidFill>
                  <a:srgbClr val="C00000"/>
                </a:solidFill>
              </a:rPr>
              <a:t>Nomenclature et classification</a:t>
            </a:r>
            <a:endParaRPr lang="fr-FR" dirty="0">
              <a:solidFill>
                <a:srgbClr val="C00000"/>
              </a:solidFill>
            </a:endParaRPr>
          </a:p>
        </p:txBody>
      </p:sp>
    </p:spTree>
    <p:extLst>
      <p:ext uri="{BB962C8B-B14F-4D97-AF65-F5344CB8AC3E}">
        <p14:creationId xmlns:p14="http://schemas.microsoft.com/office/powerpoint/2010/main" val="18413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97"/>
            <a:ext cx="8229600" cy="1143000"/>
          </a:xfrm>
        </p:spPr>
        <p:txBody>
          <a:bodyPr>
            <a:normAutofit/>
          </a:bodyPr>
          <a:lstStyle/>
          <a:p>
            <a:r>
              <a:rPr lang="fr-FR" sz="3200" b="1" dirty="0">
                <a:solidFill>
                  <a:srgbClr val="FF0000"/>
                </a:solidFill>
              </a:rPr>
              <a:t>Inhibition </a:t>
            </a:r>
            <a:r>
              <a:rPr lang="fr-FR" sz="3200" b="1" dirty="0" err="1">
                <a:solidFill>
                  <a:srgbClr val="FF0000"/>
                </a:solidFill>
              </a:rPr>
              <a:t>incompétitive</a:t>
            </a:r>
            <a:r>
              <a:rPr lang="fr-FR" sz="3200" b="1" dirty="0">
                <a:solidFill>
                  <a:srgbClr val="FF0000"/>
                </a:solidFill>
              </a:rPr>
              <a:t> </a:t>
            </a: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a:t>
            </a:r>
            <a:r>
              <a:rPr lang="fr-FR" sz="3200" b="1" dirty="0">
                <a:solidFill>
                  <a:srgbClr val="FF0000"/>
                </a:solidFill>
              </a:rPr>
              <a:t>ou par blocage du complexe intermédiaire)</a:t>
            </a:r>
            <a:endParaRPr lang="fr-FR" sz="3200" b="1" dirty="0">
              <a:solidFill>
                <a:srgbClr val="FF0000"/>
              </a:solidFill>
            </a:endParaRPr>
          </a:p>
        </p:txBody>
      </p:sp>
      <p:sp>
        <p:nvSpPr>
          <p:cNvPr id="4" name="Rectangle 3"/>
          <p:cNvSpPr/>
          <p:nvPr/>
        </p:nvSpPr>
        <p:spPr>
          <a:xfrm>
            <a:off x="282352" y="1556792"/>
            <a:ext cx="8579296" cy="646331"/>
          </a:xfrm>
          <a:prstGeom prst="rect">
            <a:avLst/>
          </a:prstGeom>
        </p:spPr>
        <p:txBody>
          <a:bodyPr wrap="square">
            <a:spAutoFit/>
          </a:bodyPr>
          <a:lstStyle/>
          <a:p>
            <a:r>
              <a:rPr lang="fr-FR" dirty="0">
                <a:solidFill>
                  <a:srgbClr val="000000"/>
                </a:solidFill>
                <a:latin typeface="Lucida Grande"/>
              </a:rPr>
              <a:t>La fixation du substrat S à l'enzyme (au niveau du site C) </a:t>
            </a:r>
            <a:r>
              <a:rPr lang="fr-FR" dirty="0">
                <a:solidFill>
                  <a:srgbClr val="FF0000"/>
                </a:solidFill>
                <a:latin typeface="Comic Sans MS" panose="030F0702030302020204" pitchFamily="66" charset="0"/>
              </a:rPr>
              <a:t>induit un changement de conformation</a:t>
            </a:r>
            <a:r>
              <a:rPr lang="fr-FR" dirty="0">
                <a:solidFill>
                  <a:srgbClr val="000000"/>
                </a:solidFill>
                <a:latin typeface="Lucida Grande"/>
              </a:rPr>
              <a:t> de celle-ci qui forme (ou révèle) le site de fixation de l'inhibiteur I</a:t>
            </a:r>
            <a:r>
              <a:rPr lang="fr-FR" dirty="0" smtClean="0">
                <a:solidFill>
                  <a:srgbClr val="000000"/>
                </a:solidFill>
                <a:latin typeface="Lucida Grande"/>
              </a:rPr>
              <a:t>.</a:t>
            </a:r>
            <a:endParaRPr lang="fr-FR" dirty="0">
              <a:solidFill>
                <a:srgbClr val="000000"/>
              </a:solidFill>
              <a:latin typeface="Lucida Grande"/>
            </a:endParaRPr>
          </a:p>
        </p:txBody>
      </p:sp>
      <p:pic>
        <p:nvPicPr>
          <p:cNvPr id="4098" name="Picture 2" descr="inhibition incompetitive uncompetitive enzyme conformational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6" y="2738585"/>
            <a:ext cx="6096000" cy="37147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32040" y="4077072"/>
            <a:ext cx="4374233" cy="369332"/>
          </a:xfrm>
          <a:prstGeom prst="rect">
            <a:avLst/>
          </a:prstGeom>
        </p:spPr>
        <p:txBody>
          <a:bodyPr wrap="square">
            <a:spAutoFit/>
          </a:bodyPr>
          <a:lstStyle/>
          <a:p>
            <a:r>
              <a:rPr lang="fr-FR" b="1" dirty="0" smtClean="0">
                <a:solidFill>
                  <a:srgbClr val="00B050"/>
                </a:solidFill>
                <a:latin typeface="Lucida Grande"/>
              </a:rPr>
              <a:t>D’un </a:t>
            </a:r>
            <a:r>
              <a:rPr lang="fr-FR" b="1" dirty="0">
                <a:solidFill>
                  <a:srgbClr val="00B050"/>
                </a:solidFill>
                <a:latin typeface="Lucida Grande"/>
              </a:rPr>
              <a:t>complexe ternaire ESI est inactif.</a:t>
            </a:r>
            <a:endParaRPr lang="fr-FR" b="1" dirty="0">
              <a:solidFill>
                <a:srgbClr val="00B050"/>
              </a:solidFill>
              <a:latin typeface="Lucida Grande"/>
            </a:endParaRPr>
          </a:p>
        </p:txBody>
      </p:sp>
      <p:sp>
        <p:nvSpPr>
          <p:cNvPr id="8" name="Rectangle 7"/>
          <p:cNvSpPr/>
          <p:nvPr/>
        </p:nvSpPr>
        <p:spPr>
          <a:xfrm>
            <a:off x="6084168" y="3857296"/>
            <a:ext cx="2160240" cy="369332"/>
          </a:xfrm>
          <a:prstGeom prst="rect">
            <a:avLst/>
          </a:prstGeom>
        </p:spPr>
        <p:txBody>
          <a:bodyPr wrap="square">
            <a:spAutoFit/>
          </a:bodyPr>
          <a:lstStyle/>
          <a:p>
            <a:r>
              <a:rPr lang="fr-FR" b="1" dirty="0">
                <a:solidFill>
                  <a:srgbClr val="00B050"/>
                </a:solidFill>
                <a:latin typeface="Lucida Grande"/>
              </a:rPr>
              <a:t>Il y a </a:t>
            </a:r>
            <a:r>
              <a:rPr lang="fr-FR" b="1" dirty="0">
                <a:solidFill>
                  <a:srgbClr val="00B050"/>
                </a:solidFill>
                <a:latin typeface="Lucida Grande"/>
              </a:rPr>
              <a:t>formation</a:t>
            </a:r>
            <a:endParaRPr lang="fr-FR" b="1" dirty="0">
              <a:solidFill>
                <a:srgbClr val="00B050"/>
              </a:solidFill>
              <a:latin typeface="Lucida Grande"/>
            </a:endParaRPr>
          </a:p>
        </p:txBody>
      </p:sp>
    </p:spTree>
    <p:extLst>
      <p:ext uri="{BB962C8B-B14F-4D97-AF65-F5344CB8AC3E}">
        <p14:creationId xmlns:p14="http://schemas.microsoft.com/office/powerpoint/2010/main" val="20432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500" fill="hold"/>
                                        <p:tgtEl>
                                          <p:spTgt spid="4098"/>
                                        </p:tgtEl>
                                        <p:attrNameLst>
                                          <p:attrName>ppt_w</p:attrName>
                                        </p:attrNameLst>
                                      </p:cBhvr>
                                      <p:tavLst>
                                        <p:tav tm="0">
                                          <p:val>
                                            <p:fltVal val="0"/>
                                          </p:val>
                                        </p:tav>
                                        <p:tav tm="100000">
                                          <p:val>
                                            <p:strVal val="#ppt_w"/>
                                          </p:val>
                                        </p:tav>
                                      </p:tavLst>
                                    </p:anim>
                                    <p:anim calcmode="lin" valueType="num">
                                      <p:cBhvr>
                                        <p:cTn id="21" dur="500" fill="hold"/>
                                        <p:tgtEl>
                                          <p:spTgt spid="4098"/>
                                        </p:tgtEl>
                                        <p:attrNameLst>
                                          <p:attrName>ppt_h</p:attrName>
                                        </p:attrNameLst>
                                      </p:cBhvr>
                                      <p:tavLst>
                                        <p:tav tm="0">
                                          <p:val>
                                            <p:fltVal val="0"/>
                                          </p:val>
                                        </p:tav>
                                        <p:tav tm="100000">
                                          <p:val>
                                            <p:strVal val="#ppt_h"/>
                                          </p:val>
                                        </p:tav>
                                      </p:tavLst>
                                    </p:anim>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7643192" cy="418058"/>
          </a:xfrm>
        </p:spPr>
        <p:txBody>
          <a:bodyPr>
            <a:noAutofit/>
          </a:bodyPr>
          <a:lstStyle/>
          <a:p>
            <a:r>
              <a:rPr lang="fr-FR" sz="3600" b="1" dirty="0">
                <a:solidFill>
                  <a:srgbClr val="FF0000"/>
                </a:solidFill>
              </a:rPr>
              <a:t>Inhibiteur </a:t>
            </a:r>
            <a:r>
              <a:rPr lang="fr-FR" sz="3600" b="1" dirty="0" err="1">
                <a:solidFill>
                  <a:srgbClr val="FF0000"/>
                </a:solidFill>
              </a:rPr>
              <a:t>incompétitif</a:t>
            </a:r>
            <a:endParaRPr lang="fr-FR" sz="3600" dirty="0">
              <a:solidFill>
                <a:srgbClr val="FF0000"/>
              </a:solidFill>
            </a:endParaRPr>
          </a:p>
        </p:txBody>
      </p:sp>
      <p:pic>
        <p:nvPicPr>
          <p:cNvPr id="4" name="Image 3"/>
          <p:cNvPicPr>
            <a:picLocks noChangeAspect="1"/>
          </p:cNvPicPr>
          <p:nvPr/>
        </p:nvPicPr>
        <p:blipFill>
          <a:blip r:embed="rId2">
            <a:lum contrast="40000"/>
          </a:blip>
          <a:stretch>
            <a:fillRect/>
          </a:stretch>
        </p:blipFill>
        <p:spPr>
          <a:xfrm>
            <a:off x="67607" y="1052736"/>
            <a:ext cx="8587082" cy="1143281"/>
          </a:xfrm>
          <a:prstGeom prst="rect">
            <a:avLst/>
          </a:prstGeom>
        </p:spPr>
      </p:pic>
      <p:pic>
        <p:nvPicPr>
          <p:cNvPr id="5" name="Image 4"/>
          <p:cNvPicPr>
            <a:picLocks noChangeAspect="1"/>
          </p:cNvPicPr>
          <p:nvPr/>
        </p:nvPicPr>
        <p:blipFill>
          <a:blip r:embed="rId3">
            <a:lum contrast="40000"/>
          </a:blip>
          <a:stretch>
            <a:fillRect/>
          </a:stretch>
        </p:blipFill>
        <p:spPr>
          <a:xfrm>
            <a:off x="67607" y="2381641"/>
            <a:ext cx="8739515" cy="520828"/>
          </a:xfrm>
          <a:prstGeom prst="rect">
            <a:avLst/>
          </a:prstGeom>
        </p:spPr>
      </p:pic>
      <p:pic>
        <p:nvPicPr>
          <p:cNvPr id="6" name="Image 5"/>
          <p:cNvPicPr>
            <a:picLocks noChangeAspect="1"/>
          </p:cNvPicPr>
          <p:nvPr/>
        </p:nvPicPr>
        <p:blipFill>
          <a:blip r:embed="rId4">
            <a:lum contrast="40000"/>
          </a:blip>
          <a:stretch>
            <a:fillRect/>
          </a:stretch>
        </p:blipFill>
        <p:spPr>
          <a:xfrm>
            <a:off x="2531947" y="3212976"/>
            <a:ext cx="3658402" cy="1092469"/>
          </a:xfrm>
          <a:prstGeom prst="rect">
            <a:avLst/>
          </a:prstGeom>
          <a:ln w="57150">
            <a:solidFill>
              <a:srgbClr val="FF0000"/>
            </a:solidFill>
          </a:ln>
        </p:spPr>
      </p:pic>
      <p:pic>
        <p:nvPicPr>
          <p:cNvPr id="7" name="Image 6"/>
          <p:cNvPicPr>
            <a:picLocks noChangeAspect="1"/>
          </p:cNvPicPr>
          <p:nvPr/>
        </p:nvPicPr>
        <p:blipFill>
          <a:blip r:embed="rId5">
            <a:lum contrast="40000"/>
          </a:blip>
          <a:stretch>
            <a:fillRect/>
          </a:stretch>
        </p:blipFill>
        <p:spPr>
          <a:xfrm>
            <a:off x="396777" y="4797152"/>
            <a:ext cx="8434648" cy="1448156"/>
          </a:xfrm>
          <a:prstGeom prst="rect">
            <a:avLst/>
          </a:prstGeom>
        </p:spPr>
      </p:pic>
    </p:spTree>
    <p:extLst>
      <p:ext uri="{BB962C8B-B14F-4D97-AF65-F5344CB8AC3E}">
        <p14:creationId xmlns:p14="http://schemas.microsoft.com/office/powerpoint/2010/main" val="179712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30" y="260648"/>
            <a:ext cx="9036496" cy="6597352"/>
          </a:xfrm>
        </p:spPr>
        <p:txBody>
          <a:bodyPr>
            <a:normAutofit fontScale="92500" lnSpcReduction="10000"/>
          </a:bodyPr>
          <a:lstStyle/>
          <a:p>
            <a:pPr marL="0" indent="0" algn="ctr">
              <a:buNone/>
            </a:pPr>
            <a:r>
              <a:rPr lang="fr-FR" sz="2400" b="1" dirty="0">
                <a:solidFill>
                  <a:srgbClr val="FF0000"/>
                </a:solidFill>
              </a:rPr>
              <a:t>Ce type d'inhibition est essentiellement observé pour des réactions impliquant </a:t>
            </a:r>
            <a:r>
              <a:rPr lang="fr-FR" sz="2400" b="1" dirty="0">
                <a:solidFill>
                  <a:srgbClr val="FF0000"/>
                </a:solidFill>
                <a:hlinkClick r:id="rId2"/>
              </a:rPr>
              <a:t>plusieurs </a:t>
            </a:r>
            <a:r>
              <a:rPr lang="fr-FR" sz="2400" b="1" dirty="0" smtClean="0">
                <a:solidFill>
                  <a:srgbClr val="FF0000"/>
                </a:solidFill>
                <a:hlinkClick r:id="rId2"/>
              </a:rPr>
              <a:t>substrats</a:t>
            </a:r>
            <a:r>
              <a:rPr lang="fr-FR" sz="2400" b="1" dirty="0" smtClean="0">
                <a:solidFill>
                  <a:srgbClr val="FF0000"/>
                </a:solidFill>
              </a:rPr>
              <a:t>. </a:t>
            </a:r>
          </a:p>
          <a:p>
            <a:pPr marL="0" indent="0">
              <a:buNone/>
            </a:pPr>
            <a:endParaRPr lang="fr-FR" sz="2400" b="1" dirty="0" smtClean="0"/>
          </a:p>
          <a:p>
            <a:pPr marL="0" indent="0">
              <a:buNone/>
            </a:pPr>
            <a:r>
              <a:rPr lang="fr-FR" sz="2400" b="1" dirty="0" smtClean="0">
                <a:solidFill>
                  <a:srgbClr val="00B050"/>
                </a:solidFill>
              </a:rPr>
              <a:t>En </a:t>
            </a:r>
            <a:r>
              <a:rPr lang="fr-FR" sz="2400" b="1" dirty="0">
                <a:solidFill>
                  <a:srgbClr val="00B050"/>
                </a:solidFill>
              </a:rPr>
              <a:t>présence de ce type d'inhibiteur </a:t>
            </a:r>
            <a:r>
              <a:rPr lang="fr-FR" sz="2400" dirty="0" smtClean="0">
                <a:solidFill>
                  <a:srgbClr val="FF0000"/>
                </a:solidFill>
              </a:rPr>
              <a:t>:</a:t>
            </a:r>
          </a:p>
          <a:p>
            <a:pPr marL="0" indent="0">
              <a:buNone/>
            </a:pPr>
            <a:endParaRPr lang="fr-FR" sz="2400" dirty="0" smtClean="0">
              <a:solidFill>
                <a:srgbClr val="FF0000"/>
              </a:solidFill>
            </a:endParaRPr>
          </a:p>
          <a:p>
            <a:pPr algn="just"/>
            <a:r>
              <a:rPr lang="fr-FR" sz="2200" dirty="0" smtClean="0"/>
              <a:t>Les </a:t>
            </a:r>
            <a:r>
              <a:rPr lang="fr-FR" sz="2200" dirty="0"/>
              <a:t>deux paramètres (V</a:t>
            </a:r>
            <a:r>
              <a:rPr lang="fr-FR" sz="2200" baseline="-25000" dirty="0"/>
              <a:t>M</a:t>
            </a:r>
            <a:r>
              <a:rPr lang="fr-FR" sz="2200" dirty="0"/>
              <a:t> et K</a:t>
            </a:r>
            <a:r>
              <a:rPr lang="fr-FR" sz="2200" baseline="-25000" dirty="0"/>
              <a:t>M</a:t>
            </a:r>
            <a:r>
              <a:rPr lang="fr-FR" sz="2200" dirty="0"/>
              <a:t>) sont modifiés par le même </a:t>
            </a:r>
            <a:r>
              <a:rPr lang="fr-FR" sz="2200" dirty="0" smtClean="0"/>
              <a:t>facteur. </a:t>
            </a:r>
            <a:r>
              <a:rPr lang="fr-FR" sz="2200" dirty="0"/>
              <a:t>En effet, ce type d'inhibiteur favorise la formation du complexe [enzyme-substrat] qui lui-même est consommé pour former le complexe ESI</a:t>
            </a:r>
            <a:r>
              <a:rPr lang="fr-FR" sz="2200" dirty="0" smtClean="0"/>
              <a:t>.</a:t>
            </a:r>
          </a:p>
          <a:p>
            <a:pPr marL="0" indent="0" algn="just">
              <a:buNone/>
            </a:pPr>
            <a:endParaRPr lang="fr-FR" sz="2200" dirty="0" smtClean="0"/>
          </a:p>
          <a:p>
            <a:r>
              <a:rPr lang="fr-FR" sz="2200" dirty="0"/>
              <a:t>L'équilibre : E+S &lt;=&gt; ES est donc déplacé en faveur de ES. </a:t>
            </a:r>
            <a:r>
              <a:rPr lang="fr-FR" sz="2200" dirty="0" err="1"/>
              <a:t>Celà</a:t>
            </a:r>
            <a:r>
              <a:rPr lang="fr-FR" sz="2200" dirty="0"/>
              <a:t> signifie que, pour un même degré de saturation de l'enzyme il faut une concentration plus faible en substrat (KM diminue</a:t>
            </a:r>
            <a:r>
              <a:rPr lang="fr-FR" sz="2200" dirty="0" smtClean="0"/>
              <a:t>).</a:t>
            </a:r>
          </a:p>
          <a:p>
            <a:pPr marL="0" indent="0">
              <a:buNone/>
            </a:pPr>
            <a:endParaRPr lang="fr-FR" sz="2200" dirty="0"/>
          </a:p>
          <a:p>
            <a:r>
              <a:rPr lang="fr-FR" sz="2200" dirty="0"/>
              <a:t>La concentration du complexe [ES] est moindre (une partie se trouve sous forme ESI), donc VM diminue</a:t>
            </a:r>
            <a:r>
              <a:rPr lang="fr-FR" sz="2200" dirty="0" smtClean="0"/>
              <a:t>.</a:t>
            </a:r>
          </a:p>
          <a:p>
            <a:pPr marL="0" indent="0">
              <a:buNone/>
            </a:pPr>
            <a:endParaRPr lang="fr-FR" sz="2200" dirty="0"/>
          </a:p>
          <a:p>
            <a:r>
              <a:rPr lang="fr-FR" sz="2200" dirty="0"/>
              <a:t>Cette inhibition ne peut être "levée" par un excès de substrat puisque plus il y a de substrat, plus il y a formation de complexe ES et plus l'équilibre de fixation de l'inhibiteur est déplacé en faveur du complexe ternaire ESI.</a:t>
            </a:r>
          </a:p>
          <a:p>
            <a:endParaRPr lang="fr-FR" dirty="0"/>
          </a:p>
        </p:txBody>
      </p:sp>
    </p:spTree>
    <p:extLst>
      <p:ext uri="{BB962C8B-B14F-4D97-AF65-F5344CB8AC3E}">
        <p14:creationId xmlns:p14="http://schemas.microsoft.com/office/powerpoint/2010/main" val="34647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additive="base">
                                        <p:cTn id="3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430"/>
            <a:ext cx="8229600" cy="1143000"/>
          </a:xfrm>
        </p:spPr>
        <p:txBody>
          <a:bodyPr>
            <a:normAutofit/>
          </a:bodyPr>
          <a:lstStyle/>
          <a:p>
            <a:r>
              <a:rPr lang="fr-FR" sz="2400" dirty="0">
                <a:solidFill>
                  <a:srgbClr val="FF0000"/>
                </a:solidFill>
              </a:rPr>
              <a:t>Représentation de </a:t>
            </a:r>
            <a:r>
              <a:rPr lang="fr-FR" sz="2400" dirty="0" err="1">
                <a:solidFill>
                  <a:srgbClr val="FF0000"/>
                </a:solidFill>
              </a:rPr>
              <a:t>Lineweaver</a:t>
            </a:r>
            <a:r>
              <a:rPr lang="fr-FR" sz="2400" dirty="0">
                <a:solidFill>
                  <a:srgbClr val="FF0000"/>
                </a:solidFill>
              </a:rPr>
              <a:t> - </a:t>
            </a:r>
            <a:r>
              <a:rPr lang="fr-FR" sz="2400" dirty="0" err="1">
                <a:solidFill>
                  <a:srgbClr val="FF0000"/>
                </a:solidFill>
              </a:rPr>
              <a:t>Burk</a:t>
            </a:r>
            <a:r>
              <a:rPr lang="fr-FR" sz="2400" dirty="0">
                <a:solidFill>
                  <a:srgbClr val="FF0000"/>
                </a:solidFill>
              </a:rPr>
              <a:t> (1/vi = f(1/[S0]) </a:t>
            </a:r>
            <a:r>
              <a:rPr lang="fr-FR" sz="2400" dirty="0" smtClean="0">
                <a:solidFill>
                  <a:srgbClr val="FF0000"/>
                </a:solidFill>
              </a:rPr>
              <a:t/>
            </a:r>
            <a:br>
              <a:rPr lang="fr-FR" sz="2400" dirty="0" smtClean="0">
                <a:solidFill>
                  <a:srgbClr val="FF0000"/>
                </a:solidFill>
              </a:rPr>
            </a:br>
            <a:r>
              <a:rPr lang="fr-FR" sz="2400" dirty="0" smtClean="0">
                <a:solidFill>
                  <a:srgbClr val="FF0000"/>
                </a:solidFill>
              </a:rPr>
              <a:t>cas </a:t>
            </a:r>
            <a:r>
              <a:rPr lang="fr-FR" sz="2400" dirty="0">
                <a:solidFill>
                  <a:srgbClr val="FF0000"/>
                </a:solidFill>
              </a:rPr>
              <a:t>d'une inhibition </a:t>
            </a:r>
            <a:r>
              <a:rPr lang="fr-FR" sz="2400" dirty="0" err="1">
                <a:solidFill>
                  <a:srgbClr val="FF0000"/>
                </a:solidFill>
              </a:rPr>
              <a:t>incompétitive</a:t>
            </a:r>
            <a:endParaRPr lang="fr-FR" sz="2400" dirty="0">
              <a:solidFill>
                <a:srgbClr val="FF0000"/>
              </a:solidFill>
            </a:endParaRPr>
          </a:p>
        </p:txBody>
      </p:sp>
      <p:pic>
        <p:nvPicPr>
          <p:cNvPr id="4" name="Image 3"/>
          <p:cNvPicPr>
            <a:picLocks noChangeAspect="1"/>
          </p:cNvPicPr>
          <p:nvPr/>
        </p:nvPicPr>
        <p:blipFill>
          <a:blip r:embed="rId2">
            <a:duotone>
              <a:schemeClr val="accent2">
                <a:shade val="45000"/>
                <a:satMod val="135000"/>
              </a:schemeClr>
              <a:prstClr val="white"/>
            </a:duotone>
          </a:blip>
          <a:stretch>
            <a:fillRect/>
          </a:stretch>
        </p:blipFill>
        <p:spPr>
          <a:xfrm>
            <a:off x="2722215" y="1150430"/>
            <a:ext cx="6421785" cy="5622092"/>
          </a:xfrm>
          <a:prstGeom prst="rect">
            <a:avLst/>
          </a:prstGeom>
        </p:spPr>
      </p:pic>
      <p:sp>
        <p:nvSpPr>
          <p:cNvPr id="5" name="Rectangle 4"/>
          <p:cNvSpPr/>
          <p:nvPr/>
        </p:nvSpPr>
        <p:spPr>
          <a:xfrm>
            <a:off x="76502" y="2060848"/>
            <a:ext cx="4572000" cy="2308324"/>
          </a:xfrm>
          <a:prstGeom prst="rect">
            <a:avLst/>
          </a:prstGeom>
        </p:spPr>
        <p:txBody>
          <a:bodyPr>
            <a:spAutoFit/>
          </a:bodyPr>
          <a:lstStyle/>
          <a:p>
            <a:pPr marL="285750" indent="-285750">
              <a:buFont typeface="Arial" panose="020B0604020202020204" pitchFamily="34" charset="0"/>
              <a:buChar char="•"/>
            </a:pPr>
            <a:r>
              <a:rPr lang="fr-FR" dirty="0" smtClean="0">
                <a:solidFill>
                  <a:srgbClr val="000000"/>
                </a:solidFill>
                <a:latin typeface="Lucida Grande"/>
              </a:rPr>
              <a:t> Pour </a:t>
            </a:r>
            <a:r>
              <a:rPr lang="fr-FR" dirty="0">
                <a:solidFill>
                  <a:srgbClr val="000000"/>
                </a:solidFill>
                <a:latin typeface="Lucida Grande"/>
              </a:rPr>
              <a:t>des concentrations croissantes en inhibiteur ([I</a:t>
            </a:r>
            <a:r>
              <a:rPr lang="fr-FR" baseline="-25000" dirty="0">
                <a:solidFill>
                  <a:srgbClr val="000000"/>
                </a:solidFill>
                <a:latin typeface="Lucida Grande"/>
              </a:rPr>
              <a:t>0</a:t>
            </a:r>
            <a:r>
              <a:rPr lang="fr-FR" dirty="0">
                <a:solidFill>
                  <a:srgbClr val="000000"/>
                </a:solidFill>
                <a:latin typeface="Lucida Grande"/>
              </a:rPr>
              <a:t>]</a:t>
            </a:r>
            <a:r>
              <a:rPr lang="fr-FR" baseline="-25000" dirty="0">
                <a:solidFill>
                  <a:srgbClr val="000000"/>
                </a:solidFill>
                <a:latin typeface="Lucida Grande"/>
              </a:rPr>
              <a:t>1</a:t>
            </a:r>
            <a:r>
              <a:rPr lang="fr-FR" dirty="0">
                <a:solidFill>
                  <a:srgbClr val="000000"/>
                </a:solidFill>
                <a:latin typeface="Lucida Grande"/>
              </a:rPr>
              <a:t> &lt; [I</a:t>
            </a:r>
            <a:r>
              <a:rPr lang="fr-FR" baseline="-25000" dirty="0">
                <a:solidFill>
                  <a:srgbClr val="000000"/>
                </a:solidFill>
                <a:latin typeface="Lucida Grande"/>
              </a:rPr>
              <a:t>0</a:t>
            </a:r>
            <a:r>
              <a:rPr lang="fr-FR" dirty="0">
                <a:solidFill>
                  <a:srgbClr val="000000"/>
                </a:solidFill>
                <a:latin typeface="Lucida Grande"/>
              </a:rPr>
              <a:t>]</a:t>
            </a:r>
            <a:r>
              <a:rPr lang="fr-FR" baseline="-25000" dirty="0">
                <a:solidFill>
                  <a:srgbClr val="000000"/>
                </a:solidFill>
                <a:latin typeface="Lucida Grande"/>
              </a:rPr>
              <a:t>2</a:t>
            </a:r>
            <a:r>
              <a:rPr lang="fr-FR" dirty="0">
                <a:solidFill>
                  <a:srgbClr val="000000"/>
                </a:solidFill>
                <a:latin typeface="Lucida Grande"/>
              </a:rPr>
              <a:t>), les droites </a:t>
            </a:r>
            <a:r>
              <a:rPr lang="fr-FR" dirty="0" smtClean="0">
                <a:solidFill>
                  <a:srgbClr val="000000"/>
                </a:solidFill>
                <a:latin typeface="Lucida Grande"/>
              </a:rPr>
              <a:t>sont</a:t>
            </a:r>
            <a:r>
              <a:rPr lang="fr-FR" dirty="0">
                <a:solidFill>
                  <a:srgbClr val="000000"/>
                </a:solidFill>
                <a:latin typeface="Lucida Grande"/>
              </a:rPr>
              <a:t> </a:t>
            </a:r>
            <a:r>
              <a:rPr lang="fr-FR" dirty="0" smtClean="0">
                <a:solidFill>
                  <a:srgbClr val="FF0000"/>
                </a:solidFill>
                <a:latin typeface="Comic Sans MS" panose="030F0702030302020204" pitchFamily="66" charset="0"/>
              </a:rPr>
              <a:t>parallèles</a:t>
            </a:r>
            <a:r>
              <a:rPr lang="fr-FR" dirty="0" smtClean="0">
                <a:solidFill>
                  <a:srgbClr val="000000"/>
                </a:solidFill>
                <a:latin typeface="Lucida Grande"/>
              </a:rPr>
              <a:t>.</a:t>
            </a:r>
          </a:p>
          <a:p>
            <a:pPr marL="285750" indent="-285750">
              <a:buFont typeface="Arial" panose="020B0604020202020204" pitchFamily="34" charset="0"/>
              <a:buChar char="•"/>
            </a:pPr>
            <a:r>
              <a:rPr lang="fr-FR" dirty="0" smtClean="0">
                <a:solidFill>
                  <a:srgbClr val="000000"/>
                </a:solidFill>
                <a:latin typeface="Lucida Grande"/>
              </a:rPr>
              <a:t> sur </a:t>
            </a:r>
            <a:r>
              <a:rPr lang="fr-FR" dirty="0">
                <a:solidFill>
                  <a:srgbClr val="000000"/>
                </a:solidFill>
                <a:latin typeface="Lucida Grande"/>
              </a:rPr>
              <a:t>l'axe des ordonnées correspond à 1/</a:t>
            </a:r>
            <a:r>
              <a:rPr lang="fr-FR" dirty="0" err="1">
                <a:solidFill>
                  <a:srgbClr val="000000"/>
                </a:solidFill>
                <a:latin typeface="Lucida Grande"/>
              </a:rPr>
              <a:t>V</a:t>
            </a:r>
            <a:r>
              <a:rPr lang="fr-FR" baseline="-25000" dirty="0" err="1">
                <a:solidFill>
                  <a:srgbClr val="000000"/>
                </a:solidFill>
                <a:latin typeface="Lucida Grande"/>
              </a:rPr>
              <a:t>M</a:t>
            </a:r>
            <a:r>
              <a:rPr lang="fr-FR" baseline="30000" dirty="0" err="1">
                <a:solidFill>
                  <a:srgbClr val="000000"/>
                </a:solidFill>
                <a:latin typeface="Lucida Grande"/>
              </a:rPr>
              <a:t>app</a:t>
            </a:r>
            <a:r>
              <a:rPr lang="fr-FR" dirty="0">
                <a:solidFill>
                  <a:srgbClr val="000000"/>
                </a:solidFill>
                <a:latin typeface="Lucida Grande"/>
              </a:rPr>
              <a:t> qui augmente : </a:t>
            </a:r>
            <a:r>
              <a:rPr lang="fr-FR" dirty="0" err="1">
                <a:solidFill>
                  <a:srgbClr val="FF0000"/>
                </a:solidFill>
                <a:latin typeface="Comic Sans MS" panose="030F0702030302020204" pitchFamily="66" charset="0"/>
              </a:rPr>
              <a:t>V</a:t>
            </a:r>
            <a:r>
              <a:rPr lang="fr-FR" baseline="-25000" dirty="0" err="1">
                <a:solidFill>
                  <a:srgbClr val="FF0000"/>
                </a:solidFill>
                <a:latin typeface="Comic Sans MS" panose="030F0702030302020204" pitchFamily="66" charset="0"/>
              </a:rPr>
              <a:t>M</a:t>
            </a:r>
            <a:r>
              <a:rPr lang="fr-FR" baseline="30000" dirty="0" err="1">
                <a:solidFill>
                  <a:srgbClr val="FF0000"/>
                </a:solidFill>
                <a:latin typeface="Comic Sans MS" panose="030F0702030302020204" pitchFamily="66" charset="0"/>
              </a:rPr>
              <a:t>app</a:t>
            </a:r>
            <a:r>
              <a:rPr lang="fr-FR" dirty="0">
                <a:solidFill>
                  <a:srgbClr val="FF0000"/>
                </a:solidFill>
                <a:latin typeface="Comic Sans MS" panose="030F0702030302020204" pitchFamily="66" charset="0"/>
              </a:rPr>
              <a:t> </a:t>
            </a:r>
            <a:r>
              <a:rPr lang="fr-FR" dirty="0" smtClean="0">
                <a:solidFill>
                  <a:srgbClr val="FF0000"/>
                </a:solidFill>
                <a:latin typeface="Comic Sans MS" panose="030F0702030302020204" pitchFamily="66" charset="0"/>
              </a:rPr>
              <a:t>diminue</a:t>
            </a:r>
            <a:r>
              <a:rPr lang="fr-FR" dirty="0" smtClean="0">
                <a:solidFill>
                  <a:srgbClr val="000000"/>
                </a:solidFill>
                <a:latin typeface="Lucida Grande"/>
              </a:rPr>
              <a:t>.</a:t>
            </a:r>
          </a:p>
          <a:p>
            <a:pPr marL="285750" indent="-285750">
              <a:buFont typeface="Arial" panose="020B0604020202020204" pitchFamily="34" charset="0"/>
              <a:buChar char="•"/>
            </a:pPr>
            <a:r>
              <a:rPr lang="fr-FR" dirty="0" smtClean="0">
                <a:solidFill>
                  <a:srgbClr val="000000"/>
                </a:solidFill>
                <a:latin typeface="Lucida Grande"/>
              </a:rPr>
              <a:t>L'intersection </a:t>
            </a:r>
            <a:r>
              <a:rPr lang="fr-FR" dirty="0">
                <a:solidFill>
                  <a:srgbClr val="000000"/>
                </a:solidFill>
                <a:latin typeface="Lucida Grande"/>
              </a:rPr>
              <a:t>sur l'axe des </a:t>
            </a:r>
            <a:r>
              <a:rPr lang="fr-FR" dirty="0" err="1">
                <a:solidFill>
                  <a:srgbClr val="000000"/>
                </a:solidFill>
                <a:latin typeface="Lucida Grande"/>
              </a:rPr>
              <a:t>abcisses</a:t>
            </a:r>
            <a:r>
              <a:rPr lang="fr-FR" dirty="0">
                <a:solidFill>
                  <a:srgbClr val="000000"/>
                </a:solidFill>
                <a:latin typeface="Lucida Grande"/>
              </a:rPr>
              <a:t> correspond à -1/</a:t>
            </a:r>
            <a:r>
              <a:rPr lang="fr-FR" dirty="0" err="1">
                <a:solidFill>
                  <a:srgbClr val="000000"/>
                </a:solidFill>
                <a:latin typeface="Lucida Grande"/>
              </a:rPr>
              <a:t>K</a:t>
            </a:r>
            <a:r>
              <a:rPr lang="fr-FR" baseline="-25000" dirty="0" err="1">
                <a:solidFill>
                  <a:srgbClr val="000000"/>
                </a:solidFill>
                <a:latin typeface="Lucida Grande"/>
              </a:rPr>
              <a:t>M</a:t>
            </a:r>
            <a:r>
              <a:rPr lang="fr-FR" baseline="30000" dirty="0" err="1">
                <a:solidFill>
                  <a:srgbClr val="000000"/>
                </a:solidFill>
                <a:latin typeface="Lucida Grande"/>
              </a:rPr>
              <a:t>app</a:t>
            </a:r>
            <a:r>
              <a:rPr lang="fr-FR" dirty="0">
                <a:solidFill>
                  <a:srgbClr val="000000"/>
                </a:solidFill>
                <a:latin typeface="Lucida Grande"/>
              </a:rPr>
              <a:t> qui diminue : </a:t>
            </a:r>
            <a:r>
              <a:rPr lang="fr-FR" dirty="0" err="1">
                <a:solidFill>
                  <a:srgbClr val="FF0000"/>
                </a:solidFill>
                <a:latin typeface="Comic Sans MS" panose="030F0702030302020204" pitchFamily="66" charset="0"/>
              </a:rPr>
              <a:t>K</a:t>
            </a:r>
            <a:r>
              <a:rPr lang="fr-FR" baseline="-25000" dirty="0" err="1">
                <a:solidFill>
                  <a:srgbClr val="FF0000"/>
                </a:solidFill>
                <a:latin typeface="Comic Sans MS" panose="030F0702030302020204" pitchFamily="66" charset="0"/>
              </a:rPr>
              <a:t>M</a:t>
            </a:r>
            <a:r>
              <a:rPr lang="fr-FR" baseline="30000" dirty="0" err="1">
                <a:solidFill>
                  <a:srgbClr val="FF0000"/>
                </a:solidFill>
                <a:latin typeface="Comic Sans MS" panose="030F0702030302020204" pitchFamily="66" charset="0"/>
              </a:rPr>
              <a:t>app</a:t>
            </a:r>
            <a:r>
              <a:rPr lang="fr-FR" dirty="0">
                <a:solidFill>
                  <a:srgbClr val="FF0000"/>
                </a:solidFill>
                <a:latin typeface="Comic Sans MS" panose="030F0702030302020204" pitchFamily="66" charset="0"/>
              </a:rPr>
              <a:t> diminue</a:t>
            </a:r>
            <a:r>
              <a:rPr lang="fr-FR" dirty="0">
                <a:solidFill>
                  <a:srgbClr val="000000"/>
                </a:solidFill>
                <a:latin typeface="Lucida Grande"/>
              </a:rPr>
              <a:t>.</a:t>
            </a:r>
            <a:endParaRPr lang="fr-FR" b="0" i="0" dirty="0">
              <a:solidFill>
                <a:srgbClr val="000000"/>
              </a:solidFill>
              <a:effectLst/>
              <a:latin typeface="Lucida Grande"/>
            </a:endParaRPr>
          </a:p>
        </p:txBody>
      </p:sp>
    </p:spTree>
    <p:extLst>
      <p:ext uri="{BB962C8B-B14F-4D97-AF65-F5344CB8AC3E}">
        <p14:creationId xmlns:p14="http://schemas.microsoft.com/office/powerpoint/2010/main" val="37340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67744" y="188640"/>
            <a:ext cx="4420569" cy="1257610"/>
          </a:xfrm>
          <a:prstGeom prst="rect">
            <a:avLst/>
          </a:prstGeom>
        </p:spPr>
      </p:pic>
      <p:pic>
        <p:nvPicPr>
          <p:cNvPr id="5" name="Image 4"/>
          <p:cNvPicPr>
            <a:picLocks noChangeAspect="1"/>
          </p:cNvPicPr>
          <p:nvPr/>
        </p:nvPicPr>
        <p:blipFill>
          <a:blip r:embed="rId3"/>
          <a:stretch>
            <a:fillRect/>
          </a:stretch>
        </p:blipFill>
        <p:spPr>
          <a:xfrm>
            <a:off x="0" y="1486317"/>
            <a:ext cx="9144000" cy="5371683"/>
          </a:xfrm>
          <a:prstGeom prst="rect">
            <a:avLst/>
          </a:prstGeom>
        </p:spPr>
      </p:pic>
    </p:spTree>
    <p:extLst>
      <p:ext uri="{BB962C8B-B14F-4D97-AF65-F5344CB8AC3E}">
        <p14:creationId xmlns:p14="http://schemas.microsoft.com/office/powerpoint/2010/main" val="41831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727"/>
            <a:ext cx="8589640" cy="896993"/>
          </a:xfrm>
        </p:spPr>
        <p:txBody>
          <a:bodyPr>
            <a:noAutofit/>
          </a:bodyPr>
          <a:lstStyle/>
          <a:p>
            <a:r>
              <a:rPr lang="fr-FR" sz="2600" b="1" dirty="0">
                <a:solidFill>
                  <a:srgbClr val="FF0000"/>
                </a:solidFill>
              </a:rPr>
              <a:t>Tableau résumé des modifications des paramètres cinétiques en présence de l'un des trois inhibiteurs précédents</a:t>
            </a:r>
            <a:endParaRPr lang="fr-FR" sz="2600" b="1" dirty="0">
              <a:solidFill>
                <a:srgbClr val="FF0000"/>
              </a:solidFill>
            </a:endParaRPr>
          </a:p>
        </p:txBody>
      </p:sp>
      <p:sp>
        <p:nvSpPr>
          <p:cNvPr id="4" name="Rectangle 3"/>
          <p:cNvSpPr/>
          <p:nvPr/>
        </p:nvSpPr>
        <p:spPr>
          <a:xfrm>
            <a:off x="116563" y="6334780"/>
            <a:ext cx="8820472" cy="523220"/>
          </a:xfrm>
          <a:prstGeom prst="rect">
            <a:avLst/>
          </a:prstGeom>
        </p:spPr>
        <p:txBody>
          <a:bodyPr wrap="square">
            <a:spAutoFit/>
          </a:bodyPr>
          <a:lstStyle/>
          <a:p>
            <a:pPr algn="ctr"/>
            <a:r>
              <a:rPr lang="fr-FR" sz="1400" b="1" dirty="0" err="1">
                <a:solidFill>
                  <a:srgbClr val="000000"/>
                </a:solidFill>
                <a:latin typeface="Lucida Grande"/>
              </a:rPr>
              <a:t>V</a:t>
            </a:r>
            <a:r>
              <a:rPr lang="fr-FR" sz="1400" b="1" baseline="-25000" dirty="0" err="1">
                <a:solidFill>
                  <a:srgbClr val="000000"/>
                </a:solidFill>
                <a:latin typeface="Lucida Grande"/>
              </a:rPr>
              <a:t>M</a:t>
            </a:r>
            <a:r>
              <a:rPr lang="fr-FR" sz="1400" b="1" baseline="30000" dirty="0" err="1">
                <a:solidFill>
                  <a:srgbClr val="000000"/>
                </a:solidFill>
                <a:latin typeface="Lucida Grande"/>
              </a:rPr>
              <a:t>app</a:t>
            </a:r>
            <a:r>
              <a:rPr lang="fr-FR" sz="1400" b="1" dirty="0">
                <a:solidFill>
                  <a:srgbClr val="000000"/>
                </a:solidFill>
                <a:latin typeface="Lucida Grande"/>
              </a:rPr>
              <a:t> et </a:t>
            </a:r>
            <a:r>
              <a:rPr lang="fr-FR" sz="1400" b="1" dirty="0" err="1">
                <a:solidFill>
                  <a:srgbClr val="000000"/>
                </a:solidFill>
                <a:latin typeface="Lucida Grande"/>
              </a:rPr>
              <a:t>K</a:t>
            </a:r>
            <a:r>
              <a:rPr lang="fr-FR" sz="1400" b="1" baseline="-25000" dirty="0" err="1">
                <a:solidFill>
                  <a:srgbClr val="000000"/>
                </a:solidFill>
                <a:latin typeface="Lucida Grande"/>
              </a:rPr>
              <a:t>M</a:t>
            </a:r>
            <a:r>
              <a:rPr lang="fr-FR" sz="1400" b="1" baseline="30000" dirty="0" err="1">
                <a:solidFill>
                  <a:srgbClr val="000000"/>
                </a:solidFill>
                <a:latin typeface="Lucida Grande"/>
              </a:rPr>
              <a:t>app</a:t>
            </a:r>
            <a:r>
              <a:rPr lang="fr-FR" sz="1400" b="1" dirty="0">
                <a:solidFill>
                  <a:srgbClr val="000000"/>
                </a:solidFill>
                <a:latin typeface="Lucida Grande"/>
              </a:rPr>
              <a:t> (</a:t>
            </a:r>
            <a:r>
              <a:rPr lang="fr-FR" sz="1400" b="1" dirty="0">
                <a:solidFill>
                  <a:srgbClr val="FF0000"/>
                </a:solidFill>
                <a:latin typeface="Lucida Grande"/>
              </a:rPr>
              <a:t>"</a:t>
            </a:r>
            <a:r>
              <a:rPr lang="fr-FR" sz="1400" b="1" dirty="0" err="1">
                <a:solidFill>
                  <a:srgbClr val="FF0000"/>
                </a:solidFill>
                <a:latin typeface="Lucida Grande"/>
              </a:rPr>
              <a:t>app</a:t>
            </a:r>
            <a:r>
              <a:rPr lang="fr-FR" sz="1400" b="1" dirty="0">
                <a:solidFill>
                  <a:srgbClr val="FF0000"/>
                </a:solidFill>
                <a:latin typeface="Lucida Grande"/>
              </a:rPr>
              <a:t>" pour apparent</a:t>
            </a:r>
            <a:r>
              <a:rPr lang="fr-FR" sz="1400" b="1" dirty="0">
                <a:solidFill>
                  <a:srgbClr val="000000"/>
                </a:solidFill>
                <a:latin typeface="Lucida Grande"/>
              </a:rPr>
              <a:t>) sont les valeurs de V</a:t>
            </a:r>
            <a:r>
              <a:rPr lang="fr-FR" sz="1400" b="1" baseline="-25000" dirty="0">
                <a:solidFill>
                  <a:srgbClr val="000000"/>
                </a:solidFill>
                <a:latin typeface="Lucida Grande"/>
              </a:rPr>
              <a:t>M</a:t>
            </a:r>
            <a:r>
              <a:rPr lang="fr-FR" sz="1400" b="1" dirty="0">
                <a:solidFill>
                  <a:srgbClr val="000000"/>
                </a:solidFill>
                <a:latin typeface="Lucida Grande"/>
              </a:rPr>
              <a:t> et K</a:t>
            </a:r>
            <a:r>
              <a:rPr lang="fr-FR" sz="1400" b="1" baseline="-25000" dirty="0">
                <a:solidFill>
                  <a:srgbClr val="000000"/>
                </a:solidFill>
                <a:latin typeface="Lucida Grande"/>
              </a:rPr>
              <a:t>M</a:t>
            </a:r>
            <a:r>
              <a:rPr lang="fr-FR" sz="1400" b="1" dirty="0">
                <a:solidFill>
                  <a:srgbClr val="000000"/>
                </a:solidFill>
                <a:latin typeface="Lucida Grande"/>
              </a:rPr>
              <a:t>, respectivement, mesurées en présence d'un inhibiteur à une concentration [I</a:t>
            </a:r>
            <a:r>
              <a:rPr lang="fr-FR" sz="1400" b="1" baseline="-25000" dirty="0">
                <a:solidFill>
                  <a:srgbClr val="000000"/>
                </a:solidFill>
                <a:latin typeface="Lucida Grande"/>
              </a:rPr>
              <a:t>0</a:t>
            </a:r>
            <a:r>
              <a:rPr lang="fr-FR" sz="1400" b="1" dirty="0">
                <a:solidFill>
                  <a:srgbClr val="000000"/>
                </a:solidFill>
                <a:latin typeface="Lucida Grande"/>
              </a:rPr>
              <a:t>].</a:t>
            </a:r>
            <a:endParaRPr lang="fr-FR" sz="1400" b="1" dirty="0"/>
          </a:p>
        </p:txBody>
      </p:sp>
      <p:pic>
        <p:nvPicPr>
          <p:cNvPr id="10" name="Image 9"/>
          <p:cNvPicPr>
            <a:picLocks noChangeAspect="1"/>
          </p:cNvPicPr>
          <p:nvPr/>
        </p:nvPicPr>
        <p:blipFill>
          <a:blip r:embed="rId3"/>
          <a:stretch>
            <a:fillRect/>
          </a:stretch>
        </p:blipFill>
        <p:spPr>
          <a:xfrm>
            <a:off x="0" y="775590"/>
            <a:ext cx="9144000" cy="5677746"/>
          </a:xfrm>
          <a:prstGeom prst="rect">
            <a:avLst/>
          </a:prstGeom>
        </p:spPr>
      </p:pic>
    </p:spTree>
    <p:extLst>
      <p:ext uri="{BB962C8B-B14F-4D97-AF65-F5344CB8AC3E}">
        <p14:creationId xmlns:p14="http://schemas.microsoft.com/office/powerpoint/2010/main" val="12268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590127"/>
            <a:ext cx="9144000" cy="5677746"/>
          </a:xfrm>
          <a:prstGeom prst="rect">
            <a:avLst/>
          </a:prstGeom>
        </p:spPr>
      </p:pic>
      <p:sp>
        <p:nvSpPr>
          <p:cNvPr id="6" name="Titre 1"/>
          <p:cNvSpPr>
            <a:spLocks noGrp="1"/>
          </p:cNvSpPr>
          <p:nvPr>
            <p:ph type="title"/>
          </p:nvPr>
        </p:nvSpPr>
        <p:spPr>
          <a:xfrm>
            <a:off x="395536" y="0"/>
            <a:ext cx="8589640" cy="473495"/>
          </a:xfrm>
        </p:spPr>
        <p:txBody>
          <a:bodyPr>
            <a:noAutofit/>
          </a:bodyPr>
          <a:lstStyle/>
          <a:p>
            <a:r>
              <a:rPr lang="fr-FR" sz="2000" b="1" dirty="0">
                <a:solidFill>
                  <a:srgbClr val="FF0000"/>
                </a:solidFill>
              </a:rPr>
              <a:t>Tableau résumé des modifications des paramètres cinétiques en présence de l'un des </a:t>
            </a:r>
            <a:r>
              <a:rPr lang="fr-FR" sz="2000" b="1" dirty="0">
                <a:solidFill>
                  <a:srgbClr val="00B050"/>
                </a:solidFill>
              </a:rPr>
              <a:t>trois inhibiteurs </a:t>
            </a:r>
            <a:r>
              <a:rPr lang="fr-FR" sz="2000" b="1" dirty="0">
                <a:solidFill>
                  <a:srgbClr val="FF0000"/>
                </a:solidFill>
              </a:rPr>
              <a:t>précédents</a:t>
            </a:r>
            <a:endParaRPr lang="fr-FR" sz="2000" b="1" dirty="0">
              <a:solidFill>
                <a:srgbClr val="FF0000"/>
              </a:solidFill>
            </a:endParaRPr>
          </a:p>
        </p:txBody>
      </p:sp>
      <p:sp>
        <p:nvSpPr>
          <p:cNvPr id="7" name="Rectangle 6"/>
          <p:cNvSpPr/>
          <p:nvPr/>
        </p:nvSpPr>
        <p:spPr>
          <a:xfrm>
            <a:off x="116563" y="6334780"/>
            <a:ext cx="8820472" cy="523220"/>
          </a:xfrm>
          <a:prstGeom prst="rect">
            <a:avLst/>
          </a:prstGeom>
        </p:spPr>
        <p:txBody>
          <a:bodyPr wrap="square">
            <a:spAutoFit/>
          </a:bodyPr>
          <a:lstStyle/>
          <a:p>
            <a:pPr algn="ctr"/>
            <a:r>
              <a:rPr lang="fr-FR" sz="1400" b="1" dirty="0" err="1">
                <a:solidFill>
                  <a:srgbClr val="000000"/>
                </a:solidFill>
                <a:latin typeface="Lucida Grande"/>
              </a:rPr>
              <a:t>V</a:t>
            </a:r>
            <a:r>
              <a:rPr lang="fr-FR" sz="1400" b="1" baseline="-25000" dirty="0" err="1">
                <a:solidFill>
                  <a:srgbClr val="000000"/>
                </a:solidFill>
                <a:latin typeface="Lucida Grande"/>
              </a:rPr>
              <a:t>M</a:t>
            </a:r>
            <a:r>
              <a:rPr lang="fr-FR" sz="1400" b="1" baseline="30000" dirty="0" err="1">
                <a:solidFill>
                  <a:srgbClr val="000000"/>
                </a:solidFill>
                <a:latin typeface="Lucida Grande"/>
              </a:rPr>
              <a:t>app</a:t>
            </a:r>
            <a:r>
              <a:rPr lang="fr-FR" sz="1400" b="1" dirty="0">
                <a:solidFill>
                  <a:srgbClr val="000000"/>
                </a:solidFill>
                <a:latin typeface="Lucida Grande"/>
              </a:rPr>
              <a:t> et </a:t>
            </a:r>
            <a:r>
              <a:rPr lang="fr-FR" sz="1400" b="1" dirty="0" err="1">
                <a:solidFill>
                  <a:srgbClr val="000000"/>
                </a:solidFill>
                <a:latin typeface="Lucida Grande"/>
              </a:rPr>
              <a:t>K</a:t>
            </a:r>
            <a:r>
              <a:rPr lang="fr-FR" sz="1400" b="1" baseline="-25000" dirty="0" err="1">
                <a:solidFill>
                  <a:srgbClr val="000000"/>
                </a:solidFill>
                <a:latin typeface="Lucida Grande"/>
              </a:rPr>
              <a:t>M</a:t>
            </a:r>
            <a:r>
              <a:rPr lang="fr-FR" sz="1400" b="1" baseline="30000" dirty="0" err="1">
                <a:solidFill>
                  <a:srgbClr val="000000"/>
                </a:solidFill>
                <a:latin typeface="Lucida Grande"/>
              </a:rPr>
              <a:t>app</a:t>
            </a:r>
            <a:r>
              <a:rPr lang="fr-FR" sz="1400" b="1" dirty="0">
                <a:solidFill>
                  <a:srgbClr val="000000"/>
                </a:solidFill>
                <a:latin typeface="Lucida Grande"/>
              </a:rPr>
              <a:t> (</a:t>
            </a:r>
            <a:r>
              <a:rPr lang="fr-FR" sz="1400" b="1" dirty="0">
                <a:solidFill>
                  <a:srgbClr val="FF0000"/>
                </a:solidFill>
                <a:latin typeface="Lucida Grande"/>
              </a:rPr>
              <a:t>"</a:t>
            </a:r>
            <a:r>
              <a:rPr lang="fr-FR" sz="1400" b="1" dirty="0" err="1">
                <a:solidFill>
                  <a:srgbClr val="FF0000"/>
                </a:solidFill>
                <a:latin typeface="Lucida Grande"/>
              </a:rPr>
              <a:t>app</a:t>
            </a:r>
            <a:r>
              <a:rPr lang="fr-FR" sz="1400" b="1" dirty="0">
                <a:solidFill>
                  <a:srgbClr val="FF0000"/>
                </a:solidFill>
                <a:latin typeface="Lucida Grande"/>
              </a:rPr>
              <a:t>" pour apparent</a:t>
            </a:r>
            <a:r>
              <a:rPr lang="fr-FR" sz="1400" b="1" dirty="0">
                <a:solidFill>
                  <a:srgbClr val="000000"/>
                </a:solidFill>
                <a:latin typeface="Lucida Grande"/>
              </a:rPr>
              <a:t>) sont les valeurs de V</a:t>
            </a:r>
            <a:r>
              <a:rPr lang="fr-FR" sz="1400" b="1" baseline="-25000" dirty="0">
                <a:solidFill>
                  <a:srgbClr val="000000"/>
                </a:solidFill>
                <a:latin typeface="Lucida Grande"/>
              </a:rPr>
              <a:t>M</a:t>
            </a:r>
            <a:r>
              <a:rPr lang="fr-FR" sz="1400" b="1" dirty="0">
                <a:solidFill>
                  <a:srgbClr val="000000"/>
                </a:solidFill>
                <a:latin typeface="Lucida Grande"/>
              </a:rPr>
              <a:t> et K</a:t>
            </a:r>
            <a:r>
              <a:rPr lang="fr-FR" sz="1400" b="1" baseline="-25000" dirty="0">
                <a:solidFill>
                  <a:srgbClr val="000000"/>
                </a:solidFill>
                <a:latin typeface="Lucida Grande"/>
              </a:rPr>
              <a:t>M</a:t>
            </a:r>
            <a:r>
              <a:rPr lang="fr-FR" sz="1400" b="1" dirty="0">
                <a:solidFill>
                  <a:srgbClr val="000000"/>
                </a:solidFill>
                <a:latin typeface="Lucida Grande"/>
              </a:rPr>
              <a:t>, respectivement, mesurées en présence d'un inhibiteur à une concentration [I</a:t>
            </a:r>
            <a:r>
              <a:rPr lang="fr-FR" sz="1400" b="1" baseline="-25000" dirty="0">
                <a:solidFill>
                  <a:srgbClr val="000000"/>
                </a:solidFill>
                <a:latin typeface="Lucida Grande"/>
              </a:rPr>
              <a:t>0</a:t>
            </a:r>
            <a:r>
              <a:rPr lang="fr-FR" sz="1400" b="1" dirty="0">
                <a:solidFill>
                  <a:srgbClr val="000000"/>
                </a:solidFill>
                <a:latin typeface="Lucida Grande"/>
              </a:rPr>
              <a:t>].</a:t>
            </a:r>
            <a:endParaRPr lang="fr-FR" sz="1400" b="1" dirty="0"/>
          </a:p>
        </p:txBody>
      </p:sp>
    </p:spTree>
    <p:extLst>
      <p:ext uri="{BB962C8B-B14F-4D97-AF65-F5344CB8AC3E}">
        <p14:creationId xmlns:p14="http://schemas.microsoft.com/office/powerpoint/2010/main" val="21874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764704"/>
            <a:ext cx="9206799" cy="6093296"/>
          </a:xfrm>
          <a:prstGeom prst="rect">
            <a:avLst/>
          </a:prstGeom>
        </p:spPr>
      </p:pic>
      <p:pic>
        <p:nvPicPr>
          <p:cNvPr id="6" name="Image 5"/>
          <p:cNvPicPr>
            <a:picLocks noChangeAspect="1"/>
          </p:cNvPicPr>
          <p:nvPr/>
        </p:nvPicPr>
        <p:blipFill>
          <a:blip r:embed="rId3">
            <a:duotone>
              <a:schemeClr val="accent2">
                <a:shade val="45000"/>
                <a:satMod val="135000"/>
              </a:schemeClr>
              <a:prstClr val="white"/>
            </a:duotone>
          </a:blip>
          <a:stretch>
            <a:fillRect/>
          </a:stretch>
        </p:blipFill>
        <p:spPr>
          <a:xfrm>
            <a:off x="8812" y="116632"/>
            <a:ext cx="9135188" cy="372390"/>
          </a:xfrm>
          <a:prstGeom prst="rect">
            <a:avLst/>
          </a:prstGeom>
          <a:ln w="38100">
            <a:solidFill>
              <a:srgbClr val="FF0000"/>
            </a:solidFill>
          </a:ln>
        </p:spPr>
      </p:pic>
    </p:spTree>
    <p:extLst>
      <p:ext uri="{BB962C8B-B14F-4D97-AF65-F5344CB8AC3E}">
        <p14:creationId xmlns:p14="http://schemas.microsoft.com/office/powerpoint/2010/main" val="9223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769"/>
            <a:ext cx="8229600" cy="969959"/>
          </a:xfrm>
        </p:spPr>
        <p:txBody>
          <a:bodyPr>
            <a:normAutofit fontScale="90000"/>
          </a:bodyPr>
          <a:lstStyle/>
          <a:p>
            <a:r>
              <a:rPr lang="fr-FR" dirty="0">
                <a:solidFill>
                  <a:srgbClr val="FF0000"/>
                </a:solidFill>
              </a:rPr>
              <a:t> </a:t>
            </a:r>
            <a:r>
              <a:rPr lang="fr-FR" b="1" dirty="0">
                <a:solidFill>
                  <a:srgbClr val="FF0000"/>
                </a:solidFill>
              </a:rPr>
              <a:t>Inactivation : inhibition </a:t>
            </a:r>
            <a:r>
              <a:rPr lang="fr-FR" b="1" dirty="0" err="1">
                <a:solidFill>
                  <a:srgbClr val="FF0000"/>
                </a:solidFill>
              </a:rPr>
              <a:t>IRréversible</a:t>
            </a:r>
            <a:endParaRPr lang="fr-FR" b="1" dirty="0">
              <a:solidFill>
                <a:srgbClr val="FF0000"/>
              </a:solidFill>
            </a:endParaRPr>
          </a:p>
        </p:txBody>
      </p:sp>
      <p:sp>
        <p:nvSpPr>
          <p:cNvPr id="3" name="Espace réservé du contenu 2"/>
          <p:cNvSpPr>
            <a:spLocks noGrp="1"/>
          </p:cNvSpPr>
          <p:nvPr>
            <p:ph idx="1"/>
          </p:nvPr>
        </p:nvSpPr>
        <p:spPr>
          <a:xfrm>
            <a:off x="251520" y="1340768"/>
            <a:ext cx="8784976" cy="5256584"/>
          </a:xfrm>
        </p:spPr>
        <p:txBody>
          <a:bodyPr>
            <a:normAutofit/>
          </a:bodyPr>
          <a:lstStyle/>
          <a:p>
            <a:r>
              <a:rPr lang="fr-FR" sz="2000" b="1" dirty="0"/>
              <a:t>L'action d'un inhibiteur est </a:t>
            </a:r>
            <a:r>
              <a:rPr lang="fr-FR" sz="2000" b="1" dirty="0" err="1">
                <a:solidFill>
                  <a:srgbClr val="FF0000"/>
                </a:solidFill>
              </a:rPr>
              <a:t>IRréversible</a:t>
            </a:r>
            <a:r>
              <a:rPr lang="fr-FR" sz="2000" b="1" dirty="0"/>
              <a:t> quand il se forme une </a:t>
            </a:r>
            <a:r>
              <a:rPr lang="fr-FR" sz="2000" b="1" dirty="0">
                <a:solidFill>
                  <a:srgbClr val="FF0000"/>
                </a:solidFill>
              </a:rPr>
              <a:t>liaison covalente </a:t>
            </a:r>
            <a:r>
              <a:rPr lang="fr-FR" sz="2000" b="1" dirty="0"/>
              <a:t>entre l'enzyme et l'inhibiteur : on l'appelle un </a:t>
            </a:r>
            <a:r>
              <a:rPr lang="fr-FR" sz="2000" b="1" dirty="0" err="1">
                <a:solidFill>
                  <a:srgbClr val="FF0000"/>
                </a:solidFill>
              </a:rPr>
              <a:t>inactivateur</a:t>
            </a:r>
            <a:r>
              <a:rPr lang="fr-FR" sz="2000" b="1" dirty="0">
                <a:solidFill>
                  <a:srgbClr val="FF0000"/>
                </a:solidFill>
              </a:rPr>
              <a:t>.</a:t>
            </a:r>
          </a:p>
          <a:p>
            <a:pPr marL="0" indent="0">
              <a:buNone/>
            </a:pPr>
            <a:endParaRPr lang="fr-FR" sz="2000" dirty="0" smtClean="0">
              <a:solidFill>
                <a:srgbClr val="000000"/>
              </a:solidFill>
              <a:latin typeface="Lucida Grande"/>
            </a:endParaRPr>
          </a:p>
          <a:p>
            <a:pPr marL="0" indent="0">
              <a:buNone/>
            </a:pPr>
            <a:endParaRPr lang="fr-FR" sz="2000" dirty="0">
              <a:solidFill>
                <a:srgbClr val="000000"/>
              </a:solidFill>
              <a:latin typeface="Lucida Grande"/>
            </a:endParaRPr>
          </a:p>
          <a:p>
            <a:pPr marL="0" indent="0">
              <a:buNone/>
            </a:pPr>
            <a:endParaRPr lang="fr-FR" sz="2000" dirty="0" smtClean="0">
              <a:solidFill>
                <a:srgbClr val="000000"/>
              </a:solidFill>
              <a:latin typeface="Lucida Grande"/>
            </a:endParaRPr>
          </a:p>
          <a:p>
            <a:pPr marL="0" indent="0">
              <a:buNone/>
            </a:pPr>
            <a:endParaRPr lang="fr-FR" sz="2000" dirty="0">
              <a:solidFill>
                <a:srgbClr val="000000"/>
              </a:solidFill>
              <a:latin typeface="Lucida Grande"/>
            </a:endParaRPr>
          </a:p>
          <a:p>
            <a:pPr marL="0" indent="0">
              <a:buNone/>
            </a:pPr>
            <a:endParaRPr lang="fr-FR" sz="2000" dirty="0" smtClean="0">
              <a:solidFill>
                <a:srgbClr val="000000"/>
              </a:solidFill>
              <a:latin typeface="Lucida Grande"/>
            </a:endParaRPr>
          </a:p>
          <a:p>
            <a:pPr marL="0" indent="0">
              <a:buNone/>
            </a:pPr>
            <a:endParaRPr lang="fr-FR" sz="2000" dirty="0">
              <a:solidFill>
                <a:srgbClr val="000000"/>
              </a:solidFill>
              <a:latin typeface="Lucida Grande"/>
            </a:endParaRPr>
          </a:p>
          <a:p>
            <a:pPr marL="0" indent="0">
              <a:buNone/>
            </a:pPr>
            <a:endParaRPr lang="fr-FR" sz="2000" dirty="0" smtClean="0">
              <a:solidFill>
                <a:srgbClr val="000000"/>
              </a:solidFill>
              <a:latin typeface="Lucida Grande"/>
            </a:endParaRPr>
          </a:p>
          <a:p>
            <a:pPr marL="0" indent="0" algn="ctr">
              <a:buNone/>
            </a:pPr>
            <a:r>
              <a:rPr lang="fr-FR" sz="2000" dirty="0" smtClean="0">
                <a:solidFill>
                  <a:srgbClr val="000000"/>
                </a:solidFill>
                <a:latin typeface="Lucida Grande"/>
              </a:rPr>
              <a:t>Remarque</a:t>
            </a:r>
            <a:r>
              <a:rPr lang="fr-FR" sz="2000" dirty="0">
                <a:solidFill>
                  <a:srgbClr val="000000"/>
                </a:solidFill>
                <a:latin typeface="Lucida Grande"/>
              </a:rPr>
              <a:t> : la fixation de l'</a:t>
            </a:r>
            <a:r>
              <a:rPr lang="fr-FR" sz="2000" dirty="0" err="1">
                <a:solidFill>
                  <a:srgbClr val="FF0000"/>
                </a:solidFill>
                <a:latin typeface="Lucida Grande"/>
              </a:rPr>
              <a:t>inactivateur</a:t>
            </a:r>
            <a:r>
              <a:rPr lang="fr-FR" sz="2000" dirty="0">
                <a:solidFill>
                  <a:srgbClr val="FF0000"/>
                </a:solidFill>
                <a:latin typeface="Lucida Grande"/>
              </a:rPr>
              <a:t> n'est pas un équilibre</a:t>
            </a:r>
            <a:r>
              <a:rPr lang="fr-FR" sz="2000" dirty="0">
                <a:solidFill>
                  <a:srgbClr val="000000"/>
                </a:solidFill>
                <a:latin typeface="Lucida Grande"/>
              </a:rPr>
              <a:t>.</a:t>
            </a:r>
            <a:endParaRPr lang="fr-FR" sz="2000" b="1" dirty="0"/>
          </a:p>
        </p:txBody>
      </p:sp>
      <p:pic>
        <p:nvPicPr>
          <p:cNvPr id="6146" name="Picture 2" descr="Enzymologie enzymology active site inhibitor inhibiteur non competitif incompetitif uncompetitif inactivation exces substrat rate equation DFP PMSF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20888"/>
            <a:ext cx="3305175" cy="1724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445224"/>
            <a:ext cx="8579296" cy="677108"/>
          </a:xfrm>
          <a:prstGeom prst="rect">
            <a:avLst/>
          </a:prstGeom>
        </p:spPr>
        <p:txBody>
          <a:bodyPr wrap="square">
            <a:spAutoFit/>
          </a:bodyPr>
          <a:lstStyle/>
          <a:p>
            <a:pPr marL="285750" indent="-285750">
              <a:buFont typeface="Arial" panose="020B0604020202020204" pitchFamily="34" charset="0"/>
              <a:buChar char="•"/>
            </a:pPr>
            <a:r>
              <a:rPr lang="fr-FR" b="1" dirty="0">
                <a:solidFill>
                  <a:srgbClr val="000000"/>
                </a:solidFill>
                <a:latin typeface="Lucida Grande"/>
              </a:rPr>
              <a:t>L'étude de l'effet</a:t>
            </a:r>
            <a:r>
              <a:rPr lang="fr-FR" sz="2000" b="1" dirty="0"/>
              <a:t> des </a:t>
            </a:r>
            <a:r>
              <a:rPr lang="fr-FR" b="1" dirty="0">
                <a:solidFill>
                  <a:srgbClr val="000000"/>
                </a:solidFill>
                <a:latin typeface="Lucida Grande"/>
              </a:rPr>
              <a:t>inhibiteurs </a:t>
            </a:r>
            <a:r>
              <a:rPr lang="fr-FR" b="1" dirty="0" err="1">
                <a:solidFill>
                  <a:srgbClr val="FF0000"/>
                </a:solidFill>
                <a:latin typeface="Lucida Grande"/>
              </a:rPr>
              <a:t>IRréversibles</a:t>
            </a:r>
            <a:r>
              <a:rPr lang="fr-FR" b="1" dirty="0">
                <a:solidFill>
                  <a:srgbClr val="000000"/>
                </a:solidFill>
                <a:latin typeface="Lucida Grande"/>
              </a:rPr>
              <a:t> est souvent utilisée pour déterminer les groupes actifs du site catalytique</a:t>
            </a:r>
            <a:endParaRPr lang="fr-FR" b="1" dirty="0"/>
          </a:p>
        </p:txBody>
      </p:sp>
    </p:spTree>
    <p:extLst>
      <p:ext uri="{BB962C8B-B14F-4D97-AF65-F5344CB8AC3E}">
        <p14:creationId xmlns:p14="http://schemas.microsoft.com/office/powerpoint/2010/main" val="103293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500" fill="hold"/>
                                        <p:tgtEl>
                                          <p:spTgt spid="6146"/>
                                        </p:tgtEl>
                                        <p:attrNameLst>
                                          <p:attrName>ppt_w</p:attrName>
                                        </p:attrNameLst>
                                      </p:cBhvr>
                                      <p:tavLst>
                                        <p:tav tm="0">
                                          <p:val>
                                            <p:fltVal val="0"/>
                                          </p:val>
                                        </p:tav>
                                        <p:tav tm="100000">
                                          <p:val>
                                            <p:strVal val="#ppt_w"/>
                                          </p:val>
                                        </p:tav>
                                      </p:tavLst>
                                    </p:anim>
                                    <p:anim calcmode="lin" valueType="num">
                                      <p:cBhvr>
                                        <p:cTn id="22" dur="500" fill="hold"/>
                                        <p:tgtEl>
                                          <p:spTgt spid="6146"/>
                                        </p:tgtEl>
                                        <p:attrNameLst>
                                          <p:attrName>ppt_h</p:attrName>
                                        </p:attrNameLst>
                                      </p:cBhvr>
                                      <p:tavLst>
                                        <p:tav tm="0">
                                          <p:val>
                                            <p:fltVal val="0"/>
                                          </p:val>
                                        </p:tav>
                                        <p:tav tm="100000">
                                          <p:val>
                                            <p:strVal val="#ppt_h"/>
                                          </p:val>
                                        </p:tav>
                                      </p:tavLst>
                                    </p:anim>
                                    <p:animEffect transition="in" filter="fade">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274042"/>
          </a:xfrm>
        </p:spPr>
        <p:txBody>
          <a:bodyPr>
            <a:normAutofit fontScale="90000"/>
          </a:bodyPr>
          <a:lstStyle/>
          <a:p>
            <a:r>
              <a:rPr lang="fr-FR" sz="2400" b="1" dirty="0">
                <a:solidFill>
                  <a:srgbClr val="FF0000"/>
                </a:solidFill>
              </a:rPr>
              <a:t>Inhibition irréversible ou inactivation - équation de la vitesse</a:t>
            </a:r>
            <a:endParaRPr lang="fr-FR" sz="2400" b="1" dirty="0">
              <a:solidFill>
                <a:srgbClr val="FF0000"/>
              </a:solidFill>
            </a:endParaRPr>
          </a:p>
        </p:txBody>
      </p:sp>
      <p:pic>
        <p:nvPicPr>
          <p:cNvPr id="8194" name="Picture 2" descr="Enzymologie acive site inhibitor inhibiteur non competitif incompetitif uncompetitif inactivation exces substrat biochim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2" y="692696"/>
            <a:ext cx="33051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599" y="2490512"/>
            <a:ext cx="6400800" cy="369332"/>
          </a:xfrm>
          <a:prstGeom prst="rect">
            <a:avLst/>
          </a:prstGeom>
        </p:spPr>
        <p:txBody>
          <a:bodyPr wrap="square">
            <a:spAutoFit/>
          </a:bodyPr>
          <a:lstStyle/>
          <a:p>
            <a:pPr algn="ctr"/>
            <a:r>
              <a:rPr lang="fr-FR" dirty="0">
                <a:solidFill>
                  <a:srgbClr val="000000"/>
                </a:solidFill>
                <a:latin typeface="Lucida Grande"/>
              </a:rPr>
              <a:t>Attention : la fixation de l'</a:t>
            </a:r>
            <a:r>
              <a:rPr lang="fr-FR" dirty="0" err="1">
                <a:solidFill>
                  <a:srgbClr val="000000"/>
                </a:solidFill>
                <a:latin typeface="Lucida Grande"/>
              </a:rPr>
              <a:t>inactivateur</a:t>
            </a:r>
            <a:r>
              <a:rPr lang="fr-FR" dirty="0">
                <a:solidFill>
                  <a:srgbClr val="000000"/>
                </a:solidFill>
                <a:latin typeface="Lucida Grande"/>
              </a:rPr>
              <a:t> </a:t>
            </a:r>
            <a:r>
              <a:rPr lang="fr-FR" dirty="0">
                <a:solidFill>
                  <a:srgbClr val="FF0000"/>
                </a:solidFill>
                <a:latin typeface="Comic Sans MS" panose="030F0702030302020204" pitchFamily="66" charset="0"/>
              </a:rPr>
              <a:t>n'est pas un équilibre</a:t>
            </a:r>
            <a:r>
              <a:rPr lang="fr-FR" dirty="0">
                <a:solidFill>
                  <a:srgbClr val="000000"/>
                </a:solidFill>
                <a:latin typeface="Lucida Grande"/>
              </a:rPr>
              <a:t>.</a:t>
            </a:r>
            <a:endParaRPr lang="fr-FR" dirty="0"/>
          </a:p>
        </p:txBody>
      </p:sp>
      <p:sp>
        <p:nvSpPr>
          <p:cNvPr id="5" name="Rectangle 4"/>
          <p:cNvSpPr/>
          <p:nvPr/>
        </p:nvSpPr>
        <p:spPr>
          <a:xfrm>
            <a:off x="323528" y="3140968"/>
            <a:ext cx="8352928" cy="646331"/>
          </a:xfrm>
          <a:prstGeom prst="rect">
            <a:avLst/>
          </a:prstGeom>
        </p:spPr>
        <p:txBody>
          <a:bodyPr wrap="square">
            <a:spAutoFit/>
          </a:bodyPr>
          <a:lstStyle/>
          <a:p>
            <a:pPr marL="285750" indent="-285750">
              <a:buFont typeface="Arial" panose="020B0604020202020204" pitchFamily="34" charset="0"/>
              <a:buChar char="•"/>
            </a:pPr>
            <a:r>
              <a:rPr lang="fr-FR" dirty="0">
                <a:solidFill>
                  <a:srgbClr val="FF0000"/>
                </a:solidFill>
                <a:latin typeface="Comic Sans MS" panose="030F0702030302020204" pitchFamily="66" charset="0"/>
              </a:rPr>
              <a:t>Concentration d'enzyme active</a:t>
            </a:r>
            <a:r>
              <a:rPr lang="fr-FR" dirty="0">
                <a:solidFill>
                  <a:srgbClr val="000000"/>
                </a:solidFill>
                <a:latin typeface="Lucida Grande"/>
              </a:rPr>
              <a:t>, c'est-à-dire qui n'a pas réagit avec l'inhibiteur </a:t>
            </a:r>
            <a:r>
              <a:rPr lang="fr-FR" b="1" dirty="0">
                <a:solidFill>
                  <a:srgbClr val="000000"/>
                </a:solidFill>
                <a:latin typeface="Lucida Grande"/>
              </a:rPr>
              <a:t>:</a:t>
            </a:r>
            <a:endParaRPr lang="fr-FR" b="1" dirty="0"/>
          </a:p>
        </p:txBody>
      </p:sp>
      <p:sp>
        <p:nvSpPr>
          <p:cNvPr id="6" name="Rectangle 5"/>
          <p:cNvSpPr/>
          <p:nvPr/>
        </p:nvSpPr>
        <p:spPr>
          <a:xfrm>
            <a:off x="2213992" y="3482945"/>
            <a:ext cx="5454352" cy="1893339"/>
          </a:xfrm>
          <a:prstGeom prst="rect">
            <a:avLst/>
          </a:prstGeom>
        </p:spPr>
        <p:txBody>
          <a:bodyPr wrap="square">
            <a:spAutoFit/>
          </a:bodyPr>
          <a:lstStyle/>
          <a:p>
            <a:pPr>
              <a:lnSpc>
                <a:spcPct val="150000"/>
              </a:lnSpc>
            </a:pPr>
            <a:r>
              <a:rPr lang="fr-FR" sz="1600" dirty="0">
                <a:solidFill>
                  <a:srgbClr val="000000"/>
                </a:solidFill>
                <a:latin typeface="Lucida Grande"/>
              </a:rPr>
              <a:t>A tous moments : [E</a:t>
            </a:r>
            <a:r>
              <a:rPr lang="fr-FR" sz="1600" baseline="-25000" dirty="0">
                <a:solidFill>
                  <a:srgbClr val="000000"/>
                </a:solidFill>
                <a:latin typeface="Lucida Grande"/>
              </a:rPr>
              <a:t>0</a:t>
            </a:r>
            <a:r>
              <a:rPr lang="fr-FR" sz="1600" dirty="0">
                <a:solidFill>
                  <a:srgbClr val="000000"/>
                </a:solidFill>
                <a:latin typeface="Lucida Grande"/>
              </a:rPr>
              <a:t>] = [E]</a:t>
            </a:r>
            <a:r>
              <a:rPr lang="fr-FR" sz="1600" baseline="-25000" dirty="0">
                <a:solidFill>
                  <a:srgbClr val="000000"/>
                </a:solidFill>
                <a:latin typeface="Lucida Grande"/>
              </a:rPr>
              <a:t>active</a:t>
            </a:r>
            <a:r>
              <a:rPr lang="fr-FR" sz="1600" dirty="0">
                <a:solidFill>
                  <a:srgbClr val="000000"/>
                </a:solidFill>
                <a:latin typeface="Lucida Grande"/>
              </a:rPr>
              <a:t> + [E]</a:t>
            </a:r>
            <a:r>
              <a:rPr lang="fr-FR" sz="1600" baseline="-25000" dirty="0">
                <a:solidFill>
                  <a:srgbClr val="000000"/>
                </a:solidFill>
                <a:latin typeface="Lucida Grande"/>
              </a:rPr>
              <a:t>inactivée</a:t>
            </a:r>
            <a:endParaRPr lang="fr-FR" sz="1600" dirty="0">
              <a:solidFill>
                <a:srgbClr val="000000"/>
              </a:solidFill>
              <a:latin typeface="Lucida Grande"/>
            </a:endParaRPr>
          </a:p>
          <a:p>
            <a:pPr>
              <a:lnSpc>
                <a:spcPct val="150000"/>
              </a:lnSpc>
            </a:pPr>
            <a:r>
              <a:rPr lang="fr-FR" sz="1600" dirty="0">
                <a:solidFill>
                  <a:srgbClr val="000000"/>
                </a:solidFill>
                <a:latin typeface="Lucida Grande"/>
              </a:rPr>
              <a:t>Donc : [E</a:t>
            </a:r>
            <a:r>
              <a:rPr lang="fr-FR" sz="1600" baseline="-25000" dirty="0">
                <a:solidFill>
                  <a:srgbClr val="000000"/>
                </a:solidFill>
                <a:latin typeface="Lucida Grande"/>
              </a:rPr>
              <a:t>0</a:t>
            </a:r>
            <a:r>
              <a:rPr lang="fr-FR" sz="1600" dirty="0">
                <a:solidFill>
                  <a:srgbClr val="000000"/>
                </a:solidFill>
                <a:latin typeface="Lucida Grande"/>
              </a:rPr>
              <a:t>] = [E]</a:t>
            </a:r>
            <a:r>
              <a:rPr lang="fr-FR" sz="1600" baseline="-25000" dirty="0">
                <a:solidFill>
                  <a:srgbClr val="000000"/>
                </a:solidFill>
                <a:latin typeface="Lucida Grande"/>
              </a:rPr>
              <a:t>active</a:t>
            </a:r>
            <a:r>
              <a:rPr lang="fr-FR" sz="1600" dirty="0">
                <a:solidFill>
                  <a:srgbClr val="000000"/>
                </a:solidFill>
                <a:latin typeface="Lucida Grande"/>
              </a:rPr>
              <a:t> + [EI]</a:t>
            </a:r>
          </a:p>
          <a:p>
            <a:pPr>
              <a:lnSpc>
                <a:spcPct val="150000"/>
              </a:lnSpc>
            </a:pPr>
            <a:r>
              <a:rPr lang="fr-FR" sz="1600" dirty="0">
                <a:solidFill>
                  <a:srgbClr val="FF0000"/>
                </a:solidFill>
                <a:latin typeface="Comic Sans MS" panose="030F0702030302020204" pitchFamily="66" charset="0"/>
              </a:rPr>
              <a:t>Tant que [I</a:t>
            </a:r>
            <a:r>
              <a:rPr lang="fr-FR" sz="1600" baseline="-25000" dirty="0">
                <a:solidFill>
                  <a:srgbClr val="FF0000"/>
                </a:solidFill>
                <a:latin typeface="Comic Sans MS" panose="030F0702030302020204" pitchFamily="66" charset="0"/>
              </a:rPr>
              <a:t>0</a:t>
            </a:r>
            <a:r>
              <a:rPr lang="fr-FR" sz="1600" dirty="0">
                <a:solidFill>
                  <a:srgbClr val="FF0000"/>
                </a:solidFill>
                <a:latin typeface="Comic Sans MS" panose="030F0702030302020204" pitchFamily="66" charset="0"/>
              </a:rPr>
              <a:t>] &lt;&lt; [E</a:t>
            </a:r>
            <a:r>
              <a:rPr lang="fr-FR" sz="1600" baseline="-25000" dirty="0">
                <a:solidFill>
                  <a:srgbClr val="FF0000"/>
                </a:solidFill>
                <a:latin typeface="Comic Sans MS" panose="030F0702030302020204" pitchFamily="66" charset="0"/>
              </a:rPr>
              <a:t>0</a:t>
            </a:r>
            <a:r>
              <a:rPr lang="fr-FR" sz="1600" dirty="0">
                <a:solidFill>
                  <a:srgbClr val="FF0000"/>
                </a:solidFill>
                <a:latin typeface="Comic Sans MS" panose="030F0702030302020204" pitchFamily="66" charset="0"/>
              </a:rPr>
              <a:t>]</a:t>
            </a:r>
            <a:r>
              <a:rPr lang="fr-FR" sz="1600" dirty="0">
                <a:solidFill>
                  <a:srgbClr val="000000"/>
                </a:solidFill>
                <a:latin typeface="Lucida Grande"/>
              </a:rPr>
              <a:t>, tout l'inhibiteur réagit avec l'enzyme : [EI] = [I</a:t>
            </a:r>
            <a:r>
              <a:rPr lang="fr-FR" sz="1600" baseline="-25000" dirty="0">
                <a:solidFill>
                  <a:srgbClr val="000000"/>
                </a:solidFill>
                <a:latin typeface="Lucida Grande"/>
              </a:rPr>
              <a:t>0</a:t>
            </a:r>
            <a:r>
              <a:rPr lang="fr-FR" sz="1600" dirty="0">
                <a:solidFill>
                  <a:srgbClr val="000000"/>
                </a:solidFill>
                <a:latin typeface="Lucida Grande"/>
              </a:rPr>
              <a:t>]</a:t>
            </a:r>
          </a:p>
          <a:p>
            <a:pPr>
              <a:lnSpc>
                <a:spcPct val="150000"/>
              </a:lnSpc>
            </a:pPr>
            <a:r>
              <a:rPr lang="fr-FR" sz="1600" dirty="0">
                <a:solidFill>
                  <a:srgbClr val="000000"/>
                </a:solidFill>
                <a:latin typeface="Lucida Grande"/>
              </a:rPr>
              <a:t>Donc [E</a:t>
            </a:r>
            <a:r>
              <a:rPr lang="fr-FR" sz="1600" baseline="-25000" dirty="0">
                <a:solidFill>
                  <a:srgbClr val="000000"/>
                </a:solidFill>
                <a:latin typeface="Lucida Grande"/>
              </a:rPr>
              <a:t>0</a:t>
            </a:r>
            <a:r>
              <a:rPr lang="fr-FR" sz="1600" dirty="0">
                <a:solidFill>
                  <a:srgbClr val="000000"/>
                </a:solidFill>
                <a:latin typeface="Lucida Grande"/>
              </a:rPr>
              <a:t>] = [E]</a:t>
            </a:r>
            <a:r>
              <a:rPr lang="fr-FR" sz="1600" baseline="-25000" dirty="0">
                <a:solidFill>
                  <a:srgbClr val="000000"/>
                </a:solidFill>
                <a:latin typeface="Lucida Grande"/>
              </a:rPr>
              <a:t>active</a:t>
            </a:r>
            <a:r>
              <a:rPr lang="fr-FR" sz="1600" dirty="0">
                <a:solidFill>
                  <a:srgbClr val="000000"/>
                </a:solidFill>
                <a:latin typeface="Lucida Grande"/>
              </a:rPr>
              <a:t> + [I</a:t>
            </a:r>
            <a:r>
              <a:rPr lang="fr-FR" sz="1600" baseline="-25000" dirty="0">
                <a:solidFill>
                  <a:srgbClr val="000000"/>
                </a:solidFill>
                <a:latin typeface="Lucida Grande"/>
              </a:rPr>
              <a:t>0</a:t>
            </a:r>
            <a:r>
              <a:rPr lang="fr-FR" sz="1600" dirty="0">
                <a:solidFill>
                  <a:srgbClr val="000000"/>
                </a:solidFill>
                <a:latin typeface="Lucida Grande"/>
              </a:rPr>
              <a:t>] ===&gt; [E]</a:t>
            </a:r>
            <a:r>
              <a:rPr lang="fr-FR" sz="1600" baseline="-25000" dirty="0">
                <a:solidFill>
                  <a:srgbClr val="000000"/>
                </a:solidFill>
                <a:latin typeface="Lucida Grande"/>
              </a:rPr>
              <a:t>active</a:t>
            </a:r>
            <a:r>
              <a:rPr lang="fr-FR" sz="1600" dirty="0">
                <a:solidFill>
                  <a:srgbClr val="000000"/>
                </a:solidFill>
                <a:latin typeface="Lucida Grande"/>
              </a:rPr>
              <a:t> = ( [E</a:t>
            </a:r>
            <a:r>
              <a:rPr lang="fr-FR" sz="1600" baseline="-25000" dirty="0">
                <a:solidFill>
                  <a:srgbClr val="000000"/>
                </a:solidFill>
                <a:latin typeface="Lucida Grande"/>
              </a:rPr>
              <a:t>0</a:t>
            </a:r>
            <a:r>
              <a:rPr lang="fr-FR" sz="1600" dirty="0">
                <a:solidFill>
                  <a:srgbClr val="000000"/>
                </a:solidFill>
                <a:latin typeface="Lucida Grande"/>
              </a:rPr>
              <a:t>] - [I</a:t>
            </a:r>
            <a:r>
              <a:rPr lang="fr-FR" sz="1600" baseline="-25000" dirty="0">
                <a:solidFill>
                  <a:srgbClr val="000000"/>
                </a:solidFill>
                <a:latin typeface="Lucida Grande"/>
              </a:rPr>
              <a:t>0</a:t>
            </a:r>
            <a:r>
              <a:rPr lang="fr-FR" sz="1600" dirty="0">
                <a:solidFill>
                  <a:srgbClr val="000000"/>
                </a:solidFill>
                <a:latin typeface="Lucida Grande"/>
              </a:rPr>
              <a:t>] )</a:t>
            </a:r>
            <a:endParaRPr lang="fr-FR" sz="1600" b="0" i="0" dirty="0">
              <a:solidFill>
                <a:srgbClr val="000000"/>
              </a:solidFill>
              <a:effectLst/>
              <a:latin typeface="Lucida Grande"/>
            </a:endParaRPr>
          </a:p>
        </p:txBody>
      </p:sp>
      <p:sp>
        <p:nvSpPr>
          <p:cNvPr id="7" name="Rectangle 6"/>
          <p:cNvSpPr/>
          <p:nvPr/>
        </p:nvSpPr>
        <p:spPr>
          <a:xfrm>
            <a:off x="457200" y="5670635"/>
            <a:ext cx="4161717" cy="369332"/>
          </a:xfrm>
          <a:prstGeom prst="rect">
            <a:avLst/>
          </a:prstGeom>
        </p:spPr>
        <p:txBody>
          <a:bodyPr wrap="none">
            <a:spAutoFit/>
          </a:bodyPr>
          <a:lstStyle/>
          <a:p>
            <a:pPr marL="285750" indent="-285750">
              <a:buFont typeface="Arial" panose="020B0604020202020204" pitchFamily="34" charset="0"/>
              <a:buChar char="•"/>
            </a:pPr>
            <a:r>
              <a:rPr lang="fr-FR" dirty="0">
                <a:solidFill>
                  <a:srgbClr val="000000"/>
                </a:solidFill>
                <a:latin typeface="Lucida Grande"/>
              </a:rPr>
              <a:t>La </a:t>
            </a:r>
            <a:r>
              <a:rPr lang="fr-FR" dirty="0">
                <a:solidFill>
                  <a:srgbClr val="FF0000"/>
                </a:solidFill>
                <a:latin typeface="Comic Sans MS" panose="030F0702030302020204" pitchFamily="66" charset="0"/>
              </a:rPr>
              <a:t>vitesse maximale est modifiée</a:t>
            </a:r>
            <a:r>
              <a:rPr lang="fr-FR" dirty="0">
                <a:solidFill>
                  <a:srgbClr val="000000"/>
                </a:solidFill>
                <a:latin typeface="Lucida Grande"/>
              </a:rPr>
              <a:t> :</a:t>
            </a:r>
            <a:endParaRPr lang="fr-FR" dirty="0"/>
          </a:p>
        </p:txBody>
      </p:sp>
      <p:sp>
        <p:nvSpPr>
          <p:cNvPr id="8" name="Rectangle 7"/>
          <p:cNvSpPr/>
          <p:nvPr/>
        </p:nvSpPr>
        <p:spPr>
          <a:xfrm>
            <a:off x="2051720" y="6167045"/>
            <a:ext cx="6214392" cy="646331"/>
          </a:xfrm>
          <a:prstGeom prst="rect">
            <a:avLst/>
          </a:prstGeom>
        </p:spPr>
        <p:txBody>
          <a:bodyPr wrap="square">
            <a:spAutoFit/>
          </a:bodyPr>
          <a:lstStyle/>
          <a:p>
            <a:pPr>
              <a:buFont typeface="Arial" panose="020B0604020202020204" pitchFamily="34" charset="0"/>
              <a:buChar char="•"/>
            </a:pPr>
            <a:r>
              <a:rPr lang="fr-FR" dirty="0" smtClean="0">
                <a:solidFill>
                  <a:srgbClr val="000000"/>
                </a:solidFill>
                <a:latin typeface="Lucida Grande"/>
              </a:rPr>
              <a:t> en</a:t>
            </a:r>
            <a:r>
              <a:rPr lang="fr-FR" dirty="0">
                <a:solidFill>
                  <a:srgbClr val="000000"/>
                </a:solidFill>
                <a:latin typeface="Lucida Grande"/>
              </a:rPr>
              <a:t> </a:t>
            </a:r>
            <a:r>
              <a:rPr lang="fr-FR" dirty="0">
                <a:solidFill>
                  <a:srgbClr val="FF0000"/>
                </a:solidFill>
                <a:latin typeface="Comic Sans MS" panose="030F0702030302020204" pitchFamily="66" charset="0"/>
              </a:rPr>
              <a:t>absence</a:t>
            </a:r>
            <a:r>
              <a:rPr lang="fr-FR" dirty="0">
                <a:solidFill>
                  <a:srgbClr val="000000"/>
                </a:solidFill>
                <a:latin typeface="Lucida Grande"/>
              </a:rPr>
              <a:t> d'inhibiteur : </a:t>
            </a:r>
            <a:r>
              <a:rPr lang="fr-FR" dirty="0" err="1">
                <a:solidFill>
                  <a:srgbClr val="000000"/>
                </a:solidFill>
                <a:latin typeface="Lucida Grande"/>
              </a:rPr>
              <a:t>V</a:t>
            </a:r>
            <a:r>
              <a:rPr lang="fr-FR" baseline="-25000" dirty="0" err="1">
                <a:solidFill>
                  <a:srgbClr val="000000"/>
                </a:solidFill>
                <a:latin typeface="Lucida Grande"/>
              </a:rPr>
              <a:t>max</a:t>
            </a:r>
            <a:r>
              <a:rPr lang="fr-FR" baseline="-25000" dirty="0">
                <a:solidFill>
                  <a:srgbClr val="000000"/>
                </a:solidFill>
                <a:latin typeface="Lucida Grande"/>
              </a:rPr>
              <a:t>  </a:t>
            </a:r>
            <a:r>
              <a:rPr lang="fr-FR" dirty="0">
                <a:solidFill>
                  <a:srgbClr val="000000"/>
                </a:solidFill>
                <a:latin typeface="Lucida Grande"/>
              </a:rPr>
              <a:t>= </a:t>
            </a:r>
            <a:r>
              <a:rPr lang="fr-FR" dirty="0" err="1">
                <a:solidFill>
                  <a:srgbClr val="000000"/>
                </a:solidFill>
                <a:latin typeface="Lucida Grande"/>
              </a:rPr>
              <a:t>k</a:t>
            </a:r>
            <a:r>
              <a:rPr lang="fr-FR" baseline="-25000" dirty="0" err="1">
                <a:solidFill>
                  <a:srgbClr val="000000"/>
                </a:solidFill>
                <a:latin typeface="Lucida Grande"/>
              </a:rPr>
              <a:t>cat</a:t>
            </a:r>
            <a:r>
              <a:rPr lang="fr-FR" dirty="0">
                <a:solidFill>
                  <a:srgbClr val="000000"/>
                </a:solidFill>
                <a:latin typeface="Lucida Grande"/>
              </a:rPr>
              <a:t> .  [E</a:t>
            </a:r>
            <a:r>
              <a:rPr lang="fr-FR" baseline="-25000" dirty="0">
                <a:solidFill>
                  <a:srgbClr val="000000"/>
                </a:solidFill>
                <a:latin typeface="Lucida Grande"/>
              </a:rPr>
              <a:t>0</a:t>
            </a:r>
            <a:r>
              <a:rPr lang="fr-FR" dirty="0">
                <a:solidFill>
                  <a:srgbClr val="000000"/>
                </a:solidFill>
                <a:latin typeface="Lucida Grande"/>
              </a:rPr>
              <a:t>]</a:t>
            </a:r>
          </a:p>
          <a:p>
            <a:pPr>
              <a:buFont typeface="Arial" panose="020B0604020202020204" pitchFamily="34" charset="0"/>
              <a:buChar char="•"/>
            </a:pPr>
            <a:r>
              <a:rPr lang="fr-FR" dirty="0" smtClean="0">
                <a:solidFill>
                  <a:srgbClr val="000000"/>
                </a:solidFill>
                <a:latin typeface="Lucida Grande"/>
              </a:rPr>
              <a:t> en</a:t>
            </a:r>
            <a:r>
              <a:rPr lang="fr-FR" dirty="0">
                <a:solidFill>
                  <a:srgbClr val="000000"/>
                </a:solidFill>
                <a:latin typeface="Lucida Grande"/>
              </a:rPr>
              <a:t> </a:t>
            </a:r>
            <a:r>
              <a:rPr lang="fr-FR" dirty="0">
                <a:solidFill>
                  <a:srgbClr val="FF0000"/>
                </a:solidFill>
                <a:latin typeface="Comic Sans MS" panose="030F0702030302020204" pitchFamily="66" charset="0"/>
              </a:rPr>
              <a:t>présence</a:t>
            </a:r>
            <a:r>
              <a:rPr lang="fr-FR" dirty="0">
                <a:solidFill>
                  <a:srgbClr val="000000"/>
                </a:solidFill>
                <a:latin typeface="Lucida Grande"/>
              </a:rPr>
              <a:t> d'inhibiteur : </a:t>
            </a:r>
            <a:r>
              <a:rPr lang="fr-FR" dirty="0" err="1">
                <a:solidFill>
                  <a:srgbClr val="FF0000"/>
                </a:solidFill>
                <a:latin typeface="Comic Sans MS" panose="030F0702030302020204" pitchFamily="66" charset="0"/>
              </a:rPr>
              <a:t>V</a:t>
            </a:r>
            <a:r>
              <a:rPr lang="fr-FR" baseline="-25000" dirty="0" err="1">
                <a:solidFill>
                  <a:srgbClr val="FF0000"/>
                </a:solidFill>
                <a:latin typeface="Comic Sans MS" panose="030F0702030302020204" pitchFamily="66" charset="0"/>
              </a:rPr>
              <a:t>max</a:t>
            </a:r>
            <a:r>
              <a:rPr lang="fr-FR" baseline="30000" dirty="0" err="1">
                <a:solidFill>
                  <a:srgbClr val="FF0000"/>
                </a:solidFill>
                <a:latin typeface="Comic Sans MS" panose="030F0702030302020204" pitchFamily="66" charset="0"/>
              </a:rPr>
              <a:t>app</a:t>
            </a:r>
            <a:r>
              <a:rPr lang="fr-FR" dirty="0">
                <a:solidFill>
                  <a:srgbClr val="FF0000"/>
                </a:solidFill>
                <a:latin typeface="Comic Sans MS" panose="030F0702030302020204" pitchFamily="66" charset="0"/>
              </a:rPr>
              <a:t>  =   </a:t>
            </a:r>
            <a:r>
              <a:rPr lang="fr-FR" dirty="0" err="1">
                <a:solidFill>
                  <a:srgbClr val="FF0000"/>
                </a:solidFill>
                <a:latin typeface="Comic Sans MS" panose="030F0702030302020204" pitchFamily="66" charset="0"/>
              </a:rPr>
              <a:t>k</a:t>
            </a:r>
            <a:r>
              <a:rPr lang="fr-FR" baseline="-25000" dirty="0" err="1">
                <a:solidFill>
                  <a:srgbClr val="FF0000"/>
                </a:solidFill>
                <a:latin typeface="Comic Sans MS" panose="030F0702030302020204" pitchFamily="66" charset="0"/>
              </a:rPr>
              <a:t>cat</a:t>
            </a:r>
            <a:r>
              <a:rPr lang="fr-FR" dirty="0">
                <a:solidFill>
                  <a:srgbClr val="FF0000"/>
                </a:solidFill>
                <a:latin typeface="Comic Sans MS" panose="030F0702030302020204" pitchFamily="66" charset="0"/>
              </a:rPr>
              <a:t> .  ( [E</a:t>
            </a:r>
            <a:r>
              <a:rPr lang="fr-FR" baseline="-25000" dirty="0">
                <a:solidFill>
                  <a:srgbClr val="FF0000"/>
                </a:solidFill>
                <a:latin typeface="Comic Sans MS" panose="030F0702030302020204" pitchFamily="66" charset="0"/>
              </a:rPr>
              <a:t>0</a:t>
            </a:r>
            <a:r>
              <a:rPr lang="fr-FR" dirty="0">
                <a:solidFill>
                  <a:srgbClr val="FF0000"/>
                </a:solidFill>
                <a:latin typeface="Comic Sans MS" panose="030F0702030302020204" pitchFamily="66" charset="0"/>
              </a:rPr>
              <a:t>] - [I</a:t>
            </a:r>
            <a:r>
              <a:rPr lang="fr-FR" baseline="-25000" dirty="0">
                <a:solidFill>
                  <a:srgbClr val="FF0000"/>
                </a:solidFill>
                <a:latin typeface="Comic Sans MS" panose="030F0702030302020204" pitchFamily="66" charset="0"/>
              </a:rPr>
              <a:t>0</a:t>
            </a:r>
            <a:r>
              <a:rPr lang="fr-FR" dirty="0">
                <a:solidFill>
                  <a:srgbClr val="FF0000"/>
                </a:solidFill>
                <a:latin typeface="Comic Sans MS" panose="030F0702030302020204" pitchFamily="66" charset="0"/>
              </a:rPr>
              <a:t>])</a:t>
            </a:r>
            <a:endParaRPr lang="fr-FR" b="0" i="0" dirty="0">
              <a:solidFill>
                <a:srgbClr val="000000"/>
              </a:solidFill>
              <a:effectLst/>
              <a:latin typeface="Lucida Grande"/>
            </a:endParaRPr>
          </a:p>
        </p:txBody>
      </p:sp>
    </p:spTree>
    <p:extLst>
      <p:ext uri="{BB962C8B-B14F-4D97-AF65-F5344CB8AC3E}">
        <p14:creationId xmlns:p14="http://schemas.microsoft.com/office/powerpoint/2010/main" val="130149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Effect transition="in" filter="fade">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additive="base">
                                        <p:cTn id="4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 calcmode="lin" valueType="num">
                                      <p:cBhvr additive="base">
                                        <p:cTn id="5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t="-10667" b="-30667"/>
          </a:stretch>
        </a:blipFill>
      </a:spPr>
      <a:bodyPr/>
      <a:lstStyle>
        <a:defPPr>
          <a:defRPr>
            <a:noFill/>
          </a:defRPr>
        </a:defPPr>
      </a:lstStyle>
    </a:tx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12547</TotalTime>
  <Words>4380</Words>
  <Application>Microsoft Office PowerPoint</Application>
  <PresentationFormat>Affichage à l'écran (4:3)</PresentationFormat>
  <Paragraphs>918</Paragraphs>
  <Slides>114</Slides>
  <Notes>23</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114</vt:i4>
      </vt:variant>
    </vt:vector>
  </HeadingPairs>
  <TitlesOfParts>
    <vt:vector size="128" baseType="lpstr">
      <vt:lpstr>Arial Unicode MS</vt:lpstr>
      <vt:lpstr>Arial</vt:lpstr>
      <vt:lpstr>Arial Narrow</vt:lpstr>
      <vt:lpstr>Brush Script MT</vt:lpstr>
      <vt:lpstr>Calibri</vt:lpstr>
      <vt:lpstr>Calibri Light</vt:lpstr>
      <vt:lpstr>Comic Sans MS</vt:lpstr>
      <vt:lpstr>Lucida Grande</vt:lpstr>
      <vt:lpstr>Symbol</vt:lpstr>
      <vt:lpstr>Wingdings</vt:lpstr>
      <vt:lpstr>Thème Office</vt:lpstr>
      <vt:lpstr>1_Thème Office</vt:lpstr>
      <vt:lpstr>2_Thème Office</vt:lpstr>
      <vt:lpstr>3_Thème Office</vt:lpstr>
      <vt:lpstr>COURS DE BIOCHIMIE APPROFONDIE : ENZYMOLOGIE</vt:lpstr>
      <vt:lpstr>Les Enzymes</vt:lpstr>
      <vt:lpstr>ENZYMES</vt:lpstr>
      <vt:lpstr>Présentation PowerPoint</vt:lpstr>
      <vt:lpstr>Exemple: l’hexokinase </vt:lpstr>
      <vt:lpstr>Structure de la transcétolase</vt:lpstr>
      <vt:lpstr>Présentation PowerPoint</vt:lpstr>
      <vt:lpstr>Nomenclature et classification</vt:lpstr>
      <vt:lpstr>Nomenclature et classification</vt:lpstr>
      <vt:lpstr>Présentation PowerPoint</vt:lpstr>
      <vt:lpstr>Présentation PowerPoint</vt:lpstr>
      <vt:lpstr>Présentation PowerPoint</vt:lpstr>
      <vt:lpstr>Présentation PowerPoint</vt:lpstr>
      <vt:lpstr>Présentation PowerPoint</vt:lpstr>
      <vt:lpstr>Le premier chiffre indique le type de réaction en jeu.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inhibitions des réactions enzymatiques</vt:lpstr>
      <vt:lpstr>1. Définition et caractéristiques générales des inhibiteurs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Inhibition compétitive  (fixation exclusive)</vt:lpstr>
      <vt:lpstr>Présentation PowerPoint</vt:lpstr>
      <vt:lpstr>Exemples d'inhibiteurs compétitifs de  protéase à sérine (EC 3.4.21.)</vt:lpstr>
      <vt:lpstr>Présentation PowerPoint</vt:lpstr>
      <vt:lpstr>Présentation PowerPoint</vt:lpstr>
      <vt:lpstr>Présentation PowerPoint</vt:lpstr>
      <vt:lpstr>Présentation PowerPoint</vt:lpstr>
      <vt:lpstr>Présentation PowerPoint</vt:lpstr>
      <vt:lpstr>Inhibition non compétitive  (fixation non exclusive)</vt:lpstr>
      <vt:lpstr>Modèles de l'inhibition non compétitive (fixation réversible, non exclusive)</vt:lpstr>
      <vt:lpstr>Présentation PowerPoint</vt:lpstr>
      <vt:lpstr>Présentation PowerPoint</vt:lpstr>
      <vt:lpstr>Présentation PowerPoint</vt:lpstr>
      <vt:lpstr>Présentation PowerPoint</vt:lpstr>
      <vt:lpstr>Présentation PowerPoint</vt:lpstr>
      <vt:lpstr> Inhibition incompétitive  (fixation non exclusive)</vt:lpstr>
      <vt:lpstr>Inhibition incompétitive  (ou par blocage du complexe intermédiaire)</vt:lpstr>
      <vt:lpstr>Inhibiteur incompétitif</vt:lpstr>
      <vt:lpstr>Présentation PowerPoint</vt:lpstr>
      <vt:lpstr>Représentation de Lineweaver - Burk (1/vi = f(1/[S0])  cas d'une inhibition incompétitive</vt:lpstr>
      <vt:lpstr>Présentation PowerPoint</vt:lpstr>
      <vt:lpstr>Tableau résumé des modifications des paramètres cinétiques en présence de l'un des trois inhibiteurs précédents</vt:lpstr>
      <vt:lpstr>Tableau résumé des modifications des paramètres cinétiques en présence de l'un des trois inhibiteurs précédents</vt:lpstr>
      <vt:lpstr>Présentation PowerPoint</vt:lpstr>
      <vt:lpstr> Inactivation : inhibition IRréversible</vt:lpstr>
      <vt:lpstr>Inhibition irréversible ou inactivation - équation de la vitesse</vt:lpstr>
      <vt:lpstr> Inhibition par excès de substrat</vt:lpstr>
      <vt:lpstr>Présentation PowerPoint</vt:lpstr>
      <vt:lpstr>Autres mécanismes plus complexes</vt:lpstr>
      <vt:lpstr>Deux inhibiteurs non exclusifs</vt:lpstr>
      <vt:lpstr>Les réactions enzymatiques à 2 (ou plus) substrats</vt:lpstr>
      <vt:lpstr>Présentation PowerPoint</vt:lpstr>
      <vt:lpstr>Système séquentiel  (ou à simple déplacement) appelé "au hasard"</vt:lpstr>
      <vt:lpstr>Présentation PowerPoint</vt:lpstr>
      <vt:lpstr>Présentation PowerPoint</vt:lpstr>
      <vt:lpstr>Présentation PowerPoint</vt:lpstr>
      <vt:lpstr>Système à double déplacement appelé "Ping Pong"</vt:lpstr>
      <vt:lpstr>Présentation PowerPoint</vt:lpstr>
      <vt:lpstr>Présentation PowerPoint</vt:lpstr>
      <vt:lpstr>Mécanisme Ping Pong à 2 sites (ou plus)</vt:lpstr>
      <vt:lpstr>références bibliographiques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dc:creator>
  <cp:lastModifiedBy>admin</cp:lastModifiedBy>
  <cp:revision>269</cp:revision>
  <dcterms:created xsi:type="dcterms:W3CDTF">2012-12-30T10:39:41Z</dcterms:created>
  <dcterms:modified xsi:type="dcterms:W3CDTF">2020-03-21T00:28:51Z</dcterms:modified>
</cp:coreProperties>
</file>